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5"/>
  </p:notesMasterIdLst>
  <p:handoutMasterIdLst>
    <p:handoutMasterId r:id="rId66"/>
  </p:handoutMasterIdLst>
  <p:sldIdLst>
    <p:sldId id="791" r:id="rId2"/>
    <p:sldId id="792" r:id="rId3"/>
    <p:sldId id="793" r:id="rId4"/>
    <p:sldId id="795" r:id="rId5"/>
    <p:sldId id="796" r:id="rId6"/>
    <p:sldId id="884" r:id="rId7"/>
    <p:sldId id="886" r:id="rId8"/>
    <p:sldId id="806" r:id="rId9"/>
    <p:sldId id="823" r:id="rId10"/>
    <p:sldId id="1212" r:id="rId11"/>
    <p:sldId id="1368" r:id="rId12"/>
    <p:sldId id="1369" r:id="rId13"/>
    <p:sldId id="1370" r:id="rId14"/>
    <p:sldId id="1417" r:id="rId15"/>
    <p:sldId id="1416" r:id="rId16"/>
    <p:sldId id="1418" r:id="rId17"/>
    <p:sldId id="1387" r:id="rId18"/>
    <p:sldId id="1419" r:id="rId19"/>
    <p:sldId id="1382" r:id="rId20"/>
    <p:sldId id="1383" r:id="rId21"/>
    <p:sldId id="1420" r:id="rId22"/>
    <p:sldId id="1430" r:id="rId23"/>
    <p:sldId id="1421" r:id="rId24"/>
    <p:sldId id="1422" r:id="rId25"/>
    <p:sldId id="1396" r:id="rId26"/>
    <p:sldId id="1385" r:id="rId27"/>
    <p:sldId id="1386" r:id="rId28"/>
    <p:sldId id="1431" r:id="rId29"/>
    <p:sldId id="1423" r:id="rId30"/>
    <p:sldId id="1392" r:id="rId31"/>
    <p:sldId id="1393" r:id="rId32"/>
    <p:sldId id="1394" r:id="rId33"/>
    <p:sldId id="1388" r:id="rId34"/>
    <p:sldId id="1389" r:id="rId35"/>
    <p:sldId id="1390" r:id="rId36"/>
    <p:sldId id="1391" r:id="rId37"/>
    <p:sldId id="1398" r:id="rId38"/>
    <p:sldId id="1397" r:id="rId39"/>
    <p:sldId id="1395" r:id="rId40"/>
    <p:sldId id="1424" r:id="rId41"/>
    <p:sldId id="1425" r:id="rId42"/>
    <p:sldId id="1399" r:id="rId43"/>
    <p:sldId id="1400" r:id="rId44"/>
    <p:sldId id="1401" r:id="rId45"/>
    <p:sldId id="1426" r:id="rId46"/>
    <p:sldId id="1429" r:id="rId47"/>
    <p:sldId id="1402" r:id="rId48"/>
    <p:sldId id="1427" r:id="rId49"/>
    <p:sldId id="1404" r:id="rId50"/>
    <p:sldId id="1405" r:id="rId51"/>
    <p:sldId id="1406" r:id="rId52"/>
    <p:sldId id="1409" r:id="rId53"/>
    <p:sldId id="1410" r:id="rId54"/>
    <p:sldId id="1411" r:id="rId55"/>
    <p:sldId id="1432" r:id="rId56"/>
    <p:sldId id="1412" r:id="rId57"/>
    <p:sldId id="1413" r:id="rId58"/>
    <p:sldId id="1415" r:id="rId59"/>
    <p:sldId id="1408" r:id="rId60"/>
    <p:sldId id="1428" r:id="rId61"/>
    <p:sldId id="1407" r:id="rId62"/>
    <p:sldId id="1053" r:id="rId63"/>
    <p:sldId id="1344" r:id="rId64"/>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CC"/>
    <a:srgbClr val="66FFFF"/>
    <a:srgbClr val="0000FF"/>
    <a:srgbClr val="3399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1309" autoAdjust="0"/>
  </p:normalViewPr>
  <p:slideViewPr>
    <p:cSldViewPr snapToGrid="0">
      <p:cViewPr varScale="1">
        <p:scale>
          <a:sx n="102" d="100"/>
          <a:sy n="102" d="100"/>
        </p:scale>
        <p:origin x="1824" y="102"/>
      </p:cViewPr>
      <p:guideLst>
        <p:guide orient="horz" pos="2160"/>
        <p:guide pos="2880"/>
      </p:guideLst>
    </p:cSldViewPr>
  </p:slideViewPr>
  <p:notesTextViewPr>
    <p:cViewPr>
      <p:scale>
        <a:sx n="1" d="1"/>
        <a:sy n="1" d="1"/>
      </p:scale>
      <p:origin x="0" y="0"/>
    </p:cViewPr>
  </p:notesTextViewPr>
  <p:sorterViewPr>
    <p:cViewPr>
      <p:scale>
        <a:sx n="100" d="100"/>
        <a:sy n="100" d="100"/>
      </p:scale>
      <p:origin x="0" y="-368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6653" tIns="48327" rIns="96653" bIns="48327" rtlCol="0"/>
          <a:lstStyle>
            <a:lvl1pPr algn="l" eaLnBrk="1" fontAlgn="auto" hangingPunct="1">
              <a:spcBef>
                <a:spcPts val="0"/>
              </a:spcBef>
              <a:spcAft>
                <a:spcPts val="0"/>
              </a:spcAft>
              <a:defRPr sz="1200">
                <a:latin typeface="+mn-lt"/>
                <a:cs typeface="+mn-cs"/>
              </a:defRPr>
            </a:lvl1pPr>
          </a:lstStyle>
          <a:p>
            <a:pPr>
              <a:defRPr/>
            </a:pPr>
            <a:r>
              <a:rPr lang="en-US"/>
              <a:t>Dr. Andy Woods - Soteriology</a:t>
            </a:r>
          </a:p>
        </p:txBody>
      </p:sp>
      <p:sp>
        <p:nvSpPr>
          <p:cNvPr id="3" name="Date Placeholder 2"/>
          <p:cNvSpPr>
            <a:spLocks noGrp="1"/>
          </p:cNvSpPr>
          <p:nvPr>
            <p:ph type="dt" sz="quarter" idx="1"/>
          </p:nvPr>
        </p:nvSpPr>
        <p:spPr>
          <a:xfrm>
            <a:off x="4143375" y="0"/>
            <a:ext cx="3170238" cy="481013"/>
          </a:xfrm>
          <a:prstGeom prst="rect">
            <a:avLst/>
          </a:prstGeom>
        </p:spPr>
        <p:txBody>
          <a:bodyPr vert="horz" lIns="96653" tIns="48327" rIns="96653" bIns="48327" rtlCol="0"/>
          <a:lstStyle>
            <a:lvl1pPr algn="r" eaLnBrk="1" fontAlgn="auto" hangingPunct="1">
              <a:spcBef>
                <a:spcPts val="0"/>
              </a:spcBef>
              <a:spcAft>
                <a:spcPts val="0"/>
              </a:spcAft>
              <a:defRPr sz="1200">
                <a:latin typeface="+mn-lt"/>
                <a:cs typeface="+mn-cs"/>
              </a:defRPr>
            </a:lvl1pPr>
          </a:lstStyle>
          <a:p>
            <a:pPr>
              <a:defRPr/>
            </a:pPr>
            <a:r>
              <a:rPr lang="en-US"/>
              <a:t>2/19/2017</a:t>
            </a:r>
          </a:p>
        </p:txBody>
      </p:sp>
      <p:sp>
        <p:nvSpPr>
          <p:cNvPr id="4" name="Footer Placeholder 3"/>
          <p:cNvSpPr>
            <a:spLocks noGrp="1"/>
          </p:cNvSpPr>
          <p:nvPr>
            <p:ph type="ftr" sz="quarter" idx="2"/>
          </p:nvPr>
        </p:nvSpPr>
        <p:spPr>
          <a:xfrm>
            <a:off x="0" y="9120188"/>
            <a:ext cx="3170238" cy="481012"/>
          </a:xfrm>
          <a:prstGeom prst="rect">
            <a:avLst/>
          </a:prstGeom>
        </p:spPr>
        <p:txBody>
          <a:bodyPr vert="horz" lIns="96653" tIns="48327" rIns="96653" bIns="48327" rtlCol="0" anchor="b"/>
          <a:lstStyle>
            <a:lvl1pPr algn="l" eaLnBrk="1" fontAlgn="auto" hangingPunct="1">
              <a:spcBef>
                <a:spcPts val="0"/>
              </a:spcBef>
              <a:spcAft>
                <a:spcPts val="0"/>
              </a:spcAft>
              <a:defRPr sz="1200">
                <a:latin typeface="+mn-lt"/>
                <a:cs typeface="+mn-cs"/>
              </a:defRPr>
            </a:lvl1pPr>
          </a:lstStyle>
          <a:p>
            <a:pPr>
              <a:defRPr/>
            </a:pPr>
            <a:r>
              <a:rPr lang="en-US"/>
              <a:t>Sugar Land Bible Church</a:t>
            </a:r>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wrap="square" lIns="96653" tIns="48327" rIns="96653" bIns="48327"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7E7FB46F-FE8A-4DDB-9E5A-5CE56A6045A5}" type="slidenum">
              <a:rPr lang="en-US" altLang="en-US">
                <a:cs typeface="Calibri" panose="020F0502020204030204" pitchFamily="34" charset="0"/>
              </a:rPr>
              <a:pPr>
                <a:defRPr/>
              </a:pPr>
              <a:t>‹#›</a:t>
            </a:fld>
            <a:endParaRPr lang="en-US" altLang="en-US" dirty="0">
              <a:cs typeface="Calibri" panose="020F0502020204030204" pitchFamily="34" charset="0"/>
            </a:endParaRPr>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6653" tIns="48327" rIns="96653" bIns="48327" rtlCol="0"/>
          <a:lstStyle>
            <a:lvl1pPr algn="l" eaLnBrk="1" fontAlgn="auto" hangingPunct="1">
              <a:spcBef>
                <a:spcPts val="0"/>
              </a:spcBef>
              <a:spcAft>
                <a:spcPts val="0"/>
              </a:spcAft>
              <a:defRPr sz="1200">
                <a:latin typeface="+mn-lt"/>
                <a:cs typeface="+mn-cs"/>
              </a:defRPr>
            </a:lvl1pPr>
          </a:lstStyle>
          <a:p>
            <a:pPr>
              <a:defRPr/>
            </a:pPr>
            <a:r>
              <a:rPr lang="en-US"/>
              <a:t>Dr. Andy Woods - Soteriology</a:t>
            </a:r>
          </a:p>
        </p:txBody>
      </p:sp>
      <p:sp>
        <p:nvSpPr>
          <p:cNvPr id="3" name="Date Placeholder 2"/>
          <p:cNvSpPr>
            <a:spLocks noGrp="1"/>
          </p:cNvSpPr>
          <p:nvPr>
            <p:ph type="dt" idx="1"/>
          </p:nvPr>
        </p:nvSpPr>
        <p:spPr>
          <a:xfrm>
            <a:off x="4143375" y="0"/>
            <a:ext cx="3170238" cy="481013"/>
          </a:xfrm>
          <a:prstGeom prst="rect">
            <a:avLst/>
          </a:prstGeom>
        </p:spPr>
        <p:txBody>
          <a:bodyPr vert="horz" lIns="96653" tIns="48327" rIns="96653" bIns="48327" rtlCol="0"/>
          <a:lstStyle>
            <a:lvl1pPr algn="r" eaLnBrk="1" fontAlgn="auto" hangingPunct="1">
              <a:spcBef>
                <a:spcPts val="0"/>
              </a:spcBef>
              <a:spcAft>
                <a:spcPts val="0"/>
              </a:spcAft>
              <a:defRPr sz="1200">
                <a:latin typeface="+mn-lt"/>
                <a:cs typeface="+mn-cs"/>
              </a:defRPr>
            </a:lvl1pPr>
          </a:lstStyle>
          <a:p>
            <a:pPr>
              <a:defRPr/>
            </a:pPr>
            <a:r>
              <a:rPr lang="en-US"/>
              <a:t>2/19/2017</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3" tIns="48327" rIns="96653" bIns="48327" rtlCol="0" anchor="ctr"/>
          <a:lstStyle/>
          <a:p>
            <a:pPr lvl="0"/>
            <a:endParaRPr lang="en-US" noProof="0"/>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6653" tIns="48327" rIns="96653" bIns="48327"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6653" tIns="48327" rIns="96653" bIns="48327" rtlCol="0" anchor="b"/>
          <a:lstStyle>
            <a:lvl1pPr algn="l" eaLnBrk="1" fontAlgn="auto" hangingPunct="1">
              <a:spcBef>
                <a:spcPts val="0"/>
              </a:spcBef>
              <a:spcAft>
                <a:spcPts val="0"/>
              </a:spcAft>
              <a:defRPr sz="1200">
                <a:latin typeface="+mn-lt"/>
                <a:cs typeface="+mn-cs"/>
              </a:defRPr>
            </a:lvl1pPr>
          </a:lstStyle>
          <a:p>
            <a:pPr>
              <a:defRPr/>
            </a:pPr>
            <a:r>
              <a:rPr lang="en-US"/>
              <a:t>Sugar Land Bible Church</a:t>
            </a:r>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wrap="square" lIns="96653" tIns="48327" rIns="96653" bIns="48327" numCol="1" anchor="b" anchorCtr="0" compatLnSpc="1">
            <a:prstTxWarp prst="textNoShape">
              <a:avLst/>
            </a:prstTxWarp>
          </a:bodyPr>
          <a:lstStyle>
            <a:lvl1pPr algn="r" eaLnBrk="1" hangingPunct="1">
              <a:defRPr sz="1200">
                <a:latin typeface="Calibri" panose="020F0502020204030204" pitchFamily="34" charset="0"/>
                <a:cs typeface="Calibri" panose="020F0502020204030204" pitchFamily="34" charset="0"/>
              </a:defRPr>
            </a:lvl1pPr>
          </a:lstStyle>
          <a:p>
            <a:pPr>
              <a:defRPr/>
            </a:pPr>
            <a:fld id="{B198B154-0582-43CF-B21D-D32FA3CBB6E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a:solidFill>
                  <a:schemeClr val="tx1"/>
                </a:solidFill>
                <a:latin typeface="Arial" panose="020B0604020202020204" pitchFamily="34" charset="0"/>
                <a:cs typeface="Arial" panose="020B0604020202020204" pitchFamily="34" charset="0"/>
              </a:defRPr>
            </a:lvl1pPr>
            <a:lvl2pPr marL="742950" indent="-285750" defTabSz="965200">
              <a:defRPr>
                <a:solidFill>
                  <a:schemeClr val="tx1"/>
                </a:solidFill>
                <a:latin typeface="Arial" panose="020B0604020202020204" pitchFamily="34" charset="0"/>
                <a:cs typeface="Arial" panose="020B0604020202020204" pitchFamily="34" charset="0"/>
              </a:defRPr>
            </a:lvl2pPr>
            <a:lvl3pPr marL="1143000" indent="-228600" defTabSz="965200">
              <a:defRPr>
                <a:solidFill>
                  <a:schemeClr val="tx1"/>
                </a:solidFill>
                <a:latin typeface="Arial" panose="020B0604020202020204" pitchFamily="34" charset="0"/>
                <a:cs typeface="Arial" panose="020B0604020202020204" pitchFamily="34" charset="0"/>
              </a:defRPr>
            </a:lvl3pPr>
            <a:lvl4pPr marL="1600200" indent="-228600" defTabSz="965200">
              <a:defRPr>
                <a:solidFill>
                  <a:schemeClr val="tx1"/>
                </a:solidFill>
                <a:latin typeface="Arial" panose="020B0604020202020204" pitchFamily="34" charset="0"/>
                <a:cs typeface="Arial" panose="020B0604020202020204" pitchFamily="34" charset="0"/>
              </a:defRPr>
            </a:lvl4pPr>
            <a:lvl5pPr marL="2057400" indent="-228600" defTabSz="965200">
              <a:defRPr>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9560484-83D6-4B2D-B062-C1C10F986548}" type="slidenum">
              <a:rPr lang="en-US" altLang="en-US" sz="1900" smtClean="0">
                <a:latin typeface="Calibri" panose="020F0502020204030204" pitchFamily="34" charset="0"/>
                <a:cs typeface="Calibri" panose="020F0502020204030204" pitchFamily="34" charset="0"/>
              </a:rPr>
              <a:pPr/>
              <a:t>1</a:t>
            </a:fld>
            <a:endParaRPr lang="en-US" altLang="en-US" sz="1900" dirty="0">
              <a:latin typeface="Calibri" panose="020F0502020204030204" pitchFamily="34" charset="0"/>
              <a:cs typeface="Calibri" panose="020F0502020204030204" pitchFamily="34" charset="0"/>
            </a:endParaRPr>
          </a:p>
        </p:txBody>
      </p:sp>
      <p:sp>
        <p:nvSpPr>
          <p:cNvPr id="2" name="Footer Placeholder 1"/>
          <p:cNvSpPr>
            <a:spLocks noGrp="1"/>
          </p:cNvSpPr>
          <p:nvPr>
            <p:ph type="ftr" sz="quarter" idx="4"/>
          </p:nvPr>
        </p:nvSpPr>
        <p:spPr/>
        <p:txBody>
          <a:bodyPr/>
          <a:lstStyle/>
          <a:p>
            <a:pPr defTabSz="966529">
              <a:defRPr/>
            </a:pPr>
            <a:r>
              <a:rPr lang="en-US" sz="1900" kern="0" dirty="0">
                <a:solidFill>
                  <a:sysClr val="windowText" lastClr="000000"/>
                </a:solidFill>
              </a:rPr>
              <a:t>Sugar Land Bible Church</a:t>
            </a:r>
          </a:p>
        </p:txBody>
      </p:sp>
      <p:sp>
        <p:nvSpPr>
          <p:cNvPr id="3" name="Header Placeholder 2"/>
          <p:cNvSpPr>
            <a:spLocks noGrp="1"/>
          </p:cNvSpPr>
          <p:nvPr>
            <p:ph type="hdr" sz="quarter"/>
          </p:nvPr>
        </p:nvSpPr>
        <p:spPr/>
        <p:txBody>
          <a:bodyPr/>
          <a:lstStyle/>
          <a:p>
            <a:pPr defTabSz="966529">
              <a:defRPr/>
            </a:pPr>
            <a:r>
              <a:rPr lang="en-US" sz="1900" kern="0" dirty="0">
                <a:solidFill>
                  <a:sysClr val="windowText" lastClr="000000"/>
                </a:solidFill>
              </a:rPr>
              <a:t>Dr. Andy Woods - Soteriology</a:t>
            </a:r>
          </a:p>
        </p:txBody>
      </p:sp>
      <p:sp>
        <p:nvSpPr>
          <p:cNvPr id="4" name="Date Placeholder 3"/>
          <p:cNvSpPr>
            <a:spLocks noGrp="1"/>
          </p:cNvSpPr>
          <p:nvPr>
            <p:ph type="dt" idx="10"/>
          </p:nvPr>
        </p:nvSpPr>
        <p:spPr/>
        <p:txBody>
          <a:bodyPr/>
          <a:lstStyle/>
          <a:p>
            <a:pPr>
              <a:defRPr/>
            </a:pPr>
            <a:r>
              <a:rPr lang="en-US"/>
              <a:t>2/19/2017</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Dr. Andy Woods - Soteriology</a:t>
            </a:r>
          </a:p>
        </p:txBody>
      </p:sp>
      <p:sp>
        <p:nvSpPr>
          <p:cNvPr id="5" name="Date Placeholder 4"/>
          <p:cNvSpPr>
            <a:spLocks noGrp="1"/>
          </p:cNvSpPr>
          <p:nvPr>
            <p:ph type="dt" idx="11"/>
          </p:nvPr>
        </p:nvSpPr>
        <p:spPr/>
        <p:txBody>
          <a:bodyPr/>
          <a:lstStyle/>
          <a:p>
            <a:pPr>
              <a:defRPr/>
            </a:pPr>
            <a:r>
              <a:rPr lang="en-US"/>
              <a:t>2/19/2017</a:t>
            </a:r>
          </a:p>
        </p:txBody>
      </p:sp>
      <p:sp>
        <p:nvSpPr>
          <p:cNvPr id="6" name="Footer Placeholder 5"/>
          <p:cNvSpPr>
            <a:spLocks noGrp="1"/>
          </p:cNvSpPr>
          <p:nvPr>
            <p:ph type="ftr" sz="quarter" idx="12"/>
          </p:nvPr>
        </p:nvSpPr>
        <p:spPr/>
        <p:txBody>
          <a:bodyPr/>
          <a:lstStyle/>
          <a:p>
            <a:pPr>
              <a:defRPr/>
            </a:pPr>
            <a:r>
              <a:rPr lang="en-US"/>
              <a:t>Sugar Land Bible Church</a:t>
            </a:r>
          </a:p>
        </p:txBody>
      </p:sp>
      <p:sp>
        <p:nvSpPr>
          <p:cNvPr id="7" name="Slide Number Placeholder 6"/>
          <p:cNvSpPr>
            <a:spLocks noGrp="1"/>
          </p:cNvSpPr>
          <p:nvPr>
            <p:ph type="sldNum" sz="quarter" idx="13"/>
          </p:nvPr>
        </p:nvSpPr>
        <p:spPr/>
        <p:txBody>
          <a:bodyPr/>
          <a:lstStyle/>
          <a:p>
            <a:pPr>
              <a:defRPr/>
            </a:pPr>
            <a:fld id="{B198B154-0582-43CF-B21D-D32FA3CBB6ED}" type="slidenum">
              <a:rPr lang="en-US" altLang="en-US" smtClean="0"/>
              <a:pPr>
                <a:defRPr/>
              </a:pPr>
              <a:t>29</a:t>
            </a:fld>
            <a:endParaRPr lang="en-US" altLang="en-US" dirty="0"/>
          </a:p>
        </p:txBody>
      </p:sp>
    </p:spTree>
    <p:extLst>
      <p:ext uri="{BB962C8B-B14F-4D97-AF65-F5344CB8AC3E}">
        <p14:creationId xmlns:p14="http://schemas.microsoft.com/office/powerpoint/2010/main" val="32197146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Dr. Andy Woods - Soteriology</a:t>
            </a:r>
          </a:p>
        </p:txBody>
      </p:sp>
      <p:sp>
        <p:nvSpPr>
          <p:cNvPr id="5" name="Date Placeholder 4"/>
          <p:cNvSpPr>
            <a:spLocks noGrp="1"/>
          </p:cNvSpPr>
          <p:nvPr>
            <p:ph type="dt" idx="11"/>
          </p:nvPr>
        </p:nvSpPr>
        <p:spPr/>
        <p:txBody>
          <a:bodyPr/>
          <a:lstStyle/>
          <a:p>
            <a:pPr>
              <a:defRPr/>
            </a:pPr>
            <a:r>
              <a:rPr lang="en-US"/>
              <a:t>2/19/2017</a:t>
            </a:r>
          </a:p>
        </p:txBody>
      </p:sp>
      <p:sp>
        <p:nvSpPr>
          <p:cNvPr id="6" name="Footer Placeholder 5"/>
          <p:cNvSpPr>
            <a:spLocks noGrp="1"/>
          </p:cNvSpPr>
          <p:nvPr>
            <p:ph type="ftr" sz="quarter" idx="12"/>
          </p:nvPr>
        </p:nvSpPr>
        <p:spPr/>
        <p:txBody>
          <a:bodyPr/>
          <a:lstStyle/>
          <a:p>
            <a:pPr>
              <a:defRPr/>
            </a:pPr>
            <a:r>
              <a:rPr lang="en-US"/>
              <a:t>Sugar Land Bible Church</a:t>
            </a:r>
          </a:p>
        </p:txBody>
      </p:sp>
      <p:sp>
        <p:nvSpPr>
          <p:cNvPr id="7" name="Slide Number Placeholder 6"/>
          <p:cNvSpPr>
            <a:spLocks noGrp="1"/>
          </p:cNvSpPr>
          <p:nvPr>
            <p:ph type="sldNum" sz="quarter" idx="13"/>
          </p:nvPr>
        </p:nvSpPr>
        <p:spPr/>
        <p:txBody>
          <a:bodyPr/>
          <a:lstStyle/>
          <a:p>
            <a:pPr>
              <a:defRPr/>
            </a:pPr>
            <a:fld id="{B198B154-0582-43CF-B21D-D32FA3CBB6ED}" type="slidenum">
              <a:rPr lang="en-US" altLang="en-US" smtClean="0"/>
              <a:pPr>
                <a:defRPr/>
              </a:pPr>
              <a:t>40</a:t>
            </a:fld>
            <a:endParaRPr lang="en-US" altLang="en-US" dirty="0"/>
          </a:p>
        </p:txBody>
      </p:sp>
    </p:spTree>
    <p:extLst>
      <p:ext uri="{BB962C8B-B14F-4D97-AF65-F5344CB8AC3E}">
        <p14:creationId xmlns:p14="http://schemas.microsoft.com/office/powerpoint/2010/main" val="32430809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Dr. Andy Woods - Soteriology</a:t>
            </a:r>
          </a:p>
        </p:txBody>
      </p:sp>
      <p:sp>
        <p:nvSpPr>
          <p:cNvPr id="5" name="Date Placeholder 4"/>
          <p:cNvSpPr>
            <a:spLocks noGrp="1"/>
          </p:cNvSpPr>
          <p:nvPr>
            <p:ph type="dt" idx="11"/>
          </p:nvPr>
        </p:nvSpPr>
        <p:spPr/>
        <p:txBody>
          <a:bodyPr/>
          <a:lstStyle/>
          <a:p>
            <a:pPr>
              <a:defRPr/>
            </a:pPr>
            <a:r>
              <a:rPr lang="en-US"/>
              <a:t>2/19/2017</a:t>
            </a:r>
          </a:p>
        </p:txBody>
      </p:sp>
      <p:sp>
        <p:nvSpPr>
          <p:cNvPr id="6" name="Footer Placeholder 5"/>
          <p:cNvSpPr>
            <a:spLocks noGrp="1"/>
          </p:cNvSpPr>
          <p:nvPr>
            <p:ph type="ftr" sz="quarter" idx="12"/>
          </p:nvPr>
        </p:nvSpPr>
        <p:spPr/>
        <p:txBody>
          <a:bodyPr/>
          <a:lstStyle/>
          <a:p>
            <a:pPr>
              <a:defRPr/>
            </a:pPr>
            <a:r>
              <a:rPr lang="en-US"/>
              <a:t>Sugar Land Bible Church</a:t>
            </a:r>
          </a:p>
        </p:txBody>
      </p:sp>
      <p:sp>
        <p:nvSpPr>
          <p:cNvPr id="7" name="Slide Number Placeholder 6"/>
          <p:cNvSpPr>
            <a:spLocks noGrp="1"/>
          </p:cNvSpPr>
          <p:nvPr>
            <p:ph type="sldNum" sz="quarter" idx="13"/>
          </p:nvPr>
        </p:nvSpPr>
        <p:spPr/>
        <p:txBody>
          <a:bodyPr/>
          <a:lstStyle/>
          <a:p>
            <a:pPr>
              <a:defRPr/>
            </a:pPr>
            <a:fld id="{B198B154-0582-43CF-B21D-D32FA3CBB6ED}" type="slidenum">
              <a:rPr lang="en-US" altLang="en-US" smtClean="0"/>
              <a:pPr>
                <a:defRPr/>
              </a:pPr>
              <a:t>41</a:t>
            </a:fld>
            <a:endParaRPr lang="en-US" altLang="en-US" dirty="0"/>
          </a:p>
        </p:txBody>
      </p:sp>
    </p:spTree>
    <p:extLst>
      <p:ext uri="{BB962C8B-B14F-4D97-AF65-F5344CB8AC3E}">
        <p14:creationId xmlns:p14="http://schemas.microsoft.com/office/powerpoint/2010/main" val="24208342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Dr. Andy Woods - Soteriology</a:t>
            </a:r>
          </a:p>
        </p:txBody>
      </p:sp>
      <p:sp>
        <p:nvSpPr>
          <p:cNvPr id="5" name="Date Placeholder 4"/>
          <p:cNvSpPr>
            <a:spLocks noGrp="1"/>
          </p:cNvSpPr>
          <p:nvPr>
            <p:ph type="dt" idx="11"/>
          </p:nvPr>
        </p:nvSpPr>
        <p:spPr/>
        <p:txBody>
          <a:bodyPr/>
          <a:lstStyle/>
          <a:p>
            <a:pPr>
              <a:defRPr/>
            </a:pPr>
            <a:r>
              <a:rPr lang="en-US"/>
              <a:t>2/19/2017</a:t>
            </a:r>
          </a:p>
        </p:txBody>
      </p:sp>
      <p:sp>
        <p:nvSpPr>
          <p:cNvPr id="6" name="Footer Placeholder 5"/>
          <p:cNvSpPr>
            <a:spLocks noGrp="1"/>
          </p:cNvSpPr>
          <p:nvPr>
            <p:ph type="ftr" sz="quarter" idx="12"/>
          </p:nvPr>
        </p:nvSpPr>
        <p:spPr/>
        <p:txBody>
          <a:bodyPr/>
          <a:lstStyle/>
          <a:p>
            <a:pPr>
              <a:defRPr/>
            </a:pPr>
            <a:r>
              <a:rPr lang="en-US"/>
              <a:t>Sugar Land Bible Church</a:t>
            </a:r>
          </a:p>
        </p:txBody>
      </p:sp>
      <p:sp>
        <p:nvSpPr>
          <p:cNvPr id="7" name="Slide Number Placeholder 6"/>
          <p:cNvSpPr>
            <a:spLocks noGrp="1"/>
          </p:cNvSpPr>
          <p:nvPr>
            <p:ph type="sldNum" sz="quarter" idx="13"/>
          </p:nvPr>
        </p:nvSpPr>
        <p:spPr/>
        <p:txBody>
          <a:bodyPr/>
          <a:lstStyle/>
          <a:p>
            <a:pPr>
              <a:defRPr/>
            </a:pPr>
            <a:fld id="{B198B154-0582-43CF-B21D-D32FA3CBB6ED}" type="slidenum">
              <a:rPr lang="en-US" altLang="en-US" smtClean="0"/>
              <a:pPr>
                <a:defRPr/>
              </a:pPr>
              <a:t>45</a:t>
            </a:fld>
            <a:endParaRPr lang="en-US" altLang="en-US" dirty="0"/>
          </a:p>
        </p:txBody>
      </p:sp>
    </p:spTree>
    <p:extLst>
      <p:ext uri="{BB962C8B-B14F-4D97-AF65-F5344CB8AC3E}">
        <p14:creationId xmlns:p14="http://schemas.microsoft.com/office/powerpoint/2010/main" val="1062376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Dr. Andy Woods - Soteriology</a:t>
            </a:r>
          </a:p>
        </p:txBody>
      </p:sp>
      <p:sp>
        <p:nvSpPr>
          <p:cNvPr id="5" name="Date Placeholder 4"/>
          <p:cNvSpPr>
            <a:spLocks noGrp="1"/>
          </p:cNvSpPr>
          <p:nvPr>
            <p:ph type="dt" idx="11"/>
          </p:nvPr>
        </p:nvSpPr>
        <p:spPr/>
        <p:txBody>
          <a:bodyPr/>
          <a:lstStyle/>
          <a:p>
            <a:pPr>
              <a:defRPr/>
            </a:pPr>
            <a:r>
              <a:rPr lang="en-US"/>
              <a:t>2/19/2017</a:t>
            </a:r>
          </a:p>
        </p:txBody>
      </p:sp>
      <p:sp>
        <p:nvSpPr>
          <p:cNvPr id="6" name="Footer Placeholder 5"/>
          <p:cNvSpPr>
            <a:spLocks noGrp="1"/>
          </p:cNvSpPr>
          <p:nvPr>
            <p:ph type="ftr" sz="quarter" idx="12"/>
          </p:nvPr>
        </p:nvSpPr>
        <p:spPr/>
        <p:txBody>
          <a:bodyPr/>
          <a:lstStyle/>
          <a:p>
            <a:pPr>
              <a:defRPr/>
            </a:pPr>
            <a:r>
              <a:rPr lang="en-US"/>
              <a:t>Sugar Land Bible Church</a:t>
            </a:r>
          </a:p>
        </p:txBody>
      </p:sp>
      <p:sp>
        <p:nvSpPr>
          <p:cNvPr id="7" name="Slide Number Placeholder 6"/>
          <p:cNvSpPr>
            <a:spLocks noGrp="1"/>
          </p:cNvSpPr>
          <p:nvPr>
            <p:ph type="sldNum" sz="quarter" idx="13"/>
          </p:nvPr>
        </p:nvSpPr>
        <p:spPr/>
        <p:txBody>
          <a:bodyPr/>
          <a:lstStyle/>
          <a:p>
            <a:pPr>
              <a:defRPr/>
            </a:pPr>
            <a:fld id="{B198B154-0582-43CF-B21D-D32FA3CBB6ED}" type="slidenum">
              <a:rPr lang="en-US" altLang="en-US" smtClean="0"/>
              <a:pPr>
                <a:defRPr/>
              </a:pPr>
              <a:t>13</a:t>
            </a:fld>
            <a:endParaRPr lang="en-US" altLang="en-US" dirty="0"/>
          </a:p>
        </p:txBody>
      </p:sp>
    </p:spTree>
    <p:extLst>
      <p:ext uri="{BB962C8B-B14F-4D97-AF65-F5344CB8AC3E}">
        <p14:creationId xmlns:p14="http://schemas.microsoft.com/office/powerpoint/2010/main" val="1593891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Dr. Andy Woods - Soteriology</a:t>
            </a:r>
          </a:p>
        </p:txBody>
      </p:sp>
      <p:sp>
        <p:nvSpPr>
          <p:cNvPr id="5" name="Date Placeholder 4"/>
          <p:cNvSpPr>
            <a:spLocks noGrp="1"/>
          </p:cNvSpPr>
          <p:nvPr>
            <p:ph type="dt" idx="11"/>
          </p:nvPr>
        </p:nvSpPr>
        <p:spPr/>
        <p:txBody>
          <a:bodyPr/>
          <a:lstStyle/>
          <a:p>
            <a:pPr>
              <a:defRPr/>
            </a:pPr>
            <a:r>
              <a:rPr lang="en-US"/>
              <a:t>2/19/2017</a:t>
            </a:r>
          </a:p>
        </p:txBody>
      </p:sp>
      <p:sp>
        <p:nvSpPr>
          <p:cNvPr id="6" name="Footer Placeholder 5"/>
          <p:cNvSpPr>
            <a:spLocks noGrp="1"/>
          </p:cNvSpPr>
          <p:nvPr>
            <p:ph type="ftr" sz="quarter" idx="12"/>
          </p:nvPr>
        </p:nvSpPr>
        <p:spPr/>
        <p:txBody>
          <a:bodyPr/>
          <a:lstStyle/>
          <a:p>
            <a:pPr>
              <a:defRPr/>
            </a:pPr>
            <a:r>
              <a:rPr lang="en-US"/>
              <a:t>Sugar Land Bible Church</a:t>
            </a:r>
          </a:p>
        </p:txBody>
      </p:sp>
      <p:sp>
        <p:nvSpPr>
          <p:cNvPr id="7" name="Slide Number Placeholder 6"/>
          <p:cNvSpPr>
            <a:spLocks noGrp="1"/>
          </p:cNvSpPr>
          <p:nvPr>
            <p:ph type="sldNum" sz="quarter" idx="13"/>
          </p:nvPr>
        </p:nvSpPr>
        <p:spPr/>
        <p:txBody>
          <a:bodyPr/>
          <a:lstStyle/>
          <a:p>
            <a:pPr>
              <a:defRPr/>
            </a:pPr>
            <a:fld id="{B198B154-0582-43CF-B21D-D32FA3CBB6ED}" type="slidenum">
              <a:rPr lang="en-US" altLang="en-US" smtClean="0"/>
              <a:pPr>
                <a:defRPr/>
              </a:pPr>
              <a:t>14</a:t>
            </a:fld>
            <a:endParaRPr lang="en-US" altLang="en-US" dirty="0"/>
          </a:p>
        </p:txBody>
      </p:sp>
    </p:spTree>
    <p:extLst>
      <p:ext uri="{BB962C8B-B14F-4D97-AF65-F5344CB8AC3E}">
        <p14:creationId xmlns:p14="http://schemas.microsoft.com/office/powerpoint/2010/main" val="2333501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Dr. Andy Woods - Soteriology</a:t>
            </a:r>
          </a:p>
        </p:txBody>
      </p:sp>
      <p:sp>
        <p:nvSpPr>
          <p:cNvPr id="5" name="Date Placeholder 4"/>
          <p:cNvSpPr>
            <a:spLocks noGrp="1"/>
          </p:cNvSpPr>
          <p:nvPr>
            <p:ph type="dt" idx="11"/>
          </p:nvPr>
        </p:nvSpPr>
        <p:spPr/>
        <p:txBody>
          <a:bodyPr/>
          <a:lstStyle/>
          <a:p>
            <a:pPr>
              <a:defRPr/>
            </a:pPr>
            <a:r>
              <a:rPr lang="en-US"/>
              <a:t>2/19/2017</a:t>
            </a:r>
          </a:p>
        </p:txBody>
      </p:sp>
      <p:sp>
        <p:nvSpPr>
          <p:cNvPr id="6" name="Footer Placeholder 5"/>
          <p:cNvSpPr>
            <a:spLocks noGrp="1"/>
          </p:cNvSpPr>
          <p:nvPr>
            <p:ph type="ftr" sz="quarter" idx="12"/>
          </p:nvPr>
        </p:nvSpPr>
        <p:spPr/>
        <p:txBody>
          <a:bodyPr/>
          <a:lstStyle/>
          <a:p>
            <a:pPr>
              <a:defRPr/>
            </a:pPr>
            <a:r>
              <a:rPr lang="en-US"/>
              <a:t>Sugar Land Bible Church</a:t>
            </a:r>
          </a:p>
        </p:txBody>
      </p:sp>
      <p:sp>
        <p:nvSpPr>
          <p:cNvPr id="7" name="Slide Number Placeholder 6"/>
          <p:cNvSpPr>
            <a:spLocks noGrp="1"/>
          </p:cNvSpPr>
          <p:nvPr>
            <p:ph type="sldNum" sz="quarter" idx="13"/>
          </p:nvPr>
        </p:nvSpPr>
        <p:spPr/>
        <p:txBody>
          <a:bodyPr/>
          <a:lstStyle/>
          <a:p>
            <a:pPr>
              <a:defRPr/>
            </a:pPr>
            <a:fld id="{B198B154-0582-43CF-B21D-D32FA3CBB6ED}" type="slidenum">
              <a:rPr lang="en-US" altLang="en-US" smtClean="0"/>
              <a:pPr>
                <a:defRPr/>
              </a:pPr>
              <a:t>15</a:t>
            </a:fld>
            <a:endParaRPr lang="en-US" altLang="en-US" dirty="0"/>
          </a:p>
        </p:txBody>
      </p:sp>
    </p:spTree>
    <p:extLst>
      <p:ext uri="{BB962C8B-B14F-4D97-AF65-F5344CB8AC3E}">
        <p14:creationId xmlns:p14="http://schemas.microsoft.com/office/powerpoint/2010/main" val="4095158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Dr. Andy Woods - Soteriology</a:t>
            </a:r>
          </a:p>
        </p:txBody>
      </p:sp>
      <p:sp>
        <p:nvSpPr>
          <p:cNvPr id="5" name="Date Placeholder 4"/>
          <p:cNvSpPr>
            <a:spLocks noGrp="1"/>
          </p:cNvSpPr>
          <p:nvPr>
            <p:ph type="dt" idx="11"/>
          </p:nvPr>
        </p:nvSpPr>
        <p:spPr/>
        <p:txBody>
          <a:bodyPr/>
          <a:lstStyle/>
          <a:p>
            <a:pPr>
              <a:defRPr/>
            </a:pPr>
            <a:r>
              <a:rPr lang="en-US"/>
              <a:t>2/19/2017</a:t>
            </a:r>
          </a:p>
        </p:txBody>
      </p:sp>
      <p:sp>
        <p:nvSpPr>
          <p:cNvPr id="6" name="Footer Placeholder 5"/>
          <p:cNvSpPr>
            <a:spLocks noGrp="1"/>
          </p:cNvSpPr>
          <p:nvPr>
            <p:ph type="ftr" sz="quarter" idx="12"/>
          </p:nvPr>
        </p:nvSpPr>
        <p:spPr/>
        <p:txBody>
          <a:bodyPr/>
          <a:lstStyle/>
          <a:p>
            <a:pPr>
              <a:defRPr/>
            </a:pPr>
            <a:r>
              <a:rPr lang="en-US"/>
              <a:t>Sugar Land Bible Church</a:t>
            </a:r>
          </a:p>
        </p:txBody>
      </p:sp>
      <p:sp>
        <p:nvSpPr>
          <p:cNvPr id="7" name="Slide Number Placeholder 6"/>
          <p:cNvSpPr>
            <a:spLocks noGrp="1"/>
          </p:cNvSpPr>
          <p:nvPr>
            <p:ph type="sldNum" sz="quarter" idx="13"/>
          </p:nvPr>
        </p:nvSpPr>
        <p:spPr/>
        <p:txBody>
          <a:bodyPr/>
          <a:lstStyle/>
          <a:p>
            <a:pPr>
              <a:defRPr/>
            </a:pPr>
            <a:fld id="{B198B154-0582-43CF-B21D-D32FA3CBB6ED}" type="slidenum">
              <a:rPr lang="en-US" altLang="en-US" smtClean="0"/>
              <a:pPr>
                <a:defRPr/>
              </a:pPr>
              <a:t>16</a:t>
            </a:fld>
            <a:endParaRPr lang="en-US" altLang="en-US" dirty="0"/>
          </a:p>
        </p:txBody>
      </p:sp>
    </p:spTree>
    <p:extLst>
      <p:ext uri="{BB962C8B-B14F-4D97-AF65-F5344CB8AC3E}">
        <p14:creationId xmlns:p14="http://schemas.microsoft.com/office/powerpoint/2010/main" val="24859490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Dr. Andy Woods - Soteriology</a:t>
            </a:r>
          </a:p>
        </p:txBody>
      </p:sp>
      <p:sp>
        <p:nvSpPr>
          <p:cNvPr id="5" name="Date Placeholder 4"/>
          <p:cNvSpPr>
            <a:spLocks noGrp="1"/>
          </p:cNvSpPr>
          <p:nvPr>
            <p:ph type="dt" idx="11"/>
          </p:nvPr>
        </p:nvSpPr>
        <p:spPr/>
        <p:txBody>
          <a:bodyPr/>
          <a:lstStyle/>
          <a:p>
            <a:pPr>
              <a:defRPr/>
            </a:pPr>
            <a:r>
              <a:rPr lang="en-US"/>
              <a:t>2/19/2017</a:t>
            </a:r>
          </a:p>
        </p:txBody>
      </p:sp>
      <p:sp>
        <p:nvSpPr>
          <p:cNvPr id="6" name="Footer Placeholder 5"/>
          <p:cNvSpPr>
            <a:spLocks noGrp="1"/>
          </p:cNvSpPr>
          <p:nvPr>
            <p:ph type="ftr" sz="quarter" idx="12"/>
          </p:nvPr>
        </p:nvSpPr>
        <p:spPr/>
        <p:txBody>
          <a:bodyPr/>
          <a:lstStyle/>
          <a:p>
            <a:pPr>
              <a:defRPr/>
            </a:pPr>
            <a:r>
              <a:rPr lang="en-US"/>
              <a:t>Sugar Land Bible Church</a:t>
            </a:r>
          </a:p>
        </p:txBody>
      </p:sp>
      <p:sp>
        <p:nvSpPr>
          <p:cNvPr id="7" name="Slide Number Placeholder 6"/>
          <p:cNvSpPr>
            <a:spLocks noGrp="1"/>
          </p:cNvSpPr>
          <p:nvPr>
            <p:ph type="sldNum" sz="quarter" idx="13"/>
          </p:nvPr>
        </p:nvSpPr>
        <p:spPr/>
        <p:txBody>
          <a:bodyPr/>
          <a:lstStyle/>
          <a:p>
            <a:pPr>
              <a:defRPr/>
            </a:pPr>
            <a:fld id="{B198B154-0582-43CF-B21D-D32FA3CBB6ED}" type="slidenum">
              <a:rPr lang="en-US" altLang="en-US" smtClean="0"/>
              <a:pPr>
                <a:defRPr/>
              </a:pPr>
              <a:t>18</a:t>
            </a:fld>
            <a:endParaRPr lang="en-US" altLang="en-US" dirty="0"/>
          </a:p>
        </p:txBody>
      </p:sp>
    </p:spTree>
    <p:extLst>
      <p:ext uri="{BB962C8B-B14F-4D97-AF65-F5344CB8AC3E}">
        <p14:creationId xmlns:p14="http://schemas.microsoft.com/office/powerpoint/2010/main" val="3823339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Dr. Andy Woods - Soteriology</a:t>
            </a:r>
          </a:p>
        </p:txBody>
      </p:sp>
      <p:sp>
        <p:nvSpPr>
          <p:cNvPr id="5" name="Date Placeholder 4"/>
          <p:cNvSpPr>
            <a:spLocks noGrp="1"/>
          </p:cNvSpPr>
          <p:nvPr>
            <p:ph type="dt" idx="11"/>
          </p:nvPr>
        </p:nvSpPr>
        <p:spPr/>
        <p:txBody>
          <a:bodyPr/>
          <a:lstStyle/>
          <a:p>
            <a:pPr>
              <a:defRPr/>
            </a:pPr>
            <a:r>
              <a:rPr lang="en-US"/>
              <a:t>2/19/2017</a:t>
            </a:r>
          </a:p>
        </p:txBody>
      </p:sp>
      <p:sp>
        <p:nvSpPr>
          <p:cNvPr id="6" name="Footer Placeholder 5"/>
          <p:cNvSpPr>
            <a:spLocks noGrp="1"/>
          </p:cNvSpPr>
          <p:nvPr>
            <p:ph type="ftr" sz="quarter" idx="12"/>
          </p:nvPr>
        </p:nvSpPr>
        <p:spPr/>
        <p:txBody>
          <a:bodyPr/>
          <a:lstStyle/>
          <a:p>
            <a:pPr>
              <a:defRPr/>
            </a:pPr>
            <a:r>
              <a:rPr lang="en-US"/>
              <a:t>Sugar Land Bible Church</a:t>
            </a:r>
          </a:p>
        </p:txBody>
      </p:sp>
      <p:sp>
        <p:nvSpPr>
          <p:cNvPr id="7" name="Slide Number Placeholder 6"/>
          <p:cNvSpPr>
            <a:spLocks noGrp="1"/>
          </p:cNvSpPr>
          <p:nvPr>
            <p:ph type="sldNum" sz="quarter" idx="13"/>
          </p:nvPr>
        </p:nvSpPr>
        <p:spPr/>
        <p:txBody>
          <a:bodyPr/>
          <a:lstStyle/>
          <a:p>
            <a:pPr>
              <a:defRPr/>
            </a:pPr>
            <a:fld id="{B198B154-0582-43CF-B21D-D32FA3CBB6ED}" type="slidenum">
              <a:rPr lang="en-US" altLang="en-US" smtClean="0"/>
              <a:pPr>
                <a:defRPr/>
              </a:pPr>
              <a:t>21</a:t>
            </a:fld>
            <a:endParaRPr lang="en-US" altLang="en-US" dirty="0"/>
          </a:p>
        </p:txBody>
      </p:sp>
    </p:spTree>
    <p:extLst>
      <p:ext uri="{BB962C8B-B14F-4D97-AF65-F5344CB8AC3E}">
        <p14:creationId xmlns:p14="http://schemas.microsoft.com/office/powerpoint/2010/main" val="7145430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Dr. Andy Woods - Soteriology</a:t>
            </a:r>
          </a:p>
        </p:txBody>
      </p:sp>
      <p:sp>
        <p:nvSpPr>
          <p:cNvPr id="5" name="Date Placeholder 4"/>
          <p:cNvSpPr>
            <a:spLocks noGrp="1"/>
          </p:cNvSpPr>
          <p:nvPr>
            <p:ph type="dt" idx="11"/>
          </p:nvPr>
        </p:nvSpPr>
        <p:spPr/>
        <p:txBody>
          <a:bodyPr/>
          <a:lstStyle/>
          <a:p>
            <a:pPr>
              <a:defRPr/>
            </a:pPr>
            <a:r>
              <a:rPr lang="en-US"/>
              <a:t>2/19/2017</a:t>
            </a:r>
          </a:p>
        </p:txBody>
      </p:sp>
      <p:sp>
        <p:nvSpPr>
          <p:cNvPr id="6" name="Footer Placeholder 5"/>
          <p:cNvSpPr>
            <a:spLocks noGrp="1"/>
          </p:cNvSpPr>
          <p:nvPr>
            <p:ph type="ftr" sz="quarter" idx="12"/>
          </p:nvPr>
        </p:nvSpPr>
        <p:spPr/>
        <p:txBody>
          <a:bodyPr/>
          <a:lstStyle/>
          <a:p>
            <a:pPr>
              <a:defRPr/>
            </a:pPr>
            <a:r>
              <a:rPr lang="en-US"/>
              <a:t>Sugar Land Bible Church</a:t>
            </a:r>
          </a:p>
        </p:txBody>
      </p:sp>
      <p:sp>
        <p:nvSpPr>
          <p:cNvPr id="7" name="Slide Number Placeholder 6"/>
          <p:cNvSpPr>
            <a:spLocks noGrp="1"/>
          </p:cNvSpPr>
          <p:nvPr>
            <p:ph type="sldNum" sz="quarter" idx="13"/>
          </p:nvPr>
        </p:nvSpPr>
        <p:spPr/>
        <p:txBody>
          <a:bodyPr/>
          <a:lstStyle/>
          <a:p>
            <a:pPr>
              <a:defRPr/>
            </a:pPr>
            <a:fld id="{B198B154-0582-43CF-B21D-D32FA3CBB6ED}" type="slidenum">
              <a:rPr lang="en-US" altLang="en-US" smtClean="0"/>
              <a:pPr>
                <a:defRPr/>
              </a:pPr>
              <a:t>23</a:t>
            </a:fld>
            <a:endParaRPr lang="en-US" altLang="en-US" dirty="0"/>
          </a:p>
        </p:txBody>
      </p:sp>
    </p:spTree>
    <p:extLst>
      <p:ext uri="{BB962C8B-B14F-4D97-AF65-F5344CB8AC3E}">
        <p14:creationId xmlns:p14="http://schemas.microsoft.com/office/powerpoint/2010/main" val="5937321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Dr. Andy Woods - Soteriology</a:t>
            </a:r>
          </a:p>
        </p:txBody>
      </p:sp>
      <p:sp>
        <p:nvSpPr>
          <p:cNvPr id="5" name="Date Placeholder 4"/>
          <p:cNvSpPr>
            <a:spLocks noGrp="1"/>
          </p:cNvSpPr>
          <p:nvPr>
            <p:ph type="dt" idx="11"/>
          </p:nvPr>
        </p:nvSpPr>
        <p:spPr/>
        <p:txBody>
          <a:bodyPr/>
          <a:lstStyle/>
          <a:p>
            <a:pPr>
              <a:defRPr/>
            </a:pPr>
            <a:r>
              <a:rPr lang="en-US"/>
              <a:t>2/19/2017</a:t>
            </a:r>
          </a:p>
        </p:txBody>
      </p:sp>
      <p:sp>
        <p:nvSpPr>
          <p:cNvPr id="6" name="Footer Placeholder 5"/>
          <p:cNvSpPr>
            <a:spLocks noGrp="1"/>
          </p:cNvSpPr>
          <p:nvPr>
            <p:ph type="ftr" sz="quarter" idx="12"/>
          </p:nvPr>
        </p:nvSpPr>
        <p:spPr/>
        <p:txBody>
          <a:bodyPr/>
          <a:lstStyle/>
          <a:p>
            <a:pPr>
              <a:defRPr/>
            </a:pPr>
            <a:r>
              <a:rPr lang="en-US"/>
              <a:t>Sugar Land Bible Church</a:t>
            </a:r>
          </a:p>
        </p:txBody>
      </p:sp>
      <p:sp>
        <p:nvSpPr>
          <p:cNvPr id="7" name="Slide Number Placeholder 6"/>
          <p:cNvSpPr>
            <a:spLocks noGrp="1"/>
          </p:cNvSpPr>
          <p:nvPr>
            <p:ph type="sldNum" sz="quarter" idx="13"/>
          </p:nvPr>
        </p:nvSpPr>
        <p:spPr/>
        <p:txBody>
          <a:bodyPr/>
          <a:lstStyle/>
          <a:p>
            <a:pPr>
              <a:defRPr/>
            </a:pPr>
            <a:fld id="{B198B154-0582-43CF-B21D-D32FA3CBB6ED}" type="slidenum">
              <a:rPr lang="en-US" altLang="en-US" smtClean="0"/>
              <a:pPr>
                <a:defRPr/>
              </a:pPr>
              <a:t>24</a:t>
            </a:fld>
            <a:endParaRPr lang="en-US" altLang="en-US" dirty="0"/>
          </a:p>
        </p:txBody>
      </p:sp>
    </p:spTree>
    <p:extLst>
      <p:ext uri="{BB962C8B-B14F-4D97-AF65-F5344CB8AC3E}">
        <p14:creationId xmlns:p14="http://schemas.microsoft.com/office/powerpoint/2010/main" val="3191107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97A6FC6-E9CC-4AE2-9D91-7D483FBCA8F2}" type="datetimeFigureOut">
              <a:rPr lang="en-US"/>
              <a:pPr>
                <a:defRPr/>
              </a:pPr>
              <a:t>2/15/2017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24BCA0F-06D0-45D5-966B-BC0DA570E070}" type="slidenum">
              <a:rPr lang="en-US" altLang="en-US"/>
              <a:pPr>
                <a:defRPr/>
              </a:pPr>
              <a:t>‹#›</a:t>
            </a:fld>
            <a:endParaRPr lang="en-US" altLang="en-US"/>
          </a:p>
        </p:txBody>
      </p:sp>
    </p:spTree>
    <p:extLst>
      <p:ext uri="{BB962C8B-B14F-4D97-AF65-F5344CB8AC3E}">
        <p14:creationId xmlns:p14="http://schemas.microsoft.com/office/powerpoint/2010/main" val="3072583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E5F0565-56BC-4606-B690-183210B43A3E}" type="datetimeFigureOut">
              <a:rPr lang="en-US"/>
              <a:pPr>
                <a:defRPr/>
              </a:pPr>
              <a:t>2/15/2017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921324B-886E-460D-912C-2CA0D33BCBC9}" type="slidenum">
              <a:rPr lang="en-US" altLang="en-US"/>
              <a:pPr>
                <a:defRPr/>
              </a:pPr>
              <a:t>‹#›</a:t>
            </a:fld>
            <a:endParaRPr lang="en-US" altLang="en-US"/>
          </a:p>
        </p:txBody>
      </p:sp>
    </p:spTree>
    <p:extLst>
      <p:ext uri="{BB962C8B-B14F-4D97-AF65-F5344CB8AC3E}">
        <p14:creationId xmlns:p14="http://schemas.microsoft.com/office/powerpoint/2010/main" val="866601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CCA8456-5BDA-471F-BF97-D65C5ADB8166}" type="datetimeFigureOut">
              <a:rPr lang="en-US"/>
              <a:pPr>
                <a:defRPr/>
              </a:pPr>
              <a:t>2/15/2017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AA2BEC0-6F37-4633-AB26-99B8574EC13A}" type="slidenum">
              <a:rPr lang="en-US" altLang="en-US"/>
              <a:pPr>
                <a:defRPr/>
              </a:pPr>
              <a:t>‹#›</a:t>
            </a:fld>
            <a:endParaRPr lang="en-US" altLang="en-US"/>
          </a:p>
        </p:txBody>
      </p:sp>
    </p:spTree>
    <p:extLst>
      <p:ext uri="{BB962C8B-B14F-4D97-AF65-F5344CB8AC3E}">
        <p14:creationId xmlns:p14="http://schemas.microsoft.com/office/powerpoint/2010/main" val="34263436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7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sz="4400" dirty="0">
              <a:solidFill>
                <a:schemeClr val="tx2"/>
              </a:solidFill>
              <a:latin typeface="Calibri" panose="020F0502020204030204" pitchFamily="34" charset="0"/>
              <a:cs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Wingdings" panose="05000000000000000000" pitchFamily="2" charset="2"/>
              <a:buChar char="n"/>
              <a:defRPr/>
            </a:pPr>
            <a:endParaRPr lang="en-US" alt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51991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1169988" y="1946275"/>
            <a:ext cx="7772400" cy="4114800"/>
          </a:xfrm>
        </p:spPr>
        <p:txBody>
          <a:bodyPr/>
          <a:lstStyle/>
          <a:p>
            <a:pPr lvl="0"/>
            <a:endParaRPr lang="en-US" noProof="0"/>
          </a:p>
        </p:txBody>
      </p:sp>
      <p:sp>
        <p:nvSpPr>
          <p:cNvPr id="4" name="Rectangle 36"/>
          <p:cNvSpPr>
            <a:spLocks noGrp="1" noChangeArrowheads="1"/>
          </p:cNvSpPr>
          <p:nvPr>
            <p:ph type="dt" sz="half" idx="10"/>
          </p:nvPr>
        </p:nvSpPr>
        <p:spPr>
          <a:ln/>
        </p:spPr>
        <p:txBody>
          <a:bodyPr/>
          <a:lstStyle>
            <a:lvl1pPr>
              <a:defRPr/>
            </a:lvl1pPr>
          </a:lstStyle>
          <a:p>
            <a:pPr>
              <a:defRPr/>
            </a:pPr>
            <a:endParaRPr lang="en-US"/>
          </a:p>
        </p:txBody>
      </p:sp>
      <p:sp>
        <p:nvSpPr>
          <p:cNvPr id="5" name="Rectangle 37"/>
          <p:cNvSpPr>
            <a:spLocks noGrp="1" noChangeArrowheads="1"/>
          </p:cNvSpPr>
          <p:nvPr>
            <p:ph type="ftr" sz="quarter" idx="11"/>
          </p:nvPr>
        </p:nvSpPr>
        <p:spPr>
          <a:ln/>
        </p:spPr>
        <p:txBody>
          <a:bodyPr/>
          <a:lstStyle>
            <a:lvl1pPr>
              <a:defRPr/>
            </a:lvl1pPr>
          </a:lstStyle>
          <a:p>
            <a:pPr>
              <a:defRPr/>
            </a:pPr>
            <a:endParaRPr lang="en-US"/>
          </a:p>
        </p:txBody>
      </p:sp>
      <p:sp>
        <p:nvSpPr>
          <p:cNvPr id="6" name="Rectangle 38"/>
          <p:cNvSpPr>
            <a:spLocks noGrp="1" noChangeArrowheads="1"/>
          </p:cNvSpPr>
          <p:nvPr>
            <p:ph type="sldNum" sz="quarter" idx="12"/>
          </p:nvPr>
        </p:nvSpPr>
        <p:spPr>
          <a:ln/>
        </p:spPr>
        <p:txBody>
          <a:bodyPr/>
          <a:lstStyle>
            <a:lvl1pPr>
              <a:defRPr/>
            </a:lvl1pPr>
          </a:lstStyle>
          <a:p>
            <a:fld id="{1914A823-5C92-4C00-BE3C-98CAE4B3732C}" type="slidenum">
              <a:rPr lang="en-US" altLang="en-US"/>
              <a:pPr/>
              <a:t>‹#›</a:t>
            </a:fld>
            <a:endParaRPr lang="en-US" altLang="en-US"/>
          </a:p>
        </p:txBody>
      </p:sp>
    </p:spTree>
    <p:extLst>
      <p:ext uri="{BB962C8B-B14F-4D97-AF65-F5344CB8AC3E}">
        <p14:creationId xmlns:p14="http://schemas.microsoft.com/office/powerpoint/2010/main" val="369429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EAFF49D-3724-4544-8C09-609974F0F7BB}" type="datetimeFigureOut">
              <a:rPr lang="en-US"/>
              <a:pPr>
                <a:defRPr/>
              </a:pPr>
              <a:t>2/15/2017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8FC3D7-4EF0-45B7-B372-73B36E842409}" type="slidenum">
              <a:rPr lang="en-US" altLang="en-US"/>
              <a:pPr>
                <a:defRPr/>
              </a:pPr>
              <a:t>‹#›</a:t>
            </a:fld>
            <a:endParaRPr lang="en-US" altLang="en-US"/>
          </a:p>
        </p:txBody>
      </p:sp>
    </p:spTree>
    <p:extLst>
      <p:ext uri="{BB962C8B-B14F-4D97-AF65-F5344CB8AC3E}">
        <p14:creationId xmlns:p14="http://schemas.microsoft.com/office/powerpoint/2010/main" val="737921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B2BF477-4C68-4C1E-86FF-7481A7055811}" type="datetimeFigureOut">
              <a:rPr lang="en-US"/>
              <a:pPr>
                <a:defRPr/>
              </a:pPr>
              <a:t>2/15/2017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716DA2-6FF6-4595-92F5-22A0F5E67B09}" type="slidenum">
              <a:rPr lang="en-US" altLang="en-US"/>
              <a:pPr>
                <a:defRPr/>
              </a:pPr>
              <a:t>‹#›</a:t>
            </a:fld>
            <a:endParaRPr lang="en-US" altLang="en-US"/>
          </a:p>
        </p:txBody>
      </p:sp>
    </p:spTree>
    <p:extLst>
      <p:ext uri="{BB962C8B-B14F-4D97-AF65-F5344CB8AC3E}">
        <p14:creationId xmlns:p14="http://schemas.microsoft.com/office/powerpoint/2010/main" val="3863941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BAED65A-C0EE-4AD7-8A58-0B8F10022485}" type="datetimeFigureOut">
              <a:rPr lang="en-US"/>
              <a:pPr>
                <a:defRPr/>
              </a:pPr>
              <a:t>2/15/2017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68FB71B-AA8C-46A5-AC4C-81FD1DC46212}" type="slidenum">
              <a:rPr lang="en-US" altLang="en-US"/>
              <a:pPr>
                <a:defRPr/>
              </a:pPr>
              <a:t>‹#›</a:t>
            </a:fld>
            <a:endParaRPr lang="en-US" altLang="en-US"/>
          </a:p>
        </p:txBody>
      </p:sp>
    </p:spTree>
    <p:extLst>
      <p:ext uri="{BB962C8B-B14F-4D97-AF65-F5344CB8AC3E}">
        <p14:creationId xmlns:p14="http://schemas.microsoft.com/office/powerpoint/2010/main" val="3948579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7D92815-885E-4900-AF1B-4C4ACEE61EA0}" type="datetimeFigureOut">
              <a:rPr lang="en-US"/>
              <a:pPr>
                <a:defRPr/>
              </a:pPr>
              <a:t>2/15/2017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40452A-21A5-42E4-B3C0-FA07CA9C4E30}" type="slidenum">
              <a:rPr lang="en-US" altLang="en-US"/>
              <a:pPr>
                <a:defRPr/>
              </a:pPr>
              <a:t>‹#›</a:t>
            </a:fld>
            <a:endParaRPr lang="en-US" altLang="en-US"/>
          </a:p>
        </p:txBody>
      </p:sp>
    </p:spTree>
    <p:extLst>
      <p:ext uri="{BB962C8B-B14F-4D97-AF65-F5344CB8AC3E}">
        <p14:creationId xmlns:p14="http://schemas.microsoft.com/office/powerpoint/2010/main" val="2333901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FEEF2B6-EDA6-4AAF-857D-8616360D1575}" type="datetimeFigureOut">
              <a:rPr lang="en-US"/>
              <a:pPr>
                <a:defRPr/>
              </a:pPr>
              <a:t>2/15/2017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86F58FA-6C59-4CBE-A676-1C65C00AA210}" type="slidenum">
              <a:rPr lang="en-US" altLang="en-US"/>
              <a:pPr>
                <a:defRPr/>
              </a:pPr>
              <a:t>‹#›</a:t>
            </a:fld>
            <a:endParaRPr lang="en-US" altLang="en-US"/>
          </a:p>
        </p:txBody>
      </p:sp>
    </p:spTree>
    <p:extLst>
      <p:ext uri="{BB962C8B-B14F-4D97-AF65-F5344CB8AC3E}">
        <p14:creationId xmlns:p14="http://schemas.microsoft.com/office/powerpoint/2010/main" val="3449743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28339B0-7FDD-450F-8311-4C08D789A5BF}" type="datetimeFigureOut">
              <a:rPr lang="en-US"/>
              <a:pPr>
                <a:defRPr/>
              </a:pPr>
              <a:t>2/15/2017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C9EE3B8-A121-4320-9005-4CA9419894E8}" type="slidenum">
              <a:rPr lang="en-US" altLang="en-US"/>
              <a:pPr>
                <a:defRPr/>
              </a:pPr>
              <a:t>‹#›</a:t>
            </a:fld>
            <a:endParaRPr lang="en-US" altLang="en-US"/>
          </a:p>
        </p:txBody>
      </p:sp>
    </p:spTree>
    <p:extLst>
      <p:ext uri="{BB962C8B-B14F-4D97-AF65-F5344CB8AC3E}">
        <p14:creationId xmlns:p14="http://schemas.microsoft.com/office/powerpoint/2010/main" val="1381039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63DE400-B6BD-4AD8-B6D6-59D92F013876}" type="datetimeFigureOut">
              <a:rPr lang="en-US"/>
              <a:pPr>
                <a:defRPr/>
              </a:pPr>
              <a:t>2/15/2017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3C7A958-5FFB-46EB-8287-DA3763E658B2}" type="slidenum">
              <a:rPr lang="en-US" altLang="en-US"/>
              <a:pPr>
                <a:defRPr/>
              </a:pPr>
              <a:t>‹#›</a:t>
            </a:fld>
            <a:endParaRPr lang="en-US" altLang="en-US"/>
          </a:p>
        </p:txBody>
      </p:sp>
    </p:spTree>
    <p:extLst>
      <p:ext uri="{BB962C8B-B14F-4D97-AF65-F5344CB8AC3E}">
        <p14:creationId xmlns:p14="http://schemas.microsoft.com/office/powerpoint/2010/main" val="1303572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B04D9EF-EBC4-4C5F-A1A5-63888718FBFA}" type="datetimeFigureOut">
              <a:rPr lang="en-US"/>
              <a:pPr>
                <a:defRPr/>
              </a:pPr>
              <a:t>2/15/2017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BEAF1CC-EA39-4347-98EA-7DFEEA8916A8}" type="slidenum">
              <a:rPr lang="en-US" altLang="en-US"/>
              <a:pPr>
                <a:defRPr/>
              </a:pPr>
              <a:t>‹#›</a:t>
            </a:fld>
            <a:endParaRPr lang="en-US" altLang="en-US"/>
          </a:p>
        </p:txBody>
      </p:sp>
    </p:spTree>
    <p:extLst>
      <p:ext uri="{BB962C8B-B14F-4D97-AF65-F5344CB8AC3E}">
        <p14:creationId xmlns:p14="http://schemas.microsoft.com/office/powerpoint/2010/main" val="2883252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11833C87-4D3B-43B8-B25C-DFF65258D843}" type="datetimeFigureOut">
              <a:rPr lang="en-US"/>
              <a:pPr>
                <a:defRPr/>
              </a:pPr>
              <a:t>2/15/2017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cs typeface="Calibri" panose="020F0502020204030204" pitchFamily="34" charset="0"/>
              </a:defRPr>
            </a:lvl1pPr>
          </a:lstStyle>
          <a:p>
            <a:pPr>
              <a:defRPr/>
            </a:pPr>
            <a:fld id="{0BEE0D31-C65D-4025-B445-3D7EE25C4B85}"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 id="2147483936" r:id="rId12"/>
    <p:sldLayoutId id="2147483937"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89" algn="ctr" rtl="0" fontAlgn="base">
        <a:spcBef>
          <a:spcPct val="0"/>
        </a:spcBef>
        <a:spcAft>
          <a:spcPct val="0"/>
        </a:spcAft>
        <a:defRPr sz="4400">
          <a:solidFill>
            <a:schemeClr val="tx1"/>
          </a:solidFill>
          <a:latin typeface="Calibri" pitchFamily="34" charset="0"/>
        </a:defRPr>
      </a:lvl6pPr>
      <a:lvl7pPr marL="914377" algn="ctr" rtl="0" fontAlgn="base">
        <a:spcBef>
          <a:spcPct val="0"/>
        </a:spcBef>
        <a:spcAft>
          <a:spcPct val="0"/>
        </a:spcAft>
        <a:defRPr sz="4400">
          <a:solidFill>
            <a:schemeClr val="tx1"/>
          </a:solidFill>
          <a:latin typeface="Calibri" pitchFamily="34" charset="0"/>
        </a:defRPr>
      </a:lvl7pPr>
      <a:lvl8pPr marL="1371566" algn="ctr" rtl="0" fontAlgn="base">
        <a:spcBef>
          <a:spcPct val="0"/>
        </a:spcBef>
        <a:spcAft>
          <a:spcPct val="0"/>
        </a:spcAft>
        <a:defRPr sz="4400">
          <a:solidFill>
            <a:schemeClr val="tx1"/>
          </a:solidFill>
          <a:latin typeface="Calibri" pitchFamily="34" charset="0"/>
        </a:defRPr>
      </a:lvl8pPr>
      <a:lvl9pPr marL="1828754" algn="ctr" rtl="0" fontAlgn="base">
        <a:spcBef>
          <a:spcPct val="0"/>
        </a:spcBef>
        <a:spcAft>
          <a:spcPct val="0"/>
        </a:spcAft>
        <a:defRPr sz="4400">
          <a:solidFill>
            <a:schemeClr val="tx1"/>
          </a:solidFill>
          <a:latin typeface="Calibri" pitchFamily="34" charset="0"/>
        </a:defRPr>
      </a:lvl9pPr>
    </p:titleStyle>
    <p:bodyStyle>
      <a:lvl1pPr marL="341313" indent="-341313"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3124200" y="685800"/>
            <a:ext cx="2895600" cy="1371600"/>
          </a:xfrm>
        </p:spPr>
        <p:txBody>
          <a:bodyPr/>
          <a:lstStyle/>
          <a:p>
            <a:pPr eaLnBrk="1" hangingPunct="1">
              <a:defRPr/>
            </a:pPr>
            <a:r>
              <a:rPr lang="en-US" altLang="en-US" b="1" dirty="0">
                <a:solidFill>
                  <a:srgbClr val="00FFFF"/>
                </a:solidFill>
                <a:effectLst>
                  <a:outerShdw blurRad="38100" dist="38100" dir="2700000" algn="tl">
                    <a:srgbClr val="000000">
                      <a:alpha val="43137"/>
                    </a:srgbClr>
                  </a:outerShdw>
                </a:effectLst>
              </a:rPr>
              <a:t>Soteriology</a:t>
            </a:r>
            <a:br>
              <a:rPr lang="en-US" altLang="en-US" b="1" dirty="0">
                <a:solidFill>
                  <a:srgbClr val="00FFFF"/>
                </a:solidFill>
                <a:effectLst>
                  <a:outerShdw blurRad="38100" dist="38100" dir="2700000" algn="tl">
                    <a:srgbClr val="000000">
                      <a:alpha val="43137"/>
                    </a:srgbClr>
                  </a:outerShdw>
                </a:effectLst>
              </a:rPr>
            </a:br>
            <a:r>
              <a:rPr lang="en-US" altLang="en-US" sz="2800" b="1" dirty="0">
                <a:solidFill>
                  <a:srgbClr val="00FFFF"/>
                </a:solidFill>
                <a:effectLst>
                  <a:outerShdw blurRad="38100" dist="38100" dir="2700000" algn="tl">
                    <a:srgbClr val="000000">
                      <a:alpha val="43137"/>
                    </a:srgbClr>
                  </a:outerShdw>
                </a:effectLst>
              </a:rPr>
              <a:t>Session 49</a:t>
            </a:r>
            <a:endParaRPr lang="en-US" altLang="en-US" b="1" dirty="0">
              <a:solidFill>
                <a:srgbClr val="00FFFF"/>
              </a:solidFill>
              <a:effectLst>
                <a:outerShdw blurRad="38100" dist="38100" dir="2700000" algn="tl">
                  <a:srgbClr val="000000">
                    <a:alpha val="43137"/>
                  </a:srgbClr>
                </a:outerShdw>
              </a:effectLst>
            </a:endParaRPr>
          </a:p>
        </p:txBody>
      </p:sp>
      <p:sp>
        <p:nvSpPr>
          <p:cNvPr id="6147" name="Subtitle 2"/>
          <p:cNvSpPr>
            <a:spLocks noGrp="1"/>
          </p:cNvSpPr>
          <p:nvPr>
            <p:ph type="subTitle" idx="1"/>
          </p:nvPr>
        </p:nvSpPr>
        <p:spPr>
          <a:xfrm>
            <a:off x="838200" y="4572000"/>
            <a:ext cx="7467600" cy="1752600"/>
          </a:xfrm>
        </p:spPr>
        <p:txBody>
          <a:bodyPr/>
          <a:lstStyle/>
          <a:p>
            <a:pPr eaLnBrk="1" hangingPunct="1"/>
            <a:r>
              <a:rPr lang="en-US" altLang="en-US" dirty="0">
                <a:solidFill>
                  <a:schemeClr val="bg1"/>
                </a:solidFill>
              </a:rPr>
              <a:t>Dr. Andy Woods</a:t>
            </a:r>
          </a:p>
          <a:p>
            <a:pPr eaLnBrk="1" hangingPunct="1"/>
            <a:endParaRPr lang="en-US" altLang="en-US" sz="2000" dirty="0">
              <a:solidFill>
                <a:schemeClr val="bg1"/>
              </a:solidFill>
            </a:endParaRPr>
          </a:p>
          <a:p>
            <a:pPr eaLnBrk="1" hangingPunct="1"/>
            <a:r>
              <a:rPr lang="en-US" altLang="en-US" sz="2000" dirty="0">
                <a:solidFill>
                  <a:schemeClr val="bg1"/>
                </a:solidFill>
              </a:rPr>
              <a:t>Senior Pastor – Sugar Land Bible Church</a:t>
            </a:r>
          </a:p>
          <a:p>
            <a:pPr eaLnBrk="1" hangingPunct="1"/>
            <a:r>
              <a:rPr lang="en-US" altLang="en-US" sz="2000" dirty="0">
                <a:solidFill>
                  <a:schemeClr val="bg1"/>
                </a:solidFill>
              </a:rPr>
              <a:t>Professor of Bible &amp; Theology – College of Biblical Studies </a:t>
            </a:r>
          </a:p>
        </p:txBody>
      </p:sp>
      <p:pic>
        <p:nvPicPr>
          <p:cNvPr id="6148" name="Picture 3"/>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3916363" y="2362200"/>
            <a:ext cx="1311275" cy="1828800"/>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70643" y="265113"/>
            <a:ext cx="9002714" cy="846137"/>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Passages from the General Letters &amp; Revelation</a:t>
            </a:r>
          </a:p>
        </p:txBody>
      </p:sp>
      <p:sp>
        <p:nvSpPr>
          <p:cNvPr id="46084" name="Content Placeholder 2"/>
          <p:cNvSpPr>
            <a:spLocks noGrp="1"/>
          </p:cNvSpPr>
          <p:nvPr>
            <p:ph idx="1"/>
          </p:nvPr>
        </p:nvSpPr>
        <p:spPr>
          <a:xfrm>
            <a:off x="123825" y="1111250"/>
            <a:ext cx="4259489"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Jas. 5:19-20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3:6, 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5:9-10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6:4-6</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10:26-30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12:14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2 Pet. 1:10-11, 20-22</a:t>
            </a:r>
          </a:p>
          <a:p>
            <a:pPr marL="514350" indent="-514350">
              <a:spcBef>
                <a:spcPct val="0"/>
              </a:spcBef>
              <a:spcAft>
                <a:spcPts val="2400"/>
              </a:spcAft>
              <a:buClr>
                <a:srgbClr val="66FFFF"/>
              </a:buClr>
              <a:buFont typeface="Arial" panose="020B0604020202020204" pitchFamily="34" charset="0"/>
              <a:buNone/>
            </a:pPr>
            <a:endParaRPr lang="en-US" altLang="en-US" dirty="0">
              <a:solidFill>
                <a:schemeClr val="bg1"/>
              </a:solidFill>
            </a:endParaRPr>
          </a:p>
        </p:txBody>
      </p:sp>
      <p:sp>
        <p:nvSpPr>
          <p:cNvPr id="46085" name="Content Placeholder 2"/>
          <p:cNvSpPr txBox="1">
            <a:spLocks/>
          </p:cNvSpPr>
          <p:nvPr/>
        </p:nvSpPr>
        <p:spPr bwMode="auto">
          <a:xfrm>
            <a:off x="5953126" y="1111250"/>
            <a:ext cx="3049588"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Jude 11</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1 John 2:3</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1 John 3:9</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1 John 3:15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1 John 5:16</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Rev. 3:5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Rev. 22:18-19</a:t>
            </a:r>
          </a:p>
          <a:p>
            <a:pPr>
              <a:spcAft>
                <a:spcPts val="2400"/>
              </a:spcAft>
              <a:buClr>
                <a:srgbClr val="66FFFF"/>
              </a:buClr>
              <a:buFont typeface="Arial" panose="020B0604020202020204" pitchFamily="34" charset="0"/>
              <a:buNone/>
            </a:pPr>
            <a:endParaRPr lang="en-US" altLang="en-US" sz="28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16389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70643" y="265113"/>
            <a:ext cx="9002714" cy="846137"/>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Passages from the General Letters &amp; Revelation</a:t>
            </a:r>
          </a:p>
        </p:txBody>
      </p:sp>
      <p:sp>
        <p:nvSpPr>
          <p:cNvPr id="46084" name="Content Placeholder 2"/>
          <p:cNvSpPr>
            <a:spLocks noGrp="1"/>
          </p:cNvSpPr>
          <p:nvPr>
            <p:ph idx="1"/>
          </p:nvPr>
        </p:nvSpPr>
        <p:spPr>
          <a:xfrm>
            <a:off x="123825" y="1111250"/>
            <a:ext cx="4259489"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Jas. 5:19-20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3:6, 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5:9-10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6:4-6</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10:26-30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12:14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2 Pet. 1:10-11, 20-22</a:t>
            </a:r>
          </a:p>
          <a:p>
            <a:pPr marL="514350" indent="-514350">
              <a:spcBef>
                <a:spcPct val="0"/>
              </a:spcBef>
              <a:spcAft>
                <a:spcPts val="2400"/>
              </a:spcAft>
              <a:buClr>
                <a:srgbClr val="66FFFF"/>
              </a:buClr>
              <a:buFont typeface="Arial" panose="020B0604020202020204" pitchFamily="34" charset="0"/>
              <a:buNone/>
            </a:pPr>
            <a:endParaRPr lang="en-US" altLang="en-US" dirty="0">
              <a:solidFill>
                <a:schemeClr val="bg1"/>
              </a:solidFill>
            </a:endParaRPr>
          </a:p>
        </p:txBody>
      </p:sp>
      <p:sp>
        <p:nvSpPr>
          <p:cNvPr id="46085" name="Content Placeholder 2"/>
          <p:cNvSpPr txBox="1">
            <a:spLocks/>
          </p:cNvSpPr>
          <p:nvPr/>
        </p:nvSpPr>
        <p:spPr bwMode="auto">
          <a:xfrm>
            <a:off x="5953126" y="1111250"/>
            <a:ext cx="3049588"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Jude 11</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1 John 2:3</a:t>
            </a:r>
          </a:p>
          <a:p>
            <a:pPr>
              <a:spcAft>
                <a:spcPts val="2400"/>
              </a:spcAft>
              <a:buClr>
                <a:srgbClr val="66FFFF"/>
              </a:buClr>
              <a:buFont typeface="Calibri" panose="020F0502020204030204" pitchFamily="34" charset="0"/>
              <a:buAutoNum type="alphaLcPeriod" startAt="8"/>
            </a:pPr>
            <a:r>
              <a:rPr lang="en-US" altLang="en-US" sz="3200" b="1" u="sng" dirty="0">
                <a:solidFill>
                  <a:srgbClr val="FFFFCC"/>
                </a:solidFill>
                <a:latin typeface="Calibri" panose="020F0502020204030204" pitchFamily="34" charset="0"/>
                <a:cs typeface="Calibri" panose="020F0502020204030204" pitchFamily="34" charset="0"/>
              </a:rPr>
              <a:t>1 John 3:9</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1 John 3:15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1 John 5:16</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Rev. 3:5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Rev. 22:18-19</a:t>
            </a:r>
          </a:p>
          <a:p>
            <a:pPr>
              <a:spcAft>
                <a:spcPts val="2400"/>
              </a:spcAft>
              <a:buClr>
                <a:srgbClr val="66FFFF"/>
              </a:buClr>
              <a:buFont typeface="Arial" panose="020B0604020202020204" pitchFamily="34" charset="0"/>
              <a:buNone/>
            </a:pPr>
            <a:endParaRPr lang="en-US" altLang="en-US" sz="28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00369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868899" y="177322"/>
            <a:ext cx="7406203" cy="3462486"/>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1 John 3:9</a:t>
            </a:r>
          </a:p>
          <a:p>
            <a:pPr algn="just" eaLnBrk="1" fontAlgn="auto" hangingPunct="1">
              <a:spcBef>
                <a:spcPts val="600"/>
              </a:spcBef>
              <a:spcAft>
                <a:spcPts val="600"/>
              </a:spcAft>
              <a:defRPr/>
            </a:pPr>
            <a:r>
              <a:rPr lang="en-US" altLang="en-US" sz="4000" kern="0" dirty="0">
                <a:solidFill>
                  <a:schemeClr val="bg1"/>
                </a:solidFill>
                <a:latin typeface="+mn-lt"/>
                <a:cs typeface="Calibri" panose="020F0502020204030204" pitchFamily="34" charset="0"/>
              </a:rPr>
              <a:t>“</a:t>
            </a:r>
            <a:r>
              <a:rPr lang="en-US" sz="4000" dirty="0">
                <a:solidFill>
                  <a:schemeClr val="bg1"/>
                </a:solidFill>
                <a:latin typeface="+mn-lt"/>
              </a:rPr>
              <a:t>No one who is born of God practices sin, because His seed abides in him; and he cannot sin, because he is born of God</a:t>
            </a:r>
            <a:r>
              <a:rPr lang="en-US" sz="4000" dirty="0">
                <a:solidFill>
                  <a:schemeClr val="bg1"/>
                </a:solidFill>
                <a:latin typeface="+mn-lt"/>
                <a:cs typeface="Calibri" panose="020F0502020204030204" pitchFamily="34" charset="0"/>
              </a:rPr>
              <a:t>.”</a:t>
            </a:r>
            <a:r>
              <a:rPr lang="en-US" altLang="en-US" sz="4000" dirty="0">
                <a:solidFill>
                  <a:schemeClr val="bg1"/>
                </a:solidFill>
                <a:latin typeface="+mn-lt"/>
                <a:cs typeface="Calibri" panose="020F0502020204030204" pitchFamily="34" charset="0"/>
              </a:rPr>
              <a:t> (NASB)</a:t>
            </a:r>
          </a:p>
        </p:txBody>
      </p:sp>
    </p:spTree>
    <p:extLst>
      <p:ext uri="{BB962C8B-B14F-4D97-AF65-F5344CB8AC3E}">
        <p14:creationId xmlns:p14="http://schemas.microsoft.com/office/powerpoint/2010/main" val="3157431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42"/>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1 John 3:9</a:t>
            </a:r>
          </a:p>
        </p:txBody>
      </p:sp>
      <p:sp>
        <p:nvSpPr>
          <p:cNvPr id="3" name="Content Placeholder 2"/>
          <p:cNvSpPr>
            <a:spLocks noGrp="1"/>
          </p:cNvSpPr>
          <p:nvPr>
            <p:ph idx="1"/>
          </p:nvPr>
        </p:nvSpPr>
        <p:spPr>
          <a:xfrm>
            <a:off x="254524" y="668909"/>
            <a:ext cx="7805395" cy="5637624"/>
          </a:xfrm>
        </p:spPr>
        <p:txBody>
          <a:bodyPr/>
          <a:lstStyle/>
          <a:p>
            <a:pPr marL="514350" indent="-514350">
              <a:spcBef>
                <a:spcPts val="0"/>
              </a:spcBef>
              <a:spcAft>
                <a:spcPts val="1200"/>
              </a:spcAft>
              <a:buClr>
                <a:srgbClr val="66FFFF"/>
              </a:buClr>
              <a:buAutoNum type="romanUcPeriod"/>
            </a:pPr>
            <a:r>
              <a:rPr lang="en-US" sz="2400" dirty="0">
                <a:solidFill>
                  <a:schemeClr val="bg1"/>
                </a:solidFill>
              </a:rPr>
              <a:t>The believer never sins? (1 John 1:8-10; Rom. 6:12-14)</a:t>
            </a:r>
          </a:p>
          <a:p>
            <a:pPr marL="514350" indent="-514350">
              <a:spcBef>
                <a:spcPts val="0"/>
              </a:spcBef>
              <a:spcAft>
                <a:spcPts val="1200"/>
              </a:spcAft>
              <a:buClr>
                <a:srgbClr val="66FFFF"/>
              </a:buClr>
              <a:buAutoNum type="romanUcPeriod"/>
            </a:pPr>
            <a:r>
              <a:rPr lang="en-US" sz="2400" dirty="0">
                <a:solidFill>
                  <a:schemeClr val="bg1"/>
                </a:solidFill>
              </a:rPr>
              <a:t>The believer cannot habitually practice sin?</a:t>
            </a:r>
          </a:p>
          <a:p>
            <a:pPr marL="857250" lvl="1" indent="-457200">
              <a:spcBef>
                <a:spcPts val="0"/>
              </a:spcBef>
              <a:spcAft>
                <a:spcPts val="1200"/>
              </a:spcAft>
              <a:buClr>
                <a:srgbClr val="66FFFF"/>
              </a:buClr>
              <a:buAutoNum type="alphaUcPeriod"/>
            </a:pPr>
            <a:r>
              <a:rPr lang="en-US" sz="2400" dirty="0">
                <a:solidFill>
                  <a:schemeClr val="bg1"/>
                </a:solidFill>
              </a:rPr>
              <a:t>Misuse of the present tense</a:t>
            </a:r>
          </a:p>
          <a:p>
            <a:pPr marL="857250" lvl="1" indent="-457200">
              <a:spcBef>
                <a:spcPts val="0"/>
              </a:spcBef>
              <a:spcAft>
                <a:spcPts val="1200"/>
              </a:spcAft>
              <a:buClr>
                <a:srgbClr val="66FFFF"/>
              </a:buClr>
              <a:buAutoNum type="alphaUcPeriod"/>
            </a:pPr>
            <a:r>
              <a:rPr lang="en-US" sz="2400" dirty="0">
                <a:solidFill>
                  <a:schemeClr val="bg1"/>
                </a:solidFill>
              </a:rPr>
              <a:t>Book ends (1 John 1:9; 5:16)</a:t>
            </a:r>
          </a:p>
          <a:p>
            <a:pPr marL="857250" lvl="1" indent="-457200">
              <a:spcBef>
                <a:spcPts val="0"/>
              </a:spcBef>
              <a:spcAft>
                <a:spcPts val="1200"/>
              </a:spcAft>
              <a:buClr>
                <a:srgbClr val="66FFFF"/>
              </a:buClr>
              <a:buAutoNum type="alphaUcPeriod"/>
            </a:pPr>
            <a:r>
              <a:rPr lang="en-US" sz="2400" dirty="0">
                <a:solidFill>
                  <a:schemeClr val="bg1"/>
                </a:solidFill>
              </a:rPr>
              <a:t>Biblical examples</a:t>
            </a:r>
          </a:p>
          <a:p>
            <a:pPr marL="857250" lvl="1" indent="-457200">
              <a:spcBef>
                <a:spcPts val="0"/>
              </a:spcBef>
              <a:spcAft>
                <a:spcPts val="1200"/>
              </a:spcAft>
              <a:buClr>
                <a:srgbClr val="66FFFF"/>
              </a:buClr>
              <a:buAutoNum type="alphaUcPeriod"/>
            </a:pPr>
            <a:r>
              <a:rPr lang="en-US" sz="2400" dirty="0">
                <a:solidFill>
                  <a:schemeClr val="bg1"/>
                </a:solidFill>
              </a:rPr>
              <a:t>Practical problem</a:t>
            </a:r>
          </a:p>
          <a:p>
            <a:pPr marL="857250" lvl="1" indent="-457200">
              <a:spcBef>
                <a:spcPts val="0"/>
              </a:spcBef>
              <a:spcAft>
                <a:spcPts val="1200"/>
              </a:spcAft>
              <a:buClr>
                <a:srgbClr val="66FFFF"/>
              </a:buClr>
              <a:buAutoNum type="alphaUcPeriod"/>
            </a:pPr>
            <a:r>
              <a:rPr lang="en-US" sz="2400" dirty="0">
                <a:solidFill>
                  <a:schemeClr val="bg1"/>
                </a:solidFill>
              </a:rPr>
              <a:t>Denial of the assurance of salvation</a:t>
            </a:r>
          </a:p>
          <a:p>
            <a:pPr marL="457200" indent="-457200">
              <a:spcBef>
                <a:spcPts val="0"/>
              </a:spcBef>
              <a:spcAft>
                <a:spcPts val="1200"/>
              </a:spcAft>
              <a:buClr>
                <a:srgbClr val="66FFFF"/>
              </a:buClr>
              <a:buAutoNum type="romanUcPeriod"/>
            </a:pPr>
            <a:r>
              <a:rPr lang="en-US" sz="2400" dirty="0">
                <a:solidFill>
                  <a:schemeClr val="bg1"/>
                </a:solidFill>
              </a:rPr>
              <a:t>Better solution: fellowship focus</a:t>
            </a:r>
          </a:p>
          <a:p>
            <a:pPr marL="457200" indent="-457200">
              <a:spcBef>
                <a:spcPts val="0"/>
              </a:spcBef>
              <a:spcAft>
                <a:spcPts val="1200"/>
              </a:spcAft>
              <a:buClr>
                <a:srgbClr val="66FFFF"/>
              </a:buClr>
              <a:buAutoNum type="romanUcPeriod"/>
            </a:pPr>
            <a:r>
              <a:rPr lang="en-US" sz="2400" dirty="0">
                <a:solidFill>
                  <a:schemeClr val="bg1"/>
                </a:solidFill>
              </a:rPr>
              <a:t>Context</a:t>
            </a:r>
          </a:p>
          <a:p>
            <a:pPr marL="857250" lvl="1" indent="-457200">
              <a:spcBef>
                <a:spcPts val="0"/>
              </a:spcBef>
              <a:spcAft>
                <a:spcPts val="1200"/>
              </a:spcAft>
              <a:buClr>
                <a:srgbClr val="66FFFF"/>
              </a:buClr>
              <a:buAutoNum type="alphaUcPeriod"/>
            </a:pPr>
            <a:r>
              <a:rPr lang="en-US" sz="2400" dirty="0">
                <a:solidFill>
                  <a:schemeClr val="bg1"/>
                </a:solidFill>
              </a:rPr>
              <a:t>1 John 2:28ff; 3:6, 7</a:t>
            </a:r>
          </a:p>
          <a:p>
            <a:pPr marL="857250" lvl="1" indent="-457200">
              <a:spcBef>
                <a:spcPts val="0"/>
              </a:spcBef>
              <a:spcAft>
                <a:spcPts val="1200"/>
              </a:spcAft>
              <a:buClr>
                <a:srgbClr val="66FFFF"/>
              </a:buClr>
              <a:buAutoNum type="alphaUcPeriod"/>
            </a:pPr>
            <a:r>
              <a:rPr lang="en-US" sz="2400" dirty="0">
                <a:solidFill>
                  <a:schemeClr val="bg1"/>
                </a:solidFill>
              </a:rPr>
              <a:t>1 John 3:9 </a:t>
            </a:r>
          </a:p>
        </p:txBody>
      </p:sp>
      <p:sp>
        <p:nvSpPr>
          <p:cNvPr id="5" name="TextBox 4"/>
          <p:cNvSpPr txBox="1"/>
          <p:nvPr/>
        </p:nvSpPr>
        <p:spPr>
          <a:xfrm>
            <a:off x="2041394" y="6398761"/>
            <a:ext cx="5061213" cy="369332"/>
          </a:xfrm>
          <a:prstGeom prst="rect">
            <a:avLst/>
          </a:prstGeom>
          <a:noFill/>
        </p:spPr>
        <p:txBody>
          <a:bodyPr wrap="square" rtlCol="0">
            <a:spAutoFit/>
          </a:bodyPr>
          <a:lstStyle/>
          <a:p>
            <a:pPr algn="ctr" eaLnBrk="1" hangingPunct="1"/>
            <a:r>
              <a:rPr lang="en-US" altLang="en-US" dirty="0">
                <a:solidFill>
                  <a:schemeClr val="bg1"/>
                </a:solidFill>
                <a:latin typeface="Calibri" panose="020F0502020204030204" pitchFamily="34" charset="0"/>
                <a:cs typeface="Calibri" panose="020F0502020204030204" pitchFamily="34" charset="0"/>
              </a:rPr>
              <a:t>Dennis </a:t>
            </a:r>
            <a:r>
              <a:rPr lang="en-US" altLang="en-US" dirty="0" err="1">
                <a:solidFill>
                  <a:schemeClr val="bg1"/>
                </a:solidFill>
                <a:latin typeface="Calibri" panose="020F0502020204030204" pitchFamily="34" charset="0"/>
                <a:cs typeface="Calibri" panose="020F0502020204030204" pitchFamily="34" charset="0"/>
              </a:rPr>
              <a:t>Rokser</a:t>
            </a:r>
            <a:r>
              <a:rPr lang="en-US" altLang="en-US" dirty="0">
                <a:solidFill>
                  <a:schemeClr val="bg1"/>
                </a:solidFill>
                <a:latin typeface="Calibri" panose="020F0502020204030204" pitchFamily="34" charset="0"/>
                <a:cs typeface="Calibri" panose="020F0502020204030204" pitchFamily="34" charset="0"/>
              </a:rPr>
              <a:t>, </a:t>
            </a:r>
            <a:r>
              <a:rPr lang="en-US" altLang="en-US" i="1" dirty="0">
                <a:solidFill>
                  <a:schemeClr val="bg1"/>
                </a:solidFill>
                <a:latin typeface="Calibri" panose="020F0502020204030204" pitchFamily="34" charset="0"/>
                <a:cs typeface="Calibri" panose="020F0502020204030204" pitchFamily="34" charset="0"/>
              </a:rPr>
              <a:t>Shall Never Perish Forever</a:t>
            </a:r>
            <a:r>
              <a:rPr lang="en-US" altLang="en-US" dirty="0">
                <a:solidFill>
                  <a:schemeClr val="bg1"/>
                </a:solidFill>
                <a:latin typeface="Calibri" panose="020F0502020204030204" pitchFamily="34" charset="0"/>
                <a:cs typeface="Calibri" panose="020F0502020204030204" pitchFamily="34" charset="0"/>
              </a:rPr>
              <a:t>, p. 277-87</a:t>
            </a:r>
          </a:p>
        </p:txBody>
      </p:sp>
      <p:pic>
        <p:nvPicPr>
          <p:cNvPr id="6" name="Picture 2" descr="http://forum.remonstranten-berlin.de/uploads/2010/02/aminius_achterkant.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883556" y="1774943"/>
            <a:ext cx="3016999"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4223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42"/>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1 John 3:9</a:t>
            </a:r>
          </a:p>
        </p:txBody>
      </p:sp>
      <p:sp>
        <p:nvSpPr>
          <p:cNvPr id="3" name="Content Placeholder 2"/>
          <p:cNvSpPr>
            <a:spLocks noGrp="1"/>
          </p:cNvSpPr>
          <p:nvPr>
            <p:ph idx="1"/>
          </p:nvPr>
        </p:nvSpPr>
        <p:spPr>
          <a:xfrm>
            <a:off x="254524" y="668909"/>
            <a:ext cx="7805395" cy="5637624"/>
          </a:xfrm>
        </p:spPr>
        <p:txBody>
          <a:bodyPr/>
          <a:lstStyle/>
          <a:p>
            <a:pPr marL="514350" indent="-514350">
              <a:spcBef>
                <a:spcPts val="0"/>
              </a:spcBef>
              <a:spcAft>
                <a:spcPts val="1200"/>
              </a:spcAft>
              <a:buClr>
                <a:srgbClr val="66FFFF"/>
              </a:buClr>
              <a:buAutoNum type="romanUcPeriod"/>
            </a:pPr>
            <a:r>
              <a:rPr lang="en-US" sz="2400" b="1" u="sng" dirty="0">
                <a:solidFill>
                  <a:srgbClr val="FFFFCC"/>
                </a:solidFill>
              </a:rPr>
              <a:t>The believer never sins? (1 John 1:8-10; Rom. 6:12-14)</a:t>
            </a:r>
          </a:p>
          <a:p>
            <a:pPr marL="514350" indent="-514350">
              <a:spcBef>
                <a:spcPts val="0"/>
              </a:spcBef>
              <a:spcAft>
                <a:spcPts val="1200"/>
              </a:spcAft>
              <a:buClr>
                <a:srgbClr val="66FFFF"/>
              </a:buClr>
              <a:buAutoNum type="romanUcPeriod"/>
            </a:pPr>
            <a:r>
              <a:rPr lang="en-US" sz="2400" dirty="0">
                <a:solidFill>
                  <a:schemeClr val="bg1"/>
                </a:solidFill>
              </a:rPr>
              <a:t>The believer cannot habitually practice sin?</a:t>
            </a:r>
          </a:p>
          <a:p>
            <a:pPr marL="857250" lvl="1" indent="-457200">
              <a:spcBef>
                <a:spcPts val="0"/>
              </a:spcBef>
              <a:spcAft>
                <a:spcPts val="1200"/>
              </a:spcAft>
              <a:buClr>
                <a:srgbClr val="66FFFF"/>
              </a:buClr>
              <a:buAutoNum type="alphaUcPeriod"/>
            </a:pPr>
            <a:r>
              <a:rPr lang="en-US" sz="2400" dirty="0">
                <a:solidFill>
                  <a:schemeClr val="bg1"/>
                </a:solidFill>
              </a:rPr>
              <a:t>Misuse of the present tense</a:t>
            </a:r>
          </a:p>
          <a:p>
            <a:pPr marL="857250" lvl="1" indent="-457200">
              <a:spcBef>
                <a:spcPts val="0"/>
              </a:spcBef>
              <a:spcAft>
                <a:spcPts val="1200"/>
              </a:spcAft>
              <a:buClr>
                <a:srgbClr val="66FFFF"/>
              </a:buClr>
              <a:buAutoNum type="alphaUcPeriod"/>
            </a:pPr>
            <a:r>
              <a:rPr lang="en-US" sz="2400" dirty="0">
                <a:solidFill>
                  <a:schemeClr val="bg1"/>
                </a:solidFill>
              </a:rPr>
              <a:t>Book ends (1 John 1:9; 5:16)</a:t>
            </a:r>
          </a:p>
          <a:p>
            <a:pPr marL="857250" lvl="1" indent="-457200">
              <a:spcBef>
                <a:spcPts val="0"/>
              </a:spcBef>
              <a:spcAft>
                <a:spcPts val="1200"/>
              </a:spcAft>
              <a:buClr>
                <a:srgbClr val="66FFFF"/>
              </a:buClr>
              <a:buAutoNum type="alphaUcPeriod"/>
            </a:pPr>
            <a:r>
              <a:rPr lang="en-US" sz="2400" dirty="0">
                <a:solidFill>
                  <a:schemeClr val="bg1"/>
                </a:solidFill>
              </a:rPr>
              <a:t>Biblical examples</a:t>
            </a:r>
          </a:p>
          <a:p>
            <a:pPr marL="857250" lvl="1" indent="-457200">
              <a:spcBef>
                <a:spcPts val="0"/>
              </a:spcBef>
              <a:spcAft>
                <a:spcPts val="1200"/>
              </a:spcAft>
              <a:buClr>
                <a:srgbClr val="66FFFF"/>
              </a:buClr>
              <a:buAutoNum type="alphaUcPeriod"/>
            </a:pPr>
            <a:r>
              <a:rPr lang="en-US" sz="2400" dirty="0">
                <a:solidFill>
                  <a:schemeClr val="bg1"/>
                </a:solidFill>
              </a:rPr>
              <a:t>Practical problem</a:t>
            </a:r>
          </a:p>
          <a:p>
            <a:pPr marL="857250" lvl="1" indent="-457200">
              <a:spcBef>
                <a:spcPts val="0"/>
              </a:spcBef>
              <a:spcAft>
                <a:spcPts val="1200"/>
              </a:spcAft>
              <a:buClr>
                <a:srgbClr val="66FFFF"/>
              </a:buClr>
              <a:buAutoNum type="alphaUcPeriod"/>
            </a:pPr>
            <a:r>
              <a:rPr lang="en-US" sz="2400" dirty="0">
                <a:solidFill>
                  <a:schemeClr val="bg1"/>
                </a:solidFill>
              </a:rPr>
              <a:t>Denial of the assurance of salvation</a:t>
            </a:r>
          </a:p>
          <a:p>
            <a:pPr marL="457200" indent="-457200">
              <a:spcBef>
                <a:spcPts val="0"/>
              </a:spcBef>
              <a:spcAft>
                <a:spcPts val="1200"/>
              </a:spcAft>
              <a:buClr>
                <a:srgbClr val="66FFFF"/>
              </a:buClr>
              <a:buAutoNum type="romanUcPeriod"/>
            </a:pPr>
            <a:r>
              <a:rPr lang="en-US" sz="2400" dirty="0">
                <a:solidFill>
                  <a:schemeClr val="bg1"/>
                </a:solidFill>
              </a:rPr>
              <a:t>Better solution: fellowship focus</a:t>
            </a:r>
          </a:p>
          <a:p>
            <a:pPr marL="457200" indent="-457200">
              <a:spcBef>
                <a:spcPts val="0"/>
              </a:spcBef>
              <a:spcAft>
                <a:spcPts val="1200"/>
              </a:spcAft>
              <a:buClr>
                <a:srgbClr val="66FFFF"/>
              </a:buClr>
              <a:buAutoNum type="romanUcPeriod"/>
            </a:pPr>
            <a:r>
              <a:rPr lang="en-US" sz="2400" dirty="0">
                <a:solidFill>
                  <a:schemeClr val="bg1"/>
                </a:solidFill>
              </a:rPr>
              <a:t>Context</a:t>
            </a:r>
          </a:p>
          <a:p>
            <a:pPr marL="857250" lvl="1" indent="-457200">
              <a:spcBef>
                <a:spcPts val="0"/>
              </a:spcBef>
              <a:spcAft>
                <a:spcPts val="1200"/>
              </a:spcAft>
              <a:buClr>
                <a:srgbClr val="66FFFF"/>
              </a:buClr>
              <a:buAutoNum type="alphaUcPeriod"/>
            </a:pPr>
            <a:r>
              <a:rPr lang="en-US" sz="2400" dirty="0">
                <a:solidFill>
                  <a:schemeClr val="bg1"/>
                </a:solidFill>
              </a:rPr>
              <a:t>1 John 2:28ff; 3:6, 7</a:t>
            </a:r>
          </a:p>
          <a:p>
            <a:pPr marL="857250" lvl="1" indent="-457200">
              <a:spcBef>
                <a:spcPts val="0"/>
              </a:spcBef>
              <a:spcAft>
                <a:spcPts val="1200"/>
              </a:spcAft>
              <a:buClr>
                <a:srgbClr val="66FFFF"/>
              </a:buClr>
              <a:buAutoNum type="alphaUcPeriod"/>
            </a:pPr>
            <a:r>
              <a:rPr lang="en-US" sz="2400" dirty="0">
                <a:solidFill>
                  <a:schemeClr val="bg1"/>
                </a:solidFill>
              </a:rPr>
              <a:t>1 John 3:9 </a:t>
            </a:r>
          </a:p>
        </p:txBody>
      </p:sp>
      <p:sp>
        <p:nvSpPr>
          <p:cNvPr id="5" name="TextBox 4"/>
          <p:cNvSpPr txBox="1"/>
          <p:nvPr/>
        </p:nvSpPr>
        <p:spPr>
          <a:xfrm>
            <a:off x="2041394" y="6398761"/>
            <a:ext cx="5061213" cy="369332"/>
          </a:xfrm>
          <a:prstGeom prst="rect">
            <a:avLst/>
          </a:prstGeom>
          <a:noFill/>
        </p:spPr>
        <p:txBody>
          <a:bodyPr wrap="square" rtlCol="0">
            <a:spAutoFit/>
          </a:bodyPr>
          <a:lstStyle/>
          <a:p>
            <a:pPr algn="ctr" eaLnBrk="1" hangingPunct="1"/>
            <a:r>
              <a:rPr lang="en-US" altLang="en-US" dirty="0">
                <a:solidFill>
                  <a:schemeClr val="bg1"/>
                </a:solidFill>
                <a:latin typeface="Calibri" panose="020F0502020204030204" pitchFamily="34" charset="0"/>
                <a:cs typeface="Calibri" panose="020F0502020204030204" pitchFamily="34" charset="0"/>
              </a:rPr>
              <a:t>Dennis </a:t>
            </a:r>
            <a:r>
              <a:rPr lang="en-US" altLang="en-US" dirty="0" err="1">
                <a:solidFill>
                  <a:schemeClr val="bg1"/>
                </a:solidFill>
                <a:latin typeface="Calibri" panose="020F0502020204030204" pitchFamily="34" charset="0"/>
                <a:cs typeface="Calibri" panose="020F0502020204030204" pitchFamily="34" charset="0"/>
              </a:rPr>
              <a:t>Rokser</a:t>
            </a:r>
            <a:r>
              <a:rPr lang="en-US" altLang="en-US" dirty="0">
                <a:solidFill>
                  <a:schemeClr val="bg1"/>
                </a:solidFill>
                <a:latin typeface="Calibri" panose="020F0502020204030204" pitchFamily="34" charset="0"/>
                <a:cs typeface="Calibri" panose="020F0502020204030204" pitchFamily="34" charset="0"/>
              </a:rPr>
              <a:t>, </a:t>
            </a:r>
            <a:r>
              <a:rPr lang="en-US" altLang="en-US" i="1" dirty="0">
                <a:solidFill>
                  <a:schemeClr val="bg1"/>
                </a:solidFill>
                <a:latin typeface="Calibri" panose="020F0502020204030204" pitchFamily="34" charset="0"/>
                <a:cs typeface="Calibri" panose="020F0502020204030204" pitchFamily="34" charset="0"/>
              </a:rPr>
              <a:t>Shall Never Perish Forever</a:t>
            </a:r>
            <a:r>
              <a:rPr lang="en-US" altLang="en-US" dirty="0">
                <a:solidFill>
                  <a:schemeClr val="bg1"/>
                </a:solidFill>
                <a:latin typeface="Calibri" panose="020F0502020204030204" pitchFamily="34" charset="0"/>
                <a:cs typeface="Calibri" panose="020F0502020204030204" pitchFamily="34" charset="0"/>
              </a:rPr>
              <a:t>, p. 277-87</a:t>
            </a:r>
          </a:p>
        </p:txBody>
      </p:sp>
      <p:pic>
        <p:nvPicPr>
          <p:cNvPr id="6" name="Picture 2" descr="http://forum.remonstranten-berlin.de/uploads/2010/02/aminius_achterkant.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883556" y="1774943"/>
            <a:ext cx="3016999"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0387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42"/>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1 John 3:9</a:t>
            </a:r>
          </a:p>
        </p:txBody>
      </p:sp>
      <p:sp>
        <p:nvSpPr>
          <p:cNvPr id="3" name="Content Placeholder 2"/>
          <p:cNvSpPr>
            <a:spLocks noGrp="1"/>
          </p:cNvSpPr>
          <p:nvPr>
            <p:ph idx="1"/>
          </p:nvPr>
        </p:nvSpPr>
        <p:spPr>
          <a:xfrm>
            <a:off x="254524" y="668909"/>
            <a:ext cx="7805395" cy="5637624"/>
          </a:xfrm>
        </p:spPr>
        <p:txBody>
          <a:bodyPr/>
          <a:lstStyle/>
          <a:p>
            <a:pPr marL="514350" indent="-514350">
              <a:spcBef>
                <a:spcPts val="0"/>
              </a:spcBef>
              <a:spcAft>
                <a:spcPts val="1200"/>
              </a:spcAft>
              <a:buClr>
                <a:srgbClr val="66FFFF"/>
              </a:buClr>
              <a:buAutoNum type="romanUcPeriod"/>
            </a:pPr>
            <a:r>
              <a:rPr lang="en-US" sz="2400" dirty="0">
                <a:solidFill>
                  <a:schemeClr val="bg1"/>
                </a:solidFill>
              </a:rPr>
              <a:t>The believer never sins? (1 John 1:8-10; Rom. 6:12-14)</a:t>
            </a:r>
          </a:p>
          <a:p>
            <a:pPr marL="514350" indent="-514350">
              <a:spcBef>
                <a:spcPts val="0"/>
              </a:spcBef>
              <a:spcAft>
                <a:spcPts val="1200"/>
              </a:spcAft>
              <a:buClr>
                <a:srgbClr val="66FFFF"/>
              </a:buClr>
              <a:buAutoNum type="romanUcPeriod"/>
            </a:pPr>
            <a:r>
              <a:rPr lang="en-US" sz="2400" b="1" u="sng" dirty="0">
                <a:solidFill>
                  <a:srgbClr val="FFFFCC"/>
                </a:solidFill>
              </a:rPr>
              <a:t>The believer cannot habitually practice sin?</a:t>
            </a:r>
          </a:p>
          <a:p>
            <a:pPr marL="857250" lvl="1" indent="-457200">
              <a:spcBef>
                <a:spcPts val="0"/>
              </a:spcBef>
              <a:spcAft>
                <a:spcPts val="1200"/>
              </a:spcAft>
              <a:buClr>
                <a:srgbClr val="66FFFF"/>
              </a:buClr>
              <a:buAutoNum type="alphaUcPeriod"/>
            </a:pPr>
            <a:r>
              <a:rPr lang="en-US" sz="2400" dirty="0">
                <a:solidFill>
                  <a:schemeClr val="bg1"/>
                </a:solidFill>
              </a:rPr>
              <a:t>Misuse of the present tense</a:t>
            </a:r>
          </a:p>
          <a:p>
            <a:pPr marL="857250" lvl="1" indent="-457200">
              <a:spcBef>
                <a:spcPts val="0"/>
              </a:spcBef>
              <a:spcAft>
                <a:spcPts val="1200"/>
              </a:spcAft>
              <a:buClr>
                <a:srgbClr val="66FFFF"/>
              </a:buClr>
              <a:buAutoNum type="alphaUcPeriod"/>
            </a:pPr>
            <a:r>
              <a:rPr lang="en-US" sz="2400" dirty="0">
                <a:solidFill>
                  <a:schemeClr val="bg1"/>
                </a:solidFill>
              </a:rPr>
              <a:t>Book ends (1 John 1:9; 5:16)</a:t>
            </a:r>
          </a:p>
          <a:p>
            <a:pPr marL="857250" lvl="1" indent="-457200">
              <a:spcBef>
                <a:spcPts val="0"/>
              </a:spcBef>
              <a:spcAft>
                <a:spcPts val="1200"/>
              </a:spcAft>
              <a:buClr>
                <a:srgbClr val="66FFFF"/>
              </a:buClr>
              <a:buAutoNum type="alphaUcPeriod"/>
            </a:pPr>
            <a:r>
              <a:rPr lang="en-US" sz="2400" dirty="0">
                <a:solidFill>
                  <a:schemeClr val="bg1"/>
                </a:solidFill>
              </a:rPr>
              <a:t>Biblical examples</a:t>
            </a:r>
          </a:p>
          <a:p>
            <a:pPr marL="857250" lvl="1" indent="-457200">
              <a:spcBef>
                <a:spcPts val="0"/>
              </a:spcBef>
              <a:spcAft>
                <a:spcPts val="1200"/>
              </a:spcAft>
              <a:buClr>
                <a:srgbClr val="66FFFF"/>
              </a:buClr>
              <a:buAutoNum type="alphaUcPeriod"/>
            </a:pPr>
            <a:r>
              <a:rPr lang="en-US" sz="2400" dirty="0">
                <a:solidFill>
                  <a:schemeClr val="bg1"/>
                </a:solidFill>
              </a:rPr>
              <a:t>Practical problem</a:t>
            </a:r>
          </a:p>
          <a:p>
            <a:pPr marL="857250" lvl="1" indent="-457200">
              <a:spcBef>
                <a:spcPts val="0"/>
              </a:spcBef>
              <a:spcAft>
                <a:spcPts val="1200"/>
              </a:spcAft>
              <a:buClr>
                <a:srgbClr val="66FFFF"/>
              </a:buClr>
              <a:buAutoNum type="alphaUcPeriod"/>
            </a:pPr>
            <a:r>
              <a:rPr lang="en-US" sz="2400" dirty="0">
                <a:solidFill>
                  <a:schemeClr val="bg1"/>
                </a:solidFill>
              </a:rPr>
              <a:t>Denial of the assurance of salvation</a:t>
            </a:r>
          </a:p>
          <a:p>
            <a:pPr marL="457200" indent="-457200">
              <a:spcBef>
                <a:spcPts val="0"/>
              </a:spcBef>
              <a:spcAft>
                <a:spcPts val="1200"/>
              </a:spcAft>
              <a:buClr>
                <a:srgbClr val="66FFFF"/>
              </a:buClr>
              <a:buAutoNum type="romanUcPeriod"/>
            </a:pPr>
            <a:r>
              <a:rPr lang="en-US" sz="2400" dirty="0">
                <a:solidFill>
                  <a:schemeClr val="bg1"/>
                </a:solidFill>
              </a:rPr>
              <a:t>Better solution: fellowship focus</a:t>
            </a:r>
          </a:p>
          <a:p>
            <a:pPr marL="457200" indent="-457200">
              <a:spcBef>
                <a:spcPts val="0"/>
              </a:spcBef>
              <a:spcAft>
                <a:spcPts val="1200"/>
              </a:spcAft>
              <a:buClr>
                <a:srgbClr val="66FFFF"/>
              </a:buClr>
              <a:buAutoNum type="romanUcPeriod"/>
            </a:pPr>
            <a:r>
              <a:rPr lang="en-US" sz="2400" dirty="0">
                <a:solidFill>
                  <a:schemeClr val="bg1"/>
                </a:solidFill>
              </a:rPr>
              <a:t>Context</a:t>
            </a:r>
          </a:p>
          <a:p>
            <a:pPr marL="857250" lvl="1" indent="-457200">
              <a:spcBef>
                <a:spcPts val="0"/>
              </a:spcBef>
              <a:spcAft>
                <a:spcPts val="1200"/>
              </a:spcAft>
              <a:buClr>
                <a:srgbClr val="66FFFF"/>
              </a:buClr>
              <a:buAutoNum type="alphaUcPeriod"/>
            </a:pPr>
            <a:r>
              <a:rPr lang="en-US" sz="2400" dirty="0">
                <a:solidFill>
                  <a:schemeClr val="bg1"/>
                </a:solidFill>
              </a:rPr>
              <a:t>1 John 2:28ff; 3:6, 7</a:t>
            </a:r>
          </a:p>
          <a:p>
            <a:pPr marL="857250" lvl="1" indent="-457200">
              <a:spcBef>
                <a:spcPts val="0"/>
              </a:spcBef>
              <a:spcAft>
                <a:spcPts val="1200"/>
              </a:spcAft>
              <a:buClr>
                <a:srgbClr val="66FFFF"/>
              </a:buClr>
              <a:buAutoNum type="alphaUcPeriod"/>
            </a:pPr>
            <a:r>
              <a:rPr lang="en-US" sz="2400" dirty="0">
                <a:solidFill>
                  <a:schemeClr val="bg1"/>
                </a:solidFill>
              </a:rPr>
              <a:t>1 John 3:9 </a:t>
            </a:r>
          </a:p>
        </p:txBody>
      </p:sp>
      <p:sp>
        <p:nvSpPr>
          <p:cNvPr id="5" name="TextBox 4"/>
          <p:cNvSpPr txBox="1"/>
          <p:nvPr/>
        </p:nvSpPr>
        <p:spPr>
          <a:xfrm>
            <a:off x="2041394" y="6398761"/>
            <a:ext cx="5061213" cy="369332"/>
          </a:xfrm>
          <a:prstGeom prst="rect">
            <a:avLst/>
          </a:prstGeom>
          <a:noFill/>
        </p:spPr>
        <p:txBody>
          <a:bodyPr wrap="square" rtlCol="0">
            <a:spAutoFit/>
          </a:bodyPr>
          <a:lstStyle/>
          <a:p>
            <a:pPr algn="ctr" eaLnBrk="1" hangingPunct="1"/>
            <a:r>
              <a:rPr lang="en-US" altLang="en-US" dirty="0">
                <a:solidFill>
                  <a:schemeClr val="bg1"/>
                </a:solidFill>
                <a:latin typeface="Calibri" panose="020F0502020204030204" pitchFamily="34" charset="0"/>
                <a:cs typeface="Calibri" panose="020F0502020204030204" pitchFamily="34" charset="0"/>
              </a:rPr>
              <a:t>Dennis </a:t>
            </a:r>
            <a:r>
              <a:rPr lang="en-US" altLang="en-US" dirty="0" err="1">
                <a:solidFill>
                  <a:schemeClr val="bg1"/>
                </a:solidFill>
                <a:latin typeface="Calibri" panose="020F0502020204030204" pitchFamily="34" charset="0"/>
                <a:cs typeface="Calibri" panose="020F0502020204030204" pitchFamily="34" charset="0"/>
              </a:rPr>
              <a:t>Rokser</a:t>
            </a:r>
            <a:r>
              <a:rPr lang="en-US" altLang="en-US" dirty="0">
                <a:solidFill>
                  <a:schemeClr val="bg1"/>
                </a:solidFill>
                <a:latin typeface="Calibri" panose="020F0502020204030204" pitchFamily="34" charset="0"/>
                <a:cs typeface="Calibri" panose="020F0502020204030204" pitchFamily="34" charset="0"/>
              </a:rPr>
              <a:t>, </a:t>
            </a:r>
            <a:r>
              <a:rPr lang="en-US" altLang="en-US" i="1" dirty="0">
                <a:solidFill>
                  <a:schemeClr val="bg1"/>
                </a:solidFill>
                <a:latin typeface="Calibri" panose="020F0502020204030204" pitchFamily="34" charset="0"/>
                <a:cs typeface="Calibri" panose="020F0502020204030204" pitchFamily="34" charset="0"/>
              </a:rPr>
              <a:t>Shall Never Perish Forever</a:t>
            </a:r>
            <a:r>
              <a:rPr lang="en-US" altLang="en-US" dirty="0">
                <a:solidFill>
                  <a:schemeClr val="bg1"/>
                </a:solidFill>
                <a:latin typeface="Calibri" panose="020F0502020204030204" pitchFamily="34" charset="0"/>
                <a:cs typeface="Calibri" panose="020F0502020204030204" pitchFamily="34" charset="0"/>
              </a:rPr>
              <a:t>, p. 277-87</a:t>
            </a:r>
          </a:p>
        </p:txBody>
      </p:sp>
      <p:pic>
        <p:nvPicPr>
          <p:cNvPr id="6" name="Picture 2" descr="http://forum.remonstranten-berlin.de/uploads/2010/02/aminius_achterkant.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883556" y="1774943"/>
            <a:ext cx="3016999"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2315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42"/>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1 John 3:9</a:t>
            </a:r>
          </a:p>
        </p:txBody>
      </p:sp>
      <p:sp>
        <p:nvSpPr>
          <p:cNvPr id="3" name="Content Placeholder 2"/>
          <p:cNvSpPr>
            <a:spLocks noGrp="1"/>
          </p:cNvSpPr>
          <p:nvPr>
            <p:ph idx="1"/>
          </p:nvPr>
        </p:nvSpPr>
        <p:spPr>
          <a:xfrm>
            <a:off x="254524" y="668909"/>
            <a:ext cx="7805395" cy="5637624"/>
          </a:xfrm>
        </p:spPr>
        <p:txBody>
          <a:bodyPr/>
          <a:lstStyle/>
          <a:p>
            <a:pPr marL="514350" indent="-514350">
              <a:spcBef>
                <a:spcPts val="0"/>
              </a:spcBef>
              <a:spcAft>
                <a:spcPts val="1200"/>
              </a:spcAft>
              <a:buClr>
                <a:srgbClr val="66FFFF"/>
              </a:buClr>
              <a:buAutoNum type="romanUcPeriod"/>
            </a:pPr>
            <a:r>
              <a:rPr lang="en-US" sz="2400" dirty="0">
                <a:solidFill>
                  <a:schemeClr val="bg1"/>
                </a:solidFill>
              </a:rPr>
              <a:t>The believer never sins? (1 John 1:8-10; Rom. 6:12-14)</a:t>
            </a:r>
          </a:p>
          <a:p>
            <a:pPr marL="514350" indent="-514350">
              <a:spcBef>
                <a:spcPts val="0"/>
              </a:spcBef>
              <a:spcAft>
                <a:spcPts val="1200"/>
              </a:spcAft>
              <a:buClr>
                <a:srgbClr val="66FFFF"/>
              </a:buClr>
              <a:buAutoNum type="romanUcPeriod"/>
            </a:pPr>
            <a:r>
              <a:rPr lang="en-US" sz="2400" b="1" dirty="0">
                <a:solidFill>
                  <a:srgbClr val="FFFFCC"/>
                </a:solidFill>
              </a:rPr>
              <a:t>The believer cannot habitually practice sin?</a:t>
            </a:r>
          </a:p>
          <a:p>
            <a:pPr marL="857250" lvl="1" indent="-457200">
              <a:spcBef>
                <a:spcPts val="0"/>
              </a:spcBef>
              <a:spcAft>
                <a:spcPts val="1200"/>
              </a:spcAft>
              <a:buClr>
                <a:srgbClr val="66FFFF"/>
              </a:buClr>
              <a:buAutoNum type="alphaUcPeriod"/>
            </a:pPr>
            <a:r>
              <a:rPr lang="en-US" sz="2400" b="1" u="sng" dirty="0">
                <a:solidFill>
                  <a:srgbClr val="FFFFCC"/>
                </a:solidFill>
              </a:rPr>
              <a:t>Misuse of the present tense</a:t>
            </a:r>
          </a:p>
          <a:p>
            <a:pPr marL="857250" lvl="1" indent="-457200">
              <a:spcBef>
                <a:spcPts val="0"/>
              </a:spcBef>
              <a:spcAft>
                <a:spcPts val="1200"/>
              </a:spcAft>
              <a:buClr>
                <a:srgbClr val="66FFFF"/>
              </a:buClr>
              <a:buAutoNum type="alphaUcPeriod"/>
            </a:pPr>
            <a:r>
              <a:rPr lang="en-US" sz="2400" dirty="0">
                <a:solidFill>
                  <a:schemeClr val="bg1"/>
                </a:solidFill>
              </a:rPr>
              <a:t>Book ends (1 John 1:9; 5:16)</a:t>
            </a:r>
          </a:p>
          <a:p>
            <a:pPr marL="857250" lvl="1" indent="-457200">
              <a:spcBef>
                <a:spcPts val="0"/>
              </a:spcBef>
              <a:spcAft>
                <a:spcPts val="1200"/>
              </a:spcAft>
              <a:buClr>
                <a:srgbClr val="66FFFF"/>
              </a:buClr>
              <a:buAutoNum type="alphaUcPeriod"/>
            </a:pPr>
            <a:r>
              <a:rPr lang="en-US" sz="2400" dirty="0">
                <a:solidFill>
                  <a:schemeClr val="bg1"/>
                </a:solidFill>
              </a:rPr>
              <a:t>Biblical examples</a:t>
            </a:r>
          </a:p>
          <a:p>
            <a:pPr marL="857250" lvl="1" indent="-457200">
              <a:spcBef>
                <a:spcPts val="0"/>
              </a:spcBef>
              <a:spcAft>
                <a:spcPts val="1200"/>
              </a:spcAft>
              <a:buClr>
                <a:srgbClr val="66FFFF"/>
              </a:buClr>
              <a:buAutoNum type="alphaUcPeriod"/>
            </a:pPr>
            <a:r>
              <a:rPr lang="en-US" sz="2400" dirty="0">
                <a:solidFill>
                  <a:schemeClr val="bg1"/>
                </a:solidFill>
              </a:rPr>
              <a:t>Practical problem</a:t>
            </a:r>
          </a:p>
          <a:p>
            <a:pPr marL="857250" lvl="1" indent="-457200">
              <a:spcBef>
                <a:spcPts val="0"/>
              </a:spcBef>
              <a:spcAft>
                <a:spcPts val="1200"/>
              </a:spcAft>
              <a:buClr>
                <a:srgbClr val="66FFFF"/>
              </a:buClr>
              <a:buAutoNum type="alphaUcPeriod"/>
            </a:pPr>
            <a:r>
              <a:rPr lang="en-US" sz="2400" dirty="0">
                <a:solidFill>
                  <a:schemeClr val="bg1"/>
                </a:solidFill>
              </a:rPr>
              <a:t>Denial of the assurance of salvation</a:t>
            </a:r>
          </a:p>
          <a:p>
            <a:pPr marL="457200" indent="-457200">
              <a:spcBef>
                <a:spcPts val="0"/>
              </a:spcBef>
              <a:spcAft>
                <a:spcPts val="1200"/>
              </a:spcAft>
              <a:buClr>
                <a:srgbClr val="66FFFF"/>
              </a:buClr>
              <a:buAutoNum type="romanUcPeriod"/>
            </a:pPr>
            <a:r>
              <a:rPr lang="en-US" sz="2400" dirty="0">
                <a:solidFill>
                  <a:schemeClr val="bg1"/>
                </a:solidFill>
              </a:rPr>
              <a:t>Better solution: fellowship focus</a:t>
            </a:r>
          </a:p>
          <a:p>
            <a:pPr marL="457200" indent="-457200">
              <a:spcBef>
                <a:spcPts val="0"/>
              </a:spcBef>
              <a:spcAft>
                <a:spcPts val="1200"/>
              </a:spcAft>
              <a:buClr>
                <a:srgbClr val="66FFFF"/>
              </a:buClr>
              <a:buAutoNum type="romanUcPeriod"/>
            </a:pPr>
            <a:r>
              <a:rPr lang="en-US" sz="2400" dirty="0">
                <a:solidFill>
                  <a:schemeClr val="bg1"/>
                </a:solidFill>
              </a:rPr>
              <a:t>Context</a:t>
            </a:r>
          </a:p>
          <a:p>
            <a:pPr marL="857250" lvl="1" indent="-457200">
              <a:spcBef>
                <a:spcPts val="0"/>
              </a:spcBef>
              <a:spcAft>
                <a:spcPts val="1200"/>
              </a:spcAft>
              <a:buClr>
                <a:srgbClr val="66FFFF"/>
              </a:buClr>
              <a:buAutoNum type="alphaUcPeriod"/>
            </a:pPr>
            <a:r>
              <a:rPr lang="en-US" sz="2400" dirty="0">
                <a:solidFill>
                  <a:schemeClr val="bg1"/>
                </a:solidFill>
              </a:rPr>
              <a:t>1 John 2:28ff; 3:6, 7</a:t>
            </a:r>
          </a:p>
          <a:p>
            <a:pPr marL="857250" lvl="1" indent="-457200">
              <a:spcBef>
                <a:spcPts val="0"/>
              </a:spcBef>
              <a:spcAft>
                <a:spcPts val="1200"/>
              </a:spcAft>
              <a:buClr>
                <a:srgbClr val="66FFFF"/>
              </a:buClr>
              <a:buAutoNum type="alphaUcPeriod"/>
            </a:pPr>
            <a:r>
              <a:rPr lang="en-US" sz="2400" dirty="0">
                <a:solidFill>
                  <a:schemeClr val="bg1"/>
                </a:solidFill>
              </a:rPr>
              <a:t>1 John 3:9 </a:t>
            </a:r>
          </a:p>
        </p:txBody>
      </p:sp>
      <p:sp>
        <p:nvSpPr>
          <p:cNvPr id="5" name="TextBox 4"/>
          <p:cNvSpPr txBox="1"/>
          <p:nvPr/>
        </p:nvSpPr>
        <p:spPr>
          <a:xfrm>
            <a:off x="2041394" y="6398761"/>
            <a:ext cx="5061213" cy="369332"/>
          </a:xfrm>
          <a:prstGeom prst="rect">
            <a:avLst/>
          </a:prstGeom>
          <a:noFill/>
        </p:spPr>
        <p:txBody>
          <a:bodyPr wrap="square" rtlCol="0">
            <a:spAutoFit/>
          </a:bodyPr>
          <a:lstStyle/>
          <a:p>
            <a:pPr algn="ctr" eaLnBrk="1" hangingPunct="1"/>
            <a:r>
              <a:rPr lang="en-US" altLang="en-US" dirty="0">
                <a:solidFill>
                  <a:schemeClr val="bg1"/>
                </a:solidFill>
                <a:latin typeface="Calibri" panose="020F0502020204030204" pitchFamily="34" charset="0"/>
                <a:cs typeface="Calibri" panose="020F0502020204030204" pitchFamily="34" charset="0"/>
              </a:rPr>
              <a:t>Dennis </a:t>
            </a:r>
            <a:r>
              <a:rPr lang="en-US" altLang="en-US" dirty="0" err="1">
                <a:solidFill>
                  <a:schemeClr val="bg1"/>
                </a:solidFill>
                <a:latin typeface="Calibri" panose="020F0502020204030204" pitchFamily="34" charset="0"/>
                <a:cs typeface="Calibri" panose="020F0502020204030204" pitchFamily="34" charset="0"/>
              </a:rPr>
              <a:t>Rokser</a:t>
            </a:r>
            <a:r>
              <a:rPr lang="en-US" altLang="en-US" dirty="0">
                <a:solidFill>
                  <a:schemeClr val="bg1"/>
                </a:solidFill>
                <a:latin typeface="Calibri" panose="020F0502020204030204" pitchFamily="34" charset="0"/>
                <a:cs typeface="Calibri" panose="020F0502020204030204" pitchFamily="34" charset="0"/>
              </a:rPr>
              <a:t>, </a:t>
            </a:r>
            <a:r>
              <a:rPr lang="en-US" altLang="en-US" i="1" dirty="0">
                <a:solidFill>
                  <a:schemeClr val="bg1"/>
                </a:solidFill>
                <a:latin typeface="Calibri" panose="020F0502020204030204" pitchFamily="34" charset="0"/>
                <a:cs typeface="Calibri" panose="020F0502020204030204" pitchFamily="34" charset="0"/>
              </a:rPr>
              <a:t>Shall Never Perish Forever</a:t>
            </a:r>
            <a:r>
              <a:rPr lang="en-US" altLang="en-US" dirty="0">
                <a:solidFill>
                  <a:schemeClr val="bg1"/>
                </a:solidFill>
                <a:latin typeface="Calibri" panose="020F0502020204030204" pitchFamily="34" charset="0"/>
                <a:cs typeface="Calibri" panose="020F0502020204030204" pitchFamily="34" charset="0"/>
              </a:rPr>
              <a:t>, p. 277-87</a:t>
            </a:r>
          </a:p>
        </p:txBody>
      </p:sp>
      <p:pic>
        <p:nvPicPr>
          <p:cNvPr id="6" name="Picture 2" descr="http://forum.remonstranten-berlin.de/uploads/2010/02/aminius_achterkant.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883556" y="1774943"/>
            <a:ext cx="3016999"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3024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ChangeArrowheads="1"/>
          </p:cNvSpPr>
          <p:nvPr/>
        </p:nvSpPr>
        <p:spPr bwMode="auto">
          <a:xfrm>
            <a:off x="37707" y="1550293"/>
            <a:ext cx="9068586"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2"/>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folHlink"/>
              </a:buClr>
              <a:buSzPct val="60000"/>
              <a:buFont typeface="Wingdings" panose="05000000000000000000" pitchFamily="2" charset="2"/>
              <a:buChar char="u"/>
              <a:defRPr sz="3200">
                <a:solidFill>
                  <a:schemeClr val="tx1"/>
                </a:solidFill>
                <a:latin typeface="Times New Roman" panose="02020603050405020304" pitchFamily="18" charset="0"/>
              </a:defRPr>
            </a:lvl2pPr>
            <a:lvl3pPr marL="1143000" indent="-228600">
              <a:spcBef>
                <a:spcPct val="20000"/>
              </a:spcBef>
              <a:buClr>
                <a:schemeClr val="tx2"/>
              </a:buClr>
              <a:buSzPct val="60000"/>
              <a:buFont typeface="Wingdings" panose="05000000000000000000" pitchFamily="2" charset="2"/>
              <a:buChar char="t"/>
              <a:defRPr sz="3200">
                <a:solidFill>
                  <a:schemeClr val="tx1"/>
                </a:solidFill>
                <a:latin typeface="Times New Roman" panose="02020603050405020304" pitchFamily="18" charset="0"/>
              </a:defRPr>
            </a:lvl3pPr>
            <a:lvl4pPr marL="1600200" indent="-228600">
              <a:spcBef>
                <a:spcPct val="20000"/>
              </a:spcBef>
              <a:buClr>
                <a:schemeClr val="tx1"/>
              </a:buClr>
              <a:buSzPct val="100000"/>
              <a:buChar char="•"/>
              <a:defRPr sz="3200">
                <a:solidFill>
                  <a:schemeClr val="tx1"/>
                </a:solidFill>
                <a:latin typeface="Times New Roman" panose="02020603050405020304" pitchFamily="18" charset="0"/>
              </a:defRPr>
            </a:lvl4pPr>
            <a:lvl5pPr marL="2057400" indent="-228600">
              <a:spcBef>
                <a:spcPct val="20000"/>
              </a:spcBef>
              <a:buClr>
                <a:schemeClr val="tx1"/>
              </a:buClr>
              <a:buSzPct val="100000"/>
              <a:buChar char="–"/>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9pPr>
          </a:lstStyle>
          <a:p>
            <a:pPr algn="just">
              <a:spcBef>
                <a:spcPct val="0"/>
              </a:spcBef>
              <a:buClrTx/>
              <a:buSzTx/>
              <a:buFontTx/>
              <a:buNone/>
            </a:pPr>
            <a:r>
              <a:rPr lang="en-US" altLang="en-US" sz="2800" dirty="0">
                <a:solidFill>
                  <a:schemeClr val="bg1"/>
                </a:solidFill>
                <a:latin typeface="+mn-lt"/>
                <a:cs typeface="Calibri" panose="020F0502020204030204" pitchFamily="34" charset="0"/>
              </a:rPr>
              <a:t>“</a:t>
            </a:r>
            <a:r>
              <a:rPr lang="en-US" sz="2800" dirty="0">
                <a:solidFill>
                  <a:schemeClr val="bg1"/>
                </a:solidFill>
                <a:latin typeface="+mn-lt"/>
              </a:rPr>
              <a:t>A popular interpretation of these verses distinguishes between occasional sin (which every Christian commits) and a continuing lifestyle of sin, which a genuine Christian cannot pursue. Appeal is usually made to the present tense to support this view. The Greek present tense describes ongoing action (action in progress). </a:t>
            </a:r>
            <a:r>
              <a:rPr lang="en-US" sz="2800" b="1" u="sng" dirty="0">
                <a:solidFill>
                  <a:srgbClr val="FFFFCC"/>
                </a:solidFill>
                <a:latin typeface="+mn-lt"/>
              </a:rPr>
              <a:t>The problem with this view is that the author of 1 John does not appear to distinguish anywhere else between lifestyle of sin and occasional acts of sin</a:t>
            </a:r>
            <a:r>
              <a:rPr lang="en-US" sz="2800" b="1" dirty="0">
                <a:solidFill>
                  <a:srgbClr val="FFFFCC"/>
                </a:solidFill>
                <a:latin typeface="+mn-lt"/>
              </a:rPr>
              <a:t>. </a:t>
            </a:r>
            <a:r>
              <a:rPr lang="en-US" sz="2800" dirty="0">
                <a:solidFill>
                  <a:schemeClr val="bg1"/>
                </a:solidFill>
                <a:latin typeface="+mn-lt"/>
              </a:rPr>
              <a:t>Also, to make a significant interpretive point on the basis of the Greek text alone is extremely subtle. One can only wonder whether John's readers would've gotten the point</a:t>
            </a:r>
            <a:r>
              <a:rPr lang="en-US" altLang="en-US" sz="2800" dirty="0">
                <a:solidFill>
                  <a:schemeClr val="bg1"/>
                </a:solidFill>
                <a:latin typeface="+mn-lt"/>
                <a:cs typeface="Calibri" panose="020F0502020204030204" pitchFamily="34" charset="0"/>
              </a:rPr>
              <a:t>.”</a:t>
            </a:r>
          </a:p>
        </p:txBody>
      </p:sp>
      <p:sp>
        <p:nvSpPr>
          <p:cNvPr id="8" name="TextBox 2"/>
          <p:cNvSpPr txBox="1">
            <a:spLocks noChangeArrowheads="1"/>
          </p:cNvSpPr>
          <p:nvPr/>
        </p:nvSpPr>
        <p:spPr bwMode="auto">
          <a:xfrm>
            <a:off x="1524000" y="154982"/>
            <a:ext cx="6096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2"/>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folHlink"/>
              </a:buClr>
              <a:buSzPct val="60000"/>
              <a:buFont typeface="Wingdings" panose="05000000000000000000" pitchFamily="2" charset="2"/>
              <a:buChar char="u"/>
              <a:defRPr sz="3200">
                <a:solidFill>
                  <a:schemeClr val="tx1"/>
                </a:solidFill>
                <a:latin typeface="Times New Roman" panose="02020603050405020304" pitchFamily="18" charset="0"/>
              </a:defRPr>
            </a:lvl2pPr>
            <a:lvl3pPr marL="1143000" indent="-228600">
              <a:spcBef>
                <a:spcPct val="20000"/>
              </a:spcBef>
              <a:buClr>
                <a:schemeClr val="tx2"/>
              </a:buClr>
              <a:buSzPct val="60000"/>
              <a:buFont typeface="Wingdings" panose="05000000000000000000" pitchFamily="2" charset="2"/>
              <a:buChar char="t"/>
              <a:defRPr sz="3200">
                <a:solidFill>
                  <a:schemeClr val="tx1"/>
                </a:solidFill>
                <a:latin typeface="Times New Roman" panose="02020603050405020304" pitchFamily="18" charset="0"/>
              </a:defRPr>
            </a:lvl3pPr>
            <a:lvl4pPr marL="1600200" indent="-228600">
              <a:spcBef>
                <a:spcPct val="20000"/>
              </a:spcBef>
              <a:buClr>
                <a:schemeClr val="tx1"/>
              </a:buClr>
              <a:buSzPct val="100000"/>
              <a:buChar char="•"/>
              <a:defRPr sz="3200">
                <a:solidFill>
                  <a:schemeClr val="tx1"/>
                </a:solidFill>
                <a:latin typeface="Times New Roman" panose="02020603050405020304" pitchFamily="18" charset="0"/>
              </a:defRPr>
            </a:lvl4pPr>
            <a:lvl5pPr marL="2057400" indent="-228600">
              <a:spcBef>
                <a:spcPct val="20000"/>
              </a:spcBef>
              <a:buClr>
                <a:schemeClr val="tx1"/>
              </a:buClr>
              <a:buSzPct val="100000"/>
              <a:buChar char="–"/>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9pPr>
          </a:lstStyle>
          <a:p>
            <a:pPr algn="ctr">
              <a:spcBef>
                <a:spcPct val="0"/>
              </a:spcBef>
              <a:buClrTx/>
              <a:buSzTx/>
              <a:buFontTx/>
              <a:buNone/>
            </a:pPr>
            <a:r>
              <a:rPr lang="en-US" altLang="en-US" sz="3600" dirty="0">
                <a:solidFill>
                  <a:srgbClr val="00FFFF"/>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W. Hall Harris III, </a:t>
            </a:r>
          </a:p>
          <a:p>
            <a:pPr algn="ctr">
              <a:spcBef>
                <a:spcPct val="0"/>
              </a:spcBef>
              <a:buClrTx/>
              <a:buSzTx/>
              <a:buFontTx/>
              <a:buNone/>
            </a:pPr>
            <a:r>
              <a:rPr lang="en-US" altLang="en-US" sz="1800" i="1" dirty="0">
                <a:solidFill>
                  <a:srgbClr val="FFFFFF"/>
                </a:solidFill>
                <a:latin typeface="Calibri" panose="020F0502020204030204" pitchFamily="34" charset="0"/>
                <a:cs typeface="Calibri" panose="020F0502020204030204" pitchFamily="34" charset="0"/>
              </a:rPr>
              <a:t>1, 2, 3 John: Comfort and Counsel for a Church in Crisis </a:t>
            </a:r>
            <a:r>
              <a:rPr lang="en-US" altLang="en-US" sz="1800" dirty="0">
                <a:solidFill>
                  <a:srgbClr val="FFFFFF"/>
                </a:solidFill>
                <a:latin typeface="Calibri" panose="020F0502020204030204" pitchFamily="34" charset="0"/>
                <a:cs typeface="Calibri" panose="020F0502020204030204" pitchFamily="34" charset="0"/>
              </a:rPr>
              <a:t>(Biblical Studies Press, 2003), 143.</a:t>
            </a:r>
          </a:p>
        </p:txBody>
      </p:sp>
      <p:pic>
        <p:nvPicPr>
          <p:cNvPr id="2" name="Picture 1"/>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06542" y="154982"/>
            <a:ext cx="994004" cy="1097280"/>
          </a:xfrm>
          <a:prstGeom prst="rect">
            <a:avLst/>
          </a:prstGeom>
        </p:spPr>
      </p:pic>
    </p:spTree>
    <p:extLst>
      <p:ext uri="{BB962C8B-B14F-4D97-AF65-F5344CB8AC3E}">
        <p14:creationId xmlns:p14="http://schemas.microsoft.com/office/powerpoint/2010/main" val="120107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42"/>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1 John 3:9</a:t>
            </a:r>
          </a:p>
        </p:txBody>
      </p:sp>
      <p:sp>
        <p:nvSpPr>
          <p:cNvPr id="3" name="Content Placeholder 2"/>
          <p:cNvSpPr>
            <a:spLocks noGrp="1"/>
          </p:cNvSpPr>
          <p:nvPr>
            <p:ph idx="1"/>
          </p:nvPr>
        </p:nvSpPr>
        <p:spPr>
          <a:xfrm>
            <a:off x="254524" y="668909"/>
            <a:ext cx="7805395" cy="5637624"/>
          </a:xfrm>
        </p:spPr>
        <p:txBody>
          <a:bodyPr/>
          <a:lstStyle/>
          <a:p>
            <a:pPr marL="514350" indent="-514350">
              <a:spcBef>
                <a:spcPts val="0"/>
              </a:spcBef>
              <a:spcAft>
                <a:spcPts val="1200"/>
              </a:spcAft>
              <a:buClr>
                <a:srgbClr val="66FFFF"/>
              </a:buClr>
              <a:buAutoNum type="romanUcPeriod"/>
            </a:pPr>
            <a:r>
              <a:rPr lang="en-US" sz="2400" dirty="0">
                <a:solidFill>
                  <a:schemeClr val="bg1"/>
                </a:solidFill>
              </a:rPr>
              <a:t>The believer never sins? (1 John 1:8-10; Rom. 6:12-14)</a:t>
            </a:r>
          </a:p>
          <a:p>
            <a:pPr marL="514350" indent="-514350">
              <a:spcBef>
                <a:spcPts val="0"/>
              </a:spcBef>
              <a:spcAft>
                <a:spcPts val="1200"/>
              </a:spcAft>
              <a:buClr>
                <a:srgbClr val="66FFFF"/>
              </a:buClr>
              <a:buAutoNum type="romanUcPeriod"/>
            </a:pPr>
            <a:r>
              <a:rPr lang="en-US" sz="2400" b="1" dirty="0">
                <a:solidFill>
                  <a:srgbClr val="FFFFCC"/>
                </a:solidFill>
              </a:rPr>
              <a:t>The believer cannot habitually practice sin?</a:t>
            </a:r>
          </a:p>
          <a:p>
            <a:pPr marL="857250" lvl="1" indent="-457200">
              <a:spcBef>
                <a:spcPts val="0"/>
              </a:spcBef>
              <a:spcAft>
                <a:spcPts val="1200"/>
              </a:spcAft>
              <a:buClr>
                <a:srgbClr val="66FFFF"/>
              </a:buClr>
              <a:buAutoNum type="alphaUcPeriod"/>
            </a:pPr>
            <a:r>
              <a:rPr lang="en-US" sz="2400" dirty="0">
                <a:solidFill>
                  <a:schemeClr val="bg1"/>
                </a:solidFill>
              </a:rPr>
              <a:t>Misuse of the present tense</a:t>
            </a:r>
          </a:p>
          <a:p>
            <a:pPr marL="857250" lvl="1" indent="-457200">
              <a:spcBef>
                <a:spcPts val="0"/>
              </a:spcBef>
              <a:spcAft>
                <a:spcPts val="1200"/>
              </a:spcAft>
              <a:buClr>
                <a:srgbClr val="66FFFF"/>
              </a:buClr>
              <a:buAutoNum type="alphaUcPeriod"/>
            </a:pPr>
            <a:r>
              <a:rPr lang="en-US" sz="2400" b="1" u="sng" dirty="0">
                <a:solidFill>
                  <a:srgbClr val="FFFFCC"/>
                </a:solidFill>
              </a:rPr>
              <a:t>Book ends (1 John 1:9; 5:16)</a:t>
            </a:r>
          </a:p>
          <a:p>
            <a:pPr marL="857250" lvl="1" indent="-457200">
              <a:spcBef>
                <a:spcPts val="0"/>
              </a:spcBef>
              <a:spcAft>
                <a:spcPts val="1200"/>
              </a:spcAft>
              <a:buClr>
                <a:srgbClr val="66FFFF"/>
              </a:buClr>
              <a:buAutoNum type="alphaUcPeriod"/>
            </a:pPr>
            <a:r>
              <a:rPr lang="en-US" sz="2400" dirty="0">
                <a:solidFill>
                  <a:schemeClr val="bg1"/>
                </a:solidFill>
              </a:rPr>
              <a:t>Biblical examples</a:t>
            </a:r>
          </a:p>
          <a:p>
            <a:pPr marL="857250" lvl="1" indent="-457200">
              <a:spcBef>
                <a:spcPts val="0"/>
              </a:spcBef>
              <a:spcAft>
                <a:spcPts val="1200"/>
              </a:spcAft>
              <a:buClr>
                <a:srgbClr val="66FFFF"/>
              </a:buClr>
              <a:buAutoNum type="alphaUcPeriod"/>
            </a:pPr>
            <a:r>
              <a:rPr lang="en-US" sz="2400" dirty="0">
                <a:solidFill>
                  <a:schemeClr val="bg1"/>
                </a:solidFill>
              </a:rPr>
              <a:t>Practical problem</a:t>
            </a:r>
          </a:p>
          <a:p>
            <a:pPr marL="857250" lvl="1" indent="-457200">
              <a:spcBef>
                <a:spcPts val="0"/>
              </a:spcBef>
              <a:spcAft>
                <a:spcPts val="1200"/>
              </a:spcAft>
              <a:buClr>
                <a:srgbClr val="66FFFF"/>
              </a:buClr>
              <a:buAutoNum type="alphaUcPeriod"/>
            </a:pPr>
            <a:r>
              <a:rPr lang="en-US" sz="2400" dirty="0">
                <a:solidFill>
                  <a:schemeClr val="bg1"/>
                </a:solidFill>
              </a:rPr>
              <a:t>Denial of the assurance of salvation</a:t>
            </a:r>
          </a:p>
          <a:p>
            <a:pPr marL="457200" indent="-457200">
              <a:spcBef>
                <a:spcPts val="0"/>
              </a:spcBef>
              <a:spcAft>
                <a:spcPts val="1200"/>
              </a:spcAft>
              <a:buClr>
                <a:srgbClr val="66FFFF"/>
              </a:buClr>
              <a:buAutoNum type="romanUcPeriod"/>
            </a:pPr>
            <a:r>
              <a:rPr lang="en-US" sz="2400" dirty="0">
                <a:solidFill>
                  <a:schemeClr val="bg1"/>
                </a:solidFill>
              </a:rPr>
              <a:t>Better solution: fellowship focus</a:t>
            </a:r>
          </a:p>
          <a:p>
            <a:pPr marL="457200" indent="-457200">
              <a:spcBef>
                <a:spcPts val="0"/>
              </a:spcBef>
              <a:spcAft>
                <a:spcPts val="1200"/>
              </a:spcAft>
              <a:buClr>
                <a:srgbClr val="66FFFF"/>
              </a:buClr>
              <a:buAutoNum type="romanUcPeriod"/>
            </a:pPr>
            <a:r>
              <a:rPr lang="en-US" sz="2400" dirty="0">
                <a:solidFill>
                  <a:schemeClr val="bg1"/>
                </a:solidFill>
              </a:rPr>
              <a:t>Context</a:t>
            </a:r>
          </a:p>
          <a:p>
            <a:pPr marL="857250" lvl="1" indent="-457200">
              <a:spcBef>
                <a:spcPts val="0"/>
              </a:spcBef>
              <a:spcAft>
                <a:spcPts val="1200"/>
              </a:spcAft>
              <a:buClr>
                <a:srgbClr val="66FFFF"/>
              </a:buClr>
              <a:buAutoNum type="alphaUcPeriod"/>
            </a:pPr>
            <a:r>
              <a:rPr lang="en-US" sz="2400" dirty="0">
                <a:solidFill>
                  <a:schemeClr val="bg1"/>
                </a:solidFill>
              </a:rPr>
              <a:t>1 John 2:28ff; 3:6, 7</a:t>
            </a:r>
          </a:p>
          <a:p>
            <a:pPr marL="857250" lvl="1" indent="-457200">
              <a:spcBef>
                <a:spcPts val="0"/>
              </a:spcBef>
              <a:spcAft>
                <a:spcPts val="1200"/>
              </a:spcAft>
              <a:buClr>
                <a:srgbClr val="66FFFF"/>
              </a:buClr>
              <a:buAutoNum type="alphaUcPeriod"/>
            </a:pPr>
            <a:r>
              <a:rPr lang="en-US" sz="2400" dirty="0">
                <a:solidFill>
                  <a:schemeClr val="bg1"/>
                </a:solidFill>
              </a:rPr>
              <a:t>1 John 3:9 </a:t>
            </a:r>
          </a:p>
        </p:txBody>
      </p:sp>
      <p:sp>
        <p:nvSpPr>
          <p:cNvPr id="5" name="TextBox 4"/>
          <p:cNvSpPr txBox="1"/>
          <p:nvPr/>
        </p:nvSpPr>
        <p:spPr>
          <a:xfrm>
            <a:off x="2041394" y="6398761"/>
            <a:ext cx="5061213" cy="369332"/>
          </a:xfrm>
          <a:prstGeom prst="rect">
            <a:avLst/>
          </a:prstGeom>
          <a:noFill/>
        </p:spPr>
        <p:txBody>
          <a:bodyPr wrap="square" rtlCol="0">
            <a:spAutoFit/>
          </a:bodyPr>
          <a:lstStyle/>
          <a:p>
            <a:pPr algn="ctr" eaLnBrk="1" hangingPunct="1"/>
            <a:r>
              <a:rPr lang="en-US" altLang="en-US" dirty="0">
                <a:solidFill>
                  <a:schemeClr val="bg1"/>
                </a:solidFill>
                <a:latin typeface="Calibri" panose="020F0502020204030204" pitchFamily="34" charset="0"/>
                <a:cs typeface="Calibri" panose="020F0502020204030204" pitchFamily="34" charset="0"/>
              </a:rPr>
              <a:t>Dennis </a:t>
            </a:r>
            <a:r>
              <a:rPr lang="en-US" altLang="en-US" dirty="0" err="1">
                <a:solidFill>
                  <a:schemeClr val="bg1"/>
                </a:solidFill>
                <a:latin typeface="Calibri" panose="020F0502020204030204" pitchFamily="34" charset="0"/>
                <a:cs typeface="Calibri" panose="020F0502020204030204" pitchFamily="34" charset="0"/>
              </a:rPr>
              <a:t>Rokser</a:t>
            </a:r>
            <a:r>
              <a:rPr lang="en-US" altLang="en-US" dirty="0">
                <a:solidFill>
                  <a:schemeClr val="bg1"/>
                </a:solidFill>
                <a:latin typeface="Calibri" panose="020F0502020204030204" pitchFamily="34" charset="0"/>
                <a:cs typeface="Calibri" panose="020F0502020204030204" pitchFamily="34" charset="0"/>
              </a:rPr>
              <a:t>, </a:t>
            </a:r>
            <a:r>
              <a:rPr lang="en-US" altLang="en-US" i="1" dirty="0">
                <a:solidFill>
                  <a:schemeClr val="bg1"/>
                </a:solidFill>
                <a:latin typeface="Calibri" panose="020F0502020204030204" pitchFamily="34" charset="0"/>
                <a:cs typeface="Calibri" panose="020F0502020204030204" pitchFamily="34" charset="0"/>
              </a:rPr>
              <a:t>Shall Never Perish Forever</a:t>
            </a:r>
            <a:r>
              <a:rPr lang="en-US" altLang="en-US" dirty="0">
                <a:solidFill>
                  <a:schemeClr val="bg1"/>
                </a:solidFill>
                <a:latin typeface="Calibri" panose="020F0502020204030204" pitchFamily="34" charset="0"/>
                <a:cs typeface="Calibri" panose="020F0502020204030204" pitchFamily="34" charset="0"/>
              </a:rPr>
              <a:t>, p. 277-87</a:t>
            </a:r>
          </a:p>
        </p:txBody>
      </p:sp>
      <p:pic>
        <p:nvPicPr>
          <p:cNvPr id="6" name="Picture 2" descr="http://forum.remonstranten-berlin.de/uploads/2010/02/aminius_achterkant.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883556" y="1774943"/>
            <a:ext cx="3016999"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9600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933419" y="167895"/>
            <a:ext cx="7277162" cy="3462486"/>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rPr>
              <a:t>1 John 1:9</a:t>
            </a:r>
          </a:p>
          <a:p>
            <a:pPr algn="just" eaLnBrk="1" fontAlgn="auto" hangingPunct="1">
              <a:spcBef>
                <a:spcPts val="600"/>
              </a:spcBef>
              <a:spcAft>
                <a:spcPts val="600"/>
              </a:spcAft>
              <a:defRPr/>
            </a:pPr>
            <a:r>
              <a:rPr lang="en-US" altLang="en-US" sz="4000" kern="0" dirty="0">
                <a:solidFill>
                  <a:schemeClr val="bg1"/>
                </a:solidFill>
                <a:latin typeface="+mn-lt"/>
                <a:cs typeface="Calibri" panose="020F0502020204030204" pitchFamily="34" charset="0"/>
              </a:rPr>
              <a:t>“</a:t>
            </a:r>
            <a:r>
              <a:rPr lang="en-US" sz="4000" dirty="0">
                <a:solidFill>
                  <a:schemeClr val="bg1"/>
                </a:solidFill>
                <a:latin typeface="+mn-lt"/>
              </a:rPr>
              <a:t>If we </a:t>
            </a:r>
            <a:r>
              <a:rPr lang="en-US" sz="4000" b="1" u="sng" dirty="0">
                <a:solidFill>
                  <a:srgbClr val="FFFFCC"/>
                </a:solidFill>
                <a:latin typeface="+mn-lt"/>
              </a:rPr>
              <a:t>confess</a:t>
            </a:r>
            <a:r>
              <a:rPr lang="en-US" sz="4000" dirty="0">
                <a:solidFill>
                  <a:schemeClr val="bg1"/>
                </a:solidFill>
                <a:latin typeface="+mn-lt"/>
              </a:rPr>
              <a:t> our sins, He is faithful and righteous to forgive us our sins and to cleanse us from all unrighteousness</a:t>
            </a:r>
            <a:r>
              <a:rPr lang="en-US" sz="4000" dirty="0">
                <a:solidFill>
                  <a:schemeClr val="bg1"/>
                </a:solidFill>
                <a:latin typeface="+mn-lt"/>
                <a:cs typeface="Calibri" panose="020F0502020204030204" pitchFamily="34" charset="0"/>
              </a:rPr>
              <a:t>.”</a:t>
            </a:r>
            <a:r>
              <a:rPr lang="en-US" altLang="en-US" sz="4000" dirty="0">
                <a:solidFill>
                  <a:schemeClr val="bg1"/>
                </a:solidFill>
                <a:latin typeface="+mn-lt"/>
                <a:cs typeface="Calibri" panose="020F0502020204030204" pitchFamily="34" charset="0"/>
              </a:rPr>
              <a:t> (NASB)</a:t>
            </a:r>
          </a:p>
        </p:txBody>
      </p:sp>
    </p:spTree>
    <p:extLst>
      <p:ext uri="{BB962C8B-B14F-4D97-AF65-F5344CB8AC3E}">
        <p14:creationId xmlns:p14="http://schemas.microsoft.com/office/powerpoint/2010/main" val="2065109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p:nvPr>
        </p:nvSpPr>
        <p:spPr/>
        <p:txBody>
          <a:bodyPr/>
          <a:lstStyle/>
          <a:p>
            <a:pPr eaLnBrk="1" hangingPunct="1"/>
            <a:r>
              <a:rPr lang="en-US" altLang="en-US" b="1" dirty="0">
                <a:solidFill>
                  <a:srgbClr val="00FFFF"/>
                </a:solidFill>
              </a:rPr>
              <a:t>Soteriology Overview</a:t>
            </a:r>
          </a:p>
        </p:txBody>
      </p:sp>
      <p:sp>
        <p:nvSpPr>
          <p:cNvPr id="5" name="Rectangle 3"/>
          <p:cNvSpPr txBox="1">
            <a:spLocks/>
          </p:cNvSpPr>
          <p:nvPr/>
        </p:nvSpPr>
        <p:spPr bwMode="auto">
          <a:xfrm>
            <a:off x="1333500" y="1600200"/>
            <a:ext cx="6591300" cy="4525963"/>
          </a:xfrm>
          <a:prstGeom prst="rect">
            <a:avLst/>
          </a:prstGeom>
          <a:noFill/>
          <a:ln>
            <a:noFill/>
          </a:ln>
          <a:extLst/>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Definition</a:t>
            </a:r>
          </a:p>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Election</a:t>
            </a:r>
          </a:p>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Atonement</a:t>
            </a:r>
          </a:p>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Salvation words</a:t>
            </a:r>
          </a:p>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God’s one condition of salvation</a:t>
            </a:r>
          </a:p>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Results of salvation</a:t>
            </a:r>
          </a:p>
          <a:p>
            <a:pPr marL="914377" indent="-914377" eaLnBrk="1" hangingPunct="1">
              <a:lnSpc>
                <a:spcPct val="90000"/>
              </a:lnSpc>
              <a:buFont typeface="+mj-lt"/>
              <a:buAutoNum type="romanUcPeriod"/>
              <a:defRPr/>
            </a:pPr>
            <a:r>
              <a:rPr lang="en-US" altLang="en-US" b="1" u="sng" dirty="0">
                <a:solidFill>
                  <a:srgbClr val="FFFFCC"/>
                </a:solidFill>
                <a:effectLst>
                  <a:outerShdw blurRad="38100" dist="38100" dir="2700000" algn="tl">
                    <a:srgbClr val="000000">
                      <a:alpha val="43137"/>
                    </a:srgbClr>
                  </a:outerShdw>
                </a:effectLst>
              </a:rPr>
              <a:t>Eternal security</a:t>
            </a:r>
          </a:p>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Faulty views of salvation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304800" y="167895"/>
            <a:ext cx="8458200" cy="4262705"/>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0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1 John 5:16</a:t>
            </a:r>
          </a:p>
          <a:p>
            <a:pPr algn="just" eaLnBrk="1" fontAlgn="auto" hangingPunct="1">
              <a:spcBef>
                <a:spcPts val="600"/>
              </a:spcBef>
              <a:spcAft>
                <a:spcPts val="600"/>
              </a:spcAft>
              <a:defRPr/>
            </a:pPr>
            <a:r>
              <a:rPr lang="en-US" altLang="en-US" sz="3600" kern="0" dirty="0">
                <a:solidFill>
                  <a:schemeClr val="bg1"/>
                </a:solidFill>
                <a:latin typeface="+mn-lt"/>
                <a:cs typeface="Calibri" panose="020F0502020204030204" pitchFamily="34" charset="0"/>
              </a:rPr>
              <a:t>“</a:t>
            </a:r>
            <a:r>
              <a:rPr lang="en-US" sz="3600" dirty="0">
                <a:solidFill>
                  <a:schemeClr val="bg1"/>
                </a:solidFill>
                <a:latin typeface="+mn-lt"/>
              </a:rPr>
              <a:t>If anyone sees his brother </a:t>
            </a:r>
            <a:r>
              <a:rPr lang="en-US" sz="3600" b="1" u="sng" dirty="0">
                <a:solidFill>
                  <a:srgbClr val="FFFFCC"/>
                </a:solidFill>
                <a:latin typeface="+mn-lt"/>
              </a:rPr>
              <a:t>committing a sin</a:t>
            </a:r>
            <a:r>
              <a:rPr lang="en-US" sz="3600" dirty="0">
                <a:solidFill>
                  <a:schemeClr val="bg1"/>
                </a:solidFill>
                <a:latin typeface="+mn-lt"/>
              </a:rPr>
              <a:t> not </a:t>
            </a:r>
            <a:r>
              <a:rPr lang="en-US" sz="3600" i="1" dirty="0">
                <a:solidFill>
                  <a:schemeClr val="bg1"/>
                </a:solidFill>
                <a:latin typeface="+mn-lt"/>
              </a:rPr>
              <a:t>leading</a:t>
            </a:r>
            <a:r>
              <a:rPr lang="en-US" sz="3600" dirty="0">
                <a:solidFill>
                  <a:schemeClr val="bg1"/>
                </a:solidFill>
                <a:latin typeface="+mn-lt"/>
              </a:rPr>
              <a:t> to death, he shall ask and </a:t>
            </a:r>
            <a:r>
              <a:rPr lang="en-US" sz="3600" i="1" dirty="0">
                <a:solidFill>
                  <a:schemeClr val="bg1"/>
                </a:solidFill>
                <a:latin typeface="+mn-lt"/>
              </a:rPr>
              <a:t>God</a:t>
            </a:r>
            <a:r>
              <a:rPr lang="en-US" sz="3600" dirty="0">
                <a:solidFill>
                  <a:schemeClr val="bg1"/>
                </a:solidFill>
                <a:latin typeface="+mn-lt"/>
              </a:rPr>
              <a:t> will for him give life to those who commit sin not </a:t>
            </a:r>
            <a:r>
              <a:rPr lang="en-US" sz="3600" i="1" dirty="0">
                <a:solidFill>
                  <a:schemeClr val="bg1"/>
                </a:solidFill>
                <a:latin typeface="+mn-lt"/>
              </a:rPr>
              <a:t>leading</a:t>
            </a:r>
            <a:r>
              <a:rPr lang="en-US" sz="3600" dirty="0">
                <a:solidFill>
                  <a:schemeClr val="bg1"/>
                </a:solidFill>
                <a:latin typeface="+mn-lt"/>
              </a:rPr>
              <a:t> to death. There is a sin </a:t>
            </a:r>
            <a:r>
              <a:rPr lang="en-US" sz="3600" i="1" dirty="0">
                <a:solidFill>
                  <a:schemeClr val="bg1"/>
                </a:solidFill>
                <a:latin typeface="+mn-lt"/>
              </a:rPr>
              <a:t>leading</a:t>
            </a:r>
            <a:r>
              <a:rPr lang="en-US" sz="3600" dirty="0">
                <a:solidFill>
                  <a:schemeClr val="bg1"/>
                </a:solidFill>
                <a:latin typeface="+mn-lt"/>
              </a:rPr>
              <a:t> to death; I do not say that he should make request for this</a:t>
            </a:r>
            <a:r>
              <a:rPr lang="en-US" sz="3600" dirty="0">
                <a:solidFill>
                  <a:schemeClr val="bg1"/>
                </a:solidFill>
                <a:latin typeface="+mn-lt"/>
                <a:cs typeface="Calibri" panose="020F0502020204030204" pitchFamily="34" charset="0"/>
              </a:rPr>
              <a:t>.”</a:t>
            </a:r>
            <a:r>
              <a:rPr lang="en-US" altLang="en-US" sz="3600" dirty="0">
                <a:solidFill>
                  <a:schemeClr val="bg1"/>
                </a:solidFill>
                <a:latin typeface="+mn-lt"/>
                <a:cs typeface="Calibri" panose="020F0502020204030204" pitchFamily="34" charset="0"/>
              </a:rPr>
              <a:t> (NASB)</a:t>
            </a:r>
          </a:p>
        </p:txBody>
      </p:sp>
    </p:spTree>
    <p:extLst>
      <p:ext uri="{BB962C8B-B14F-4D97-AF65-F5344CB8AC3E}">
        <p14:creationId xmlns:p14="http://schemas.microsoft.com/office/powerpoint/2010/main" val="21877876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42"/>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1 John 3:9</a:t>
            </a:r>
          </a:p>
        </p:txBody>
      </p:sp>
      <p:sp>
        <p:nvSpPr>
          <p:cNvPr id="3" name="Content Placeholder 2"/>
          <p:cNvSpPr>
            <a:spLocks noGrp="1"/>
          </p:cNvSpPr>
          <p:nvPr>
            <p:ph idx="1"/>
          </p:nvPr>
        </p:nvSpPr>
        <p:spPr>
          <a:xfrm>
            <a:off x="254524" y="668909"/>
            <a:ext cx="7805395" cy="5637624"/>
          </a:xfrm>
        </p:spPr>
        <p:txBody>
          <a:bodyPr/>
          <a:lstStyle/>
          <a:p>
            <a:pPr marL="514350" indent="-514350">
              <a:spcBef>
                <a:spcPts val="0"/>
              </a:spcBef>
              <a:spcAft>
                <a:spcPts val="1200"/>
              </a:spcAft>
              <a:buClr>
                <a:srgbClr val="66FFFF"/>
              </a:buClr>
              <a:buAutoNum type="romanUcPeriod"/>
            </a:pPr>
            <a:r>
              <a:rPr lang="en-US" sz="2400" dirty="0">
                <a:solidFill>
                  <a:schemeClr val="bg1"/>
                </a:solidFill>
              </a:rPr>
              <a:t>The believer never sins? (1 John 1:8-10; Rom. 6:12-14)</a:t>
            </a:r>
          </a:p>
          <a:p>
            <a:pPr marL="514350" indent="-514350">
              <a:spcBef>
                <a:spcPts val="0"/>
              </a:spcBef>
              <a:spcAft>
                <a:spcPts val="1200"/>
              </a:spcAft>
              <a:buClr>
                <a:srgbClr val="66FFFF"/>
              </a:buClr>
              <a:buAutoNum type="romanUcPeriod"/>
            </a:pPr>
            <a:r>
              <a:rPr lang="en-US" sz="2400" b="1" dirty="0">
                <a:solidFill>
                  <a:srgbClr val="FFFFCC"/>
                </a:solidFill>
              </a:rPr>
              <a:t>The believer cannot habitually practice sin?</a:t>
            </a:r>
          </a:p>
          <a:p>
            <a:pPr marL="857250" lvl="1" indent="-457200">
              <a:spcBef>
                <a:spcPts val="0"/>
              </a:spcBef>
              <a:spcAft>
                <a:spcPts val="1200"/>
              </a:spcAft>
              <a:buClr>
                <a:srgbClr val="66FFFF"/>
              </a:buClr>
              <a:buAutoNum type="alphaUcPeriod"/>
            </a:pPr>
            <a:r>
              <a:rPr lang="en-US" sz="2400" dirty="0">
                <a:solidFill>
                  <a:schemeClr val="bg1"/>
                </a:solidFill>
              </a:rPr>
              <a:t>Misuse of the present tense</a:t>
            </a:r>
          </a:p>
          <a:p>
            <a:pPr marL="857250" lvl="1" indent="-457200">
              <a:spcBef>
                <a:spcPts val="0"/>
              </a:spcBef>
              <a:spcAft>
                <a:spcPts val="1200"/>
              </a:spcAft>
              <a:buClr>
                <a:srgbClr val="66FFFF"/>
              </a:buClr>
              <a:buAutoNum type="alphaUcPeriod"/>
            </a:pPr>
            <a:r>
              <a:rPr lang="en-US" sz="2400" dirty="0">
                <a:solidFill>
                  <a:schemeClr val="bg1"/>
                </a:solidFill>
              </a:rPr>
              <a:t>Book ends (1 John 1:9; 5:16)</a:t>
            </a:r>
          </a:p>
          <a:p>
            <a:pPr marL="857250" lvl="1" indent="-457200">
              <a:spcBef>
                <a:spcPts val="0"/>
              </a:spcBef>
              <a:spcAft>
                <a:spcPts val="1200"/>
              </a:spcAft>
              <a:buClr>
                <a:srgbClr val="66FFFF"/>
              </a:buClr>
              <a:buAutoNum type="alphaUcPeriod"/>
            </a:pPr>
            <a:r>
              <a:rPr lang="en-US" sz="2400" b="1" u="sng" dirty="0">
                <a:solidFill>
                  <a:srgbClr val="FFFFCC"/>
                </a:solidFill>
              </a:rPr>
              <a:t>Biblical examples</a:t>
            </a:r>
          </a:p>
          <a:p>
            <a:pPr marL="857250" lvl="1" indent="-457200">
              <a:spcBef>
                <a:spcPts val="0"/>
              </a:spcBef>
              <a:spcAft>
                <a:spcPts val="1200"/>
              </a:spcAft>
              <a:buClr>
                <a:srgbClr val="66FFFF"/>
              </a:buClr>
              <a:buAutoNum type="alphaUcPeriod"/>
            </a:pPr>
            <a:r>
              <a:rPr lang="en-US" sz="2400" dirty="0">
                <a:solidFill>
                  <a:schemeClr val="bg1"/>
                </a:solidFill>
              </a:rPr>
              <a:t>Practical problem</a:t>
            </a:r>
          </a:p>
          <a:p>
            <a:pPr marL="857250" lvl="1" indent="-457200">
              <a:spcBef>
                <a:spcPts val="0"/>
              </a:spcBef>
              <a:spcAft>
                <a:spcPts val="1200"/>
              </a:spcAft>
              <a:buClr>
                <a:srgbClr val="66FFFF"/>
              </a:buClr>
              <a:buAutoNum type="alphaUcPeriod"/>
            </a:pPr>
            <a:r>
              <a:rPr lang="en-US" sz="2400" dirty="0">
                <a:solidFill>
                  <a:schemeClr val="bg1"/>
                </a:solidFill>
              </a:rPr>
              <a:t>Denial of the assurance of salvation</a:t>
            </a:r>
          </a:p>
          <a:p>
            <a:pPr marL="457200" indent="-457200">
              <a:spcBef>
                <a:spcPts val="0"/>
              </a:spcBef>
              <a:spcAft>
                <a:spcPts val="1200"/>
              </a:spcAft>
              <a:buClr>
                <a:srgbClr val="66FFFF"/>
              </a:buClr>
              <a:buAutoNum type="romanUcPeriod"/>
            </a:pPr>
            <a:r>
              <a:rPr lang="en-US" sz="2400" dirty="0">
                <a:solidFill>
                  <a:schemeClr val="bg1"/>
                </a:solidFill>
              </a:rPr>
              <a:t>Better solution: fellowship focus</a:t>
            </a:r>
          </a:p>
          <a:p>
            <a:pPr marL="457200" indent="-457200">
              <a:spcBef>
                <a:spcPts val="0"/>
              </a:spcBef>
              <a:spcAft>
                <a:spcPts val="1200"/>
              </a:spcAft>
              <a:buClr>
                <a:srgbClr val="66FFFF"/>
              </a:buClr>
              <a:buAutoNum type="romanUcPeriod"/>
            </a:pPr>
            <a:r>
              <a:rPr lang="en-US" sz="2400" dirty="0">
                <a:solidFill>
                  <a:schemeClr val="bg1"/>
                </a:solidFill>
              </a:rPr>
              <a:t>Context</a:t>
            </a:r>
          </a:p>
          <a:p>
            <a:pPr marL="857250" lvl="1" indent="-457200">
              <a:spcBef>
                <a:spcPts val="0"/>
              </a:spcBef>
              <a:spcAft>
                <a:spcPts val="1200"/>
              </a:spcAft>
              <a:buClr>
                <a:srgbClr val="66FFFF"/>
              </a:buClr>
              <a:buAutoNum type="alphaUcPeriod"/>
            </a:pPr>
            <a:r>
              <a:rPr lang="en-US" sz="2400" dirty="0">
                <a:solidFill>
                  <a:schemeClr val="bg1"/>
                </a:solidFill>
              </a:rPr>
              <a:t>1 John 2:28ff; 3:6, 7</a:t>
            </a:r>
          </a:p>
          <a:p>
            <a:pPr marL="857250" lvl="1" indent="-457200">
              <a:spcBef>
                <a:spcPts val="0"/>
              </a:spcBef>
              <a:spcAft>
                <a:spcPts val="1200"/>
              </a:spcAft>
              <a:buClr>
                <a:srgbClr val="66FFFF"/>
              </a:buClr>
              <a:buAutoNum type="alphaUcPeriod"/>
            </a:pPr>
            <a:r>
              <a:rPr lang="en-US" sz="2400" dirty="0">
                <a:solidFill>
                  <a:schemeClr val="bg1"/>
                </a:solidFill>
              </a:rPr>
              <a:t>1 John 3:9 </a:t>
            </a:r>
          </a:p>
        </p:txBody>
      </p:sp>
      <p:sp>
        <p:nvSpPr>
          <p:cNvPr id="5" name="TextBox 4"/>
          <p:cNvSpPr txBox="1"/>
          <p:nvPr/>
        </p:nvSpPr>
        <p:spPr>
          <a:xfrm>
            <a:off x="2041394" y="6398761"/>
            <a:ext cx="5061213" cy="369332"/>
          </a:xfrm>
          <a:prstGeom prst="rect">
            <a:avLst/>
          </a:prstGeom>
          <a:noFill/>
        </p:spPr>
        <p:txBody>
          <a:bodyPr wrap="square" rtlCol="0">
            <a:spAutoFit/>
          </a:bodyPr>
          <a:lstStyle/>
          <a:p>
            <a:pPr algn="ctr" eaLnBrk="1" hangingPunct="1"/>
            <a:r>
              <a:rPr lang="en-US" altLang="en-US" dirty="0">
                <a:solidFill>
                  <a:schemeClr val="bg1"/>
                </a:solidFill>
                <a:latin typeface="Calibri" panose="020F0502020204030204" pitchFamily="34" charset="0"/>
                <a:cs typeface="Calibri" panose="020F0502020204030204" pitchFamily="34" charset="0"/>
              </a:rPr>
              <a:t>Dennis </a:t>
            </a:r>
            <a:r>
              <a:rPr lang="en-US" altLang="en-US" dirty="0" err="1">
                <a:solidFill>
                  <a:schemeClr val="bg1"/>
                </a:solidFill>
                <a:latin typeface="Calibri" panose="020F0502020204030204" pitchFamily="34" charset="0"/>
                <a:cs typeface="Calibri" panose="020F0502020204030204" pitchFamily="34" charset="0"/>
              </a:rPr>
              <a:t>Rokser</a:t>
            </a:r>
            <a:r>
              <a:rPr lang="en-US" altLang="en-US" dirty="0">
                <a:solidFill>
                  <a:schemeClr val="bg1"/>
                </a:solidFill>
                <a:latin typeface="Calibri" panose="020F0502020204030204" pitchFamily="34" charset="0"/>
                <a:cs typeface="Calibri" panose="020F0502020204030204" pitchFamily="34" charset="0"/>
              </a:rPr>
              <a:t>, </a:t>
            </a:r>
            <a:r>
              <a:rPr lang="en-US" altLang="en-US" i="1" dirty="0">
                <a:solidFill>
                  <a:schemeClr val="bg1"/>
                </a:solidFill>
                <a:latin typeface="Calibri" panose="020F0502020204030204" pitchFamily="34" charset="0"/>
                <a:cs typeface="Calibri" panose="020F0502020204030204" pitchFamily="34" charset="0"/>
              </a:rPr>
              <a:t>Shall Never Perish Forever</a:t>
            </a:r>
            <a:r>
              <a:rPr lang="en-US" altLang="en-US" dirty="0">
                <a:solidFill>
                  <a:schemeClr val="bg1"/>
                </a:solidFill>
                <a:latin typeface="Calibri" panose="020F0502020204030204" pitchFamily="34" charset="0"/>
                <a:cs typeface="Calibri" panose="020F0502020204030204" pitchFamily="34" charset="0"/>
              </a:rPr>
              <a:t>, p. 277-87</a:t>
            </a:r>
          </a:p>
        </p:txBody>
      </p:sp>
      <p:pic>
        <p:nvPicPr>
          <p:cNvPr id="6" name="Picture 2" descr="http://forum.remonstranten-berlin.de/uploads/2010/02/aminius_achterkant.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883556" y="1774943"/>
            <a:ext cx="3016999"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3394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9825" y="226248"/>
            <a:ext cx="3464351" cy="763566"/>
          </a:xfrm>
        </p:spPr>
        <p:txBody>
          <a:bodyPr/>
          <a:lstStyle/>
          <a:p>
            <a:r>
              <a:rPr lang="en-US" sz="3600" dirty="0">
                <a:solidFill>
                  <a:srgbClr val="00FFFF"/>
                </a:solidFill>
                <a:effectLst>
                  <a:outerShdw blurRad="38100" dist="38100" dir="2700000" algn="tl">
                    <a:srgbClr val="000000">
                      <a:alpha val="43137"/>
                    </a:srgbClr>
                  </a:outerShdw>
                </a:effectLst>
                <a:latin typeface="+mn-lt"/>
              </a:rPr>
              <a:t>Sinning Believers</a:t>
            </a:r>
          </a:p>
        </p:txBody>
      </p:sp>
      <p:sp>
        <p:nvSpPr>
          <p:cNvPr id="3" name="Content Placeholder 2"/>
          <p:cNvSpPr>
            <a:spLocks noGrp="1"/>
          </p:cNvSpPr>
          <p:nvPr>
            <p:ph idx="1"/>
          </p:nvPr>
        </p:nvSpPr>
        <p:spPr>
          <a:xfrm>
            <a:off x="306371" y="1150070"/>
            <a:ext cx="8531258" cy="5410986"/>
          </a:xfrm>
        </p:spPr>
        <p:txBody>
          <a:bodyPr/>
          <a:lstStyle/>
          <a:p>
            <a:pPr marL="461963" indent="-461963">
              <a:spcBef>
                <a:spcPts val="0"/>
              </a:spcBef>
              <a:spcAft>
                <a:spcPts val="1200"/>
              </a:spcAft>
              <a:buClr>
                <a:srgbClr val="66FFFF"/>
              </a:buClr>
              <a:buSzPct val="120000"/>
              <a:buFont typeface="Wingdings" panose="05000000000000000000" pitchFamily="2" charset="2"/>
              <a:buChar char="§"/>
              <a:defRPr/>
            </a:pPr>
            <a:r>
              <a:rPr lang="en-US" sz="3000" dirty="0">
                <a:solidFill>
                  <a:schemeClr val="bg1"/>
                </a:solidFill>
              </a:rPr>
              <a:t>Abraham – lying</a:t>
            </a:r>
          </a:p>
          <a:p>
            <a:pPr marL="461963" indent="-461963">
              <a:spcBef>
                <a:spcPts val="0"/>
              </a:spcBef>
              <a:spcAft>
                <a:spcPts val="1200"/>
              </a:spcAft>
              <a:buClr>
                <a:srgbClr val="66FFFF"/>
              </a:buClr>
              <a:buSzPct val="120000"/>
              <a:buFont typeface="Wingdings" panose="05000000000000000000" pitchFamily="2" charset="2"/>
              <a:buChar char="§"/>
              <a:defRPr/>
            </a:pPr>
            <a:r>
              <a:rPr lang="en-US" sz="3000" dirty="0">
                <a:solidFill>
                  <a:schemeClr val="bg1"/>
                </a:solidFill>
              </a:rPr>
              <a:t>Moses</a:t>
            </a:r>
            <a:r>
              <a:rPr lang="en-US" sz="3000" dirty="0">
                <a:solidFill>
                  <a:schemeClr val="bg1"/>
                </a:solidFill>
              </a:rPr>
              <a:t> – </a:t>
            </a:r>
            <a:r>
              <a:rPr lang="en-US" sz="3000" dirty="0">
                <a:solidFill>
                  <a:schemeClr val="bg1"/>
                </a:solidFill>
              </a:rPr>
              <a:t>uncontrolled anger</a:t>
            </a:r>
          </a:p>
          <a:p>
            <a:pPr marL="461963" indent="-461963">
              <a:spcBef>
                <a:spcPts val="0"/>
              </a:spcBef>
              <a:spcAft>
                <a:spcPts val="1200"/>
              </a:spcAft>
              <a:buClr>
                <a:srgbClr val="66FFFF"/>
              </a:buClr>
              <a:buSzPct val="120000"/>
              <a:buFont typeface="Wingdings" panose="05000000000000000000" pitchFamily="2" charset="2"/>
              <a:buChar char="§"/>
              <a:defRPr/>
            </a:pPr>
            <a:r>
              <a:rPr lang="en-US" sz="3000" dirty="0">
                <a:solidFill>
                  <a:schemeClr val="bg1"/>
                </a:solidFill>
              </a:rPr>
              <a:t>David</a:t>
            </a:r>
            <a:r>
              <a:rPr lang="en-US" sz="3000" dirty="0">
                <a:solidFill>
                  <a:schemeClr val="bg1"/>
                </a:solidFill>
              </a:rPr>
              <a:t> – </a:t>
            </a:r>
            <a:r>
              <a:rPr lang="en-US" sz="3000" dirty="0">
                <a:solidFill>
                  <a:schemeClr val="bg1"/>
                </a:solidFill>
              </a:rPr>
              <a:t>adultery and murder (2 Sam. 11)</a:t>
            </a:r>
          </a:p>
          <a:p>
            <a:pPr marL="461963" indent="-461963">
              <a:spcBef>
                <a:spcPts val="0"/>
              </a:spcBef>
              <a:spcAft>
                <a:spcPts val="1200"/>
              </a:spcAft>
              <a:buClr>
                <a:srgbClr val="66FFFF"/>
              </a:buClr>
              <a:buSzPct val="120000"/>
              <a:buFont typeface="Wingdings" panose="05000000000000000000" pitchFamily="2" charset="2"/>
              <a:buChar char="§"/>
              <a:defRPr/>
            </a:pPr>
            <a:r>
              <a:rPr lang="en-US" sz="3000" dirty="0">
                <a:solidFill>
                  <a:schemeClr val="bg1"/>
                </a:solidFill>
              </a:rPr>
              <a:t>Peter</a:t>
            </a:r>
            <a:r>
              <a:rPr lang="en-US" sz="3000" dirty="0">
                <a:solidFill>
                  <a:schemeClr val="bg1"/>
                </a:solidFill>
              </a:rPr>
              <a:t> – </a:t>
            </a:r>
            <a:r>
              <a:rPr lang="en-US" sz="3000" dirty="0">
                <a:solidFill>
                  <a:schemeClr val="bg1"/>
                </a:solidFill>
              </a:rPr>
              <a:t>threefold denial and legalism (Gal. 2:11-14)</a:t>
            </a:r>
          </a:p>
          <a:p>
            <a:pPr marL="461963" indent="-461963">
              <a:spcBef>
                <a:spcPts val="0"/>
              </a:spcBef>
              <a:spcAft>
                <a:spcPts val="1200"/>
              </a:spcAft>
              <a:buClr>
                <a:srgbClr val="66FFFF"/>
              </a:buClr>
              <a:buSzPct val="120000"/>
              <a:buFont typeface="Wingdings" panose="05000000000000000000" pitchFamily="2" charset="2"/>
              <a:buChar char="§"/>
              <a:defRPr/>
            </a:pPr>
            <a:r>
              <a:rPr lang="en-US" sz="3000" dirty="0">
                <a:solidFill>
                  <a:schemeClr val="bg1"/>
                </a:solidFill>
              </a:rPr>
              <a:t>Never repented</a:t>
            </a:r>
          </a:p>
          <a:p>
            <a:pPr marL="914400" lvl="1" indent="-457200">
              <a:spcBef>
                <a:spcPts val="0"/>
              </a:spcBef>
              <a:spcAft>
                <a:spcPts val="1200"/>
              </a:spcAft>
              <a:buClr>
                <a:srgbClr val="FF99FF"/>
              </a:buClr>
            </a:pPr>
            <a:r>
              <a:rPr lang="en-US" dirty="0">
                <a:solidFill>
                  <a:schemeClr val="bg1"/>
                </a:solidFill>
              </a:rPr>
              <a:t>Lot (2 Pet. 2:7-8; Gen. 19:30-38)</a:t>
            </a:r>
          </a:p>
          <a:p>
            <a:pPr marL="914400" lvl="1" indent="-457200">
              <a:spcBef>
                <a:spcPts val="0"/>
              </a:spcBef>
              <a:spcAft>
                <a:spcPts val="1200"/>
              </a:spcAft>
              <a:buClr>
                <a:srgbClr val="FF99FF"/>
              </a:buClr>
            </a:pPr>
            <a:r>
              <a:rPr lang="en-US" dirty="0">
                <a:solidFill>
                  <a:schemeClr val="bg1"/>
                </a:solidFill>
              </a:rPr>
              <a:t>Solomon (1 Kings 11)</a:t>
            </a:r>
          </a:p>
          <a:p>
            <a:pPr marL="914400" lvl="1" indent="-457200">
              <a:spcBef>
                <a:spcPts val="0"/>
              </a:spcBef>
              <a:spcAft>
                <a:spcPts val="1200"/>
              </a:spcAft>
              <a:buClr>
                <a:srgbClr val="FF99FF"/>
              </a:buClr>
            </a:pPr>
            <a:r>
              <a:rPr lang="en-US" dirty="0">
                <a:solidFill>
                  <a:schemeClr val="bg1"/>
                </a:solidFill>
              </a:rPr>
              <a:t>Ananias and Sapphira (Acts 5:1-11)</a:t>
            </a:r>
          </a:p>
          <a:p>
            <a:pPr marL="914400" lvl="1" indent="-457200">
              <a:spcBef>
                <a:spcPts val="0"/>
              </a:spcBef>
              <a:spcAft>
                <a:spcPts val="1200"/>
              </a:spcAft>
              <a:buClr>
                <a:srgbClr val="FF99FF"/>
              </a:buClr>
            </a:pPr>
            <a:r>
              <a:rPr lang="en-US" dirty="0">
                <a:solidFill>
                  <a:schemeClr val="bg1"/>
                </a:solidFill>
              </a:rPr>
              <a:t>Corinthians (1 Cor. 11:30-32)</a:t>
            </a:r>
          </a:p>
        </p:txBody>
      </p:sp>
      <p:pic>
        <p:nvPicPr>
          <p:cNvPr id="4" name="Picture 2" descr="http://forum.remonstranten-berlin.de/uploads/2010/02/aminius_achterkan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266693" y="4053686"/>
            <a:ext cx="1561290" cy="212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6495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42"/>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1 John 3:9</a:t>
            </a:r>
          </a:p>
        </p:txBody>
      </p:sp>
      <p:sp>
        <p:nvSpPr>
          <p:cNvPr id="3" name="Content Placeholder 2"/>
          <p:cNvSpPr>
            <a:spLocks noGrp="1"/>
          </p:cNvSpPr>
          <p:nvPr>
            <p:ph idx="1"/>
          </p:nvPr>
        </p:nvSpPr>
        <p:spPr>
          <a:xfrm>
            <a:off x="254524" y="668909"/>
            <a:ext cx="7805395" cy="5637624"/>
          </a:xfrm>
        </p:spPr>
        <p:txBody>
          <a:bodyPr/>
          <a:lstStyle/>
          <a:p>
            <a:pPr marL="514350" indent="-514350">
              <a:spcBef>
                <a:spcPts val="0"/>
              </a:spcBef>
              <a:spcAft>
                <a:spcPts val="1200"/>
              </a:spcAft>
              <a:buClr>
                <a:srgbClr val="66FFFF"/>
              </a:buClr>
              <a:buAutoNum type="romanUcPeriod"/>
            </a:pPr>
            <a:r>
              <a:rPr lang="en-US" sz="2400" dirty="0">
                <a:solidFill>
                  <a:schemeClr val="bg1"/>
                </a:solidFill>
              </a:rPr>
              <a:t>The believer never sins? (1 John 1:8-10; Rom. 6:12-14)</a:t>
            </a:r>
          </a:p>
          <a:p>
            <a:pPr marL="514350" indent="-514350">
              <a:spcBef>
                <a:spcPts val="0"/>
              </a:spcBef>
              <a:spcAft>
                <a:spcPts val="1200"/>
              </a:spcAft>
              <a:buClr>
                <a:srgbClr val="66FFFF"/>
              </a:buClr>
              <a:buAutoNum type="romanUcPeriod"/>
            </a:pPr>
            <a:r>
              <a:rPr lang="en-US" sz="2400" b="1" dirty="0">
                <a:solidFill>
                  <a:srgbClr val="FFFFCC"/>
                </a:solidFill>
              </a:rPr>
              <a:t>The believer cannot habitually practice sin?</a:t>
            </a:r>
          </a:p>
          <a:p>
            <a:pPr marL="857250" lvl="1" indent="-457200">
              <a:spcBef>
                <a:spcPts val="0"/>
              </a:spcBef>
              <a:spcAft>
                <a:spcPts val="1200"/>
              </a:spcAft>
              <a:buClr>
                <a:srgbClr val="66FFFF"/>
              </a:buClr>
              <a:buAutoNum type="alphaUcPeriod"/>
            </a:pPr>
            <a:r>
              <a:rPr lang="en-US" sz="2400" dirty="0">
                <a:solidFill>
                  <a:schemeClr val="bg1"/>
                </a:solidFill>
              </a:rPr>
              <a:t>Misuse of the present tense</a:t>
            </a:r>
          </a:p>
          <a:p>
            <a:pPr marL="857250" lvl="1" indent="-457200">
              <a:spcBef>
                <a:spcPts val="0"/>
              </a:spcBef>
              <a:spcAft>
                <a:spcPts val="1200"/>
              </a:spcAft>
              <a:buClr>
                <a:srgbClr val="66FFFF"/>
              </a:buClr>
              <a:buAutoNum type="alphaUcPeriod"/>
            </a:pPr>
            <a:r>
              <a:rPr lang="en-US" sz="2400" dirty="0">
                <a:solidFill>
                  <a:schemeClr val="bg1"/>
                </a:solidFill>
              </a:rPr>
              <a:t>Book ends (1 John 1:9; 5:16)</a:t>
            </a:r>
          </a:p>
          <a:p>
            <a:pPr marL="857250" lvl="1" indent="-457200">
              <a:spcBef>
                <a:spcPts val="0"/>
              </a:spcBef>
              <a:spcAft>
                <a:spcPts val="1200"/>
              </a:spcAft>
              <a:buClr>
                <a:srgbClr val="66FFFF"/>
              </a:buClr>
              <a:buAutoNum type="alphaUcPeriod"/>
            </a:pPr>
            <a:r>
              <a:rPr lang="en-US" sz="2400" dirty="0">
                <a:solidFill>
                  <a:schemeClr val="bg1"/>
                </a:solidFill>
              </a:rPr>
              <a:t>Biblical examples</a:t>
            </a:r>
          </a:p>
          <a:p>
            <a:pPr marL="857250" lvl="1" indent="-457200">
              <a:spcBef>
                <a:spcPts val="0"/>
              </a:spcBef>
              <a:spcAft>
                <a:spcPts val="1200"/>
              </a:spcAft>
              <a:buClr>
                <a:srgbClr val="66FFFF"/>
              </a:buClr>
              <a:buAutoNum type="alphaUcPeriod"/>
            </a:pPr>
            <a:r>
              <a:rPr lang="en-US" sz="2400" b="1" u="sng" dirty="0">
                <a:solidFill>
                  <a:srgbClr val="FFFFCC"/>
                </a:solidFill>
              </a:rPr>
              <a:t>Practical problem</a:t>
            </a:r>
          </a:p>
          <a:p>
            <a:pPr marL="857250" lvl="1" indent="-457200">
              <a:spcBef>
                <a:spcPts val="0"/>
              </a:spcBef>
              <a:spcAft>
                <a:spcPts val="1200"/>
              </a:spcAft>
              <a:buClr>
                <a:srgbClr val="66FFFF"/>
              </a:buClr>
              <a:buAutoNum type="alphaUcPeriod"/>
            </a:pPr>
            <a:r>
              <a:rPr lang="en-US" sz="2400" dirty="0">
                <a:solidFill>
                  <a:schemeClr val="bg1"/>
                </a:solidFill>
              </a:rPr>
              <a:t>Denial of the assurance of salvation</a:t>
            </a:r>
          </a:p>
          <a:p>
            <a:pPr marL="457200" indent="-457200">
              <a:spcBef>
                <a:spcPts val="0"/>
              </a:spcBef>
              <a:spcAft>
                <a:spcPts val="1200"/>
              </a:spcAft>
              <a:buClr>
                <a:srgbClr val="66FFFF"/>
              </a:buClr>
              <a:buAutoNum type="romanUcPeriod"/>
            </a:pPr>
            <a:r>
              <a:rPr lang="en-US" sz="2400" dirty="0">
                <a:solidFill>
                  <a:schemeClr val="bg1"/>
                </a:solidFill>
              </a:rPr>
              <a:t>Better solution: fellowship focus</a:t>
            </a:r>
          </a:p>
          <a:p>
            <a:pPr marL="457200" indent="-457200">
              <a:spcBef>
                <a:spcPts val="0"/>
              </a:spcBef>
              <a:spcAft>
                <a:spcPts val="1200"/>
              </a:spcAft>
              <a:buClr>
                <a:srgbClr val="66FFFF"/>
              </a:buClr>
              <a:buAutoNum type="romanUcPeriod"/>
            </a:pPr>
            <a:r>
              <a:rPr lang="en-US" sz="2400" dirty="0">
                <a:solidFill>
                  <a:schemeClr val="bg1"/>
                </a:solidFill>
              </a:rPr>
              <a:t>Context</a:t>
            </a:r>
          </a:p>
          <a:p>
            <a:pPr marL="857250" lvl="1" indent="-457200">
              <a:spcBef>
                <a:spcPts val="0"/>
              </a:spcBef>
              <a:spcAft>
                <a:spcPts val="1200"/>
              </a:spcAft>
              <a:buClr>
                <a:srgbClr val="66FFFF"/>
              </a:buClr>
              <a:buAutoNum type="alphaUcPeriod"/>
            </a:pPr>
            <a:r>
              <a:rPr lang="en-US" sz="2400" dirty="0">
                <a:solidFill>
                  <a:schemeClr val="bg1"/>
                </a:solidFill>
              </a:rPr>
              <a:t>1 John 2:28ff; 3:6, 7</a:t>
            </a:r>
          </a:p>
          <a:p>
            <a:pPr marL="857250" lvl="1" indent="-457200">
              <a:spcBef>
                <a:spcPts val="0"/>
              </a:spcBef>
              <a:spcAft>
                <a:spcPts val="1200"/>
              </a:spcAft>
              <a:buClr>
                <a:srgbClr val="66FFFF"/>
              </a:buClr>
              <a:buAutoNum type="alphaUcPeriod"/>
            </a:pPr>
            <a:r>
              <a:rPr lang="en-US" sz="2400" dirty="0">
                <a:solidFill>
                  <a:schemeClr val="bg1"/>
                </a:solidFill>
              </a:rPr>
              <a:t>1 John 3:9 </a:t>
            </a:r>
          </a:p>
        </p:txBody>
      </p:sp>
      <p:sp>
        <p:nvSpPr>
          <p:cNvPr id="5" name="TextBox 4"/>
          <p:cNvSpPr txBox="1"/>
          <p:nvPr/>
        </p:nvSpPr>
        <p:spPr>
          <a:xfrm>
            <a:off x="2041394" y="6398761"/>
            <a:ext cx="5061213" cy="369332"/>
          </a:xfrm>
          <a:prstGeom prst="rect">
            <a:avLst/>
          </a:prstGeom>
          <a:noFill/>
        </p:spPr>
        <p:txBody>
          <a:bodyPr wrap="square" rtlCol="0">
            <a:spAutoFit/>
          </a:bodyPr>
          <a:lstStyle/>
          <a:p>
            <a:pPr algn="ctr" eaLnBrk="1" hangingPunct="1"/>
            <a:r>
              <a:rPr lang="en-US" altLang="en-US" dirty="0">
                <a:solidFill>
                  <a:schemeClr val="bg1"/>
                </a:solidFill>
                <a:latin typeface="Calibri" panose="020F0502020204030204" pitchFamily="34" charset="0"/>
                <a:cs typeface="Calibri" panose="020F0502020204030204" pitchFamily="34" charset="0"/>
              </a:rPr>
              <a:t>Dennis </a:t>
            </a:r>
            <a:r>
              <a:rPr lang="en-US" altLang="en-US" dirty="0" err="1">
                <a:solidFill>
                  <a:schemeClr val="bg1"/>
                </a:solidFill>
                <a:latin typeface="Calibri" panose="020F0502020204030204" pitchFamily="34" charset="0"/>
                <a:cs typeface="Calibri" panose="020F0502020204030204" pitchFamily="34" charset="0"/>
              </a:rPr>
              <a:t>Rokser</a:t>
            </a:r>
            <a:r>
              <a:rPr lang="en-US" altLang="en-US" dirty="0">
                <a:solidFill>
                  <a:schemeClr val="bg1"/>
                </a:solidFill>
                <a:latin typeface="Calibri" panose="020F0502020204030204" pitchFamily="34" charset="0"/>
                <a:cs typeface="Calibri" panose="020F0502020204030204" pitchFamily="34" charset="0"/>
              </a:rPr>
              <a:t>, </a:t>
            </a:r>
            <a:r>
              <a:rPr lang="en-US" altLang="en-US" i="1" dirty="0">
                <a:solidFill>
                  <a:schemeClr val="bg1"/>
                </a:solidFill>
                <a:latin typeface="Calibri" panose="020F0502020204030204" pitchFamily="34" charset="0"/>
                <a:cs typeface="Calibri" panose="020F0502020204030204" pitchFamily="34" charset="0"/>
              </a:rPr>
              <a:t>Shall Never Perish Forever</a:t>
            </a:r>
            <a:r>
              <a:rPr lang="en-US" altLang="en-US" dirty="0">
                <a:solidFill>
                  <a:schemeClr val="bg1"/>
                </a:solidFill>
                <a:latin typeface="Calibri" panose="020F0502020204030204" pitchFamily="34" charset="0"/>
                <a:cs typeface="Calibri" panose="020F0502020204030204" pitchFamily="34" charset="0"/>
              </a:rPr>
              <a:t>, p. 277-87</a:t>
            </a:r>
          </a:p>
        </p:txBody>
      </p:sp>
      <p:pic>
        <p:nvPicPr>
          <p:cNvPr id="6" name="Picture 2" descr="http://forum.remonstranten-berlin.de/uploads/2010/02/aminius_achterkant.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883556" y="1774943"/>
            <a:ext cx="3016999"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59346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42"/>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1 John 3:9</a:t>
            </a:r>
          </a:p>
        </p:txBody>
      </p:sp>
      <p:sp>
        <p:nvSpPr>
          <p:cNvPr id="3" name="Content Placeholder 2"/>
          <p:cNvSpPr>
            <a:spLocks noGrp="1"/>
          </p:cNvSpPr>
          <p:nvPr>
            <p:ph idx="1"/>
          </p:nvPr>
        </p:nvSpPr>
        <p:spPr>
          <a:xfrm>
            <a:off x="254524" y="668909"/>
            <a:ext cx="7805395" cy="5637624"/>
          </a:xfrm>
        </p:spPr>
        <p:txBody>
          <a:bodyPr/>
          <a:lstStyle/>
          <a:p>
            <a:pPr marL="514350" indent="-514350">
              <a:spcBef>
                <a:spcPts val="0"/>
              </a:spcBef>
              <a:spcAft>
                <a:spcPts val="1200"/>
              </a:spcAft>
              <a:buClr>
                <a:srgbClr val="66FFFF"/>
              </a:buClr>
              <a:buAutoNum type="romanUcPeriod"/>
            </a:pPr>
            <a:r>
              <a:rPr lang="en-US" sz="2400" dirty="0">
                <a:solidFill>
                  <a:schemeClr val="bg1"/>
                </a:solidFill>
              </a:rPr>
              <a:t>The believer never sins? (1 John 1:8-10; Rom. 6:12-14)</a:t>
            </a:r>
          </a:p>
          <a:p>
            <a:pPr marL="514350" indent="-514350">
              <a:spcBef>
                <a:spcPts val="0"/>
              </a:spcBef>
              <a:spcAft>
                <a:spcPts val="1200"/>
              </a:spcAft>
              <a:buClr>
                <a:srgbClr val="66FFFF"/>
              </a:buClr>
              <a:buAutoNum type="romanUcPeriod"/>
            </a:pPr>
            <a:r>
              <a:rPr lang="en-US" sz="2400" b="1" dirty="0">
                <a:solidFill>
                  <a:srgbClr val="FFFFCC"/>
                </a:solidFill>
              </a:rPr>
              <a:t>The believer cannot habitually practice sin?</a:t>
            </a:r>
          </a:p>
          <a:p>
            <a:pPr marL="857250" lvl="1" indent="-457200">
              <a:spcBef>
                <a:spcPts val="0"/>
              </a:spcBef>
              <a:spcAft>
                <a:spcPts val="1200"/>
              </a:spcAft>
              <a:buClr>
                <a:srgbClr val="66FFFF"/>
              </a:buClr>
              <a:buAutoNum type="alphaUcPeriod"/>
            </a:pPr>
            <a:r>
              <a:rPr lang="en-US" sz="2400" dirty="0">
                <a:solidFill>
                  <a:schemeClr val="bg1"/>
                </a:solidFill>
              </a:rPr>
              <a:t>Misuse of the present tense</a:t>
            </a:r>
          </a:p>
          <a:p>
            <a:pPr marL="857250" lvl="1" indent="-457200">
              <a:spcBef>
                <a:spcPts val="0"/>
              </a:spcBef>
              <a:spcAft>
                <a:spcPts val="1200"/>
              </a:spcAft>
              <a:buClr>
                <a:srgbClr val="66FFFF"/>
              </a:buClr>
              <a:buAutoNum type="alphaUcPeriod"/>
            </a:pPr>
            <a:r>
              <a:rPr lang="en-US" sz="2400" dirty="0">
                <a:solidFill>
                  <a:schemeClr val="bg1"/>
                </a:solidFill>
              </a:rPr>
              <a:t>Book ends (1 John 1:9; 5:16)</a:t>
            </a:r>
          </a:p>
          <a:p>
            <a:pPr marL="857250" lvl="1" indent="-457200">
              <a:spcBef>
                <a:spcPts val="0"/>
              </a:spcBef>
              <a:spcAft>
                <a:spcPts val="1200"/>
              </a:spcAft>
              <a:buClr>
                <a:srgbClr val="66FFFF"/>
              </a:buClr>
              <a:buAutoNum type="alphaUcPeriod"/>
            </a:pPr>
            <a:r>
              <a:rPr lang="en-US" sz="2400" dirty="0">
                <a:solidFill>
                  <a:schemeClr val="bg1"/>
                </a:solidFill>
              </a:rPr>
              <a:t>Biblical examples</a:t>
            </a:r>
          </a:p>
          <a:p>
            <a:pPr marL="857250" lvl="1" indent="-457200">
              <a:spcBef>
                <a:spcPts val="0"/>
              </a:spcBef>
              <a:spcAft>
                <a:spcPts val="1200"/>
              </a:spcAft>
              <a:buClr>
                <a:srgbClr val="66FFFF"/>
              </a:buClr>
              <a:buAutoNum type="alphaUcPeriod"/>
            </a:pPr>
            <a:r>
              <a:rPr lang="en-US" sz="2400" dirty="0">
                <a:solidFill>
                  <a:schemeClr val="bg1"/>
                </a:solidFill>
              </a:rPr>
              <a:t>Practical problem</a:t>
            </a:r>
          </a:p>
          <a:p>
            <a:pPr marL="857250" lvl="1" indent="-457200">
              <a:spcBef>
                <a:spcPts val="0"/>
              </a:spcBef>
              <a:spcAft>
                <a:spcPts val="1200"/>
              </a:spcAft>
              <a:buClr>
                <a:srgbClr val="66FFFF"/>
              </a:buClr>
              <a:buAutoNum type="alphaUcPeriod"/>
            </a:pPr>
            <a:r>
              <a:rPr lang="en-US" sz="2400" b="1" u="sng" dirty="0">
                <a:solidFill>
                  <a:srgbClr val="FFFFCC"/>
                </a:solidFill>
              </a:rPr>
              <a:t>Denial of the assurance of salvation</a:t>
            </a:r>
          </a:p>
          <a:p>
            <a:pPr marL="457200" indent="-457200">
              <a:spcBef>
                <a:spcPts val="0"/>
              </a:spcBef>
              <a:spcAft>
                <a:spcPts val="1200"/>
              </a:spcAft>
              <a:buClr>
                <a:srgbClr val="66FFFF"/>
              </a:buClr>
              <a:buAutoNum type="romanUcPeriod"/>
            </a:pPr>
            <a:r>
              <a:rPr lang="en-US" sz="2400" dirty="0">
                <a:solidFill>
                  <a:schemeClr val="bg1"/>
                </a:solidFill>
              </a:rPr>
              <a:t>Better solution: fellowship focus</a:t>
            </a:r>
          </a:p>
          <a:p>
            <a:pPr marL="457200" indent="-457200">
              <a:spcBef>
                <a:spcPts val="0"/>
              </a:spcBef>
              <a:spcAft>
                <a:spcPts val="1200"/>
              </a:spcAft>
              <a:buClr>
                <a:srgbClr val="66FFFF"/>
              </a:buClr>
              <a:buAutoNum type="romanUcPeriod"/>
            </a:pPr>
            <a:r>
              <a:rPr lang="en-US" sz="2400" dirty="0">
                <a:solidFill>
                  <a:schemeClr val="bg1"/>
                </a:solidFill>
              </a:rPr>
              <a:t>Context</a:t>
            </a:r>
          </a:p>
          <a:p>
            <a:pPr marL="857250" lvl="1" indent="-457200">
              <a:spcBef>
                <a:spcPts val="0"/>
              </a:spcBef>
              <a:spcAft>
                <a:spcPts val="1200"/>
              </a:spcAft>
              <a:buClr>
                <a:srgbClr val="66FFFF"/>
              </a:buClr>
              <a:buAutoNum type="alphaUcPeriod"/>
            </a:pPr>
            <a:r>
              <a:rPr lang="en-US" sz="2400" dirty="0">
                <a:solidFill>
                  <a:schemeClr val="bg1"/>
                </a:solidFill>
              </a:rPr>
              <a:t>1 John 2:28ff; 3:6, 7</a:t>
            </a:r>
          </a:p>
          <a:p>
            <a:pPr marL="857250" lvl="1" indent="-457200">
              <a:spcBef>
                <a:spcPts val="0"/>
              </a:spcBef>
              <a:spcAft>
                <a:spcPts val="1200"/>
              </a:spcAft>
              <a:buClr>
                <a:srgbClr val="66FFFF"/>
              </a:buClr>
              <a:buAutoNum type="alphaUcPeriod"/>
            </a:pPr>
            <a:r>
              <a:rPr lang="en-US" sz="2400" dirty="0">
                <a:solidFill>
                  <a:schemeClr val="bg1"/>
                </a:solidFill>
              </a:rPr>
              <a:t>1 John 3:9 </a:t>
            </a:r>
          </a:p>
        </p:txBody>
      </p:sp>
      <p:sp>
        <p:nvSpPr>
          <p:cNvPr id="5" name="TextBox 4"/>
          <p:cNvSpPr txBox="1"/>
          <p:nvPr/>
        </p:nvSpPr>
        <p:spPr>
          <a:xfrm>
            <a:off x="2041394" y="6398761"/>
            <a:ext cx="5061213" cy="369332"/>
          </a:xfrm>
          <a:prstGeom prst="rect">
            <a:avLst/>
          </a:prstGeom>
          <a:noFill/>
        </p:spPr>
        <p:txBody>
          <a:bodyPr wrap="square" rtlCol="0">
            <a:spAutoFit/>
          </a:bodyPr>
          <a:lstStyle/>
          <a:p>
            <a:pPr algn="ctr" eaLnBrk="1" hangingPunct="1"/>
            <a:r>
              <a:rPr lang="en-US" altLang="en-US" dirty="0">
                <a:solidFill>
                  <a:schemeClr val="bg1"/>
                </a:solidFill>
                <a:latin typeface="Calibri" panose="020F0502020204030204" pitchFamily="34" charset="0"/>
                <a:cs typeface="Calibri" panose="020F0502020204030204" pitchFamily="34" charset="0"/>
              </a:rPr>
              <a:t>Dennis </a:t>
            </a:r>
            <a:r>
              <a:rPr lang="en-US" altLang="en-US" dirty="0" err="1">
                <a:solidFill>
                  <a:schemeClr val="bg1"/>
                </a:solidFill>
                <a:latin typeface="Calibri" panose="020F0502020204030204" pitchFamily="34" charset="0"/>
                <a:cs typeface="Calibri" panose="020F0502020204030204" pitchFamily="34" charset="0"/>
              </a:rPr>
              <a:t>Rokser</a:t>
            </a:r>
            <a:r>
              <a:rPr lang="en-US" altLang="en-US" dirty="0">
                <a:solidFill>
                  <a:schemeClr val="bg1"/>
                </a:solidFill>
                <a:latin typeface="Calibri" panose="020F0502020204030204" pitchFamily="34" charset="0"/>
                <a:cs typeface="Calibri" panose="020F0502020204030204" pitchFamily="34" charset="0"/>
              </a:rPr>
              <a:t>, </a:t>
            </a:r>
            <a:r>
              <a:rPr lang="en-US" altLang="en-US" i="1" dirty="0">
                <a:solidFill>
                  <a:schemeClr val="bg1"/>
                </a:solidFill>
                <a:latin typeface="Calibri" panose="020F0502020204030204" pitchFamily="34" charset="0"/>
                <a:cs typeface="Calibri" panose="020F0502020204030204" pitchFamily="34" charset="0"/>
              </a:rPr>
              <a:t>Shall Never Perish Forever</a:t>
            </a:r>
            <a:r>
              <a:rPr lang="en-US" altLang="en-US" dirty="0">
                <a:solidFill>
                  <a:schemeClr val="bg1"/>
                </a:solidFill>
                <a:latin typeface="Calibri" panose="020F0502020204030204" pitchFamily="34" charset="0"/>
                <a:cs typeface="Calibri" panose="020F0502020204030204" pitchFamily="34" charset="0"/>
              </a:rPr>
              <a:t>, p. 277-87</a:t>
            </a:r>
          </a:p>
        </p:txBody>
      </p:sp>
      <p:pic>
        <p:nvPicPr>
          <p:cNvPr id="6" name="Picture 2" descr="http://forum.remonstranten-berlin.de/uploads/2010/02/aminius_achterkant.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883556" y="1774943"/>
            <a:ext cx="3016999"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20381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3"/>
          <p:cNvSpPr>
            <a:spLocks noChangeArrowheads="1"/>
          </p:cNvSpPr>
          <p:nvPr/>
        </p:nvSpPr>
        <p:spPr bwMode="auto">
          <a:xfrm>
            <a:off x="3979863" y="1600200"/>
            <a:ext cx="4343400" cy="3540125"/>
          </a:xfrm>
          <a:prstGeom prst="rect">
            <a:avLst/>
          </a:prstGeom>
          <a:noFill/>
          <a:ln>
            <a:noFill/>
          </a:ln>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defRPr/>
            </a:pPr>
            <a:r>
              <a:rPr lang="en-US" altLang="en-US" sz="3200" dirty="0">
                <a:solidFill>
                  <a:schemeClr val="bg1"/>
                </a:solidFill>
                <a:latin typeface="+mn-lt"/>
              </a:rPr>
              <a:t>“No Christian can be sure that he is a true believer. Hence, there is an ongoing need to be dedicated to the Lord and to deny ourselves so that we might make it.”</a:t>
            </a:r>
          </a:p>
        </p:txBody>
      </p:sp>
      <p:sp>
        <p:nvSpPr>
          <p:cNvPr id="77827" name="TextBox 4"/>
          <p:cNvSpPr txBox="1">
            <a:spLocks noChangeArrowheads="1"/>
          </p:cNvSpPr>
          <p:nvPr/>
        </p:nvSpPr>
        <p:spPr bwMode="auto">
          <a:xfrm>
            <a:off x="0" y="6121400"/>
            <a:ext cx="9144000" cy="584200"/>
          </a:xfrm>
          <a:prstGeom prst="rect">
            <a:avLst/>
          </a:prstGeom>
          <a:noFill/>
          <a:ln>
            <a:noFill/>
          </a:ln>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altLang="en-US" sz="1600" dirty="0">
                <a:latin typeface="+mn-lt"/>
              </a:rPr>
              <a:t> </a:t>
            </a:r>
            <a:r>
              <a:rPr lang="en-US" altLang="en-US" sz="1600" dirty="0">
                <a:solidFill>
                  <a:schemeClr val="bg1"/>
                </a:solidFill>
                <a:latin typeface="+mn-lt"/>
              </a:rPr>
              <a:t>John Piper and Pastoral Staff, TULIP: What We Believe about the Five Points of Calvinism: Position Paper of the Pastoral Staff (Desiring God Ministries, 1997), 25, cited in Dave Hunt, </a:t>
            </a:r>
            <a:r>
              <a:rPr lang="en-US" altLang="en-US" sz="1600" i="1" dirty="0">
                <a:solidFill>
                  <a:schemeClr val="bg1"/>
                </a:solidFill>
                <a:latin typeface="+mn-lt"/>
              </a:rPr>
              <a:t>What Love is This?</a:t>
            </a:r>
            <a:r>
              <a:rPr lang="en-US" altLang="en-US" sz="1600" dirty="0">
                <a:solidFill>
                  <a:schemeClr val="bg1"/>
                </a:solidFill>
                <a:latin typeface="+mn-lt"/>
              </a:rPr>
              <a:t>, 379</a:t>
            </a:r>
            <a:r>
              <a:rPr lang="en-US" altLang="en-US" sz="1600" dirty="0">
                <a:latin typeface="+mn-lt"/>
              </a:rPr>
              <a:t>.</a:t>
            </a:r>
          </a:p>
        </p:txBody>
      </p:sp>
      <p:pic>
        <p:nvPicPr>
          <p:cNvPr id="136196" name="Picture 2" descr="http://larrydixon.files.wordpress.com/2011/05/john-piper.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66800" y="1716088"/>
            <a:ext cx="2438400" cy="3313112"/>
          </a:xfrm>
          <a:prstGeom prst="rect">
            <a:avLst/>
          </a:prstGeom>
          <a:noFill/>
          <a:ln w="38100">
            <a:solidFill>
              <a:schemeClr val="bg1"/>
            </a:solidFill>
            <a:miter lim="800000"/>
            <a:headEnd/>
            <a:tailEnd/>
          </a:ln>
        </p:spPr>
      </p:pic>
      <p:sp>
        <p:nvSpPr>
          <p:cNvPr id="2" name="Rectangle 1"/>
          <p:cNvSpPr/>
          <p:nvPr/>
        </p:nvSpPr>
        <p:spPr>
          <a:xfrm>
            <a:off x="3424238" y="496888"/>
            <a:ext cx="2295525" cy="646112"/>
          </a:xfrm>
          <a:prstGeom prst="rect">
            <a:avLst/>
          </a:prstGeom>
        </p:spPr>
        <p:txBody>
          <a:bodyPr wrap="none">
            <a:spAutoFit/>
          </a:bodyPr>
          <a:lstStyle/>
          <a:p>
            <a:pPr>
              <a:defRPr/>
            </a:pPr>
            <a:r>
              <a:rPr lang="en-US" sz="3600" b="1" dirty="0">
                <a:solidFill>
                  <a:srgbClr val="00FFFF"/>
                </a:solidFill>
                <a:effectLst>
                  <a:outerShdw blurRad="38100" dist="38100" dir="2700000" algn="tl">
                    <a:srgbClr val="000000">
                      <a:alpha val="43137"/>
                    </a:srgbClr>
                  </a:outerShdw>
                </a:effectLst>
                <a:latin typeface="+mn-lt"/>
                <a:ea typeface="+mj-ea"/>
                <a:cs typeface="+mj-cs"/>
              </a:rPr>
              <a:t>John Piper </a:t>
            </a:r>
          </a:p>
        </p:txBody>
      </p:sp>
    </p:spTree>
    <p:extLst>
      <p:ext uri="{BB962C8B-B14F-4D97-AF65-F5344CB8AC3E}">
        <p14:creationId xmlns:p14="http://schemas.microsoft.com/office/powerpoint/2010/main" val="10285501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8658" name="Picture 4"/>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p:spPr>
      </p:pic>
      <p:sp>
        <p:nvSpPr>
          <p:cNvPr id="198659" name="Rectangle 1"/>
          <p:cNvSpPr>
            <a:spLocks noChangeArrowheads="1"/>
          </p:cNvSpPr>
          <p:nvPr/>
        </p:nvSpPr>
        <p:spPr bwMode="auto">
          <a:xfrm>
            <a:off x="533400" y="170211"/>
            <a:ext cx="8077200" cy="4078039"/>
          </a:xfrm>
          <a:prstGeom prst="rect">
            <a:avLst/>
          </a:prstGeom>
          <a:noFill/>
          <a:ln w="28575">
            <a:noFill/>
            <a:miter lim="800000"/>
            <a:headEnd/>
            <a:tailEnd/>
          </a:ln>
        </p:spPr>
        <p:txBody>
          <a:bodyPr>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rPr>
              <a:t>John 5:24 </a:t>
            </a:r>
          </a:p>
          <a:p>
            <a:pPr algn="just">
              <a:spcBef>
                <a:spcPts val="600"/>
              </a:spcBef>
              <a:spcAft>
                <a:spcPts val="600"/>
              </a:spcAft>
            </a:pPr>
            <a:r>
              <a:rPr lang="en-US" altLang="en-US" sz="4000" dirty="0">
                <a:solidFill>
                  <a:schemeClr val="bg1"/>
                </a:solidFill>
                <a:latin typeface="+mn-lt"/>
                <a:cs typeface="Calibri" panose="020F0502020204030204" pitchFamily="34" charset="0"/>
              </a:rPr>
              <a:t>“Truly, truly, I say to you, he who hears My word, and </a:t>
            </a:r>
            <a:r>
              <a:rPr lang="en-US" altLang="en-US" sz="4000" b="1" u="sng" dirty="0">
                <a:solidFill>
                  <a:srgbClr val="FFFFCC"/>
                </a:solidFill>
                <a:latin typeface="+mn-lt"/>
                <a:cs typeface="Calibri" panose="020F0502020204030204" pitchFamily="34" charset="0"/>
              </a:rPr>
              <a:t>believes Him </a:t>
            </a:r>
            <a:r>
              <a:rPr lang="en-US" altLang="en-US" sz="4000" dirty="0">
                <a:solidFill>
                  <a:schemeClr val="bg1"/>
                </a:solidFill>
                <a:latin typeface="+mn-lt"/>
                <a:cs typeface="Calibri" panose="020F0502020204030204" pitchFamily="34" charset="0"/>
              </a:rPr>
              <a:t>who sent Me, </a:t>
            </a:r>
            <a:r>
              <a:rPr lang="en-US" altLang="en-US" sz="4000" b="1" u="sng" dirty="0">
                <a:solidFill>
                  <a:srgbClr val="FFFFCC"/>
                </a:solidFill>
                <a:latin typeface="+mn-lt"/>
                <a:cs typeface="Calibri" panose="020F0502020204030204" pitchFamily="34" charset="0"/>
              </a:rPr>
              <a:t>has eternal life</a:t>
            </a:r>
            <a:r>
              <a:rPr lang="en-US" altLang="en-US" sz="4000" dirty="0">
                <a:solidFill>
                  <a:schemeClr val="bg1"/>
                </a:solidFill>
                <a:latin typeface="+mn-lt"/>
                <a:cs typeface="Calibri" panose="020F0502020204030204" pitchFamily="34" charset="0"/>
              </a:rPr>
              <a:t>, and does not come into judgment, but </a:t>
            </a:r>
            <a:r>
              <a:rPr lang="en-US" altLang="en-US" sz="4000" b="1" u="sng" dirty="0">
                <a:solidFill>
                  <a:srgbClr val="FFFFCC"/>
                </a:solidFill>
                <a:latin typeface="+mn-lt"/>
                <a:cs typeface="Calibri" panose="020F0502020204030204" pitchFamily="34" charset="0"/>
              </a:rPr>
              <a:t>has passed out </a:t>
            </a:r>
            <a:r>
              <a:rPr lang="en-US" altLang="en-US" sz="4000" dirty="0">
                <a:solidFill>
                  <a:schemeClr val="bg1"/>
                </a:solidFill>
                <a:latin typeface="+mn-lt"/>
                <a:cs typeface="Calibri" panose="020F0502020204030204" pitchFamily="34" charset="0"/>
              </a:rPr>
              <a:t>of death into life.” (NASB)</a:t>
            </a:r>
          </a:p>
        </p:txBody>
      </p:sp>
    </p:spTree>
    <p:extLst>
      <p:ext uri="{BB962C8B-B14F-4D97-AF65-F5344CB8AC3E}">
        <p14:creationId xmlns:p14="http://schemas.microsoft.com/office/powerpoint/2010/main" val="6040449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699481" y="178082"/>
            <a:ext cx="7745039" cy="2416046"/>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800" b="1" dirty="0">
                <a:solidFill>
                  <a:srgbClr val="00FFFF"/>
                </a:solidFill>
                <a:effectLst>
                  <a:outerShdw blurRad="38100" dist="38100" dir="2700000" algn="tl">
                    <a:srgbClr val="000000">
                      <a:alpha val="43137"/>
                    </a:srgbClr>
                  </a:outerShdw>
                </a:effectLst>
                <a:latin typeface="+mn-lt"/>
                <a:ea typeface="+mj-ea"/>
              </a:rPr>
              <a:t>John 6:47</a:t>
            </a:r>
          </a:p>
          <a:p>
            <a:pPr algn="just">
              <a:spcBef>
                <a:spcPts val="600"/>
              </a:spcBef>
              <a:spcAft>
                <a:spcPts val="600"/>
              </a:spcAft>
            </a:pPr>
            <a:r>
              <a:rPr lang="en-US" altLang="en-US" sz="4400" kern="0" dirty="0">
                <a:solidFill>
                  <a:schemeClr val="bg1"/>
                </a:solidFill>
                <a:latin typeface="+mn-lt"/>
                <a:cs typeface="Calibri" panose="020F0502020204030204" pitchFamily="34" charset="0"/>
              </a:rPr>
              <a:t>“</a:t>
            </a:r>
            <a:r>
              <a:rPr lang="en-US" sz="4400" dirty="0">
                <a:solidFill>
                  <a:schemeClr val="bg1"/>
                </a:solidFill>
                <a:latin typeface="+mn-lt"/>
                <a:cs typeface="Calibri" panose="020F0502020204030204" pitchFamily="34" charset="0"/>
              </a:rPr>
              <a:t>Truly, truly, I say to you, he who </a:t>
            </a:r>
            <a:r>
              <a:rPr lang="en-US" sz="4400" b="1" u="sng" dirty="0">
                <a:solidFill>
                  <a:srgbClr val="FFFFCC"/>
                </a:solidFill>
                <a:latin typeface="+mn-lt"/>
                <a:cs typeface="Calibri" panose="020F0502020204030204" pitchFamily="34" charset="0"/>
              </a:rPr>
              <a:t>believes has eternal life</a:t>
            </a:r>
            <a:r>
              <a:rPr lang="en-US" altLang="en-US" sz="4400" kern="0" dirty="0">
                <a:solidFill>
                  <a:schemeClr val="bg1"/>
                </a:solidFill>
                <a:latin typeface="+mn-lt"/>
                <a:cs typeface="Calibri" panose="020F0502020204030204" pitchFamily="34" charset="0"/>
              </a:rPr>
              <a:t>.”</a:t>
            </a:r>
            <a:r>
              <a:rPr lang="en-US" altLang="en-US" sz="44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 </a:t>
            </a:r>
            <a:r>
              <a:rPr lang="en-US" altLang="en-US" sz="4400" dirty="0">
                <a:solidFill>
                  <a:schemeClr val="bg1"/>
                </a:solidFill>
                <a:latin typeface="+mn-lt"/>
              </a:rPr>
              <a:t>(NASB)</a:t>
            </a:r>
          </a:p>
        </p:txBody>
      </p:sp>
    </p:spTree>
    <p:extLst>
      <p:ext uri="{BB962C8B-B14F-4D97-AF65-F5344CB8AC3E}">
        <p14:creationId xmlns:p14="http://schemas.microsoft.com/office/powerpoint/2010/main" val="9321734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457200" y="2286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4000" b="1" i="0" u="none" strike="noStrike" kern="1200" cap="none" spc="0" normalizeH="0" baseline="0" noProof="0" dirty="0">
                <a:ln>
                  <a:noFill/>
                </a:ln>
                <a:solidFill>
                  <a:srgbClr val="00FFFF"/>
                </a:solidFill>
                <a:effectLst>
                  <a:outerShdw blurRad="38100" dist="38100" dir="2700000" algn="tl">
                    <a:srgbClr val="000000">
                      <a:alpha val="43137"/>
                    </a:srgbClr>
                  </a:outerShdw>
                </a:effectLst>
                <a:uLnTx/>
                <a:uFillTx/>
                <a:latin typeface="Calibri" panose="020F0502020204030204" pitchFamily="34" charset="0"/>
                <a:ea typeface="+mj-ea"/>
                <a:cs typeface="Arial" panose="020B0604020202020204" pitchFamily="34" charset="0"/>
              </a:rPr>
              <a:t>DTS Doctrinal Statement</a:t>
            </a:r>
            <a:br>
              <a:rPr kumimoji="0" lang="en-US" altLang="en-US" sz="4000" b="1" i="0" u="none" strike="noStrike" kern="0" cap="none" spc="0" normalizeH="0" baseline="0" noProof="0" dirty="0">
                <a:ln>
                  <a:noFill/>
                </a:ln>
                <a:solidFill>
                  <a:srgbClr val="FFFFFF"/>
                </a:solidFill>
                <a:effectLst/>
                <a:uLnTx/>
                <a:uFillTx/>
                <a:latin typeface="Calibri" panose="020F0502020204030204" pitchFamily="34" charset="0"/>
                <a:ea typeface="+mj-ea"/>
                <a:cs typeface="+mj-cs"/>
              </a:rPr>
            </a:br>
            <a:r>
              <a:rPr kumimoji="0" lang="en-US" altLang="en-US" sz="3200" b="1" i="0" u="none" strike="noStrike" kern="0" cap="none" spc="0" normalizeH="0" baseline="0" noProof="0" dirty="0">
                <a:ln>
                  <a:noFill/>
                </a:ln>
                <a:solidFill>
                  <a:srgbClr val="FFFFFF"/>
                </a:solidFill>
                <a:effectLst/>
                <a:uLnTx/>
                <a:uFillTx/>
                <a:latin typeface="Calibri" panose="020F0502020204030204" pitchFamily="34" charset="0"/>
                <a:ea typeface="+mj-ea"/>
                <a:cs typeface="+mj-cs"/>
              </a:rPr>
              <a:t>Article XI—Assurance</a:t>
            </a:r>
            <a:endParaRPr kumimoji="0" lang="en-US" altLang="en-US" sz="4000" b="0" i="0" u="none" strike="noStrike" kern="0" cap="none" spc="0" normalizeH="0" baseline="0" noProof="0" dirty="0">
              <a:ln>
                <a:noFill/>
              </a:ln>
              <a:solidFill>
                <a:srgbClr val="FFFFFF"/>
              </a:solidFill>
              <a:effectLst/>
              <a:uLnTx/>
              <a:uFillTx/>
              <a:latin typeface="Calibri" panose="020F0502020204030204" pitchFamily="34" charset="0"/>
              <a:ea typeface="+mj-ea"/>
              <a:cs typeface="+mj-cs"/>
            </a:endParaRPr>
          </a:p>
        </p:txBody>
      </p:sp>
      <p:sp>
        <p:nvSpPr>
          <p:cNvPr id="7" name="Content Placeholder 2"/>
          <p:cNvSpPr txBox="1">
            <a:spLocks/>
          </p:cNvSpPr>
          <p:nvPr/>
        </p:nvSpPr>
        <p:spPr bwMode="auto">
          <a:xfrm>
            <a:off x="228600" y="1600200"/>
            <a:ext cx="8763000" cy="495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lnSpcReduction="10000"/>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Calibri" panose="020F0502020204030204" pitchFamily="34" charset="0"/>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outerShdw blurRad="38100" dist="38100" dir="2700000" algn="tl">
                    <a:srgbClr val="000000"/>
                  </a:outerShdw>
                </a:effectLst>
                <a:latin typeface="Calibri" panose="020F0502020204030204" pitchFamily="34" charset="0"/>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a:lstStyle>
          <a:p>
            <a:pPr marL="0" marR="0" lvl="0" indent="-384048" algn="just" defTabSz="914400" rtl="0" eaLnBrk="0" fontAlgn="auto" latinLnBrk="0" hangingPunct="0">
              <a:lnSpc>
                <a:spcPct val="120000"/>
              </a:lnSpc>
              <a:spcBef>
                <a:spcPts val="0"/>
              </a:spcBef>
              <a:spcAft>
                <a:spcPts val="2400"/>
              </a:spcAft>
              <a:buClr>
                <a:srgbClr val="00FFFF"/>
              </a:buClr>
              <a:buSzPct val="75000"/>
              <a:buFont typeface="Wingdings" panose="05000000000000000000" pitchFamily="2" charset="2"/>
              <a:buNone/>
              <a:tabLst/>
              <a:defRPr/>
            </a:pPr>
            <a:r>
              <a:rPr kumimoji="0" lang="en-US" sz="32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Times New Roman" pitchFamily="18" charset="0"/>
              </a:rPr>
              <a:t>“We believe it is the privilege, not only of some, but of </a:t>
            </a:r>
            <a:r>
              <a:rPr kumimoji="0" lang="en-US" sz="3200" b="1" i="0" u="sng" strike="noStrike" kern="0" cap="none" spc="0" normalizeH="0" baseline="0" noProof="0">
                <a:ln>
                  <a:noFill/>
                </a:ln>
                <a:solidFill>
                  <a:srgbClr val="FFFFCC"/>
                </a:solidFill>
                <a:effectLst>
                  <a:outerShdw blurRad="38100" dist="38100" dir="2700000" algn="tl">
                    <a:srgbClr val="000000">
                      <a:alpha val="43137"/>
                    </a:srgbClr>
                  </a:outerShdw>
                </a:effectLst>
                <a:uLnTx/>
                <a:uFillTx/>
                <a:latin typeface="Calibri" panose="020F0502020204030204" pitchFamily="34" charset="0"/>
                <a:ea typeface="+mn-ea"/>
                <a:cs typeface="+mn-cs"/>
              </a:rPr>
              <a:t>all</a:t>
            </a:r>
            <a:r>
              <a:rPr kumimoji="0" lang="en-US" sz="32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Times New Roman" pitchFamily="18" charset="0"/>
              </a:rPr>
              <a:t> by the Spirit through faith who are born again in Christ as revealed in the Scriptures, to be </a:t>
            </a:r>
            <a:r>
              <a:rPr kumimoji="0" lang="en-US" sz="3200" b="1" i="0" u="sng" strike="noStrike" kern="0" cap="none" spc="0" normalizeH="0" baseline="0" noProof="0">
                <a:ln>
                  <a:noFill/>
                </a:ln>
                <a:solidFill>
                  <a:srgbClr val="FFFFCC"/>
                </a:solidFill>
                <a:effectLst>
                  <a:outerShdw blurRad="38100" dist="38100" dir="2700000" algn="tl">
                    <a:srgbClr val="000000">
                      <a:alpha val="43137"/>
                    </a:srgbClr>
                  </a:outerShdw>
                </a:effectLst>
                <a:uLnTx/>
                <a:uFillTx/>
                <a:latin typeface="Calibri" panose="020F0502020204030204" pitchFamily="34" charset="0"/>
                <a:ea typeface="+mn-ea"/>
                <a:cs typeface="+mn-cs"/>
              </a:rPr>
              <a:t>assured</a:t>
            </a:r>
            <a:r>
              <a:rPr kumimoji="0" lang="en-US" sz="32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Times New Roman" pitchFamily="18" charset="0"/>
              </a:rPr>
              <a:t> of their salvation from the </a:t>
            </a:r>
            <a:r>
              <a:rPr kumimoji="0" lang="en-US" sz="3200" b="1" i="0" u="sng" strike="noStrike" kern="0" cap="none" spc="0" normalizeH="0" baseline="0" noProof="0">
                <a:ln>
                  <a:noFill/>
                </a:ln>
                <a:solidFill>
                  <a:srgbClr val="FFFFCC"/>
                </a:solidFill>
                <a:effectLst>
                  <a:outerShdw blurRad="38100" dist="38100" dir="2700000" algn="tl">
                    <a:srgbClr val="000000">
                      <a:alpha val="43137"/>
                    </a:srgbClr>
                  </a:outerShdw>
                </a:effectLst>
                <a:uLnTx/>
                <a:uFillTx/>
                <a:latin typeface="Calibri" panose="020F0502020204030204" pitchFamily="34" charset="0"/>
                <a:ea typeface="+mn-ea"/>
                <a:cs typeface="+mn-cs"/>
              </a:rPr>
              <a:t>very day</a:t>
            </a:r>
            <a:r>
              <a:rPr kumimoji="0" lang="en-US" sz="3200" b="1" i="0" u="none" strike="noStrike" kern="0" cap="none" spc="0" normalizeH="0" baseline="0" noProof="0">
                <a:ln>
                  <a:noFill/>
                </a:ln>
                <a:solidFill>
                  <a:srgbClr val="FFFFCC"/>
                </a:solidFill>
                <a:effectLst>
                  <a:outerShdw blurRad="38100" dist="38100" dir="2700000" algn="tl">
                    <a:srgbClr val="000000">
                      <a:alpha val="43137"/>
                    </a:srgbClr>
                  </a:outerShdw>
                </a:effectLst>
                <a:uLnTx/>
                <a:uFillTx/>
                <a:latin typeface="Calibri" panose="020F0502020204030204" pitchFamily="34" charset="0"/>
                <a:ea typeface="+mn-ea"/>
                <a:cs typeface="+mn-cs"/>
              </a:rPr>
              <a:t> </a:t>
            </a:r>
            <a:r>
              <a:rPr kumimoji="0" lang="en-US" sz="32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Times New Roman" pitchFamily="18" charset="0"/>
              </a:rPr>
              <a:t>they take Him to be their Savior and that this assurance is </a:t>
            </a:r>
            <a:r>
              <a:rPr kumimoji="0" lang="en-US" sz="3200" b="1" i="0" u="sng" strike="noStrike" kern="0" cap="none" spc="0" normalizeH="0" baseline="0" noProof="0">
                <a:ln>
                  <a:noFill/>
                </a:ln>
                <a:solidFill>
                  <a:srgbClr val="FFFFCC"/>
                </a:solidFill>
                <a:effectLst>
                  <a:outerShdw blurRad="38100" dist="38100" dir="2700000" algn="tl">
                    <a:srgbClr val="000000">
                      <a:alpha val="43137"/>
                    </a:srgbClr>
                  </a:outerShdw>
                </a:effectLst>
                <a:uLnTx/>
                <a:uFillTx/>
                <a:latin typeface="Calibri" panose="020F0502020204030204" pitchFamily="34" charset="0"/>
                <a:ea typeface="+mn-ea"/>
                <a:cs typeface="+mn-cs"/>
              </a:rPr>
              <a:t>not</a:t>
            </a:r>
            <a:r>
              <a:rPr kumimoji="0" lang="en-US" sz="32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Times New Roman" pitchFamily="18" charset="0"/>
              </a:rPr>
              <a:t> founded upon any fancied discovery of their own </a:t>
            </a:r>
            <a:r>
              <a:rPr kumimoji="0" lang="en-US" sz="3200" b="1" i="0" u="sng" strike="noStrike" kern="0" cap="none" spc="0" normalizeH="0" baseline="0" noProof="0">
                <a:ln>
                  <a:noFill/>
                </a:ln>
                <a:solidFill>
                  <a:srgbClr val="FFFFCC"/>
                </a:solidFill>
                <a:effectLst>
                  <a:outerShdw blurRad="38100" dist="38100" dir="2700000" algn="tl">
                    <a:srgbClr val="000000">
                      <a:alpha val="43137"/>
                    </a:srgbClr>
                  </a:outerShdw>
                </a:effectLst>
                <a:uLnTx/>
                <a:uFillTx/>
                <a:latin typeface="Calibri" panose="020F0502020204030204" pitchFamily="34" charset="0"/>
                <a:ea typeface="+mn-ea"/>
                <a:cs typeface="+mn-cs"/>
              </a:rPr>
              <a:t>worthiness</a:t>
            </a:r>
            <a:r>
              <a:rPr kumimoji="0" lang="en-US" sz="32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Times New Roman" pitchFamily="18" charset="0"/>
              </a:rPr>
              <a:t> or fitness, but wholly upon the testimony of God in His </a:t>
            </a:r>
            <a:r>
              <a:rPr kumimoji="0" lang="en-US" sz="3200" b="1" i="0" u="sng" strike="noStrike" kern="0" cap="none" spc="0" normalizeH="0" baseline="0" noProof="0">
                <a:ln>
                  <a:noFill/>
                </a:ln>
                <a:solidFill>
                  <a:srgbClr val="FFFFCC"/>
                </a:solidFill>
                <a:effectLst>
                  <a:outerShdw blurRad="38100" dist="38100" dir="2700000" algn="tl">
                    <a:srgbClr val="000000">
                      <a:alpha val="43137"/>
                    </a:srgbClr>
                  </a:outerShdw>
                </a:effectLst>
                <a:uLnTx/>
                <a:uFillTx/>
                <a:latin typeface="Calibri" panose="020F0502020204030204" pitchFamily="34" charset="0"/>
                <a:ea typeface="+mn-ea"/>
                <a:cs typeface="+mn-cs"/>
              </a:rPr>
              <a:t>written Word</a:t>
            </a:r>
            <a:r>
              <a:rPr kumimoji="0" lang="en-US" sz="3200" b="0" i="0" u="none" strike="noStrike" kern="0" cap="none" spc="0" normalizeH="0" baseline="0" noProof="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Times New Roman" pitchFamily="18" charset="0"/>
              </a:rPr>
              <a:t>, exciting within His children filial love...”</a:t>
            </a:r>
            <a:endParaRPr kumimoji="0" lang="en-US" sz="32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Times New Roman" pitchFamily="18" charset="0"/>
            </a:endParaRPr>
          </a:p>
        </p:txBody>
      </p:sp>
    </p:spTree>
    <p:extLst>
      <p:ext uri="{BB962C8B-B14F-4D97-AF65-F5344CB8AC3E}">
        <p14:creationId xmlns:p14="http://schemas.microsoft.com/office/powerpoint/2010/main" val="28467219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42"/>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1 John 3:9</a:t>
            </a:r>
          </a:p>
        </p:txBody>
      </p:sp>
      <p:sp>
        <p:nvSpPr>
          <p:cNvPr id="3" name="Content Placeholder 2"/>
          <p:cNvSpPr>
            <a:spLocks noGrp="1"/>
          </p:cNvSpPr>
          <p:nvPr>
            <p:ph idx="1"/>
          </p:nvPr>
        </p:nvSpPr>
        <p:spPr>
          <a:xfrm>
            <a:off x="254524" y="668909"/>
            <a:ext cx="7805395" cy="5637624"/>
          </a:xfrm>
        </p:spPr>
        <p:txBody>
          <a:bodyPr/>
          <a:lstStyle/>
          <a:p>
            <a:pPr marL="514350" indent="-514350">
              <a:spcBef>
                <a:spcPts val="0"/>
              </a:spcBef>
              <a:spcAft>
                <a:spcPts val="1200"/>
              </a:spcAft>
              <a:buClr>
                <a:srgbClr val="66FFFF"/>
              </a:buClr>
              <a:buAutoNum type="romanUcPeriod"/>
            </a:pPr>
            <a:r>
              <a:rPr lang="en-US" sz="2400" dirty="0">
                <a:solidFill>
                  <a:schemeClr val="bg1"/>
                </a:solidFill>
              </a:rPr>
              <a:t>The believer never sins? (1 John 1:8-10; Rom. 6:12-14)</a:t>
            </a:r>
          </a:p>
          <a:p>
            <a:pPr marL="514350" indent="-514350">
              <a:spcBef>
                <a:spcPts val="0"/>
              </a:spcBef>
              <a:spcAft>
                <a:spcPts val="1200"/>
              </a:spcAft>
              <a:buClr>
                <a:srgbClr val="66FFFF"/>
              </a:buClr>
              <a:buAutoNum type="romanUcPeriod"/>
            </a:pPr>
            <a:r>
              <a:rPr lang="en-US" sz="2400" dirty="0">
                <a:solidFill>
                  <a:schemeClr val="bg1"/>
                </a:solidFill>
              </a:rPr>
              <a:t>The believer cannot habitually practice sin?</a:t>
            </a:r>
          </a:p>
          <a:p>
            <a:pPr marL="857250" lvl="1" indent="-457200">
              <a:spcBef>
                <a:spcPts val="0"/>
              </a:spcBef>
              <a:spcAft>
                <a:spcPts val="1200"/>
              </a:spcAft>
              <a:buClr>
                <a:srgbClr val="66FFFF"/>
              </a:buClr>
              <a:buAutoNum type="alphaUcPeriod"/>
            </a:pPr>
            <a:r>
              <a:rPr lang="en-US" sz="2400" dirty="0">
                <a:solidFill>
                  <a:schemeClr val="bg1"/>
                </a:solidFill>
              </a:rPr>
              <a:t>Misuse of the present tense</a:t>
            </a:r>
          </a:p>
          <a:p>
            <a:pPr marL="857250" lvl="1" indent="-457200">
              <a:spcBef>
                <a:spcPts val="0"/>
              </a:spcBef>
              <a:spcAft>
                <a:spcPts val="1200"/>
              </a:spcAft>
              <a:buClr>
                <a:srgbClr val="66FFFF"/>
              </a:buClr>
              <a:buAutoNum type="alphaUcPeriod"/>
            </a:pPr>
            <a:r>
              <a:rPr lang="en-US" sz="2400" dirty="0">
                <a:solidFill>
                  <a:schemeClr val="bg1"/>
                </a:solidFill>
              </a:rPr>
              <a:t>Book ends (1 John 1:9; 5:16)</a:t>
            </a:r>
          </a:p>
          <a:p>
            <a:pPr marL="857250" lvl="1" indent="-457200">
              <a:spcBef>
                <a:spcPts val="0"/>
              </a:spcBef>
              <a:spcAft>
                <a:spcPts val="1200"/>
              </a:spcAft>
              <a:buClr>
                <a:srgbClr val="66FFFF"/>
              </a:buClr>
              <a:buAutoNum type="alphaUcPeriod"/>
            </a:pPr>
            <a:r>
              <a:rPr lang="en-US" sz="2400" dirty="0">
                <a:solidFill>
                  <a:schemeClr val="bg1"/>
                </a:solidFill>
              </a:rPr>
              <a:t>Biblical examples</a:t>
            </a:r>
          </a:p>
          <a:p>
            <a:pPr marL="857250" lvl="1" indent="-457200">
              <a:spcBef>
                <a:spcPts val="0"/>
              </a:spcBef>
              <a:spcAft>
                <a:spcPts val="1200"/>
              </a:spcAft>
              <a:buClr>
                <a:srgbClr val="66FFFF"/>
              </a:buClr>
              <a:buAutoNum type="alphaUcPeriod"/>
            </a:pPr>
            <a:r>
              <a:rPr lang="en-US" sz="2400" dirty="0">
                <a:solidFill>
                  <a:schemeClr val="bg1"/>
                </a:solidFill>
              </a:rPr>
              <a:t>Practical problem</a:t>
            </a:r>
          </a:p>
          <a:p>
            <a:pPr marL="857250" lvl="1" indent="-457200">
              <a:spcBef>
                <a:spcPts val="0"/>
              </a:spcBef>
              <a:spcAft>
                <a:spcPts val="1200"/>
              </a:spcAft>
              <a:buClr>
                <a:srgbClr val="66FFFF"/>
              </a:buClr>
              <a:buAutoNum type="alphaUcPeriod"/>
            </a:pPr>
            <a:r>
              <a:rPr lang="en-US" sz="2400" dirty="0">
                <a:solidFill>
                  <a:schemeClr val="bg1"/>
                </a:solidFill>
              </a:rPr>
              <a:t>Denial of the assurance of salvation</a:t>
            </a:r>
          </a:p>
          <a:p>
            <a:pPr marL="457200" indent="-457200">
              <a:spcBef>
                <a:spcPts val="0"/>
              </a:spcBef>
              <a:spcAft>
                <a:spcPts val="1200"/>
              </a:spcAft>
              <a:buClr>
                <a:srgbClr val="66FFFF"/>
              </a:buClr>
              <a:buAutoNum type="romanUcPeriod"/>
            </a:pPr>
            <a:r>
              <a:rPr lang="en-US" sz="2400" b="1" u="sng" dirty="0">
                <a:solidFill>
                  <a:srgbClr val="FFFFCC"/>
                </a:solidFill>
              </a:rPr>
              <a:t>Better solution: fellowship focus</a:t>
            </a:r>
          </a:p>
          <a:p>
            <a:pPr marL="457200" indent="-457200">
              <a:spcBef>
                <a:spcPts val="0"/>
              </a:spcBef>
              <a:spcAft>
                <a:spcPts val="1200"/>
              </a:spcAft>
              <a:buClr>
                <a:srgbClr val="66FFFF"/>
              </a:buClr>
              <a:buAutoNum type="romanUcPeriod"/>
            </a:pPr>
            <a:r>
              <a:rPr lang="en-US" sz="2400" dirty="0">
                <a:solidFill>
                  <a:schemeClr val="bg1"/>
                </a:solidFill>
              </a:rPr>
              <a:t>Context</a:t>
            </a:r>
          </a:p>
          <a:p>
            <a:pPr marL="857250" lvl="1" indent="-457200">
              <a:spcBef>
                <a:spcPts val="0"/>
              </a:spcBef>
              <a:spcAft>
                <a:spcPts val="1200"/>
              </a:spcAft>
              <a:buClr>
                <a:srgbClr val="66FFFF"/>
              </a:buClr>
              <a:buAutoNum type="alphaUcPeriod"/>
            </a:pPr>
            <a:r>
              <a:rPr lang="en-US" sz="2400" dirty="0">
                <a:solidFill>
                  <a:schemeClr val="bg1"/>
                </a:solidFill>
              </a:rPr>
              <a:t>1 John 2:28ff; 3:6, 7</a:t>
            </a:r>
          </a:p>
          <a:p>
            <a:pPr marL="857250" lvl="1" indent="-457200">
              <a:spcBef>
                <a:spcPts val="0"/>
              </a:spcBef>
              <a:spcAft>
                <a:spcPts val="1200"/>
              </a:spcAft>
              <a:buClr>
                <a:srgbClr val="66FFFF"/>
              </a:buClr>
              <a:buAutoNum type="alphaUcPeriod"/>
            </a:pPr>
            <a:r>
              <a:rPr lang="en-US" sz="2400" dirty="0">
                <a:solidFill>
                  <a:schemeClr val="bg1"/>
                </a:solidFill>
              </a:rPr>
              <a:t>1 John 3:9 </a:t>
            </a:r>
          </a:p>
        </p:txBody>
      </p:sp>
      <p:sp>
        <p:nvSpPr>
          <p:cNvPr id="5" name="TextBox 4"/>
          <p:cNvSpPr txBox="1"/>
          <p:nvPr/>
        </p:nvSpPr>
        <p:spPr>
          <a:xfrm>
            <a:off x="2041394" y="6398761"/>
            <a:ext cx="5061213" cy="369332"/>
          </a:xfrm>
          <a:prstGeom prst="rect">
            <a:avLst/>
          </a:prstGeom>
          <a:noFill/>
        </p:spPr>
        <p:txBody>
          <a:bodyPr wrap="square" rtlCol="0">
            <a:spAutoFit/>
          </a:bodyPr>
          <a:lstStyle/>
          <a:p>
            <a:pPr algn="ctr" eaLnBrk="1" hangingPunct="1"/>
            <a:r>
              <a:rPr lang="en-US" altLang="en-US" dirty="0">
                <a:solidFill>
                  <a:schemeClr val="bg1"/>
                </a:solidFill>
                <a:latin typeface="Calibri" panose="020F0502020204030204" pitchFamily="34" charset="0"/>
                <a:cs typeface="Calibri" panose="020F0502020204030204" pitchFamily="34" charset="0"/>
              </a:rPr>
              <a:t>Dennis </a:t>
            </a:r>
            <a:r>
              <a:rPr lang="en-US" altLang="en-US" dirty="0" err="1">
                <a:solidFill>
                  <a:schemeClr val="bg1"/>
                </a:solidFill>
                <a:latin typeface="Calibri" panose="020F0502020204030204" pitchFamily="34" charset="0"/>
                <a:cs typeface="Calibri" panose="020F0502020204030204" pitchFamily="34" charset="0"/>
              </a:rPr>
              <a:t>Rokser</a:t>
            </a:r>
            <a:r>
              <a:rPr lang="en-US" altLang="en-US" dirty="0">
                <a:solidFill>
                  <a:schemeClr val="bg1"/>
                </a:solidFill>
                <a:latin typeface="Calibri" panose="020F0502020204030204" pitchFamily="34" charset="0"/>
                <a:cs typeface="Calibri" panose="020F0502020204030204" pitchFamily="34" charset="0"/>
              </a:rPr>
              <a:t>, </a:t>
            </a:r>
            <a:r>
              <a:rPr lang="en-US" altLang="en-US" i="1" dirty="0">
                <a:solidFill>
                  <a:schemeClr val="bg1"/>
                </a:solidFill>
                <a:latin typeface="Calibri" panose="020F0502020204030204" pitchFamily="34" charset="0"/>
                <a:cs typeface="Calibri" panose="020F0502020204030204" pitchFamily="34" charset="0"/>
              </a:rPr>
              <a:t>Shall Never Perish Forever</a:t>
            </a:r>
            <a:r>
              <a:rPr lang="en-US" altLang="en-US" dirty="0">
                <a:solidFill>
                  <a:schemeClr val="bg1"/>
                </a:solidFill>
                <a:latin typeface="Calibri" panose="020F0502020204030204" pitchFamily="34" charset="0"/>
                <a:cs typeface="Calibri" panose="020F0502020204030204" pitchFamily="34" charset="0"/>
              </a:rPr>
              <a:t>, p. 277-87</a:t>
            </a:r>
          </a:p>
        </p:txBody>
      </p:sp>
      <p:pic>
        <p:nvPicPr>
          <p:cNvPr id="6" name="Picture 2" descr="http://forum.remonstranten-berlin.de/uploads/2010/02/aminius_achterkant.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883556" y="1774943"/>
            <a:ext cx="3016999"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0344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p:txBody>
          <a:bodyPr/>
          <a:lstStyle/>
          <a:p>
            <a:pPr eaLnBrk="1" hangingPunct="1"/>
            <a:r>
              <a:rPr lang="en-US" altLang="en-US" b="1" dirty="0">
                <a:solidFill>
                  <a:srgbClr val="00FFFF"/>
                </a:solidFill>
              </a:rPr>
              <a:t>Soteriology Overview</a:t>
            </a:r>
          </a:p>
        </p:txBody>
      </p:sp>
      <p:sp>
        <p:nvSpPr>
          <p:cNvPr id="4" name="Title 1"/>
          <p:cNvSpPr txBox="1">
            <a:spLocks/>
          </p:cNvSpPr>
          <p:nvPr/>
        </p:nvSpPr>
        <p:spPr bwMode="auto">
          <a:xfrm>
            <a:off x="381000" y="2857500"/>
            <a:ext cx="8382000" cy="1028700"/>
          </a:xfrm>
          <a:prstGeom prst="rect">
            <a:avLst/>
          </a:prstGeom>
          <a:noFill/>
          <a:ln>
            <a:noFill/>
          </a:ln>
          <a:extLst/>
        </p:spPr>
        <p:txBody>
          <a:bodyPr lIns="92075" tIns="46039" rIns="92075" bIns="46039"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857229" indent="-857229" eaLnBrk="1" hangingPunct="1">
              <a:lnSpc>
                <a:spcPct val="90000"/>
              </a:lnSpc>
              <a:spcBef>
                <a:spcPct val="20000"/>
              </a:spcBef>
              <a:defRPr/>
            </a:pPr>
            <a:r>
              <a:rPr lang="en-US" altLang="en-US" sz="3600" b="1" dirty="0">
                <a:solidFill>
                  <a:srgbClr val="FFFFCC"/>
                </a:solidFill>
                <a:effectLst>
                  <a:outerShdw blurRad="38100" dist="38100" dir="2700000" algn="tl">
                    <a:srgbClr val="000000">
                      <a:alpha val="43137"/>
                    </a:srgbClr>
                  </a:outerShdw>
                </a:effectLst>
              </a:rPr>
              <a:t>VII. Eternal Security </a:t>
            </a:r>
          </a:p>
        </p:txBody>
      </p:sp>
      <p:sp>
        <p:nvSpPr>
          <p:cNvPr id="6" name="Rectangle 5"/>
          <p:cNvSpPr/>
          <p:nvPr/>
        </p:nvSpPr>
        <p:spPr>
          <a:xfrm>
            <a:off x="2971800" y="1828800"/>
            <a:ext cx="3200400" cy="1046163"/>
          </a:xfrm>
          <a:prstGeom prst="rect">
            <a:avLst/>
          </a:prstGeom>
        </p:spPr>
        <p:txBody>
          <a:bodyPr>
            <a:spAutoFit/>
          </a:bodyPr>
          <a:lstStyle/>
          <a:p>
            <a:pPr eaLnBrk="1" fontAlgn="auto" hangingPunct="1">
              <a:spcBef>
                <a:spcPts val="0"/>
              </a:spcBef>
              <a:spcAft>
                <a:spcPts val="0"/>
              </a:spcAft>
              <a:defRPr/>
            </a:pPr>
            <a:r>
              <a:rPr lang="en-US" altLang="en-US" sz="4400" b="1" kern="0" dirty="0">
                <a:solidFill>
                  <a:srgbClr val="00FFFF"/>
                </a:solidFill>
                <a:effectLst>
                  <a:outerShdw blurRad="38100" dist="38100" dir="2700000" algn="tl">
                    <a:srgbClr val="000000">
                      <a:alpha val="43137"/>
                    </a:srgbClr>
                  </a:outerShdw>
                </a:effectLst>
                <a:latin typeface="Calibri"/>
                <a:ea typeface="+mj-ea"/>
                <a:cs typeface="Calibri" panose="020F0502020204030204" pitchFamily="34" charset="0"/>
              </a:rPr>
              <a:t>This Session</a:t>
            </a:r>
            <a:br>
              <a:rPr lang="en-US" altLang="en-US" sz="4400" b="1" kern="0" dirty="0">
                <a:solidFill>
                  <a:srgbClr val="00FFFF"/>
                </a:solidFill>
                <a:effectLst>
                  <a:outerShdw blurRad="38100" dist="38100" dir="2700000" algn="tl">
                    <a:srgbClr val="000000">
                      <a:alpha val="43137"/>
                    </a:srgbClr>
                  </a:outerShdw>
                </a:effectLst>
                <a:latin typeface="Calibri"/>
                <a:ea typeface="+mj-ea"/>
                <a:cs typeface="Calibri" panose="020F0502020204030204" pitchFamily="34" charset="0"/>
              </a:rPr>
            </a:br>
            <a:endParaRPr lang="en-US" kern="0" dirty="0">
              <a:solidFill>
                <a:sysClr val="windowText" lastClr="000000"/>
              </a:solidFill>
              <a:latin typeface="+mn-lt"/>
              <a:cs typeface="Calibri" panose="020F0502020204030204" pitchFamily="34" charset="0"/>
            </a:endParaRPr>
          </a:p>
        </p:txBody>
      </p:sp>
      <p:pic>
        <p:nvPicPr>
          <p:cNvPr id="7" name="Content Placeholder 6"/>
          <p:cNvPicPr>
            <a:picLocks noGrp="1" noChangeAspect="1" noChangeArrowheads="1"/>
          </p:cNvPicPr>
          <p:nvPr>
            <p:ph idx="4294967295"/>
          </p:nvPr>
        </p:nvPicPr>
        <p:blipFill>
          <a:blip r:embed="rId2" cstate="email">
            <a:extLst/>
          </a:blip>
          <a:srcRect/>
          <a:stretch>
            <a:fillRect/>
          </a:stretch>
        </p:blipFill>
        <p:spPr>
          <a:xfrm flipH="1">
            <a:off x="3668195" y="4054477"/>
            <a:ext cx="1807617" cy="2498725"/>
          </a:xfrm>
          <a:solidFill>
            <a:srgbClr val="FFFFFF">
              <a:shade val="85000"/>
            </a:srgbClr>
          </a:solidFill>
          <a:ln w="88900" cap="sq">
            <a:solidFill>
              <a:srgbClr val="FFFFFF"/>
            </a:solidFill>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685800" y="228600"/>
            <a:ext cx="7772400" cy="1143000"/>
          </a:xfrm>
        </p:spPr>
        <p:txBody>
          <a:bodyPr lIns="92075" tIns="46038" rIns="92075" bIns="46038"/>
          <a:lstStyle/>
          <a:p>
            <a:pPr>
              <a:defRPr/>
            </a:pPr>
            <a:r>
              <a:rPr lang="en-US" altLang="en-US" dirty="0">
                <a:solidFill>
                  <a:srgbClr val="00FFFF"/>
                </a:solidFill>
                <a:effectLst>
                  <a:outerShdw blurRad="38100" dist="38100" dir="2700000" algn="tl">
                    <a:srgbClr val="000000">
                      <a:alpha val="43137"/>
                    </a:srgbClr>
                  </a:outerShdw>
                </a:effectLst>
              </a:rPr>
              <a:t>Three Tenses of Salvation</a:t>
            </a:r>
          </a:p>
        </p:txBody>
      </p:sp>
      <p:graphicFrame>
        <p:nvGraphicFramePr>
          <p:cNvPr id="4" name="Content Placeholder 3"/>
          <p:cNvGraphicFramePr>
            <a:graphicFrameLocks noGrp="1"/>
          </p:cNvGraphicFramePr>
          <p:nvPr>
            <p:ph idx="4294967295"/>
          </p:nvPr>
        </p:nvGraphicFramePr>
        <p:xfrm>
          <a:off x="228600" y="1874838"/>
          <a:ext cx="8686800" cy="2880037"/>
        </p:xfrm>
        <a:graphic>
          <a:graphicData uri="http://schemas.openxmlformats.org/drawingml/2006/table">
            <a:tbl>
              <a:tblPr>
                <a:tableStyleId>{16D9F66E-5EB9-4882-86FB-DCBF35E3C3E4}</a:tableStyleId>
              </a:tblPr>
              <a:tblGrid>
                <a:gridCol w="2573866">
                  <a:extLst>
                    <a:ext uri="{9D8B030D-6E8A-4147-A177-3AD203B41FA5}">
                      <a16:colId xmlns:a16="http://schemas.microsoft.com/office/drawing/2014/main" val="20000"/>
                    </a:ext>
                  </a:extLst>
                </a:gridCol>
                <a:gridCol w="2010834">
                  <a:extLst>
                    <a:ext uri="{9D8B030D-6E8A-4147-A177-3AD203B41FA5}">
                      <a16:colId xmlns:a16="http://schemas.microsoft.com/office/drawing/2014/main" val="20001"/>
                    </a:ext>
                  </a:extLst>
                </a:gridCol>
                <a:gridCol w="2171700">
                  <a:extLst>
                    <a:ext uri="{9D8B030D-6E8A-4147-A177-3AD203B41FA5}">
                      <a16:colId xmlns:a16="http://schemas.microsoft.com/office/drawing/2014/main" val="20002"/>
                    </a:ext>
                  </a:extLst>
                </a:gridCol>
                <a:gridCol w="1930400">
                  <a:extLst>
                    <a:ext uri="{9D8B030D-6E8A-4147-A177-3AD203B41FA5}">
                      <a16:colId xmlns:a16="http://schemas.microsoft.com/office/drawing/2014/main" val="20003"/>
                    </a:ext>
                  </a:extLst>
                </a:gridCol>
              </a:tblGrid>
              <a:tr h="487664">
                <a:tc>
                  <a:txBody>
                    <a:bodyPr/>
                    <a:lstStyle/>
                    <a:p>
                      <a:pPr algn="ctr"/>
                      <a:r>
                        <a:rPr lang="en-US" sz="2600" b="1" dirty="0">
                          <a:latin typeface="Calibri" pitchFamily="34" charset="0"/>
                          <a:cs typeface="Calibri" pitchFamily="34" charset="0"/>
                        </a:rPr>
                        <a:t>Phase</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dirty="0">
                          <a:latin typeface="Calibri" pitchFamily="34" charset="0"/>
                          <a:cs typeface="Calibri" pitchFamily="34" charset="0"/>
                        </a:rPr>
                        <a:t>Justification</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u="none" dirty="0">
                          <a:latin typeface="Calibri" pitchFamily="34" charset="0"/>
                          <a:cs typeface="Calibri" pitchFamily="34" charset="0"/>
                        </a:rPr>
                        <a:t>Sanctification</a:t>
                      </a:r>
                      <a:endParaRPr lang="en-US" sz="2600" b="1" u="none" dirty="0">
                        <a:solidFill>
                          <a:srgbClr val="FFFF00"/>
                        </a:solidFill>
                        <a:latin typeface="Calibri" pitchFamily="34" charset="0"/>
                        <a:cs typeface="Calibri" pitchFamily="34" charset="0"/>
                      </a:endParaRPr>
                    </a:p>
                  </a:txBody>
                  <a:tcPr marT="45712" marB="45712" anchor="ctr"/>
                </a:tc>
                <a:tc>
                  <a:txBody>
                    <a:bodyPr/>
                    <a:lstStyle/>
                    <a:p>
                      <a:pPr algn="ctr"/>
                      <a:r>
                        <a:rPr lang="en-US" sz="2600" b="1" dirty="0">
                          <a:latin typeface="Calibri" pitchFamily="34" charset="0"/>
                          <a:cs typeface="Calibri" pitchFamily="34" charset="0"/>
                        </a:rPr>
                        <a:t>Glorification</a:t>
                      </a:r>
                      <a:endParaRPr lang="en-US" sz="2600" b="1" dirty="0">
                        <a:solidFill>
                          <a:srgbClr val="FFFF00"/>
                        </a:solidFill>
                        <a:latin typeface="Calibri" pitchFamily="34" charset="0"/>
                        <a:cs typeface="Calibri" pitchFamily="34" charset="0"/>
                      </a:endParaRPr>
                    </a:p>
                  </a:txBody>
                  <a:tcPr marT="45712" marB="45712" anchor="ctr"/>
                </a:tc>
                <a:extLst>
                  <a:ext uri="{0D108BD9-81ED-4DB2-BD59-A6C34878D82A}">
                    <a16:rowId xmlns:a16="http://schemas.microsoft.com/office/drawing/2014/main" val="10000"/>
                  </a:ext>
                </a:extLst>
              </a:tr>
              <a:tr h="579009">
                <a:tc>
                  <a:txBody>
                    <a:bodyPr/>
                    <a:lstStyle/>
                    <a:p>
                      <a:pPr algn="ctr"/>
                      <a:r>
                        <a:rPr lang="en-US" sz="2600" b="1" dirty="0">
                          <a:latin typeface="Calibri" pitchFamily="34" charset="0"/>
                          <a:cs typeface="Calibri" pitchFamily="34" charset="0"/>
                        </a:rPr>
                        <a:t>Tense</a:t>
                      </a:r>
                    </a:p>
                  </a:txBody>
                  <a:tcPr marT="45712" marB="45712" anchor="ctr"/>
                </a:tc>
                <a:tc>
                  <a:txBody>
                    <a:bodyPr/>
                    <a:lstStyle/>
                    <a:p>
                      <a:pPr algn="ctr"/>
                      <a:r>
                        <a:rPr lang="en-US" sz="2600" b="1" dirty="0">
                          <a:solidFill>
                            <a:srgbClr val="C00000"/>
                          </a:solidFill>
                          <a:latin typeface="Calibri" pitchFamily="34" charset="0"/>
                          <a:cs typeface="Calibri" pitchFamily="34" charset="0"/>
                        </a:rPr>
                        <a:t>Past</a:t>
                      </a:r>
                    </a:p>
                  </a:txBody>
                  <a:tcPr marT="45712" marB="45712" anchor="ctr"/>
                </a:tc>
                <a:tc>
                  <a:txBody>
                    <a:bodyPr/>
                    <a:lstStyle/>
                    <a:p>
                      <a:pPr algn="ctr"/>
                      <a:r>
                        <a:rPr lang="en-US" sz="2600" b="1" u="none" dirty="0">
                          <a:solidFill>
                            <a:srgbClr val="C00000"/>
                          </a:solidFill>
                          <a:latin typeface="Calibri" pitchFamily="34" charset="0"/>
                          <a:cs typeface="Calibri" pitchFamily="34" charset="0"/>
                        </a:rPr>
                        <a:t>Present</a:t>
                      </a:r>
                    </a:p>
                  </a:txBody>
                  <a:tcPr marT="45712" marB="45712" anchor="ctr"/>
                </a:tc>
                <a:tc>
                  <a:txBody>
                    <a:bodyPr/>
                    <a:lstStyle/>
                    <a:p>
                      <a:pPr algn="ctr"/>
                      <a:r>
                        <a:rPr lang="en-US" sz="2600" b="1" dirty="0">
                          <a:solidFill>
                            <a:srgbClr val="C00000"/>
                          </a:solidFill>
                          <a:latin typeface="Calibri" pitchFamily="34" charset="0"/>
                          <a:cs typeface="Calibri" pitchFamily="34" charset="0"/>
                        </a:rPr>
                        <a:t>Future</a:t>
                      </a:r>
                    </a:p>
                  </a:txBody>
                  <a:tcPr marT="45712" marB="45712" anchor="ctr"/>
                </a:tc>
                <a:extLst>
                  <a:ext uri="{0D108BD9-81ED-4DB2-BD59-A6C34878D82A}">
                    <a16:rowId xmlns:a16="http://schemas.microsoft.com/office/drawing/2014/main" val="10001"/>
                  </a:ext>
                </a:extLst>
              </a:tr>
              <a:tr h="746769">
                <a:tc>
                  <a:txBody>
                    <a:bodyPr/>
                    <a:lstStyle/>
                    <a:p>
                      <a:pPr algn="ctr"/>
                      <a:r>
                        <a:rPr lang="en-US" sz="2600" b="1" dirty="0">
                          <a:latin typeface="Calibri" pitchFamily="34" charset="0"/>
                          <a:cs typeface="Calibri" pitchFamily="34" charset="0"/>
                        </a:rPr>
                        <a:t>Saved from sin’s:</a:t>
                      </a:r>
                    </a:p>
                  </a:txBody>
                  <a:tcPr marT="45712" marB="45712" anchor="ctr"/>
                </a:tc>
                <a:tc>
                  <a:txBody>
                    <a:bodyPr/>
                    <a:lstStyle/>
                    <a:p>
                      <a:pPr algn="ctr"/>
                      <a:r>
                        <a:rPr lang="en-US" sz="2600" b="1" dirty="0">
                          <a:solidFill>
                            <a:srgbClr val="C00000"/>
                          </a:solidFill>
                          <a:latin typeface="Calibri" pitchFamily="34" charset="0"/>
                          <a:cs typeface="Calibri" pitchFamily="34" charset="0"/>
                        </a:rPr>
                        <a:t>Penalty</a:t>
                      </a:r>
                    </a:p>
                  </a:txBody>
                  <a:tcPr marT="45712" marB="45712" anchor="ctr"/>
                </a:tc>
                <a:tc>
                  <a:txBody>
                    <a:bodyPr/>
                    <a:lstStyle/>
                    <a:p>
                      <a:pPr algn="ctr"/>
                      <a:r>
                        <a:rPr lang="en-US" sz="2600" b="1" u="none" dirty="0">
                          <a:solidFill>
                            <a:srgbClr val="C00000"/>
                          </a:solidFill>
                          <a:latin typeface="Calibri" pitchFamily="34" charset="0"/>
                          <a:cs typeface="Calibri" pitchFamily="34" charset="0"/>
                        </a:rPr>
                        <a:t>Power</a:t>
                      </a:r>
                    </a:p>
                  </a:txBody>
                  <a:tcPr marT="45712" marB="45712" anchor="ctr"/>
                </a:tc>
                <a:tc>
                  <a:txBody>
                    <a:bodyPr/>
                    <a:lstStyle/>
                    <a:p>
                      <a:pPr algn="ctr"/>
                      <a:r>
                        <a:rPr lang="en-US" sz="2600" b="1" dirty="0">
                          <a:solidFill>
                            <a:srgbClr val="C00000"/>
                          </a:solidFill>
                          <a:latin typeface="Calibri" pitchFamily="34" charset="0"/>
                          <a:cs typeface="Calibri" pitchFamily="34" charset="0"/>
                        </a:rPr>
                        <a:t>Presence</a:t>
                      </a:r>
                    </a:p>
                  </a:txBody>
                  <a:tcPr marT="45712" marB="45712" anchor="ctr"/>
                </a:tc>
                <a:extLst>
                  <a:ext uri="{0D108BD9-81ED-4DB2-BD59-A6C34878D82A}">
                    <a16:rowId xmlns:a16="http://schemas.microsoft.com/office/drawing/2014/main" val="10002"/>
                  </a:ext>
                </a:extLst>
              </a:tr>
              <a:tr h="1066595">
                <a:tc>
                  <a:txBody>
                    <a:bodyPr/>
                    <a:lstStyle/>
                    <a:p>
                      <a:pPr algn="ctr"/>
                      <a:r>
                        <a:rPr lang="en-US" sz="2600" b="1" dirty="0">
                          <a:latin typeface="Calibri" pitchFamily="34" charset="0"/>
                          <a:cs typeface="Calibri" pitchFamily="34" charset="0"/>
                        </a:rPr>
                        <a:t>Scripture</a:t>
                      </a:r>
                    </a:p>
                  </a:txBody>
                  <a:tcPr marT="45712" marB="45712" anchor="ctr"/>
                </a:tc>
                <a:tc>
                  <a:txBody>
                    <a:bodyPr/>
                    <a:lstStyle/>
                    <a:p>
                      <a:pPr algn="ctr"/>
                      <a:r>
                        <a:rPr lang="en-US" sz="2600" b="1" dirty="0">
                          <a:solidFill>
                            <a:srgbClr val="C00000"/>
                          </a:solidFill>
                          <a:latin typeface="Calibri" pitchFamily="34" charset="0"/>
                          <a:cs typeface="Calibri" pitchFamily="34" charset="0"/>
                        </a:rPr>
                        <a:t>Eph 2:8-9; Titus 3:5</a:t>
                      </a:r>
                    </a:p>
                  </a:txBody>
                  <a:tcPr marT="45712" marB="45712" anchor="ctr"/>
                </a:tc>
                <a:tc>
                  <a:txBody>
                    <a:bodyPr/>
                    <a:lstStyle/>
                    <a:p>
                      <a:pPr algn="ctr"/>
                      <a:r>
                        <a:rPr lang="en-US" sz="2600" b="1" u="none" dirty="0">
                          <a:solidFill>
                            <a:srgbClr val="C00000"/>
                          </a:solidFill>
                          <a:latin typeface="Calibri" pitchFamily="34" charset="0"/>
                          <a:cs typeface="Calibri" pitchFamily="34" charset="0"/>
                        </a:rPr>
                        <a:t>Philip 2:12</a:t>
                      </a:r>
                    </a:p>
                  </a:txBody>
                  <a:tcPr marT="45712" marB="45712" anchor="ctr"/>
                </a:tc>
                <a:tc>
                  <a:txBody>
                    <a:bodyPr/>
                    <a:lstStyle/>
                    <a:p>
                      <a:pPr algn="ctr"/>
                      <a:r>
                        <a:rPr lang="en-US" sz="2600" b="1" dirty="0">
                          <a:solidFill>
                            <a:srgbClr val="C00000"/>
                          </a:solidFill>
                          <a:latin typeface="Calibri" pitchFamily="34" charset="0"/>
                          <a:cs typeface="Calibri" pitchFamily="34" charset="0"/>
                        </a:rPr>
                        <a:t>Rom 5:10</a:t>
                      </a:r>
                    </a:p>
                  </a:txBody>
                  <a:tcPr marT="45712" marB="45712"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826340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685800" y="228600"/>
            <a:ext cx="7772400" cy="1143000"/>
          </a:xfrm>
        </p:spPr>
        <p:txBody>
          <a:bodyPr lIns="92075" tIns="46038" rIns="92075" bIns="46038"/>
          <a:lstStyle/>
          <a:p>
            <a:pPr>
              <a:defRPr/>
            </a:pPr>
            <a:r>
              <a:rPr lang="en-US" altLang="en-US" dirty="0">
                <a:solidFill>
                  <a:srgbClr val="00FFFF"/>
                </a:solidFill>
                <a:effectLst>
                  <a:outerShdw blurRad="38100" dist="38100" dir="2700000" algn="tl">
                    <a:srgbClr val="000000">
                      <a:alpha val="43137"/>
                    </a:srgbClr>
                  </a:outerShdw>
                </a:effectLst>
              </a:rPr>
              <a:t>Three Tenses of Salvation</a:t>
            </a:r>
          </a:p>
        </p:txBody>
      </p:sp>
      <p:graphicFrame>
        <p:nvGraphicFramePr>
          <p:cNvPr id="4" name="Content Placeholder 3"/>
          <p:cNvGraphicFramePr>
            <a:graphicFrameLocks noGrp="1"/>
          </p:cNvGraphicFramePr>
          <p:nvPr>
            <p:ph idx="4294967295"/>
            <p:extLst/>
          </p:nvPr>
        </p:nvGraphicFramePr>
        <p:xfrm>
          <a:off x="228600" y="1874838"/>
          <a:ext cx="8686800" cy="2880037"/>
        </p:xfrm>
        <a:graphic>
          <a:graphicData uri="http://schemas.openxmlformats.org/drawingml/2006/table">
            <a:tbl>
              <a:tblPr>
                <a:tableStyleId>{16D9F66E-5EB9-4882-86FB-DCBF35E3C3E4}</a:tableStyleId>
              </a:tblPr>
              <a:tblGrid>
                <a:gridCol w="2573866">
                  <a:extLst>
                    <a:ext uri="{9D8B030D-6E8A-4147-A177-3AD203B41FA5}">
                      <a16:colId xmlns:a16="http://schemas.microsoft.com/office/drawing/2014/main" val="20000"/>
                    </a:ext>
                  </a:extLst>
                </a:gridCol>
                <a:gridCol w="2010834">
                  <a:extLst>
                    <a:ext uri="{9D8B030D-6E8A-4147-A177-3AD203B41FA5}">
                      <a16:colId xmlns:a16="http://schemas.microsoft.com/office/drawing/2014/main" val="20001"/>
                    </a:ext>
                  </a:extLst>
                </a:gridCol>
                <a:gridCol w="2171700">
                  <a:extLst>
                    <a:ext uri="{9D8B030D-6E8A-4147-A177-3AD203B41FA5}">
                      <a16:colId xmlns:a16="http://schemas.microsoft.com/office/drawing/2014/main" val="20002"/>
                    </a:ext>
                  </a:extLst>
                </a:gridCol>
                <a:gridCol w="1930400">
                  <a:extLst>
                    <a:ext uri="{9D8B030D-6E8A-4147-A177-3AD203B41FA5}">
                      <a16:colId xmlns:a16="http://schemas.microsoft.com/office/drawing/2014/main" val="20003"/>
                    </a:ext>
                  </a:extLst>
                </a:gridCol>
              </a:tblGrid>
              <a:tr h="487664">
                <a:tc>
                  <a:txBody>
                    <a:bodyPr/>
                    <a:lstStyle/>
                    <a:p>
                      <a:pPr algn="ctr"/>
                      <a:r>
                        <a:rPr lang="en-US" sz="2600" b="1" dirty="0">
                          <a:latin typeface="Calibri" pitchFamily="34" charset="0"/>
                          <a:cs typeface="Calibri" pitchFamily="34" charset="0"/>
                        </a:rPr>
                        <a:t>Phase</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u="sng" dirty="0">
                          <a:latin typeface="Calibri" pitchFamily="34" charset="0"/>
                          <a:cs typeface="Calibri" pitchFamily="34" charset="0"/>
                        </a:rPr>
                        <a:t>Justification</a:t>
                      </a:r>
                      <a:endParaRPr lang="en-US" sz="2600" b="1" u="sng" dirty="0">
                        <a:solidFill>
                          <a:srgbClr val="FFFF00"/>
                        </a:solidFill>
                        <a:latin typeface="Calibri" pitchFamily="34" charset="0"/>
                        <a:cs typeface="Calibri" pitchFamily="34" charset="0"/>
                      </a:endParaRPr>
                    </a:p>
                  </a:txBody>
                  <a:tcPr marT="45712" marB="45712" anchor="ctr">
                    <a:solidFill>
                      <a:srgbClr val="FFFFCC"/>
                    </a:solidFill>
                  </a:tcPr>
                </a:tc>
                <a:tc>
                  <a:txBody>
                    <a:bodyPr/>
                    <a:lstStyle/>
                    <a:p>
                      <a:pPr algn="ctr"/>
                      <a:r>
                        <a:rPr lang="en-US" sz="2600" b="1" u="none" dirty="0">
                          <a:latin typeface="Calibri" pitchFamily="34" charset="0"/>
                          <a:cs typeface="Calibri" pitchFamily="34" charset="0"/>
                        </a:rPr>
                        <a:t>Sanctification</a:t>
                      </a:r>
                      <a:endParaRPr lang="en-US" sz="2600" b="1" u="none" dirty="0">
                        <a:solidFill>
                          <a:srgbClr val="FFFF00"/>
                        </a:solidFill>
                        <a:latin typeface="Calibri" pitchFamily="34" charset="0"/>
                        <a:cs typeface="Calibri" pitchFamily="34" charset="0"/>
                      </a:endParaRPr>
                    </a:p>
                  </a:txBody>
                  <a:tcPr marT="45712" marB="45712" anchor="ctr"/>
                </a:tc>
                <a:tc>
                  <a:txBody>
                    <a:bodyPr/>
                    <a:lstStyle/>
                    <a:p>
                      <a:pPr algn="ctr"/>
                      <a:r>
                        <a:rPr lang="en-US" sz="2600" b="1" dirty="0">
                          <a:latin typeface="Calibri" pitchFamily="34" charset="0"/>
                          <a:cs typeface="Calibri" pitchFamily="34" charset="0"/>
                        </a:rPr>
                        <a:t>Glorification</a:t>
                      </a:r>
                      <a:endParaRPr lang="en-US" sz="2600" b="1" dirty="0">
                        <a:solidFill>
                          <a:srgbClr val="FFFF00"/>
                        </a:solidFill>
                        <a:latin typeface="Calibri" pitchFamily="34" charset="0"/>
                        <a:cs typeface="Calibri" pitchFamily="34" charset="0"/>
                      </a:endParaRPr>
                    </a:p>
                  </a:txBody>
                  <a:tcPr marT="45712" marB="45712" anchor="ctr"/>
                </a:tc>
                <a:extLst>
                  <a:ext uri="{0D108BD9-81ED-4DB2-BD59-A6C34878D82A}">
                    <a16:rowId xmlns:a16="http://schemas.microsoft.com/office/drawing/2014/main" val="10000"/>
                  </a:ext>
                </a:extLst>
              </a:tr>
              <a:tr h="579009">
                <a:tc>
                  <a:txBody>
                    <a:bodyPr/>
                    <a:lstStyle/>
                    <a:p>
                      <a:pPr algn="ctr"/>
                      <a:r>
                        <a:rPr lang="en-US" sz="2600" b="1" dirty="0">
                          <a:latin typeface="Calibri" pitchFamily="34" charset="0"/>
                          <a:cs typeface="Calibri" pitchFamily="34" charset="0"/>
                        </a:rPr>
                        <a:t>Tense</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Past</a:t>
                      </a:r>
                    </a:p>
                  </a:txBody>
                  <a:tcPr marT="45712" marB="45712" anchor="ctr">
                    <a:solidFill>
                      <a:srgbClr val="FFFFCC"/>
                    </a:solidFill>
                  </a:tcPr>
                </a:tc>
                <a:tc>
                  <a:txBody>
                    <a:bodyPr/>
                    <a:lstStyle/>
                    <a:p>
                      <a:pPr algn="ctr"/>
                      <a:r>
                        <a:rPr lang="en-US" sz="2600" b="1" u="none" dirty="0">
                          <a:solidFill>
                            <a:srgbClr val="C00000"/>
                          </a:solidFill>
                          <a:latin typeface="Calibri" pitchFamily="34" charset="0"/>
                          <a:cs typeface="Calibri" pitchFamily="34" charset="0"/>
                        </a:rPr>
                        <a:t>Present</a:t>
                      </a:r>
                    </a:p>
                  </a:txBody>
                  <a:tcPr marT="45712" marB="45712" anchor="ctr"/>
                </a:tc>
                <a:tc>
                  <a:txBody>
                    <a:bodyPr/>
                    <a:lstStyle/>
                    <a:p>
                      <a:pPr algn="ctr"/>
                      <a:r>
                        <a:rPr lang="en-US" sz="2600" b="1" dirty="0">
                          <a:solidFill>
                            <a:srgbClr val="C00000"/>
                          </a:solidFill>
                          <a:latin typeface="Calibri" pitchFamily="34" charset="0"/>
                          <a:cs typeface="Calibri" pitchFamily="34" charset="0"/>
                        </a:rPr>
                        <a:t>Future</a:t>
                      </a:r>
                    </a:p>
                  </a:txBody>
                  <a:tcPr marT="45712" marB="45712" anchor="ctr"/>
                </a:tc>
                <a:extLst>
                  <a:ext uri="{0D108BD9-81ED-4DB2-BD59-A6C34878D82A}">
                    <a16:rowId xmlns:a16="http://schemas.microsoft.com/office/drawing/2014/main" val="10001"/>
                  </a:ext>
                </a:extLst>
              </a:tr>
              <a:tr h="746769">
                <a:tc>
                  <a:txBody>
                    <a:bodyPr/>
                    <a:lstStyle/>
                    <a:p>
                      <a:pPr algn="ctr"/>
                      <a:r>
                        <a:rPr lang="en-US" sz="2600" b="1" dirty="0">
                          <a:latin typeface="Calibri" pitchFamily="34" charset="0"/>
                          <a:cs typeface="Calibri" pitchFamily="34" charset="0"/>
                        </a:rPr>
                        <a:t>Saved from sin’s:</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Penalty</a:t>
                      </a:r>
                    </a:p>
                  </a:txBody>
                  <a:tcPr marT="45712" marB="45712" anchor="ctr">
                    <a:solidFill>
                      <a:srgbClr val="FFFFCC"/>
                    </a:solidFill>
                  </a:tcPr>
                </a:tc>
                <a:tc>
                  <a:txBody>
                    <a:bodyPr/>
                    <a:lstStyle/>
                    <a:p>
                      <a:pPr algn="ctr"/>
                      <a:r>
                        <a:rPr lang="en-US" sz="2600" b="1" u="none" dirty="0">
                          <a:solidFill>
                            <a:srgbClr val="C00000"/>
                          </a:solidFill>
                          <a:latin typeface="Calibri" pitchFamily="34" charset="0"/>
                          <a:cs typeface="Calibri" pitchFamily="34" charset="0"/>
                        </a:rPr>
                        <a:t>Power</a:t>
                      </a:r>
                    </a:p>
                  </a:txBody>
                  <a:tcPr marT="45712" marB="45712" anchor="ctr"/>
                </a:tc>
                <a:tc>
                  <a:txBody>
                    <a:bodyPr/>
                    <a:lstStyle/>
                    <a:p>
                      <a:pPr algn="ctr"/>
                      <a:r>
                        <a:rPr lang="en-US" sz="2600" b="1" dirty="0">
                          <a:solidFill>
                            <a:srgbClr val="C00000"/>
                          </a:solidFill>
                          <a:latin typeface="Calibri" pitchFamily="34" charset="0"/>
                          <a:cs typeface="Calibri" pitchFamily="34" charset="0"/>
                        </a:rPr>
                        <a:t>Presence</a:t>
                      </a:r>
                    </a:p>
                  </a:txBody>
                  <a:tcPr marT="45712" marB="45712" anchor="ctr"/>
                </a:tc>
                <a:extLst>
                  <a:ext uri="{0D108BD9-81ED-4DB2-BD59-A6C34878D82A}">
                    <a16:rowId xmlns:a16="http://schemas.microsoft.com/office/drawing/2014/main" val="10002"/>
                  </a:ext>
                </a:extLst>
              </a:tr>
              <a:tr h="1066595">
                <a:tc>
                  <a:txBody>
                    <a:bodyPr/>
                    <a:lstStyle/>
                    <a:p>
                      <a:pPr algn="ctr"/>
                      <a:r>
                        <a:rPr lang="en-US" sz="2600" b="1" dirty="0">
                          <a:latin typeface="Calibri" pitchFamily="34" charset="0"/>
                          <a:cs typeface="Calibri" pitchFamily="34" charset="0"/>
                        </a:rPr>
                        <a:t>Scripture</a:t>
                      </a:r>
                    </a:p>
                  </a:txBody>
                  <a:tcPr marT="45712" marB="45712" anchor="ctr"/>
                </a:tc>
                <a:tc>
                  <a:txBody>
                    <a:bodyPr/>
                    <a:lstStyle/>
                    <a:p>
                      <a:pPr algn="ctr"/>
                      <a:r>
                        <a:rPr lang="en-US" sz="2600" b="1" u="sng" dirty="0">
                          <a:solidFill>
                            <a:srgbClr val="C00000"/>
                          </a:solidFill>
                          <a:latin typeface="Calibri" pitchFamily="34" charset="0"/>
                          <a:cs typeface="Calibri" pitchFamily="34" charset="0"/>
                        </a:rPr>
                        <a:t>Eph 2:8-9; Titus 3:5</a:t>
                      </a:r>
                    </a:p>
                  </a:txBody>
                  <a:tcPr marT="45712" marB="45712" anchor="ctr">
                    <a:solidFill>
                      <a:srgbClr val="FFFFCC"/>
                    </a:solidFill>
                  </a:tcPr>
                </a:tc>
                <a:tc>
                  <a:txBody>
                    <a:bodyPr/>
                    <a:lstStyle/>
                    <a:p>
                      <a:pPr algn="ctr"/>
                      <a:r>
                        <a:rPr lang="en-US" sz="2600" b="1" u="none" dirty="0">
                          <a:solidFill>
                            <a:srgbClr val="C00000"/>
                          </a:solidFill>
                          <a:latin typeface="Calibri" pitchFamily="34" charset="0"/>
                          <a:cs typeface="Calibri" pitchFamily="34" charset="0"/>
                        </a:rPr>
                        <a:t>Philip 2:12</a:t>
                      </a:r>
                    </a:p>
                  </a:txBody>
                  <a:tcPr marT="45712" marB="45712" anchor="ctr"/>
                </a:tc>
                <a:tc>
                  <a:txBody>
                    <a:bodyPr/>
                    <a:lstStyle/>
                    <a:p>
                      <a:pPr algn="ctr"/>
                      <a:r>
                        <a:rPr lang="en-US" sz="2600" b="1" dirty="0">
                          <a:solidFill>
                            <a:srgbClr val="C00000"/>
                          </a:solidFill>
                          <a:latin typeface="Calibri" pitchFamily="34" charset="0"/>
                          <a:cs typeface="Calibri" pitchFamily="34" charset="0"/>
                        </a:rPr>
                        <a:t>Rom 5:10</a:t>
                      </a:r>
                    </a:p>
                  </a:txBody>
                  <a:tcPr marT="45712" marB="45712"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476580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685800" y="228600"/>
            <a:ext cx="7772400" cy="1143000"/>
          </a:xfrm>
        </p:spPr>
        <p:txBody>
          <a:bodyPr lIns="92075" tIns="46038" rIns="92075" bIns="46038"/>
          <a:lstStyle/>
          <a:p>
            <a:pPr>
              <a:defRPr/>
            </a:pPr>
            <a:r>
              <a:rPr lang="en-US" altLang="en-US" dirty="0">
                <a:solidFill>
                  <a:srgbClr val="00FFFF"/>
                </a:solidFill>
                <a:effectLst>
                  <a:outerShdw blurRad="38100" dist="38100" dir="2700000" algn="tl">
                    <a:srgbClr val="000000">
                      <a:alpha val="43137"/>
                    </a:srgbClr>
                  </a:outerShdw>
                </a:effectLst>
              </a:rPr>
              <a:t>Three Tenses of Salvation</a:t>
            </a:r>
          </a:p>
        </p:txBody>
      </p:sp>
      <p:graphicFrame>
        <p:nvGraphicFramePr>
          <p:cNvPr id="4" name="Content Placeholder 3"/>
          <p:cNvGraphicFramePr>
            <a:graphicFrameLocks noGrp="1"/>
          </p:cNvGraphicFramePr>
          <p:nvPr>
            <p:ph idx="4294967295"/>
            <p:extLst/>
          </p:nvPr>
        </p:nvGraphicFramePr>
        <p:xfrm>
          <a:off x="228600" y="1874838"/>
          <a:ext cx="8686800" cy="2880037"/>
        </p:xfrm>
        <a:graphic>
          <a:graphicData uri="http://schemas.openxmlformats.org/drawingml/2006/table">
            <a:tbl>
              <a:tblPr>
                <a:tableStyleId>{16D9F66E-5EB9-4882-86FB-DCBF35E3C3E4}</a:tableStyleId>
              </a:tblPr>
              <a:tblGrid>
                <a:gridCol w="2573866">
                  <a:extLst>
                    <a:ext uri="{9D8B030D-6E8A-4147-A177-3AD203B41FA5}">
                      <a16:colId xmlns:a16="http://schemas.microsoft.com/office/drawing/2014/main" val="20000"/>
                    </a:ext>
                  </a:extLst>
                </a:gridCol>
                <a:gridCol w="2010834">
                  <a:extLst>
                    <a:ext uri="{9D8B030D-6E8A-4147-A177-3AD203B41FA5}">
                      <a16:colId xmlns:a16="http://schemas.microsoft.com/office/drawing/2014/main" val="20001"/>
                    </a:ext>
                  </a:extLst>
                </a:gridCol>
                <a:gridCol w="2171700">
                  <a:extLst>
                    <a:ext uri="{9D8B030D-6E8A-4147-A177-3AD203B41FA5}">
                      <a16:colId xmlns:a16="http://schemas.microsoft.com/office/drawing/2014/main" val="20002"/>
                    </a:ext>
                  </a:extLst>
                </a:gridCol>
                <a:gridCol w="1930400">
                  <a:extLst>
                    <a:ext uri="{9D8B030D-6E8A-4147-A177-3AD203B41FA5}">
                      <a16:colId xmlns:a16="http://schemas.microsoft.com/office/drawing/2014/main" val="20003"/>
                    </a:ext>
                  </a:extLst>
                </a:gridCol>
              </a:tblGrid>
              <a:tr h="487664">
                <a:tc>
                  <a:txBody>
                    <a:bodyPr/>
                    <a:lstStyle/>
                    <a:p>
                      <a:pPr algn="ctr"/>
                      <a:r>
                        <a:rPr lang="en-US" sz="2600" b="1" dirty="0">
                          <a:latin typeface="Calibri" pitchFamily="34" charset="0"/>
                          <a:cs typeface="Calibri" pitchFamily="34" charset="0"/>
                        </a:rPr>
                        <a:t>Phase</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dirty="0">
                          <a:latin typeface="Calibri" pitchFamily="34" charset="0"/>
                          <a:cs typeface="Calibri" pitchFamily="34" charset="0"/>
                        </a:rPr>
                        <a:t>Justification</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u="sng" dirty="0">
                          <a:solidFill>
                            <a:schemeClr val="tx1"/>
                          </a:solidFill>
                          <a:latin typeface="Calibri" pitchFamily="34" charset="0"/>
                          <a:cs typeface="Calibri" pitchFamily="34" charset="0"/>
                        </a:rPr>
                        <a:t>Sanctification</a:t>
                      </a:r>
                    </a:p>
                  </a:txBody>
                  <a:tcPr marT="45712" marB="45712" anchor="ctr">
                    <a:solidFill>
                      <a:srgbClr val="FFFFCC"/>
                    </a:solidFill>
                  </a:tcPr>
                </a:tc>
                <a:tc>
                  <a:txBody>
                    <a:bodyPr/>
                    <a:lstStyle/>
                    <a:p>
                      <a:pPr algn="ctr"/>
                      <a:r>
                        <a:rPr lang="en-US" sz="2600" b="1" dirty="0">
                          <a:latin typeface="Calibri" pitchFamily="34" charset="0"/>
                          <a:cs typeface="Calibri" pitchFamily="34" charset="0"/>
                        </a:rPr>
                        <a:t>Glorification</a:t>
                      </a:r>
                      <a:endParaRPr lang="en-US" sz="2600" b="1" dirty="0">
                        <a:solidFill>
                          <a:srgbClr val="FFFF00"/>
                        </a:solidFill>
                        <a:latin typeface="Calibri" pitchFamily="34" charset="0"/>
                        <a:cs typeface="Calibri" pitchFamily="34" charset="0"/>
                      </a:endParaRPr>
                    </a:p>
                  </a:txBody>
                  <a:tcPr marT="45712" marB="45712" anchor="ctr"/>
                </a:tc>
                <a:extLst>
                  <a:ext uri="{0D108BD9-81ED-4DB2-BD59-A6C34878D82A}">
                    <a16:rowId xmlns:a16="http://schemas.microsoft.com/office/drawing/2014/main" val="10000"/>
                  </a:ext>
                </a:extLst>
              </a:tr>
              <a:tr h="579009">
                <a:tc>
                  <a:txBody>
                    <a:bodyPr/>
                    <a:lstStyle/>
                    <a:p>
                      <a:pPr algn="ctr"/>
                      <a:r>
                        <a:rPr lang="en-US" sz="2600" b="1" dirty="0">
                          <a:latin typeface="Calibri" pitchFamily="34" charset="0"/>
                          <a:cs typeface="Calibri" pitchFamily="34" charset="0"/>
                        </a:rPr>
                        <a:t>Tense</a:t>
                      </a:r>
                    </a:p>
                  </a:txBody>
                  <a:tcPr marT="45712" marB="45712" anchor="ctr"/>
                </a:tc>
                <a:tc>
                  <a:txBody>
                    <a:bodyPr/>
                    <a:lstStyle/>
                    <a:p>
                      <a:pPr algn="ctr"/>
                      <a:r>
                        <a:rPr lang="en-US" sz="2600" b="1" dirty="0">
                          <a:solidFill>
                            <a:srgbClr val="C00000"/>
                          </a:solidFill>
                          <a:latin typeface="Calibri" pitchFamily="34" charset="0"/>
                          <a:cs typeface="Calibri" pitchFamily="34" charset="0"/>
                        </a:rPr>
                        <a:t>Past</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Present</a:t>
                      </a:r>
                    </a:p>
                  </a:txBody>
                  <a:tcPr marT="45712" marB="45712" anchor="ctr">
                    <a:solidFill>
                      <a:srgbClr val="FFFFCC"/>
                    </a:solidFill>
                  </a:tcPr>
                </a:tc>
                <a:tc>
                  <a:txBody>
                    <a:bodyPr/>
                    <a:lstStyle/>
                    <a:p>
                      <a:pPr algn="ctr"/>
                      <a:r>
                        <a:rPr lang="en-US" sz="2600" b="1" dirty="0">
                          <a:solidFill>
                            <a:srgbClr val="C00000"/>
                          </a:solidFill>
                          <a:latin typeface="Calibri" pitchFamily="34" charset="0"/>
                          <a:cs typeface="Calibri" pitchFamily="34" charset="0"/>
                        </a:rPr>
                        <a:t>Future</a:t>
                      </a:r>
                    </a:p>
                  </a:txBody>
                  <a:tcPr marT="45712" marB="45712" anchor="ctr"/>
                </a:tc>
                <a:extLst>
                  <a:ext uri="{0D108BD9-81ED-4DB2-BD59-A6C34878D82A}">
                    <a16:rowId xmlns:a16="http://schemas.microsoft.com/office/drawing/2014/main" val="10001"/>
                  </a:ext>
                </a:extLst>
              </a:tr>
              <a:tr h="746769">
                <a:tc>
                  <a:txBody>
                    <a:bodyPr/>
                    <a:lstStyle/>
                    <a:p>
                      <a:pPr algn="ctr"/>
                      <a:r>
                        <a:rPr lang="en-US" sz="2600" b="1" dirty="0">
                          <a:latin typeface="Calibri" pitchFamily="34" charset="0"/>
                          <a:cs typeface="Calibri" pitchFamily="34" charset="0"/>
                        </a:rPr>
                        <a:t>Saved from sin’s:</a:t>
                      </a:r>
                    </a:p>
                  </a:txBody>
                  <a:tcPr marT="45712" marB="45712" anchor="ctr"/>
                </a:tc>
                <a:tc>
                  <a:txBody>
                    <a:bodyPr/>
                    <a:lstStyle/>
                    <a:p>
                      <a:pPr algn="ctr"/>
                      <a:r>
                        <a:rPr lang="en-US" sz="2600" b="1" dirty="0">
                          <a:solidFill>
                            <a:srgbClr val="C00000"/>
                          </a:solidFill>
                          <a:latin typeface="Calibri" pitchFamily="34" charset="0"/>
                          <a:cs typeface="Calibri" pitchFamily="34" charset="0"/>
                        </a:rPr>
                        <a:t>Penalty</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Power</a:t>
                      </a:r>
                    </a:p>
                  </a:txBody>
                  <a:tcPr marT="45712" marB="45712" anchor="ctr">
                    <a:solidFill>
                      <a:srgbClr val="FFFFCC"/>
                    </a:solidFill>
                  </a:tcPr>
                </a:tc>
                <a:tc>
                  <a:txBody>
                    <a:bodyPr/>
                    <a:lstStyle/>
                    <a:p>
                      <a:pPr algn="ctr"/>
                      <a:r>
                        <a:rPr lang="en-US" sz="2600" b="1" dirty="0">
                          <a:solidFill>
                            <a:srgbClr val="C00000"/>
                          </a:solidFill>
                          <a:latin typeface="Calibri" pitchFamily="34" charset="0"/>
                          <a:cs typeface="Calibri" pitchFamily="34" charset="0"/>
                        </a:rPr>
                        <a:t>Presence</a:t>
                      </a:r>
                    </a:p>
                  </a:txBody>
                  <a:tcPr marT="45712" marB="45712" anchor="ctr"/>
                </a:tc>
                <a:extLst>
                  <a:ext uri="{0D108BD9-81ED-4DB2-BD59-A6C34878D82A}">
                    <a16:rowId xmlns:a16="http://schemas.microsoft.com/office/drawing/2014/main" val="10002"/>
                  </a:ext>
                </a:extLst>
              </a:tr>
              <a:tr h="1066595">
                <a:tc>
                  <a:txBody>
                    <a:bodyPr/>
                    <a:lstStyle/>
                    <a:p>
                      <a:pPr algn="ctr"/>
                      <a:r>
                        <a:rPr lang="en-US" sz="2600" b="1" dirty="0">
                          <a:latin typeface="Calibri" pitchFamily="34" charset="0"/>
                          <a:cs typeface="Calibri" pitchFamily="34" charset="0"/>
                        </a:rPr>
                        <a:t>Scripture</a:t>
                      </a:r>
                    </a:p>
                  </a:txBody>
                  <a:tcPr marT="45712" marB="45712" anchor="ctr"/>
                </a:tc>
                <a:tc>
                  <a:txBody>
                    <a:bodyPr/>
                    <a:lstStyle/>
                    <a:p>
                      <a:pPr algn="ctr"/>
                      <a:r>
                        <a:rPr lang="en-US" sz="2600" b="1" dirty="0">
                          <a:solidFill>
                            <a:srgbClr val="C00000"/>
                          </a:solidFill>
                          <a:latin typeface="Calibri" pitchFamily="34" charset="0"/>
                          <a:cs typeface="Calibri" pitchFamily="34" charset="0"/>
                        </a:rPr>
                        <a:t>Eph 2:8-9; Titus 3:5</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Philip 2:12</a:t>
                      </a:r>
                    </a:p>
                  </a:txBody>
                  <a:tcPr marT="45712" marB="45712" anchor="ctr">
                    <a:solidFill>
                      <a:srgbClr val="FFFFCC"/>
                    </a:solidFill>
                  </a:tcPr>
                </a:tc>
                <a:tc>
                  <a:txBody>
                    <a:bodyPr/>
                    <a:lstStyle/>
                    <a:p>
                      <a:pPr algn="ctr"/>
                      <a:r>
                        <a:rPr lang="en-US" sz="2600" b="1" dirty="0">
                          <a:solidFill>
                            <a:srgbClr val="C00000"/>
                          </a:solidFill>
                          <a:latin typeface="Calibri" pitchFamily="34" charset="0"/>
                          <a:cs typeface="Calibri" pitchFamily="34" charset="0"/>
                        </a:rPr>
                        <a:t>Rom 5:10</a:t>
                      </a:r>
                    </a:p>
                  </a:txBody>
                  <a:tcPr marT="45712" marB="45712"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531928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05115" y="274638"/>
            <a:ext cx="7133771" cy="928520"/>
          </a:xfrm>
        </p:spPr>
        <p:txBody>
          <a:bodyPr/>
          <a:lstStyle/>
          <a:p>
            <a:pPr algn="ctr" eaLnBrk="1" hangingPunct="1"/>
            <a:r>
              <a:rPr lang="en-US" altLang="en-US" b="1" dirty="0">
                <a:solidFill>
                  <a:srgbClr val="00FFFF"/>
                </a:solidFill>
                <a:effectLst>
                  <a:outerShdw blurRad="38100" dist="38100" dir="2700000" algn="tl">
                    <a:srgbClr val="000000">
                      <a:alpha val="43137"/>
                    </a:srgbClr>
                  </a:outerShdw>
                </a:effectLst>
                <a:latin typeface="+mn-lt"/>
                <a:cs typeface="Calibri" panose="020F0502020204030204" pitchFamily="34" charset="0"/>
              </a:rPr>
              <a:t>Believing Audience</a:t>
            </a:r>
          </a:p>
        </p:txBody>
      </p:sp>
      <p:sp>
        <p:nvSpPr>
          <p:cNvPr id="33795" name="Rectangle 3"/>
          <p:cNvSpPr>
            <a:spLocks noGrp="1" noChangeArrowheads="1"/>
          </p:cNvSpPr>
          <p:nvPr>
            <p:ph type="body" idx="1"/>
          </p:nvPr>
        </p:nvSpPr>
        <p:spPr>
          <a:xfrm>
            <a:off x="168443" y="1576137"/>
            <a:ext cx="8807114" cy="4740442"/>
          </a:xfrm>
        </p:spPr>
        <p:txBody>
          <a:bodyPr/>
          <a:lstStyle/>
          <a:p>
            <a:pPr marL="461963" indent="-461963">
              <a:spcBef>
                <a:spcPts val="0"/>
              </a:spcBef>
              <a:spcAft>
                <a:spcPts val="1800"/>
              </a:spcAft>
              <a:buClr>
                <a:srgbClr val="66FFFF"/>
              </a:buClr>
              <a:buSzPct val="120000"/>
              <a:buFont typeface="Wingdings" panose="05000000000000000000" pitchFamily="2" charset="2"/>
              <a:buChar char="§"/>
              <a:defRPr/>
            </a:pPr>
            <a:r>
              <a:rPr lang="en-US" sz="3000" dirty="0">
                <a:solidFill>
                  <a:schemeClr val="bg1"/>
                </a:solidFill>
              </a:rPr>
              <a:t>1 John 1:4; 2 John 12 – Loss of joy </a:t>
            </a:r>
          </a:p>
          <a:p>
            <a:pPr marL="461963" indent="-461963">
              <a:spcBef>
                <a:spcPts val="0"/>
              </a:spcBef>
              <a:spcAft>
                <a:spcPts val="1800"/>
              </a:spcAft>
              <a:buClr>
                <a:srgbClr val="66FFFF"/>
              </a:buClr>
              <a:buSzPct val="120000"/>
              <a:buFont typeface="Wingdings" panose="05000000000000000000" pitchFamily="2" charset="2"/>
              <a:buChar char="§"/>
              <a:defRPr/>
            </a:pPr>
            <a:r>
              <a:rPr lang="en-US" sz="3000" dirty="0">
                <a:solidFill>
                  <a:schemeClr val="bg1"/>
                </a:solidFill>
              </a:rPr>
              <a:t>1 John 1:8 – “We”</a:t>
            </a:r>
          </a:p>
          <a:p>
            <a:pPr marL="461963" indent="-461963">
              <a:spcBef>
                <a:spcPts val="0"/>
              </a:spcBef>
              <a:spcAft>
                <a:spcPts val="1800"/>
              </a:spcAft>
              <a:buClr>
                <a:srgbClr val="66FFFF"/>
              </a:buClr>
              <a:buSzPct val="120000"/>
              <a:buFont typeface="Wingdings" panose="05000000000000000000" pitchFamily="2" charset="2"/>
              <a:buChar char="§"/>
              <a:defRPr/>
            </a:pPr>
            <a:r>
              <a:rPr lang="en-US" sz="3000" dirty="0">
                <a:solidFill>
                  <a:schemeClr val="bg1"/>
                </a:solidFill>
              </a:rPr>
              <a:t>1 John 2:1, 18, 28; 3:2, 7, 18; 5:21 – Children of God</a:t>
            </a:r>
          </a:p>
          <a:p>
            <a:pPr marL="461963" indent="-461963">
              <a:spcBef>
                <a:spcPts val="0"/>
              </a:spcBef>
              <a:spcAft>
                <a:spcPts val="1800"/>
              </a:spcAft>
              <a:buClr>
                <a:srgbClr val="66FFFF"/>
              </a:buClr>
              <a:buSzPct val="120000"/>
              <a:buFont typeface="Wingdings" panose="05000000000000000000" pitchFamily="2" charset="2"/>
              <a:buChar char="§"/>
              <a:defRPr/>
            </a:pPr>
            <a:r>
              <a:rPr lang="en-US" sz="3000" dirty="0">
                <a:solidFill>
                  <a:schemeClr val="bg1"/>
                </a:solidFill>
              </a:rPr>
              <a:t>1 John 2:12-14 – Eight descriptions</a:t>
            </a:r>
          </a:p>
          <a:p>
            <a:pPr marL="461963" indent="-461963">
              <a:spcBef>
                <a:spcPts val="0"/>
              </a:spcBef>
              <a:spcAft>
                <a:spcPts val="1800"/>
              </a:spcAft>
              <a:buClr>
                <a:srgbClr val="66FFFF"/>
              </a:buClr>
              <a:buSzPct val="120000"/>
              <a:buFont typeface="Wingdings" panose="05000000000000000000" pitchFamily="2" charset="2"/>
              <a:buChar char="§"/>
              <a:defRPr/>
            </a:pPr>
            <a:r>
              <a:rPr lang="en-US" sz="3000" dirty="0">
                <a:solidFill>
                  <a:schemeClr val="bg1"/>
                </a:solidFill>
              </a:rPr>
              <a:t>1 John 2:20, 27 – Have the Spirit’s anointing</a:t>
            </a:r>
          </a:p>
          <a:p>
            <a:pPr marL="461963" indent="-461963">
              <a:spcBef>
                <a:spcPts val="0"/>
              </a:spcBef>
              <a:spcAft>
                <a:spcPts val="1800"/>
              </a:spcAft>
              <a:buClr>
                <a:srgbClr val="66FFFF"/>
              </a:buClr>
              <a:buSzPct val="120000"/>
              <a:buFont typeface="Wingdings" panose="05000000000000000000" pitchFamily="2" charset="2"/>
              <a:buChar char="§"/>
              <a:defRPr/>
            </a:pPr>
            <a:r>
              <a:rPr lang="en-US" sz="3000" dirty="0">
                <a:solidFill>
                  <a:schemeClr val="bg1"/>
                </a:solidFill>
              </a:rPr>
              <a:t>1 John 2:28; 2 John 8 – Loss of reward</a:t>
            </a:r>
          </a:p>
        </p:txBody>
      </p:sp>
    </p:spTree>
    <p:extLst>
      <p:ext uri="{BB962C8B-B14F-4D97-AF65-F5344CB8AC3E}">
        <p14:creationId xmlns:p14="http://schemas.microsoft.com/office/powerpoint/2010/main" val="11034812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05115" y="274638"/>
            <a:ext cx="7133771" cy="928520"/>
          </a:xfrm>
        </p:spPr>
        <p:txBody>
          <a:bodyPr/>
          <a:lstStyle/>
          <a:p>
            <a:pPr algn="ctr" eaLnBrk="1" hangingPunct="1"/>
            <a:r>
              <a:rPr lang="en-US" altLang="en-US" b="1" dirty="0">
                <a:solidFill>
                  <a:srgbClr val="00FFFF"/>
                </a:solidFill>
                <a:effectLst>
                  <a:outerShdw blurRad="38100" dist="38100" dir="2700000" algn="tl">
                    <a:srgbClr val="000000">
                      <a:alpha val="43137"/>
                    </a:srgbClr>
                  </a:outerShdw>
                </a:effectLst>
                <a:latin typeface="+mn-lt"/>
                <a:cs typeface="Calibri" panose="020F0502020204030204" pitchFamily="34" charset="0"/>
              </a:rPr>
              <a:t>Believing Audience</a:t>
            </a:r>
          </a:p>
        </p:txBody>
      </p:sp>
      <p:sp>
        <p:nvSpPr>
          <p:cNvPr id="33795" name="Rectangle 3"/>
          <p:cNvSpPr>
            <a:spLocks noGrp="1" noChangeArrowheads="1"/>
          </p:cNvSpPr>
          <p:nvPr>
            <p:ph type="body" idx="1"/>
          </p:nvPr>
        </p:nvSpPr>
        <p:spPr>
          <a:xfrm>
            <a:off x="168443" y="1576137"/>
            <a:ext cx="8807114" cy="4740442"/>
          </a:xfrm>
        </p:spPr>
        <p:txBody>
          <a:bodyPr/>
          <a:lstStyle/>
          <a:p>
            <a:pPr marL="461963" indent="-461963">
              <a:spcBef>
                <a:spcPts val="0"/>
              </a:spcBef>
              <a:spcAft>
                <a:spcPts val="1800"/>
              </a:spcAft>
              <a:buClr>
                <a:srgbClr val="66FFFF"/>
              </a:buClr>
              <a:buSzPct val="120000"/>
              <a:buFont typeface="Wingdings" panose="05000000000000000000" pitchFamily="2" charset="2"/>
              <a:buChar char="§"/>
              <a:defRPr/>
            </a:pPr>
            <a:r>
              <a:rPr lang="en-US" sz="3000" dirty="0">
                <a:solidFill>
                  <a:schemeClr val="bg1"/>
                </a:solidFill>
              </a:rPr>
              <a:t>1 John 3:1-2 – Those who will be like Him</a:t>
            </a:r>
          </a:p>
          <a:p>
            <a:pPr marL="461963" indent="-461963">
              <a:spcBef>
                <a:spcPts val="0"/>
              </a:spcBef>
              <a:spcAft>
                <a:spcPts val="1800"/>
              </a:spcAft>
              <a:buClr>
                <a:srgbClr val="66FFFF"/>
              </a:buClr>
              <a:buSzPct val="120000"/>
              <a:buFont typeface="Wingdings" panose="05000000000000000000" pitchFamily="2" charset="2"/>
              <a:buChar char="§"/>
              <a:defRPr/>
            </a:pPr>
            <a:r>
              <a:rPr lang="en-US" sz="3000" dirty="0">
                <a:solidFill>
                  <a:schemeClr val="bg1"/>
                </a:solidFill>
              </a:rPr>
              <a:t>1 John 3:2, 21; 4:1, 7, 11 – Beloved ones in the faith  </a:t>
            </a:r>
          </a:p>
          <a:p>
            <a:pPr marL="461963" indent="-461963">
              <a:spcBef>
                <a:spcPts val="0"/>
              </a:spcBef>
              <a:spcAft>
                <a:spcPts val="1800"/>
              </a:spcAft>
              <a:buClr>
                <a:srgbClr val="66FFFF"/>
              </a:buClr>
              <a:buSzPct val="120000"/>
              <a:buFont typeface="Wingdings" panose="05000000000000000000" pitchFamily="2" charset="2"/>
              <a:buChar char="§"/>
              <a:defRPr/>
            </a:pPr>
            <a:r>
              <a:rPr lang="en-US" sz="3000" dirty="0">
                <a:solidFill>
                  <a:schemeClr val="bg1"/>
                </a:solidFill>
              </a:rPr>
              <a:t>1 John 3:13 – My brothers</a:t>
            </a:r>
          </a:p>
          <a:p>
            <a:pPr marL="461963" indent="-461963">
              <a:spcBef>
                <a:spcPts val="0"/>
              </a:spcBef>
              <a:spcAft>
                <a:spcPts val="1800"/>
              </a:spcAft>
              <a:buClr>
                <a:srgbClr val="66FFFF"/>
              </a:buClr>
              <a:buSzPct val="120000"/>
              <a:buFont typeface="Wingdings" panose="05000000000000000000" pitchFamily="2" charset="2"/>
              <a:buChar char="§"/>
              <a:defRPr/>
            </a:pPr>
            <a:r>
              <a:rPr lang="en-US" sz="3000" dirty="0">
                <a:solidFill>
                  <a:schemeClr val="bg1"/>
                </a:solidFill>
              </a:rPr>
              <a:t>1 John 4:4 – Born of God</a:t>
            </a:r>
          </a:p>
          <a:p>
            <a:pPr marL="461963" indent="-461963">
              <a:spcBef>
                <a:spcPts val="0"/>
              </a:spcBef>
              <a:spcAft>
                <a:spcPts val="1800"/>
              </a:spcAft>
              <a:buClr>
                <a:srgbClr val="66FFFF"/>
              </a:buClr>
              <a:buSzPct val="120000"/>
              <a:buFont typeface="Wingdings" panose="05000000000000000000" pitchFamily="2" charset="2"/>
              <a:buChar char="§"/>
              <a:defRPr/>
            </a:pPr>
            <a:r>
              <a:rPr lang="en-US" sz="3000" dirty="0">
                <a:solidFill>
                  <a:schemeClr val="bg1"/>
                </a:solidFill>
              </a:rPr>
              <a:t>1 John 4:13 – Possessing the Holy Spirit</a:t>
            </a:r>
          </a:p>
        </p:txBody>
      </p:sp>
    </p:spTree>
    <p:extLst>
      <p:ext uri="{BB962C8B-B14F-4D97-AF65-F5344CB8AC3E}">
        <p14:creationId xmlns:p14="http://schemas.microsoft.com/office/powerpoint/2010/main" val="38403748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3" y="173724"/>
            <a:ext cx="8791575" cy="4324261"/>
          </a:xfrm>
          <a:prstGeom prst="rect">
            <a:avLst/>
          </a:prstGeom>
          <a:noFill/>
          <a:ln w="28575">
            <a:noFill/>
            <a:miter lim="800000"/>
            <a:headEnd/>
            <a:tailEnd/>
          </a:ln>
        </p:spPr>
        <p:txBody>
          <a:bodyPr>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rPr>
              <a:t>1 John 1:3-4</a:t>
            </a:r>
          </a:p>
          <a:p>
            <a:pPr algn="just" eaLnBrk="1" fontAlgn="auto" hangingPunct="1">
              <a:spcBef>
                <a:spcPts val="600"/>
              </a:spcBef>
              <a:spcAft>
                <a:spcPts val="600"/>
              </a:spcAft>
              <a:defRPr/>
            </a:pPr>
            <a:r>
              <a:rPr lang="en-US" altLang="en-US" sz="3600" kern="0" dirty="0">
                <a:solidFill>
                  <a:schemeClr val="bg1"/>
                </a:solidFill>
                <a:latin typeface="+mn-lt"/>
                <a:cs typeface="Calibri" panose="020F0502020204030204" pitchFamily="34" charset="0"/>
              </a:rPr>
              <a:t>“</a:t>
            </a:r>
            <a:r>
              <a:rPr lang="en-US" sz="3600" dirty="0">
                <a:solidFill>
                  <a:schemeClr val="bg1"/>
                </a:solidFill>
                <a:latin typeface="Calibri" panose="020F0502020204030204" pitchFamily="34" charset="0"/>
                <a:cs typeface="Calibri" panose="020F0502020204030204" pitchFamily="34" charset="0"/>
              </a:rPr>
              <a:t>what we have seen and heard we proclaim to you also, so that you too may have </a:t>
            </a:r>
            <a:r>
              <a:rPr lang="en-US" sz="3600" b="1" u="sng" dirty="0">
                <a:solidFill>
                  <a:srgbClr val="FFFFCC"/>
                </a:solidFill>
                <a:latin typeface="Calibri" panose="020F0502020204030204" pitchFamily="34" charset="0"/>
                <a:cs typeface="Calibri" panose="020F0502020204030204" pitchFamily="34" charset="0"/>
              </a:rPr>
              <a:t>fellowship</a:t>
            </a:r>
            <a:r>
              <a:rPr lang="en-US" sz="3600" dirty="0">
                <a:solidFill>
                  <a:schemeClr val="bg1"/>
                </a:solidFill>
                <a:latin typeface="Calibri" panose="020F0502020204030204" pitchFamily="34" charset="0"/>
                <a:cs typeface="Calibri" panose="020F0502020204030204" pitchFamily="34" charset="0"/>
              </a:rPr>
              <a:t> with us; and indeed our </a:t>
            </a:r>
            <a:r>
              <a:rPr lang="en-US" sz="3600" b="1" u="sng" dirty="0">
                <a:solidFill>
                  <a:srgbClr val="FFFFCC"/>
                </a:solidFill>
                <a:latin typeface="Calibri" panose="020F0502020204030204" pitchFamily="34" charset="0"/>
                <a:cs typeface="Calibri" panose="020F0502020204030204" pitchFamily="34" charset="0"/>
              </a:rPr>
              <a:t>fellowship</a:t>
            </a:r>
            <a:r>
              <a:rPr lang="en-US" sz="3600" dirty="0">
                <a:solidFill>
                  <a:schemeClr val="bg1"/>
                </a:solidFill>
                <a:latin typeface="Calibri" panose="020F0502020204030204" pitchFamily="34" charset="0"/>
                <a:cs typeface="Calibri" panose="020F0502020204030204" pitchFamily="34" charset="0"/>
              </a:rPr>
              <a:t> is with the Father, and with His Son Jesus Christ. </a:t>
            </a:r>
            <a:r>
              <a:rPr lang="en-US" sz="3600" baseline="30000" dirty="0">
                <a:solidFill>
                  <a:schemeClr val="bg1"/>
                </a:solidFill>
                <a:latin typeface="Calibri" panose="020F0502020204030204" pitchFamily="34" charset="0"/>
                <a:cs typeface="Calibri" panose="020F0502020204030204" pitchFamily="34" charset="0"/>
              </a:rPr>
              <a:t>4 </a:t>
            </a:r>
            <a:r>
              <a:rPr lang="en-US" sz="3600" dirty="0">
                <a:solidFill>
                  <a:schemeClr val="bg1"/>
                </a:solidFill>
                <a:latin typeface="Calibri" panose="020F0502020204030204" pitchFamily="34" charset="0"/>
                <a:cs typeface="Calibri" panose="020F0502020204030204" pitchFamily="34" charset="0"/>
              </a:rPr>
              <a:t>These things we write, so that our </a:t>
            </a:r>
            <a:r>
              <a:rPr lang="en-US" sz="3600" b="1" u="sng" dirty="0">
                <a:solidFill>
                  <a:srgbClr val="FFFFCC"/>
                </a:solidFill>
                <a:latin typeface="Calibri" panose="020F0502020204030204" pitchFamily="34" charset="0"/>
                <a:cs typeface="Calibri" panose="020F0502020204030204" pitchFamily="34" charset="0"/>
              </a:rPr>
              <a:t>joy</a:t>
            </a:r>
            <a:r>
              <a:rPr lang="en-US" sz="3600" dirty="0">
                <a:solidFill>
                  <a:schemeClr val="bg1"/>
                </a:solidFill>
                <a:latin typeface="Calibri" panose="020F0502020204030204" pitchFamily="34" charset="0"/>
                <a:cs typeface="Calibri" panose="020F0502020204030204" pitchFamily="34" charset="0"/>
              </a:rPr>
              <a:t> may be made complete.” </a:t>
            </a:r>
            <a:r>
              <a:rPr lang="en-US" altLang="en-US" sz="3600" dirty="0">
                <a:solidFill>
                  <a:schemeClr val="bg1"/>
                </a:solidFill>
                <a:latin typeface="Calibri" panose="020F0502020204030204" pitchFamily="34" charset="0"/>
                <a:cs typeface="Calibri" panose="020F0502020204030204" pitchFamily="34" charset="0"/>
              </a:rPr>
              <a:t>(NASB)</a:t>
            </a:r>
          </a:p>
        </p:txBody>
      </p:sp>
    </p:spTree>
    <p:extLst>
      <p:ext uri="{BB962C8B-B14F-4D97-AF65-F5344CB8AC3E}">
        <p14:creationId xmlns:p14="http://schemas.microsoft.com/office/powerpoint/2010/main" val="11210390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3" y="173724"/>
            <a:ext cx="8791575" cy="4878259"/>
          </a:xfrm>
          <a:prstGeom prst="rect">
            <a:avLst/>
          </a:prstGeom>
          <a:noFill/>
          <a:ln w="28575">
            <a:noFill/>
            <a:miter lim="800000"/>
            <a:headEnd/>
            <a:tailEnd/>
          </a:ln>
        </p:spPr>
        <p:txBody>
          <a:bodyPr>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rPr>
              <a:t>John 15:4-5</a:t>
            </a:r>
          </a:p>
          <a:p>
            <a:pPr algn="just" eaLnBrk="1" fontAlgn="auto" hangingPunct="1">
              <a:spcBef>
                <a:spcPts val="600"/>
              </a:spcBef>
              <a:spcAft>
                <a:spcPts val="600"/>
              </a:spcAft>
              <a:defRPr/>
            </a:pPr>
            <a:r>
              <a:rPr lang="en-US" altLang="en-US" sz="3600" kern="0" dirty="0">
                <a:solidFill>
                  <a:schemeClr val="bg1"/>
                </a:solidFill>
                <a:latin typeface="+mn-lt"/>
                <a:cs typeface="Calibri" panose="020F0502020204030204" pitchFamily="34" charset="0"/>
              </a:rPr>
              <a:t>“</a:t>
            </a:r>
            <a:r>
              <a:rPr lang="en-US" sz="3600" b="1" u="sng" dirty="0">
                <a:solidFill>
                  <a:srgbClr val="FFFFCC"/>
                </a:solidFill>
                <a:latin typeface="+mn-lt"/>
              </a:rPr>
              <a:t>Abide</a:t>
            </a:r>
            <a:r>
              <a:rPr lang="en-US" sz="3600" dirty="0">
                <a:solidFill>
                  <a:schemeClr val="bg1"/>
                </a:solidFill>
                <a:latin typeface="+mn-lt"/>
              </a:rPr>
              <a:t> in Me, and I in you. As the branch cannot bear fruit of itself unless it </a:t>
            </a:r>
            <a:r>
              <a:rPr lang="en-US" sz="3600" b="1" u="sng" dirty="0">
                <a:solidFill>
                  <a:srgbClr val="FFFFCC"/>
                </a:solidFill>
                <a:latin typeface="+mn-lt"/>
              </a:rPr>
              <a:t>abides</a:t>
            </a:r>
            <a:r>
              <a:rPr lang="en-US" sz="3600" dirty="0">
                <a:solidFill>
                  <a:schemeClr val="bg1"/>
                </a:solidFill>
                <a:latin typeface="+mn-lt"/>
              </a:rPr>
              <a:t> in the vine, so neither </a:t>
            </a:r>
            <a:r>
              <a:rPr lang="en-US" sz="3600" i="1" dirty="0">
                <a:solidFill>
                  <a:schemeClr val="bg1"/>
                </a:solidFill>
                <a:latin typeface="+mn-lt"/>
              </a:rPr>
              <a:t>can</a:t>
            </a:r>
            <a:r>
              <a:rPr lang="en-US" sz="3600" dirty="0">
                <a:solidFill>
                  <a:schemeClr val="bg1"/>
                </a:solidFill>
                <a:latin typeface="+mn-lt"/>
              </a:rPr>
              <a:t> you unless you </a:t>
            </a:r>
            <a:r>
              <a:rPr lang="en-US" sz="3600" b="1" u="sng" dirty="0">
                <a:solidFill>
                  <a:srgbClr val="FFFFCC"/>
                </a:solidFill>
                <a:latin typeface="+mn-lt"/>
              </a:rPr>
              <a:t>abide</a:t>
            </a:r>
            <a:r>
              <a:rPr lang="en-US" sz="3600" dirty="0">
                <a:solidFill>
                  <a:schemeClr val="bg1"/>
                </a:solidFill>
                <a:latin typeface="+mn-lt"/>
              </a:rPr>
              <a:t> in Me. </a:t>
            </a:r>
            <a:r>
              <a:rPr lang="en-US" sz="3600" baseline="30000" dirty="0">
                <a:solidFill>
                  <a:schemeClr val="bg1"/>
                </a:solidFill>
                <a:latin typeface="+mn-lt"/>
              </a:rPr>
              <a:t>5 </a:t>
            </a:r>
            <a:r>
              <a:rPr lang="en-US" sz="3600" dirty="0">
                <a:solidFill>
                  <a:schemeClr val="bg1"/>
                </a:solidFill>
                <a:latin typeface="+mn-lt"/>
              </a:rPr>
              <a:t>I am the vine, you are the branches; he who </a:t>
            </a:r>
            <a:r>
              <a:rPr lang="en-US" sz="3600" b="1" u="sng" dirty="0">
                <a:solidFill>
                  <a:srgbClr val="FFFFCC"/>
                </a:solidFill>
                <a:latin typeface="+mn-lt"/>
              </a:rPr>
              <a:t>abides</a:t>
            </a:r>
            <a:r>
              <a:rPr lang="en-US" sz="3600" dirty="0">
                <a:solidFill>
                  <a:schemeClr val="bg1"/>
                </a:solidFill>
                <a:latin typeface="+mn-lt"/>
              </a:rPr>
              <a:t> in Me and I in him, he bears much fruit, for apart from Me you can do nothing.</a:t>
            </a:r>
            <a:r>
              <a:rPr lang="en-US" sz="3600" dirty="0">
                <a:solidFill>
                  <a:schemeClr val="bg1"/>
                </a:solidFill>
                <a:latin typeface="+mn-lt"/>
                <a:cs typeface="Calibri" panose="020F0502020204030204" pitchFamily="34" charset="0"/>
              </a:rPr>
              <a:t>.” </a:t>
            </a:r>
            <a:r>
              <a:rPr lang="en-US" altLang="en-US" sz="3600" dirty="0">
                <a:solidFill>
                  <a:schemeClr val="bg1"/>
                </a:solidFill>
                <a:latin typeface="+mn-lt"/>
                <a:cs typeface="Calibri" panose="020F0502020204030204" pitchFamily="34" charset="0"/>
              </a:rPr>
              <a:t>(NASB)</a:t>
            </a:r>
          </a:p>
        </p:txBody>
      </p:sp>
    </p:spTree>
    <p:extLst>
      <p:ext uri="{BB962C8B-B14F-4D97-AF65-F5344CB8AC3E}">
        <p14:creationId xmlns:p14="http://schemas.microsoft.com/office/powerpoint/2010/main" val="13989706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Placeholder 3"/>
          <p:cNvGraphicFramePr>
            <a:graphicFrameLocks noGrp="1"/>
          </p:cNvGraphicFramePr>
          <p:nvPr>
            <p:ph type="tbl" idx="1"/>
            <p:extLst>
              <p:ext uri="{D42A27DB-BD31-4B8C-83A1-F6EECF244321}">
                <p14:modId xmlns:p14="http://schemas.microsoft.com/office/powerpoint/2010/main" val="3647640059"/>
              </p:ext>
            </p:extLst>
          </p:nvPr>
        </p:nvGraphicFramePr>
        <p:xfrm>
          <a:off x="532615" y="1874520"/>
          <a:ext cx="8078771" cy="3108960"/>
        </p:xfrm>
        <a:graphic>
          <a:graphicData uri="http://schemas.openxmlformats.org/drawingml/2006/table">
            <a:tbl>
              <a:tblPr firstRow="1" bandRow="1">
                <a:tableStyleId>{0660B408-B3CF-4A94-85FC-2B1E0A45F4A2}</a:tableStyleId>
              </a:tblPr>
              <a:tblGrid>
                <a:gridCol w="1715678">
                  <a:extLst>
                    <a:ext uri="{9D8B030D-6E8A-4147-A177-3AD203B41FA5}">
                      <a16:colId xmlns:a16="http://schemas.microsoft.com/office/drawing/2014/main" val="248338627"/>
                    </a:ext>
                  </a:extLst>
                </a:gridCol>
                <a:gridCol w="4081807">
                  <a:extLst>
                    <a:ext uri="{9D8B030D-6E8A-4147-A177-3AD203B41FA5}">
                      <a16:colId xmlns:a16="http://schemas.microsoft.com/office/drawing/2014/main" val="229880681"/>
                    </a:ext>
                  </a:extLst>
                </a:gridCol>
                <a:gridCol w="2281286">
                  <a:extLst>
                    <a:ext uri="{9D8B030D-6E8A-4147-A177-3AD203B41FA5}">
                      <a16:colId xmlns:a16="http://schemas.microsoft.com/office/drawing/2014/main" val="2147455309"/>
                    </a:ext>
                  </a:extLst>
                </a:gridCol>
              </a:tblGrid>
              <a:tr h="370840">
                <a:tc>
                  <a:txBody>
                    <a:bodyPr/>
                    <a:lstStyle/>
                    <a:p>
                      <a:pPr algn="ctr"/>
                      <a:endParaRPr lang="en-US" sz="3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sz="3600" dirty="0">
                          <a:solidFill>
                            <a:srgbClr val="FFFFCC"/>
                          </a:solidFill>
                        </a:rPr>
                        <a:t>Gospel of John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sz="3600" dirty="0">
                          <a:solidFill>
                            <a:srgbClr val="66FFFF"/>
                          </a:solidFill>
                        </a:rPr>
                        <a:t>First John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691896990"/>
                  </a:ext>
                </a:extLst>
              </a:tr>
              <a:tr h="370840">
                <a:tc>
                  <a:txBody>
                    <a:bodyPr/>
                    <a:lstStyle/>
                    <a:p>
                      <a:r>
                        <a:rPr lang="en-US" sz="3600" b="0" dirty="0">
                          <a:solidFill>
                            <a:srgbClr val="0000FF"/>
                          </a:solidFill>
                        </a:rPr>
                        <a:t>Believe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99 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6 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2568486"/>
                  </a:ext>
                </a:extLst>
              </a:tr>
              <a:tr h="370840">
                <a:tc>
                  <a:txBody>
                    <a:bodyPr/>
                    <a:lstStyle/>
                    <a:p>
                      <a:r>
                        <a:rPr lang="en-US" sz="3600" b="0" dirty="0">
                          <a:solidFill>
                            <a:srgbClr val="0000FF"/>
                          </a:solidFill>
                        </a:rPr>
                        <a:t>Abide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Many times in a much longer book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21 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3312490"/>
                  </a:ext>
                </a:extLst>
              </a:tr>
              <a:tr h="370840">
                <a:tc>
                  <a:txBody>
                    <a:bodyPr/>
                    <a:lstStyle/>
                    <a:p>
                      <a:r>
                        <a:rPr lang="en-US" sz="3600" b="0" dirty="0">
                          <a:solidFill>
                            <a:srgbClr val="0000FF"/>
                          </a:solidFill>
                        </a:rPr>
                        <a:t>Purpose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20:30-31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1:3-4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9004897"/>
                  </a:ext>
                </a:extLst>
              </a:tr>
            </a:tbl>
          </a:graphicData>
        </a:graphic>
      </p:graphicFrame>
    </p:spTree>
    <p:extLst>
      <p:ext uri="{BB962C8B-B14F-4D97-AF65-F5344CB8AC3E}">
        <p14:creationId xmlns:p14="http://schemas.microsoft.com/office/powerpoint/2010/main" val="28789394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idx="4294967295"/>
          </p:nvPr>
        </p:nvSpPr>
        <p:spPr>
          <a:xfrm>
            <a:off x="2819400" y="274638"/>
            <a:ext cx="3505200" cy="801687"/>
          </a:xfrm>
        </p:spPr>
        <p:txBody>
          <a:bodyPr/>
          <a:lstStyle/>
          <a:p>
            <a:r>
              <a:rPr lang="en-US" altLang="en-US" sz="4000" b="1" dirty="0">
                <a:solidFill>
                  <a:srgbClr val="FFFFCC"/>
                </a:solidFill>
                <a:effectLst>
                  <a:outerShdw blurRad="38100" dist="38100" dir="2700000" algn="tl">
                    <a:srgbClr val="000000">
                      <a:alpha val="43137"/>
                    </a:srgbClr>
                  </a:outerShdw>
                </a:effectLst>
                <a:latin typeface="+mn-lt"/>
              </a:rPr>
              <a:t>John 20:30-31</a:t>
            </a:r>
          </a:p>
        </p:txBody>
      </p:sp>
      <p:sp>
        <p:nvSpPr>
          <p:cNvPr id="27650" name="Rectangle 3"/>
          <p:cNvSpPr>
            <a:spLocks noGrp="1"/>
          </p:cNvSpPr>
          <p:nvPr>
            <p:ph type="body" idx="4294967295"/>
          </p:nvPr>
        </p:nvSpPr>
        <p:spPr>
          <a:xfrm>
            <a:off x="3261673" y="1219200"/>
            <a:ext cx="5768419" cy="4724400"/>
          </a:xfrm>
        </p:spPr>
        <p:txBody>
          <a:bodyPr/>
          <a:lstStyle/>
          <a:p>
            <a:pPr marL="0" indent="0" algn="just">
              <a:buFont typeface="Wingdings" panose="05000000000000000000" pitchFamily="2" charset="2"/>
              <a:buNone/>
              <a:defRPr/>
            </a:pPr>
            <a:r>
              <a:rPr lang="en-US" sz="3400" dirty="0">
                <a:solidFill>
                  <a:schemeClr val="bg1"/>
                </a:solidFill>
                <a:cs typeface="Arial" pitchFamily="34" charset="0"/>
              </a:rPr>
              <a:t>“Therefore many other </a:t>
            </a:r>
            <a:r>
              <a:rPr lang="en-US" sz="3400" b="1" u="sng" dirty="0">
                <a:solidFill>
                  <a:srgbClr val="FFFFCC"/>
                </a:solidFill>
                <a:cs typeface="Arial" pitchFamily="34" charset="0"/>
              </a:rPr>
              <a:t>signs</a:t>
            </a:r>
            <a:r>
              <a:rPr lang="en-US" sz="3400" dirty="0">
                <a:solidFill>
                  <a:schemeClr val="bg1"/>
                </a:solidFill>
                <a:cs typeface="Arial" pitchFamily="34" charset="0"/>
              </a:rPr>
              <a:t> Jesus also performed in the presence of the disciples, which are not written in this book; but these have been written so that you may </a:t>
            </a:r>
            <a:r>
              <a:rPr lang="en-US" sz="3400" b="1" u="sng" dirty="0">
                <a:solidFill>
                  <a:srgbClr val="FFFFCC"/>
                </a:solidFill>
                <a:cs typeface="Arial" pitchFamily="34" charset="0"/>
              </a:rPr>
              <a:t>believe</a:t>
            </a:r>
            <a:r>
              <a:rPr lang="en-US" sz="3400" dirty="0">
                <a:solidFill>
                  <a:schemeClr val="bg1"/>
                </a:solidFill>
                <a:cs typeface="Arial" pitchFamily="34" charset="0"/>
              </a:rPr>
              <a:t> that </a:t>
            </a:r>
            <a:r>
              <a:rPr lang="en-US" sz="3400" b="1" u="sng" dirty="0">
                <a:solidFill>
                  <a:srgbClr val="FFFFCC"/>
                </a:solidFill>
                <a:cs typeface="Arial" pitchFamily="34" charset="0"/>
              </a:rPr>
              <a:t>Jesus is the Christ, the Son of God</a:t>
            </a:r>
            <a:r>
              <a:rPr lang="en-US" sz="3400" dirty="0">
                <a:solidFill>
                  <a:schemeClr val="bg1"/>
                </a:solidFill>
                <a:cs typeface="Arial" pitchFamily="34" charset="0"/>
              </a:rPr>
              <a:t>; and that </a:t>
            </a:r>
            <a:r>
              <a:rPr lang="en-US" sz="3400" b="1" u="sng" dirty="0">
                <a:solidFill>
                  <a:srgbClr val="FFFFCC"/>
                </a:solidFill>
                <a:cs typeface="Arial" pitchFamily="34" charset="0"/>
              </a:rPr>
              <a:t>believing</a:t>
            </a:r>
            <a:r>
              <a:rPr lang="en-US" sz="3400" dirty="0">
                <a:solidFill>
                  <a:schemeClr val="bg1"/>
                </a:solidFill>
                <a:cs typeface="Arial" pitchFamily="34" charset="0"/>
              </a:rPr>
              <a:t> you may have </a:t>
            </a:r>
            <a:r>
              <a:rPr lang="en-US" sz="3400" b="1" u="sng" dirty="0">
                <a:solidFill>
                  <a:srgbClr val="FFFFCC"/>
                </a:solidFill>
                <a:cs typeface="Arial" pitchFamily="34" charset="0"/>
              </a:rPr>
              <a:t>life</a:t>
            </a:r>
            <a:r>
              <a:rPr lang="en-US" sz="3400" dirty="0">
                <a:solidFill>
                  <a:schemeClr val="bg1"/>
                </a:solidFill>
                <a:cs typeface="Arial" pitchFamily="34" charset="0"/>
              </a:rPr>
              <a:t> in His name.”</a:t>
            </a:r>
          </a:p>
        </p:txBody>
      </p:sp>
      <p:pic>
        <p:nvPicPr>
          <p:cNvPr id="5126" name="Picture 6" descr="http://www.maggiesnotebook.com/wp-content/uploads/2011/08/Apostle_John_35.jpg"/>
          <p:cNvPicPr>
            <a:picLocks noChangeAspect="1" noChangeArrowheads="1"/>
          </p:cNvPicPr>
          <p:nvPr/>
        </p:nvPicPr>
        <p:blipFill>
          <a:blip r:embed="rId2" cstate="print">
            <a:extLst/>
          </a:blip>
          <a:srcRect/>
          <a:stretch>
            <a:fillRect/>
          </a:stretch>
        </p:blipFill>
        <p:spPr bwMode="auto">
          <a:xfrm>
            <a:off x="381002" y="1609724"/>
            <a:ext cx="2640593" cy="3200400"/>
          </a:xfrm>
          <a:prstGeom prst="rect">
            <a:avLst/>
          </a:prstGeom>
          <a:solidFill>
            <a:srgbClr val="FFFFFF">
              <a:shade val="85000"/>
            </a:srgbClr>
          </a:solidFill>
          <a:ln w="762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extLst>
      <p:ext uri="{BB962C8B-B14F-4D97-AF65-F5344CB8AC3E}">
        <p14:creationId xmlns:p14="http://schemas.microsoft.com/office/powerpoint/2010/main" val="39616383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3" y="239713"/>
            <a:ext cx="8791575" cy="4324261"/>
          </a:xfrm>
          <a:prstGeom prst="rect">
            <a:avLst/>
          </a:prstGeom>
          <a:noFill/>
          <a:ln w="28575">
            <a:noFill/>
            <a:miter lim="800000"/>
            <a:headEnd/>
            <a:tailEnd/>
          </a:ln>
        </p:spPr>
        <p:txBody>
          <a:bodyPr>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rPr>
              <a:t>1 John 1:3-4</a:t>
            </a:r>
          </a:p>
          <a:p>
            <a:pPr algn="just" eaLnBrk="1" fontAlgn="auto" hangingPunct="1">
              <a:spcBef>
                <a:spcPts val="600"/>
              </a:spcBef>
              <a:spcAft>
                <a:spcPts val="600"/>
              </a:spcAft>
              <a:defRPr/>
            </a:pPr>
            <a:r>
              <a:rPr lang="en-US" altLang="en-US" sz="3600" kern="0" dirty="0">
                <a:solidFill>
                  <a:schemeClr val="bg1"/>
                </a:solidFill>
                <a:latin typeface="+mn-lt"/>
                <a:cs typeface="Calibri" panose="020F0502020204030204" pitchFamily="34" charset="0"/>
              </a:rPr>
              <a:t>“</a:t>
            </a:r>
            <a:r>
              <a:rPr lang="en-US" sz="3600" dirty="0">
                <a:solidFill>
                  <a:schemeClr val="bg1"/>
                </a:solidFill>
                <a:latin typeface="Calibri" panose="020F0502020204030204" pitchFamily="34" charset="0"/>
                <a:cs typeface="Calibri" panose="020F0502020204030204" pitchFamily="34" charset="0"/>
              </a:rPr>
              <a:t>what we have seen and heard we proclaim to you also, so that you too may have </a:t>
            </a:r>
            <a:r>
              <a:rPr lang="en-US" sz="3600" b="1" u="sng" dirty="0">
                <a:solidFill>
                  <a:srgbClr val="FFFFCC"/>
                </a:solidFill>
                <a:latin typeface="Calibri" panose="020F0502020204030204" pitchFamily="34" charset="0"/>
                <a:cs typeface="Calibri" panose="020F0502020204030204" pitchFamily="34" charset="0"/>
              </a:rPr>
              <a:t>fellowship</a:t>
            </a:r>
            <a:r>
              <a:rPr lang="en-US" sz="3600" dirty="0">
                <a:solidFill>
                  <a:schemeClr val="bg1"/>
                </a:solidFill>
                <a:latin typeface="Calibri" panose="020F0502020204030204" pitchFamily="34" charset="0"/>
                <a:cs typeface="Calibri" panose="020F0502020204030204" pitchFamily="34" charset="0"/>
              </a:rPr>
              <a:t> with us; and indeed our </a:t>
            </a:r>
            <a:r>
              <a:rPr lang="en-US" sz="3600" b="1" u="sng" dirty="0">
                <a:solidFill>
                  <a:srgbClr val="FFFFCC"/>
                </a:solidFill>
                <a:latin typeface="Calibri" panose="020F0502020204030204" pitchFamily="34" charset="0"/>
                <a:cs typeface="Calibri" panose="020F0502020204030204" pitchFamily="34" charset="0"/>
              </a:rPr>
              <a:t>fellowship</a:t>
            </a:r>
            <a:r>
              <a:rPr lang="en-US" sz="3600" dirty="0">
                <a:solidFill>
                  <a:schemeClr val="bg1"/>
                </a:solidFill>
                <a:latin typeface="Calibri" panose="020F0502020204030204" pitchFamily="34" charset="0"/>
                <a:cs typeface="Calibri" panose="020F0502020204030204" pitchFamily="34" charset="0"/>
              </a:rPr>
              <a:t> is with the Father, and with His Son Jesus Christ. </a:t>
            </a:r>
            <a:r>
              <a:rPr lang="en-US" sz="3600" baseline="30000" dirty="0">
                <a:solidFill>
                  <a:schemeClr val="bg1"/>
                </a:solidFill>
                <a:latin typeface="Calibri" panose="020F0502020204030204" pitchFamily="34" charset="0"/>
                <a:cs typeface="Calibri" panose="020F0502020204030204" pitchFamily="34" charset="0"/>
              </a:rPr>
              <a:t>4 </a:t>
            </a:r>
            <a:r>
              <a:rPr lang="en-US" sz="3600" dirty="0">
                <a:solidFill>
                  <a:schemeClr val="bg1"/>
                </a:solidFill>
                <a:latin typeface="Calibri" panose="020F0502020204030204" pitchFamily="34" charset="0"/>
                <a:cs typeface="Calibri" panose="020F0502020204030204" pitchFamily="34" charset="0"/>
              </a:rPr>
              <a:t>These things we write, so that our </a:t>
            </a:r>
            <a:r>
              <a:rPr lang="en-US" sz="3600" b="1" u="sng" dirty="0">
                <a:solidFill>
                  <a:srgbClr val="FFFFCC"/>
                </a:solidFill>
                <a:latin typeface="Calibri" panose="020F0502020204030204" pitchFamily="34" charset="0"/>
                <a:cs typeface="Calibri" panose="020F0502020204030204" pitchFamily="34" charset="0"/>
              </a:rPr>
              <a:t>joy</a:t>
            </a:r>
            <a:r>
              <a:rPr lang="en-US" sz="3600" dirty="0">
                <a:solidFill>
                  <a:schemeClr val="bg1"/>
                </a:solidFill>
                <a:latin typeface="Calibri" panose="020F0502020204030204" pitchFamily="34" charset="0"/>
                <a:cs typeface="Calibri" panose="020F0502020204030204" pitchFamily="34" charset="0"/>
              </a:rPr>
              <a:t> may be made complete..” </a:t>
            </a:r>
            <a:r>
              <a:rPr lang="en-US" altLang="en-US" sz="3600" dirty="0">
                <a:solidFill>
                  <a:schemeClr val="bg1"/>
                </a:solidFill>
                <a:latin typeface="Calibri" panose="020F0502020204030204" pitchFamily="34" charset="0"/>
                <a:cs typeface="Calibri" panose="020F0502020204030204" pitchFamily="34" charset="0"/>
              </a:rPr>
              <a:t>(NASB)</a:t>
            </a:r>
          </a:p>
        </p:txBody>
      </p:sp>
    </p:spTree>
    <p:extLst>
      <p:ext uri="{BB962C8B-B14F-4D97-AF65-F5344CB8AC3E}">
        <p14:creationId xmlns:p14="http://schemas.microsoft.com/office/powerpoint/2010/main" val="2303335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a:solidFill>
                  <a:srgbClr val="00FFFF"/>
                </a:solidFill>
                <a:latin typeface="+mn-lt"/>
              </a:rPr>
              <a:t>Definition of Eternal Security</a:t>
            </a:r>
          </a:p>
        </p:txBody>
      </p:sp>
      <p:sp>
        <p:nvSpPr>
          <p:cNvPr id="3" name="Content Placeholder 2"/>
          <p:cNvSpPr>
            <a:spLocks noGrp="1"/>
          </p:cNvSpPr>
          <p:nvPr>
            <p:ph idx="1"/>
          </p:nvPr>
        </p:nvSpPr>
        <p:spPr/>
        <p:txBody>
          <a:bodyPr/>
          <a:lstStyle/>
          <a:p>
            <a:pPr marL="0" indent="0" algn="just">
              <a:buFont typeface="Arial" panose="020B0604020202020204" pitchFamily="34" charset="0"/>
              <a:buNone/>
              <a:defRPr/>
            </a:pPr>
            <a:r>
              <a:rPr lang="en-US" dirty="0">
                <a:solidFill>
                  <a:schemeClr val="bg1"/>
                </a:solidFill>
              </a:rPr>
              <a:t>“Eternal Security means that those who have been </a:t>
            </a:r>
            <a:r>
              <a:rPr lang="en-US" i="1" dirty="0">
                <a:solidFill>
                  <a:schemeClr val="bg1"/>
                </a:solidFill>
              </a:rPr>
              <a:t>genuinely saved</a:t>
            </a:r>
            <a:r>
              <a:rPr lang="en-US" dirty="0">
                <a:solidFill>
                  <a:schemeClr val="bg1"/>
                </a:solidFill>
              </a:rPr>
              <a:t> </a:t>
            </a:r>
            <a:r>
              <a:rPr lang="en-US" b="1" dirty="0">
                <a:solidFill>
                  <a:srgbClr val="FFFFCC"/>
                </a:solidFill>
                <a:effectLst>
                  <a:outerShdw blurRad="38100" dist="38100" dir="2700000" algn="tl">
                    <a:srgbClr val="000000">
                      <a:alpha val="43137"/>
                    </a:srgbClr>
                  </a:outerShdw>
                </a:effectLst>
                <a:latin typeface="+mj-lt"/>
                <a:ea typeface="+mj-ea"/>
                <a:cs typeface="+mj-cs"/>
              </a:rPr>
              <a:t>by God’s grace through faith alone in Christ alone </a:t>
            </a:r>
            <a:r>
              <a:rPr lang="en-US" dirty="0">
                <a:solidFill>
                  <a:schemeClr val="bg1"/>
                </a:solidFill>
              </a:rPr>
              <a:t>shall never be in danger of God’s condemnation or loss of salvation but God’s grace and power keep them forever saved and secure.”</a:t>
            </a:r>
          </a:p>
        </p:txBody>
      </p:sp>
      <p:sp>
        <p:nvSpPr>
          <p:cNvPr id="10244" name="TextBox 3"/>
          <p:cNvSpPr txBox="1">
            <a:spLocks noChangeArrowheads="1"/>
          </p:cNvSpPr>
          <p:nvPr/>
        </p:nvSpPr>
        <p:spPr bwMode="auto">
          <a:xfrm>
            <a:off x="1238250" y="6359525"/>
            <a:ext cx="6762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dirty="0">
                <a:solidFill>
                  <a:schemeClr val="bg1"/>
                </a:solidFill>
                <a:latin typeface="Calibri" panose="020F0502020204030204" pitchFamily="34" charset="0"/>
                <a:cs typeface="Calibri" panose="020F0502020204030204" pitchFamily="34" charset="0"/>
              </a:rPr>
              <a:t>Dennis </a:t>
            </a:r>
            <a:r>
              <a:rPr lang="en-US" altLang="en-US" dirty="0" err="1">
                <a:solidFill>
                  <a:schemeClr val="bg1"/>
                </a:solidFill>
                <a:latin typeface="Calibri" panose="020F0502020204030204" pitchFamily="34" charset="0"/>
                <a:cs typeface="Calibri" panose="020F0502020204030204" pitchFamily="34" charset="0"/>
              </a:rPr>
              <a:t>Rokser</a:t>
            </a:r>
            <a:r>
              <a:rPr lang="en-US" altLang="en-US" dirty="0">
                <a:solidFill>
                  <a:schemeClr val="bg1"/>
                </a:solidFill>
                <a:latin typeface="Calibri" panose="020F0502020204030204" pitchFamily="34" charset="0"/>
                <a:cs typeface="Calibri" panose="020F0502020204030204" pitchFamily="34" charset="0"/>
              </a:rPr>
              <a:t>, </a:t>
            </a:r>
            <a:r>
              <a:rPr lang="en-US" altLang="en-US" i="1" dirty="0">
                <a:solidFill>
                  <a:schemeClr val="bg1"/>
                </a:solidFill>
                <a:latin typeface="Calibri" panose="020F0502020204030204" pitchFamily="34" charset="0"/>
                <a:cs typeface="Calibri" panose="020F0502020204030204" pitchFamily="34" charset="0"/>
              </a:rPr>
              <a:t>Shall Never Perish Forever</a:t>
            </a:r>
            <a:r>
              <a:rPr lang="en-US" altLang="en-US" dirty="0">
                <a:solidFill>
                  <a:schemeClr val="bg1"/>
                </a:solidFill>
                <a:latin typeface="Calibri" panose="020F0502020204030204" pitchFamily="34" charset="0"/>
                <a:cs typeface="Calibri" panose="020F0502020204030204" pitchFamily="34" charset="0"/>
              </a:rPr>
              <a:t>, p. 11</a:t>
            </a:r>
          </a:p>
        </p:txBody>
      </p:sp>
      <p:pic>
        <p:nvPicPr>
          <p:cNvPr id="10245" name="Picture 2" descr="dennis-rokse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55575" y="142875"/>
            <a:ext cx="1096963" cy="1096963"/>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42"/>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1 John 3:9</a:t>
            </a:r>
          </a:p>
        </p:txBody>
      </p:sp>
      <p:sp>
        <p:nvSpPr>
          <p:cNvPr id="3" name="Content Placeholder 2"/>
          <p:cNvSpPr>
            <a:spLocks noGrp="1"/>
          </p:cNvSpPr>
          <p:nvPr>
            <p:ph idx="1"/>
          </p:nvPr>
        </p:nvSpPr>
        <p:spPr>
          <a:xfrm>
            <a:off x="254524" y="668909"/>
            <a:ext cx="7805395" cy="5637624"/>
          </a:xfrm>
        </p:spPr>
        <p:txBody>
          <a:bodyPr/>
          <a:lstStyle/>
          <a:p>
            <a:pPr marL="514350" indent="-514350">
              <a:spcBef>
                <a:spcPts val="0"/>
              </a:spcBef>
              <a:spcAft>
                <a:spcPts val="1200"/>
              </a:spcAft>
              <a:buClr>
                <a:srgbClr val="66FFFF"/>
              </a:buClr>
              <a:buAutoNum type="romanUcPeriod"/>
            </a:pPr>
            <a:r>
              <a:rPr lang="en-US" sz="2400" dirty="0">
                <a:solidFill>
                  <a:schemeClr val="bg1"/>
                </a:solidFill>
              </a:rPr>
              <a:t>The believer never sins? (1 John 1:8-10; Rom. 6:12-14)</a:t>
            </a:r>
          </a:p>
          <a:p>
            <a:pPr marL="514350" indent="-514350">
              <a:spcBef>
                <a:spcPts val="0"/>
              </a:spcBef>
              <a:spcAft>
                <a:spcPts val="1200"/>
              </a:spcAft>
              <a:buClr>
                <a:srgbClr val="66FFFF"/>
              </a:buClr>
              <a:buAutoNum type="romanUcPeriod"/>
            </a:pPr>
            <a:r>
              <a:rPr lang="en-US" sz="2400" dirty="0">
                <a:solidFill>
                  <a:schemeClr val="bg1"/>
                </a:solidFill>
              </a:rPr>
              <a:t>The believer cannot habitually practice sin?</a:t>
            </a:r>
          </a:p>
          <a:p>
            <a:pPr marL="857250" lvl="1" indent="-457200">
              <a:spcBef>
                <a:spcPts val="0"/>
              </a:spcBef>
              <a:spcAft>
                <a:spcPts val="1200"/>
              </a:spcAft>
              <a:buClr>
                <a:srgbClr val="66FFFF"/>
              </a:buClr>
              <a:buAutoNum type="alphaUcPeriod"/>
            </a:pPr>
            <a:r>
              <a:rPr lang="en-US" sz="2400" dirty="0">
                <a:solidFill>
                  <a:schemeClr val="bg1"/>
                </a:solidFill>
              </a:rPr>
              <a:t>Misuse of the present tense</a:t>
            </a:r>
          </a:p>
          <a:p>
            <a:pPr marL="857250" lvl="1" indent="-457200">
              <a:spcBef>
                <a:spcPts val="0"/>
              </a:spcBef>
              <a:spcAft>
                <a:spcPts val="1200"/>
              </a:spcAft>
              <a:buClr>
                <a:srgbClr val="66FFFF"/>
              </a:buClr>
              <a:buAutoNum type="alphaUcPeriod"/>
            </a:pPr>
            <a:r>
              <a:rPr lang="en-US" sz="2400" dirty="0">
                <a:solidFill>
                  <a:schemeClr val="bg1"/>
                </a:solidFill>
              </a:rPr>
              <a:t>Book ends (1 John 1:9; 5:16)</a:t>
            </a:r>
          </a:p>
          <a:p>
            <a:pPr marL="857250" lvl="1" indent="-457200">
              <a:spcBef>
                <a:spcPts val="0"/>
              </a:spcBef>
              <a:spcAft>
                <a:spcPts val="1200"/>
              </a:spcAft>
              <a:buClr>
                <a:srgbClr val="66FFFF"/>
              </a:buClr>
              <a:buAutoNum type="alphaUcPeriod"/>
            </a:pPr>
            <a:r>
              <a:rPr lang="en-US" sz="2400" dirty="0">
                <a:solidFill>
                  <a:schemeClr val="bg1"/>
                </a:solidFill>
              </a:rPr>
              <a:t>Biblical examples</a:t>
            </a:r>
          </a:p>
          <a:p>
            <a:pPr marL="857250" lvl="1" indent="-457200">
              <a:spcBef>
                <a:spcPts val="0"/>
              </a:spcBef>
              <a:spcAft>
                <a:spcPts val="1200"/>
              </a:spcAft>
              <a:buClr>
                <a:srgbClr val="66FFFF"/>
              </a:buClr>
              <a:buAutoNum type="alphaUcPeriod"/>
            </a:pPr>
            <a:r>
              <a:rPr lang="en-US" sz="2400" dirty="0">
                <a:solidFill>
                  <a:schemeClr val="bg1"/>
                </a:solidFill>
              </a:rPr>
              <a:t>Practical problem</a:t>
            </a:r>
          </a:p>
          <a:p>
            <a:pPr marL="857250" lvl="1" indent="-457200">
              <a:spcBef>
                <a:spcPts val="0"/>
              </a:spcBef>
              <a:spcAft>
                <a:spcPts val="1200"/>
              </a:spcAft>
              <a:buClr>
                <a:srgbClr val="66FFFF"/>
              </a:buClr>
              <a:buAutoNum type="alphaUcPeriod"/>
            </a:pPr>
            <a:r>
              <a:rPr lang="en-US" sz="2400" dirty="0">
                <a:solidFill>
                  <a:schemeClr val="bg1"/>
                </a:solidFill>
              </a:rPr>
              <a:t>Denial of the assurance of salvation</a:t>
            </a:r>
          </a:p>
          <a:p>
            <a:pPr marL="457200" indent="-457200">
              <a:spcBef>
                <a:spcPts val="0"/>
              </a:spcBef>
              <a:spcAft>
                <a:spcPts val="1200"/>
              </a:spcAft>
              <a:buClr>
                <a:srgbClr val="66FFFF"/>
              </a:buClr>
              <a:buAutoNum type="romanUcPeriod"/>
            </a:pPr>
            <a:r>
              <a:rPr lang="en-US" sz="2400" dirty="0">
                <a:solidFill>
                  <a:schemeClr val="bg1"/>
                </a:solidFill>
              </a:rPr>
              <a:t>Better solution: fellowship focus</a:t>
            </a:r>
          </a:p>
          <a:p>
            <a:pPr marL="457200" indent="-457200">
              <a:spcBef>
                <a:spcPts val="0"/>
              </a:spcBef>
              <a:spcAft>
                <a:spcPts val="1200"/>
              </a:spcAft>
              <a:buClr>
                <a:srgbClr val="66FFFF"/>
              </a:buClr>
              <a:buAutoNum type="romanUcPeriod"/>
            </a:pPr>
            <a:r>
              <a:rPr lang="en-US" sz="2400" b="1" u="sng" dirty="0">
                <a:solidFill>
                  <a:srgbClr val="FFFFCC"/>
                </a:solidFill>
              </a:rPr>
              <a:t>Context</a:t>
            </a:r>
          </a:p>
          <a:p>
            <a:pPr marL="857250" lvl="1" indent="-457200">
              <a:spcBef>
                <a:spcPts val="0"/>
              </a:spcBef>
              <a:spcAft>
                <a:spcPts val="1200"/>
              </a:spcAft>
              <a:buClr>
                <a:srgbClr val="66FFFF"/>
              </a:buClr>
              <a:buAutoNum type="alphaUcPeriod"/>
            </a:pPr>
            <a:r>
              <a:rPr lang="en-US" sz="2400" dirty="0">
                <a:solidFill>
                  <a:schemeClr val="bg1"/>
                </a:solidFill>
              </a:rPr>
              <a:t>1 John 2:28ff; 3:6, 7</a:t>
            </a:r>
          </a:p>
          <a:p>
            <a:pPr marL="857250" lvl="1" indent="-457200">
              <a:spcBef>
                <a:spcPts val="0"/>
              </a:spcBef>
              <a:spcAft>
                <a:spcPts val="1200"/>
              </a:spcAft>
              <a:buClr>
                <a:srgbClr val="66FFFF"/>
              </a:buClr>
              <a:buAutoNum type="alphaUcPeriod"/>
            </a:pPr>
            <a:r>
              <a:rPr lang="en-US" sz="2400" dirty="0">
                <a:solidFill>
                  <a:schemeClr val="bg1"/>
                </a:solidFill>
              </a:rPr>
              <a:t>1 John 3:9 </a:t>
            </a:r>
          </a:p>
        </p:txBody>
      </p:sp>
      <p:sp>
        <p:nvSpPr>
          <p:cNvPr id="5" name="TextBox 4"/>
          <p:cNvSpPr txBox="1"/>
          <p:nvPr/>
        </p:nvSpPr>
        <p:spPr>
          <a:xfrm>
            <a:off x="2041394" y="6398761"/>
            <a:ext cx="5061213" cy="369332"/>
          </a:xfrm>
          <a:prstGeom prst="rect">
            <a:avLst/>
          </a:prstGeom>
          <a:noFill/>
        </p:spPr>
        <p:txBody>
          <a:bodyPr wrap="square" rtlCol="0">
            <a:spAutoFit/>
          </a:bodyPr>
          <a:lstStyle/>
          <a:p>
            <a:pPr algn="ctr" eaLnBrk="1" hangingPunct="1"/>
            <a:r>
              <a:rPr lang="en-US" altLang="en-US" dirty="0">
                <a:solidFill>
                  <a:schemeClr val="bg1"/>
                </a:solidFill>
                <a:latin typeface="Calibri" panose="020F0502020204030204" pitchFamily="34" charset="0"/>
                <a:cs typeface="Calibri" panose="020F0502020204030204" pitchFamily="34" charset="0"/>
              </a:rPr>
              <a:t>Dennis </a:t>
            </a:r>
            <a:r>
              <a:rPr lang="en-US" altLang="en-US" dirty="0" err="1">
                <a:solidFill>
                  <a:schemeClr val="bg1"/>
                </a:solidFill>
                <a:latin typeface="Calibri" panose="020F0502020204030204" pitchFamily="34" charset="0"/>
                <a:cs typeface="Calibri" panose="020F0502020204030204" pitchFamily="34" charset="0"/>
              </a:rPr>
              <a:t>Rokser</a:t>
            </a:r>
            <a:r>
              <a:rPr lang="en-US" altLang="en-US" dirty="0">
                <a:solidFill>
                  <a:schemeClr val="bg1"/>
                </a:solidFill>
                <a:latin typeface="Calibri" panose="020F0502020204030204" pitchFamily="34" charset="0"/>
                <a:cs typeface="Calibri" panose="020F0502020204030204" pitchFamily="34" charset="0"/>
              </a:rPr>
              <a:t>, </a:t>
            </a:r>
            <a:r>
              <a:rPr lang="en-US" altLang="en-US" i="1" dirty="0">
                <a:solidFill>
                  <a:schemeClr val="bg1"/>
                </a:solidFill>
                <a:latin typeface="Calibri" panose="020F0502020204030204" pitchFamily="34" charset="0"/>
                <a:cs typeface="Calibri" panose="020F0502020204030204" pitchFamily="34" charset="0"/>
              </a:rPr>
              <a:t>Shall Never Perish Forever</a:t>
            </a:r>
            <a:r>
              <a:rPr lang="en-US" altLang="en-US" dirty="0">
                <a:solidFill>
                  <a:schemeClr val="bg1"/>
                </a:solidFill>
                <a:latin typeface="Calibri" panose="020F0502020204030204" pitchFamily="34" charset="0"/>
                <a:cs typeface="Calibri" panose="020F0502020204030204" pitchFamily="34" charset="0"/>
              </a:rPr>
              <a:t>, p. 277-87</a:t>
            </a:r>
          </a:p>
        </p:txBody>
      </p:sp>
      <p:pic>
        <p:nvPicPr>
          <p:cNvPr id="6" name="Picture 2" descr="http://forum.remonstranten-berlin.de/uploads/2010/02/aminius_achterkant.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883556" y="1774943"/>
            <a:ext cx="3016999"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70556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42"/>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1 John 3:9</a:t>
            </a:r>
          </a:p>
        </p:txBody>
      </p:sp>
      <p:sp>
        <p:nvSpPr>
          <p:cNvPr id="3" name="Content Placeholder 2"/>
          <p:cNvSpPr>
            <a:spLocks noGrp="1"/>
          </p:cNvSpPr>
          <p:nvPr>
            <p:ph idx="1"/>
          </p:nvPr>
        </p:nvSpPr>
        <p:spPr>
          <a:xfrm>
            <a:off x="254524" y="668909"/>
            <a:ext cx="7805395" cy="5637624"/>
          </a:xfrm>
        </p:spPr>
        <p:txBody>
          <a:bodyPr/>
          <a:lstStyle/>
          <a:p>
            <a:pPr marL="514350" indent="-514350">
              <a:spcBef>
                <a:spcPts val="0"/>
              </a:spcBef>
              <a:spcAft>
                <a:spcPts val="1200"/>
              </a:spcAft>
              <a:buClr>
                <a:srgbClr val="66FFFF"/>
              </a:buClr>
              <a:buAutoNum type="romanUcPeriod"/>
            </a:pPr>
            <a:r>
              <a:rPr lang="en-US" sz="2400" dirty="0">
                <a:solidFill>
                  <a:schemeClr val="bg1"/>
                </a:solidFill>
              </a:rPr>
              <a:t>The believer never sins? (1 John 1:8-10; Rom. 6:12-14)</a:t>
            </a:r>
          </a:p>
          <a:p>
            <a:pPr marL="514350" indent="-514350">
              <a:spcBef>
                <a:spcPts val="0"/>
              </a:spcBef>
              <a:spcAft>
                <a:spcPts val="1200"/>
              </a:spcAft>
              <a:buClr>
                <a:srgbClr val="66FFFF"/>
              </a:buClr>
              <a:buAutoNum type="romanUcPeriod"/>
            </a:pPr>
            <a:r>
              <a:rPr lang="en-US" sz="2400" dirty="0">
                <a:solidFill>
                  <a:schemeClr val="bg1"/>
                </a:solidFill>
              </a:rPr>
              <a:t>The believer cannot habitually practice sin?</a:t>
            </a:r>
          </a:p>
          <a:p>
            <a:pPr marL="857250" lvl="1" indent="-457200">
              <a:spcBef>
                <a:spcPts val="0"/>
              </a:spcBef>
              <a:spcAft>
                <a:spcPts val="1200"/>
              </a:spcAft>
              <a:buClr>
                <a:srgbClr val="66FFFF"/>
              </a:buClr>
              <a:buAutoNum type="alphaUcPeriod"/>
            </a:pPr>
            <a:r>
              <a:rPr lang="en-US" sz="2400" dirty="0">
                <a:solidFill>
                  <a:schemeClr val="bg1"/>
                </a:solidFill>
              </a:rPr>
              <a:t>Misuse of the present tense</a:t>
            </a:r>
          </a:p>
          <a:p>
            <a:pPr marL="857250" lvl="1" indent="-457200">
              <a:spcBef>
                <a:spcPts val="0"/>
              </a:spcBef>
              <a:spcAft>
                <a:spcPts val="1200"/>
              </a:spcAft>
              <a:buClr>
                <a:srgbClr val="66FFFF"/>
              </a:buClr>
              <a:buAutoNum type="alphaUcPeriod"/>
            </a:pPr>
            <a:r>
              <a:rPr lang="en-US" sz="2400" dirty="0">
                <a:solidFill>
                  <a:schemeClr val="bg1"/>
                </a:solidFill>
              </a:rPr>
              <a:t>Book ends (1 John 1:9; 5:16)</a:t>
            </a:r>
          </a:p>
          <a:p>
            <a:pPr marL="857250" lvl="1" indent="-457200">
              <a:spcBef>
                <a:spcPts val="0"/>
              </a:spcBef>
              <a:spcAft>
                <a:spcPts val="1200"/>
              </a:spcAft>
              <a:buClr>
                <a:srgbClr val="66FFFF"/>
              </a:buClr>
              <a:buAutoNum type="alphaUcPeriod"/>
            </a:pPr>
            <a:r>
              <a:rPr lang="en-US" sz="2400" dirty="0">
                <a:solidFill>
                  <a:schemeClr val="bg1"/>
                </a:solidFill>
              </a:rPr>
              <a:t>Biblical examples</a:t>
            </a:r>
          </a:p>
          <a:p>
            <a:pPr marL="857250" lvl="1" indent="-457200">
              <a:spcBef>
                <a:spcPts val="0"/>
              </a:spcBef>
              <a:spcAft>
                <a:spcPts val="1200"/>
              </a:spcAft>
              <a:buClr>
                <a:srgbClr val="66FFFF"/>
              </a:buClr>
              <a:buAutoNum type="alphaUcPeriod"/>
            </a:pPr>
            <a:r>
              <a:rPr lang="en-US" sz="2400" dirty="0">
                <a:solidFill>
                  <a:schemeClr val="bg1"/>
                </a:solidFill>
              </a:rPr>
              <a:t>Practical problem</a:t>
            </a:r>
          </a:p>
          <a:p>
            <a:pPr marL="857250" lvl="1" indent="-457200">
              <a:spcBef>
                <a:spcPts val="0"/>
              </a:spcBef>
              <a:spcAft>
                <a:spcPts val="1200"/>
              </a:spcAft>
              <a:buClr>
                <a:srgbClr val="66FFFF"/>
              </a:buClr>
              <a:buAutoNum type="alphaUcPeriod"/>
            </a:pPr>
            <a:r>
              <a:rPr lang="en-US" sz="2400" dirty="0">
                <a:solidFill>
                  <a:schemeClr val="bg1"/>
                </a:solidFill>
              </a:rPr>
              <a:t>Denial of the assurance of salvation</a:t>
            </a:r>
          </a:p>
          <a:p>
            <a:pPr marL="457200" indent="-457200">
              <a:spcBef>
                <a:spcPts val="0"/>
              </a:spcBef>
              <a:spcAft>
                <a:spcPts val="1200"/>
              </a:spcAft>
              <a:buClr>
                <a:srgbClr val="66FFFF"/>
              </a:buClr>
              <a:buAutoNum type="romanUcPeriod"/>
            </a:pPr>
            <a:r>
              <a:rPr lang="en-US" sz="2400" dirty="0">
                <a:solidFill>
                  <a:schemeClr val="bg1"/>
                </a:solidFill>
              </a:rPr>
              <a:t>Better solution: fellowship focus</a:t>
            </a:r>
          </a:p>
          <a:p>
            <a:pPr marL="457200" indent="-457200">
              <a:spcBef>
                <a:spcPts val="0"/>
              </a:spcBef>
              <a:spcAft>
                <a:spcPts val="1200"/>
              </a:spcAft>
              <a:buClr>
                <a:srgbClr val="66FFFF"/>
              </a:buClr>
              <a:buAutoNum type="romanUcPeriod"/>
            </a:pPr>
            <a:r>
              <a:rPr lang="en-US" sz="2400" b="1" dirty="0">
                <a:solidFill>
                  <a:srgbClr val="FFFFCC"/>
                </a:solidFill>
              </a:rPr>
              <a:t>Context</a:t>
            </a:r>
          </a:p>
          <a:p>
            <a:pPr marL="857250" lvl="1" indent="-457200">
              <a:spcBef>
                <a:spcPts val="0"/>
              </a:spcBef>
              <a:spcAft>
                <a:spcPts val="1200"/>
              </a:spcAft>
              <a:buClr>
                <a:srgbClr val="66FFFF"/>
              </a:buClr>
              <a:buAutoNum type="alphaUcPeriod"/>
            </a:pPr>
            <a:r>
              <a:rPr lang="en-US" sz="2400" b="1" u="sng" dirty="0">
                <a:solidFill>
                  <a:srgbClr val="FFFFCC"/>
                </a:solidFill>
              </a:rPr>
              <a:t>1 John 2:28ff; 3:6, 7</a:t>
            </a:r>
          </a:p>
          <a:p>
            <a:pPr marL="857250" lvl="1" indent="-457200">
              <a:spcBef>
                <a:spcPts val="0"/>
              </a:spcBef>
              <a:spcAft>
                <a:spcPts val="1200"/>
              </a:spcAft>
              <a:buClr>
                <a:srgbClr val="66FFFF"/>
              </a:buClr>
              <a:buAutoNum type="alphaUcPeriod"/>
            </a:pPr>
            <a:r>
              <a:rPr lang="en-US" sz="2400" dirty="0">
                <a:solidFill>
                  <a:schemeClr val="bg1"/>
                </a:solidFill>
              </a:rPr>
              <a:t>1 John 3:9 </a:t>
            </a:r>
          </a:p>
        </p:txBody>
      </p:sp>
      <p:sp>
        <p:nvSpPr>
          <p:cNvPr id="5" name="TextBox 4"/>
          <p:cNvSpPr txBox="1"/>
          <p:nvPr/>
        </p:nvSpPr>
        <p:spPr>
          <a:xfrm>
            <a:off x="2041394" y="6398761"/>
            <a:ext cx="5061213" cy="369332"/>
          </a:xfrm>
          <a:prstGeom prst="rect">
            <a:avLst/>
          </a:prstGeom>
          <a:noFill/>
        </p:spPr>
        <p:txBody>
          <a:bodyPr wrap="square" rtlCol="0">
            <a:spAutoFit/>
          </a:bodyPr>
          <a:lstStyle/>
          <a:p>
            <a:pPr algn="ctr" eaLnBrk="1" hangingPunct="1"/>
            <a:r>
              <a:rPr lang="en-US" altLang="en-US" dirty="0">
                <a:solidFill>
                  <a:schemeClr val="bg1"/>
                </a:solidFill>
                <a:latin typeface="Calibri" panose="020F0502020204030204" pitchFamily="34" charset="0"/>
                <a:cs typeface="Calibri" panose="020F0502020204030204" pitchFamily="34" charset="0"/>
              </a:rPr>
              <a:t>Dennis </a:t>
            </a:r>
            <a:r>
              <a:rPr lang="en-US" altLang="en-US" dirty="0" err="1">
                <a:solidFill>
                  <a:schemeClr val="bg1"/>
                </a:solidFill>
                <a:latin typeface="Calibri" panose="020F0502020204030204" pitchFamily="34" charset="0"/>
                <a:cs typeface="Calibri" panose="020F0502020204030204" pitchFamily="34" charset="0"/>
              </a:rPr>
              <a:t>Rokser</a:t>
            </a:r>
            <a:r>
              <a:rPr lang="en-US" altLang="en-US" dirty="0">
                <a:solidFill>
                  <a:schemeClr val="bg1"/>
                </a:solidFill>
                <a:latin typeface="Calibri" panose="020F0502020204030204" pitchFamily="34" charset="0"/>
                <a:cs typeface="Calibri" panose="020F0502020204030204" pitchFamily="34" charset="0"/>
              </a:rPr>
              <a:t>, </a:t>
            </a:r>
            <a:r>
              <a:rPr lang="en-US" altLang="en-US" i="1" dirty="0">
                <a:solidFill>
                  <a:schemeClr val="bg1"/>
                </a:solidFill>
                <a:latin typeface="Calibri" panose="020F0502020204030204" pitchFamily="34" charset="0"/>
                <a:cs typeface="Calibri" panose="020F0502020204030204" pitchFamily="34" charset="0"/>
              </a:rPr>
              <a:t>Shall Never Perish Forever</a:t>
            </a:r>
            <a:r>
              <a:rPr lang="en-US" altLang="en-US" dirty="0">
                <a:solidFill>
                  <a:schemeClr val="bg1"/>
                </a:solidFill>
                <a:latin typeface="Calibri" panose="020F0502020204030204" pitchFamily="34" charset="0"/>
                <a:cs typeface="Calibri" panose="020F0502020204030204" pitchFamily="34" charset="0"/>
              </a:rPr>
              <a:t>, p. 277-87</a:t>
            </a:r>
          </a:p>
        </p:txBody>
      </p:sp>
      <p:pic>
        <p:nvPicPr>
          <p:cNvPr id="6" name="Picture 2" descr="http://forum.remonstranten-berlin.de/uploads/2010/02/aminius_achterkant.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883556" y="1774943"/>
            <a:ext cx="3016999"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22757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021360" y="183151"/>
            <a:ext cx="7101281" cy="4231928"/>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rPr>
              <a:t>1 John 2:28-29</a:t>
            </a:r>
          </a:p>
          <a:p>
            <a:pPr algn="just" eaLnBrk="1" fontAlgn="auto" hangingPunct="1">
              <a:spcBef>
                <a:spcPts val="600"/>
              </a:spcBef>
              <a:spcAft>
                <a:spcPts val="600"/>
              </a:spcAft>
              <a:defRPr/>
            </a:pPr>
            <a:r>
              <a:rPr lang="en-US" altLang="en-US" sz="4000" kern="0" dirty="0">
                <a:solidFill>
                  <a:schemeClr val="bg1"/>
                </a:solidFill>
                <a:latin typeface="+mn-lt"/>
                <a:cs typeface="Calibri" panose="020F0502020204030204" pitchFamily="34" charset="0"/>
              </a:rPr>
              <a:t>“</a:t>
            </a:r>
            <a:r>
              <a:rPr lang="en-US" sz="4000" dirty="0">
                <a:solidFill>
                  <a:schemeClr val="bg1"/>
                </a:solidFill>
                <a:latin typeface="+mn-lt"/>
              </a:rPr>
              <a:t>Now, little children, </a:t>
            </a:r>
            <a:r>
              <a:rPr lang="en-US" sz="4000" b="1" u="sng" dirty="0">
                <a:solidFill>
                  <a:srgbClr val="FFFFCC"/>
                </a:solidFill>
                <a:latin typeface="+mn-lt"/>
              </a:rPr>
              <a:t>abide</a:t>
            </a:r>
            <a:r>
              <a:rPr lang="en-US" sz="4000" dirty="0">
                <a:solidFill>
                  <a:schemeClr val="bg1"/>
                </a:solidFill>
                <a:latin typeface="+mn-lt"/>
              </a:rPr>
              <a:t> in Him, so that when He appears, we may have confidence and not shrink away from Him in shame at His coming</a:t>
            </a:r>
            <a:r>
              <a:rPr lang="en-US" sz="4000" dirty="0">
                <a:solidFill>
                  <a:schemeClr val="bg1"/>
                </a:solidFill>
                <a:latin typeface="+mn-lt"/>
                <a:cs typeface="Calibri" panose="020F0502020204030204" pitchFamily="34" charset="0"/>
              </a:rPr>
              <a:t>.” </a:t>
            </a:r>
            <a:r>
              <a:rPr lang="en-US" altLang="en-US" sz="4000" dirty="0">
                <a:solidFill>
                  <a:schemeClr val="bg1"/>
                </a:solidFill>
                <a:latin typeface="+mn-lt"/>
                <a:cs typeface="Calibri" panose="020F0502020204030204" pitchFamily="34" charset="0"/>
              </a:rPr>
              <a:t>(NASB)</a:t>
            </a:r>
          </a:p>
        </p:txBody>
      </p:sp>
    </p:spTree>
    <p:extLst>
      <p:ext uri="{BB962C8B-B14F-4D97-AF65-F5344CB8AC3E}">
        <p14:creationId xmlns:p14="http://schemas.microsoft.com/office/powerpoint/2010/main" val="12762141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294737" y="173724"/>
            <a:ext cx="6554526" cy="2846933"/>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rPr>
              <a:t>1 John 3:6</a:t>
            </a:r>
          </a:p>
          <a:p>
            <a:pPr algn="just" eaLnBrk="1" fontAlgn="auto" hangingPunct="1">
              <a:spcBef>
                <a:spcPts val="600"/>
              </a:spcBef>
              <a:spcAft>
                <a:spcPts val="600"/>
              </a:spcAft>
              <a:defRPr/>
            </a:pPr>
            <a:r>
              <a:rPr lang="en-US" altLang="en-US" sz="4000" kern="0" dirty="0">
                <a:solidFill>
                  <a:schemeClr val="bg1"/>
                </a:solidFill>
                <a:latin typeface="+mn-lt"/>
                <a:cs typeface="Calibri" panose="020F0502020204030204" pitchFamily="34" charset="0"/>
              </a:rPr>
              <a:t>“</a:t>
            </a:r>
            <a:r>
              <a:rPr lang="en-US" sz="4000" dirty="0">
                <a:solidFill>
                  <a:schemeClr val="bg1"/>
                </a:solidFill>
                <a:latin typeface="+mn-lt"/>
              </a:rPr>
              <a:t>No one who </a:t>
            </a:r>
            <a:r>
              <a:rPr lang="en-US" sz="4000" b="1" u="sng" dirty="0">
                <a:solidFill>
                  <a:srgbClr val="FFFFCC"/>
                </a:solidFill>
                <a:latin typeface="+mn-lt"/>
              </a:rPr>
              <a:t>abides</a:t>
            </a:r>
            <a:r>
              <a:rPr lang="en-US" sz="4000" dirty="0">
                <a:solidFill>
                  <a:schemeClr val="bg1"/>
                </a:solidFill>
                <a:latin typeface="+mn-lt"/>
              </a:rPr>
              <a:t> in Him sins; no one who sins has </a:t>
            </a:r>
            <a:r>
              <a:rPr lang="en-US" sz="4000" b="1" u="sng" dirty="0">
                <a:solidFill>
                  <a:srgbClr val="FFFFCC"/>
                </a:solidFill>
                <a:latin typeface="+mn-lt"/>
              </a:rPr>
              <a:t>seen</a:t>
            </a:r>
            <a:r>
              <a:rPr lang="en-US" sz="4000" dirty="0">
                <a:solidFill>
                  <a:schemeClr val="bg1"/>
                </a:solidFill>
                <a:latin typeface="+mn-lt"/>
              </a:rPr>
              <a:t> Him or </a:t>
            </a:r>
            <a:r>
              <a:rPr lang="en-US" sz="4000" b="1" u="sng" dirty="0">
                <a:solidFill>
                  <a:srgbClr val="FFFFCC"/>
                </a:solidFill>
                <a:latin typeface="+mn-lt"/>
              </a:rPr>
              <a:t>knows</a:t>
            </a:r>
            <a:r>
              <a:rPr lang="en-US" sz="4000" dirty="0">
                <a:solidFill>
                  <a:schemeClr val="bg1"/>
                </a:solidFill>
                <a:latin typeface="+mn-lt"/>
              </a:rPr>
              <a:t> Him</a:t>
            </a:r>
            <a:r>
              <a:rPr lang="en-US" sz="4000" dirty="0">
                <a:solidFill>
                  <a:schemeClr val="bg1"/>
                </a:solidFill>
                <a:latin typeface="+mn-lt"/>
                <a:cs typeface="Calibri" panose="020F0502020204030204" pitchFamily="34" charset="0"/>
              </a:rPr>
              <a:t>.” </a:t>
            </a:r>
            <a:r>
              <a:rPr lang="en-US" altLang="en-US" sz="4000" dirty="0">
                <a:solidFill>
                  <a:schemeClr val="bg1"/>
                </a:solidFill>
                <a:latin typeface="+mn-lt"/>
                <a:cs typeface="Calibri" panose="020F0502020204030204" pitchFamily="34" charset="0"/>
              </a:rPr>
              <a:t>(NASB)</a:t>
            </a:r>
          </a:p>
        </p:txBody>
      </p:sp>
    </p:spTree>
    <p:extLst>
      <p:ext uri="{BB962C8B-B14F-4D97-AF65-F5344CB8AC3E}">
        <p14:creationId xmlns:p14="http://schemas.microsoft.com/office/powerpoint/2010/main" val="11820911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672568" y="173724"/>
            <a:ext cx="7798864" cy="3462486"/>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rPr>
              <a:t>1 John 3:7</a:t>
            </a:r>
          </a:p>
          <a:p>
            <a:pPr algn="just" eaLnBrk="1" fontAlgn="auto" hangingPunct="1">
              <a:spcBef>
                <a:spcPts val="600"/>
              </a:spcBef>
              <a:spcAft>
                <a:spcPts val="600"/>
              </a:spcAft>
              <a:defRPr/>
            </a:pPr>
            <a:r>
              <a:rPr lang="en-US" altLang="en-US" sz="4000" kern="0" dirty="0">
                <a:solidFill>
                  <a:schemeClr val="bg1"/>
                </a:solidFill>
                <a:latin typeface="+mn-lt"/>
                <a:cs typeface="Calibri" panose="020F0502020204030204" pitchFamily="34" charset="0"/>
              </a:rPr>
              <a:t>“</a:t>
            </a:r>
            <a:r>
              <a:rPr lang="en-US" sz="4000" dirty="0">
                <a:solidFill>
                  <a:schemeClr val="bg1"/>
                </a:solidFill>
                <a:latin typeface="+mn-lt"/>
              </a:rPr>
              <a:t>Little children, make sure no one deceives you; the one who practices righteousness is righteous, just as He is righteous</a:t>
            </a:r>
            <a:r>
              <a:rPr lang="en-US" sz="4000" dirty="0">
                <a:solidFill>
                  <a:schemeClr val="bg1"/>
                </a:solidFill>
                <a:latin typeface="+mn-lt"/>
                <a:cs typeface="Calibri" panose="020F0502020204030204" pitchFamily="34" charset="0"/>
              </a:rPr>
              <a:t>.” </a:t>
            </a:r>
            <a:r>
              <a:rPr lang="en-US" altLang="en-US" sz="4000" dirty="0">
                <a:solidFill>
                  <a:schemeClr val="bg1"/>
                </a:solidFill>
                <a:latin typeface="+mn-lt"/>
                <a:cs typeface="Calibri" panose="020F0502020204030204" pitchFamily="34" charset="0"/>
              </a:rPr>
              <a:t>(NASB)</a:t>
            </a:r>
          </a:p>
        </p:txBody>
      </p:sp>
    </p:spTree>
    <p:extLst>
      <p:ext uri="{BB962C8B-B14F-4D97-AF65-F5344CB8AC3E}">
        <p14:creationId xmlns:p14="http://schemas.microsoft.com/office/powerpoint/2010/main" val="19344301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42"/>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1 John 3:9</a:t>
            </a:r>
          </a:p>
        </p:txBody>
      </p:sp>
      <p:sp>
        <p:nvSpPr>
          <p:cNvPr id="3" name="Content Placeholder 2"/>
          <p:cNvSpPr>
            <a:spLocks noGrp="1"/>
          </p:cNvSpPr>
          <p:nvPr>
            <p:ph idx="1"/>
          </p:nvPr>
        </p:nvSpPr>
        <p:spPr>
          <a:xfrm>
            <a:off x="254524" y="668909"/>
            <a:ext cx="7805395" cy="5637624"/>
          </a:xfrm>
        </p:spPr>
        <p:txBody>
          <a:bodyPr/>
          <a:lstStyle/>
          <a:p>
            <a:pPr marL="514350" indent="-514350">
              <a:spcBef>
                <a:spcPts val="0"/>
              </a:spcBef>
              <a:spcAft>
                <a:spcPts val="1200"/>
              </a:spcAft>
              <a:buClr>
                <a:srgbClr val="66FFFF"/>
              </a:buClr>
              <a:buAutoNum type="romanUcPeriod"/>
            </a:pPr>
            <a:r>
              <a:rPr lang="en-US" sz="2400" dirty="0">
                <a:solidFill>
                  <a:schemeClr val="bg1"/>
                </a:solidFill>
              </a:rPr>
              <a:t>The believer never sins? (1 John 1:8-10; Rom. 6:12-14)</a:t>
            </a:r>
          </a:p>
          <a:p>
            <a:pPr marL="514350" indent="-514350">
              <a:spcBef>
                <a:spcPts val="0"/>
              </a:spcBef>
              <a:spcAft>
                <a:spcPts val="1200"/>
              </a:spcAft>
              <a:buClr>
                <a:srgbClr val="66FFFF"/>
              </a:buClr>
              <a:buAutoNum type="romanUcPeriod"/>
            </a:pPr>
            <a:r>
              <a:rPr lang="en-US" sz="2400" dirty="0">
                <a:solidFill>
                  <a:schemeClr val="bg1"/>
                </a:solidFill>
              </a:rPr>
              <a:t>The believer cannot habitually practice sin?</a:t>
            </a:r>
          </a:p>
          <a:p>
            <a:pPr marL="857250" lvl="1" indent="-457200">
              <a:spcBef>
                <a:spcPts val="0"/>
              </a:spcBef>
              <a:spcAft>
                <a:spcPts val="1200"/>
              </a:spcAft>
              <a:buClr>
                <a:srgbClr val="66FFFF"/>
              </a:buClr>
              <a:buAutoNum type="alphaUcPeriod"/>
            </a:pPr>
            <a:r>
              <a:rPr lang="en-US" sz="2400" dirty="0">
                <a:solidFill>
                  <a:schemeClr val="bg1"/>
                </a:solidFill>
              </a:rPr>
              <a:t>Misuse of the present tense</a:t>
            </a:r>
          </a:p>
          <a:p>
            <a:pPr marL="857250" lvl="1" indent="-457200">
              <a:spcBef>
                <a:spcPts val="0"/>
              </a:spcBef>
              <a:spcAft>
                <a:spcPts val="1200"/>
              </a:spcAft>
              <a:buClr>
                <a:srgbClr val="66FFFF"/>
              </a:buClr>
              <a:buAutoNum type="alphaUcPeriod"/>
            </a:pPr>
            <a:r>
              <a:rPr lang="en-US" sz="2400" dirty="0">
                <a:solidFill>
                  <a:schemeClr val="bg1"/>
                </a:solidFill>
              </a:rPr>
              <a:t>Book ends (1 John 1:9; 5:16)</a:t>
            </a:r>
          </a:p>
          <a:p>
            <a:pPr marL="857250" lvl="1" indent="-457200">
              <a:spcBef>
                <a:spcPts val="0"/>
              </a:spcBef>
              <a:spcAft>
                <a:spcPts val="1200"/>
              </a:spcAft>
              <a:buClr>
                <a:srgbClr val="66FFFF"/>
              </a:buClr>
              <a:buAutoNum type="alphaUcPeriod"/>
            </a:pPr>
            <a:r>
              <a:rPr lang="en-US" sz="2400" dirty="0">
                <a:solidFill>
                  <a:schemeClr val="bg1"/>
                </a:solidFill>
              </a:rPr>
              <a:t>Biblical examples</a:t>
            </a:r>
          </a:p>
          <a:p>
            <a:pPr marL="857250" lvl="1" indent="-457200">
              <a:spcBef>
                <a:spcPts val="0"/>
              </a:spcBef>
              <a:spcAft>
                <a:spcPts val="1200"/>
              </a:spcAft>
              <a:buClr>
                <a:srgbClr val="66FFFF"/>
              </a:buClr>
              <a:buAutoNum type="alphaUcPeriod"/>
            </a:pPr>
            <a:r>
              <a:rPr lang="en-US" sz="2400" dirty="0">
                <a:solidFill>
                  <a:schemeClr val="bg1"/>
                </a:solidFill>
              </a:rPr>
              <a:t>Practical problem</a:t>
            </a:r>
          </a:p>
          <a:p>
            <a:pPr marL="857250" lvl="1" indent="-457200">
              <a:spcBef>
                <a:spcPts val="0"/>
              </a:spcBef>
              <a:spcAft>
                <a:spcPts val="1200"/>
              </a:spcAft>
              <a:buClr>
                <a:srgbClr val="66FFFF"/>
              </a:buClr>
              <a:buAutoNum type="alphaUcPeriod"/>
            </a:pPr>
            <a:r>
              <a:rPr lang="en-US" sz="2400" dirty="0">
                <a:solidFill>
                  <a:schemeClr val="bg1"/>
                </a:solidFill>
              </a:rPr>
              <a:t>Denial of the assurance of salvation</a:t>
            </a:r>
          </a:p>
          <a:p>
            <a:pPr marL="457200" indent="-457200">
              <a:spcBef>
                <a:spcPts val="0"/>
              </a:spcBef>
              <a:spcAft>
                <a:spcPts val="1200"/>
              </a:spcAft>
              <a:buClr>
                <a:srgbClr val="66FFFF"/>
              </a:buClr>
              <a:buAutoNum type="romanUcPeriod"/>
            </a:pPr>
            <a:r>
              <a:rPr lang="en-US" sz="2400" dirty="0">
                <a:solidFill>
                  <a:schemeClr val="bg1"/>
                </a:solidFill>
              </a:rPr>
              <a:t>Better solution: fellowship focus</a:t>
            </a:r>
          </a:p>
          <a:p>
            <a:pPr marL="457200" indent="-457200">
              <a:spcBef>
                <a:spcPts val="0"/>
              </a:spcBef>
              <a:spcAft>
                <a:spcPts val="1200"/>
              </a:spcAft>
              <a:buClr>
                <a:srgbClr val="66FFFF"/>
              </a:buClr>
              <a:buAutoNum type="romanUcPeriod"/>
            </a:pPr>
            <a:r>
              <a:rPr lang="en-US" sz="2400" b="1" dirty="0">
                <a:solidFill>
                  <a:srgbClr val="FFFFCC"/>
                </a:solidFill>
              </a:rPr>
              <a:t>Context</a:t>
            </a:r>
          </a:p>
          <a:p>
            <a:pPr marL="857250" lvl="1" indent="-457200">
              <a:spcBef>
                <a:spcPts val="0"/>
              </a:spcBef>
              <a:spcAft>
                <a:spcPts val="1200"/>
              </a:spcAft>
              <a:buClr>
                <a:srgbClr val="66FFFF"/>
              </a:buClr>
              <a:buAutoNum type="alphaUcPeriod"/>
            </a:pPr>
            <a:r>
              <a:rPr lang="en-US" sz="2400" dirty="0">
                <a:solidFill>
                  <a:schemeClr val="bg1"/>
                </a:solidFill>
              </a:rPr>
              <a:t>1 John 2:28ff; 3:6, 7</a:t>
            </a:r>
          </a:p>
          <a:p>
            <a:pPr marL="857250" lvl="1" indent="-457200">
              <a:spcBef>
                <a:spcPts val="0"/>
              </a:spcBef>
              <a:spcAft>
                <a:spcPts val="1200"/>
              </a:spcAft>
              <a:buClr>
                <a:srgbClr val="66FFFF"/>
              </a:buClr>
              <a:buAutoNum type="alphaUcPeriod"/>
            </a:pPr>
            <a:r>
              <a:rPr lang="en-US" sz="2400" b="1" u="sng" dirty="0">
                <a:solidFill>
                  <a:srgbClr val="FFFFCC"/>
                </a:solidFill>
              </a:rPr>
              <a:t>1 John 3:9 </a:t>
            </a:r>
          </a:p>
        </p:txBody>
      </p:sp>
      <p:sp>
        <p:nvSpPr>
          <p:cNvPr id="5" name="TextBox 4"/>
          <p:cNvSpPr txBox="1"/>
          <p:nvPr/>
        </p:nvSpPr>
        <p:spPr>
          <a:xfrm>
            <a:off x="2041394" y="6398761"/>
            <a:ext cx="5061213" cy="369332"/>
          </a:xfrm>
          <a:prstGeom prst="rect">
            <a:avLst/>
          </a:prstGeom>
          <a:noFill/>
        </p:spPr>
        <p:txBody>
          <a:bodyPr wrap="square" rtlCol="0">
            <a:spAutoFit/>
          </a:bodyPr>
          <a:lstStyle/>
          <a:p>
            <a:pPr algn="ctr" eaLnBrk="1" hangingPunct="1"/>
            <a:r>
              <a:rPr lang="en-US" altLang="en-US" dirty="0">
                <a:solidFill>
                  <a:schemeClr val="bg1"/>
                </a:solidFill>
                <a:latin typeface="Calibri" panose="020F0502020204030204" pitchFamily="34" charset="0"/>
                <a:cs typeface="Calibri" panose="020F0502020204030204" pitchFamily="34" charset="0"/>
              </a:rPr>
              <a:t>Dennis </a:t>
            </a:r>
            <a:r>
              <a:rPr lang="en-US" altLang="en-US" dirty="0" err="1">
                <a:solidFill>
                  <a:schemeClr val="bg1"/>
                </a:solidFill>
                <a:latin typeface="Calibri" panose="020F0502020204030204" pitchFamily="34" charset="0"/>
                <a:cs typeface="Calibri" panose="020F0502020204030204" pitchFamily="34" charset="0"/>
              </a:rPr>
              <a:t>Rokser</a:t>
            </a:r>
            <a:r>
              <a:rPr lang="en-US" altLang="en-US" dirty="0">
                <a:solidFill>
                  <a:schemeClr val="bg1"/>
                </a:solidFill>
                <a:latin typeface="Calibri" panose="020F0502020204030204" pitchFamily="34" charset="0"/>
                <a:cs typeface="Calibri" panose="020F0502020204030204" pitchFamily="34" charset="0"/>
              </a:rPr>
              <a:t>, </a:t>
            </a:r>
            <a:r>
              <a:rPr lang="en-US" altLang="en-US" i="1" dirty="0">
                <a:solidFill>
                  <a:schemeClr val="bg1"/>
                </a:solidFill>
                <a:latin typeface="Calibri" panose="020F0502020204030204" pitchFamily="34" charset="0"/>
                <a:cs typeface="Calibri" panose="020F0502020204030204" pitchFamily="34" charset="0"/>
              </a:rPr>
              <a:t>Shall Never Perish Forever</a:t>
            </a:r>
            <a:r>
              <a:rPr lang="en-US" altLang="en-US" dirty="0">
                <a:solidFill>
                  <a:schemeClr val="bg1"/>
                </a:solidFill>
                <a:latin typeface="Calibri" panose="020F0502020204030204" pitchFamily="34" charset="0"/>
                <a:cs typeface="Calibri" panose="020F0502020204030204" pitchFamily="34" charset="0"/>
              </a:rPr>
              <a:t>, p. 277-87</a:t>
            </a:r>
          </a:p>
        </p:txBody>
      </p:sp>
      <p:pic>
        <p:nvPicPr>
          <p:cNvPr id="6" name="Picture 2" descr="http://forum.remonstranten-berlin.de/uploads/2010/02/aminius_achterkant.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883556" y="1774943"/>
            <a:ext cx="3016999"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46442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868899" y="177322"/>
            <a:ext cx="7406203" cy="3462486"/>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1 John 3:9</a:t>
            </a:r>
          </a:p>
          <a:p>
            <a:pPr algn="just" eaLnBrk="1" fontAlgn="auto" hangingPunct="1">
              <a:spcBef>
                <a:spcPts val="600"/>
              </a:spcBef>
              <a:spcAft>
                <a:spcPts val="600"/>
              </a:spcAft>
              <a:defRPr/>
            </a:pPr>
            <a:r>
              <a:rPr lang="en-US" altLang="en-US" sz="4000" kern="0" dirty="0">
                <a:solidFill>
                  <a:schemeClr val="bg1"/>
                </a:solidFill>
                <a:latin typeface="+mn-lt"/>
                <a:cs typeface="Calibri" panose="020F0502020204030204" pitchFamily="34" charset="0"/>
              </a:rPr>
              <a:t>“</a:t>
            </a:r>
            <a:r>
              <a:rPr lang="en-US" sz="4000" dirty="0">
                <a:solidFill>
                  <a:schemeClr val="bg1"/>
                </a:solidFill>
                <a:latin typeface="+mn-lt"/>
              </a:rPr>
              <a:t>No one who is born of God practices sin, because </a:t>
            </a:r>
            <a:r>
              <a:rPr lang="en-US" sz="4000" b="1" u="sng" dirty="0">
                <a:solidFill>
                  <a:srgbClr val="FFFFCC"/>
                </a:solidFill>
                <a:latin typeface="+mn-lt"/>
              </a:rPr>
              <a:t>His seed</a:t>
            </a:r>
            <a:r>
              <a:rPr lang="en-US" sz="4000" dirty="0">
                <a:solidFill>
                  <a:schemeClr val="bg1"/>
                </a:solidFill>
                <a:latin typeface="+mn-lt"/>
              </a:rPr>
              <a:t> abides in him; and he cannot sin, because he is born of God</a:t>
            </a:r>
            <a:r>
              <a:rPr lang="en-US" sz="4000" dirty="0">
                <a:solidFill>
                  <a:schemeClr val="bg1"/>
                </a:solidFill>
                <a:latin typeface="+mn-lt"/>
                <a:cs typeface="Calibri" panose="020F0502020204030204" pitchFamily="34" charset="0"/>
              </a:rPr>
              <a:t>.”</a:t>
            </a:r>
            <a:r>
              <a:rPr lang="en-US" altLang="en-US" sz="4000" dirty="0">
                <a:solidFill>
                  <a:schemeClr val="bg1"/>
                </a:solidFill>
                <a:latin typeface="+mn-lt"/>
                <a:cs typeface="Calibri" panose="020F0502020204030204" pitchFamily="34" charset="0"/>
              </a:rPr>
              <a:t> (NASB)</a:t>
            </a:r>
          </a:p>
        </p:txBody>
      </p:sp>
    </p:spTree>
    <p:extLst>
      <p:ext uri="{BB962C8B-B14F-4D97-AF65-F5344CB8AC3E}">
        <p14:creationId xmlns:p14="http://schemas.microsoft.com/office/powerpoint/2010/main" val="24243653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2" y="167895"/>
            <a:ext cx="8791575" cy="4939814"/>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000" b="1" dirty="0">
                <a:solidFill>
                  <a:srgbClr val="00FFFF"/>
                </a:solidFill>
                <a:effectLst>
                  <a:outerShdw blurRad="38100" dist="38100" dir="2700000" algn="tl">
                    <a:srgbClr val="000000">
                      <a:alpha val="43137"/>
                    </a:srgbClr>
                  </a:outerShdw>
                </a:effectLst>
                <a:latin typeface="+mn-lt"/>
                <a:ea typeface="+mj-ea"/>
              </a:rPr>
              <a:t>2 Peter 1:3-4</a:t>
            </a:r>
          </a:p>
          <a:p>
            <a:pPr algn="just" eaLnBrk="1" fontAlgn="auto" hangingPunct="1">
              <a:spcBef>
                <a:spcPts val="600"/>
              </a:spcBef>
              <a:spcAft>
                <a:spcPts val="600"/>
              </a:spcAft>
              <a:defRPr/>
            </a:pPr>
            <a:r>
              <a:rPr lang="en-US" altLang="en-US" sz="3200" kern="0" dirty="0">
                <a:solidFill>
                  <a:schemeClr val="bg1"/>
                </a:solidFill>
                <a:latin typeface="+mn-lt"/>
                <a:cs typeface="Calibri" panose="020F0502020204030204" pitchFamily="34" charset="0"/>
              </a:rPr>
              <a:t>“</a:t>
            </a:r>
            <a:r>
              <a:rPr lang="en-US" sz="3200" dirty="0">
                <a:solidFill>
                  <a:schemeClr val="bg1"/>
                </a:solidFill>
                <a:latin typeface="+mn-lt"/>
              </a:rPr>
              <a:t>seeing that His divine power has granted to us everything pertaining to life and godliness, through the true knowledge of Him who called us by His own glory and excellence. </a:t>
            </a:r>
            <a:r>
              <a:rPr lang="en-US" sz="3200" baseline="30000" dirty="0">
                <a:solidFill>
                  <a:schemeClr val="bg1"/>
                </a:solidFill>
                <a:latin typeface="+mn-lt"/>
              </a:rPr>
              <a:t>4 </a:t>
            </a:r>
            <a:r>
              <a:rPr lang="en-US" sz="3200" dirty="0">
                <a:solidFill>
                  <a:schemeClr val="bg1"/>
                </a:solidFill>
                <a:latin typeface="+mn-lt"/>
              </a:rPr>
              <a:t>For by these He has granted to us His precious and magnificent promises, so that by them you may become </a:t>
            </a:r>
            <a:r>
              <a:rPr lang="en-US" sz="3200" b="1" u="sng" dirty="0">
                <a:solidFill>
                  <a:srgbClr val="FFFFCC"/>
                </a:solidFill>
                <a:latin typeface="+mn-lt"/>
              </a:rPr>
              <a:t>partakers of </a:t>
            </a:r>
            <a:r>
              <a:rPr lang="en-US" sz="3200" b="1" i="1" u="sng" dirty="0">
                <a:solidFill>
                  <a:srgbClr val="FFFFCC"/>
                </a:solidFill>
                <a:latin typeface="+mn-lt"/>
              </a:rPr>
              <a:t>the</a:t>
            </a:r>
            <a:r>
              <a:rPr lang="en-US" sz="3200" b="1" u="sng" dirty="0">
                <a:solidFill>
                  <a:srgbClr val="FFFFCC"/>
                </a:solidFill>
                <a:latin typeface="+mn-lt"/>
              </a:rPr>
              <a:t> divine nature</a:t>
            </a:r>
            <a:r>
              <a:rPr lang="en-US" sz="3200" dirty="0">
                <a:solidFill>
                  <a:schemeClr val="bg1"/>
                </a:solidFill>
                <a:latin typeface="+mn-lt"/>
              </a:rPr>
              <a:t>, having escaped the corruption that is in the world by lust</a:t>
            </a:r>
            <a:r>
              <a:rPr lang="en-US" sz="3200" dirty="0">
                <a:solidFill>
                  <a:schemeClr val="bg1"/>
                </a:solidFill>
                <a:latin typeface="+mn-lt"/>
                <a:cs typeface="Calibri" panose="020F0502020204030204" pitchFamily="34" charset="0"/>
              </a:rPr>
              <a:t>.”</a:t>
            </a:r>
            <a:r>
              <a:rPr lang="en-US" altLang="en-US" sz="3200" dirty="0">
                <a:solidFill>
                  <a:schemeClr val="bg1"/>
                </a:solidFill>
                <a:latin typeface="+mn-lt"/>
                <a:cs typeface="Calibri" panose="020F0502020204030204" pitchFamily="34" charset="0"/>
              </a:rPr>
              <a:t> (NASB)</a:t>
            </a:r>
          </a:p>
        </p:txBody>
      </p:sp>
    </p:spTree>
    <p:extLst>
      <p:ext uri="{BB962C8B-B14F-4D97-AF65-F5344CB8AC3E}">
        <p14:creationId xmlns:p14="http://schemas.microsoft.com/office/powerpoint/2010/main" val="29249789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idx="4294967295"/>
          </p:nvPr>
        </p:nvSpPr>
        <p:spPr>
          <a:xfrm>
            <a:off x="2819400" y="274638"/>
            <a:ext cx="3505200" cy="801687"/>
          </a:xfrm>
        </p:spPr>
        <p:txBody>
          <a:bodyPr/>
          <a:lstStyle/>
          <a:p>
            <a:r>
              <a:rPr lang="en-US" altLang="en-US" sz="4000" b="1" dirty="0">
                <a:solidFill>
                  <a:srgbClr val="FFFFCC"/>
                </a:solidFill>
                <a:effectLst>
                  <a:outerShdw blurRad="38100" dist="38100" dir="2700000" algn="tl">
                    <a:srgbClr val="000000">
                      <a:alpha val="43137"/>
                    </a:srgbClr>
                  </a:outerShdw>
                </a:effectLst>
                <a:latin typeface="+mn-lt"/>
              </a:rPr>
              <a:t>John 20:30-31</a:t>
            </a:r>
          </a:p>
        </p:txBody>
      </p:sp>
      <p:sp>
        <p:nvSpPr>
          <p:cNvPr id="27650" name="Rectangle 3"/>
          <p:cNvSpPr>
            <a:spLocks noGrp="1"/>
          </p:cNvSpPr>
          <p:nvPr>
            <p:ph type="body" idx="4294967295"/>
          </p:nvPr>
        </p:nvSpPr>
        <p:spPr>
          <a:xfrm>
            <a:off x="3261673" y="1219200"/>
            <a:ext cx="5768419" cy="4724400"/>
          </a:xfrm>
        </p:spPr>
        <p:txBody>
          <a:bodyPr/>
          <a:lstStyle/>
          <a:p>
            <a:pPr marL="0" indent="0" algn="just">
              <a:buFont typeface="Wingdings" panose="05000000000000000000" pitchFamily="2" charset="2"/>
              <a:buNone/>
              <a:defRPr/>
            </a:pPr>
            <a:r>
              <a:rPr lang="en-US" sz="3400" dirty="0">
                <a:solidFill>
                  <a:schemeClr val="bg1"/>
                </a:solidFill>
                <a:cs typeface="Arial" pitchFamily="34" charset="0"/>
              </a:rPr>
              <a:t>“Therefore many other signs Jesus also performed in the presence of the disciples, </a:t>
            </a:r>
            <a:r>
              <a:rPr lang="en-US" sz="3400" b="1" u="sng" dirty="0">
                <a:solidFill>
                  <a:srgbClr val="FFFFCC"/>
                </a:solidFill>
                <a:cs typeface="Arial" pitchFamily="34" charset="0"/>
              </a:rPr>
              <a:t>which are not written in this book</a:t>
            </a:r>
            <a:r>
              <a:rPr lang="en-US" sz="3400" dirty="0">
                <a:solidFill>
                  <a:schemeClr val="bg1"/>
                </a:solidFill>
                <a:cs typeface="Arial" pitchFamily="34" charset="0"/>
              </a:rPr>
              <a:t>; but these have been written so that you may believe that Jesus is the Christ, the Son of God; and that believing you may have life in His name.”</a:t>
            </a:r>
          </a:p>
        </p:txBody>
      </p:sp>
      <p:pic>
        <p:nvPicPr>
          <p:cNvPr id="5126" name="Picture 6" descr="http://www.maggiesnotebook.com/wp-content/uploads/2011/08/Apostle_John_35.jpg"/>
          <p:cNvPicPr>
            <a:picLocks noChangeAspect="1" noChangeArrowheads="1"/>
          </p:cNvPicPr>
          <p:nvPr/>
        </p:nvPicPr>
        <p:blipFill>
          <a:blip r:embed="rId2" cstate="print">
            <a:extLst/>
          </a:blip>
          <a:srcRect/>
          <a:stretch>
            <a:fillRect/>
          </a:stretch>
        </p:blipFill>
        <p:spPr bwMode="auto">
          <a:xfrm>
            <a:off x="381002" y="1609724"/>
            <a:ext cx="2640593" cy="3200400"/>
          </a:xfrm>
          <a:prstGeom prst="rect">
            <a:avLst/>
          </a:prstGeom>
          <a:solidFill>
            <a:srgbClr val="FFFFFF">
              <a:shade val="85000"/>
            </a:srgbClr>
          </a:solidFill>
          <a:ln w="762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extLst>
      <p:ext uri="{BB962C8B-B14F-4D97-AF65-F5344CB8AC3E}">
        <p14:creationId xmlns:p14="http://schemas.microsoft.com/office/powerpoint/2010/main" val="38494079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idx="4294967295"/>
          </p:nvPr>
        </p:nvSpPr>
        <p:spPr>
          <a:xfrm>
            <a:off x="2819400" y="274638"/>
            <a:ext cx="3505200" cy="801687"/>
          </a:xfrm>
        </p:spPr>
        <p:txBody>
          <a:bodyPr/>
          <a:lstStyle/>
          <a:p>
            <a:r>
              <a:rPr lang="en-US" altLang="en-US" sz="4000" b="1" dirty="0">
                <a:solidFill>
                  <a:srgbClr val="FFFFCC"/>
                </a:solidFill>
                <a:effectLst>
                  <a:outerShdw blurRad="38100" dist="38100" dir="2700000" algn="tl">
                    <a:srgbClr val="000000">
                      <a:alpha val="43137"/>
                    </a:srgbClr>
                  </a:outerShdw>
                </a:effectLst>
                <a:latin typeface="+mn-lt"/>
              </a:rPr>
              <a:t>John 21:25</a:t>
            </a:r>
          </a:p>
        </p:txBody>
      </p:sp>
      <p:sp>
        <p:nvSpPr>
          <p:cNvPr id="27650" name="Rectangle 3"/>
          <p:cNvSpPr>
            <a:spLocks noGrp="1"/>
          </p:cNvSpPr>
          <p:nvPr>
            <p:ph type="body" idx="4294967295"/>
          </p:nvPr>
        </p:nvSpPr>
        <p:spPr>
          <a:xfrm>
            <a:off x="3233394" y="1219200"/>
            <a:ext cx="5788058" cy="4724400"/>
          </a:xfrm>
        </p:spPr>
        <p:txBody>
          <a:bodyPr/>
          <a:lstStyle/>
          <a:p>
            <a:pPr marL="0" indent="0" algn="just">
              <a:buFont typeface="Wingdings" panose="05000000000000000000" pitchFamily="2" charset="2"/>
              <a:buNone/>
              <a:defRPr/>
            </a:pPr>
            <a:r>
              <a:rPr lang="en-US" sz="3400" dirty="0">
                <a:solidFill>
                  <a:schemeClr val="bg1"/>
                </a:solidFill>
                <a:cs typeface="Arial" pitchFamily="34" charset="0"/>
              </a:rPr>
              <a:t>“And there are also many other things which Jesus did, </a:t>
            </a:r>
            <a:r>
              <a:rPr lang="en-US" sz="3400" b="1" u="sng" dirty="0">
                <a:solidFill>
                  <a:srgbClr val="FFFFCC"/>
                </a:solidFill>
                <a:cs typeface="Arial" pitchFamily="34" charset="0"/>
              </a:rPr>
              <a:t>which if they were written in detail, I suppose that even the world itself would not contain the books that would be written</a:t>
            </a:r>
            <a:r>
              <a:rPr lang="en-US" sz="3400" dirty="0">
                <a:solidFill>
                  <a:schemeClr val="bg1"/>
                </a:solidFill>
                <a:cs typeface="Arial" pitchFamily="34" charset="0"/>
              </a:rPr>
              <a:t>.”</a:t>
            </a:r>
          </a:p>
        </p:txBody>
      </p:sp>
      <p:pic>
        <p:nvPicPr>
          <p:cNvPr id="5" name="Picture 6" descr="http://www.maggiesnotebook.com/wp-content/uploads/2011/08/Apostle_John_35.jpg"/>
          <p:cNvPicPr>
            <a:picLocks noChangeAspect="1" noChangeArrowheads="1"/>
          </p:cNvPicPr>
          <p:nvPr/>
        </p:nvPicPr>
        <p:blipFill>
          <a:blip r:embed="rId2" cstate="print">
            <a:extLst/>
          </a:blip>
          <a:srcRect/>
          <a:stretch>
            <a:fillRect/>
          </a:stretch>
        </p:blipFill>
        <p:spPr bwMode="auto">
          <a:xfrm>
            <a:off x="381002" y="1609724"/>
            <a:ext cx="2640593" cy="3200400"/>
          </a:xfrm>
          <a:prstGeom prst="rect">
            <a:avLst/>
          </a:prstGeom>
          <a:solidFill>
            <a:srgbClr val="FFFFFF">
              <a:shade val="85000"/>
            </a:srgbClr>
          </a:solidFill>
          <a:ln w="762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extLst>
      <p:ext uri="{BB962C8B-B14F-4D97-AF65-F5344CB8AC3E}">
        <p14:creationId xmlns:p14="http://schemas.microsoft.com/office/powerpoint/2010/main" val="488585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a:solidFill>
                  <a:srgbClr val="00FFFF"/>
                </a:solidFill>
                <a:latin typeface="+mn-lt"/>
              </a:rPr>
              <a:t>Eternal Security Outline</a:t>
            </a:r>
          </a:p>
        </p:txBody>
      </p:sp>
      <p:sp>
        <p:nvSpPr>
          <p:cNvPr id="11267" name="Content Placeholder 2"/>
          <p:cNvSpPr>
            <a:spLocks noGrp="1"/>
          </p:cNvSpPr>
          <p:nvPr>
            <p:ph idx="1"/>
          </p:nvPr>
        </p:nvSpPr>
        <p:spPr>
          <a:xfrm>
            <a:off x="3535363" y="1600200"/>
            <a:ext cx="5373687" cy="2792413"/>
          </a:xfrm>
        </p:spPr>
        <p:txBody>
          <a:bodyPr/>
          <a:lstStyle/>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Eternal security arguments</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Response  to problem passages</a:t>
            </a:r>
          </a:p>
        </p:txBody>
      </p:sp>
      <p:pic>
        <p:nvPicPr>
          <p:cNvPr id="11268" name="Picture 3"/>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57200" y="1600200"/>
            <a:ext cx="2916238"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990975" y="3962400"/>
            <a:ext cx="446246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idx="4294967295"/>
          </p:nvPr>
        </p:nvSpPr>
        <p:spPr>
          <a:xfrm>
            <a:off x="2819400" y="274638"/>
            <a:ext cx="3505200" cy="801687"/>
          </a:xfrm>
        </p:spPr>
        <p:txBody>
          <a:bodyPr/>
          <a:lstStyle/>
          <a:p>
            <a:r>
              <a:rPr lang="en-US" altLang="en-US" sz="4000" b="1" dirty="0">
                <a:solidFill>
                  <a:srgbClr val="FFFFCC"/>
                </a:solidFill>
                <a:effectLst>
                  <a:outerShdw blurRad="38100" dist="38100" dir="2700000" algn="tl">
                    <a:srgbClr val="000000">
                      <a:alpha val="43137"/>
                    </a:srgbClr>
                  </a:outerShdw>
                </a:effectLst>
                <a:latin typeface="+mn-lt"/>
              </a:rPr>
              <a:t>2 John 12</a:t>
            </a:r>
          </a:p>
        </p:txBody>
      </p:sp>
      <p:sp>
        <p:nvSpPr>
          <p:cNvPr id="27650" name="Rectangle 3"/>
          <p:cNvSpPr>
            <a:spLocks noGrp="1"/>
          </p:cNvSpPr>
          <p:nvPr>
            <p:ph type="body" idx="4294967295"/>
          </p:nvPr>
        </p:nvSpPr>
        <p:spPr>
          <a:xfrm>
            <a:off x="3214540" y="1219200"/>
            <a:ext cx="5825765" cy="3590924"/>
          </a:xfrm>
        </p:spPr>
        <p:txBody>
          <a:bodyPr/>
          <a:lstStyle/>
          <a:p>
            <a:pPr marL="0" indent="0" algn="just">
              <a:buFont typeface="Wingdings" panose="05000000000000000000" pitchFamily="2" charset="2"/>
              <a:buNone/>
              <a:defRPr/>
            </a:pPr>
            <a:r>
              <a:rPr lang="en-US" sz="3400" dirty="0">
                <a:solidFill>
                  <a:schemeClr val="bg1"/>
                </a:solidFill>
                <a:cs typeface="Arial" pitchFamily="34" charset="0"/>
              </a:rPr>
              <a:t>“Though I have </a:t>
            </a:r>
            <a:r>
              <a:rPr lang="en-US" sz="3400" b="1" u="sng" dirty="0">
                <a:solidFill>
                  <a:srgbClr val="FFFFCC"/>
                </a:solidFill>
                <a:cs typeface="Arial" pitchFamily="34" charset="0"/>
              </a:rPr>
              <a:t>many things</a:t>
            </a:r>
            <a:r>
              <a:rPr lang="en-US" sz="3400" dirty="0">
                <a:solidFill>
                  <a:schemeClr val="bg1"/>
                </a:solidFill>
                <a:cs typeface="Arial" pitchFamily="34" charset="0"/>
              </a:rPr>
              <a:t> to write to you, </a:t>
            </a:r>
            <a:r>
              <a:rPr lang="en-US" sz="3400" b="1" u="sng" dirty="0">
                <a:solidFill>
                  <a:srgbClr val="FFFFCC"/>
                </a:solidFill>
                <a:cs typeface="Arial" pitchFamily="34" charset="0"/>
              </a:rPr>
              <a:t>I do not want to do so with paper and ink</a:t>
            </a:r>
            <a:r>
              <a:rPr lang="en-US" sz="3400" dirty="0">
                <a:solidFill>
                  <a:schemeClr val="bg1"/>
                </a:solidFill>
                <a:cs typeface="Arial" pitchFamily="34" charset="0"/>
              </a:rPr>
              <a:t>; but I hope to come to you and speak face to face, so that your joy may be made full.”</a:t>
            </a:r>
          </a:p>
        </p:txBody>
      </p:sp>
      <p:pic>
        <p:nvPicPr>
          <p:cNvPr id="5" name="Picture 6" descr="http://www.maggiesnotebook.com/wp-content/uploads/2011/08/Apostle_John_35.jpg"/>
          <p:cNvPicPr>
            <a:picLocks noChangeAspect="1" noChangeArrowheads="1"/>
          </p:cNvPicPr>
          <p:nvPr/>
        </p:nvPicPr>
        <p:blipFill>
          <a:blip r:embed="rId2" cstate="print">
            <a:extLst/>
          </a:blip>
          <a:srcRect/>
          <a:stretch>
            <a:fillRect/>
          </a:stretch>
        </p:blipFill>
        <p:spPr bwMode="auto">
          <a:xfrm>
            <a:off x="381002" y="1609724"/>
            <a:ext cx="2640593" cy="3200400"/>
          </a:xfrm>
          <a:prstGeom prst="rect">
            <a:avLst/>
          </a:prstGeom>
          <a:solidFill>
            <a:srgbClr val="FFFFFF">
              <a:shade val="85000"/>
            </a:srgbClr>
          </a:solidFill>
          <a:ln w="762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extLst>
      <p:ext uri="{BB962C8B-B14F-4D97-AF65-F5344CB8AC3E}">
        <p14:creationId xmlns:p14="http://schemas.microsoft.com/office/powerpoint/2010/main" val="23861401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idx="4294967295"/>
          </p:nvPr>
        </p:nvSpPr>
        <p:spPr>
          <a:xfrm>
            <a:off x="2819400" y="274638"/>
            <a:ext cx="3505200" cy="801687"/>
          </a:xfrm>
        </p:spPr>
        <p:txBody>
          <a:bodyPr/>
          <a:lstStyle/>
          <a:p>
            <a:r>
              <a:rPr lang="en-US" altLang="en-US" sz="4000" b="1" dirty="0">
                <a:solidFill>
                  <a:srgbClr val="FFFFCC"/>
                </a:solidFill>
                <a:effectLst>
                  <a:outerShdw blurRad="38100" dist="38100" dir="2700000" algn="tl">
                    <a:srgbClr val="000000">
                      <a:alpha val="43137"/>
                    </a:srgbClr>
                  </a:outerShdw>
                </a:effectLst>
                <a:latin typeface="+mn-lt"/>
              </a:rPr>
              <a:t>3 John 13-14</a:t>
            </a:r>
          </a:p>
        </p:txBody>
      </p:sp>
      <p:sp>
        <p:nvSpPr>
          <p:cNvPr id="27650" name="Rectangle 3"/>
          <p:cNvSpPr>
            <a:spLocks noGrp="1"/>
          </p:cNvSpPr>
          <p:nvPr>
            <p:ph type="body" idx="4294967295"/>
          </p:nvPr>
        </p:nvSpPr>
        <p:spPr>
          <a:xfrm>
            <a:off x="3214540" y="1219200"/>
            <a:ext cx="5816338" cy="3418788"/>
          </a:xfrm>
        </p:spPr>
        <p:txBody>
          <a:bodyPr/>
          <a:lstStyle/>
          <a:p>
            <a:pPr marL="0" indent="0" algn="just">
              <a:buFont typeface="Wingdings" panose="05000000000000000000" pitchFamily="2" charset="2"/>
              <a:buNone/>
              <a:defRPr/>
            </a:pPr>
            <a:r>
              <a:rPr lang="en-US" sz="3400" dirty="0">
                <a:solidFill>
                  <a:schemeClr val="bg1"/>
                </a:solidFill>
                <a:cs typeface="Arial" pitchFamily="34" charset="0"/>
              </a:rPr>
              <a:t>“I had </a:t>
            </a:r>
            <a:r>
              <a:rPr lang="en-US" sz="3400" b="1" u="sng" dirty="0">
                <a:solidFill>
                  <a:srgbClr val="FFFFCC"/>
                </a:solidFill>
                <a:cs typeface="Arial" pitchFamily="34" charset="0"/>
              </a:rPr>
              <a:t>many things to write to you, but I am not willing to write them to you with pen and ink</a:t>
            </a:r>
            <a:r>
              <a:rPr lang="en-US" sz="3400" dirty="0">
                <a:solidFill>
                  <a:schemeClr val="bg1"/>
                </a:solidFill>
                <a:cs typeface="Arial" pitchFamily="34" charset="0"/>
              </a:rPr>
              <a:t>; but I hope to see you shortly, and we will speak face to face.”</a:t>
            </a:r>
          </a:p>
        </p:txBody>
      </p:sp>
      <p:pic>
        <p:nvPicPr>
          <p:cNvPr id="5" name="Picture 6" descr="http://www.maggiesnotebook.com/wp-content/uploads/2011/08/Apostle_John_35.jpg"/>
          <p:cNvPicPr>
            <a:picLocks noChangeAspect="1" noChangeArrowheads="1"/>
          </p:cNvPicPr>
          <p:nvPr/>
        </p:nvPicPr>
        <p:blipFill>
          <a:blip r:embed="rId2" cstate="print">
            <a:extLst/>
          </a:blip>
          <a:srcRect/>
          <a:stretch>
            <a:fillRect/>
          </a:stretch>
        </p:blipFill>
        <p:spPr bwMode="auto">
          <a:xfrm>
            <a:off x="381002" y="1609724"/>
            <a:ext cx="2640593" cy="3200400"/>
          </a:xfrm>
          <a:prstGeom prst="rect">
            <a:avLst/>
          </a:prstGeom>
          <a:solidFill>
            <a:srgbClr val="FFFFFF">
              <a:shade val="85000"/>
            </a:srgbClr>
          </a:solidFill>
          <a:ln w="762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extLst>
      <p:ext uri="{BB962C8B-B14F-4D97-AF65-F5344CB8AC3E}">
        <p14:creationId xmlns:p14="http://schemas.microsoft.com/office/powerpoint/2010/main" val="284225453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3" y="173724"/>
            <a:ext cx="8791575" cy="3462486"/>
          </a:xfrm>
          <a:prstGeom prst="rect">
            <a:avLst/>
          </a:prstGeom>
          <a:noFill/>
          <a:ln w="28575">
            <a:noFill/>
            <a:miter lim="800000"/>
            <a:headEnd/>
            <a:tailEnd/>
          </a:ln>
        </p:spPr>
        <p:txBody>
          <a:bodyPr>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rPr>
              <a:t>John 15:4</a:t>
            </a:r>
          </a:p>
          <a:p>
            <a:pPr algn="just" eaLnBrk="1" fontAlgn="auto" hangingPunct="1">
              <a:spcBef>
                <a:spcPts val="600"/>
              </a:spcBef>
              <a:spcAft>
                <a:spcPts val="600"/>
              </a:spcAft>
              <a:defRPr/>
            </a:pPr>
            <a:r>
              <a:rPr lang="en-US" altLang="en-US" sz="4000" kern="0" dirty="0">
                <a:solidFill>
                  <a:schemeClr val="bg1"/>
                </a:solidFill>
                <a:latin typeface="+mn-lt"/>
                <a:cs typeface="Calibri" panose="020F0502020204030204" pitchFamily="34" charset="0"/>
              </a:rPr>
              <a:t>“</a:t>
            </a:r>
            <a:r>
              <a:rPr lang="en-US" sz="4000" dirty="0">
                <a:solidFill>
                  <a:schemeClr val="bg1"/>
                </a:solidFill>
                <a:latin typeface="+mn-lt"/>
              </a:rPr>
              <a:t>Abide in Me, and I [</a:t>
            </a:r>
            <a:r>
              <a:rPr lang="en-US" sz="4000" b="1" u="sng" dirty="0">
                <a:solidFill>
                  <a:srgbClr val="FFFFCC"/>
                </a:solidFill>
                <a:latin typeface="+mn-lt"/>
              </a:rPr>
              <a:t>will abide</a:t>
            </a:r>
            <a:r>
              <a:rPr lang="en-US" sz="4000" dirty="0">
                <a:solidFill>
                  <a:schemeClr val="bg1"/>
                </a:solidFill>
                <a:latin typeface="+mn-lt"/>
              </a:rPr>
              <a:t>] in you. As the branch cannot bear fruit of itself unless it abides in the vine, so neither </a:t>
            </a:r>
            <a:r>
              <a:rPr lang="en-US" sz="4000" i="1" dirty="0">
                <a:solidFill>
                  <a:schemeClr val="bg1"/>
                </a:solidFill>
                <a:latin typeface="+mn-lt"/>
              </a:rPr>
              <a:t>can</a:t>
            </a:r>
            <a:r>
              <a:rPr lang="en-US" sz="4000" dirty="0">
                <a:solidFill>
                  <a:schemeClr val="bg1"/>
                </a:solidFill>
                <a:latin typeface="+mn-lt"/>
              </a:rPr>
              <a:t> you unless you abide in Me</a:t>
            </a:r>
            <a:r>
              <a:rPr lang="en-US" sz="4000" dirty="0">
                <a:solidFill>
                  <a:schemeClr val="bg1"/>
                </a:solidFill>
                <a:latin typeface="+mn-lt"/>
                <a:cs typeface="Calibri" panose="020F0502020204030204" pitchFamily="34" charset="0"/>
              </a:rPr>
              <a:t>.” </a:t>
            </a:r>
            <a:r>
              <a:rPr lang="en-US" altLang="en-US" sz="4000" dirty="0">
                <a:solidFill>
                  <a:schemeClr val="bg1"/>
                </a:solidFill>
                <a:latin typeface="+mn-lt"/>
                <a:cs typeface="Calibri" panose="020F0502020204030204" pitchFamily="34" charset="0"/>
              </a:rPr>
              <a:t>(NASB)</a:t>
            </a:r>
          </a:p>
        </p:txBody>
      </p:sp>
    </p:spTree>
    <p:extLst>
      <p:ext uri="{BB962C8B-B14F-4D97-AF65-F5344CB8AC3E}">
        <p14:creationId xmlns:p14="http://schemas.microsoft.com/office/powerpoint/2010/main" val="225622614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3" y="239713"/>
            <a:ext cx="8791575" cy="4555093"/>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0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1 John 2:3-5</a:t>
            </a:r>
          </a:p>
          <a:p>
            <a:pPr algn="just"/>
            <a:r>
              <a:rPr lang="en-US" altLang="en-US" sz="3000" kern="0" dirty="0">
                <a:solidFill>
                  <a:schemeClr val="bg1"/>
                </a:solidFill>
                <a:latin typeface="+mn-lt"/>
                <a:cs typeface="Calibri" panose="020F0502020204030204" pitchFamily="34" charset="0"/>
              </a:rPr>
              <a:t>“</a:t>
            </a:r>
            <a:r>
              <a:rPr lang="en-US" sz="3000" dirty="0">
                <a:solidFill>
                  <a:schemeClr val="bg1"/>
                </a:solidFill>
                <a:latin typeface="+mn-lt"/>
              </a:rPr>
              <a:t>By this we know that we have come to know Him </a:t>
            </a:r>
            <a:r>
              <a:rPr lang="en-US" sz="3000" dirty="0">
                <a:solidFill>
                  <a:srgbClr val="FFFFCC"/>
                </a:solidFill>
                <a:latin typeface="+mn-lt"/>
              </a:rPr>
              <a:t>[</a:t>
            </a:r>
            <a:r>
              <a:rPr lang="en-US" sz="3000" b="1" u="sng" dirty="0">
                <a:solidFill>
                  <a:srgbClr val="FFFFCC"/>
                </a:solidFill>
                <a:latin typeface="+mn-lt"/>
              </a:rPr>
              <a:t>by fellowship, 1:2–2:2</a:t>
            </a:r>
            <a:r>
              <a:rPr lang="en-US" sz="3000" dirty="0">
                <a:solidFill>
                  <a:srgbClr val="FFFFCC"/>
                </a:solidFill>
                <a:latin typeface="+mn-lt"/>
              </a:rPr>
              <a:t>], </a:t>
            </a:r>
            <a:r>
              <a:rPr lang="en-US" sz="3000" dirty="0">
                <a:solidFill>
                  <a:schemeClr val="bg1"/>
                </a:solidFill>
                <a:latin typeface="+mn-lt"/>
              </a:rPr>
              <a:t>if we keep His commandments. The one who says, “I have come to know Him,” and does not keep His commandments, is a liar, and the truth is not in him;</a:t>
            </a:r>
            <a:r>
              <a:rPr lang="en-US" sz="3000" baseline="30000" dirty="0">
                <a:solidFill>
                  <a:schemeClr val="bg1"/>
                </a:solidFill>
                <a:latin typeface="+mn-lt"/>
              </a:rPr>
              <a:t> </a:t>
            </a:r>
            <a:r>
              <a:rPr lang="en-US" sz="3000" dirty="0">
                <a:solidFill>
                  <a:schemeClr val="bg1"/>
                </a:solidFill>
                <a:latin typeface="+mn-lt"/>
              </a:rPr>
              <a:t>but whoever keeps His word, in him the love of God has truly been perfected. By this we know that we are in </a:t>
            </a:r>
            <a:r>
              <a:rPr lang="en-US" sz="3000" dirty="0">
                <a:solidFill>
                  <a:srgbClr val="FFFFCC"/>
                </a:solidFill>
                <a:latin typeface="+mn-lt"/>
              </a:rPr>
              <a:t>[</a:t>
            </a:r>
            <a:r>
              <a:rPr lang="en-US" sz="3000" b="1" u="sng" dirty="0">
                <a:solidFill>
                  <a:srgbClr val="FFFFCC"/>
                </a:solidFill>
                <a:latin typeface="+mn-lt"/>
              </a:rPr>
              <a:t>fellowship with, 1:3-7</a:t>
            </a:r>
            <a:r>
              <a:rPr lang="en-US" sz="3000" dirty="0">
                <a:solidFill>
                  <a:srgbClr val="FFFFCC"/>
                </a:solidFill>
                <a:latin typeface="+mn-lt"/>
              </a:rPr>
              <a:t>] </a:t>
            </a:r>
            <a:r>
              <a:rPr lang="en-US" sz="3000" dirty="0">
                <a:solidFill>
                  <a:schemeClr val="bg1"/>
                </a:solidFill>
                <a:latin typeface="+mn-lt"/>
              </a:rPr>
              <a:t>Him</a:t>
            </a:r>
            <a:r>
              <a:rPr lang="en-US" sz="3000" dirty="0">
                <a:solidFill>
                  <a:schemeClr val="bg1"/>
                </a:solidFill>
                <a:latin typeface="+mn-lt"/>
                <a:cs typeface="Calibri" panose="020F0502020204030204" pitchFamily="34" charset="0"/>
              </a:rPr>
              <a:t>.” </a:t>
            </a:r>
            <a:r>
              <a:rPr lang="en-US" altLang="en-US" sz="3000" dirty="0">
                <a:solidFill>
                  <a:schemeClr val="bg1"/>
                </a:solidFill>
                <a:latin typeface="+mn-lt"/>
                <a:cs typeface="Calibri" panose="020F0502020204030204" pitchFamily="34" charset="0"/>
              </a:rPr>
              <a:t>(NASB)</a:t>
            </a:r>
          </a:p>
        </p:txBody>
      </p:sp>
    </p:spTree>
    <p:extLst>
      <p:ext uri="{BB962C8B-B14F-4D97-AF65-F5344CB8AC3E}">
        <p14:creationId xmlns:p14="http://schemas.microsoft.com/office/powerpoint/2010/main" val="88760330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3" y="173724"/>
            <a:ext cx="8791575" cy="4493538"/>
          </a:xfrm>
          <a:prstGeom prst="rect">
            <a:avLst/>
          </a:prstGeom>
          <a:noFill/>
          <a:ln w="28575">
            <a:noFill/>
            <a:miter lim="800000"/>
            <a:headEnd/>
            <a:tailEnd/>
          </a:ln>
        </p:spPr>
        <p:txBody>
          <a:bodyPr>
            <a:spAutoFit/>
          </a:bodyPr>
          <a:lstStyle/>
          <a:p>
            <a:pPr algn="ctr" eaLnBrk="1" fontAlgn="auto" hangingPunct="1">
              <a:spcBef>
                <a:spcPts val="0"/>
              </a:spcBef>
              <a:spcAft>
                <a:spcPts val="1200"/>
              </a:spcAft>
              <a:defRPr/>
            </a:pPr>
            <a:r>
              <a:rPr lang="en-US" altLang="en-US" sz="36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1 John 2:7-11</a:t>
            </a:r>
          </a:p>
          <a:p>
            <a:pPr algn="just" eaLnBrk="1" fontAlgn="auto" hangingPunct="1">
              <a:spcBef>
                <a:spcPts val="0"/>
              </a:spcBef>
              <a:spcAft>
                <a:spcPts val="2400"/>
              </a:spcAft>
              <a:defRPr/>
            </a:pPr>
            <a:r>
              <a:rPr lang="en-US" altLang="en-US" sz="3000" kern="0" dirty="0">
                <a:solidFill>
                  <a:schemeClr val="bg1"/>
                </a:solidFill>
                <a:latin typeface="+mn-lt"/>
                <a:cs typeface="Calibri" panose="020F0502020204030204" pitchFamily="34" charset="0"/>
              </a:rPr>
              <a:t>“</a:t>
            </a:r>
            <a:r>
              <a:rPr lang="en-US" sz="3000" dirty="0">
                <a:solidFill>
                  <a:schemeClr val="bg1"/>
                </a:solidFill>
                <a:latin typeface="+mn-lt"/>
              </a:rPr>
              <a:t>Beloved, I am not writing a new commandment to you, but an old commandment which you have had from the beginning; the old commandment is the word which you have heard. On the other hand, I am writing a new commandment to you, which is true in Him and in you, because the darkness is passing away and the true Light is already shining. The one who says he is [</a:t>
            </a:r>
            <a:r>
              <a:rPr lang="en-US" sz="3000" b="1" u="sng" dirty="0">
                <a:solidFill>
                  <a:srgbClr val="FFFFCC"/>
                </a:solidFill>
                <a:latin typeface="+mn-lt"/>
              </a:rPr>
              <a:t>walking/abiding, 1:7</a:t>
            </a:r>
            <a:r>
              <a:rPr lang="en-US" sz="3000" dirty="0">
                <a:solidFill>
                  <a:schemeClr val="bg1"/>
                </a:solidFill>
                <a:latin typeface="+mn-lt"/>
              </a:rPr>
              <a:t>] in the Light and </a:t>
            </a:r>
            <a:r>
              <a:rPr lang="en-US" sz="3000" i="1" dirty="0">
                <a:solidFill>
                  <a:schemeClr val="bg1"/>
                </a:solidFill>
                <a:latin typeface="+mn-lt"/>
              </a:rPr>
              <a:t>yet</a:t>
            </a:r>
            <a:r>
              <a:rPr lang="en-US" sz="3000" dirty="0">
                <a:solidFill>
                  <a:schemeClr val="bg1"/>
                </a:solidFill>
                <a:latin typeface="+mn-lt"/>
              </a:rPr>
              <a:t> hates his . . .</a:t>
            </a:r>
            <a:endParaRPr lang="en-US" altLang="en-US" sz="3000" dirty="0">
              <a:solidFill>
                <a:schemeClr val="bg1"/>
              </a:solidFill>
              <a:latin typeface="+mn-lt"/>
              <a:cs typeface="Calibri" panose="020F0502020204030204" pitchFamily="34" charset="0"/>
            </a:endParaRPr>
          </a:p>
        </p:txBody>
      </p:sp>
    </p:spTree>
    <p:extLst>
      <p:ext uri="{BB962C8B-B14F-4D97-AF65-F5344CB8AC3E}">
        <p14:creationId xmlns:p14="http://schemas.microsoft.com/office/powerpoint/2010/main" val="29533956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3" y="173724"/>
            <a:ext cx="8791575" cy="4031873"/>
          </a:xfrm>
          <a:prstGeom prst="rect">
            <a:avLst/>
          </a:prstGeom>
          <a:noFill/>
          <a:ln w="28575">
            <a:noFill/>
            <a:miter lim="800000"/>
            <a:headEnd/>
            <a:tailEnd/>
          </a:ln>
        </p:spPr>
        <p:txBody>
          <a:bodyPr>
            <a:spAutoFit/>
          </a:bodyPr>
          <a:lstStyle/>
          <a:p>
            <a:pPr algn="ctr" eaLnBrk="1" fontAlgn="auto" hangingPunct="1">
              <a:spcBef>
                <a:spcPts val="0"/>
              </a:spcBef>
              <a:spcAft>
                <a:spcPts val="1200"/>
              </a:spcAft>
              <a:defRPr/>
            </a:pPr>
            <a:r>
              <a:rPr lang="en-US" altLang="en-US" sz="36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1 John 2:7-11</a:t>
            </a:r>
          </a:p>
          <a:p>
            <a:pPr algn="just" eaLnBrk="1" fontAlgn="auto" hangingPunct="1">
              <a:spcBef>
                <a:spcPts val="0"/>
              </a:spcBef>
              <a:spcAft>
                <a:spcPts val="2400"/>
              </a:spcAft>
              <a:defRPr/>
            </a:pPr>
            <a:r>
              <a:rPr lang="en-US" sz="3000" kern="0" dirty="0">
                <a:solidFill>
                  <a:schemeClr val="bg1"/>
                </a:solidFill>
                <a:latin typeface="+mn-lt"/>
                <a:cs typeface="Calibri" panose="020F0502020204030204" pitchFamily="34" charset="0"/>
              </a:rPr>
              <a:t>. . .</a:t>
            </a:r>
            <a:r>
              <a:rPr lang="en-US" sz="3000" dirty="0">
                <a:solidFill>
                  <a:schemeClr val="bg1"/>
                </a:solidFill>
                <a:latin typeface="+mn-lt"/>
              </a:rPr>
              <a:t>brother is [</a:t>
            </a:r>
            <a:r>
              <a:rPr lang="en-US" sz="3000" b="1" u="sng" dirty="0">
                <a:solidFill>
                  <a:srgbClr val="FFFFCC"/>
                </a:solidFill>
                <a:latin typeface="+mn-lt"/>
              </a:rPr>
              <a:t>walking/abiding, 1:6</a:t>
            </a:r>
            <a:r>
              <a:rPr lang="en-US" sz="3000" dirty="0">
                <a:solidFill>
                  <a:schemeClr val="bg1"/>
                </a:solidFill>
                <a:latin typeface="+mn-lt"/>
              </a:rPr>
              <a:t>] in the darkness until now. The one who loves his brother abides in the Light and there is no cause for stumbling in him. But the one who hates his brother [</a:t>
            </a:r>
            <a:r>
              <a:rPr lang="en-US" sz="3000" b="1" u="sng" dirty="0">
                <a:solidFill>
                  <a:srgbClr val="FFFFCC"/>
                </a:solidFill>
                <a:latin typeface="+mn-lt"/>
              </a:rPr>
              <a:t>a fellow believer</a:t>
            </a:r>
            <a:r>
              <a:rPr lang="en-US" sz="3000" dirty="0">
                <a:solidFill>
                  <a:schemeClr val="bg1"/>
                </a:solidFill>
                <a:latin typeface="+mn-lt"/>
              </a:rPr>
              <a:t>] is [</a:t>
            </a:r>
            <a:r>
              <a:rPr lang="en-US" sz="3000" b="1" u="sng" dirty="0">
                <a:solidFill>
                  <a:srgbClr val="FFFFCC"/>
                </a:solidFill>
                <a:latin typeface="+mn-lt"/>
              </a:rPr>
              <a:t>abiding, 2:10</a:t>
            </a:r>
            <a:r>
              <a:rPr lang="en-US" sz="3000" dirty="0">
                <a:solidFill>
                  <a:schemeClr val="bg1"/>
                </a:solidFill>
                <a:latin typeface="+mn-lt"/>
              </a:rPr>
              <a:t>] in the darkness and walks in the darkness [</a:t>
            </a:r>
            <a:r>
              <a:rPr lang="en-US" sz="3000" b="1" u="sng" dirty="0">
                <a:solidFill>
                  <a:srgbClr val="FFFFCC"/>
                </a:solidFill>
                <a:latin typeface="+mn-lt"/>
              </a:rPr>
              <a:t>1:6</a:t>
            </a:r>
            <a:r>
              <a:rPr lang="en-US" sz="3000" dirty="0">
                <a:solidFill>
                  <a:schemeClr val="bg1"/>
                </a:solidFill>
                <a:latin typeface="+mn-lt"/>
              </a:rPr>
              <a:t>], and does not know where he is going because the darkness has blinded his eyes</a:t>
            </a:r>
            <a:r>
              <a:rPr lang="en-US" sz="3000" dirty="0">
                <a:solidFill>
                  <a:schemeClr val="bg1"/>
                </a:solidFill>
                <a:latin typeface="+mn-lt"/>
                <a:cs typeface="Calibri" panose="020F0502020204030204" pitchFamily="34" charset="0"/>
              </a:rPr>
              <a:t>.” </a:t>
            </a:r>
            <a:r>
              <a:rPr lang="en-US" altLang="en-US" sz="3000" dirty="0">
                <a:solidFill>
                  <a:schemeClr val="bg1"/>
                </a:solidFill>
                <a:latin typeface="+mn-lt"/>
                <a:cs typeface="Calibri" panose="020F0502020204030204" pitchFamily="34" charset="0"/>
              </a:rPr>
              <a:t>(NASB)</a:t>
            </a:r>
          </a:p>
        </p:txBody>
      </p:sp>
    </p:spTree>
    <p:extLst>
      <p:ext uri="{BB962C8B-B14F-4D97-AF65-F5344CB8AC3E}">
        <p14:creationId xmlns:p14="http://schemas.microsoft.com/office/powerpoint/2010/main" val="97704960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245097" y="173724"/>
            <a:ext cx="8722691" cy="4154984"/>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rPr>
              <a:t>1 John 3:24</a:t>
            </a:r>
          </a:p>
          <a:p>
            <a:pPr algn="just"/>
            <a:r>
              <a:rPr lang="en-US" altLang="en-US" sz="4000" kern="0" dirty="0">
                <a:solidFill>
                  <a:schemeClr val="bg1"/>
                </a:solidFill>
                <a:latin typeface="+mn-lt"/>
                <a:cs typeface="Calibri" panose="020F0502020204030204" pitchFamily="34" charset="0"/>
              </a:rPr>
              <a:t>“</a:t>
            </a:r>
            <a:r>
              <a:rPr lang="en-US" sz="4000" dirty="0">
                <a:solidFill>
                  <a:schemeClr val="bg1"/>
                </a:solidFill>
                <a:latin typeface="+mn-lt"/>
              </a:rPr>
              <a:t>The one who keeps His commandments abides in Him, and He [</a:t>
            </a:r>
            <a:r>
              <a:rPr lang="en-US" sz="4000" b="1" u="sng" dirty="0">
                <a:solidFill>
                  <a:srgbClr val="FFFFCC"/>
                </a:solidFill>
                <a:latin typeface="+mn-lt"/>
              </a:rPr>
              <a:t>abides, John 15:4</a:t>
            </a:r>
            <a:r>
              <a:rPr lang="en-US" sz="4000" dirty="0">
                <a:solidFill>
                  <a:schemeClr val="bg1"/>
                </a:solidFill>
                <a:latin typeface="+mn-lt"/>
              </a:rPr>
              <a:t>] in him. We know by this that He abides in us, by the Spirit whom He has given us</a:t>
            </a:r>
            <a:r>
              <a:rPr lang="en-US" sz="4000" dirty="0">
                <a:solidFill>
                  <a:schemeClr val="bg1"/>
                </a:solidFill>
                <a:latin typeface="+mn-lt"/>
                <a:cs typeface="Calibri" panose="020F0502020204030204" pitchFamily="34" charset="0"/>
              </a:rPr>
              <a:t>.” </a:t>
            </a:r>
            <a:r>
              <a:rPr lang="en-US" altLang="en-US" sz="4000" dirty="0">
                <a:solidFill>
                  <a:schemeClr val="bg1"/>
                </a:solidFill>
                <a:latin typeface="+mn-lt"/>
                <a:cs typeface="Calibri" panose="020F0502020204030204" pitchFamily="34" charset="0"/>
              </a:rPr>
              <a:t>(NASB)</a:t>
            </a:r>
          </a:p>
        </p:txBody>
      </p:sp>
    </p:spTree>
    <p:extLst>
      <p:ext uri="{BB962C8B-B14F-4D97-AF65-F5344CB8AC3E}">
        <p14:creationId xmlns:p14="http://schemas.microsoft.com/office/powerpoint/2010/main" val="193113933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710275" y="173724"/>
            <a:ext cx="7723450" cy="2769989"/>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rPr>
              <a:t>1 John 4:13</a:t>
            </a:r>
          </a:p>
          <a:p>
            <a:pPr algn="just"/>
            <a:r>
              <a:rPr lang="en-US" altLang="en-US" sz="4000" kern="0" dirty="0">
                <a:solidFill>
                  <a:schemeClr val="bg1"/>
                </a:solidFill>
                <a:latin typeface="+mj-lt"/>
                <a:cs typeface="Calibri" panose="020F0502020204030204" pitchFamily="34" charset="0"/>
              </a:rPr>
              <a:t>“</a:t>
            </a:r>
            <a:r>
              <a:rPr lang="en-US" sz="4000" dirty="0">
                <a:solidFill>
                  <a:schemeClr val="bg1"/>
                </a:solidFill>
                <a:latin typeface="+mj-lt"/>
              </a:rPr>
              <a:t>By this we know that we abide in Him and He [</a:t>
            </a:r>
            <a:r>
              <a:rPr lang="en-US" sz="4000" b="1" u="sng" dirty="0">
                <a:solidFill>
                  <a:srgbClr val="FFFFCC"/>
                </a:solidFill>
                <a:latin typeface="+mj-lt"/>
              </a:rPr>
              <a:t>abides</a:t>
            </a:r>
            <a:r>
              <a:rPr lang="en-US" sz="4000" dirty="0">
                <a:solidFill>
                  <a:schemeClr val="bg1"/>
                </a:solidFill>
                <a:latin typeface="+mj-lt"/>
              </a:rPr>
              <a:t>] in us, because He has given us of His Spirit</a:t>
            </a:r>
            <a:r>
              <a:rPr lang="en-US" sz="4000" dirty="0">
                <a:solidFill>
                  <a:schemeClr val="bg1"/>
                </a:solidFill>
                <a:latin typeface="+mj-lt"/>
                <a:cs typeface="Calibri" panose="020F0502020204030204" pitchFamily="34" charset="0"/>
              </a:rPr>
              <a:t>.” </a:t>
            </a:r>
            <a:r>
              <a:rPr lang="en-US" altLang="en-US" sz="4000" dirty="0">
                <a:solidFill>
                  <a:schemeClr val="bg1"/>
                </a:solidFill>
                <a:latin typeface="+mj-lt"/>
                <a:cs typeface="Calibri" panose="020F0502020204030204" pitchFamily="34" charset="0"/>
              </a:rPr>
              <a:t>(NASB)</a:t>
            </a:r>
          </a:p>
        </p:txBody>
      </p:sp>
    </p:spTree>
    <p:extLst>
      <p:ext uri="{BB962C8B-B14F-4D97-AF65-F5344CB8AC3E}">
        <p14:creationId xmlns:p14="http://schemas.microsoft.com/office/powerpoint/2010/main" val="15543214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870531" y="173724"/>
            <a:ext cx="7402939" cy="2769989"/>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rPr>
              <a:t>1 John 4:15</a:t>
            </a:r>
          </a:p>
          <a:p>
            <a:pPr algn="just"/>
            <a:r>
              <a:rPr lang="en-US" altLang="en-US" sz="4000" kern="0" dirty="0">
                <a:solidFill>
                  <a:schemeClr val="bg1"/>
                </a:solidFill>
                <a:latin typeface="+mn-lt"/>
                <a:cs typeface="Calibri" panose="020F0502020204030204" pitchFamily="34" charset="0"/>
              </a:rPr>
              <a:t>“</a:t>
            </a:r>
            <a:r>
              <a:rPr lang="en-US" sz="4000" dirty="0">
                <a:solidFill>
                  <a:schemeClr val="bg1"/>
                </a:solidFill>
                <a:latin typeface="+mn-lt"/>
              </a:rPr>
              <a:t>Whoever confesses that Jesus is the Son of God, God abides in him, and he [</a:t>
            </a:r>
            <a:r>
              <a:rPr lang="en-US" sz="4000" b="1" u="sng" dirty="0">
                <a:solidFill>
                  <a:srgbClr val="FFFFCC"/>
                </a:solidFill>
                <a:latin typeface="+mn-lt"/>
              </a:rPr>
              <a:t>abides</a:t>
            </a:r>
            <a:r>
              <a:rPr lang="en-US" sz="4000" dirty="0">
                <a:solidFill>
                  <a:schemeClr val="bg1"/>
                </a:solidFill>
                <a:latin typeface="+mn-lt"/>
              </a:rPr>
              <a:t>] in God</a:t>
            </a:r>
            <a:r>
              <a:rPr lang="en-US" sz="4000" dirty="0">
                <a:solidFill>
                  <a:schemeClr val="bg1"/>
                </a:solidFill>
                <a:latin typeface="+mn-lt"/>
                <a:cs typeface="Calibri" panose="020F0502020204030204" pitchFamily="34" charset="0"/>
              </a:rPr>
              <a:t>.” </a:t>
            </a:r>
            <a:r>
              <a:rPr lang="en-US" altLang="en-US" sz="4000" dirty="0">
                <a:solidFill>
                  <a:schemeClr val="bg1"/>
                </a:solidFill>
                <a:latin typeface="+mn-lt"/>
                <a:cs typeface="Calibri" panose="020F0502020204030204" pitchFamily="34" charset="0"/>
              </a:rPr>
              <a:t>(NASB)</a:t>
            </a:r>
          </a:p>
        </p:txBody>
      </p:sp>
    </p:spTree>
    <p:extLst>
      <p:ext uri="{BB962C8B-B14F-4D97-AF65-F5344CB8AC3E}">
        <p14:creationId xmlns:p14="http://schemas.microsoft.com/office/powerpoint/2010/main" val="127286881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323018" y="183151"/>
            <a:ext cx="6497965" cy="2846933"/>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rPr>
              <a:t>1 John 3:6</a:t>
            </a:r>
          </a:p>
          <a:p>
            <a:pPr algn="just" eaLnBrk="1" fontAlgn="auto" hangingPunct="1">
              <a:spcBef>
                <a:spcPts val="600"/>
              </a:spcBef>
              <a:spcAft>
                <a:spcPts val="600"/>
              </a:spcAft>
              <a:defRPr/>
            </a:pPr>
            <a:r>
              <a:rPr lang="en-US" altLang="en-US" sz="4000" kern="0" dirty="0">
                <a:solidFill>
                  <a:schemeClr val="bg1"/>
                </a:solidFill>
                <a:latin typeface="+mn-lt"/>
                <a:cs typeface="Calibri" panose="020F0502020204030204" pitchFamily="34" charset="0"/>
              </a:rPr>
              <a:t>“</a:t>
            </a:r>
            <a:r>
              <a:rPr lang="en-US" sz="4000" dirty="0">
                <a:solidFill>
                  <a:schemeClr val="bg1"/>
                </a:solidFill>
                <a:latin typeface="+mn-lt"/>
              </a:rPr>
              <a:t>No one who </a:t>
            </a:r>
            <a:r>
              <a:rPr lang="en-US" sz="4000" b="1" u="sng" dirty="0">
                <a:solidFill>
                  <a:srgbClr val="FFFFCC"/>
                </a:solidFill>
                <a:latin typeface="+mn-lt"/>
              </a:rPr>
              <a:t>abides</a:t>
            </a:r>
            <a:r>
              <a:rPr lang="en-US" sz="4000" dirty="0">
                <a:solidFill>
                  <a:schemeClr val="bg1"/>
                </a:solidFill>
                <a:latin typeface="+mn-lt"/>
              </a:rPr>
              <a:t> in Him sins; no one who sins has seen Him or knows Him</a:t>
            </a:r>
            <a:r>
              <a:rPr lang="en-US" sz="4000" dirty="0">
                <a:solidFill>
                  <a:schemeClr val="bg1"/>
                </a:solidFill>
                <a:latin typeface="+mn-lt"/>
                <a:cs typeface="Calibri" panose="020F0502020204030204" pitchFamily="34" charset="0"/>
              </a:rPr>
              <a:t>.” </a:t>
            </a:r>
            <a:r>
              <a:rPr lang="en-US" altLang="en-US" sz="4000" dirty="0">
                <a:solidFill>
                  <a:schemeClr val="bg1"/>
                </a:solidFill>
                <a:latin typeface="+mn-lt"/>
                <a:cs typeface="Calibri" panose="020F0502020204030204" pitchFamily="34" charset="0"/>
              </a:rPr>
              <a:t>(NASB)</a:t>
            </a:r>
          </a:p>
        </p:txBody>
      </p:sp>
    </p:spTree>
    <p:extLst>
      <p:ext uri="{BB962C8B-B14F-4D97-AF65-F5344CB8AC3E}">
        <p14:creationId xmlns:p14="http://schemas.microsoft.com/office/powerpoint/2010/main" val="3048220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a:solidFill>
                  <a:srgbClr val="00FFFF"/>
                </a:solidFill>
                <a:latin typeface="+mn-lt"/>
              </a:rPr>
              <a:t>Eternal Security Outline</a:t>
            </a:r>
          </a:p>
        </p:txBody>
      </p:sp>
      <p:sp>
        <p:nvSpPr>
          <p:cNvPr id="12291" name="Content Placeholder 2"/>
          <p:cNvSpPr>
            <a:spLocks noGrp="1"/>
          </p:cNvSpPr>
          <p:nvPr>
            <p:ph idx="1"/>
          </p:nvPr>
        </p:nvSpPr>
        <p:spPr>
          <a:xfrm>
            <a:off x="3535363" y="1600200"/>
            <a:ext cx="5373687" cy="2792413"/>
          </a:xfrm>
        </p:spPr>
        <p:txBody>
          <a:bodyPr/>
          <a:lstStyle/>
          <a:p>
            <a:pPr marL="457200" indent="-457200">
              <a:spcBef>
                <a:spcPct val="0"/>
              </a:spcBef>
              <a:spcAft>
                <a:spcPts val="2400"/>
              </a:spcAft>
              <a:buClr>
                <a:srgbClr val="66FFFF"/>
              </a:buClr>
              <a:buFont typeface="Calibri" panose="020F0502020204030204" pitchFamily="34" charset="0"/>
              <a:buAutoNum type="arabicPeriod"/>
            </a:pPr>
            <a:r>
              <a:rPr lang="en-US" altLang="en-US" b="1" u="sng">
                <a:solidFill>
                  <a:srgbClr val="FFFFCC"/>
                </a:solidFill>
              </a:rPr>
              <a:t>Eternal security arguments</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Response  to problem passages</a:t>
            </a:r>
          </a:p>
        </p:txBody>
      </p:sp>
      <p:pic>
        <p:nvPicPr>
          <p:cNvPr id="12292" name="Picture 3"/>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57200" y="1600200"/>
            <a:ext cx="2916238"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990975" y="3962400"/>
            <a:ext cx="446246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868899" y="177322"/>
            <a:ext cx="7406203" cy="3462486"/>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1 John 3:9</a:t>
            </a:r>
          </a:p>
          <a:p>
            <a:pPr algn="just" eaLnBrk="1" fontAlgn="auto" hangingPunct="1">
              <a:spcBef>
                <a:spcPts val="600"/>
              </a:spcBef>
              <a:spcAft>
                <a:spcPts val="600"/>
              </a:spcAft>
              <a:defRPr/>
            </a:pPr>
            <a:r>
              <a:rPr lang="en-US" altLang="en-US" sz="4000" kern="0" dirty="0">
                <a:solidFill>
                  <a:schemeClr val="bg1"/>
                </a:solidFill>
                <a:latin typeface="+mn-lt"/>
                <a:cs typeface="Calibri" panose="020F0502020204030204" pitchFamily="34" charset="0"/>
              </a:rPr>
              <a:t>“</a:t>
            </a:r>
            <a:r>
              <a:rPr lang="en-US" sz="4000" dirty="0">
                <a:solidFill>
                  <a:schemeClr val="bg1"/>
                </a:solidFill>
                <a:latin typeface="+mn-lt"/>
              </a:rPr>
              <a:t>No one who is born of God practices sin, because His seed abides in him; and he cannot sin, because he is born of God</a:t>
            </a:r>
            <a:r>
              <a:rPr lang="en-US" sz="4000" dirty="0">
                <a:solidFill>
                  <a:schemeClr val="bg1"/>
                </a:solidFill>
                <a:latin typeface="+mn-lt"/>
                <a:cs typeface="Calibri" panose="020F0502020204030204" pitchFamily="34" charset="0"/>
              </a:rPr>
              <a:t>.”</a:t>
            </a:r>
            <a:r>
              <a:rPr lang="en-US" altLang="en-US" sz="4000" dirty="0">
                <a:solidFill>
                  <a:schemeClr val="bg1"/>
                </a:solidFill>
                <a:latin typeface="+mn-lt"/>
                <a:cs typeface="Calibri" panose="020F0502020204030204" pitchFamily="34" charset="0"/>
              </a:rPr>
              <a:t> (NASB)</a:t>
            </a:r>
          </a:p>
        </p:txBody>
      </p:sp>
    </p:spTree>
    <p:extLst>
      <p:ext uri="{BB962C8B-B14F-4D97-AF65-F5344CB8AC3E}">
        <p14:creationId xmlns:p14="http://schemas.microsoft.com/office/powerpoint/2010/main" val="73480443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2" y="167895"/>
            <a:ext cx="8791575" cy="4847481"/>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1 John 3:9</a:t>
            </a:r>
          </a:p>
          <a:p>
            <a:pPr algn="just" eaLnBrk="1" fontAlgn="auto" hangingPunct="1">
              <a:spcBef>
                <a:spcPts val="600"/>
              </a:spcBef>
              <a:spcAft>
                <a:spcPts val="600"/>
              </a:spcAft>
              <a:defRPr/>
            </a:pPr>
            <a:r>
              <a:rPr lang="en-US" altLang="en-US" sz="4000" kern="0" dirty="0">
                <a:solidFill>
                  <a:schemeClr val="bg1"/>
                </a:solidFill>
                <a:latin typeface="+mn-lt"/>
                <a:cs typeface="Calibri" panose="020F0502020204030204" pitchFamily="34" charset="0"/>
              </a:rPr>
              <a:t>“</a:t>
            </a:r>
            <a:r>
              <a:rPr lang="en-US" sz="4000" dirty="0">
                <a:solidFill>
                  <a:schemeClr val="bg1"/>
                </a:solidFill>
                <a:latin typeface="+mn-lt"/>
              </a:rPr>
              <a:t>No one who is born of God practices sin [</a:t>
            </a:r>
            <a:r>
              <a:rPr lang="en-US" sz="4000" b="1" u="sng" dirty="0">
                <a:solidFill>
                  <a:srgbClr val="FFFFCC"/>
                </a:solidFill>
                <a:latin typeface="+mn-lt"/>
              </a:rPr>
              <a:t>when abiding in Him</a:t>
            </a:r>
            <a:r>
              <a:rPr lang="en-US" sz="4000" dirty="0">
                <a:solidFill>
                  <a:schemeClr val="bg1"/>
                </a:solidFill>
                <a:latin typeface="+mn-lt"/>
              </a:rPr>
              <a:t>], because His seed [</a:t>
            </a:r>
            <a:r>
              <a:rPr lang="en-US" sz="4000" b="1" u="sng" dirty="0">
                <a:solidFill>
                  <a:srgbClr val="FFFFCC"/>
                </a:solidFill>
                <a:latin typeface="+mn-lt"/>
              </a:rPr>
              <a:t>the new nature</a:t>
            </a:r>
            <a:r>
              <a:rPr lang="en-US" sz="4000" dirty="0">
                <a:solidFill>
                  <a:schemeClr val="bg1"/>
                </a:solidFill>
                <a:latin typeface="+mn-lt"/>
              </a:rPr>
              <a:t>] abides in him; and he cannot sin [</a:t>
            </a:r>
            <a:r>
              <a:rPr lang="en-US" sz="4000" b="1" u="sng" dirty="0">
                <a:solidFill>
                  <a:srgbClr val="FFFFCC"/>
                </a:solidFill>
                <a:latin typeface="+mn-lt"/>
              </a:rPr>
              <a:t>when he is abiding in Him</a:t>
            </a:r>
            <a:r>
              <a:rPr lang="en-US" sz="4000" dirty="0">
                <a:solidFill>
                  <a:schemeClr val="bg1"/>
                </a:solidFill>
                <a:latin typeface="+mn-lt"/>
              </a:rPr>
              <a:t>], because he is born of God [</a:t>
            </a:r>
            <a:r>
              <a:rPr lang="en-US" sz="4000" b="1" u="sng" dirty="0">
                <a:solidFill>
                  <a:srgbClr val="FFFFCC"/>
                </a:solidFill>
                <a:latin typeface="+mn-lt"/>
              </a:rPr>
              <a:t>with a new nature</a:t>
            </a:r>
            <a:r>
              <a:rPr lang="en-US" sz="4000" dirty="0">
                <a:solidFill>
                  <a:schemeClr val="bg1"/>
                </a:solidFill>
                <a:latin typeface="+mn-lt"/>
              </a:rPr>
              <a:t>]</a:t>
            </a:r>
            <a:r>
              <a:rPr lang="en-US" sz="4000" dirty="0">
                <a:solidFill>
                  <a:schemeClr val="bg1"/>
                </a:solidFill>
                <a:latin typeface="+mn-lt"/>
                <a:cs typeface="Calibri" panose="020F0502020204030204" pitchFamily="34" charset="0"/>
              </a:rPr>
              <a:t>.”</a:t>
            </a:r>
            <a:r>
              <a:rPr lang="en-US" altLang="en-US" sz="4000" dirty="0">
                <a:solidFill>
                  <a:schemeClr val="bg1"/>
                </a:solidFill>
                <a:latin typeface="+mn-lt"/>
                <a:cs typeface="Calibri" panose="020F0502020204030204" pitchFamily="34" charset="0"/>
              </a:rPr>
              <a:t> (NASB)</a:t>
            </a:r>
          </a:p>
        </p:txBody>
      </p:sp>
    </p:spTree>
    <p:extLst>
      <p:ext uri="{BB962C8B-B14F-4D97-AF65-F5344CB8AC3E}">
        <p14:creationId xmlns:p14="http://schemas.microsoft.com/office/powerpoint/2010/main" val="60155281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a:xfrm>
            <a:off x="2895600" y="2857500"/>
            <a:ext cx="3352800" cy="1143000"/>
          </a:xfrm>
        </p:spPr>
        <p:txBody>
          <a:bodyPr lIns="92075" tIns="46039" rIns="92075" bIns="46039"/>
          <a:lstStyle/>
          <a:p>
            <a:pPr>
              <a:defRPr/>
            </a:pPr>
            <a:r>
              <a:rPr lang="en-US" altLang="en-US" b="1" dirty="0">
                <a:solidFill>
                  <a:srgbClr val="00FFFF"/>
                </a:solidFill>
                <a:effectLst>
                  <a:outerShdw blurRad="38100" dist="38100" dir="2700000" algn="tl">
                    <a:srgbClr val="000000">
                      <a:alpha val="43137"/>
                    </a:srgbClr>
                  </a:outerShdw>
                </a:effectLst>
              </a:rPr>
              <a:t>CONCLUSION</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70643" y="265113"/>
            <a:ext cx="9002714" cy="846137"/>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Passages from the General Letters &amp; Revelation</a:t>
            </a:r>
          </a:p>
        </p:txBody>
      </p:sp>
      <p:sp>
        <p:nvSpPr>
          <p:cNvPr id="46084" name="Content Placeholder 2"/>
          <p:cNvSpPr>
            <a:spLocks noGrp="1"/>
          </p:cNvSpPr>
          <p:nvPr>
            <p:ph idx="1"/>
          </p:nvPr>
        </p:nvSpPr>
        <p:spPr>
          <a:xfrm>
            <a:off x="123825" y="1111250"/>
            <a:ext cx="4259489"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Jas. 5:19-20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3:6, 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5:9-10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6:4-6</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10:26-30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12:14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2 Pet. 1:10-11, 20-22</a:t>
            </a:r>
          </a:p>
          <a:p>
            <a:pPr marL="514350" indent="-514350">
              <a:spcBef>
                <a:spcPct val="0"/>
              </a:spcBef>
              <a:spcAft>
                <a:spcPts val="2400"/>
              </a:spcAft>
              <a:buClr>
                <a:srgbClr val="66FFFF"/>
              </a:buClr>
              <a:buFont typeface="Arial" panose="020B0604020202020204" pitchFamily="34" charset="0"/>
              <a:buNone/>
            </a:pPr>
            <a:endParaRPr lang="en-US" altLang="en-US" dirty="0">
              <a:solidFill>
                <a:schemeClr val="bg1"/>
              </a:solidFill>
            </a:endParaRPr>
          </a:p>
        </p:txBody>
      </p:sp>
      <p:sp>
        <p:nvSpPr>
          <p:cNvPr id="46085" name="Content Placeholder 2"/>
          <p:cNvSpPr txBox="1">
            <a:spLocks/>
          </p:cNvSpPr>
          <p:nvPr/>
        </p:nvSpPr>
        <p:spPr bwMode="auto">
          <a:xfrm>
            <a:off x="5953126" y="1111250"/>
            <a:ext cx="3049588"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Jude 11</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1 John 2:3</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1 John 3:9</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1 John 3:15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1 John 5:16</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Rev. 3:5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Rev. 22:18-19</a:t>
            </a:r>
          </a:p>
          <a:p>
            <a:pPr>
              <a:spcAft>
                <a:spcPts val="2400"/>
              </a:spcAft>
              <a:buClr>
                <a:srgbClr val="66FFFF"/>
              </a:buClr>
              <a:buFont typeface="Arial" panose="020B0604020202020204" pitchFamily="34" charset="0"/>
              <a:buNone/>
            </a:pPr>
            <a:endParaRPr lang="en-US" altLang="en-US" sz="28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70979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a:solidFill>
                  <a:srgbClr val="00FFFF"/>
                </a:solidFill>
                <a:latin typeface="+mn-lt"/>
              </a:rPr>
              <a:t>Eternal Security Outline</a:t>
            </a:r>
          </a:p>
        </p:txBody>
      </p:sp>
      <p:sp>
        <p:nvSpPr>
          <p:cNvPr id="13315" name="Content Placeholder 2"/>
          <p:cNvSpPr>
            <a:spLocks noGrp="1"/>
          </p:cNvSpPr>
          <p:nvPr>
            <p:ph idx="1"/>
          </p:nvPr>
        </p:nvSpPr>
        <p:spPr>
          <a:xfrm>
            <a:off x="3535363" y="1600200"/>
            <a:ext cx="5373687" cy="2792413"/>
          </a:xfrm>
        </p:spPr>
        <p:txBody>
          <a:bodyPr/>
          <a:lstStyle/>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Eternal security arguments</a:t>
            </a:r>
          </a:p>
          <a:p>
            <a:pPr marL="457200" indent="-457200">
              <a:spcBef>
                <a:spcPct val="0"/>
              </a:spcBef>
              <a:spcAft>
                <a:spcPts val="2400"/>
              </a:spcAft>
              <a:buClr>
                <a:srgbClr val="66FFFF"/>
              </a:buClr>
              <a:buFont typeface="Calibri" panose="020F0502020204030204" pitchFamily="34" charset="0"/>
              <a:buAutoNum type="arabicPeriod"/>
            </a:pPr>
            <a:r>
              <a:rPr lang="en-US" altLang="en-US" b="1" u="sng">
                <a:solidFill>
                  <a:srgbClr val="FFFFCC"/>
                </a:solidFill>
              </a:rPr>
              <a:t>Response  to problem passages</a:t>
            </a:r>
          </a:p>
        </p:txBody>
      </p:sp>
      <p:pic>
        <p:nvPicPr>
          <p:cNvPr id="13316" name="Picture 3"/>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57200" y="1600200"/>
            <a:ext cx="2916238"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990975" y="3962400"/>
            <a:ext cx="446246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a:xfrm>
            <a:off x="376238" y="257175"/>
            <a:ext cx="8229600" cy="1143000"/>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Response to Problem Passages</a:t>
            </a:r>
          </a:p>
        </p:txBody>
      </p:sp>
      <p:sp>
        <p:nvSpPr>
          <p:cNvPr id="14339" name="Content Placeholder 2"/>
          <p:cNvSpPr>
            <a:spLocks noGrp="1"/>
          </p:cNvSpPr>
          <p:nvPr>
            <p:ph idx="1"/>
          </p:nvPr>
        </p:nvSpPr>
        <p:spPr>
          <a:xfrm>
            <a:off x="244475" y="1622425"/>
            <a:ext cx="4903788" cy="3873500"/>
          </a:xfrm>
        </p:spPr>
        <p:txBody>
          <a:bodyPr/>
          <a:lstStyle/>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OT Passages</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Passages from Matthew</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Passages from John</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Passages from Acts</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Passages from Paul</a:t>
            </a:r>
          </a:p>
        </p:txBody>
      </p:sp>
      <p:pic>
        <p:nvPicPr>
          <p:cNvPr id="14340"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148263" y="1633538"/>
            <a:ext cx="3656012" cy="498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Content Placeholder 2"/>
          <p:cNvSpPr>
            <a:spLocks noGrp="1"/>
          </p:cNvSpPr>
          <p:nvPr>
            <p:ph idx="1"/>
          </p:nvPr>
        </p:nvSpPr>
        <p:spPr>
          <a:xfrm>
            <a:off x="244475" y="1601788"/>
            <a:ext cx="8429625" cy="4316412"/>
          </a:xfrm>
        </p:spPr>
        <p:txBody>
          <a:bodyPr/>
          <a:lstStyle/>
          <a:p>
            <a:pPr marL="514350" indent="-514350">
              <a:spcBef>
                <a:spcPts val="0"/>
              </a:spcBef>
              <a:spcAft>
                <a:spcPts val="2400"/>
              </a:spcAft>
              <a:buClr>
                <a:srgbClr val="66FFFF"/>
              </a:buClr>
              <a:buFont typeface="+mj-lt"/>
              <a:buAutoNum type="arabicPeriod" startAt="6"/>
              <a:defRPr/>
            </a:pPr>
            <a:r>
              <a:rPr lang="en-US" altLang="en-US" dirty="0">
                <a:solidFill>
                  <a:schemeClr val="bg1"/>
                </a:solidFill>
              </a:rPr>
              <a:t>Passages from James</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rPr>
              <a:t>Passages from Hebrews</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rPr>
              <a:t>Passages from 2 Peter</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rPr>
              <a:t>Passages from 1 John</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rPr>
              <a:t>Passages from Revelation</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rPr>
              <a:t>Miscellaneous argument</a:t>
            </a: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ndParaRP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ndParaRP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ndParaRP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ndParaRPr>
          </a:p>
        </p:txBody>
      </p:sp>
      <p:sp>
        <p:nvSpPr>
          <p:cNvPr id="6" name="Title 1"/>
          <p:cNvSpPr>
            <a:spLocks noGrp="1"/>
          </p:cNvSpPr>
          <p:nvPr>
            <p:ph type="title"/>
          </p:nvPr>
        </p:nvSpPr>
        <p:spPr>
          <a:xfrm>
            <a:off x="376238" y="257175"/>
            <a:ext cx="8229600" cy="1143000"/>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Response to Problem Passages</a:t>
            </a:r>
          </a:p>
        </p:txBody>
      </p:sp>
      <p:pic>
        <p:nvPicPr>
          <p:cNvPr id="15364"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148263" y="1633538"/>
            <a:ext cx="3656012" cy="498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5597</TotalTime>
  <Words>3218</Words>
  <Application>Microsoft Office PowerPoint</Application>
  <PresentationFormat>On-screen Show (4:3)</PresentationFormat>
  <Paragraphs>447</Paragraphs>
  <Slides>63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63</vt:i4>
      </vt:variant>
    </vt:vector>
  </HeadingPairs>
  <TitlesOfParts>
    <vt:vector size="68" baseType="lpstr">
      <vt:lpstr>Arial</vt:lpstr>
      <vt:lpstr>Calibri</vt:lpstr>
      <vt:lpstr>Times New Roman</vt:lpstr>
      <vt:lpstr>Wingdings</vt:lpstr>
      <vt:lpstr>1_Office Theme</vt:lpstr>
      <vt:lpstr>Soteriology Session 49</vt:lpstr>
      <vt:lpstr>Soteriology Overview</vt:lpstr>
      <vt:lpstr>Soteriology Overview</vt:lpstr>
      <vt:lpstr>Definition of Eternal Security</vt:lpstr>
      <vt:lpstr>Eternal Security Outline</vt:lpstr>
      <vt:lpstr>Eternal Security Outline</vt:lpstr>
      <vt:lpstr>Eternal Security Outline</vt:lpstr>
      <vt:lpstr>Response to Problem Passages</vt:lpstr>
      <vt:lpstr>Response to Problem Passages</vt:lpstr>
      <vt:lpstr>Passages from the General Letters &amp; Revelation</vt:lpstr>
      <vt:lpstr>Passages from the General Letters &amp; Revelation</vt:lpstr>
      <vt:lpstr>PowerPoint Presentation</vt:lpstr>
      <vt:lpstr>1 John 3:9</vt:lpstr>
      <vt:lpstr>1 John 3:9</vt:lpstr>
      <vt:lpstr>1 John 3:9</vt:lpstr>
      <vt:lpstr>1 John 3:9</vt:lpstr>
      <vt:lpstr>PowerPoint Presentation</vt:lpstr>
      <vt:lpstr>1 John 3:9</vt:lpstr>
      <vt:lpstr>PowerPoint Presentation</vt:lpstr>
      <vt:lpstr>PowerPoint Presentation</vt:lpstr>
      <vt:lpstr>1 John 3:9</vt:lpstr>
      <vt:lpstr>Sinning Believers</vt:lpstr>
      <vt:lpstr>1 John 3:9</vt:lpstr>
      <vt:lpstr>1 John 3:9</vt:lpstr>
      <vt:lpstr>PowerPoint Presentation</vt:lpstr>
      <vt:lpstr>PowerPoint Presentation</vt:lpstr>
      <vt:lpstr>PowerPoint Presentation</vt:lpstr>
      <vt:lpstr>PowerPoint Presentation</vt:lpstr>
      <vt:lpstr>1 John 3:9</vt:lpstr>
      <vt:lpstr>Three Tenses of Salvation</vt:lpstr>
      <vt:lpstr>Three Tenses of Salvation</vt:lpstr>
      <vt:lpstr>Three Tenses of Salvation</vt:lpstr>
      <vt:lpstr>Believing Audience</vt:lpstr>
      <vt:lpstr>Believing Audience</vt:lpstr>
      <vt:lpstr>PowerPoint Presentation</vt:lpstr>
      <vt:lpstr>PowerPoint Presentation</vt:lpstr>
      <vt:lpstr>PowerPoint Presentation</vt:lpstr>
      <vt:lpstr>John 20:30-31</vt:lpstr>
      <vt:lpstr>PowerPoint Presentation</vt:lpstr>
      <vt:lpstr>1 John 3:9</vt:lpstr>
      <vt:lpstr>1 John 3:9</vt:lpstr>
      <vt:lpstr>PowerPoint Presentation</vt:lpstr>
      <vt:lpstr>PowerPoint Presentation</vt:lpstr>
      <vt:lpstr>PowerPoint Presentation</vt:lpstr>
      <vt:lpstr>1 John 3:9</vt:lpstr>
      <vt:lpstr>PowerPoint Presentation</vt:lpstr>
      <vt:lpstr>PowerPoint Presentation</vt:lpstr>
      <vt:lpstr>John 20:30-31</vt:lpstr>
      <vt:lpstr>John 21:25</vt:lpstr>
      <vt:lpstr>2 John 12</vt:lpstr>
      <vt:lpstr>3 John 13-14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lpstr>Passages from the General Letters &amp; Revelation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Soteriology Session 7</dc:title>
  <dc:creator>Jim McGowan</dc:creator>
  <cp:lastModifiedBy>Jim McGowan</cp:lastModifiedBy>
  <cp:revision>530</cp:revision>
  <cp:lastPrinted>2017-02-15T21:49:21Z</cp:lastPrinted>
  <dcterms:created xsi:type="dcterms:W3CDTF">2016-02-18T16:07:28Z</dcterms:created>
  <dcterms:modified xsi:type="dcterms:W3CDTF">2017-02-15T21:49:54Z</dcterms:modified>
</cp:coreProperties>
</file>