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5"/>
  </p:notesMasterIdLst>
  <p:handoutMasterIdLst>
    <p:handoutMasterId r:id="rId56"/>
  </p:handoutMasterIdLst>
  <p:sldIdLst>
    <p:sldId id="2408" r:id="rId2"/>
    <p:sldId id="2409" r:id="rId3"/>
    <p:sldId id="2448" r:id="rId4"/>
    <p:sldId id="2449" r:id="rId5"/>
    <p:sldId id="2450" r:id="rId6"/>
    <p:sldId id="2569" r:id="rId7"/>
    <p:sldId id="2563" r:id="rId8"/>
    <p:sldId id="2586" r:id="rId9"/>
    <p:sldId id="2723" r:id="rId10"/>
    <p:sldId id="2772" r:id="rId11"/>
    <p:sldId id="2773" r:id="rId12"/>
    <p:sldId id="2774" r:id="rId13"/>
    <p:sldId id="2776" r:id="rId14"/>
    <p:sldId id="2777" r:id="rId15"/>
    <p:sldId id="2775" r:id="rId16"/>
    <p:sldId id="2391" r:id="rId17"/>
    <p:sldId id="2729" r:id="rId18"/>
    <p:sldId id="2733" r:id="rId19"/>
    <p:sldId id="2796" r:id="rId20"/>
    <p:sldId id="2737" r:id="rId21"/>
    <p:sldId id="2745" r:id="rId22"/>
    <p:sldId id="2808" r:id="rId23"/>
    <p:sldId id="2753" r:id="rId24"/>
    <p:sldId id="2809" r:id="rId25"/>
    <p:sldId id="2778" r:id="rId26"/>
    <p:sldId id="2823" r:id="rId27"/>
    <p:sldId id="2810" r:id="rId28"/>
    <p:sldId id="2824" r:id="rId29"/>
    <p:sldId id="2792" r:id="rId30"/>
    <p:sldId id="2811" r:id="rId31"/>
    <p:sldId id="2786" r:id="rId32"/>
    <p:sldId id="2787" r:id="rId33"/>
    <p:sldId id="2812" r:id="rId34"/>
    <p:sldId id="2813" r:id="rId35"/>
    <p:sldId id="2788" r:id="rId36"/>
    <p:sldId id="2814" r:id="rId37"/>
    <p:sldId id="2759" r:id="rId38"/>
    <p:sldId id="2815" r:id="rId39"/>
    <p:sldId id="2762" r:id="rId40"/>
    <p:sldId id="2816" r:id="rId41"/>
    <p:sldId id="2817" r:id="rId42"/>
    <p:sldId id="2781" r:id="rId43"/>
    <p:sldId id="2780" r:id="rId44"/>
    <p:sldId id="2818" r:id="rId45"/>
    <p:sldId id="2789" r:id="rId46"/>
    <p:sldId id="2790" r:id="rId47"/>
    <p:sldId id="2819" r:id="rId48"/>
    <p:sldId id="2766" r:id="rId49"/>
    <p:sldId id="2820" r:id="rId50"/>
    <p:sldId id="2791" r:id="rId51"/>
    <p:sldId id="2821" r:id="rId52"/>
    <p:sldId id="2439" r:id="rId53"/>
    <p:sldId id="2822" r:id="rId5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FFCC"/>
    <a:srgbClr val="CCCCFF"/>
    <a:srgbClr val="0000FF"/>
    <a:srgbClr val="33CC33"/>
    <a:srgbClr val="FF00FF"/>
    <a:srgbClr val="0099FF"/>
    <a:srgbClr val="FFFF00"/>
    <a:srgbClr val="A50021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1654" autoAdjust="0"/>
  </p:normalViewPr>
  <p:slideViewPr>
    <p:cSldViewPr>
      <p:cViewPr varScale="1">
        <p:scale>
          <a:sx n="66" d="100"/>
          <a:sy n="66" d="100"/>
        </p:scale>
        <p:origin x="16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Dr. Andy Woods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57" y="1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algn="r" defTabSz="887723" eaLnBrk="1" hangingPunct="1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9/11/2016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195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57" y="8832195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algn="r" defTabSz="885981" eaLnBrk="1" hangingPunct="1">
              <a:defRPr sz="1300" smtClean="0"/>
            </a:lvl1pPr>
          </a:lstStyle>
          <a:p>
            <a:pPr>
              <a:defRPr/>
            </a:pPr>
            <a:fld id="{F12A5B29-4538-4C3D-A81C-6C008BE36C0F}" type="slidenum">
              <a:rPr lang="en-US" altLang="en-US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734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algn="r" defTabSz="887723" eaLnBrk="1" hangingPunct="1">
              <a:defRPr sz="13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9/11/2016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391" tIns="48695" rIns="97391" bIns="4869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algn="r" defTabSz="885981" eaLnBrk="1" hangingPunct="1">
              <a:defRPr sz="13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582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C3A6CF-E9D9-4FB9-8425-0D4364AA3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454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B3D57C-D3B2-4DA0-B014-3E13462AB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242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770DC-A357-497B-8062-DBFC6B489430}" type="datetime1">
              <a:rPr lang="en-US"/>
              <a:pPr>
                <a:defRPr/>
              </a:pPr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F16CB-0333-4C7A-82A6-C2756022D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844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</p:grpSp>
      <p:sp>
        <p:nvSpPr>
          <p:cNvPr id="1334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4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99A52C-7E5C-4D73-AECF-85210FDF2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08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085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5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324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570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597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838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534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197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9634EE1-7EB7-4B53-9DE7-78AC25DB4F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ctrTitle" sz="quarter" idx="4294967295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cs typeface="Calibri" panose="020F0502020204030204" pitchFamily="34" charset="0"/>
              </a:rPr>
              <a:t>THE BOOK OF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DANIEL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sz="quarter" idx="4294967295"/>
          </p:nvPr>
        </p:nvSpPr>
        <p:spPr>
          <a:xfrm>
            <a:off x="3009900" y="5486400"/>
            <a:ext cx="3124200" cy="647700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Dr. Andy Woods</a:t>
            </a:r>
          </a:p>
        </p:txBody>
      </p:sp>
      <p:pic>
        <p:nvPicPr>
          <p:cNvPr id="1026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84" y="1907066"/>
            <a:ext cx="7897232" cy="32004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42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6629400" cy="5029200"/>
          </a:xfrm>
        </p:spPr>
        <p:txBody>
          <a:bodyPr/>
          <a:lstStyle/>
          <a:p>
            <a:pPr marL="457200" lvl="1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 startAt="2"/>
              <a:defRPr/>
            </a:pPr>
            <a:r>
              <a:rPr lang="en-US" sz="3600" dirty="0"/>
              <a:t>Chiasm “Aramaic” ( 2-7)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1. Gentile History (2)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2. </a:t>
            </a:r>
            <a:r>
              <a:rPr lang="en-US" b="1" u="sng" dirty="0">
                <a:solidFill>
                  <a:srgbClr val="FFFFCC"/>
                </a:solidFill>
                <a:ea typeface="+mn-ea"/>
                <a:cs typeface="+mn-cs"/>
              </a:rPr>
              <a:t>Protection (3)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3. Revelation to a gentile king (4)</a:t>
            </a:r>
            <a:endParaRPr lang="en-US" b="1" dirty="0"/>
          </a:p>
          <a:p>
            <a:pPr marL="1371600" lvl="2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3. Revelation to a gentile king (5)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2. Protection (6)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1. Gentile history (7)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57200" y="2590800"/>
            <a:ext cx="1752600" cy="2971800"/>
            <a:chOff x="672" y="1152"/>
            <a:chExt cx="1104" cy="240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720" y="1152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H="1">
              <a:off x="672" y="1200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662853"/>
            <a:ext cx="2819400" cy="109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Synthetic Outline</a:t>
            </a:r>
          </a:p>
        </p:txBody>
      </p:sp>
    </p:spTree>
    <p:extLst>
      <p:ext uri="{BB962C8B-B14F-4D97-AF65-F5344CB8AC3E}">
        <p14:creationId xmlns:p14="http://schemas.microsoft.com/office/powerpoint/2010/main" val="3293220898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6629400" cy="5029200"/>
          </a:xfrm>
        </p:spPr>
        <p:txBody>
          <a:bodyPr/>
          <a:lstStyle/>
          <a:p>
            <a:pPr marL="457200" lvl="1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 startAt="2"/>
              <a:defRPr/>
            </a:pPr>
            <a:r>
              <a:rPr lang="en-US" sz="3600" dirty="0"/>
              <a:t>Chiasm “Aramaic” ( 2-7)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1. Gentile History (2)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2. Protection (3)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3. </a:t>
            </a:r>
            <a:r>
              <a:rPr lang="en-US" sz="2800" b="1" u="sng" dirty="0">
                <a:solidFill>
                  <a:srgbClr val="FFFFCC"/>
                </a:solidFill>
                <a:ea typeface="+mn-ea"/>
                <a:cs typeface="+mn-cs"/>
              </a:rPr>
              <a:t>Revelation to a gentile king (4)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3. Revelation to a gentile king (5)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2. Protection (6)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1. Gentile history (7)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57200" y="2590800"/>
            <a:ext cx="1752600" cy="2971800"/>
            <a:chOff x="672" y="1152"/>
            <a:chExt cx="1104" cy="240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720" y="1152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H="1">
              <a:off x="672" y="1200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662853"/>
            <a:ext cx="2819400" cy="109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Synthetic Outline</a:t>
            </a:r>
          </a:p>
        </p:txBody>
      </p:sp>
    </p:spTree>
    <p:extLst>
      <p:ext uri="{BB962C8B-B14F-4D97-AF65-F5344CB8AC3E}">
        <p14:creationId xmlns:p14="http://schemas.microsoft.com/office/powerpoint/2010/main" val="1264117613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304800"/>
            <a:ext cx="66294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Succession of Gentile Rulers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1600200"/>
            <a:ext cx="7239000" cy="49530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/>
              <a:t>1-4: Nebuchadnezzar of Babylon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/>
              <a:t>5: Belshazzar of Babylon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/>
              <a:t>6: Darius of Media – Persia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/>
              <a:t>7-8: Belshazzar of Babylon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/>
              <a:t>9: Darius of Media – Persia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/>
              <a:t>10-12: Cyrus of Media – Persia</a:t>
            </a:r>
          </a:p>
        </p:txBody>
      </p:sp>
    </p:spTree>
    <p:extLst>
      <p:ext uri="{BB962C8B-B14F-4D97-AF65-F5344CB8AC3E}">
        <p14:creationId xmlns:p14="http://schemas.microsoft.com/office/powerpoint/2010/main" val="55209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304800"/>
            <a:ext cx="66294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Succession of Gentile Rulers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1600200"/>
            <a:ext cx="7239000" cy="49530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b="1" u="sng" dirty="0">
                <a:solidFill>
                  <a:srgbClr val="FFFFCC"/>
                </a:solidFill>
              </a:rPr>
              <a:t>1-4: Nebuchadnezzar of Babylon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/>
              <a:t>5: Belshazzar of Babylon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/>
              <a:t>6: Darius of Media – Persia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/>
              <a:t>7-8: Belshazzar of Babylon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/>
              <a:t>9: Darius of Media – Persia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/>
              <a:t>10-12: Cyrus of Media – Persia</a:t>
            </a:r>
          </a:p>
        </p:txBody>
      </p:sp>
    </p:spTree>
    <p:extLst>
      <p:ext uri="{BB962C8B-B14F-4D97-AF65-F5344CB8AC3E}">
        <p14:creationId xmlns:p14="http://schemas.microsoft.com/office/powerpoint/2010/main" val="308142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938013"/>
              </p:ext>
            </p:extLst>
          </p:nvPr>
        </p:nvGraphicFramePr>
        <p:xfrm>
          <a:off x="152400" y="0"/>
          <a:ext cx="8763000" cy="6622684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938018923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194670506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427168731"/>
                    </a:ext>
                  </a:extLst>
                </a:gridCol>
              </a:tblGrid>
              <a:tr h="623866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Age</a:t>
                      </a:r>
                      <a:endParaRPr lang="en-US" sz="3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173443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</a:t>
                      </a:r>
                      <a:endParaRPr lang="en-US" sz="2400" b="1" dirty="0"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EVENTS</a:t>
                      </a:r>
                      <a:endParaRPr lang="en-US" sz="2400" b="1" dirty="0"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9305900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Taken to Babylonian captivity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034209"/>
                  </a:ext>
                </a:extLst>
              </a:tr>
              <a:tr h="6832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Nebuchadnezzar’s 1</a:t>
                      </a:r>
                      <a:r>
                        <a:rPr kumimoji="0" lang="en-US" sz="2000" b="1" u="none" strike="noStrike" cap="none" normalizeH="0" baseline="30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dream (huge image)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601417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3 friends cast into the fiery furnace 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 or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616940"/>
                  </a:ext>
                </a:extLst>
              </a:tr>
              <a:tr h="6832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Interpreting Nebuchadnezzar’s 2nd dream (huge tree)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45-50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114041"/>
                  </a:ext>
                </a:extLst>
              </a:tr>
              <a:tr h="6832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handwriting of the wall at Belshazzar’s feast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 80’s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018317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Delivered from the den of lions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734814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visions and dreams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Mid-60’s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640694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seventy “sevens” prophecy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Early-80’s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547481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dreams and visions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Mid-80’s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232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681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52168"/>
              </p:ext>
            </p:extLst>
          </p:nvPr>
        </p:nvGraphicFramePr>
        <p:xfrm>
          <a:off x="152400" y="0"/>
          <a:ext cx="8763000" cy="6622684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938018923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194670506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427168731"/>
                    </a:ext>
                  </a:extLst>
                </a:gridCol>
              </a:tblGrid>
              <a:tr h="623866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Age</a:t>
                      </a:r>
                      <a:endParaRPr lang="en-US" sz="3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173443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</a:t>
                      </a:r>
                      <a:endParaRPr lang="en-US" sz="2400" b="1" dirty="0"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EVENTS</a:t>
                      </a:r>
                      <a:endParaRPr lang="en-US" sz="2400" b="1" dirty="0"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9305900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Taken to Babylonian captivity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034209"/>
                  </a:ext>
                </a:extLst>
              </a:tr>
              <a:tr h="6832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Nebuchadnezzar’s 1</a:t>
                      </a:r>
                      <a:r>
                        <a:rPr kumimoji="0" lang="en-US" sz="2000" b="1" u="none" strike="noStrike" cap="none" normalizeH="0" baseline="30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dream (huge image)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601417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3 friends cast into the fiery furnace 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 or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616940"/>
                  </a:ext>
                </a:extLst>
              </a:tr>
              <a:tr h="683282"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rgbClr val="FFFF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Nebuchadnezzar’s 2nd dream (huge tree)</a:t>
                      </a:r>
                      <a:endParaRPr kumimoji="0" lang="en-US" sz="2000" b="1" i="0" u="sng" strike="noStrike" kern="1200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rgbClr val="FFFF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45-50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114041"/>
                  </a:ext>
                </a:extLst>
              </a:tr>
              <a:tr h="6832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handwriting of the wall at Belshazzar’s feast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 80’s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018317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Delivered from the den of lions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734814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visions and dreams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Mid-60’s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640694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seventy “sevens” prophecy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Early-80’s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547481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dreams and visions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Mid-80’s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232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767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604" y="304800"/>
            <a:ext cx="4406793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4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90675"/>
            <a:ext cx="8229600" cy="3810000"/>
          </a:xfrm>
        </p:spPr>
        <p:txBody>
          <a:bodyPr/>
          <a:lstStyle/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dirty="0"/>
              <a:t>Introduction (1-3)</a:t>
            </a:r>
          </a:p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dirty="0"/>
              <a:t>Dream Described by Nebuchadnezzar (4-18)</a:t>
            </a:r>
          </a:p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dirty="0"/>
              <a:t>Dream Interpreted by Daniel (19-27)</a:t>
            </a:r>
          </a:p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dirty="0"/>
              <a:t>Dream Fulfilled by God (28-37)</a:t>
            </a:r>
          </a:p>
        </p:txBody>
      </p: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09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66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604" y="304800"/>
            <a:ext cx="4406793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4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90675"/>
            <a:ext cx="8229600" cy="3810000"/>
          </a:xfrm>
        </p:spPr>
        <p:txBody>
          <a:bodyPr/>
          <a:lstStyle/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</a:rPr>
              <a:t>Introduction (1-3)</a:t>
            </a:r>
          </a:p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dirty="0"/>
              <a:t>Dream Described by Nebuchadnezzar (4-18)</a:t>
            </a:r>
          </a:p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dirty="0"/>
              <a:t>Dream Interpreted by Daniel (19-27)</a:t>
            </a:r>
          </a:p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dirty="0"/>
              <a:t>Dream Fulfilled by God (28-37)</a:t>
            </a:r>
          </a:p>
        </p:txBody>
      </p: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09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09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60960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 I. Introduction 4:1-3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600200"/>
            <a:ext cx="8001000" cy="2632075"/>
          </a:xfrm>
        </p:spPr>
        <p:txBody>
          <a:bodyPr/>
          <a:lstStyle/>
          <a:p>
            <a:pPr marL="533400" indent="-5334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</a:pPr>
            <a:r>
              <a:rPr lang="en-US" altLang="en-US" dirty="0"/>
              <a:t>Nebuchadnezzar’s public decree v. 1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</a:pPr>
            <a:r>
              <a:rPr lang="en-US" altLang="en-US" dirty="0"/>
              <a:t>Nebuchadnezzar’s personal testimony  v. 2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</a:pPr>
            <a:r>
              <a:rPr lang="en-US" altLang="en-US" dirty="0"/>
              <a:t>Nebuchadnezzar’s change in attitude v. 3</a:t>
            </a:r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8" y="4232275"/>
            <a:ext cx="33528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96460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604" y="304800"/>
            <a:ext cx="4406793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4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90675"/>
            <a:ext cx="8305800" cy="3810000"/>
          </a:xfrm>
        </p:spPr>
        <p:txBody>
          <a:bodyPr/>
          <a:lstStyle/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dirty="0"/>
              <a:t>Introduction (1-3)</a:t>
            </a:r>
          </a:p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</a:rPr>
              <a:t>Dream Described by Nebuchadnezzar (4-18)</a:t>
            </a:r>
          </a:p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dirty="0"/>
              <a:t>Dream Interpreted by Daniel (19-27)</a:t>
            </a:r>
          </a:p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dirty="0"/>
              <a:t>Dream Fulfilled by God (28-37)</a:t>
            </a:r>
          </a:p>
        </p:txBody>
      </p: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09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58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6096000" cy="1295400"/>
          </a:xfrm>
        </p:spPr>
        <p:txBody>
          <a:bodyPr/>
          <a:lstStyle/>
          <a:p>
            <a:pPr algn="ctr" eaLnBrk="1" hangingPunct="1"/>
            <a:r>
              <a:rPr lang="en-US" altLang="en-US"/>
              <a:t>Message</a:t>
            </a:r>
            <a:endParaRPr lang="en-US" alt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1150" y="1768415"/>
            <a:ext cx="5981700" cy="1965385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4000" dirty="0"/>
              <a:t>Times of the Gentiles are revealed prophetically (2, 7, 8-12) and ethically (1, 3-6)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3600" dirty="0"/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019" y="4419600"/>
            <a:ext cx="4347959" cy="168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35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53340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 II. Dream Described By Nebuchadnezzar 4:4-18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9300" y="1946275"/>
            <a:ext cx="5105400" cy="2092325"/>
          </a:xfrm>
        </p:spPr>
        <p:txBody>
          <a:bodyPr/>
          <a:lstStyle/>
          <a:p>
            <a:pPr marL="577850" indent="-5778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To the wise men v. 4-7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To Daniel  v. 8-18</a:t>
            </a:r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32275"/>
            <a:ext cx="33528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29717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304800"/>
            <a:ext cx="41148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B. To Daniel (8-18)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7" y="1143000"/>
            <a:ext cx="6684963" cy="5562599"/>
          </a:xfrm>
        </p:spPr>
        <p:txBody>
          <a:bodyPr/>
          <a:lstStyle/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Daniel’s entrance v. 8-9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The growing tree  v. 10-12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The tree chopped down (13-14)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The stump remains (15a)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Animalistic behavior (15b-16)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Chapter lesson (17)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Nebuchadnezzar’s request (18)</a:t>
            </a:r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733800"/>
            <a:ext cx="204289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46871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604" y="304800"/>
            <a:ext cx="4406793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4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90675"/>
            <a:ext cx="8305800" cy="3810000"/>
          </a:xfrm>
        </p:spPr>
        <p:txBody>
          <a:bodyPr/>
          <a:lstStyle/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dirty="0"/>
              <a:t>Introduction (1-3)</a:t>
            </a:r>
          </a:p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dirty="0"/>
              <a:t>Dream Described by Nebuchadnezzar (4-18)</a:t>
            </a:r>
          </a:p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</a:rPr>
              <a:t>Dream Interpreted by Daniel (19-27)</a:t>
            </a:r>
          </a:p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dirty="0"/>
              <a:t>Dream Fulfilled by God (28-37)</a:t>
            </a:r>
          </a:p>
        </p:txBody>
      </p: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09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73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54864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 III. Dream Interpreted By Daniel 4:19-27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46275"/>
            <a:ext cx="8943021" cy="4114800"/>
          </a:xfrm>
        </p:spPr>
        <p:txBody>
          <a:bodyPr/>
          <a:lstStyle/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Daniel’s reluctance v. 19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Interpretation of the tree  v. 20-22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Chopping down of the tree v. 23-25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Interpretation of the preserved stump v. 26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Daniel’s advice to Nebuchadnezzar v. 27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66800"/>
            <a:ext cx="2389821" cy="160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62402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54864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 III. Dream Interpreted By Daniel 4:19-27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46275"/>
            <a:ext cx="8943021" cy="4114800"/>
          </a:xfrm>
        </p:spPr>
        <p:txBody>
          <a:bodyPr/>
          <a:lstStyle/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b="1" u="sng" dirty="0">
                <a:solidFill>
                  <a:srgbClr val="FFFFCC"/>
                </a:solidFill>
              </a:rPr>
              <a:t>Daniel’s reluctance v. 19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Interpretation of the tree  v. 20-22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Chopping down of the tree v. 23-25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Interpretation of the preserved stump v. 26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Daniel’s advice to Nebuchadnezzar v. 27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66800"/>
            <a:ext cx="2389821" cy="160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86968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4" y="127730"/>
            <a:ext cx="8864352" cy="6602540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1352550" y="152400"/>
            <a:ext cx="664845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Daniel 2:36 (NASB)</a:t>
            </a: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4400" dirty="0">
                <a:latin typeface="Calibri" panose="020F0502020204030204" pitchFamily="34" charset="0"/>
              </a:rPr>
              <a:t>This </a:t>
            </a:r>
            <a:r>
              <a:rPr lang="en-US" sz="4400" i="1" dirty="0">
                <a:latin typeface="Calibri" panose="020F0502020204030204" pitchFamily="34" charset="0"/>
              </a:rPr>
              <a:t>was</a:t>
            </a:r>
            <a:r>
              <a:rPr lang="en-US" sz="4400" dirty="0">
                <a:latin typeface="Calibri" panose="020F0502020204030204" pitchFamily="34" charset="0"/>
              </a:rPr>
              <a:t> the dream; now we will tell its 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interpretation</a:t>
            </a:r>
            <a:r>
              <a:rPr lang="en-US" sz="4400" dirty="0">
                <a:latin typeface="Calibri" panose="020F0502020204030204" pitchFamily="34" charset="0"/>
              </a:rPr>
              <a:t> before the king.</a:t>
            </a:r>
          </a:p>
        </p:txBody>
      </p:sp>
    </p:spTree>
    <p:extLst>
      <p:ext uri="{BB962C8B-B14F-4D97-AF65-F5344CB8AC3E}">
        <p14:creationId xmlns:p14="http://schemas.microsoft.com/office/powerpoint/2010/main" val="29297530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54864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 III. Dream Interpreted By Daniel 4:19-27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46275"/>
            <a:ext cx="8943021" cy="4114800"/>
          </a:xfrm>
        </p:spPr>
        <p:txBody>
          <a:bodyPr/>
          <a:lstStyle/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b="1" u="sng" dirty="0">
                <a:solidFill>
                  <a:srgbClr val="FFFFCC"/>
                </a:solidFill>
              </a:rPr>
              <a:t>Daniel’s reluctance v. 19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Interpretation of the tree  v. 20-22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Chopping down of the tree v. 23-25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Interpretation of the preserved stump v. 26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Daniel’s advice to Nebuchadnezzar v. 27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66800"/>
            <a:ext cx="2389821" cy="160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20375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54864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 III. Dream Interpreted By Daniel 4:19-27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46275"/>
            <a:ext cx="8943021" cy="4114800"/>
          </a:xfrm>
        </p:spPr>
        <p:txBody>
          <a:bodyPr/>
          <a:lstStyle/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Daniel’s reluctance v. 19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b="1" u="sng" dirty="0">
                <a:solidFill>
                  <a:srgbClr val="FFFFCC"/>
                </a:solidFill>
              </a:rPr>
              <a:t>Interpretation of the tree  v. 20-22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Chopping down of the tree v. 23-25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Interpretation of the preserved stump v. 26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Daniel’s advice to Nebuchadnezzar v. 27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66800"/>
            <a:ext cx="2389821" cy="160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754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720"/>
            <a:ext cx="4378881" cy="6766560"/>
          </a:xfrm>
          <a:prstGeom prst="rect">
            <a:avLst/>
          </a:prstGeom>
        </p:spPr>
      </p:pic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533400" y="1981200"/>
            <a:ext cx="2209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kern="0" dirty="0"/>
              <a:t>Statue </a:t>
            </a:r>
          </a:p>
          <a:p>
            <a:pPr algn="ctr" eaLnBrk="1" hangingPunct="1"/>
            <a:r>
              <a:rPr lang="en-US" altLang="en-US" kern="0" dirty="0"/>
              <a:t>&amp; </a:t>
            </a:r>
          </a:p>
          <a:p>
            <a:pPr algn="ctr" eaLnBrk="1" hangingPunct="1"/>
            <a:r>
              <a:rPr lang="en-US" altLang="en-US" kern="0" dirty="0"/>
              <a:t>Stone</a:t>
            </a:r>
          </a:p>
        </p:txBody>
      </p:sp>
    </p:spTree>
    <p:extLst>
      <p:ext uri="{BB962C8B-B14F-4D97-AF65-F5344CB8AC3E}">
        <p14:creationId xmlns:p14="http://schemas.microsoft.com/office/powerpoint/2010/main" val="422471987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4" y="127730"/>
            <a:ext cx="8864352" cy="6602540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114300" y="152400"/>
            <a:ext cx="8915400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Daniel 2:37-38 (NASB)</a:t>
            </a: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3600" dirty="0">
                <a:latin typeface="Calibri" panose="020F0502020204030204" pitchFamily="34" charset="0"/>
              </a:rPr>
              <a:t>You, O king, are the king of kings, to whom 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the God of heaven has given</a:t>
            </a:r>
            <a:r>
              <a:rPr lang="en-US" sz="3600" dirty="0">
                <a:latin typeface="Calibri" panose="020F0502020204030204" pitchFamily="34" charset="0"/>
              </a:rPr>
              <a:t> the kingdom, the power, the strength and the glory; </a:t>
            </a:r>
            <a:r>
              <a:rPr lang="en-US" sz="3600" baseline="30000" dirty="0">
                <a:latin typeface="Calibri" panose="020F0502020204030204" pitchFamily="34" charset="0"/>
              </a:rPr>
              <a:t>38 </a:t>
            </a:r>
            <a:r>
              <a:rPr lang="en-US" sz="3600" dirty="0">
                <a:latin typeface="Calibri" panose="020F0502020204030204" pitchFamily="34" charset="0"/>
              </a:rPr>
              <a:t>and wherever the sons of men dwell, </a:t>
            </a:r>
            <a:r>
              <a:rPr lang="en-US" sz="3600" i="1" dirty="0">
                <a:latin typeface="Calibri" panose="020F0502020204030204" pitchFamily="34" charset="0"/>
              </a:rPr>
              <a:t>or</a:t>
            </a:r>
            <a:r>
              <a:rPr lang="en-US" sz="3600" dirty="0">
                <a:latin typeface="Calibri" panose="020F0502020204030204" pitchFamily="34" charset="0"/>
              </a:rPr>
              <a:t> the beasts of the field, or the birds of the sky, 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He has given them</a:t>
            </a:r>
            <a:r>
              <a:rPr lang="en-US" sz="3600" dirty="0">
                <a:latin typeface="Calibri" panose="020F0502020204030204" pitchFamily="34" charset="0"/>
              </a:rPr>
              <a:t> into your hand and 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has caused you</a:t>
            </a:r>
            <a:r>
              <a:rPr lang="en-US" sz="3600" dirty="0">
                <a:latin typeface="Calibri" panose="020F0502020204030204" pitchFamily="34" charset="0"/>
              </a:rPr>
              <a:t> to rule over them all.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You are the head of gold.</a:t>
            </a:r>
          </a:p>
        </p:txBody>
      </p:sp>
    </p:spTree>
    <p:extLst>
      <p:ext uri="{BB962C8B-B14F-4D97-AF65-F5344CB8AC3E}">
        <p14:creationId xmlns:p14="http://schemas.microsoft.com/office/powerpoint/2010/main" val="46069702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Synthetic Outline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518804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600" dirty="0"/>
              <a:t>Historical (1-7):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None/>
              <a:defRPr/>
            </a:pPr>
            <a:r>
              <a:rPr lang="en-US" sz="3600" dirty="0"/>
              <a:t>Daniel interprets, 3</a:t>
            </a:r>
            <a:r>
              <a:rPr lang="en-US" sz="3600" baseline="30000" dirty="0"/>
              <a:t>rd</a:t>
            </a:r>
            <a:r>
              <a:rPr lang="en-US" sz="3600" dirty="0"/>
              <a:t> person, gentile nations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/>
              <a:t>Intro “Hebrew” (1)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/>
              <a:t>Aramaic </a:t>
            </a:r>
            <a:r>
              <a:rPr lang="en-US" sz="3600" i="1" dirty="0"/>
              <a:t>chiasm</a:t>
            </a:r>
            <a:r>
              <a:rPr lang="en-US" sz="3600" dirty="0"/>
              <a:t> (2-7)</a:t>
            </a:r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09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36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54864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 III. Dream Interpreted By Daniel 4:19-27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46275"/>
            <a:ext cx="8943021" cy="4114800"/>
          </a:xfrm>
        </p:spPr>
        <p:txBody>
          <a:bodyPr/>
          <a:lstStyle/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Daniel’s reluctance v. 19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Interpretation of the tree  v. 20-22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b="1" u="sng" dirty="0">
                <a:solidFill>
                  <a:srgbClr val="FFFFCC"/>
                </a:solidFill>
              </a:rPr>
              <a:t>Chopping down of the tree v. 23-25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Interpretation of the preserved stump v. 26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Daniel’s advice to Nebuchadnezzar v. 27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66800"/>
            <a:ext cx="2389821" cy="160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62792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4" y="127730"/>
            <a:ext cx="8864352" cy="6602540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1352550" y="152400"/>
            <a:ext cx="64389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Daniel 2:36 (NASB)</a:t>
            </a: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3200" baseline="30000" dirty="0">
                <a:latin typeface="Calibri" panose="020F0502020204030204" pitchFamily="34" charset="0"/>
              </a:rPr>
              <a:t> </a:t>
            </a:r>
            <a:r>
              <a:rPr lang="en-US" sz="4400" dirty="0">
                <a:latin typeface="Calibri" panose="020F0502020204030204" pitchFamily="34" charset="0"/>
              </a:rPr>
              <a:t>This </a:t>
            </a:r>
            <a:r>
              <a:rPr lang="en-US" sz="4400" i="1" dirty="0">
                <a:latin typeface="Calibri" panose="020F0502020204030204" pitchFamily="34" charset="0"/>
              </a:rPr>
              <a:t>was</a:t>
            </a:r>
            <a:r>
              <a:rPr lang="en-US" sz="4400" dirty="0">
                <a:latin typeface="Calibri" panose="020F0502020204030204" pitchFamily="34" charset="0"/>
              </a:rPr>
              <a:t> the dream; now we will tell its 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interpretation</a:t>
            </a:r>
            <a:r>
              <a:rPr lang="en-US" sz="4400" dirty="0">
                <a:latin typeface="Calibri" panose="020F0502020204030204" pitchFamily="34" charset="0"/>
              </a:rPr>
              <a:t> before the king.</a:t>
            </a:r>
          </a:p>
        </p:txBody>
      </p:sp>
    </p:spTree>
    <p:extLst>
      <p:ext uri="{BB962C8B-B14F-4D97-AF65-F5344CB8AC3E}">
        <p14:creationId xmlns:p14="http://schemas.microsoft.com/office/powerpoint/2010/main" val="317086073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4" y="127730"/>
            <a:ext cx="8864352" cy="6602540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114300" y="152400"/>
            <a:ext cx="8915400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Daniel 2:37-38 (NASB)</a:t>
            </a: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3600" dirty="0">
                <a:latin typeface="Calibri" panose="020F0502020204030204" pitchFamily="34" charset="0"/>
              </a:rPr>
              <a:t>You, O king, are the king of kings, to whom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the God of heaven has given</a:t>
            </a:r>
            <a:r>
              <a:rPr lang="en-US" sz="3600" dirty="0">
                <a:latin typeface="Calibri" panose="020F0502020204030204" pitchFamily="34" charset="0"/>
              </a:rPr>
              <a:t> the kingdom, the power, the strength and the glory; </a:t>
            </a:r>
            <a:r>
              <a:rPr lang="en-US" sz="3600" baseline="30000" dirty="0">
                <a:latin typeface="Calibri" panose="020F0502020204030204" pitchFamily="34" charset="0"/>
              </a:rPr>
              <a:t>38 </a:t>
            </a:r>
            <a:r>
              <a:rPr lang="en-US" sz="3600" dirty="0">
                <a:latin typeface="Calibri" panose="020F0502020204030204" pitchFamily="34" charset="0"/>
              </a:rPr>
              <a:t>and wherever the sons of men dwell, </a:t>
            </a:r>
            <a:r>
              <a:rPr lang="en-US" sz="3600" i="1" dirty="0">
                <a:latin typeface="Calibri" panose="020F0502020204030204" pitchFamily="34" charset="0"/>
              </a:rPr>
              <a:t>or</a:t>
            </a:r>
            <a:r>
              <a:rPr lang="en-US" sz="3600" dirty="0">
                <a:latin typeface="Calibri" panose="020F0502020204030204" pitchFamily="34" charset="0"/>
              </a:rPr>
              <a:t> the beasts of the field, or the birds of the sky,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He has given them</a:t>
            </a:r>
            <a:r>
              <a:rPr lang="en-US" sz="3600" dirty="0">
                <a:latin typeface="Calibri" panose="020F0502020204030204" pitchFamily="34" charset="0"/>
              </a:rPr>
              <a:t> into your hand and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has caused you</a:t>
            </a:r>
            <a:r>
              <a:rPr lang="en-US" sz="3600" dirty="0">
                <a:latin typeface="Calibri" panose="020F0502020204030204" pitchFamily="34" charset="0"/>
              </a:rPr>
              <a:t> to rule over them all. You are the head of gold.</a:t>
            </a:r>
          </a:p>
        </p:txBody>
      </p:sp>
    </p:spTree>
    <p:extLst>
      <p:ext uri="{BB962C8B-B14F-4D97-AF65-F5344CB8AC3E}">
        <p14:creationId xmlns:p14="http://schemas.microsoft.com/office/powerpoint/2010/main" val="241822063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54864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 III. Dream Interpreted By Daniel 4:19-27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46275"/>
            <a:ext cx="9067800" cy="4114800"/>
          </a:xfrm>
        </p:spPr>
        <p:txBody>
          <a:bodyPr/>
          <a:lstStyle/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Daniel’s reluctance v. 19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Interpretation of the tree  v. 20-22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Chopping down of the tree v. 23-25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b="1" u="sng" dirty="0">
                <a:solidFill>
                  <a:srgbClr val="FFFFCC"/>
                </a:solidFill>
              </a:rPr>
              <a:t>Interpretation of the preserved stump v. 26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Daniel’s advice to Nebuchadnezzar v. 27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66800"/>
            <a:ext cx="2389821" cy="160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71194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54864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 III. Dream Interpreted By Daniel 4:19-27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46275"/>
            <a:ext cx="9067800" cy="4114800"/>
          </a:xfrm>
        </p:spPr>
        <p:txBody>
          <a:bodyPr/>
          <a:lstStyle/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Daniel’s reluctance v. 19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Interpretation of the tree  v. 20-22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Chopping down of the tree v. 23-25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Interpretation of the preserved stump v. 26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b="1" u="sng" dirty="0">
                <a:solidFill>
                  <a:srgbClr val="FFFFCC"/>
                </a:solidFill>
              </a:rPr>
              <a:t>Daniel’s advice to Nebuchadnezzar v. 27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66800"/>
            <a:ext cx="2389821" cy="160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61449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60960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Grace Before Judgment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581400" cy="3802743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sz="3600" dirty="0"/>
              <a:t>Gen 6:3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sz="3600" dirty="0"/>
              <a:t>1 Cor 11:31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sz="3600" dirty="0"/>
              <a:t>Rev 2:21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sz="3600" dirty="0"/>
              <a:t>Parent analogy</a:t>
            </a:r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43099"/>
            <a:ext cx="4642441" cy="311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93729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604" y="304800"/>
            <a:ext cx="4406793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4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90675"/>
            <a:ext cx="8305800" cy="3810000"/>
          </a:xfrm>
        </p:spPr>
        <p:txBody>
          <a:bodyPr/>
          <a:lstStyle/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dirty="0"/>
              <a:t>Introduction (1-3)</a:t>
            </a:r>
          </a:p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dirty="0"/>
              <a:t>Dream Described by Nebuchadnezzar (4-18)</a:t>
            </a:r>
          </a:p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dirty="0"/>
              <a:t>Dream Interpreted by Daniel (19-27)</a:t>
            </a:r>
          </a:p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</a:rPr>
              <a:t>Dream Fulfilled by God (28-37)</a:t>
            </a:r>
          </a:p>
        </p:txBody>
      </p: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09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13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553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 IV. Dream Fulfilled By God Daniel 4:28-37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46275"/>
            <a:ext cx="7620000" cy="1939925"/>
          </a:xfrm>
        </p:spPr>
        <p:txBody>
          <a:bodyPr/>
          <a:lstStyle/>
          <a:p>
            <a:pPr marL="577850" indent="-5778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Nebuchadnezzar’s insanity v. 28-33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Nebuchadnezzar’s humility  v. 34-37</a:t>
            </a:r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06925"/>
            <a:ext cx="2971800" cy="199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39237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553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 IV. Dream Fulfilled By God Daniel 4:28-37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46275"/>
            <a:ext cx="7620000" cy="1939925"/>
          </a:xfrm>
        </p:spPr>
        <p:txBody>
          <a:bodyPr/>
          <a:lstStyle/>
          <a:p>
            <a:pPr marL="577850" indent="-5778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</a:pPr>
            <a:r>
              <a:rPr lang="en-US" altLang="en-US" sz="3600" b="1" u="sng" dirty="0">
                <a:solidFill>
                  <a:srgbClr val="FFFFCC"/>
                </a:solidFill>
              </a:rPr>
              <a:t>Nebuchadnezzar’s insanity v. 28-33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Nebuchadnezzar’s humility  v. 34-37</a:t>
            </a:r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06925"/>
            <a:ext cx="2971800" cy="199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11741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7630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 A. Nebuchadnezzar’s Insanity (28-33)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61388" cy="4460875"/>
          </a:xfrm>
        </p:spPr>
        <p:txBody>
          <a:bodyPr/>
          <a:lstStyle/>
          <a:p>
            <a:pPr marL="742950" indent="-7429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</a:pPr>
            <a:r>
              <a:rPr lang="en-US" altLang="en-US" sz="3600" dirty="0"/>
              <a:t>Daniel’s prophecy fulfilled v. 28-29</a:t>
            </a:r>
          </a:p>
          <a:p>
            <a:pPr marL="742950" indent="-7429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</a:pPr>
            <a:r>
              <a:rPr lang="en-US" altLang="en-US" sz="3600" dirty="0"/>
              <a:t>Nebuchadnezzar’s pride v. 30</a:t>
            </a:r>
          </a:p>
          <a:p>
            <a:pPr marL="742950" indent="-7429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</a:pPr>
            <a:r>
              <a:rPr lang="en-US" altLang="en-US" sz="3600" dirty="0"/>
              <a:t>Nebuchadnezzar’s pride v. 31-33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133" y="5181600"/>
            <a:ext cx="249686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82577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4958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 startAt="2"/>
              <a:defRPr/>
            </a:pPr>
            <a:r>
              <a:rPr lang="en-US" sz="3600" dirty="0"/>
              <a:t>Prophetic (8-12):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en-US" sz="3600" dirty="0"/>
              <a:t>Angel interprets, 1st person, Jewish nation, Hebrew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/>
              <a:t>Ram &amp; Goat (8)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/>
              <a:t>70 weeks (9)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/>
              <a:t>Final vision (10-12)</a:t>
            </a:r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818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Synthetic Outline</a:t>
            </a:r>
          </a:p>
        </p:txBody>
      </p:sp>
    </p:spTree>
    <p:extLst>
      <p:ext uri="{BB962C8B-B14F-4D97-AF65-F5344CB8AC3E}">
        <p14:creationId xmlns:p14="http://schemas.microsoft.com/office/powerpoint/2010/main" val="127765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7630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 A. Nebuchadnezzar’s Insanity (28-33)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61388" cy="4460875"/>
          </a:xfrm>
        </p:spPr>
        <p:txBody>
          <a:bodyPr/>
          <a:lstStyle/>
          <a:p>
            <a:pPr marL="742950" indent="-7429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</a:pPr>
            <a:r>
              <a:rPr lang="en-US" altLang="en-US" sz="3600" b="1" u="sng" dirty="0">
                <a:solidFill>
                  <a:srgbClr val="FFFFCC"/>
                </a:solidFill>
              </a:rPr>
              <a:t>Daniel’s prophecy fulfilled v. 28-29</a:t>
            </a:r>
          </a:p>
          <a:p>
            <a:pPr marL="742950" indent="-7429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</a:pPr>
            <a:r>
              <a:rPr lang="en-US" altLang="en-US" sz="3600" dirty="0"/>
              <a:t>Nebuchadnezzar’s pride v. 30</a:t>
            </a:r>
          </a:p>
          <a:p>
            <a:pPr marL="742950" indent="-7429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</a:pPr>
            <a:r>
              <a:rPr lang="en-US" altLang="en-US" sz="3600" dirty="0"/>
              <a:t>Nebuchadnezzar’s pride v. 31-33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133" y="5181600"/>
            <a:ext cx="249686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91446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7630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 A. Nebuchadnezzar’s Insanity (28-33)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61388" cy="4460875"/>
          </a:xfrm>
        </p:spPr>
        <p:txBody>
          <a:bodyPr/>
          <a:lstStyle/>
          <a:p>
            <a:pPr marL="742950" indent="-7429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</a:pPr>
            <a:r>
              <a:rPr lang="en-US" altLang="en-US" sz="3600" dirty="0"/>
              <a:t>Daniel’s prophecy fulfilled v. 28-29</a:t>
            </a:r>
          </a:p>
          <a:p>
            <a:pPr marL="742950" indent="-7429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</a:pPr>
            <a:r>
              <a:rPr lang="en-US" altLang="en-US" sz="3600" b="1" u="sng" dirty="0">
                <a:solidFill>
                  <a:srgbClr val="FFFFCC"/>
                </a:solidFill>
              </a:rPr>
              <a:t>Nebuchadnezzar’s pride v. 30</a:t>
            </a:r>
          </a:p>
          <a:p>
            <a:pPr marL="742950" indent="-7429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</a:pPr>
            <a:r>
              <a:rPr lang="en-US" altLang="en-US" sz="3600" dirty="0"/>
              <a:t>Nebuchadnezzar’s pride v. 31-33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133" y="5181600"/>
            <a:ext cx="249686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588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4" y="127730"/>
            <a:ext cx="8864352" cy="6602540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457200" y="152400"/>
            <a:ext cx="822960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Daniel 4:30 (NASB)</a:t>
            </a: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latin typeface="Calibri" panose="020F0502020204030204" pitchFamily="34" charset="0"/>
              </a:rPr>
              <a:t>“The king reflected and said, ‘Is this not Babylon the great, which 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I myself have built</a:t>
            </a:r>
            <a:r>
              <a:rPr lang="en-US" sz="4000" dirty="0">
                <a:latin typeface="Calibri" panose="020F0502020204030204" pitchFamily="34" charset="0"/>
              </a:rPr>
              <a:t> as a royal residence by 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the might of my power</a:t>
            </a:r>
            <a:r>
              <a:rPr lang="en-US" sz="4000" dirty="0">
                <a:latin typeface="Calibri" panose="020F0502020204030204" pitchFamily="34" charset="0"/>
              </a:rPr>
              <a:t> and for the glory of 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my majesty</a:t>
            </a:r>
            <a:r>
              <a:rPr lang="en-US" sz="4000" dirty="0">
                <a:latin typeface="Calibri" panose="020F0502020204030204" pitchFamily="34" charset="0"/>
              </a:rPr>
              <a:t>?’”</a:t>
            </a:r>
          </a:p>
        </p:txBody>
      </p:sp>
    </p:spTree>
    <p:extLst>
      <p:ext uri="{BB962C8B-B14F-4D97-AF65-F5344CB8AC3E}">
        <p14:creationId xmlns:p14="http://schemas.microsoft.com/office/powerpoint/2010/main" val="1662319088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4" y="127730"/>
            <a:ext cx="8864352" cy="6602540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114300" y="152400"/>
            <a:ext cx="8915400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Daniel 2:37-38 (NASB)</a:t>
            </a: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3600" dirty="0">
                <a:latin typeface="Calibri" panose="020F0502020204030204" pitchFamily="34" charset="0"/>
              </a:rPr>
              <a:t>You, O king, are the king of kings, to whom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the God of heaven has given</a:t>
            </a:r>
            <a:r>
              <a:rPr lang="en-US" sz="3600" dirty="0">
                <a:latin typeface="Calibri" panose="020F0502020204030204" pitchFamily="34" charset="0"/>
              </a:rPr>
              <a:t> the kingdom, the power, the strength and the glory; </a:t>
            </a:r>
            <a:r>
              <a:rPr lang="en-US" sz="3600" baseline="30000" dirty="0">
                <a:latin typeface="Calibri" panose="020F0502020204030204" pitchFamily="34" charset="0"/>
              </a:rPr>
              <a:t>38 </a:t>
            </a:r>
            <a:r>
              <a:rPr lang="en-US" sz="3600" dirty="0">
                <a:latin typeface="Calibri" panose="020F0502020204030204" pitchFamily="34" charset="0"/>
              </a:rPr>
              <a:t>and wherever the sons of men dwell, </a:t>
            </a:r>
            <a:r>
              <a:rPr lang="en-US" sz="3600" i="1" dirty="0">
                <a:latin typeface="Calibri" panose="020F0502020204030204" pitchFamily="34" charset="0"/>
              </a:rPr>
              <a:t>or</a:t>
            </a:r>
            <a:r>
              <a:rPr lang="en-US" sz="3600" dirty="0">
                <a:latin typeface="Calibri" panose="020F0502020204030204" pitchFamily="34" charset="0"/>
              </a:rPr>
              <a:t> the beasts of the field, or the birds of the sky,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He has given them</a:t>
            </a:r>
            <a:r>
              <a:rPr lang="en-US" sz="3600" dirty="0">
                <a:latin typeface="Calibri" panose="020F0502020204030204" pitchFamily="34" charset="0"/>
              </a:rPr>
              <a:t> into your hand and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has caused you</a:t>
            </a:r>
            <a:r>
              <a:rPr lang="en-US" sz="3600" dirty="0">
                <a:latin typeface="Calibri" panose="020F0502020204030204" pitchFamily="34" charset="0"/>
              </a:rPr>
              <a:t> to rule over them all. You are the head of gold.</a:t>
            </a:r>
          </a:p>
        </p:txBody>
      </p:sp>
    </p:spTree>
    <p:extLst>
      <p:ext uri="{BB962C8B-B14F-4D97-AF65-F5344CB8AC3E}">
        <p14:creationId xmlns:p14="http://schemas.microsoft.com/office/powerpoint/2010/main" val="2945115254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7630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 A. Nebuchadnezzar’s Insanity (28-33)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61388" cy="4460875"/>
          </a:xfrm>
        </p:spPr>
        <p:txBody>
          <a:bodyPr/>
          <a:lstStyle/>
          <a:p>
            <a:pPr marL="742950" indent="-7429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</a:pPr>
            <a:r>
              <a:rPr lang="en-US" altLang="en-US" sz="3600" dirty="0"/>
              <a:t>Daniel’s prophecy fulfilled v. 28-29</a:t>
            </a:r>
          </a:p>
          <a:p>
            <a:pPr marL="742950" indent="-7429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</a:pPr>
            <a:r>
              <a:rPr lang="en-US" altLang="en-US" sz="3600" dirty="0"/>
              <a:t>Nebuchadnezzar’s pride v. 30</a:t>
            </a:r>
          </a:p>
          <a:p>
            <a:pPr marL="742950" indent="-7429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</a:pPr>
            <a:r>
              <a:rPr lang="en-US" altLang="en-US" sz="3600" b="1" u="sng" dirty="0">
                <a:solidFill>
                  <a:srgbClr val="FFFFCC"/>
                </a:solidFill>
              </a:rPr>
              <a:t>Nebuchadnezzar’s pride v. 31-33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133" y="5181600"/>
            <a:ext cx="249686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05378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2210594" y="304800"/>
            <a:ext cx="4722812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Scripture and Pride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01000" cy="4114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 err="1"/>
              <a:t>Prov</a:t>
            </a:r>
            <a:r>
              <a:rPr lang="en-US" altLang="en-US" sz="3600" dirty="0"/>
              <a:t> 16:18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/>
              <a:t>Isa 14:12-15; </a:t>
            </a:r>
            <a:r>
              <a:rPr lang="en-US" altLang="en-US" sz="3600" dirty="0" err="1"/>
              <a:t>Ezek</a:t>
            </a:r>
            <a:r>
              <a:rPr lang="en-US" altLang="en-US" sz="3600" dirty="0"/>
              <a:t> 28:12-17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/>
              <a:t>1 Tim 3:6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/>
              <a:t>Acts 12:21-23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/>
              <a:t>2 Cor 12:7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/>
              <a:t>1 Pet 5:5</a:t>
            </a:r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28999"/>
            <a:ext cx="4325667" cy="290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63766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/>
            <a:r>
              <a:rPr lang="en-US" altLang="en-US" sz="4000" dirty="0"/>
              <a:t>Hall of the Humbled </a:t>
            </a:r>
            <a:br>
              <a:rPr lang="en-US" altLang="en-US" sz="4000" dirty="0"/>
            </a:br>
            <a:r>
              <a:rPr lang="en-US" altLang="en-US" sz="4000" dirty="0"/>
              <a:t>(Prov. 16:18; 1 Peter 5:5)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5344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sz="3600" dirty="0"/>
              <a:t>Satan (Isa. 14:12-15; Ezek. 28:12-17; 1 Tim. 3:6)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sz="3600" dirty="0" err="1"/>
              <a:t>Uzziah</a:t>
            </a:r>
            <a:r>
              <a:rPr lang="en-US" altLang="en-US" sz="3600" dirty="0"/>
              <a:t> (2 </a:t>
            </a:r>
            <a:r>
              <a:rPr lang="en-US" altLang="en-US" sz="3600" dirty="0" err="1"/>
              <a:t>Chron</a:t>
            </a:r>
            <a:r>
              <a:rPr lang="en-US" altLang="en-US" sz="3600" dirty="0"/>
              <a:t> 26:16)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sz="3600" dirty="0"/>
              <a:t>Herod (Acts 12:20-23)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sz="3600" dirty="0"/>
              <a:t>Paul (2 Cor 12:1-10)</a:t>
            </a:r>
          </a:p>
        </p:txBody>
      </p:sp>
      <p:pic>
        <p:nvPicPr>
          <p:cNvPr id="4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568" y="4003675"/>
            <a:ext cx="3177832" cy="213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173134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553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 IV. Dream Fulfilled By God Daniel 4:28-37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46275"/>
            <a:ext cx="7620000" cy="1939925"/>
          </a:xfrm>
        </p:spPr>
        <p:txBody>
          <a:bodyPr/>
          <a:lstStyle/>
          <a:p>
            <a:pPr marL="577850" indent="-5778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Nebuchadnezzar’s insanity v. 28-33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</a:pPr>
            <a:r>
              <a:rPr lang="en-US" altLang="en-US" sz="3600" b="1" u="sng" dirty="0">
                <a:solidFill>
                  <a:srgbClr val="FFFFCC"/>
                </a:solidFill>
              </a:rPr>
              <a:t>Nebuchadnezzar’s humility  v. 34-37</a:t>
            </a:r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06925"/>
            <a:ext cx="2971800" cy="199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54600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0678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 B. Nebuchadnezzar’s Humility (34-37)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46275"/>
            <a:ext cx="8561388" cy="4114800"/>
          </a:xfrm>
        </p:spPr>
        <p:txBody>
          <a:bodyPr/>
          <a:lstStyle/>
          <a:p>
            <a:pPr marL="577850" indent="-5778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</a:pPr>
            <a:r>
              <a:rPr lang="en-US" altLang="en-US" sz="3600" dirty="0"/>
              <a:t>Nebuchadnezzar’s Humiliation v. 34-35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</a:pPr>
            <a:r>
              <a:rPr lang="en-US" altLang="en-US" sz="3600" dirty="0"/>
              <a:t>Nebuchadnezzar’s Restoration v. 36-37</a:t>
            </a:r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133" y="5181600"/>
            <a:ext cx="249686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819455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0678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 B. Nebuchadnezzar’s Humility (34-37)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46275"/>
            <a:ext cx="8561388" cy="4114800"/>
          </a:xfrm>
        </p:spPr>
        <p:txBody>
          <a:bodyPr/>
          <a:lstStyle/>
          <a:p>
            <a:pPr marL="577850" indent="-5778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</a:pPr>
            <a:r>
              <a:rPr lang="en-US" altLang="en-US" sz="3600" b="1" u="sng" dirty="0">
                <a:solidFill>
                  <a:srgbClr val="FFFFCC"/>
                </a:solidFill>
              </a:rPr>
              <a:t>Nebuchadnezzar’s Humiliation v. 34-35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</a:pPr>
            <a:r>
              <a:rPr lang="en-US" altLang="en-US" sz="3600" dirty="0"/>
              <a:t>Nebuchadnezzar’s Restoration v. 36-37</a:t>
            </a:r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133" y="5181600"/>
            <a:ext cx="249686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35172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518804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600" b="1" dirty="0">
                <a:solidFill>
                  <a:srgbClr val="FFFFCC"/>
                </a:solidFill>
              </a:rPr>
              <a:t>Historical (1-7):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None/>
              <a:defRPr/>
            </a:pPr>
            <a:r>
              <a:rPr lang="en-US" sz="3600" dirty="0"/>
              <a:t>Daniel interprets, 3</a:t>
            </a:r>
            <a:r>
              <a:rPr lang="en-US" sz="3600" baseline="30000" dirty="0"/>
              <a:t>rd</a:t>
            </a:r>
            <a:r>
              <a:rPr lang="en-US" sz="3600" dirty="0"/>
              <a:t> person, gentile nations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600" b="1" u="sng" dirty="0">
                <a:solidFill>
                  <a:srgbClr val="FFFFCC"/>
                </a:solidFill>
                <a:ea typeface="+mn-ea"/>
                <a:cs typeface="+mn-cs"/>
              </a:rPr>
              <a:t>Intro “Hebrew” (1)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/>
              <a:t>Aramaic </a:t>
            </a:r>
            <a:r>
              <a:rPr lang="en-US" sz="3600" i="1" dirty="0"/>
              <a:t>chiasm</a:t>
            </a:r>
            <a:r>
              <a:rPr lang="en-US" sz="3600" dirty="0"/>
              <a:t> (2-7)</a:t>
            </a:r>
          </a:p>
        </p:txBody>
      </p:sp>
      <p:pic>
        <p:nvPicPr>
          <p:cNvPr id="5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818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Synthetic Outline</a:t>
            </a:r>
          </a:p>
        </p:txBody>
      </p:sp>
    </p:spTree>
    <p:extLst>
      <p:ext uri="{BB962C8B-B14F-4D97-AF65-F5344CB8AC3E}">
        <p14:creationId xmlns:p14="http://schemas.microsoft.com/office/powerpoint/2010/main" val="355476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5486400" y="5543550"/>
            <a:ext cx="291465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350" dirty="0">
                <a:latin typeface="Calibri" pitchFamily="34" charset="0"/>
              </a:rPr>
              <a:t>David Barton, </a:t>
            </a:r>
            <a:r>
              <a:rPr lang="en-US" sz="1350" i="1" dirty="0">
                <a:latin typeface="Calibri" pitchFamily="34" charset="0"/>
              </a:rPr>
              <a:t>Original Intent</a:t>
            </a:r>
            <a:r>
              <a:rPr lang="en-US" sz="1350" dirty="0">
                <a:latin typeface="Calibri" pitchFamily="34" charset="0"/>
              </a:rPr>
              <a:t>, p. 245</a:t>
            </a:r>
          </a:p>
        </p:txBody>
      </p:sp>
      <p:pic>
        <p:nvPicPr>
          <p:cNvPr id="5" name="Content Placeholder 4" descr="SAT-scores-631x10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71550"/>
            <a:ext cx="4114800" cy="495623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971549"/>
            <a:ext cx="2914650" cy="448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19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0678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 B. Nebuchadnezzar’s Humility (34-37)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46275"/>
            <a:ext cx="8561388" cy="4114800"/>
          </a:xfrm>
        </p:spPr>
        <p:txBody>
          <a:bodyPr/>
          <a:lstStyle/>
          <a:p>
            <a:pPr marL="577850" indent="-5778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</a:pPr>
            <a:r>
              <a:rPr lang="en-US" altLang="en-US" sz="3600" dirty="0"/>
              <a:t>Nebuchadnezzar’s Humiliation v. 34-35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</a:pPr>
            <a:r>
              <a:rPr lang="en-US" altLang="en-US" sz="3600" b="1" u="sng" dirty="0">
                <a:solidFill>
                  <a:srgbClr val="FFFFCC"/>
                </a:solidFill>
              </a:rPr>
              <a:t>Nebuchadnezzar’s Restoration v. 36-37</a:t>
            </a:r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133" y="5181600"/>
            <a:ext cx="249686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365687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>
                <a:latin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49772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604" y="304800"/>
            <a:ext cx="4406793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4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90675"/>
            <a:ext cx="8305800" cy="3810000"/>
          </a:xfrm>
        </p:spPr>
        <p:txBody>
          <a:bodyPr/>
          <a:lstStyle/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dirty="0"/>
              <a:t>Introduction (1-3)</a:t>
            </a:r>
          </a:p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dirty="0"/>
              <a:t>Dream Described by Nebuchadnezzar (4-18)</a:t>
            </a:r>
          </a:p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dirty="0"/>
              <a:t>Dream Interpreted by Daniel (19-27)</a:t>
            </a:r>
          </a:p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dirty="0"/>
              <a:t>Dream Fulfilled by God (28-37)</a:t>
            </a:r>
          </a:p>
        </p:txBody>
      </p: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09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28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518804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600" b="1" dirty="0">
                <a:solidFill>
                  <a:srgbClr val="FFFFCC"/>
                </a:solidFill>
              </a:rPr>
              <a:t>Historical (1-7):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None/>
              <a:defRPr/>
            </a:pPr>
            <a:r>
              <a:rPr lang="en-US" sz="3600" dirty="0"/>
              <a:t>Daniel interprets, 3</a:t>
            </a:r>
            <a:r>
              <a:rPr lang="en-US" sz="3600" baseline="30000" dirty="0"/>
              <a:t>rd</a:t>
            </a:r>
            <a:r>
              <a:rPr lang="en-US" sz="3600" dirty="0"/>
              <a:t> person, gentile nations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a typeface="+mn-ea"/>
                <a:cs typeface="+mn-cs"/>
              </a:rPr>
              <a:t>Intro “Hebrew” (1)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600" b="1" u="sng" dirty="0">
                <a:solidFill>
                  <a:srgbClr val="FFFFCC"/>
                </a:solidFill>
              </a:rPr>
              <a:t>Aramaic </a:t>
            </a:r>
            <a:r>
              <a:rPr lang="en-US" sz="3600" b="1" i="1" u="sng" dirty="0">
                <a:solidFill>
                  <a:srgbClr val="FFFFCC"/>
                </a:solidFill>
              </a:rPr>
              <a:t>chiasm</a:t>
            </a:r>
            <a:r>
              <a:rPr lang="en-US" sz="3600" b="1" u="sng" dirty="0">
                <a:solidFill>
                  <a:srgbClr val="FFFFCC"/>
                </a:solidFill>
              </a:rPr>
              <a:t> (2-7)</a:t>
            </a:r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818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Synthetic Outline</a:t>
            </a:r>
          </a:p>
        </p:txBody>
      </p:sp>
    </p:spTree>
    <p:extLst>
      <p:ext uri="{BB962C8B-B14F-4D97-AF65-F5344CB8AC3E}">
        <p14:creationId xmlns:p14="http://schemas.microsoft.com/office/powerpoint/2010/main" val="44840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6629400" cy="5029200"/>
          </a:xfrm>
        </p:spPr>
        <p:txBody>
          <a:bodyPr/>
          <a:lstStyle/>
          <a:p>
            <a:pPr marL="457200" lvl="1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 startAt="2"/>
              <a:defRPr/>
            </a:pPr>
            <a:r>
              <a:rPr lang="en-US" sz="3600" dirty="0"/>
              <a:t>Chiasm “Aramaic” ( 2-7)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1. Gentile History (2)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2. Protection (3)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3. Revelation to a gentile king (4)</a:t>
            </a:r>
            <a:endParaRPr lang="en-US" b="1" dirty="0"/>
          </a:p>
          <a:p>
            <a:pPr marL="1371600" lvl="2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3. Revelation to a gentile king (5)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2. Protection (6)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1. Gentile history (7)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57200" y="2590800"/>
            <a:ext cx="1752600" cy="2971800"/>
            <a:chOff x="672" y="1152"/>
            <a:chExt cx="1104" cy="240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720" y="1152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H="1">
              <a:off x="672" y="1200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662853"/>
            <a:ext cx="2819400" cy="109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Synthetic Outline</a:t>
            </a:r>
          </a:p>
        </p:txBody>
      </p:sp>
    </p:spTree>
    <p:extLst>
      <p:ext uri="{BB962C8B-B14F-4D97-AF65-F5344CB8AC3E}">
        <p14:creationId xmlns:p14="http://schemas.microsoft.com/office/powerpoint/2010/main" val="3210174917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6629400" cy="5029200"/>
          </a:xfrm>
        </p:spPr>
        <p:txBody>
          <a:bodyPr/>
          <a:lstStyle/>
          <a:p>
            <a:pPr marL="457200" lvl="1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 startAt="2"/>
              <a:defRPr/>
            </a:pPr>
            <a:r>
              <a:rPr lang="en-US" sz="3600" dirty="0"/>
              <a:t>Chiasm “Aramaic” ( 2-7)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1. </a:t>
            </a:r>
            <a:r>
              <a:rPr lang="en-US" b="1" u="sng" dirty="0">
                <a:solidFill>
                  <a:srgbClr val="FFFFCC"/>
                </a:solidFill>
              </a:rPr>
              <a:t>Gentile History (2)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2. Protection (3)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3. Revelation to a gentile king (4)</a:t>
            </a:r>
            <a:endParaRPr lang="en-US" b="1" dirty="0"/>
          </a:p>
          <a:p>
            <a:pPr marL="1371600" lvl="2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3. Revelation to a gentile king (5)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2. Protection (6)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1. Gentile history (7)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57200" y="2590800"/>
            <a:ext cx="1752600" cy="2971800"/>
            <a:chOff x="672" y="1152"/>
            <a:chExt cx="1104" cy="240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720" y="1152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H="1">
              <a:off x="672" y="1200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662853"/>
            <a:ext cx="2819400" cy="109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Synthetic Outline</a:t>
            </a:r>
          </a:p>
        </p:txBody>
      </p:sp>
    </p:spTree>
    <p:extLst>
      <p:ext uri="{BB962C8B-B14F-4D97-AF65-F5344CB8AC3E}">
        <p14:creationId xmlns:p14="http://schemas.microsoft.com/office/powerpoint/2010/main" val="484844140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720"/>
            <a:ext cx="4378881" cy="6766560"/>
          </a:xfrm>
          <a:prstGeom prst="rect">
            <a:avLst/>
          </a:prstGeom>
        </p:spPr>
      </p:pic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533400" y="1981200"/>
            <a:ext cx="2209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kern="0" dirty="0"/>
              <a:t>Statue </a:t>
            </a:r>
          </a:p>
          <a:p>
            <a:pPr algn="ctr" eaLnBrk="1" hangingPunct="1"/>
            <a:r>
              <a:rPr lang="en-US" altLang="en-US" kern="0" dirty="0"/>
              <a:t>&amp; </a:t>
            </a:r>
          </a:p>
          <a:p>
            <a:pPr algn="ctr" eaLnBrk="1" hangingPunct="1"/>
            <a:r>
              <a:rPr lang="en-US" altLang="en-US" kern="0" dirty="0"/>
              <a:t>Stone</a:t>
            </a:r>
          </a:p>
        </p:txBody>
      </p:sp>
    </p:spTree>
    <p:extLst>
      <p:ext uri="{BB962C8B-B14F-4D97-AF65-F5344CB8AC3E}">
        <p14:creationId xmlns:p14="http://schemas.microsoft.com/office/powerpoint/2010/main" val="395791031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14112</TotalTime>
  <Words>1638</Words>
  <Application>Microsoft Office PowerPoint</Application>
  <PresentationFormat>On-screen Show (4:3)</PresentationFormat>
  <Paragraphs>291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Times New Roman</vt:lpstr>
      <vt:lpstr>Wingdings</vt:lpstr>
      <vt:lpstr>Azure</vt:lpstr>
      <vt:lpstr>THE BOOK OF DANIEL</vt:lpstr>
      <vt:lpstr>Message</vt:lpstr>
      <vt:lpstr>Synthetic Outline</vt:lpstr>
      <vt:lpstr>Synthetic Outline</vt:lpstr>
      <vt:lpstr>Synthetic Outline</vt:lpstr>
      <vt:lpstr>Synthetic Outline</vt:lpstr>
      <vt:lpstr>Synthetic Outline</vt:lpstr>
      <vt:lpstr>Synthetic Outline</vt:lpstr>
      <vt:lpstr>PowerPoint Presentation</vt:lpstr>
      <vt:lpstr>Synthetic Outline</vt:lpstr>
      <vt:lpstr>Synthetic Outline</vt:lpstr>
      <vt:lpstr>Succession of Gentile Rulers</vt:lpstr>
      <vt:lpstr>Succession of Gentile Rulers</vt:lpstr>
      <vt:lpstr>PowerPoint Presentation</vt:lpstr>
      <vt:lpstr>PowerPoint Presentation</vt:lpstr>
      <vt:lpstr>Chapter 4 Outline</vt:lpstr>
      <vt:lpstr>Chapter 4 Outline</vt:lpstr>
      <vt:lpstr> I. Introduction 4:1-3</vt:lpstr>
      <vt:lpstr>Chapter 4 Outline</vt:lpstr>
      <vt:lpstr> II. Dream Described By Nebuchadnezzar 4:4-18</vt:lpstr>
      <vt:lpstr>B. To Daniel (8-18)</vt:lpstr>
      <vt:lpstr>Chapter 4 Outline</vt:lpstr>
      <vt:lpstr> III. Dream Interpreted By Daniel 4:19-27</vt:lpstr>
      <vt:lpstr> III. Dream Interpreted By Daniel 4:19-27</vt:lpstr>
      <vt:lpstr>PowerPoint Presentation</vt:lpstr>
      <vt:lpstr> III. Dream Interpreted By Daniel 4:19-27</vt:lpstr>
      <vt:lpstr> III. Dream Interpreted By Daniel 4:19-27</vt:lpstr>
      <vt:lpstr>PowerPoint Presentation</vt:lpstr>
      <vt:lpstr>PowerPoint Presentation</vt:lpstr>
      <vt:lpstr> III. Dream Interpreted By Daniel 4:19-27</vt:lpstr>
      <vt:lpstr>PowerPoint Presentation</vt:lpstr>
      <vt:lpstr>PowerPoint Presentation</vt:lpstr>
      <vt:lpstr> III. Dream Interpreted By Daniel 4:19-27</vt:lpstr>
      <vt:lpstr> III. Dream Interpreted By Daniel 4:19-27</vt:lpstr>
      <vt:lpstr>Grace Before Judgment</vt:lpstr>
      <vt:lpstr>Chapter 4 Outline</vt:lpstr>
      <vt:lpstr> IV. Dream Fulfilled By God Daniel 4:28-37</vt:lpstr>
      <vt:lpstr> IV. Dream Fulfilled By God Daniel 4:28-37</vt:lpstr>
      <vt:lpstr> A. Nebuchadnezzar’s Insanity (28-33)</vt:lpstr>
      <vt:lpstr> A. Nebuchadnezzar’s Insanity (28-33)</vt:lpstr>
      <vt:lpstr> A. Nebuchadnezzar’s Insanity (28-33)</vt:lpstr>
      <vt:lpstr>PowerPoint Presentation</vt:lpstr>
      <vt:lpstr>PowerPoint Presentation</vt:lpstr>
      <vt:lpstr> A. Nebuchadnezzar’s Insanity (28-33)</vt:lpstr>
      <vt:lpstr>Scripture and Pride</vt:lpstr>
      <vt:lpstr>Hall of the Humbled  (Prov. 16:18; 1 Peter 5:5)</vt:lpstr>
      <vt:lpstr> IV. Dream Fulfilled By God Daniel 4:28-37</vt:lpstr>
      <vt:lpstr> B. Nebuchadnezzar’s Humility (34-37)</vt:lpstr>
      <vt:lpstr> B. Nebuchadnezzar’s Humility (34-37)</vt:lpstr>
      <vt:lpstr>PowerPoint Presentation</vt:lpstr>
      <vt:lpstr> B. Nebuchadnezzar’s Humility (34-37)</vt:lpstr>
      <vt:lpstr>Conclusion</vt:lpstr>
      <vt:lpstr>Chapter 4 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</dc:title>
  <dc:subject>Daniel</dc:subject>
  <dc:creator>A. Woods</dc:creator>
  <dc:description>Modified by Jim McGowan</dc:description>
  <cp:lastModifiedBy>Andy Woods</cp:lastModifiedBy>
  <cp:revision>1471</cp:revision>
  <cp:lastPrinted>2017-02-05T01:03:10Z</cp:lastPrinted>
  <dcterms:created xsi:type="dcterms:W3CDTF">2009-03-17T12:21:13Z</dcterms:created>
  <dcterms:modified xsi:type="dcterms:W3CDTF">2017-02-18T18:55:46Z</dcterms:modified>
</cp:coreProperties>
</file>