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1"/>
  </p:notesMasterIdLst>
  <p:handoutMasterIdLst>
    <p:handoutMasterId r:id="rId82"/>
  </p:handoutMasterIdLst>
  <p:sldIdLst>
    <p:sldId id="2312" r:id="rId2"/>
    <p:sldId id="2303" r:id="rId3"/>
    <p:sldId id="2304" r:id="rId4"/>
    <p:sldId id="2305" r:id="rId5"/>
    <p:sldId id="2319" r:id="rId6"/>
    <p:sldId id="2295" r:id="rId7"/>
    <p:sldId id="2320" r:id="rId8"/>
    <p:sldId id="2375" r:id="rId9"/>
    <p:sldId id="2414" r:id="rId10"/>
    <p:sldId id="2553" r:id="rId11"/>
    <p:sldId id="2623" r:id="rId12"/>
    <p:sldId id="2631" r:id="rId13"/>
    <p:sldId id="2630" r:id="rId14"/>
    <p:sldId id="2633" r:id="rId15"/>
    <p:sldId id="2634" r:id="rId16"/>
    <p:sldId id="2635" r:id="rId17"/>
    <p:sldId id="2639" r:id="rId18"/>
    <p:sldId id="2642" r:id="rId19"/>
    <p:sldId id="2640" r:id="rId20"/>
    <p:sldId id="2644" r:id="rId21"/>
    <p:sldId id="2643" r:id="rId22"/>
    <p:sldId id="2638" r:id="rId23"/>
    <p:sldId id="2641" r:id="rId24"/>
    <p:sldId id="2624" r:id="rId25"/>
    <p:sldId id="2652" r:id="rId26"/>
    <p:sldId id="2632" r:id="rId27"/>
    <p:sldId id="2653" r:id="rId28"/>
    <p:sldId id="2654" r:id="rId29"/>
    <p:sldId id="2645" r:id="rId30"/>
    <p:sldId id="2651" r:id="rId31"/>
    <p:sldId id="2650" r:id="rId32"/>
    <p:sldId id="2647" r:id="rId33"/>
    <p:sldId id="2691" r:id="rId34"/>
    <p:sldId id="2482" r:id="rId35"/>
    <p:sldId id="2698" r:id="rId36"/>
    <p:sldId id="2655" r:id="rId37"/>
    <p:sldId id="2648" r:id="rId38"/>
    <p:sldId id="2694" r:id="rId39"/>
    <p:sldId id="2693" r:id="rId40"/>
    <p:sldId id="2692" r:id="rId41"/>
    <p:sldId id="2649" r:id="rId42"/>
    <p:sldId id="2674" r:id="rId43"/>
    <p:sldId id="2675" r:id="rId44"/>
    <p:sldId id="2699" r:id="rId45"/>
    <p:sldId id="2700" r:id="rId46"/>
    <p:sldId id="2656" r:id="rId47"/>
    <p:sldId id="2695" r:id="rId48"/>
    <p:sldId id="2658" r:id="rId49"/>
    <p:sldId id="2677" r:id="rId50"/>
    <p:sldId id="2701" r:id="rId51"/>
    <p:sldId id="2657" r:id="rId52"/>
    <p:sldId id="2702" r:id="rId53"/>
    <p:sldId id="2703" r:id="rId54"/>
    <p:sldId id="2659" r:id="rId55"/>
    <p:sldId id="2704" r:id="rId56"/>
    <p:sldId id="2646" r:id="rId57"/>
    <p:sldId id="2660" r:id="rId58"/>
    <p:sldId id="2678" r:id="rId59"/>
    <p:sldId id="2679" r:id="rId60"/>
    <p:sldId id="2661" r:id="rId61"/>
    <p:sldId id="2662" r:id="rId62"/>
    <p:sldId id="2705" r:id="rId63"/>
    <p:sldId id="2681" r:id="rId64"/>
    <p:sldId id="2680" r:id="rId65"/>
    <p:sldId id="2682" r:id="rId66"/>
    <p:sldId id="2696" r:id="rId67"/>
    <p:sldId id="2683" r:id="rId68"/>
    <p:sldId id="2684" r:id="rId69"/>
    <p:sldId id="2667" r:id="rId70"/>
    <p:sldId id="2666" r:id="rId71"/>
    <p:sldId id="2706" r:id="rId72"/>
    <p:sldId id="2668" r:id="rId73"/>
    <p:sldId id="2685" r:id="rId74"/>
    <p:sldId id="2686" r:id="rId75"/>
    <p:sldId id="2687" r:id="rId76"/>
    <p:sldId id="2688" r:id="rId77"/>
    <p:sldId id="2689" r:id="rId78"/>
    <p:sldId id="2548" r:id="rId79"/>
    <p:sldId id="2707" r:id="rId8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FF66FF"/>
    <a:srgbClr val="EAEAEA"/>
    <a:srgbClr val="FFFF00"/>
    <a:srgbClr val="FFFF99"/>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2932" autoAdjust="0"/>
  </p:normalViewPr>
  <p:slideViewPr>
    <p:cSldViewPr>
      <p:cViewPr varScale="1">
        <p:scale>
          <a:sx n="67" d="100"/>
          <a:sy n="67"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fld id="{6F9CA34E-9094-4378-9044-346726E5A9F6}" type="datetime1">
              <a:rPr lang="en-US" smtClean="0">
                <a:latin typeface="Calibri" panose="020F0502020204030204" pitchFamily="34" charset="0"/>
              </a:rPr>
              <a:t>2/22/2017</a:t>
            </a:fld>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Sugar Land </a:t>
            </a:r>
            <a:r>
              <a:rPr lang="en-US" dirty="0" err="1">
                <a:latin typeface="Calibri" panose="020F0502020204030204" pitchFamily="34" charset="0"/>
              </a:rPr>
              <a:t>BIble</a:t>
            </a:r>
            <a:r>
              <a:rPr lang="en-US" dirty="0">
                <a:latin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016B0A81-F843-48D4-B835-3C5753C2DF57}" type="datetime1">
              <a:rPr lang="en-US" smtClean="0"/>
              <a:t>2/22/2017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Sugar Land </a:t>
            </a:r>
            <a:r>
              <a:rPr lang="en-US" dirty="0" err="1"/>
              <a:t>BIble</a:t>
            </a:r>
            <a:r>
              <a:rPr lang="en-US" dirty="0"/>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rPr>
              <a:pPr/>
              <a:t>2</a:t>
            </a:fld>
            <a:endParaRPr lang="en-US" altLang="en-US" sz="20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rPr>
              <a:t>Sugar Land </a:t>
            </a:r>
            <a:r>
              <a:rPr lang="en-US" sz="2000" kern="0" dirty="0" err="1">
                <a:solidFill>
                  <a:sysClr val="windowText" lastClr="000000"/>
                </a:solidFill>
              </a:rPr>
              <a:t>BIble</a:t>
            </a:r>
            <a:r>
              <a:rPr lang="en-US" sz="2000" kern="0" dirty="0">
                <a:solidFill>
                  <a:sysClr val="windowText" lastClr="000000"/>
                </a:solidFill>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E88609F3-D543-4689-A182-0D82ECC6C084}" type="datetime1">
              <a:rPr lang="en-US" smtClean="0"/>
              <a:t>2/22/2017</a:t>
            </a:fld>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34</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393630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35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76011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37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2/22/2017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733766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latin typeface="Calibri" panose="020F0502020204030204" pitchFamily="34" charset="0"/>
              </a:rPr>
              <a:pPr/>
              <a:t>41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67546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016B0A81-F843-48D4-B835-3C5753C2DF57}" type="datetime1">
              <a:rPr lang="en-US" smtClean="0"/>
              <a:t>2/22/2017</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42</a:t>
            </a:fld>
            <a:endParaRPr lang="en-US" dirty="0"/>
          </a:p>
        </p:txBody>
      </p:sp>
    </p:spTree>
    <p:extLst>
      <p:ext uri="{BB962C8B-B14F-4D97-AF65-F5344CB8AC3E}">
        <p14:creationId xmlns:p14="http://schemas.microsoft.com/office/powerpoint/2010/main" val="2986126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45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076006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50</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806858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238140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62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91312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76</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90342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2/22/2017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624887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77</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103595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79</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87592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7E8AE69-3672-4B89-AFD1-E85C496857CE}" type="datetime1">
              <a:rPr lang="en-US" smtClean="0"/>
              <a:t>2/22/2017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01287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D5AC6CCE-8039-4C42-AFC1-3A910297732B}" type="datetime1">
              <a:rPr lang="en-US" smtClean="0"/>
              <a:t>2/22/2017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62672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E152704B-6E69-48EB-A529-1E34ACD78D4F}" type="datetime1">
              <a:rPr lang="en-US" smtClean="0"/>
              <a:t>2/22/2017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29595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24A3D5E1-1F15-4DED-A41B-64D2244FE2C9}" type="datetime1">
              <a:rPr lang="en-US" smtClean="0"/>
              <a:t>2/22/2017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18073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2/22/2017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46655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2/22/2017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81023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24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2/22/2017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77230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fld id="{9444D7EA-DA0A-484B-AA2A-91D0C4E18C3A}" type="slidenum">
              <a:rPr lang="en-US" altLang="en-US"/>
              <a:pPr/>
              <a:t>‹#›</a:t>
            </a:fld>
            <a:endParaRPr lang="en-US" altLang="en-US"/>
          </a:p>
        </p:txBody>
      </p:sp>
    </p:spTree>
    <p:extLst>
      <p:ext uri="{BB962C8B-B14F-4D97-AF65-F5344CB8AC3E}">
        <p14:creationId xmlns:p14="http://schemas.microsoft.com/office/powerpoint/2010/main" val="143090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fld id="{A738D86D-FEBD-45D0-BCFF-1247599AB60D}" type="slidenum">
              <a:rPr lang="en-US" altLang="en-US"/>
              <a:pPr/>
              <a:t>‹#›</a:t>
            </a:fld>
            <a:endParaRPr lang="en-US" altLang="en-US"/>
          </a:p>
        </p:txBody>
      </p:sp>
    </p:spTree>
    <p:extLst>
      <p:ext uri="{BB962C8B-B14F-4D97-AF65-F5344CB8AC3E}">
        <p14:creationId xmlns:p14="http://schemas.microsoft.com/office/powerpoint/2010/main" val="4068448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2/22/2017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97422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353659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55" r:id="rId12"/>
    <p:sldLayoutId id="2147492659" r:id="rId13"/>
    <p:sldLayoutId id="2147492660" r:id="rId14"/>
    <p:sldLayoutId id="2147492661" r:id="rId15"/>
    <p:sldLayoutId id="2147492662"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3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083388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09464810"/>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dirty="0">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16928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b="1" i="1" u="sng" dirty="0">
                <a:solidFill>
                  <a:srgbClr val="FFFFCC"/>
                </a:solidFill>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74490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45720"/>
            <a:ext cx="457200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95791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1" y="152400"/>
            <a:ext cx="4572000"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127423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4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b="1" u="sng" dirty="0">
                <a:solidFill>
                  <a:srgbClr val="FFFFCC"/>
                </a:solidFill>
              </a:rPr>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3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nvPr>
        </p:nvGraphicFramePr>
        <p:xfrm>
          <a:off x="76200" y="152401"/>
          <a:ext cx="8991600" cy="6604952"/>
        </p:xfrm>
        <a:graphic>
          <a:graphicData uri="http://schemas.openxmlformats.org/drawingml/2006/table">
            <a:tbl>
              <a:tblPr>
                <a:tableStyleId>{E8B1032C-EA38-4F05-BA0D-38AFFFC7BED3}</a:tableStyleId>
              </a:tblPr>
              <a:tblGrid>
                <a:gridCol w="1555940">
                  <a:extLst>
                    <a:ext uri="{9D8B030D-6E8A-4147-A177-3AD203B41FA5}">
                      <a16:colId xmlns:a16="http://schemas.microsoft.com/office/drawing/2014/main" val="20000"/>
                    </a:ext>
                  </a:extLst>
                </a:gridCol>
                <a:gridCol w="2095331">
                  <a:extLst>
                    <a:ext uri="{9D8B030D-6E8A-4147-A177-3AD203B41FA5}">
                      <a16:colId xmlns:a16="http://schemas.microsoft.com/office/drawing/2014/main" val="20001"/>
                    </a:ext>
                  </a:extLst>
                </a:gridCol>
                <a:gridCol w="2821436">
                  <a:extLst>
                    <a:ext uri="{9D8B030D-6E8A-4147-A177-3AD203B41FA5}">
                      <a16:colId xmlns:a16="http://schemas.microsoft.com/office/drawing/2014/main" val="20002"/>
                    </a:ext>
                  </a:extLst>
                </a:gridCol>
                <a:gridCol w="2518893">
                  <a:extLst>
                    <a:ext uri="{9D8B030D-6E8A-4147-A177-3AD203B41FA5}">
                      <a16:colId xmlns:a16="http://schemas.microsoft.com/office/drawing/2014/main" val="20003"/>
                    </a:ext>
                  </a:extLst>
                </a:gridCol>
              </a:tblGrid>
              <a:tr h="859738">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b="1" noProof="0" dirty="0">
                          <a:solidFill>
                            <a:srgbClr val="C00000"/>
                          </a:solidFill>
                          <a:effectLst/>
                          <a:latin typeface="Calibri" panose="020F0502020204030204" pitchFamily="34" charset="0"/>
                          <a:cs typeface="Calibri" panose="020F0502020204030204" pitchFamily="34" charset="0"/>
                        </a:rPr>
                        <a:t>NEBUCHADNEZZAR’S 3 SIEGES OF JUDAH</a:t>
                      </a:r>
                      <a:endParaRPr lang="en-US" sz="3600" b="1" dirty="0">
                        <a:solidFill>
                          <a:srgbClr val="C00000"/>
                        </a:solidFill>
                        <a:effectLst/>
                        <a:latin typeface="Calibri" panose="020F0502020204030204" pitchFamily="34" charset="0"/>
                        <a:ea typeface="+mj-ea"/>
                        <a:cs typeface="Calibri" panose="020F0502020204030204" pitchFamily="34" charset="0"/>
                      </a:endParaRPr>
                    </a:p>
                  </a:txBody>
                  <a:tcPr anchor="ctr" horzOverflow="overflow">
                    <a:solidFill>
                      <a:srgbClr val="FFFFCC"/>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FFFFFF"/>
                          </a:outerShdw>
                        </a:effectLst>
                        <a:latin typeface="Calibri" panose="020F0502020204030204" pitchFamily="34"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6076842"/>
                  </a:ext>
                </a:extLst>
              </a:tr>
              <a:tr h="65414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2</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3</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0"/>
                  </a:ext>
                </a:extLst>
              </a:tr>
              <a:tr h="71644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Year</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605</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597</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586</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00925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Scripture</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24:1; Dan.1:1</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24:10-16; Ezek. 1:1-2</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25:1-2, </a:t>
                      </a:r>
                      <a:r>
                        <a:rPr kumimoji="0" lang="en-US" sz="28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Ezek</a:t>
                      </a: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33:21</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01042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Judah’s king</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Jehoiakim</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Jehoiachin</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Zedekiah</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23549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Those taken</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&amp; some princes</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Ezekiel &amp; majority</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10k</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Remnant captured, Jerusalem &amp; Temple destroyed</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98033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b="1" u="sng" dirty="0">
                <a:solidFill>
                  <a:srgbClr val="FFFFCC"/>
                </a:solidFill>
              </a:rPr>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7</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609600"/>
            <a:ext cx="7772400" cy="1143000"/>
          </a:xfrm>
        </p:spPr>
        <p:txBody>
          <a:bodyPr/>
          <a:lstStyle/>
          <a:p>
            <a:pPr algn="ctr"/>
            <a:r>
              <a:rPr lang="en-US" altLang="en-US" dirty="0"/>
              <a:t>Cyrus Cylinder</a:t>
            </a:r>
          </a:p>
        </p:txBody>
      </p:sp>
      <p:pic>
        <p:nvPicPr>
          <p:cNvPr id="31747" name="Picture 3"/>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685800" y="1946275"/>
            <a:ext cx="7772400" cy="4114800"/>
          </a:xfrm>
        </p:spPr>
      </p:pic>
    </p:spTree>
    <p:extLst>
      <p:ext uri="{BB962C8B-B14F-4D97-AF65-F5344CB8AC3E}">
        <p14:creationId xmlns:p14="http://schemas.microsoft.com/office/powerpoint/2010/main" val="2073341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extLst/>
          </p:nvPr>
        </p:nvGraphicFramePr>
        <p:xfrm>
          <a:off x="114300" y="919123"/>
          <a:ext cx="8915400" cy="5019754"/>
        </p:xfrm>
        <a:graphic>
          <a:graphicData uri="http://schemas.openxmlformats.org/drawingml/2006/table">
            <a:tbl>
              <a:tblPr>
                <a:tableStyleId>{8A107856-5554-42FB-B03E-39F5DBC370BA}</a:tableStyleId>
              </a:tblPr>
              <a:tblGrid>
                <a:gridCol w="1114425">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gridCol w="1257300">
                  <a:extLst>
                    <a:ext uri="{9D8B030D-6E8A-4147-A177-3AD203B41FA5}">
                      <a16:colId xmlns:a16="http://schemas.microsoft.com/office/drawing/2014/main" val="20007"/>
                    </a:ext>
                  </a:extLst>
                </a:gridCol>
              </a:tblGrid>
              <a:tr h="731520">
                <a:tc gridSpan="8">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lang="en-US" altLang="en-US" sz="3600" dirty="0">
                          <a:solidFill>
                            <a:srgbClr val="C00000"/>
                          </a:solidFill>
                          <a:latin typeface="Calibri" panose="020F0502020204030204" pitchFamily="34" charset="0"/>
                          <a:cs typeface="Calibri" panose="020F0502020204030204" pitchFamily="34" charset="0"/>
                        </a:rPr>
                        <a:t>Three Returns</a:t>
                      </a:r>
                      <a:endParaRPr kumimoji="0" lang="en-US" sz="3600" b="1" i="0" u="none" strike="noStrike" cap="none" normalizeH="0" baseline="0" dirty="0">
                        <a:ln>
                          <a:noFill/>
                        </a:ln>
                        <a:solidFill>
                          <a:srgbClr val="C00000"/>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marL="68580" marR="68580" marT="0" marB="0" anchor="ctr" horzOverflow="overflow">
                    <a:solidFill>
                      <a:srgbClr val="CCCCFF"/>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9503608"/>
                  </a:ext>
                </a:extLst>
              </a:tr>
              <a:tr h="82296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Date</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Duration</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Persian king</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Jewish leader</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Scripture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Purpose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Number of returnees</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0"/>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1</a:t>
                      </a:r>
                      <a:r>
                        <a:rPr kumimoji="0" lang="en-US" sz="1600" u="none" strike="noStrike" cap="none" normalizeH="0" baseline="30000" dirty="0">
                          <a:ln>
                            <a:noFill/>
                          </a:ln>
                          <a:effectLst/>
                          <a:latin typeface="Calibri" panose="020F0502020204030204" pitchFamily="34" charset="0"/>
                          <a:cs typeface="Calibri" panose="020F0502020204030204" pitchFamily="34" charset="0"/>
                        </a:rPr>
                        <a:t>st</a:t>
                      </a:r>
                      <a:r>
                        <a:rPr kumimoji="0" lang="en-US" sz="1600" u="none" strike="noStrike" cap="none" normalizeH="0" baseline="0" dirty="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538–515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23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Cyrus (Isa 44:28‒45:1)</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err="1">
                          <a:ln>
                            <a:noFill/>
                          </a:ln>
                          <a:effectLst/>
                          <a:latin typeface="Calibri" panose="020F0502020204030204" pitchFamily="34" charset="0"/>
                          <a:cs typeface="Calibri" panose="020F0502020204030204" pitchFamily="34" charset="0"/>
                        </a:rPr>
                        <a:t>Zerubbabel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1–6; Isaiah 44:28</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temple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50,000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1"/>
                  </a:ext>
                </a:extLst>
              </a:tr>
              <a:tr h="164592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2</a:t>
                      </a:r>
                      <a:r>
                        <a:rPr kumimoji="0" lang="en-US" sz="1600" u="none" strike="noStrike" cap="none" normalizeH="0" baseline="30000">
                          <a:ln>
                            <a:noFill/>
                          </a:ln>
                          <a:effectLst/>
                          <a:latin typeface="Calibri" panose="020F0502020204030204" pitchFamily="34" charset="0"/>
                          <a:cs typeface="Calibri" panose="020F0502020204030204" pitchFamily="34" charset="0"/>
                        </a:rPr>
                        <a:t>nd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458–457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7–10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Adorning of the temple and reforming the people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2"/>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3</a:t>
                      </a:r>
                      <a:r>
                        <a:rPr kumimoji="0" lang="en-US" sz="1600" u="none" strike="noStrike" cap="none" normalizeH="0" baseline="30000">
                          <a:ln>
                            <a:noFill/>
                          </a:ln>
                          <a:effectLst/>
                          <a:latin typeface="Calibri" panose="020F0502020204030204" pitchFamily="34" charset="0"/>
                          <a:cs typeface="Calibri" panose="020F0502020204030204" pitchFamily="34" charset="0"/>
                        </a:rPr>
                        <a:t>rd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444–432 B.C.</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8 years</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wall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099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b="1" u="sng" dirty="0">
                <a:solidFill>
                  <a:srgbClr val="FFFFCC"/>
                </a:solidFill>
              </a:rPr>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98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b="1" u="sng" dirty="0">
                <a:solidFill>
                  <a:srgbClr val="FFFFCC"/>
                </a:solidFill>
              </a:rPr>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206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4045324442"/>
              </p:ext>
            </p:extLst>
          </p:nvPr>
        </p:nvGraphicFramePr>
        <p:xfrm>
          <a:off x="237886" y="1144368"/>
          <a:ext cx="8982314" cy="3870960"/>
        </p:xfrm>
        <a:graphic>
          <a:graphicData uri="http://schemas.openxmlformats.org/drawingml/2006/table">
            <a:tbl>
              <a:tblPr firstRow="1" bandRow="1">
                <a:tableStyleId>{5940675A-B579-460E-94D1-54222C63F5DA}</a:tableStyleId>
              </a:tblPr>
              <a:tblGrid>
                <a:gridCol w="4090161">
                  <a:extLst>
                    <a:ext uri="{9D8B030D-6E8A-4147-A177-3AD203B41FA5}">
                      <a16:colId xmlns:a16="http://schemas.microsoft.com/office/drawing/2014/main" val="4287931007"/>
                    </a:ext>
                  </a:extLst>
                </a:gridCol>
                <a:gridCol w="4892153">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4271943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1986577842"/>
      </p:ext>
    </p:extLst>
  </p:cSld>
  <p:clrMapOvr>
    <a:masterClrMapping/>
  </p:clrMapOvr>
  <p:transition advTm="1145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762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t>“Now then, </a:t>
            </a:r>
            <a:r>
              <a:rPr lang="en-US" b="1" u="sng" dirty="0">
                <a:solidFill>
                  <a:srgbClr val="FFFFCC"/>
                </a:solidFill>
              </a:rPr>
              <a:t>if</a:t>
            </a:r>
            <a:r>
              <a:rPr lang="en-US" kern="0" dirty="0"/>
              <a:t> you will indeed obey My voice and keep My covenant, </a:t>
            </a:r>
            <a:r>
              <a:rPr lang="en-US" b="1" u="sng" dirty="0">
                <a:solidFill>
                  <a:srgbClr val="FFFFCC"/>
                </a:solidFill>
              </a:rPr>
              <a:t>then</a:t>
            </a:r>
            <a:r>
              <a:rPr lang="en-US" kern="0" dirty="0"/>
              <a:t> you shall be My own possession among all the peoples, for all the earth is Mine; and you shall be to Me a </a:t>
            </a:r>
            <a:r>
              <a:rPr lang="en-US" b="1" u="sng" dirty="0">
                <a:solidFill>
                  <a:srgbClr val="FFFFCC"/>
                </a:solidFill>
              </a:rPr>
              <a:t>kingdom</a:t>
            </a:r>
            <a:r>
              <a:rPr lang="en-US" kern="0" dirty="0"/>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78509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1524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Deuteronomy 17:15 </a:t>
            </a:r>
          </a:p>
          <a:p>
            <a:pPr marL="0" lvl="0" indent="0" algn="just" eaLnBrk="1" hangingPunct="1">
              <a:spcBef>
                <a:spcPct val="0"/>
              </a:spcBef>
              <a:spcAft>
                <a:spcPts val="1200"/>
              </a:spcAft>
              <a:buClrTx/>
              <a:buSzTx/>
              <a:buNone/>
            </a:pPr>
            <a:r>
              <a:rPr lang="en-US" dirty="0">
                <a:solidFill>
                  <a:srgbClr val="FFFFFF"/>
                </a:solidFill>
                <a:effectLst/>
                <a:cs typeface="Arial" charset="0"/>
              </a:rPr>
              <a:t>“</a:t>
            </a:r>
            <a:r>
              <a:rPr lang="en-US" b="1" u="sng" dirty="0">
                <a:solidFill>
                  <a:srgbClr val="FFFFCC"/>
                </a:solidFill>
                <a:effectLst/>
                <a:cs typeface="Arial" charset="0"/>
              </a:rPr>
              <a:t>you shall surely set a king over you whom the </a:t>
            </a:r>
            <a:r>
              <a:rPr lang="en-US" b="1" u="sng" cap="small" dirty="0">
                <a:solidFill>
                  <a:srgbClr val="FFFFCC"/>
                </a:solidFill>
                <a:effectLst/>
                <a:cs typeface="Arial" charset="0"/>
              </a:rPr>
              <a:t>Lord</a:t>
            </a:r>
            <a:r>
              <a:rPr lang="en-US" b="1" u="sng" dirty="0">
                <a:solidFill>
                  <a:srgbClr val="FFFFCC"/>
                </a:solidFill>
                <a:effectLst/>
                <a:cs typeface="Arial" charset="0"/>
              </a:rPr>
              <a:t> your God chooses</a:t>
            </a:r>
            <a:r>
              <a:rPr lang="en-US" dirty="0">
                <a:solidFill>
                  <a:srgbClr val="FFFFFF"/>
                </a:solidFill>
                <a:effectLst/>
                <a:cs typeface="Arial" charset="0"/>
              </a:rPr>
              <a:t>, </a:t>
            </a:r>
            <a:r>
              <a:rPr lang="en-US" i="1" dirty="0">
                <a:solidFill>
                  <a:srgbClr val="FFFFFF"/>
                </a:solidFill>
                <a:effectLst/>
                <a:cs typeface="Arial" charset="0"/>
              </a:rPr>
              <a:t>one</a:t>
            </a:r>
            <a:r>
              <a:rPr lang="en-US" dirty="0">
                <a:solidFill>
                  <a:srgbClr val="FFFFFF"/>
                </a:solidFill>
                <a:effectLst/>
                <a:cs typeface="Arial" charset="0"/>
              </a:rPr>
              <a:t> from among your countrymen you shall set as king over yourselves; you may not put a foreigner over yourselves who is not your countryman.</a:t>
            </a:r>
            <a:r>
              <a:rPr lang="en-US" altLang="en-US" dirty="0">
                <a:solidFill>
                  <a:srgbClr val="FFFFFF"/>
                </a:solidFill>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42481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John 5:45-47</a:t>
            </a:r>
          </a:p>
          <a:p>
            <a:pPr algn="just"/>
            <a:r>
              <a:rPr lang="en-US" sz="3200" dirty="0">
                <a:latin typeface="Calibri" panose="020F0502020204030204" pitchFamily="34" charset="0"/>
              </a:rPr>
              <a:t>“Do not think that I will accuse you before the Father; the one who accuses you is Moses, in whom you have set your hope. </a:t>
            </a:r>
            <a:r>
              <a:rPr lang="en-US" sz="3200" baseline="30000" dirty="0">
                <a:latin typeface="Calibri" panose="020F0502020204030204" pitchFamily="34" charset="0"/>
              </a:rPr>
              <a:t>46 </a:t>
            </a:r>
            <a:r>
              <a:rPr lang="en-US" sz="3200" dirty="0">
                <a:latin typeface="Calibri" panose="020F0502020204030204" pitchFamily="34" charset="0"/>
              </a:rPr>
              <a:t>For </a:t>
            </a:r>
            <a:r>
              <a:rPr lang="en-US" sz="3200" b="1" u="sng" dirty="0">
                <a:solidFill>
                  <a:srgbClr val="FFFFCC"/>
                </a:solidFill>
                <a:latin typeface="Calibri" panose="020F0502020204030204" pitchFamily="34" charset="0"/>
              </a:rPr>
              <a:t>if you believed Moses, you would believe Me, for he wrote about Me</a:t>
            </a:r>
            <a:r>
              <a:rPr lang="en-US" sz="3200" dirty="0">
                <a:latin typeface="Calibri" panose="020F0502020204030204" pitchFamily="34" charset="0"/>
              </a:rPr>
              <a:t>. </a:t>
            </a:r>
            <a:r>
              <a:rPr lang="en-US" sz="3200" baseline="30000" dirty="0">
                <a:latin typeface="Calibri" panose="020F0502020204030204" pitchFamily="34" charset="0"/>
              </a:rPr>
              <a:t>47 </a:t>
            </a:r>
            <a:r>
              <a:rPr lang="en-US" sz="3200" dirty="0">
                <a:latin typeface="Calibri" panose="020F0502020204030204" pitchFamily="34" charset="0"/>
              </a:rPr>
              <a:t>But if you do not believe his writings, how will you believe My words?</a:t>
            </a:r>
            <a:r>
              <a:rPr lang="en-US" altLang="en-US" sz="3200" dirty="0">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131178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268808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Now in those days John the Baptist came, preaching in the wilderness of Judea, saying,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p>
        </p:txBody>
      </p:sp>
    </p:spTree>
    <p:extLst>
      <p:ext uri="{BB962C8B-B14F-4D97-AF65-F5344CB8AC3E}">
        <p14:creationId xmlns:p14="http://schemas.microsoft.com/office/powerpoint/2010/main" val="2624994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From that time Jesus began to preach and say,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2986030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a:t>
            </a:r>
            <a:r>
              <a:rPr lang="en-US" sz="3600" b="1" u="sng" dirty="0">
                <a:solidFill>
                  <a:srgbClr val="FFFFCC"/>
                </a:solidFill>
                <a:latin typeface="Calibri" panose="020F0502020204030204" pitchFamily="34" charset="0"/>
              </a:rPr>
              <a:t>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1942513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10:1, 9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Now after this the Lord appointed seventy others, and sent them in pairs ahead of Him to every city and place where He Himself was going to come…and heal those in it who are sick, and say to them, ‘</a:t>
            </a:r>
            <a:r>
              <a:rPr lang="en-US" sz="3600" b="1" u="sng" dirty="0">
                <a:solidFill>
                  <a:srgbClr val="FFFFCC"/>
                </a:solidFill>
                <a:latin typeface="Calibri" panose="020F0502020204030204" pitchFamily="34" charset="0"/>
              </a:rPr>
              <a:t>The kingdom of God has come near to you</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558076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85900" y="228600"/>
            <a:ext cx="6172200" cy="1371600"/>
          </a:xfrm>
        </p:spPr>
        <p:txBody>
          <a:bodyPr/>
          <a:lstStyle/>
          <a:p>
            <a:pPr algn="ctr" eaLnBrk="1" hangingPunct="1"/>
            <a:r>
              <a:rPr lang="en-US" altLang="en-US" sz="3600" dirty="0"/>
              <a:t>QUESTIONS CONCERNING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2400"/>
              </a:spcAft>
              <a:buSzPct val="100000"/>
              <a:buFont typeface="+mj-lt"/>
              <a:buAutoNum type="arabicPeriod"/>
              <a:defRPr/>
            </a:pPr>
            <a:r>
              <a:rPr lang="en-US" dirty="0"/>
              <a:t>Kingdom? </a:t>
            </a:r>
          </a:p>
          <a:p>
            <a:pPr marL="463550" indent="-463550" eaLnBrk="1" hangingPunct="1">
              <a:spcBef>
                <a:spcPts val="0"/>
              </a:spcBef>
              <a:spcAft>
                <a:spcPts val="2400"/>
              </a:spcAft>
              <a:buSzPct val="100000"/>
              <a:buFont typeface="+mj-lt"/>
              <a:buAutoNum type="arabicPeriod"/>
              <a:defRPr/>
            </a:pPr>
            <a:r>
              <a:rPr lang="en-US" dirty="0"/>
              <a:t>Kingdom of Heaven?</a:t>
            </a:r>
          </a:p>
          <a:p>
            <a:pPr marL="463550" indent="-463550" eaLnBrk="1" hangingPunct="1">
              <a:spcBef>
                <a:spcPts val="0"/>
              </a:spcBef>
              <a:spcAft>
                <a:spcPts val="2400"/>
              </a:spcAft>
              <a:buSzPct val="100000"/>
              <a:buFont typeface="+mj-lt"/>
              <a:buAutoNum type="arabicPeriod"/>
              <a:defRPr/>
            </a:pPr>
            <a:r>
              <a:rPr lang="en-US" dirty="0"/>
              <a:t>At hand?</a:t>
            </a:r>
          </a:p>
          <a:p>
            <a:pPr marL="463550" indent="-463550" eaLnBrk="1" hangingPunct="1">
              <a:spcBef>
                <a:spcPts val="0"/>
              </a:spcBef>
              <a:spcAft>
                <a:spcPts val="2400"/>
              </a:spcAft>
              <a:buSzPct val="100000"/>
              <a:buFont typeface="+mj-lt"/>
              <a:buAutoNum type="arabicPeriod"/>
              <a:defRPr/>
            </a:pPr>
            <a:r>
              <a:rPr lang="en-US" dirty="0"/>
              <a:t>To whom was the kingdom offered?</a:t>
            </a:r>
          </a:p>
          <a:p>
            <a:pPr marL="463550" indent="-463550" eaLnBrk="1" hangingPunct="1">
              <a:spcBef>
                <a:spcPts val="0"/>
              </a:spcBef>
              <a:spcAft>
                <a:spcPts val="2400"/>
              </a:spcAft>
              <a:buSzPct val="100000"/>
              <a:buFont typeface="+mj-lt"/>
              <a:buAutoNum type="arabicPeriod"/>
              <a:defRPr/>
            </a:pPr>
            <a:r>
              <a:rPr lang="en-US" dirty="0"/>
              <a:t>Misinterpretation of the kingdom offer? </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80583" y="1752600"/>
            <a:ext cx="2211017" cy="2994028"/>
          </a:xfrm>
        </p:spPr>
      </p:pic>
    </p:spTree>
    <p:extLst>
      <p:ext uri="{BB962C8B-B14F-4D97-AF65-F5344CB8AC3E}">
        <p14:creationId xmlns:p14="http://schemas.microsoft.com/office/powerpoint/2010/main" val="1366164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85900" y="228600"/>
            <a:ext cx="6172200" cy="1371600"/>
          </a:xfrm>
        </p:spPr>
        <p:txBody>
          <a:bodyPr/>
          <a:lstStyle/>
          <a:p>
            <a:pPr algn="ctr" eaLnBrk="1" hangingPunct="1"/>
            <a:r>
              <a:rPr lang="en-US" altLang="en-US" sz="3600" dirty="0"/>
              <a:t>QUESTIONS CONCERNING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2400"/>
              </a:spcAft>
              <a:buSzPct val="100000"/>
              <a:buFont typeface="+mj-lt"/>
              <a:buAutoNum type="arabicPeriod"/>
              <a:defRPr/>
            </a:pPr>
            <a:r>
              <a:rPr lang="en-US" b="1" u="sng" dirty="0">
                <a:solidFill>
                  <a:srgbClr val="FFFFCC"/>
                </a:solidFill>
              </a:rPr>
              <a:t>Kingdom</a:t>
            </a:r>
            <a:r>
              <a:rPr lang="en-US" b="1" dirty="0">
                <a:solidFill>
                  <a:srgbClr val="FFFFCC"/>
                </a:solidFill>
              </a:rPr>
              <a:t>?</a:t>
            </a:r>
            <a:r>
              <a:rPr lang="en-US" dirty="0"/>
              <a:t> </a:t>
            </a:r>
          </a:p>
          <a:p>
            <a:pPr marL="463550" indent="-463550" eaLnBrk="1" hangingPunct="1">
              <a:spcBef>
                <a:spcPts val="0"/>
              </a:spcBef>
              <a:spcAft>
                <a:spcPts val="2400"/>
              </a:spcAft>
              <a:buSzPct val="100000"/>
              <a:buFont typeface="+mj-lt"/>
              <a:buAutoNum type="arabicPeriod"/>
              <a:defRPr/>
            </a:pPr>
            <a:r>
              <a:rPr lang="en-US" dirty="0"/>
              <a:t>Kingdom of Heaven?</a:t>
            </a:r>
          </a:p>
          <a:p>
            <a:pPr marL="463550" indent="-463550" eaLnBrk="1" hangingPunct="1">
              <a:spcBef>
                <a:spcPts val="0"/>
              </a:spcBef>
              <a:spcAft>
                <a:spcPts val="2400"/>
              </a:spcAft>
              <a:buSzPct val="100000"/>
              <a:buFont typeface="+mj-lt"/>
              <a:buAutoNum type="arabicPeriod"/>
              <a:defRPr/>
            </a:pPr>
            <a:r>
              <a:rPr lang="en-US" dirty="0"/>
              <a:t>At hand?</a:t>
            </a:r>
          </a:p>
          <a:p>
            <a:pPr marL="463550" indent="-463550" eaLnBrk="1" hangingPunct="1">
              <a:spcBef>
                <a:spcPts val="0"/>
              </a:spcBef>
              <a:spcAft>
                <a:spcPts val="2400"/>
              </a:spcAft>
              <a:buSzPct val="100000"/>
              <a:buFont typeface="+mj-lt"/>
              <a:buAutoNum type="arabicPeriod"/>
              <a:defRPr/>
            </a:pPr>
            <a:r>
              <a:rPr lang="en-US" dirty="0"/>
              <a:t>To whom was the kingdom offered?</a:t>
            </a:r>
          </a:p>
          <a:p>
            <a:pPr marL="463550" indent="-463550" eaLnBrk="1" hangingPunct="1">
              <a:spcBef>
                <a:spcPts val="0"/>
              </a:spcBef>
              <a:spcAft>
                <a:spcPts val="2400"/>
              </a:spcAft>
              <a:buSzPct val="100000"/>
              <a:buFont typeface="+mj-lt"/>
              <a:buAutoNum type="arabicPeriod"/>
              <a:defRPr/>
            </a:pPr>
            <a:r>
              <a:rPr lang="en-US" dirty="0"/>
              <a:t>Misinterpretation of the kingdom offer? </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80583" y="1752600"/>
            <a:ext cx="2211017" cy="2994028"/>
          </a:xfrm>
        </p:spPr>
      </p:pic>
    </p:spTree>
    <p:extLst>
      <p:ext uri="{BB962C8B-B14F-4D97-AF65-F5344CB8AC3E}">
        <p14:creationId xmlns:p14="http://schemas.microsoft.com/office/powerpoint/2010/main" val="39427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‘The </a:t>
            </a:r>
            <a:r>
              <a:rPr lang="en-US" sz="3600" b="1" u="sng" dirty="0">
                <a:solidFill>
                  <a:srgbClr val="FFFFCC"/>
                </a:solidFill>
                <a:latin typeface="Calibri" panose="020F0502020204030204" pitchFamily="34" charset="0"/>
              </a:rPr>
              <a:t>kingdom</a:t>
            </a:r>
            <a:r>
              <a:rPr lang="en-US" sz="3600" dirty="0">
                <a:latin typeface="Calibri" panose="020F0502020204030204" pitchFamily="34" charset="0"/>
              </a:rPr>
              <a:t> of heaven is at hand.’”</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1066593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17890720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4267550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3858299159"/>
      </p:ext>
    </p:extLst>
  </p:cSld>
  <p:clrMapOvr>
    <a:masterClrMapping/>
  </p:clrMapOvr>
  <p:transition advTm="1145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51" y="103344"/>
            <a:ext cx="8961897" cy="6651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385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1" y="152400"/>
            <a:ext cx="4572000"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093248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0"/>
            <a:ext cx="7772400" cy="1143000"/>
          </a:xfrm>
        </p:spPr>
        <p:txBody>
          <a:bodyPr/>
          <a:lstStyle/>
          <a:p>
            <a:pPr algn="ctr" eaLnBrk="1" hangingPunct="1"/>
            <a:r>
              <a:rPr lang="en-US" altLang="en-US" sz="3600" dirty="0"/>
              <a:t>OT PROPHETS DESCRIBE THE KINGDOM</a:t>
            </a:r>
          </a:p>
        </p:txBody>
      </p:sp>
      <p:sp>
        <p:nvSpPr>
          <p:cNvPr id="16387" name="Rectangle 3"/>
          <p:cNvSpPr>
            <a:spLocks noGrp="1" noChangeArrowheads="1"/>
          </p:cNvSpPr>
          <p:nvPr>
            <p:ph type="body" sz="half" idx="2"/>
          </p:nvPr>
        </p:nvSpPr>
        <p:spPr>
          <a:xfrm>
            <a:off x="3657600" y="1295400"/>
            <a:ext cx="5105400" cy="5334000"/>
          </a:xfrm>
        </p:spPr>
        <p:txBody>
          <a:bodyPr/>
          <a:lstStyle/>
          <a:p>
            <a:pPr marL="461963" indent="-461963" eaLnBrk="1" hangingPunct="1">
              <a:defRPr/>
            </a:pPr>
            <a:r>
              <a:rPr lang="en-US" sz="2800" dirty="0"/>
              <a:t>Kingdom Characteristics </a:t>
            </a:r>
          </a:p>
          <a:p>
            <a:pPr marL="461963" indent="-461963" eaLnBrk="1" hangingPunct="1">
              <a:defRPr/>
            </a:pPr>
            <a:r>
              <a:rPr lang="en-US" sz="2800" dirty="0"/>
              <a:t>Is. 2:1-4; 11:6-9; 65:17-25</a:t>
            </a:r>
          </a:p>
          <a:p>
            <a:pPr marL="914400" lvl="1" indent="-457200" eaLnBrk="1" hangingPunct="1">
              <a:defRPr/>
            </a:pPr>
            <a:r>
              <a:rPr lang="en-US" sz="2800" dirty="0"/>
              <a:t>Jerusalem = center of world spiritual and political authority</a:t>
            </a:r>
          </a:p>
          <a:p>
            <a:pPr marL="914400" lvl="1" indent="-457200" eaLnBrk="1" hangingPunct="1">
              <a:defRPr/>
            </a:pPr>
            <a:r>
              <a:rPr lang="en-US" sz="2800" dirty="0"/>
              <a:t>Perfect justice</a:t>
            </a:r>
          </a:p>
          <a:p>
            <a:pPr marL="914400" lvl="1" indent="-457200" eaLnBrk="1" hangingPunct="1">
              <a:defRPr/>
            </a:pPr>
            <a:r>
              <a:rPr lang="en-US" sz="2800" dirty="0"/>
              <a:t>World peace</a:t>
            </a:r>
          </a:p>
          <a:p>
            <a:pPr marL="914400" lvl="1" indent="-457200" eaLnBrk="1" hangingPunct="1">
              <a:defRPr/>
            </a:pPr>
            <a:r>
              <a:rPr lang="en-US" sz="2800" dirty="0"/>
              <a:t>Peace in the animal kingdom</a:t>
            </a:r>
          </a:p>
          <a:p>
            <a:pPr marL="914400" lvl="1" indent="-457200" eaLnBrk="1" hangingPunct="1">
              <a:defRPr/>
            </a:pPr>
            <a:r>
              <a:rPr lang="en-US" sz="2800" dirty="0"/>
              <a:t>Universal spiritual knowledge. </a:t>
            </a:r>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228600" y="1524000"/>
            <a:ext cx="3001963" cy="3962400"/>
          </a:xfrm>
        </p:spPr>
      </p:pic>
    </p:spTree>
    <p:extLst>
      <p:ext uri="{BB962C8B-B14F-4D97-AF65-F5344CB8AC3E}">
        <p14:creationId xmlns:p14="http://schemas.microsoft.com/office/powerpoint/2010/main" val="3796299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8150" y="2873276"/>
            <a:ext cx="8267700" cy="2308324"/>
          </a:xfrm>
          <a:prstGeom prst="rect">
            <a:avLst/>
          </a:prstGeom>
        </p:spPr>
        <p:txBody>
          <a:bodyPr wrap="square">
            <a:spAutoFit/>
          </a:bodyPr>
          <a:lstStyle/>
          <a:p>
            <a:pPr algn="just"/>
            <a:r>
              <a:rPr lang="en-US" sz="3600" dirty="0">
                <a:latin typeface="Calibri" panose="020F0502020204030204" pitchFamily="34" charset="0"/>
                <a:ea typeface="Times New Roman" panose="02020603050405020304" pitchFamily="18" charset="0"/>
              </a:rPr>
              <a:t>“The nature of communication is such that once authors define a term, they are obligated to use that term the same way, until they notify the readers otherwise.”</a:t>
            </a:r>
            <a:endParaRPr lang="en-US" sz="3600" dirty="0">
              <a:latin typeface="Calibri" panose="020F0502020204030204" pitchFamily="34" charset="0"/>
            </a:endParaRPr>
          </a:p>
        </p:txBody>
      </p:sp>
      <p:sp>
        <p:nvSpPr>
          <p:cNvPr id="8" name="TextBox 7"/>
          <p:cNvSpPr txBox="1"/>
          <p:nvPr/>
        </p:nvSpPr>
        <p:spPr>
          <a:xfrm>
            <a:off x="723900" y="6135469"/>
            <a:ext cx="7696200" cy="646331"/>
          </a:xfrm>
          <a:prstGeom prst="rect">
            <a:avLst/>
          </a:prstGeom>
          <a:noFill/>
        </p:spPr>
        <p:txBody>
          <a:bodyPr wrap="square" rtlCol="0">
            <a:spAutoFit/>
          </a:bodyPr>
          <a:lstStyle/>
          <a:p>
            <a:pPr algn="ctr"/>
            <a:r>
              <a:rPr lang="en-US" sz="1800" dirty="0">
                <a:latin typeface="Calibri" panose="020F0502020204030204" pitchFamily="34" charset="0"/>
              </a:rPr>
              <a:t>G. Michael </a:t>
            </a:r>
            <a:r>
              <a:rPr lang="en-US" sz="1800" dirty="0" err="1">
                <a:latin typeface="Calibri" panose="020F0502020204030204" pitchFamily="34" charset="0"/>
              </a:rPr>
              <a:t>Cocoris</a:t>
            </a:r>
            <a:r>
              <a:rPr lang="en-US" sz="1800" dirty="0">
                <a:latin typeface="Calibri" panose="020F0502020204030204" pitchFamily="34" charset="0"/>
              </a:rPr>
              <a:t>, </a:t>
            </a:r>
            <a:r>
              <a:rPr lang="en-US" sz="1800" i="1" dirty="0">
                <a:latin typeface="Calibri" panose="020F0502020204030204" pitchFamily="34" charset="0"/>
              </a:rPr>
              <a:t>Repentance: The Most Misunderstood Word in the Bible</a:t>
            </a:r>
            <a:r>
              <a:rPr lang="en-US" sz="1800" dirty="0">
                <a:latin typeface="Calibri" panose="020F0502020204030204" pitchFamily="34" charset="0"/>
              </a:rPr>
              <a:t> (</a:t>
            </a:r>
            <a:r>
              <a:rPr lang="en-US" sz="1800" dirty="0" err="1">
                <a:latin typeface="Calibri" panose="020F0502020204030204" pitchFamily="34" charset="0"/>
              </a:rPr>
              <a:t>Milwauke</a:t>
            </a:r>
            <a:r>
              <a:rPr lang="en-US" sz="1800" dirty="0">
                <a:latin typeface="Calibri" panose="020F0502020204030204" pitchFamily="34" charset="0"/>
              </a:rPr>
              <a:t>, WI: Grace Gospel, 2010), Kindle edition, loc. 366.</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1" y="228600"/>
            <a:ext cx="2438399" cy="1828800"/>
          </a:xfrm>
          <a:prstGeom prst="rect">
            <a:avLst/>
          </a:prstGeom>
        </p:spPr>
      </p:pic>
      <p:sp>
        <p:nvSpPr>
          <p:cNvPr id="2" name="Rectangle 1"/>
          <p:cNvSpPr/>
          <p:nvPr/>
        </p:nvSpPr>
        <p:spPr>
          <a:xfrm>
            <a:off x="2929659" y="2057400"/>
            <a:ext cx="3284682" cy="584775"/>
          </a:xfrm>
          <a:prstGeom prst="rect">
            <a:avLst/>
          </a:prstGeom>
        </p:spPr>
        <p:txBody>
          <a:bodyPr wrap="none">
            <a:spAutoFit/>
          </a:bodyPr>
          <a:lstStyle/>
          <a:p>
            <a:r>
              <a:rPr lang="en-US" sz="3200" dirty="0">
                <a:solidFill>
                  <a:schemeClr val="tx2"/>
                </a:solidFill>
                <a:latin typeface="Calibri" panose="020F0502020204030204" pitchFamily="34" charset="0"/>
                <a:ea typeface="+mj-ea"/>
                <a:cs typeface="+mj-cs"/>
              </a:rPr>
              <a:t>G. Michael </a:t>
            </a:r>
            <a:r>
              <a:rPr lang="en-US" sz="3200" dirty="0" err="1">
                <a:solidFill>
                  <a:schemeClr val="tx2"/>
                </a:solidFill>
                <a:latin typeface="Calibri" panose="020F0502020204030204" pitchFamily="34" charset="0"/>
                <a:ea typeface="+mj-ea"/>
                <a:cs typeface="+mj-cs"/>
              </a:rPr>
              <a:t>Cocoris</a:t>
            </a:r>
            <a:endParaRPr lang="en-US" sz="3200" dirty="0">
              <a:solidFill>
                <a:schemeClr val="tx2"/>
              </a:solidFill>
              <a:latin typeface="Calibri" panose="020F0502020204030204" pitchFamily="34" charset="0"/>
              <a:ea typeface="+mj-ea"/>
              <a:cs typeface="+mj-cs"/>
            </a:endParaRPr>
          </a:p>
        </p:txBody>
      </p:sp>
    </p:spTree>
    <p:extLst>
      <p:ext uri="{BB962C8B-B14F-4D97-AF65-F5344CB8AC3E}">
        <p14:creationId xmlns:p14="http://schemas.microsoft.com/office/powerpoint/2010/main" val="3807337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172965"/>
            <a:ext cx="8915400" cy="5170646"/>
          </a:xfrm>
          <a:prstGeom prst="rect">
            <a:avLst/>
          </a:prstGeom>
        </p:spPr>
        <p:txBody>
          <a:bodyPr wrap="square">
            <a:spAutoFit/>
          </a:bodyPr>
          <a:lstStyle/>
          <a:p>
            <a:pPr algn="just"/>
            <a:r>
              <a:rPr lang="en-US" sz="3000" dirty="0">
                <a:latin typeface="Calibri" panose="020F0502020204030204" pitchFamily="34" charset="0"/>
                <a:ea typeface="Times New Roman" panose="02020603050405020304" pitchFamily="18" charset="0"/>
              </a:rPr>
              <a:t>“</a:t>
            </a:r>
            <a:r>
              <a:rPr lang="en-US" sz="3000" dirty="0">
                <a:latin typeface="Calibri" panose="020F0502020204030204" pitchFamily="34" charset="0"/>
              </a:rPr>
              <a:t>In [Daniel 2] verse 44 we are told, ‘And in the days of these kings (the “kingdom” before referred to) shall the God of heaven set up a kingdom, which shall never be destroyed: and the kingdom shall not be left to other people, but it shall break in pieces and consume all the kingdoms, and it shall stand forever.’…Further details concerning it are given in Daniel 7:13, 14 . . . After Daniel, the voice of prophecy was soon silenced, and for four hundred years the people of Israel remained in a state of eager expectation, waiting for God to fulfill His promises. Next appeared John the Baptist, who took…</a:t>
            </a:r>
          </a:p>
        </p:txBody>
      </p:sp>
      <p:sp>
        <p:nvSpPr>
          <p:cNvPr id="8" name="TextBox 7"/>
          <p:cNvSpPr txBox="1"/>
          <p:nvPr/>
        </p:nvSpPr>
        <p:spPr>
          <a:xfrm>
            <a:off x="723900" y="6477000"/>
            <a:ext cx="7696200" cy="276999"/>
          </a:xfrm>
          <a:prstGeom prst="rect">
            <a:avLst/>
          </a:prstGeom>
          <a:noFill/>
        </p:spPr>
        <p:txBody>
          <a:bodyPr wrap="square" rtlCol="0">
            <a:spAutoFit/>
          </a:bodyPr>
          <a:lstStyle/>
          <a:p>
            <a:pPr algn="ctr"/>
            <a:r>
              <a:rPr lang="en-US" sz="1200" dirty="0">
                <a:latin typeface="Calibri" panose="020F0502020204030204" pitchFamily="34" charset="0"/>
              </a:rPr>
              <a:t>A. W. Pink (2005). </a:t>
            </a:r>
            <a:r>
              <a:rPr lang="en-US" sz="1200" i="1" dirty="0">
                <a:latin typeface="Calibri" panose="020F0502020204030204" pitchFamily="34" charset="0"/>
              </a:rPr>
              <a:t>The Prophetic Parables of Matthew Thirteen</a:t>
            </a:r>
            <a:r>
              <a:rPr lang="en-US" sz="1200" dirty="0">
                <a:latin typeface="Calibri" panose="020F0502020204030204" pitchFamily="34" charset="0"/>
              </a:rPr>
              <a:t>. Bellingham, WA: Logos Bible Software.</a:t>
            </a:r>
          </a:p>
        </p:txBody>
      </p:sp>
      <p:sp>
        <p:nvSpPr>
          <p:cNvPr id="3" name="Rectangle 2"/>
          <p:cNvSpPr/>
          <p:nvPr/>
        </p:nvSpPr>
        <p:spPr>
          <a:xfrm>
            <a:off x="457200" y="72656"/>
            <a:ext cx="7962899" cy="1077218"/>
          </a:xfrm>
          <a:prstGeom prst="rect">
            <a:avLst/>
          </a:prstGeom>
        </p:spPr>
        <p:txBody>
          <a:bodyPr wrap="square">
            <a:spAutoFit/>
          </a:bodyPr>
          <a:lstStyle/>
          <a:p>
            <a:pPr algn="ctr"/>
            <a:r>
              <a:rPr lang="en-US" sz="3200" dirty="0">
                <a:solidFill>
                  <a:schemeClr val="tx2"/>
                </a:solidFill>
                <a:latin typeface="Calibri" panose="020F0502020204030204" pitchFamily="34" charset="0"/>
                <a:ea typeface="+mj-ea"/>
                <a:cs typeface="+mj-cs"/>
              </a:rPr>
              <a:t>The Prophetic Parables of </a:t>
            </a:r>
          </a:p>
          <a:p>
            <a:pPr algn="ctr"/>
            <a:r>
              <a:rPr lang="en-US" sz="3200" dirty="0">
                <a:solidFill>
                  <a:schemeClr val="tx2"/>
                </a:solidFill>
                <a:latin typeface="Calibri" panose="020F0502020204030204" pitchFamily="34" charset="0"/>
                <a:ea typeface="+mj-ea"/>
                <a:cs typeface="+mj-cs"/>
              </a:rPr>
              <a:t>Matthew Thirteen -  A. W. Pink</a:t>
            </a:r>
          </a:p>
        </p:txBody>
      </p:sp>
    </p:spTree>
    <p:extLst>
      <p:ext uri="{BB962C8B-B14F-4D97-AF65-F5344CB8AC3E}">
        <p14:creationId xmlns:p14="http://schemas.microsoft.com/office/powerpoint/2010/main" val="130536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143000"/>
            <a:ext cx="8915400" cy="5632311"/>
          </a:xfrm>
          <a:prstGeom prst="rect">
            <a:avLst/>
          </a:prstGeom>
        </p:spPr>
        <p:txBody>
          <a:bodyPr wrap="square">
            <a:spAutoFit/>
          </a:bodyPr>
          <a:lstStyle/>
          <a:p>
            <a:pPr algn="just"/>
            <a:r>
              <a:rPr lang="en-US" sz="3000" dirty="0">
                <a:latin typeface="Calibri" panose="020F0502020204030204" pitchFamily="34" charset="0"/>
              </a:rPr>
              <a:t>…up the </a:t>
            </a:r>
            <a:r>
              <a:rPr lang="en-US" sz="3000" i="1" dirty="0">
                <a:latin typeface="Calibri" panose="020F0502020204030204" pitchFamily="34" charset="0"/>
              </a:rPr>
              <a:t>kingdom</a:t>
            </a:r>
            <a:r>
              <a:rPr lang="en-US" sz="3000" dirty="0">
                <a:latin typeface="Calibri" panose="020F0502020204030204" pitchFamily="34" charset="0"/>
              </a:rPr>
              <a:t> message just where the O. T. prophets had dropped it. In Matthew 3:1, 2 we read, ‘…Repent ye: for </a:t>
            </a:r>
            <a:r>
              <a:rPr lang="en-US" sz="3000" i="1" dirty="0">
                <a:latin typeface="Calibri" panose="020F0502020204030204" pitchFamily="34" charset="0"/>
              </a:rPr>
              <a:t>the kingdom of heaven</a:t>
            </a:r>
            <a:r>
              <a:rPr lang="en-US" sz="3000" dirty="0">
                <a:latin typeface="Calibri" panose="020F0502020204030204" pitchFamily="34" charset="0"/>
              </a:rPr>
              <a:t> is at hand’—it was ‘at hand,’ because the King Himself was about to appear in the midst of the Jews. When John said, ‘</a:t>
            </a:r>
            <a:r>
              <a:rPr lang="en-US" sz="3000" i="1" dirty="0">
                <a:latin typeface="Calibri" panose="020F0502020204030204" pitchFamily="34" charset="0"/>
              </a:rPr>
              <a:t>The kingdom of heaven</a:t>
            </a:r>
            <a:r>
              <a:rPr lang="en-US" sz="3000" dirty="0">
                <a:latin typeface="Calibri" panose="020F0502020204030204" pitchFamily="34" charset="0"/>
              </a:rPr>
              <a:t> is at hand,’ what do you suppose his Jewish hearers understood by that expression? They had the whole of the O.T. in their hands, but </a:t>
            </a:r>
            <a:r>
              <a:rPr lang="en-US" sz="3000" i="1" dirty="0">
                <a:latin typeface="Calibri" panose="020F0502020204030204" pitchFamily="34" charset="0"/>
              </a:rPr>
              <a:t>that</a:t>
            </a:r>
            <a:r>
              <a:rPr lang="en-US" sz="3000" dirty="0">
                <a:latin typeface="Calibri" panose="020F0502020204030204" pitchFamily="34" charset="0"/>
              </a:rPr>
              <a:t> is </a:t>
            </a:r>
            <a:r>
              <a:rPr lang="en-US" sz="3000" i="1" dirty="0">
                <a:latin typeface="Calibri" panose="020F0502020204030204" pitchFamily="34" charset="0"/>
              </a:rPr>
              <a:t>all</a:t>
            </a:r>
            <a:r>
              <a:rPr lang="en-US" sz="3000" dirty="0">
                <a:latin typeface="Calibri" panose="020F0502020204030204" pitchFamily="34" charset="0"/>
              </a:rPr>
              <a:t> which they then had. Obviously, all their thoughts would naturally turn to that kingdom which the Son of Man was to receive </a:t>
            </a:r>
            <a:r>
              <a:rPr lang="en-US" sz="3000" i="1" dirty="0">
                <a:latin typeface="Calibri" panose="020F0502020204030204" pitchFamily="34" charset="0"/>
              </a:rPr>
              <a:t>in heaven</a:t>
            </a:r>
            <a:r>
              <a:rPr lang="en-US" sz="3000" dirty="0">
                <a:latin typeface="Calibri" panose="020F0502020204030204" pitchFamily="34" charset="0"/>
              </a:rPr>
              <a:t> at the hands of the Ancient of days</a:t>
            </a:r>
            <a:r>
              <a:rPr lang="en-US" sz="3000" dirty="0">
                <a:latin typeface="Calibri" panose="020F0502020204030204" pitchFamily="34" charset="0"/>
                <a:ea typeface="Times New Roman" panose="02020603050405020304" pitchFamily="18" charset="0"/>
              </a:rPr>
              <a:t>.”</a:t>
            </a:r>
            <a:endParaRPr lang="en-US" sz="3000" dirty="0">
              <a:latin typeface="Calibri" panose="020F0502020204030204" pitchFamily="34" charset="0"/>
            </a:endParaRPr>
          </a:p>
        </p:txBody>
      </p:sp>
      <p:sp>
        <p:nvSpPr>
          <p:cNvPr id="8" name="TextBox 7"/>
          <p:cNvSpPr txBox="1"/>
          <p:nvPr/>
        </p:nvSpPr>
        <p:spPr>
          <a:xfrm>
            <a:off x="1295400" y="6504801"/>
            <a:ext cx="6553200" cy="276999"/>
          </a:xfrm>
          <a:prstGeom prst="rect">
            <a:avLst/>
          </a:prstGeom>
          <a:noFill/>
        </p:spPr>
        <p:txBody>
          <a:bodyPr wrap="square" rtlCol="0">
            <a:spAutoFit/>
          </a:bodyPr>
          <a:lstStyle/>
          <a:p>
            <a:pPr algn="ctr"/>
            <a:r>
              <a:rPr lang="en-US" sz="1200" dirty="0">
                <a:latin typeface="Calibri" panose="020F0502020204030204" pitchFamily="34" charset="0"/>
              </a:rPr>
              <a:t>A. W. Pink (2005). </a:t>
            </a:r>
            <a:r>
              <a:rPr lang="en-US" sz="1200" i="1" dirty="0">
                <a:latin typeface="Calibri" panose="020F0502020204030204" pitchFamily="34" charset="0"/>
              </a:rPr>
              <a:t>The Prophetic Parables of Matthew Thirteen</a:t>
            </a:r>
            <a:r>
              <a:rPr lang="en-US" sz="1200" dirty="0">
                <a:latin typeface="Calibri" panose="020F0502020204030204" pitchFamily="34" charset="0"/>
              </a:rPr>
              <a:t>. Bellingham, WA: Logos Bible Software.</a:t>
            </a:r>
          </a:p>
        </p:txBody>
      </p:sp>
      <p:sp>
        <p:nvSpPr>
          <p:cNvPr id="5" name="Rectangle 4"/>
          <p:cNvSpPr/>
          <p:nvPr/>
        </p:nvSpPr>
        <p:spPr>
          <a:xfrm>
            <a:off x="457200" y="72656"/>
            <a:ext cx="7962899" cy="1077218"/>
          </a:xfrm>
          <a:prstGeom prst="rect">
            <a:avLst/>
          </a:prstGeom>
        </p:spPr>
        <p:txBody>
          <a:bodyPr wrap="square">
            <a:spAutoFit/>
          </a:bodyPr>
          <a:lstStyle/>
          <a:p>
            <a:pPr algn="ctr"/>
            <a:r>
              <a:rPr lang="en-US" sz="3200" dirty="0">
                <a:solidFill>
                  <a:schemeClr val="tx2"/>
                </a:solidFill>
                <a:latin typeface="Calibri" panose="020F0502020204030204" pitchFamily="34" charset="0"/>
                <a:ea typeface="+mj-ea"/>
                <a:cs typeface="+mj-cs"/>
              </a:rPr>
              <a:t>The Prophetic Parables of </a:t>
            </a:r>
          </a:p>
          <a:p>
            <a:pPr algn="ctr"/>
            <a:r>
              <a:rPr lang="en-US" sz="3200" dirty="0">
                <a:solidFill>
                  <a:schemeClr val="tx2"/>
                </a:solidFill>
                <a:latin typeface="Calibri" panose="020F0502020204030204" pitchFamily="34" charset="0"/>
                <a:ea typeface="+mj-ea"/>
                <a:cs typeface="+mj-cs"/>
              </a:rPr>
              <a:t>Matthew Thirteen -  A. W. Pink. Cont’d)</a:t>
            </a:r>
          </a:p>
        </p:txBody>
      </p:sp>
    </p:spTree>
    <p:extLst>
      <p:ext uri="{BB962C8B-B14F-4D97-AF65-F5344CB8AC3E}">
        <p14:creationId xmlns:p14="http://schemas.microsoft.com/office/powerpoint/2010/main" val="1263611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85900" y="228600"/>
            <a:ext cx="6172200" cy="1371600"/>
          </a:xfrm>
        </p:spPr>
        <p:txBody>
          <a:bodyPr/>
          <a:lstStyle/>
          <a:p>
            <a:pPr algn="ctr" eaLnBrk="1" hangingPunct="1"/>
            <a:r>
              <a:rPr lang="en-US" altLang="en-US" sz="3600" dirty="0"/>
              <a:t>QUESTIONS CONCERNING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2400"/>
              </a:spcAft>
              <a:buSzPct val="100000"/>
              <a:buFont typeface="+mj-lt"/>
              <a:buAutoNum type="arabicPeriod"/>
              <a:defRPr/>
            </a:pPr>
            <a:r>
              <a:rPr lang="en-US" dirty="0"/>
              <a:t>Kingdom? </a:t>
            </a:r>
          </a:p>
          <a:p>
            <a:pPr marL="463550" indent="-463550" eaLnBrk="1" hangingPunct="1">
              <a:spcBef>
                <a:spcPts val="0"/>
              </a:spcBef>
              <a:spcAft>
                <a:spcPts val="2400"/>
              </a:spcAft>
              <a:buSzPct val="100000"/>
              <a:buFont typeface="+mj-lt"/>
              <a:buAutoNum type="arabicPeriod"/>
              <a:defRPr/>
            </a:pPr>
            <a:r>
              <a:rPr lang="en-US" b="1" u="sng" dirty="0">
                <a:solidFill>
                  <a:srgbClr val="FFFFCC"/>
                </a:solidFill>
              </a:rPr>
              <a:t>Kingdom of Heaven</a:t>
            </a:r>
            <a:r>
              <a:rPr lang="en-US" b="1" dirty="0">
                <a:solidFill>
                  <a:srgbClr val="FFFFCC"/>
                </a:solidFill>
              </a:rPr>
              <a:t>?</a:t>
            </a:r>
          </a:p>
          <a:p>
            <a:pPr marL="463550" indent="-463550" eaLnBrk="1" hangingPunct="1">
              <a:spcBef>
                <a:spcPts val="0"/>
              </a:spcBef>
              <a:spcAft>
                <a:spcPts val="2400"/>
              </a:spcAft>
              <a:buSzPct val="100000"/>
              <a:buFont typeface="+mj-lt"/>
              <a:buAutoNum type="arabicPeriod"/>
              <a:defRPr/>
            </a:pPr>
            <a:r>
              <a:rPr lang="en-US" dirty="0"/>
              <a:t>At hand?</a:t>
            </a:r>
          </a:p>
          <a:p>
            <a:pPr marL="463550" indent="-463550" eaLnBrk="1" hangingPunct="1">
              <a:spcBef>
                <a:spcPts val="0"/>
              </a:spcBef>
              <a:spcAft>
                <a:spcPts val="2400"/>
              </a:spcAft>
              <a:buSzPct val="100000"/>
              <a:buFont typeface="+mj-lt"/>
              <a:buAutoNum type="arabicPeriod"/>
              <a:defRPr/>
            </a:pPr>
            <a:r>
              <a:rPr lang="en-US" dirty="0"/>
              <a:t>To whom was the kingdom offered?</a:t>
            </a:r>
          </a:p>
          <a:p>
            <a:pPr marL="463550" indent="-463550" eaLnBrk="1" hangingPunct="1">
              <a:spcBef>
                <a:spcPts val="0"/>
              </a:spcBef>
              <a:spcAft>
                <a:spcPts val="2400"/>
              </a:spcAft>
              <a:buSzPct val="100000"/>
              <a:buFont typeface="+mj-lt"/>
              <a:buAutoNum type="arabicPeriod"/>
              <a:defRPr/>
            </a:pPr>
            <a:r>
              <a:rPr lang="en-US" dirty="0"/>
              <a:t>Misinterpretation of the kingdom offer? </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80583" y="1752600"/>
            <a:ext cx="2211017" cy="2994028"/>
          </a:xfrm>
        </p:spPr>
      </p:pic>
    </p:spTree>
    <p:extLst>
      <p:ext uri="{BB962C8B-B14F-4D97-AF65-F5344CB8AC3E}">
        <p14:creationId xmlns:p14="http://schemas.microsoft.com/office/powerpoint/2010/main" val="1108750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‘The kingdom </a:t>
            </a:r>
            <a:r>
              <a:rPr lang="en-US" sz="3600" b="1" u="sng" dirty="0">
                <a:solidFill>
                  <a:srgbClr val="FFFFCC"/>
                </a:solidFill>
                <a:latin typeface="Calibri" panose="020F0502020204030204" pitchFamily="34" charset="0"/>
              </a:rPr>
              <a:t>of heaven</a:t>
            </a:r>
            <a:r>
              <a:rPr lang="en-US" sz="3600" dirty="0">
                <a:latin typeface="Calibri" panose="020F0502020204030204" pitchFamily="34" charset="0"/>
              </a:rPr>
              <a:t> is at hand.’”</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3575254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1" y="152400"/>
            <a:ext cx="4572000"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743969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2:44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In the days of those kings </a:t>
            </a:r>
            <a:r>
              <a:rPr lang="en-US" sz="3600" b="1" u="sng" dirty="0">
                <a:solidFill>
                  <a:srgbClr val="FFFFCC"/>
                </a:solidFill>
                <a:latin typeface="Calibri" panose="020F0502020204030204" pitchFamily="34" charset="0"/>
              </a:rPr>
              <a:t>the God of heaven</a:t>
            </a:r>
            <a:r>
              <a:rPr lang="en-US" sz="3600" dirty="0">
                <a:latin typeface="Calibri" panose="020F0502020204030204" pitchFamily="34" charset="0"/>
              </a:rPr>
              <a:t> will set up a kingdom which will never be destroyed, and </a:t>
            </a:r>
            <a:r>
              <a:rPr lang="en-US" sz="3600" i="1" dirty="0">
                <a:latin typeface="Calibri" panose="020F0502020204030204" pitchFamily="34" charset="0"/>
              </a:rPr>
              <a:t>that</a:t>
            </a:r>
            <a:r>
              <a:rPr lang="en-US" sz="3600" dirty="0">
                <a:latin typeface="Calibri" panose="020F0502020204030204" pitchFamily="34" charset="0"/>
              </a:rPr>
              <a:t> kingdom will not be left for another people; it will crush and put an end to all these kingdoms, but it will itself endure forever.”</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2785130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 y="1535545"/>
            <a:ext cx="9067800" cy="5293757"/>
          </a:xfrm>
          <a:prstGeom prst="rect">
            <a:avLst/>
          </a:prstGeom>
        </p:spPr>
        <p:txBody>
          <a:bodyPr wrap="square">
            <a:spAutoFit/>
          </a:bodyPr>
          <a:lstStyle/>
          <a:p>
            <a:pPr algn="just"/>
            <a:r>
              <a:rPr lang="en-US" sz="2600" dirty="0">
                <a:latin typeface="Calibri" panose="020F0502020204030204" pitchFamily="34" charset="0"/>
                <a:ea typeface="Times New Roman" panose="02020603050405020304" pitchFamily="18" charset="0"/>
              </a:rPr>
              <a:t>“</a:t>
            </a:r>
            <a:r>
              <a:rPr lang="en-US" sz="2600" dirty="0">
                <a:latin typeface="Calibri" panose="020F0502020204030204" pitchFamily="34" charset="0"/>
              </a:rPr>
              <a:t>What did John mean by ‘kingdom of heaven’? While the precise phrase is not found in the Old Testament, it is based on Old Testament terminology. Nebuchadnezzar, for instance, referred to God as the ‘King of heaven’ (Dan 4:37). Daniel had predicted that the climax of world history would come with the advent of the Son of Man, who would be given an everlasting kingdom. This was likewise to be fulfilled by the prediction of Daniel 2:44 that ‘the God of heaven’ would ‘set up a kingdom, which shall never be destroyed.’ Matthew, alone of New Testament writers, uses ‘the kingdom of heaven’ and rarely uses ‘the kingdom of God,’ which is often used in parallel passages in the other gospels and throughout the New Testament. Most expositors consider the two terms identical</a:t>
            </a:r>
            <a:r>
              <a:rPr lang="en-US" sz="2600" dirty="0">
                <a:latin typeface="Calibri" panose="020F0502020204030204" pitchFamily="34" charset="0"/>
                <a:ea typeface="Times New Roman" panose="02020603050405020304" pitchFamily="18" charset="0"/>
              </a:rPr>
              <a:t>.”</a:t>
            </a:r>
            <a:endParaRPr lang="en-US" sz="2600" dirty="0">
              <a:latin typeface="Calibri" panose="020F0502020204030204" pitchFamily="34" charset="0"/>
            </a:endParaRPr>
          </a:p>
        </p:txBody>
      </p:sp>
      <p:sp>
        <p:nvSpPr>
          <p:cNvPr id="8" name="TextBox 7"/>
          <p:cNvSpPr txBox="1"/>
          <p:nvPr/>
        </p:nvSpPr>
        <p:spPr>
          <a:xfrm>
            <a:off x="1485900" y="381153"/>
            <a:ext cx="6172200" cy="954107"/>
          </a:xfrm>
          <a:prstGeom prst="rect">
            <a:avLst/>
          </a:prstGeom>
          <a:noFill/>
        </p:spPr>
        <p:txBody>
          <a:bodyPr wrap="square" rtlCol="0">
            <a:spAutoFit/>
          </a:bodyPr>
          <a:lstStyle/>
          <a:p>
            <a:pPr algn="ctr"/>
            <a:r>
              <a:rPr lang="en-US" sz="3600" dirty="0">
                <a:solidFill>
                  <a:schemeClr val="tx2"/>
                </a:solidFill>
                <a:latin typeface="Calibri" panose="020F0502020204030204" pitchFamily="34" charset="0"/>
                <a:ea typeface="+mj-ea"/>
                <a:cs typeface="+mj-cs"/>
              </a:rPr>
              <a:t>John F. Walvoord, </a:t>
            </a:r>
          </a:p>
          <a:p>
            <a:pPr algn="ctr"/>
            <a:r>
              <a:rPr lang="en-US" sz="2000" dirty="0">
                <a:solidFill>
                  <a:schemeClr val="tx2"/>
                </a:solidFill>
                <a:latin typeface="Calibri" panose="020F0502020204030204" pitchFamily="34" charset="0"/>
                <a:ea typeface="+mj-ea"/>
                <a:cs typeface="+mj-cs"/>
              </a:rPr>
              <a:t>Matthew: </a:t>
            </a:r>
            <a:r>
              <a:rPr lang="en-US" sz="2000" i="1" dirty="0">
                <a:solidFill>
                  <a:schemeClr val="tx2"/>
                </a:solidFill>
                <a:latin typeface="Calibri" panose="020F0502020204030204" pitchFamily="34" charset="0"/>
                <a:ea typeface="+mj-ea"/>
                <a:cs typeface="+mj-cs"/>
              </a:rPr>
              <a:t>Thy Kingdom Come</a:t>
            </a:r>
            <a:r>
              <a:rPr lang="en-US" sz="2000" dirty="0">
                <a:solidFill>
                  <a:schemeClr val="tx2"/>
                </a:solidFill>
                <a:latin typeface="Calibri" panose="020F0502020204030204" pitchFamily="34" charset="0"/>
                <a:ea typeface="+mj-ea"/>
                <a:cs typeface="+mj-cs"/>
              </a:rPr>
              <a:t> (Chicago: Moody, 1974), 30.</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163" y="152400"/>
            <a:ext cx="1149385" cy="1371600"/>
          </a:xfrm>
          <a:prstGeom prst="rect">
            <a:avLst/>
          </a:prstGeom>
        </p:spPr>
      </p:pic>
    </p:spTree>
    <p:extLst>
      <p:ext uri="{BB962C8B-B14F-4D97-AF65-F5344CB8AC3E}">
        <p14:creationId xmlns:p14="http://schemas.microsoft.com/office/powerpoint/2010/main" val="113519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42552420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85900" y="228600"/>
            <a:ext cx="6172200" cy="1371600"/>
          </a:xfrm>
        </p:spPr>
        <p:txBody>
          <a:bodyPr/>
          <a:lstStyle/>
          <a:p>
            <a:pPr algn="ctr" eaLnBrk="1" hangingPunct="1"/>
            <a:r>
              <a:rPr lang="en-US" altLang="en-US" sz="3600" dirty="0"/>
              <a:t>QUESTIONS CONCERNING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91400" cy="4449618"/>
          </a:xfrm>
        </p:spPr>
        <p:txBody>
          <a:bodyPr/>
          <a:lstStyle/>
          <a:p>
            <a:pPr marL="463550" indent="-463550" eaLnBrk="1" hangingPunct="1">
              <a:spcBef>
                <a:spcPts val="0"/>
              </a:spcBef>
              <a:spcAft>
                <a:spcPts val="2400"/>
              </a:spcAft>
              <a:buSzPct val="100000"/>
              <a:buFont typeface="+mj-lt"/>
              <a:buAutoNum type="arabicPeriod"/>
              <a:defRPr/>
            </a:pPr>
            <a:r>
              <a:rPr lang="en-US" dirty="0"/>
              <a:t>Kingdom? </a:t>
            </a:r>
          </a:p>
          <a:p>
            <a:pPr marL="463550" indent="-463550" eaLnBrk="1" hangingPunct="1">
              <a:spcBef>
                <a:spcPts val="0"/>
              </a:spcBef>
              <a:spcAft>
                <a:spcPts val="2400"/>
              </a:spcAft>
              <a:buSzPct val="100000"/>
              <a:buFont typeface="+mj-lt"/>
              <a:buAutoNum type="arabicPeriod"/>
              <a:defRPr/>
            </a:pPr>
            <a:r>
              <a:rPr lang="en-US" dirty="0"/>
              <a:t>Kingdom of Heaven?</a:t>
            </a:r>
          </a:p>
          <a:p>
            <a:pPr marL="463550" indent="-463550" eaLnBrk="1" hangingPunct="1">
              <a:spcBef>
                <a:spcPts val="0"/>
              </a:spcBef>
              <a:spcAft>
                <a:spcPts val="2400"/>
              </a:spcAft>
              <a:buSzPct val="100000"/>
              <a:buFont typeface="+mj-lt"/>
              <a:buAutoNum type="arabicPeriod"/>
              <a:defRPr/>
            </a:pPr>
            <a:r>
              <a:rPr lang="en-US" b="1" u="sng" dirty="0">
                <a:solidFill>
                  <a:srgbClr val="FFFFCC"/>
                </a:solidFill>
              </a:rPr>
              <a:t>At hand</a:t>
            </a:r>
            <a:r>
              <a:rPr lang="en-US" b="1" dirty="0">
                <a:solidFill>
                  <a:srgbClr val="FFFFCC"/>
                </a:solidFill>
              </a:rPr>
              <a:t>?</a:t>
            </a:r>
          </a:p>
          <a:p>
            <a:pPr marL="463550" indent="-463550" eaLnBrk="1" hangingPunct="1">
              <a:spcBef>
                <a:spcPts val="0"/>
              </a:spcBef>
              <a:spcAft>
                <a:spcPts val="2400"/>
              </a:spcAft>
              <a:buSzPct val="100000"/>
              <a:buFont typeface="+mj-lt"/>
              <a:buAutoNum type="arabicPeriod"/>
              <a:defRPr/>
            </a:pPr>
            <a:r>
              <a:rPr lang="en-US" dirty="0"/>
              <a:t>To whom was the kingdom offered?</a:t>
            </a:r>
          </a:p>
          <a:p>
            <a:pPr marL="463550" indent="-463550" eaLnBrk="1" hangingPunct="1">
              <a:spcBef>
                <a:spcPts val="0"/>
              </a:spcBef>
              <a:spcAft>
                <a:spcPts val="2400"/>
              </a:spcAft>
              <a:buSzPct val="100000"/>
              <a:buFont typeface="+mj-lt"/>
              <a:buAutoNum type="arabicPeriod"/>
              <a:defRPr/>
            </a:pPr>
            <a:r>
              <a:rPr lang="en-US" dirty="0"/>
              <a:t>Misinterpretation of the kingdom offer? </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80583" y="1752600"/>
            <a:ext cx="2211017" cy="2994028"/>
          </a:xfrm>
        </p:spPr>
      </p:pic>
    </p:spTree>
    <p:extLst>
      <p:ext uri="{BB962C8B-B14F-4D97-AF65-F5344CB8AC3E}">
        <p14:creationId xmlns:p14="http://schemas.microsoft.com/office/powerpoint/2010/main" val="221729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‘The kingdom of heaven </a:t>
            </a:r>
            <a:r>
              <a:rPr lang="en-US" sz="3600" b="1" u="sng" dirty="0">
                <a:solidFill>
                  <a:srgbClr val="FFFFCC"/>
                </a:solidFill>
                <a:latin typeface="Calibri" panose="020F0502020204030204" pitchFamily="34" charset="0"/>
              </a:rPr>
              <a:t>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431169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172965"/>
            <a:ext cx="8915400" cy="5170646"/>
          </a:xfrm>
          <a:prstGeom prst="rect">
            <a:avLst/>
          </a:prstGeom>
        </p:spPr>
        <p:txBody>
          <a:bodyPr wrap="square">
            <a:spAutoFit/>
          </a:bodyPr>
          <a:lstStyle/>
          <a:p>
            <a:pPr algn="just"/>
            <a:r>
              <a:rPr lang="en-US" sz="3000" dirty="0">
                <a:latin typeface="Calibri" panose="020F0502020204030204" pitchFamily="34" charset="0"/>
                <a:ea typeface="Times New Roman" panose="02020603050405020304" pitchFamily="18" charset="0"/>
              </a:rPr>
              <a:t>“</a:t>
            </a:r>
            <a:r>
              <a:rPr lang="en-US" sz="3000" dirty="0">
                <a:latin typeface="Calibri" panose="020F0502020204030204" pitchFamily="34" charset="0"/>
              </a:rPr>
              <a:t>In [Daniel 2] verse 44 we are told, ‘And in the days of these kings (the “kingdom” before referred to) shall the God of heaven set up a kingdom, which shall never be destroyed: and the kingdom shall not be left to other people, but it shall break in pieces and consume all the kingdoms, and it shall stand forever.’…Further details concerning it are given in Daniel 7:13, 14 . . . After Daniel, the voice of prophecy was soon silenced, and for four hundred years the people of Israel remained in a state of eager expectation, waiting for God to fulfill His promises. Next appeared John the Baptist, who took…</a:t>
            </a:r>
          </a:p>
        </p:txBody>
      </p:sp>
      <p:sp>
        <p:nvSpPr>
          <p:cNvPr id="8" name="TextBox 7"/>
          <p:cNvSpPr txBox="1"/>
          <p:nvPr/>
        </p:nvSpPr>
        <p:spPr>
          <a:xfrm>
            <a:off x="723900" y="6477000"/>
            <a:ext cx="7696200" cy="276999"/>
          </a:xfrm>
          <a:prstGeom prst="rect">
            <a:avLst/>
          </a:prstGeom>
          <a:noFill/>
        </p:spPr>
        <p:txBody>
          <a:bodyPr wrap="square" rtlCol="0">
            <a:spAutoFit/>
          </a:bodyPr>
          <a:lstStyle/>
          <a:p>
            <a:pPr algn="ctr"/>
            <a:r>
              <a:rPr lang="en-US" sz="1200" dirty="0">
                <a:latin typeface="Calibri" panose="020F0502020204030204" pitchFamily="34" charset="0"/>
              </a:rPr>
              <a:t>A. W. Pink (2005). </a:t>
            </a:r>
            <a:r>
              <a:rPr lang="en-US" sz="1200" i="1" dirty="0">
                <a:latin typeface="Calibri" panose="020F0502020204030204" pitchFamily="34" charset="0"/>
              </a:rPr>
              <a:t>The Prophetic Parables of Matthew Thirteen</a:t>
            </a:r>
            <a:r>
              <a:rPr lang="en-US" sz="1200" dirty="0">
                <a:latin typeface="Calibri" panose="020F0502020204030204" pitchFamily="34" charset="0"/>
              </a:rPr>
              <a:t>. Bellingham, WA: Logos Bible Software.</a:t>
            </a:r>
          </a:p>
        </p:txBody>
      </p:sp>
      <p:sp>
        <p:nvSpPr>
          <p:cNvPr id="3" name="Rectangle 2"/>
          <p:cNvSpPr/>
          <p:nvPr/>
        </p:nvSpPr>
        <p:spPr>
          <a:xfrm>
            <a:off x="457200" y="72656"/>
            <a:ext cx="7962899" cy="1077218"/>
          </a:xfrm>
          <a:prstGeom prst="rect">
            <a:avLst/>
          </a:prstGeom>
        </p:spPr>
        <p:txBody>
          <a:bodyPr wrap="square">
            <a:spAutoFit/>
          </a:bodyPr>
          <a:lstStyle/>
          <a:p>
            <a:pPr algn="ctr"/>
            <a:r>
              <a:rPr lang="en-US" sz="3200" dirty="0">
                <a:solidFill>
                  <a:schemeClr val="tx2"/>
                </a:solidFill>
                <a:latin typeface="Calibri" panose="020F0502020204030204" pitchFamily="34" charset="0"/>
                <a:ea typeface="+mj-ea"/>
                <a:cs typeface="+mj-cs"/>
              </a:rPr>
              <a:t>The Prophetic Parables of </a:t>
            </a:r>
          </a:p>
          <a:p>
            <a:pPr algn="ctr"/>
            <a:r>
              <a:rPr lang="en-US" sz="3200" dirty="0">
                <a:solidFill>
                  <a:schemeClr val="tx2"/>
                </a:solidFill>
                <a:latin typeface="Calibri" panose="020F0502020204030204" pitchFamily="34" charset="0"/>
                <a:ea typeface="+mj-ea"/>
                <a:cs typeface="+mj-cs"/>
              </a:rPr>
              <a:t>Matthew Thirteen -  A. W. Pink</a:t>
            </a:r>
          </a:p>
        </p:txBody>
      </p:sp>
    </p:spTree>
    <p:extLst>
      <p:ext uri="{BB962C8B-B14F-4D97-AF65-F5344CB8AC3E}">
        <p14:creationId xmlns:p14="http://schemas.microsoft.com/office/powerpoint/2010/main" val="668458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143000"/>
            <a:ext cx="8915400" cy="5632311"/>
          </a:xfrm>
          <a:prstGeom prst="rect">
            <a:avLst/>
          </a:prstGeom>
        </p:spPr>
        <p:txBody>
          <a:bodyPr wrap="square">
            <a:spAutoFit/>
          </a:bodyPr>
          <a:lstStyle/>
          <a:p>
            <a:pPr algn="just"/>
            <a:r>
              <a:rPr lang="en-US" sz="3000" dirty="0">
                <a:latin typeface="Calibri" panose="020F0502020204030204" pitchFamily="34" charset="0"/>
              </a:rPr>
              <a:t>…up the </a:t>
            </a:r>
            <a:r>
              <a:rPr lang="en-US" sz="3000" i="1" dirty="0">
                <a:latin typeface="Calibri" panose="020F0502020204030204" pitchFamily="34" charset="0"/>
              </a:rPr>
              <a:t>kingdom</a:t>
            </a:r>
            <a:r>
              <a:rPr lang="en-US" sz="3000" dirty="0">
                <a:latin typeface="Calibri" panose="020F0502020204030204" pitchFamily="34" charset="0"/>
              </a:rPr>
              <a:t> message just where the O. T. prophets had dropped it. In Matthew 3:1, 2 we read, ‘…Repent ye: for </a:t>
            </a:r>
            <a:r>
              <a:rPr lang="en-US" sz="3000" i="1" dirty="0">
                <a:latin typeface="Calibri" panose="020F0502020204030204" pitchFamily="34" charset="0"/>
              </a:rPr>
              <a:t>the kingdom of heaven</a:t>
            </a:r>
            <a:r>
              <a:rPr lang="en-US" sz="3000" dirty="0">
                <a:latin typeface="Calibri" panose="020F0502020204030204" pitchFamily="34" charset="0"/>
              </a:rPr>
              <a:t> is at hand’—</a:t>
            </a:r>
            <a:r>
              <a:rPr lang="en-US" sz="3000" b="1" u="sng" dirty="0">
                <a:solidFill>
                  <a:srgbClr val="FFFFCC"/>
                </a:solidFill>
                <a:latin typeface="Calibri" panose="020F0502020204030204" pitchFamily="34" charset="0"/>
              </a:rPr>
              <a:t>it was ‘at hand,’ because the King Himself was about to appear in the midst of the Jews</a:t>
            </a:r>
            <a:r>
              <a:rPr lang="en-US" sz="3000" dirty="0">
                <a:latin typeface="Calibri" panose="020F0502020204030204" pitchFamily="34" charset="0"/>
              </a:rPr>
              <a:t>. When John said, ‘</a:t>
            </a:r>
            <a:r>
              <a:rPr lang="en-US" sz="3000" i="1" dirty="0">
                <a:latin typeface="Calibri" panose="020F0502020204030204" pitchFamily="34" charset="0"/>
              </a:rPr>
              <a:t>The kingdom of heaven</a:t>
            </a:r>
            <a:r>
              <a:rPr lang="en-US" sz="3000" dirty="0">
                <a:latin typeface="Calibri" panose="020F0502020204030204" pitchFamily="34" charset="0"/>
              </a:rPr>
              <a:t> is at hand,’ what do you suppose his Jewish hearers understood by that expression? They had the whole of the O.T. in their hands, but </a:t>
            </a:r>
            <a:r>
              <a:rPr lang="en-US" sz="3000" i="1" dirty="0">
                <a:latin typeface="Calibri" panose="020F0502020204030204" pitchFamily="34" charset="0"/>
              </a:rPr>
              <a:t>that</a:t>
            </a:r>
            <a:r>
              <a:rPr lang="en-US" sz="3000" dirty="0">
                <a:latin typeface="Calibri" panose="020F0502020204030204" pitchFamily="34" charset="0"/>
              </a:rPr>
              <a:t> is </a:t>
            </a:r>
            <a:r>
              <a:rPr lang="en-US" sz="3000" i="1" dirty="0">
                <a:latin typeface="Calibri" panose="020F0502020204030204" pitchFamily="34" charset="0"/>
              </a:rPr>
              <a:t>all</a:t>
            </a:r>
            <a:r>
              <a:rPr lang="en-US" sz="3000" dirty="0">
                <a:latin typeface="Calibri" panose="020F0502020204030204" pitchFamily="34" charset="0"/>
              </a:rPr>
              <a:t> which they then had. Obviously, all their thoughts would naturally turn to that kingdom which the Son of Man was to receive </a:t>
            </a:r>
            <a:r>
              <a:rPr lang="en-US" sz="3000" i="1" dirty="0">
                <a:latin typeface="Calibri" panose="020F0502020204030204" pitchFamily="34" charset="0"/>
              </a:rPr>
              <a:t>in heaven</a:t>
            </a:r>
            <a:r>
              <a:rPr lang="en-US" sz="3000" dirty="0">
                <a:latin typeface="Calibri" panose="020F0502020204030204" pitchFamily="34" charset="0"/>
              </a:rPr>
              <a:t> at the hands of the Ancient of days</a:t>
            </a:r>
            <a:r>
              <a:rPr lang="en-US" sz="3000" dirty="0">
                <a:latin typeface="Calibri" panose="020F0502020204030204" pitchFamily="34" charset="0"/>
                <a:ea typeface="Times New Roman" panose="02020603050405020304" pitchFamily="18" charset="0"/>
              </a:rPr>
              <a:t>.”</a:t>
            </a:r>
            <a:endParaRPr lang="en-US" sz="3000" dirty="0">
              <a:latin typeface="Calibri" panose="020F0502020204030204" pitchFamily="34" charset="0"/>
            </a:endParaRPr>
          </a:p>
        </p:txBody>
      </p:sp>
      <p:sp>
        <p:nvSpPr>
          <p:cNvPr id="8" name="TextBox 7"/>
          <p:cNvSpPr txBox="1"/>
          <p:nvPr/>
        </p:nvSpPr>
        <p:spPr>
          <a:xfrm>
            <a:off x="1295400" y="6504801"/>
            <a:ext cx="6553200" cy="276999"/>
          </a:xfrm>
          <a:prstGeom prst="rect">
            <a:avLst/>
          </a:prstGeom>
          <a:noFill/>
        </p:spPr>
        <p:txBody>
          <a:bodyPr wrap="square" rtlCol="0">
            <a:spAutoFit/>
          </a:bodyPr>
          <a:lstStyle/>
          <a:p>
            <a:pPr algn="ctr"/>
            <a:r>
              <a:rPr lang="en-US" sz="1200" dirty="0">
                <a:latin typeface="Calibri" panose="020F0502020204030204" pitchFamily="34" charset="0"/>
              </a:rPr>
              <a:t>A. W. Pink (2005). </a:t>
            </a:r>
            <a:r>
              <a:rPr lang="en-US" sz="1200" i="1" dirty="0">
                <a:latin typeface="Calibri" panose="020F0502020204030204" pitchFamily="34" charset="0"/>
              </a:rPr>
              <a:t>The Prophetic Parables of Matthew Thirteen</a:t>
            </a:r>
            <a:r>
              <a:rPr lang="en-US" sz="1200" dirty="0">
                <a:latin typeface="Calibri" panose="020F0502020204030204" pitchFamily="34" charset="0"/>
              </a:rPr>
              <a:t>. Bellingham, WA: Logos Bible Software.</a:t>
            </a:r>
          </a:p>
        </p:txBody>
      </p:sp>
      <p:sp>
        <p:nvSpPr>
          <p:cNvPr id="5" name="Rectangle 4"/>
          <p:cNvSpPr/>
          <p:nvPr/>
        </p:nvSpPr>
        <p:spPr>
          <a:xfrm>
            <a:off x="457200" y="72656"/>
            <a:ext cx="7962899" cy="1077218"/>
          </a:xfrm>
          <a:prstGeom prst="rect">
            <a:avLst/>
          </a:prstGeom>
        </p:spPr>
        <p:txBody>
          <a:bodyPr wrap="square">
            <a:spAutoFit/>
          </a:bodyPr>
          <a:lstStyle/>
          <a:p>
            <a:pPr algn="ctr"/>
            <a:r>
              <a:rPr lang="en-US" sz="3200" dirty="0">
                <a:solidFill>
                  <a:schemeClr val="tx2"/>
                </a:solidFill>
                <a:latin typeface="Calibri" panose="020F0502020204030204" pitchFamily="34" charset="0"/>
                <a:ea typeface="+mj-ea"/>
                <a:cs typeface="+mj-cs"/>
              </a:rPr>
              <a:t>The Prophetic Parables of </a:t>
            </a:r>
          </a:p>
          <a:p>
            <a:pPr algn="ctr"/>
            <a:r>
              <a:rPr lang="en-US" sz="3200" dirty="0">
                <a:solidFill>
                  <a:schemeClr val="tx2"/>
                </a:solidFill>
                <a:latin typeface="Calibri" panose="020F0502020204030204" pitchFamily="34" charset="0"/>
                <a:ea typeface="+mj-ea"/>
                <a:cs typeface="+mj-cs"/>
              </a:rPr>
              <a:t>Matthew Thirteen -  A. W. Pink. Cont’d)</a:t>
            </a:r>
          </a:p>
        </p:txBody>
      </p:sp>
    </p:spTree>
    <p:extLst>
      <p:ext uri="{BB962C8B-B14F-4D97-AF65-F5344CB8AC3E}">
        <p14:creationId xmlns:p14="http://schemas.microsoft.com/office/powerpoint/2010/main" val="3072518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James 5:8-9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You too be patient; strengthen your hearts, for the coming of the Lord </a:t>
            </a:r>
            <a:r>
              <a:rPr lang="en-US" sz="3600" b="1" u="sng" dirty="0">
                <a:solidFill>
                  <a:srgbClr val="FFFFCC"/>
                </a:solidFill>
                <a:latin typeface="Calibri" panose="020F0502020204030204" pitchFamily="34" charset="0"/>
              </a:rPr>
              <a:t>is near</a:t>
            </a:r>
            <a:r>
              <a:rPr lang="en-US" sz="3600" dirty="0">
                <a:latin typeface="Calibri" panose="020F0502020204030204" pitchFamily="34" charset="0"/>
              </a:rPr>
              <a:t>. </a:t>
            </a:r>
            <a:r>
              <a:rPr lang="en-US" sz="3600" baseline="30000" dirty="0">
                <a:latin typeface="Calibri" panose="020F0502020204030204" pitchFamily="34" charset="0"/>
              </a:rPr>
              <a:t>9 </a:t>
            </a:r>
            <a:r>
              <a:rPr lang="en-US" sz="3600" dirty="0">
                <a:latin typeface="Calibri" panose="020F0502020204030204" pitchFamily="34" charset="0"/>
              </a:rPr>
              <a:t>Do not complain, brethren, against one another, so that you yourselves may not be judged; behold, the Judge is standing right at the door.”</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172401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85900" y="228600"/>
            <a:ext cx="6172200" cy="1371600"/>
          </a:xfrm>
        </p:spPr>
        <p:txBody>
          <a:bodyPr/>
          <a:lstStyle/>
          <a:p>
            <a:pPr algn="ctr" eaLnBrk="1" hangingPunct="1"/>
            <a:r>
              <a:rPr lang="en-US" altLang="en-US" sz="3600" dirty="0"/>
              <a:t>QUESTIONS CONCERNING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2400"/>
              </a:spcAft>
              <a:buSzPct val="100000"/>
              <a:buFont typeface="+mj-lt"/>
              <a:buAutoNum type="arabicPeriod"/>
              <a:defRPr/>
            </a:pPr>
            <a:r>
              <a:rPr lang="en-US" dirty="0"/>
              <a:t>Kingdom? </a:t>
            </a:r>
          </a:p>
          <a:p>
            <a:pPr marL="463550" indent="-463550" eaLnBrk="1" hangingPunct="1">
              <a:spcBef>
                <a:spcPts val="0"/>
              </a:spcBef>
              <a:spcAft>
                <a:spcPts val="2400"/>
              </a:spcAft>
              <a:buSzPct val="100000"/>
              <a:buFont typeface="+mj-lt"/>
              <a:buAutoNum type="arabicPeriod"/>
              <a:defRPr/>
            </a:pPr>
            <a:r>
              <a:rPr lang="en-US" dirty="0"/>
              <a:t>Kingdom of Heaven?</a:t>
            </a:r>
          </a:p>
          <a:p>
            <a:pPr marL="463550" indent="-463550" eaLnBrk="1" hangingPunct="1">
              <a:spcBef>
                <a:spcPts val="0"/>
              </a:spcBef>
              <a:spcAft>
                <a:spcPts val="2400"/>
              </a:spcAft>
              <a:buSzPct val="100000"/>
              <a:buFont typeface="+mj-lt"/>
              <a:buAutoNum type="arabicPeriod"/>
              <a:defRPr/>
            </a:pPr>
            <a:r>
              <a:rPr lang="en-US" dirty="0"/>
              <a:t>At hand?</a:t>
            </a:r>
          </a:p>
          <a:p>
            <a:pPr marL="463550" indent="-463550" eaLnBrk="1" hangingPunct="1">
              <a:spcBef>
                <a:spcPts val="0"/>
              </a:spcBef>
              <a:spcAft>
                <a:spcPts val="2400"/>
              </a:spcAft>
              <a:buSzPct val="100000"/>
              <a:buFont typeface="+mj-lt"/>
              <a:buAutoNum type="arabicPeriod"/>
              <a:defRPr/>
            </a:pPr>
            <a:r>
              <a:rPr lang="en-US" b="1" u="sng" kern="1200" dirty="0">
                <a:solidFill>
                  <a:srgbClr val="FFFFCC"/>
                </a:solidFill>
                <a:cs typeface="Arial" charset="0"/>
              </a:rPr>
              <a:t>To whom was the kingdom offered</a:t>
            </a:r>
            <a:r>
              <a:rPr lang="en-US" b="1" kern="1200" dirty="0">
                <a:solidFill>
                  <a:srgbClr val="FFFFCC"/>
                </a:solidFill>
                <a:cs typeface="Arial" charset="0"/>
              </a:rPr>
              <a:t>?</a:t>
            </a:r>
          </a:p>
          <a:p>
            <a:pPr marL="463550" indent="-463550" eaLnBrk="1" hangingPunct="1">
              <a:spcBef>
                <a:spcPts val="0"/>
              </a:spcBef>
              <a:spcAft>
                <a:spcPts val="2400"/>
              </a:spcAft>
              <a:buSzPct val="100000"/>
              <a:buFont typeface="+mj-lt"/>
              <a:buAutoNum type="arabicPeriod"/>
              <a:defRPr/>
            </a:pPr>
            <a:r>
              <a:rPr lang="en-US" dirty="0"/>
              <a:t>Misinterpretation of the kingdom offer? </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80583" y="1752600"/>
            <a:ext cx="2211017" cy="2994028"/>
          </a:xfrm>
        </p:spPr>
      </p:pic>
    </p:spTree>
    <p:extLst>
      <p:ext uri="{BB962C8B-B14F-4D97-AF65-F5344CB8AC3E}">
        <p14:creationId xmlns:p14="http://schemas.microsoft.com/office/powerpoint/2010/main" val="3539738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Gentiles</a:t>
            </a:r>
            <a:r>
              <a:rPr lang="en-US" sz="3600" dirty="0">
                <a:latin typeface="Calibri" panose="020F0502020204030204" pitchFamily="34" charset="0"/>
              </a:rPr>
              <a:t>, and do not enter </a:t>
            </a:r>
            <a:r>
              <a:rPr lang="en-US" sz="3600" i="1" dirty="0">
                <a:latin typeface="Calibri" panose="020F0502020204030204" pitchFamily="34" charset="0"/>
              </a:rPr>
              <a:t>any</a:t>
            </a:r>
            <a:r>
              <a:rPr lang="en-US" sz="3600" dirty="0">
                <a:latin typeface="Calibri" panose="020F0502020204030204" pitchFamily="34" charset="0"/>
              </a:rPr>
              <a:t> city of the </a:t>
            </a:r>
            <a:r>
              <a:rPr lang="en-US" sz="3600" b="1" u="sng" dirty="0">
                <a:solidFill>
                  <a:srgbClr val="FFFFCC"/>
                </a:solidFill>
                <a:latin typeface="Calibri" panose="020F0502020204030204" pitchFamily="34" charset="0"/>
              </a:rPr>
              <a:t>Samaritans</a:t>
            </a:r>
            <a:r>
              <a:rPr lang="en-US" sz="3600" dirty="0">
                <a:latin typeface="Calibri" panose="020F0502020204030204" pitchFamily="34" charset="0"/>
              </a:rPr>
              <a:t>;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a:t>
            </a:r>
            <a:r>
              <a:rPr lang="en-US" sz="3600" b="1" u="sng" dirty="0">
                <a:solidFill>
                  <a:srgbClr val="FFFFCC"/>
                </a:solidFill>
                <a:latin typeface="Calibri" panose="020F0502020204030204" pitchFamily="34" charset="0"/>
              </a:rPr>
              <a:t>house of Israel</a:t>
            </a:r>
            <a:r>
              <a:rPr lang="en-US" sz="3600" dirty="0">
                <a:latin typeface="Calibri" panose="020F0502020204030204" pitchFamily="34" charset="0"/>
              </a:rPr>
              <a:t>. </a:t>
            </a:r>
            <a:r>
              <a:rPr lang="en-US" sz="3600" baseline="30000" dirty="0">
                <a:latin typeface="Calibri" panose="020F0502020204030204" pitchFamily="34" charset="0"/>
              </a:rPr>
              <a:t>7 </a:t>
            </a:r>
            <a:r>
              <a:rPr lang="en-US" sz="3600" dirty="0">
                <a:latin typeface="Calibri" panose="020F0502020204030204" pitchFamily="34" charset="0"/>
              </a:rPr>
              <a:t>And as you go, preach, saying, ‘The kingdom of heaven is at hand.’”</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932173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157297" y="152400"/>
            <a:ext cx="6829406"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15:24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But He answered and said, ‘</a:t>
            </a:r>
            <a:r>
              <a:rPr lang="en-US" sz="4000" b="1" u="sng" dirty="0">
                <a:solidFill>
                  <a:srgbClr val="FFFFCC"/>
                </a:solidFill>
                <a:latin typeface="Calibri" panose="020F0502020204030204" pitchFamily="34" charset="0"/>
              </a:rPr>
              <a:t>I was sent only to the lost sheep of the house of Israel</a:t>
            </a:r>
            <a:r>
              <a:rPr lang="en-US" sz="4000" dirty="0">
                <a:latin typeface="Calibri" panose="020F0502020204030204" pitchFamily="34" charset="0"/>
              </a:rPr>
              <a:t>.’”</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4001786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1" y="152400"/>
            <a:ext cx="4572000"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427732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1938278"/>
            <a:ext cx="8610600" cy="2862322"/>
          </a:xfrm>
          <a:prstGeom prst="rect">
            <a:avLst/>
          </a:prstGeom>
        </p:spPr>
        <p:txBody>
          <a:bodyPr wrap="square">
            <a:spAutoFit/>
          </a:bodyPr>
          <a:lstStyle/>
          <a:p>
            <a:pPr algn="just"/>
            <a:r>
              <a:rPr lang="en-US" sz="3600" dirty="0">
                <a:latin typeface="Calibri" panose="020F0502020204030204" pitchFamily="34" charset="0"/>
                <a:ea typeface="Times New Roman" panose="02020603050405020304" pitchFamily="18" charset="0"/>
              </a:rPr>
              <a:t>“</a:t>
            </a:r>
            <a:r>
              <a:rPr lang="en-US" sz="3600" dirty="0">
                <a:latin typeface="Calibri" panose="020F0502020204030204" pitchFamily="34" charset="0"/>
              </a:rPr>
              <a:t>Had Israel remained in subjection to their King and obeyed His laws, not only would He have continued in their midst, but through them He would have governed the whole earth—as He will yet do in the Millennium.”</a:t>
            </a:r>
          </a:p>
        </p:txBody>
      </p:sp>
      <p:sp>
        <p:nvSpPr>
          <p:cNvPr id="8" name="TextBox 7"/>
          <p:cNvSpPr txBox="1"/>
          <p:nvPr/>
        </p:nvSpPr>
        <p:spPr>
          <a:xfrm>
            <a:off x="1295400" y="6504801"/>
            <a:ext cx="6553200" cy="276999"/>
          </a:xfrm>
          <a:prstGeom prst="rect">
            <a:avLst/>
          </a:prstGeom>
          <a:noFill/>
        </p:spPr>
        <p:txBody>
          <a:bodyPr wrap="square" rtlCol="0">
            <a:spAutoFit/>
          </a:bodyPr>
          <a:lstStyle/>
          <a:p>
            <a:pPr algn="ctr"/>
            <a:r>
              <a:rPr lang="en-US" sz="1200" dirty="0">
                <a:latin typeface="Calibri" panose="020F0502020204030204" pitchFamily="34" charset="0"/>
              </a:rPr>
              <a:t>A. W. Pink (2005). </a:t>
            </a:r>
            <a:r>
              <a:rPr lang="en-US" sz="1200" i="1" dirty="0">
                <a:latin typeface="Calibri" panose="020F0502020204030204" pitchFamily="34" charset="0"/>
              </a:rPr>
              <a:t>The Prophetic Parables of Matthew Thirteen</a:t>
            </a:r>
            <a:r>
              <a:rPr lang="en-US" sz="1200" dirty="0">
                <a:latin typeface="Calibri" panose="020F0502020204030204" pitchFamily="34" charset="0"/>
              </a:rPr>
              <a:t>. Bellingham, WA: Logos Bible Software.</a:t>
            </a:r>
          </a:p>
        </p:txBody>
      </p:sp>
      <p:sp>
        <p:nvSpPr>
          <p:cNvPr id="4" name="Rectangle 3"/>
          <p:cNvSpPr/>
          <p:nvPr/>
        </p:nvSpPr>
        <p:spPr>
          <a:xfrm>
            <a:off x="457200" y="247471"/>
            <a:ext cx="7962899" cy="1323439"/>
          </a:xfrm>
          <a:prstGeom prst="rect">
            <a:avLst/>
          </a:prstGeom>
        </p:spPr>
        <p:txBody>
          <a:bodyPr wrap="square">
            <a:spAutoFit/>
          </a:bodyPr>
          <a:lstStyle/>
          <a:p>
            <a:pPr algn="ctr"/>
            <a:r>
              <a:rPr lang="en-US" sz="4000" dirty="0">
                <a:solidFill>
                  <a:schemeClr val="tx2"/>
                </a:solidFill>
                <a:latin typeface="Calibri" panose="020F0502020204030204" pitchFamily="34" charset="0"/>
                <a:ea typeface="+mj-ea"/>
                <a:cs typeface="+mj-cs"/>
              </a:rPr>
              <a:t>The Prophetic Parables of </a:t>
            </a:r>
          </a:p>
          <a:p>
            <a:pPr algn="ctr"/>
            <a:r>
              <a:rPr lang="en-US" sz="4000" dirty="0">
                <a:solidFill>
                  <a:schemeClr val="tx2"/>
                </a:solidFill>
                <a:latin typeface="Calibri" panose="020F0502020204030204" pitchFamily="34" charset="0"/>
                <a:ea typeface="+mj-ea"/>
                <a:cs typeface="+mj-cs"/>
              </a:rPr>
              <a:t>Matthew Thirteen -  A. W. Pink</a:t>
            </a:r>
          </a:p>
        </p:txBody>
      </p:sp>
    </p:spTree>
    <p:extLst>
      <p:ext uri="{BB962C8B-B14F-4D97-AF65-F5344CB8AC3E}">
        <p14:creationId xmlns:p14="http://schemas.microsoft.com/office/powerpoint/2010/main" val="283456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73514025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67820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4:23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Jesus was going throughout all Galilee, teaching in their synagogues and proclaiming </a:t>
            </a:r>
            <a:r>
              <a:rPr lang="en-US" sz="4000" b="1" u="sng" dirty="0">
                <a:solidFill>
                  <a:srgbClr val="FFFFCC"/>
                </a:solidFill>
                <a:latin typeface="Calibri" panose="020F0502020204030204" pitchFamily="34" charset="0"/>
              </a:rPr>
              <a:t>the gospel of the kingdom</a:t>
            </a:r>
            <a:r>
              <a:rPr lang="en-US" sz="4000" dirty="0">
                <a:latin typeface="Calibri" panose="020F0502020204030204" pitchFamily="34" charset="0"/>
              </a:rPr>
              <a:t>, and healing every kind of disease and every kind of sickness among the people.”</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1143388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344709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24:14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This </a:t>
            </a:r>
            <a:r>
              <a:rPr lang="en-US" sz="4000" b="1" u="sng" dirty="0">
                <a:solidFill>
                  <a:srgbClr val="FFFFCC"/>
                </a:solidFill>
                <a:latin typeface="Calibri" panose="020F0502020204030204" pitchFamily="34" charset="0"/>
              </a:rPr>
              <a:t>gospel of the kingdom</a:t>
            </a:r>
            <a:r>
              <a:rPr lang="en-US" sz="4000" dirty="0">
                <a:latin typeface="Calibri" panose="020F0502020204030204" pitchFamily="34" charset="0"/>
              </a:rPr>
              <a:t> shall be preached in the whole world as a testimony to all the nations, and then the end will come.”</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2233099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85900" y="228600"/>
            <a:ext cx="6172200" cy="1371600"/>
          </a:xfrm>
        </p:spPr>
        <p:txBody>
          <a:bodyPr/>
          <a:lstStyle/>
          <a:p>
            <a:pPr algn="ctr" eaLnBrk="1" hangingPunct="1"/>
            <a:r>
              <a:rPr lang="en-US" altLang="en-US" sz="3600" dirty="0"/>
              <a:t>QUESTIONS CONCERNING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505700" cy="4449618"/>
          </a:xfrm>
        </p:spPr>
        <p:txBody>
          <a:bodyPr/>
          <a:lstStyle/>
          <a:p>
            <a:pPr marL="463550" indent="-463550" eaLnBrk="1" hangingPunct="1">
              <a:spcBef>
                <a:spcPts val="0"/>
              </a:spcBef>
              <a:spcAft>
                <a:spcPts val="2400"/>
              </a:spcAft>
              <a:buSzPct val="100000"/>
              <a:buFont typeface="+mj-lt"/>
              <a:buAutoNum type="arabicPeriod"/>
              <a:defRPr/>
            </a:pPr>
            <a:r>
              <a:rPr lang="en-US" dirty="0"/>
              <a:t>Kingdom? </a:t>
            </a:r>
          </a:p>
          <a:p>
            <a:pPr marL="463550" indent="-463550" eaLnBrk="1" hangingPunct="1">
              <a:spcBef>
                <a:spcPts val="0"/>
              </a:spcBef>
              <a:spcAft>
                <a:spcPts val="2400"/>
              </a:spcAft>
              <a:buSzPct val="100000"/>
              <a:buFont typeface="+mj-lt"/>
              <a:buAutoNum type="arabicPeriod"/>
              <a:defRPr/>
            </a:pPr>
            <a:r>
              <a:rPr lang="en-US" dirty="0"/>
              <a:t>Kingdom of Heaven?</a:t>
            </a:r>
          </a:p>
          <a:p>
            <a:pPr marL="463550" indent="-463550" eaLnBrk="1" hangingPunct="1">
              <a:spcBef>
                <a:spcPts val="0"/>
              </a:spcBef>
              <a:spcAft>
                <a:spcPts val="2400"/>
              </a:spcAft>
              <a:buSzPct val="100000"/>
              <a:buFont typeface="+mj-lt"/>
              <a:buAutoNum type="arabicPeriod"/>
              <a:defRPr/>
            </a:pPr>
            <a:r>
              <a:rPr lang="en-US" dirty="0"/>
              <a:t>At hand?</a:t>
            </a:r>
          </a:p>
          <a:p>
            <a:pPr marL="463550" indent="-463550" eaLnBrk="1" hangingPunct="1">
              <a:spcBef>
                <a:spcPts val="0"/>
              </a:spcBef>
              <a:spcAft>
                <a:spcPts val="2400"/>
              </a:spcAft>
              <a:buSzPct val="100000"/>
              <a:buFont typeface="+mj-lt"/>
              <a:buAutoNum type="arabicPeriod"/>
              <a:defRPr/>
            </a:pPr>
            <a:r>
              <a:rPr lang="en-US" dirty="0"/>
              <a:t>To whom was the kingdom offered?</a:t>
            </a:r>
          </a:p>
          <a:p>
            <a:pPr marL="463550" indent="-463550" eaLnBrk="1" hangingPunct="1">
              <a:spcBef>
                <a:spcPts val="0"/>
              </a:spcBef>
              <a:spcAft>
                <a:spcPts val="2400"/>
              </a:spcAft>
              <a:buSzPct val="100000"/>
              <a:buFont typeface="+mj-lt"/>
              <a:buAutoNum type="arabicPeriod"/>
              <a:defRPr/>
            </a:pPr>
            <a:r>
              <a:rPr lang="en-US" b="1" u="sng" kern="1200" dirty="0">
                <a:solidFill>
                  <a:srgbClr val="FFFFCC"/>
                </a:solidFill>
                <a:cs typeface="Arial" charset="0"/>
              </a:rPr>
              <a:t>Misinterpretation of the kingdom offer</a:t>
            </a:r>
            <a:r>
              <a:rPr lang="en-US" b="1" kern="1200" dirty="0">
                <a:solidFill>
                  <a:srgbClr val="FFFFCC"/>
                </a:solidFill>
                <a:cs typeface="Arial" charset="0"/>
              </a:rPr>
              <a:t>? </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80583" y="1752600"/>
            <a:ext cx="2211017" cy="2994028"/>
          </a:xfrm>
        </p:spPr>
      </p:pic>
    </p:spTree>
    <p:extLst>
      <p:ext uri="{BB962C8B-B14F-4D97-AF65-F5344CB8AC3E}">
        <p14:creationId xmlns:p14="http://schemas.microsoft.com/office/powerpoint/2010/main" val="3808839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cs typeface="Calibri" panose="020F0502020204030204" pitchFamily="34" charset="0"/>
              </a:rPr>
              <a:t>“</a:t>
            </a:r>
            <a:r>
              <a:rPr lang="en-US" sz="3000" dirty="0">
                <a:latin typeface="Calibri" panose="020F0502020204030204" pitchFamily="34" charset="0"/>
              </a:rPr>
              <a:t>Listen, the Jews were looking for a political kingdom but </a:t>
            </a:r>
            <a:r>
              <a:rPr lang="en-US" sz="3000" b="1" u="sng" dirty="0">
                <a:solidFill>
                  <a:srgbClr val="FFFFCC"/>
                </a:solidFill>
                <a:latin typeface="Calibri" panose="020F0502020204030204" pitchFamily="34" charset="0"/>
              </a:rPr>
              <a:t>Jesus never offered one</a:t>
            </a:r>
            <a:r>
              <a:rPr lang="en-US" sz="3000" dirty="0">
                <a:latin typeface="Calibri" panose="020F0502020204030204" pitchFamily="34" charset="0"/>
              </a:rPr>
              <a:t>...There’s no politics in the Sermon on the Mount.  None.  There is not one reference to the social, political aspect of the kingdom made here, not one.  The Jews were so concerned about the politics and the social life.  Jesus makes no reference to that at all...The stress is on being.  It’s not on ruling or possessing, it is on being...So the political aspect of this message was devastating.  It was absolutely everything was the opposite of what they expected a Messiah to say.</a:t>
            </a:r>
            <a:r>
              <a:rPr lang="en-US" altLang="en-US" sz="3000" dirty="0">
                <a:latin typeface="Calibri" panose="020F0502020204030204" pitchFamily="34" charset="0"/>
                <a:cs typeface="+mn-cs"/>
              </a:rPr>
              <a:t>”</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28600"/>
            <a:ext cx="1136307" cy="1188720"/>
          </a:xfrm>
          <a:prstGeom prst="rect">
            <a:avLst/>
          </a:prstGeom>
          <a:ln w="28575">
            <a:solidFill>
              <a:schemeClr val="bg1"/>
            </a:solidFill>
          </a:ln>
        </p:spPr>
      </p:pic>
      <p:sp>
        <p:nvSpPr>
          <p:cNvPr id="3" name="TextBox 2"/>
          <p:cNvSpPr txBox="1"/>
          <p:nvPr/>
        </p:nvSpPr>
        <p:spPr>
          <a:xfrm>
            <a:off x="1627938" y="6477000"/>
            <a:ext cx="5888124" cy="338554"/>
          </a:xfrm>
          <a:prstGeom prst="rect">
            <a:avLst/>
          </a:prstGeom>
          <a:noFill/>
        </p:spPr>
        <p:txBody>
          <a:bodyPr wrap="square" rtlCol="0">
            <a:spAutoFit/>
          </a:bodyPr>
          <a:lstStyle/>
          <a:p>
            <a:pPr algn="ctr"/>
            <a:r>
              <a:rPr lang="en-US" sz="1600" dirty="0">
                <a:latin typeface="Calibri" panose="020F0502020204030204" pitchFamily="34" charset="0"/>
              </a:rPr>
              <a:t>https://www.gty.org/library/print/study-guide-chapter/2197</a:t>
            </a:r>
          </a:p>
        </p:txBody>
      </p:sp>
    </p:spTree>
    <p:extLst>
      <p:ext uri="{BB962C8B-B14F-4D97-AF65-F5344CB8AC3E}">
        <p14:creationId xmlns:p14="http://schemas.microsoft.com/office/powerpoint/2010/main" val="265010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2514600"/>
            <a:ext cx="8839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FontTx/>
              <a:buNone/>
            </a:pPr>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rPr>
              <a:t>We must not forget that Jesus came to seek and to save the lost, not merely to announce the earthly kingdom. When Jesus proclaimed His kingdom, </a:t>
            </a:r>
            <a:r>
              <a:rPr lang="en-US" sz="3600" b="1" u="sng" dirty="0">
                <a:solidFill>
                  <a:srgbClr val="FFFFCC"/>
                </a:solidFill>
                <a:latin typeface="Calibri" panose="020F0502020204030204" pitchFamily="34" charset="0"/>
              </a:rPr>
              <a:t>He was preaching salvation</a:t>
            </a:r>
            <a:r>
              <a:rPr lang="en-US" sz="3600" dirty="0">
                <a:latin typeface="Calibri" panose="020F0502020204030204" pitchFamily="34" charset="0"/>
              </a:rPr>
              <a:t>.</a:t>
            </a:r>
            <a:r>
              <a:rPr lang="en-US" altLang="en-US" sz="3600" dirty="0">
                <a:latin typeface="Calibri" panose="020F0502020204030204" pitchFamily="34" charset="0"/>
                <a:cs typeface="+mn-cs"/>
              </a:rPr>
              <a:t>”</a:t>
            </a:r>
          </a:p>
        </p:txBody>
      </p:sp>
      <p:sp>
        <p:nvSpPr>
          <p:cNvPr id="8" name="TextBox 2"/>
          <p:cNvSpPr txBox="1">
            <a:spLocks noChangeArrowheads="1"/>
          </p:cNvSpPr>
          <p:nvPr/>
        </p:nvSpPr>
        <p:spPr bwMode="auto">
          <a:xfrm>
            <a:off x="1524000" y="240707"/>
            <a:ext cx="6096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None/>
            </a:pPr>
            <a:r>
              <a:rPr lang="en-US" sz="1800" dirty="0">
                <a:latin typeface="Calibri" panose="020F0502020204030204" pitchFamily="34" charset="0"/>
              </a:rPr>
              <a:t>John F. MacArthur, </a:t>
            </a:r>
            <a:r>
              <a:rPr lang="en-US" sz="1800" i="1" dirty="0">
                <a:latin typeface="Calibri" panose="020F0502020204030204" pitchFamily="34" charset="0"/>
              </a:rPr>
              <a:t>The Gospel According to Jesus: What Does Jesus Mean When He Says, “Follow Me”?</a:t>
            </a:r>
            <a:r>
              <a:rPr lang="en-US" sz="1800" dirty="0">
                <a:latin typeface="Calibri" panose="020F0502020204030204" pitchFamily="34" charset="0"/>
              </a:rPr>
              <a:t> (Grand Rapids: Zondervan, 1988), 89.</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28600"/>
            <a:ext cx="1136307" cy="1188720"/>
          </a:xfrm>
          <a:prstGeom prst="rect">
            <a:avLst/>
          </a:prstGeom>
          <a:ln w="28575">
            <a:solidFill>
              <a:schemeClr val="bg1"/>
            </a:solidFill>
          </a:ln>
        </p:spPr>
      </p:pic>
    </p:spTree>
    <p:extLst>
      <p:ext uri="{BB962C8B-B14F-4D97-AF65-F5344CB8AC3E}">
        <p14:creationId xmlns:p14="http://schemas.microsoft.com/office/powerpoint/2010/main" val="2944919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3" y="152400"/>
            <a:ext cx="8744137" cy="504753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28:18-20 (NASB)</a:t>
            </a:r>
          </a:p>
          <a:p>
            <a:pPr algn="just">
              <a:spcBef>
                <a:spcPts val="600"/>
              </a:spcBef>
              <a:spcAft>
                <a:spcPts val="600"/>
              </a:spcAft>
            </a:pPr>
            <a:r>
              <a:rPr lang="en-US" altLang="en-US" sz="3400" kern="0" dirty="0">
                <a:latin typeface="Calibri" panose="020F0502020204030204" pitchFamily="34" charset="0"/>
              </a:rPr>
              <a:t>“</a:t>
            </a:r>
            <a:r>
              <a:rPr lang="en-US" sz="3400" dirty="0">
                <a:latin typeface="Calibri" panose="020F0502020204030204" pitchFamily="34" charset="0"/>
              </a:rPr>
              <a:t>And Jesus came up and spoke to them, saying, ‘All authority has been given to Me in heaven and on earth. </a:t>
            </a:r>
            <a:r>
              <a:rPr lang="en-US" sz="3400" baseline="30000" dirty="0">
                <a:latin typeface="Calibri" panose="020F0502020204030204" pitchFamily="34" charset="0"/>
              </a:rPr>
              <a:t>19 </a:t>
            </a:r>
            <a:r>
              <a:rPr lang="en-US" sz="3400" dirty="0">
                <a:latin typeface="Calibri" panose="020F0502020204030204" pitchFamily="34" charset="0"/>
              </a:rPr>
              <a:t>Go therefore and make disciples of </a:t>
            </a:r>
            <a:r>
              <a:rPr lang="en-US" sz="3400" b="1" u="sng" dirty="0">
                <a:solidFill>
                  <a:srgbClr val="FFFFCC"/>
                </a:solidFill>
                <a:latin typeface="Calibri" panose="020F0502020204030204" pitchFamily="34" charset="0"/>
              </a:rPr>
              <a:t>all the nations</a:t>
            </a:r>
            <a:r>
              <a:rPr lang="en-US" sz="3400" dirty="0">
                <a:latin typeface="Calibri" panose="020F0502020204030204" pitchFamily="34" charset="0"/>
              </a:rPr>
              <a:t>, baptizing them in the name of the Father and the Son and the Holy Spirit, </a:t>
            </a:r>
            <a:r>
              <a:rPr lang="en-US" sz="3400" baseline="30000" dirty="0">
                <a:latin typeface="Calibri" panose="020F0502020204030204" pitchFamily="34" charset="0"/>
              </a:rPr>
              <a:t>20 </a:t>
            </a:r>
            <a:r>
              <a:rPr lang="en-US" sz="3400" dirty="0">
                <a:latin typeface="Calibri" panose="020F0502020204030204" pitchFamily="34" charset="0"/>
              </a:rPr>
              <a:t>teaching them to observe all that I commanded you; and lo, I am with you always, even to the end of the age.’”</a:t>
            </a:r>
          </a:p>
        </p:txBody>
      </p:sp>
    </p:spTree>
    <p:extLst>
      <p:ext uri="{BB962C8B-B14F-4D97-AF65-F5344CB8AC3E}">
        <p14:creationId xmlns:p14="http://schemas.microsoft.com/office/powerpoint/2010/main" val="963063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23897" y="152400"/>
            <a:ext cx="7896206"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Gentiles</a:t>
            </a:r>
            <a:r>
              <a:rPr lang="en-US" sz="3600" dirty="0">
                <a:latin typeface="Calibri" panose="020F0502020204030204" pitchFamily="34" charset="0"/>
              </a:rPr>
              <a:t>, and do not enter </a:t>
            </a:r>
            <a:r>
              <a:rPr lang="en-US" sz="3600" i="1" dirty="0">
                <a:latin typeface="Calibri" panose="020F0502020204030204" pitchFamily="34" charset="0"/>
              </a:rPr>
              <a:t>any</a:t>
            </a:r>
            <a:r>
              <a:rPr lang="en-US" sz="3600" dirty="0">
                <a:latin typeface="Calibri" panose="020F0502020204030204" pitchFamily="34" charset="0"/>
              </a:rPr>
              <a:t> city of the </a:t>
            </a:r>
            <a:r>
              <a:rPr lang="en-US" sz="3600" b="1" u="sng" dirty="0">
                <a:solidFill>
                  <a:srgbClr val="FFFFCC"/>
                </a:solidFill>
                <a:latin typeface="Calibri" panose="020F0502020204030204" pitchFamily="34" charset="0"/>
              </a:rPr>
              <a:t>Samaritans</a:t>
            </a:r>
            <a:r>
              <a:rPr lang="en-US" sz="3600" dirty="0">
                <a:latin typeface="Calibri" panose="020F0502020204030204" pitchFamily="34" charset="0"/>
              </a:rPr>
              <a:t>;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a:t>
            </a:r>
            <a:r>
              <a:rPr lang="en-US" sz="3600" b="1" u="sng" dirty="0">
                <a:solidFill>
                  <a:srgbClr val="FFFFCC"/>
                </a:solidFill>
                <a:latin typeface="Calibri" panose="020F0502020204030204" pitchFamily="34" charset="0"/>
              </a:rPr>
              <a:t>house of Israel</a:t>
            </a:r>
            <a:r>
              <a:rPr lang="en-US" sz="3600" dirty="0">
                <a:latin typeface="Calibri" panose="020F0502020204030204" pitchFamily="34" charset="0"/>
              </a:rPr>
              <a:t>. </a:t>
            </a:r>
            <a:r>
              <a:rPr lang="en-US" sz="3600" baseline="30000" dirty="0">
                <a:latin typeface="Calibri" panose="020F0502020204030204" pitchFamily="34" charset="0"/>
              </a:rPr>
              <a:t>7 </a:t>
            </a:r>
            <a:r>
              <a:rPr lang="en-US" sz="3600" dirty="0">
                <a:latin typeface="Calibri" panose="020F0502020204030204" pitchFamily="34" charset="0"/>
              </a:rPr>
              <a:t>And as you go, preach, saying, ‘The kingdom of heaven is at hand.’”</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4277980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940599" y="152400"/>
            <a:ext cx="7262803" cy="392415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16:30-31 (NASB)</a:t>
            </a:r>
          </a:p>
          <a:p>
            <a:pPr algn="just"/>
            <a:r>
              <a:rPr lang="en-US" altLang="en-US" sz="4000" kern="0" dirty="0">
                <a:latin typeface="Calibri" panose="020F0502020204030204" pitchFamily="34" charset="0"/>
              </a:rPr>
              <a:t>“</a:t>
            </a:r>
            <a:r>
              <a:rPr lang="en-US" sz="4000" dirty="0">
                <a:latin typeface="Calibri" panose="020F0502020204030204" pitchFamily="34" charset="0"/>
              </a:rPr>
              <a:t>and after he brought them out, he said, ‘Sirs, what must I do to be saved?’ </a:t>
            </a:r>
            <a:r>
              <a:rPr lang="en-US" sz="4000" baseline="30000" dirty="0">
                <a:latin typeface="Calibri" panose="020F0502020204030204" pitchFamily="34" charset="0"/>
              </a:rPr>
              <a:t>31 </a:t>
            </a:r>
            <a:r>
              <a:rPr lang="en-US" sz="4000" dirty="0">
                <a:latin typeface="Calibri" panose="020F0502020204030204" pitchFamily="34" charset="0"/>
              </a:rPr>
              <a:t>They said, ‘</a:t>
            </a:r>
            <a:r>
              <a:rPr lang="en-US" sz="4000" b="1" u="sng" dirty="0">
                <a:solidFill>
                  <a:srgbClr val="FFFFCC"/>
                </a:solidFill>
                <a:latin typeface="Calibri" panose="020F0502020204030204" pitchFamily="34" charset="0"/>
              </a:rPr>
              <a:t>Believe in the Lord Jesus, and you will be saved</a:t>
            </a:r>
            <a:r>
              <a:rPr lang="en-US" sz="4000" dirty="0">
                <a:latin typeface="Calibri" panose="020F0502020204030204" pitchFamily="34" charset="0"/>
              </a:rPr>
              <a:t>, you and your household.’”</a:t>
            </a:r>
          </a:p>
        </p:txBody>
      </p:sp>
    </p:spTree>
    <p:extLst>
      <p:ext uri="{BB962C8B-B14F-4D97-AF65-F5344CB8AC3E}">
        <p14:creationId xmlns:p14="http://schemas.microsoft.com/office/powerpoint/2010/main" val="500925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985" y="91440"/>
            <a:ext cx="7582030"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55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Gentiles</a:t>
            </a:r>
            <a:r>
              <a:rPr lang="en-US" sz="3600" dirty="0">
                <a:latin typeface="Calibri" panose="020F0502020204030204" pitchFamily="34" charset="0"/>
              </a:rPr>
              <a:t>, and do not enter </a:t>
            </a:r>
            <a:r>
              <a:rPr lang="en-US" sz="3600" i="1" dirty="0">
                <a:latin typeface="Calibri" panose="020F0502020204030204" pitchFamily="34" charset="0"/>
              </a:rPr>
              <a:t>any</a:t>
            </a:r>
            <a:r>
              <a:rPr lang="en-US" sz="3600" dirty="0">
                <a:latin typeface="Calibri" panose="020F0502020204030204" pitchFamily="34" charset="0"/>
              </a:rPr>
              <a:t> city of the </a:t>
            </a:r>
            <a:r>
              <a:rPr lang="en-US" sz="3600" b="1" u="sng" dirty="0">
                <a:solidFill>
                  <a:srgbClr val="FFFFCC"/>
                </a:solidFill>
                <a:latin typeface="Calibri" panose="020F0502020204030204" pitchFamily="34" charset="0"/>
              </a:rPr>
              <a:t>Samaritans</a:t>
            </a:r>
            <a:r>
              <a:rPr lang="en-US" sz="3600" dirty="0">
                <a:latin typeface="Calibri" panose="020F0502020204030204" pitchFamily="34" charset="0"/>
              </a:rPr>
              <a:t>;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a:t>
            </a:r>
            <a:r>
              <a:rPr lang="en-US" sz="3600" b="1" u="sng" dirty="0">
                <a:solidFill>
                  <a:srgbClr val="FFFFCC"/>
                </a:solidFill>
                <a:latin typeface="Calibri" panose="020F0502020204030204" pitchFamily="34" charset="0"/>
              </a:rPr>
              <a:t>house of Israel</a:t>
            </a:r>
            <a:r>
              <a:rPr lang="en-US" sz="3600" dirty="0">
                <a:latin typeface="Calibri" panose="020F0502020204030204" pitchFamily="34" charset="0"/>
              </a:rPr>
              <a:t>. </a:t>
            </a:r>
            <a:r>
              <a:rPr lang="en-US" sz="3600" baseline="30000" dirty="0">
                <a:latin typeface="Calibri" panose="020F0502020204030204" pitchFamily="34" charset="0"/>
              </a:rPr>
              <a:t>7 </a:t>
            </a:r>
            <a:r>
              <a:rPr lang="en-US" sz="3600" dirty="0">
                <a:latin typeface="Calibri" panose="020F0502020204030204" pitchFamily="34" charset="0"/>
              </a:rPr>
              <a:t>And as you go, preach, saying, ‘</a:t>
            </a:r>
            <a:r>
              <a:rPr lang="en-US" sz="3600" b="1" u="sng" dirty="0">
                <a:solidFill>
                  <a:srgbClr val="FFFFCC"/>
                </a:solidFill>
                <a:latin typeface="Calibri" panose="020F0502020204030204" pitchFamily="34" charset="0"/>
              </a:rPr>
              <a:t>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243427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03315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44735639"/>
              </p:ext>
            </p:extLst>
          </p:nvPr>
        </p:nvGraphicFramePr>
        <p:xfrm>
          <a:off x="152400" y="701040"/>
          <a:ext cx="8839200" cy="5181600"/>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endParaRPr lang="en-US" sz="2800" b="1" dirty="0">
                        <a:latin typeface="Calibri" panose="020F0502020204030204" pitchFamily="34" charset="0"/>
                      </a:endParaRPr>
                    </a:p>
                  </a:txBody>
                  <a:tcPr/>
                </a:tc>
                <a:tc>
                  <a:txBody>
                    <a:bodyPr/>
                    <a:lstStyle/>
                    <a:p>
                      <a:r>
                        <a:rPr lang="en-US" sz="2800" b="1" dirty="0">
                          <a:solidFill>
                            <a:srgbClr val="C00000"/>
                          </a:solidFill>
                          <a:latin typeface="Calibri" panose="020F0502020204030204" pitchFamily="34" charset="0"/>
                        </a:rPr>
                        <a:t>Kingdom Gospel</a:t>
                      </a:r>
                    </a:p>
                  </a:txBody>
                  <a:tcPr/>
                </a:tc>
                <a:tc>
                  <a:txBody>
                    <a:bodyPr/>
                    <a:lstStyle/>
                    <a:p>
                      <a:r>
                        <a:rPr lang="en-US" sz="28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439394">
                <a:tc>
                  <a:txBody>
                    <a:bodyPr/>
                    <a:lstStyle/>
                    <a:p>
                      <a:r>
                        <a:rPr lang="en-US" sz="2600" dirty="0">
                          <a:latin typeface="Calibri" panose="020F0502020204030204" pitchFamily="34" charset="0"/>
                        </a:rPr>
                        <a:t>Biblical example</a:t>
                      </a:r>
                      <a:endParaRPr lang="en-US" sz="2600" b="1" dirty="0">
                        <a:latin typeface="Calibri" panose="020F0502020204030204" pitchFamily="34" charset="0"/>
                      </a:endParaRPr>
                    </a:p>
                  </a:txBody>
                  <a:tcPr/>
                </a:tc>
                <a:tc>
                  <a:txBody>
                    <a:bodyPr/>
                    <a:lstStyle/>
                    <a:p>
                      <a:r>
                        <a:rPr lang="en-US" sz="2600" dirty="0">
                          <a:latin typeface="Calibri" panose="020F0502020204030204" pitchFamily="34" charset="0"/>
                        </a:rPr>
                        <a:t>Matt. 3:2; 4:17; 10:5-7</a:t>
                      </a:r>
                    </a:p>
                  </a:txBody>
                  <a:tcPr/>
                </a:tc>
                <a:tc>
                  <a:txBody>
                    <a:bodyPr/>
                    <a:lstStyle/>
                    <a:p>
                      <a:r>
                        <a:rPr lang="en-US" sz="2600" dirty="0">
                          <a:latin typeface="Calibri" panose="020F0502020204030204" pitchFamily="34" charset="0"/>
                        </a:rPr>
                        <a:t>Acts 16:30-31</a:t>
                      </a:r>
                    </a:p>
                  </a:txBody>
                  <a:tcPr/>
                </a:tc>
                <a:extLst>
                  <a:ext uri="{0D108BD9-81ED-4DB2-BD59-A6C34878D82A}">
                    <a16:rowId xmlns:a16="http://schemas.microsoft.com/office/drawing/2014/main" val="21921017"/>
                  </a:ext>
                </a:extLst>
              </a:tr>
              <a:tr h="421338">
                <a:tc>
                  <a:txBody>
                    <a:bodyPr/>
                    <a:lstStyle/>
                    <a:p>
                      <a:r>
                        <a:rPr lang="en-US" sz="2600" dirty="0">
                          <a:latin typeface="Calibri" panose="020F0502020204030204" pitchFamily="34" charset="0"/>
                        </a:rPr>
                        <a:t>Target audience</a:t>
                      </a:r>
                      <a:endParaRPr lang="en-US" sz="2600" b="1" dirty="0">
                        <a:latin typeface="Calibri" panose="020F0502020204030204" pitchFamily="34" charset="0"/>
                      </a:endParaRPr>
                    </a:p>
                  </a:txBody>
                  <a:tcPr/>
                </a:tc>
                <a:tc>
                  <a:txBody>
                    <a:bodyPr/>
                    <a:lstStyle/>
                    <a:p>
                      <a:r>
                        <a:rPr lang="en-US" sz="2600" dirty="0">
                          <a:latin typeface="Calibri" panose="020F0502020204030204" pitchFamily="34" charset="0"/>
                        </a:rPr>
                        <a:t>National Israel (Matt. 10:5-7)</a:t>
                      </a:r>
                    </a:p>
                  </a:txBody>
                  <a:tcPr/>
                </a:tc>
                <a:tc>
                  <a:txBody>
                    <a:bodyPr/>
                    <a:lstStyle/>
                    <a:p>
                      <a:r>
                        <a:rPr lang="en-US" sz="2600" dirty="0">
                          <a:latin typeface="Calibri" panose="020F0502020204030204" pitchFamily="34" charset="0"/>
                        </a:rPr>
                        <a:t>All nations (Matt. 28:18-20)</a:t>
                      </a:r>
                    </a:p>
                  </a:txBody>
                  <a:tcPr/>
                </a:tc>
                <a:extLst>
                  <a:ext uri="{0D108BD9-81ED-4DB2-BD59-A6C34878D82A}">
                    <a16:rowId xmlns:a16="http://schemas.microsoft.com/office/drawing/2014/main" val="436724035"/>
                  </a:ext>
                </a:extLst>
              </a:tr>
              <a:tr h="682566">
                <a:tc>
                  <a:txBody>
                    <a:bodyPr/>
                    <a:lstStyle/>
                    <a:p>
                      <a:r>
                        <a:rPr lang="en-US" sz="2600" dirty="0">
                          <a:latin typeface="Calibri" panose="020F0502020204030204" pitchFamily="34" charset="0"/>
                        </a:rPr>
                        <a:t>Type of salvation offered</a:t>
                      </a:r>
                      <a:endParaRPr lang="en-US" sz="2600" b="1" dirty="0">
                        <a:latin typeface="Calibri" panose="020F0502020204030204" pitchFamily="34" charset="0"/>
                      </a:endParaRPr>
                    </a:p>
                  </a:txBody>
                  <a:tcPr/>
                </a:tc>
                <a:tc>
                  <a:txBody>
                    <a:bodyPr/>
                    <a:lstStyle/>
                    <a:p>
                      <a:r>
                        <a:rPr lang="en-US" sz="2600" dirty="0">
                          <a:latin typeface="Calibri" panose="020F0502020204030204" pitchFamily="34" charset="0"/>
                        </a:rPr>
                        <a:t>National</a:t>
                      </a:r>
                    </a:p>
                  </a:txBody>
                  <a:tcPr/>
                </a:tc>
                <a:tc>
                  <a:txBody>
                    <a:bodyPr/>
                    <a:lstStyle/>
                    <a:p>
                      <a:r>
                        <a:rPr lang="en-US" sz="2600" dirty="0">
                          <a:latin typeface="Calibri" panose="020F0502020204030204" pitchFamily="34" charset="0"/>
                        </a:rPr>
                        <a:t>Personal and individual</a:t>
                      </a:r>
                    </a:p>
                  </a:txBody>
                  <a:tcPr/>
                </a:tc>
                <a:extLst>
                  <a:ext uri="{0D108BD9-81ED-4DB2-BD59-A6C34878D82A}">
                    <a16:rowId xmlns:a16="http://schemas.microsoft.com/office/drawing/2014/main" val="3012532902"/>
                  </a:ext>
                </a:extLst>
              </a:tr>
              <a:tr h="439394">
                <a:tc>
                  <a:txBody>
                    <a:bodyPr/>
                    <a:lstStyle/>
                    <a:p>
                      <a:r>
                        <a:rPr lang="en-US" sz="2600" dirty="0">
                          <a:latin typeface="Calibri" panose="020F0502020204030204" pitchFamily="34" charset="0"/>
                        </a:rPr>
                        <a:t>Portrayal of Christ</a:t>
                      </a:r>
                      <a:endParaRPr lang="en-US" sz="2600" b="1" dirty="0">
                        <a:latin typeface="Calibri" panose="020F0502020204030204" pitchFamily="34" charset="0"/>
                      </a:endParaRPr>
                    </a:p>
                  </a:txBody>
                  <a:tcPr/>
                </a:tc>
                <a:tc>
                  <a:txBody>
                    <a:bodyPr/>
                    <a:lstStyle/>
                    <a:p>
                      <a:r>
                        <a:rPr lang="en-US" sz="2600" dirty="0">
                          <a:latin typeface="Calibri" panose="020F0502020204030204" pitchFamily="34" charset="0"/>
                        </a:rPr>
                        <a:t>National savior and king</a:t>
                      </a:r>
                    </a:p>
                  </a:txBody>
                  <a:tcPr/>
                </a:tc>
                <a:tc>
                  <a:txBody>
                    <a:bodyPr/>
                    <a:lstStyle/>
                    <a:p>
                      <a:r>
                        <a:rPr lang="en-US" sz="2600" dirty="0">
                          <a:latin typeface="Calibri" panose="020F0502020204030204" pitchFamily="34" charset="0"/>
                        </a:rPr>
                        <a:t>Personal savior</a:t>
                      </a:r>
                    </a:p>
                  </a:txBody>
                  <a:tcPr/>
                </a:tc>
                <a:extLst>
                  <a:ext uri="{0D108BD9-81ED-4DB2-BD59-A6C34878D82A}">
                    <a16:rowId xmlns:a16="http://schemas.microsoft.com/office/drawing/2014/main" val="1692019242"/>
                  </a:ext>
                </a:extLst>
              </a:tr>
              <a:tr h="439394">
                <a:tc>
                  <a:txBody>
                    <a:bodyPr/>
                    <a:lstStyle/>
                    <a:p>
                      <a:r>
                        <a:rPr lang="en-US" sz="2600" dirty="0">
                          <a:latin typeface="Calibri" panose="020F0502020204030204" pitchFamily="34" charset="0"/>
                        </a:rPr>
                        <a:t>Kingdom expectancy</a:t>
                      </a:r>
                      <a:endParaRPr lang="en-US" sz="2600" b="1" dirty="0">
                        <a:latin typeface="Calibri" panose="020F0502020204030204" pitchFamily="34" charset="0"/>
                      </a:endParaRPr>
                    </a:p>
                  </a:txBody>
                  <a:tcPr/>
                </a:tc>
                <a:tc>
                  <a:txBody>
                    <a:bodyPr/>
                    <a:lstStyle/>
                    <a:p>
                      <a:pPr algn="ctr"/>
                      <a:r>
                        <a:rPr lang="en-US" sz="2600" dirty="0">
                          <a:latin typeface="Calibri" panose="020F0502020204030204" pitchFamily="34" charset="0"/>
                        </a:rPr>
                        <a:t>Imminent</a:t>
                      </a:r>
                    </a:p>
                  </a:txBody>
                  <a:tcPr/>
                </a:tc>
                <a:tc>
                  <a:txBody>
                    <a:bodyPr/>
                    <a:lstStyle/>
                    <a:p>
                      <a:pPr algn="ctr"/>
                      <a:r>
                        <a:rPr lang="en-US" sz="2600" dirty="0">
                          <a:latin typeface="Calibri" panose="020F0502020204030204" pitchFamily="34" charset="0"/>
                        </a:rPr>
                        <a:t>Absent</a:t>
                      </a:r>
                    </a:p>
                  </a:txBody>
                  <a:tcPr/>
                </a:tc>
                <a:extLst>
                  <a:ext uri="{0D108BD9-81ED-4DB2-BD59-A6C34878D82A}">
                    <a16:rowId xmlns:a16="http://schemas.microsoft.com/office/drawing/2014/main" val="1289722862"/>
                  </a:ext>
                </a:extLst>
              </a:tr>
            </a:tbl>
          </a:graphicData>
        </a:graphic>
      </p:graphicFrame>
    </p:spTree>
    <p:extLst>
      <p:ext uri="{BB962C8B-B14F-4D97-AF65-F5344CB8AC3E}">
        <p14:creationId xmlns:p14="http://schemas.microsoft.com/office/powerpoint/2010/main" val="5290217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6183422"/>
              </p:ext>
            </p:extLst>
          </p:nvPr>
        </p:nvGraphicFramePr>
        <p:xfrm>
          <a:off x="152400" y="243840"/>
          <a:ext cx="8839200" cy="6370320"/>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800" b="1" dirty="0">
                        <a:latin typeface="Calibri" panose="020F0502020204030204" pitchFamily="34" charset="0"/>
                      </a:endParaRPr>
                    </a:p>
                  </a:txBody>
                  <a:tcPr/>
                </a:tc>
                <a:tc>
                  <a:txBody>
                    <a:bodyPr/>
                    <a:lstStyle/>
                    <a:p>
                      <a:pPr algn="ctr"/>
                      <a:r>
                        <a:rPr lang="en-US" sz="2800" b="1" dirty="0">
                          <a:solidFill>
                            <a:srgbClr val="C00000"/>
                          </a:solidFill>
                          <a:latin typeface="Calibri" panose="020F0502020204030204" pitchFamily="34" charset="0"/>
                        </a:rPr>
                        <a:t>Kingdom Gospel</a:t>
                      </a:r>
                    </a:p>
                  </a:txBody>
                  <a:tcPr/>
                </a:tc>
                <a:tc>
                  <a:txBody>
                    <a:bodyPr/>
                    <a:lstStyle/>
                    <a:p>
                      <a:pPr algn="ctr"/>
                      <a:r>
                        <a:rPr lang="en-US" sz="28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439394">
                <a:tc>
                  <a:txBody>
                    <a:bodyPr/>
                    <a:lstStyle/>
                    <a:p>
                      <a:r>
                        <a:rPr lang="en-US" sz="2600" dirty="0">
                          <a:latin typeface="Calibri" panose="020F0502020204030204" pitchFamily="34" charset="0"/>
                        </a:rPr>
                        <a:t>Contribution to God’s program</a:t>
                      </a:r>
                    </a:p>
                  </a:txBody>
                  <a:tcPr/>
                </a:tc>
                <a:tc>
                  <a:txBody>
                    <a:bodyPr/>
                    <a:lstStyle/>
                    <a:p>
                      <a:r>
                        <a:rPr lang="en-US" sz="2600" dirty="0">
                          <a:latin typeface="Calibri" panose="020F0502020204030204" pitchFamily="34" charset="0"/>
                        </a:rPr>
                        <a:t>Appearing of the kingdom</a:t>
                      </a:r>
                    </a:p>
                  </a:txBody>
                  <a:tcPr/>
                </a:tc>
                <a:tc>
                  <a:txBody>
                    <a:bodyPr/>
                    <a:lstStyle/>
                    <a:p>
                      <a:r>
                        <a:rPr lang="en-US" sz="2600" dirty="0">
                          <a:latin typeface="Calibri" panose="020F0502020204030204" pitchFamily="34" charset="0"/>
                        </a:rPr>
                        <a:t>Building of the church (Matt. 16:18; Rom. 11:25b)</a:t>
                      </a:r>
                    </a:p>
                  </a:txBody>
                  <a:tcPr/>
                </a:tc>
                <a:extLst>
                  <a:ext uri="{0D108BD9-81ED-4DB2-BD59-A6C34878D82A}">
                    <a16:rowId xmlns:a16="http://schemas.microsoft.com/office/drawing/2014/main" val="21921017"/>
                  </a:ext>
                </a:extLst>
              </a:tr>
              <a:tr h="421338">
                <a:tc>
                  <a:txBody>
                    <a:bodyPr/>
                    <a:lstStyle/>
                    <a:p>
                      <a:r>
                        <a:rPr lang="en-US" sz="2600" dirty="0">
                          <a:latin typeface="Calibri" panose="020F0502020204030204" pitchFamily="34" charset="0"/>
                        </a:rPr>
                        <a:t>Scriptural foundation</a:t>
                      </a:r>
                    </a:p>
                  </a:txBody>
                  <a:tcPr/>
                </a:tc>
                <a:tc>
                  <a:txBody>
                    <a:bodyPr/>
                    <a:lstStyle/>
                    <a:p>
                      <a:r>
                        <a:rPr lang="en-US" sz="2600" dirty="0">
                          <a:latin typeface="Calibri" panose="020F0502020204030204" pitchFamily="34" charset="0"/>
                        </a:rPr>
                        <a:t>Mosaic Covenant </a:t>
                      </a:r>
                    </a:p>
                    <a:p>
                      <a:r>
                        <a:rPr lang="en-US" sz="2600" dirty="0">
                          <a:latin typeface="Calibri" panose="020F0502020204030204" pitchFamily="34" charset="0"/>
                        </a:rPr>
                        <a:t>(Exod. 19:5-6; Deut. 28:15-68)</a:t>
                      </a:r>
                    </a:p>
                  </a:txBody>
                  <a:tcPr/>
                </a:tc>
                <a:tc>
                  <a:txBody>
                    <a:bodyPr/>
                    <a:lstStyle/>
                    <a:p>
                      <a:r>
                        <a:rPr lang="en-US" sz="2600" dirty="0">
                          <a:latin typeface="Calibri" panose="020F0502020204030204" pitchFamily="34" charset="0"/>
                        </a:rPr>
                        <a:t>Gen. 3:15; 15:6; John 3:16; Gal 3:16</a:t>
                      </a:r>
                    </a:p>
                  </a:txBody>
                  <a:tcPr/>
                </a:tc>
                <a:extLst>
                  <a:ext uri="{0D108BD9-81ED-4DB2-BD59-A6C34878D82A}">
                    <a16:rowId xmlns:a16="http://schemas.microsoft.com/office/drawing/2014/main" val="436724035"/>
                  </a:ext>
                </a:extLst>
              </a:tr>
              <a:tr h="682566">
                <a:tc>
                  <a:txBody>
                    <a:bodyPr/>
                    <a:lstStyle/>
                    <a:p>
                      <a:r>
                        <a:rPr lang="en-US" sz="2600" dirty="0">
                          <a:latin typeface="Calibri" panose="020F0502020204030204" pitchFamily="34" charset="0"/>
                        </a:rPr>
                        <a:t>When preached?</a:t>
                      </a:r>
                    </a:p>
                  </a:txBody>
                  <a:tcPr/>
                </a:tc>
                <a:tc>
                  <a:txBody>
                    <a:bodyPr/>
                    <a:lstStyle/>
                    <a:p>
                      <a:r>
                        <a:rPr lang="en-US" sz="2600" dirty="0">
                          <a:latin typeface="Calibri" panose="020F0502020204030204" pitchFamily="34" charset="0"/>
                        </a:rPr>
                        <a:t>Early Gospels and Tribulation (Matt. 3:2; 24:14)</a:t>
                      </a:r>
                    </a:p>
                  </a:txBody>
                  <a:tcPr/>
                </a:tc>
                <a:tc>
                  <a:txBody>
                    <a:bodyPr/>
                    <a:lstStyle/>
                    <a:p>
                      <a:pPr algn="ctr"/>
                      <a:r>
                        <a:rPr lang="en-US" sz="2600" dirty="0">
                          <a:latin typeface="Calibri" panose="020F0502020204030204" pitchFamily="34" charset="0"/>
                        </a:rPr>
                        <a:t>Church Age</a:t>
                      </a:r>
                    </a:p>
                  </a:txBody>
                  <a:tcPr/>
                </a:tc>
                <a:extLst>
                  <a:ext uri="{0D108BD9-81ED-4DB2-BD59-A6C34878D82A}">
                    <a16:rowId xmlns:a16="http://schemas.microsoft.com/office/drawing/2014/main" val="3012532902"/>
                  </a:ext>
                </a:extLst>
              </a:tr>
              <a:tr h="439394">
                <a:tc>
                  <a:txBody>
                    <a:bodyPr/>
                    <a:lstStyle/>
                    <a:p>
                      <a:r>
                        <a:rPr lang="en-US" sz="2600" dirty="0">
                          <a:latin typeface="Calibri" panose="020F0502020204030204" pitchFamily="34" charset="0"/>
                        </a:rPr>
                        <a:t>Preached today?</a:t>
                      </a:r>
                    </a:p>
                  </a:txBody>
                  <a:tcPr/>
                </a:tc>
                <a:tc>
                  <a:txBody>
                    <a:bodyPr/>
                    <a:lstStyle/>
                    <a:p>
                      <a:pPr algn="ctr"/>
                      <a:r>
                        <a:rPr lang="en-US" sz="2600" dirty="0">
                          <a:latin typeface="Calibri" panose="020F0502020204030204" pitchFamily="34" charset="0"/>
                        </a:rPr>
                        <a:t>No</a:t>
                      </a:r>
                    </a:p>
                  </a:txBody>
                  <a:tcPr/>
                </a:tc>
                <a:tc>
                  <a:txBody>
                    <a:bodyPr/>
                    <a:lstStyle/>
                    <a:p>
                      <a:pPr algn="ctr"/>
                      <a:r>
                        <a:rPr lang="en-US" sz="2600" dirty="0">
                          <a:latin typeface="Calibri" panose="020F0502020204030204" pitchFamily="34" charset="0"/>
                        </a:rPr>
                        <a:t>Yes</a:t>
                      </a:r>
                    </a:p>
                  </a:txBody>
                  <a:tcPr/>
                </a:tc>
                <a:extLst>
                  <a:ext uri="{0D108BD9-81ED-4DB2-BD59-A6C34878D82A}">
                    <a16:rowId xmlns:a16="http://schemas.microsoft.com/office/drawing/2014/main" val="1692019242"/>
                  </a:ext>
                </a:extLst>
              </a:tr>
              <a:tr h="439394">
                <a:tc>
                  <a:txBody>
                    <a:bodyPr/>
                    <a:lstStyle/>
                    <a:p>
                      <a:r>
                        <a:rPr lang="en-US" sz="2600" dirty="0">
                          <a:latin typeface="Calibri" panose="020F0502020204030204" pitchFamily="34" charset="0"/>
                        </a:rPr>
                        <a:t>Perpetual availability?</a:t>
                      </a:r>
                    </a:p>
                  </a:txBody>
                  <a:tcPr/>
                </a:tc>
                <a:tc>
                  <a:txBody>
                    <a:bodyPr/>
                    <a:lstStyle/>
                    <a:p>
                      <a:pPr algn="ctr"/>
                      <a:r>
                        <a:rPr lang="en-US" sz="2600" dirty="0">
                          <a:latin typeface="Calibri" panose="020F0502020204030204" pitchFamily="34" charset="0"/>
                        </a:rPr>
                        <a:t>No</a:t>
                      </a:r>
                    </a:p>
                  </a:txBody>
                  <a:tcPr/>
                </a:tc>
                <a:tc>
                  <a:txBody>
                    <a:bodyPr/>
                    <a:lstStyle/>
                    <a:p>
                      <a:pPr algn="ctr"/>
                      <a:r>
                        <a:rPr lang="en-US" sz="2600" dirty="0">
                          <a:latin typeface="Calibri" panose="020F0502020204030204" pitchFamily="34" charset="0"/>
                        </a:rPr>
                        <a:t>Yes</a:t>
                      </a:r>
                    </a:p>
                  </a:txBody>
                  <a:tcPr/>
                </a:tc>
                <a:extLst>
                  <a:ext uri="{0D108BD9-81ED-4DB2-BD59-A6C34878D82A}">
                    <a16:rowId xmlns:a16="http://schemas.microsoft.com/office/drawing/2014/main" val="1289722862"/>
                  </a:ext>
                </a:extLst>
              </a:tr>
            </a:tbl>
          </a:graphicData>
        </a:graphic>
      </p:graphicFrame>
    </p:spTree>
    <p:extLst>
      <p:ext uri="{BB962C8B-B14F-4D97-AF65-F5344CB8AC3E}">
        <p14:creationId xmlns:p14="http://schemas.microsoft.com/office/powerpoint/2010/main" val="744278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cs typeface="Arial" charset="0"/>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cs typeface="Arial" charset="0"/>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2882" y="2743200"/>
            <a:ext cx="1108710" cy="13716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believes</a:t>
            </a:r>
            <a:r>
              <a:rPr lang="en-US" altLang="en-US" sz="2800" dirty="0">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altLang="en-US" sz="2800" dirty="0">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604913" y="6324600"/>
            <a:ext cx="5934174" cy="457200"/>
          </a:xfrm>
        </p:spPr>
        <p:txBody>
          <a:bodyPr/>
          <a:lstStyle/>
          <a:p>
            <a:pPr algn="ctr" eaLnBrk="1" hangingPunct="1">
              <a:defRPr/>
            </a:pPr>
            <a:r>
              <a:rPr lang="en-US" sz="1200" dirty="0">
                <a:solidFill>
                  <a:schemeClr val="tx1"/>
                </a:solidFill>
              </a:rPr>
              <a:t>Lewis Sperry Chafer, </a:t>
            </a:r>
            <a:r>
              <a:rPr lang="en-US" sz="1200" i="1" dirty="0">
                <a:solidFill>
                  <a:schemeClr val="tx1"/>
                </a:solidFill>
              </a:rPr>
              <a:t>Salvation: God’s Marvelous Work of Grace</a:t>
            </a:r>
            <a:r>
              <a:rPr lang="en-US" sz="1200" dirty="0">
                <a:solidFill>
                  <a:schemeClr val="tx1"/>
                </a:solidFill>
              </a:rPr>
              <a:t> (Grand Rapids: </a:t>
            </a:r>
            <a:r>
              <a:rPr lang="en-US" sz="1200" dirty="0" err="1">
                <a:solidFill>
                  <a:schemeClr val="tx1"/>
                </a:solidFill>
              </a:rPr>
              <a:t>Kregel</a:t>
            </a:r>
            <a:r>
              <a:rPr lang="en-US" sz="1200" dirty="0">
                <a:solidFill>
                  <a:schemeClr val="tx1"/>
                </a:solidFill>
              </a:rPr>
              <a:t>, 1991), 49–50; idem, </a:t>
            </a:r>
            <a:r>
              <a:rPr lang="en-US" sz="1200" i="1" dirty="0">
                <a:solidFill>
                  <a:schemeClr val="tx1"/>
                </a:solidFill>
              </a:rPr>
              <a:t>Grace: The Glorious Theme</a:t>
            </a:r>
            <a:r>
              <a:rPr lang="en-US" sz="1200" dirty="0">
                <a:solidFill>
                  <a:schemeClr val="tx1"/>
                </a:solidFill>
              </a:rPr>
              <a:t> (Grand Rapids: Zondervan, 1972), 132.</a:t>
            </a:r>
            <a:endParaRPr lang="en-US" altLang="en-US" sz="1600" dirty="0">
              <a:solidFill>
                <a:schemeClr val="tx1"/>
              </a:solidFill>
              <a:effectLst>
                <a:outerShdw blurRad="38100" dist="38100" dir="2700000" algn="tl">
                  <a:srgbClr val="000000">
                    <a:alpha val="43137"/>
                  </a:srgbClr>
                </a:outerShdw>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8026" y="1353531"/>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2636086" y="819703"/>
            <a:ext cx="6398443" cy="4279768"/>
          </a:xfrm>
        </p:spPr>
        <p:txBody>
          <a:bodyPr/>
          <a:lstStyle/>
          <a:p>
            <a:pPr marL="0" indent="0" algn="just" eaLnBrk="1" hangingPunct="1">
              <a:buFont typeface="Arial" panose="020B0604020202020204" pitchFamily="34" charset="0"/>
              <a:buNone/>
              <a:defRPr/>
            </a:pPr>
            <a:r>
              <a:rPr lang="en-US" altLang="en-US" sz="2400" dirty="0">
                <a:solidFill>
                  <a:prstClr val="white"/>
                </a:solidFill>
                <a:effectLst>
                  <a:outerShdw blurRad="38100" dist="38100" dir="2700000" algn="tl">
                    <a:srgbClr val="000000">
                      <a:alpha val="43137"/>
                    </a:srgbClr>
                  </a:outerShdw>
                </a:effectLst>
              </a:rPr>
              <a:t>“</a:t>
            </a:r>
            <a:r>
              <a:rPr lang="en-US" sz="2400" dirty="0">
                <a:effectLst/>
              </a:rPr>
              <a:t>Such insistence is too often based on Scripture which is addressed to the covenant people, Israel. They . . . being covenant people, are privileged to return to God on the grounds of their covenant by repentance. There is much Scripture both in the Old Testament and in the New that calls this one nation to its long-predicted repentance. . . . The preaching of John the Baptist, of Jesus and the early message of the disciples, was, ‘repent for the kingdom of heaven is at hand’; but it was addressed only to Israel (Matt. 10:5, 6)</a:t>
            </a:r>
            <a:r>
              <a:rPr lang="en-US" altLang="en-US" sz="2400" dirty="0">
                <a:solidFill>
                  <a:prstClr val="white"/>
                </a:solidFill>
                <a:effectLst>
                  <a:outerShdw blurRad="38100" dist="38100" dir="2700000" algn="tl">
                    <a:srgbClr val="000000">
                      <a:alpha val="43137"/>
                    </a:srgbClr>
                  </a:outerShdw>
                </a:effectLst>
              </a:rPr>
              <a:t>.”</a:t>
            </a:r>
            <a:r>
              <a:rPr lang="en-US" dirty="0">
                <a:effectLst/>
              </a:rPr>
              <a:t> </a:t>
            </a:r>
            <a:r>
              <a:rPr lang="en-US" sz="2400" dirty="0">
                <a:effectLst/>
              </a:rPr>
              <a:t>The gospel of the kingdom was for the nation of Israel only “and should in no wise be confused with the gospel of saving grace.”</a:t>
            </a:r>
            <a:endParaRPr lang="en-US" altLang="en-US" sz="2400" dirty="0">
              <a:solidFill>
                <a:prstClr val="white"/>
              </a:solidFill>
              <a:effectLst>
                <a:outerShdw blurRad="38100" dist="38100" dir="2700000" algn="tl">
                  <a:srgbClr val="000000">
                    <a:alpha val="43137"/>
                  </a:srgbClr>
                </a:outerShdw>
              </a:effectLst>
            </a:endParaRPr>
          </a:p>
        </p:txBody>
      </p:sp>
      <p:sp>
        <p:nvSpPr>
          <p:cNvPr id="5" name="Rectangle 4"/>
          <p:cNvSpPr/>
          <p:nvPr/>
        </p:nvSpPr>
        <p:spPr>
          <a:xfrm>
            <a:off x="2636086" y="242359"/>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p:txBody>
      </p:sp>
    </p:spTree>
    <p:extLst>
      <p:ext uri="{BB962C8B-B14F-4D97-AF65-F5344CB8AC3E}">
        <p14:creationId xmlns:p14="http://schemas.microsoft.com/office/powerpoint/2010/main" val="36806907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914400"/>
          </a:xfrm>
        </p:spPr>
        <p:txBody>
          <a:bodyPr/>
          <a:lstStyle/>
          <a:p>
            <a:pPr algn="ctr"/>
            <a:r>
              <a:rPr lang="en-US" sz="3600" dirty="0"/>
              <a:t>Charles Ryrie</a:t>
            </a:r>
            <a:br>
              <a:rPr lang="en-US" sz="3600" dirty="0"/>
            </a:br>
            <a:r>
              <a:rPr lang="en-US" sz="2000" i="1" dirty="0"/>
              <a:t>So Great A Salvation, </a:t>
            </a:r>
            <a:r>
              <a:rPr lang="en-US" sz="2000" dirty="0"/>
              <a:t>Pages 36-37</a:t>
            </a:r>
          </a:p>
        </p:txBody>
      </p:sp>
      <p:sp>
        <p:nvSpPr>
          <p:cNvPr id="16387" name="Rectangle 3"/>
          <p:cNvSpPr>
            <a:spLocks noGrp="1" noChangeArrowheads="1"/>
          </p:cNvSpPr>
          <p:nvPr>
            <p:ph type="body" idx="1"/>
          </p:nvPr>
        </p:nvSpPr>
        <p:spPr>
          <a:xfrm>
            <a:off x="76200" y="1295400"/>
            <a:ext cx="8991600" cy="4876800"/>
          </a:xfrm>
        </p:spPr>
        <p:txBody>
          <a:bodyPr/>
          <a:lstStyle/>
          <a:p>
            <a:pPr marL="0" indent="0" algn="just">
              <a:buFontTx/>
              <a:buNone/>
              <a:defRPr/>
            </a:pPr>
            <a:r>
              <a:rPr lang="en-US" sz="2200" i="1" dirty="0"/>
              <a:t>“</a:t>
            </a:r>
            <a:r>
              <a:rPr lang="en-US" sz="2200" dirty="0">
                <a:effectLst/>
              </a:rPr>
              <a:t>Even the New Testament uses the word </a:t>
            </a:r>
            <a:r>
              <a:rPr lang="en-US" sz="2200" i="1" dirty="0">
                <a:effectLst/>
              </a:rPr>
              <a:t>gospel</a:t>
            </a:r>
            <a:r>
              <a:rPr lang="en-US" sz="2200" dirty="0">
                <a:effectLst/>
              </a:rPr>
              <a:t> to mean various types of good news, so one has to describe what good news is in view. . . . In the Gospel of Matthew, all but one time the word </a:t>
            </a:r>
            <a:r>
              <a:rPr lang="en-US" sz="2200" i="1" dirty="0">
                <a:effectLst/>
              </a:rPr>
              <a:t>gospel</a:t>
            </a:r>
            <a:r>
              <a:rPr lang="en-US" sz="2200" dirty="0">
                <a:effectLst/>
              </a:rPr>
              <a:t> is used concerning the good news of the gospel of the kingdom. This is the message of John the Baptist (Matthew 3:1–2), of our Lord (Matthew 4:17), and of the twelve disciples when they were first sent out by the Lord (Matthew 10:5–7). What was the good news about the kingdom? The correct answer lies in the concept and hope of the kingdom that the Jewish people had at the time of the first coming of Christ. In fact, their hope was for the establishment of the promised rule of the Messiah in His kingdom on this earth, and in the kingdom that would exalt the Jewish people and free them from the rule of Rome under which they lived. But the rule of heaven did not arrive during Jesus’ lifetime because the people refused to repent and meet the spiritual conditions for the kingdom. Most only wanted a political deliverance without having to meet any personal requirements for change of life. So the kingdom did not arrive because the people would not prepare properly for it</a:t>
            </a:r>
            <a:r>
              <a:rPr lang="en-US" sz="2200" i="1" dirty="0"/>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Tree>
    <p:extLst>
      <p:ext uri="{BB962C8B-B14F-4D97-AF65-F5344CB8AC3E}">
        <p14:creationId xmlns:p14="http://schemas.microsoft.com/office/powerpoint/2010/main" val="30328291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t>George Zeller</a:t>
            </a:r>
            <a:br>
              <a:rPr lang="en-US" sz="3600" dirty="0"/>
            </a:br>
            <a:endParaRPr lang="en-US" sz="2000" dirty="0"/>
          </a:p>
        </p:txBody>
      </p:sp>
      <p:sp>
        <p:nvSpPr>
          <p:cNvPr id="16387" name="Rectangle 3"/>
          <p:cNvSpPr>
            <a:spLocks noGrp="1" noChangeArrowheads="1"/>
          </p:cNvSpPr>
          <p:nvPr>
            <p:ph type="body" idx="1"/>
          </p:nvPr>
        </p:nvSpPr>
        <p:spPr>
          <a:xfrm>
            <a:off x="76200" y="1524000"/>
            <a:ext cx="8915400" cy="4876800"/>
          </a:xfrm>
        </p:spPr>
        <p:txBody>
          <a:bodyPr/>
          <a:lstStyle/>
          <a:p>
            <a:pPr marL="0" indent="0" algn="just">
              <a:buFontTx/>
              <a:buNone/>
              <a:defRPr/>
            </a:pPr>
            <a:r>
              <a:rPr lang="en-US" sz="2800" i="1" dirty="0"/>
              <a:t>“</a:t>
            </a:r>
            <a:r>
              <a:rPr lang="en-US" sz="2800" dirty="0">
                <a:effectLst/>
              </a:rPr>
              <a:t>MacArthur also runs counter to traditional Dispensationalism in his understanding of ‘the gospel of the kingdom’. . . . He sees this phrase as simply meaning that Jesus was ‘preaching salvation’. . . . Dispensationalists understand this as a reference to that preaching which takes place when the Messianic kingdom is ‘at hand’ which was true in the days of John the Baptist and Christ, and will also be true during the closing years of this age (Matthew 24:14). Nowhere in the New Testament does it say that the gospel of the kingdom is being preached during this church age</a:t>
            </a:r>
            <a:r>
              <a:rPr lang="en-US" sz="2800" i="1" dirty="0"/>
              <a:t>.”</a:t>
            </a:r>
          </a:p>
        </p:txBody>
      </p:sp>
      <p:sp>
        <p:nvSpPr>
          <p:cNvPr id="2" name="TextBox 1"/>
          <p:cNvSpPr txBox="1"/>
          <p:nvPr/>
        </p:nvSpPr>
        <p:spPr>
          <a:xfrm>
            <a:off x="1752600" y="6353145"/>
            <a:ext cx="5638800" cy="400110"/>
          </a:xfrm>
          <a:prstGeom prst="rect">
            <a:avLst/>
          </a:prstGeom>
          <a:noFill/>
        </p:spPr>
        <p:txBody>
          <a:bodyPr wrap="square" rtlCol="0">
            <a:spAutoFit/>
          </a:bodyPr>
          <a:lstStyle/>
          <a:p>
            <a:pPr algn="ctr"/>
            <a:r>
              <a:rPr lang="en-US" sz="1000" dirty="0">
                <a:latin typeface="Calibri" panose="020F0502020204030204" pitchFamily="34" charset="0"/>
              </a:rPr>
              <a:t>George Zeller, “John MacArthur and Dispensationalism: And Our Response,” 14, accessed April 5, 2016, </a:t>
            </a:r>
            <a:r>
              <a:rPr lang="en-US" sz="1000" u="sng" dirty="0">
                <a:latin typeface="Calibri" panose="020F0502020204030204" pitchFamily="34" charset="0"/>
              </a:rPr>
              <a:t>http://www.middletownbiblechurch.org/dispen/jmacdis.htm</a:t>
            </a:r>
            <a:r>
              <a:rPr lang="en-US" sz="1000" dirty="0">
                <a:latin typeface="Calibri" panose="020F0502020204030204" pitchFamily="34" charset="0"/>
              </a:rPr>
              <a:t>.</a:t>
            </a:r>
          </a:p>
        </p:txBody>
      </p:sp>
      <p:pic>
        <p:nvPicPr>
          <p:cNvPr id="3" name="Picture 2"/>
          <p:cNvPicPr>
            <a:picLocks noChangeAspect="1"/>
          </p:cNvPicPr>
          <p:nvPr/>
        </p:nvPicPr>
        <p:blipFill>
          <a:blip r:embed="rId2"/>
          <a:stretch>
            <a:fillRect/>
          </a:stretch>
        </p:blipFill>
        <p:spPr>
          <a:xfrm>
            <a:off x="176645" y="180975"/>
            <a:ext cx="952500" cy="1238250"/>
          </a:xfrm>
          <a:prstGeom prst="rect">
            <a:avLst/>
          </a:prstGeom>
        </p:spPr>
      </p:pic>
    </p:spTree>
    <p:extLst>
      <p:ext uri="{BB962C8B-B14F-4D97-AF65-F5344CB8AC3E}">
        <p14:creationId xmlns:p14="http://schemas.microsoft.com/office/powerpoint/2010/main" val="28607960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152399" y="1429464"/>
            <a:ext cx="8839200" cy="5262979"/>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“There is a tendency, however, for dispensationalists to get </a:t>
            </a:r>
            <a:r>
              <a:rPr lang="en-US" altLang="zh-CN" sz="2800" b="1" i="1"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carried away</a:t>
            </a:r>
            <a:r>
              <a:rPr lang="en-US" altLang="zh-CN" sz="2800"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with compartmentalizing truth to the point that they make </a:t>
            </a:r>
            <a:r>
              <a:rPr lang="en-US" altLang="zh-CN" sz="2800" b="1" i="1"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unbiblical differentiations</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An almost </a:t>
            </a:r>
            <a:r>
              <a:rPr lang="en-US" altLang="zh-CN" sz="2800" b="1" i="1"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obsessive desire</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to categorize and contrast related truths has carried various dispensationalist interpreters (</a:t>
            </a:r>
            <a:r>
              <a:rPr lang="en-US" altLang="zh-CN" sz="2800" i="1"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Chafer, Ryrie, Hodges, etc.</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far beyond the legitimate distinctions between Israel and the Church. Many would also draw </a:t>
            </a:r>
            <a:r>
              <a:rPr lang="en-US" altLang="zh-CN" sz="2800" b="1" i="1"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hard lines </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between salvation and discipleship (justification and sanctification), </a:t>
            </a:r>
            <a:r>
              <a:rPr lang="en-US" altLang="zh-CN" sz="2800" b="1" i="1"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the church and the kingdom, Christ's preaching and the apostolic message</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faith and repentance, and the age of law and the age of grace." (bold &amp; emphasis mine)</a:t>
            </a:r>
            <a:endParaRPr lang="en-US" altLang="zh-CN" sz="2800" kern="0" dirty="0">
              <a:latin typeface="Calibri" panose="020F0502020204030204" pitchFamily="34" charset="0"/>
              <a:ea typeface="宋体" pitchFamily="2" charset="-122"/>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endParaRPr lang="en-US" sz="1600" kern="0" dirty="0">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399" y="183099"/>
            <a:ext cx="1253203" cy="731520"/>
          </a:xfrm>
          <a:prstGeom prst="rect">
            <a:avLst/>
          </a:prstGeom>
        </p:spPr>
      </p:pic>
      <p:sp>
        <p:nvSpPr>
          <p:cNvPr id="2" name="TextBox 1"/>
          <p:cNvSpPr txBox="1"/>
          <p:nvPr/>
        </p:nvSpPr>
        <p:spPr>
          <a:xfrm>
            <a:off x="2057400" y="183099"/>
            <a:ext cx="5029200" cy="1015663"/>
          </a:xfrm>
          <a:prstGeom prst="rect">
            <a:avLst/>
          </a:prstGeom>
          <a:noFill/>
        </p:spPr>
        <p:txBody>
          <a:bodyPr wrap="square" rtlCol="0">
            <a:spAutoFit/>
          </a:bodyPr>
          <a:lstStyle/>
          <a:p>
            <a:pPr algn="ctr"/>
            <a:r>
              <a:rPr lang="en-US" altLang="zh-CN" sz="3600" dirty="0">
                <a:solidFill>
                  <a:schemeClr val="tx2"/>
                </a:solidFill>
                <a:latin typeface="Calibri" panose="020F0502020204030204" pitchFamily="34" charset="0"/>
                <a:ea typeface="+mj-ea"/>
                <a:cs typeface="+mj-cs"/>
              </a:rPr>
              <a:t>John MacArthur</a:t>
            </a:r>
          </a:p>
          <a:p>
            <a:pPr algn="ctr"/>
            <a:r>
              <a:rPr lang="en-US" altLang="zh-CN" i="1"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The Gospel According to Jesus</a:t>
            </a:r>
            <a:r>
              <a:rPr lang="en-US" altLang="zh-CN"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page 25.</a:t>
            </a:r>
            <a:endParaRPr lang="en-US" dirty="0">
              <a:latin typeface="Calibri" panose="020F0502020204030204" pitchFamily="34" charset="0"/>
            </a:endParaRPr>
          </a:p>
        </p:txBody>
      </p:sp>
    </p:spTree>
    <p:extLst>
      <p:ext uri="{BB962C8B-B14F-4D97-AF65-F5344CB8AC3E}">
        <p14:creationId xmlns:p14="http://schemas.microsoft.com/office/powerpoint/2010/main" val="4051021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152399" y="989192"/>
            <a:ext cx="8839200" cy="5693866"/>
          </a:xfrm>
          <a:prstGeom prst="rect">
            <a:avLst/>
          </a:prstGeom>
          <a:noFill/>
          <a:ln w="9525">
            <a:noFill/>
            <a:miter lim="800000"/>
            <a:headEnd/>
            <a:tailEnd/>
          </a:ln>
          <a:effectLst/>
        </p:spPr>
        <p:txBody>
          <a:bodyPr wrap="square">
            <a:spAutoFit/>
          </a:bodyPr>
          <a:lstStyle/>
          <a:p>
            <a:pPr algn="just">
              <a:spcBef>
                <a:spcPct val="30000"/>
              </a:spcBef>
              <a:spcAft>
                <a:spcPct val="30000"/>
              </a:spcAft>
              <a:buClr>
                <a:srgbClr val="0000FF"/>
              </a:buClr>
              <a:defRPr/>
            </a:pPr>
            <a:r>
              <a:rPr lang="en-US" altLang="zh-CN" sz="25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a:t>
            </a:r>
            <a:r>
              <a:rPr lang="en-US" altLang="zh-CN" sz="2500" kern="0" dirty="0">
                <a:solidFill>
                  <a:prstClr val="white"/>
                </a:solidFill>
                <a:effectLst>
                  <a:outerShdw blurRad="38100" dist="38100" dir="2700000" algn="tl">
                    <a:srgbClr val="000000"/>
                  </a:outerShdw>
                </a:effectLst>
                <a:latin typeface="Calibri" panose="020F0502020204030204" pitchFamily="34" charset="0"/>
                <a:cs typeface="Times New Roman" pitchFamily="18" charset="0"/>
              </a:rPr>
              <a:t>I was raised in a dispensational environment; there’s no question… But, as I got into seminary, I began to test some of those things.  I have been perhaps aptly designated as a </a:t>
            </a:r>
            <a:r>
              <a:rPr lang="en-US" altLang="zh-CN" sz="2500" b="1" i="1" kern="0" dirty="0">
                <a:solidFill>
                  <a:srgbClr val="FFFFCC"/>
                </a:solidFill>
                <a:effectLst>
                  <a:outerShdw blurRad="38100" dist="38100" dir="2700000" algn="tl">
                    <a:srgbClr val="000000"/>
                  </a:outerShdw>
                </a:effectLst>
                <a:latin typeface="Calibri" panose="020F0502020204030204" pitchFamily="34" charset="0"/>
                <a:cs typeface="Times New Roman" pitchFamily="18" charset="0"/>
              </a:rPr>
              <a:t>leaky dispensationalist</a:t>
            </a:r>
            <a:r>
              <a:rPr lang="en-US" altLang="zh-CN" sz="2500" kern="0" dirty="0">
                <a:solidFill>
                  <a:prstClr val="white"/>
                </a:solidFill>
                <a:effectLst>
                  <a:outerShdw blurRad="38100" dist="38100" dir="2700000" algn="tl">
                    <a:srgbClr val="000000"/>
                  </a:outerShdw>
                </a:effectLst>
                <a:latin typeface="Calibri" panose="020F0502020204030204" pitchFamily="34" charset="0"/>
                <a:cs typeface="Times New Roman" pitchFamily="18" charset="0"/>
              </a:rPr>
              <a:t>….  Here’s my dispensationalism – I’ll give it to you in one sentence: there’s a difference between the church and Israel – period!... </a:t>
            </a:r>
            <a:r>
              <a:rPr lang="en-US" altLang="zh-CN" sz="25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At the same time in seminary, I began to be exposed to reading among more Reformed theologians… And over the years of exegeting the scripture, it has again yielded to me a Reformed theology…. I was convinced of it (</a:t>
            </a:r>
            <a:r>
              <a:rPr lang="en-US" altLang="zh-CN" sz="2500" i="1"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Reformed theology</a:t>
            </a:r>
            <a:r>
              <a:rPr lang="en-US" altLang="zh-CN" sz="25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when I started and I’m more convinced of it now as I’ve gone through the text. </a:t>
            </a:r>
            <a:r>
              <a:rPr lang="en-US" altLang="zh-CN" sz="2500" b="1" i="1" kern="0" dirty="0">
                <a:solidFill>
                  <a:srgbClr val="FFFFCC"/>
                </a:solidFill>
                <a:effectLst>
                  <a:outerShdw blurRad="38100" dist="38100" dir="2700000" algn="tl">
                    <a:srgbClr val="000000"/>
                  </a:outerShdw>
                </a:effectLst>
                <a:latin typeface="Calibri" panose="020F0502020204030204" pitchFamily="34" charset="0"/>
                <a:cs typeface="Times New Roman" pitchFamily="18" charset="0"/>
              </a:rPr>
              <a:t>I was convinced of it when I started because I read so many noble men who have held that view </a:t>
            </a:r>
            <a:r>
              <a:rPr lang="en-US" altLang="zh-CN" sz="25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a:t>
            </a:r>
            <a:r>
              <a:rPr lang="en-US" altLang="zh-CN" sz="2500" i="1"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Reformed Theology</a:t>
            </a:r>
            <a:r>
              <a:rPr lang="en-US" altLang="zh-CN" sz="25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It was more at that point hero worship, and now it’s become my own.”</a:t>
            </a: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endParaRPr lang="en-US" sz="1600" kern="0" dirty="0">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52400"/>
            <a:ext cx="1253203" cy="731520"/>
          </a:xfrm>
          <a:prstGeom prst="rect">
            <a:avLst/>
          </a:prstGeom>
        </p:spPr>
      </p:pic>
      <p:sp>
        <p:nvSpPr>
          <p:cNvPr id="2" name="TextBox 1"/>
          <p:cNvSpPr txBox="1"/>
          <p:nvPr/>
        </p:nvSpPr>
        <p:spPr>
          <a:xfrm>
            <a:off x="761999" y="6324600"/>
            <a:ext cx="8229599" cy="461665"/>
          </a:xfrm>
          <a:prstGeom prst="rect">
            <a:avLst/>
          </a:prstGeom>
          <a:noFill/>
        </p:spPr>
        <p:txBody>
          <a:bodyPr wrap="square" rtlCol="0">
            <a:spAutoFit/>
          </a:bodyPr>
          <a:lstStyle/>
          <a:p>
            <a:r>
              <a:rPr lang="en-US" sz="1200" dirty="0">
                <a:latin typeface="Calibri" panose="020F0502020204030204" pitchFamily="34" charset="0"/>
              </a:rPr>
              <a:t>Transcribed from tape, #GC 70-15, entitled “Bible Questions and Answers” (italics added). A copy of the tape can be obtained by writing, Word of Grace, P.O. Box 4000, Panorama City, CA 91412. Copyright 1994 by John MacArthur Jr., All Rights Reserved.</a:t>
            </a:r>
          </a:p>
        </p:txBody>
      </p:sp>
      <p:sp>
        <p:nvSpPr>
          <p:cNvPr id="8" name="TextBox 7"/>
          <p:cNvSpPr txBox="1"/>
          <p:nvPr/>
        </p:nvSpPr>
        <p:spPr>
          <a:xfrm>
            <a:off x="2057400" y="183099"/>
            <a:ext cx="5029200" cy="646331"/>
          </a:xfrm>
          <a:prstGeom prst="rect">
            <a:avLst/>
          </a:prstGeom>
          <a:noFill/>
        </p:spPr>
        <p:txBody>
          <a:bodyPr wrap="square" rtlCol="0">
            <a:spAutoFit/>
          </a:bodyPr>
          <a:lstStyle/>
          <a:p>
            <a:pPr algn="ctr"/>
            <a:r>
              <a:rPr lang="en-US" altLang="zh-CN" sz="3600" dirty="0">
                <a:solidFill>
                  <a:schemeClr val="tx2"/>
                </a:solidFill>
                <a:latin typeface="Calibri" panose="020F0502020204030204" pitchFamily="34" charset="0"/>
                <a:ea typeface="+mj-ea"/>
                <a:cs typeface="+mj-cs"/>
              </a:rPr>
              <a:t>John MacArthur</a:t>
            </a:r>
          </a:p>
        </p:txBody>
      </p:sp>
    </p:spTree>
    <p:extLst>
      <p:ext uri="{BB962C8B-B14F-4D97-AF65-F5344CB8AC3E}">
        <p14:creationId xmlns:p14="http://schemas.microsoft.com/office/powerpoint/2010/main" val="6473707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33275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85900" y="228600"/>
            <a:ext cx="6172200" cy="1371600"/>
          </a:xfrm>
        </p:spPr>
        <p:txBody>
          <a:bodyPr/>
          <a:lstStyle/>
          <a:p>
            <a:pPr algn="ctr" eaLnBrk="1" hangingPunct="1"/>
            <a:r>
              <a:rPr lang="en-US" altLang="en-US" sz="3600" dirty="0"/>
              <a:t>QUESTIONS CONCERNING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505700" cy="4449618"/>
          </a:xfrm>
        </p:spPr>
        <p:txBody>
          <a:bodyPr/>
          <a:lstStyle/>
          <a:p>
            <a:pPr marL="463550" indent="-463550" eaLnBrk="1" hangingPunct="1">
              <a:spcBef>
                <a:spcPts val="0"/>
              </a:spcBef>
              <a:spcAft>
                <a:spcPts val="2400"/>
              </a:spcAft>
              <a:buSzPct val="100000"/>
              <a:buFont typeface="+mj-lt"/>
              <a:buAutoNum type="arabicPeriod"/>
              <a:defRPr/>
            </a:pPr>
            <a:r>
              <a:rPr lang="en-US" dirty="0"/>
              <a:t>Kingdom? </a:t>
            </a:r>
          </a:p>
          <a:p>
            <a:pPr marL="463550" indent="-463550" eaLnBrk="1" hangingPunct="1">
              <a:spcBef>
                <a:spcPts val="0"/>
              </a:spcBef>
              <a:spcAft>
                <a:spcPts val="2400"/>
              </a:spcAft>
              <a:buSzPct val="100000"/>
              <a:buFont typeface="+mj-lt"/>
              <a:buAutoNum type="arabicPeriod"/>
              <a:defRPr/>
            </a:pPr>
            <a:r>
              <a:rPr lang="en-US" dirty="0"/>
              <a:t>Kingdom of Heaven?</a:t>
            </a:r>
          </a:p>
          <a:p>
            <a:pPr marL="463550" indent="-463550" eaLnBrk="1" hangingPunct="1">
              <a:spcBef>
                <a:spcPts val="0"/>
              </a:spcBef>
              <a:spcAft>
                <a:spcPts val="2400"/>
              </a:spcAft>
              <a:buSzPct val="100000"/>
              <a:buFont typeface="+mj-lt"/>
              <a:buAutoNum type="arabicPeriod"/>
              <a:defRPr/>
            </a:pPr>
            <a:r>
              <a:rPr lang="en-US" dirty="0"/>
              <a:t>At hand?</a:t>
            </a:r>
          </a:p>
          <a:p>
            <a:pPr marL="463550" indent="-463550" eaLnBrk="1" hangingPunct="1">
              <a:spcBef>
                <a:spcPts val="0"/>
              </a:spcBef>
              <a:spcAft>
                <a:spcPts val="2400"/>
              </a:spcAft>
              <a:buSzPct val="100000"/>
              <a:buFont typeface="+mj-lt"/>
              <a:buAutoNum type="arabicPeriod"/>
              <a:defRPr/>
            </a:pPr>
            <a:r>
              <a:rPr lang="en-US" dirty="0"/>
              <a:t>To whom was the kingdom offered?</a:t>
            </a:r>
          </a:p>
          <a:p>
            <a:pPr marL="463550" indent="-463550" eaLnBrk="1" hangingPunct="1">
              <a:spcBef>
                <a:spcPts val="0"/>
              </a:spcBef>
              <a:spcAft>
                <a:spcPts val="2400"/>
              </a:spcAft>
              <a:buSzPct val="100000"/>
              <a:buFont typeface="+mj-lt"/>
              <a:buAutoNum type="arabicPeriod"/>
              <a:defRPr/>
            </a:pPr>
            <a:r>
              <a:rPr lang="en-US" dirty="0"/>
              <a:t>Misinterpretation of the kingdom offer? </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80583" y="1752600"/>
            <a:ext cx="2211017" cy="2994028"/>
          </a:xfrm>
        </p:spPr>
      </p:pic>
    </p:spTree>
    <p:extLst>
      <p:ext uri="{BB962C8B-B14F-4D97-AF65-F5344CB8AC3E}">
        <p14:creationId xmlns:p14="http://schemas.microsoft.com/office/powerpoint/2010/main" val="152941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688101907"/>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4458483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12948</TotalTime>
  <Words>4070</Words>
  <Application>Microsoft Office PowerPoint</Application>
  <PresentationFormat>On-screen Show (4:3)</PresentationFormat>
  <Paragraphs>477</Paragraphs>
  <Slides>79</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宋体</vt:lpstr>
      <vt:lpstr>Arial</vt:lpstr>
      <vt:lpstr>Calibri</vt:lpstr>
      <vt:lpstr>Times New Roman</vt:lpstr>
      <vt:lpstr>Wingdings</vt:lpstr>
      <vt:lpstr>Azure</vt:lpstr>
      <vt:lpstr>PowerPoint Presentation</vt:lpstr>
      <vt:lpstr>The Coming Kingdom Chapter 7</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Six Parts of a Suzerain-Vassal Treaty in Deuteronomy</vt:lpstr>
      <vt:lpstr>Six Parts of a Suzerain-Vassal Treaty in Deuteronomy</vt:lpstr>
      <vt:lpstr>PowerPoint Presentation</vt:lpstr>
      <vt:lpstr>PowerPoint Presentation</vt:lpstr>
      <vt:lpstr>6 Empires</vt:lpstr>
      <vt:lpstr>6 Empires</vt:lpstr>
      <vt:lpstr>PowerPoint Presentation</vt:lpstr>
      <vt:lpstr>6 Empires</vt:lpstr>
      <vt:lpstr>Cyrus Cylinder</vt:lpstr>
      <vt:lpstr>PowerPoint Presentation</vt:lpstr>
      <vt:lpstr>6 Empires</vt:lpstr>
      <vt:lpstr>6 Empires</vt:lpstr>
      <vt:lpstr>1. Kingdom Throughout the Bible</vt:lpstr>
      <vt:lpstr>PowerPoint Presentation</vt:lpstr>
      <vt:lpstr>PowerPoint Presentation</vt:lpstr>
      <vt:lpstr>PowerPoint Presentation</vt:lpstr>
      <vt:lpstr>PowerPoint Presentation</vt:lpstr>
      <vt:lpstr>Messengers of the Kingdom In Matthew</vt:lpstr>
      <vt:lpstr>PowerPoint Presentation</vt:lpstr>
      <vt:lpstr>PowerPoint Presentation</vt:lpstr>
      <vt:lpstr>PowerPoint Presentation</vt:lpstr>
      <vt:lpstr>PowerPoint Presentation</vt:lpstr>
      <vt:lpstr>QUESTIONS CONCERNING THE  OFFER OF THE KINGDOM</vt:lpstr>
      <vt:lpstr>QUESTIONS CONCERNING THE  OFFER OF THE KINGDOM</vt:lpstr>
      <vt:lpstr>PowerPoint Presentation</vt:lpstr>
      <vt:lpstr>1. Kingdom Throughout the Bible</vt:lpstr>
      <vt:lpstr>PowerPoint Presentation</vt:lpstr>
      <vt:lpstr>PowerPoint Presentation</vt:lpstr>
      <vt:lpstr>PowerPoint Presentation</vt:lpstr>
      <vt:lpstr>OT PROPHETS DESCRIBE THE KINGDOM</vt:lpstr>
      <vt:lpstr>PowerPoint Presentation</vt:lpstr>
      <vt:lpstr>PowerPoint Presentation</vt:lpstr>
      <vt:lpstr>PowerPoint Presentation</vt:lpstr>
      <vt:lpstr>QUESTIONS CONCERNING THE  OFFER OF THE KINGDOM</vt:lpstr>
      <vt:lpstr>PowerPoint Presentation</vt:lpstr>
      <vt:lpstr>PowerPoint Presentation</vt:lpstr>
      <vt:lpstr>PowerPoint Presentation</vt:lpstr>
      <vt:lpstr>PowerPoint Presentation</vt:lpstr>
      <vt:lpstr>QUESTIONS CONCERNING THE  OFFER OF THE KINGDOM</vt:lpstr>
      <vt:lpstr>PowerPoint Presentation</vt:lpstr>
      <vt:lpstr>PowerPoint Presentation</vt:lpstr>
      <vt:lpstr>PowerPoint Presentation</vt:lpstr>
      <vt:lpstr>PowerPoint Presentation</vt:lpstr>
      <vt:lpstr>QUESTIONS CONCERNING THE  OFFER OF THE KINGDOM</vt:lpstr>
      <vt:lpstr>PowerPoint Presentation</vt:lpstr>
      <vt:lpstr>PowerPoint Presentation</vt:lpstr>
      <vt:lpstr>PowerPoint Presentation</vt:lpstr>
      <vt:lpstr>PowerPoint Presentation</vt:lpstr>
      <vt:lpstr>PowerPoint Presentation</vt:lpstr>
      <vt:lpstr>PowerPoint Presentation</vt:lpstr>
      <vt:lpstr>QUESTIONS CONCERNING THE  OFFER OF THE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Sperry Chafer, Salvation: God’s Marvelous Work of Grace (Grand Rapids: Kregel, 1991), 49–50; idem, Grace: The Glorious Theme (Grand Rapids: Zondervan, 1972), 132.</vt:lpstr>
      <vt:lpstr>Charles Ryrie So Great A Salvation, Pages 36-37</vt:lpstr>
      <vt:lpstr>George Zeller </vt:lpstr>
      <vt:lpstr>PowerPoint Presentation</vt:lpstr>
      <vt:lpstr>PowerPoint Presentation</vt:lpstr>
      <vt:lpstr>Conclusion</vt:lpstr>
      <vt:lpstr>QUESTIONS CONCERNING THE  OFFER OF THE KINGDOM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1470</cp:revision>
  <cp:lastPrinted>2017-02-14T20:44:45Z</cp:lastPrinted>
  <dcterms:created xsi:type="dcterms:W3CDTF">2009-03-17T12:21:13Z</dcterms:created>
  <dcterms:modified xsi:type="dcterms:W3CDTF">2017-02-22T13:58:26Z</dcterms:modified>
</cp:coreProperties>
</file>