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64" r:id="rId2"/>
    <p:sldId id="258" r:id="rId3"/>
    <p:sldId id="420" r:id="rId4"/>
    <p:sldId id="403" r:id="rId5"/>
    <p:sldId id="423" r:id="rId6"/>
    <p:sldId id="316" r:id="rId7"/>
    <p:sldId id="309" r:id="rId8"/>
    <p:sldId id="310" r:id="rId9"/>
    <p:sldId id="329" r:id="rId10"/>
    <p:sldId id="314" r:id="rId11"/>
    <p:sldId id="315" r:id="rId12"/>
    <p:sldId id="424" r:id="rId13"/>
    <p:sldId id="334" r:id="rId14"/>
    <p:sldId id="335" r:id="rId15"/>
    <p:sldId id="336" r:id="rId16"/>
    <p:sldId id="425" r:id="rId17"/>
    <p:sldId id="338" r:id="rId18"/>
    <p:sldId id="405" r:id="rId19"/>
    <p:sldId id="339" r:id="rId20"/>
    <p:sldId id="340" r:id="rId21"/>
    <p:sldId id="341" r:id="rId22"/>
    <p:sldId id="406" r:id="rId23"/>
    <p:sldId id="426" r:id="rId24"/>
    <p:sldId id="342" r:id="rId25"/>
    <p:sldId id="407" r:id="rId26"/>
    <p:sldId id="343" r:id="rId27"/>
    <p:sldId id="427" r:id="rId28"/>
    <p:sldId id="357" r:id="rId29"/>
    <p:sldId id="370" r:id="rId30"/>
    <p:sldId id="402" r:id="rId31"/>
    <p:sldId id="345" r:id="rId32"/>
    <p:sldId id="381" r:id="rId33"/>
    <p:sldId id="397" r:id="rId34"/>
    <p:sldId id="383" r:id="rId35"/>
    <p:sldId id="384" r:id="rId36"/>
    <p:sldId id="346" r:id="rId37"/>
    <p:sldId id="378" r:id="rId38"/>
    <p:sldId id="348" r:id="rId39"/>
    <p:sldId id="386" r:id="rId40"/>
    <p:sldId id="358" r:id="rId41"/>
    <p:sldId id="359" r:id="rId42"/>
    <p:sldId id="389" r:id="rId43"/>
    <p:sldId id="385" r:id="rId44"/>
    <p:sldId id="428" r:id="rId45"/>
    <p:sldId id="398" r:id="rId46"/>
    <p:sldId id="387" r:id="rId47"/>
    <p:sldId id="388" r:id="rId48"/>
    <p:sldId id="395" r:id="rId49"/>
    <p:sldId id="396" r:id="rId50"/>
    <p:sldId id="393" r:id="rId51"/>
    <p:sldId id="429" r:id="rId52"/>
    <p:sldId id="360" r:id="rId53"/>
    <p:sldId id="380" r:id="rId54"/>
    <p:sldId id="431" r:id="rId55"/>
    <p:sldId id="419" r:id="rId56"/>
    <p:sldId id="350" r:id="rId57"/>
    <p:sldId id="364" r:id="rId58"/>
    <p:sldId id="351" r:id="rId59"/>
    <p:sldId id="365" r:id="rId60"/>
    <p:sldId id="391" r:id="rId61"/>
    <p:sldId id="352" r:id="rId62"/>
    <p:sldId id="353" r:id="rId63"/>
    <p:sldId id="354" r:id="rId64"/>
    <p:sldId id="355" r:id="rId65"/>
    <p:sldId id="367" r:id="rId66"/>
    <p:sldId id="368" r:id="rId67"/>
    <p:sldId id="430" r:id="rId6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9900FF"/>
    <a:srgbClr val="660066"/>
    <a:srgbClr val="CC00CC"/>
    <a:srgbClr val="00CCFF"/>
    <a:srgbClr val="FFFFCC"/>
    <a:srgbClr val="FFFFFF"/>
    <a:srgbClr val="CC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0035" autoAdjust="0"/>
  </p:normalViewPr>
  <p:slideViewPr>
    <p:cSldViewPr>
      <p:cViewPr varScale="1">
        <p:scale>
          <a:sx n="100" d="100"/>
          <a:sy n="100" d="100"/>
        </p:scale>
        <p:origin x="18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80" d="100"/>
          <a:sy n="80" d="100"/>
        </p:scale>
        <p:origin x="3804"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Spiritual Anatomy - Part 3 Session 5 </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a:t>2/26/2017</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a:t>Dr, Jim McGowan</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DD8D334-64FF-4722-B33F-1CEFDF30BA40}" type="slidenum">
              <a:rPr lang="en-US" smtClean="0"/>
              <a:t>‹#›</a:t>
            </a:fld>
            <a:endParaRPr lang="en-US"/>
          </a:p>
        </p:txBody>
      </p:sp>
    </p:spTree>
    <p:extLst>
      <p:ext uri="{BB962C8B-B14F-4D97-AF65-F5344CB8AC3E}">
        <p14:creationId xmlns:p14="http://schemas.microsoft.com/office/powerpoint/2010/main" val="14074703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cs typeface="Arial" charset="0"/>
              </a:defRPr>
            </a:lvl1pPr>
          </a:lstStyle>
          <a:p>
            <a:pPr>
              <a:defRPr/>
            </a:pPr>
            <a:r>
              <a:rPr lang="en-US"/>
              <a:t>Spiritual Anatomy - Part 3 Session 5 </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charset="0"/>
                <a:cs typeface="Arial" charset="0"/>
              </a:defRPr>
            </a:lvl1pPr>
          </a:lstStyle>
          <a:p>
            <a:pPr>
              <a:defRPr/>
            </a:pPr>
            <a:r>
              <a:rPr lang="en-US"/>
              <a:t>2/26/2017</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charset="0"/>
                <a:cs typeface="Arial" charset="0"/>
              </a:defRPr>
            </a:lvl1pPr>
          </a:lstStyle>
          <a:p>
            <a:pPr>
              <a:defRPr/>
            </a:pPr>
            <a:r>
              <a:rPr lang="en-US"/>
              <a:t>Dr, Jim McGowan</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charset="0"/>
                <a:cs typeface="Arial" charset="0"/>
              </a:defRPr>
            </a:lvl1pPr>
          </a:lstStyle>
          <a:p>
            <a:pPr>
              <a:defRPr/>
            </a:pPr>
            <a:fld id="{C77EE4F3-9C2F-43B8-904E-D5E9A91FE461}" type="slidenum">
              <a:rPr lang="en-US"/>
              <a:pPr>
                <a:defRPr/>
              </a:pPr>
              <a:t>‹#›</a:t>
            </a:fld>
            <a:endParaRPr lang="en-US"/>
          </a:p>
        </p:txBody>
      </p:sp>
    </p:spTree>
    <p:extLst>
      <p:ext uri="{BB962C8B-B14F-4D97-AF65-F5344CB8AC3E}">
        <p14:creationId xmlns:p14="http://schemas.microsoft.com/office/powerpoint/2010/main" val="252336917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0FB016A-1E32-4FF2-8646-BFE2CD4F2F49}" type="slidenum">
              <a:rPr lang="en-US" altLang="en-US" smtClean="0">
                <a:latin typeface="Arial" pitchFamily="34" charset="0"/>
                <a:cs typeface="Arial" pitchFamily="34" charset="0"/>
              </a:rPr>
              <a:pPr eaLnBrk="1" hangingPunct="1">
                <a:spcBef>
                  <a:spcPct val="0"/>
                </a:spcBef>
              </a:pPr>
              <a:t>1</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b="1" dirty="0">
                <a:latin typeface="+mn-lt"/>
              </a:rPr>
              <a:t>Why is this important?</a:t>
            </a:r>
            <a:endParaRPr lang="en-US" altLang="en-US" sz="1400" dirty="0">
              <a:latin typeface="+mn-lt"/>
            </a:endParaRPr>
          </a:p>
          <a:p>
            <a:pPr algn="just">
              <a:spcBef>
                <a:spcPts val="600"/>
              </a:spcBef>
              <a:spcAft>
                <a:spcPts val="600"/>
              </a:spcAft>
              <a:defRPr/>
            </a:pPr>
            <a:r>
              <a:rPr lang="en-US" sz="1400" b="1" dirty="0">
                <a:latin typeface="+mn-lt"/>
                <a:cs typeface="Calibri" pitchFamily="34" charset="0"/>
              </a:rPr>
              <a:t>There are at least two areas of application that touch </a:t>
            </a:r>
            <a:r>
              <a:rPr lang="en-US" sz="1400" b="1" u="sng" dirty="0">
                <a:latin typeface="+mn-lt"/>
                <a:cs typeface="Calibri" pitchFamily="34" charset="0"/>
              </a:rPr>
              <a:t>directly</a:t>
            </a:r>
            <a:r>
              <a:rPr lang="en-US" sz="1400" b="1" dirty="0">
                <a:latin typeface="+mn-lt"/>
                <a:cs typeface="Calibri" pitchFamily="34" charset="0"/>
              </a:rPr>
              <a:t> upon what God is doing in the life of the believer:</a:t>
            </a:r>
          </a:p>
          <a:p>
            <a:pPr marL="228600" indent="-228600" algn="just">
              <a:spcBef>
                <a:spcPts val="600"/>
              </a:spcBef>
              <a:spcAft>
                <a:spcPts val="600"/>
              </a:spcAft>
              <a:buFont typeface="+mj-lt"/>
              <a:buAutoNum type="arabicParenR"/>
              <a:defRPr/>
            </a:pPr>
            <a:r>
              <a:rPr lang="en-US" sz="1400" dirty="0">
                <a:latin typeface="+mn-lt"/>
                <a:cs typeface="Calibri" pitchFamily="34" charset="0"/>
              </a:rPr>
              <a:t>The primary manner of dealing with the Sin Nature comes about because we were identified with Christ (Rom. 6:1-14).</a:t>
            </a:r>
          </a:p>
          <a:p>
            <a:pPr eaLnBrk="1" hangingPunct="1">
              <a:spcBef>
                <a:spcPct val="0"/>
              </a:spcBef>
            </a:pPr>
            <a:r>
              <a:rPr lang="en-US" sz="1400" dirty="0">
                <a:latin typeface="+mn-lt"/>
                <a:cs typeface="Calibri" pitchFamily="34" charset="0"/>
              </a:rPr>
              <a:t>Romans 6:11 (KJV) - Likewise reckon ye also yourselves to be dead indeed unto sin, but alive unto God through Jesus Christ our Lord.</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D5D9590-97F4-4EC5-BC74-8BE3BF73D7FF}" type="slidenum">
              <a:rPr lang="en-US" altLang="en-US" smtClean="0">
                <a:latin typeface="Arial" pitchFamily="34" charset="0"/>
                <a:cs typeface="Arial" pitchFamily="34" charset="0"/>
              </a:rPr>
              <a:pPr eaLnBrk="1" hangingPunct="1">
                <a:spcBef>
                  <a:spcPct val="0"/>
                </a:spcBef>
              </a:pPr>
              <a:t>10</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en-US" sz="1400" b="1" dirty="0">
                <a:latin typeface="+mn-lt"/>
              </a:rPr>
              <a:t>Why is this important?</a:t>
            </a:r>
            <a:endParaRPr lang="en-US" altLang="en-US" sz="1400" dirty="0">
              <a:latin typeface="+mn-lt"/>
            </a:endParaRPr>
          </a:p>
          <a:p>
            <a:pPr marL="228600" indent="-228600" algn="just" eaLnBrk="1" hangingPunct="1">
              <a:lnSpc>
                <a:spcPct val="100000"/>
              </a:lnSpc>
              <a:spcBef>
                <a:spcPts val="0"/>
              </a:spcBef>
              <a:spcAft>
                <a:spcPts val="0"/>
              </a:spcAft>
              <a:buFont typeface="+mj-lt"/>
              <a:buAutoNum type="arabicParenR" startAt="2"/>
            </a:pPr>
            <a:r>
              <a:rPr lang="en-US" altLang="en-US" sz="1400" dirty="0">
                <a:latin typeface="+mn-lt"/>
                <a:ea typeface="Calibri" pitchFamily="34" charset="0"/>
                <a:cs typeface="Calibri" pitchFamily="34" charset="0"/>
              </a:rPr>
              <a:t>There is actual spiritual change taking place in the </a:t>
            </a:r>
            <a:r>
              <a:rPr lang="en-US" altLang="en-US" sz="1400" b="1" dirty="0"/>
              <a:t>Continuity of Person! (The essential you).  </a:t>
            </a:r>
            <a:r>
              <a:rPr lang="en-US" sz="1400" b="1" dirty="0"/>
              <a:t>There are things that remain the same through the radical spiritual transition of the new birth:</a:t>
            </a:r>
          </a:p>
          <a:p>
            <a:pPr marL="742950" lvl="1" indent="-285750">
              <a:lnSpc>
                <a:spcPct val="100000"/>
              </a:lnSpc>
              <a:spcBef>
                <a:spcPts val="0"/>
              </a:spcBef>
              <a:spcAft>
                <a:spcPts val="0"/>
              </a:spcAft>
              <a:buFont typeface="Arial" panose="020B0604020202020204" pitchFamily="34" charset="0"/>
              <a:buChar char="•"/>
            </a:pPr>
            <a:r>
              <a:rPr lang="en-US" sz="1400" dirty="0"/>
              <a:t>The human body – all that goes with it and identifies that body.</a:t>
            </a:r>
          </a:p>
          <a:p>
            <a:pPr marL="742950" lvl="1" indent="-285750">
              <a:lnSpc>
                <a:spcPct val="100000"/>
              </a:lnSpc>
              <a:spcBef>
                <a:spcPts val="0"/>
              </a:spcBef>
              <a:spcAft>
                <a:spcPts val="0"/>
              </a:spcAft>
              <a:buFont typeface="Arial" panose="020B0604020202020204" pitchFamily="34" charset="0"/>
              <a:buChar char="•"/>
            </a:pPr>
            <a:r>
              <a:rPr lang="en-US" sz="1400" dirty="0"/>
              <a:t>One’s personal identity and earthly relationships.</a:t>
            </a:r>
          </a:p>
          <a:p>
            <a:pPr marL="742950" lvl="1" indent="-285750">
              <a:lnSpc>
                <a:spcPct val="100000"/>
              </a:lnSpc>
              <a:spcBef>
                <a:spcPts val="0"/>
              </a:spcBef>
              <a:spcAft>
                <a:spcPts val="0"/>
              </a:spcAft>
              <a:buFont typeface="Arial" panose="020B0604020202020204" pitchFamily="34" charset="0"/>
              <a:buChar char="•"/>
            </a:pPr>
            <a:r>
              <a:rPr lang="en-US" sz="1400" dirty="0"/>
              <a:t>One’s personal characteristics, including likes and dislikes.</a:t>
            </a:r>
          </a:p>
          <a:p>
            <a:pPr marL="742950" lvl="1" indent="-285750">
              <a:lnSpc>
                <a:spcPct val="100000"/>
              </a:lnSpc>
              <a:spcBef>
                <a:spcPts val="0"/>
              </a:spcBef>
              <a:spcAft>
                <a:spcPts val="0"/>
              </a:spcAft>
              <a:buFont typeface="Arial" panose="020B0604020202020204" pitchFamily="34" charset="0"/>
              <a:buChar char="•"/>
            </a:pPr>
            <a:r>
              <a:rPr lang="en-US" sz="1400" dirty="0"/>
              <a:t>One’s earthly skills and knowledge.</a:t>
            </a:r>
          </a:p>
          <a:p>
            <a:pPr marL="0" lvl="0" indent="0" algn="just" eaLnBrk="1" hangingPunct="1">
              <a:lnSpc>
                <a:spcPct val="100000"/>
              </a:lnSpc>
              <a:spcBef>
                <a:spcPts val="0"/>
              </a:spcBef>
              <a:spcAft>
                <a:spcPts val="0"/>
              </a:spcAft>
              <a:buFont typeface="+mj-lt"/>
              <a:buNone/>
            </a:pPr>
            <a:r>
              <a:rPr lang="en-US" altLang="en-US" sz="1400" dirty="0">
                <a:latin typeface="+mn-lt"/>
                <a:ea typeface="Calibri" pitchFamily="34" charset="0"/>
                <a:cs typeface="Calibri" pitchFamily="34" charset="0"/>
              </a:rPr>
              <a:t>The process is all in the direction of Christ…we do not have some vague notion of how to be better people and we are not heading in some vague direction.  We’re not even trying to be a good person or Christ-like. God, Himself </a:t>
            </a:r>
            <a:r>
              <a:rPr lang="en-US" altLang="en-US" sz="1400" b="1" u="sng" dirty="0">
                <a:latin typeface="+mn-lt"/>
                <a:ea typeface="Calibri" pitchFamily="34" charset="0"/>
                <a:cs typeface="Calibri" pitchFamily="34" charset="0"/>
              </a:rPr>
              <a:t>IS</a:t>
            </a:r>
            <a:r>
              <a:rPr lang="en-US" altLang="en-US" sz="1400" dirty="0">
                <a:latin typeface="+mn-lt"/>
                <a:ea typeface="Calibri" pitchFamily="34" charset="0"/>
                <a:cs typeface="Calibri" pitchFamily="34" charset="0"/>
              </a:rPr>
              <a:t> carrying out these processes in each believer and it’s directed toward a Person – Christ.  God is not just trying to vaguely change our character.  It is all toward Christ.  The end being that we will be like Christ when we see Him as He is.</a:t>
            </a:r>
          </a:p>
          <a:p>
            <a:pPr algn="just" eaLnBrk="1" hangingPunct="1">
              <a:lnSpc>
                <a:spcPct val="100000"/>
              </a:lnSpc>
              <a:spcBef>
                <a:spcPts val="0"/>
              </a:spcBef>
              <a:spcAft>
                <a:spcPts val="0"/>
              </a:spcAft>
            </a:pPr>
            <a:r>
              <a:rPr lang="en-US" altLang="en-US" sz="1400" dirty="0">
                <a:latin typeface="+mn-lt"/>
                <a:ea typeface="Calibri" pitchFamily="34" charset="0"/>
                <a:cs typeface="Calibri" pitchFamily="34" charset="0"/>
              </a:rPr>
              <a:t>That’s where all this is headed. And that’s why we need to see that, “EVERTHING THAT HAPPENS TO US, IN US, AND AROUND US IS PART OF GOD’S PROCESS TO ACCOMPLISH HIS PROCESSES.”  It’s all to conform us, to transform us, into the image of His Son.</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11</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12</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147225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B07CF10-F0D8-46A6-95B7-C0D814EC4DC8}" type="slidenum">
              <a:rPr lang="en-US" altLang="en-US" smtClean="0">
                <a:latin typeface="Arial" pitchFamily="34" charset="0"/>
                <a:cs typeface="Arial" pitchFamily="34" charset="0"/>
              </a:rPr>
              <a:pPr eaLnBrk="1" hangingPunct="1">
                <a:spcBef>
                  <a:spcPct val="0"/>
                </a:spcBef>
              </a:pPr>
              <a:t>13</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marR="0" lvl="0" indent="-463550" algn="l" defTabSz="914400" rtl="0" eaLnBrk="1" fontAlgn="base" latinLnBrk="0" hangingPunct="1">
              <a:lnSpc>
                <a:spcPct val="100000"/>
              </a:lnSpc>
              <a:spcBef>
                <a:spcPct val="0"/>
              </a:spcBef>
              <a:spcAft>
                <a:spcPct val="0"/>
              </a:spcAft>
              <a:buClrTx/>
              <a:buSzTx/>
              <a:buFont typeface="+mj-lt"/>
              <a:buAutoNum type="arabicPeriod"/>
              <a:tabLst/>
              <a:defRPr/>
            </a:pPr>
            <a:r>
              <a:rPr lang="en-US" sz="1400" b="1" kern="1200" dirty="0">
                <a:solidFill>
                  <a:schemeClr val="tx1"/>
                </a:solidFill>
                <a:latin typeface="Calibri" panose="020F0502020204030204" pitchFamily="34" charset="0"/>
                <a:ea typeface="+mn-ea"/>
                <a:cs typeface="Arial" pitchFamily="34" charset="0"/>
              </a:rPr>
              <a:t>INTRODUCTION</a:t>
            </a:r>
          </a:p>
          <a:p>
            <a:pPr eaLnBrk="1" hangingPunct="1">
              <a:spcBef>
                <a:spcPts val="634"/>
              </a:spcBef>
              <a:spcAft>
                <a:spcPts val="634"/>
              </a:spcAft>
            </a:pPr>
            <a:r>
              <a:rPr lang="en-US" altLang="en-US" sz="1400" dirty="0">
                <a:latin typeface="Calibri" pitchFamily="34" charset="0"/>
              </a:rPr>
              <a:t>We have been examining what the Bible says about the ‘Spiritual Anatomy’ of human beings – unbelievers and believers. </a:t>
            </a:r>
          </a:p>
          <a:p>
            <a:pPr eaLnBrk="1" hangingPunct="1">
              <a:spcBef>
                <a:spcPts val="634"/>
              </a:spcBef>
              <a:spcAft>
                <a:spcPts val="634"/>
              </a:spcAft>
            </a:pPr>
            <a:r>
              <a:rPr lang="en-US" altLang="en-US" sz="1400" dirty="0">
                <a:latin typeface="Calibri" pitchFamily="34" charset="0"/>
              </a:rPr>
              <a:t>Thus far, we have made little mention of the physical body focusing mostly on the general spiritual aspects of the Church Age believer (those saved from Acts 2 until the Rapture).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008329D-7BBF-4FF7-BABB-C8717127C933}" type="slidenum">
              <a:rPr lang="en-US" altLang="en-US" smtClean="0">
                <a:latin typeface="Arial" pitchFamily="34" charset="0"/>
                <a:cs typeface="Arial" pitchFamily="34" charset="0"/>
              </a:rPr>
              <a:pPr eaLnBrk="1" hangingPunct="1">
                <a:spcBef>
                  <a:spcPct val="0"/>
                </a:spcBef>
              </a:pPr>
              <a:t>14</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marR="0" lvl="0" indent="-4635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mn-lt"/>
                <a:ea typeface="+mn-ea"/>
                <a:cs typeface="Arial" pitchFamily="34" charset="0"/>
              </a:rPr>
              <a:t>INTRODUCTION</a:t>
            </a:r>
          </a:p>
          <a:p>
            <a:pPr eaLnBrk="1" hangingPunct="1">
              <a:spcBef>
                <a:spcPts val="634"/>
              </a:spcBef>
              <a:spcAft>
                <a:spcPts val="634"/>
              </a:spcAft>
            </a:pPr>
            <a:r>
              <a:rPr lang="en-US" altLang="en-US" sz="1400" dirty="0">
                <a:latin typeface="+mn-lt"/>
              </a:rPr>
              <a:t>We will now turn our attention to a more complete discussion of the </a:t>
            </a:r>
            <a:r>
              <a:rPr lang="en-US" altLang="en-US" sz="1400" b="1" i="1" dirty="0">
                <a:latin typeface="+mn-lt"/>
              </a:rPr>
              <a:t>spiritual aspects</a:t>
            </a:r>
            <a:r>
              <a:rPr lang="en-US" altLang="en-US" sz="1400" b="1" dirty="0">
                <a:latin typeface="+mn-lt"/>
              </a:rPr>
              <a:t> </a:t>
            </a:r>
            <a:r>
              <a:rPr lang="en-US" altLang="en-US" sz="1400" dirty="0">
                <a:latin typeface="+mn-lt"/>
              </a:rPr>
              <a:t>and </a:t>
            </a:r>
            <a:r>
              <a:rPr lang="en-US" altLang="en-US" sz="1400" b="1" i="1" dirty="0">
                <a:latin typeface="+mn-lt"/>
              </a:rPr>
              <a:t>physical aspects</a:t>
            </a:r>
            <a:r>
              <a:rPr lang="en-US" altLang="en-US" sz="1400" b="1" dirty="0">
                <a:latin typeface="+mn-lt"/>
              </a:rPr>
              <a:t> </a:t>
            </a:r>
            <a:r>
              <a:rPr lang="en-US" altLang="en-US" sz="1400" dirty="0">
                <a:latin typeface="+mn-lt"/>
              </a:rPr>
              <a:t>in </a:t>
            </a:r>
            <a:r>
              <a:rPr lang="en-US" altLang="en-US" sz="1400" i="1" dirty="0">
                <a:latin typeface="+mn-lt"/>
              </a:rPr>
              <a:t>each</a:t>
            </a:r>
            <a:r>
              <a:rPr lang="en-US" altLang="en-US" sz="1400" dirty="0">
                <a:latin typeface="+mn-lt"/>
              </a:rPr>
              <a:t> individual, </a:t>
            </a:r>
            <a:r>
              <a:rPr lang="en-US" altLang="en-US" sz="1400" i="1" dirty="0">
                <a:latin typeface="+mn-lt"/>
              </a:rPr>
              <a:t>believer or unbeliever.</a:t>
            </a:r>
            <a:endParaRPr lang="en-US" altLang="en-US" sz="1400" b="1" dirty="0">
              <a:latin typeface="+mn-lt"/>
            </a:endParaRPr>
          </a:p>
          <a:p>
            <a:pPr eaLnBrk="1" hangingPunct="1">
              <a:spcBef>
                <a:spcPts val="634"/>
              </a:spcBef>
              <a:spcAft>
                <a:spcPts val="634"/>
              </a:spcAft>
            </a:pPr>
            <a:r>
              <a:rPr lang="en-US" altLang="en-US" sz="1400" dirty="0">
                <a:latin typeface="+mn-lt"/>
              </a:rPr>
              <a:t>Correctly distinguishing these categories is essential if we hope to have a proper understanding of our topic: </a:t>
            </a:r>
            <a:r>
              <a:rPr lang="en-US" altLang="en-US" sz="1400" b="1" dirty="0">
                <a:latin typeface="+mn-lt"/>
              </a:rPr>
              <a:t>‘Who were we - Who are we - Who are we becoming.’</a:t>
            </a:r>
            <a:r>
              <a:rPr lang="en-US" altLang="en-US" sz="1400" dirty="0">
                <a:latin typeface="+mn-lt"/>
              </a:rPr>
              <a:t>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D085AB0-F32C-4BCF-8972-996F488E9B30}" type="slidenum">
              <a:rPr lang="en-US" altLang="en-US" smtClean="0">
                <a:latin typeface="Arial" pitchFamily="34" charset="0"/>
                <a:cs typeface="Arial" pitchFamily="34" charset="0"/>
              </a:rPr>
              <a:pPr eaLnBrk="1" hangingPunct="1">
                <a:spcBef>
                  <a:spcPct val="0"/>
                </a:spcBef>
              </a:pPr>
              <a:t>15</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16</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121990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altLang="en-US" sz="1400" b="1" kern="1200" noProof="0" dirty="0">
                <a:solidFill>
                  <a:srgbClr val="000000"/>
                </a:solidFill>
                <a:latin typeface="Calibri" pitchFamily="34" charset="0"/>
                <a:ea typeface="+mn-ea"/>
                <a:cs typeface="Arial" pitchFamily="34" charset="0"/>
              </a:rPr>
              <a:t>MISUNDERSTANDING TERMS</a:t>
            </a:r>
          </a:p>
          <a:p>
            <a:pPr algn="just" eaLnBrk="1" hangingPunct="1">
              <a:spcBef>
                <a:spcPts val="600"/>
              </a:spcBef>
              <a:spcAft>
                <a:spcPts val="600"/>
              </a:spcAft>
              <a:buFontTx/>
              <a:buNone/>
            </a:pPr>
            <a:r>
              <a:rPr lang="en-US" altLang="en-US" sz="1400" dirty="0">
                <a:latin typeface="Calibri" pitchFamily="34" charset="0"/>
              </a:rPr>
              <a:t>There is some theological debate regarding what constitutes the ‘physical’ and ‘spiritual’ aspects, of mankind. With some variation the two positions are: </a:t>
            </a:r>
          </a:p>
          <a:p>
            <a:pPr marL="171450" lvl="0" indent="-171450" eaLnBrk="1" hangingPunct="1">
              <a:spcBef>
                <a:spcPct val="0"/>
              </a:spcBef>
              <a:spcAft>
                <a:spcPts val="600"/>
              </a:spcAft>
              <a:buFont typeface="Arial" panose="020B0604020202020204" pitchFamily="34" charset="0"/>
              <a:buChar char="•"/>
            </a:pPr>
            <a:r>
              <a:rPr lang="en-US" altLang="en-US" sz="1400" b="1" dirty="0">
                <a:latin typeface="Calibri" pitchFamily="34" charset="0"/>
              </a:rPr>
              <a:t>Man is two parts</a:t>
            </a:r>
            <a:r>
              <a:rPr lang="en-US" altLang="en-US" sz="1400" dirty="0">
                <a:latin typeface="Calibri" pitchFamily="34" charset="0"/>
              </a:rPr>
              <a:t> (body, and soul-spirit; </a:t>
            </a:r>
            <a:r>
              <a:rPr lang="en-US" altLang="en-US" sz="1400" b="1" i="1" dirty="0">
                <a:latin typeface="Calibri" pitchFamily="34" charset="0"/>
              </a:rPr>
              <a:t>dichotomy</a:t>
            </a:r>
            <a:r>
              <a:rPr lang="en-US" altLang="en-US" sz="1400" dirty="0">
                <a:latin typeface="Calibri" pitchFamily="34" charset="0"/>
              </a:rPr>
              <a:t>).</a:t>
            </a:r>
          </a:p>
          <a:p>
            <a:pPr marL="171450" lvl="0" indent="-171450" eaLnBrk="1" hangingPunct="1">
              <a:spcBef>
                <a:spcPct val="0"/>
              </a:spcBef>
              <a:spcAft>
                <a:spcPts val="600"/>
              </a:spcAft>
              <a:buFont typeface="Arial" panose="020B0604020202020204" pitchFamily="34" charset="0"/>
              <a:buChar char="•"/>
            </a:pPr>
            <a:r>
              <a:rPr lang="en-US" altLang="en-US" sz="1400" b="1" dirty="0">
                <a:latin typeface="Calibri" pitchFamily="34" charset="0"/>
              </a:rPr>
              <a:t>Man is three parts </a:t>
            </a:r>
            <a:r>
              <a:rPr lang="en-US" altLang="en-US" sz="1400" dirty="0">
                <a:latin typeface="Calibri" pitchFamily="34" charset="0"/>
              </a:rPr>
              <a:t>(body, soul, and spirit; </a:t>
            </a:r>
            <a:r>
              <a:rPr lang="en-US" altLang="en-US" sz="1400" b="1" i="1" dirty="0">
                <a:latin typeface="Calibri" pitchFamily="34" charset="0"/>
              </a:rPr>
              <a:t>trichotomy</a:t>
            </a:r>
            <a:r>
              <a:rPr lang="en-US" altLang="en-US" sz="1400" dirty="0">
                <a:latin typeface="Calibri" pitchFamily="34" charset="0"/>
              </a:rPr>
              <a:t>).</a:t>
            </a:r>
          </a:p>
          <a:p>
            <a:pPr eaLnBrk="1" hangingPunct="1">
              <a:spcBef>
                <a:spcPct val="0"/>
              </a:spcBef>
              <a:spcAft>
                <a:spcPts val="600"/>
              </a:spcAft>
              <a:buFontTx/>
              <a:buNone/>
            </a:pPr>
            <a:r>
              <a:rPr lang="en-US" altLang="en-US" sz="1400" dirty="0">
                <a:solidFill>
                  <a:srgbClr val="000000"/>
                </a:solidFill>
                <a:latin typeface="Calibri" pitchFamily="34" charset="0"/>
              </a:rPr>
              <a:t>This is an in-house debate and there are good, godly, men in each camp. The position I will be working from is the later, </a:t>
            </a:r>
            <a:r>
              <a:rPr lang="en-US" altLang="en-US" sz="1400" b="1" dirty="0">
                <a:solidFill>
                  <a:srgbClr val="000000"/>
                </a:solidFill>
                <a:latin typeface="Calibri" pitchFamily="34" charset="0"/>
              </a:rPr>
              <a:t>trichotomy</a:t>
            </a:r>
            <a:r>
              <a:rPr lang="en-US" altLang="en-US" sz="1400" dirty="0">
                <a:solidFill>
                  <a:srgbClr val="000000"/>
                </a:solidFill>
                <a:latin typeface="Calibri" pitchFamily="34" charset="0"/>
              </a:rPr>
              <a:t> position.</a:t>
            </a:r>
          </a:p>
          <a:p>
            <a:pPr eaLnBrk="1" hangingPunct="1">
              <a:spcBef>
                <a:spcPct val="0"/>
              </a:spcBef>
              <a:spcAft>
                <a:spcPts val="0"/>
              </a:spcAft>
              <a:buNone/>
            </a:pPr>
            <a:r>
              <a:rPr lang="en-US" altLang="en-US" sz="1400" dirty="0">
                <a:solidFill>
                  <a:srgbClr val="000000"/>
                </a:solidFill>
                <a:latin typeface="Calibri" pitchFamily="34" charset="0"/>
              </a:rPr>
              <a:t>The most common passage used to support the </a:t>
            </a:r>
            <a:r>
              <a:rPr lang="en-US" altLang="en-US" sz="1400" b="1" dirty="0">
                <a:solidFill>
                  <a:srgbClr val="000000"/>
                </a:solidFill>
                <a:latin typeface="Calibri" pitchFamily="34" charset="0"/>
              </a:rPr>
              <a:t>trichotomy</a:t>
            </a:r>
            <a:r>
              <a:rPr lang="en-US" altLang="en-US" sz="1400" dirty="0">
                <a:solidFill>
                  <a:srgbClr val="000000"/>
                </a:solidFill>
                <a:latin typeface="Calibri" pitchFamily="34" charset="0"/>
              </a:rPr>
              <a:t> position is 1 Thess. 5:23.</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391BDCC-909C-4298-9134-533585DA95BB}" type="slidenum">
              <a:rPr lang="en-US" altLang="en-US" smtClean="0">
                <a:latin typeface="Arial" pitchFamily="34" charset="0"/>
                <a:cs typeface="Arial" pitchFamily="34" charset="0"/>
              </a:rPr>
              <a:pPr eaLnBrk="1" hangingPunct="1">
                <a:spcBef>
                  <a:spcPct val="0"/>
                </a:spcBef>
              </a:pPr>
              <a:t>17</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Spiritual Anatomy - Part 3 Session 5 </a:t>
            </a:r>
          </a:p>
        </p:txBody>
      </p:sp>
      <p:sp>
        <p:nvSpPr>
          <p:cNvPr id="5" name="Footer Placeholder 4"/>
          <p:cNvSpPr>
            <a:spLocks noGrp="1"/>
          </p:cNvSpPr>
          <p:nvPr>
            <p:ph type="ftr" sz="quarter" idx="11"/>
          </p:nvPr>
        </p:nvSpPr>
        <p:spPr/>
        <p:txBody>
          <a:bodyPr/>
          <a:lstStyle/>
          <a:p>
            <a:pPr>
              <a:defRPr/>
            </a:pPr>
            <a:r>
              <a:rPr lang="en-US"/>
              <a:t>Dr, Jim McGowan</a:t>
            </a:r>
          </a:p>
        </p:txBody>
      </p:sp>
      <p:sp>
        <p:nvSpPr>
          <p:cNvPr id="6" name="Slide Number Placeholder 5"/>
          <p:cNvSpPr>
            <a:spLocks noGrp="1"/>
          </p:cNvSpPr>
          <p:nvPr>
            <p:ph type="sldNum" sz="quarter" idx="12"/>
          </p:nvPr>
        </p:nvSpPr>
        <p:spPr/>
        <p:txBody>
          <a:bodyPr/>
          <a:lstStyle/>
          <a:p>
            <a:pPr>
              <a:defRPr/>
            </a:pPr>
            <a:fld id="{C77EE4F3-9C2F-43B8-904E-D5E9A91FE461}" type="slidenum">
              <a:rPr lang="en-US" smtClean="0"/>
              <a:pPr>
                <a:defRPr/>
              </a:pPr>
              <a:t>18</a:t>
            </a:fld>
            <a:endParaRPr lang="en-US"/>
          </a:p>
        </p:txBody>
      </p:sp>
      <p:sp>
        <p:nvSpPr>
          <p:cNvPr id="7" name="Date Placeholder 6"/>
          <p:cNvSpPr>
            <a:spLocks noGrp="1"/>
          </p:cNvSpPr>
          <p:nvPr>
            <p:ph type="dt" idx="13"/>
          </p:nvPr>
        </p:nvSpPr>
        <p:spPr/>
        <p:txBody>
          <a:bodyPr/>
          <a:lstStyle/>
          <a:p>
            <a:pPr>
              <a:defRPr/>
            </a:pPr>
            <a:r>
              <a:rPr lang="en-US"/>
              <a:t>2/26/2017</a:t>
            </a:r>
          </a:p>
        </p:txBody>
      </p:sp>
    </p:spTree>
    <p:extLst>
      <p:ext uri="{BB962C8B-B14F-4D97-AF65-F5344CB8AC3E}">
        <p14:creationId xmlns:p14="http://schemas.microsoft.com/office/powerpoint/2010/main" val="296233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altLang="en-US" sz="1400" b="1" kern="1200" noProof="0" dirty="0">
                <a:solidFill>
                  <a:srgbClr val="000000"/>
                </a:solidFill>
                <a:latin typeface="Calibri" pitchFamily="34" charset="0"/>
                <a:ea typeface="+mn-ea"/>
                <a:cs typeface="Arial" pitchFamily="34" charset="0"/>
              </a:rPr>
              <a:t>MISUNDERSTANDING TERMS</a:t>
            </a:r>
          </a:p>
          <a:p>
            <a:pPr algn="just" eaLnBrk="1" hangingPunct="1">
              <a:lnSpc>
                <a:spcPct val="100000"/>
              </a:lnSpc>
              <a:spcBef>
                <a:spcPct val="0"/>
              </a:spcBef>
              <a:spcAft>
                <a:spcPts val="600"/>
              </a:spcAft>
            </a:pPr>
            <a:r>
              <a:rPr lang="en-US" altLang="en-US" sz="1400" dirty="0">
                <a:latin typeface="+mn-lt"/>
              </a:rPr>
              <a:t>The primary reason for disagreement, (regarding the terms </a:t>
            </a:r>
            <a:r>
              <a:rPr lang="en-US" altLang="en-US" sz="1400" b="1" dirty="0">
                <a:latin typeface="+mn-lt"/>
              </a:rPr>
              <a:t>spirit, soul, and body</a:t>
            </a:r>
            <a:r>
              <a:rPr lang="en-US" altLang="en-US" sz="1400" dirty="0">
                <a:latin typeface="+mn-lt"/>
              </a:rPr>
              <a:t>), is a failure to acknowledge that they are not always employed with ‘scientific precision’ – i.e., in poetic contexts, where ‘soul’ and ‘spirit’ are often used as synonyms.</a:t>
            </a:r>
          </a:p>
          <a:p>
            <a:pPr>
              <a:lnSpc>
                <a:spcPct val="100000"/>
              </a:lnSpc>
            </a:pPr>
            <a:r>
              <a:rPr lang="en-US" altLang="en-US" sz="1400" dirty="0">
                <a:latin typeface="+mn-lt"/>
              </a:rPr>
              <a:t> Job 7:11</a:t>
            </a:r>
          </a:p>
          <a:p>
            <a:pPr>
              <a:lnSpc>
                <a:spcPct val="100000"/>
              </a:lnSpc>
              <a:spcBef>
                <a:spcPts val="0"/>
              </a:spcBef>
            </a:pPr>
            <a:r>
              <a:rPr lang="en-US" altLang="en-US" sz="1400" dirty="0">
                <a:latin typeface="+mn-lt"/>
              </a:rPr>
              <a:t>I will speak in the anguish of my </a:t>
            </a:r>
            <a:r>
              <a:rPr lang="en-US" altLang="en-US" sz="1400" b="1" dirty="0">
                <a:latin typeface="+mn-lt"/>
              </a:rPr>
              <a:t>spirit</a:t>
            </a:r>
            <a:r>
              <a:rPr lang="en-US" altLang="en-US" sz="1400" dirty="0">
                <a:latin typeface="+mn-lt"/>
              </a:rPr>
              <a:t>, </a:t>
            </a:r>
          </a:p>
          <a:p>
            <a:pPr>
              <a:lnSpc>
                <a:spcPct val="100000"/>
              </a:lnSpc>
              <a:spcBef>
                <a:spcPts val="0"/>
              </a:spcBef>
            </a:pPr>
            <a:r>
              <a:rPr lang="en-US" altLang="en-US" sz="1400" dirty="0">
                <a:latin typeface="+mn-lt"/>
              </a:rPr>
              <a:t>I will complain in the bitterness of my </a:t>
            </a:r>
            <a:r>
              <a:rPr lang="en-US" altLang="en-US" sz="1400" b="1" dirty="0">
                <a:latin typeface="+mn-lt"/>
              </a:rPr>
              <a:t>soul</a:t>
            </a:r>
            <a:r>
              <a:rPr lang="en-US" altLang="en-US" sz="1400" dirty="0">
                <a:latin typeface="+mn-lt"/>
              </a:rPr>
              <a:t>. </a:t>
            </a:r>
          </a:p>
          <a:p>
            <a:pPr>
              <a:lnSpc>
                <a:spcPct val="100000"/>
              </a:lnSpc>
            </a:pPr>
            <a:r>
              <a:rPr lang="en-US" altLang="en-US" sz="1400" dirty="0">
                <a:latin typeface="+mn-lt"/>
              </a:rPr>
              <a:t> Isaiah 26:9</a:t>
            </a:r>
          </a:p>
          <a:p>
            <a:pPr>
              <a:lnSpc>
                <a:spcPct val="100000"/>
              </a:lnSpc>
              <a:spcBef>
                <a:spcPts val="0"/>
              </a:spcBef>
            </a:pPr>
            <a:r>
              <a:rPr lang="en-US" altLang="en-US" sz="1400" dirty="0">
                <a:latin typeface="+mn-lt"/>
              </a:rPr>
              <a:t>At night my </a:t>
            </a:r>
            <a:r>
              <a:rPr lang="en-US" altLang="en-US" sz="1400" b="1" dirty="0">
                <a:latin typeface="+mn-lt"/>
              </a:rPr>
              <a:t>soul</a:t>
            </a:r>
            <a:r>
              <a:rPr lang="en-US" altLang="en-US" sz="1400" dirty="0">
                <a:latin typeface="+mn-lt"/>
              </a:rPr>
              <a:t> longs for You, </a:t>
            </a:r>
          </a:p>
          <a:p>
            <a:pPr>
              <a:lnSpc>
                <a:spcPct val="100000"/>
              </a:lnSpc>
              <a:spcBef>
                <a:spcPts val="0"/>
              </a:spcBef>
            </a:pPr>
            <a:r>
              <a:rPr lang="en-US" altLang="en-US" sz="1400" dirty="0">
                <a:latin typeface="+mn-lt"/>
              </a:rPr>
              <a:t>Indeed,  my </a:t>
            </a:r>
            <a:r>
              <a:rPr lang="en-US" altLang="en-US" sz="1400" b="1" dirty="0">
                <a:latin typeface="+mn-lt"/>
              </a:rPr>
              <a:t>spirit</a:t>
            </a:r>
            <a:r>
              <a:rPr lang="en-US" altLang="en-US" sz="1400" dirty="0">
                <a:latin typeface="+mn-lt"/>
              </a:rPr>
              <a:t> within me seeks You diligently;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A24AB77-399A-4231-BD1D-6C87807A73CE}" type="slidenum">
              <a:rPr lang="en-US" altLang="en-US" smtClean="0">
                <a:latin typeface="Arial" pitchFamily="34" charset="0"/>
                <a:cs typeface="Arial" pitchFamily="34" charset="0"/>
              </a:rPr>
              <a:pPr eaLnBrk="1" hangingPunct="1">
                <a:spcBef>
                  <a:spcPct val="0"/>
                </a:spcBef>
              </a:pPr>
              <a:t>19</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5C14C22-BF66-4225-A12E-988E2723450B}" type="slidenum">
              <a:rPr lang="en-US" altLang="en-US" smtClean="0">
                <a:latin typeface="Arial" pitchFamily="34" charset="0"/>
                <a:cs typeface="Arial" pitchFamily="34" charset="0"/>
              </a:rPr>
              <a:pPr eaLnBrk="1" hangingPunct="1">
                <a:spcBef>
                  <a:spcPct val="0"/>
                </a:spcBef>
              </a:pPr>
              <a:t>2</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altLang="en-US" sz="1400" b="1" kern="1200" noProof="0" dirty="0">
                <a:solidFill>
                  <a:srgbClr val="000000"/>
                </a:solidFill>
                <a:latin typeface="Calibri" pitchFamily="34" charset="0"/>
                <a:ea typeface="+mn-ea"/>
                <a:cs typeface="Arial" pitchFamily="34" charset="0"/>
              </a:rPr>
              <a:t>MISUNDERSTANDING TERMS</a:t>
            </a:r>
          </a:p>
          <a:p>
            <a:pPr>
              <a:lnSpc>
                <a:spcPct val="100000"/>
              </a:lnSpc>
              <a:spcBef>
                <a:spcPts val="0"/>
              </a:spcBef>
              <a:spcAft>
                <a:spcPts val="600"/>
              </a:spcAft>
            </a:pPr>
            <a:r>
              <a:rPr lang="en-US" altLang="en-US" sz="1400" dirty="0"/>
              <a:t>To add to the confusion, some poetic contexts make body and soul appear as synonyms, as in:</a:t>
            </a:r>
          </a:p>
          <a:p>
            <a:pPr>
              <a:lnSpc>
                <a:spcPct val="100000"/>
              </a:lnSpc>
            </a:pPr>
            <a:r>
              <a:rPr lang="en-US" altLang="en-US" sz="1400" dirty="0"/>
              <a:t> </a:t>
            </a:r>
          </a:p>
          <a:p>
            <a:pPr>
              <a:lnSpc>
                <a:spcPct val="100000"/>
              </a:lnSpc>
              <a:spcBef>
                <a:spcPts val="0"/>
              </a:spcBef>
            </a:pPr>
            <a:r>
              <a:rPr lang="en-US" altLang="en-US" sz="1400" dirty="0"/>
              <a:t>Psalm 44:25</a:t>
            </a:r>
          </a:p>
          <a:p>
            <a:pPr>
              <a:lnSpc>
                <a:spcPct val="100000"/>
              </a:lnSpc>
              <a:spcBef>
                <a:spcPts val="0"/>
              </a:spcBef>
            </a:pPr>
            <a:r>
              <a:rPr lang="en-US" altLang="en-US" sz="1400" dirty="0"/>
              <a:t>For our  </a:t>
            </a:r>
            <a:r>
              <a:rPr lang="en-US" altLang="en-US" sz="1400" b="1" dirty="0"/>
              <a:t>soul</a:t>
            </a:r>
            <a:r>
              <a:rPr lang="en-US" altLang="en-US" sz="1400" dirty="0"/>
              <a:t>   has sunk down into the dust; </a:t>
            </a:r>
          </a:p>
          <a:p>
            <a:pPr>
              <a:lnSpc>
                <a:spcPct val="100000"/>
              </a:lnSpc>
              <a:spcBef>
                <a:spcPts val="0"/>
              </a:spcBef>
            </a:pPr>
            <a:r>
              <a:rPr lang="en-US" altLang="en-US" sz="1400" dirty="0"/>
              <a:t>Our </a:t>
            </a:r>
            <a:r>
              <a:rPr lang="en-US" altLang="en-US" sz="1400" b="1" dirty="0"/>
              <a:t>body </a:t>
            </a:r>
            <a:r>
              <a:rPr lang="en-US" altLang="en-US" sz="1400" dirty="0"/>
              <a:t> cleaves to the earth. </a:t>
            </a:r>
          </a:p>
          <a:p>
            <a:pPr>
              <a:lnSpc>
                <a:spcPct val="100000"/>
              </a:lnSpc>
            </a:pPr>
            <a:endParaRPr lang="en-US" altLang="en-US" sz="1400" dirty="0"/>
          </a:p>
          <a:p>
            <a:pPr eaLnBrk="1" hangingPunct="1">
              <a:lnSpc>
                <a:spcPct val="100000"/>
              </a:lnSpc>
              <a:spcBef>
                <a:spcPts val="0"/>
              </a:spcBef>
              <a:spcAft>
                <a:spcPts val="600"/>
              </a:spcAft>
            </a:pPr>
            <a:r>
              <a:rPr lang="en-US" altLang="en-US" sz="1400" dirty="0"/>
              <a:t>Syntactically, instead of synonyms, the author’s intent here may actually be: </a:t>
            </a:r>
          </a:p>
          <a:p>
            <a:pPr marL="228600" indent="-228600" eaLnBrk="1" hangingPunct="1">
              <a:lnSpc>
                <a:spcPct val="100000"/>
              </a:lnSpc>
              <a:spcBef>
                <a:spcPts val="0"/>
              </a:spcBef>
              <a:spcAft>
                <a:spcPts val="600"/>
              </a:spcAft>
              <a:buAutoNum type="arabicParenR"/>
            </a:pPr>
            <a:r>
              <a:rPr lang="en-US" altLang="en-US" sz="1400" dirty="0"/>
              <a:t>to use ‘soul’ and ‘body’ to represent two halves of a whole, or </a:t>
            </a:r>
          </a:p>
          <a:p>
            <a:pPr marL="228600" indent="-228600" eaLnBrk="1" hangingPunct="1">
              <a:lnSpc>
                <a:spcPct val="100000"/>
              </a:lnSpc>
              <a:spcBef>
                <a:spcPts val="0"/>
              </a:spcBef>
              <a:spcAft>
                <a:spcPts val="600"/>
              </a:spcAft>
              <a:buAutoNum type="arabicParenR"/>
            </a:pPr>
            <a:r>
              <a:rPr lang="en-US" altLang="en-US" sz="1400" dirty="0"/>
              <a:t>that the word ‘soul’ here is to be taken to mean </a:t>
            </a:r>
            <a:r>
              <a:rPr lang="en-US" altLang="en-US" sz="1400" i="1" dirty="0"/>
              <a:t>living being</a:t>
            </a:r>
            <a:r>
              <a:rPr lang="en-US" altLang="en-US" sz="1400" dirty="0"/>
              <a: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6311928-E58B-407F-9E55-3A1C6D530BC2}" type="slidenum">
              <a:rPr lang="en-US" altLang="en-US" smtClean="0">
                <a:latin typeface="Arial" pitchFamily="34" charset="0"/>
                <a:cs typeface="Arial" pitchFamily="34" charset="0"/>
              </a:rPr>
              <a:pPr eaLnBrk="1" hangingPunct="1">
                <a:spcBef>
                  <a:spcPct val="0"/>
                </a:spcBef>
              </a:pPr>
              <a:t>20</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altLang="en-US" sz="1400" b="1" kern="1200" noProof="0" dirty="0">
                <a:solidFill>
                  <a:srgbClr val="000000"/>
                </a:solidFill>
                <a:latin typeface="Calibri" pitchFamily="34" charset="0"/>
                <a:ea typeface="+mn-ea"/>
                <a:cs typeface="Arial" pitchFamily="34" charset="0"/>
              </a:rPr>
              <a:t>MISUNDERSTANDING TERMS</a:t>
            </a:r>
          </a:p>
          <a:p>
            <a:pPr algn="l" rtl="0" eaLnBrk="0" fontAlgn="base" hangingPunct="0">
              <a:lnSpc>
                <a:spcPct val="100000"/>
              </a:lnSpc>
              <a:spcBef>
                <a:spcPts val="0"/>
              </a:spcBef>
              <a:spcAft>
                <a:spcPts val="600"/>
              </a:spcAft>
            </a:pPr>
            <a:r>
              <a:rPr lang="en-US" altLang="en-US" sz="1400" kern="1200" dirty="0">
                <a:solidFill>
                  <a:schemeClr val="tx1"/>
                </a:solidFill>
                <a:latin typeface="+mn-lt"/>
                <a:ea typeface="+mn-ea"/>
                <a:cs typeface="+mn-cs"/>
              </a:rPr>
              <a:t>It also seems that there are times when the word ‘soul’ conveys more of the idea of physical function such as  possessing the breath of life in the physical sense, rather than focusing on the spiritual aspects of the </a:t>
            </a:r>
            <a:r>
              <a:rPr lang="en-US" altLang="en-US" sz="1400" dirty="0">
                <a:latin typeface="+mn-lt"/>
              </a:rPr>
              <a:t>soul, as in </a:t>
            </a:r>
            <a:r>
              <a:rPr lang="en-US" altLang="en-US" sz="1400" b="1" dirty="0">
                <a:latin typeface="+mn-lt"/>
              </a:rPr>
              <a:t>Genesis 2:7</a:t>
            </a:r>
            <a:endParaRPr lang="en-US" altLang="en-US" sz="1400" kern="1200" dirty="0">
              <a:solidFill>
                <a:schemeClr val="tx1"/>
              </a:solidFill>
              <a:latin typeface="+mn-lt"/>
              <a:ea typeface="+mn-ea"/>
              <a:cs typeface="+mn-cs"/>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9A3C7B9-D7EB-4081-A6E8-739637C7C261}" type="slidenum">
              <a:rPr lang="en-US" altLang="en-US" smtClean="0">
                <a:latin typeface="Arial" pitchFamily="34" charset="0"/>
                <a:cs typeface="Arial" pitchFamily="34" charset="0"/>
              </a:rPr>
              <a:pPr eaLnBrk="1" hangingPunct="1">
                <a:spcBef>
                  <a:spcPct val="0"/>
                </a:spcBef>
              </a:pPr>
              <a:t>21</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Spiritual Anatomy - Part 3 Session 5 </a:t>
            </a:r>
          </a:p>
        </p:txBody>
      </p:sp>
      <p:sp>
        <p:nvSpPr>
          <p:cNvPr id="5" name="Footer Placeholder 4"/>
          <p:cNvSpPr>
            <a:spLocks noGrp="1"/>
          </p:cNvSpPr>
          <p:nvPr>
            <p:ph type="ftr" sz="quarter" idx="11"/>
          </p:nvPr>
        </p:nvSpPr>
        <p:spPr/>
        <p:txBody>
          <a:bodyPr/>
          <a:lstStyle/>
          <a:p>
            <a:pPr>
              <a:defRPr/>
            </a:pPr>
            <a:r>
              <a:rPr lang="en-US"/>
              <a:t>Dr, Jim McGowan</a:t>
            </a:r>
          </a:p>
        </p:txBody>
      </p:sp>
      <p:sp>
        <p:nvSpPr>
          <p:cNvPr id="6" name="Slide Number Placeholder 5"/>
          <p:cNvSpPr>
            <a:spLocks noGrp="1"/>
          </p:cNvSpPr>
          <p:nvPr>
            <p:ph type="sldNum" sz="quarter" idx="12"/>
          </p:nvPr>
        </p:nvSpPr>
        <p:spPr/>
        <p:txBody>
          <a:bodyPr/>
          <a:lstStyle/>
          <a:p>
            <a:pPr>
              <a:defRPr/>
            </a:pPr>
            <a:fld id="{C77EE4F3-9C2F-43B8-904E-D5E9A91FE461}" type="slidenum">
              <a:rPr lang="en-US" smtClean="0"/>
              <a:pPr>
                <a:defRPr/>
              </a:pPr>
              <a:t>22</a:t>
            </a:fld>
            <a:endParaRPr lang="en-US"/>
          </a:p>
        </p:txBody>
      </p:sp>
      <p:sp>
        <p:nvSpPr>
          <p:cNvPr id="7" name="Date Placeholder 6"/>
          <p:cNvSpPr>
            <a:spLocks noGrp="1"/>
          </p:cNvSpPr>
          <p:nvPr>
            <p:ph type="dt" idx="13"/>
          </p:nvPr>
        </p:nvSpPr>
        <p:spPr/>
        <p:txBody>
          <a:bodyPr/>
          <a:lstStyle/>
          <a:p>
            <a:pPr>
              <a:defRPr/>
            </a:pPr>
            <a:r>
              <a:rPr lang="en-US"/>
              <a:t>2/26/2017</a:t>
            </a:r>
          </a:p>
        </p:txBody>
      </p:sp>
    </p:spTree>
    <p:extLst>
      <p:ext uri="{BB962C8B-B14F-4D97-AF65-F5344CB8AC3E}">
        <p14:creationId xmlns:p14="http://schemas.microsoft.com/office/powerpoint/2010/main" val="215853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23</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242908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startAt="2"/>
              <a:tabLst/>
              <a:defRPr/>
            </a:pPr>
            <a:r>
              <a:rPr lang="en-US" altLang="en-US" sz="1400" b="1" kern="1200" noProof="0" dirty="0">
                <a:solidFill>
                  <a:srgbClr val="000000"/>
                </a:solidFill>
                <a:latin typeface="Calibri" pitchFamily="34" charset="0"/>
                <a:ea typeface="+mn-ea"/>
                <a:cs typeface="Arial" pitchFamily="34" charset="0"/>
              </a:rPr>
              <a:t>CORRECTLY UNDERSTANDING TERMS</a:t>
            </a:r>
          </a:p>
          <a:p>
            <a:pPr>
              <a:lnSpc>
                <a:spcPct val="100000"/>
              </a:lnSpc>
              <a:spcBef>
                <a:spcPts val="0"/>
              </a:spcBef>
              <a:spcAft>
                <a:spcPts val="600"/>
              </a:spcAft>
            </a:pPr>
            <a:r>
              <a:rPr lang="en-US" altLang="en-US" sz="1400" dirty="0">
                <a:latin typeface="+mn-lt"/>
                <a:ea typeface="Calibri" pitchFamily="34" charset="0"/>
                <a:cs typeface="Calibri" pitchFamily="34" charset="0"/>
              </a:rPr>
              <a:t>Biblically, the words ‘soul’ and ‘heart’ can vary in definition according to context and can embrace both spiritual and physical aspects.  So there is a place for understanding a difference in meaning between the  words ‘soul’ and ‘spirit’ as already noted in 1 Thess. 5:23, but note also Hebrews 4:12: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8463ABF-9789-40E0-BFB8-ADBF1084F41D}" type="slidenum">
              <a:rPr lang="en-US" altLang="en-US" smtClean="0">
                <a:latin typeface="Arial" pitchFamily="34" charset="0"/>
                <a:cs typeface="Arial" pitchFamily="34" charset="0"/>
              </a:rPr>
              <a:pPr eaLnBrk="1" hangingPunct="1">
                <a:spcBef>
                  <a:spcPct val="0"/>
                </a:spcBef>
              </a:pPr>
              <a:t>24</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34"/>
              </a:spcBef>
              <a:spcAft>
                <a:spcPts val="634"/>
              </a:spcAft>
            </a:pPr>
            <a:r>
              <a:rPr lang="en-US" altLang="en-US" sz="1400" dirty="0">
                <a:ea typeface="Calibri" pitchFamily="34" charset="0"/>
                <a:cs typeface="Calibri" pitchFamily="34" charset="0"/>
              </a:rPr>
              <a:t>Hebrews 4:12 - For the word of God is living and active and sharper than any two-edged sword, and piercing as far as the division of soul and spirit, of both joints and marrow, and able to judge the thoughts and intentions of the heart.</a:t>
            </a:r>
          </a:p>
        </p:txBody>
      </p:sp>
      <p:sp>
        <p:nvSpPr>
          <p:cNvPr id="4" name="Header Placeholder 3"/>
          <p:cNvSpPr>
            <a:spLocks noGrp="1"/>
          </p:cNvSpPr>
          <p:nvPr>
            <p:ph type="hdr" sz="quarter" idx="10"/>
          </p:nvPr>
        </p:nvSpPr>
        <p:spPr/>
        <p:txBody>
          <a:bodyPr/>
          <a:lstStyle/>
          <a:p>
            <a:pPr>
              <a:defRPr/>
            </a:pPr>
            <a:r>
              <a:rPr lang="en-US"/>
              <a:t>Spiritual Anatomy - Part 3 Session 5 </a:t>
            </a:r>
          </a:p>
        </p:txBody>
      </p:sp>
      <p:sp>
        <p:nvSpPr>
          <p:cNvPr id="5" name="Footer Placeholder 4"/>
          <p:cNvSpPr>
            <a:spLocks noGrp="1"/>
          </p:cNvSpPr>
          <p:nvPr>
            <p:ph type="ftr" sz="quarter" idx="11"/>
          </p:nvPr>
        </p:nvSpPr>
        <p:spPr/>
        <p:txBody>
          <a:bodyPr/>
          <a:lstStyle/>
          <a:p>
            <a:pPr>
              <a:defRPr/>
            </a:pPr>
            <a:r>
              <a:rPr lang="en-US"/>
              <a:t>Dr, Jim McGowan</a:t>
            </a:r>
          </a:p>
        </p:txBody>
      </p:sp>
      <p:sp>
        <p:nvSpPr>
          <p:cNvPr id="6" name="Slide Number Placeholder 5"/>
          <p:cNvSpPr>
            <a:spLocks noGrp="1"/>
          </p:cNvSpPr>
          <p:nvPr>
            <p:ph type="sldNum" sz="quarter" idx="12"/>
          </p:nvPr>
        </p:nvSpPr>
        <p:spPr/>
        <p:txBody>
          <a:bodyPr/>
          <a:lstStyle/>
          <a:p>
            <a:pPr>
              <a:defRPr/>
            </a:pPr>
            <a:fld id="{C77EE4F3-9C2F-43B8-904E-D5E9A91FE461}" type="slidenum">
              <a:rPr lang="en-US" smtClean="0"/>
              <a:pPr>
                <a:defRPr/>
              </a:pPr>
              <a:t>25</a:t>
            </a:fld>
            <a:endParaRPr lang="en-US"/>
          </a:p>
        </p:txBody>
      </p:sp>
      <p:sp>
        <p:nvSpPr>
          <p:cNvPr id="7" name="Date Placeholder 6"/>
          <p:cNvSpPr>
            <a:spLocks noGrp="1"/>
          </p:cNvSpPr>
          <p:nvPr>
            <p:ph type="dt" idx="13"/>
          </p:nvPr>
        </p:nvSpPr>
        <p:spPr/>
        <p:txBody>
          <a:bodyPr/>
          <a:lstStyle/>
          <a:p>
            <a:pPr>
              <a:defRPr/>
            </a:pPr>
            <a:r>
              <a:rPr lang="en-US"/>
              <a:t>2/26/2017</a:t>
            </a:r>
          </a:p>
        </p:txBody>
      </p:sp>
    </p:spTree>
    <p:extLst>
      <p:ext uri="{BB962C8B-B14F-4D97-AF65-F5344CB8AC3E}">
        <p14:creationId xmlns:p14="http://schemas.microsoft.com/office/powerpoint/2010/main" val="96813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startAt="2"/>
              <a:tabLst/>
              <a:defRPr/>
            </a:pPr>
            <a:r>
              <a:rPr lang="en-US" altLang="en-US" sz="1400" b="1" kern="1200" noProof="0" dirty="0">
                <a:solidFill>
                  <a:srgbClr val="000000"/>
                </a:solidFill>
                <a:latin typeface="Calibri" pitchFamily="34" charset="0"/>
                <a:ea typeface="+mn-ea"/>
                <a:cs typeface="Arial" pitchFamily="34" charset="0"/>
              </a:rPr>
              <a:t>CORRECTLY UNDERSTANDING TERMS</a:t>
            </a:r>
          </a:p>
          <a:p>
            <a:pPr eaLnBrk="1" hangingPunct="1">
              <a:spcBef>
                <a:spcPts val="634"/>
              </a:spcBef>
              <a:spcAft>
                <a:spcPts val="634"/>
              </a:spcAft>
            </a:pPr>
            <a:r>
              <a:rPr lang="en-US" altLang="en-US" sz="1400" dirty="0"/>
              <a:t>Unquestionably, Hebrews 4:12 presumes a distinction between the terms ‘soul’ and ‘spirit,’ a fact which is unmistakable given the use of the figure of speech ‘joins and marrow’, and ‘heart’., which are drawn from man’s physical anatomy.</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5988710-A64B-4B13-B427-B5FAE4AB9CD1}" type="slidenum">
              <a:rPr lang="en-US" altLang="en-US" smtClean="0">
                <a:latin typeface="Arial" pitchFamily="34" charset="0"/>
                <a:cs typeface="Arial" pitchFamily="34" charset="0"/>
              </a:rPr>
              <a:pPr eaLnBrk="1" hangingPunct="1">
                <a:spcBef>
                  <a:spcPct val="0"/>
                </a:spcBef>
              </a:pPr>
              <a:t>26</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27</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2851382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0"/>
              </a:spcBef>
              <a:spcAft>
                <a:spcPts val="600"/>
              </a:spcAft>
              <a:buClrTx/>
              <a:buSzTx/>
              <a:buFont typeface="+mj-lt"/>
              <a:buAutoNum type="arabicPeriod" startAt="2"/>
              <a:tabLst/>
              <a:defRPr/>
            </a:pPr>
            <a:r>
              <a:rPr lang="en-US" altLang="en-US" sz="1400" b="1" kern="1200" dirty="0">
                <a:solidFill>
                  <a:schemeClr val="tx1"/>
                </a:solidFill>
                <a:latin typeface="Calibri" pitchFamily="34" charset="0"/>
                <a:ea typeface="+mn-ea"/>
                <a:cs typeface="+mn-cs"/>
              </a:rPr>
              <a:t>Spiritual Realm vs. Physical Realm – Recap</a:t>
            </a:r>
          </a:p>
          <a:p>
            <a:pPr>
              <a:lnSpc>
                <a:spcPct val="100000"/>
              </a:lnSpc>
              <a:spcBef>
                <a:spcPts val="0"/>
              </a:spcBef>
              <a:spcAft>
                <a:spcPts val="600"/>
              </a:spcAft>
            </a:pPr>
            <a:r>
              <a:rPr lang="en-US" altLang="en-US" sz="1400" dirty="0">
                <a:latin typeface="+mn-lt"/>
                <a:ea typeface="Calibri" pitchFamily="34" charset="0"/>
                <a:cs typeface="Calibri" pitchFamily="34" charset="0"/>
              </a:rPr>
              <a:t>God made man as a created physical and spiritual being on the 6</a:t>
            </a:r>
            <a:r>
              <a:rPr lang="en-US" altLang="en-US" sz="1400" baseline="30000" dirty="0">
                <a:latin typeface="+mn-lt"/>
                <a:ea typeface="Calibri" pitchFamily="34" charset="0"/>
                <a:cs typeface="Calibri" pitchFamily="34" charset="0"/>
              </a:rPr>
              <a:t>th</a:t>
            </a:r>
            <a:r>
              <a:rPr lang="en-US" altLang="en-US" sz="1400" dirty="0">
                <a:latin typeface="+mn-lt"/>
                <a:ea typeface="Calibri" pitchFamily="34" charset="0"/>
                <a:cs typeface="Calibri" pitchFamily="34" charset="0"/>
              </a:rPr>
              <a:t> day of creation.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3C12D97-9BD8-4848-99FD-C910D4938670}" type="slidenum">
              <a:rPr lang="en-US" altLang="en-US" smtClean="0">
                <a:latin typeface="Arial" pitchFamily="34" charset="0"/>
                <a:cs typeface="Arial" pitchFamily="34" charset="0"/>
              </a:rPr>
              <a:pPr eaLnBrk="1" hangingPunct="1">
                <a:spcBef>
                  <a:spcPct val="0"/>
                </a:spcBef>
              </a:pPr>
              <a:t>28</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0"/>
              </a:spcBef>
              <a:spcAft>
                <a:spcPts val="600"/>
              </a:spcAft>
              <a:buClrTx/>
              <a:buSzTx/>
              <a:buFont typeface="+mj-lt"/>
              <a:buAutoNum type="arabicPeriod" startAt="2"/>
              <a:tabLst/>
              <a:defRPr/>
            </a:pPr>
            <a:r>
              <a:rPr lang="en-US" altLang="en-US" sz="1400" b="1" kern="1200" noProof="0" dirty="0">
                <a:solidFill>
                  <a:schemeClr val="tx1"/>
                </a:solidFill>
                <a:latin typeface="+mn-lt"/>
                <a:ea typeface="+mn-ea"/>
                <a:cs typeface="+mn-cs"/>
              </a:rPr>
              <a:t>Spiritual Realm vs. Physical Realm </a:t>
            </a:r>
          </a:p>
          <a:p>
            <a:pPr eaLnBrk="1" hangingPunct="1">
              <a:lnSpc>
                <a:spcPct val="100000"/>
              </a:lnSpc>
              <a:spcBef>
                <a:spcPts val="0"/>
              </a:spcBef>
              <a:spcAft>
                <a:spcPts val="600"/>
              </a:spcAft>
            </a:pPr>
            <a:r>
              <a:rPr lang="en-US" altLang="en-US" sz="1400" dirty="0">
                <a:latin typeface="+mn-lt"/>
              </a:rPr>
              <a:t>This diagram illustrates the </a:t>
            </a:r>
            <a:r>
              <a:rPr lang="en-US" altLang="en-US" sz="1400" b="1" dirty="0">
                <a:latin typeface="+mn-lt"/>
              </a:rPr>
              <a:t>physical realm</a:t>
            </a:r>
            <a:r>
              <a:rPr lang="en-US" altLang="en-US" sz="1400" dirty="0">
                <a:latin typeface="+mn-lt"/>
              </a:rPr>
              <a:t>, created by God (Gen. 1), and the </a:t>
            </a:r>
            <a:r>
              <a:rPr lang="en-US" altLang="en-US" sz="1400" b="1" dirty="0">
                <a:latin typeface="+mn-lt"/>
              </a:rPr>
              <a:t>spiritual realm</a:t>
            </a:r>
            <a:r>
              <a:rPr lang="en-US" altLang="en-US" sz="1400" dirty="0">
                <a:latin typeface="+mn-lt"/>
              </a:rPr>
              <a:t>, </a:t>
            </a:r>
            <a:r>
              <a:rPr lang="en-US" altLang="en-US" sz="1400" i="1" dirty="0">
                <a:latin typeface="+mn-lt"/>
              </a:rPr>
              <a:t>the eternal present, </a:t>
            </a:r>
            <a:r>
              <a:rPr lang="en-US" altLang="en-US" sz="1400" dirty="0">
                <a:latin typeface="+mn-lt"/>
              </a:rPr>
              <a:t> the realm in which God dwells.</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C6D807B-5C35-48B2-A61B-0800443CA687}" type="slidenum">
              <a:rPr lang="en-US" altLang="en-US" smtClean="0">
                <a:latin typeface="Arial" pitchFamily="34" charset="0"/>
                <a:cs typeface="Arial" pitchFamily="34" charset="0"/>
              </a:rPr>
              <a:pPr eaLnBrk="1" hangingPunct="1">
                <a:spcBef>
                  <a:spcPct val="0"/>
                </a:spcBef>
              </a:pPr>
              <a:t>29</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3</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2601620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lang="en-US" altLang="en-US" sz="1400" b="1" kern="1200" noProof="0" dirty="0">
                <a:solidFill>
                  <a:schemeClr val="tx1"/>
                </a:solidFill>
                <a:latin typeface="Calibri" pitchFamily="34" charset="0"/>
                <a:ea typeface="+mn-ea"/>
                <a:cs typeface="+mn-cs"/>
              </a:rPr>
              <a:t>Spiritual Realm vs. Physical Realm </a:t>
            </a:r>
          </a:p>
          <a:p>
            <a:pPr>
              <a:spcBef>
                <a:spcPts val="634"/>
              </a:spcBef>
              <a:spcAft>
                <a:spcPts val="634"/>
              </a:spcAft>
            </a:pPr>
            <a:r>
              <a:rPr lang="en-US" altLang="en-US" sz="1400" dirty="0">
                <a:latin typeface="+mn-lt"/>
                <a:ea typeface="Calibri" pitchFamily="34" charset="0"/>
                <a:cs typeface="Calibri" pitchFamily="34" charset="0"/>
              </a:rPr>
              <a:t>The </a:t>
            </a:r>
            <a:r>
              <a:rPr lang="en-US" altLang="en-US" sz="1400" b="1" kern="1200" dirty="0">
                <a:solidFill>
                  <a:srgbClr val="C00000"/>
                </a:solidFill>
                <a:latin typeface="+mn-lt"/>
                <a:ea typeface="+mn-ea"/>
                <a:cs typeface="Arial" pitchFamily="34" charset="0"/>
              </a:rPr>
              <a:t>Brain</a:t>
            </a:r>
            <a:r>
              <a:rPr lang="en-US" altLang="en-US" sz="1400" dirty="0">
                <a:latin typeface="+mn-lt"/>
                <a:ea typeface="Calibri" pitchFamily="34" charset="0"/>
                <a:cs typeface="Calibri" pitchFamily="34" charset="0"/>
              </a:rPr>
              <a:t> is a component part </a:t>
            </a:r>
            <a:r>
              <a:rPr lang="en-US" altLang="en-US" sz="1400" b="1" kern="1200" dirty="0">
                <a:solidFill>
                  <a:schemeClr val="tx1"/>
                </a:solidFill>
                <a:latin typeface="+mn-lt"/>
                <a:ea typeface="+mn-ea"/>
                <a:cs typeface="Arial" pitchFamily="34" charset="0"/>
              </a:rPr>
              <a:t>of the Body </a:t>
            </a:r>
            <a:r>
              <a:rPr lang="en-US" altLang="en-US" sz="1400" dirty="0">
                <a:latin typeface="+mn-lt"/>
                <a:ea typeface="Calibri" pitchFamily="34" charset="0"/>
                <a:cs typeface="Calibri" pitchFamily="34" charset="0"/>
              </a:rPr>
              <a:t>and is the </a:t>
            </a:r>
            <a:r>
              <a:rPr lang="en-US" altLang="en-US" sz="1400" b="1" u="sng" kern="1200" dirty="0">
                <a:solidFill>
                  <a:schemeClr val="tx1"/>
                </a:solidFill>
                <a:latin typeface="+mn-lt"/>
                <a:ea typeface="+mn-ea"/>
                <a:cs typeface="Arial" pitchFamily="34" charset="0"/>
              </a:rPr>
              <a:t>interface</a:t>
            </a:r>
            <a:r>
              <a:rPr lang="en-US" altLang="en-US" sz="1400" dirty="0">
                <a:latin typeface="+mn-lt"/>
                <a:ea typeface="Calibri" pitchFamily="34" charset="0"/>
                <a:cs typeface="Calibri" pitchFamily="34" charset="0"/>
              </a:rPr>
              <a:t> with the Physical Realm Side. </a:t>
            </a:r>
          </a:p>
          <a:p>
            <a:pPr>
              <a:spcBef>
                <a:spcPts val="634"/>
              </a:spcBef>
              <a:spcAft>
                <a:spcPts val="634"/>
              </a:spcAft>
            </a:pPr>
            <a:r>
              <a:rPr lang="en-US" altLang="en-US" sz="1400" dirty="0">
                <a:latin typeface="+mn-lt"/>
                <a:ea typeface="Calibri" pitchFamily="34" charset="0"/>
                <a:cs typeface="Calibri" pitchFamily="34" charset="0"/>
              </a:rPr>
              <a:t>The </a:t>
            </a:r>
            <a:r>
              <a:rPr lang="en-US" altLang="en-US" sz="1400" b="1" kern="1200" dirty="0">
                <a:solidFill>
                  <a:srgbClr val="0000FF"/>
                </a:solidFill>
                <a:latin typeface="+mn-lt"/>
                <a:ea typeface="+mn-ea"/>
                <a:cs typeface="Arial" pitchFamily="34" charset="0"/>
              </a:rPr>
              <a:t>Soul</a:t>
            </a:r>
            <a:r>
              <a:rPr lang="en-US" altLang="en-US" sz="1400" dirty="0">
                <a:latin typeface="+mn-lt"/>
                <a:ea typeface="Calibri" pitchFamily="34" charset="0"/>
                <a:cs typeface="Calibri" pitchFamily="34" charset="0"/>
              </a:rPr>
              <a:t> is a component part </a:t>
            </a:r>
            <a:r>
              <a:rPr lang="en-US" altLang="en-US" sz="1400" b="1" dirty="0">
                <a:latin typeface="+mn-lt"/>
                <a:ea typeface="Calibri" pitchFamily="34" charset="0"/>
                <a:cs typeface="Calibri" pitchFamily="34" charset="0"/>
              </a:rPr>
              <a:t>of the Spirit </a:t>
            </a:r>
            <a:r>
              <a:rPr lang="en-US" altLang="en-US" sz="1400" dirty="0">
                <a:latin typeface="+mn-lt"/>
                <a:ea typeface="Calibri" pitchFamily="34" charset="0"/>
                <a:cs typeface="Calibri" pitchFamily="34" charset="0"/>
              </a:rPr>
              <a:t>and is the </a:t>
            </a:r>
            <a:r>
              <a:rPr lang="en-US" altLang="en-US" sz="1400" b="1" u="sng" dirty="0">
                <a:latin typeface="+mn-lt"/>
                <a:ea typeface="Calibri" pitchFamily="34" charset="0"/>
                <a:cs typeface="Calibri" pitchFamily="34" charset="0"/>
              </a:rPr>
              <a:t>interface</a:t>
            </a:r>
            <a:r>
              <a:rPr lang="en-US" altLang="en-US" sz="1400" dirty="0">
                <a:latin typeface="+mn-lt"/>
                <a:ea typeface="Calibri" pitchFamily="34" charset="0"/>
                <a:cs typeface="Calibri" pitchFamily="34" charset="0"/>
              </a:rPr>
              <a:t> with the Spiritual Realm Side.</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C6D807B-5C35-48B2-A61B-0800443CA687}" type="slidenum">
              <a:rPr lang="en-US" altLang="en-US" smtClean="0">
                <a:latin typeface="Arial" pitchFamily="34" charset="0"/>
                <a:cs typeface="Arial" pitchFamily="34" charset="0"/>
              </a:rPr>
              <a:pPr eaLnBrk="1" hangingPunct="1">
                <a:spcBef>
                  <a:spcPct val="0"/>
                </a:spcBef>
              </a:pPr>
              <a:t>30</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lang="en-US" altLang="en-US" sz="1400" b="1" kern="1200" dirty="0">
                <a:solidFill>
                  <a:schemeClr val="tx1"/>
                </a:solidFill>
                <a:latin typeface="Calibri" pitchFamily="34" charset="0"/>
                <a:ea typeface="+mn-ea"/>
                <a:cs typeface="+mn-cs"/>
              </a:rPr>
              <a:t>Spiritual Realm vs. Physical Realm– Recap</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Hebrews 4:12 strongly implies a difference between the two spiritual aspects (</a:t>
            </a:r>
            <a:r>
              <a:rPr kumimoji="0" lang="en-US" altLang="en-US" sz="1400" b="1" i="0" u="none" strike="noStrike" kern="1200" cap="none" spc="0" normalizeH="0" baseline="0" noProof="0" dirty="0">
                <a:ln>
                  <a:noFill/>
                </a:ln>
                <a:solidFill>
                  <a:srgbClr val="0000FF"/>
                </a:solidFill>
                <a:effectLst/>
                <a:uLnTx/>
                <a:uFillTx/>
                <a:latin typeface="+mn-lt"/>
                <a:ea typeface="+mn-ea"/>
                <a:cs typeface="Arial" pitchFamily="34" charset="0"/>
              </a:rPr>
              <a:t>soul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and </a:t>
            </a:r>
            <a:r>
              <a:rPr kumimoji="0" lang="en-US" altLang="en-US" sz="1400" b="1" i="0" u="none" strike="noStrike" kern="1200" cap="none" spc="0" normalizeH="0" baseline="0" noProof="0" dirty="0">
                <a:ln>
                  <a:noFill/>
                </a:ln>
                <a:solidFill>
                  <a:srgbClr val="00B050"/>
                </a:solidFill>
                <a:effectLst/>
                <a:uLnTx/>
                <a:uFillTx/>
                <a:latin typeface="+mn-lt"/>
                <a:ea typeface="+mn-ea"/>
                <a:cs typeface="Arial" pitchFamily="34" charset="0"/>
              </a:rPr>
              <a:t>spirit</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of the human being and both these aspects exists in the spiritual realm. </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The </a:t>
            </a:r>
            <a:r>
              <a:rPr kumimoji="0" lang="en-US" altLang="en-US" sz="1400" b="1" i="0" u="none" strike="noStrike" kern="1200" cap="none" spc="0" normalizeH="0" baseline="0" noProof="0" dirty="0">
                <a:ln>
                  <a:noFill/>
                </a:ln>
                <a:solidFill>
                  <a:srgbClr val="C00000"/>
                </a:solidFill>
                <a:effectLst/>
                <a:uLnTx/>
                <a:uFillTx/>
                <a:latin typeface="+mn-lt"/>
                <a:ea typeface="+mn-ea"/>
                <a:cs typeface="Arial" pitchFamily="34" charset="0"/>
              </a:rPr>
              <a:t>brain</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and </a:t>
            </a:r>
            <a:r>
              <a:rPr kumimoji="0" lang="en-US" altLang="en-US" sz="1400" b="1" i="0" u="none" strike="noStrike" kern="1200" cap="none" spc="0" normalizeH="0" baseline="0" noProof="0" dirty="0">
                <a:ln>
                  <a:noFill/>
                </a:ln>
                <a:solidFill>
                  <a:srgbClr val="0000FF"/>
                </a:solidFill>
                <a:effectLst/>
                <a:uLnTx/>
                <a:uFillTx/>
                <a:latin typeface="+mn-lt"/>
                <a:ea typeface="+mn-ea"/>
                <a:cs typeface="Arial" pitchFamily="34" charset="0"/>
              </a:rPr>
              <a:t>soul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are the mutual </a:t>
            </a:r>
            <a:r>
              <a:rPr kumimoji="0" lang="en-US" altLang="en-US" sz="1400" b="1" i="0" u="none" strike="noStrike" kern="1200" cap="none" spc="0" normalizeH="0" baseline="0" noProof="0" dirty="0">
                <a:ln>
                  <a:noFill/>
                </a:ln>
                <a:solidFill>
                  <a:srgbClr val="000000"/>
                </a:solidFill>
                <a:effectLst/>
                <a:uLnTx/>
                <a:uFillTx/>
                <a:latin typeface="+mn-lt"/>
                <a:ea typeface="+mn-ea"/>
                <a:cs typeface="Arial" pitchFamily="34" charset="0"/>
              </a:rPr>
              <a:t>interfaces</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of the human being, the </a:t>
            </a:r>
            <a:r>
              <a:rPr kumimoji="0" lang="en-US" altLang="en-US" sz="1400" b="1" i="0" u="none" strike="noStrike" kern="1200" cap="none" spc="0" normalizeH="0" baseline="0" noProof="0" dirty="0">
                <a:ln>
                  <a:noFill/>
                </a:ln>
                <a:solidFill>
                  <a:srgbClr val="C00000"/>
                </a:solidFill>
                <a:effectLst/>
                <a:uLnTx/>
                <a:uFillTx/>
                <a:latin typeface="+mn-lt"/>
                <a:ea typeface="+mn-ea"/>
                <a:cs typeface="Arial" pitchFamily="34" charset="0"/>
              </a:rPr>
              <a:t>brain</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in the physical realm, and the </a:t>
            </a:r>
            <a:r>
              <a:rPr kumimoji="0" lang="en-US" altLang="en-US" sz="1400" b="1" i="0" u="none" strike="noStrike" kern="1200" cap="none" spc="0" normalizeH="0" baseline="0" noProof="0" dirty="0">
                <a:ln>
                  <a:noFill/>
                </a:ln>
                <a:solidFill>
                  <a:srgbClr val="0000FF"/>
                </a:solidFill>
                <a:effectLst/>
                <a:uLnTx/>
                <a:uFillTx/>
                <a:latin typeface="+mn-lt"/>
                <a:ea typeface="+mn-ea"/>
                <a:cs typeface="Arial" pitchFamily="34" charset="0"/>
              </a:rPr>
              <a:t>soul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in the spiritual realm. </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Just as the </a:t>
            </a:r>
            <a:r>
              <a:rPr kumimoji="0" lang="en-US" altLang="en-US" sz="1400" b="1" i="0" u="none" strike="noStrike" kern="1200" cap="none" spc="0" normalizeH="0" baseline="0" noProof="0" dirty="0">
                <a:ln>
                  <a:noFill/>
                </a:ln>
                <a:solidFill>
                  <a:srgbClr val="7030A0"/>
                </a:solidFill>
                <a:effectLst/>
                <a:uLnTx/>
                <a:uFillTx/>
                <a:latin typeface="+mn-lt"/>
                <a:ea typeface="+mn-ea"/>
                <a:cs typeface="Arial" pitchFamily="34" charset="0"/>
              </a:rPr>
              <a:t>body</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interfaces with and interacts with the physical realm, the </a:t>
            </a:r>
            <a:r>
              <a:rPr kumimoji="0" lang="en-US" altLang="en-US" sz="1400" b="1" i="0" u="none" strike="noStrike" kern="1200" cap="none" spc="0" normalizeH="0" baseline="0" noProof="0" dirty="0">
                <a:ln>
                  <a:noFill/>
                </a:ln>
                <a:solidFill>
                  <a:srgbClr val="00B050"/>
                </a:solidFill>
                <a:effectLst/>
                <a:uLnTx/>
                <a:uFillTx/>
                <a:latin typeface="+mn-lt"/>
                <a:ea typeface="+mn-ea"/>
                <a:cs typeface="Arial" pitchFamily="34" charset="0"/>
              </a:rPr>
              <a:t>spirit</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of a person interfaces with and interacts with the spiritual realm. </a:t>
            </a:r>
          </a:p>
          <a:p>
            <a:r>
              <a:rPr lang="en-US" altLang="en-US" sz="1400" dirty="0">
                <a:latin typeface="+mn-lt"/>
              </a:rPr>
              <a:t>But Scripture has many more insights to provide for us regarding this understanding of the various aspects of a person, both in the physical realm and the spiritual realm.</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BEFEFEC-9018-4B9A-813E-6198BA89FF4E}" type="slidenum">
              <a:rPr lang="en-US" altLang="en-US" smtClean="0">
                <a:latin typeface="Arial" pitchFamily="34" charset="0"/>
                <a:cs typeface="Arial" pitchFamily="34" charset="0"/>
              </a:rPr>
              <a:pPr eaLnBrk="1" hangingPunct="1">
                <a:spcBef>
                  <a:spcPct val="0"/>
                </a:spcBef>
              </a:pPr>
              <a:t>31</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lang="en-US" altLang="en-US" sz="1400" b="1" dirty="0">
                <a:latin typeface="Calibri" pitchFamily="34" charset="0"/>
              </a:rPr>
              <a:t>Spiritual Realm vs. Physical Realm</a:t>
            </a:r>
          </a:p>
          <a:p>
            <a:pPr marL="0" marR="0" lvl="0" indent="0" algn="l" defTabSz="914400" rtl="0" eaLnBrk="0" fontAlgn="base" latinLnBrk="0" hangingPunct="0">
              <a:lnSpc>
                <a:spcPct val="100000"/>
              </a:lnSpc>
              <a:spcBef>
                <a:spcPts val="634"/>
              </a:spcBef>
              <a:spcAft>
                <a:spcPts val="634"/>
              </a:spcAft>
              <a:buClrTx/>
              <a:buSzTx/>
              <a:buFontTx/>
              <a:buNone/>
              <a:tabLst/>
              <a:defRPr/>
            </a:pPr>
            <a:r>
              <a:rPr lang="en-US" altLang="en-US" sz="1400" dirty="0">
                <a:latin typeface="Calibri" pitchFamily="34" charset="0"/>
              </a:rPr>
              <a:t>This diagram illustrates the </a:t>
            </a:r>
            <a:r>
              <a:rPr lang="en-US" altLang="en-US" sz="1400" b="1" dirty="0">
                <a:solidFill>
                  <a:srgbClr val="C00000"/>
                </a:solidFill>
                <a:latin typeface="Calibri" pitchFamily="34" charset="0"/>
              </a:rPr>
              <a:t>Brain</a:t>
            </a:r>
            <a:r>
              <a:rPr lang="en-US" altLang="en-US" sz="1400" b="1" dirty="0">
                <a:latin typeface="Calibri" pitchFamily="34" charset="0"/>
              </a:rPr>
              <a:t> on the Physical Realm Side </a:t>
            </a:r>
            <a:r>
              <a:rPr lang="en-US" altLang="en-US" sz="1400" dirty="0">
                <a:latin typeface="Calibri" pitchFamily="34" charset="0"/>
              </a:rPr>
              <a:t>and the </a:t>
            </a:r>
            <a:r>
              <a:rPr lang="en-US" altLang="en-US" sz="1400" b="1" dirty="0">
                <a:solidFill>
                  <a:srgbClr val="0000FF"/>
                </a:solidFill>
                <a:latin typeface="Calibri" pitchFamily="34" charset="0"/>
              </a:rPr>
              <a:t>Soul</a:t>
            </a:r>
            <a:r>
              <a:rPr lang="en-US" altLang="en-US" sz="1400" b="1" dirty="0">
                <a:latin typeface="Calibri" pitchFamily="34" charset="0"/>
              </a:rPr>
              <a:t> on the Spiritual Realm Side.</a:t>
            </a:r>
            <a:endParaRPr lang="en-US" altLang="en-US" sz="1400" dirty="0">
              <a:latin typeface="Calibri" pitchFamily="34" charset="0"/>
            </a:endParaRPr>
          </a:p>
          <a:p>
            <a:pPr marL="0" marR="0" lvl="0" indent="0" algn="l" defTabSz="914400" rtl="0" eaLnBrk="0" fontAlgn="base" latinLnBrk="0" hangingPunct="0">
              <a:lnSpc>
                <a:spcPct val="100000"/>
              </a:lnSpc>
              <a:spcBef>
                <a:spcPts val="634"/>
              </a:spcBef>
              <a:spcAft>
                <a:spcPts val="634"/>
              </a:spcAft>
              <a:buClrTx/>
              <a:buSzTx/>
              <a:buFontTx/>
              <a:buNone/>
              <a:tabLst/>
              <a:defRPr/>
            </a:pPr>
            <a:r>
              <a:rPr lang="en-US" altLang="en-US" sz="1400" dirty="0">
                <a:latin typeface="Calibri" pitchFamily="34" charset="0"/>
              </a:rPr>
              <a:t>Both the </a:t>
            </a:r>
            <a:r>
              <a:rPr lang="en-US" altLang="en-US" sz="1400" b="1" dirty="0">
                <a:solidFill>
                  <a:srgbClr val="C00000"/>
                </a:solidFill>
                <a:latin typeface="Calibri" pitchFamily="34" charset="0"/>
              </a:rPr>
              <a:t>Brain</a:t>
            </a:r>
            <a:r>
              <a:rPr lang="en-US" altLang="en-US" sz="1400" b="1" dirty="0">
                <a:latin typeface="Calibri" pitchFamily="34" charset="0"/>
              </a:rPr>
              <a:t> </a:t>
            </a:r>
            <a:r>
              <a:rPr lang="en-US" altLang="en-US" sz="1400" dirty="0">
                <a:latin typeface="Calibri" pitchFamily="34" charset="0"/>
              </a:rPr>
              <a:t>on the Physical Realm Side and the </a:t>
            </a:r>
            <a:r>
              <a:rPr lang="en-US" altLang="en-US" sz="1400" b="1" dirty="0">
                <a:solidFill>
                  <a:srgbClr val="0000FF"/>
                </a:solidFill>
                <a:latin typeface="Calibri" pitchFamily="34" charset="0"/>
              </a:rPr>
              <a:t>Soul</a:t>
            </a:r>
            <a:r>
              <a:rPr lang="en-US" altLang="en-US" sz="1400" b="1" dirty="0">
                <a:latin typeface="Calibri" pitchFamily="34" charset="0"/>
              </a:rPr>
              <a:t> </a:t>
            </a:r>
            <a:r>
              <a:rPr lang="en-US" altLang="en-US" sz="1400" dirty="0">
                <a:latin typeface="Calibri" pitchFamily="34" charset="0"/>
              </a:rPr>
              <a:t>on the Spiritual Realm Side have aspects of </a:t>
            </a:r>
            <a:r>
              <a:rPr lang="en-US" altLang="en-US" sz="1400" b="1" dirty="0">
                <a:latin typeface="Calibri" pitchFamily="34" charset="0"/>
              </a:rPr>
              <a:t>Mind, Emotions, </a:t>
            </a:r>
            <a:r>
              <a:rPr lang="en-US" altLang="en-US" sz="1400" dirty="0">
                <a:latin typeface="Calibri" pitchFamily="34" charset="0"/>
              </a:rPr>
              <a:t>and</a:t>
            </a:r>
            <a:r>
              <a:rPr lang="en-US" altLang="en-US" sz="1400" b="1" dirty="0">
                <a:latin typeface="Calibri" pitchFamily="34" charset="0"/>
              </a:rPr>
              <a:t> Will.</a:t>
            </a:r>
            <a:endParaRPr lang="en-US" altLang="en-US" sz="1400" dirty="0">
              <a:latin typeface="Calibri" pitchFamily="34" charset="0"/>
            </a:endParaRPr>
          </a:p>
          <a:p>
            <a:pPr>
              <a:spcBef>
                <a:spcPts val="634"/>
              </a:spcBef>
              <a:spcAft>
                <a:spcPts val="634"/>
              </a:spcAft>
            </a:pPr>
            <a:endParaRPr lang="en-US" altLang="en-US" sz="1400" dirty="0">
              <a:ea typeface="Calibri" pitchFamily="34" charset="0"/>
              <a:cs typeface="Calibri"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0768BD3-F3F9-44EE-A210-82535994491D}" type="slidenum">
              <a:rPr lang="en-US" altLang="en-US" smtClean="0">
                <a:latin typeface="Arial" pitchFamily="34" charset="0"/>
                <a:cs typeface="Arial" pitchFamily="34" charset="0"/>
              </a:rPr>
              <a:pPr eaLnBrk="1" hangingPunct="1">
                <a:spcBef>
                  <a:spcPct val="0"/>
                </a:spcBef>
              </a:pPr>
              <a:t>32</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lang="en-US" altLang="en-US" sz="1400" b="1" kern="1200" dirty="0">
                <a:solidFill>
                  <a:schemeClr val="tx1"/>
                </a:solidFill>
                <a:latin typeface="Calibri" pitchFamily="34" charset="0"/>
                <a:ea typeface="+mn-ea"/>
                <a:cs typeface="+mn-cs"/>
              </a:rPr>
              <a:t>Spiritual Realm vs. Physical Realm</a:t>
            </a:r>
          </a:p>
          <a:p>
            <a:pPr>
              <a:spcBef>
                <a:spcPts val="0"/>
              </a:spcBef>
              <a:spcAft>
                <a:spcPts val="600"/>
              </a:spcAft>
              <a:buNone/>
            </a:pPr>
            <a:r>
              <a:rPr lang="en-US" altLang="en-US" sz="1400" b="1" dirty="0">
                <a:latin typeface="Calibri" panose="020F0502020204030204" pitchFamily="34" charset="0"/>
              </a:rPr>
              <a:t>Physical Realm Side of </a:t>
            </a:r>
            <a:r>
              <a:rPr lang="en-US" altLang="en-US" sz="1400" b="1" u="sng" kern="1200" dirty="0">
                <a:solidFill>
                  <a:srgbClr val="FF33CC"/>
                </a:solidFill>
                <a:latin typeface="Calibri" panose="020F0502020204030204" pitchFamily="34" charset="0"/>
                <a:ea typeface="+mn-ea"/>
                <a:cs typeface="Arial" pitchFamily="34" charset="0"/>
              </a:rPr>
              <a:t>Mind</a:t>
            </a:r>
            <a:r>
              <a:rPr lang="en-US" altLang="en-US" sz="1400" b="1" dirty="0">
                <a:latin typeface="Calibri" panose="020F0502020204030204" pitchFamily="34" charset="0"/>
              </a:rPr>
              <a:t> </a:t>
            </a:r>
            <a:r>
              <a:rPr lang="en-US" altLang="en-US" sz="1400" dirty="0">
                <a:latin typeface="Calibri" panose="020F0502020204030204" pitchFamily="34" charset="0"/>
              </a:rPr>
              <a:t>= Sympathetic mental thinking (subconscious – reaction to stress - trainable).</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altLang="en-US" sz="1400" b="1" dirty="0">
                <a:latin typeface="Calibri" panose="020F0502020204030204" pitchFamily="34" charset="0"/>
              </a:rPr>
              <a:t>Spiritual Realm Side of </a:t>
            </a:r>
            <a:r>
              <a:rPr lang="en-US" altLang="en-US" sz="1400" b="1" u="sng" kern="1200" dirty="0">
                <a:solidFill>
                  <a:srgbClr val="FF33CC"/>
                </a:solidFill>
                <a:latin typeface="Calibri" panose="020F0502020204030204" pitchFamily="34" charset="0"/>
                <a:ea typeface="+mn-ea"/>
                <a:cs typeface="Arial" pitchFamily="34" charset="0"/>
              </a:rPr>
              <a:t>Mind</a:t>
            </a:r>
            <a:r>
              <a:rPr lang="en-US" altLang="en-US" sz="1400" b="1" dirty="0">
                <a:latin typeface="Calibri" panose="020F0502020204030204" pitchFamily="34" charset="0"/>
              </a:rPr>
              <a:t> </a:t>
            </a:r>
            <a:r>
              <a:rPr lang="en-US" altLang="en-US" sz="1400" dirty="0">
                <a:latin typeface="Calibri" panose="020F0502020204030204" pitchFamily="34" charset="0"/>
              </a:rPr>
              <a:t>= Sympathetic mental thinking (subconscious - reaction to sin - trainable).</a:t>
            </a:r>
          </a:p>
          <a:p>
            <a:pPr>
              <a:spcBef>
                <a:spcPts val="0"/>
              </a:spcBef>
              <a:spcAft>
                <a:spcPts val="600"/>
              </a:spcAft>
              <a:buNone/>
            </a:pPr>
            <a:endParaRPr lang="en-US" altLang="en-US" sz="1400" dirty="0">
              <a:latin typeface="Calibri" panose="020F050202020403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0768BD3-F3F9-44EE-A210-82535994491D}" type="slidenum">
              <a:rPr lang="en-US" altLang="en-US" smtClean="0">
                <a:latin typeface="Arial" pitchFamily="34" charset="0"/>
                <a:cs typeface="Arial" pitchFamily="34" charset="0"/>
              </a:rPr>
              <a:pPr eaLnBrk="1" hangingPunct="1">
                <a:spcBef>
                  <a:spcPct val="0"/>
                </a:spcBef>
              </a:pPr>
              <a:t>33</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lang="en-US" altLang="en-US" sz="1400" b="1" kern="1200" dirty="0">
                <a:solidFill>
                  <a:schemeClr val="tx1"/>
                </a:solidFill>
                <a:latin typeface="Calibri" pitchFamily="34" charset="0"/>
                <a:ea typeface="+mn-ea"/>
                <a:cs typeface="+mn-cs"/>
              </a:rPr>
              <a:t>Spiritual Realm vs. Physical Realm</a:t>
            </a:r>
          </a:p>
          <a:p>
            <a:pPr defTabSz="966612">
              <a:spcBef>
                <a:spcPts val="634"/>
              </a:spcBef>
              <a:spcAft>
                <a:spcPts val="634"/>
              </a:spcAft>
              <a:defRPr/>
            </a:pPr>
            <a:r>
              <a:rPr lang="en-US" altLang="en-US" sz="1400" b="1" dirty="0">
                <a:latin typeface="Calibri" pitchFamily="34" charset="0"/>
              </a:rPr>
              <a:t>Physical Realm Side of </a:t>
            </a:r>
            <a:r>
              <a:rPr lang="en-US" altLang="en-US" sz="1400" b="1" u="sng" kern="1200" dirty="0">
                <a:solidFill>
                  <a:srgbClr val="CC00CC"/>
                </a:solidFill>
                <a:latin typeface="Calibri" pitchFamily="34" charset="0"/>
                <a:ea typeface="+mn-ea"/>
                <a:cs typeface="Arial" pitchFamily="34" charset="0"/>
              </a:rPr>
              <a:t>Emotions</a:t>
            </a:r>
            <a:r>
              <a:rPr lang="en-US" altLang="en-US" sz="1400" dirty="0">
                <a:latin typeface="Calibri" pitchFamily="34" charset="0"/>
              </a:rPr>
              <a:t> = Influenced and affected by physical forces hunger, pain, hormones, blood sugar levels, etc.</a:t>
            </a:r>
          </a:p>
          <a:p>
            <a:pPr defTabSz="966612">
              <a:spcBef>
                <a:spcPts val="634"/>
              </a:spcBef>
              <a:spcAft>
                <a:spcPts val="634"/>
              </a:spcAft>
              <a:defRPr/>
            </a:pPr>
            <a:r>
              <a:rPr lang="en-US" altLang="en-US" sz="1400" b="1" dirty="0">
                <a:latin typeface="Calibri" pitchFamily="34" charset="0"/>
              </a:rPr>
              <a:t>Spiritual Realm Side of </a:t>
            </a:r>
            <a:r>
              <a:rPr lang="en-US" altLang="en-US" sz="1400" b="1" u="sng" kern="1200" dirty="0">
                <a:solidFill>
                  <a:srgbClr val="CC00CC"/>
                </a:solidFill>
                <a:latin typeface="Calibri" pitchFamily="34" charset="0"/>
                <a:ea typeface="+mn-ea"/>
                <a:cs typeface="Arial" pitchFamily="34" charset="0"/>
              </a:rPr>
              <a:t>Emotions</a:t>
            </a:r>
            <a:r>
              <a:rPr lang="en-US" altLang="en-US" sz="1400" dirty="0">
                <a:latin typeface="Calibri" pitchFamily="34" charset="0"/>
              </a:rPr>
              <a:t> = Influenced and affected by spiritual forces – conviction of sin, meditation and reflection upon the Word, prayer, spiritual warfare, etc.</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D6162A2-1171-461B-A41D-8F96E9604534}" type="slidenum">
              <a:rPr lang="en-US" altLang="en-US" smtClean="0">
                <a:latin typeface="Arial" pitchFamily="34" charset="0"/>
                <a:cs typeface="Arial" pitchFamily="34" charset="0"/>
              </a:rPr>
              <a:pPr eaLnBrk="1" hangingPunct="1">
                <a:spcBef>
                  <a:spcPct val="0"/>
                </a:spcBef>
              </a:pPr>
              <a:t>34</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kumimoji="0" lang="en-US" altLang="en-US" sz="1400" b="1" i="0" u="none" strike="noStrike" kern="1200" cap="none" spc="0" normalizeH="0" baseline="0" noProof="0" dirty="0">
                <a:ln>
                  <a:noFill/>
                </a:ln>
                <a:solidFill>
                  <a:prstClr val="black"/>
                </a:solidFill>
                <a:effectLst/>
                <a:uLnTx/>
                <a:uFillTx/>
                <a:latin typeface="+mn-lt"/>
                <a:ea typeface="+mn-ea"/>
                <a:cs typeface="+mn-cs"/>
              </a:rPr>
              <a:t>Spiritual Realm vs. Physical Realm</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mn-lt"/>
                <a:ea typeface="+mn-ea"/>
                <a:cs typeface="Arial" pitchFamily="34" charset="0"/>
              </a:rPr>
              <a:t>Physical Realm Side of </a:t>
            </a:r>
            <a:r>
              <a:rPr kumimoji="0" lang="en-US" altLang="en-US" sz="1400" b="1" i="0" u="sng" strike="noStrike" kern="1200" cap="none" spc="0" normalizeH="0" baseline="0" noProof="0" dirty="0">
                <a:ln>
                  <a:noFill/>
                </a:ln>
                <a:solidFill>
                  <a:srgbClr val="9900FF"/>
                </a:solidFill>
                <a:effectLst/>
                <a:uLnTx/>
                <a:uFillTx/>
                <a:latin typeface="+mn-lt"/>
                <a:ea typeface="+mn-ea"/>
                <a:cs typeface="Arial" pitchFamily="34" charset="0"/>
              </a:rPr>
              <a:t>Will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 When we make decisions solely based upon </a:t>
            </a:r>
            <a:r>
              <a:rPr kumimoji="0" lang="en-US" altLang="en-US" sz="1400" b="1" i="0" u="sng" strike="noStrike" kern="1200" cap="none" spc="0" normalizeH="0" baseline="0" noProof="0" dirty="0">
                <a:ln>
                  <a:noFill/>
                </a:ln>
                <a:solidFill>
                  <a:srgbClr val="000000"/>
                </a:solidFill>
                <a:effectLst/>
                <a:uLnTx/>
                <a:uFillTx/>
                <a:latin typeface="+mn-lt"/>
                <a:ea typeface="+mn-ea"/>
                <a:cs typeface="Arial" pitchFamily="34" charset="0"/>
              </a:rPr>
              <a:t>what our physical senses tell us</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mn-lt"/>
                <a:ea typeface="+mn-ea"/>
                <a:cs typeface="Arial" pitchFamily="34" charset="0"/>
              </a:rPr>
              <a:t>Spiritual Realm Side of </a:t>
            </a:r>
            <a:r>
              <a:rPr kumimoji="0" lang="en-US" altLang="en-US" sz="1400" b="1" i="0" u="sng" strike="noStrike" kern="1200" cap="none" spc="0" normalizeH="0" baseline="0" noProof="0" dirty="0">
                <a:ln>
                  <a:noFill/>
                </a:ln>
                <a:solidFill>
                  <a:srgbClr val="9900FF"/>
                </a:solidFill>
                <a:effectLst/>
                <a:uLnTx/>
                <a:uFillTx/>
                <a:latin typeface="+mn-lt"/>
                <a:ea typeface="+mn-ea"/>
                <a:cs typeface="Arial" pitchFamily="34" charset="0"/>
              </a:rPr>
              <a:t>Will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 When we make decisions based upon </a:t>
            </a:r>
            <a:r>
              <a:rPr kumimoji="0" lang="en-US" altLang="en-US" sz="1400" b="1" i="0" u="sng" strike="noStrike" kern="1200" cap="none" spc="0" normalizeH="0" baseline="0" noProof="0" dirty="0">
                <a:ln>
                  <a:noFill/>
                </a:ln>
                <a:solidFill>
                  <a:srgbClr val="000000"/>
                </a:solidFill>
                <a:effectLst/>
                <a:uLnTx/>
                <a:uFillTx/>
                <a:latin typeface="+mn-lt"/>
                <a:ea typeface="+mn-ea"/>
                <a:cs typeface="Arial" pitchFamily="34" charset="0"/>
              </a:rPr>
              <a:t>what we understand to be the truth</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What we see spiritually impacts our decisions.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7F23447-A577-4846-9A47-27D5640E8388}" type="slidenum">
              <a:rPr lang="en-US" altLang="en-US" smtClean="0">
                <a:latin typeface="Arial" pitchFamily="34" charset="0"/>
                <a:cs typeface="Arial" pitchFamily="34" charset="0"/>
              </a:rPr>
              <a:pPr eaLnBrk="1" hangingPunct="1">
                <a:spcBef>
                  <a:spcPct val="0"/>
                </a:spcBef>
              </a:pPr>
              <a:t>35</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kumimoji="0" lang="en-US" altLang="en-US" sz="1400" b="1" i="0" u="none" strike="noStrike" kern="1200" cap="none" spc="0" normalizeH="0" baseline="0" dirty="0">
                <a:ln>
                  <a:noFill/>
                </a:ln>
                <a:solidFill>
                  <a:prstClr val="black"/>
                </a:solidFill>
                <a:effectLst/>
                <a:uLnTx/>
                <a:uFillTx/>
                <a:latin typeface="+mn-lt"/>
                <a:ea typeface="+mn-ea"/>
                <a:cs typeface="+mn-cs"/>
              </a:rPr>
              <a:t>Spiritual Realm vs. Physical Realm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Both the </a:t>
            </a:r>
            <a:r>
              <a:rPr kumimoji="0" lang="en-US" altLang="en-US" sz="1400" b="1" i="0" u="none" strike="noStrike" kern="1200" cap="none" spc="0" normalizeH="0" baseline="0" noProof="0" dirty="0">
                <a:ln>
                  <a:noFill/>
                </a:ln>
                <a:solidFill>
                  <a:srgbClr val="C00000"/>
                </a:solidFill>
                <a:effectLst/>
                <a:uLnTx/>
                <a:uFillTx/>
                <a:latin typeface="+mn-lt"/>
                <a:ea typeface="+mn-ea"/>
                <a:cs typeface="Arial" pitchFamily="34" charset="0"/>
              </a:rPr>
              <a:t>brain</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and the </a:t>
            </a:r>
            <a:r>
              <a:rPr kumimoji="0" lang="en-US" altLang="en-US" sz="1400" b="1" i="0" u="none" strike="noStrike" kern="1200" cap="none" spc="0" normalizeH="0" baseline="0" noProof="0" dirty="0">
                <a:ln>
                  <a:noFill/>
                </a:ln>
                <a:solidFill>
                  <a:srgbClr val="0000FF"/>
                </a:solidFill>
                <a:effectLst/>
                <a:uLnTx/>
                <a:uFillTx/>
                <a:latin typeface="+mn-lt"/>
                <a:ea typeface="+mn-ea"/>
                <a:cs typeface="Arial" pitchFamily="34" charset="0"/>
              </a:rPr>
              <a:t>soul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have aspects of mind, emotions and will. As the </a:t>
            </a:r>
            <a:r>
              <a:rPr kumimoji="0" lang="en-US" altLang="en-US" sz="1400" b="1" i="0" u="none" strike="noStrike" kern="1200" cap="none" spc="0" normalizeH="0" baseline="0" noProof="0" dirty="0">
                <a:ln>
                  <a:noFill/>
                </a:ln>
                <a:solidFill>
                  <a:srgbClr val="000000"/>
                </a:solidFill>
                <a:effectLst/>
                <a:uLnTx/>
                <a:uFillTx/>
                <a:latin typeface="+mn-lt"/>
                <a:ea typeface="+mn-ea"/>
                <a:cs typeface="Arial" pitchFamily="34" charset="0"/>
              </a:rPr>
              <a:t>mind, emotions and will </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of the </a:t>
            </a:r>
            <a:r>
              <a:rPr kumimoji="0" lang="en-US" altLang="en-US" sz="1400" b="1" i="0" u="none" strike="noStrike" kern="1200" cap="none" spc="0" normalizeH="0" baseline="0" noProof="0" dirty="0">
                <a:ln>
                  <a:noFill/>
                </a:ln>
                <a:solidFill>
                  <a:srgbClr val="C00000"/>
                </a:solidFill>
                <a:effectLst/>
                <a:uLnTx/>
                <a:uFillTx/>
                <a:latin typeface="+mn-lt"/>
                <a:ea typeface="+mn-ea"/>
                <a:cs typeface="Arial" pitchFamily="34" charset="0"/>
              </a:rPr>
              <a:t>brain</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are impacted by things in the Physical Realm, (</a:t>
            </a:r>
            <a:r>
              <a:rPr kumimoji="0" lang="en-US" altLang="en-US" sz="1400" b="0" i="1" u="none" strike="noStrike" kern="1200" cap="none" spc="0" normalizeH="0" baseline="0" noProof="0" dirty="0">
                <a:ln>
                  <a:noFill/>
                </a:ln>
                <a:solidFill>
                  <a:srgbClr val="000000"/>
                </a:solidFill>
                <a:effectLst/>
                <a:uLnTx/>
                <a:uFillTx/>
                <a:latin typeface="+mn-lt"/>
                <a:ea typeface="+mn-ea"/>
                <a:cs typeface="Arial" pitchFamily="34" charset="0"/>
              </a:rPr>
              <a:t>including the </a:t>
            </a:r>
            <a:r>
              <a:rPr kumimoji="0" lang="en-US" altLang="en-US" sz="1400" b="1" i="1" u="none" strike="noStrike" kern="1200" cap="none" spc="0" normalizeH="0" baseline="0" noProof="0" dirty="0">
                <a:ln>
                  <a:noFill/>
                </a:ln>
                <a:solidFill>
                  <a:srgbClr val="7030A0"/>
                </a:solidFill>
                <a:effectLst/>
                <a:uLnTx/>
                <a:uFillTx/>
                <a:latin typeface="+mn-lt"/>
                <a:ea typeface="+mn-ea"/>
                <a:cs typeface="Arial" pitchFamily="34" charset="0"/>
              </a:rPr>
              <a:t>body</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so the </a:t>
            </a:r>
            <a:r>
              <a:rPr kumimoji="0" lang="en-US" altLang="en-US" sz="1400" b="1" i="0" u="none" strike="noStrike" kern="1200" cap="none" spc="0" normalizeH="0" baseline="0" noProof="0" dirty="0">
                <a:ln>
                  <a:noFill/>
                </a:ln>
                <a:solidFill>
                  <a:srgbClr val="000000"/>
                </a:solidFill>
                <a:effectLst/>
                <a:uLnTx/>
                <a:uFillTx/>
                <a:latin typeface="+mn-lt"/>
                <a:ea typeface="+mn-ea"/>
                <a:cs typeface="Arial" pitchFamily="34" charset="0"/>
              </a:rPr>
              <a:t>mind, emotions and will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of the </a:t>
            </a:r>
            <a:r>
              <a:rPr kumimoji="0" lang="en-US" altLang="en-US" sz="1400" b="1" i="0" u="none" strike="noStrike" kern="1200" cap="none" spc="0" normalizeH="0" baseline="0" noProof="0" dirty="0">
                <a:ln>
                  <a:noFill/>
                </a:ln>
                <a:solidFill>
                  <a:srgbClr val="0000FF"/>
                </a:solidFill>
                <a:effectLst/>
                <a:uLnTx/>
                <a:uFillTx/>
                <a:latin typeface="+mn-lt"/>
                <a:ea typeface="+mn-ea"/>
                <a:cs typeface="Arial" pitchFamily="34" charset="0"/>
              </a:rPr>
              <a:t>soul</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 are impacted by things in the Spiritual Realm, (</a:t>
            </a:r>
            <a:r>
              <a:rPr kumimoji="0" lang="en-US" altLang="en-US" sz="1400" b="0" i="1" u="none" strike="noStrike" kern="1200" cap="none" spc="0" normalizeH="0" baseline="0" noProof="0" dirty="0">
                <a:ln>
                  <a:noFill/>
                </a:ln>
                <a:solidFill>
                  <a:srgbClr val="000000"/>
                </a:solidFill>
                <a:effectLst/>
                <a:uLnTx/>
                <a:uFillTx/>
                <a:latin typeface="+mn-lt"/>
                <a:ea typeface="+mn-ea"/>
                <a:cs typeface="Arial" pitchFamily="34" charset="0"/>
              </a:rPr>
              <a:t>including the </a:t>
            </a:r>
            <a:r>
              <a:rPr kumimoji="0" lang="en-US" altLang="en-US" sz="1400" b="1" i="1" u="none" strike="noStrike" kern="1200" cap="none" spc="0" normalizeH="0" baseline="0" noProof="0" dirty="0">
                <a:ln>
                  <a:noFill/>
                </a:ln>
                <a:solidFill>
                  <a:srgbClr val="00B050"/>
                </a:solidFill>
                <a:effectLst/>
                <a:uLnTx/>
                <a:uFillTx/>
                <a:latin typeface="+mn-lt"/>
                <a:ea typeface="+mn-ea"/>
                <a:cs typeface="Arial" pitchFamily="34" charset="0"/>
              </a:rPr>
              <a:t>spirit</a:t>
            </a:r>
            <a:r>
              <a:rPr kumimoji="0" lang="en-US" altLang="en-US" sz="1400" b="0" i="1" u="none" strike="noStrike" kern="1200" cap="none" spc="0" normalizeH="0" baseline="0" noProof="0" dirty="0">
                <a:ln>
                  <a:noFill/>
                </a:ln>
                <a:solidFill>
                  <a:srgbClr val="000000"/>
                </a:solidFill>
                <a:effectLst/>
                <a:uLnTx/>
                <a:uFillTx/>
                <a:latin typeface="+mn-lt"/>
                <a:ea typeface="+mn-ea"/>
                <a:cs typeface="Arial" pitchFamily="34" charset="0"/>
              </a:rPr>
              <a:t> of the person</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E7852F61-C364-41BE-A165-9819C28706FE}" type="slidenum">
              <a:rPr lang="en-US" altLang="en-US" smtClean="0">
                <a:latin typeface="Arial" pitchFamily="34" charset="0"/>
                <a:cs typeface="Arial" pitchFamily="34" charset="0"/>
              </a:rPr>
              <a:pPr eaLnBrk="1" hangingPunct="1">
                <a:spcBef>
                  <a:spcPct val="0"/>
                </a:spcBef>
              </a:pPr>
              <a:t>36</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kumimoji="0" lang="en-US" altLang="en-US" sz="1400" b="1" i="0" u="none" strike="noStrike" kern="1200" cap="none" spc="0" normalizeH="0" baseline="0" dirty="0">
                <a:ln>
                  <a:noFill/>
                </a:ln>
                <a:solidFill>
                  <a:prstClr val="black"/>
                </a:solidFill>
                <a:effectLst/>
                <a:uLnTx/>
                <a:uFillTx/>
                <a:latin typeface="+mn-lt"/>
                <a:ea typeface="+mn-ea"/>
                <a:cs typeface="+mn-cs"/>
              </a:rPr>
              <a:t>Spiritual Realm vs. Physical Realm</a:t>
            </a:r>
          </a:p>
          <a:p>
            <a:pPr defTabSz="966612">
              <a:spcBef>
                <a:spcPts val="634"/>
              </a:spcBef>
              <a:spcAft>
                <a:spcPts val="634"/>
              </a:spcAft>
              <a:defRPr/>
            </a:pPr>
            <a:r>
              <a:rPr lang="en-US" altLang="en-US" sz="1400" dirty="0">
                <a:latin typeface="+mn-lt"/>
              </a:rPr>
              <a:t>According to Heb. 4:12, where does God’s Word </a:t>
            </a:r>
            <a:r>
              <a:rPr lang="en-US" altLang="en-US" sz="1400" b="1" i="1" u="sng" dirty="0">
                <a:latin typeface="+mn-lt"/>
              </a:rPr>
              <a:t>actually</a:t>
            </a:r>
            <a:r>
              <a:rPr lang="en-US" altLang="en-US" sz="1400" b="1" i="1" u="none" dirty="0">
                <a:latin typeface="+mn-lt"/>
              </a:rPr>
              <a:t> </a:t>
            </a:r>
            <a:r>
              <a:rPr lang="en-US" altLang="en-US" sz="1400" dirty="0">
                <a:latin typeface="+mn-lt"/>
              </a:rPr>
              <a:t>touch us?  </a:t>
            </a:r>
          </a:p>
          <a:p>
            <a:pPr defTabSz="966612">
              <a:spcBef>
                <a:spcPts val="634"/>
              </a:spcBef>
              <a:spcAft>
                <a:spcPts val="634"/>
              </a:spcAft>
              <a:defRPr/>
            </a:pPr>
            <a:r>
              <a:rPr lang="en-US" altLang="en-US" sz="1400" dirty="0">
                <a:latin typeface="+mn-lt"/>
              </a:rPr>
              <a:t>It goes that deep.</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00AFAEE-3AB0-4303-80BE-FAFF33D06A9F}" type="slidenum">
              <a:rPr lang="en-US" altLang="en-US" smtClean="0">
                <a:latin typeface="Arial" pitchFamily="34" charset="0"/>
                <a:cs typeface="Arial" pitchFamily="34" charset="0"/>
              </a:rPr>
              <a:pPr eaLnBrk="1" hangingPunct="1">
                <a:spcBef>
                  <a:spcPct val="0"/>
                </a:spcBef>
              </a:pPr>
              <a:t>37</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kumimoji="0" lang="en-US" altLang="en-US" sz="1400" b="1" i="0" u="none" strike="noStrike" kern="1200" cap="none" spc="0" normalizeH="0" baseline="0" dirty="0">
                <a:ln>
                  <a:noFill/>
                </a:ln>
                <a:solidFill>
                  <a:prstClr val="black"/>
                </a:solidFill>
                <a:effectLst/>
                <a:uLnTx/>
                <a:uFillTx/>
                <a:latin typeface="+mn-lt"/>
                <a:ea typeface="+mn-ea"/>
                <a:cs typeface="+mn-cs"/>
              </a:rPr>
              <a:t>Spiritual Realm vs. Physical Realm</a:t>
            </a:r>
          </a:p>
          <a:p>
            <a:pPr algn="just" eaLnBrk="1" hangingPunct="1">
              <a:spcBef>
                <a:spcPts val="634"/>
              </a:spcBef>
              <a:spcAft>
                <a:spcPts val="634"/>
              </a:spcAft>
            </a:pPr>
            <a:r>
              <a:rPr lang="en-US" altLang="en-US" sz="1400" dirty="0">
                <a:latin typeface="+mn-lt"/>
              </a:rPr>
              <a:t>When taken together, 2 Tim. 3:16-17 and Heb. 4:12, reveal that the Bible, a book in the </a:t>
            </a:r>
            <a:r>
              <a:rPr lang="en-US" altLang="en-US" sz="1400" b="1" dirty="0">
                <a:latin typeface="+mn-lt"/>
              </a:rPr>
              <a:t>Physical Realm, </a:t>
            </a:r>
            <a:r>
              <a:rPr lang="en-US" altLang="en-US" sz="1400" dirty="0">
                <a:latin typeface="+mn-lt"/>
              </a:rPr>
              <a:t>inspired by God from the </a:t>
            </a:r>
            <a:r>
              <a:rPr lang="en-US" altLang="en-US" sz="1400" b="1" dirty="0">
                <a:latin typeface="+mn-lt"/>
              </a:rPr>
              <a:t>Spiritual Realm, </a:t>
            </a:r>
            <a:r>
              <a:rPr lang="en-US" altLang="en-US" sz="1400" dirty="0">
                <a:latin typeface="+mn-lt"/>
              </a:rPr>
              <a:t>is</a:t>
            </a:r>
            <a:r>
              <a:rPr lang="en-US" altLang="en-US" sz="1400" b="1" dirty="0">
                <a:latin typeface="+mn-lt"/>
              </a:rPr>
              <a:t> </a:t>
            </a:r>
            <a:r>
              <a:rPr lang="en-US" altLang="en-US" sz="1400" dirty="0">
                <a:latin typeface="+mn-lt"/>
              </a:rPr>
              <a:t>to be read and heard in the </a:t>
            </a:r>
            <a:r>
              <a:rPr lang="en-US" altLang="en-US" sz="1400" b="1" dirty="0">
                <a:latin typeface="+mn-lt"/>
              </a:rPr>
              <a:t>Physical Realm </a:t>
            </a:r>
            <a:r>
              <a:rPr lang="en-US" altLang="en-US" sz="1400" dirty="0">
                <a:latin typeface="+mn-lt"/>
              </a:rPr>
              <a:t>to impact people in the </a:t>
            </a:r>
            <a:r>
              <a:rPr lang="en-US" altLang="en-US" sz="1400" b="1" dirty="0">
                <a:latin typeface="+mn-lt"/>
              </a:rPr>
              <a:t>Spiritual Realm </a:t>
            </a:r>
            <a:r>
              <a:rPr lang="en-US" altLang="en-US" sz="1400" dirty="0">
                <a:latin typeface="+mn-lt"/>
              </a:rPr>
              <a:t>so deeply as to divide even between soul and spirit. </a:t>
            </a:r>
          </a:p>
          <a:p>
            <a:pPr>
              <a:spcBef>
                <a:spcPts val="634"/>
              </a:spcBef>
              <a:spcAft>
                <a:spcPts val="634"/>
              </a:spcAft>
            </a:pPr>
            <a:r>
              <a:rPr lang="en-US" altLang="en-US" sz="1400" dirty="0">
                <a:latin typeface="+mn-lt"/>
              </a:rPr>
              <a:t>Have You Considered…</a:t>
            </a:r>
          </a:p>
          <a:p>
            <a:pPr marL="285750" indent="-285750" eaLnBrk="1" hangingPunct="1">
              <a:spcBef>
                <a:spcPts val="400"/>
              </a:spcBef>
              <a:buFont typeface="Arial" panose="020B0604020202020204" pitchFamily="34" charset="0"/>
              <a:buChar char="•"/>
            </a:pPr>
            <a:r>
              <a:rPr lang="en-US" altLang="en-US" sz="1400" dirty="0">
                <a:latin typeface="+mn-lt"/>
              </a:rPr>
              <a:t>God’s Word originates in the </a:t>
            </a:r>
            <a:r>
              <a:rPr lang="en-US" altLang="en-US" sz="1400" b="1" dirty="0">
                <a:latin typeface="+mn-lt"/>
              </a:rPr>
              <a:t>Spiritual Realm </a:t>
            </a:r>
            <a:r>
              <a:rPr lang="en-US" altLang="en-US" sz="1400" dirty="0">
                <a:latin typeface="+mn-lt"/>
              </a:rPr>
              <a:t>but He created a document (the Bible) in the </a:t>
            </a:r>
            <a:r>
              <a:rPr lang="en-US" altLang="en-US" sz="1400" b="1" dirty="0">
                <a:latin typeface="+mn-lt"/>
              </a:rPr>
              <a:t>Physical Realm</a:t>
            </a:r>
            <a:r>
              <a:rPr lang="en-US" altLang="en-US" sz="1400" dirty="0">
                <a:latin typeface="+mn-lt"/>
              </a:rPr>
              <a:t>.</a:t>
            </a:r>
          </a:p>
          <a:p>
            <a:pPr marL="285750" indent="-285750" eaLnBrk="1" hangingPunct="1">
              <a:spcBef>
                <a:spcPts val="400"/>
              </a:spcBef>
              <a:buFont typeface="Arial" panose="020B0604020202020204" pitchFamily="34" charset="0"/>
              <a:buChar char="•"/>
            </a:pPr>
            <a:r>
              <a:rPr lang="en-US" altLang="en-US" sz="1400" dirty="0">
                <a:latin typeface="+mn-lt"/>
              </a:rPr>
              <a:t>The Bible impacts us first in the </a:t>
            </a:r>
            <a:r>
              <a:rPr lang="en-US" altLang="en-US" sz="1400" b="1" dirty="0">
                <a:latin typeface="+mn-lt"/>
              </a:rPr>
              <a:t>Physical Realm</a:t>
            </a:r>
            <a:r>
              <a:rPr lang="en-US" altLang="en-US" sz="1400" dirty="0">
                <a:latin typeface="+mn-lt"/>
              </a:rPr>
              <a:t> by reaching the Brain then…</a:t>
            </a:r>
          </a:p>
          <a:p>
            <a:pPr marL="285750" indent="-285750" eaLnBrk="1" hangingPunct="1">
              <a:spcBef>
                <a:spcPts val="400"/>
              </a:spcBef>
              <a:buFont typeface="Arial" panose="020B0604020202020204" pitchFamily="34" charset="0"/>
              <a:buChar char="•"/>
            </a:pPr>
            <a:r>
              <a:rPr lang="en-US" altLang="en-US" sz="1400" dirty="0">
                <a:solidFill>
                  <a:srgbClr val="000000"/>
                </a:solidFill>
                <a:latin typeface="+mn-lt"/>
              </a:rPr>
              <a:t>The Holy Spirit directs God’s Word into the depths of the </a:t>
            </a:r>
            <a:r>
              <a:rPr lang="en-US" altLang="en-US" sz="1400" b="1" dirty="0">
                <a:solidFill>
                  <a:srgbClr val="000000"/>
                </a:solidFill>
                <a:latin typeface="+mn-lt"/>
              </a:rPr>
              <a:t>Spiritual Realm </a:t>
            </a:r>
            <a:r>
              <a:rPr lang="en-US" altLang="en-US" sz="1400" dirty="0">
                <a:solidFill>
                  <a:srgbClr val="000000"/>
                </a:solidFill>
                <a:latin typeface="+mn-lt"/>
              </a:rPr>
              <a:t>of our being where it profoundly impacts our soul and spirit.</a:t>
            </a:r>
          </a:p>
          <a:p>
            <a:pPr>
              <a:spcBef>
                <a:spcPts val="634"/>
              </a:spcBef>
              <a:spcAft>
                <a:spcPts val="634"/>
              </a:spcAft>
            </a:pPr>
            <a:r>
              <a:rPr lang="en-US" altLang="en-US" sz="1400" dirty="0">
                <a:latin typeface="+mn-lt"/>
              </a:rPr>
              <a:t>Isn’t God is Amazing?!</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A88C57C-0A41-43BB-A2D5-9FAFCD1A1B30}" type="slidenum">
              <a:rPr lang="en-US" altLang="en-US" smtClean="0">
                <a:latin typeface="Arial" pitchFamily="34" charset="0"/>
                <a:cs typeface="Arial" pitchFamily="34" charset="0"/>
              </a:rPr>
              <a:pPr eaLnBrk="1" hangingPunct="1">
                <a:spcBef>
                  <a:spcPct val="0"/>
                </a:spcBef>
              </a:pPr>
              <a:t>38</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kumimoji="0" lang="en-US" altLang="en-US" sz="1400" b="1" i="0" u="none" strike="noStrike" kern="1200" cap="none" spc="0" normalizeH="0" baseline="0" dirty="0">
                <a:ln>
                  <a:noFill/>
                </a:ln>
                <a:solidFill>
                  <a:prstClr val="black"/>
                </a:solidFill>
                <a:effectLst/>
                <a:uLnTx/>
                <a:uFillTx/>
                <a:latin typeface="+mn-lt"/>
                <a:ea typeface="+mn-ea"/>
                <a:cs typeface="+mn-cs"/>
              </a:rPr>
              <a:t>Spiritual Realm vs. Physical Realm</a:t>
            </a:r>
          </a:p>
          <a:p>
            <a:pPr>
              <a:spcBef>
                <a:spcPts val="634"/>
              </a:spcBef>
              <a:spcAft>
                <a:spcPts val="634"/>
              </a:spcAft>
            </a:pPr>
            <a:endParaRPr lang="en-US" altLang="en-US" dirty="0">
              <a:ea typeface="Calibri" pitchFamily="34" charset="0"/>
              <a:cs typeface="Calibri"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0F1AB93-FA91-482D-BB6A-D28AAA7736EE}" type="slidenum">
              <a:rPr lang="en-US" altLang="en-US" smtClean="0">
                <a:latin typeface="Arial" pitchFamily="34" charset="0"/>
                <a:cs typeface="Arial" pitchFamily="34" charset="0"/>
              </a:rPr>
              <a:pPr eaLnBrk="1" hangingPunct="1">
                <a:spcBef>
                  <a:spcPct val="0"/>
                </a:spcBef>
              </a:pPr>
              <a:t>39</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0FB016A-1E32-4FF2-8646-BFE2CD4F2F49}" type="slidenum">
              <a:rPr lang="en-US" altLang="en-US" smtClean="0">
                <a:latin typeface="Arial" pitchFamily="34" charset="0"/>
                <a:cs typeface="Arial" pitchFamily="34" charset="0"/>
              </a:rPr>
              <a:pPr eaLnBrk="1" hangingPunct="1">
                <a:spcBef>
                  <a:spcPct val="0"/>
                </a:spcBef>
              </a:pPr>
              <a:t>4</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kumimoji="0" lang="en-US" altLang="en-US" sz="1400" b="1" i="0" u="none" strike="noStrike" kern="1200" cap="none" spc="0" normalizeH="0" baseline="0" dirty="0">
                <a:ln>
                  <a:noFill/>
                </a:ln>
                <a:solidFill>
                  <a:prstClr val="black"/>
                </a:solidFill>
                <a:effectLst/>
                <a:uLnTx/>
                <a:uFillTx/>
                <a:latin typeface="+mn-lt"/>
                <a:ea typeface="+mn-ea"/>
                <a:cs typeface="+mn-cs"/>
              </a:rPr>
              <a:t>Spiritual Realm vs. Physical Realm</a:t>
            </a:r>
          </a:p>
          <a:p>
            <a:r>
              <a:rPr lang="en-US" altLang="en-US" sz="1400" dirty="0"/>
              <a:t>For unbelievers, that impact is for salvation…</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B2A5891-74FB-4DB1-A12D-A9FE4C15FF89}" type="slidenum">
              <a:rPr lang="en-US" altLang="en-US" smtClean="0">
                <a:latin typeface="Arial" pitchFamily="34" charset="0"/>
                <a:cs typeface="Arial" pitchFamily="34" charset="0"/>
              </a:rPr>
              <a:pPr eaLnBrk="1" hangingPunct="1">
                <a:spcBef>
                  <a:spcPct val="0"/>
                </a:spcBef>
              </a:pPr>
              <a:t>40</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0"/>
              </a:spcBef>
              <a:spcAft>
                <a:spcPts val="600"/>
              </a:spcAft>
              <a:buClrTx/>
              <a:buSzTx/>
              <a:buFont typeface="+mj-lt"/>
              <a:buAutoNum type="arabicPeriod" startAt="2"/>
              <a:tabLst/>
              <a:defRPr/>
            </a:pPr>
            <a:r>
              <a:rPr kumimoji="0" lang="en-US" altLang="en-US" sz="1400" b="1" i="0" u="none" strike="noStrike" kern="1200" cap="none" spc="0" normalizeH="0" baseline="0" dirty="0">
                <a:ln>
                  <a:noFill/>
                </a:ln>
                <a:solidFill>
                  <a:prstClr val="black"/>
                </a:solidFill>
                <a:effectLst/>
                <a:uLnTx/>
                <a:uFillTx/>
                <a:latin typeface="+mn-lt"/>
                <a:ea typeface="+mn-ea"/>
                <a:cs typeface="+mn-cs"/>
              </a:rPr>
              <a:t>Spiritual Realm vs. Physical Realm</a:t>
            </a:r>
          </a:p>
          <a:p>
            <a:pPr algn="just" eaLnBrk="1" hangingPunct="1">
              <a:lnSpc>
                <a:spcPct val="100000"/>
              </a:lnSpc>
              <a:spcBef>
                <a:spcPts val="0"/>
              </a:spcBef>
              <a:spcAft>
                <a:spcPts val="600"/>
              </a:spcAft>
            </a:pPr>
            <a:r>
              <a:rPr lang="en-US" altLang="en-US" sz="1400" dirty="0"/>
              <a:t>For believers, that impact is for </a:t>
            </a:r>
            <a:r>
              <a:rPr lang="en-US" altLang="en-US" sz="1400" b="1" dirty="0"/>
              <a:t>a number of God ordained processes </a:t>
            </a:r>
            <a:r>
              <a:rPr lang="en-US" altLang="en-US" sz="1400" dirty="0"/>
              <a:t>that continue until we see Christ face to face, including God’s processes of:</a:t>
            </a:r>
          </a:p>
          <a:p>
            <a:pPr marL="285750" indent="-285750" algn="just" eaLnBrk="1" hangingPunct="1">
              <a:lnSpc>
                <a:spcPct val="100000"/>
              </a:lnSpc>
              <a:spcBef>
                <a:spcPts val="0"/>
              </a:spcBef>
              <a:spcAft>
                <a:spcPts val="600"/>
              </a:spcAft>
              <a:buFont typeface="Arial" panose="020B0604020202020204" pitchFamily="34" charset="0"/>
              <a:buChar char="•"/>
            </a:pPr>
            <a:r>
              <a:rPr lang="en-US" altLang="en-US" sz="1400" dirty="0"/>
              <a:t>Conforming</a:t>
            </a:r>
          </a:p>
          <a:p>
            <a:pPr marL="285750" indent="-285750" algn="just" eaLnBrk="1" hangingPunct="1">
              <a:lnSpc>
                <a:spcPct val="100000"/>
              </a:lnSpc>
              <a:spcBef>
                <a:spcPts val="0"/>
              </a:spcBef>
              <a:spcAft>
                <a:spcPts val="600"/>
              </a:spcAft>
              <a:buFont typeface="Arial" panose="020B0604020202020204" pitchFamily="34" charset="0"/>
              <a:buChar char="•"/>
            </a:pPr>
            <a:r>
              <a:rPr lang="en-US" altLang="en-US" sz="1400" dirty="0"/>
              <a:t>Transforming</a:t>
            </a:r>
          </a:p>
          <a:p>
            <a:pPr marL="285750" indent="-285750" algn="just" eaLnBrk="1" hangingPunct="1">
              <a:lnSpc>
                <a:spcPct val="100000"/>
              </a:lnSpc>
              <a:spcBef>
                <a:spcPts val="0"/>
              </a:spcBef>
              <a:spcAft>
                <a:spcPts val="600"/>
              </a:spcAft>
              <a:buFont typeface="Arial" panose="020B0604020202020204" pitchFamily="34" charset="0"/>
              <a:buChar char="•"/>
            </a:pPr>
            <a:r>
              <a:rPr lang="en-US" altLang="en-US" sz="1400" dirty="0"/>
              <a:t>Growth &amp; Maturity</a:t>
            </a:r>
          </a:p>
          <a:p>
            <a:pPr marL="285750" indent="-285750" algn="just" eaLnBrk="1" hangingPunct="1">
              <a:lnSpc>
                <a:spcPct val="100000"/>
              </a:lnSpc>
              <a:spcBef>
                <a:spcPts val="0"/>
              </a:spcBef>
              <a:spcAft>
                <a:spcPts val="600"/>
              </a:spcAft>
              <a:buFont typeface="Arial" panose="020B0604020202020204" pitchFamily="34" charset="0"/>
              <a:buChar char="•"/>
            </a:pPr>
            <a:r>
              <a:rPr lang="en-US" altLang="en-US" sz="1400" dirty="0"/>
              <a:t>Sanctification   </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23E52B4-3F33-487D-8891-87469CA4D894}" type="slidenum">
              <a:rPr lang="en-US" altLang="en-US" smtClean="0">
                <a:latin typeface="Arial" pitchFamily="34" charset="0"/>
                <a:cs typeface="Arial" pitchFamily="34" charset="0"/>
              </a:rPr>
              <a:pPr eaLnBrk="1" hangingPunct="1">
                <a:spcBef>
                  <a:spcPct val="0"/>
                </a:spcBef>
              </a:pPr>
              <a:t>41</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0" fontAlgn="base" latinLnBrk="0" hangingPunct="0">
              <a:lnSpc>
                <a:spcPct val="100000"/>
              </a:lnSpc>
              <a:spcBef>
                <a:spcPts val="634"/>
              </a:spcBef>
              <a:spcAft>
                <a:spcPts val="634"/>
              </a:spcAft>
              <a:buClrTx/>
              <a:buSzTx/>
              <a:buFont typeface="+mj-lt"/>
              <a:buAutoNum type="arabicPeriod" startAt="2"/>
              <a:tabLst/>
              <a:defRPr/>
            </a:pPr>
            <a:r>
              <a:rPr kumimoji="0" lang="en-US" altLang="en-US" sz="1400" b="1" i="0" u="none" strike="noStrike" kern="1200" cap="none" spc="0" normalizeH="0" baseline="0" dirty="0">
                <a:ln>
                  <a:noFill/>
                </a:ln>
                <a:solidFill>
                  <a:prstClr val="black"/>
                </a:solidFill>
                <a:effectLst/>
                <a:uLnTx/>
                <a:uFillTx/>
                <a:latin typeface="+mn-lt"/>
                <a:ea typeface="+mn-ea"/>
                <a:cs typeface="+mn-cs"/>
              </a:rPr>
              <a:t>Spiritual Realm vs. Physical Realm</a:t>
            </a:r>
          </a:p>
          <a:p>
            <a:pPr marL="0" marR="0" lvl="0" indent="0" algn="just" defTabSz="914400" rtl="0" eaLnBrk="1" fontAlgn="base" latinLnBrk="0" hangingPunct="1">
              <a:lnSpc>
                <a:spcPct val="100000"/>
              </a:lnSpc>
              <a:spcBef>
                <a:spcPts val="634"/>
              </a:spcBef>
              <a:spcAft>
                <a:spcPts val="634"/>
              </a:spcAft>
              <a:buClrTx/>
              <a:buSzTx/>
              <a:buFontTx/>
              <a:buNone/>
              <a:tabLst/>
              <a:defRPr/>
            </a:pPr>
            <a:r>
              <a:rPr lang="en-US" altLang="en-US" sz="1400" dirty="0">
                <a:latin typeface="+mn-lt"/>
              </a:rPr>
              <a:t>So how’s your physical side handling all this new information? </a:t>
            </a:r>
          </a:p>
          <a:p>
            <a:pPr marL="0" marR="0" lvl="0" indent="0" algn="just" defTabSz="914400" rtl="0" eaLnBrk="1" fontAlgn="base" latinLnBrk="0" hangingPunct="1">
              <a:lnSpc>
                <a:spcPct val="100000"/>
              </a:lnSpc>
              <a:spcBef>
                <a:spcPts val="634"/>
              </a:spcBef>
              <a:spcAft>
                <a:spcPts val="634"/>
              </a:spcAft>
              <a:buClrTx/>
              <a:buSzTx/>
              <a:buFontTx/>
              <a:buNone/>
              <a:tabLst/>
              <a:defRPr/>
            </a:pPr>
            <a:r>
              <a:rPr lang="en-US" altLang="en-US" sz="1400" dirty="0">
                <a:latin typeface="+mn-lt"/>
              </a:rPr>
              <a:t>Take a deep breath, we’re almost done!</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793F6D-EF1B-486C-92FE-6B15CA08AC7E}" type="slidenum">
              <a:rPr lang="en-US" altLang="en-US" smtClean="0">
                <a:latin typeface="Arial" pitchFamily="34" charset="0"/>
                <a:cs typeface="Arial" pitchFamily="34" charset="0"/>
              </a:rPr>
              <a:pPr eaLnBrk="1" hangingPunct="1">
                <a:spcBef>
                  <a:spcPct val="0"/>
                </a:spcBef>
              </a:pPr>
              <a:t>42</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ts val="634"/>
              </a:spcBef>
              <a:spcAft>
                <a:spcPts val="634"/>
              </a:spcAft>
              <a:buClrTx/>
              <a:buSzTx/>
              <a:buFontTx/>
              <a:buNone/>
              <a:tabLst/>
              <a:defRPr/>
            </a:pPr>
            <a:r>
              <a:rPr lang="en-US" altLang="en-US" sz="1400" b="1" i="1" dirty="0">
                <a:latin typeface="Calibri" pitchFamily="34" charset="0"/>
              </a:rPr>
              <a:t>Have You Ever Considered…?</a:t>
            </a:r>
          </a:p>
          <a:p>
            <a:pPr marL="0" marR="0" lvl="0" indent="0" algn="l" defTabSz="914400" rtl="0" eaLnBrk="0" fontAlgn="base" latinLnBrk="0" hangingPunct="0">
              <a:lnSpc>
                <a:spcPct val="100000"/>
              </a:lnSpc>
              <a:spcBef>
                <a:spcPts val="634"/>
              </a:spcBef>
              <a:spcAft>
                <a:spcPts val="634"/>
              </a:spcAft>
              <a:buClrTx/>
              <a:buSzTx/>
              <a:buFontTx/>
              <a:buNone/>
              <a:tabLst/>
              <a:defRPr/>
            </a:pPr>
            <a:r>
              <a:rPr lang="en-US" altLang="en-US" sz="1400" dirty="0">
                <a:latin typeface="Calibri" pitchFamily="34" charset="0"/>
              </a:rPr>
              <a:t>Physicians prescribe medications that impact people on the physical side. But, </a:t>
            </a:r>
            <a:r>
              <a:rPr lang="en-US" altLang="en-US" sz="1400" b="1" i="1" dirty="0">
                <a:latin typeface="Calibri" pitchFamily="34" charset="0"/>
              </a:rPr>
              <a:t>can anything prescribed by the Physician directly impact the spiritual realm?</a:t>
            </a:r>
            <a:endParaRPr lang="en-US" altLang="en-US" sz="1400" dirty="0">
              <a:latin typeface="Calibri" pitchFamily="34" charset="0"/>
            </a:endParaRPr>
          </a:p>
          <a:p>
            <a:pPr marL="0" marR="0" lvl="0" indent="0" algn="l" defTabSz="914400" rtl="0" eaLnBrk="0" fontAlgn="base" latinLnBrk="0" hangingPunct="0">
              <a:lnSpc>
                <a:spcPct val="100000"/>
              </a:lnSpc>
              <a:spcBef>
                <a:spcPts val="634"/>
              </a:spcBef>
              <a:spcAft>
                <a:spcPts val="634"/>
              </a:spcAft>
              <a:buClrTx/>
              <a:buSzTx/>
              <a:buFontTx/>
              <a:buNone/>
              <a:tabLst/>
              <a:defRPr/>
            </a:pPr>
            <a:r>
              <a:rPr lang="en-US" altLang="en-US" sz="1400" dirty="0">
                <a:latin typeface="Calibri" pitchFamily="34" charset="0"/>
              </a:rPr>
              <a:t>Only God’s Word affects the spiritual realm because  </a:t>
            </a:r>
            <a:r>
              <a:rPr lang="en-US" altLang="en-US" sz="1400" b="1" i="1" dirty="0">
                <a:latin typeface="Calibri" pitchFamily="34" charset="0"/>
              </a:rPr>
              <a:t>it reaches a depth that nothing else can reach</a:t>
            </a:r>
            <a:r>
              <a:rPr lang="en-US" altLang="en-US" sz="1400" dirty="0">
                <a:latin typeface="Calibri" pitchFamily="34" charset="0"/>
              </a:rPr>
              <a:t>.</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C7B8549-5A66-4594-9C95-86AAA4858B82}" type="slidenum">
              <a:rPr lang="en-US" altLang="en-US" smtClean="0">
                <a:latin typeface="Arial" pitchFamily="34" charset="0"/>
                <a:cs typeface="Arial" pitchFamily="34" charset="0"/>
              </a:rPr>
              <a:pPr eaLnBrk="1" hangingPunct="1">
                <a:spcBef>
                  <a:spcPct val="0"/>
                </a:spcBef>
              </a:pPr>
              <a:t>43</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1" dirty="0">
                <a:solidFill>
                  <a:srgbClr val="0000FF"/>
                </a:solidFill>
                <a:latin typeface="+mn-lt"/>
              </a:rPr>
              <a:t>*An analogy explains an idea or thing by comparing it to something that is </a:t>
            </a:r>
            <a:r>
              <a:rPr lang="en-US" altLang="en-US" sz="1200" b="1" kern="1200" dirty="0">
                <a:solidFill>
                  <a:srgbClr val="0000FF"/>
                </a:solidFill>
                <a:latin typeface="+mn-lt"/>
                <a:ea typeface="+mn-ea"/>
                <a:cs typeface="+mn-cs"/>
              </a:rPr>
              <a:t>familiar; </a:t>
            </a:r>
            <a:r>
              <a:rPr lang="en-US" sz="1200" b="1" kern="1200" dirty="0">
                <a:solidFill>
                  <a:srgbClr val="0000FF"/>
                </a:solidFill>
                <a:latin typeface="+mn-lt"/>
                <a:ea typeface="+mn-ea"/>
                <a:cs typeface="+mn-cs"/>
              </a:rPr>
              <a:t>a comparison between two things, typically for the purpose of explanation or clarification.</a:t>
            </a:r>
            <a:endParaRPr lang="en-US" altLang="en-US" sz="1200" b="1" kern="1200" dirty="0">
              <a:solidFill>
                <a:srgbClr val="0000FF"/>
              </a:solidFill>
              <a:latin typeface="+mn-lt"/>
              <a:ea typeface="+mn-ea"/>
              <a:cs typeface="+mn-cs"/>
            </a:endParaRP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44</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425921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altLang="en-US" sz="1400" b="1" kern="1200" dirty="0">
                <a:solidFill>
                  <a:schemeClr val="tx1"/>
                </a:solidFill>
                <a:latin typeface="Calibri" pitchFamily="34" charset="0"/>
                <a:ea typeface="+mn-ea"/>
                <a:cs typeface="Arial" pitchFamily="34" charset="0"/>
              </a:rPr>
              <a:t>The 5 Senses – A Biblical Analogy </a:t>
            </a:r>
          </a:p>
          <a:p>
            <a:r>
              <a:rPr lang="en-US" altLang="en-US" sz="1400" dirty="0">
                <a:latin typeface="+mn-lt"/>
              </a:rPr>
              <a:t>In the same way that we have five senses in the physical realm, Scripture says we have the ‘analog’ of these five in the spiritual realm.</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8B73B2D-622F-417B-88F4-1B22972DAC74}" type="slidenum">
              <a:rPr lang="en-US" altLang="en-US" smtClean="0">
                <a:latin typeface="Arial" pitchFamily="34" charset="0"/>
                <a:cs typeface="Arial" pitchFamily="34" charset="0"/>
              </a:rPr>
              <a:pPr eaLnBrk="1" hangingPunct="1">
                <a:spcBef>
                  <a:spcPct val="0"/>
                </a:spcBef>
              </a:pPr>
              <a:t>45</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sz="1400" b="1" kern="1200" dirty="0">
                <a:solidFill>
                  <a:schemeClr val="tx1"/>
                </a:solidFill>
                <a:latin typeface="Calibri" pitchFamily="34" charset="0"/>
                <a:ea typeface="+mn-ea"/>
                <a:cs typeface="Arial" pitchFamily="34" charset="0"/>
              </a:rPr>
              <a:t>The 5 Senses – A Biblical Analogy </a:t>
            </a:r>
          </a:p>
          <a:p>
            <a:pPr>
              <a:spcBef>
                <a:spcPts val="634"/>
              </a:spcBef>
              <a:spcAft>
                <a:spcPts val="634"/>
              </a:spcAft>
              <a:defRPr/>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5F2D612-9F2E-428B-9C1D-3F9C721E3C02}" type="slidenum">
              <a:rPr lang="en-US" altLang="en-US" smtClean="0">
                <a:latin typeface="Arial" pitchFamily="34" charset="0"/>
                <a:cs typeface="Arial" pitchFamily="34" charset="0"/>
              </a:rPr>
              <a:pPr eaLnBrk="1" hangingPunct="1">
                <a:spcBef>
                  <a:spcPct val="0"/>
                </a:spcBef>
              </a:pPr>
              <a:t>46</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sz="1400" b="1" kern="1200" dirty="0">
                <a:solidFill>
                  <a:schemeClr val="tx1"/>
                </a:solidFill>
                <a:latin typeface="Calibri" pitchFamily="34" charset="0"/>
                <a:ea typeface="+mn-ea"/>
                <a:cs typeface="Arial" pitchFamily="34" charset="0"/>
              </a:rPr>
              <a:t>The 5 Senses – A Biblical Analogy </a:t>
            </a:r>
          </a:p>
          <a:p>
            <a:r>
              <a:rPr lang="en-US" altLang="en-US" sz="1400" dirty="0">
                <a:latin typeface="+mn-lt"/>
              </a:rPr>
              <a:t>The preceding passages indicate that </a:t>
            </a:r>
            <a:r>
              <a:rPr lang="en-US" altLang="en-US" sz="1400" b="1" dirty="0">
                <a:solidFill>
                  <a:srgbClr val="0000FF"/>
                </a:solidFill>
                <a:latin typeface="+mn-lt"/>
              </a:rPr>
              <a:t>there is an equivalent correlation</a:t>
            </a:r>
            <a:r>
              <a:rPr lang="en-US" altLang="en-US" sz="1400" dirty="0">
                <a:latin typeface="+mn-lt"/>
              </a:rPr>
              <a:t> between the 5 senses in the Spiritual Realm and the 5 senses in the Physical Realm.</a:t>
            </a:r>
          </a:p>
          <a:p>
            <a:r>
              <a:rPr lang="en-US" sz="1400" i="1" dirty="0">
                <a:latin typeface="+mn-lt"/>
              </a:rPr>
              <a:t>Contextually</a:t>
            </a:r>
            <a:r>
              <a:rPr lang="en-US" sz="1400" dirty="0">
                <a:latin typeface="+mn-lt"/>
              </a:rPr>
              <a:t>, </a:t>
            </a:r>
            <a:r>
              <a:rPr lang="en-US" altLang="en-US" sz="1400" dirty="0">
                <a:latin typeface="+mn-lt"/>
              </a:rPr>
              <a:t>Scripture often uses physical body parts to refer to the deepest part of man’s being – bowels, kidneys, joint and marrow, and heart (sometimes used for the spiritual side [soul and spirit] and the physical side – brain’s activity in thinking and emotion, and will), etc.</a:t>
            </a:r>
          </a:p>
          <a:p>
            <a:endParaRPr lang="en-US" altLang="en-US" sz="1400" dirty="0">
              <a:latin typeface="+mn-lt"/>
            </a:endParaRPr>
          </a:p>
          <a:p>
            <a:r>
              <a:rPr lang="en-US" altLang="en-US" sz="1400" dirty="0">
                <a:latin typeface="+mn-lt"/>
              </a:rPr>
              <a:t>Heart and Mind are not equivalent because it is too restrictive in that it deals primarily with memory and thought processes.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2DB0968-3691-40D9-925A-DA6FDD6BD465}" type="slidenum">
              <a:rPr lang="en-US" altLang="en-US" smtClean="0">
                <a:latin typeface="Arial" pitchFamily="34" charset="0"/>
                <a:cs typeface="Arial" pitchFamily="34" charset="0"/>
              </a:rPr>
              <a:pPr eaLnBrk="1" hangingPunct="1">
                <a:spcBef>
                  <a:spcPct val="0"/>
                </a:spcBef>
              </a:pPr>
              <a:t>47</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sz="1400" b="1" kern="1200" dirty="0">
                <a:solidFill>
                  <a:schemeClr val="tx1"/>
                </a:solidFill>
                <a:latin typeface="Calibri" pitchFamily="34" charset="0"/>
                <a:ea typeface="+mn-ea"/>
                <a:cs typeface="Arial" pitchFamily="34" charset="0"/>
              </a:rPr>
              <a:t>The 5 Senses – A Biblical Analogy </a:t>
            </a:r>
          </a:p>
          <a:p>
            <a:pPr algn="just" eaLnBrk="1" hangingPunct="1">
              <a:spcBef>
                <a:spcPct val="0"/>
              </a:spcBef>
            </a:pPr>
            <a:r>
              <a:rPr lang="en-US" altLang="en-US" dirty="0"/>
              <a:t>While people can be diminished, distorted or nonfunctional in one or more of their physical senses, (</a:t>
            </a:r>
            <a:r>
              <a:rPr lang="en-US" altLang="en-US" i="1" dirty="0"/>
              <a:t>my brother was born blind</a:t>
            </a:r>
            <a:r>
              <a:rPr lang="en-US" altLang="en-US" dirty="0"/>
              <a:t>), Scripture reveals that </a:t>
            </a:r>
            <a:r>
              <a:rPr lang="en-US" altLang="en-US" b="1" dirty="0"/>
              <a:t>the believer’s spiritual senses </a:t>
            </a:r>
            <a:r>
              <a:rPr lang="en-US" altLang="en-US" dirty="0"/>
              <a:t>can likewise be diminished, distorted or nonfunctional in the spiritual realm.</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938E668-29FD-4FC4-8291-E137756F830E}" type="slidenum">
              <a:rPr lang="en-US" altLang="en-US" smtClean="0">
                <a:latin typeface="Arial" pitchFamily="34" charset="0"/>
                <a:cs typeface="Arial" pitchFamily="34" charset="0"/>
              </a:rPr>
              <a:pPr eaLnBrk="1" hangingPunct="1">
                <a:spcBef>
                  <a:spcPct val="0"/>
                </a:spcBef>
              </a:pPr>
              <a:t>48</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sz="1400" b="1" kern="1200" dirty="0">
                <a:solidFill>
                  <a:schemeClr val="tx1"/>
                </a:solidFill>
                <a:latin typeface="Calibri" pitchFamily="34" charset="0"/>
                <a:ea typeface="+mn-ea"/>
                <a:cs typeface="Arial" pitchFamily="34" charset="0"/>
              </a:rPr>
              <a:t>The 5 Senses – A Biblical Analogy </a:t>
            </a:r>
          </a:p>
          <a:p>
            <a:pPr algn="just" eaLnBrk="1" hangingPunct="1">
              <a:spcBef>
                <a:spcPct val="0"/>
              </a:spcBef>
              <a:buFontTx/>
              <a:buNone/>
            </a:pPr>
            <a:r>
              <a:rPr lang="en-US" altLang="en-US" sz="1400" dirty="0">
                <a:latin typeface="+mn-lt"/>
              </a:rPr>
              <a:t>But, God’s perfect plan is for believers to operate in the </a:t>
            </a:r>
            <a:r>
              <a:rPr lang="en-US" altLang="en-US" sz="1400" b="1" u="sng" dirty="0">
                <a:latin typeface="+mn-lt"/>
              </a:rPr>
              <a:t>full capacity</a:t>
            </a:r>
            <a:r>
              <a:rPr lang="en-US" altLang="en-US" sz="1400" dirty="0">
                <a:latin typeface="+mn-lt"/>
              </a:rPr>
              <a:t> of their spiritual senses.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6BF1FEF-0BC7-4D0C-A982-FB735B7F2DCD}" type="slidenum">
              <a:rPr lang="en-US" altLang="en-US" smtClean="0">
                <a:latin typeface="Arial" pitchFamily="34" charset="0"/>
                <a:cs typeface="Arial" pitchFamily="34" charset="0"/>
              </a:rPr>
              <a:pPr eaLnBrk="1" hangingPunct="1">
                <a:spcBef>
                  <a:spcPct val="0"/>
                </a:spcBef>
              </a:pPr>
              <a:t>49</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Spiritual Anatomy - Part 3 Session 5 </a:t>
            </a:r>
          </a:p>
        </p:txBody>
      </p:sp>
      <p:sp>
        <p:nvSpPr>
          <p:cNvPr id="5" name="Footer Placeholder 4"/>
          <p:cNvSpPr>
            <a:spLocks noGrp="1"/>
          </p:cNvSpPr>
          <p:nvPr>
            <p:ph type="ftr" sz="quarter" idx="11"/>
          </p:nvPr>
        </p:nvSpPr>
        <p:spPr/>
        <p:txBody>
          <a:bodyPr/>
          <a:lstStyle/>
          <a:p>
            <a:pPr>
              <a:defRPr/>
            </a:pPr>
            <a:r>
              <a:rPr lang="en-US"/>
              <a:t>Dr, Jim McGowan</a:t>
            </a:r>
          </a:p>
        </p:txBody>
      </p:sp>
      <p:sp>
        <p:nvSpPr>
          <p:cNvPr id="6" name="Slide Number Placeholder 5"/>
          <p:cNvSpPr>
            <a:spLocks noGrp="1"/>
          </p:cNvSpPr>
          <p:nvPr>
            <p:ph type="sldNum" sz="quarter" idx="12"/>
          </p:nvPr>
        </p:nvSpPr>
        <p:spPr/>
        <p:txBody>
          <a:bodyPr/>
          <a:lstStyle/>
          <a:p>
            <a:pPr>
              <a:defRPr/>
            </a:pPr>
            <a:fld id="{C77EE4F3-9C2F-43B8-904E-D5E9A91FE461}" type="slidenum">
              <a:rPr lang="en-US" smtClean="0"/>
              <a:pPr>
                <a:defRPr/>
              </a:pPr>
              <a:t>5</a:t>
            </a:fld>
            <a:endParaRPr lang="en-US"/>
          </a:p>
        </p:txBody>
      </p:sp>
      <p:sp>
        <p:nvSpPr>
          <p:cNvPr id="7" name="Date Placeholder 6"/>
          <p:cNvSpPr>
            <a:spLocks noGrp="1"/>
          </p:cNvSpPr>
          <p:nvPr>
            <p:ph type="dt" idx="13"/>
          </p:nvPr>
        </p:nvSpPr>
        <p:spPr/>
        <p:txBody>
          <a:bodyPr/>
          <a:lstStyle/>
          <a:p>
            <a:pPr>
              <a:defRPr/>
            </a:pPr>
            <a:r>
              <a:rPr lang="en-US"/>
              <a:t>2/26/2017</a:t>
            </a:r>
          </a:p>
        </p:txBody>
      </p:sp>
    </p:spTree>
    <p:extLst>
      <p:ext uri="{BB962C8B-B14F-4D97-AF65-F5344CB8AC3E}">
        <p14:creationId xmlns:p14="http://schemas.microsoft.com/office/powerpoint/2010/main" val="1472464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a:tabLst/>
              <a:defRPr/>
            </a:pPr>
            <a:r>
              <a:rPr lang="en-US" sz="1400" b="1" kern="1200" dirty="0">
                <a:solidFill>
                  <a:schemeClr val="tx1"/>
                </a:solidFill>
                <a:latin typeface="Calibri" pitchFamily="34" charset="0"/>
                <a:ea typeface="+mn-ea"/>
                <a:cs typeface="Arial" pitchFamily="34" charset="0"/>
              </a:rPr>
              <a:t>The 5 Senses – A Biblical Analogy </a:t>
            </a:r>
          </a:p>
          <a:p>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E051EF9-A8F6-436B-95D3-0B97DE4F692D}" type="slidenum">
              <a:rPr lang="en-US" altLang="en-US" smtClean="0">
                <a:latin typeface="Arial" pitchFamily="34" charset="0"/>
                <a:cs typeface="Arial" pitchFamily="34" charset="0"/>
              </a:rPr>
              <a:pPr eaLnBrk="1" hangingPunct="1">
                <a:spcBef>
                  <a:spcPct val="0"/>
                </a:spcBef>
              </a:pPr>
              <a:t>50</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51</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2182187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startAt="2"/>
              <a:tabLst/>
              <a:defRPr/>
            </a:pPr>
            <a:r>
              <a:rPr lang="en-US" altLang="en-US" sz="1400" b="1" kern="1200" dirty="0">
                <a:solidFill>
                  <a:schemeClr val="tx1"/>
                </a:solidFill>
                <a:latin typeface="Calibri" pitchFamily="34" charset="0"/>
                <a:ea typeface="+mn-ea"/>
                <a:cs typeface="Arial" pitchFamily="34" charset="0"/>
              </a:rPr>
              <a:t>Proper Nourishment For Growth</a:t>
            </a:r>
          </a:p>
          <a:p>
            <a:pPr algn="just" eaLnBrk="1" hangingPunct="1">
              <a:spcBef>
                <a:spcPts val="634"/>
              </a:spcBef>
              <a:spcAft>
                <a:spcPts val="634"/>
              </a:spcAft>
            </a:pPr>
            <a:r>
              <a:rPr lang="en-US" altLang="en-US" sz="1400" dirty="0">
                <a:latin typeface="+mn-lt"/>
              </a:rPr>
              <a:t>Another aspect of the correlation between the Spiritual and Physical Realms relates to proper nourishment for growth.</a:t>
            </a:r>
          </a:p>
          <a:p>
            <a:pPr algn="just" eaLnBrk="1" hangingPunct="1">
              <a:spcBef>
                <a:spcPts val="634"/>
              </a:spcBef>
              <a:spcAft>
                <a:spcPts val="634"/>
              </a:spcAft>
            </a:pPr>
            <a:r>
              <a:rPr lang="en-US" altLang="en-US" sz="1400" b="1" dirty="0">
                <a:solidFill>
                  <a:srgbClr val="0000FF"/>
                </a:solidFill>
                <a:latin typeface="+mn-lt"/>
              </a:rPr>
              <a:t>Just as there is appropriate physical food based upon our varying levels of physical maturity; there is similarly  appropriate ‘spiritual food’ (Scripture), based upon the believer’s varying levels of spiritual maturity. </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DC86F80-DB87-4FA8-AA7A-52EE25D3F0FA}" type="slidenum">
              <a:rPr lang="en-US" altLang="en-US" smtClean="0">
                <a:latin typeface="Arial" pitchFamily="34" charset="0"/>
                <a:cs typeface="Arial" pitchFamily="34" charset="0"/>
              </a:rPr>
              <a:pPr eaLnBrk="1" hangingPunct="1">
                <a:spcBef>
                  <a:spcPct val="0"/>
                </a:spcBef>
              </a:pPr>
              <a:t>52</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startAt="2"/>
              <a:tabLst/>
              <a:defRPr/>
            </a:pPr>
            <a:r>
              <a:rPr lang="en-US" altLang="en-US" sz="1400" b="1" kern="1200" dirty="0">
                <a:solidFill>
                  <a:schemeClr val="tx1"/>
                </a:solidFill>
                <a:latin typeface="Calibri" pitchFamily="34" charset="0"/>
                <a:ea typeface="+mn-ea"/>
                <a:cs typeface="Arial" pitchFamily="34" charset="0"/>
              </a:rPr>
              <a:t>Proper Nourishment For Growth</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45D5BF0-985D-4806-A10E-DDAA68F17CCB}" type="slidenum">
              <a:rPr lang="en-US" altLang="en-US" smtClean="0">
                <a:latin typeface="Arial" pitchFamily="34" charset="0"/>
                <a:cs typeface="Arial" pitchFamily="34" charset="0"/>
              </a:rPr>
              <a:pPr eaLnBrk="1" hangingPunct="1">
                <a:spcBef>
                  <a:spcPct val="0"/>
                </a:spcBef>
              </a:pPr>
              <a:t>53</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arenR" startAt="2"/>
              <a:tabLst/>
              <a:defRPr/>
            </a:pPr>
            <a:r>
              <a:rPr lang="en-US" altLang="en-US" sz="1400" b="1" kern="1200" dirty="0">
                <a:solidFill>
                  <a:schemeClr val="tx1"/>
                </a:solidFill>
                <a:latin typeface="Calibri" pitchFamily="34" charset="0"/>
                <a:ea typeface="+mn-ea"/>
                <a:cs typeface="Arial" pitchFamily="34" charset="0"/>
              </a:rPr>
              <a:t>Proper Nourishment For Growth</a:t>
            </a:r>
          </a:p>
          <a:p>
            <a:pPr algn="just">
              <a:spcBef>
                <a:spcPts val="634"/>
              </a:spcBef>
              <a:spcAft>
                <a:spcPts val="634"/>
              </a:spcAft>
            </a:pPr>
            <a:r>
              <a:rPr lang="en-US" altLang="en-US" sz="1400" dirty="0">
                <a:ea typeface="Calibri" pitchFamily="34" charset="0"/>
                <a:cs typeface="Calibri" pitchFamily="34" charset="0"/>
              </a:rPr>
              <a:t>Just as there is an appropriate physical food for varying levels of physical maturity, Scripture is presented to believers as ‘spiritual food’, with appropriate food for varying levels of spiritual maturity. </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45D5BF0-985D-4806-A10E-DDAA68F17CCB}" type="slidenum">
              <a:rPr lang="en-US" altLang="en-US" smtClean="0">
                <a:latin typeface="Arial" pitchFamily="34" charset="0"/>
                <a:cs typeface="Arial" pitchFamily="34" charset="0"/>
              </a:rPr>
              <a:pPr eaLnBrk="1" hangingPunct="1">
                <a:spcBef>
                  <a:spcPct val="0"/>
                </a:spcBef>
              </a:pPr>
              <a:t>54</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249750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55</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24111620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lang="en-US" altLang="en-US" sz="1400" b="1" kern="1200" dirty="0">
                <a:solidFill>
                  <a:schemeClr val="tx1"/>
                </a:solidFill>
                <a:latin typeface="+mn-lt"/>
                <a:ea typeface="+mn-ea"/>
                <a:cs typeface="Arial" pitchFamily="34" charset="0"/>
              </a:rPr>
              <a:t>Review and Summation</a:t>
            </a:r>
          </a:p>
          <a:p>
            <a:pPr algn="just" eaLnBrk="1" hangingPunct="1">
              <a:spcBef>
                <a:spcPct val="0"/>
              </a:spcBef>
            </a:pPr>
            <a:r>
              <a:rPr lang="en-US" altLang="en-US" sz="1400" dirty="0">
                <a:latin typeface="+mn-lt"/>
              </a:rPr>
              <a:t>There are several key insights regarding </a:t>
            </a:r>
            <a:r>
              <a:rPr lang="en-US" altLang="en-US" sz="1400" b="1" dirty="0">
                <a:latin typeface="+mn-lt"/>
              </a:rPr>
              <a:t>what God is doing in the life of the believer </a:t>
            </a:r>
            <a:r>
              <a:rPr lang="en-US" altLang="en-US" sz="1400" dirty="0">
                <a:latin typeface="+mn-lt"/>
              </a:rPr>
              <a:t>to be gleaned from the charts and text below.</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2A7E81D1-02BF-4F99-90B4-F430F95D9C5F}" type="slidenum">
              <a:rPr lang="en-US" altLang="en-US" smtClean="0">
                <a:latin typeface="Arial" pitchFamily="34" charset="0"/>
                <a:cs typeface="Arial" pitchFamily="34" charset="0"/>
              </a:rPr>
              <a:pPr eaLnBrk="1" hangingPunct="1">
                <a:spcBef>
                  <a:spcPct val="0"/>
                </a:spcBef>
              </a:pPr>
              <a:t>56</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lang="en-US" altLang="en-US" sz="1400" b="1" kern="1200" dirty="0">
                <a:solidFill>
                  <a:schemeClr val="tx1"/>
                </a:solidFill>
                <a:latin typeface="+mn-lt"/>
                <a:ea typeface="+mn-ea"/>
                <a:cs typeface="Arial" pitchFamily="34" charset="0"/>
              </a:rPr>
              <a:t>Review and Summation</a:t>
            </a:r>
          </a:p>
          <a:p>
            <a:pPr>
              <a:defRPr/>
            </a:pPr>
            <a:r>
              <a:rPr lang="en-US" sz="1400" dirty="0"/>
              <a:t>Key Insights</a:t>
            </a:r>
          </a:p>
          <a:p>
            <a:pPr marL="171450" indent="-171450">
              <a:buFont typeface="Arial" panose="020B0604020202020204" pitchFamily="34" charset="0"/>
              <a:buChar char="•"/>
              <a:defRPr/>
            </a:pPr>
            <a:r>
              <a:rPr lang="en-US" sz="1400" dirty="0"/>
              <a:t> The Bible says that God, who dwells in the eternal present in the spiritual realm (John 8:58), is the basis of and the origin of the physical realm.  </a:t>
            </a:r>
          </a:p>
          <a:p>
            <a:pPr marL="181240" indent="-181240">
              <a:buFont typeface="Arial" pitchFamily="34" charset="0"/>
              <a:buChar char="•"/>
              <a:defRPr/>
            </a:pPr>
            <a:r>
              <a:rPr lang="en-US" sz="1400" b="1" dirty="0"/>
              <a:t>All spiritual error </a:t>
            </a:r>
            <a:r>
              <a:rPr lang="en-US" sz="1400" dirty="0"/>
              <a:t>of whatever degree is based in misunderstanding of or denial of the existence of the spiritual realm or the relationship of the physical to the spiritual realm.  </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EC2A27E-E5AB-4950-8928-EB2B1B265948}" type="slidenum">
              <a:rPr lang="en-US" altLang="en-US" smtClean="0">
                <a:latin typeface="Arial" pitchFamily="34" charset="0"/>
                <a:cs typeface="Arial" pitchFamily="34" charset="0"/>
              </a:rPr>
              <a:pPr eaLnBrk="1" hangingPunct="1">
                <a:spcBef>
                  <a:spcPct val="0"/>
                </a:spcBef>
              </a:pPr>
              <a:t>57</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lang="en-US" altLang="en-US" sz="1400" b="1" kern="1200" dirty="0">
                <a:solidFill>
                  <a:schemeClr val="tx1"/>
                </a:solidFill>
                <a:latin typeface="+mn-lt"/>
                <a:ea typeface="+mn-ea"/>
                <a:cs typeface="Arial" pitchFamily="34" charset="0"/>
              </a:rPr>
              <a:t>Review and Summation</a:t>
            </a:r>
          </a:p>
          <a:p>
            <a:pPr>
              <a:defRPr/>
            </a:pPr>
            <a:r>
              <a:rPr lang="en-US" sz="1400" dirty="0"/>
              <a:t>Key Insights</a:t>
            </a:r>
          </a:p>
          <a:p>
            <a:pPr marL="181240" indent="-181240" algn="l" rtl="0" eaLnBrk="0" fontAlgn="base" hangingPunct="0">
              <a:spcBef>
                <a:spcPct val="30000"/>
              </a:spcBef>
              <a:spcAft>
                <a:spcPct val="0"/>
              </a:spcAft>
              <a:buFont typeface="Arial" pitchFamily="34" charset="0"/>
              <a:buChar char="•"/>
              <a:defRPr/>
            </a:pPr>
            <a:r>
              <a:rPr lang="en-US" altLang="en-US" sz="1400" kern="1200" dirty="0">
                <a:solidFill>
                  <a:schemeClr val="tx1"/>
                </a:solidFill>
                <a:latin typeface="+mn-lt"/>
                <a:ea typeface="+mn-ea"/>
                <a:cs typeface="+mn-cs"/>
              </a:rPr>
              <a:t>When the Bible says that the unbeliever is </a:t>
            </a:r>
            <a:r>
              <a:rPr lang="en-US" altLang="en-US" sz="1400" b="1" i="1" kern="1200" dirty="0">
                <a:solidFill>
                  <a:schemeClr val="tx1"/>
                </a:solidFill>
                <a:latin typeface="+mn-lt"/>
                <a:ea typeface="+mn-ea"/>
                <a:cs typeface="+mn-cs"/>
              </a:rPr>
              <a:t>spiritually dead</a:t>
            </a:r>
            <a:r>
              <a:rPr lang="en-US" altLang="en-US" sz="1400" kern="1200" dirty="0">
                <a:solidFill>
                  <a:schemeClr val="tx1"/>
                </a:solidFill>
                <a:latin typeface="+mn-lt"/>
                <a:ea typeface="+mn-ea"/>
                <a:cs typeface="+mn-cs"/>
              </a:rPr>
              <a:t>, it is not saying that the unbeliever has no spirit or soul, but rather that the unbeliever’s spirit and soul are separated from God – </a:t>
            </a:r>
            <a:r>
              <a:rPr lang="en-US" altLang="en-US" sz="1400" b="1" kern="1200" dirty="0">
                <a:solidFill>
                  <a:schemeClr val="tx1"/>
                </a:solidFill>
                <a:latin typeface="+mn-lt"/>
                <a:ea typeface="+mn-ea"/>
                <a:cs typeface="+mn-cs"/>
              </a:rPr>
              <a:t>biblically, to be separated from God is spiritually death</a:t>
            </a:r>
            <a:r>
              <a:rPr lang="en-US" altLang="en-US" sz="1400" kern="1200" dirty="0">
                <a:solidFill>
                  <a:schemeClr val="tx1"/>
                </a:solidFill>
                <a:latin typeface="+mn-lt"/>
                <a:ea typeface="+mn-ea"/>
                <a:cs typeface="+mn-cs"/>
              </a:rPr>
              <a:t>.</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7AC22CD-2896-48BE-B81E-FEEADFD709A5}" type="slidenum">
              <a:rPr lang="en-US" altLang="en-US" smtClean="0">
                <a:latin typeface="Arial" pitchFamily="34" charset="0"/>
                <a:cs typeface="Arial" pitchFamily="34" charset="0"/>
              </a:rPr>
              <a:pPr eaLnBrk="1" hangingPunct="1">
                <a:spcBef>
                  <a:spcPct val="0"/>
                </a:spcBef>
              </a:pPr>
              <a:t>58</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lang="en-US" altLang="en-US" sz="1400" b="1" kern="1200" dirty="0">
                <a:solidFill>
                  <a:schemeClr val="tx1"/>
                </a:solidFill>
                <a:latin typeface="+mn-lt"/>
                <a:ea typeface="+mn-ea"/>
                <a:cs typeface="Arial" pitchFamily="34" charset="0"/>
              </a:rPr>
              <a:t>Review and Summation</a:t>
            </a:r>
          </a:p>
          <a:p>
            <a:pPr marL="171450" indent="-171450" algn="just" eaLnBrk="1" hangingPunct="1">
              <a:spcBef>
                <a:spcPts val="634"/>
              </a:spcBef>
              <a:spcAft>
                <a:spcPts val="634"/>
              </a:spcAft>
              <a:buFont typeface="Arial" panose="020B0604020202020204" pitchFamily="34" charset="0"/>
              <a:buChar char="•"/>
            </a:pPr>
            <a:r>
              <a:rPr lang="en-US" altLang="en-US" sz="1400" dirty="0"/>
              <a:t>Physical death takes place when the physical body stops functioning and the soul and spirit are </a:t>
            </a:r>
            <a:r>
              <a:rPr lang="en-US" altLang="en-US" sz="1400" b="1" dirty="0"/>
              <a:t>separated from </a:t>
            </a:r>
            <a:r>
              <a:rPr lang="en-US" altLang="en-US" sz="1400" dirty="0"/>
              <a:t>the physical body in death.  </a:t>
            </a:r>
          </a:p>
          <a:p>
            <a:pPr marL="171450" indent="-171450" algn="just" eaLnBrk="1" hangingPunct="1">
              <a:spcBef>
                <a:spcPts val="634"/>
              </a:spcBef>
              <a:spcAft>
                <a:spcPts val="634"/>
              </a:spcAft>
              <a:buFont typeface="Arial" panose="020B0604020202020204" pitchFamily="34" charset="0"/>
              <a:buChar char="•"/>
            </a:pPr>
            <a:r>
              <a:rPr lang="en-US" altLang="en-US" sz="1400" dirty="0"/>
              <a:t>Ultimately, as believers, our soul and spirit are joined to a new body like Christ’s resurrection body at the Rapture. </a:t>
            </a:r>
            <a:r>
              <a:rPr lang="en-US" altLang="en-US" sz="1400" b="1" kern="1200" dirty="0">
                <a:solidFill>
                  <a:schemeClr val="tx1"/>
                </a:solidFill>
                <a:latin typeface="+mn-lt"/>
                <a:ea typeface="+mn-ea"/>
                <a:cs typeface="+mn-cs"/>
              </a:rPr>
              <a:t>That body will not have a Sin Nature associated with it.  </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1CBBD54-F1C0-4507-903B-EE424E4C10F8}" type="slidenum">
              <a:rPr lang="en-US" altLang="en-US" smtClean="0">
                <a:latin typeface="Arial" pitchFamily="34" charset="0"/>
                <a:cs typeface="Arial" pitchFamily="34" charset="0"/>
              </a:rPr>
              <a:pPr eaLnBrk="1" hangingPunct="1">
                <a:spcBef>
                  <a:spcPct val="0"/>
                </a:spcBef>
              </a:pPr>
              <a:t>59</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gn="l" defTabSz="914400" rtl="0" eaLnBrk="1" fontAlgn="base" latinLnBrk="0" hangingPunct="1">
              <a:lnSpc>
                <a:spcPct val="100000"/>
              </a:lnSpc>
              <a:spcBef>
                <a:spcPts val="0"/>
              </a:spcBef>
              <a:spcAft>
                <a:spcPts val="600"/>
              </a:spcAft>
              <a:buClrTx/>
              <a:buSzTx/>
              <a:buFont typeface="+mj-lt"/>
              <a:buAutoNum type="arabicPeriod" startAt="2"/>
              <a:tabLst/>
              <a:defRPr/>
            </a:pPr>
            <a:r>
              <a:rPr lang="en-US" altLang="en-US" sz="1200" b="1" dirty="0">
                <a:latin typeface="+mn-lt"/>
                <a:cs typeface="Calibri" panose="020F0502020204030204" pitchFamily="34" charset="0"/>
              </a:rPr>
              <a:t>Identification Synonyms</a:t>
            </a:r>
            <a:endParaRPr lang="en-US" alt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ts val="0"/>
              </a:spcBef>
              <a:spcAft>
                <a:spcPts val="600"/>
              </a:spcAft>
              <a:buClrTx/>
              <a:buSzTx/>
              <a:buFontTx/>
              <a:buNone/>
              <a:tabLst/>
              <a:defRPr/>
            </a:pPr>
            <a:r>
              <a:rPr lang="en-US" altLang="en-US" sz="1200" b="1" dirty="0">
                <a:latin typeface="+mn-lt"/>
                <a:cs typeface="Calibri" panose="020F0502020204030204" pitchFamily="34" charset="0"/>
              </a:rPr>
              <a:t>The word ‘identification’ is a convenient ‘handle’ for what the Scripture teaches, but the actual words used to convey this biblical truth include:</a:t>
            </a:r>
          </a:p>
          <a:p>
            <a:pPr rtl="0" eaLnBrk="1" fontAlgn="ctr"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In </a:t>
            </a:r>
            <a:r>
              <a:rPr lang="en-US" sz="1200" b="0" i="0" u="none" strike="noStrike" kern="1200" dirty="0">
                <a:solidFill>
                  <a:schemeClr val="tx1"/>
                </a:solidFill>
                <a:effectLst/>
                <a:latin typeface="+mn-lt"/>
                <a:ea typeface="+mn-ea"/>
                <a:cs typeface="+mn-cs"/>
              </a:rPr>
              <a:t> - being placed entirely in, so as to share an identity </a:t>
            </a:r>
          </a:p>
          <a:p>
            <a:pPr rtl="0" eaLnBrk="1" fontAlgn="ctr"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With </a:t>
            </a:r>
            <a:r>
              <a:rPr lang="en-US" sz="1200" b="0" i="0" u="none" strike="noStrike" kern="1200" dirty="0">
                <a:solidFill>
                  <a:schemeClr val="tx1"/>
                </a:solidFill>
                <a:effectLst/>
                <a:latin typeface="+mn-lt"/>
                <a:ea typeface="+mn-ea"/>
                <a:cs typeface="+mn-cs"/>
              </a:rPr>
              <a:t> - intimately joined in action and consequence</a:t>
            </a:r>
          </a:p>
          <a:p>
            <a:pPr rtl="0" eaLnBrk="1" fontAlgn="ctr"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Together with </a:t>
            </a:r>
            <a:r>
              <a:rPr lang="en-US" sz="1200" b="0" i="0" u="none" strike="noStrike" kern="1200" dirty="0">
                <a:solidFill>
                  <a:schemeClr val="tx1"/>
                </a:solidFill>
                <a:effectLst/>
                <a:latin typeface="+mn-lt"/>
                <a:ea typeface="+mn-ea"/>
                <a:cs typeface="+mn-cs"/>
              </a:rPr>
              <a:t> - as above, with ‘together’ underscoring the same identity &amp; action</a:t>
            </a:r>
          </a:p>
          <a:p>
            <a:pPr rtl="0" eaLnBrk="1" fontAlgn="ctr"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United with (Rom. 6) </a:t>
            </a:r>
            <a:r>
              <a:rPr lang="en-US" sz="1200" b="0" i="0" u="none" strike="noStrike" kern="1200" dirty="0">
                <a:solidFill>
                  <a:schemeClr val="tx1"/>
                </a:solidFill>
                <a:effectLst/>
                <a:latin typeface="+mn-lt"/>
                <a:ea typeface="+mn-ea"/>
                <a:cs typeface="+mn-cs"/>
              </a:rPr>
              <a:t> - ‘united’ implies a oneness, so a spiritual oneness is communicated</a:t>
            </a:r>
          </a:p>
          <a:p>
            <a:pPr rtl="0" eaLnBrk="1" fontAlgn="auto"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Baptized into (Rom. 6; Col) </a:t>
            </a:r>
            <a:r>
              <a:rPr lang="en-US" sz="1200" b="0" i="0" u="none" strike="noStrike" kern="1200" dirty="0">
                <a:solidFill>
                  <a:schemeClr val="tx1"/>
                </a:solidFill>
                <a:effectLst/>
                <a:latin typeface="+mn-lt"/>
                <a:ea typeface="+mn-ea"/>
                <a:cs typeface="+mn-cs"/>
              </a:rPr>
              <a:t>- ‘baptized’ means to be immersed or entirely placed into, so as to be permanently changed by that immersion or placement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5F01A4D-C7DC-4E1F-A0DC-BBE05FC965BD}" type="slidenum">
              <a:rPr lang="en-US" altLang="en-US" smtClean="0">
                <a:latin typeface="Arial" pitchFamily="34" charset="0"/>
                <a:cs typeface="Arial" pitchFamily="34" charset="0"/>
              </a:rPr>
              <a:pPr eaLnBrk="1" hangingPunct="1">
                <a:spcBef>
                  <a:spcPct val="0"/>
                </a:spcBef>
              </a:pPr>
              <a:t>6</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lang="en-US" altLang="en-US" sz="1400" b="1" kern="1200" dirty="0">
                <a:solidFill>
                  <a:schemeClr val="tx1"/>
                </a:solidFill>
                <a:latin typeface="+mn-lt"/>
                <a:ea typeface="+mn-ea"/>
                <a:cs typeface="Arial" pitchFamily="34" charset="0"/>
              </a:rPr>
              <a:t>Review and Summation</a:t>
            </a:r>
          </a:p>
          <a:p>
            <a:pPr marL="0" marR="0" lvl="0" indent="0" algn="just" defTabSz="914400" rtl="0" eaLnBrk="1" fontAlgn="base" latinLnBrk="0" hangingPunct="1">
              <a:lnSpc>
                <a:spcPct val="100000"/>
              </a:lnSpc>
              <a:spcBef>
                <a:spcPts val="634"/>
              </a:spcBef>
              <a:spcAft>
                <a:spcPts val="634"/>
              </a:spcAft>
              <a:buClrTx/>
              <a:buSzTx/>
              <a:buFontTx/>
              <a:buNone/>
              <a:tabLst/>
              <a:defRPr/>
            </a:pPr>
            <a:r>
              <a:rPr lang="en-US" altLang="en-US" sz="1400" dirty="0"/>
              <a:t>This is the complete fulfillment of Paul’s desire for the believers, as expressed in 1 Thess. 5:23. </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55A0605-7807-4695-A1E1-06E3054040DF}" type="slidenum">
              <a:rPr lang="en-US" altLang="en-US" smtClean="0">
                <a:latin typeface="Arial" pitchFamily="34" charset="0"/>
                <a:cs typeface="Arial" pitchFamily="34" charset="0"/>
              </a:rPr>
              <a:pPr eaLnBrk="1" hangingPunct="1">
                <a:spcBef>
                  <a:spcPct val="0"/>
                </a:spcBef>
              </a:pPr>
              <a:t>60</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lang="en-US" altLang="en-US" sz="1400" b="1" kern="1200" dirty="0">
                <a:solidFill>
                  <a:schemeClr val="tx1"/>
                </a:solidFill>
                <a:latin typeface="+mn-lt"/>
                <a:ea typeface="+mn-ea"/>
                <a:cs typeface="Arial" pitchFamily="34" charset="0"/>
              </a:rPr>
              <a:t>Review and Summation</a:t>
            </a:r>
          </a:p>
          <a:p>
            <a:pPr marL="285750" indent="-285750" algn="just">
              <a:spcBef>
                <a:spcPct val="30000"/>
              </a:spcBef>
              <a:buFont typeface="Arial" panose="020B0604020202020204" pitchFamily="34" charset="0"/>
              <a:buChar char="•"/>
            </a:pPr>
            <a:r>
              <a:rPr lang="en-US" altLang="en-US" sz="1400" dirty="0">
                <a:latin typeface="+mn-lt"/>
              </a:rPr>
              <a:t>The appeal to believers is to have a </a:t>
            </a:r>
            <a:r>
              <a:rPr lang="en-US" altLang="en-US" sz="1400" b="1" dirty="0">
                <a:latin typeface="+mn-lt"/>
              </a:rPr>
              <a:t>continuous ingesting of appropriate spiritual nourishment </a:t>
            </a:r>
            <a:r>
              <a:rPr lang="en-US" altLang="en-US" sz="1400" dirty="0">
                <a:latin typeface="+mn-lt"/>
              </a:rPr>
              <a:t>(God’s Word), so as to be impacted spiritually.  </a:t>
            </a:r>
          </a:p>
          <a:p>
            <a:pPr marL="285750" indent="-285750" algn="just">
              <a:spcBef>
                <a:spcPct val="30000"/>
              </a:spcBef>
              <a:buFont typeface="Arial" panose="020B0604020202020204" pitchFamily="34" charset="0"/>
              <a:buChar char="•"/>
            </a:pPr>
            <a:r>
              <a:rPr lang="en-US" altLang="en-US" sz="1400" dirty="0">
                <a:latin typeface="+mn-lt"/>
              </a:rPr>
              <a:t>The various dietary characteristics of physical nourishment provide </a:t>
            </a:r>
            <a:r>
              <a:rPr lang="en-US" altLang="en-US" sz="1400" b="1" dirty="0">
                <a:latin typeface="+mn-lt"/>
              </a:rPr>
              <a:t>a type or pattern with spiritual nourishment</a:t>
            </a:r>
            <a:r>
              <a:rPr lang="en-US" altLang="en-US" sz="1400" dirty="0">
                <a:latin typeface="+mn-lt"/>
              </a:rPr>
              <a:t>; appropriateness for a specific stage of maturity, quantity, quality, timing and frequency, etc. (1 Cor. 3:1; 14:20; Eph. 4:12, 13, 14; Heb. 5:13, 14; 1 Pet. 2:2; 1 John 2:13). </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F737DF9-FF68-457A-8399-30F9557F71CE}" type="slidenum">
              <a:rPr lang="en-US" altLang="en-US" smtClean="0">
                <a:latin typeface="Arial" pitchFamily="34" charset="0"/>
                <a:cs typeface="Arial" pitchFamily="34" charset="0"/>
              </a:rPr>
              <a:pPr eaLnBrk="1" hangingPunct="1">
                <a:spcBef>
                  <a:spcPct val="0"/>
                </a:spcBef>
              </a:pPr>
              <a:t>61</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lang="en-US" altLang="en-US" sz="1400" b="1" kern="1200" dirty="0">
                <a:solidFill>
                  <a:schemeClr val="tx1"/>
                </a:solidFill>
                <a:latin typeface="+mn-lt"/>
                <a:ea typeface="+mn-ea"/>
                <a:cs typeface="Arial" pitchFamily="34" charset="0"/>
              </a:rPr>
              <a:t>Review and Summation</a:t>
            </a:r>
          </a:p>
          <a:p>
            <a:pPr marL="285750" marR="0" lvl="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kern="1200" noProof="0" dirty="0">
                <a:solidFill>
                  <a:schemeClr val="tx1"/>
                </a:solidFill>
                <a:latin typeface="+mn-lt"/>
                <a:ea typeface="+mn-ea"/>
                <a:cs typeface="+mn-cs"/>
              </a:rPr>
              <a:t>God will use the things that take place in the </a:t>
            </a:r>
            <a:r>
              <a:rPr lang="en-US" altLang="en-US" sz="1400" b="1" kern="1200" noProof="0" dirty="0">
                <a:solidFill>
                  <a:schemeClr val="tx1"/>
                </a:solidFill>
                <a:latin typeface="+mn-lt"/>
                <a:ea typeface="+mn-ea"/>
                <a:cs typeface="+mn-cs"/>
              </a:rPr>
              <a:t>physical realm </a:t>
            </a:r>
            <a:r>
              <a:rPr lang="en-US" altLang="en-US" sz="1400" kern="1200" noProof="0" dirty="0">
                <a:solidFill>
                  <a:schemeClr val="tx1"/>
                </a:solidFill>
                <a:latin typeface="+mn-lt"/>
                <a:ea typeface="+mn-ea"/>
                <a:cs typeface="+mn-cs"/>
              </a:rPr>
              <a:t>to have an impact on us in the </a:t>
            </a:r>
            <a:r>
              <a:rPr lang="en-US" altLang="en-US" sz="1400" b="1" kern="1200" noProof="0" dirty="0">
                <a:solidFill>
                  <a:schemeClr val="tx1"/>
                </a:solidFill>
                <a:latin typeface="+mn-lt"/>
                <a:ea typeface="+mn-ea"/>
                <a:cs typeface="+mn-cs"/>
              </a:rPr>
              <a:t>spiritual realm </a:t>
            </a:r>
            <a:r>
              <a:rPr lang="en-US" altLang="en-US" sz="1400" kern="1200" noProof="0" dirty="0">
                <a:solidFill>
                  <a:schemeClr val="tx1"/>
                </a:solidFill>
                <a:latin typeface="+mn-lt"/>
                <a:ea typeface="+mn-ea"/>
                <a:cs typeface="+mn-cs"/>
              </a:rPr>
              <a:t>(James 1:2; Rom. 8:28-29).  </a:t>
            </a:r>
          </a:p>
          <a:p>
            <a:r>
              <a:rPr lang="en-US" altLang="en-US" sz="1400" dirty="0"/>
              <a:t>Our perspective on and spiritually insightful response to those physical circumstances can have a big impact on whether God’s intent for those physical events and circumstances have the desired spiritual outcome, or not.</a:t>
            </a:r>
          </a:p>
          <a:p>
            <a:endParaRPr lang="en-US" altLang="en-US" sz="1400"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C9F7B12-7FCE-43FB-98EB-BD6878496DF7}" type="slidenum">
              <a:rPr lang="en-US" altLang="en-US" smtClean="0">
                <a:latin typeface="Arial" pitchFamily="34" charset="0"/>
                <a:cs typeface="Arial" pitchFamily="34" charset="0"/>
              </a:rPr>
              <a:pPr eaLnBrk="1" hangingPunct="1">
                <a:spcBef>
                  <a:spcPct val="0"/>
                </a:spcBef>
              </a:pPr>
              <a:t>62</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kumimoji="0" lang="en-US" altLang="en-US" sz="1400" b="1" i="0" u="none" strike="noStrike" kern="1200" cap="none" spc="0" normalizeH="0" baseline="0" noProof="0" dirty="0">
                <a:ln>
                  <a:noFill/>
                </a:ln>
                <a:solidFill>
                  <a:prstClr val="black"/>
                </a:solidFill>
                <a:effectLst/>
                <a:uLnTx/>
                <a:uFillTx/>
                <a:latin typeface="+mn-lt"/>
                <a:ea typeface="+mn-ea"/>
                <a:cs typeface="Arial" pitchFamily="34" charset="0"/>
              </a:rPr>
              <a:t>Review and Summation</a:t>
            </a:r>
          </a:p>
          <a:p>
            <a:pPr marL="285750" indent="-285750">
              <a:buFont typeface="Arial" panose="020B0604020202020204" pitchFamily="34" charset="0"/>
              <a:buChar char="•"/>
            </a:pPr>
            <a:r>
              <a:rPr lang="en-US" altLang="en-US" sz="1400" dirty="0"/>
              <a:t>Our senses in the spiritual realm are intended by God to be fully functional, and the functionality of those senses depend upon our fellowship with the Lord, our intake of and correct understanding of God’s word.  </a:t>
            </a:r>
          </a:p>
          <a:p>
            <a:pPr marL="285750" indent="-285750">
              <a:buFont typeface="Arial" panose="020B0604020202020204" pitchFamily="34" charset="0"/>
              <a:buChar char="•"/>
            </a:pPr>
            <a:r>
              <a:rPr lang="en-US" altLang="en-US" sz="1400" dirty="0"/>
              <a:t>It is possible for one or more of our </a:t>
            </a:r>
            <a:r>
              <a:rPr lang="en-US" altLang="en-US" sz="1400" b="1" dirty="0"/>
              <a:t>physical senses </a:t>
            </a:r>
            <a:r>
              <a:rPr lang="en-US" altLang="en-US" sz="1400" dirty="0"/>
              <a:t>to be in decline or be diminished in capacity, but to have our </a:t>
            </a:r>
            <a:r>
              <a:rPr lang="en-US" altLang="en-US" sz="1400" b="1" dirty="0"/>
              <a:t>spiritual senses </a:t>
            </a:r>
            <a:r>
              <a:rPr lang="en-US" altLang="en-US" sz="1400" dirty="0"/>
              <a:t>improving in utility and function at the same time.</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EEDD44B-FA33-49A1-A814-D05BDACAC266}" type="slidenum">
              <a:rPr lang="en-US" altLang="en-US" smtClean="0">
                <a:latin typeface="Arial" pitchFamily="34" charset="0"/>
                <a:cs typeface="Arial" pitchFamily="34" charset="0"/>
              </a:rPr>
              <a:pPr eaLnBrk="1" hangingPunct="1">
                <a:spcBef>
                  <a:spcPct val="0"/>
                </a:spcBef>
              </a:pPr>
              <a:t>63</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kumimoji="0" lang="en-US" altLang="en-US" sz="1400" b="1" i="0" u="none" strike="noStrike" kern="1200" cap="none" spc="0" normalizeH="0" baseline="0" noProof="0" dirty="0">
                <a:ln>
                  <a:noFill/>
                </a:ln>
                <a:solidFill>
                  <a:prstClr val="black"/>
                </a:solidFill>
                <a:effectLst/>
                <a:uLnTx/>
                <a:uFillTx/>
                <a:latin typeface="+mn-lt"/>
                <a:ea typeface="+mn-ea"/>
                <a:cs typeface="Arial" pitchFamily="34" charset="0"/>
              </a:rPr>
              <a:t>Review and Summation</a:t>
            </a:r>
          </a:p>
          <a:p>
            <a:pPr algn="just">
              <a:spcBef>
                <a:spcPts val="634"/>
              </a:spcBef>
              <a:spcAft>
                <a:spcPts val="634"/>
              </a:spcAft>
            </a:pPr>
            <a:r>
              <a:rPr lang="en-US" altLang="en-US" sz="1400" dirty="0">
                <a:latin typeface="+mn-lt"/>
                <a:ea typeface="Calibri" pitchFamily="34" charset="0"/>
                <a:cs typeface="Calibri" pitchFamily="34" charset="0"/>
              </a:rPr>
              <a:t>What God is doing in the life of the believer will indeed involve </a:t>
            </a:r>
            <a:r>
              <a:rPr lang="en-US" altLang="en-US" sz="1400" b="1" dirty="0">
                <a:latin typeface="+mn-lt"/>
                <a:ea typeface="Calibri" pitchFamily="34" charset="0"/>
                <a:cs typeface="Calibri" pitchFamily="34" charset="0"/>
              </a:rPr>
              <a:t>physically based processes and events</a:t>
            </a:r>
            <a:r>
              <a:rPr lang="en-US" altLang="en-US" sz="1400" dirty="0">
                <a:latin typeface="+mn-lt"/>
                <a:ea typeface="Calibri" pitchFamily="34" charset="0"/>
                <a:cs typeface="Calibri" pitchFamily="34" charset="0"/>
              </a:rPr>
              <a:t>, but the ultimate intent is for </a:t>
            </a:r>
            <a:r>
              <a:rPr lang="en-US" altLang="en-US" sz="1400" b="1" i="1" u="sng" kern="1200" dirty="0">
                <a:solidFill>
                  <a:srgbClr val="0000FF"/>
                </a:solidFill>
                <a:latin typeface="+mn-lt"/>
                <a:ea typeface="+mn-ea"/>
                <a:cs typeface="Arial" pitchFamily="34" charset="0"/>
              </a:rPr>
              <a:t>spiritual impact</a:t>
            </a:r>
            <a:r>
              <a:rPr lang="en-US" altLang="en-US" sz="1400" dirty="0">
                <a:latin typeface="+mn-lt"/>
                <a:ea typeface="Calibri" pitchFamily="34" charset="0"/>
                <a:cs typeface="Calibri" pitchFamily="34" charset="0"/>
              </a:rPr>
              <a:t>. </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Through careful, consistent, and diligent study of Scripture, the Holy Spirit reveals what those </a:t>
            </a:r>
            <a:r>
              <a:rPr kumimoji="0" lang="en-US" altLang="en-US" sz="1400" b="1" i="0" u="none" strike="noStrike" kern="1200" cap="none" spc="0" normalizeH="0" baseline="0" noProof="0" dirty="0">
                <a:ln>
                  <a:noFill/>
                </a:ln>
                <a:solidFill>
                  <a:srgbClr val="000000"/>
                </a:solidFill>
                <a:effectLst/>
                <a:uLnTx/>
                <a:uFillTx/>
                <a:latin typeface="+mn-lt"/>
                <a:ea typeface="+mn-ea"/>
                <a:cs typeface="Arial" pitchFamily="34" charset="0"/>
              </a:rPr>
              <a:t>physically based processes </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are, and how they are to impact us.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84F1BF8-9ED2-480A-85E4-5233875D26ED}" type="slidenum">
              <a:rPr lang="en-US" altLang="en-US" smtClean="0">
                <a:latin typeface="Arial" pitchFamily="34" charset="0"/>
                <a:cs typeface="Arial" pitchFamily="34" charset="0"/>
              </a:rPr>
              <a:pPr eaLnBrk="1" hangingPunct="1">
                <a:spcBef>
                  <a:spcPct val="0"/>
                </a:spcBef>
              </a:pPr>
              <a:t>64</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 marR="0" lvl="0"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kumimoji="0" lang="en-US" altLang="en-US" sz="1400" b="1" i="0" u="none" strike="noStrike" kern="1200" cap="none" spc="0" normalizeH="0" baseline="0" noProof="0" dirty="0">
                <a:ln>
                  <a:noFill/>
                </a:ln>
                <a:solidFill>
                  <a:prstClr val="black"/>
                </a:solidFill>
                <a:effectLst/>
                <a:uLnTx/>
                <a:uFillTx/>
                <a:latin typeface="+mn-lt"/>
                <a:ea typeface="+mn-ea"/>
                <a:cs typeface="Arial" pitchFamily="34" charset="0"/>
              </a:rPr>
              <a:t>Review and Summation</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Ultimately all the processes that God carries out in our lives, whether originating from the physical or the spiritual realms, are intended to change the </a:t>
            </a:r>
            <a:r>
              <a:rPr kumimoji="0" lang="en-US" altLang="en-US" sz="1400" b="1" i="0" u="none" strike="noStrike" kern="1200" cap="none" spc="0" normalizeH="0" baseline="0" noProof="0" dirty="0">
                <a:ln>
                  <a:noFill/>
                </a:ln>
                <a:solidFill>
                  <a:srgbClr val="0000FF"/>
                </a:solidFill>
                <a:effectLst/>
                <a:uLnTx/>
                <a:uFillTx/>
                <a:latin typeface="+mn-lt"/>
                <a:ea typeface="+mn-ea"/>
                <a:cs typeface="Arial" pitchFamily="34" charset="0"/>
              </a:rPr>
              <a:t>Continuing Person of the believer</a:t>
            </a:r>
            <a:r>
              <a:rPr kumimoji="0" lang="en-US" altLang="en-US" sz="1400" b="1" i="0" u="none" strike="noStrike" kern="1200" cap="none" spc="0" normalizeH="0" baseline="0" noProof="0" dirty="0">
                <a:ln>
                  <a:noFill/>
                </a:ln>
                <a:solidFill>
                  <a:srgbClr val="000000"/>
                </a:solidFill>
                <a:effectLst/>
                <a:uLnTx/>
                <a:uFillTx/>
                <a:latin typeface="+mn-lt"/>
                <a:ea typeface="+mn-ea"/>
                <a:cs typeface="Arial" pitchFamily="34" charset="0"/>
              </a:rPr>
              <a:t> </a:t>
            </a:r>
            <a:r>
              <a:rPr kumimoji="0" lang="en-US" altLang="en-US" sz="1400" b="0" i="0" u="none" strike="noStrike" kern="1200" cap="none" spc="0" normalizeH="0" baseline="0" noProof="0" dirty="0">
                <a:ln>
                  <a:noFill/>
                </a:ln>
                <a:solidFill>
                  <a:srgbClr val="000000"/>
                </a:solidFill>
                <a:effectLst/>
                <a:uLnTx/>
                <a:uFillTx/>
                <a:latin typeface="+mn-lt"/>
                <a:ea typeface="+mn-ea"/>
                <a:cs typeface="Arial" pitchFamily="34" charset="0"/>
              </a:rPr>
              <a:t>to prepare him for life in the Spiritual Realm.  </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411FAE6-B35E-4516-985F-AA701534A90F}" type="slidenum">
              <a:rPr lang="en-US" altLang="en-US" smtClean="0">
                <a:latin typeface="Arial" pitchFamily="34" charset="0"/>
                <a:cs typeface="Arial" pitchFamily="34" charset="0"/>
              </a:rPr>
              <a:pPr eaLnBrk="1" hangingPunct="1">
                <a:spcBef>
                  <a:spcPct val="0"/>
                </a:spcBef>
              </a:pPr>
              <a:t>65</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marR="0" lvl="1" indent="-461963" algn="l" defTabSz="914400" rtl="0" eaLnBrk="1" fontAlgn="base" latinLnBrk="0" hangingPunct="1">
              <a:lnSpc>
                <a:spcPct val="100000"/>
              </a:lnSpc>
              <a:spcBef>
                <a:spcPts val="0"/>
              </a:spcBef>
              <a:spcAft>
                <a:spcPts val="0"/>
              </a:spcAft>
              <a:buClrTx/>
              <a:buSzTx/>
              <a:buFont typeface="+mj-lt"/>
              <a:buAutoNum type="alphaUcPeriod" startAt="3"/>
              <a:tabLst/>
              <a:defRPr/>
            </a:pPr>
            <a:r>
              <a:rPr kumimoji="0" lang="en-US" altLang="en-US" sz="14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Review and Summation</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Remember, although it will experience a thousand years of considerable release from the curse of the Fall when all things are summed up in Christ; (Eph. 1:9-10), </a:t>
            </a:r>
            <a:r>
              <a:rPr kumimoji="0" lang="en-US" altLang="en-US" sz="1400" b="1" i="1" u="none" strike="noStrike" kern="1200" cap="none" spc="0" normalizeH="0" baseline="0" noProof="0" dirty="0">
                <a:ln>
                  <a:noFill/>
                </a:ln>
                <a:solidFill>
                  <a:srgbClr val="0000FF"/>
                </a:solidFill>
                <a:effectLst/>
                <a:uLnTx/>
                <a:uFillTx/>
                <a:latin typeface="Calibri" pitchFamily="34" charset="0"/>
                <a:ea typeface="+mn-ea"/>
                <a:cs typeface="Arial" pitchFamily="34" charset="0"/>
              </a:rPr>
              <a:t>this present Physical Realm is ultimately terminal</a:t>
            </a:r>
            <a:r>
              <a:rPr kumimoji="0" lang="en-US" altLang="en-US" sz="14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Scripture promises that God will exchange this present heaven and earth for a new one (cf. 2 Cor. 2:14-16; 4:4; Eph. 1:18-19a; 4:19; Heb. 5:11-14; 1 Pet. 2:1-3).</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E702B18-3922-4B67-8C0E-CD8DAE4F208C}" type="slidenum">
              <a:rPr lang="en-US" altLang="en-US" smtClean="0">
                <a:latin typeface="Arial" pitchFamily="34" charset="0"/>
                <a:cs typeface="Arial" pitchFamily="34" charset="0"/>
              </a:rPr>
              <a:pPr eaLnBrk="1" hangingPunct="1">
                <a:spcBef>
                  <a:spcPct val="0"/>
                </a:spcBef>
              </a:pPr>
              <a:t>66</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latin typeface="Calibri" panose="020F0502020204030204" pitchFamily="34" charset="0"/>
              </a:rPr>
              <a:t>Session 5 Outline </a:t>
            </a:r>
          </a:p>
          <a:p>
            <a:pPr eaLnBrk="1" hangingPunct="1">
              <a:spcBef>
                <a:spcPct val="0"/>
              </a:spcBef>
            </a:pPr>
            <a:endParaRPr lang="en-US" altLang="en-US" dirty="0">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66D364-818B-42FC-9783-A6AD0DE645AF}" type="slidenum">
              <a:rPr lang="en-US" altLang="en-US" smtClean="0">
                <a:latin typeface="Arial" pitchFamily="34" charset="0"/>
                <a:cs typeface="Arial" pitchFamily="34" charset="0"/>
              </a:rPr>
              <a:pPr eaLnBrk="1" hangingPunct="1">
                <a:spcBef>
                  <a:spcPct val="0"/>
                </a:spcBef>
              </a:pPr>
              <a:t>67</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extLst>
      <p:ext uri="{BB962C8B-B14F-4D97-AF65-F5344CB8AC3E}">
        <p14:creationId xmlns:p14="http://schemas.microsoft.com/office/powerpoint/2010/main" val="267868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base" latinLnBrk="0" hangingPunct="1">
              <a:lnSpc>
                <a:spcPct val="100000"/>
              </a:lnSpc>
              <a:spcBef>
                <a:spcPts val="0"/>
              </a:spcBef>
              <a:spcAft>
                <a:spcPts val="600"/>
              </a:spcAft>
              <a:buClrTx/>
              <a:buSzTx/>
              <a:buFont typeface="+mj-lt"/>
              <a:buAutoNum type="arabicPeriod" startAt="3"/>
              <a:tabLst/>
              <a:defRPr/>
            </a:pPr>
            <a:r>
              <a:rPr lang="en-US" altLang="en-US" sz="1200" b="1" dirty="0">
                <a:latin typeface="+mn-lt"/>
                <a:cs typeface="Calibri" panose="020F0502020204030204" pitchFamily="34" charset="0"/>
              </a:rPr>
              <a:t>Death is </a:t>
            </a:r>
            <a:r>
              <a:rPr lang="en-US" altLang="en-US" sz="1200" b="1" kern="1200" dirty="0">
                <a:solidFill>
                  <a:schemeClr val="tx1"/>
                </a:solidFill>
                <a:latin typeface="+mn-lt"/>
                <a:ea typeface="+mn-ea"/>
                <a:cs typeface="Calibri" panose="020F0502020204030204" pitchFamily="34" charset="0"/>
              </a:rPr>
              <a:t>Separation - </a:t>
            </a:r>
            <a:r>
              <a:rPr lang="en-US" altLang="en-US" sz="1200" dirty="0">
                <a:latin typeface="+mn-lt"/>
                <a:ea typeface="Calibri" pitchFamily="34" charset="0"/>
                <a:cs typeface="Calibri" pitchFamily="34" charset="0"/>
              </a:rPr>
              <a:t>“Death is Separation” is bad news, unless it is good news!</a:t>
            </a:r>
          </a:p>
          <a:p>
            <a:pPr rtl="0" eaLnBrk="1" fontAlgn="ctr"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Rom. 6:1-11 - </a:t>
            </a:r>
            <a:r>
              <a:rPr lang="en-US" sz="1200" b="0" i="0" u="none" strike="noStrike" kern="1200" dirty="0">
                <a:solidFill>
                  <a:schemeClr val="tx1"/>
                </a:solidFill>
                <a:effectLst/>
                <a:latin typeface="+mn-lt"/>
                <a:ea typeface="+mn-ea"/>
                <a:cs typeface="+mn-cs"/>
              </a:rPr>
              <a:t>dead to sin (sin nature), alive to Christ</a:t>
            </a:r>
          </a:p>
          <a:p>
            <a:pPr rtl="0" eaLnBrk="1" fontAlgn="ctr"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Rom. 7:1-6 - </a:t>
            </a:r>
            <a:r>
              <a:rPr lang="en-US" sz="1200" b="0" i="0" u="none" strike="noStrike" kern="1200" dirty="0">
                <a:solidFill>
                  <a:schemeClr val="tx1"/>
                </a:solidFill>
                <a:effectLst/>
                <a:latin typeface="+mn-lt"/>
                <a:ea typeface="+mn-ea"/>
                <a:cs typeface="+mn-cs"/>
              </a:rPr>
              <a:t>died to the Law, joined to Christ</a:t>
            </a:r>
          </a:p>
          <a:p>
            <a:pPr rtl="0" eaLnBrk="1" fontAlgn="ctr"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2 Cor. 5:14-15 - </a:t>
            </a:r>
            <a:r>
              <a:rPr lang="en-US" sz="1200" b="0" i="0" u="none" strike="noStrike" kern="1200" dirty="0">
                <a:solidFill>
                  <a:schemeClr val="tx1"/>
                </a:solidFill>
                <a:effectLst/>
                <a:latin typeface="+mn-lt"/>
                <a:ea typeface="+mn-ea"/>
                <a:cs typeface="+mn-cs"/>
              </a:rPr>
              <a:t>dead to ourselves, alive to Christ</a:t>
            </a:r>
          </a:p>
          <a:p>
            <a:pPr rtl="0" eaLnBrk="1" fontAlgn="auto"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Gal. 2:19- 20 - </a:t>
            </a:r>
            <a:r>
              <a:rPr lang="en-US" sz="1200" b="0" i="0" u="none" strike="noStrike" kern="1200" dirty="0">
                <a:solidFill>
                  <a:schemeClr val="tx1"/>
                </a:solidFill>
                <a:effectLst/>
                <a:latin typeface="+mn-lt"/>
                <a:ea typeface="+mn-ea"/>
                <a:cs typeface="+mn-cs"/>
              </a:rPr>
              <a:t>died to the Law, to live to God</a:t>
            </a:r>
          </a:p>
          <a:p>
            <a:pPr rtl="0" eaLnBrk="1" fontAlgn="auto"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Col. 2:20 - </a:t>
            </a:r>
            <a:r>
              <a:rPr lang="en-US" sz="1200" b="0" i="0" u="none" strike="noStrike" kern="1200" dirty="0">
                <a:solidFill>
                  <a:schemeClr val="tx1"/>
                </a:solidFill>
                <a:effectLst/>
                <a:latin typeface="+mn-lt"/>
                <a:ea typeface="+mn-ea"/>
                <a:cs typeface="+mn-cs"/>
              </a:rPr>
              <a:t>died with Christ to the elementary principles of the world</a:t>
            </a:r>
          </a:p>
          <a:p>
            <a:pPr rtl="0" eaLnBrk="1" fontAlgn="auto" latinLnBrk="0" hangingPunct="1">
              <a:lnSpc>
                <a:spcPct val="100000"/>
              </a:lnSpc>
              <a:spcBef>
                <a:spcPts val="0"/>
              </a:spcBef>
              <a:spcAft>
                <a:spcPts val="600"/>
              </a:spcAft>
            </a:pPr>
            <a:r>
              <a:rPr lang="en-US" sz="1200" b="1" i="0" u="none" strike="noStrike" kern="1200" dirty="0">
                <a:solidFill>
                  <a:schemeClr val="tx1"/>
                </a:solidFill>
                <a:effectLst/>
                <a:latin typeface="+mn-lt"/>
                <a:ea typeface="+mn-ea"/>
                <a:cs typeface="+mn-cs"/>
              </a:rPr>
              <a:t>Col. 3:5, 20 - </a:t>
            </a:r>
            <a:r>
              <a:rPr lang="en-US" sz="1200" b="0" i="0" u="none" strike="noStrike" kern="1200" dirty="0">
                <a:solidFill>
                  <a:schemeClr val="tx1"/>
                </a:solidFill>
                <a:effectLst/>
                <a:latin typeface="+mn-lt"/>
                <a:ea typeface="+mn-ea"/>
                <a:cs typeface="+mn-cs"/>
              </a:rPr>
              <a:t>dead to sin, died with Christ to the world</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E7BB8C0-4E2E-43BC-A361-BCF76243D276}" type="slidenum">
              <a:rPr lang="en-US" altLang="en-US" smtClean="0">
                <a:latin typeface="Arial" pitchFamily="34" charset="0"/>
                <a:cs typeface="Arial" pitchFamily="34" charset="0"/>
              </a:rPr>
              <a:pPr eaLnBrk="1" hangingPunct="1">
                <a:spcBef>
                  <a:spcPct val="0"/>
                </a:spcBef>
              </a:pPr>
              <a:t>7</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Calibri" pitchFamily="34" charset="0"/>
              <a:cs typeface="Calibri"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7E881D5-B9E0-4429-933E-A84BC6C3231C}" type="slidenum">
              <a:rPr lang="en-US" altLang="en-US" smtClean="0">
                <a:latin typeface="Arial" pitchFamily="34" charset="0"/>
                <a:cs typeface="Arial" pitchFamily="34" charset="0"/>
              </a:rPr>
              <a:pPr eaLnBrk="1" hangingPunct="1">
                <a:spcBef>
                  <a:spcPct val="0"/>
                </a:spcBef>
              </a:pPr>
              <a:t>8</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3 Session 5 </a:t>
            </a:r>
          </a:p>
        </p:txBody>
      </p:sp>
      <p:sp>
        <p:nvSpPr>
          <p:cNvPr id="4" name="Date Placeholder 3"/>
          <p:cNvSpPr>
            <a:spLocks noGrp="1"/>
          </p:cNvSpPr>
          <p:nvPr>
            <p:ph type="dt" idx="12"/>
          </p:nvPr>
        </p:nvSpPr>
        <p:spPr/>
        <p:txBody>
          <a:bodyPr/>
          <a:lstStyle/>
          <a:p>
            <a:pPr>
              <a:defRPr/>
            </a:pPr>
            <a:r>
              <a:rPr lang="en-US"/>
              <a:t>2/26/2017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latin typeface="+mn-lt"/>
              </a:rPr>
              <a:t>The Key Biblical Principles Summarized</a:t>
            </a:r>
          </a:p>
          <a:p>
            <a:pPr>
              <a:defRPr/>
            </a:pPr>
            <a:endParaRPr lang="en-US" sz="1400" b="1" dirty="0">
              <a:latin typeface="+mn-lt"/>
            </a:endParaRPr>
          </a:p>
          <a:p>
            <a:pPr>
              <a:defRPr/>
            </a:pPr>
            <a:r>
              <a:rPr lang="en-US" sz="1400" b="1" dirty="0">
                <a:solidFill>
                  <a:srgbClr val="C00000"/>
                </a:solidFill>
                <a:latin typeface="+mn-lt"/>
              </a:rPr>
              <a:t>In Adam</a:t>
            </a:r>
            <a:endParaRPr lang="en-US" sz="1400" dirty="0">
              <a:solidFill>
                <a:srgbClr val="C00000"/>
              </a:solidFill>
              <a:latin typeface="+mn-lt"/>
            </a:endParaRPr>
          </a:p>
          <a:p>
            <a:pPr>
              <a:defRPr/>
            </a:pPr>
            <a:r>
              <a:rPr lang="en-US" sz="1400" b="1" dirty="0">
                <a:latin typeface="+mn-lt"/>
              </a:rPr>
              <a:t>Joined To </a:t>
            </a:r>
            <a:r>
              <a:rPr lang="en-US" sz="1400" dirty="0">
                <a:latin typeface="+mn-lt"/>
              </a:rPr>
              <a:t>– Old Man, Sin Nature, Adam’s History, Trio of enemies – World, Flesh, Devil, Satan’s Authority</a:t>
            </a:r>
          </a:p>
          <a:p>
            <a:pPr>
              <a:defRPr/>
            </a:pPr>
            <a:r>
              <a:rPr lang="en-US" sz="1400" b="1" dirty="0">
                <a:latin typeface="+mn-lt"/>
              </a:rPr>
              <a:t>Separated From </a:t>
            </a:r>
            <a:r>
              <a:rPr lang="en-US" sz="1400" dirty="0">
                <a:latin typeface="+mn-lt"/>
              </a:rPr>
              <a:t>– Christ, </a:t>
            </a:r>
          </a:p>
          <a:p>
            <a:pPr>
              <a:defRPr/>
            </a:pPr>
            <a:r>
              <a:rPr lang="en-US" sz="1400" b="1" dirty="0">
                <a:solidFill>
                  <a:srgbClr val="0000FF"/>
                </a:solidFill>
                <a:latin typeface="+mn-lt"/>
              </a:rPr>
              <a:t>In Christ</a:t>
            </a:r>
            <a:endParaRPr lang="en-US" sz="1400" dirty="0">
              <a:solidFill>
                <a:srgbClr val="0000FF"/>
              </a:solidFill>
              <a:latin typeface="+mn-lt"/>
            </a:endParaRPr>
          </a:p>
          <a:p>
            <a:pPr>
              <a:defRPr/>
            </a:pPr>
            <a:r>
              <a:rPr lang="en-US" sz="1400" b="1" dirty="0">
                <a:latin typeface="+mn-lt"/>
              </a:rPr>
              <a:t>Joined To </a:t>
            </a:r>
            <a:r>
              <a:rPr lang="en-US" sz="1400" dirty="0">
                <a:latin typeface="+mn-lt"/>
              </a:rPr>
              <a:t>– New Man, New Nature, Christ’s History, Christ’s righteousness, Christ’s Life, </a:t>
            </a:r>
            <a:r>
              <a:rPr lang="en-US" sz="1400" b="1" dirty="0">
                <a:latin typeface="+mn-lt"/>
              </a:rPr>
              <a:t>Different Future! (Short Term Good or Bad; Long Term – Bright)</a:t>
            </a:r>
          </a:p>
          <a:p>
            <a:pPr>
              <a:defRPr/>
            </a:pPr>
            <a:r>
              <a:rPr lang="en-US" sz="1400" b="1" dirty="0">
                <a:latin typeface="+mn-lt"/>
              </a:rPr>
              <a:t>Separated From </a:t>
            </a:r>
            <a:r>
              <a:rPr lang="en-US" sz="1400" dirty="0">
                <a:latin typeface="+mn-lt"/>
              </a:rPr>
              <a:t>– Old Man, Sin Nature (</a:t>
            </a:r>
            <a:r>
              <a:rPr lang="en-US" sz="1400" i="1" dirty="0">
                <a:latin typeface="+mn-lt"/>
              </a:rPr>
              <a:t>no longer has the claim over us that it had</a:t>
            </a:r>
            <a:r>
              <a:rPr lang="en-US" sz="1400" dirty="0">
                <a:latin typeface="+mn-lt"/>
              </a:rPr>
              <a:t>), Adam’s History, World, Devil,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a:latin typeface="+mn-lt"/>
              </a:rPr>
              <a:t>“Separation From” </a:t>
            </a:r>
            <a:r>
              <a:rPr lang="en-US" sz="1400" dirty="0">
                <a:latin typeface="+mn-lt"/>
              </a:rPr>
              <a:t>does not mean annihilation or extermination!  The devil is still here, as is the sin nature, and the world. Discuss those who teach the annihilation  of the sin nature – use Iraq and Afghanistan as examples.  Send soldiers there and tell them there is no enemy.  In order for God to remove us from the presence of sin, He would have to kill us because we must have a new body to complete the entire process.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BA4FB00-B57C-4C5E-8257-26276899CF83}" type="slidenum">
              <a:rPr lang="en-US" altLang="en-US" smtClean="0">
                <a:latin typeface="Arial" pitchFamily="34" charset="0"/>
                <a:cs typeface="Arial" pitchFamily="34" charset="0"/>
              </a:rPr>
              <a:pPr eaLnBrk="1" hangingPunct="1">
                <a:spcBef>
                  <a:spcPct val="0"/>
                </a:spcBef>
              </a:pPr>
              <a:t>9</a:t>
            </a:fld>
            <a:endParaRPr lang="en-US" altLang="en-US">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t>Dr, Jim McGowan</a:t>
            </a:r>
          </a:p>
        </p:txBody>
      </p:sp>
      <p:sp>
        <p:nvSpPr>
          <p:cNvPr id="4" name="Header Placeholder 3"/>
          <p:cNvSpPr>
            <a:spLocks noGrp="1"/>
          </p:cNvSpPr>
          <p:nvPr>
            <p:ph type="hdr" sz="quarter" idx="11"/>
          </p:nvPr>
        </p:nvSpPr>
        <p:spPr/>
        <p:txBody>
          <a:bodyPr/>
          <a:lstStyle/>
          <a:p>
            <a:pPr>
              <a:defRPr/>
            </a:pPr>
            <a:r>
              <a:rPr lang="en-US"/>
              <a:t>Spiritual Anatomy - Part 3 Session 5 </a:t>
            </a:r>
          </a:p>
        </p:txBody>
      </p:sp>
      <p:sp>
        <p:nvSpPr>
          <p:cNvPr id="5" name="Date Placeholder 4"/>
          <p:cNvSpPr>
            <a:spLocks noGrp="1"/>
          </p:cNvSpPr>
          <p:nvPr>
            <p:ph type="dt" idx="12"/>
          </p:nvPr>
        </p:nvSpPr>
        <p:spPr/>
        <p:txBody>
          <a:bodyPr/>
          <a:lstStyle/>
          <a:p>
            <a:pPr>
              <a:defRPr/>
            </a:pPr>
            <a:r>
              <a:rPr lang="en-US"/>
              <a:t>2/26/2017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19E8C-9589-491C-A5D4-56E5081887A3}" type="slidenum">
              <a:rPr lang="en-US"/>
              <a:pPr>
                <a:defRPr/>
              </a:pPr>
              <a:t>‹#›</a:t>
            </a:fld>
            <a:endParaRPr lang="en-US"/>
          </a:p>
        </p:txBody>
      </p:sp>
    </p:spTree>
    <p:extLst>
      <p:ext uri="{BB962C8B-B14F-4D97-AF65-F5344CB8AC3E}">
        <p14:creationId xmlns:p14="http://schemas.microsoft.com/office/powerpoint/2010/main" val="92686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71FEB-9006-40BC-8DD7-C25CB6174FEE}" type="slidenum">
              <a:rPr lang="en-US"/>
              <a:pPr>
                <a:defRPr/>
              </a:pPr>
              <a:t>‹#›</a:t>
            </a:fld>
            <a:endParaRPr lang="en-US"/>
          </a:p>
        </p:txBody>
      </p:sp>
    </p:spTree>
    <p:extLst>
      <p:ext uri="{BB962C8B-B14F-4D97-AF65-F5344CB8AC3E}">
        <p14:creationId xmlns:p14="http://schemas.microsoft.com/office/powerpoint/2010/main" val="156347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2EBA0E-D42A-4106-BE28-77C23F73AB0D}" type="slidenum">
              <a:rPr lang="en-US"/>
              <a:pPr>
                <a:defRPr/>
              </a:pPr>
              <a:t>‹#›</a:t>
            </a:fld>
            <a:endParaRPr lang="en-US"/>
          </a:p>
        </p:txBody>
      </p:sp>
    </p:spTree>
    <p:extLst>
      <p:ext uri="{BB962C8B-B14F-4D97-AF65-F5344CB8AC3E}">
        <p14:creationId xmlns:p14="http://schemas.microsoft.com/office/powerpoint/2010/main" val="135715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24289B-27F0-4180-B6BA-9FC06B5172DA}" type="slidenum">
              <a:rPr lang="en-US"/>
              <a:pPr>
                <a:defRPr/>
              </a:pPr>
              <a:t>‹#›</a:t>
            </a:fld>
            <a:endParaRPr lang="en-US"/>
          </a:p>
        </p:txBody>
      </p:sp>
    </p:spTree>
    <p:extLst>
      <p:ext uri="{BB962C8B-B14F-4D97-AF65-F5344CB8AC3E}">
        <p14:creationId xmlns:p14="http://schemas.microsoft.com/office/powerpoint/2010/main" val="340702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243B7-9902-4E16-97E1-5181C8C19535}" type="slidenum">
              <a:rPr lang="en-US"/>
              <a:pPr>
                <a:defRPr/>
              </a:pPr>
              <a:t>‹#›</a:t>
            </a:fld>
            <a:endParaRPr lang="en-US"/>
          </a:p>
        </p:txBody>
      </p:sp>
    </p:spTree>
    <p:extLst>
      <p:ext uri="{BB962C8B-B14F-4D97-AF65-F5344CB8AC3E}">
        <p14:creationId xmlns:p14="http://schemas.microsoft.com/office/powerpoint/2010/main" val="624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C6936B-A64E-4D0F-B19F-109F79B4C9F6}" type="slidenum">
              <a:rPr lang="en-US"/>
              <a:pPr>
                <a:defRPr/>
              </a:pPr>
              <a:t>‹#›</a:t>
            </a:fld>
            <a:endParaRPr lang="en-US"/>
          </a:p>
        </p:txBody>
      </p:sp>
    </p:spTree>
    <p:extLst>
      <p:ext uri="{BB962C8B-B14F-4D97-AF65-F5344CB8AC3E}">
        <p14:creationId xmlns:p14="http://schemas.microsoft.com/office/powerpoint/2010/main" val="237709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7DCF9B-7116-4F60-B881-F2BE75BCFE7C}" type="slidenum">
              <a:rPr lang="en-US"/>
              <a:pPr>
                <a:defRPr/>
              </a:pPr>
              <a:t>‹#›</a:t>
            </a:fld>
            <a:endParaRPr lang="en-US"/>
          </a:p>
        </p:txBody>
      </p:sp>
    </p:spTree>
    <p:extLst>
      <p:ext uri="{BB962C8B-B14F-4D97-AF65-F5344CB8AC3E}">
        <p14:creationId xmlns:p14="http://schemas.microsoft.com/office/powerpoint/2010/main" val="369803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9122E9-E0B7-4852-B8B2-5F1DFA418C77}" type="slidenum">
              <a:rPr lang="en-US"/>
              <a:pPr>
                <a:defRPr/>
              </a:pPr>
              <a:t>‹#›</a:t>
            </a:fld>
            <a:endParaRPr lang="en-US"/>
          </a:p>
        </p:txBody>
      </p:sp>
    </p:spTree>
    <p:extLst>
      <p:ext uri="{BB962C8B-B14F-4D97-AF65-F5344CB8AC3E}">
        <p14:creationId xmlns:p14="http://schemas.microsoft.com/office/powerpoint/2010/main" val="29729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E1EC2B-6F19-4BE5-89DB-C989BA5E9FDD}" type="slidenum">
              <a:rPr lang="en-US"/>
              <a:pPr>
                <a:defRPr/>
              </a:pPr>
              <a:t>‹#›</a:t>
            </a:fld>
            <a:endParaRPr lang="en-US"/>
          </a:p>
        </p:txBody>
      </p:sp>
    </p:spTree>
    <p:extLst>
      <p:ext uri="{BB962C8B-B14F-4D97-AF65-F5344CB8AC3E}">
        <p14:creationId xmlns:p14="http://schemas.microsoft.com/office/powerpoint/2010/main" val="336990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3E2E4B-5726-48B1-80D7-8AD1C4577956}" type="slidenum">
              <a:rPr lang="en-US"/>
              <a:pPr>
                <a:defRPr/>
              </a:pPr>
              <a:t>‹#›</a:t>
            </a:fld>
            <a:endParaRPr lang="en-US"/>
          </a:p>
        </p:txBody>
      </p:sp>
    </p:spTree>
    <p:extLst>
      <p:ext uri="{BB962C8B-B14F-4D97-AF65-F5344CB8AC3E}">
        <p14:creationId xmlns:p14="http://schemas.microsoft.com/office/powerpoint/2010/main" val="13895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95D2F-59ED-4E5D-961E-CC9CFCD4EC90}" type="slidenum">
              <a:rPr lang="en-US"/>
              <a:pPr>
                <a:defRPr/>
              </a:pPr>
              <a:t>‹#›</a:t>
            </a:fld>
            <a:endParaRPr lang="en-US"/>
          </a:p>
        </p:txBody>
      </p:sp>
    </p:spTree>
    <p:extLst>
      <p:ext uri="{BB962C8B-B14F-4D97-AF65-F5344CB8AC3E}">
        <p14:creationId xmlns:p14="http://schemas.microsoft.com/office/powerpoint/2010/main" val="53129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98C9C52-9C2D-4646-9636-671EEC277C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media.photobucket.com/image/jesus%20throne/zcry/faith/throne1.jpg?o=15"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26.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641" y="76134"/>
            <a:ext cx="7928581" cy="6629465"/>
          </a:xfrm>
          <a:prstGeom prst="rect">
            <a:avLst/>
          </a:prstGeom>
        </p:spPr>
        <p:txBody>
          <a:bodyPr vert="wordArtVert"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SPIRITUAL</a:t>
            </a: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  ANATOMY</a:t>
            </a:r>
          </a:p>
        </p:txBody>
      </p:sp>
      <p:pic>
        <p:nvPicPr>
          <p:cNvPr id="2050" name="Picture 6"/>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3" name="TextBox 3"/>
          <p:cNvSpPr txBox="1">
            <a:spLocks noChangeArrowheads="1"/>
          </p:cNvSpPr>
          <p:nvPr/>
        </p:nvSpPr>
        <p:spPr bwMode="auto">
          <a:xfrm>
            <a:off x="2286000" y="3124200"/>
            <a:ext cx="4530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400" b="1" dirty="0">
                <a:latin typeface="Calibri" pitchFamily="34" charset="0"/>
              </a:rPr>
              <a:t>Part 3</a:t>
            </a:r>
          </a:p>
        </p:txBody>
      </p:sp>
      <p:sp>
        <p:nvSpPr>
          <p:cNvPr id="8" name="TextBox 3"/>
          <p:cNvSpPr txBox="1">
            <a:spLocks noChangeArrowheads="1"/>
          </p:cNvSpPr>
          <p:nvPr/>
        </p:nvSpPr>
        <p:spPr bwMode="auto">
          <a:xfrm>
            <a:off x="2306638" y="4724400"/>
            <a:ext cx="45307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dirty="0">
                <a:solidFill>
                  <a:schemeClr val="accent5">
                    <a:lumMod val="10000"/>
                  </a:schemeClr>
                </a:solidFill>
                <a:latin typeface="Calibri" pitchFamily="34" charset="0"/>
                <a:ea typeface="+mj-ea"/>
                <a:cs typeface="Calibri" pitchFamily="34" charset="0"/>
              </a:rPr>
              <a:t>Jim McGowan, Th.D.</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Sugar Land Bible Church</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Feb. 26, 2017</a:t>
            </a:r>
          </a:p>
        </p:txBody>
      </p:sp>
      <p:sp>
        <p:nvSpPr>
          <p:cNvPr id="9" name="TextBox 3"/>
          <p:cNvSpPr txBox="1">
            <a:spLocks noChangeArrowheads="1"/>
          </p:cNvSpPr>
          <p:nvPr/>
        </p:nvSpPr>
        <p:spPr bwMode="auto">
          <a:xfrm>
            <a:off x="1143000" y="63054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1000" dirty="0">
                <a:solidFill>
                  <a:srgbClr val="000000"/>
                </a:solidFill>
                <a:latin typeface="Calibri" pitchFamily="34" charset="0"/>
                <a:cs typeface="Calibri" pitchFamily="34" charset="0"/>
              </a:rPr>
              <a:t>This presentation was compiled using excerpts from the </a:t>
            </a:r>
            <a:r>
              <a:rPr lang="en-US" sz="1000" i="1" dirty="0">
                <a:solidFill>
                  <a:srgbClr val="000000"/>
                </a:solidFill>
                <a:latin typeface="Calibri" pitchFamily="34" charset="0"/>
                <a:cs typeface="Calibri" pitchFamily="34" charset="0"/>
              </a:rPr>
              <a:t>Complete Works of Miles J. Stanford, </a:t>
            </a:r>
            <a:r>
              <a:rPr lang="en-US" sz="1000" dirty="0">
                <a:solidFill>
                  <a:srgbClr val="000000"/>
                </a:solidFill>
                <a:latin typeface="Calibri" pitchFamily="34" charset="0"/>
                <a:cs typeface="Calibri" pitchFamily="34" charset="0"/>
              </a:rPr>
              <a:t>resources</a:t>
            </a:r>
            <a:r>
              <a:rPr lang="en-US" sz="1000" i="1" dirty="0">
                <a:solidFill>
                  <a:srgbClr val="000000"/>
                </a:solidFill>
                <a:latin typeface="Calibri" pitchFamily="34" charset="0"/>
                <a:cs typeface="Calibri" pitchFamily="34" charset="0"/>
              </a:rPr>
              <a:t> </a:t>
            </a:r>
            <a:r>
              <a:rPr lang="en-US" sz="1000" dirty="0">
                <a:solidFill>
                  <a:srgbClr val="000000"/>
                </a:solidFill>
                <a:latin typeface="Calibri" pitchFamily="34" charset="0"/>
                <a:cs typeface="Calibri" pitchFamily="34" charset="0"/>
              </a:rPr>
              <a:t>obtained from </a:t>
            </a:r>
            <a:r>
              <a:rPr lang="en-US" sz="1000" i="1" dirty="0">
                <a:solidFill>
                  <a:srgbClr val="000000"/>
                </a:solidFill>
                <a:latin typeface="Calibri" pitchFamily="34" charset="0"/>
                <a:cs typeface="Calibri" pitchFamily="34" charset="0"/>
              </a:rPr>
              <a:t>Duluth Bible Church’s website, </a:t>
            </a:r>
            <a:r>
              <a:rPr lang="en-US" sz="1000" dirty="0">
                <a:solidFill>
                  <a:srgbClr val="000000"/>
                </a:solidFill>
                <a:latin typeface="Calibri" pitchFamily="34" charset="0"/>
                <a:cs typeface="Calibri" pitchFamily="34" charset="0"/>
              </a:rPr>
              <a:t>and resources</a:t>
            </a:r>
            <a:r>
              <a:rPr lang="en-US" sz="1000" i="1" dirty="0">
                <a:solidFill>
                  <a:srgbClr val="000000"/>
                </a:solidFill>
                <a:latin typeface="Calibri" pitchFamily="34" charset="0"/>
                <a:cs typeface="Calibri" pitchFamily="34" charset="0"/>
              </a:rPr>
              <a:t> </a:t>
            </a:r>
            <a:r>
              <a:rPr lang="en-US" sz="1000" dirty="0">
                <a:solidFill>
                  <a:srgbClr val="000000"/>
                </a:solidFill>
                <a:latin typeface="Calibri" pitchFamily="34" charset="0"/>
                <a:cs typeface="Calibri" pitchFamily="34" charset="0"/>
              </a:rPr>
              <a:t>obtained from Pastor Vern Peterman, Holly Hills Bible Church – Used with permission.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ChangeArrowheads="1"/>
          </p:cNvSpPr>
          <p:nvPr/>
        </p:nvSpPr>
        <p:spPr bwMode="auto">
          <a:xfrm>
            <a:off x="457200" y="1511300"/>
            <a:ext cx="8229600" cy="2832100"/>
          </a:xfrm>
          <a:prstGeom prst="rect">
            <a:avLst/>
          </a:prstGeom>
          <a:noFill/>
          <a:ln>
            <a:noFill/>
          </a:ln>
          <a:extLst/>
        </p:spPr>
        <p:txBody>
          <a:bodyPr>
            <a:spAutoFit/>
          </a:bodyPr>
          <a:lstStyle/>
          <a:p>
            <a:pPr algn="just">
              <a:spcBef>
                <a:spcPts val="600"/>
              </a:spcBef>
              <a:spcAft>
                <a:spcPts val="600"/>
              </a:spcAft>
              <a:defRPr/>
            </a:pPr>
            <a:r>
              <a:rPr lang="en-US" sz="2800" b="1" dirty="0">
                <a:latin typeface="Calibri" pitchFamily="34" charset="0"/>
                <a:cs typeface="Calibri" pitchFamily="34" charset="0"/>
              </a:rPr>
              <a:t>There are at least two areas of application that touch </a:t>
            </a:r>
            <a:r>
              <a:rPr lang="en-US" sz="2800" b="1" u="sng" dirty="0">
                <a:latin typeface="Calibri" pitchFamily="34" charset="0"/>
                <a:cs typeface="Calibri" pitchFamily="34" charset="0"/>
              </a:rPr>
              <a:t>directly</a:t>
            </a:r>
            <a:r>
              <a:rPr lang="en-US" sz="2800" b="1" dirty="0">
                <a:latin typeface="Calibri" pitchFamily="34" charset="0"/>
                <a:cs typeface="Calibri" pitchFamily="34" charset="0"/>
              </a:rPr>
              <a:t> upon what God is doing in the life of the believer:</a:t>
            </a:r>
          </a:p>
          <a:p>
            <a:pPr marL="914400" indent="-465138" algn="just">
              <a:spcBef>
                <a:spcPts val="600"/>
              </a:spcBef>
              <a:spcAft>
                <a:spcPts val="600"/>
              </a:spcAft>
              <a:buFont typeface="+mj-lt"/>
              <a:buAutoNum type="arabicParenR"/>
              <a:defRPr/>
            </a:pPr>
            <a:r>
              <a:rPr lang="en-US" sz="2800" dirty="0">
                <a:latin typeface="Calibri" pitchFamily="34" charset="0"/>
                <a:cs typeface="Calibri" pitchFamily="34" charset="0"/>
              </a:rPr>
              <a:t>The primary manner of dealing with the Sin Nature comes about because we were identified with Christ (Rom. 6:1-14).</a:t>
            </a:r>
          </a:p>
        </p:txBody>
      </p:sp>
      <p:pic>
        <p:nvPicPr>
          <p:cNvPr id="922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81300" y="4343400"/>
            <a:ext cx="3619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3"/>
          <p:cNvSpPr txBox="1">
            <a:spLocks noChangeArrowheads="1"/>
          </p:cNvSpPr>
          <p:nvPr/>
        </p:nvSpPr>
        <p:spPr bwMode="auto">
          <a:xfrm>
            <a:off x="152400" y="4724400"/>
            <a:ext cx="25527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en-US" sz="2000" b="1">
                <a:latin typeface="Calibri" pitchFamily="34" charset="0"/>
              </a:rPr>
              <a:t>Even so reckon ye also yourselves to be dead unto sin…</a:t>
            </a:r>
          </a:p>
          <a:p>
            <a:pPr algn="just" eaLnBrk="1" hangingPunct="1">
              <a:spcBef>
                <a:spcPct val="0"/>
              </a:spcBef>
              <a:buFontTx/>
              <a:buNone/>
            </a:pPr>
            <a:endParaRPr lang="en-US" altLang="en-US" sz="1400" b="1">
              <a:latin typeface="Calibri" pitchFamily="34" charset="0"/>
            </a:endParaRPr>
          </a:p>
        </p:txBody>
      </p:sp>
      <p:sp>
        <p:nvSpPr>
          <p:cNvPr id="8" name="TextBox 7"/>
          <p:cNvSpPr txBox="1">
            <a:spLocks noChangeArrowheads="1"/>
          </p:cNvSpPr>
          <p:nvPr/>
        </p:nvSpPr>
        <p:spPr bwMode="auto">
          <a:xfrm>
            <a:off x="6400800" y="4724400"/>
            <a:ext cx="2438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000" b="1" dirty="0">
                <a:latin typeface="Calibri" pitchFamily="34" charset="0"/>
              </a:rPr>
              <a:t>…but alive unto God in Christ Jesus (Rom. 6:11 KJV).</a:t>
            </a:r>
          </a:p>
          <a:p>
            <a:pPr eaLnBrk="1" hangingPunct="1">
              <a:spcBef>
                <a:spcPct val="0"/>
              </a:spcBef>
              <a:buFontTx/>
              <a:buNone/>
            </a:pPr>
            <a:endParaRPr lang="en-US" altLang="en-US" sz="1400" b="1" dirty="0">
              <a:latin typeface="Calibri" pitchFamily="34" charset="0"/>
            </a:endParaRPr>
          </a:p>
        </p:txBody>
      </p:sp>
      <p:sp>
        <p:nvSpPr>
          <p:cNvPr id="10" name="Rectangle 1"/>
          <p:cNvSpPr>
            <a:spLocks noChangeArrowheads="1"/>
          </p:cNvSpPr>
          <p:nvPr/>
        </p:nvSpPr>
        <p:spPr bwMode="auto">
          <a:xfrm>
            <a:off x="914400" y="863025"/>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b="1" dirty="0">
                <a:latin typeface="Calibri" pitchFamily="34" charset="0"/>
              </a:rPr>
              <a:t>Why is this important?</a:t>
            </a:r>
            <a:endParaRPr lang="en-US" altLang="en-US" dirty="0">
              <a:latin typeface="Calibri" pitchFamily="34" charset="0"/>
            </a:endParaRPr>
          </a:p>
        </p:txBody>
      </p:sp>
      <p:pic>
        <p:nvPicPr>
          <p:cNvPr id="11"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240" y="76200"/>
            <a:ext cx="73152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8600" y="1516082"/>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4572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1313" indent="-334963" algn="just" eaLnBrk="1" hangingPunct="1">
              <a:spcBef>
                <a:spcPts val="600"/>
              </a:spcBef>
              <a:spcAft>
                <a:spcPts val="600"/>
              </a:spcAft>
              <a:buFontTx/>
              <a:buAutoNum type="arabicParenR" startAt="2"/>
            </a:pPr>
            <a:r>
              <a:rPr lang="en-US" altLang="en-US" sz="2800" dirty="0">
                <a:latin typeface="Calibri" pitchFamily="34" charset="0"/>
              </a:rPr>
              <a:t>The changes in our “Continuing Person” as we walk dead to the Sin Nature and alive to God are </a:t>
            </a:r>
            <a:r>
              <a:rPr lang="en-US" altLang="en-US" sz="2800" b="1" dirty="0">
                <a:latin typeface="Calibri" pitchFamily="34" charset="0"/>
              </a:rPr>
              <a:t>in the direction of Christ </a:t>
            </a:r>
            <a:r>
              <a:rPr lang="en-US" altLang="en-US" sz="2800" dirty="0">
                <a:latin typeface="Calibri" pitchFamily="34" charset="0"/>
              </a:rPr>
              <a:t>(ongoing processes - conformed, transformed, growing, maturing, being sanctified, etc.).</a:t>
            </a:r>
          </a:p>
        </p:txBody>
      </p:sp>
      <p:pic>
        <p:nvPicPr>
          <p:cNvPr id="10243" name="Picture 6" descr="http://yespluskolkata.files.wordpress.com/2009/10/road_to_heaven.jpg?w=476&amp;h=7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225" y="151790"/>
            <a:ext cx="11792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14400" y="863025"/>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b="1" dirty="0">
                <a:latin typeface="Calibri" pitchFamily="34" charset="0"/>
              </a:rPr>
              <a:t>Why is this important?</a:t>
            </a:r>
            <a:endParaRPr lang="en-US" altLang="en-US" dirty="0">
              <a:latin typeface="Calibri" pitchFamily="34" charset="0"/>
            </a:endParaRPr>
          </a:p>
        </p:txBody>
      </p:sp>
      <p:pic>
        <p:nvPicPr>
          <p:cNvPr id="9"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240" y="76200"/>
            <a:ext cx="73152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4655" y="3733800"/>
            <a:ext cx="365285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allout: Bent Line with Border and Accent Bar 2"/>
          <p:cNvSpPr/>
          <p:nvPr/>
        </p:nvSpPr>
        <p:spPr>
          <a:xfrm>
            <a:off x="4937760" y="3733800"/>
            <a:ext cx="3825240" cy="2743200"/>
          </a:xfrm>
          <a:prstGeom prst="accentBorderCallout2">
            <a:avLst>
              <a:gd name="adj1" fmla="val 6120"/>
              <a:gd name="adj2" fmla="val -29"/>
              <a:gd name="adj3" fmla="val 5599"/>
              <a:gd name="adj4" fmla="val -17829"/>
              <a:gd name="adj5" fmla="val 37223"/>
              <a:gd name="adj6" fmla="val -716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0" y="3810000"/>
            <a:ext cx="365759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70294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solidFill>
                  <a:srgbClr val="0000FF"/>
                </a:solidFill>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solidFill>
                  <a:srgbClr val="0000FF"/>
                </a:solidFill>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14018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4078288" y="3421063"/>
            <a:ext cx="9540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400" b="1">
                <a:latin typeface="Calibri" pitchFamily="34" charset="0"/>
              </a:rPr>
              <a:t>vs. </a:t>
            </a:r>
          </a:p>
        </p:txBody>
      </p:sp>
      <p:sp>
        <p:nvSpPr>
          <p:cNvPr id="6" name="Rectangle 1"/>
          <p:cNvSpPr>
            <a:spLocks noChangeArrowheads="1"/>
          </p:cNvSpPr>
          <p:nvPr/>
        </p:nvSpPr>
        <p:spPr bwMode="auto">
          <a:xfrm>
            <a:off x="838312" y="1597818"/>
            <a:ext cx="43562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573088" indent="-573088" algn="ctr" eaLnBrk="1" hangingPunct="1">
              <a:spcBef>
                <a:spcPct val="0"/>
              </a:spcBef>
              <a:buFont typeface="+mj-lt"/>
              <a:buAutoNum type="alphaUcPeriod" startAt="2"/>
            </a:pPr>
            <a:r>
              <a:rPr lang="en-US" altLang="en-US" sz="4400" b="1" dirty="0">
                <a:latin typeface="Calibri" pitchFamily="34" charset="0"/>
              </a:rPr>
              <a:t>Physical Realm </a:t>
            </a:r>
          </a:p>
        </p:txBody>
      </p:sp>
      <p:sp>
        <p:nvSpPr>
          <p:cNvPr id="7" name="Rectangle 1"/>
          <p:cNvSpPr>
            <a:spLocks noChangeArrowheads="1"/>
          </p:cNvSpPr>
          <p:nvPr/>
        </p:nvSpPr>
        <p:spPr bwMode="auto">
          <a:xfrm>
            <a:off x="4012015" y="5025231"/>
            <a:ext cx="43703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400" b="1" dirty="0">
                <a:latin typeface="Calibri" pitchFamily="34" charset="0"/>
              </a:rPr>
              <a:t>SPIRITUAL REALM</a:t>
            </a:r>
            <a:endParaRPr lang="en-US" altLang="en-US" sz="4400" dirty="0">
              <a:latin typeface="Calibri" pitchFamily="34" charset="0"/>
            </a:endParaRPr>
          </a:p>
        </p:txBody>
      </p:sp>
      <p:pic>
        <p:nvPicPr>
          <p:cNvPr id="11268" name="Picture 4" descr="C:\Users\Dr. Jim McGowan\AppData\Local\Microsoft\Windows\Temporary Internet Files\Content.IE5\FBR3EU3V\MC90012100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08588" y="765175"/>
            <a:ext cx="3554412"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4191000"/>
            <a:ext cx="33861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1" y="1295400"/>
            <a:ext cx="3097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12291" name="Rectangle 2"/>
          <p:cNvSpPr>
            <a:spLocks noChangeArrowheads="1"/>
          </p:cNvSpPr>
          <p:nvPr/>
        </p:nvSpPr>
        <p:spPr bwMode="auto">
          <a:xfrm>
            <a:off x="3505200" y="1143000"/>
            <a:ext cx="540067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We have been examining what the Bible says about the ‘Spiritual Anatomy’ of human beings – unbelievers and believers. </a:t>
            </a:r>
          </a:p>
          <a:p>
            <a:pPr algn="just" eaLnBrk="1" hangingPunct="1">
              <a:spcBef>
                <a:spcPts val="600"/>
              </a:spcBef>
              <a:spcAft>
                <a:spcPts val="600"/>
              </a:spcAft>
              <a:buFontTx/>
              <a:buNone/>
            </a:pPr>
            <a:r>
              <a:rPr lang="en-US" altLang="en-US" sz="2800" dirty="0">
                <a:latin typeface="Calibri" pitchFamily="34" charset="0"/>
              </a:rPr>
              <a:t>Thus far, we have made little mention of the physical body focusing mostly on the general spiritual aspects of the Church Age believer (those saved from Acts 2 until the Rapture).  </a:t>
            </a:r>
          </a:p>
        </p:txBody>
      </p:sp>
      <p:sp>
        <p:nvSpPr>
          <p:cNvPr id="2" name="TextBox 1"/>
          <p:cNvSpPr txBox="1"/>
          <p:nvPr/>
        </p:nvSpPr>
        <p:spPr>
          <a:xfrm>
            <a:off x="304800" y="152400"/>
            <a:ext cx="8610600" cy="646331"/>
          </a:xfrm>
          <a:prstGeom prst="rect">
            <a:avLst/>
          </a:prstGeom>
          <a:noFill/>
        </p:spPr>
        <p:txBody>
          <a:bodyPr wrap="square" rtlCol="0">
            <a:spAutoFit/>
          </a:bodyPr>
          <a:lstStyle/>
          <a:p>
            <a:pPr marL="463550" indent="-463550" algn="ctr">
              <a:buFont typeface="+mj-lt"/>
              <a:buAutoNum type="arabicPeriod"/>
            </a:pPr>
            <a:r>
              <a:rPr lang="en-US" sz="3600" b="1" dirty="0">
                <a:latin typeface="Calibri" panose="020F0502020204030204" pitchFamily="34" charset="0"/>
              </a:rPr>
              <a:t>INTRODUCTION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52400" y="1143000"/>
            <a:ext cx="60198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We will now turn our attention to a more complete discussion of the </a:t>
            </a:r>
            <a:r>
              <a:rPr lang="en-US" altLang="en-US" sz="2800" b="1" i="1" dirty="0">
                <a:latin typeface="Calibri" pitchFamily="34" charset="0"/>
              </a:rPr>
              <a:t>spiritual aspects</a:t>
            </a:r>
            <a:r>
              <a:rPr lang="en-US" altLang="en-US" sz="2800" b="1" dirty="0">
                <a:latin typeface="Calibri" pitchFamily="34" charset="0"/>
              </a:rPr>
              <a:t> </a:t>
            </a:r>
            <a:r>
              <a:rPr lang="en-US" altLang="en-US" sz="2800" dirty="0">
                <a:latin typeface="Calibri" pitchFamily="34" charset="0"/>
              </a:rPr>
              <a:t>and </a:t>
            </a:r>
            <a:r>
              <a:rPr lang="en-US" altLang="en-US" sz="2800" b="1" i="1" dirty="0">
                <a:latin typeface="Calibri" pitchFamily="34" charset="0"/>
              </a:rPr>
              <a:t>physical aspects</a:t>
            </a:r>
            <a:r>
              <a:rPr lang="en-US" altLang="en-US" sz="2800" b="1" dirty="0">
                <a:latin typeface="Calibri" pitchFamily="34" charset="0"/>
              </a:rPr>
              <a:t> </a:t>
            </a:r>
            <a:r>
              <a:rPr lang="en-US" altLang="en-US" sz="2800" dirty="0">
                <a:latin typeface="Calibri" pitchFamily="34" charset="0"/>
              </a:rPr>
              <a:t>in </a:t>
            </a:r>
            <a:r>
              <a:rPr lang="en-US" altLang="en-US" sz="2800" i="1" dirty="0">
                <a:latin typeface="Calibri" pitchFamily="34" charset="0"/>
              </a:rPr>
              <a:t>each</a:t>
            </a:r>
            <a:r>
              <a:rPr lang="en-US" altLang="en-US" sz="2800" dirty="0">
                <a:latin typeface="Calibri" pitchFamily="34" charset="0"/>
              </a:rPr>
              <a:t> individual, </a:t>
            </a:r>
            <a:r>
              <a:rPr lang="en-US" altLang="en-US" sz="2800" i="1" dirty="0">
                <a:latin typeface="Calibri" pitchFamily="34" charset="0"/>
              </a:rPr>
              <a:t>believer or unbeliever.</a:t>
            </a:r>
            <a:endParaRPr lang="en-US" altLang="en-US" sz="2800" b="1" dirty="0">
              <a:latin typeface="Calibri" pitchFamily="34" charset="0"/>
            </a:endParaRPr>
          </a:p>
          <a:p>
            <a:pPr algn="just" eaLnBrk="1" hangingPunct="1">
              <a:spcBef>
                <a:spcPts val="600"/>
              </a:spcBef>
              <a:spcAft>
                <a:spcPts val="600"/>
              </a:spcAft>
              <a:buFontTx/>
              <a:buNone/>
            </a:pPr>
            <a:r>
              <a:rPr lang="en-US" altLang="en-US" sz="2800" dirty="0">
                <a:latin typeface="Calibri" pitchFamily="34" charset="0"/>
              </a:rPr>
              <a:t>Correctly distinguishing these categories is essential if we hope to have a proper understanding of our topic: </a:t>
            </a:r>
            <a:r>
              <a:rPr lang="en-US" altLang="en-US" sz="2800" b="1" dirty="0">
                <a:latin typeface="Calibri" pitchFamily="34" charset="0"/>
              </a:rPr>
              <a:t>‘Who were we - Who we are - Who are we becoming.’</a:t>
            </a:r>
            <a:r>
              <a:rPr lang="en-US" altLang="en-US" sz="2800" dirty="0">
                <a:latin typeface="Calibri" pitchFamily="34" charset="0"/>
              </a:rPr>
              <a:t> </a:t>
            </a:r>
          </a:p>
        </p:txBody>
      </p:sp>
      <p:pic>
        <p:nvPicPr>
          <p:cNvPr id="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1295400"/>
            <a:ext cx="2590800" cy="397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5" name="TextBox 4"/>
          <p:cNvSpPr txBox="1"/>
          <p:nvPr/>
        </p:nvSpPr>
        <p:spPr>
          <a:xfrm>
            <a:off x="304800" y="152400"/>
            <a:ext cx="8610600" cy="646331"/>
          </a:xfrm>
          <a:prstGeom prst="rect">
            <a:avLst/>
          </a:prstGeom>
          <a:noFill/>
        </p:spPr>
        <p:txBody>
          <a:bodyPr wrap="square" rtlCol="0">
            <a:spAutoFit/>
          </a:bodyPr>
          <a:lstStyle/>
          <a:p>
            <a:pPr marL="463550" indent="-463550" algn="ctr">
              <a:buFont typeface="+mj-lt"/>
              <a:buAutoNum type="arabicPeriod"/>
            </a:pPr>
            <a:r>
              <a:rPr lang="en-US" sz="3600" b="1" dirty="0">
                <a:latin typeface="Calibri" panose="020F0502020204030204" pitchFamily="34" charset="0"/>
              </a:rPr>
              <a:t>INTRODUCTION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70294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solidFill>
                  <a:srgbClr val="0000FF"/>
                </a:solidFill>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solidFill>
                  <a:srgbClr val="0000FF"/>
                </a:solidFill>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solidFill>
                  <a:srgbClr val="0000FF"/>
                </a:solidFill>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127351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2400" y="3366224"/>
            <a:ext cx="891540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573088" indent="-347663"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lvl="1" eaLnBrk="1" hangingPunct="1">
              <a:spcBef>
                <a:spcPct val="0"/>
              </a:spcBef>
              <a:spcAft>
                <a:spcPts val="600"/>
              </a:spcAft>
              <a:buFont typeface="Arial" pitchFamily="34" charset="0"/>
              <a:buChar char="•"/>
            </a:pPr>
            <a:r>
              <a:rPr lang="en-US" altLang="en-US" b="1" dirty="0">
                <a:latin typeface="Calibri" pitchFamily="34" charset="0"/>
              </a:rPr>
              <a:t>Man is two parts</a:t>
            </a:r>
            <a:r>
              <a:rPr lang="en-US" altLang="en-US" dirty="0">
                <a:latin typeface="Calibri" pitchFamily="34" charset="0"/>
              </a:rPr>
              <a:t> (body, and soul-spirit; </a:t>
            </a:r>
            <a:r>
              <a:rPr lang="en-US" altLang="en-US" b="1" i="1" dirty="0">
                <a:latin typeface="Calibri" pitchFamily="34" charset="0"/>
              </a:rPr>
              <a:t>dichotomy</a:t>
            </a:r>
            <a:r>
              <a:rPr lang="en-US" altLang="en-US" dirty="0">
                <a:latin typeface="Calibri" pitchFamily="34" charset="0"/>
              </a:rPr>
              <a:t>).</a:t>
            </a:r>
          </a:p>
          <a:p>
            <a:pPr lvl="1" eaLnBrk="1" hangingPunct="1">
              <a:spcBef>
                <a:spcPct val="0"/>
              </a:spcBef>
              <a:spcAft>
                <a:spcPts val="600"/>
              </a:spcAft>
              <a:buFont typeface="Arial" pitchFamily="34" charset="0"/>
              <a:buChar char="•"/>
            </a:pPr>
            <a:r>
              <a:rPr lang="en-US" altLang="en-US" b="1" dirty="0">
                <a:latin typeface="Calibri" pitchFamily="34" charset="0"/>
              </a:rPr>
              <a:t>Man is three parts </a:t>
            </a:r>
            <a:r>
              <a:rPr lang="en-US" altLang="en-US" dirty="0">
                <a:latin typeface="Calibri" pitchFamily="34" charset="0"/>
              </a:rPr>
              <a:t>(body, soul, and spirit; </a:t>
            </a:r>
            <a:r>
              <a:rPr lang="en-US" altLang="en-US" b="1" i="1" dirty="0">
                <a:latin typeface="Calibri" pitchFamily="34" charset="0"/>
              </a:rPr>
              <a:t>trichotomy</a:t>
            </a:r>
            <a:r>
              <a:rPr lang="en-US" altLang="en-US" dirty="0">
                <a:latin typeface="Calibri" pitchFamily="34" charset="0"/>
              </a:rPr>
              <a:t>).</a:t>
            </a:r>
          </a:p>
          <a:p>
            <a:pPr eaLnBrk="1" hangingPunct="1">
              <a:spcBef>
                <a:spcPct val="0"/>
              </a:spcBef>
              <a:spcAft>
                <a:spcPts val="600"/>
              </a:spcAft>
              <a:buFontTx/>
              <a:buNone/>
            </a:pPr>
            <a:r>
              <a:rPr lang="en-US" altLang="en-US" sz="2800" dirty="0">
                <a:solidFill>
                  <a:srgbClr val="000000"/>
                </a:solidFill>
                <a:latin typeface="Calibri" pitchFamily="34" charset="0"/>
              </a:rPr>
              <a:t>This is an in-house debate and there are good, godly, men in each camp. The position from which I will be working is the later, </a:t>
            </a:r>
            <a:r>
              <a:rPr lang="en-US" altLang="en-US" sz="2800" b="1" dirty="0">
                <a:solidFill>
                  <a:srgbClr val="000000"/>
                </a:solidFill>
                <a:latin typeface="Calibri" pitchFamily="34" charset="0"/>
              </a:rPr>
              <a:t>trichotomy</a:t>
            </a:r>
            <a:r>
              <a:rPr lang="en-US" altLang="en-US" sz="2800" dirty="0">
                <a:solidFill>
                  <a:srgbClr val="000000"/>
                </a:solidFill>
                <a:latin typeface="Calibri" pitchFamily="34" charset="0"/>
              </a:rPr>
              <a:t> position.</a:t>
            </a:r>
          </a:p>
          <a:p>
            <a:pPr eaLnBrk="1" hangingPunct="1">
              <a:spcBef>
                <a:spcPct val="0"/>
              </a:spcBef>
              <a:spcAft>
                <a:spcPts val="0"/>
              </a:spcAft>
              <a:buNone/>
            </a:pPr>
            <a:r>
              <a:rPr lang="en-US" altLang="en-US" sz="2800" b="1" dirty="0">
                <a:solidFill>
                  <a:srgbClr val="0000FF"/>
                </a:solidFill>
                <a:latin typeface="Calibri" pitchFamily="34" charset="0"/>
              </a:rPr>
              <a:t>The most common passage used to support the trichotomy position is 1 Thess. 5:23.</a:t>
            </a:r>
          </a:p>
        </p:txBody>
      </p:sp>
      <p:pic>
        <p:nvPicPr>
          <p:cNvPr id="14339" name="Picture 4" descr="C:\Users\Dr. Jim McGowan\AppData\Local\Microsoft\Windows\Temporary Internet Files\Content.IE5\ESCGGCYK\MC9000569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1066800"/>
            <a:ext cx="2694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p:cNvSpPr>
            <a:spLocks noChangeArrowheads="1"/>
          </p:cNvSpPr>
          <p:nvPr/>
        </p:nvSpPr>
        <p:spPr bwMode="auto">
          <a:xfrm>
            <a:off x="2895600" y="990600"/>
            <a:ext cx="6172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There is some theological debate regarding what constitutes the ‘physical’ and ‘spiritual’ aspects, of mankind. With some variation the two positions are: </a:t>
            </a:r>
          </a:p>
        </p:txBody>
      </p:sp>
      <p:sp>
        <p:nvSpPr>
          <p:cNvPr id="14341" name="TextBox 1"/>
          <p:cNvSpPr txBox="1">
            <a:spLocks noChangeArrowheads="1"/>
          </p:cNvSpPr>
          <p:nvPr/>
        </p:nvSpPr>
        <p:spPr bwMode="auto">
          <a:xfrm>
            <a:off x="736997" y="304800"/>
            <a:ext cx="76700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ctr" eaLnBrk="1" hangingPunct="1">
              <a:buFont typeface="+mj-lt"/>
              <a:buAutoNum type="alphaLcParenR"/>
            </a:pPr>
            <a:r>
              <a:rPr lang="en-US" altLang="en-US" sz="3600" b="1" dirty="0">
                <a:solidFill>
                  <a:srgbClr val="000000"/>
                </a:solidFill>
                <a:latin typeface="Calibri" pitchFamily="34" charset="0"/>
              </a:rPr>
              <a:t>MISUNDERSTANDING TERMS</a:t>
            </a:r>
            <a:endParaRPr lang="en-US" altLang="en-US" sz="3600" b="1"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60152"/>
            <a:ext cx="8991600" cy="6675120"/>
          </a:xfrm>
          <a:prstGeom prst="rect">
            <a:avLst/>
          </a:prstGeom>
        </p:spPr>
      </p:pic>
      <p:sp>
        <p:nvSpPr>
          <p:cNvPr id="3" name="Rectangle 3"/>
          <p:cNvSpPr>
            <a:spLocks noChangeArrowheads="1"/>
          </p:cNvSpPr>
          <p:nvPr/>
        </p:nvSpPr>
        <p:spPr bwMode="auto">
          <a:xfrm>
            <a:off x="933450" y="190887"/>
            <a:ext cx="7277100" cy="3554819"/>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algn="ctr" eaLnBrk="1" hangingPunct="1">
              <a:spcAft>
                <a:spcPts val="600"/>
              </a:spcAft>
            </a:pPr>
            <a:r>
              <a:rPr lang="en-US" altLang="en-US" sz="4000" b="1" dirty="0">
                <a:latin typeface="Calibri" panose="020F0502020204030204" pitchFamily="34" charset="0"/>
                <a:cs typeface="Arial" charset="0"/>
              </a:rPr>
              <a:t>1 Thess. 5:23 </a:t>
            </a:r>
          </a:p>
          <a:p>
            <a:pPr marL="0" lvl="1" algn="just" eaLnBrk="1" hangingPunct="1">
              <a:spcAft>
                <a:spcPts val="600"/>
              </a:spcAft>
            </a:pPr>
            <a:r>
              <a:rPr lang="en-US" altLang="en-US" sz="3600" dirty="0">
                <a:latin typeface="Calibri" panose="020F0502020204030204" pitchFamily="34" charset="0"/>
                <a:cs typeface="Arial" charset="0"/>
              </a:rPr>
              <a:t>Now may the God of peace Himself sanctify you entirely; and may your </a:t>
            </a:r>
            <a:r>
              <a:rPr lang="en-US" altLang="en-US" sz="3600" b="1" u="sng" dirty="0">
                <a:latin typeface="Calibri" pitchFamily="34" charset="0"/>
              </a:rPr>
              <a:t>spirit</a:t>
            </a:r>
            <a:r>
              <a:rPr lang="en-US" altLang="en-US" sz="3600" b="1" dirty="0">
                <a:latin typeface="Calibri" pitchFamily="34" charset="0"/>
              </a:rPr>
              <a:t> and </a:t>
            </a:r>
            <a:r>
              <a:rPr lang="en-US" altLang="en-US" sz="3600" b="1" u="sng" dirty="0">
                <a:latin typeface="Calibri" pitchFamily="34" charset="0"/>
              </a:rPr>
              <a:t>soul</a:t>
            </a:r>
            <a:r>
              <a:rPr lang="en-US" altLang="en-US" sz="3600" b="1" dirty="0">
                <a:latin typeface="Calibri" pitchFamily="34" charset="0"/>
              </a:rPr>
              <a:t> and </a:t>
            </a:r>
            <a:r>
              <a:rPr lang="en-US" altLang="en-US" sz="3600" b="1" u="sng" dirty="0">
                <a:latin typeface="Calibri" pitchFamily="34" charset="0"/>
              </a:rPr>
              <a:t>body</a:t>
            </a:r>
            <a:r>
              <a:rPr lang="en-US" altLang="en-US" sz="3600" dirty="0">
                <a:latin typeface="Calibri" pitchFamily="34" charset="0"/>
              </a:rPr>
              <a:t> be preserved complete, without blame at the coming of our Lord Jesus Christ.</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600" y="3581400"/>
            <a:ext cx="1828800" cy="1828800"/>
          </a:xfrm>
          <a:prstGeom prst="rect">
            <a:avLst/>
          </a:prstGeom>
        </p:spPr>
      </p:pic>
    </p:spTree>
    <p:extLst>
      <p:ext uri="{BB962C8B-B14F-4D97-AF65-F5344CB8AC3E}">
        <p14:creationId xmlns:p14="http://schemas.microsoft.com/office/powerpoint/2010/main" val="314843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52400" y="4419600"/>
            <a:ext cx="4343400" cy="1892300"/>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eaLnBrk="0" hangingPunct="0">
              <a:spcBef>
                <a:spcPct val="20000"/>
              </a:spcBef>
              <a:buChar char="–"/>
              <a:defRPr sz="2800">
                <a:solidFill>
                  <a:schemeClr val="tx1"/>
                </a:solidFill>
                <a:latin typeface="Arial" pitchFamily="34" charset="0"/>
                <a:cs typeface="Arial" pitchFamily="34" charset="0"/>
              </a:defRPr>
            </a:lvl2pPr>
            <a:lvl3pPr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1" algn="ctr" eaLnBrk="1" hangingPunct="1">
              <a:spcBef>
                <a:spcPts val="600"/>
              </a:spcBef>
              <a:spcAft>
                <a:spcPts val="600"/>
              </a:spcAft>
              <a:buFontTx/>
              <a:buNone/>
            </a:pPr>
            <a:r>
              <a:rPr lang="en-US" altLang="en-US" b="1">
                <a:latin typeface="Calibri" pitchFamily="34" charset="0"/>
              </a:rPr>
              <a:t>Job 7:11</a:t>
            </a:r>
          </a:p>
          <a:p>
            <a:pPr marL="0" lvl="2" eaLnBrk="1" hangingPunct="1">
              <a:spcBef>
                <a:spcPct val="0"/>
              </a:spcBef>
              <a:buFontTx/>
              <a:buNone/>
            </a:pPr>
            <a:r>
              <a:rPr lang="en-US" altLang="en-US" sz="2800">
                <a:latin typeface="Calibri" pitchFamily="34" charset="0"/>
              </a:rPr>
              <a:t>I will speak in the anguish of my </a:t>
            </a:r>
            <a:r>
              <a:rPr lang="en-US" altLang="en-US" sz="2800" b="1">
                <a:latin typeface="Calibri" pitchFamily="34" charset="0"/>
              </a:rPr>
              <a:t>spirit</a:t>
            </a:r>
            <a:r>
              <a:rPr lang="en-US" altLang="en-US" sz="2800">
                <a:latin typeface="Calibri" pitchFamily="34" charset="0"/>
              </a:rPr>
              <a:t>, I will complain in the bitterness of my </a:t>
            </a:r>
            <a:r>
              <a:rPr lang="en-US" altLang="en-US" sz="2800" b="1">
                <a:latin typeface="Calibri" pitchFamily="34" charset="0"/>
              </a:rPr>
              <a:t>soul</a:t>
            </a:r>
            <a:r>
              <a:rPr lang="en-US" altLang="en-US" sz="2800">
                <a:latin typeface="Calibri" pitchFamily="34" charset="0"/>
              </a:rPr>
              <a:t>. </a:t>
            </a:r>
          </a:p>
        </p:txBody>
      </p:sp>
      <p:pic>
        <p:nvPicPr>
          <p:cNvPr id="16387" name="Picture 3" descr="C:\Users\Dr. Jim McGowan\AppData\Local\Microsoft\Windows\Temporary Internet Files\Content.IE5\1I181HRE\MM90028274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
          <p:cNvSpPr>
            <a:spLocks noChangeArrowheads="1"/>
          </p:cNvSpPr>
          <p:nvPr/>
        </p:nvSpPr>
        <p:spPr bwMode="auto">
          <a:xfrm>
            <a:off x="3048000" y="1082675"/>
            <a:ext cx="59626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en-US" sz="2800" dirty="0">
                <a:latin typeface="Calibri" pitchFamily="34" charset="0"/>
              </a:rPr>
              <a:t>The primary reason for disagreement, (regarding the terms </a:t>
            </a:r>
            <a:r>
              <a:rPr lang="en-US" altLang="en-US" sz="2800" b="1" dirty="0">
                <a:latin typeface="Calibri" pitchFamily="34" charset="0"/>
              </a:rPr>
              <a:t>spirit, soul, and body</a:t>
            </a:r>
            <a:r>
              <a:rPr lang="en-US" altLang="en-US" sz="2800" dirty="0">
                <a:latin typeface="Calibri" pitchFamily="34" charset="0"/>
              </a:rPr>
              <a:t>), is a failure to acknowledge that they are not always employed with ‘scientific, technical, precision’ – i.e., in poetic contexts, where ‘soul’ and ‘spirit’ are often used as synonyms.</a:t>
            </a:r>
          </a:p>
        </p:txBody>
      </p:sp>
      <p:sp>
        <p:nvSpPr>
          <p:cNvPr id="6" name="Rectangle 1"/>
          <p:cNvSpPr>
            <a:spLocks noChangeArrowheads="1"/>
          </p:cNvSpPr>
          <p:nvPr/>
        </p:nvSpPr>
        <p:spPr bwMode="auto">
          <a:xfrm>
            <a:off x="4616450" y="4419600"/>
            <a:ext cx="4375150" cy="1892300"/>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eaLnBrk="0" hangingPunct="0">
              <a:spcBef>
                <a:spcPct val="20000"/>
              </a:spcBef>
              <a:buChar char="–"/>
              <a:defRPr sz="2800">
                <a:solidFill>
                  <a:schemeClr val="tx1"/>
                </a:solidFill>
                <a:latin typeface="Arial" pitchFamily="34" charset="0"/>
                <a:cs typeface="Arial" pitchFamily="34" charset="0"/>
              </a:defRPr>
            </a:lvl2pPr>
            <a:lvl3pPr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1" algn="ctr" eaLnBrk="1" hangingPunct="1">
              <a:spcBef>
                <a:spcPts val="600"/>
              </a:spcBef>
              <a:spcAft>
                <a:spcPts val="600"/>
              </a:spcAft>
              <a:buFontTx/>
              <a:buNone/>
            </a:pPr>
            <a:r>
              <a:rPr lang="en-US" altLang="en-US" b="1">
                <a:latin typeface="Calibri" pitchFamily="34" charset="0"/>
              </a:rPr>
              <a:t>Isaiah 26:9</a:t>
            </a:r>
          </a:p>
          <a:p>
            <a:pPr marL="0" lvl="2" eaLnBrk="1" hangingPunct="1">
              <a:spcBef>
                <a:spcPct val="0"/>
              </a:spcBef>
              <a:buFontTx/>
              <a:buNone/>
            </a:pPr>
            <a:r>
              <a:rPr lang="en-US" altLang="en-US" sz="2800">
                <a:latin typeface="Calibri" pitchFamily="34" charset="0"/>
              </a:rPr>
              <a:t>At night my </a:t>
            </a:r>
            <a:r>
              <a:rPr lang="en-US" altLang="en-US" sz="2800" b="1">
                <a:latin typeface="Calibri" pitchFamily="34" charset="0"/>
              </a:rPr>
              <a:t>soul</a:t>
            </a:r>
            <a:r>
              <a:rPr lang="en-US" altLang="en-US" sz="2800">
                <a:latin typeface="Calibri" pitchFamily="34" charset="0"/>
              </a:rPr>
              <a:t> longs for You, Indeed, my </a:t>
            </a:r>
            <a:r>
              <a:rPr lang="en-US" altLang="en-US" sz="2800" b="1">
                <a:latin typeface="Calibri" pitchFamily="34" charset="0"/>
              </a:rPr>
              <a:t>spirit</a:t>
            </a:r>
            <a:r>
              <a:rPr lang="en-US" altLang="en-US" sz="2800">
                <a:latin typeface="Calibri" pitchFamily="34" charset="0"/>
              </a:rPr>
              <a:t> within me seeks You diligently; </a:t>
            </a:r>
          </a:p>
        </p:txBody>
      </p:sp>
      <p:sp>
        <p:nvSpPr>
          <p:cNvPr id="7" name="TextBox 1"/>
          <p:cNvSpPr txBox="1">
            <a:spLocks noChangeArrowheads="1"/>
          </p:cNvSpPr>
          <p:nvPr/>
        </p:nvSpPr>
        <p:spPr bwMode="auto">
          <a:xfrm>
            <a:off x="622697" y="304800"/>
            <a:ext cx="78986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ctr" eaLnBrk="1" hangingPunct="1">
              <a:buFont typeface="+mj-lt"/>
              <a:buAutoNum type="alphaLcParenR"/>
            </a:pPr>
            <a:r>
              <a:rPr lang="en-US" altLang="en-US" sz="3600" b="1" dirty="0">
                <a:solidFill>
                  <a:srgbClr val="000000"/>
                </a:solidFill>
                <a:latin typeface="Calibri" pitchFamily="34" charset="0"/>
              </a:rPr>
              <a:t>MISUNDERSTANDING TERMS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8600" y="935038"/>
            <a:ext cx="70104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7200" b="1">
                <a:latin typeface="Freestyle Script" pitchFamily="66" charset="0"/>
              </a:rPr>
              <a:t>Who We Were……………..</a:t>
            </a:r>
          </a:p>
          <a:p>
            <a:pPr eaLnBrk="1" hangingPunct="1">
              <a:spcBef>
                <a:spcPct val="0"/>
              </a:spcBef>
              <a:buFontTx/>
              <a:buNone/>
            </a:pPr>
            <a:endParaRPr lang="en-US" altLang="en-US" sz="5400" b="1">
              <a:latin typeface="Freestyle Script" pitchFamily="66" charset="0"/>
            </a:endParaRPr>
          </a:p>
          <a:p>
            <a:pPr eaLnBrk="1" hangingPunct="1">
              <a:spcBef>
                <a:spcPct val="0"/>
              </a:spcBef>
              <a:buFontTx/>
              <a:buNone/>
            </a:pPr>
            <a:r>
              <a:rPr lang="en-US" altLang="en-US" sz="7200" b="1">
                <a:latin typeface="Freestyle Script" pitchFamily="66" charset="0"/>
              </a:rPr>
              <a:t>Who We Are……………….</a:t>
            </a:r>
          </a:p>
          <a:p>
            <a:pPr eaLnBrk="1" hangingPunct="1">
              <a:spcBef>
                <a:spcPct val="0"/>
              </a:spcBef>
              <a:buFontTx/>
              <a:buNone/>
            </a:pPr>
            <a:endParaRPr lang="en-US" altLang="en-US" sz="5400" b="1">
              <a:latin typeface="Freestyle Script" pitchFamily="66" charset="0"/>
            </a:endParaRPr>
          </a:p>
          <a:p>
            <a:pPr eaLnBrk="1" hangingPunct="1">
              <a:spcBef>
                <a:spcPct val="0"/>
              </a:spcBef>
              <a:buFontTx/>
              <a:buNone/>
            </a:pPr>
            <a:r>
              <a:rPr lang="en-US" altLang="en-US" sz="7200" b="1">
                <a:latin typeface="Freestyle Script" pitchFamily="66" charset="0"/>
              </a:rPr>
              <a:t>Who We Are Becoming…….</a:t>
            </a:r>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2000" y="1066800"/>
            <a:ext cx="1422400" cy="1371600"/>
          </a:xfrm>
          <a:prstGeom prst="rect">
            <a:avLst/>
          </a:prstGeom>
          <a:noFill/>
          <a:ln>
            <a:noFill/>
          </a:ln>
          <a:effectLst>
            <a:outerShdw blurRad="292100" dist="139700" dir="2700000" algn="tl" rotWithShape="0">
              <a:srgbClr val="333333">
                <a:alpha val="64999"/>
              </a:srgbClr>
            </a:outerShdw>
          </a:effectLs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2971800"/>
            <a:ext cx="1422400" cy="1371600"/>
          </a:xfrm>
          <a:prstGeom prst="rect">
            <a:avLst/>
          </a:prstGeom>
          <a:ln>
            <a:noFill/>
          </a:ln>
          <a:effectLst>
            <a:outerShdw blurRad="292100" dist="139700" dir="2700000" algn="tl" rotWithShape="0">
              <a:srgbClr val="333333">
                <a:alpha val="65000"/>
              </a:srgbClr>
            </a:outerShdw>
          </a:effectLst>
        </p:spPr>
      </p:pic>
      <p:pic>
        <p:nvPicPr>
          <p:cNvPr id="7" name="Picture 9" descr="http://th674.photobucket.com/albums/vv110/zcry/faith/th_throne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288" y="4876800"/>
            <a:ext cx="1431925"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76200" y="4038600"/>
            <a:ext cx="89916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509588"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ts val="0"/>
              </a:spcBef>
              <a:spcAft>
                <a:spcPts val="600"/>
              </a:spcAft>
              <a:buFontTx/>
              <a:buNone/>
            </a:pPr>
            <a:r>
              <a:rPr lang="en-US" altLang="en-US" sz="2800" dirty="0">
                <a:latin typeface="Calibri" pitchFamily="34" charset="0"/>
              </a:rPr>
              <a:t>Syntactically, instead of synonyms, the author’s intent here may actually be:</a:t>
            </a:r>
          </a:p>
          <a:p>
            <a:pPr marL="514350" indent="-514350" eaLnBrk="1" hangingPunct="1">
              <a:spcBef>
                <a:spcPts val="0"/>
              </a:spcBef>
              <a:spcAft>
                <a:spcPts val="600"/>
              </a:spcAft>
              <a:buFontTx/>
              <a:buAutoNum type="arabicParenR"/>
            </a:pPr>
            <a:r>
              <a:rPr lang="en-US" altLang="en-US" sz="2800" dirty="0">
                <a:latin typeface="Calibri" pitchFamily="34" charset="0"/>
              </a:rPr>
              <a:t>to use ‘soul’ and ‘body’ to represent two halves of a whole, or, </a:t>
            </a:r>
          </a:p>
          <a:p>
            <a:pPr marL="514350" indent="-514350" eaLnBrk="1" hangingPunct="1">
              <a:spcBef>
                <a:spcPts val="0"/>
              </a:spcBef>
              <a:spcAft>
                <a:spcPts val="600"/>
              </a:spcAft>
              <a:buFontTx/>
              <a:buAutoNum type="arabicParenR"/>
            </a:pPr>
            <a:r>
              <a:rPr lang="en-US" altLang="en-US" sz="2800" dirty="0">
                <a:latin typeface="Calibri" pitchFamily="34" charset="0"/>
              </a:rPr>
              <a:t>that the word ‘soul’ here is to be taken to mean </a:t>
            </a:r>
            <a:r>
              <a:rPr lang="en-US" altLang="en-US" sz="2800" i="1" dirty="0">
                <a:latin typeface="Calibri" pitchFamily="34" charset="0"/>
              </a:rPr>
              <a:t>living being</a:t>
            </a:r>
            <a:r>
              <a:rPr lang="en-US" altLang="en-US" sz="2800" dirty="0">
                <a:latin typeface="Calibri" pitchFamily="34" charset="0"/>
              </a:rPr>
              <a:t>.</a:t>
            </a:r>
          </a:p>
        </p:txBody>
      </p:sp>
      <p:sp>
        <p:nvSpPr>
          <p:cNvPr id="17411" name="Rectangle 1"/>
          <p:cNvSpPr>
            <a:spLocks noChangeArrowheads="1"/>
          </p:cNvSpPr>
          <p:nvPr/>
        </p:nvSpPr>
        <p:spPr bwMode="auto">
          <a:xfrm>
            <a:off x="228600" y="9906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800" dirty="0">
                <a:latin typeface="Calibri" pitchFamily="34" charset="0"/>
              </a:rPr>
              <a:t>To add to the confusion, some poetic contexts make body and soul </a:t>
            </a:r>
            <a:r>
              <a:rPr lang="en-US" altLang="en-US" sz="2800" i="1" u="sng" dirty="0">
                <a:latin typeface="Calibri" pitchFamily="34" charset="0"/>
              </a:rPr>
              <a:t>appear</a:t>
            </a:r>
            <a:r>
              <a:rPr lang="en-US" altLang="en-US" sz="2800" dirty="0">
                <a:latin typeface="Calibri" pitchFamily="34" charset="0"/>
              </a:rPr>
              <a:t> as synonyms. </a:t>
            </a:r>
          </a:p>
        </p:txBody>
      </p:sp>
      <p:pic>
        <p:nvPicPr>
          <p:cNvPr id="17412" name="Picture 4" descr="C:\Users\Dr. Jim McGowan\AppData\Local\Microsoft\Windows\Temporary Internet Files\Content.IE5\JA5VK1IA\MC9004344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901825"/>
            <a:ext cx="167969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438400" y="2119313"/>
            <a:ext cx="5638800" cy="1538287"/>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eaLnBrk="0" hangingPunct="0">
              <a:spcBef>
                <a:spcPct val="20000"/>
              </a:spcBef>
              <a:buChar char="–"/>
              <a:defRPr sz="2800">
                <a:solidFill>
                  <a:schemeClr val="tx1"/>
                </a:solidFill>
                <a:latin typeface="Arial" pitchFamily="34" charset="0"/>
                <a:cs typeface="Arial" pitchFamily="34" charset="0"/>
              </a:defRPr>
            </a:lvl2pPr>
            <a:lvl3pPr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1" algn="ctr" eaLnBrk="1" hangingPunct="1">
              <a:spcBef>
                <a:spcPts val="600"/>
              </a:spcBef>
              <a:spcAft>
                <a:spcPts val="600"/>
              </a:spcAft>
              <a:buFontTx/>
              <a:buNone/>
            </a:pPr>
            <a:r>
              <a:rPr lang="en-US" altLang="en-US" b="1">
                <a:latin typeface="Calibri" pitchFamily="34" charset="0"/>
              </a:rPr>
              <a:t>Psalm 44:25</a:t>
            </a:r>
          </a:p>
          <a:p>
            <a:pPr marL="0" lvl="2" eaLnBrk="1" hangingPunct="1">
              <a:spcBef>
                <a:spcPts val="600"/>
              </a:spcBef>
              <a:spcAft>
                <a:spcPts val="600"/>
              </a:spcAft>
              <a:buFontTx/>
              <a:buNone/>
            </a:pPr>
            <a:r>
              <a:rPr lang="en-US" altLang="en-US" sz="2800">
                <a:latin typeface="Calibri" pitchFamily="34" charset="0"/>
              </a:rPr>
              <a:t>For our  </a:t>
            </a:r>
            <a:r>
              <a:rPr lang="en-US" altLang="en-US" sz="2800" b="1">
                <a:latin typeface="Calibri" pitchFamily="34" charset="0"/>
              </a:rPr>
              <a:t>soul</a:t>
            </a:r>
            <a:r>
              <a:rPr lang="en-US" altLang="en-US" sz="2800">
                <a:latin typeface="Calibri" pitchFamily="34" charset="0"/>
              </a:rPr>
              <a:t>   has sunk down into the dust; Our </a:t>
            </a:r>
            <a:r>
              <a:rPr lang="en-US" altLang="en-US" sz="2800" b="1">
                <a:latin typeface="Calibri" pitchFamily="34" charset="0"/>
              </a:rPr>
              <a:t>body </a:t>
            </a:r>
            <a:r>
              <a:rPr lang="en-US" altLang="en-US" sz="2800">
                <a:latin typeface="Calibri" pitchFamily="34" charset="0"/>
              </a:rPr>
              <a:t> cleaves to the earth. </a:t>
            </a:r>
          </a:p>
        </p:txBody>
      </p:sp>
      <p:sp>
        <p:nvSpPr>
          <p:cNvPr id="7" name="TextBox 1"/>
          <p:cNvSpPr txBox="1">
            <a:spLocks noChangeArrowheads="1"/>
          </p:cNvSpPr>
          <p:nvPr/>
        </p:nvSpPr>
        <p:spPr bwMode="auto">
          <a:xfrm>
            <a:off x="736997" y="304800"/>
            <a:ext cx="76700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ctr" eaLnBrk="1" hangingPunct="1">
              <a:buFont typeface="+mj-lt"/>
              <a:buAutoNum type="alphaLcParenR"/>
            </a:pPr>
            <a:r>
              <a:rPr lang="en-US" altLang="en-US" sz="3600" b="1" dirty="0">
                <a:solidFill>
                  <a:srgbClr val="000000"/>
                </a:solidFill>
                <a:latin typeface="Calibri" pitchFamily="34" charset="0"/>
              </a:rPr>
              <a:t>MISUNDERSTANDING TERMS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Dr. Jim McGowan\AppData\Local\Microsoft\Windows\Temporary Internet Files\Content.IE5\IVBQWJ2K\MC9003342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25" y="1562100"/>
            <a:ext cx="2771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
          <p:cNvSpPr>
            <a:spLocks noChangeArrowheads="1"/>
          </p:cNvSpPr>
          <p:nvPr/>
        </p:nvSpPr>
        <p:spPr bwMode="auto">
          <a:xfrm>
            <a:off x="3200400" y="1104900"/>
            <a:ext cx="5486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None/>
            </a:pPr>
            <a:r>
              <a:rPr lang="en-US" altLang="en-US" sz="2800" dirty="0">
                <a:latin typeface="Calibri" pitchFamily="34" charset="0"/>
              </a:rPr>
              <a:t>It also seems that there are times when the word ‘soul’ conveys more of the idea of physical function such as  possessing the breath of life in the physical sense, rather than focusing on the spiritual aspects of the soul, as in </a:t>
            </a:r>
            <a:r>
              <a:rPr lang="en-US" altLang="en-US" sz="2800" b="1" dirty="0">
                <a:latin typeface="Calibri" pitchFamily="34" charset="0"/>
              </a:rPr>
              <a:t>Genesis 2:7</a:t>
            </a:r>
          </a:p>
        </p:txBody>
      </p:sp>
      <p:sp>
        <p:nvSpPr>
          <p:cNvPr id="6" name="TextBox 1"/>
          <p:cNvSpPr txBox="1">
            <a:spLocks noChangeArrowheads="1"/>
          </p:cNvSpPr>
          <p:nvPr/>
        </p:nvSpPr>
        <p:spPr bwMode="auto">
          <a:xfrm>
            <a:off x="736997" y="304800"/>
            <a:ext cx="76700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ctr" eaLnBrk="1" hangingPunct="1">
              <a:buFont typeface="+mj-lt"/>
              <a:buAutoNum type="alphaLcParenR"/>
            </a:pPr>
            <a:r>
              <a:rPr lang="en-US" altLang="en-US" sz="3600" b="1" dirty="0">
                <a:solidFill>
                  <a:srgbClr val="000000"/>
                </a:solidFill>
                <a:latin typeface="Calibri" pitchFamily="34" charset="0"/>
              </a:rPr>
              <a:t>MISUNDERSTANDING TERMS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60152"/>
            <a:ext cx="8991600" cy="6675120"/>
          </a:xfrm>
          <a:prstGeom prst="rect">
            <a:avLst/>
          </a:prstGeom>
        </p:spPr>
      </p:pic>
      <p:sp>
        <p:nvSpPr>
          <p:cNvPr id="3" name="Rectangle 2"/>
          <p:cNvSpPr>
            <a:spLocks noChangeArrowheads="1"/>
          </p:cNvSpPr>
          <p:nvPr/>
        </p:nvSpPr>
        <p:spPr bwMode="auto">
          <a:xfrm>
            <a:off x="381000" y="163512"/>
            <a:ext cx="8382000" cy="3077766"/>
          </a:xfrm>
          <a:prstGeom prst="rect">
            <a:avLst/>
          </a:prstGeom>
          <a:noFill/>
          <a:ln w="9525">
            <a:noFill/>
            <a:miter lim="800000"/>
            <a:headEnd/>
            <a:tailEnd/>
          </a:ln>
        </p:spPr>
        <p:txBody>
          <a:bodyPr>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eaLnBrk="0" hangingPunct="0">
              <a:spcBef>
                <a:spcPct val="20000"/>
              </a:spcBef>
              <a:buChar char="–"/>
              <a:defRPr sz="2800">
                <a:solidFill>
                  <a:schemeClr val="tx1"/>
                </a:solidFill>
                <a:latin typeface="Arial" pitchFamily="34" charset="0"/>
                <a:cs typeface="Arial" pitchFamily="34" charset="0"/>
              </a:defRPr>
            </a:lvl2pPr>
            <a:lvl3pPr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1" algn="ctr" eaLnBrk="1" hangingPunct="1">
              <a:spcBef>
                <a:spcPts val="600"/>
              </a:spcBef>
              <a:spcAft>
                <a:spcPts val="600"/>
              </a:spcAft>
              <a:buFontTx/>
              <a:buNone/>
            </a:pPr>
            <a:r>
              <a:rPr lang="en-US" altLang="en-US" sz="4000" b="1" dirty="0">
                <a:latin typeface="Calibri" pitchFamily="34" charset="0"/>
              </a:rPr>
              <a:t>Genesis 2:7</a:t>
            </a:r>
          </a:p>
          <a:p>
            <a:pPr marL="0" lvl="2" eaLnBrk="1" hangingPunct="1">
              <a:spcBef>
                <a:spcPts val="600"/>
              </a:spcBef>
              <a:spcAft>
                <a:spcPts val="600"/>
              </a:spcAft>
              <a:buFontTx/>
              <a:buNone/>
            </a:pPr>
            <a:r>
              <a:rPr lang="en-US" altLang="en-US" sz="3600" dirty="0">
                <a:latin typeface="Calibri" pitchFamily="34" charset="0"/>
              </a:rPr>
              <a:t>And the LORD God formed man of the dust of the ground, and breathed into his nostrils the breath of life; and man became a </a:t>
            </a:r>
            <a:r>
              <a:rPr lang="en-US" altLang="en-US" sz="3600" b="1" dirty="0">
                <a:latin typeface="Calibri" pitchFamily="34" charset="0"/>
              </a:rPr>
              <a:t>living soul</a:t>
            </a:r>
            <a:r>
              <a:rPr lang="en-US" altLang="en-US" sz="3600" dirty="0">
                <a:latin typeface="Calibri" pitchFamily="34" charset="0"/>
              </a:rPr>
              <a:t> (KJV; living being – NASB)</a:t>
            </a:r>
          </a:p>
        </p:txBody>
      </p:sp>
    </p:spTree>
    <p:extLst>
      <p:ext uri="{BB962C8B-B14F-4D97-AF65-F5344CB8AC3E}">
        <p14:creationId xmlns:p14="http://schemas.microsoft.com/office/powerpoint/2010/main" val="275748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70294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solidFill>
                  <a:srgbClr val="0000FF"/>
                </a:solidFill>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solidFill>
                  <a:srgbClr val="0000FF"/>
                </a:solidFill>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solidFill>
                  <a:srgbClr val="0000FF"/>
                </a:solidFill>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270183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066800"/>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Biblically, the words ‘soul’ and ‘heart’ can vary in definition </a:t>
            </a:r>
            <a:r>
              <a:rPr lang="en-US" altLang="en-US" sz="2800" b="1" u="sng" dirty="0">
                <a:latin typeface="Calibri" pitchFamily="34" charset="0"/>
              </a:rPr>
              <a:t>according to context</a:t>
            </a:r>
            <a:r>
              <a:rPr lang="en-US" altLang="en-US" sz="2800" b="1" dirty="0">
                <a:latin typeface="Calibri" pitchFamily="34" charset="0"/>
              </a:rPr>
              <a:t> </a:t>
            </a:r>
            <a:r>
              <a:rPr lang="en-US" altLang="en-US" sz="2800" dirty="0">
                <a:latin typeface="Calibri" pitchFamily="34" charset="0"/>
              </a:rPr>
              <a:t>and can embrace both spiritual and physical aspects.  So there is a place in some contexts for understanding a difference in meaning between the  words ‘soul’ and ‘spirit’ as already noted in 1 Thess. 5:23, but note also Heb. 4:12: </a:t>
            </a:r>
          </a:p>
        </p:txBody>
      </p:sp>
      <p:pic>
        <p:nvPicPr>
          <p:cNvPr id="19459" name="Picture 3" descr="C:\Users\Dr. Jim McGowan\AppData\Local\Microsoft\Windows\Temporary Internet Files\Content.IE5\UKXKBIKX\MM90023473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736600" y="304800"/>
            <a:ext cx="767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ctr" eaLnBrk="1" hangingPunct="1">
              <a:buFont typeface="+mj-lt"/>
              <a:buAutoNum type="alphaLcParenR" startAt="2"/>
            </a:pPr>
            <a:r>
              <a:rPr lang="en-US" altLang="en-US" sz="3600" b="1" dirty="0">
                <a:solidFill>
                  <a:srgbClr val="000000"/>
                </a:solidFill>
                <a:latin typeface="Calibri" pitchFamily="34" charset="0"/>
              </a:rPr>
              <a:t>CORRECTLY UNDERSTANDING TERMS</a:t>
            </a:r>
            <a:endParaRPr lang="en-US" altLang="en-US" sz="36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60152"/>
            <a:ext cx="8991600" cy="6675120"/>
          </a:xfrm>
          <a:prstGeom prst="rect">
            <a:avLst/>
          </a:prstGeom>
        </p:spPr>
      </p:pic>
      <p:sp>
        <p:nvSpPr>
          <p:cNvPr id="3" name="Rectangle 2"/>
          <p:cNvSpPr>
            <a:spLocks noChangeArrowheads="1"/>
          </p:cNvSpPr>
          <p:nvPr/>
        </p:nvSpPr>
        <p:spPr bwMode="auto">
          <a:xfrm>
            <a:off x="381000" y="163512"/>
            <a:ext cx="8382000" cy="4185761"/>
          </a:xfrm>
          <a:prstGeom prst="rect">
            <a:avLst/>
          </a:prstGeom>
          <a:noFill/>
          <a:ln w="9525">
            <a:noFill/>
            <a:miter lim="800000"/>
            <a:headEnd/>
            <a:tailEnd/>
          </a:ln>
        </p:spPr>
        <p:txBody>
          <a:bodyPr>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eaLnBrk="0" hangingPunct="0">
              <a:spcBef>
                <a:spcPct val="20000"/>
              </a:spcBef>
              <a:buChar char="–"/>
              <a:defRPr sz="2800">
                <a:solidFill>
                  <a:schemeClr val="tx1"/>
                </a:solidFill>
                <a:latin typeface="Arial" pitchFamily="34" charset="0"/>
                <a:cs typeface="Arial" pitchFamily="34" charset="0"/>
              </a:defRPr>
            </a:lvl2pPr>
            <a:lvl3pPr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lvl="1" algn="ctr" eaLnBrk="1" hangingPunct="1">
              <a:spcBef>
                <a:spcPts val="600"/>
              </a:spcBef>
              <a:spcAft>
                <a:spcPts val="600"/>
              </a:spcAft>
              <a:buFontTx/>
              <a:buNone/>
            </a:pPr>
            <a:r>
              <a:rPr lang="en-US" altLang="en-US" sz="4000" b="1" dirty="0">
                <a:latin typeface="Calibri" pitchFamily="34" charset="0"/>
              </a:rPr>
              <a:t>Hebrews 4:12</a:t>
            </a:r>
          </a:p>
          <a:p>
            <a:pPr marL="0" lvl="1" algn="just" eaLnBrk="1" hangingPunct="1">
              <a:spcBef>
                <a:spcPts val="600"/>
              </a:spcBef>
              <a:spcAft>
                <a:spcPts val="600"/>
              </a:spcAft>
              <a:buFontTx/>
              <a:buNone/>
            </a:pPr>
            <a:r>
              <a:rPr lang="en-US" altLang="en-US" sz="3600" dirty="0">
                <a:latin typeface="Calibri" pitchFamily="34" charset="0"/>
              </a:rPr>
              <a:t>For the word of God is living and active and sharper than any two-edged sword, and piercing as far as the </a:t>
            </a:r>
            <a:r>
              <a:rPr lang="en-US" altLang="en-US" sz="3600" b="1" u="sng" dirty="0">
                <a:latin typeface="Calibri" pitchFamily="34" charset="0"/>
              </a:rPr>
              <a:t>division of soul and spirit</a:t>
            </a:r>
            <a:r>
              <a:rPr lang="en-US" altLang="en-US" sz="3600" dirty="0">
                <a:latin typeface="Calibri" pitchFamily="34" charset="0"/>
              </a:rPr>
              <a:t>, of </a:t>
            </a:r>
            <a:r>
              <a:rPr lang="en-US" altLang="en-US" sz="3600" b="1" u="sng" dirty="0">
                <a:latin typeface="Calibri" pitchFamily="34" charset="0"/>
              </a:rPr>
              <a:t>both joints and marrow</a:t>
            </a:r>
            <a:r>
              <a:rPr lang="en-US" altLang="en-US" sz="3600" dirty="0">
                <a:latin typeface="Calibri" pitchFamily="34" charset="0"/>
              </a:rPr>
              <a:t>, and able to judge the thoughts and intentions of the </a:t>
            </a:r>
            <a:r>
              <a:rPr lang="en-US" altLang="en-US" sz="3600" b="1" u="sng" dirty="0">
                <a:latin typeface="Calibri" pitchFamily="34" charset="0"/>
              </a:rPr>
              <a:t>heart</a:t>
            </a:r>
            <a:r>
              <a:rPr lang="en-US" altLang="en-US" sz="3600" dirty="0">
                <a:latin typeface="Calibri" pitchFamily="34" charset="0"/>
              </a:rPr>
              <a:t>.</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3800" y="3962399"/>
            <a:ext cx="1219200" cy="1784195"/>
          </a:xfrm>
          <a:prstGeom prst="rect">
            <a:avLst/>
          </a:prstGeom>
        </p:spPr>
      </p:pic>
    </p:spTree>
    <p:extLst>
      <p:ext uri="{BB962C8B-B14F-4D97-AF65-F5344CB8AC3E}">
        <p14:creationId xmlns:p14="http://schemas.microsoft.com/office/powerpoint/2010/main" val="1496407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28600" y="1082675"/>
            <a:ext cx="4800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Unquestionably, Hebrews 4:12 presumes a distinction between the terms ‘soul’ and ‘spirit,’ a fact which is unmistakable given the use of the figure of speech ‘joins and marrow’, and ‘heart’, which are drawn from man’s physical anatomy.</a:t>
            </a:r>
          </a:p>
        </p:txBody>
      </p:sp>
      <p:pic>
        <p:nvPicPr>
          <p:cNvPr id="2150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082675"/>
            <a:ext cx="35052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5" name="TextBox 4"/>
          <p:cNvSpPr txBox="1">
            <a:spLocks noChangeArrowheads="1"/>
          </p:cNvSpPr>
          <p:nvPr/>
        </p:nvSpPr>
        <p:spPr bwMode="auto">
          <a:xfrm>
            <a:off x="736600" y="304800"/>
            <a:ext cx="767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ctr" eaLnBrk="1" hangingPunct="1">
              <a:buFont typeface="+mj-lt"/>
              <a:buAutoNum type="alphaLcParenR" startAt="2"/>
            </a:pPr>
            <a:r>
              <a:rPr lang="en-US" altLang="en-US" sz="3600" b="1" dirty="0">
                <a:solidFill>
                  <a:srgbClr val="000000"/>
                </a:solidFill>
                <a:latin typeface="Calibri" pitchFamily="34" charset="0"/>
              </a:rPr>
              <a:t>CORRECTLY UNDERSTANDING TERMS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70294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solidFill>
                  <a:srgbClr val="0000FF"/>
                </a:solidFill>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solidFill>
                  <a:srgbClr val="0000FF"/>
                </a:solidFill>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171044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228600" y="9144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800" dirty="0">
                <a:latin typeface="Calibri" pitchFamily="34" charset="0"/>
              </a:rPr>
              <a:t>God made man as a created </a:t>
            </a:r>
            <a:r>
              <a:rPr lang="en-US" altLang="en-US" sz="2800" b="1" dirty="0">
                <a:latin typeface="Calibri" pitchFamily="34" charset="0"/>
              </a:rPr>
              <a:t>physical and spiritual being</a:t>
            </a:r>
            <a:r>
              <a:rPr lang="en-US" altLang="en-US" sz="2800" dirty="0">
                <a:latin typeface="Calibri" pitchFamily="34" charset="0"/>
              </a:rPr>
              <a:t> on the 6</a:t>
            </a:r>
            <a:r>
              <a:rPr lang="en-US" altLang="en-US" sz="2800" baseline="30000" dirty="0">
                <a:latin typeface="Calibri" pitchFamily="34" charset="0"/>
              </a:rPr>
              <a:t>th</a:t>
            </a:r>
            <a:r>
              <a:rPr lang="en-US" altLang="en-US" sz="2800" dirty="0">
                <a:latin typeface="Calibri" pitchFamily="34" charset="0"/>
              </a:rPr>
              <a:t> day of creation. </a:t>
            </a:r>
            <a:endParaRPr lang="en-US" altLang="en-US" sz="2800" dirty="0"/>
          </a:p>
        </p:txBody>
      </p:sp>
      <p:pic>
        <p:nvPicPr>
          <p:cNvPr id="23558" name="Picture 6" descr="http://godzdogz.op.org/uploaded_images/Creation-74088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9398" y="4343400"/>
            <a:ext cx="786520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9398" y="1828800"/>
            <a:ext cx="7865204" cy="2246769"/>
          </a:xfrm>
          <a:prstGeom prst="rect">
            <a:avLst/>
          </a:prstGeom>
          <a:solidFill>
            <a:schemeClr val="bg1"/>
          </a:solidFill>
          <a:ln>
            <a:solidFill>
              <a:schemeClr val="tx1"/>
            </a:solidFill>
          </a:ln>
        </p:spPr>
        <p:txBody>
          <a:bodyPr wrap="square">
            <a:spAutoFit/>
          </a:bodyPr>
          <a:lstStyle/>
          <a:p>
            <a:pPr algn="ctr"/>
            <a:r>
              <a:rPr lang="en-US" sz="2800" b="1" dirty="0">
                <a:latin typeface="Calibri" panose="020F0502020204030204" pitchFamily="34" charset="0"/>
              </a:rPr>
              <a:t>Gen. 1:26; 2:7</a:t>
            </a:r>
          </a:p>
          <a:p>
            <a:pPr algn="just"/>
            <a:r>
              <a:rPr lang="en-US" sz="2800" baseline="30000" dirty="0">
                <a:latin typeface="Calibri" panose="020F0502020204030204" pitchFamily="34" charset="0"/>
              </a:rPr>
              <a:t>26</a:t>
            </a:r>
            <a:r>
              <a:rPr lang="en-US" sz="2800" dirty="0">
                <a:latin typeface="Calibri" panose="020F0502020204030204" pitchFamily="34" charset="0"/>
              </a:rPr>
              <a:t> And God said, Let us make man in our image, after our likeness;…</a:t>
            </a:r>
            <a:r>
              <a:rPr lang="en-US" sz="2800" baseline="30000" dirty="0">
                <a:latin typeface="Calibri" panose="020F0502020204030204" pitchFamily="34" charset="0"/>
              </a:rPr>
              <a:t>2:7</a:t>
            </a:r>
            <a:r>
              <a:rPr lang="en-US" sz="2800" dirty="0">
                <a:latin typeface="Calibri" panose="020F0502020204030204" pitchFamily="34" charset="0"/>
              </a:rPr>
              <a:t> And the LORD God formed man of the dust of the ground, and breathed into his nostrils the breath of life; and man became a living being.</a:t>
            </a:r>
          </a:p>
        </p:txBody>
      </p:sp>
      <p:sp>
        <p:nvSpPr>
          <p:cNvPr id="6"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228600" y="1066800"/>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800" dirty="0">
                <a:latin typeface="Calibri" pitchFamily="34" charset="0"/>
              </a:rPr>
              <a:t>This diagram illustrates the </a:t>
            </a:r>
            <a:r>
              <a:rPr lang="en-US" altLang="en-US" sz="2800" b="1" dirty="0">
                <a:latin typeface="Calibri" pitchFamily="34" charset="0"/>
              </a:rPr>
              <a:t>physical realm</a:t>
            </a:r>
            <a:r>
              <a:rPr lang="en-US" altLang="en-US" sz="2800" dirty="0">
                <a:latin typeface="Calibri" pitchFamily="34" charset="0"/>
              </a:rPr>
              <a:t>, created by God (Gen. 1), and the </a:t>
            </a:r>
            <a:r>
              <a:rPr lang="en-US" altLang="en-US" sz="2800" b="1" dirty="0">
                <a:latin typeface="Calibri" pitchFamily="34" charset="0"/>
              </a:rPr>
              <a:t>spiritual realm</a:t>
            </a:r>
            <a:r>
              <a:rPr lang="en-US" altLang="en-US" sz="2800" dirty="0">
                <a:latin typeface="Calibri" pitchFamily="34" charset="0"/>
              </a:rPr>
              <a:t>, (</a:t>
            </a:r>
            <a:r>
              <a:rPr lang="en-US" altLang="en-US" sz="2800" i="1" dirty="0">
                <a:latin typeface="Calibri" pitchFamily="34" charset="0"/>
              </a:rPr>
              <a:t>the eternal present, </a:t>
            </a:r>
            <a:r>
              <a:rPr lang="en-US" altLang="en-US" sz="2800" dirty="0">
                <a:latin typeface="Calibri" pitchFamily="34" charset="0"/>
              </a:rPr>
              <a:t>the realm in which God dwells).</a:t>
            </a:r>
            <a:endParaRPr lang="en-US" altLang="en-US" sz="2800" dirty="0"/>
          </a:p>
        </p:txBody>
      </p:sp>
      <p:pic>
        <p:nvPicPr>
          <p:cNvPr id="2253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2371" y="2514600"/>
            <a:ext cx="547925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6953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2010294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28600" y="106680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600"/>
              </a:spcBef>
              <a:spcAft>
                <a:spcPts val="600"/>
              </a:spcAft>
              <a:buNone/>
            </a:pPr>
            <a:r>
              <a:rPr lang="en-US" altLang="en-US" sz="2800" dirty="0">
                <a:latin typeface="Calibri" pitchFamily="34" charset="0"/>
              </a:rPr>
              <a:t>The </a:t>
            </a:r>
            <a:r>
              <a:rPr lang="en-US" altLang="en-US" sz="2800" b="1" dirty="0">
                <a:solidFill>
                  <a:srgbClr val="C00000"/>
                </a:solidFill>
                <a:latin typeface="Calibri" pitchFamily="34" charset="0"/>
              </a:rPr>
              <a:t>Brain</a:t>
            </a:r>
            <a:r>
              <a:rPr lang="en-US" altLang="en-US" sz="2800" dirty="0">
                <a:latin typeface="Calibri" pitchFamily="34" charset="0"/>
              </a:rPr>
              <a:t> is a component part </a:t>
            </a:r>
            <a:r>
              <a:rPr lang="en-US" altLang="en-US" sz="2800" b="1" dirty="0">
                <a:latin typeface="Calibri" pitchFamily="34" charset="0"/>
              </a:rPr>
              <a:t>of the Body </a:t>
            </a:r>
            <a:r>
              <a:rPr lang="en-US" altLang="en-US" sz="2800" dirty="0">
                <a:latin typeface="Calibri" pitchFamily="34" charset="0"/>
              </a:rPr>
              <a:t>serving as the </a:t>
            </a:r>
            <a:r>
              <a:rPr lang="en-US" altLang="en-US" sz="2800" b="1" u="sng" dirty="0">
                <a:latin typeface="Calibri" pitchFamily="34" charset="0"/>
              </a:rPr>
              <a:t>interface</a:t>
            </a:r>
            <a:r>
              <a:rPr lang="en-US" altLang="en-US" sz="2800" dirty="0">
                <a:latin typeface="Calibri" pitchFamily="34" charset="0"/>
              </a:rPr>
              <a:t> with the Physical.</a:t>
            </a: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6774" y="2057400"/>
            <a:ext cx="487045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228600" y="571500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600"/>
              </a:spcBef>
              <a:spcAft>
                <a:spcPts val="600"/>
              </a:spcAft>
              <a:buFontTx/>
              <a:buNone/>
            </a:pPr>
            <a:r>
              <a:rPr lang="en-US" altLang="en-US" sz="2800" dirty="0">
                <a:latin typeface="Calibri" pitchFamily="34" charset="0"/>
              </a:rPr>
              <a:t>The </a:t>
            </a:r>
            <a:r>
              <a:rPr lang="en-US" altLang="en-US" sz="2800" b="1" dirty="0">
                <a:solidFill>
                  <a:srgbClr val="0000FF"/>
                </a:solidFill>
                <a:latin typeface="Calibri" pitchFamily="34" charset="0"/>
              </a:rPr>
              <a:t>Soul</a:t>
            </a:r>
            <a:r>
              <a:rPr lang="en-US" altLang="en-US" sz="2800" dirty="0">
                <a:latin typeface="Calibri" pitchFamily="34" charset="0"/>
              </a:rPr>
              <a:t> is a component part </a:t>
            </a:r>
            <a:r>
              <a:rPr lang="en-US" altLang="en-US" sz="2800" b="1" dirty="0">
                <a:latin typeface="Calibri" pitchFamily="34" charset="0"/>
              </a:rPr>
              <a:t>of the Spirit </a:t>
            </a:r>
            <a:r>
              <a:rPr lang="en-US" altLang="en-US" sz="2800" dirty="0">
                <a:latin typeface="Calibri" pitchFamily="34" charset="0"/>
              </a:rPr>
              <a:t>serving as the </a:t>
            </a:r>
            <a:r>
              <a:rPr lang="en-US" altLang="en-US" sz="2800" b="1" u="sng" dirty="0">
                <a:latin typeface="Calibri" pitchFamily="34" charset="0"/>
              </a:rPr>
              <a:t>interface</a:t>
            </a:r>
            <a:r>
              <a:rPr lang="en-US" altLang="en-US" sz="2800" dirty="0">
                <a:latin typeface="Calibri" pitchFamily="34" charset="0"/>
              </a:rPr>
              <a:t> with the Spiritual.</a:t>
            </a:r>
          </a:p>
        </p:txBody>
      </p:sp>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extLst>
      <p:ext uri="{BB962C8B-B14F-4D97-AF65-F5344CB8AC3E}">
        <p14:creationId xmlns:p14="http://schemas.microsoft.com/office/powerpoint/2010/main" val="417243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2400" y="990600"/>
            <a:ext cx="5257800"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650" dirty="0">
                <a:latin typeface="Calibri" pitchFamily="34" charset="0"/>
              </a:rPr>
              <a:t>Hebrews 4:12 strongly implies a difference between the two spiritual aspects (</a:t>
            </a:r>
            <a:r>
              <a:rPr lang="en-US" altLang="en-US" sz="2650" b="1" dirty="0">
                <a:solidFill>
                  <a:srgbClr val="0000FF"/>
                </a:solidFill>
                <a:latin typeface="Calibri" pitchFamily="34" charset="0"/>
              </a:rPr>
              <a:t>soul</a:t>
            </a:r>
            <a:r>
              <a:rPr lang="en-US" altLang="en-US" sz="2650" dirty="0">
                <a:latin typeface="Calibri" pitchFamily="34" charset="0"/>
              </a:rPr>
              <a:t> and </a:t>
            </a:r>
            <a:r>
              <a:rPr lang="en-US" altLang="en-US" sz="2650" b="1" dirty="0">
                <a:solidFill>
                  <a:srgbClr val="00B050"/>
                </a:solidFill>
                <a:latin typeface="Calibri" pitchFamily="34" charset="0"/>
              </a:rPr>
              <a:t>spirit</a:t>
            </a:r>
            <a:r>
              <a:rPr lang="en-US" altLang="en-US" sz="2650" dirty="0">
                <a:latin typeface="Calibri" pitchFamily="34" charset="0"/>
              </a:rPr>
              <a:t>) of the human being and both these aspects exists in the spiritual realm. </a:t>
            </a:r>
          </a:p>
          <a:p>
            <a:pPr algn="just" eaLnBrk="1" hangingPunct="1">
              <a:spcBef>
                <a:spcPts val="600"/>
              </a:spcBef>
              <a:spcAft>
                <a:spcPts val="600"/>
              </a:spcAft>
              <a:buFontTx/>
              <a:buNone/>
            </a:pPr>
            <a:r>
              <a:rPr lang="en-US" altLang="en-US" sz="2650" dirty="0">
                <a:latin typeface="Calibri" pitchFamily="34" charset="0"/>
              </a:rPr>
              <a:t>The </a:t>
            </a:r>
            <a:r>
              <a:rPr lang="en-US" altLang="en-US" sz="2650" b="1" dirty="0">
                <a:solidFill>
                  <a:srgbClr val="C00000"/>
                </a:solidFill>
                <a:latin typeface="Calibri" pitchFamily="34" charset="0"/>
              </a:rPr>
              <a:t>brain</a:t>
            </a:r>
            <a:r>
              <a:rPr lang="en-US" altLang="en-US" sz="2650" dirty="0">
                <a:latin typeface="Calibri" pitchFamily="34" charset="0"/>
              </a:rPr>
              <a:t> and </a:t>
            </a:r>
            <a:r>
              <a:rPr lang="en-US" altLang="en-US" sz="2650" b="1" dirty="0">
                <a:solidFill>
                  <a:srgbClr val="0000FF"/>
                </a:solidFill>
                <a:latin typeface="Calibri" pitchFamily="34" charset="0"/>
              </a:rPr>
              <a:t>soul</a:t>
            </a:r>
            <a:r>
              <a:rPr lang="en-US" altLang="en-US" sz="2650" dirty="0">
                <a:latin typeface="Calibri" pitchFamily="34" charset="0"/>
              </a:rPr>
              <a:t> are the mutual </a:t>
            </a:r>
            <a:r>
              <a:rPr lang="en-US" altLang="en-US" sz="2650" b="1" dirty="0">
                <a:latin typeface="Calibri" pitchFamily="34" charset="0"/>
              </a:rPr>
              <a:t>interfaces</a:t>
            </a:r>
            <a:r>
              <a:rPr lang="en-US" altLang="en-US" sz="2650" dirty="0">
                <a:latin typeface="Calibri" pitchFamily="34" charset="0"/>
              </a:rPr>
              <a:t> of the human being, the </a:t>
            </a:r>
            <a:r>
              <a:rPr lang="en-US" altLang="en-US" sz="2650" b="1" dirty="0">
                <a:solidFill>
                  <a:srgbClr val="C00000"/>
                </a:solidFill>
                <a:latin typeface="Calibri" pitchFamily="34" charset="0"/>
              </a:rPr>
              <a:t>brain</a:t>
            </a:r>
            <a:r>
              <a:rPr lang="en-US" altLang="en-US" sz="2650" dirty="0">
                <a:latin typeface="Calibri" pitchFamily="34" charset="0"/>
              </a:rPr>
              <a:t> in the physical realm, and the </a:t>
            </a:r>
            <a:r>
              <a:rPr lang="en-US" altLang="en-US" sz="2650" b="1" dirty="0">
                <a:solidFill>
                  <a:srgbClr val="0000FF"/>
                </a:solidFill>
                <a:latin typeface="Calibri" pitchFamily="34" charset="0"/>
              </a:rPr>
              <a:t>soul</a:t>
            </a:r>
            <a:r>
              <a:rPr lang="en-US" altLang="en-US" sz="2650" dirty="0">
                <a:latin typeface="Calibri" pitchFamily="34" charset="0"/>
              </a:rPr>
              <a:t> in the spiritual realm. </a:t>
            </a:r>
          </a:p>
          <a:p>
            <a:pPr algn="just" eaLnBrk="1" hangingPunct="1">
              <a:spcBef>
                <a:spcPts val="600"/>
              </a:spcBef>
              <a:spcAft>
                <a:spcPts val="600"/>
              </a:spcAft>
              <a:buFontTx/>
              <a:buNone/>
            </a:pPr>
            <a:r>
              <a:rPr lang="en-US" altLang="en-US" sz="2650" dirty="0">
                <a:latin typeface="Calibri" pitchFamily="34" charset="0"/>
              </a:rPr>
              <a:t>Just as the </a:t>
            </a:r>
            <a:r>
              <a:rPr lang="en-US" altLang="en-US" sz="2650" b="1" dirty="0">
                <a:solidFill>
                  <a:srgbClr val="7030A0"/>
                </a:solidFill>
                <a:latin typeface="Calibri" pitchFamily="34" charset="0"/>
              </a:rPr>
              <a:t>body</a:t>
            </a:r>
            <a:r>
              <a:rPr lang="en-US" altLang="en-US" sz="2650" dirty="0">
                <a:latin typeface="Calibri" pitchFamily="34" charset="0"/>
              </a:rPr>
              <a:t> interfaces with and interacts with the physical realm, the </a:t>
            </a:r>
            <a:r>
              <a:rPr lang="en-US" altLang="en-US" sz="2650" b="1" dirty="0">
                <a:solidFill>
                  <a:srgbClr val="00B050"/>
                </a:solidFill>
                <a:latin typeface="Calibri" pitchFamily="34" charset="0"/>
              </a:rPr>
              <a:t>spirit</a:t>
            </a:r>
            <a:r>
              <a:rPr lang="en-US" altLang="en-US" sz="2650" dirty="0">
                <a:latin typeface="Calibri" pitchFamily="34" charset="0"/>
              </a:rPr>
              <a:t> of a person interfaces with and interacts with the spiritual realm. </a:t>
            </a:r>
          </a:p>
        </p:txBody>
      </p:sp>
      <p:pic>
        <p:nvPicPr>
          <p:cNvPr id="36867" name="Picture 2" descr="Slid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927" y="1143000"/>
            <a:ext cx="3419473" cy="24688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71119" y="4084320"/>
            <a:ext cx="3444282" cy="2468880"/>
          </a:xfrm>
          <a:prstGeom prst="rect">
            <a:avLst/>
          </a:prstGeom>
        </p:spPr>
      </p:pic>
      <p:sp>
        <p:nvSpPr>
          <p:cNvPr id="6"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28600" y="1066800"/>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600"/>
              </a:spcBef>
              <a:spcAft>
                <a:spcPts val="600"/>
              </a:spcAft>
              <a:buFontTx/>
              <a:buNone/>
            </a:pPr>
            <a:r>
              <a:rPr lang="en-US" altLang="en-US" sz="2800" dirty="0">
                <a:latin typeface="Calibri" pitchFamily="34" charset="0"/>
              </a:rPr>
              <a:t>This diagram illustrates the </a:t>
            </a:r>
            <a:r>
              <a:rPr lang="en-US" altLang="en-US" sz="2800" b="1" dirty="0">
                <a:solidFill>
                  <a:srgbClr val="C00000"/>
                </a:solidFill>
                <a:latin typeface="Calibri" pitchFamily="34" charset="0"/>
              </a:rPr>
              <a:t>Brain</a:t>
            </a:r>
            <a:r>
              <a:rPr lang="en-US" altLang="en-US" sz="2800" b="1" dirty="0">
                <a:latin typeface="Calibri" pitchFamily="34" charset="0"/>
              </a:rPr>
              <a:t> on the Physical Realm Side </a:t>
            </a:r>
            <a:r>
              <a:rPr lang="en-US" altLang="en-US" sz="2800" dirty="0">
                <a:latin typeface="Calibri" pitchFamily="34" charset="0"/>
              </a:rPr>
              <a:t>and the </a:t>
            </a:r>
            <a:r>
              <a:rPr lang="en-US" altLang="en-US" sz="2800" b="1" dirty="0">
                <a:solidFill>
                  <a:srgbClr val="0000FF"/>
                </a:solidFill>
                <a:latin typeface="Calibri" pitchFamily="34" charset="0"/>
              </a:rPr>
              <a:t>Soul</a:t>
            </a:r>
            <a:r>
              <a:rPr lang="en-US" altLang="en-US" sz="2800" b="1" dirty="0">
                <a:latin typeface="Calibri" pitchFamily="34" charset="0"/>
              </a:rPr>
              <a:t> on the Spiritual Realm Side.</a:t>
            </a:r>
            <a:endParaRPr lang="en-US" altLang="en-US" sz="2800" dirty="0">
              <a:latin typeface="Calibri" pitchFamily="34" charset="0"/>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25146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a:spLocks noChangeArrowheads="1"/>
          </p:cNvSpPr>
          <p:nvPr/>
        </p:nvSpPr>
        <p:spPr bwMode="auto">
          <a:xfrm>
            <a:off x="4419600" y="2362200"/>
            <a:ext cx="4648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spcBef>
                <a:spcPts val="600"/>
              </a:spcBef>
              <a:spcAft>
                <a:spcPts val="600"/>
              </a:spcAft>
              <a:buFontTx/>
              <a:buNone/>
            </a:pPr>
            <a:r>
              <a:rPr lang="en-US" altLang="en-US" sz="2800" dirty="0">
                <a:latin typeface="Calibri" pitchFamily="34" charset="0"/>
              </a:rPr>
              <a:t>Both the </a:t>
            </a:r>
            <a:r>
              <a:rPr lang="en-US" altLang="en-US" sz="2800" b="1" dirty="0">
                <a:solidFill>
                  <a:srgbClr val="C00000"/>
                </a:solidFill>
                <a:latin typeface="Calibri" pitchFamily="34" charset="0"/>
              </a:rPr>
              <a:t>Brain</a:t>
            </a:r>
            <a:r>
              <a:rPr lang="en-US" altLang="en-US" sz="2800" b="1" dirty="0">
                <a:latin typeface="Calibri" pitchFamily="34" charset="0"/>
              </a:rPr>
              <a:t> </a:t>
            </a:r>
            <a:r>
              <a:rPr lang="en-US" altLang="en-US" sz="2800" dirty="0">
                <a:latin typeface="Calibri" pitchFamily="34" charset="0"/>
              </a:rPr>
              <a:t>on the Physical Realm Side and the </a:t>
            </a:r>
            <a:r>
              <a:rPr lang="en-US" altLang="en-US" sz="2800" b="1" dirty="0">
                <a:solidFill>
                  <a:srgbClr val="0000FF"/>
                </a:solidFill>
                <a:latin typeface="Calibri" pitchFamily="34" charset="0"/>
              </a:rPr>
              <a:t>Soul</a:t>
            </a:r>
            <a:r>
              <a:rPr lang="en-US" altLang="en-US" sz="2800" b="1" dirty="0">
                <a:latin typeface="Calibri" pitchFamily="34" charset="0"/>
              </a:rPr>
              <a:t> </a:t>
            </a:r>
            <a:r>
              <a:rPr lang="en-US" altLang="en-US" sz="2800" dirty="0">
                <a:latin typeface="Calibri" pitchFamily="34" charset="0"/>
              </a:rPr>
              <a:t>on the Spiritual Realm Side have aspects of </a:t>
            </a:r>
            <a:r>
              <a:rPr lang="en-US" altLang="en-US" sz="2800" b="1" dirty="0">
                <a:latin typeface="Calibri" pitchFamily="34" charset="0"/>
              </a:rPr>
              <a:t>Mind, Emotions, </a:t>
            </a:r>
            <a:r>
              <a:rPr lang="en-US" altLang="en-US" sz="2800" dirty="0">
                <a:latin typeface="Calibri" pitchFamily="34" charset="0"/>
              </a:rPr>
              <a:t>and</a:t>
            </a:r>
            <a:r>
              <a:rPr lang="en-US" altLang="en-US" sz="2800" b="1" dirty="0">
                <a:latin typeface="Calibri" pitchFamily="34" charset="0"/>
              </a:rPr>
              <a:t> Will.</a:t>
            </a:r>
            <a:endParaRPr lang="en-US" altLang="en-US" sz="2800" dirty="0">
              <a:latin typeface="Calibri" pitchFamily="34" charset="0"/>
            </a:endParaRPr>
          </a:p>
        </p:txBody>
      </p:sp>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28600" y="102711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0"/>
              </a:spcBef>
              <a:spcAft>
                <a:spcPts val="600"/>
              </a:spcAft>
              <a:buNone/>
            </a:pPr>
            <a:r>
              <a:rPr lang="en-US" altLang="en-US" sz="2800" b="1" dirty="0">
                <a:latin typeface="Calibri" panose="020F0502020204030204" pitchFamily="34" charset="0"/>
              </a:rPr>
              <a:t>Physical Realm Side of </a:t>
            </a:r>
            <a:r>
              <a:rPr lang="en-US" altLang="en-US" sz="2800" b="1" u="sng" dirty="0">
                <a:solidFill>
                  <a:srgbClr val="FF33CC"/>
                </a:solidFill>
                <a:latin typeface="Calibri" panose="020F0502020204030204" pitchFamily="34" charset="0"/>
              </a:rPr>
              <a:t>Mind</a:t>
            </a:r>
            <a:r>
              <a:rPr lang="en-US" altLang="en-US" sz="2800" b="1" dirty="0">
                <a:latin typeface="Calibri" panose="020F0502020204030204" pitchFamily="34" charset="0"/>
              </a:rPr>
              <a:t> </a:t>
            </a:r>
            <a:r>
              <a:rPr lang="en-US" altLang="en-US" sz="2800" dirty="0">
                <a:latin typeface="Calibri" panose="020F0502020204030204" pitchFamily="34" charset="0"/>
              </a:rPr>
              <a:t>= Sympathetic mental thinking (subconscious – reaction to stress - trainable).</a:t>
            </a:r>
          </a:p>
        </p:txBody>
      </p:sp>
      <p:sp>
        <p:nvSpPr>
          <p:cNvPr id="5" name="TextBox 2"/>
          <p:cNvSpPr txBox="1">
            <a:spLocks noChangeArrowheads="1"/>
          </p:cNvSpPr>
          <p:nvPr/>
        </p:nvSpPr>
        <p:spPr bwMode="auto">
          <a:xfrm>
            <a:off x="228600" y="575149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0"/>
              </a:spcBef>
              <a:spcAft>
                <a:spcPts val="600"/>
              </a:spcAft>
              <a:buNone/>
            </a:pPr>
            <a:r>
              <a:rPr lang="en-US" altLang="en-US" sz="2800" b="1" dirty="0">
                <a:latin typeface="Calibri" panose="020F0502020204030204" pitchFamily="34" charset="0"/>
              </a:rPr>
              <a:t>Spiritual Realm Side of </a:t>
            </a:r>
            <a:r>
              <a:rPr lang="en-US" altLang="en-US" sz="2800" b="1" u="sng" dirty="0">
                <a:solidFill>
                  <a:srgbClr val="FF33CC"/>
                </a:solidFill>
                <a:latin typeface="Calibri" panose="020F0502020204030204" pitchFamily="34" charset="0"/>
              </a:rPr>
              <a:t>Mind</a:t>
            </a:r>
            <a:r>
              <a:rPr lang="en-US" altLang="en-US" sz="2800" b="1" dirty="0">
                <a:latin typeface="Calibri" panose="020F0502020204030204" pitchFamily="34" charset="0"/>
              </a:rPr>
              <a:t> </a:t>
            </a:r>
            <a:r>
              <a:rPr lang="en-US" altLang="en-US" sz="2800" dirty="0">
                <a:latin typeface="Calibri" panose="020F0502020204030204" pitchFamily="34" charset="0"/>
              </a:rPr>
              <a:t>= Sympathetic mental thinking (subconscious - reaction to sin - trainable).</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20574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extLst>
      <p:ext uri="{BB962C8B-B14F-4D97-AF65-F5344CB8AC3E}">
        <p14:creationId xmlns:p14="http://schemas.microsoft.com/office/powerpoint/2010/main" val="1937981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8600" y="1027113"/>
            <a:ext cx="8820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600"/>
              </a:spcBef>
              <a:spcAft>
                <a:spcPts val="600"/>
              </a:spcAft>
              <a:buFontTx/>
              <a:buNone/>
            </a:pPr>
            <a:r>
              <a:rPr lang="en-US" altLang="en-US" sz="2800" b="1" dirty="0">
                <a:latin typeface="Calibri" pitchFamily="34" charset="0"/>
              </a:rPr>
              <a:t>Physical Realm Side of </a:t>
            </a:r>
            <a:r>
              <a:rPr lang="en-US" altLang="en-US" sz="2800" b="1" u="sng" dirty="0">
                <a:solidFill>
                  <a:srgbClr val="CC00CC"/>
                </a:solidFill>
                <a:latin typeface="Calibri" pitchFamily="34" charset="0"/>
              </a:rPr>
              <a:t>Emotions</a:t>
            </a:r>
            <a:r>
              <a:rPr lang="en-US" altLang="en-US" sz="2800" dirty="0">
                <a:latin typeface="Calibri" pitchFamily="34" charset="0"/>
              </a:rPr>
              <a:t> = Influenced and affected by physical forces hunger, pain, hormones, blood sugar levels, etc.</a:t>
            </a:r>
          </a:p>
        </p:txBody>
      </p:sp>
      <p:sp>
        <p:nvSpPr>
          <p:cNvPr id="5" name="TextBox 4"/>
          <p:cNvSpPr txBox="1">
            <a:spLocks noChangeArrowheads="1"/>
          </p:cNvSpPr>
          <p:nvPr/>
        </p:nvSpPr>
        <p:spPr bwMode="auto">
          <a:xfrm>
            <a:off x="95250" y="5396805"/>
            <a:ext cx="8953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600"/>
              </a:spcBef>
              <a:spcAft>
                <a:spcPts val="600"/>
              </a:spcAft>
              <a:buFontTx/>
              <a:buNone/>
            </a:pPr>
            <a:r>
              <a:rPr lang="en-US" altLang="en-US" sz="2800" b="1" dirty="0">
                <a:latin typeface="Calibri" pitchFamily="34" charset="0"/>
              </a:rPr>
              <a:t>Spiritual Realm Side of </a:t>
            </a:r>
            <a:r>
              <a:rPr lang="en-US" altLang="en-US" sz="2800" b="1" u="sng" dirty="0">
                <a:solidFill>
                  <a:srgbClr val="CC00CC"/>
                </a:solidFill>
                <a:latin typeface="Calibri" pitchFamily="34" charset="0"/>
              </a:rPr>
              <a:t>Emotions</a:t>
            </a:r>
            <a:r>
              <a:rPr lang="en-US" altLang="en-US" sz="2800" dirty="0">
                <a:latin typeface="Calibri" pitchFamily="34" charset="0"/>
              </a:rPr>
              <a:t> = Influenced and affected by spiritual forces – conviction of sin, meditation and reflection upon the Word, prayer, spiritual warfare, etc.</a:t>
            </a:r>
          </a:p>
        </p:txBody>
      </p:sp>
      <p:pic>
        <p:nvPicPr>
          <p:cNvPr id="2458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20574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396875" y="1027113"/>
            <a:ext cx="8350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600"/>
              </a:spcBef>
              <a:spcAft>
                <a:spcPts val="600"/>
              </a:spcAft>
              <a:buFontTx/>
              <a:buNone/>
            </a:pPr>
            <a:r>
              <a:rPr lang="en-US" altLang="en-US" sz="2800" b="1" dirty="0">
                <a:latin typeface="Calibri" pitchFamily="34" charset="0"/>
              </a:rPr>
              <a:t>Physical Realm Side of </a:t>
            </a:r>
            <a:r>
              <a:rPr lang="en-US" altLang="en-US" sz="2800" b="1" u="sng" dirty="0">
                <a:solidFill>
                  <a:srgbClr val="9900FF"/>
                </a:solidFill>
                <a:latin typeface="Calibri" pitchFamily="34" charset="0"/>
              </a:rPr>
              <a:t>Will</a:t>
            </a:r>
            <a:r>
              <a:rPr lang="en-US" altLang="en-US" sz="2800" dirty="0">
                <a:latin typeface="Calibri" pitchFamily="34" charset="0"/>
              </a:rPr>
              <a:t> = When we make decisions solely based upon </a:t>
            </a:r>
            <a:r>
              <a:rPr lang="en-US" altLang="en-US" sz="2800" b="1" u="sng" dirty="0">
                <a:latin typeface="Calibri" pitchFamily="34" charset="0"/>
              </a:rPr>
              <a:t>what our physical senses tell us</a:t>
            </a:r>
            <a:r>
              <a:rPr lang="en-US" altLang="en-US" sz="2800" dirty="0">
                <a:latin typeface="Calibri" pitchFamily="34" charset="0"/>
              </a:rPr>
              <a:t>. </a:t>
            </a:r>
          </a:p>
        </p:txBody>
      </p:sp>
      <p:sp>
        <p:nvSpPr>
          <p:cNvPr id="5" name="TextBox 4"/>
          <p:cNvSpPr txBox="1">
            <a:spLocks noChangeArrowheads="1"/>
          </p:cNvSpPr>
          <p:nvPr/>
        </p:nvSpPr>
        <p:spPr bwMode="auto">
          <a:xfrm>
            <a:off x="414338" y="5321300"/>
            <a:ext cx="83486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600"/>
              </a:spcBef>
              <a:spcAft>
                <a:spcPts val="600"/>
              </a:spcAft>
              <a:buFontTx/>
              <a:buNone/>
            </a:pPr>
            <a:r>
              <a:rPr lang="en-US" altLang="en-US" sz="2800" b="1" dirty="0">
                <a:latin typeface="Calibri" pitchFamily="34" charset="0"/>
              </a:rPr>
              <a:t>Spiritual Realm Side of </a:t>
            </a:r>
            <a:r>
              <a:rPr lang="en-US" altLang="en-US" sz="2800" b="1" u="sng" dirty="0">
                <a:solidFill>
                  <a:srgbClr val="9900FF"/>
                </a:solidFill>
                <a:latin typeface="Calibri" pitchFamily="34" charset="0"/>
              </a:rPr>
              <a:t>Will</a:t>
            </a:r>
            <a:r>
              <a:rPr lang="en-US" altLang="en-US" sz="2800" dirty="0">
                <a:latin typeface="Calibri" pitchFamily="34" charset="0"/>
              </a:rPr>
              <a:t> = When we make decisions based upon </a:t>
            </a:r>
            <a:r>
              <a:rPr lang="en-US" altLang="en-US" sz="2800" b="1" u="sng" dirty="0">
                <a:latin typeface="Calibri" pitchFamily="34" charset="0"/>
              </a:rPr>
              <a:t>what we understand to be the truth</a:t>
            </a:r>
            <a:r>
              <a:rPr lang="en-US" altLang="en-US" sz="2800" dirty="0">
                <a:latin typeface="Calibri" pitchFamily="34" charset="0"/>
              </a:rPr>
              <a:t>. What we see spiritually impacts our decisions.</a:t>
            </a:r>
          </a:p>
        </p:txBody>
      </p:sp>
      <p:pic>
        <p:nvPicPr>
          <p:cNvPr id="2560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20574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
          <p:cNvSpPr>
            <a:spLocks noChangeArrowheads="1"/>
          </p:cNvSpPr>
          <p:nvPr/>
        </p:nvSpPr>
        <p:spPr bwMode="auto">
          <a:xfrm>
            <a:off x="114300" y="4689475"/>
            <a:ext cx="8915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600" dirty="0">
                <a:latin typeface="Calibri" pitchFamily="34" charset="0"/>
              </a:rPr>
              <a:t>Both the </a:t>
            </a:r>
            <a:r>
              <a:rPr lang="en-US" altLang="en-US" sz="2600" b="1" dirty="0">
                <a:solidFill>
                  <a:srgbClr val="C00000"/>
                </a:solidFill>
                <a:latin typeface="Calibri" pitchFamily="34" charset="0"/>
              </a:rPr>
              <a:t>brain</a:t>
            </a:r>
            <a:r>
              <a:rPr lang="en-US" altLang="en-US" sz="2600" dirty="0">
                <a:latin typeface="Calibri" pitchFamily="34" charset="0"/>
              </a:rPr>
              <a:t> and the </a:t>
            </a:r>
            <a:r>
              <a:rPr lang="en-US" altLang="en-US" sz="2600" b="1" dirty="0">
                <a:solidFill>
                  <a:srgbClr val="0000FF"/>
                </a:solidFill>
                <a:latin typeface="Calibri" pitchFamily="34" charset="0"/>
              </a:rPr>
              <a:t>soul</a:t>
            </a:r>
            <a:r>
              <a:rPr lang="en-US" altLang="en-US" sz="2600" dirty="0">
                <a:latin typeface="Calibri" pitchFamily="34" charset="0"/>
              </a:rPr>
              <a:t> have aspects of mind, emotions and will. As the </a:t>
            </a:r>
            <a:r>
              <a:rPr lang="en-US" altLang="en-US" sz="2600" b="1" dirty="0">
                <a:latin typeface="Calibri" pitchFamily="34" charset="0"/>
              </a:rPr>
              <a:t>mind, emotions and will </a:t>
            </a:r>
            <a:r>
              <a:rPr lang="en-US" altLang="en-US" sz="2600" dirty="0">
                <a:latin typeface="Calibri" pitchFamily="34" charset="0"/>
              </a:rPr>
              <a:t>of the </a:t>
            </a:r>
            <a:r>
              <a:rPr lang="en-US" altLang="en-US" sz="2600" b="1" dirty="0">
                <a:solidFill>
                  <a:srgbClr val="C00000"/>
                </a:solidFill>
                <a:latin typeface="Calibri" pitchFamily="34" charset="0"/>
              </a:rPr>
              <a:t>brain</a:t>
            </a:r>
            <a:r>
              <a:rPr lang="en-US" altLang="en-US" sz="2600" dirty="0">
                <a:latin typeface="Calibri" pitchFamily="34" charset="0"/>
              </a:rPr>
              <a:t> are impacted by things in the Physical Realm, (</a:t>
            </a:r>
            <a:r>
              <a:rPr lang="en-US" altLang="en-US" sz="2600" i="1" dirty="0">
                <a:latin typeface="Calibri" pitchFamily="34" charset="0"/>
              </a:rPr>
              <a:t>including the </a:t>
            </a:r>
            <a:r>
              <a:rPr lang="en-US" altLang="en-US" sz="2600" b="1" i="1" dirty="0">
                <a:solidFill>
                  <a:srgbClr val="7030A0"/>
                </a:solidFill>
                <a:latin typeface="Calibri" pitchFamily="34" charset="0"/>
              </a:rPr>
              <a:t>body</a:t>
            </a:r>
            <a:r>
              <a:rPr lang="en-US" altLang="en-US" sz="2600" dirty="0">
                <a:latin typeface="Calibri" pitchFamily="34" charset="0"/>
              </a:rPr>
              <a:t>), so the </a:t>
            </a:r>
            <a:r>
              <a:rPr lang="en-US" altLang="en-US" sz="2600" b="1" dirty="0">
                <a:latin typeface="Calibri" pitchFamily="34" charset="0"/>
              </a:rPr>
              <a:t>mind, emotions and will</a:t>
            </a:r>
            <a:r>
              <a:rPr lang="en-US" altLang="en-US" sz="2600" dirty="0">
                <a:latin typeface="Calibri" pitchFamily="34" charset="0"/>
              </a:rPr>
              <a:t> of the </a:t>
            </a:r>
            <a:r>
              <a:rPr lang="en-US" altLang="en-US" sz="2600" b="1" dirty="0">
                <a:solidFill>
                  <a:srgbClr val="0000FF"/>
                </a:solidFill>
                <a:latin typeface="Calibri" pitchFamily="34" charset="0"/>
              </a:rPr>
              <a:t>soul</a:t>
            </a:r>
            <a:r>
              <a:rPr lang="en-US" altLang="en-US" sz="2600" dirty="0">
                <a:latin typeface="Calibri" pitchFamily="34" charset="0"/>
              </a:rPr>
              <a:t> are impacted by things in the Spiritual Realm, (</a:t>
            </a:r>
            <a:r>
              <a:rPr lang="en-US" altLang="en-US" sz="2600" i="1" dirty="0">
                <a:latin typeface="Calibri" pitchFamily="34" charset="0"/>
              </a:rPr>
              <a:t>including the </a:t>
            </a:r>
            <a:r>
              <a:rPr lang="en-US" altLang="en-US" sz="2600" b="1" i="1" dirty="0">
                <a:solidFill>
                  <a:srgbClr val="00B050"/>
                </a:solidFill>
                <a:latin typeface="Calibri" pitchFamily="34" charset="0"/>
              </a:rPr>
              <a:t>spirit</a:t>
            </a:r>
            <a:r>
              <a:rPr lang="en-US" altLang="en-US" sz="2600" i="1" dirty="0">
                <a:latin typeface="Calibri" pitchFamily="34" charset="0"/>
              </a:rPr>
              <a:t> of the person</a:t>
            </a:r>
            <a:r>
              <a:rPr lang="en-US" altLang="en-US" sz="2600" dirty="0">
                <a:latin typeface="Calibri" pitchFamily="34"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751" y="908831"/>
            <a:ext cx="5212498" cy="378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733" y="1969007"/>
            <a:ext cx="6074867" cy="475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00050" y="798493"/>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ts val="0"/>
              </a:spcBef>
              <a:spcAft>
                <a:spcPts val="0"/>
              </a:spcAft>
              <a:buFontTx/>
              <a:buNone/>
            </a:pPr>
            <a:r>
              <a:rPr lang="en-US" altLang="en-US" sz="2800" dirty="0">
                <a:latin typeface="Calibri" pitchFamily="34" charset="0"/>
              </a:rPr>
              <a:t>According to Heb. 4:12, where does God’s Word </a:t>
            </a:r>
            <a:r>
              <a:rPr lang="en-US" altLang="en-US" sz="2800" b="1" i="1" u="sng" dirty="0">
                <a:latin typeface="Calibri" pitchFamily="34" charset="0"/>
              </a:rPr>
              <a:t>actually</a:t>
            </a:r>
            <a:r>
              <a:rPr lang="en-US" altLang="en-US" sz="2800" dirty="0">
                <a:latin typeface="Calibri" pitchFamily="34" charset="0"/>
              </a:rPr>
              <a:t> touch us?</a:t>
            </a:r>
          </a:p>
        </p:txBody>
      </p:sp>
      <p:sp>
        <p:nvSpPr>
          <p:cNvPr id="2" name="Rectangular Callout 1"/>
          <p:cNvSpPr/>
          <p:nvPr/>
        </p:nvSpPr>
        <p:spPr>
          <a:xfrm>
            <a:off x="152400" y="1984271"/>
            <a:ext cx="2514992" cy="2412634"/>
          </a:xfrm>
          <a:prstGeom prst="wedgeRectCallout">
            <a:avLst>
              <a:gd name="adj1" fmla="val 70276"/>
              <a:gd name="adj2" fmla="val 7696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2000" b="1" dirty="0">
                <a:latin typeface="Calibri" pitchFamily="34" charset="0"/>
              </a:rPr>
              <a:t>Hebrews 4:12</a:t>
            </a:r>
          </a:p>
          <a:p>
            <a:r>
              <a:rPr lang="en-US" altLang="en-US" sz="2000" dirty="0">
                <a:latin typeface="Calibri" pitchFamily="34" charset="0"/>
              </a:rPr>
              <a:t>For the word of God is living and active and sharper than any two-edged sword, </a:t>
            </a:r>
            <a:r>
              <a:rPr lang="en-US" altLang="en-US" sz="2000" b="1" dirty="0">
                <a:latin typeface="Calibri" pitchFamily="34" charset="0"/>
              </a:rPr>
              <a:t>…</a:t>
            </a:r>
            <a:r>
              <a:rPr lang="en-US" altLang="en-US" sz="2000" dirty="0">
                <a:latin typeface="Calibri" pitchFamily="34" charset="0"/>
              </a:rPr>
              <a:t>and </a:t>
            </a:r>
            <a:r>
              <a:rPr lang="en-US" altLang="en-US" sz="2000" b="1" i="1" dirty="0">
                <a:latin typeface="Calibri" pitchFamily="34" charset="0"/>
              </a:rPr>
              <a:t>piercing as far as the division of soul and spirit</a:t>
            </a:r>
            <a:r>
              <a:rPr lang="en-US" altLang="en-US" sz="2000" dirty="0">
                <a:latin typeface="Calibri" pitchFamily="34" charset="0"/>
              </a:rPr>
              <a:t>…</a:t>
            </a:r>
          </a:p>
        </p:txBody>
      </p:sp>
      <p:sp>
        <p:nvSpPr>
          <p:cNvPr id="14" name="Bent-Up Arrow 13"/>
          <p:cNvSpPr/>
          <p:nvPr/>
        </p:nvSpPr>
        <p:spPr>
          <a:xfrm>
            <a:off x="2197608" y="1447800"/>
            <a:ext cx="4736592" cy="2949105"/>
          </a:xfrm>
          <a:prstGeom prst="bentUpArrow">
            <a:avLst>
              <a:gd name="adj1" fmla="val 2819"/>
              <a:gd name="adj2" fmla="val 4389"/>
              <a:gd name="adj3" fmla="val 8086"/>
            </a:avLst>
          </a:prstGeom>
          <a:solidFill>
            <a:srgbClr val="FF0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0500" y="914400"/>
          <a:ext cx="8763000" cy="2743256"/>
        </p:xfrm>
        <a:graphic>
          <a:graphicData uri="http://schemas.openxmlformats.org/drawingml/2006/table">
            <a:tbl>
              <a:tblPr firstRow="1" bandRow="1">
                <a:tableStyleId>{F2DE63D5-997A-4646-A377-4702673A728D}</a:tableStyleId>
              </a:tblPr>
              <a:tblGrid>
                <a:gridCol w="4457701">
                  <a:extLst>
                    <a:ext uri="{9D8B030D-6E8A-4147-A177-3AD203B41FA5}">
                      <a16:colId xmlns:a16="http://schemas.microsoft.com/office/drawing/2014/main" val="20000"/>
                    </a:ext>
                  </a:extLst>
                </a:gridCol>
                <a:gridCol w="4305299">
                  <a:extLst>
                    <a:ext uri="{9D8B030D-6E8A-4147-A177-3AD203B41FA5}">
                      <a16:colId xmlns:a16="http://schemas.microsoft.com/office/drawing/2014/main" val="20001"/>
                    </a:ext>
                  </a:extLst>
                </a:gridCol>
              </a:tblGrid>
              <a:tr h="457220">
                <a:tc>
                  <a:txBody>
                    <a:bodyPr/>
                    <a:lstStyle/>
                    <a:p>
                      <a:pPr algn="ctr"/>
                      <a:r>
                        <a:rPr lang="en-US" sz="2400" dirty="0">
                          <a:solidFill>
                            <a:schemeClr val="tx1"/>
                          </a:solidFill>
                          <a:latin typeface="Calibri" pitchFamily="34" charset="0"/>
                          <a:cs typeface="Calibri" pitchFamily="34" charset="0"/>
                        </a:rPr>
                        <a:t>2 Tim. 3:16-17 </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tx1"/>
                          </a:solidFill>
                          <a:latin typeface="Calibri" pitchFamily="34" charset="0"/>
                          <a:cs typeface="Calibri" pitchFamily="34" charset="0"/>
                        </a:rPr>
                        <a:t>Heb. 4:12</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85980">
                <a:tc>
                  <a:txBody>
                    <a:bodyPr/>
                    <a:lstStyle/>
                    <a:p>
                      <a:pPr algn="l"/>
                      <a:r>
                        <a:rPr lang="en-US" sz="2400" u="none" strike="noStrike" kern="1200" baseline="30000" dirty="0">
                          <a:solidFill>
                            <a:schemeClr val="tx1"/>
                          </a:solidFill>
                          <a:effectLst/>
                          <a:latin typeface="Calibri" pitchFamily="34" charset="0"/>
                          <a:ea typeface="+mn-ea"/>
                          <a:cs typeface="Calibri" pitchFamily="34" charset="0"/>
                        </a:rPr>
                        <a:t>16</a:t>
                      </a:r>
                      <a:r>
                        <a:rPr lang="en-US" sz="2400" u="none" strike="noStrike" kern="1200" dirty="0">
                          <a:solidFill>
                            <a:schemeClr val="tx1"/>
                          </a:solidFill>
                          <a:effectLst/>
                          <a:latin typeface="Calibri" pitchFamily="34" charset="0"/>
                          <a:ea typeface="+mn-ea"/>
                          <a:cs typeface="Calibri" pitchFamily="34" charset="0"/>
                        </a:rPr>
                        <a:t> </a:t>
                      </a:r>
                      <a:r>
                        <a:rPr lang="en-US" sz="2400" b="1" kern="1200" dirty="0">
                          <a:solidFill>
                            <a:schemeClr val="tx1"/>
                          </a:solidFill>
                          <a:effectLst/>
                          <a:latin typeface="Calibri" pitchFamily="34" charset="0"/>
                          <a:ea typeface="+mn-ea"/>
                          <a:cs typeface="Calibri" pitchFamily="34" charset="0"/>
                        </a:rPr>
                        <a:t>All Scripture is inspired by God </a:t>
                      </a:r>
                      <a:r>
                        <a:rPr lang="en-US" sz="2400" kern="1200" dirty="0">
                          <a:solidFill>
                            <a:schemeClr val="tx1"/>
                          </a:solidFill>
                          <a:effectLst/>
                          <a:latin typeface="Calibri" pitchFamily="34" charset="0"/>
                          <a:ea typeface="+mn-ea"/>
                          <a:cs typeface="Calibri" pitchFamily="34" charset="0"/>
                        </a:rPr>
                        <a:t>and profitable for teaching, for reproof, for correction, for training in righteousness; </a:t>
                      </a:r>
                      <a:r>
                        <a:rPr lang="en-US" sz="2400" u="none" strike="noStrike" kern="1200" baseline="30000" dirty="0">
                          <a:solidFill>
                            <a:schemeClr val="tx1"/>
                          </a:solidFill>
                          <a:effectLst/>
                          <a:latin typeface="Calibri" pitchFamily="34" charset="0"/>
                          <a:ea typeface="+mn-ea"/>
                          <a:cs typeface="Calibri" pitchFamily="34" charset="0"/>
                        </a:rPr>
                        <a:t>17</a:t>
                      </a:r>
                      <a:r>
                        <a:rPr lang="en-US" sz="2400" u="none" strike="noStrike" kern="1200" dirty="0">
                          <a:solidFill>
                            <a:schemeClr val="tx1"/>
                          </a:solidFill>
                          <a:effectLst/>
                          <a:latin typeface="Calibri" pitchFamily="34" charset="0"/>
                          <a:ea typeface="+mn-ea"/>
                          <a:cs typeface="Calibri" pitchFamily="34" charset="0"/>
                        </a:rPr>
                        <a:t> </a:t>
                      </a:r>
                      <a:r>
                        <a:rPr lang="en-US" sz="2400" b="1" kern="1200" dirty="0">
                          <a:solidFill>
                            <a:schemeClr val="tx1"/>
                          </a:solidFill>
                          <a:effectLst/>
                          <a:latin typeface="Calibri" pitchFamily="34" charset="0"/>
                          <a:ea typeface="+mn-ea"/>
                          <a:cs typeface="Calibri" pitchFamily="34" charset="0"/>
                        </a:rPr>
                        <a:t>so that the man of God</a:t>
                      </a:r>
                      <a:r>
                        <a:rPr lang="en-US" sz="2400" kern="1200" dirty="0">
                          <a:solidFill>
                            <a:schemeClr val="tx1"/>
                          </a:solidFill>
                          <a:effectLst/>
                          <a:latin typeface="Calibri" pitchFamily="34" charset="0"/>
                          <a:ea typeface="+mn-ea"/>
                          <a:cs typeface="Calibri" pitchFamily="34" charset="0"/>
                        </a:rPr>
                        <a:t> may be adequate, equipped for every good work. </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US" sz="2400" b="1" kern="1200" dirty="0">
                          <a:solidFill>
                            <a:schemeClr val="tx1"/>
                          </a:solidFill>
                          <a:effectLst/>
                          <a:latin typeface="Calibri" pitchFamily="34" charset="0"/>
                          <a:ea typeface="+mn-ea"/>
                          <a:cs typeface="Calibri" pitchFamily="34" charset="0"/>
                        </a:rPr>
                        <a:t>For the word of God </a:t>
                      </a:r>
                      <a:r>
                        <a:rPr lang="en-US" sz="2400" kern="1200" dirty="0">
                          <a:solidFill>
                            <a:schemeClr val="tx1"/>
                          </a:solidFill>
                          <a:effectLst/>
                          <a:latin typeface="Calibri" pitchFamily="34" charset="0"/>
                          <a:ea typeface="+mn-ea"/>
                          <a:cs typeface="Calibri" pitchFamily="34" charset="0"/>
                        </a:rPr>
                        <a:t>is living and active and sharper than any two-edged sword, and </a:t>
                      </a:r>
                      <a:r>
                        <a:rPr lang="en-US" sz="2400" b="1" kern="1200" dirty="0">
                          <a:solidFill>
                            <a:schemeClr val="tx1"/>
                          </a:solidFill>
                          <a:effectLst/>
                          <a:latin typeface="Calibri" pitchFamily="34" charset="0"/>
                          <a:ea typeface="+mn-ea"/>
                          <a:cs typeface="Calibri" pitchFamily="34" charset="0"/>
                        </a:rPr>
                        <a:t>piercing as far as the division of soul and spirit</a:t>
                      </a:r>
                      <a:r>
                        <a:rPr lang="en-US" sz="2400" kern="1200" dirty="0">
                          <a:solidFill>
                            <a:schemeClr val="tx1"/>
                          </a:solidFill>
                          <a:effectLst/>
                          <a:latin typeface="Calibri" pitchFamily="34" charset="0"/>
                          <a:ea typeface="+mn-ea"/>
                          <a:cs typeface="Calibri" pitchFamily="34" charset="0"/>
                        </a:rPr>
                        <a:t>, of both joints and marrow…</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p:cNvSpPr>
            <a:spLocks noChangeArrowheads="1"/>
          </p:cNvSpPr>
          <p:nvPr/>
        </p:nvSpPr>
        <p:spPr bwMode="auto">
          <a:xfrm>
            <a:off x="38100" y="3733800"/>
            <a:ext cx="9067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ts val="400"/>
              </a:spcBef>
            </a:pPr>
            <a:r>
              <a:rPr lang="en-US" altLang="en-US" sz="2600" dirty="0">
                <a:latin typeface="Calibri" pitchFamily="34" charset="0"/>
              </a:rPr>
              <a:t>God’s Word originates in the </a:t>
            </a:r>
            <a:r>
              <a:rPr lang="en-US" altLang="en-US" sz="2600" b="1" dirty="0">
                <a:latin typeface="Calibri" pitchFamily="34" charset="0"/>
              </a:rPr>
              <a:t>Spiritual Realm </a:t>
            </a:r>
            <a:r>
              <a:rPr lang="en-US" altLang="en-US" sz="2600" dirty="0">
                <a:latin typeface="Calibri" pitchFamily="34" charset="0"/>
              </a:rPr>
              <a:t>but He created a document (the Bible) in the </a:t>
            </a:r>
            <a:r>
              <a:rPr lang="en-US" altLang="en-US" sz="2600" b="1" dirty="0">
                <a:latin typeface="Calibri" pitchFamily="34" charset="0"/>
              </a:rPr>
              <a:t>Physical Realm</a:t>
            </a:r>
            <a:r>
              <a:rPr lang="en-US" altLang="en-US" sz="2600" dirty="0">
                <a:latin typeface="Calibri" pitchFamily="34" charset="0"/>
              </a:rPr>
              <a:t>.</a:t>
            </a:r>
          </a:p>
          <a:p>
            <a:pPr eaLnBrk="1" hangingPunct="1">
              <a:spcBef>
                <a:spcPts val="400"/>
              </a:spcBef>
            </a:pPr>
            <a:r>
              <a:rPr lang="en-US" altLang="en-US" sz="2600" dirty="0">
                <a:latin typeface="Calibri" pitchFamily="34" charset="0"/>
              </a:rPr>
              <a:t>The Bible impacts us first in the </a:t>
            </a:r>
            <a:r>
              <a:rPr lang="en-US" altLang="en-US" sz="2600" b="1" dirty="0">
                <a:latin typeface="Calibri" pitchFamily="34" charset="0"/>
              </a:rPr>
              <a:t>Physical Realm</a:t>
            </a:r>
            <a:r>
              <a:rPr lang="en-US" altLang="en-US" sz="2600" dirty="0">
                <a:latin typeface="Calibri" pitchFamily="34" charset="0"/>
              </a:rPr>
              <a:t> by reaching the Brain then…</a:t>
            </a:r>
          </a:p>
          <a:p>
            <a:pPr eaLnBrk="1" hangingPunct="1">
              <a:spcBef>
                <a:spcPts val="400"/>
              </a:spcBef>
            </a:pPr>
            <a:r>
              <a:rPr lang="en-US" altLang="en-US" sz="2600" dirty="0">
                <a:solidFill>
                  <a:srgbClr val="000000"/>
                </a:solidFill>
                <a:latin typeface="Calibri" pitchFamily="34" charset="0"/>
              </a:rPr>
              <a:t>The Holy Spirit directs God’s Word into the depths of the </a:t>
            </a:r>
            <a:r>
              <a:rPr lang="en-US" altLang="en-US" sz="2600" b="1" dirty="0">
                <a:solidFill>
                  <a:srgbClr val="000000"/>
                </a:solidFill>
                <a:latin typeface="Calibri" pitchFamily="34" charset="0"/>
              </a:rPr>
              <a:t>Spiritual Realm </a:t>
            </a:r>
            <a:r>
              <a:rPr lang="en-US" altLang="en-US" sz="2600" dirty="0">
                <a:solidFill>
                  <a:srgbClr val="000000"/>
                </a:solidFill>
                <a:latin typeface="Calibri" pitchFamily="34" charset="0"/>
              </a:rPr>
              <a:t>of our being where it profoundly impacts our soul and spirit.</a:t>
            </a:r>
          </a:p>
        </p:txBody>
      </p:sp>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76200" y="1143000"/>
            <a:ext cx="8991600" cy="2385268"/>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spcAft>
                <a:spcPts val="600"/>
              </a:spcAft>
              <a:buFontTx/>
              <a:buNone/>
            </a:pPr>
            <a:r>
              <a:rPr lang="en-US" altLang="en-US" sz="3600" b="1" dirty="0">
                <a:latin typeface="Calibri" pitchFamily="34" charset="0"/>
              </a:rPr>
              <a:t>Romans 11:33</a:t>
            </a:r>
          </a:p>
          <a:p>
            <a:pPr algn="just">
              <a:spcBef>
                <a:spcPct val="0"/>
              </a:spcBef>
              <a:spcAft>
                <a:spcPts val="600"/>
              </a:spcAft>
              <a:buFontTx/>
              <a:buNone/>
            </a:pPr>
            <a:r>
              <a:rPr lang="en-US" altLang="en-US" sz="3600" dirty="0">
                <a:latin typeface="Calibri" pitchFamily="34" charset="0"/>
              </a:rPr>
              <a:t>Oh, the depth of the riches both of the wisdom and knowledge of God! How unsearchable are His judgments and unfathomable His ways! </a:t>
            </a:r>
          </a:p>
        </p:txBody>
      </p:sp>
      <p:pic>
        <p:nvPicPr>
          <p:cNvPr id="286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288" y="3048000"/>
            <a:ext cx="4535425" cy="3657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6"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89641" y="76134"/>
            <a:ext cx="7928581" cy="6629465"/>
          </a:xfrm>
          <a:prstGeom prst="rect">
            <a:avLst/>
          </a:prstGeom>
        </p:spPr>
        <p:txBody>
          <a:bodyPr vert="wordArtVert"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SPIRITUAL</a:t>
            </a: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  ANATOMY</a:t>
            </a:r>
          </a:p>
        </p:txBody>
      </p:sp>
      <p:pic>
        <p:nvPicPr>
          <p:cNvPr id="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231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28600" y="1030288"/>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ts val="600"/>
              </a:spcBef>
              <a:spcAft>
                <a:spcPts val="600"/>
              </a:spcAft>
              <a:buFontTx/>
              <a:buNone/>
            </a:pPr>
            <a:r>
              <a:rPr lang="en-US" altLang="en-US" sz="2800" dirty="0">
                <a:latin typeface="Calibri" pitchFamily="34" charset="0"/>
              </a:rPr>
              <a:t>For unbelievers, that impact is </a:t>
            </a:r>
            <a:r>
              <a:rPr lang="en-US" altLang="en-US" sz="2800" b="1" dirty="0">
                <a:latin typeface="Calibri" pitchFamily="34" charset="0"/>
              </a:rPr>
              <a:t>for salvation</a:t>
            </a:r>
            <a:r>
              <a:rPr lang="en-US" altLang="en-US" sz="2800" dirty="0">
                <a:latin typeface="Calibri" pitchFamily="34" charset="0"/>
              </a:rPr>
              <a:t>…</a:t>
            </a:r>
          </a:p>
        </p:txBody>
      </p:sp>
      <p:pic>
        <p:nvPicPr>
          <p:cNvPr id="27651" name="Picture 4" descr="http://photos3.fotosearch.com/bthumb/DSN/DSN122/17803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38090"/>
            <a:ext cx="4413989" cy="359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738090"/>
            <a:ext cx="4495800" cy="3595909"/>
          </a:xfrm>
          <a:prstGeom prst="rect">
            <a:avLst/>
          </a:prstGeom>
          <a:ln>
            <a:solidFill>
              <a:schemeClr val="tx1"/>
            </a:solidFill>
          </a:ln>
        </p:spPr>
      </p:pic>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01540" y="4164241"/>
            <a:ext cx="4347355" cy="627709"/>
          </a:xfrm>
          <a:prstGeom prst="rect">
            <a:avLst/>
          </a:prstGeom>
        </p:spPr>
        <p:style>
          <a:lnRef idx="0">
            <a:schemeClr val="accent6"/>
          </a:lnRef>
          <a:fillRef idx="3">
            <a:schemeClr val="accent6"/>
          </a:fillRef>
          <a:effectRef idx="3">
            <a:schemeClr val="accent6"/>
          </a:effectRef>
          <a:fontRef idx="minor">
            <a:schemeClr val="lt1"/>
          </a:fontRef>
        </p:style>
        <p:txBody>
          <a:bodyPr wrap="none">
            <a:prstTxWarp prst="textStop">
              <a:avLst/>
            </a:prstTxWarp>
            <a:spAutoFit/>
          </a:bodyPr>
          <a:lstStyle/>
          <a:p>
            <a:pPr algn="ctr">
              <a:spcBef>
                <a:spcPts val="600"/>
              </a:spcBef>
              <a:spcAft>
                <a:spcPts val="60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Growth and maturity</a:t>
            </a:r>
          </a:p>
        </p:txBody>
      </p:sp>
      <p:sp>
        <p:nvSpPr>
          <p:cNvPr id="8" name="Rectangle 7"/>
          <p:cNvSpPr/>
          <p:nvPr/>
        </p:nvSpPr>
        <p:spPr>
          <a:xfrm>
            <a:off x="4690110" y="3212631"/>
            <a:ext cx="4347355" cy="627709"/>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none">
            <a:prstTxWarp prst="textFadeRight">
              <a:avLst/>
            </a:prstTxWarp>
            <a:spAutoFit/>
          </a:bodyPr>
          <a:lstStyle/>
          <a:p>
            <a:pPr algn="ctr">
              <a:spcBef>
                <a:spcPts val="600"/>
              </a:spcBef>
              <a:spcAft>
                <a:spcPts val="60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Transforming</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988" name="Rectangle 1"/>
          <p:cNvSpPr>
            <a:spLocks noChangeArrowheads="1"/>
          </p:cNvSpPr>
          <p:nvPr/>
        </p:nvSpPr>
        <p:spPr bwMode="auto">
          <a:xfrm>
            <a:off x="228600" y="10668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a:latin typeface="Calibri" pitchFamily="34" charset="0"/>
              </a:rPr>
              <a:t>For believers, that impact is for </a:t>
            </a:r>
            <a:r>
              <a:rPr lang="en-US" altLang="en-US" sz="2800" b="1">
                <a:latin typeface="Calibri" pitchFamily="34" charset="0"/>
              </a:rPr>
              <a:t>a number of God ordained processes </a:t>
            </a:r>
            <a:r>
              <a:rPr lang="en-US" altLang="en-US" sz="2800">
                <a:latin typeface="Calibri" pitchFamily="34" charset="0"/>
              </a:rPr>
              <a:t>that continue until we see Christ face to face.   </a:t>
            </a:r>
          </a:p>
        </p:txBody>
      </p:sp>
      <p:sp>
        <p:nvSpPr>
          <p:cNvPr id="3" name="Rectangle 2"/>
          <p:cNvSpPr/>
          <p:nvPr/>
        </p:nvSpPr>
        <p:spPr>
          <a:xfrm>
            <a:off x="4726316" y="5134901"/>
            <a:ext cx="4297802" cy="627709"/>
          </a:xfrm>
          <a:prstGeom prst="rect">
            <a:avLst/>
          </a:prstGeom>
          <a:solidFill>
            <a:srgbClr val="FF33CC"/>
          </a:solidFill>
        </p:spPr>
        <p:style>
          <a:lnRef idx="0">
            <a:schemeClr val="accent5"/>
          </a:lnRef>
          <a:fillRef idx="3">
            <a:schemeClr val="accent5"/>
          </a:fillRef>
          <a:effectRef idx="3">
            <a:schemeClr val="accent5"/>
          </a:effectRef>
          <a:fontRef idx="minor">
            <a:schemeClr val="lt1"/>
          </a:fontRef>
        </p:style>
        <p:txBody>
          <a:bodyPr wrap="none">
            <a:prstTxWarp prst="textCan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ts val="600"/>
              </a:spcBef>
              <a:spcAft>
                <a:spcPts val="60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cs typeface="Calibri" pitchFamily="34" charset="0"/>
              </a:rPr>
              <a:t>Sanctification</a:t>
            </a:r>
          </a:p>
        </p:txBody>
      </p:sp>
      <p:sp>
        <p:nvSpPr>
          <p:cNvPr id="9" name="Rectangle 8"/>
          <p:cNvSpPr/>
          <p:nvPr/>
        </p:nvSpPr>
        <p:spPr>
          <a:xfrm>
            <a:off x="4751093" y="2276427"/>
            <a:ext cx="4297802" cy="627709"/>
          </a:xfrm>
          <a:prstGeom prst="rect">
            <a:avLst/>
          </a:prstGeom>
          <a:solidFill>
            <a:srgbClr val="C00000"/>
          </a:solidFill>
        </p:spPr>
        <p:txBody>
          <a:bodyPr wrap="none">
            <a:prstTxWarp prst="textFadeLeft">
              <a:avLst/>
            </a:prstTxWarp>
            <a:spAutoFit/>
          </a:bodyPr>
          <a:lstStyle/>
          <a:p>
            <a:pPr algn="ctr">
              <a:spcBef>
                <a:spcPts val="600"/>
              </a:spcBef>
              <a:spcAft>
                <a:spcPts val="60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Conforming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271491"/>
            <a:ext cx="4495800" cy="3595909"/>
          </a:xfrm>
          <a:prstGeom prst="rect">
            <a:avLst/>
          </a:prstGeom>
          <a:ln>
            <a:solidFill>
              <a:schemeClr val="tx1"/>
            </a:solidFill>
          </a:ln>
        </p:spPr>
      </p:pic>
      <p:sp>
        <p:nvSpPr>
          <p:cNvPr id="13"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descr="C:\Users\Dr. Jim McGowan\AppData\Local\Microsoft\Windows\INetCache\IE\WDS9D1B7\MC900438211[2].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1524000"/>
            <a:ext cx="4308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
          <p:cNvSpPr>
            <a:spLocks noChangeArrowheads="1"/>
          </p:cNvSpPr>
          <p:nvPr/>
        </p:nvSpPr>
        <p:spPr bwMode="auto">
          <a:xfrm>
            <a:off x="114300" y="1004888"/>
            <a:ext cx="89154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3400" dirty="0">
                <a:latin typeface="Calibri" pitchFamily="34" charset="0"/>
              </a:rPr>
              <a:t>So how’s your physical side handling all this new information? </a:t>
            </a:r>
          </a:p>
        </p:txBody>
      </p:sp>
      <p:sp>
        <p:nvSpPr>
          <p:cNvPr id="7" name="Rectangle 6"/>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rabicPeriod" startAt="2"/>
            </a:pPr>
            <a:r>
              <a:rPr lang="en-US" altLang="en-US" sz="3600" b="1" dirty="0">
                <a:latin typeface="Calibri" pitchFamily="34" charset="0"/>
              </a:rPr>
              <a:t>Spiritual Realm vs. Physical Realm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1" y="1447800"/>
            <a:ext cx="3886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1"/>
          <p:cNvSpPr>
            <a:spLocks noChangeArrowheads="1"/>
          </p:cNvSpPr>
          <p:nvPr/>
        </p:nvSpPr>
        <p:spPr bwMode="auto">
          <a:xfrm>
            <a:off x="4114800" y="1295400"/>
            <a:ext cx="4953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en-US" sz="2800" dirty="0">
                <a:latin typeface="Calibri" pitchFamily="34" charset="0"/>
              </a:rPr>
              <a:t>Physicians prescribe medications that impact people on the physical side. But, </a:t>
            </a:r>
            <a:r>
              <a:rPr lang="en-US" altLang="en-US" sz="2800" b="1" i="1" dirty="0">
                <a:latin typeface="Calibri" pitchFamily="34" charset="0"/>
              </a:rPr>
              <a:t>can anything prescribed by the Physician directly impact the spiritual realm?</a:t>
            </a:r>
            <a:endParaRPr lang="en-US" altLang="en-US" sz="2800" dirty="0">
              <a:latin typeface="Calibri" pitchFamily="34" charset="0"/>
            </a:endParaRPr>
          </a:p>
        </p:txBody>
      </p:sp>
      <p:sp>
        <p:nvSpPr>
          <p:cNvPr id="27652" name="Rectangle 3"/>
          <p:cNvSpPr>
            <a:spLocks noChangeArrowheads="1"/>
          </p:cNvSpPr>
          <p:nvPr/>
        </p:nvSpPr>
        <p:spPr bwMode="auto">
          <a:xfrm>
            <a:off x="152400" y="4803793"/>
            <a:ext cx="4114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en-US" sz="2800" dirty="0">
                <a:latin typeface="Calibri" pitchFamily="34" charset="0"/>
              </a:rPr>
              <a:t>Only God’s Word affects the spiritual realm because  </a:t>
            </a:r>
            <a:r>
              <a:rPr lang="en-US" altLang="en-US" sz="2800" b="1" i="1" dirty="0">
                <a:latin typeface="Calibri" pitchFamily="34" charset="0"/>
              </a:rPr>
              <a:t>it reaches a depth that nothing else can reach</a:t>
            </a:r>
            <a:r>
              <a:rPr lang="en-US" altLang="en-US" sz="2800" dirty="0">
                <a:latin typeface="Calibri" pitchFamily="34" charset="0"/>
              </a:rPr>
              <a:t>.</a:t>
            </a:r>
          </a:p>
        </p:txBody>
      </p:sp>
      <p:sp>
        <p:nvSpPr>
          <p:cNvPr id="27653" name="Rectangle 1"/>
          <p:cNvSpPr>
            <a:spLocks noChangeArrowheads="1"/>
          </p:cNvSpPr>
          <p:nvPr/>
        </p:nvSpPr>
        <p:spPr bwMode="auto">
          <a:xfrm>
            <a:off x="1600200" y="344488"/>
            <a:ext cx="594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3600" b="1" i="1" dirty="0">
                <a:latin typeface="Calibri" pitchFamily="34" charset="0"/>
              </a:rPr>
              <a:t>Have You Ever Considered…?</a:t>
            </a:r>
          </a:p>
        </p:txBody>
      </p:sp>
      <p:pic>
        <p:nvPicPr>
          <p:cNvPr id="27654" name="Picture 3" descr="C:\Users\Dr. Jim McGowan\AppData\Local\Microsoft\Windows\Temporary Internet Files\Content.IE5\1I181HRE\MM90028274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98158"/>
            <a:ext cx="4267200" cy="202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70294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solidFill>
                  <a:srgbClr val="0000FF"/>
                </a:solidFill>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solidFill>
                  <a:srgbClr val="0000FF"/>
                </a:solidFill>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solidFill>
                  <a:srgbClr val="0000FF"/>
                </a:solidFill>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1537948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
          <p:cNvSpPr>
            <a:spLocks noChangeArrowheads="1"/>
          </p:cNvSpPr>
          <p:nvPr/>
        </p:nvSpPr>
        <p:spPr bwMode="auto">
          <a:xfrm>
            <a:off x="1020763" y="228600"/>
            <a:ext cx="7208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eaLnBrk="1" hangingPunct="1">
              <a:spcBef>
                <a:spcPct val="0"/>
              </a:spcBef>
              <a:buFont typeface="+mj-lt"/>
              <a:buAutoNum type="alphaLcParenR"/>
            </a:pPr>
            <a:r>
              <a:rPr lang="en-US" altLang="en-US" sz="3600" b="1" dirty="0">
                <a:latin typeface="Calibri" pitchFamily="34" charset="0"/>
              </a:rPr>
              <a:t>The 5 Senses – A Biblical Analogy* </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1066800"/>
            <a:ext cx="441691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6713" y="1719197"/>
            <a:ext cx="4419600" cy="954107"/>
          </a:xfrm>
          <a:prstGeom prst="rect">
            <a:avLst/>
          </a:prstGeom>
        </p:spPr>
        <p:txBody>
          <a:bodyPr wrap="square">
            <a:spAutoFit/>
          </a:bodyPr>
          <a:lstStyle/>
          <a:p>
            <a:r>
              <a:rPr lang="en-US" altLang="en-US" sz="2800" dirty="0">
                <a:latin typeface="Calibri" panose="020F0502020204030204" pitchFamily="34" charset="0"/>
              </a:rPr>
              <a:t>We have 5 interactive senses in the physical realm…</a:t>
            </a:r>
          </a:p>
        </p:txBody>
      </p:sp>
      <p:sp>
        <p:nvSpPr>
          <p:cNvPr id="6" name="Rectangle 5"/>
          <p:cNvSpPr/>
          <p:nvPr/>
        </p:nvSpPr>
        <p:spPr>
          <a:xfrm>
            <a:off x="4434840" y="4813518"/>
            <a:ext cx="4632960" cy="1815882"/>
          </a:xfrm>
          <a:prstGeom prst="rect">
            <a:avLst/>
          </a:prstGeom>
        </p:spPr>
        <p:txBody>
          <a:bodyPr wrap="square">
            <a:spAutoFit/>
          </a:bodyPr>
          <a:lstStyle/>
          <a:p>
            <a:r>
              <a:rPr lang="en-US" altLang="en-US" sz="2800" dirty="0">
                <a:latin typeface="Calibri" panose="020F0502020204030204" pitchFamily="34" charset="0"/>
              </a:rPr>
              <a:t>… but Scripture signifies that we also have the ‘analog’ of these 5 senses in the spiritual realm.</a:t>
            </a: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3505200"/>
            <a:ext cx="4206240" cy="320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7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160681707"/>
              </p:ext>
            </p:extLst>
          </p:nvPr>
        </p:nvGraphicFramePr>
        <p:xfrm>
          <a:off x="76200" y="1161047"/>
          <a:ext cx="8991600" cy="5544553"/>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1"/>
                    </a:ext>
                  </a:extLst>
                </a:gridCol>
              </a:tblGrid>
              <a:tr h="622009">
                <a:tc>
                  <a:txBody>
                    <a:bodyPr/>
                    <a:lstStyle/>
                    <a:p>
                      <a:pPr marL="0" indent="0" algn="ctr">
                        <a:buFont typeface="+mj-lt"/>
                        <a:buNone/>
                      </a:pPr>
                      <a:r>
                        <a:rPr lang="en-US" sz="2300" b="1" dirty="0">
                          <a:latin typeface="Calibri" panose="020F0502020204030204" pitchFamily="34" charset="0"/>
                        </a:rPr>
                        <a:t>Touch</a:t>
                      </a:r>
                    </a:p>
                  </a:txBody>
                  <a:tcPr marT="45723" marB="45723" anchor="ctr">
                    <a:solidFill>
                      <a:schemeClr val="bg1"/>
                    </a:solidFill>
                  </a:tcPr>
                </a:tc>
                <a:tc>
                  <a:txBody>
                    <a:bodyPr/>
                    <a:lstStyle/>
                    <a:p>
                      <a:pPr algn="just"/>
                      <a:r>
                        <a:rPr lang="en-US" sz="2300" b="1" dirty="0">
                          <a:latin typeface="Calibri" panose="020F0502020204030204" pitchFamily="34" charset="0"/>
                        </a:rPr>
                        <a:t>Gen. 32:24–25: </a:t>
                      </a:r>
                      <a:r>
                        <a:rPr lang="en-US" sz="2300" dirty="0">
                          <a:latin typeface="Calibri" panose="020F0502020204030204" pitchFamily="34" charset="0"/>
                        </a:rPr>
                        <a:t>…[God] </a:t>
                      </a:r>
                      <a:r>
                        <a:rPr lang="en-US" sz="2300" b="1" dirty="0">
                          <a:solidFill>
                            <a:srgbClr val="0000FF"/>
                          </a:solidFill>
                          <a:latin typeface="Calibri" panose="020F0502020204030204" pitchFamily="34" charset="0"/>
                        </a:rPr>
                        <a:t>touched</a:t>
                      </a:r>
                      <a:r>
                        <a:rPr lang="en-US" sz="2300" dirty="0">
                          <a:latin typeface="Calibri" panose="020F0502020204030204" pitchFamily="34" charset="0"/>
                        </a:rPr>
                        <a:t> the socket of [Jacob’s] thigh…</a:t>
                      </a:r>
                    </a:p>
                  </a:txBody>
                  <a:tcPr marT="45723" marB="45723" anchor="ctr">
                    <a:solidFill>
                      <a:schemeClr val="bg1"/>
                    </a:solidFill>
                  </a:tcPr>
                </a:tc>
                <a:extLst>
                  <a:ext uri="{0D108BD9-81ED-4DB2-BD59-A6C34878D82A}">
                    <a16:rowId xmlns:a16="http://schemas.microsoft.com/office/drawing/2014/main" val="10000"/>
                  </a:ext>
                </a:extLst>
              </a:tr>
              <a:tr h="433774">
                <a:tc>
                  <a:txBody>
                    <a:bodyPr/>
                    <a:lstStyle/>
                    <a:p>
                      <a:pPr marL="0" indent="0" algn="ctr">
                        <a:buFont typeface="+mj-lt"/>
                        <a:buNone/>
                      </a:pPr>
                      <a:r>
                        <a:rPr lang="en-US" sz="2300" b="1" dirty="0">
                          <a:latin typeface="Calibri" panose="020F0502020204030204" pitchFamily="34" charset="0"/>
                        </a:rPr>
                        <a:t>Taste</a:t>
                      </a:r>
                    </a:p>
                  </a:txBody>
                  <a:tcPr marT="45723" marB="45723" anchor="ctr">
                    <a:solidFill>
                      <a:schemeClr val="bg1"/>
                    </a:solidFill>
                  </a:tcPr>
                </a:tc>
                <a:tc>
                  <a:txBody>
                    <a:bodyPr/>
                    <a:lstStyle/>
                    <a:p>
                      <a:pPr algn="just"/>
                      <a:r>
                        <a:rPr lang="en-US" sz="2300" b="1" dirty="0">
                          <a:latin typeface="Calibri" panose="020F0502020204030204" pitchFamily="34" charset="0"/>
                        </a:rPr>
                        <a:t>Psalm 34:8a:  </a:t>
                      </a:r>
                      <a:r>
                        <a:rPr lang="en-US" sz="2300" dirty="0">
                          <a:latin typeface="Calibri" panose="020F0502020204030204" pitchFamily="34" charset="0"/>
                        </a:rPr>
                        <a:t>O </a:t>
                      </a:r>
                      <a:r>
                        <a:rPr lang="en-US" sz="2300" b="1" dirty="0">
                          <a:solidFill>
                            <a:srgbClr val="0000FF"/>
                          </a:solidFill>
                          <a:latin typeface="Calibri" panose="020F0502020204030204" pitchFamily="34" charset="0"/>
                        </a:rPr>
                        <a:t>taste</a:t>
                      </a:r>
                      <a:r>
                        <a:rPr lang="en-US" sz="2300" dirty="0">
                          <a:latin typeface="Calibri" panose="020F0502020204030204" pitchFamily="34" charset="0"/>
                        </a:rPr>
                        <a:t> and </a:t>
                      </a:r>
                      <a:r>
                        <a:rPr lang="en-US" sz="2300" kern="1200" cap="small" dirty="0">
                          <a:solidFill>
                            <a:schemeClr val="tx1"/>
                          </a:solidFill>
                          <a:latin typeface="Calibri" panose="020F0502020204030204" pitchFamily="34" charset="0"/>
                          <a:ea typeface="+mn-ea"/>
                          <a:cs typeface="+mn-cs"/>
                        </a:rPr>
                        <a:t>see</a:t>
                      </a:r>
                      <a:r>
                        <a:rPr lang="en-US" sz="2300" dirty="0">
                          <a:latin typeface="Calibri" panose="020F0502020204030204" pitchFamily="34" charset="0"/>
                        </a:rPr>
                        <a:t> that the </a:t>
                      </a:r>
                      <a:r>
                        <a:rPr lang="en-US" sz="2300" cap="small" dirty="0">
                          <a:latin typeface="Calibri" panose="020F0502020204030204" pitchFamily="34" charset="0"/>
                        </a:rPr>
                        <a:t>Lord</a:t>
                      </a:r>
                      <a:r>
                        <a:rPr lang="en-US" sz="2300" dirty="0">
                          <a:latin typeface="Calibri" panose="020F0502020204030204" pitchFamily="34" charset="0"/>
                        </a:rPr>
                        <a:t> is good…</a:t>
                      </a:r>
                    </a:p>
                  </a:txBody>
                  <a:tcPr marT="45723" marB="45723" anchor="ctr">
                    <a:solidFill>
                      <a:schemeClr val="bg1"/>
                    </a:solidFill>
                  </a:tcPr>
                </a:tc>
                <a:extLst>
                  <a:ext uri="{0D108BD9-81ED-4DB2-BD59-A6C34878D82A}">
                    <a16:rowId xmlns:a16="http://schemas.microsoft.com/office/drawing/2014/main" val="10001"/>
                  </a:ext>
                </a:extLst>
              </a:tr>
              <a:tr h="780792">
                <a:tc>
                  <a:txBody>
                    <a:bodyPr/>
                    <a:lstStyle/>
                    <a:p>
                      <a:pPr marL="0" indent="0" algn="ctr">
                        <a:buFont typeface="+mj-lt"/>
                        <a:buNone/>
                      </a:pPr>
                      <a:r>
                        <a:rPr lang="en-US" sz="2300" b="1" dirty="0">
                          <a:latin typeface="Calibri" panose="020F0502020204030204" pitchFamily="34" charset="0"/>
                        </a:rPr>
                        <a:t>Smell</a:t>
                      </a:r>
                    </a:p>
                  </a:txBody>
                  <a:tcPr marT="45723" marB="45723" anchor="ctr">
                    <a:solidFill>
                      <a:schemeClr val="bg1"/>
                    </a:solidFill>
                  </a:tcPr>
                </a:tc>
                <a:tc>
                  <a:txBody>
                    <a:bodyPr/>
                    <a:lstStyle/>
                    <a:p>
                      <a:pPr marL="0" marR="0" algn="just"/>
                      <a:r>
                        <a:rPr lang="en-US" sz="2300" b="1" dirty="0">
                          <a:latin typeface="Calibri" panose="020F0502020204030204" pitchFamily="34" charset="0"/>
                        </a:rPr>
                        <a:t>Amos 5:21:  </a:t>
                      </a:r>
                      <a:r>
                        <a:rPr lang="en-US" sz="2300" dirty="0">
                          <a:latin typeface="Calibri" panose="020F0502020204030204" pitchFamily="34" charset="0"/>
                        </a:rPr>
                        <a:t>I hate, I despise your feast days, And I will not </a:t>
                      </a:r>
                      <a:r>
                        <a:rPr lang="en-US" sz="2300" b="1" dirty="0">
                          <a:solidFill>
                            <a:srgbClr val="0000FF"/>
                          </a:solidFill>
                          <a:latin typeface="Calibri" panose="020F0502020204030204" pitchFamily="34" charset="0"/>
                        </a:rPr>
                        <a:t>smell</a:t>
                      </a:r>
                      <a:r>
                        <a:rPr lang="en-US" sz="2300" dirty="0">
                          <a:latin typeface="Calibri" panose="020F0502020204030204" pitchFamily="34" charset="0"/>
                        </a:rPr>
                        <a:t> in your solemn assemblies.  </a:t>
                      </a:r>
                      <a:r>
                        <a:rPr lang="en-US" sz="2300" kern="1200" dirty="0">
                          <a:solidFill>
                            <a:schemeClr val="tx1"/>
                          </a:solidFill>
                          <a:latin typeface="Calibri" panose="020F0502020204030204" pitchFamily="34" charset="0"/>
                          <a:ea typeface="+mn-ea"/>
                          <a:cs typeface="+mn-cs"/>
                        </a:rPr>
                        <a:t>(cf. 2 Cor. 2:15–16)</a:t>
                      </a:r>
                    </a:p>
                  </a:txBody>
                  <a:tcPr marT="45723" marB="45723" anchor="ctr">
                    <a:solidFill>
                      <a:schemeClr val="bg1"/>
                    </a:solidFill>
                  </a:tcPr>
                </a:tc>
                <a:extLst>
                  <a:ext uri="{0D108BD9-81ED-4DB2-BD59-A6C34878D82A}">
                    <a16:rowId xmlns:a16="http://schemas.microsoft.com/office/drawing/2014/main" val="10002"/>
                  </a:ext>
                </a:extLst>
              </a:tr>
              <a:tr h="2095662">
                <a:tc>
                  <a:txBody>
                    <a:bodyPr/>
                    <a:lstStyle/>
                    <a:p>
                      <a:pPr marL="0" indent="0" algn="ctr">
                        <a:buFont typeface="+mj-lt"/>
                        <a:buNone/>
                      </a:pPr>
                      <a:r>
                        <a:rPr lang="en-US" sz="2300" b="1" dirty="0">
                          <a:latin typeface="Calibri" panose="020F0502020204030204" pitchFamily="34" charset="0"/>
                        </a:rPr>
                        <a:t>Sight</a:t>
                      </a:r>
                    </a:p>
                  </a:txBody>
                  <a:tcPr marT="45723" marB="45723" anchor="ctr">
                    <a:solidFill>
                      <a:schemeClr val="bg1"/>
                    </a:solidFill>
                  </a:tcPr>
                </a:tc>
                <a:tc>
                  <a:txBody>
                    <a:bodyPr/>
                    <a:lstStyle/>
                    <a:p>
                      <a:pPr algn="just"/>
                      <a:r>
                        <a:rPr lang="en-US" sz="2300" b="1" dirty="0">
                          <a:latin typeface="Calibri" panose="020F0502020204030204" pitchFamily="34" charset="0"/>
                        </a:rPr>
                        <a:t>2 Cor. 4:3–4:  </a:t>
                      </a:r>
                      <a:r>
                        <a:rPr lang="en-US" sz="2300" baseline="30000" dirty="0">
                          <a:latin typeface="Calibri" panose="020F0502020204030204" pitchFamily="34" charset="0"/>
                        </a:rPr>
                        <a:t>3</a:t>
                      </a:r>
                      <a:r>
                        <a:rPr lang="en-US" sz="2300" dirty="0">
                          <a:latin typeface="Calibri" panose="020F0502020204030204" pitchFamily="34" charset="0"/>
                        </a:rPr>
                        <a:t> And even if our gospel is veiled, it is veiled to those who are perishing, </a:t>
                      </a:r>
                      <a:r>
                        <a:rPr lang="en-US" sz="2300" baseline="30000" dirty="0">
                          <a:latin typeface="Calibri" panose="020F0502020204030204" pitchFamily="34" charset="0"/>
                        </a:rPr>
                        <a:t>4</a:t>
                      </a:r>
                      <a:r>
                        <a:rPr lang="en-US" sz="2300" dirty="0">
                          <a:latin typeface="Calibri" panose="020F0502020204030204" pitchFamily="34" charset="0"/>
                        </a:rPr>
                        <a:t> in whose case the god of this world </a:t>
                      </a:r>
                      <a:r>
                        <a:rPr lang="en-US" sz="2300" b="1" dirty="0">
                          <a:solidFill>
                            <a:srgbClr val="0000FF"/>
                          </a:solidFill>
                          <a:latin typeface="Calibri" panose="020F0502020204030204" pitchFamily="34" charset="0"/>
                        </a:rPr>
                        <a:t>has blinded the minds of the unbelieving </a:t>
                      </a:r>
                      <a:r>
                        <a:rPr lang="en-US" sz="2300" dirty="0">
                          <a:latin typeface="Calibri" panose="020F0502020204030204" pitchFamily="34" charset="0"/>
                        </a:rPr>
                        <a:t>so that they </a:t>
                      </a:r>
                      <a:r>
                        <a:rPr lang="en-US" sz="2300" b="1" dirty="0">
                          <a:solidFill>
                            <a:srgbClr val="0000FF"/>
                          </a:solidFill>
                          <a:latin typeface="Calibri" panose="020F0502020204030204" pitchFamily="34" charset="0"/>
                        </a:rPr>
                        <a:t>might not see </a:t>
                      </a:r>
                      <a:r>
                        <a:rPr lang="en-US" sz="2300" dirty="0">
                          <a:latin typeface="Calibri" panose="020F0502020204030204" pitchFamily="34" charset="0"/>
                        </a:rPr>
                        <a:t>the light of the gospel of the glory of Christ, who is the image of God. (cf. Ezekiel 12:2; Matt. 23:16–20; John 9:39–41; John 12:38–41; Rom. 2:17–20; Rom. 11:7–9; 2 Cor. 3:14; </a:t>
                      </a:r>
                      <a:r>
                        <a:rPr lang="en-US" sz="2300" b="1" dirty="0">
                          <a:latin typeface="Calibri" panose="020F0502020204030204" pitchFamily="34" charset="0"/>
                        </a:rPr>
                        <a:t>Eph. 1:18</a:t>
                      </a:r>
                      <a:r>
                        <a:rPr lang="en-US" sz="2300" dirty="0">
                          <a:latin typeface="Calibri" panose="020F0502020204030204" pitchFamily="34" charset="0"/>
                        </a:rPr>
                        <a:t>)</a:t>
                      </a:r>
                    </a:p>
                  </a:txBody>
                  <a:tcPr marT="45723" marB="45723" anchor="ctr">
                    <a:solidFill>
                      <a:schemeClr val="bg1"/>
                    </a:solidFill>
                  </a:tcPr>
                </a:tc>
                <a:extLst>
                  <a:ext uri="{0D108BD9-81ED-4DB2-BD59-A6C34878D82A}">
                    <a16:rowId xmlns:a16="http://schemas.microsoft.com/office/drawing/2014/main" val="10003"/>
                  </a:ext>
                </a:extLst>
              </a:tr>
              <a:tr h="1127812">
                <a:tc>
                  <a:txBody>
                    <a:bodyPr/>
                    <a:lstStyle/>
                    <a:p>
                      <a:pPr marL="0" indent="0" algn="ctr">
                        <a:buFont typeface="+mj-lt"/>
                        <a:buNone/>
                      </a:pPr>
                      <a:r>
                        <a:rPr lang="en-US" sz="2300" b="1" dirty="0">
                          <a:latin typeface="Calibri" panose="020F0502020204030204" pitchFamily="34" charset="0"/>
                        </a:rPr>
                        <a:t>Hearing</a:t>
                      </a:r>
                    </a:p>
                  </a:txBody>
                  <a:tcPr marT="45723" marB="45723" anchor="ctr">
                    <a:solidFill>
                      <a:schemeClr val="bg1"/>
                    </a:solidFill>
                  </a:tcPr>
                </a:tc>
                <a:tc>
                  <a:txBody>
                    <a:bodyPr/>
                    <a:lstStyle/>
                    <a:p>
                      <a:pPr algn="just"/>
                      <a:r>
                        <a:rPr lang="en-US" sz="2300" b="1" kern="1200" dirty="0">
                          <a:solidFill>
                            <a:schemeClr val="tx1"/>
                          </a:solidFill>
                          <a:effectLst/>
                          <a:latin typeface="Calibri" panose="020F0502020204030204" pitchFamily="34" charset="0"/>
                          <a:ea typeface="+mn-ea"/>
                          <a:cs typeface="+mn-cs"/>
                        </a:rPr>
                        <a:t>Rom. 11:8:  </a:t>
                      </a:r>
                      <a:r>
                        <a:rPr lang="en-US" sz="2300" kern="1200" dirty="0">
                          <a:solidFill>
                            <a:schemeClr val="tx1"/>
                          </a:solidFill>
                          <a:effectLst/>
                          <a:latin typeface="Calibri" panose="020F0502020204030204" pitchFamily="34" charset="0"/>
                          <a:ea typeface="+mn-ea"/>
                          <a:cs typeface="+mn-cs"/>
                        </a:rPr>
                        <a:t>just as it is written, “</a:t>
                      </a:r>
                      <a:r>
                        <a:rPr lang="en-US" sz="2300" kern="1200" cap="small" dirty="0">
                          <a:solidFill>
                            <a:schemeClr val="tx1"/>
                          </a:solidFill>
                          <a:effectLst/>
                          <a:latin typeface="Calibri" panose="020F0502020204030204" pitchFamily="34" charset="0"/>
                          <a:ea typeface="+mn-ea"/>
                          <a:cs typeface="+mn-cs"/>
                        </a:rPr>
                        <a:t>God gave them a spirit of stupor</a:t>
                      </a:r>
                      <a:r>
                        <a:rPr lang="en-US" sz="2300" kern="1200" dirty="0">
                          <a:solidFill>
                            <a:schemeClr val="tx1"/>
                          </a:solidFill>
                          <a:effectLst/>
                          <a:latin typeface="Calibri" panose="020F0502020204030204" pitchFamily="34" charset="0"/>
                          <a:ea typeface="+mn-ea"/>
                          <a:cs typeface="+mn-cs"/>
                        </a:rPr>
                        <a:t>, </a:t>
                      </a:r>
                      <a:r>
                        <a:rPr lang="en-US" sz="2300" kern="1200" cap="small" dirty="0">
                          <a:solidFill>
                            <a:schemeClr val="tx1"/>
                          </a:solidFill>
                          <a:effectLst/>
                          <a:latin typeface="Calibri" panose="020F0502020204030204" pitchFamily="34" charset="0"/>
                          <a:ea typeface="+mn-ea"/>
                          <a:cs typeface="+mn-cs"/>
                        </a:rPr>
                        <a:t>Eyes to see not and </a:t>
                      </a:r>
                      <a:r>
                        <a:rPr lang="en-US" sz="2300" b="1" kern="1200" cap="small" baseline="0" dirty="0">
                          <a:solidFill>
                            <a:srgbClr val="0000FF"/>
                          </a:solidFill>
                          <a:latin typeface="Calibri" panose="020F0502020204030204" pitchFamily="34" charset="0"/>
                          <a:ea typeface="+mn-ea"/>
                          <a:cs typeface="+mn-cs"/>
                        </a:rPr>
                        <a:t>Ears to hear not</a:t>
                      </a:r>
                      <a:r>
                        <a:rPr lang="en-US" sz="2300" kern="1200" dirty="0">
                          <a:solidFill>
                            <a:schemeClr val="tx1"/>
                          </a:solidFill>
                          <a:effectLst/>
                          <a:latin typeface="Calibri" panose="020F0502020204030204" pitchFamily="34" charset="0"/>
                          <a:ea typeface="+mn-ea"/>
                          <a:cs typeface="+mn-cs"/>
                        </a:rPr>
                        <a:t>, </a:t>
                      </a:r>
                      <a:r>
                        <a:rPr lang="en-US" sz="2300" kern="1200" cap="small" dirty="0">
                          <a:solidFill>
                            <a:schemeClr val="tx1"/>
                          </a:solidFill>
                          <a:effectLst/>
                          <a:latin typeface="Calibri" panose="020F0502020204030204" pitchFamily="34" charset="0"/>
                          <a:ea typeface="+mn-ea"/>
                          <a:cs typeface="+mn-cs"/>
                        </a:rPr>
                        <a:t>Down to this very day</a:t>
                      </a:r>
                      <a:r>
                        <a:rPr lang="en-US" sz="2300" kern="1200" dirty="0">
                          <a:solidFill>
                            <a:schemeClr val="tx1"/>
                          </a:solidFill>
                          <a:effectLst/>
                          <a:latin typeface="Calibri" panose="020F0502020204030204" pitchFamily="34" charset="0"/>
                          <a:ea typeface="+mn-ea"/>
                          <a:cs typeface="+mn-cs"/>
                        </a:rPr>
                        <a:t>.” </a:t>
                      </a:r>
                    </a:p>
                  </a:txBody>
                  <a:tcPr marT="45723" marB="45723" anchor="ctr">
                    <a:solidFill>
                      <a:schemeClr val="bg1"/>
                    </a:solidFill>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020763" y="228600"/>
            <a:ext cx="7208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eaLnBrk="1" hangingPunct="1">
              <a:spcBef>
                <a:spcPct val="0"/>
              </a:spcBef>
              <a:buFont typeface="+mj-lt"/>
              <a:buAutoNum type="alphaLcParenR"/>
            </a:pPr>
            <a:r>
              <a:rPr lang="en-US" altLang="en-US" sz="3600" b="1" dirty="0">
                <a:latin typeface="Calibri" pitchFamily="34" charset="0"/>
              </a:rPr>
              <a:t>The 5 Senses – A Biblical Analogy*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506" y="1279489"/>
            <a:ext cx="3585494" cy="268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2"/>
          <p:cNvSpPr>
            <a:spLocks noChangeArrowheads="1"/>
          </p:cNvSpPr>
          <p:nvPr/>
        </p:nvSpPr>
        <p:spPr bwMode="auto">
          <a:xfrm>
            <a:off x="4343400" y="1108568"/>
            <a:ext cx="4419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en-US" sz="2800" dirty="0">
                <a:latin typeface="Calibri" pitchFamily="34" charset="0"/>
              </a:rPr>
              <a:t>The preceding passages clearly indicate that there is an </a:t>
            </a:r>
            <a:r>
              <a:rPr lang="en-US" altLang="en-US" sz="2800" b="1" dirty="0">
                <a:solidFill>
                  <a:srgbClr val="0000FF"/>
                </a:solidFill>
                <a:latin typeface="Calibri" pitchFamily="34" charset="0"/>
              </a:rPr>
              <a:t>“equivalent correlation”</a:t>
            </a:r>
            <a:r>
              <a:rPr lang="en-US" altLang="en-US" sz="2800" dirty="0">
                <a:latin typeface="Calibri" pitchFamily="34" charset="0"/>
              </a:rPr>
              <a:t> between the 5 senses in the Spiritual Realm and the 5 senses in the Physical Realm.</a:t>
            </a:r>
          </a:p>
        </p:txBody>
      </p:sp>
      <p:sp>
        <p:nvSpPr>
          <p:cNvPr id="2" name="Rectangle 1"/>
          <p:cNvSpPr/>
          <p:nvPr/>
        </p:nvSpPr>
        <p:spPr>
          <a:xfrm>
            <a:off x="533400" y="3962400"/>
            <a:ext cx="8094580" cy="2677656"/>
          </a:xfrm>
          <a:prstGeom prst="rect">
            <a:avLst/>
          </a:prstGeom>
        </p:spPr>
        <p:txBody>
          <a:bodyPr wrap="square">
            <a:spAutoFit/>
          </a:bodyPr>
          <a:lstStyle/>
          <a:p>
            <a:pPr algn="just"/>
            <a:r>
              <a:rPr lang="en-US" sz="2800" i="1" dirty="0">
                <a:latin typeface="Calibri" panose="020F0502020204030204" pitchFamily="34" charset="0"/>
              </a:rPr>
              <a:t>Contextually</a:t>
            </a:r>
            <a:r>
              <a:rPr lang="en-US" sz="2800" dirty="0">
                <a:latin typeface="Calibri" panose="020F0502020204030204" pitchFamily="34" charset="0"/>
              </a:rPr>
              <a:t>, Scripture often uses physical body parts to refer to the deepest part of man’s being – bowels, kidneys, joint and marrow, and heart (sometimes used for the spiritual side [soul and spirit] and the physical side – brain’s activity in thinking and emotion, and will), etc.</a:t>
            </a:r>
          </a:p>
        </p:txBody>
      </p:sp>
      <p:sp>
        <p:nvSpPr>
          <p:cNvPr id="7" name="Rectangle 1"/>
          <p:cNvSpPr>
            <a:spLocks noChangeArrowheads="1"/>
          </p:cNvSpPr>
          <p:nvPr/>
        </p:nvSpPr>
        <p:spPr bwMode="auto">
          <a:xfrm>
            <a:off x="1020763" y="228600"/>
            <a:ext cx="7208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eaLnBrk="1" hangingPunct="1">
              <a:spcBef>
                <a:spcPct val="0"/>
              </a:spcBef>
              <a:buFont typeface="+mj-lt"/>
              <a:buAutoNum type="alphaLcParenR"/>
            </a:pPr>
            <a:r>
              <a:rPr lang="en-US" altLang="en-US" sz="3600" b="1" dirty="0">
                <a:latin typeface="Calibri" pitchFamily="34" charset="0"/>
              </a:rPr>
              <a:t>The 5 Senses – A Biblical Analogy*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76451" y="4197459"/>
            <a:ext cx="617604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…Scripture reveals that </a:t>
            </a:r>
            <a:r>
              <a:rPr lang="en-US" altLang="en-US" sz="2800" b="1" dirty="0">
                <a:latin typeface="Calibri" pitchFamily="34" charset="0"/>
              </a:rPr>
              <a:t>the believer’s spiritual senses </a:t>
            </a:r>
            <a:r>
              <a:rPr lang="en-US" altLang="en-US" sz="2800" dirty="0">
                <a:latin typeface="Calibri" pitchFamily="34" charset="0"/>
              </a:rPr>
              <a:t>can likewise be diminished, distorted or nonfunctional in the spiritual realm.</a:t>
            </a:r>
          </a:p>
        </p:txBody>
      </p:sp>
      <p:pic>
        <p:nvPicPr>
          <p:cNvPr id="121860" name="Picture 4" descr="http://3.bp.blogspot.com/_Q0dk9iJoH4E/TM2jRu-xZmI/AAAAAAAAAT0/XqsNdWAhVlk/s1600/People+blind+from+birth+perceive+faster+touch+than+normal+vision.jp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1143000"/>
            <a:ext cx="2404755" cy="2743200"/>
          </a:xfrm>
          <a:prstGeom prst="ellipse">
            <a:avLst/>
          </a:prstGeom>
          <a:ln>
            <a:noFill/>
          </a:ln>
          <a:effectLst>
            <a:softEdge rad="112500"/>
          </a:effectLst>
          <a:extLst/>
        </p:spPr>
      </p:pic>
      <p:pic>
        <p:nvPicPr>
          <p:cNvPr id="121864" name="Picture 8" descr="http://t2.gstatic.com/images?q=tbn:ANd9GcT80QoM81jAINSspU4QqyKlEonuvZN8D6zBZrvqLP-PPlwDbdZ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7042" y="3733800"/>
            <a:ext cx="2358358" cy="2743200"/>
          </a:xfrm>
          <a:prstGeom prst="ellipse">
            <a:avLst/>
          </a:prstGeom>
          <a:ln>
            <a:noFill/>
          </a:ln>
          <a:effectLst>
            <a:softEdge rad="112500"/>
          </a:effectLst>
          <a:extLst/>
        </p:spPr>
      </p:pic>
      <p:sp>
        <p:nvSpPr>
          <p:cNvPr id="7" name="Rectangle 1"/>
          <p:cNvSpPr>
            <a:spLocks noChangeArrowheads="1"/>
          </p:cNvSpPr>
          <p:nvPr/>
        </p:nvSpPr>
        <p:spPr bwMode="auto">
          <a:xfrm>
            <a:off x="2785754" y="1606659"/>
            <a:ext cx="635824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While people can be diminished, distorted or nonfunctional in one or more of their physical senses, (</a:t>
            </a:r>
            <a:r>
              <a:rPr lang="en-US" altLang="en-US" sz="2800" i="1" dirty="0">
                <a:latin typeface="Calibri" pitchFamily="34" charset="0"/>
              </a:rPr>
              <a:t>my brother was born blind</a:t>
            </a:r>
            <a:r>
              <a:rPr lang="en-US" altLang="en-US" sz="2800" dirty="0">
                <a:latin typeface="Calibri" pitchFamily="34" charset="0"/>
              </a:rPr>
              <a:t>),… </a:t>
            </a:r>
          </a:p>
        </p:txBody>
      </p:sp>
      <p:sp>
        <p:nvSpPr>
          <p:cNvPr id="9" name="Rectangle 1"/>
          <p:cNvSpPr>
            <a:spLocks noChangeArrowheads="1"/>
          </p:cNvSpPr>
          <p:nvPr/>
        </p:nvSpPr>
        <p:spPr bwMode="auto">
          <a:xfrm>
            <a:off x="1020763" y="228600"/>
            <a:ext cx="7208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eaLnBrk="1" hangingPunct="1">
              <a:spcBef>
                <a:spcPct val="0"/>
              </a:spcBef>
              <a:buFont typeface="+mj-lt"/>
              <a:buAutoNum type="alphaLcParenR"/>
            </a:pPr>
            <a:r>
              <a:rPr lang="en-US" altLang="en-US" sz="3600" b="1" dirty="0">
                <a:latin typeface="Calibri" pitchFamily="34" charset="0"/>
              </a:rPr>
              <a:t>The 5 Senses – A Biblical Analogy*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57200" y="5334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en-US" sz="2800" dirty="0">
                <a:latin typeface="Calibri" pitchFamily="34" charset="0"/>
              </a:rPr>
              <a:t>But, God’s perfect plan is for believers to operate in the </a:t>
            </a:r>
            <a:r>
              <a:rPr lang="en-US" altLang="en-US" sz="2800" b="1" u="sng" dirty="0">
                <a:latin typeface="Calibri" pitchFamily="34" charset="0"/>
              </a:rPr>
              <a:t>full capacity</a:t>
            </a:r>
            <a:r>
              <a:rPr lang="en-US" altLang="en-US" sz="2800" dirty="0">
                <a:latin typeface="Calibri" pitchFamily="34" charset="0"/>
              </a:rPr>
              <a:t> of their spiritual senses.</a:t>
            </a:r>
          </a:p>
        </p:txBody>
      </p:sp>
      <p:pic>
        <p:nvPicPr>
          <p:cNvPr id="34819" name="Picture 11" descr="http://dribbble.com/system/users/1607/screenshots/64411/shot_1286725269.png?1302770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1020763" y="228600"/>
            <a:ext cx="7132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eaLnBrk="1" hangingPunct="1">
              <a:spcBef>
                <a:spcPct val="0"/>
              </a:spcBef>
              <a:buFont typeface="+mj-lt"/>
              <a:buAutoNum type="alphaLcParenR"/>
            </a:pPr>
            <a:r>
              <a:rPr lang="en-US" altLang="en-US" sz="3600" b="1" dirty="0">
                <a:latin typeface="Calibri" pitchFamily="34" charset="0"/>
              </a:rPr>
              <a:t>The 5 Senses – A Biblical Analogy*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4879336" cy="3657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3048000"/>
            <a:ext cx="4876800" cy="3657600"/>
          </a:xfrm>
          <a:prstGeom prst="rect">
            <a:avLst/>
          </a:prstGeom>
        </p:spPr>
      </p:pic>
    </p:spTree>
    <p:extLst>
      <p:ext uri="{BB962C8B-B14F-4D97-AF65-F5344CB8AC3E}">
        <p14:creationId xmlns:p14="http://schemas.microsoft.com/office/powerpoint/2010/main" val="2682606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360" y="1219200"/>
            <a:ext cx="4206240" cy="3135373"/>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2"/>
          <p:cNvSpPr>
            <a:spLocks noChangeArrowheads="1"/>
          </p:cNvSpPr>
          <p:nvPr/>
        </p:nvSpPr>
        <p:spPr bwMode="auto">
          <a:xfrm>
            <a:off x="4495800" y="481965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3600" b="1" i="1">
                <a:solidFill>
                  <a:srgbClr val="C00000"/>
                </a:solidFill>
                <a:latin typeface="Calibri" pitchFamily="34" charset="0"/>
              </a:rPr>
              <a:t>Sorry Haley, there is no sixth sense…</a:t>
            </a:r>
          </a:p>
        </p:txBody>
      </p:sp>
      <p:sp>
        <p:nvSpPr>
          <p:cNvPr id="2" name="Rectangle 1"/>
          <p:cNvSpPr/>
          <p:nvPr/>
        </p:nvSpPr>
        <p:spPr>
          <a:xfrm>
            <a:off x="76200" y="914400"/>
            <a:ext cx="4191000" cy="5847755"/>
          </a:xfrm>
          <a:prstGeom prst="rect">
            <a:avLst/>
          </a:prstGeom>
          <a:solidFill>
            <a:schemeClr val="bg1"/>
          </a:solidFill>
          <a:ln>
            <a:solidFill>
              <a:schemeClr val="tx1"/>
            </a:solidFill>
          </a:ln>
        </p:spPr>
        <p:txBody>
          <a:bodyPr wrap="square">
            <a:spAutoFit/>
          </a:bodyPr>
          <a:lstStyle/>
          <a:p>
            <a:pPr algn="ctr">
              <a:spcBef>
                <a:spcPts val="600"/>
              </a:spcBef>
              <a:spcAft>
                <a:spcPts val="600"/>
              </a:spcAft>
              <a:defRPr/>
            </a:pPr>
            <a:r>
              <a:rPr lang="en-US" sz="2800" b="1" dirty="0" err="1">
                <a:latin typeface="Calibri" panose="020F0502020204030204" pitchFamily="34" charset="0"/>
              </a:rPr>
              <a:t>Deu</a:t>
            </a:r>
            <a:r>
              <a:rPr lang="en-US" sz="2800" b="1" dirty="0">
                <a:latin typeface="Calibri" panose="020F0502020204030204" pitchFamily="34" charset="0"/>
              </a:rPr>
              <a:t>. 18:10–12</a:t>
            </a:r>
          </a:p>
          <a:p>
            <a:pPr algn="just">
              <a:spcBef>
                <a:spcPts val="600"/>
              </a:spcBef>
              <a:spcAft>
                <a:spcPts val="600"/>
              </a:spcAft>
              <a:defRPr/>
            </a:pPr>
            <a:r>
              <a:rPr lang="en-US" sz="2800" baseline="30000" dirty="0">
                <a:latin typeface="Calibri" panose="020F0502020204030204" pitchFamily="34" charset="0"/>
              </a:rPr>
              <a:t>10</a:t>
            </a:r>
            <a:r>
              <a:rPr lang="en-US" sz="2800" dirty="0">
                <a:latin typeface="Calibri" panose="020F0502020204030204" pitchFamily="34" charset="0"/>
              </a:rPr>
              <a:t> “</a:t>
            </a:r>
            <a:r>
              <a:rPr lang="en-US" sz="2800" b="1" dirty="0">
                <a:latin typeface="Calibri" panose="020F0502020204030204" pitchFamily="34" charset="0"/>
              </a:rPr>
              <a:t>There shall not be found among you </a:t>
            </a:r>
            <a:r>
              <a:rPr lang="en-US" sz="2800" b="1" dirty="0">
                <a:solidFill>
                  <a:srgbClr val="0000FF"/>
                </a:solidFill>
                <a:latin typeface="Calibri" panose="020F0502020204030204" pitchFamily="34" charset="0"/>
              </a:rPr>
              <a:t>…one who uses divination, one who practices witchcraft, or one who interprets omens, or a sorcerer, </a:t>
            </a:r>
            <a:r>
              <a:rPr lang="en-US" sz="2800" b="1" baseline="30000" dirty="0">
                <a:solidFill>
                  <a:srgbClr val="0000FF"/>
                </a:solidFill>
                <a:latin typeface="Calibri" panose="020F0502020204030204" pitchFamily="34" charset="0"/>
              </a:rPr>
              <a:t>11</a:t>
            </a:r>
            <a:r>
              <a:rPr lang="en-US" sz="2800" b="1" dirty="0">
                <a:solidFill>
                  <a:srgbClr val="0000FF"/>
                </a:solidFill>
                <a:latin typeface="Calibri" panose="020F0502020204030204" pitchFamily="34" charset="0"/>
              </a:rPr>
              <a:t> or one who casts a spell, </a:t>
            </a:r>
            <a:r>
              <a:rPr lang="en-US" sz="2800" b="1" dirty="0">
                <a:solidFill>
                  <a:srgbClr val="C00000"/>
                </a:solidFill>
                <a:latin typeface="Calibri" panose="020F0502020204030204" pitchFamily="34" charset="0"/>
              </a:rPr>
              <a:t>or a medium, or a </a:t>
            </a:r>
            <a:r>
              <a:rPr lang="en-US" sz="2800" b="1" dirty="0" err="1">
                <a:solidFill>
                  <a:srgbClr val="C00000"/>
                </a:solidFill>
                <a:latin typeface="Calibri" panose="020F0502020204030204" pitchFamily="34" charset="0"/>
              </a:rPr>
              <a:t>spiritist</a:t>
            </a:r>
            <a:r>
              <a:rPr lang="en-US" sz="2800" b="1" dirty="0">
                <a:solidFill>
                  <a:srgbClr val="C00000"/>
                </a:solidFill>
                <a:latin typeface="Calibri" panose="020F0502020204030204" pitchFamily="34" charset="0"/>
              </a:rPr>
              <a:t>, or one who calls up the dead. </a:t>
            </a:r>
            <a:r>
              <a:rPr lang="en-US" sz="2800" baseline="30000" dirty="0">
                <a:latin typeface="Calibri" panose="020F0502020204030204" pitchFamily="34" charset="0"/>
              </a:rPr>
              <a:t>12</a:t>
            </a:r>
            <a:r>
              <a:rPr lang="en-US" sz="2800" dirty="0">
                <a:latin typeface="Calibri" panose="020F0502020204030204" pitchFamily="34" charset="0"/>
              </a:rPr>
              <a:t> “For whoever does these things is detestable to the </a:t>
            </a:r>
            <a:r>
              <a:rPr lang="en-US" sz="2800" cap="small" dirty="0">
                <a:latin typeface="Calibri" panose="020F0502020204030204" pitchFamily="34" charset="0"/>
              </a:rPr>
              <a:t>Lord</a:t>
            </a:r>
            <a:r>
              <a:rPr lang="en-US" sz="2800" dirty="0">
                <a:latin typeface="Calibri" panose="020F0502020204030204" pitchFamily="34" charset="0"/>
              </a:rPr>
              <a:t>…</a:t>
            </a:r>
          </a:p>
        </p:txBody>
      </p:sp>
      <p:sp>
        <p:nvSpPr>
          <p:cNvPr id="8" name="Rectangle 1"/>
          <p:cNvSpPr>
            <a:spLocks noChangeArrowheads="1"/>
          </p:cNvSpPr>
          <p:nvPr/>
        </p:nvSpPr>
        <p:spPr bwMode="auto">
          <a:xfrm>
            <a:off x="1020763" y="228600"/>
            <a:ext cx="7132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eaLnBrk="1" hangingPunct="1">
              <a:spcBef>
                <a:spcPct val="0"/>
              </a:spcBef>
              <a:buFont typeface="+mj-lt"/>
              <a:buAutoNum type="alphaLcParenR"/>
            </a:pPr>
            <a:r>
              <a:rPr lang="en-US" altLang="en-US" sz="3600" b="1" dirty="0">
                <a:latin typeface="Calibri" pitchFamily="34" charset="0"/>
              </a:rPr>
              <a:t>The 5 Senses – A Biblical Analogy*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6953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solidFill>
                  <a:srgbClr val="0000FF"/>
                </a:solidFill>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solidFill>
                  <a:srgbClr val="0000FF"/>
                </a:solidFill>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solidFill>
                  <a:srgbClr val="0000FF"/>
                </a:solidFill>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1167664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Users\Dr. Jim McGowan\AppData\Local\Microsoft\Windows\Temporary Internet Files\Content.IE5\4C01YRTR\MP90043315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9563"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1"/>
          <p:cNvSpPr>
            <a:spLocks noChangeArrowheads="1"/>
          </p:cNvSpPr>
          <p:nvPr/>
        </p:nvSpPr>
        <p:spPr bwMode="auto">
          <a:xfrm>
            <a:off x="228600" y="1003300"/>
            <a:ext cx="86868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Another aspect of the correlation between the Spiritual and Physical Realms relates to proper nourishment for growth.</a:t>
            </a:r>
          </a:p>
          <a:p>
            <a:pPr algn="just" eaLnBrk="1" hangingPunct="1">
              <a:spcBef>
                <a:spcPts val="600"/>
              </a:spcBef>
              <a:spcAft>
                <a:spcPts val="600"/>
              </a:spcAft>
              <a:buFontTx/>
              <a:buNone/>
            </a:pPr>
            <a:r>
              <a:rPr lang="en-US" altLang="en-US" sz="2800" dirty="0">
                <a:latin typeface="Calibri" pitchFamily="34" charset="0"/>
              </a:rPr>
              <a:t>Just as there is appropriate physical food based upon our varying levels of physical maturity; there is similarly  appropriate ‘spiritual food’ (Scripture), based upon the believer’s varying levels of spiritual maturity. </a:t>
            </a:r>
          </a:p>
        </p:txBody>
      </p:sp>
      <p:sp>
        <p:nvSpPr>
          <p:cNvPr id="44036" name="Rectangle 3"/>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lphaLcParenR" startAt="2"/>
            </a:pPr>
            <a:r>
              <a:rPr lang="en-US" altLang="en-US" sz="3600" b="1" dirty="0">
                <a:latin typeface="Calibri" pitchFamily="34" charset="0"/>
              </a:rPr>
              <a:t>Proper Nourishment For Growth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lphaLcParenR" startAt="2"/>
            </a:pPr>
            <a:r>
              <a:rPr lang="en-US" altLang="en-US" sz="3600" b="1" dirty="0">
                <a:latin typeface="Calibri" pitchFamily="34" charset="0"/>
              </a:rPr>
              <a:t>Proper Nourishment For Growth</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28600" y="228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algn="ctr" eaLnBrk="1" hangingPunct="1">
              <a:spcBef>
                <a:spcPct val="0"/>
              </a:spcBef>
              <a:buFont typeface="+mj-lt"/>
              <a:buAutoNum type="alphaLcParenR" startAt="2"/>
            </a:pPr>
            <a:r>
              <a:rPr lang="en-US" altLang="en-US" sz="3600" b="1" dirty="0">
                <a:latin typeface="Calibri" pitchFamily="34" charset="0"/>
              </a:rPr>
              <a:t>Proper Nourishment For Growth</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776" y="1892431"/>
            <a:ext cx="2812449"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8" y="1905000"/>
            <a:ext cx="3029418" cy="3017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stretch>
            <a:fillRect/>
          </a:stretch>
        </p:blipFill>
        <p:spPr>
          <a:xfrm>
            <a:off x="6172200" y="1892431"/>
            <a:ext cx="2879482" cy="3017520"/>
          </a:xfrm>
          <a:prstGeom prst="ellipse">
            <a:avLst/>
          </a:prstGeom>
          <a:ln>
            <a:noFill/>
          </a:ln>
          <a:effectLst>
            <a:softEdge rad="112500"/>
          </a:effectLst>
        </p:spPr>
      </p:pic>
    </p:spTree>
    <p:extLst>
      <p:ext uri="{BB962C8B-B14F-4D97-AF65-F5344CB8AC3E}">
        <p14:creationId xmlns:p14="http://schemas.microsoft.com/office/powerpoint/2010/main" val="2532743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65913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Introduction</a:t>
            </a:r>
          </a:p>
          <a:p>
            <a:pPr marL="1717675" lvl="3" indent="-457200" eaLnBrk="1" hangingPunct="1">
              <a:spcBef>
                <a:spcPts val="0"/>
              </a:spcBef>
              <a:spcAft>
                <a:spcPts val="0"/>
              </a:spcAft>
              <a:buFont typeface="+mj-lt"/>
              <a:buAutoNum type="alphaUcPeriod"/>
            </a:pPr>
            <a:r>
              <a:rPr lang="en-US" altLang="en-US" sz="2800" b="1" dirty="0">
                <a:latin typeface="Calibri" pitchFamily="34" charset="0"/>
              </a:rPr>
              <a:t>Misunderstanding Terms</a:t>
            </a:r>
          </a:p>
          <a:p>
            <a:pPr marL="1717675" lvl="3" indent="-457200" eaLnBrk="1" hangingPunct="1">
              <a:spcBef>
                <a:spcPts val="0"/>
              </a:spcBef>
              <a:spcAft>
                <a:spcPts val="0"/>
              </a:spcAft>
              <a:buFont typeface="+mj-lt"/>
              <a:buAutoNum type="alphaUcPeriod"/>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Spiritual Realm vs. Physical Realm </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The 5 Senses – A Biblical Analogy </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solidFill>
                  <a:srgbClr val="0000FF"/>
                </a:solidFill>
                <a:latin typeface="Calibri" pitchFamily="34" charset="0"/>
              </a:rPr>
              <a:t>Review and Summation</a:t>
            </a:r>
          </a:p>
        </p:txBody>
      </p:sp>
    </p:spTree>
    <p:extLst>
      <p:ext uri="{BB962C8B-B14F-4D97-AF65-F5344CB8AC3E}">
        <p14:creationId xmlns:p14="http://schemas.microsoft.com/office/powerpoint/2010/main" val="2333033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457200" y="9144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en-US" sz="2800" dirty="0">
                <a:latin typeface="Calibri" pitchFamily="34" charset="0"/>
              </a:rPr>
              <a:t>There are several key insights regarding </a:t>
            </a:r>
            <a:r>
              <a:rPr lang="en-US" altLang="en-US" sz="2800" b="1" dirty="0">
                <a:latin typeface="Calibri" pitchFamily="34" charset="0"/>
              </a:rPr>
              <a:t>what God is doing in the life of the believer </a:t>
            </a:r>
            <a:r>
              <a:rPr lang="en-US" altLang="en-US" sz="2800" dirty="0">
                <a:latin typeface="Calibri" pitchFamily="34" charset="0"/>
              </a:rPr>
              <a:t>to be gleaned from the charts and text below.</a:t>
            </a:r>
          </a:p>
        </p:txBody>
      </p:sp>
      <p:pic>
        <p:nvPicPr>
          <p:cNvPr id="47107" name="Picture 2" descr="5 senses physically &amp; spiritua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2438400"/>
            <a:ext cx="4202113"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2" descr="Slide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2438400"/>
            <a:ext cx="4202113" cy="36576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778125" y="1366838"/>
            <a:ext cx="62134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pPr>
            <a:r>
              <a:rPr lang="en-US" altLang="en-US" sz="2800">
                <a:latin typeface="Calibri" pitchFamily="34" charset="0"/>
              </a:rPr>
              <a:t>The Bible says that God, who dwells in the eternal present in the Spiritual Realm (John 8:58), is the basis of and the origin of the Physical Realm.  </a:t>
            </a:r>
          </a:p>
          <a:p>
            <a:pPr algn="just" eaLnBrk="1" hangingPunct="1">
              <a:spcBef>
                <a:spcPts val="600"/>
              </a:spcBef>
              <a:spcAft>
                <a:spcPts val="600"/>
              </a:spcAft>
            </a:pPr>
            <a:r>
              <a:rPr lang="en-US" altLang="en-US" sz="2800" b="1">
                <a:latin typeface="Calibri" pitchFamily="34" charset="0"/>
              </a:rPr>
              <a:t>All spiritual error </a:t>
            </a:r>
            <a:r>
              <a:rPr lang="en-US" altLang="en-US" sz="2800">
                <a:latin typeface="Calibri" pitchFamily="34" charset="0"/>
              </a:rPr>
              <a:t>of whatever degree is based in misunderstanding of, or denial of the existence of the Spiritual Realm and/or the relationship of the Physical Realm to the Spiritual Realm.  </a:t>
            </a:r>
          </a:p>
        </p:txBody>
      </p:sp>
      <p:pic>
        <p:nvPicPr>
          <p:cNvPr id="48131" name="Picture 2" descr="5 senses physically &amp; spiritua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3733800"/>
            <a:ext cx="2625725"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2" descr="Slid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09688"/>
            <a:ext cx="2625725" cy="2286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304800" y="1143000"/>
            <a:ext cx="5257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pPr>
            <a:r>
              <a:rPr lang="en-US" altLang="en-US" sz="2800" dirty="0">
                <a:latin typeface="Calibri" pitchFamily="34" charset="0"/>
              </a:rPr>
              <a:t>When the Bible says that the unbeliever is </a:t>
            </a:r>
            <a:r>
              <a:rPr lang="en-US" altLang="en-US" sz="2800" b="1" i="1" dirty="0">
                <a:latin typeface="Calibri" pitchFamily="34" charset="0"/>
              </a:rPr>
              <a:t>spiritually dead</a:t>
            </a:r>
            <a:r>
              <a:rPr lang="en-US" altLang="en-US" sz="2800" dirty="0">
                <a:latin typeface="Calibri" pitchFamily="34" charset="0"/>
              </a:rPr>
              <a:t>, it is not saying that the unbeliever has no spirit or soul, but rather that the unbeliever’s spirit and soul are separated from God – </a:t>
            </a:r>
            <a:r>
              <a:rPr lang="en-US" altLang="en-US" sz="2800" b="1" dirty="0">
                <a:latin typeface="Calibri" pitchFamily="34" charset="0"/>
              </a:rPr>
              <a:t>biblically, to be separated from God is spiritually death</a:t>
            </a:r>
            <a:r>
              <a:rPr lang="en-US" altLang="en-US" sz="2800" dirty="0">
                <a:latin typeface="Calibri" pitchFamily="34" charset="0"/>
              </a:rPr>
              <a:t>.</a:t>
            </a:r>
          </a:p>
        </p:txBody>
      </p:sp>
      <p:pic>
        <p:nvPicPr>
          <p:cNvPr id="49155" name="Picture 2" descr="5 senses physically &amp; spiritua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4038600"/>
            <a:ext cx="3045841" cy="26517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2" descr="Slid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219200"/>
            <a:ext cx="3045841" cy="26517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895600" y="1143000"/>
            <a:ext cx="61341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pPr>
            <a:r>
              <a:rPr lang="en-US" altLang="en-US" sz="2800" dirty="0">
                <a:latin typeface="Calibri" pitchFamily="34" charset="0"/>
              </a:rPr>
              <a:t>Physical death takes place when the physical body stops functioning and the soul and spirit are </a:t>
            </a:r>
            <a:r>
              <a:rPr lang="en-US" altLang="en-US" sz="2800" b="1" dirty="0">
                <a:latin typeface="Calibri" pitchFamily="34" charset="0"/>
              </a:rPr>
              <a:t>separated from </a:t>
            </a:r>
            <a:r>
              <a:rPr lang="en-US" altLang="en-US" sz="2800" dirty="0">
                <a:latin typeface="Calibri" pitchFamily="34" charset="0"/>
              </a:rPr>
              <a:t>the physical body in death.  </a:t>
            </a:r>
          </a:p>
          <a:p>
            <a:pPr algn="just" eaLnBrk="1" hangingPunct="1">
              <a:spcBef>
                <a:spcPts val="600"/>
              </a:spcBef>
              <a:spcAft>
                <a:spcPts val="600"/>
              </a:spcAft>
            </a:pPr>
            <a:r>
              <a:rPr lang="en-US" altLang="en-US" sz="2800" dirty="0">
                <a:latin typeface="Calibri" pitchFamily="34" charset="0"/>
              </a:rPr>
              <a:t>Ultimately, as believers, our soul and spirit are joined to a new body like Christ’s resurrection body at the Rapture. </a:t>
            </a:r>
            <a:r>
              <a:rPr lang="en-US" altLang="en-US" sz="2800" b="1" dirty="0">
                <a:latin typeface="Calibri" pitchFamily="34" charset="0"/>
              </a:rPr>
              <a:t>That body will not have a Sin Nature associated with it.  </a:t>
            </a:r>
          </a:p>
        </p:txBody>
      </p:sp>
      <p:pic>
        <p:nvPicPr>
          <p:cNvPr id="50179" name="Picture 2" descr="5 senses physically &amp; spiritua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3733800"/>
            <a:ext cx="2625725"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2" descr="Slid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09688"/>
            <a:ext cx="2625725" cy="2286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p:cNvSpPr txBox="1">
            <a:spLocks noChangeArrowheads="1"/>
          </p:cNvSpPr>
          <p:nvPr/>
        </p:nvSpPr>
        <p:spPr bwMode="auto">
          <a:xfrm>
            <a:off x="609600" y="1402511"/>
            <a:ext cx="7924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spcBef>
                <a:spcPct val="0"/>
              </a:spcBef>
              <a:buFontTx/>
              <a:buNone/>
            </a:pPr>
            <a:r>
              <a:rPr lang="en-US" altLang="en-US" sz="2600" dirty="0">
                <a:latin typeface="Calibri" pitchFamily="34" charset="0"/>
              </a:rPr>
              <a:t>The word ‘identification’ is a convenient ‘handle’ for what Scripture teaches, but the actual words used to convey this biblical truth include:</a:t>
            </a:r>
          </a:p>
        </p:txBody>
      </p:sp>
      <p:sp>
        <p:nvSpPr>
          <p:cNvPr id="5124" name="Rectangle 1"/>
          <p:cNvSpPr>
            <a:spLocks noChangeArrowheads="1"/>
          </p:cNvSpPr>
          <p:nvPr/>
        </p:nvSpPr>
        <p:spPr bwMode="auto">
          <a:xfrm>
            <a:off x="914400" y="89393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b="1" dirty="0">
                <a:latin typeface="Calibri" pitchFamily="34" charset="0"/>
              </a:rPr>
              <a:t>Identification Synonyms</a:t>
            </a:r>
            <a:endParaRPr lang="en-US" altLang="en-US"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23073530"/>
              </p:ext>
            </p:extLst>
          </p:nvPr>
        </p:nvGraphicFramePr>
        <p:xfrm>
          <a:off x="152400" y="2697911"/>
          <a:ext cx="8915400" cy="3779089"/>
        </p:xfrm>
        <a:graphic>
          <a:graphicData uri="http://schemas.openxmlformats.org/drawingml/2006/table">
            <a:tbl>
              <a:tblPr firstRow="1" bandRow="1">
                <a:tableStyleId>{5940675A-B579-460E-94D1-54222C63F5DA}</a:tableStyleId>
              </a:tblPr>
              <a:tblGrid>
                <a:gridCol w="2122714">
                  <a:extLst>
                    <a:ext uri="{9D8B030D-6E8A-4147-A177-3AD203B41FA5}">
                      <a16:colId xmlns:a16="http://schemas.microsoft.com/office/drawing/2014/main" val="20000"/>
                    </a:ext>
                  </a:extLst>
                </a:gridCol>
                <a:gridCol w="6792686">
                  <a:extLst>
                    <a:ext uri="{9D8B030D-6E8A-4147-A177-3AD203B41FA5}">
                      <a16:colId xmlns:a16="http://schemas.microsoft.com/office/drawing/2014/main" val="20001"/>
                    </a:ext>
                  </a:extLst>
                </a:gridCol>
              </a:tblGrid>
              <a:tr h="457200">
                <a:tc>
                  <a:txBody>
                    <a:bodyPr/>
                    <a:lstStyle/>
                    <a:p>
                      <a:pPr lvl="0" algn="ctr">
                        <a:spcBef>
                          <a:spcPts val="600"/>
                        </a:spcBef>
                        <a:spcAft>
                          <a:spcPts val="600"/>
                        </a:spcAft>
                      </a:pPr>
                      <a:r>
                        <a:rPr lang="en-US" sz="2400" b="1" dirty="0">
                          <a:latin typeface="Calibri" pitchFamily="34" charset="0"/>
                          <a:cs typeface="Calibri" pitchFamily="34" charset="0"/>
                        </a:rPr>
                        <a:t>In</a:t>
                      </a:r>
                    </a:p>
                  </a:txBody>
                  <a:tcPr marT="45657" marB="45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indent="-228600"/>
                      <a:r>
                        <a:rPr lang="en-US" sz="2400" dirty="0">
                          <a:latin typeface="Calibri" pitchFamily="34" charset="0"/>
                          <a:cs typeface="Calibri" pitchFamily="34" charset="0"/>
                        </a:rPr>
                        <a:t> - being placed entirely in, so as to share an identity </a:t>
                      </a:r>
                    </a:p>
                  </a:txBody>
                  <a:tcPr marT="45657" marB="45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487540">
                <a:tc>
                  <a:txBody>
                    <a:bodyPr/>
                    <a:lstStyle/>
                    <a:p>
                      <a:pPr lvl="0" algn="ctr">
                        <a:spcBef>
                          <a:spcPts val="600"/>
                        </a:spcBef>
                        <a:spcAft>
                          <a:spcPts val="600"/>
                        </a:spcAft>
                      </a:pPr>
                      <a:r>
                        <a:rPr lang="en-US" sz="2400" b="1" dirty="0">
                          <a:latin typeface="Calibri" pitchFamily="34" charset="0"/>
                          <a:cs typeface="Calibri" pitchFamily="34" charset="0"/>
                        </a:rPr>
                        <a:t>With </a:t>
                      </a:r>
                    </a:p>
                  </a:txBody>
                  <a:tcPr marT="45657" marB="45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libri" pitchFamily="34" charset="0"/>
                          <a:ea typeface="+mn-ea"/>
                          <a:cs typeface="Calibri" pitchFamily="34" charset="0"/>
                        </a:rPr>
                        <a:t> - intimately joined in action and consequence</a:t>
                      </a:r>
                    </a:p>
                  </a:txBody>
                  <a:tcPr marT="45657" marB="45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r h="1493660">
                <a:tc>
                  <a:txBody>
                    <a:bodyPr/>
                    <a:lstStyle/>
                    <a:p>
                      <a:pPr lvl="0" algn="ctr">
                        <a:spcBef>
                          <a:spcPts val="600"/>
                        </a:spcBef>
                        <a:spcAft>
                          <a:spcPts val="600"/>
                        </a:spcAft>
                      </a:pPr>
                      <a:r>
                        <a:rPr lang="en-US" sz="2400" b="1" dirty="0">
                          <a:latin typeface="Calibri" pitchFamily="34" charset="0"/>
                          <a:cs typeface="Calibri" pitchFamily="34" charset="0"/>
                        </a:rPr>
                        <a:t>Together with United with (Rom. 6) </a:t>
                      </a:r>
                    </a:p>
                  </a:txBody>
                  <a:tcPr marT="45657" marB="45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libri" pitchFamily="34" charset="0"/>
                          <a:ea typeface="+mn-ea"/>
                          <a:cs typeface="Calibri" pitchFamily="34" charset="0"/>
                        </a:rPr>
                        <a:t> - as above, with ‘together’ underscoring the same identity &amp; action</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libri" pitchFamily="34" charset="0"/>
                          <a:ea typeface="+mn-ea"/>
                          <a:cs typeface="Calibri" pitchFamily="34" charset="0"/>
                        </a:rPr>
                        <a:t> - ‘united’ implies a oneness, so a spiritual oneness is communicated</a:t>
                      </a:r>
                    </a:p>
                  </a:txBody>
                  <a:tcPr marT="45657" marB="45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2"/>
                  </a:ext>
                </a:extLst>
              </a:tr>
              <a:tr h="1279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itchFamily="34" charset="0"/>
                          <a:cs typeface="Calibri" pitchFamily="34" charset="0"/>
                        </a:rPr>
                        <a:t>Baptized into (Rom. 6; Col)</a:t>
                      </a:r>
                    </a:p>
                  </a:txBody>
                  <a:tcPr marT="45657" marB="45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libri" pitchFamily="34" charset="0"/>
                          <a:ea typeface="+mn-ea"/>
                          <a:cs typeface="Calibri" pitchFamily="34" charset="0"/>
                        </a:rPr>
                        <a:t>- ‘baptized’ means to be immersed or entirely placed into, so as to be permanently changed by that immersion or entire placement</a:t>
                      </a:r>
                    </a:p>
                  </a:txBody>
                  <a:tcPr marT="45657" marB="45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3"/>
                  </a:ext>
                </a:extLst>
              </a:tr>
            </a:tbl>
          </a:graphicData>
        </a:graphic>
      </p:graphicFrame>
      <p:pic>
        <p:nvPicPr>
          <p:cNvPr id="5142" name="Picture 6" descr="C:\Users\Dr. Jim McGowan\AppData\Local\Microsoft\Windows\Temporary Internet Files\Content.IE5\RPPW0ACL\MC900231360[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76200"/>
            <a:ext cx="120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240" y="76200"/>
            <a:ext cx="73152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04800" y="1219200"/>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1313" indent="-341313" algn="just" eaLnBrk="1" hangingPunct="1">
              <a:spcBef>
                <a:spcPts val="0"/>
              </a:spcBef>
              <a:spcAft>
                <a:spcPts val="0"/>
              </a:spcAft>
            </a:pPr>
            <a:r>
              <a:rPr lang="en-US" altLang="en-US" sz="2800" dirty="0">
                <a:latin typeface="Calibri" pitchFamily="34" charset="0"/>
              </a:rPr>
              <a:t>The New Body freed from the influence of the Sin Nature is Paul’s desire for the Thessalonian believers. </a:t>
            </a:r>
          </a:p>
        </p:txBody>
      </p:sp>
      <p:pic>
        <p:nvPicPr>
          <p:cNvPr id="51203" name="Picture 2" descr="5 senses physically &amp; spiritua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4267200"/>
            <a:ext cx="2625725"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4" name="Picture 2" descr="Slid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267200"/>
            <a:ext cx="2625725" cy="2286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6" name="Rectangle 1"/>
          <p:cNvSpPr>
            <a:spLocks noChangeArrowheads="1"/>
          </p:cNvSpPr>
          <p:nvPr/>
        </p:nvSpPr>
        <p:spPr bwMode="auto">
          <a:xfrm>
            <a:off x="304800" y="2268885"/>
            <a:ext cx="8569325" cy="1769715"/>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spcAft>
                <a:spcPts val="600"/>
              </a:spcAft>
              <a:buFontTx/>
              <a:buNone/>
            </a:pPr>
            <a:r>
              <a:rPr lang="en-US" altLang="en-US" sz="2600" b="1" dirty="0">
                <a:latin typeface="Calibri" pitchFamily="34" charset="0"/>
              </a:rPr>
              <a:t>1 Thess. 5:23</a:t>
            </a:r>
          </a:p>
          <a:p>
            <a:pPr eaLnBrk="1" hangingPunct="1">
              <a:spcBef>
                <a:spcPct val="0"/>
              </a:spcBef>
              <a:spcAft>
                <a:spcPts val="600"/>
              </a:spcAft>
              <a:buFontTx/>
              <a:buNone/>
            </a:pPr>
            <a:r>
              <a:rPr lang="en-US" altLang="en-US" sz="2600" dirty="0">
                <a:latin typeface="Calibri" pitchFamily="34" charset="0"/>
              </a:rPr>
              <a:t>Now may the God of peace Himself </a:t>
            </a:r>
            <a:r>
              <a:rPr lang="en-US" altLang="en-US" sz="2600" b="1" dirty="0">
                <a:solidFill>
                  <a:srgbClr val="C00000"/>
                </a:solidFill>
                <a:latin typeface="Calibri" pitchFamily="34" charset="0"/>
              </a:rPr>
              <a:t>sanctify you entirely</a:t>
            </a:r>
            <a:r>
              <a:rPr lang="en-US" altLang="en-US" sz="2600" dirty="0">
                <a:latin typeface="Calibri" pitchFamily="34" charset="0"/>
              </a:rPr>
              <a:t>; and may your </a:t>
            </a:r>
            <a:r>
              <a:rPr lang="en-US" altLang="en-US" sz="2600" b="1" dirty="0">
                <a:solidFill>
                  <a:srgbClr val="0000FF"/>
                </a:solidFill>
                <a:latin typeface="Calibri" pitchFamily="34" charset="0"/>
              </a:rPr>
              <a:t>spirit and soul </a:t>
            </a:r>
            <a:r>
              <a:rPr lang="en-US" altLang="en-US" sz="2600" b="1" dirty="0">
                <a:solidFill>
                  <a:srgbClr val="C00000"/>
                </a:solidFill>
                <a:latin typeface="Calibri" pitchFamily="34" charset="0"/>
              </a:rPr>
              <a:t>and body </a:t>
            </a:r>
            <a:r>
              <a:rPr lang="en-US" altLang="en-US" sz="2600" dirty="0">
                <a:latin typeface="Calibri" pitchFamily="34" charset="0"/>
              </a:rPr>
              <a:t>be preserved complete, without blame at the coming of our Lord Jesus Christ. </a:t>
            </a:r>
          </a:p>
        </p:txBody>
      </p:sp>
      <p:sp>
        <p:nvSpPr>
          <p:cNvPr id="9" name="Rectangle 8"/>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2895600" y="990600"/>
            <a:ext cx="6172200" cy="58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spcBef>
                <a:spcPts val="0"/>
              </a:spcBef>
              <a:spcAft>
                <a:spcPts val="900"/>
              </a:spcAft>
            </a:pPr>
            <a:r>
              <a:rPr lang="en-US" altLang="en-US" sz="2800" dirty="0">
                <a:latin typeface="Calibri" pitchFamily="34" charset="0"/>
              </a:rPr>
              <a:t>The appeal to believers is to have a </a:t>
            </a:r>
            <a:r>
              <a:rPr lang="en-US" altLang="en-US" sz="2800" b="1" dirty="0">
                <a:latin typeface="Calibri" pitchFamily="34" charset="0"/>
              </a:rPr>
              <a:t>continuous ingesting of appropriate spiritual nourishment </a:t>
            </a:r>
            <a:r>
              <a:rPr lang="en-US" altLang="en-US" sz="2800" dirty="0">
                <a:latin typeface="Calibri" pitchFamily="34" charset="0"/>
              </a:rPr>
              <a:t>(God’s Word), so as to be impacted spiritually and then to then impact others.  </a:t>
            </a:r>
          </a:p>
          <a:p>
            <a:pPr algn="just">
              <a:spcBef>
                <a:spcPts val="0"/>
              </a:spcBef>
              <a:spcAft>
                <a:spcPts val="600"/>
              </a:spcAft>
            </a:pPr>
            <a:r>
              <a:rPr lang="en-US" altLang="en-US" sz="2800" dirty="0">
                <a:latin typeface="Calibri" pitchFamily="34" charset="0"/>
              </a:rPr>
              <a:t>The various dietary characteristics of physical nourishment provide </a:t>
            </a:r>
            <a:r>
              <a:rPr lang="en-US" altLang="en-US" sz="2800" b="1" dirty="0">
                <a:latin typeface="Calibri" pitchFamily="34" charset="0"/>
              </a:rPr>
              <a:t>a type or pattern with spiritual nourishment</a:t>
            </a:r>
            <a:r>
              <a:rPr lang="en-US" altLang="en-US" sz="2800" dirty="0">
                <a:latin typeface="Calibri" pitchFamily="34" charset="0"/>
              </a:rPr>
              <a:t>; appropriateness for a specific stage of maturity, quantity, quality, timing and frequency, etc. (1 Cor. 3:1; 14:20; Eph. 4:12, 13, 14; Heb. 5:13, 14; 1 Pet. 2:2; 1 John 2:13). </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3733800"/>
            <a:ext cx="286025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Man_Physical &amp; Spiritual_Believ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1143000"/>
            <a:ext cx="2819400"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28601" y="1053405"/>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pPr>
            <a:r>
              <a:rPr lang="en-US" altLang="en-US" sz="2800" dirty="0">
                <a:latin typeface="Calibri" pitchFamily="34" charset="0"/>
              </a:rPr>
              <a:t>God will use the things that take place in the </a:t>
            </a:r>
            <a:r>
              <a:rPr lang="en-US" altLang="en-US" sz="2800" b="1" dirty="0">
                <a:latin typeface="Calibri" pitchFamily="34" charset="0"/>
              </a:rPr>
              <a:t>physical realm </a:t>
            </a:r>
            <a:r>
              <a:rPr lang="en-US" altLang="en-US" sz="2800" dirty="0">
                <a:latin typeface="Calibri" pitchFamily="34" charset="0"/>
              </a:rPr>
              <a:t>to have an impact on us in the </a:t>
            </a:r>
            <a:r>
              <a:rPr lang="en-US" altLang="en-US" sz="2800" b="1" dirty="0">
                <a:latin typeface="Calibri" pitchFamily="34" charset="0"/>
              </a:rPr>
              <a:t>spiritual realm </a:t>
            </a:r>
            <a:r>
              <a:rPr lang="en-US" altLang="en-US" sz="2800" dirty="0">
                <a:latin typeface="Calibri" pitchFamily="34" charset="0"/>
              </a:rPr>
              <a:t>(James 1:2; Rom. 8:28-29).  </a:t>
            </a:r>
          </a:p>
        </p:txBody>
      </p:sp>
      <p:sp>
        <p:nvSpPr>
          <p:cNvPr id="7" name="Rectangle 1"/>
          <p:cNvSpPr>
            <a:spLocks noChangeArrowheads="1"/>
          </p:cNvSpPr>
          <p:nvPr/>
        </p:nvSpPr>
        <p:spPr bwMode="auto">
          <a:xfrm>
            <a:off x="76200" y="4017966"/>
            <a:ext cx="8991600" cy="2763834"/>
          </a:xfrm>
          <a:prstGeom prst="rect">
            <a:avLst/>
          </a:prstGeom>
          <a:solidFill>
            <a:schemeClr val="bg1"/>
          </a:solidFill>
          <a:ln>
            <a:solidFill>
              <a:schemeClr val="tx1"/>
            </a:solidFill>
          </a:ln>
          <a:extLst/>
        </p:spPr>
        <p:txBody>
          <a:bodyPr wrap="square">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ctr">
              <a:buNone/>
            </a:pPr>
            <a:r>
              <a:rPr lang="en-US" sz="2800" b="1" dirty="0">
                <a:latin typeface="Calibri" panose="020F0502020204030204" pitchFamily="34" charset="0"/>
              </a:rPr>
              <a:t>Romans 8:28–29</a:t>
            </a:r>
          </a:p>
          <a:p>
            <a:pPr marL="0" indent="0" algn="just">
              <a:buNone/>
            </a:pPr>
            <a:r>
              <a:rPr lang="en-US" sz="2700" baseline="30000" dirty="0">
                <a:latin typeface="Calibri" panose="020F0502020204030204" pitchFamily="34" charset="0"/>
              </a:rPr>
              <a:t>28</a:t>
            </a:r>
            <a:r>
              <a:rPr lang="en-US" sz="2700" dirty="0">
                <a:latin typeface="Calibri" panose="020F0502020204030204" pitchFamily="34" charset="0"/>
              </a:rPr>
              <a:t> And we know that </a:t>
            </a:r>
            <a:r>
              <a:rPr lang="en-US" sz="2700" b="1" dirty="0">
                <a:solidFill>
                  <a:srgbClr val="0000FF"/>
                </a:solidFill>
                <a:latin typeface="Calibri" panose="020F0502020204030204" pitchFamily="34" charset="0"/>
              </a:rPr>
              <a:t>God causes all things to work together for good to those who love God, to those who are called according to </a:t>
            </a:r>
            <a:r>
              <a:rPr lang="en-US" sz="2700" b="1" i="1" dirty="0">
                <a:solidFill>
                  <a:srgbClr val="0000FF"/>
                </a:solidFill>
                <a:latin typeface="Calibri" panose="020F0502020204030204" pitchFamily="34" charset="0"/>
              </a:rPr>
              <a:t>His</a:t>
            </a:r>
            <a:r>
              <a:rPr lang="en-US" sz="2700" b="1" dirty="0">
                <a:solidFill>
                  <a:srgbClr val="0000FF"/>
                </a:solidFill>
                <a:latin typeface="Calibri" panose="020F0502020204030204" pitchFamily="34" charset="0"/>
              </a:rPr>
              <a:t> purpose</a:t>
            </a:r>
            <a:r>
              <a:rPr lang="en-US" sz="2700" dirty="0">
                <a:latin typeface="Calibri" panose="020F0502020204030204" pitchFamily="34" charset="0"/>
              </a:rPr>
              <a:t>. </a:t>
            </a:r>
            <a:r>
              <a:rPr lang="en-US" sz="2700" baseline="30000" dirty="0">
                <a:latin typeface="Calibri" panose="020F0502020204030204" pitchFamily="34" charset="0"/>
              </a:rPr>
              <a:t>29</a:t>
            </a:r>
            <a:r>
              <a:rPr lang="en-US" sz="2700" dirty="0">
                <a:latin typeface="Calibri" panose="020F0502020204030204" pitchFamily="34" charset="0"/>
              </a:rPr>
              <a:t> For those whom He foreknew, He also </a:t>
            </a:r>
            <a:r>
              <a:rPr lang="en-US" sz="2700" b="1" dirty="0">
                <a:solidFill>
                  <a:srgbClr val="0000FF"/>
                </a:solidFill>
                <a:latin typeface="Calibri" panose="020F0502020204030204" pitchFamily="34" charset="0"/>
              </a:rPr>
              <a:t>predestined </a:t>
            </a:r>
            <a:r>
              <a:rPr lang="en-US" sz="2700" b="1" i="1" dirty="0">
                <a:solidFill>
                  <a:srgbClr val="0000FF"/>
                </a:solidFill>
                <a:latin typeface="Calibri" panose="020F0502020204030204" pitchFamily="34" charset="0"/>
              </a:rPr>
              <a:t>to become </a:t>
            </a:r>
            <a:r>
              <a:rPr lang="en-US" sz="2700" b="1" dirty="0">
                <a:solidFill>
                  <a:srgbClr val="0000FF"/>
                </a:solidFill>
                <a:latin typeface="Calibri" panose="020F0502020204030204" pitchFamily="34" charset="0"/>
              </a:rPr>
              <a:t>conformed to the image of His Son</a:t>
            </a:r>
            <a:r>
              <a:rPr lang="en-US" sz="2700" dirty="0">
                <a:latin typeface="Calibri" panose="020F0502020204030204" pitchFamily="34" charset="0"/>
              </a:rPr>
              <a:t>, so that He would be the firstborn among many brethren; </a:t>
            </a:r>
          </a:p>
        </p:txBody>
      </p:sp>
      <p:sp>
        <p:nvSpPr>
          <p:cNvPr id="8" name="Rectangle 1"/>
          <p:cNvSpPr>
            <a:spLocks noChangeArrowheads="1"/>
          </p:cNvSpPr>
          <p:nvPr/>
        </p:nvSpPr>
        <p:spPr bwMode="auto">
          <a:xfrm>
            <a:off x="1774351" y="2417766"/>
            <a:ext cx="5595298" cy="1471172"/>
          </a:xfrm>
          <a:prstGeom prst="rect">
            <a:avLst/>
          </a:prstGeom>
          <a:solidFill>
            <a:schemeClr val="bg1"/>
          </a:solidFill>
          <a:ln>
            <a:solidFill>
              <a:schemeClr val="tx1"/>
            </a:solidFill>
          </a:ln>
          <a:extLst/>
        </p:spPr>
        <p:txBody>
          <a:bodyPr wrap="square">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ctr">
              <a:buNone/>
            </a:pPr>
            <a:r>
              <a:rPr lang="en-US" sz="2800" b="1" dirty="0">
                <a:latin typeface="Calibri" panose="020F0502020204030204" pitchFamily="34" charset="0"/>
              </a:rPr>
              <a:t>James 1:2</a:t>
            </a:r>
          </a:p>
          <a:p>
            <a:pPr marL="0" indent="0">
              <a:buNone/>
            </a:pPr>
            <a:r>
              <a:rPr lang="en-US" sz="2800" dirty="0">
                <a:latin typeface="Calibri" panose="020F0502020204030204" pitchFamily="34" charset="0"/>
              </a:rPr>
              <a:t>Consider it all joy, my brethren, </a:t>
            </a:r>
            <a:r>
              <a:rPr lang="en-US" sz="2800" b="1" dirty="0">
                <a:solidFill>
                  <a:srgbClr val="0000FF"/>
                </a:solidFill>
                <a:latin typeface="Calibri" panose="020F0502020204030204" pitchFamily="34" charset="0"/>
              </a:rPr>
              <a:t>when you encounter various trials</a:t>
            </a:r>
            <a:r>
              <a:rPr lang="en-US" sz="2800" dirty="0">
                <a:latin typeface="Calibri" panose="020F0502020204030204" pitchFamily="34" charset="0"/>
              </a:rPr>
              <a:t>, </a:t>
            </a:r>
          </a:p>
        </p:txBody>
      </p:sp>
      <p:sp>
        <p:nvSpPr>
          <p:cNvPr id="10" name="Rectangle 9"/>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971800" y="990600"/>
            <a:ext cx="60198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pPr>
            <a:r>
              <a:rPr lang="en-US" altLang="en-US" sz="2800" dirty="0">
                <a:latin typeface="Calibri" pitchFamily="34" charset="0"/>
              </a:rPr>
              <a:t>Our senses in the spiritual realm are intended by God to be fully functional. This is dependent upon our consistent, unbroken, fellowship with the Lord, and our intake of, and correct understanding of, God’s Word.</a:t>
            </a:r>
          </a:p>
          <a:p>
            <a:pPr algn="just" eaLnBrk="1" hangingPunct="1">
              <a:spcBef>
                <a:spcPts val="600"/>
              </a:spcBef>
              <a:spcAft>
                <a:spcPts val="600"/>
              </a:spcAft>
            </a:pPr>
            <a:r>
              <a:rPr lang="en-US" altLang="en-US" sz="2800" dirty="0">
                <a:latin typeface="Calibri" pitchFamily="34" charset="0"/>
              </a:rPr>
              <a:t>It is possible for one or more of our </a:t>
            </a:r>
            <a:r>
              <a:rPr lang="en-US" altLang="en-US" sz="2800" b="1" dirty="0">
                <a:latin typeface="Calibri" pitchFamily="34" charset="0"/>
              </a:rPr>
              <a:t>physical senses</a:t>
            </a:r>
            <a:r>
              <a:rPr lang="en-US" altLang="en-US" sz="2800" dirty="0">
                <a:latin typeface="Calibri" pitchFamily="34" charset="0"/>
              </a:rPr>
              <a:t> to be in decline or be diminished in capacity, but to have our </a:t>
            </a:r>
            <a:r>
              <a:rPr lang="en-US" altLang="en-US" sz="2800" b="1" dirty="0">
                <a:latin typeface="Calibri" pitchFamily="34" charset="0"/>
              </a:rPr>
              <a:t>spiritual senses</a:t>
            </a:r>
            <a:r>
              <a:rPr lang="en-US" altLang="en-US" sz="2800" dirty="0">
                <a:latin typeface="Calibri" pitchFamily="34" charset="0"/>
              </a:rPr>
              <a:t> improving in utility and function at the same time.</a:t>
            </a:r>
          </a:p>
        </p:txBody>
      </p:sp>
      <p:pic>
        <p:nvPicPr>
          <p:cNvPr id="7" name="Picture 4" descr="http://3.bp.blogspot.com/_Q0dk9iJoH4E/TM2jRu-xZmI/AAAAAAAAAT0/XqsNdWAhVlk/s1600/People+blind+from+birth+perceive+faster+touch+than+normal+vision.jp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395" y="3490912"/>
            <a:ext cx="1603175" cy="1828800"/>
          </a:xfrm>
          <a:prstGeom prst="ellipse">
            <a:avLst/>
          </a:prstGeom>
          <a:ln>
            <a:noFill/>
          </a:ln>
          <a:effectLst>
            <a:softEdge rad="112500"/>
          </a:effectLst>
          <a:extLst/>
        </p:spPr>
      </p:pic>
      <p:pic>
        <p:nvPicPr>
          <p:cNvPr id="8" name="Picture 8" descr="http://t2.gstatic.com/images?q=tbn:ANd9GcT80QoM81jAINSspU4QqyKlEonuvZN8D6zBZrvqLP-PPlwDbdZ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0585" y="4557712"/>
            <a:ext cx="1572239" cy="1828800"/>
          </a:xfrm>
          <a:prstGeom prst="ellipse">
            <a:avLst/>
          </a:prstGeom>
          <a:ln>
            <a:noFill/>
          </a:ln>
          <a:effectLst>
            <a:softEdge rad="112500"/>
          </a:effectLst>
          <a:extLst/>
        </p:spPr>
      </p:pic>
      <p:pic>
        <p:nvPicPr>
          <p:cNvPr id="9" name="Picture 11" descr="http://dribbble.com/system/users/1607/screenshots/64411/shot_1286725269.png?13027703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599" y="1128712"/>
            <a:ext cx="2804160"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28600" y="3950256"/>
            <a:ext cx="86868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What God is doing in the life of the believer will indeed involve </a:t>
            </a:r>
            <a:r>
              <a:rPr lang="en-US" altLang="en-US" sz="2800" b="1" dirty="0">
                <a:latin typeface="Calibri" pitchFamily="34" charset="0"/>
              </a:rPr>
              <a:t>physically based processes and events</a:t>
            </a:r>
            <a:r>
              <a:rPr lang="en-US" altLang="en-US" sz="2800" dirty="0">
                <a:latin typeface="Calibri" pitchFamily="34" charset="0"/>
              </a:rPr>
              <a:t>, but the ultimate intent is for </a:t>
            </a:r>
            <a:r>
              <a:rPr lang="en-US" altLang="en-US" sz="2800" b="1" i="1" u="sng" dirty="0">
                <a:solidFill>
                  <a:srgbClr val="0000FF"/>
                </a:solidFill>
                <a:latin typeface="Calibri" pitchFamily="34" charset="0"/>
              </a:rPr>
              <a:t>spiritual impact</a:t>
            </a:r>
            <a:r>
              <a:rPr lang="en-US" altLang="en-US" sz="2800" dirty="0">
                <a:latin typeface="Calibri" pitchFamily="34" charset="0"/>
              </a:rPr>
              <a:t>. </a:t>
            </a:r>
          </a:p>
          <a:p>
            <a:pPr algn="just" eaLnBrk="1" hangingPunct="1">
              <a:spcBef>
                <a:spcPts val="600"/>
              </a:spcBef>
              <a:spcAft>
                <a:spcPts val="600"/>
              </a:spcAft>
              <a:buFontTx/>
              <a:buNone/>
            </a:pPr>
            <a:r>
              <a:rPr lang="en-US" altLang="en-US" sz="2800" dirty="0">
                <a:latin typeface="Calibri" pitchFamily="34" charset="0"/>
              </a:rPr>
              <a:t>Through careful, consistent, and diligent study of Scripture, the Holy Spirit reveals what those </a:t>
            </a:r>
            <a:r>
              <a:rPr lang="en-US" altLang="en-US" sz="2800" b="1" dirty="0">
                <a:latin typeface="Calibri" pitchFamily="34" charset="0"/>
              </a:rPr>
              <a:t>physically based processes </a:t>
            </a:r>
            <a:r>
              <a:rPr lang="en-US" altLang="en-US" sz="2800" dirty="0">
                <a:latin typeface="Calibri" pitchFamily="34" charset="0"/>
              </a:rPr>
              <a:t>are, and how they are to impact us.  </a:t>
            </a:r>
          </a:p>
        </p:txBody>
      </p:sp>
      <p:pic>
        <p:nvPicPr>
          <p:cNvPr id="419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883920"/>
            <a:ext cx="406400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randombar(vertical)">
                                      <p:cBhvr>
                                        <p:cTn id="7" dur="500"/>
                                        <p:tgtEl>
                                          <p:spTgt spid="41987"/>
                                        </p:tgtEl>
                                      </p:cBhvr>
                                    </p:animEffect>
                                  </p:childTnLst>
                                </p:cTn>
                              </p:par>
                              <p:par>
                                <p:cTn id="8" presetID="1" presetClass="entr" presetSubtype="0" fill="hold" nodeType="withEffect">
                                  <p:stCondLst>
                                    <p:cond delay="0"/>
                                  </p:stCondLst>
                                  <p:childTnLst>
                                    <p:set>
                                      <p:cBhvr>
                                        <p:cTn id="9"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228600" y="9271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600"/>
              </a:spcBef>
              <a:spcAft>
                <a:spcPts val="600"/>
              </a:spcAft>
              <a:buFontTx/>
              <a:buNone/>
            </a:pPr>
            <a:r>
              <a:rPr lang="en-US" altLang="en-US" sz="2800" dirty="0">
                <a:latin typeface="Calibri" pitchFamily="34" charset="0"/>
              </a:rPr>
              <a:t>Ultimately all the processes that God carries out in our lives, whether originating from the physical or the spiritual realms, are intended to change the </a:t>
            </a:r>
            <a:r>
              <a:rPr lang="en-US" altLang="en-US" sz="2800" b="1" dirty="0">
                <a:solidFill>
                  <a:srgbClr val="0000FF"/>
                </a:solidFill>
                <a:latin typeface="Calibri" pitchFamily="34" charset="0"/>
              </a:rPr>
              <a:t>Continuing Person of the believer</a:t>
            </a:r>
            <a:r>
              <a:rPr lang="en-US" altLang="en-US" sz="2800" b="1" dirty="0">
                <a:latin typeface="Calibri" pitchFamily="34" charset="0"/>
              </a:rPr>
              <a:t> </a:t>
            </a:r>
            <a:r>
              <a:rPr lang="en-US" altLang="en-US" sz="2800" dirty="0">
                <a:latin typeface="Calibri" pitchFamily="34" charset="0"/>
              </a:rPr>
              <a:t>to prepare him for life in the Spiritual Realm.  </a:t>
            </a:r>
          </a:p>
        </p:txBody>
      </p:sp>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2895600"/>
            <a:ext cx="48482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123500" y="1010989"/>
            <a:ext cx="5944300"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ts val="0"/>
              </a:spcBef>
              <a:spcAft>
                <a:spcPts val="600"/>
              </a:spcAft>
              <a:buFontTx/>
              <a:buNone/>
            </a:pPr>
            <a:r>
              <a:rPr lang="en-US" altLang="en-US" sz="2800" dirty="0">
                <a:latin typeface="Calibri" pitchFamily="34" charset="0"/>
              </a:rPr>
              <a:t>Remember, although it will experience a thousand years of considerable release from the curse of the Fall, when all things are summed up in Christ; (Eph. 1:9-10), </a:t>
            </a:r>
            <a:r>
              <a:rPr lang="en-US" altLang="en-US" sz="2800" b="1" i="1" dirty="0">
                <a:solidFill>
                  <a:srgbClr val="0000FF"/>
                </a:solidFill>
                <a:latin typeface="Calibri" pitchFamily="34" charset="0"/>
              </a:rPr>
              <a:t>this present Physical Realm is ultimately terminal</a:t>
            </a:r>
            <a:r>
              <a:rPr lang="en-US" altLang="en-US" sz="2800" dirty="0">
                <a:latin typeface="Calibri" pitchFamily="34" charset="0"/>
              </a:rPr>
              <a:t>. </a:t>
            </a:r>
          </a:p>
          <a:p>
            <a:pPr algn="just" eaLnBrk="1" hangingPunct="1">
              <a:spcBef>
                <a:spcPts val="0"/>
              </a:spcBef>
              <a:spcAft>
                <a:spcPts val="600"/>
              </a:spcAft>
              <a:buFontTx/>
              <a:buNone/>
            </a:pPr>
            <a:r>
              <a:rPr lang="en-US" altLang="en-US" sz="2800" dirty="0">
                <a:latin typeface="Calibri" pitchFamily="34" charset="0"/>
              </a:rPr>
              <a:t>Scripture promises that God will exchange this present heaven and earth for a new one (cf. 2 Cor. 2:14-16; 4:4; Eph. 1:18-19a; 4:19; Heb. 5:11-14; 1 Pet. 2:1-3). </a:t>
            </a:r>
            <a:r>
              <a:rPr lang="en-US" altLang="en-US" sz="2800" b="1" i="1" dirty="0">
                <a:solidFill>
                  <a:srgbClr val="0000FF"/>
                </a:solidFill>
                <a:latin typeface="Calibri" pitchFamily="34" charset="0"/>
              </a:rPr>
              <a:t>This is the reason for our spiritual preparation now!</a:t>
            </a:r>
          </a:p>
        </p:txBody>
      </p:sp>
      <p:pic>
        <p:nvPicPr>
          <p:cNvPr id="44036"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3810000"/>
            <a:ext cx="292608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7000" y="1197610"/>
            <a:ext cx="276600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63550" lvl="1" indent="-461963" algn="ctr" eaLnBrk="1" hangingPunct="1">
              <a:spcBef>
                <a:spcPts val="0"/>
              </a:spcBef>
              <a:spcAft>
                <a:spcPts val="0"/>
              </a:spcAft>
              <a:buFont typeface="+mj-lt"/>
              <a:buAutoNum type="alphaUcPeriod" startAt="3"/>
            </a:pPr>
            <a:r>
              <a:rPr lang="en-US" altLang="en-US" sz="3600" b="1" dirty="0">
                <a:latin typeface="Calibri" pitchFamily="34" charset="0"/>
              </a:rPr>
              <a:t>Review and Summation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Session 5 Outline </a:t>
            </a:r>
          </a:p>
        </p:txBody>
      </p:sp>
      <p:sp>
        <p:nvSpPr>
          <p:cNvPr id="6" name="Rectangle 2"/>
          <p:cNvSpPr>
            <a:spLocks noChangeArrowheads="1"/>
          </p:cNvSpPr>
          <p:nvPr/>
        </p:nvSpPr>
        <p:spPr bwMode="auto">
          <a:xfrm>
            <a:off x="1276350" y="914400"/>
            <a:ext cx="6953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eaLnBrk="1" hangingPunct="1">
              <a:spcBef>
                <a:spcPts val="0"/>
              </a:spcBef>
              <a:spcAft>
                <a:spcPts val="0"/>
              </a:spcAft>
              <a:buFont typeface="+mj-lt"/>
              <a:buAutoNum type="romanUcPeriod"/>
            </a:pPr>
            <a:r>
              <a:rPr lang="en-US" altLang="en-US" sz="2800" b="1" dirty="0">
                <a:latin typeface="Calibri" pitchFamily="34" charset="0"/>
              </a:rPr>
              <a:t>Spiritual Anatomy Part 3</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Session 4 Concepts</a:t>
            </a:r>
          </a:p>
          <a:p>
            <a:pPr marL="803275" lvl="1" indent="-457200" eaLnBrk="1" hangingPunct="1">
              <a:spcBef>
                <a:spcPts val="0"/>
              </a:spcBef>
              <a:spcAft>
                <a:spcPts val="0"/>
              </a:spcAft>
              <a:buFont typeface="+mj-lt"/>
              <a:buAutoNum type="alphaUcPeriod"/>
            </a:pPr>
            <a:r>
              <a:rPr lang="en-US" altLang="en-US" b="1" dirty="0">
                <a:latin typeface="Calibri" pitchFamily="34" charset="0"/>
              </a:rPr>
              <a:t>Physical Realm vs. Spiritual Realm</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Introduction</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Misunderstanding Terms</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Correctly Understanding Terms</a:t>
            </a:r>
          </a:p>
          <a:p>
            <a:pPr marL="1260475" lvl="2" indent="-457200" eaLnBrk="1" hangingPunct="1">
              <a:spcBef>
                <a:spcPts val="0"/>
              </a:spcBef>
              <a:spcAft>
                <a:spcPts val="0"/>
              </a:spcAft>
              <a:buFont typeface="+mj-lt"/>
              <a:buAutoNum type="arabicPeriod"/>
            </a:pPr>
            <a:r>
              <a:rPr lang="en-US" altLang="en-US" sz="2800" b="1" dirty="0">
                <a:latin typeface="Calibri" pitchFamily="34" charset="0"/>
              </a:rPr>
              <a:t>Spiritual Realm vs. Physical Realm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The 5 Senses – A Biblical Analogy </a:t>
            </a:r>
          </a:p>
          <a:p>
            <a:pPr marL="1774825" lvl="3" indent="-514350" eaLnBrk="1" hangingPunct="1">
              <a:spcBef>
                <a:spcPts val="0"/>
              </a:spcBef>
              <a:spcAft>
                <a:spcPts val="0"/>
              </a:spcAft>
              <a:buFont typeface="+mj-lt"/>
              <a:buAutoNum type="alphaLcParenR"/>
            </a:pPr>
            <a:r>
              <a:rPr lang="en-US" altLang="en-US" sz="2800" b="1" dirty="0">
                <a:latin typeface="Calibri" pitchFamily="34" charset="0"/>
              </a:rPr>
              <a:t>Proper Nourishment For Growth</a:t>
            </a:r>
          </a:p>
          <a:p>
            <a:pPr marL="803275" lvl="1" indent="-457200" eaLnBrk="1" hangingPunct="1">
              <a:spcBef>
                <a:spcPts val="0"/>
              </a:spcBef>
              <a:spcAft>
                <a:spcPts val="0"/>
              </a:spcAft>
              <a:buFont typeface="+mj-lt"/>
              <a:buAutoNum type="alphaUcPeriod"/>
            </a:pPr>
            <a:r>
              <a:rPr lang="en-US" altLang="en-US" b="1" dirty="0">
                <a:latin typeface="Calibri" pitchFamily="34" charset="0"/>
              </a:rPr>
              <a:t>Review and Summation</a:t>
            </a:r>
          </a:p>
        </p:txBody>
      </p:sp>
    </p:spTree>
    <p:extLst>
      <p:ext uri="{BB962C8B-B14F-4D97-AF65-F5344CB8AC3E}">
        <p14:creationId xmlns:p14="http://schemas.microsoft.com/office/powerpoint/2010/main" val="345698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52400" y="1371565"/>
            <a:ext cx="891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2600">
                <a:latin typeface="Calibri" pitchFamily="34" charset="0"/>
              </a:rPr>
              <a:t>God also used the ‘death is separation’ principle </a:t>
            </a:r>
            <a:r>
              <a:rPr lang="en-US" altLang="en-US" sz="2600" b="1">
                <a:latin typeface="Calibri" pitchFamily="34" charset="0"/>
              </a:rPr>
              <a:t>graciously and for our benefit</a:t>
            </a:r>
            <a:r>
              <a:rPr lang="en-US" altLang="en-US" sz="2600">
                <a:latin typeface="Calibri" pitchFamily="34" charset="0"/>
              </a:rPr>
              <a:t>, when we were identified with Christ </a:t>
            </a:r>
            <a:r>
              <a:rPr lang="en-US" altLang="en-US" sz="2600" b="1">
                <a:latin typeface="Calibri" pitchFamily="34" charset="0"/>
              </a:rPr>
              <a:t>in His death</a:t>
            </a:r>
            <a:r>
              <a:rPr lang="en-US" altLang="en-US" sz="2600">
                <a:latin typeface="Calibri" pitchFamily="34" charset="0"/>
              </a:rPr>
              <a:t>, then with His burial and resurrection:</a:t>
            </a:r>
          </a:p>
        </p:txBody>
      </p:sp>
      <p:graphicFrame>
        <p:nvGraphicFramePr>
          <p:cNvPr id="8" name="Table 7"/>
          <p:cNvGraphicFramePr>
            <a:graphicFrameLocks noGrp="1"/>
          </p:cNvGraphicFramePr>
          <p:nvPr>
            <p:extLst>
              <p:ext uri="{D42A27DB-BD31-4B8C-83A1-F6EECF244321}">
                <p14:modId xmlns:p14="http://schemas.microsoft.com/office/powerpoint/2010/main" val="2267348776"/>
              </p:ext>
            </p:extLst>
          </p:nvPr>
        </p:nvGraphicFramePr>
        <p:xfrm>
          <a:off x="76200" y="2759040"/>
          <a:ext cx="8915400" cy="3717960"/>
        </p:xfrm>
        <a:graphic>
          <a:graphicData uri="http://schemas.openxmlformats.org/drawingml/2006/table">
            <a:tbl>
              <a:tblPr firstRow="1" bandRow="1">
                <a:tableStyleId>{5940675A-B579-460E-94D1-54222C63F5DA}</a:tableStyleId>
              </a:tblPr>
              <a:tblGrid>
                <a:gridCol w="2122714">
                  <a:extLst>
                    <a:ext uri="{9D8B030D-6E8A-4147-A177-3AD203B41FA5}">
                      <a16:colId xmlns:a16="http://schemas.microsoft.com/office/drawing/2014/main" val="20000"/>
                    </a:ext>
                  </a:extLst>
                </a:gridCol>
                <a:gridCol w="6792686">
                  <a:extLst>
                    <a:ext uri="{9D8B030D-6E8A-4147-A177-3AD203B41FA5}">
                      <a16:colId xmlns:a16="http://schemas.microsoft.com/office/drawing/2014/main" val="20001"/>
                    </a:ext>
                  </a:extLst>
                </a:gridCol>
              </a:tblGrid>
              <a:tr h="487575">
                <a:tc>
                  <a:txBody>
                    <a:bodyPr/>
                    <a:lstStyle/>
                    <a:p>
                      <a:pPr lvl="0" algn="ctr">
                        <a:spcBef>
                          <a:spcPts val="600"/>
                        </a:spcBef>
                        <a:spcAft>
                          <a:spcPts val="600"/>
                        </a:spcAft>
                      </a:pPr>
                      <a:r>
                        <a:rPr lang="en-US" sz="2600" b="1" dirty="0">
                          <a:latin typeface="Calibri" pitchFamily="34" charset="0"/>
                          <a:cs typeface="Calibri" pitchFamily="34" charset="0"/>
                        </a:rPr>
                        <a:t>Rom. 6:1-11 </a:t>
                      </a:r>
                    </a:p>
                  </a:txBody>
                  <a:tcPr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dirty="0">
                          <a:latin typeface="Calibri" pitchFamily="34" charset="0"/>
                          <a:cs typeface="Calibri" pitchFamily="34" charset="0"/>
                        </a:rPr>
                        <a:t>dead to sin, alive to Christ</a:t>
                      </a:r>
                    </a:p>
                  </a:txBody>
                  <a:tcPr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883812">
                <a:tc>
                  <a:txBody>
                    <a:bodyPr/>
                    <a:lstStyle/>
                    <a:p>
                      <a:pPr lvl="0" algn="ctr">
                        <a:spcBef>
                          <a:spcPts val="600"/>
                        </a:spcBef>
                        <a:spcAft>
                          <a:spcPts val="600"/>
                        </a:spcAft>
                      </a:pPr>
                      <a:r>
                        <a:rPr lang="en-US" sz="2600" b="1" dirty="0">
                          <a:latin typeface="Calibri" pitchFamily="34" charset="0"/>
                          <a:cs typeface="Calibri" pitchFamily="34" charset="0"/>
                        </a:rPr>
                        <a:t>Rom. 7:1-6 </a:t>
                      </a:r>
                    </a:p>
                  </a:txBody>
                  <a:tcPr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death releases from marriage; died to the Law, joined to Christ</a:t>
                      </a:r>
                    </a:p>
                  </a:txBody>
                  <a:tcPr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r h="487575">
                <a:tc>
                  <a:txBody>
                    <a:bodyPr/>
                    <a:lstStyle/>
                    <a:p>
                      <a:pPr lvl="0" algn="ctr">
                        <a:spcBef>
                          <a:spcPts val="600"/>
                        </a:spcBef>
                        <a:spcAft>
                          <a:spcPts val="600"/>
                        </a:spcAft>
                      </a:pPr>
                      <a:r>
                        <a:rPr lang="en-US" sz="2600" b="1" dirty="0">
                          <a:latin typeface="Calibri" pitchFamily="34" charset="0"/>
                          <a:cs typeface="Calibri" pitchFamily="34" charset="0"/>
                        </a:rPr>
                        <a:t>2 Cor. 5:14-15</a:t>
                      </a:r>
                    </a:p>
                  </a:txBody>
                  <a:tcPr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dead to ourselves, alive to Christ</a:t>
                      </a:r>
                    </a:p>
                  </a:txBody>
                  <a:tcPr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2"/>
                  </a:ext>
                </a:extLst>
              </a:tr>
              <a:tr h="4875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itchFamily="34" charset="0"/>
                          <a:cs typeface="Calibri" pitchFamily="34" charset="0"/>
                        </a:rPr>
                        <a:t>Gal. 2:19- 20</a:t>
                      </a:r>
                    </a:p>
                  </a:txBody>
                  <a:tcPr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died to the Law, to live to God</a:t>
                      </a:r>
                    </a:p>
                  </a:txBody>
                  <a:tcPr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3"/>
                  </a:ext>
                </a:extLst>
              </a:tr>
              <a:tr h="883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itchFamily="34" charset="0"/>
                          <a:cs typeface="Calibri" pitchFamily="34" charset="0"/>
                        </a:rPr>
                        <a:t>Col. 2:20</a:t>
                      </a:r>
                    </a:p>
                  </a:txBody>
                  <a:tcPr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died with Christ to the elementary principles of the world</a:t>
                      </a:r>
                    </a:p>
                  </a:txBody>
                  <a:tcPr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4"/>
                  </a:ext>
                </a:extLst>
              </a:tr>
              <a:tr h="4875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itchFamily="34" charset="0"/>
                          <a:cs typeface="Calibri" pitchFamily="34" charset="0"/>
                        </a:rPr>
                        <a:t>Col. 3:5, 20</a:t>
                      </a:r>
                    </a:p>
                  </a:txBody>
                  <a:tcPr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dead to sin, died with Christ to the world</a:t>
                      </a:r>
                    </a:p>
                  </a:txBody>
                  <a:tcPr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5"/>
                  </a:ext>
                </a:extLst>
              </a:tr>
            </a:tbl>
          </a:graphicData>
        </a:graphic>
      </p:graphicFrame>
      <p:pic>
        <p:nvPicPr>
          <p:cNvPr id="6172" name="Picture 13" descr="C:\Users\Dr. Jim McGowan\AppData\Local\Microsoft\Windows\Temporary Internet Files\Content.IE5\RPPW0ACL\MC900231360[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76200"/>
            <a:ext cx="120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48600" y="152400"/>
            <a:ext cx="1127157" cy="914400"/>
          </a:xfrm>
          <a:prstGeom prst="rect">
            <a:avLst/>
          </a:prstGeom>
          <a:ln>
            <a:noFill/>
          </a:ln>
          <a:effectLst>
            <a:reflection blurRad="12700" stA="30000" endPos="30000" dist="5000" dir="5400000" sy="-100000" algn="bl" rotWithShape="0"/>
          </a:effectLst>
          <a:scene3d>
            <a:camera prst="perspectiveContrastingLeftFacing" fov="7200000">
              <a:rot lat="202517" lon="915206" rev="21409250"/>
            </a:camera>
            <a:lightRig rig="threePt" dir="t">
              <a:rot lat="0" lon="0" rev="2700000"/>
            </a:lightRig>
          </a:scene3d>
          <a:sp3d>
            <a:bevelT w="63500" h="50800"/>
          </a:sp3d>
          <a:extLst/>
        </p:spPr>
      </p:pic>
      <p:sp>
        <p:nvSpPr>
          <p:cNvPr id="9" name="Rectangle 1"/>
          <p:cNvSpPr>
            <a:spLocks noChangeArrowheads="1"/>
          </p:cNvSpPr>
          <p:nvPr/>
        </p:nvSpPr>
        <p:spPr bwMode="auto">
          <a:xfrm>
            <a:off x="914400" y="86299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b="1" dirty="0">
                <a:latin typeface="Calibri" pitchFamily="34" charset="0"/>
              </a:rPr>
              <a:t>Death is Separation</a:t>
            </a:r>
            <a:endParaRPr lang="en-US" altLang="en-US" dirty="0">
              <a:latin typeface="Calibri" pitchFamily="34" charset="0"/>
            </a:endParaRPr>
          </a:p>
        </p:txBody>
      </p:sp>
      <p:pic>
        <p:nvPicPr>
          <p:cNvPr id="11" name="Picture 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240" y="76200"/>
            <a:ext cx="73152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457200" y="1800225"/>
            <a:ext cx="5715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ts val="600"/>
              </a:spcBef>
              <a:spcAft>
                <a:spcPts val="600"/>
              </a:spcAft>
            </a:pPr>
            <a:r>
              <a:rPr lang="en-US" altLang="en-US" sz="2800" dirty="0">
                <a:latin typeface="Calibri" pitchFamily="34" charset="0"/>
              </a:rPr>
              <a:t>Identification </a:t>
            </a:r>
            <a:r>
              <a:rPr lang="en-US" altLang="en-US" sz="2800" b="1" i="1" dirty="0">
                <a:latin typeface="Calibri" pitchFamily="34" charset="0"/>
              </a:rPr>
              <a:t>joins us</a:t>
            </a:r>
            <a:r>
              <a:rPr lang="en-US" altLang="en-US" sz="2800" dirty="0">
                <a:latin typeface="Calibri" pitchFamily="34" charset="0"/>
              </a:rPr>
              <a:t>…</a:t>
            </a:r>
          </a:p>
          <a:p>
            <a:pPr eaLnBrk="1" hangingPunct="1">
              <a:spcBef>
                <a:spcPts val="600"/>
              </a:spcBef>
              <a:spcAft>
                <a:spcPts val="600"/>
              </a:spcAft>
            </a:pPr>
            <a:r>
              <a:rPr lang="en-US" altLang="en-US" sz="2800" dirty="0">
                <a:latin typeface="Calibri" pitchFamily="34" charset="0"/>
              </a:rPr>
              <a:t>Death </a:t>
            </a:r>
            <a:r>
              <a:rPr lang="en-US" altLang="en-US" sz="2800" b="1" i="1" dirty="0">
                <a:latin typeface="Calibri" pitchFamily="34" charset="0"/>
              </a:rPr>
              <a:t>separates us</a:t>
            </a:r>
            <a:r>
              <a:rPr lang="en-US" altLang="en-US" sz="2800" dirty="0">
                <a:latin typeface="Calibri" pitchFamily="34" charset="0"/>
              </a:rPr>
              <a:t>…</a:t>
            </a:r>
          </a:p>
          <a:p>
            <a:pPr eaLnBrk="1" hangingPunct="1">
              <a:spcBef>
                <a:spcPts val="600"/>
              </a:spcBef>
              <a:spcAft>
                <a:spcPts val="600"/>
              </a:spcAft>
            </a:pPr>
            <a:r>
              <a:rPr lang="en-US" altLang="en-US" sz="2800" dirty="0">
                <a:latin typeface="Calibri" pitchFamily="34" charset="0"/>
              </a:rPr>
              <a:t>Our Identification with death joins us to that death; that death separates us.</a:t>
            </a: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2225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648200"/>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14400" y="8382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b="1" dirty="0">
                <a:latin typeface="Calibri" pitchFamily="34" charset="0"/>
              </a:rPr>
              <a:t>The Key Biblical Principles Summarized</a:t>
            </a:r>
          </a:p>
        </p:txBody>
      </p:sp>
      <p:pic>
        <p:nvPicPr>
          <p:cNvPr id="9" name="Picture 4"/>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240" y="76200"/>
            <a:ext cx="73152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1742" y="1447800"/>
            <a:ext cx="2800516" cy="2103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p:cNvGraphicFramePr>
            <a:graphicFrameLocks noGrp="1"/>
          </p:cNvGraphicFramePr>
          <p:nvPr>
            <p:extLst>
              <p:ext uri="{D42A27DB-BD31-4B8C-83A1-F6EECF244321}">
                <p14:modId xmlns:p14="http://schemas.microsoft.com/office/powerpoint/2010/main" val="205639220"/>
              </p:ext>
            </p:extLst>
          </p:nvPr>
        </p:nvGraphicFramePr>
        <p:xfrm>
          <a:off x="152400" y="3672840"/>
          <a:ext cx="8839200" cy="310896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447040">
                <a:tc gridSpan="2">
                  <a:txBody>
                    <a:bodyPr/>
                    <a:lstStyle/>
                    <a:p>
                      <a:pPr algn="ctr"/>
                      <a:r>
                        <a:rPr lang="en-US" sz="2400" b="1" dirty="0"/>
                        <a:t>In Adam</a:t>
                      </a:r>
                    </a:p>
                  </a:txBody>
                  <a:tcPr anchor="ctr">
                    <a:blipFill>
                      <a:blip r:embed="rId4"/>
                      <a:tile tx="0" ty="0" sx="100000" sy="100000" flip="none" algn="tl"/>
                    </a:blipFill>
                  </a:tcPr>
                </a:tc>
                <a:tc hMerge="1">
                  <a:txBody>
                    <a:bodyPr/>
                    <a:lstStyle/>
                    <a:p>
                      <a:endParaRPr lang="en-US" dirty="0"/>
                    </a:p>
                  </a:txBody>
                  <a:tcPr>
                    <a:blipFill>
                      <a:blip r:embed="rId4"/>
                      <a:tile tx="0" ty="0" sx="100000" sy="100000" flip="none" algn="tl"/>
                    </a:blipFill>
                  </a:tcPr>
                </a:tc>
                <a:tc gridSpan="2">
                  <a:txBody>
                    <a:bodyPr/>
                    <a:lstStyle/>
                    <a:p>
                      <a:pPr algn="ctr"/>
                      <a:r>
                        <a:rPr lang="en-US" sz="2400" b="1" dirty="0"/>
                        <a:t>In Christ</a:t>
                      </a:r>
                    </a:p>
                  </a:txBody>
                  <a:tcPr anchor="ctr">
                    <a:blipFill>
                      <a:blip r:embed="rId4"/>
                      <a:tile tx="0" ty="0" sx="100000" sy="100000" flip="none" algn="tl"/>
                    </a:blipFill>
                  </a:tcPr>
                </a:tc>
                <a:tc hMerge="1">
                  <a:txBody>
                    <a:bodyPr/>
                    <a:lstStyle/>
                    <a:p>
                      <a:endParaRPr lang="en-US" dirty="0"/>
                    </a:p>
                  </a:txBody>
                  <a:tcPr>
                    <a:blipFill>
                      <a:blip r:embed="rId4"/>
                      <a:tile tx="0" ty="0" sx="100000" sy="100000" flip="none" algn="tl"/>
                    </a:blip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Joined to</a:t>
                      </a:r>
                    </a:p>
                  </a:txBody>
                  <a:tcPr anchor="ctr">
                    <a:blipFill>
                      <a:blip r:embed="rId4"/>
                      <a:tile tx="0" ty="0" sx="100000" sy="100000" flip="none" algn="tl"/>
                    </a:blipFill>
                  </a:tcPr>
                </a:tc>
                <a:tc>
                  <a:txBody>
                    <a:bodyPr/>
                    <a:lstStyle/>
                    <a:p>
                      <a:r>
                        <a:rPr lang="en-US" dirty="0"/>
                        <a:t>Old Man, Sin Nature, Adam’s History, Trio of enemies – World, Flesh, Devil, Satan’s Authority</a:t>
                      </a:r>
                    </a:p>
                  </a:txBody>
                  <a:tcPr anchor="ctr">
                    <a:blipFill>
                      <a:blip r:embed="rId4"/>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Joined to</a:t>
                      </a:r>
                    </a:p>
                  </a:txBody>
                  <a:tcPr anchor="ctr">
                    <a:blipFill>
                      <a:blip r:embed="rId4"/>
                      <a:tile tx="0" ty="0" sx="100000" sy="100000" flip="none" algn="tl"/>
                    </a:blipFill>
                  </a:tcPr>
                </a:tc>
                <a:tc>
                  <a:txBody>
                    <a:bodyPr/>
                    <a:lstStyle/>
                    <a:p>
                      <a:r>
                        <a:rPr lang="en-US" dirty="0"/>
                        <a:t>New Man, New Nature, Christ’s History, righteousness, Life. </a:t>
                      </a:r>
                      <a:r>
                        <a:rPr lang="en-US" b="1" dirty="0"/>
                        <a:t>Different Future! (Short Term Good or Bad; Long Term – Bright)</a:t>
                      </a:r>
                    </a:p>
                  </a:txBody>
                  <a:tcPr anchor="ctr">
                    <a:blipFill>
                      <a:blip r:embed="rId4"/>
                      <a:tile tx="0" ty="0" sx="100000" sy="100000" flip="none" algn="tl"/>
                    </a:blipFill>
                  </a:tcPr>
                </a:tc>
                <a:extLst>
                  <a:ext uri="{0D108BD9-81ED-4DB2-BD59-A6C34878D82A}">
                    <a16:rowId xmlns:a16="http://schemas.microsoft.com/office/drawing/2014/main" val="10001"/>
                  </a:ext>
                </a:extLst>
              </a:tr>
              <a:tr h="370840">
                <a:tc>
                  <a:txBody>
                    <a:bodyPr/>
                    <a:lstStyle/>
                    <a:p>
                      <a:pPr algn="ctr"/>
                      <a:r>
                        <a:rPr lang="en-US" b="1" dirty="0"/>
                        <a:t>Separated From</a:t>
                      </a:r>
                    </a:p>
                  </a:txBody>
                  <a:tcPr anchor="ctr">
                    <a:blipFill>
                      <a:blip r:embed="rId4"/>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Separated From – Christ</a:t>
                      </a:r>
                    </a:p>
                  </a:txBody>
                  <a:tcPr anchor="ctr">
                    <a:blipFill>
                      <a:blip r:embed="rId4"/>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Separated From</a:t>
                      </a:r>
                    </a:p>
                  </a:txBody>
                  <a:tcPr anchor="ctr">
                    <a:blipFill>
                      <a:blip r:embed="rId4"/>
                      <a:tile tx="0" ty="0" sx="100000" sy="100000" flip="none" algn="tl"/>
                    </a:blipFill>
                  </a:tcPr>
                </a:tc>
                <a:tc>
                  <a:txBody>
                    <a:bodyPr/>
                    <a:lstStyle/>
                    <a:p>
                      <a:r>
                        <a:rPr lang="en-US" dirty="0"/>
                        <a:t>Old Man, Adam’s History, the World, Devil. The Sin Nature no longer has the claim over us that it had. </a:t>
                      </a:r>
                    </a:p>
                  </a:txBody>
                  <a:tcPr anchor="ctr">
                    <a:blipFill>
                      <a:blip r:embed="rId4"/>
                      <a:tile tx="0" ty="0" sx="100000" sy="100000" flip="none" algn="tl"/>
                    </a:blipFill>
                  </a:tcP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914400" y="8382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b="1" dirty="0">
                <a:latin typeface="Calibri" pitchFamily="34" charset="0"/>
              </a:rPr>
              <a:t>The Key Biblical Principles Summarized</a:t>
            </a:r>
          </a:p>
        </p:txBody>
      </p:sp>
      <p:pic>
        <p:nvPicPr>
          <p:cNvPr id="8" name="Picture 4"/>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240" y="76200"/>
            <a:ext cx="73152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6463</TotalTime>
  <Words>7721</Words>
  <Application>Microsoft Office PowerPoint</Application>
  <PresentationFormat>On-screen Show (4:3)</PresentationFormat>
  <Paragraphs>793</Paragraphs>
  <Slides>67</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Freestyle Script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were Who we are Who we are becoming - Part 3</dc:title>
  <dc:subject>Spiritual Anatomy</dc:subject>
  <dc:creator>Dr. Jim McGowan / Dr. Vern Peterman</dc:creator>
  <dc:description>Modified by Jim McGowan</dc:description>
  <cp:lastModifiedBy>Jim McGowan</cp:lastModifiedBy>
  <cp:revision>507</cp:revision>
  <cp:lastPrinted>2017-02-25T18:28:45Z</cp:lastPrinted>
  <dcterms:created xsi:type="dcterms:W3CDTF">2011-01-09T14:08:04Z</dcterms:created>
  <dcterms:modified xsi:type="dcterms:W3CDTF">2017-02-26T13:01:10Z</dcterms:modified>
  <cp:contentStatus/>
</cp:coreProperties>
</file>