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4"/>
  </p:notesMasterIdLst>
  <p:handoutMasterIdLst>
    <p:handoutMasterId r:id="rId65"/>
  </p:handoutMasterIdLst>
  <p:sldIdLst>
    <p:sldId id="2408" r:id="rId2"/>
    <p:sldId id="2409" r:id="rId3"/>
    <p:sldId id="2448" r:id="rId4"/>
    <p:sldId id="2449" r:id="rId5"/>
    <p:sldId id="2450" r:id="rId6"/>
    <p:sldId id="2569" r:id="rId7"/>
    <p:sldId id="2563" r:id="rId8"/>
    <p:sldId id="2586" r:id="rId9"/>
    <p:sldId id="2627" r:id="rId10"/>
    <p:sldId id="2391" r:id="rId11"/>
    <p:sldId id="2684" r:id="rId12"/>
    <p:sldId id="2636" r:id="rId13"/>
    <p:sldId id="2685" r:id="rId14"/>
    <p:sldId id="2651" r:id="rId15"/>
    <p:sldId id="2652" r:id="rId16"/>
    <p:sldId id="2666" r:id="rId17"/>
    <p:sldId id="2667" r:id="rId18"/>
    <p:sldId id="2669" r:id="rId19"/>
    <p:sldId id="2668" r:id="rId20"/>
    <p:sldId id="2700" r:id="rId21"/>
    <p:sldId id="2656" r:id="rId22"/>
    <p:sldId id="2701" r:id="rId23"/>
    <p:sldId id="2658" r:id="rId24"/>
    <p:sldId id="2670" r:id="rId25"/>
    <p:sldId id="2671" r:id="rId26"/>
    <p:sldId id="2705" r:id="rId27"/>
    <p:sldId id="2672" r:id="rId28"/>
    <p:sldId id="2673" r:id="rId29"/>
    <p:sldId id="2674" r:id="rId30"/>
    <p:sldId id="2675" r:id="rId31"/>
    <p:sldId id="2659" r:id="rId32"/>
    <p:sldId id="2660" r:id="rId33"/>
    <p:sldId id="2661" r:id="rId34"/>
    <p:sldId id="2702" r:id="rId35"/>
    <p:sldId id="2689" r:id="rId36"/>
    <p:sldId id="2662" r:id="rId37"/>
    <p:sldId id="2676" r:id="rId38"/>
    <p:sldId id="2706" r:id="rId39"/>
    <p:sldId id="2707" r:id="rId40"/>
    <p:sldId id="2703" r:id="rId41"/>
    <p:sldId id="2704" r:id="rId42"/>
    <p:sldId id="2690" r:id="rId43"/>
    <p:sldId id="2663" r:id="rId44"/>
    <p:sldId id="2679" r:id="rId45"/>
    <p:sldId id="2680" r:id="rId46"/>
    <p:sldId id="2678" r:id="rId47"/>
    <p:sldId id="2691" r:id="rId48"/>
    <p:sldId id="2629" r:id="rId49"/>
    <p:sldId id="2692" r:id="rId50"/>
    <p:sldId id="2693" r:id="rId51"/>
    <p:sldId id="2664" r:id="rId52"/>
    <p:sldId id="2677" r:id="rId53"/>
    <p:sldId id="2694" r:id="rId54"/>
    <p:sldId id="2695" r:id="rId55"/>
    <p:sldId id="2630" r:id="rId56"/>
    <p:sldId id="2696" r:id="rId57"/>
    <p:sldId id="2682" r:id="rId58"/>
    <p:sldId id="2697" r:id="rId59"/>
    <p:sldId id="2698" r:id="rId60"/>
    <p:sldId id="2439" r:id="rId61"/>
    <p:sldId id="2699" r:id="rId62"/>
    <p:sldId id="2681" r:id="rId63"/>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CCCCFF"/>
    <a:srgbClr val="0000FF"/>
    <a:srgbClr val="FFFF99"/>
    <a:srgbClr val="33CC33"/>
    <a:srgbClr val="FF00FF"/>
    <a:srgbClr val="0099FF"/>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91654" autoAdjust="0"/>
  </p:normalViewPr>
  <p:slideViewPr>
    <p:cSldViewPr>
      <p:cViewPr varScale="1">
        <p:scale>
          <a:sx n="66" d="100"/>
          <a:sy n="66" d="100"/>
        </p:scale>
        <p:origin x="166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1"/>
            <a:ext cx="3038145"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a:latin typeface="Times New Roman" pitchFamily="18" charset="0"/>
                <a:cs typeface="Arial" charset="0"/>
              </a:defRPr>
            </a:lvl1pPr>
          </a:lstStyle>
          <a:p>
            <a:pPr>
              <a:defRPr/>
            </a:pPr>
            <a:r>
              <a:rPr lang="en-US" dirty="0">
                <a:latin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3972257" y="1"/>
            <a:ext cx="3038144"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a:latin typeface="Times New Roman" pitchFamily="18" charset="0"/>
                <a:cs typeface="Arial" charset="0"/>
              </a:defRPr>
            </a:lvl1pPr>
          </a:lstStyle>
          <a:p>
            <a:pPr>
              <a:defRPr/>
            </a:pPr>
            <a:r>
              <a:rPr lang="en-US" dirty="0">
                <a:latin typeface="Calibri" panose="020F0502020204030204" pitchFamily="34" charset="0"/>
              </a:rPr>
              <a:t>9/11/2016</a:t>
            </a:r>
          </a:p>
        </p:txBody>
      </p:sp>
      <p:sp>
        <p:nvSpPr>
          <p:cNvPr id="36868" name="Rectangle 4"/>
          <p:cNvSpPr>
            <a:spLocks noGrp="1" noChangeArrowheads="1"/>
          </p:cNvSpPr>
          <p:nvPr>
            <p:ph type="ftr" sz="quarter" idx="2"/>
          </p:nvPr>
        </p:nvSpPr>
        <p:spPr bwMode="auto">
          <a:xfrm>
            <a:off x="0" y="8832195"/>
            <a:ext cx="3038145"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3972257" y="8832195"/>
            <a:ext cx="3038144"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smtClean="0"/>
            </a:lvl1pPr>
          </a:lstStyle>
          <a:p>
            <a:pPr>
              <a:defRPr/>
            </a:pPr>
            <a:fld id="{F12A5B29-4538-4C3D-A81C-6C008BE36C0F}"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3038145"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a:latin typeface="Calibri" panose="020F0502020204030204" pitchFamily="34" charset="0"/>
                <a:cs typeface="Arial" charset="0"/>
              </a:defRPr>
            </a:lvl1pPr>
          </a:lstStyle>
          <a:p>
            <a:pPr>
              <a:defRPr/>
            </a:pPr>
            <a:r>
              <a:rPr lang="en-US" dirty="0"/>
              <a:t>Dr. Andy Woods</a:t>
            </a:r>
          </a:p>
        </p:txBody>
      </p:sp>
      <p:sp>
        <p:nvSpPr>
          <p:cNvPr id="3" name="Date Placeholder 2"/>
          <p:cNvSpPr>
            <a:spLocks noGrp="1"/>
          </p:cNvSpPr>
          <p:nvPr>
            <p:ph type="dt" idx="1"/>
          </p:nvPr>
        </p:nvSpPr>
        <p:spPr bwMode="auto">
          <a:xfrm>
            <a:off x="3970734" y="1"/>
            <a:ext cx="3038145"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a:latin typeface="Calibri" panose="020F0502020204030204" pitchFamily="34" charset="0"/>
                <a:cs typeface="Arial" charset="0"/>
              </a:defRPr>
            </a:lvl1pPr>
          </a:lstStyle>
          <a:p>
            <a:pPr>
              <a:defRPr/>
            </a:pPr>
            <a:r>
              <a:rPr lang="en-US" dirty="0"/>
              <a:t>9/11/2016</a:t>
            </a:r>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7391" tIns="48695" rIns="97391" bIns="48695" rtlCol="0" anchor="ctr"/>
          <a:lstStyle/>
          <a:p>
            <a:pPr lvl="0"/>
            <a:endParaRPr lang="en-US" noProof="0" dirty="0"/>
          </a:p>
        </p:txBody>
      </p:sp>
      <p:sp>
        <p:nvSpPr>
          <p:cNvPr id="5" name="Notes Placeholder 4"/>
          <p:cNvSpPr>
            <a:spLocks noGrp="1"/>
          </p:cNvSpPr>
          <p:nvPr>
            <p:ph type="body" sz="quarter" idx="3"/>
          </p:nvPr>
        </p:nvSpPr>
        <p:spPr bwMode="auto">
          <a:xfrm>
            <a:off x="701345" y="4416099"/>
            <a:ext cx="5607711" cy="4182457"/>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0659"/>
            <a:ext cx="3038145"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a:latin typeface="Calibri" panose="020F0502020204030204" pitchFamily="34" charset="0"/>
                <a:cs typeface="Arial"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3970734" y="8830659"/>
            <a:ext cx="3038145"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smtClean="0">
                <a:latin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E15432-B629-4166-AD32-A9E16EB1D355}" type="slidenum">
              <a:rPr lang="en-US" altLang="en-US"/>
              <a:pPr/>
              <a:t>18</a:t>
            </a:fld>
            <a:endParaRPr lang="en-US" alt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13924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4BC3E2-6A8C-4B06-97D1-1224F32FA666}" type="slidenum">
              <a:rPr lang="en-US" altLang="en-US"/>
              <a:pPr/>
              <a:t>57</a:t>
            </a:fld>
            <a:endParaRPr lang="en-US" alt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19900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6E42C1-8B6F-48FD-8A05-7E379DA2C30A}" type="slidenum">
              <a:rPr lang="en-US" altLang="en-US"/>
              <a:pPr/>
              <a:t>21</a:t>
            </a:fld>
            <a:endParaRPr lang="en-US" alt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10732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23A79E-43F5-4699-AB65-4F97E058C6E6}" type="slidenum">
              <a:rPr lang="en-US" altLang="en-US"/>
              <a:pPr/>
              <a:t>23</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31967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EB8D46-AF4A-4044-8A19-C2A2E350F87A}" type="slidenum">
              <a:rPr lang="en-US" altLang="en-US"/>
              <a:pPr/>
              <a:t>31</a:t>
            </a:fld>
            <a:endParaRPr lang="en-US" alt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70486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867F3B-5C6D-4DA5-8BC2-3C834520445A}" type="slidenum">
              <a:rPr lang="en-US" altLang="en-US"/>
              <a:pPr/>
              <a:t>32</a:t>
            </a:fld>
            <a:endParaRPr lang="en-US"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63010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11FE12-BA46-46BD-93F2-63C16BE67312}" type="slidenum">
              <a:rPr lang="en-US" altLang="en-US"/>
              <a:pPr/>
              <a:t>33</a:t>
            </a:fld>
            <a:endParaRPr lang="en-US" alt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02782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7D2425-F2B0-43D4-9EDC-B93927757A7C}" type="slidenum">
              <a:rPr lang="en-US" altLang="en-US"/>
              <a:pPr/>
              <a:t>36</a:t>
            </a:fld>
            <a:endParaRPr lang="en-US" alt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90381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7613FD-597F-4D6A-A241-081E46D4227D}" type="slidenum">
              <a:rPr lang="en-US" altLang="en-US"/>
              <a:pPr/>
              <a:t>43</a:t>
            </a:fld>
            <a:endParaRPr lang="en-US" alt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1135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8678E6-2F01-4371-82B2-17923EDD2520}" type="slidenum">
              <a:rPr lang="en-US" altLang="en-US"/>
              <a:pPr/>
              <a:t>51</a:t>
            </a:fld>
            <a:endParaRPr lang="en-US" alt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50279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1/22/2017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2305210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sz="quarter" idx="4294967295"/>
          </p:nvPr>
        </p:nvSpPr>
        <p:spPr>
          <a:xfrm>
            <a:off x="304800" y="228600"/>
            <a:ext cx="8534400" cy="1143000"/>
          </a:xfrm>
        </p:spPr>
        <p:txBody>
          <a:bodyPr/>
          <a:lstStyle/>
          <a:p>
            <a:pPr algn="ctr" eaLnBrk="1" hangingPunct="1"/>
            <a:r>
              <a:rPr lang="en-US" altLang="en-US" dirty="0">
                <a:cs typeface="Calibri" panose="020F0502020204030204" pitchFamily="34" charset="0"/>
              </a:rPr>
              <a:t>THE BOOK OF </a:t>
            </a:r>
            <a:r>
              <a:rPr lang="en-US" altLang="en-US" dirty="0">
                <a:latin typeface="Calibri" panose="020F0502020204030204" pitchFamily="34" charset="0"/>
                <a:cs typeface="Calibri" panose="020F0502020204030204" pitchFamily="34" charset="0"/>
              </a:rPr>
              <a:t>DANIEL</a:t>
            </a:r>
          </a:p>
        </p:txBody>
      </p:sp>
      <p:sp>
        <p:nvSpPr>
          <p:cNvPr id="3075" name="Subtitle 2"/>
          <p:cNvSpPr>
            <a:spLocks noGrp="1"/>
          </p:cNvSpPr>
          <p:nvPr>
            <p:ph type="subTitle" sz="quarter" idx="4294967295"/>
          </p:nvPr>
        </p:nvSpPr>
        <p:spPr>
          <a:xfrm>
            <a:off x="3009900" y="5486400"/>
            <a:ext cx="3124200" cy="647700"/>
          </a:xfrm>
        </p:spPr>
        <p:txBody>
          <a:bodyPr/>
          <a:lstStyle/>
          <a:p>
            <a:pPr marL="0" indent="0" algn="ctr" eaLnBrk="1" hangingPunct="1">
              <a:buNone/>
              <a:defRPr/>
            </a:pPr>
            <a:r>
              <a:rPr lang="en-US" dirty="0">
                <a:latin typeface="Calibri" pitchFamily="34" charset="0"/>
                <a:cs typeface="Calibri" pitchFamily="34" charset="0"/>
              </a:rPr>
              <a:t>Dr. Andy Woods</a:t>
            </a:r>
          </a:p>
        </p:txBody>
      </p:sp>
      <p:pic>
        <p:nvPicPr>
          <p:cNvPr id="1026"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84" y="1907066"/>
            <a:ext cx="7897232" cy="32004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425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304800"/>
            <a:ext cx="4406793" cy="685800"/>
          </a:xfrm>
        </p:spPr>
        <p:txBody>
          <a:bodyPr/>
          <a:lstStyle/>
          <a:p>
            <a:pPr algn="ctr"/>
            <a:r>
              <a:rPr lang="en-US" altLang="en-US" sz="4000" dirty="0"/>
              <a:t>Chapter 3 Outline</a:t>
            </a:r>
          </a:p>
        </p:txBody>
      </p:sp>
      <p:sp>
        <p:nvSpPr>
          <p:cNvPr id="19459" name="Rectangle 3"/>
          <p:cNvSpPr>
            <a:spLocks noGrp="1" noChangeArrowheads="1"/>
          </p:cNvSpPr>
          <p:nvPr>
            <p:ph type="body" idx="1"/>
          </p:nvPr>
        </p:nvSpPr>
        <p:spPr>
          <a:xfrm>
            <a:off x="1562100" y="1162050"/>
            <a:ext cx="6019800" cy="3810000"/>
          </a:xfrm>
        </p:spPr>
        <p:txBody>
          <a:bodyPr/>
          <a:lstStyle/>
          <a:p>
            <a:pPr marL="914400" indent="-914400">
              <a:spcBef>
                <a:spcPts val="0"/>
              </a:spcBef>
              <a:spcAft>
                <a:spcPts val="2400"/>
              </a:spcAft>
              <a:buSzPct val="100000"/>
              <a:buFont typeface="+mj-lt"/>
              <a:buAutoNum type="romanUcPeriod"/>
            </a:pPr>
            <a:r>
              <a:rPr lang="en-US" altLang="en-US" sz="3600" dirty="0"/>
              <a:t>The Setting (3:1-7)</a:t>
            </a:r>
          </a:p>
          <a:p>
            <a:pPr marL="914400" indent="-914400">
              <a:spcBef>
                <a:spcPts val="0"/>
              </a:spcBef>
              <a:spcAft>
                <a:spcPts val="2400"/>
              </a:spcAft>
              <a:buSzPct val="100000"/>
              <a:buFont typeface="+mj-lt"/>
              <a:buAutoNum type="romanUcPeriod"/>
            </a:pPr>
            <a:r>
              <a:rPr lang="en-US" altLang="en-US" sz="3600" dirty="0"/>
              <a:t>The Accusation (3:8-12)</a:t>
            </a:r>
          </a:p>
          <a:p>
            <a:pPr marL="914400" indent="-914400">
              <a:spcBef>
                <a:spcPts val="0"/>
              </a:spcBef>
              <a:spcAft>
                <a:spcPts val="2400"/>
              </a:spcAft>
              <a:buSzPct val="100000"/>
              <a:buFont typeface="+mj-lt"/>
              <a:buAutoNum type="romanUcPeriod"/>
            </a:pPr>
            <a:r>
              <a:rPr lang="en-US" altLang="en-US" sz="3600" dirty="0"/>
              <a:t>The Test (3:13-18)</a:t>
            </a:r>
          </a:p>
          <a:p>
            <a:pPr marL="914400" indent="-914400">
              <a:spcBef>
                <a:spcPts val="0"/>
              </a:spcBef>
              <a:spcAft>
                <a:spcPts val="2400"/>
              </a:spcAft>
              <a:buSzPct val="100000"/>
              <a:buFont typeface="+mj-lt"/>
              <a:buAutoNum type="romanUcPeriod"/>
            </a:pPr>
            <a:r>
              <a:rPr lang="en-US" altLang="en-US" sz="3600" dirty="0"/>
              <a:t>The Deliverance (3:19-27)</a:t>
            </a:r>
          </a:p>
          <a:p>
            <a:pPr marL="914400" indent="-914400">
              <a:spcBef>
                <a:spcPts val="0"/>
              </a:spcBef>
              <a:spcAft>
                <a:spcPts val="2400"/>
              </a:spcAft>
              <a:buSzPct val="100000"/>
              <a:buFont typeface="+mj-lt"/>
              <a:buAutoNum type="romanUcPeriod"/>
            </a:pPr>
            <a:r>
              <a:rPr lang="en-US" altLang="en-US" sz="3600" dirty="0"/>
              <a:t>The Decree (3:28-30)</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98709"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669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304800"/>
            <a:ext cx="4406793" cy="685800"/>
          </a:xfrm>
        </p:spPr>
        <p:txBody>
          <a:bodyPr/>
          <a:lstStyle/>
          <a:p>
            <a:pPr algn="ctr"/>
            <a:r>
              <a:rPr lang="en-US" altLang="en-US" sz="4000" dirty="0"/>
              <a:t>Chapter 3 Outline</a:t>
            </a:r>
          </a:p>
        </p:txBody>
      </p:sp>
      <p:sp>
        <p:nvSpPr>
          <p:cNvPr id="19459" name="Rectangle 3"/>
          <p:cNvSpPr>
            <a:spLocks noGrp="1" noChangeArrowheads="1"/>
          </p:cNvSpPr>
          <p:nvPr>
            <p:ph type="body" idx="1"/>
          </p:nvPr>
        </p:nvSpPr>
        <p:spPr>
          <a:xfrm>
            <a:off x="1562100" y="1162050"/>
            <a:ext cx="6019800" cy="3810000"/>
          </a:xfrm>
        </p:spPr>
        <p:txBody>
          <a:bodyPr/>
          <a:lstStyle/>
          <a:p>
            <a:pPr marL="914400" indent="-914400">
              <a:spcBef>
                <a:spcPts val="0"/>
              </a:spcBef>
              <a:spcAft>
                <a:spcPts val="2400"/>
              </a:spcAft>
              <a:buSzPct val="100000"/>
              <a:buFont typeface="+mj-lt"/>
              <a:buAutoNum type="romanUcPeriod"/>
            </a:pPr>
            <a:r>
              <a:rPr lang="en-US" altLang="en-US" sz="3600" b="1" u="sng" dirty="0">
                <a:solidFill>
                  <a:srgbClr val="FFFFCC"/>
                </a:solidFill>
              </a:rPr>
              <a:t>The Setting (3:1-7)</a:t>
            </a:r>
          </a:p>
          <a:p>
            <a:pPr marL="914400" indent="-914400">
              <a:spcBef>
                <a:spcPts val="0"/>
              </a:spcBef>
              <a:spcAft>
                <a:spcPts val="2400"/>
              </a:spcAft>
              <a:buSzPct val="100000"/>
              <a:buFont typeface="+mj-lt"/>
              <a:buAutoNum type="romanUcPeriod"/>
            </a:pPr>
            <a:r>
              <a:rPr lang="en-US" altLang="en-US" sz="3600" dirty="0"/>
              <a:t>The Accusation (3:8-12)</a:t>
            </a:r>
          </a:p>
          <a:p>
            <a:pPr marL="914400" indent="-914400">
              <a:spcBef>
                <a:spcPts val="0"/>
              </a:spcBef>
              <a:spcAft>
                <a:spcPts val="2400"/>
              </a:spcAft>
              <a:buSzPct val="100000"/>
              <a:buFont typeface="+mj-lt"/>
              <a:buAutoNum type="romanUcPeriod"/>
            </a:pPr>
            <a:r>
              <a:rPr lang="en-US" altLang="en-US" sz="3600" dirty="0"/>
              <a:t>The Test (3:13-18)</a:t>
            </a:r>
          </a:p>
          <a:p>
            <a:pPr marL="914400" indent="-914400">
              <a:spcBef>
                <a:spcPts val="0"/>
              </a:spcBef>
              <a:spcAft>
                <a:spcPts val="2400"/>
              </a:spcAft>
              <a:buSzPct val="100000"/>
              <a:buFont typeface="+mj-lt"/>
              <a:buAutoNum type="romanUcPeriod"/>
            </a:pPr>
            <a:r>
              <a:rPr lang="en-US" altLang="en-US" sz="3600" dirty="0"/>
              <a:t>The Deliverance (3:19-27)</a:t>
            </a:r>
          </a:p>
          <a:p>
            <a:pPr marL="914400" indent="-914400">
              <a:spcBef>
                <a:spcPts val="0"/>
              </a:spcBef>
              <a:spcAft>
                <a:spcPts val="2400"/>
              </a:spcAft>
              <a:buSzPct val="100000"/>
              <a:buFont typeface="+mj-lt"/>
              <a:buAutoNum type="romanUcPeriod"/>
            </a:pPr>
            <a:r>
              <a:rPr lang="en-US" altLang="en-US" sz="3600" dirty="0"/>
              <a:t>The Decree (3:28-30)</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98709"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73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140004" y="228600"/>
            <a:ext cx="4863993" cy="857250"/>
          </a:xfrm>
        </p:spPr>
        <p:txBody>
          <a:bodyPr/>
          <a:lstStyle/>
          <a:p>
            <a:pPr algn="ctr"/>
            <a:r>
              <a:rPr lang="en-US" altLang="en-US" sz="4000" dirty="0"/>
              <a:t>I. The Setting (3:1-7)</a:t>
            </a:r>
          </a:p>
        </p:txBody>
      </p:sp>
      <p:sp>
        <p:nvSpPr>
          <p:cNvPr id="19459" name="Rectangle 3"/>
          <p:cNvSpPr>
            <a:spLocks noGrp="1" noChangeArrowheads="1"/>
          </p:cNvSpPr>
          <p:nvPr>
            <p:ph type="body" idx="1"/>
          </p:nvPr>
        </p:nvSpPr>
        <p:spPr>
          <a:xfrm>
            <a:off x="1390650" y="1600200"/>
            <a:ext cx="6362700" cy="3371850"/>
          </a:xfrm>
        </p:spPr>
        <p:txBody>
          <a:bodyPr/>
          <a:lstStyle/>
          <a:p>
            <a:pPr marL="574675" lvl="1" indent="-574675" eaLnBrk="1" hangingPunct="1">
              <a:spcBef>
                <a:spcPts val="0"/>
              </a:spcBef>
              <a:spcAft>
                <a:spcPts val="3600"/>
              </a:spcAft>
              <a:buSzPct val="100000"/>
              <a:buFont typeface="+mj-lt"/>
              <a:buAutoNum type="alphaUcPeriod"/>
              <a:defRPr/>
            </a:pPr>
            <a:r>
              <a:rPr lang="en-US" altLang="en-US" sz="3600" dirty="0"/>
              <a:t>The Image (3:1)</a:t>
            </a:r>
          </a:p>
          <a:p>
            <a:pPr marL="574675" lvl="1" indent="-574675" eaLnBrk="1" hangingPunct="1">
              <a:spcBef>
                <a:spcPts val="0"/>
              </a:spcBef>
              <a:spcAft>
                <a:spcPts val="3600"/>
              </a:spcAft>
              <a:buSzPct val="100000"/>
              <a:buFont typeface="+mj-lt"/>
              <a:buAutoNum type="alphaUcPeriod"/>
              <a:defRPr/>
            </a:pPr>
            <a:r>
              <a:rPr lang="en-US" altLang="en-US" sz="3600" dirty="0"/>
              <a:t>The Summons (3:2-3)</a:t>
            </a:r>
          </a:p>
          <a:p>
            <a:pPr marL="574675" lvl="1" indent="-574675" eaLnBrk="1" hangingPunct="1">
              <a:spcBef>
                <a:spcPts val="0"/>
              </a:spcBef>
              <a:spcAft>
                <a:spcPts val="3600"/>
              </a:spcAft>
              <a:buSzPct val="100000"/>
              <a:buFont typeface="+mj-lt"/>
              <a:buAutoNum type="alphaUcPeriod"/>
              <a:defRPr/>
            </a:pPr>
            <a:r>
              <a:rPr lang="en-US" altLang="en-US" sz="3600" dirty="0"/>
              <a:t>The Command (3:4-6)</a:t>
            </a:r>
          </a:p>
          <a:p>
            <a:pPr marL="574675" lvl="1" indent="-574675" eaLnBrk="1" hangingPunct="1">
              <a:spcBef>
                <a:spcPts val="0"/>
              </a:spcBef>
              <a:spcAft>
                <a:spcPts val="3600"/>
              </a:spcAft>
              <a:buSzPct val="100000"/>
              <a:buFont typeface="+mj-lt"/>
              <a:buAutoNum type="alphaUcPeriod"/>
              <a:defRPr/>
            </a:pPr>
            <a:r>
              <a:rPr lang="en-US" altLang="en-US" sz="3600" dirty="0"/>
              <a:t>The Peoples’ Response (3:7)</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98709"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740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140004" y="228600"/>
            <a:ext cx="4863993" cy="857250"/>
          </a:xfrm>
        </p:spPr>
        <p:txBody>
          <a:bodyPr/>
          <a:lstStyle/>
          <a:p>
            <a:pPr algn="ctr"/>
            <a:r>
              <a:rPr lang="en-US" altLang="en-US" sz="4000" dirty="0"/>
              <a:t>I. The Setting (3:1-7)</a:t>
            </a:r>
          </a:p>
        </p:txBody>
      </p:sp>
      <p:sp>
        <p:nvSpPr>
          <p:cNvPr id="19459" name="Rectangle 3"/>
          <p:cNvSpPr>
            <a:spLocks noGrp="1" noChangeArrowheads="1"/>
          </p:cNvSpPr>
          <p:nvPr>
            <p:ph type="body" idx="1"/>
          </p:nvPr>
        </p:nvSpPr>
        <p:spPr>
          <a:xfrm>
            <a:off x="1390650" y="1600200"/>
            <a:ext cx="6362700" cy="3371850"/>
          </a:xfrm>
        </p:spPr>
        <p:txBody>
          <a:bodyPr/>
          <a:lstStyle/>
          <a:p>
            <a:pPr marL="574675" lvl="1" indent="-574675" eaLnBrk="1" hangingPunct="1">
              <a:spcBef>
                <a:spcPts val="0"/>
              </a:spcBef>
              <a:spcAft>
                <a:spcPts val="3600"/>
              </a:spcAft>
              <a:buSzPct val="100000"/>
              <a:buFont typeface="+mj-lt"/>
              <a:buAutoNum type="alphaUcPeriod"/>
              <a:defRPr/>
            </a:pPr>
            <a:r>
              <a:rPr lang="en-US" altLang="en-US" sz="3600" b="1" u="sng" dirty="0">
                <a:solidFill>
                  <a:srgbClr val="FFFFCC"/>
                </a:solidFill>
                <a:ea typeface="+mn-ea"/>
                <a:cs typeface="+mn-cs"/>
              </a:rPr>
              <a:t>The Image (3:1)</a:t>
            </a:r>
          </a:p>
          <a:p>
            <a:pPr marL="574675" lvl="1" indent="-574675" eaLnBrk="1" hangingPunct="1">
              <a:spcBef>
                <a:spcPts val="0"/>
              </a:spcBef>
              <a:spcAft>
                <a:spcPts val="3600"/>
              </a:spcAft>
              <a:buSzPct val="100000"/>
              <a:buFont typeface="+mj-lt"/>
              <a:buAutoNum type="alphaUcPeriod"/>
              <a:defRPr/>
            </a:pPr>
            <a:r>
              <a:rPr lang="en-US" altLang="en-US" sz="3600" dirty="0"/>
              <a:t>The Summons (3:2-3)</a:t>
            </a:r>
          </a:p>
          <a:p>
            <a:pPr marL="574675" lvl="1" indent="-574675" eaLnBrk="1" hangingPunct="1">
              <a:spcBef>
                <a:spcPts val="0"/>
              </a:spcBef>
              <a:spcAft>
                <a:spcPts val="3600"/>
              </a:spcAft>
              <a:buSzPct val="100000"/>
              <a:buFont typeface="+mj-lt"/>
              <a:buAutoNum type="alphaUcPeriod"/>
              <a:defRPr/>
            </a:pPr>
            <a:r>
              <a:rPr lang="en-US" altLang="en-US" sz="3600" dirty="0"/>
              <a:t>The Command (3:4-6)</a:t>
            </a:r>
          </a:p>
          <a:p>
            <a:pPr marL="574675" lvl="1" indent="-574675" eaLnBrk="1" hangingPunct="1">
              <a:spcBef>
                <a:spcPts val="0"/>
              </a:spcBef>
              <a:spcAft>
                <a:spcPts val="3600"/>
              </a:spcAft>
              <a:buSzPct val="100000"/>
              <a:buFont typeface="+mj-lt"/>
              <a:buAutoNum type="alphaUcPeriod"/>
              <a:defRPr/>
            </a:pPr>
            <a:r>
              <a:rPr lang="en-US" altLang="en-US" sz="3600" dirty="0"/>
              <a:t>The Peoples’ Response (3:7)</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98709"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697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0" name="Group 306"/>
          <p:cNvGraphicFramePr>
            <a:graphicFrameLocks noGrp="1"/>
          </p:cNvGraphicFramePr>
          <p:nvPr>
            <p:ph type="tbl" idx="1"/>
            <p:extLst>
              <p:ext uri="{D42A27DB-BD31-4B8C-83A1-F6EECF244321}">
                <p14:modId xmlns:p14="http://schemas.microsoft.com/office/powerpoint/2010/main" val="3501422454"/>
              </p:ext>
            </p:extLst>
          </p:nvPr>
        </p:nvGraphicFramePr>
        <p:xfrm>
          <a:off x="76200" y="228602"/>
          <a:ext cx="8991600" cy="6400797"/>
        </p:xfrm>
        <a:graphic>
          <a:graphicData uri="http://schemas.openxmlformats.org/drawingml/2006/table">
            <a:tbl>
              <a:tblPr>
                <a:tableStyleId>{E8B1032C-EA38-4F05-BA0D-38AFFFC7BED3}</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2"/>
                    </a:ext>
                  </a:extLst>
                </a:gridCol>
                <a:gridCol w="2997200">
                  <a:extLst>
                    <a:ext uri="{9D8B030D-6E8A-4147-A177-3AD203B41FA5}">
                      <a16:colId xmlns:a16="http://schemas.microsoft.com/office/drawing/2014/main" val="20003"/>
                    </a:ext>
                  </a:extLst>
                </a:gridCol>
              </a:tblGrid>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sng" dirty="0">
                          <a:solidFill>
                            <a:srgbClr val="C00000"/>
                          </a:solidFill>
                          <a:latin typeface="Calibri" panose="020F0502020204030204" pitchFamily="34" charset="0"/>
                          <a:cs typeface="Calibri" panose="020F0502020204030204" pitchFamily="34" charset="0"/>
                        </a:rPr>
                        <a:t>CHAPTER AND VERSE IN DANIEL</a:t>
                      </a:r>
                      <a:endParaRPr kumimoji="1" lang="en-US" altLang="en-US" sz="2400" dirty="0">
                        <a:solidFill>
                          <a:srgbClr val="C00000"/>
                        </a:solidFill>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sng" kern="1200" dirty="0">
                          <a:solidFill>
                            <a:srgbClr val="C00000"/>
                          </a:solidFill>
                          <a:latin typeface="Calibri" panose="020F0502020204030204" pitchFamily="34" charset="0"/>
                          <a:ea typeface="+mn-ea"/>
                          <a:cs typeface="Calibri" panose="020F0502020204030204" pitchFamily="34" charset="0"/>
                        </a:rPr>
                        <a:t>CHRONOLOGICAL DATE</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sng" kern="1200" dirty="0">
                          <a:solidFill>
                            <a:srgbClr val="C00000"/>
                          </a:solidFill>
                          <a:latin typeface="Calibri" panose="020F0502020204030204" pitchFamily="34" charset="0"/>
                          <a:ea typeface="+mn-ea"/>
                          <a:cs typeface="Calibri" panose="020F0502020204030204" pitchFamily="34" charset="0"/>
                        </a:rPr>
                        <a:t>BIBLICAL DATE</a:t>
                      </a:r>
                    </a:p>
                  </a:txBody>
                  <a:tcPr anchor="ctr" horzOverflow="overflow">
                    <a:solidFill>
                      <a:srgbClr val="FFFFCC"/>
                    </a:solidFill>
                  </a:tcPr>
                </a:tc>
                <a:extLst>
                  <a:ext uri="{0D108BD9-81ED-4DB2-BD59-A6C34878D82A}">
                    <a16:rowId xmlns:a16="http://schemas.microsoft.com/office/drawing/2014/main" val="1000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605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Jehoiakim</a:t>
                      </a:r>
                      <a:endPar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1"/>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2:1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603</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nd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Nebuchadnezzar</a:t>
                      </a:r>
                    </a:p>
                  </a:txBody>
                  <a:tcPr anchor="ctr" horzOverflow="overflow">
                    <a:solidFill>
                      <a:schemeClr val="accent6">
                        <a:lumMod val="20000"/>
                        <a:lumOff val="80000"/>
                      </a:schemeClr>
                    </a:solidFill>
                  </a:tcPr>
                </a:tc>
                <a:extLst>
                  <a:ext uri="{0D108BD9-81ED-4DB2-BD59-A6C34878D82A}">
                    <a16:rowId xmlns:a16="http://schemas.microsoft.com/office/drawing/2014/main" val="10002"/>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Sat. night 10/12/539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Hoehner</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3"/>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7:1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553</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10004"/>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8:1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551</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298477163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9:1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538</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Darius</a:t>
                      </a:r>
                    </a:p>
                  </a:txBody>
                  <a:tcPr anchor="ctr" horzOverflow="overflow">
                    <a:solidFill>
                      <a:schemeClr val="accent6">
                        <a:lumMod val="20000"/>
                        <a:lumOff val="80000"/>
                      </a:schemeClr>
                    </a:solidFill>
                  </a:tcPr>
                </a:tc>
                <a:extLst>
                  <a:ext uri="{0D108BD9-81ED-4DB2-BD59-A6C34878D82A}">
                    <a16:rowId xmlns:a16="http://schemas.microsoft.com/office/drawing/2014/main" val="3982839911"/>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10:1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536</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Cyrus</a:t>
                      </a:r>
                    </a:p>
                  </a:txBody>
                  <a:tcPr anchor="ctr" horzOverflow="overflow">
                    <a:solidFill>
                      <a:schemeClr val="accent6">
                        <a:lumMod val="20000"/>
                        <a:lumOff val="80000"/>
                      </a:schemeClr>
                    </a:solidFill>
                  </a:tcPr>
                </a:tc>
                <a:extLst>
                  <a:ext uri="{0D108BD9-81ED-4DB2-BD59-A6C34878D82A}">
                    <a16:rowId xmlns:a16="http://schemas.microsoft.com/office/drawing/2014/main" val="2812778387"/>
                  </a:ext>
                </a:extLst>
              </a:tr>
            </a:tbl>
          </a:graphicData>
        </a:graphic>
      </p:graphicFrame>
    </p:spTree>
    <p:extLst>
      <p:ext uri="{BB962C8B-B14F-4D97-AF65-F5344CB8AC3E}">
        <p14:creationId xmlns:p14="http://schemas.microsoft.com/office/powerpoint/2010/main" val="978509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13582105"/>
              </p:ext>
            </p:extLst>
          </p:nvPr>
        </p:nvGraphicFramePr>
        <p:xfrm>
          <a:off x="152400" y="0"/>
          <a:ext cx="8763000" cy="6622684"/>
        </p:xfrm>
        <a:graphic>
          <a:graphicData uri="http://schemas.openxmlformats.org/drawingml/2006/table">
            <a:tbl>
              <a:tblPr firstRow="1" bandRow="1">
                <a:tableStyleId>{AF606853-7671-496A-8E4F-DF71F8EC918B}</a:tableStyleId>
              </a:tblPr>
              <a:tblGrid>
                <a:gridCol w="1447800">
                  <a:extLst>
                    <a:ext uri="{9D8B030D-6E8A-4147-A177-3AD203B41FA5}">
                      <a16:colId xmlns:a16="http://schemas.microsoft.com/office/drawing/2014/main" val="3938018923"/>
                    </a:ext>
                  </a:extLst>
                </a:gridCol>
                <a:gridCol w="5638800">
                  <a:extLst>
                    <a:ext uri="{9D8B030D-6E8A-4147-A177-3AD203B41FA5}">
                      <a16:colId xmlns:a16="http://schemas.microsoft.com/office/drawing/2014/main" val="1946705064"/>
                    </a:ext>
                  </a:extLst>
                </a:gridCol>
                <a:gridCol w="1676400">
                  <a:extLst>
                    <a:ext uri="{9D8B030D-6E8A-4147-A177-3AD203B41FA5}">
                      <a16:colId xmlns:a16="http://schemas.microsoft.com/office/drawing/2014/main" val="2427168731"/>
                    </a:ext>
                  </a:extLst>
                </a:gridCol>
              </a:tblGrid>
              <a:tr h="640080">
                <a:tc gridSpan="3">
                  <a:txBody>
                    <a:bodyPr/>
                    <a:lstStyle/>
                    <a:p>
                      <a:pPr algn="ctr"/>
                      <a:r>
                        <a:rPr lang="en-US" altLang="en-US" sz="3600" dirty="0">
                          <a:latin typeface="Calibri" panose="020F0502020204030204" pitchFamily="34" charset="0"/>
                          <a:cs typeface="Calibri" panose="020F0502020204030204" pitchFamily="34" charset="0"/>
                        </a:rPr>
                        <a:t>Daniel’s Age</a:t>
                      </a:r>
                      <a:endParaRPr lang="en-US" sz="3600" dirty="0">
                        <a:latin typeface="Calibri" panose="020F0502020204030204" pitchFamily="34" charset="0"/>
                        <a:cs typeface="Calibri" panose="020F0502020204030204" pitchFamily="34" charset="0"/>
                      </a:endParaRP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218173443"/>
                  </a:ext>
                </a:extLst>
              </a:tr>
              <a:tr h="554212">
                <a:tc>
                  <a:txBody>
                    <a:bodyPr/>
                    <a:lstStyle/>
                    <a:p>
                      <a:pPr algn="ct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CHAPTER</a:t>
                      </a:r>
                      <a:endParaRPr lang="en-US" sz="2400" b="1" dirty="0">
                        <a:solidFill>
                          <a:srgbClr val="FFFFCC"/>
                        </a:solidFill>
                        <a:effectLst/>
                        <a:latin typeface="Calibri" panose="020F0502020204030204" pitchFamily="34" charset="0"/>
                        <a:cs typeface="Calibri" panose="020F0502020204030204" pitchFamily="34" charset="0"/>
                      </a:endParaRPr>
                    </a:p>
                  </a:txBody>
                  <a:tcPr anchor="ctr"/>
                </a:tc>
                <a:tc>
                  <a:txBody>
                    <a:bodyPr/>
                    <a:lstStyle/>
                    <a:p>
                      <a:pPr algn="ct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EVENTS</a:t>
                      </a:r>
                      <a:endParaRPr lang="en-US" sz="2400" b="1" dirty="0">
                        <a:solidFill>
                          <a:srgbClr val="FFFFCC"/>
                        </a:solidFill>
                        <a:effectLst/>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AGE</a:t>
                      </a:r>
                      <a:endParaRPr kumimoji="0" lang="en-US" sz="2400" b="1" i="0" u="none" strike="noStrike" cap="none" normalizeH="0" baseline="0" dirty="0">
                        <a:ln>
                          <a:noFill/>
                        </a:ln>
                        <a:solidFill>
                          <a:srgbClr val="FFFFCC"/>
                        </a:solidFill>
                        <a:effectLs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899305900"/>
                  </a:ext>
                </a:extLst>
              </a:tr>
              <a:tr h="554212">
                <a:tc>
                  <a:txBody>
                    <a:bodyPr/>
                    <a:lstStyle/>
                    <a:p>
                      <a:pPr algn="ctr"/>
                      <a:r>
                        <a:rPr lang="en-US" sz="2000" b="1" u="none" dirty="0">
                          <a:solidFill>
                            <a:srgbClr val="FFFFCC"/>
                          </a:solidFill>
                          <a:latin typeface="Calibri" panose="020F0502020204030204" pitchFamily="34" charset="0"/>
                          <a:cs typeface="Calibri" panose="020F050202020403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Taken into Babylonian Captivity</a:t>
                      </a:r>
                      <a:endParaRPr kumimoji="0" lang="en-US" sz="2000" b="1" i="0" u="none" strike="noStrike" cap="none" normalizeH="0" baseline="0" dirty="0">
                        <a:ln>
                          <a:noFill/>
                        </a:ln>
                        <a:solidFill>
                          <a:srgbClr val="FFFFCC"/>
                        </a:solidFill>
                        <a:effectLst/>
                        <a:latin typeface="Calibri" panose="020F0502020204030204" pitchFamily="34" charset="0"/>
                        <a:cs typeface="Calibri" panose="020F0502020204030204" pitchFamily="34" charset="0"/>
                      </a:endParaRPr>
                    </a:p>
                  </a:txBody>
                  <a:tcPr/>
                </a:tc>
                <a:tc>
                  <a:txBody>
                    <a:bodyPr/>
                    <a:lstStyle/>
                    <a:p>
                      <a:pPr algn="ctr"/>
                      <a:r>
                        <a:rPr lang="en-US" sz="2000" b="1" u="none" dirty="0">
                          <a:solidFill>
                            <a:srgbClr val="FFFFCC"/>
                          </a:solidFill>
                          <a:latin typeface="Calibri" panose="020F0502020204030204" pitchFamily="34" charset="0"/>
                          <a:cs typeface="Calibri" panose="020F0502020204030204" pitchFamily="34" charset="0"/>
                        </a:rPr>
                        <a:t>15</a:t>
                      </a:r>
                    </a:p>
                  </a:txBody>
                  <a:tcPr/>
                </a:tc>
                <a:extLst>
                  <a:ext uri="{0D108BD9-81ED-4DB2-BD59-A6C34878D82A}">
                    <a16:rowId xmlns:a16="http://schemas.microsoft.com/office/drawing/2014/main" val="3851034209"/>
                  </a:ext>
                </a:extLst>
              </a:tr>
              <a:tr h="701040">
                <a:tc>
                  <a:txBody>
                    <a:bodyPr/>
                    <a:lstStyle/>
                    <a:p>
                      <a:pPr algn="ctr"/>
                      <a:r>
                        <a:rPr lang="en-US" sz="2000" b="1" u="sng" dirty="0">
                          <a:solidFill>
                            <a:srgbClr val="FFFFCC"/>
                          </a:solidFill>
                          <a:latin typeface="Calibri" panose="020F0502020204030204" pitchFamily="34" charset="0"/>
                          <a:cs typeface="Calibri" panose="020F0502020204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solidFill>
                            <a:srgbClr val="FFFFCC"/>
                          </a:solidFill>
                          <a:effectLst/>
                          <a:latin typeface="Calibri" panose="020F0502020204030204" pitchFamily="34" charset="0"/>
                          <a:ea typeface="+mn-ea"/>
                          <a:cs typeface="Calibri" panose="020F0502020204030204" pitchFamily="34" charset="0"/>
                        </a:rPr>
                        <a:t>Interpreting Nebuchadnezzar’s 1st dream (huge image)</a:t>
                      </a:r>
                    </a:p>
                  </a:txBody>
                  <a:tcPr/>
                </a:tc>
                <a:tc>
                  <a:txBody>
                    <a:bodyPr/>
                    <a:lstStyle/>
                    <a:p>
                      <a:pPr algn="ctr"/>
                      <a:r>
                        <a:rPr lang="en-US" sz="2000" b="1" u="sng" dirty="0">
                          <a:solidFill>
                            <a:srgbClr val="FFFFCC"/>
                          </a:solidFill>
                          <a:latin typeface="Calibri" panose="020F0502020204030204" pitchFamily="34" charset="0"/>
                          <a:cs typeface="Calibri" panose="020F0502020204030204" pitchFamily="34" charset="0"/>
                        </a:rPr>
                        <a:t>17</a:t>
                      </a:r>
                    </a:p>
                  </a:txBody>
                  <a:tcPr/>
                </a:tc>
                <a:extLst>
                  <a:ext uri="{0D108BD9-81ED-4DB2-BD59-A6C34878D82A}">
                    <a16:rowId xmlns:a16="http://schemas.microsoft.com/office/drawing/2014/main" val="600601417"/>
                  </a:ext>
                </a:extLst>
              </a:tr>
              <a:tr h="554212">
                <a:tc>
                  <a:txBody>
                    <a:bodyPr/>
                    <a:lstStyle/>
                    <a:p>
                      <a:pPr algn="ctr"/>
                      <a:r>
                        <a:rPr lang="en-US" sz="2000" b="1" dirty="0">
                          <a:latin typeface="Calibri" panose="020F0502020204030204" pitchFamily="34" charset="0"/>
                          <a:cs typeface="Calibri" panose="020F050202020403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sng" strike="noStrike" kern="1200" cap="none" normalizeH="0" baseline="0" dirty="0">
                          <a:ln>
                            <a:noFill/>
                          </a:ln>
                          <a:solidFill>
                            <a:srgbClr val="FFFFCC"/>
                          </a:solidFill>
                          <a:effectLst/>
                          <a:latin typeface="Calibri" panose="020F0502020204030204" pitchFamily="34" charset="0"/>
                          <a:ea typeface="+mn-ea"/>
                          <a:cs typeface="Calibri" panose="020F0502020204030204" pitchFamily="34" charset="0"/>
                        </a:rPr>
                        <a:t>Daniel’s 3 friends cast into the fiery furnace </a:t>
                      </a:r>
                    </a:p>
                  </a:txBody>
                  <a:tcPr/>
                </a:tc>
                <a:tc>
                  <a:txBody>
                    <a:bodyPr/>
                    <a:lstStyle/>
                    <a:p>
                      <a:pPr algn="ctr"/>
                      <a:r>
                        <a:rPr lang="en-US" sz="2000" b="1" dirty="0">
                          <a:latin typeface="Calibri" panose="020F0502020204030204" pitchFamily="34" charset="0"/>
                          <a:cs typeface="Calibri" panose="020F0502020204030204" pitchFamily="34" charset="0"/>
                        </a:rPr>
                        <a:t>19 or 20</a:t>
                      </a:r>
                    </a:p>
                  </a:txBody>
                  <a:tcPr/>
                </a:tc>
                <a:extLst>
                  <a:ext uri="{0D108BD9-81ED-4DB2-BD59-A6C34878D82A}">
                    <a16:rowId xmlns:a16="http://schemas.microsoft.com/office/drawing/2014/main" val="2024616940"/>
                  </a:ext>
                </a:extLst>
              </a:tr>
              <a:tr h="701040">
                <a:tc>
                  <a:txBody>
                    <a:bodyPr/>
                    <a:lstStyle/>
                    <a:p>
                      <a:pPr algn="ctr"/>
                      <a:r>
                        <a:rPr lang="en-US" sz="2000" b="1" dirty="0">
                          <a:latin typeface="Calibri" panose="020F0502020204030204" pitchFamily="34" charset="0"/>
                          <a:cs typeface="Calibri" panose="020F050202020403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Interpreting Nebuchadnezzar’s 2nd dream (huge tree)</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45-50</a:t>
                      </a:r>
                    </a:p>
                  </a:txBody>
                  <a:tcPr/>
                </a:tc>
                <a:extLst>
                  <a:ext uri="{0D108BD9-81ED-4DB2-BD59-A6C34878D82A}">
                    <a16:rowId xmlns:a16="http://schemas.microsoft.com/office/drawing/2014/main" val="2058114041"/>
                  </a:ext>
                </a:extLst>
              </a:tr>
              <a:tr h="701040">
                <a:tc>
                  <a:txBody>
                    <a:bodyPr/>
                    <a:lstStyle/>
                    <a:p>
                      <a:pPr algn="ctr"/>
                      <a:r>
                        <a:rPr lang="en-US" sz="2000" b="1" dirty="0">
                          <a:latin typeface="Calibri" panose="020F0502020204030204" pitchFamily="34" charset="0"/>
                          <a:cs typeface="Calibri" panose="020F0502020204030204"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Interpreting handwriting of the wall at Belshazzar’s feast</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Early 80’s</a:t>
                      </a:r>
                    </a:p>
                  </a:txBody>
                  <a:tcPr/>
                </a:tc>
                <a:extLst>
                  <a:ext uri="{0D108BD9-81ED-4DB2-BD59-A6C34878D82A}">
                    <a16:rowId xmlns:a16="http://schemas.microsoft.com/office/drawing/2014/main" val="3950018317"/>
                  </a:ext>
                </a:extLst>
              </a:tr>
              <a:tr h="554212">
                <a:tc>
                  <a:txBody>
                    <a:bodyPr/>
                    <a:lstStyle/>
                    <a:p>
                      <a:pPr algn="ctr"/>
                      <a:r>
                        <a:rPr lang="en-US" sz="2000" b="1" dirty="0">
                          <a:latin typeface="Calibri" panose="020F0502020204030204" pitchFamily="34" charset="0"/>
                          <a:cs typeface="Calibri" panose="020F050202020403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Delivered from the den of lions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c.83</a:t>
                      </a:r>
                    </a:p>
                  </a:txBody>
                  <a:tcPr/>
                </a:tc>
                <a:extLst>
                  <a:ext uri="{0D108BD9-81ED-4DB2-BD59-A6C34878D82A}">
                    <a16:rowId xmlns:a16="http://schemas.microsoft.com/office/drawing/2014/main" val="4111734814"/>
                  </a:ext>
                </a:extLst>
              </a:tr>
              <a:tr h="554212">
                <a:tc>
                  <a:txBody>
                    <a:bodyPr/>
                    <a:lstStyle/>
                    <a:p>
                      <a:pPr algn="ctr"/>
                      <a:r>
                        <a:rPr lang="en-US" sz="2000" b="1" dirty="0">
                          <a:latin typeface="Calibri" panose="020F0502020204030204" pitchFamily="34" charset="0"/>
                          <a:cs typeface="Calibri" panose="020F0502020204030204" pitchFamily="34" charset="0"/>
                        </a:rPr>
                        <a:t>7-8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visions and dreams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Mid-60’s</a:t>
                      </a:r>
                    </a:p>
                  </a:txBody>
                  <a:tcPr/>
                </a:tc>
                <a:extLst>
                  <a:ext uri="{0D108BD9-81ED-4DB2-BD59-A6C34878D82A}">
                    <a16:rowId xmlns:a16="http://schemas.microsoft.com/office/drawing/2014/main" val="2893640694"/>
                  </a:ext>
                </a:extLst>
              </a:tr>
              <a:tr h="554212">
                <a:tc>
                  <a:txBody>
                    <a:bodyPr/>
                    <a:lstStyle/>
                    <a:p>
                      <a:pPr algn="ctr"/>
                      <a:r>
                        <a:rPr lang="en-US" sz="2000" b="1" dirty="0">
                          <a:latin typeface="Calibri" panose="020F0502020204030204" pitchFamily="34" charset="0"/>
                          <a:cs typeface="Calibri" panose="020F0502020204030204" pitchFamily="34" charset="0"/>
                        </a:rPr>
                        <a:t>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seventy “sevens” prophecy</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Early-80’s</a:t>
                      </a:r>
                    </a:p>
                  </a:txBody>
                  <a:tcPr/>
                </a:tc>
                <a:extLst>
                  <a:ext uri="{0D108BD9-81ED-4DB2-BD59-A6C34878D82A}">
                    <a16:rowId xmlns:a16="http://schemas.microsoft.com/office/drawing/2014/main" val="1214547481"/>
                  </a:ext>
                </a:extLst>
              </a:tr>
              <a:tr h="554212">
                <a:tc>
                  <a:txBody>
                    <a:bodyPr/>
                    <a:lstStyle/>
                    <a:p>
                      <a:pPr algn="ctr"/>
                      <a:r>
                        <a:rPr lang="en-US" sz="2000" b="1" dirty="0">
                          <a:latin typeface="Calibri" panose="020F0502020204030204" pitchFamily="34" charset="0"/>
                          <a:cs typeface="Calibri" panose="020F0502020204030204" pitchFamily="34" charset="0"/>
                        </a:rPr>
                        <a:t>10-12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Final dreams and visions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Mid-80’s</a:t>
                      </a:r>
                    </a:p>
                  </a:txBody>
                  <a:tcPr/>
                </a:tc>
                <a:extLst>
                  <a:ext uri="{0D108BD9-81ED-4DB2-BD59-A6C34878D82A}">
                    <a16:rowId xmlns:a16="http://schemas.microsoft.com/office/drawing/2014/main" val="2705232942"/>
                  </a:ext>
                </a:extLst>
              </a:tr>
            </a:tbl>
          </a:graphicData>
        </a:graphic>
      </p:graphicFrame>
    </p:spTree>
    <p:extLst>
      <p:ext uri="{BB962C8B-B14F-4D97-AF65-F5344CB8AC3E}">
        <p14:creationId xmlns:p14="http://schemas.microsoft.com/office/powerpoint/2010/main" val="4114713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57300" y="228600"/>
            <a:ext cx="6629400" cy="1143000"/>
          </a:xfrm>
        </p:spPr>
        <p:txBody>
          <a:bodyPr/>
          <a:lstStyle/>
          <a:p>
            <a:pPr algn="ctr" eaLnBrk="1" hangingPunct="1"/>
            <a:r>
              <a:rPr lang="en-US" altLang="en-US" sz="4000" dirty="0"/>
              <a:t>Succession of Gentile Rulers</a:t>
            </a:r>
          </a:p>
        </p:txBody>
      </p:sp>
      <p:sp>
        <p:nvSpPr>
          <p:cNvPr id="20483" name="Rectangle 3"/>
          <p:cNvSpPr>
            <a:spLocks noGrp="1" noChangeArrowheads="1"/>
          </p:cNvSpPr>
          <p:nvPr>
            <p:ph type="body" idx="1"/>
          </p:nvPr>
        </p:nvSpPr>
        <p:spPr>
          <a:xfrm>
            <a:off x="952500" y="1600200"/>
            <a:ext cx="7239000" cy="4953000"/>
          </a:xfrm>
        </p:spPr>
        <p:txBody>
          <a:bodyPr/>
          <a:lstStyle/>
          <a:p>
            <a:pPr marL="457200" indent="-457200" eaLnBrk="1" hangingPunct="1">
              <a:spcBef>
                <a:spcPts val="0"/>
              </a:spcBef>
              <a:spcAft>
                <a:spcPts val="2400"/>
              </a:spcAft>
              <a:defRPr/>
            </a:pPr>
            <a:r>
              <a:rPr lang="en-US" sz="3600" dirty="0"/>
              <a:t>1-4: Nebuchadnezzar of Babylon</a:t>
            </a:r>
          </a:p>
          <a:p>
            <a:pPr marL="457200" indent="-457200" eaLnBrk="1" hangingPunct="1">
              <a:spcBef>
                <a:spcPts val="0"/>
              </a:spcBef>
              <a:spcAft>
                <a:spcPts val="2400"/>
              </a:spcAft>
              <a:defRPr/>
            </a:pPr>
            <a:r>
              <a:rPr lang="en-US" sz="3600" dirty="0"/>
              <a:t>5: Belshazzar of Babylon</a:t>
            </a:r>
          </a:p>
          <a:p>
            <a:pPr marL="457200" indent="-457200" eaLnBrk="1" hangingPunct="1">
              <a:spcBef>
                <a:spcPts val="0"/>
              </a:spcBef>
              <a:spcAft>
                <a:spcPts val="2400"/>
              </a:spcAft>
              <a:defRPr/>
            </a:pPr>
            <a:r>
              <a:rPr lang="en-US" sz="3600" dirty="0"/>
              <a:t>6: Darius of Media-Persia</a:t>
            </a:r>
          </a:p>
          <a:p>
            <a:pPr marL="457200" indent="-457200" eaLnBrk="1" hangingPunct="1">
              <a:spcBef>
                <a:spcPts val="0"/>
              </a:spcBef>
              <a:spcAft>
                <a:spcPts val="2400"/>
              </a:spcAft>
              <a:defRPr/>
            </a:pPr>
            <a:r>
              <a:rPr lang="en-US" sz="3600" dirty="0"/>
              <a:t>7-8: Belshazzar of Babylon</a:t>
            </a:r>
          </a:p>
          <a:p>
            <a:pPr marL="457200" indent="-457200" eaLnBrk="1" hangingPunct="1">
              <a:spcBef>
                <a:spcPts val="0"/>
              </a:spcBef>
              <a:spcAft>
                <a:spcPts val="2400"/>
              </a:spcAft>
              <a:defRPr/>
            </a:pPr>
            <a:r>
              <a:rPr lang="en-US" sz="3600" dirty="0"/>
              <a:t>9: Darius of Media-Persia</a:t>
            </a:r>
          </a:p>
          <a:p>
            <a:pPr marL="457200" indent="-457200" eaLnBrk="1" hangingPunct="1">
              <a:spcBef>
                <a:spcPts val="0"/>
              </a:spcBef>
              <a:spcAft>
                <a:spcPts val="2400"/>
              </a:spcAft>
              <a:defRPr/>
            </a:pPr>
            <a:r>
              <a:rPr lang="en-US" sz="3600" dirty="0"/>
              <a:t>10-12: Cyrus of Media-Persia</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018966" y="6019800"/>
            <a:ext cx="1896433" cy="733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12187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57300" y="228600"/>
            <a:ext cx="6629400" cy="1143000"/>
          </a:xfrm>
        </p:spPr>
        <p:txBody>
          <a:bodyPr/>
          <a:lstStyle/>
          <a:p>
            <a:pPr algn="ctr" eaLnBrk="1" hangingPunct="1"/>
            <a:r>
              <a:rPr lang="en-US" altLang="en-US" sz="4000" dirty="0"/>
              <a:t>Succession of Gentile Rulers</a:t>
            </a:r>
          </a:p>
        </p:txBody>
      </p:sp>
      <p:sp>
        <p:nvSpPr>
          <p:cNvPr id="20483" name="Rectangle 3"/>
          <p:cNvSpPr>
            <a:spLocks noGrp="1" noChangeArrowheads="1"/>
          </p:cNvSpPr>
          <p:nvPr>
            <p:ph type="body" idx="1"/>
          </p:nvPr>
        </p:nvSpPr>
        <p:spPr>
          <a:xfrm>
            <a:off x="952500" y="1600200"/>
            <a:ext cx="7239000" cy="4953000"/>
          </a:xfrm>
        </p:spPr>
        <p:txBody>
          <a:bodyPr/>
          <a:lstStyle/>
          <a:p>
            <a:pPr marL="457200" indent="-457200" eaLnBrk="1" hangingPunct="1">
              <a:spcBef>
                <a:spcPts val="0"/>
              </a:spcBef>
              <a:spcAft>
                <a:spcPts val="2400"/>
              </a:spcAft>
              <a:defRPr/>
            </a:pPr>
            <a:r>
              <a:rPr lang="en-US" sz="3600" b="1" u="sng" dirty="0">
                <a:solidFill>
                  <a:srgbClr val="FFFFCC"/>
                </a:solidFill>
              </a:rPr>
              <a:t>1-4: Nebuchadnezzar of Babylon</a:t>
            </a:r>
          </a:p>
          <a:p>
            <a:pPr marL="457200" indent="-457200" eaLnBrk="1" hangingPunct="1">
              <a:spcBef>
                <a:spcPts val="0"/>
              </a:spcBef>
              <a:spcAft>
                <a:spcPts val="2400"/>
              </a:spcAft>
              <a:defRPr/>
            </a:pPr>
            <a:r>
              <a:rPr lang="en-US" sz="3600" dirty="0"/>
              <a:t>5: Belshazzar of Babylon</a:t>
            </a:r>
          </a:p>
          <a:p>
            <a:pPr marL="457200" indent="-457200" eaLnBrk="1" hangingPunct="1">
              <a:spcBef>
                <a:spcPts val="0"/>
              </a:spcBef>
              <a:spcAft>
                <a:spcPts val="2400"/>
              </a:spcAft>
              <a:defRPr/>
            </a:pPr>
            <a:r>
              <a:rPr lang="en-US" sz="3600" dirty="0"/>
              <a:t>6: Darius of Media-Persia</a:t>
            </a:r>
          </a:p>
          <a:p>
            <a:pPr marL="457200" indent="-457200" eaLnBrk="1" hangingPunct="1">
              <a:spcBef>
                <a:spcPts val="0"/>
              </a:spcBef>
              <a:spcAft>
                <a:spcPts val="2400"/>
              </a:spcAft>
              <a:defRPr/>
            </a:pPr>
            <a:r>
              <a:rPr lang="en-US" sz="3600" dirty="0"/>
              <a:t>7-8: Belshazzar of Babylon</a:t>
            </a:r>
          </a:p>
          <a:p>
            <a:pPr marL="457200" indent="-457200" eaLnBrk="1" hangingPunct="1">
              <a:spcBef>
                <a:spcPts val="0"/>
              </a:spcBef>
              <a:spcAft>
                <a:spcPts val="2400"/>
              </a:spcAft>
              <a:defRPr/>
            </a:pPr>
            <a:r>
              <a:rPr lang="en-US" sz="3600" dirty="0"/>
              <a:t>9: Darius of Media-Persia</a:t>
            </a:r>
          </a:p>
          <a:p>
            <a:pPr marL="457200" indent="-457200" eaLnBrk="1" hangingPunct="1">
              <a:spcBef>
                <a:spcPts val="0"/>
              </a:spcBef>
              <a:spcAft>
                <a:spcPts val="2400"/>
              </a:spcAft>
              <a:defRPr/>
            </a:pPr>
            <a:r>
              <a:rPr lang="en-US" sz="3600" dirty="0"/>
              <a:t>10-12: Cyrus of Media-Persia</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018966" y="6019800"/>
            <a:ext cx="1896433" cy="733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14882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90600" y="228600"/>
            <a:ext cx="7162800" cy="1143000"/>
          </a:xfrm>
        </p:spPr>
        <p:txBody>
          <a:bodyPr/>
          <a:lstStyle/>
          <a:p>
            <a:pPr algn="ctr"/>
            <a:r>
              <a:rPr lang="en-US" altLang="en-US" sz="4000" dirty="0"/>
              <a:t>Nebuchadnezzar’s Image (3:1)</a:t>
            </a:r>
          </a:p>
        </p:txBody>
      </p:sp>
      <p:sp>
        <p:nvSpPr>
          <p:cNvPr id="20483" name="Rectangle 3"/>
          <p:cNvSpPr>
            <a:spLocks noGrp="1" noChangeArrowheads="1"/>
          </p:cNvSpPr>
          <p:nvPr>
            <p:ph type="body" idx="1"/>
          </p:nvPr>
        </p:nvSpPr>
        <p:spPr>
          <a:xfrm>
            <a:off x="3429000" y="1600200"/>
            <a:ext cx="5486400" cy="3429000"/>
          </a:xfrm>
        </p:spPr>
        <p:txBody>
          <a:bodyPr/>
          <a:lstStyle/>
          <a:p>
            <a:pPr marL="457200" indent="-457200"/>
            <a:r>
              <a:rPr lang="en-US" altLang="en-US" sz="3600" dirty="0"/>
              <a:t>90 feet high &amp; 9 feet wide</a:t>
            </a:r>
          </a:p>
          <a:p>
            <a:pPr marL="457200" indent="-457200"/>
            <a:r>
              <a:rPr lang="en-US" altLang="en-US" sz="3600" dirty="0"/>
              <a:t>8 stories</a:t>
            </a:r>
          </a:p>
          <a:p>
            <a:pPr marL="457200" indent="-457200"/>
            <a:r>
              <a:rPr lang="en-US" altLang="en-US" sz="3600" dirty="0"/>
              <a:t>No internal chronological markers</a:t>
            </a:r>
          </a:p>
        </p:txBody>
      </p:sp>
      <p:pic>
        <p:nvPicPr>
          <p:cNvPr id="204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2820988"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slbc.org/wp-content/uploads/2014/09/Book-of-Daniel-weppage.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798709"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72477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29000" y="45720"/>
            <a:ext cx="4378881" cy="6766560"/>
          </a:xfrm>
          <a:prstGeom prst="rect">
            <a:avLst/>
          </a:prstGeom>
        </p:spPr>
      </p:pic>
      <p:sp>
        <p:nvSpPr>
          <p:cNvPr id="5" name="Rectangle 1027"/>
          <p:cNvSpPr txBox="1">
            <a:spLocks noChangeArrowheads="1"/>
          </p:cNvSpPr>
          <p:nvPr/>
        </p:nvSpPr>
        <p:spPr bwMode="auto">
          <a:xfrm>
            <a:off x="533400" y="1981200"/>
            <a:ext cx="2209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kern="0" dirty="0"/>
              <a:t>Statue </a:t>
            </a:r>
          </a:p>
          <a:p>
            <a:pPr algn="ctr" eaLnBrk="1" hangingPunct="1"/>
            <a:r>
              <a:rPr lang="en-US" altLang="en-US" kern="0" dirty="0"/>
              <a:t>&amp; </a:t>
            </a:r>
          </a:p>
          <a:p>
            <a:pPr algn="ctr" eaLnBrk="1" hangingPunct="1"/>
            <a:r>
              <a:rPr lang="en-US" altLang="en-US" kern="0" dirty="0"/>
              <a:t>Stone</a:t>
            </a:r>
          </a:p>
        </p:txBody>
      </p:sp>
    </p:spTree>
    <p:extLst>
      <p:ext uri="{BB962C8B-B14F-4D97-AF65-F5344CB8AC3E}">
        <p14:creationId xmlns:p14="http://schemas.microsoft.com/office/powerpoint/2010/main" val="395791031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0" y="304800"/>
            <a:ext cx="6096000" cy="1295400"/>
          </a:xfrm>
        </p:spPr>
        <p:txBody>
          <a:bodyPr/>
          <a:lstStyle/>
          <a:p>
            <a:pPr algn="ctr" eaLnBrk="1" hangingPunct="1"/>
            <a:r>
              <a:rPr lang="en-US" altLang="en-US" dirty="0"/>
              <a:t>Message</a:t>
            </a:r>
          </a:p>
        </p:txBody>
      </p:sp>
      <p:sp>
        <p:nvSpPr>
          <p:cNvPr id="35843" name="Rectangle 3"/>
          <p:cNvSpPr>
            <a:spLocks noGrp="1" noChangeArrowheads="1"/>
          </p:cNvSpPr>
          <p:nvPr>
            <p:ph type="body" idx="1"/>
          </p:nvPr>
        </p:nvSpPr>
        <p:spPr>
          <a:xfrm>
            <a:off x="1581150" y="1768415"/>
            <a:ext cx="5981700" cy="1965385"/>
          </a:xfrm>
        </p:spPr>
        <p:txBody>
          <a:bodyPr/>
          <a:lstStyle/>
          <a:p>
            <a:pPr marL="0" indent="0" algn="just" eaLnBrk="1" hangingPunct="1">
              <a:lnSpc>
                <a:spcPct val="90000"/>
              </a:lnSpc>
              <a:buFont typeface="Wingdings" panose="05000000000000000000" pitchFamily="2" charset="2"/>
              <a:buNone/>
              <a:defRPr/>
            </a:pPr>
            <a:r>
              <a:rPr lang="en-US" sz="4000" dirty="0"/>
              <a:t>Times of the Gentiles are revealed prophetically (2, 7, 8-12) and ethically (1, 3-6)</a:t>
            </a:r>
          </a:p>
          <a:p>
            <a:pPr eaLnBrk="1" hangingPunct="1">
              <a:lnSpc>
                <a:spcPct val="90000"/>
              </a:lnSpc>
              <a:buFont typeface="Wingdings" panose="05000000000000000000" pitchFamily="2" charset="2"/>
              <a:buNone/>
              <a:defRPr/>
            </a:pPr>
            <a:endParaRPr lang="en-US" sz="3600" dirty="0"/>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98019" y="4419600"/>
            <a:ext cx="4347959" cy="1681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357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140004" y="228600"/>
            <a:ext cx="4863993" cy="857250"/>
          </a:xfrm>
        </p:spPr>
        <p:txBody>
          <a:bodyPr/>
          <a:lstStyle/>
          <a:p>
            <a:pPr algn="ctr"/>
            <a:r>
              <a:rPr lang="en-US" altLang="en-US" sz="4000" dirty="0"/>
              <a:t>I. The Setting (3:1-7)</a:t>
            </a:r>
          </a:p>
        </p:txBody>
      </p:sp>
      <p:sp>
        <p:nvSpPr>
          <p:cNvPr id="19459" name="Rectangle 3"/>
          <p:cNvSpPr>
            <a:spLocks noGrp="1" noChangeArrowheads="1"/>
          </p:cNvSpPr>
          <p:nvPr>
            <p:ph type="body" idx="1"/>
          </p:nvPr>
        </p:nvSpPr>
        <p:spPr>
          <a:xfrm>
            <a:off x="1390650" y="1600200"/>
            <a:ext cx="6362700" cy="3371850"/>
          </a:xfrm>
        </p:spPr>
        <p:txBody>
          <a:bodyPr/>
          <a:lstStyle/>
          <a:p>
            <a:pPr marL="574675" lvl="1" indent="-574675" eaLnBrk="1" hangingPunct="1">
              <a:spcBef>
                <a:spcPts val="0"/>
              </a:spcBef>
              <a:spcAft>
                <a:spcPts val="3600"/>
              </a:spcAft>
              <a:buSzPct val="100000"/>
              <a:buFont typeface="+mj-lt"/>
              <a:buAutoNum type="alphaUcPeriod"/>
              <a:defRPr/>
            </a:pPr>
            <a:r>
              <a:rPr lang="en-US" altLang="en-US" sz="3600" dirty="0"/>
              <a:t>The Image (3:1)</a:t>
            </a:r>
          </a:p>
          <a:p>
            <a:pPr marL="574675" lvl="1" indent="-574675" eaLnBrk="1" hangingPunct="1">
              <a:spcBef>
                <a:spcPts val="0"/>
              </a:spcBef>
              <a:spcAft>
                <a:spcPts val="3600"/>
              </a:spcAft>
              <a:buSzPct val="100000"/>
              <a:buFont typeface="+mj-lt"/>
              <a:buAutoNum type="alphaUcPeriod"/>
              <a:defRPr/>
            </a:pPr>
            <a:r>
              <a:rPr lang="en-US" altLang="en-US" sz="3600" b="1" u="sng" dirty="0">
                <a:solidFill>
                  <a:srgbClr val="FFFFCC"/>
                </a:solidFill>
                <a:ea typeface="+mn-ea"/>
                <a:cs typeface="+mn-cs"/>
              </a:rPr>
              <a:t>The Summons (3:2-3)</a:t>
            </a:r>
          </a:p>
          <a:p>
            <a:pPr marL="574675" lvl="1" indent="-574675" eaLnBrk="1" hangingPunct="1">
              <a:spcBef>
                <a:spcPts val="0"/>
              </a:spcBef>
              <a:spcAft>
                <a:spcPts val="3600"/>
              </a:spcAft>
              <a:buSzPct val="100000"/>
              <a:buFont typeface="+mj-lt"/>
              <a:buAutoNum type="alphaUcPeriod"/>
              <a:defRPr/>
            </a:pPr>
            <a:r>
              <a:rPr lang="en-US" altLang="en-US" sz="3600" dirty="0"/>
              <a:t>The Command (3:4-6)</a:t>
            </a:r>
          </a:p>
          <a:p>
            <a:pPr marL="574675" lvl="1" indent="-574675" eaLnBrk="1" hangingPunct="1">
              <a:spcBef>
                <a:spcPts val="0"/>
              </a:spcBef>
              <a:spcAft>
                <a:spcPts val="3600"/>
              </a:spcAft>
              <a:buSzPct val="100000"/>
              <a:buFont typeface="+mj-lt"/>
              <a:buAutoNum type="alphaUcPeriod"/>
              <a:defRPr/>
            </a:pPr>
            <a:r>
              <a:rPr lang="en-US" altLang="en-US" sz="3600" dirty="0"/>
              <a:t>The Peoples’ Response (3:7)</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98709"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676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228600"/>
            <a:ext cx="8686800" cy="1143000"/>
          </a:xfrm>
        </p:spPr>
        <p:txBody>
          <a:bodyPr/>
          <a:lstStyle/>
          <a:p>
            <a:pPr algn="ctr"/>
            <a:r>
              <a:rPr lang="en-US" altLang="en-US" sz="4000" dirty="0"/>
              <a:t>Nebuchadnezzar’s Summons (3:2-3)</a:t>
            </a:r>
          </a:p>
        </p:txBody>
      </p:sp>
      <p:sp>
        <p:nvSpPr>
          <p:cNvPr id="22531" name="Rectangle 3"/>
          <p:cNvSpPr>
            <a:spLocks noGrp="1" noChangeArrowheads="1"/>
          </p:cNvSpPr>
          <p:nvPr>
            <p:ph type="body" idx="1"/>
          </p:nvPr>
        </p:nvSpPr>
        <p:spPr>
          <a:xfrm>
            <a:off x="1123950" y="1600200"/>
            <a:ext cx="6896100" cy="3581400"/>
          </a:xfrm>
        </p:spPr>
        <p:txBody>
          <a:bodyPr/>
          <a:lstStyle/>
          <a:p>
            <a:pPr marL="457200" indent="-457200">
              <a:spcBef>
                <a:spcPts val="0"/>
              </a:spcBef>
              <a:spcAft>
                <a:spcPts val="2400"/>
              </a:spcAft>
            </a:pPr>
            <a:r>
              <a:rPr lang="en-US" altLang="en-US" sz="3600" dirty="0"/>
              <a:t>The administrators are gathered to dedicate the image</a:t>
            </a:r>
          </a:p>
          <a:p>
            <a:pPr marL="457200" indent="-457200">
              <a:spcBef>
                <a:spcPts val="0"/>
              </a:spcBef>
              <a:spcAft>
                <a:spcPts val="2400"/>
              </a:spcAft>
            </a:pPr>
            <a:r>
              <a:rPr lang="en-US" altLang="en-US" sz="3600" dirty="0"/>
              <a:t>8 classes of administrators</a:t>
            </a:r>
          </a:p>
        </p:txBody>
      </p:sp>
      <p:pic>
        <p:nvPicPr>
          <p:cNvPr id="4" name="Picture 2" descr="http://slbc.org/wp-content/uploads/2014/09/Book-of-Daniel-weppag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98709"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47045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140004" y="228600"/>
            <a:ext cx="4863993" cy="857250"/>
          </a:xfrm>
        </p:spPr>
        <p:txBody>
          <a:bodyPr/>
          <a:lstStyle/>
          <a:p>
            <a:pPr algn="ctr"/>
            <a:r>
              <a:rPr lang="en-US" altLang="en-US" sz="4000" dirty="0"/>
              <a:t>I. The Setting (3:1-7)</a:t>
            </a:r>
          </a:p>
        </p:txBody>
      </p:sp>
      <p:sp>
        <p:nvSpPr>
          <p:cNvPr id="19459" name="Rectangle 3"/>
          <p:cNvSpPr>
            <a:spLocks noGrp="1" noChangeArrowheads="1"/>
          </p:cNvSpPr>
          <p:nvPr>
            <p:ph type="body" idx="1"/>
          </p:nvPr>
        </p:nvSpPr>
        <p:spPr>
          <a:xfrm>
            <a:off x="1390650" y="1600200"/>
            <a:ext cx="6362700" cy="3371850"/>
          </a:xfrm>
        </p:spPr>
        <p:txBody>
          <a:bodyPr/>
          <a:lstStyle/>
          <a:p>
            <a:pPr marL="574675" lvl="1" indent="-574675" eaLnBrk="1" hangingPunct="1">
              <a:spcBef>
                <a:spcPts val="0"/>
              </a:spcBef>
              <a:spcAft>
                <a:spcPts val="3600"/>
              </a:spcAft>
              <a:buSzPct val="100000"/>
              <a:buFont typeface="+mj-lt"/>
              <a:buAutoNum type="alphaUcPeriod"/>
              <a:defRPr/>
            </a:pPr>
            <a:r>
              <a:rPr lang="en-US" altLang="en-US" sz="3600" dirty="0"/>
              <a:t>The Image (3:1)</a:t>
            </a:r>
          </a:p>
          <a:p>
            <a:pPr marL="574675" lvl="1" indent="-574675" eaLnBrk="1" hangingPunct="1">
              <a:spcBef>
                <a:spcPts val="0"/>
              </a:spcBef>
              <a:spcAft>
                <a:spcPts val="3600"/>
              </a:spcAft>
              <a:buSzPct val="100000"/>
              <a:buFont typeface="+mj-lt"/>
              <a:buAutoNum type="alphaUcPeriod"/>
              <a:defRPr/>
            </a:pPr>
            <a:r>
              <a:rPr lang="en-US" altLang="en-US" sz="3600" dirty="0"/>
              <a:t>The Summons (3:2-3)</a:t>
            </a:r>
          </a:p>
          <a:p>
            <a:pPr marL="574675" lvl="1" indent="-574675" eaLnBrk="1" hangingPunct="1">
              <a:spcBef>
                <a:spcPts val="0"/>
              </a:spcBef>
              <a:spcAft>
                <a:spcPts val="3600"/>
              </a:spcAft>
              <a:buSzPct val="100000"/>
              <a:buFont typeface="+mj-lt"/>
              <a:buAutoNum type="alphaUcPeriod"/>
              <a:defRPr/>
            </a:pPr>
            <a:r>
              <a:rPr lang="en-US" altLang="en-US" sz="3600" b="1" u="sng" dirty="0">
                <a:solidFill>
                  <a:srgbClr val="FFFFCC"/>
                </a:solidFill>
                <a:ea typeface="+mn-ea"/>
                <a:cs typeface="+mn-cs"/>
              </a:rPr>
              <a:t>The Command (3:4-6)</a:t>
            </a:r>
          </a:p>
          <a:p>
            <a:pPr marL="574675" lvl="1" indent="-574675" eaLnBrk="1" hangingPunct="1">
              <a:spcBef>
                <a:spcPts val="0"/>
              </a:spcBef>
              <a:spcAft>
                <a:spcPts val="3600"/>
              </a:spcAft>
              <a:buSzPct val="100000"/>
              <a:buFont typeface="+mj-lt"/>
              <a:buAutoNum type="alphaUcPeriod"/>
              <a:defRPr/>
            </a:pPr>
            <a:r>
              <a:rPr lang="en-US" altLang="en-US" sz="3600" dirty="0"/>
              <a:t>The Peoples’ Response (3:7)</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98709"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880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8600" y="228600"/>
            <a:ext cx="8686800" cy="1143000"/>
          </a:xfrm>
        </p:spPr>
        <p:txBody>
          <a:bodyPr/>
          <a:lstStyle/>
          <a:p>
            <a:pPr algn="ctr"/>
            <a:r>
              <a:rPr lang="en-US" altLang="en-US" sz="4000" dirty="0"/>
              <a:t>Nebuchadnezzar’s Command (3:4-6)</a:t>
            </a:r>
          </a:p>
        </p:txBody>
      </p:sp>
      <p:sp>
        <p:nvSpPr>
          <p:cNvPr id="40963" name="Rectangle 3"/>
          <p:cNvSpPr>
            <a:spLocks noGrp="1" noChangeArrowheads="1"/>
          </p:cNvSpPr>
          <p:nvPr>
            <p:ph type="body" idx="1"/>
          </p:nvPr>
        </p:nvSpPr>
        <p:spPr>
          <a:xfrm>
            <a:off x="405606" y="1600200"/>
            <a:ext cx="8332788" cy="4460875"/>
          </a:xfrm>
        </p:spPr>
        <p:txBody>
          <a:bodyPr/>
          <a:lstStyle/>
          <a:p>
            <a:pPr marL="457200" indent="-457200">
              <a:spcBef>
                <a:spcPts val="0"/>
              </a:spcBef>
              <a:spcAft>
                <a:spcPts val="2400"/>
              </a:spcAft>
            </a:pPr>
            <a:r>
              <a:rPr lang="en-US" altLang="en-US" sz="3600" dirty="0"/>
              <a:t>Exodus 20:1-6</a:t>
            </a:r>
          </a:p>
          <a:p>
            <a:pPr marL="457200" indent="-457200">
              <a:spcBef>
                <a:spcPts val="0"/>
              </a:spcBef>
              <a:spcAft>
                <a:spcPts val="2400"/>
              </a:spcAft>
            </a:pPr>
            <a:r>
              <a:rPr lang="en-US" altLang="en-US" sz="3600" dirty="0"/>
              <a:t>Purpose of government (Gen 6:11; 9:6; Rom 13:1-7; 1 Tim 2:1-4; 1 Pet 2:23-15)</a:t>
            </a:r>
          </a:p>
          <a:p>
            <a:pPr marL="457200" indent="-457200">
              <a:spcBef>
                <a:spcPts val="0"/>
              </a:spcBef>
              <a:spcAft>
                <a:spcPts val="2400"/>
              </a:spcAft>
            </a:pPr>
            <a:r>
              <a:rPr lang="en-US" altLang="en-US" sz="3600" dirty="0"/>
              <a:t>Civil disobedience (Dan 3; 6; Acts 5:29)</a:t>
            </a:r>
          </a:p>
        </p:txBody>
      </p:sp>
      <p:pic>
        <p:nvPicPr>
          <p:cNvPr id="4" name="Picture 2" descr="http://slbc.org/wp-content/uploads/2014/09/Book-of-Daniel-weppag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98709"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33011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685800"/>
          <a:ext cx="8839200" cy="448056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640080">
                <a:tc gridSpan="4">
                  <a:txBody>
                    <a:bodyPr/>
                    <a:lstStyle/>
                    <a:p>
                      <a:pPr algn="ctr"/>
                      <a:r>
                        <a:rPr lang="en-US" sz="3600" b="1" kern="1200" dirty="0" err="1">
                          <a:solidFill>
                            <a:schemeClr val="bg2"/>
                          </a:solidFill>
                          <a:latin typeface="Calibri" panose="020F0502020204030204" pitchFamily="34" charset="0"/>
                          <a:ea typeface="+mj-ea"/>
                          <a:cs typeface="+mj-cs"/>
                        </a:rPr>
                        <a:t>Noahic</a:t>
                      </a:r>
                      <a:r>
                        <a:rPr lang="en-US" sz="3600" b="1" kern="1200" dirty="0">
                          <a:solidFill>
                            <a:schemeClr val="bg2"/>
                          </a:solidFill>
                          <a:latin typeface="Calibri" panose="020F0502020204030204" pitchFamily="34" charset="0"/>
                          <a:ea typeface="+mj-ea"/>
                          <a:cs typeface="+mj-cs"/>
                        </a:rPr>
                        <a:t> vs. Abrahamic &amp; Mosaic Covenants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extLst>
                  <a:ext uri="{0D108BD9-81ED-4DB2-BD59-A6C34878D82A}">
                    <a16:rowId xmlns:a16="http://schemas.microsoft.com/office/drawing/2014/main" val="1791230926"/>
                  </a:ext>
                </a:extLst>
              </a:tr>
              <a:tr h="640080">
                <a:tc>
                  <a:txBody>
                    <a:bodyPr/>
                    <a:lstStyle/>
                    <a:p>
                      <a:r>
                        <a:rPr lang="en-US" sz="2000" b="1" u="sng" kern="1200" dirty="0">
                          <a:solidFill>
                            <a:srgbClr val="0000FF"/>
                          </a:solidFill>
                          <a:latin typeface="Calibri" panose="020F0502020204030204" pitchFamily="34" charset="0"/>
                          <a:ea typeface="+mn-ea"/>
                          <a:cs typeface="+mn-cs"/>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b="1" u="sng" kern="1200" dirty="0">
                          <a:solidFill>
                            <a:srgbClr val="C00000"/>
                          </a:solidFill>
                          <a:latin typeface="Calibri" panose="020F0502020204030204" pitchFamily="34" charset="0"/>
                          <a:ea typeface="+mn-ea"/>
                          <a:cs typeface="+mn-cs"/>
                        </a:rPr>
                        <a:t>Noahic Covenant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b="1" u="sng" kern="1200" dirty="0">
                          <a:solidFill>
                            <a:srgbClr val="C00000"/>
                          </a:solidFill>
                          <a:latin typeface="Calibri" panose="020F0502020204030204" pitchFamily="34" charset="0"/>
                          <a:ea typeface="+mn-ea"/>
                          <a:cs typeface="+mn-cs"/>
                        </a:rPr>
                        <a:t>Abrahamic Covenant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b="1" u="sng" kern="1200" dirty="0">
                          <a:solidFill>
                            <a:srgbClr val="C00000"/>
                          </a:solidFill>
                          <a:latin typeface="Calibri" panose="020F0502020204030204" pitchFamily="34" charset="0"/>
                          <a:ea typeface="+mn-ea"/>
                          <a:cs typeface="+mn-cs"/>
                        </a:rPr>
                        <a:t>Mosaic Covenant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0"/>
                  </a:ext>
                </a:extLst>
              </a:tr>
              <a:tr h="640080">
                <a:tc>
                  <a:txBody>
                    <a:bodyPr/>
                    <a:lstStyle/>
                    <a:p>
                      <a:r>
                        <a:rPr lang="en-US" sz="2000" b="1" u="sng" kern="1200" dirty="0">
                          <a:solidFill>
                            <a:srgbClr val="0000FF"/>
                          </a:solidFill>
                          <a:latin typeface="Calibri" panose="020F0502020204030204" pitchFamily="34" charset="0"/>
                          <a:ea typeface="+mn-ea"/>
                          <a:cs typeface="+mn-cs"/>
                        </a:rPr>
                        <a:t>Human agent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Noah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Abraham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Moses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1"/>
                  </a:ext>
                </a:extLst>
              </a:tr>
              <a:tr h="640080">
                <a:tc>
                  <a:txBody>
                    <a:bodyPr/>
                    <a:lstStyle/>
                    <a:p>
                      <a:r>
                        <a:rPr lang="en-US" sz="2000" b="1" u="sng" kern="1200" dirty="0">
                          <a:solidFill>
                            <a:srgbClr val="0000FF"/>
                          </a:solidFill>
                          <a:latin typeface="Calibri" panose="020F0502020204030204" pitchFamily="34" charset="0"/>
                          <a:ea typeface="+mn-ea"/>
                          <a:cs typeface="+mn-cs"/>
                        </a:rPr>
                        <a:t>Scripture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Gen. 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Gen. 12‒17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Exod. 19‒40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2"/>
                  </a:ext>
                </a:extLst>
              </a:tr>
              <a:tr h="640080">
                <a:tc>
                  <a:txBody>
                    <a:bodyPr/>
                    <a:lstStyle/>
                    <a:p>
                      <a:r>
                        <a:rPr lang="en-US" sz="2000" b="1" u="sng" kern="1200" dirty="0">
                          <a:solidFill>
                            <a:srgbClr val="0000FF"/>
                          </a:solidFill>
                          <a:latin typeface="Calibri" panose="020F0502020204030204" pitchFamily="34" charset="0"/>
                          <a:ea typeface="+mn-ea"/>
                          <a:cs typeface="+mn-cs"/>
                        </a:rPr>
                        <a:t>Covenant (</a:t>
                      </a:r>
                      <a:r>
                        <a:rPr lang="en-US" sz="2000" b="1" i="1" u="sng" kern="1200" dirty="0" err="1">
                          <a:solidFill>
                            <a:srgbClr val="0000FF"/>
                          </a:solidFill>
                          <a:latin typeface="Calibri" panose="020F0502020204030204" pitchFamily="34" charset="0"/>
                          <a:ea typeface="+mn-ea"/>
                          <a:cs typeface="+mn-cs"/>
                        </a:rPr>
                        <a:t>Berith</a:t>
                      </a:r>
                      <a:r>
                        <a:rPr lang="en-US" sz="2000" b="1" u="sng" kern="1200" dirty="0">
                          <a:solidFill>
                            <a:srgbClr val="0000FF"/>
                          </a:solidFill>
                          <a:latin typeface="Calibri" panose="020F0502020204030204" pitchFamily="34" charset="0"/>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Gen. 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Gen. 15:18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Exod. 19:5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5"/>
                  </a:ext>
                </a:extLst>
              </a:tr>
              <a:tr h="640080">
                <a:tc>
                  <a:txBody>
                    <a:bodyPr/>
                    <a:lstStyle/>
                    <a:p>
                      <a:r>
                        <a:rPr lang="en-US" sz="2000" b="1" u="sng" kern="1200" dirty="0">
                          <a:solidFill>
                            <a:srgbClr val="0000FF"/>
                          </a:solidFill>
                          <a:latin typeface="Calibri" panose="020F0502020204030204" pitchFamily="34" charset="0"/>
                          <a:ea typeface="+mn-ea"/>
                          <a:cs typeface="+mn-cs"/>
                        </a:rPr>
                        <a:t>Party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World, humanity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Israel, Hebrews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Israel, Hebrews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3"/>
                  </a:ext>
                </a:extLst>
              </a:tr>
              <a:tr h="640080">
                <a:tc>
                  <a:txBody>
                    <a:bodyPr/>
                    <a:lstStyle/>
                    <a:p>
                      <a:r>
                        <a:rPr lang="en-US" sz="2000" b="1" u="sng" kern="1200" dirty="0">
                          <a:solidFill>
                            <a:srgbClr val="0000FF"/>
                          </a:solidFill>
                          <a:latin typeface="Calibri" panose="020F0502020204030204" pitchFamily="34" charset="0"/>
                          <a:ea typeface="+mn-ea"/>
                          <a:cs typeface="+mn-cs"/>
                        </a:rPr>
                        <a:t>Israel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Pre-Israel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Post-Israel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Calibri" panose="020F0502020204030204" pitchFamily="34" charset="0"/>
                          <a:ea typeface="+mn-ea"/>
                          <a:cs typeface="+mn-cs"/>
                        </a:rPr>
                        <a:t>Post-Israel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4"/>
                  </a:ext>
                </a:extLst>
              </a:tr>
            </a:tbl>
          </a:graphicData>
        </a:graphic>
      </p:graphicFrame>
      <p:pic>
        <p:nvPicPr>
          <p:cNvPr id="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98709"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099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655320"/>
          <a:ext cx="8839200" cy="521208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640080">
                <a:tc gridSpan="4">
                  <a:txBody>
                    <a:bodyPr/>
                    <a:lstStyle/>
                    <a:p>
                      <a:pPr algn="ctr"/>
                      <a:r>
                        <a:rPr lang="en-US" sz="3600" dirty="0" err="1">
                          <a:solidFill>
                            <a:schemeClr val="bg2"/>
                          </a:solidFill>
                          <a:latin typeface="Calibri" panose="020F0502020204030204" pitchFamily="34" charset="0"/>
                          <a:ea typeface="+mj-ea"/>
                          <a:cs typeface="+mj-cs"/>
                        </a:rPr>
                        <a:t>Noahic</a:t>
                      </a:r>
                      <a:r>
                        <a:rPr lang="en-US" sz="3600" dirty="0">
                          <a:solidFill>
                            <a:schemeClr val="bg2"/>
                          </a:solidFill>
                          <a:latin typeface="Calibri" panose="020F0502020204030204" pitchFamily="34" charset="0"/>
                          <a:ea typeface="+mj-ea"/>
                          <a:cs typeface="+mj-cs"/>
                        </a:rPr>
                        <a:t> vs. Abrahamic &amp; Mosaic Covenants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extLst>
                  <a:ext uri="{0D108BD9-81ED-4DB2-BD59-A6C34878D82A}">
                    <a16:rowId xmlns:a16="http://schemas.microsoft.com/office/drawing/2014/main" val="1791230926"/>
                  </a:ext>
                </a:extLst>
              </a:tr>
              <a:tr h="457200">
                <a:tc>
                  <a:txBody>
                    <a:bodyPr/>
                    <a:lstStyle/>
                    <a:p>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b="1" u="sng" kern="1200" dirty="0">
                          <a:solidFill>
                            <a:srgbClr val="C00000"/>
                          </a:solidFill>
                          <a:latin typeface="Calibri" panose="020F0502020204030204" pitchFamily="34" charset="0"/>
                          <a:ea typeface="+mn-ea"/>
                          <a:cs typeface="+mn-cs"/>
                        </a:rPr>
                        <a:t>Noahic Covenant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b="1" u="sng" kern="1200" dirty="0">
                          <a:solidFill>
                            <a:srgbClr val="C00000"/>
                          </a:solidFill>
                          <a:latin typeface="Calibri" panose="020F0502020204030204" pitchFamily="34" charset="0"/>
                          <a:ea typeface="+mn-ea"/>
                          <a:cs typeface="+mn-cs"/>
                        </a:rPr>
                        <a:t>Abrahamic Covenant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b="1" u="sng" kern="1200" dirty="0">
                          <a:solidFill>
                            <a:srgbClr val="C00000"/>
                          </a:solidFill>
                          <a:latin typeface="Calibri" panose="020F0502020204030204" pitchFamily="34" charset="0"/>
                          <a:ea typeface="+mn-ea"/>
                          <a:cs typeface="+mn-cs"/>
                        </a:rPr>
                        <a:t>Mosaic Covenant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0"/>
                  </a:ext>
                </a:extLst>
              </a:tr>
              <a:tr h="701040">
                <a:tc>
                  <a:txBody>
                    <a:bodyPr/>
                    <a:lstStyle/>
                    <a:p>
                      <a:r>
                        <a:rPr lang="en-US" sz="2000" b="1" u="sng" kern="1200" dirty="0">
                          <a:solidFill>
                            <a:srgbClr val="0000FF"/>
                          </a:solidFill>
                          <a:latin typeface="Calibri" panose="020F0502020204030204" pitchFamily="34" charset="0"/>
                          <a:ea typeface="+mn-ea"/>
                          <a:cs typeface="+mn-cs"/>
                        </a:rPr>
                        <a:t>Conditional or unconditional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Unconditional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Calibri" panose="020F0502020204030204" pitchFamily="34" charset="0"/>
                          <a:ea typeface="+mn-ea"/>
                          <a:cs typeface="+mn-cs"/>
                        </a:rPr>
                        <a:t>Unconditional</a:t>
                      </a:r>
                    </a:p>
                    <a:p>
                      <a:endParaRPr lang="en-US" sz="2000" kern="1200" dirty="0">
                        <a:solidFill>
                          <a:schemeClr val="dk1"/>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Conditional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5"/>
                  </a:ext>
                </a:extLst>
              </a:tr>
              <a:tr h="1615440">
                <a:tc>
                  <a:txBody>
                    <a:bodyPr/>
                    <a:lstStyle/>
                    <a:p>
                      <a:r>
                        <a:rPr lang="en-US" sz="2000" b="1" u="sng" kern="1200" dirty="0">
                          <a:solidFill>
                            <a:srgbClr val="0000FF"/>
                          </a:solidFill>
                          <a:latin typeface="Calibri" panose="020F0502020204030204" pitchFamily="34" charset="0"/>
                          <a:ea typeface="+mn-ea"/>
                          <a:cs typeface="+mn-cs"/>
                        </a:rPr>
                        <a:t>Promises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No more flood judgment, enduring earth, capital punishment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Ownership of land, seed, and blessing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Enjoyment or possession of land, seed, and blessing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6"/>
                  </a:ext>
                </a:extLst>
              </a:tr>
              <a:tr h="396240">
                <a:tc>
                  <a:txBody>
                    <a:bodyPr/>
                    <a:lstStyle/>
                    <a:p>
                      <a:r>
                        <a:rPr lang="en-US" sz="2000" b="1" u="sng" kern="1200" dirty="0">
                          <a:solidFill>
                            <a:srgbClr val="0000FF"/>
                          </a:solidFill>
                          <a:latin typeface="Calibri" panose="020F0502020204030204" pitchFamily="34" charset="0"/>
                          <a:ea typeface="+mn-ea"/>
                          <a:cs typeface="+mn-cs"/>
                        </a:rPr>
                        <a:t>Sign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Rainbow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Circumcision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Sabbath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7"/>
                  </a:ext>
                </a:extLst>
              </a:tr>
              <a:tr h="701040">
                <a:tc>
                  <a:txBody>
                    <a:bodyPr/>
                    <a:lstStyle/>
                    <a:p>
                      <a:r>
                        <a:rPr lang="en-US" sz="2000" b="1" u="sng" kern="1200" dirty="0">
                          <a:solidFill>
                            <a:srgbClr val="0000FF"/>
                          </a:solidFill>
                          <a:latin typeface="Calibri" panose="020F0502020204030204" pitchFamily="34" charset="0"/>
                          <a:ea typeface="+mn-ea"/>
                          <a:cs typeface="+mn-cs"/>
                        </a:rPr>
                        <a:t>Purpose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Restrain &amp; preserve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Redemptive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Redemptive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8"/>
                  </a:ext>
                </a:extLst>
              </a:tr>
              <a:tr h="701040">
                <a:tc>
                  <a:txBody>
                    <a:bodyPr/>
                    <a:lstStyle/>
                    <a:p>
                      <a:r>
                        <a:rPr lang="en-US" sz="2000" b="1" u="sng" kern="1200" dirty="0">
                          <a:solidFill>
                            <a:srgbClr val="0000FF"/>
                          </a:solidFill>
                          <a:latin typeface="Calibri" panose="020F0502020204030204" pitchFamily="34" charset="0"/>
                          <a:ea typeface="+mn-ea"/>
                          <a:cs typeface="+mn-cs"/>
                        </a:rPr>
                        <a:t>Directly binding today?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70469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Gentile History (2)</a:t>
            </a:r>
          </a:p>
          <a:p>
            <a:pPr marL="952500" lvl="1" indent="-495300" eaLnBrk="1" hangingPunct="1">
              <a:lnSpc>
                <a:spcPct val="90000"/>
              </a:lnSpc>
              <a:buFont typeface="Wingdings" panose="05000000000000000000" pitchFamily="2" charset="2"/>
              <a:buNone/>
              <a:defRPr/>
            </a:pPr>
            <a:r>
              <a:rPr lang="en-US" dirty="0"/>
              <a:t>2. 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96000" y="5662853"/>
            <a:ext cx="2819400" cy="10903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1538740288"/>
      </p:ext>
    </p:extLst>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Gentile History (2)</a:t>
            </a:r>
          </a:p>
          <a:p>
            <a:pPr marL="952500" lvl="1" indent="-495300" eaLnBrk="1" hangingPunct="1">
              <a:lnSpc>
                <a:spcPct val="90000"/>
              </a:lnSpc>
              <a:buFont typeface="Wingdings" panose="05000000000000000000" pitchFamily="2" charset="2"/>
              <a:buNone/>
              <a:defRPr/>
            </a:pPr>
            <a:r>
              <a:rPr lang="en-US" dirty="0"/>
              <a:t>2. </a:t>
            </a:r>
            <a:r>
              <a:rPr lang="en-US" b="1" u="sng" dirty="0">
                <a:solidFill>
                  <a:srgbClr val="FFFFCC"/>
                </a:solidFill>
              </a:rPr>
              <a:t>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a:t>
            </a:r>
            <a:r>
              <a:rPr lang="en-US" b="1" u="sng" dirty="0">
                <a:solidFill>
                  <a:srgbClr val="FFFFCC"/>
                </a:solidFill>
              </a:rPr>
              <a:t>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96000" y="5662853"/>
            <a:ext cx="2819400" cy="1090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154493"/>
      </p:ext>
    </p:extLst>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pPr algn="ctr"/>
            <a:r>
              <a:rPr lang="en-US" sz="4000" dirty="0"/>
              <a:t>Principles of Civil Disobedience</a:t>
            </a:r>
          </a:p>
        </p:txBody>
      </p:sp>
      <p:sp>
        <p:nvSpPr>
          <p:cNvPr id="3" name="Content Placeholder 2"/>
          <p:cNvSpPr>
            <a:spLocks noGrp="1"/>
          </p:cNvSpPr>
          <p:nvPr>
            <p:ph idx="1"/>
          </p:nvPr>
        </p:nvSpPr>
        <p:spPr>
          <a:xfrm>
            <a:off x="552450" y="1600200"/>
            <a:ext cx="8039100" cy="4460875"/>
          </a:xfrm>
        </p:spPr>
        <p:txBody>
          <a:bodyPr/>
          <a:lstStyle/>
          <a:p>
            <a:pPr marL="461963" indent="-461963">
              <a:spcBef>
                <a:spcPts val="0"/>
              </a:spcBef>
              <a:spcAft>
                <a:spcPts val="2400"/>
              </a:spcAft>
              <a:buSzPct val="100000"/>
              <a:buAutoNum type="arabicPeriod"/>
            </a:pPr>
            <a:r>
              <a:rPr lang="en-US" sz="3400" dirty="0"/>
              <a:t>Clear conflict between the laws of man and God</a:t>
            </a:r>
          </a:p>
          <a:p>
            <a:pPr marL="461963" indent="-461963">
              <a:spcBef>
                <a:spcPts val="0"/>
              </a:spcBef>
              <a:spcAft>
                <a:spcPts val="2400"/>
              </a:spcAft>
              <a:buSzPct val="100000"/>
              <a:buAutoNum type="arabicPeriod"/>
            </a:pPr>
            <a:r>
              <a:rPr lang="en-US" sz="3400" dirty="0"/>
              <a:t>Exhaustion of all creative legal remedies</a:t>
            </a:r>
          </a:p>
          <a:p>
            <a:pPr marL="461963" indent="-461963">
              <a:spcBef>
                <a:spcPts val="0"/>
              </a:spcBef>
              <a:spcAft>
                <a:spcPts val="2400"/>
              </a:spcAft>
              <a:buSzPct val="100000"/>
              <a:buAutoNum type="arabicPeriod"/>
            </a:pPr>
            <a:r>
              <a:rPr lang="en-US" sz="3400" dirty="0"/>
              <a:t>A willingness to pay the consequences</a:t>
            </a:r>
          </a:p>
          <a:p>
            <a:pPr marL="461963" indent="-461963">
              <a:spcBef>
                <a:spcPts val="0"/>
              </a:spcBef>
              <a:spcAft>
                <a:spcPts val="2400"/>
              </a:spcAft>
              <a:buSzPct val="100000"/>
              <a:buAutoNum type="arabicPeriod"/>
            </a:pPr>
            <a:r>
              <a:rPr lang="en-US" sz="3400" dirty="0"/>
              <a:t>Maintaining of respect for civil authorities</a:t>
            </a:r>
          </a:p>
        </p:txBody>
      </p:sp>
      <p:pic>
        <p:nvPicPr>
          <p:cNvPr id="5" name="Picture 4"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98709"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76431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1600200"/>
            <a:ext cx="8534400" cy="3657600"/>
          </a:xfrm>
        </p:spPr>
        <p:txBody>
          <a:bodyPr/>
          <a:lstStyle/>
          <a:p>
            <a:pPr marL="0" indent="0" algn="just">
              <a:buNone/>
              <a:defRPr/>
            </a:pPr>
            <a:r>
              <a:rPr lang="en-US" dirty="0">
                <a:latin typeface="Calibri" panose="020F0502020204030204" pitchFamily="34" charset="0"/>
              </a:rPr>
              <a:t>“Jack Phillips is a baker who declined to bake a wedding cake for a same-sex couple because his Christian belief is that marriage exists only between a man and woman. Now a Colorado judge has ordered him to bake cakes for same-sex marriages, and if Phillips refuses, he could go to jail.”</a:t>
            </a:r>
          </a:p>
        </p:txBody>
      </p:sp>
      <p:sp>
        <p:nvSpPr>
          <p:cNvPr id="36867" name="TextBox 3"/>
          <p:cNvSpPr txBox="1">
            <a:spLocks noChangeArrowheads="1"/>
          </p:cNvSpPr>
          <p:nvPr/>
        </p:nvSpPr>
        <p:spPr bwMode="auto">
          <a:xfrm>
            <a:off x="228600" y="5858470"/>
            <a:ext cx="8763000" cy="830997"/>
          </a:xfrm>
          <a:prstGeom prst="rect">
            <a:avLst/>
          </a:prstGeom>
          <a:noFill/>
          <a:ln w="9525">
            <a:noFill/>
            <a:miter lim="800000"/>
            <a:headEnd/>
            <a:tailEnd/>
          </a:ln>
        </p:spPr>
        <p:txBody>
          <a:bodyPr wrap="square">
            <a:spAutoFit/>
          </a:bodyPr>
          <a:lstStyle/>
          <a:p>
            <a:pPr algn="ctr"/>
            <a:r>
              <a:rPr lang="en-US" sz="1600" dirty="0">
                <a:latin typeface="Calibri" panose="020F0502020204030204" pitchFamily="34" charset="0"/>
              </a:rPr>
              <a:t>Ken </a:t>
            </a:r>
            <a:r>
              <a:rPr lang="en-US" sz="1600" dirty="0" err="1">
                <a:latin typeface="Calibri" panose="020F0502020204030204" pitchFamily="34" charset="0"/>
              </a:rPr>
              <a:t>Klukowski</a:t>
            </a:r>
            <a:r>
              <a:rPr lang="en-US" sz="1600" dirty="0">
                <a:latin typeface="Calibri" panose="020F0502020204030204" pitchFamily="34" charset="0"/>
              </a:rPr>
              <a:t>, “Baker Faces Prison for Refusing to Bake Same-Sex Wedding Cake,” online: http://www.breitbart.com/Big-Government/2013/12/12/Christian-Baker-Willing-to-Go-to-Jail-for-Declining-Gay-Wedding-Cake, 12 December 2013, accessed 16 May 2014.</a:t>
            </a:r>
          </a:p>
        </p:txBody>
      </p:sp>
      <p:sp>
        <p:nvSpPr>
          <p:cNvPr id="2" name="Rectangle 1"/>
          <p:cNvSpPr/>
          <p:nvPr/>
        </p:nvSpPr>
        <p:spPr>
          <a:xfrm>
            <a:off x="1257300" y="247471"/>
            <a:ext cx="6629400" cy="1138773"/>
          </a:xfrm>
          <a:prstGeom prst="rect">
            <a:avLst/>
          </a:prstGeom>
        </p:spPr>
        <p:txBody>
          <a:bodyPr wrap="square">
            <a:spAutoFit/>
          </a:bodyPr>
          <a:lstStyle/>
          <a:p>
            <a:pPr algn="ctr"/>
            <a:r>
              <a:rPr lang="en-US" sz="3400" dirty="0">
                <a:solidFill>
                  <a:schemeClr val="tx2"/>
                </a:solidFill>
                <a:latin typeface="Calibri" panose="020F0502020204030204" pitchFamily="34" charset="0"/>
                <a:ea typeface="+mj-ea"/>
              </a:rPr>
              <a:t>Baker Faces Prison for Refusing to Bake Same-Sex Wedding Cake</a:t>
            </a:r>
          </a:p>
        </p:txBody>
      </p:sp>
    </p:spTree>
    <p:extLst>
      <p:ext uri="{BB962C8B-B14F-4D97-AF65-F5344CB8AC3E}">
        <p14:creationId xmlns:p14="http://schemas.microsoft.com/office/powerpoint/2010/main" val="4032138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
        <p:nvSpPr>
          <p:cNvPr id="11271" name="Rectangle 7"/>
          <p:cNvSpPr>
            <a:spLocks noGrp="1" noChangeArrowheads="1"/>
          </p:cNvSpPr>
          <p:nvPr>
            <p:ph type="body" idx="1"/>
          </p:nvPr>
        </p:nvSpPr>
        <p:spPr>
          <a:xfrm>
            <a:off x="152400" y="1600200"/>
            <a:ext cx="8839200" cy="4518804"/>
          </a:xfrm>
        </p:spPr>
        <p:txBody>
          <a:bodyPr/>
          <a:lstStyle/>
          <a:p>
            <a:pPr marL="457200" indent="-457200">
              <a:spcBef>
                <a:spcPts val="0"/>
              </a:spcBef>
              <a:spcAft>
                <a:spcPts val="2400"/>
              </a:spcAft>
              <a:buSzPct val="100000"/>
              <a:buFont typeface="+mj-lt"/>
              <a:buAutoNum type="romanUcPeriod"/>
              <a:defRPr/>
            </a:pPr>
            <a:r>
              <a:rPr lang="en-US" sz="3600" dirty="0"/>
              <a:t>Historical (1-7):</a:t>
            </a:r>
          </a:p>
          <a:p>
            <a:pPr marL="457200" lvl="1" indent="0" eaLnBrk="1" hangingPunct="1">
              <a:spcBef>
                <a:spcPts val="0"/>
              </a:spcBef>
              <a:spcAft>
                <a:spcPts val="2400"/>
              </a:spcAft>
              <a:buFont typeface="Wingdings" panose="05000000000000000000" pitchFamily="2" charset="2"/>
              <a:buNone/>
              <a:defRPr/>
            </a:pPr>
            <a:r>
              <a:rPr lang="en-US" sz="3600" dirty="0"/>
              <a:t>Daniel interprets, 3</a:t>
            </a:r>
            <a:r>
              <a:rPr lang="en-US" sz="3600" baseline="30000" dirty="0"/>
              <a:t>rd</a:t>
            </a:r>
            <a:r>
              <a:rPr lang="en-US" sz="3600" dirty="0"/>
              <a:t> person, gentile nations</a:t>
            </a:r>
          </a:p>
          <a:p>
            <a:pPr marL="1027113" lvl="1" indent="-569913" eaLnBrk="1" hangingPunct="1">
              <a:spcBef>
                <a:spcPts val="0"/>
              </a:spcBef>
              <a:spcAft>
                <a:spcPts val="2400"/>
              </a:spcAft>
              <a:buSzPct val="100000"/>
              <a:buFont typeface="+mj-lt"/>
              <a:buAutoNum type="alphaUcPeriod"/>
              <a:defRPr/>
            </a:pPr>
            <a:r>
              <a:rPr lang="en-US" sz="3600" dirty="0"/>
              <a:t>Intro “Hebrew” (1)</a:t>
            </a:r>
          </a:p>
          <a:p>
            <a:pPr marL="1027113" lvl="1" indent="-569913" eaLnBrk="1" hangingPunct="1">
              <a:spcBef>
                <a:spcPts val="0"/>
              </a:spcBef>
              <a:spcAft>
                <a:spcPts val="2400"/>
              </a:spcAft>
              <a:buSzPct val="100000"/>
              <a:buFont typeface="+mj-lt"/>
              <a:buAutoNum type="alphaUcPeriod"/>
              <a:defRPr/>
            </a:pPr>
            <a:r>
              <a:rPr lang="en-US" sz="3600" dirty="0"/>
              <a:t>Aramaic </a:t>
            </a:r>
            <a:r>
              <a:rPr lang="en-US" sz="3600" i="1" dirty="0"/>
              <a:t>chiasm</a:t>
            </a:r>
            <a:r>
              <a:rPr lang="en-US" sz="3600" dirty="0"/>
              <a:t> (2-7)</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98709"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361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14300" y="228600"/>
            <a:ext cx="8915400" cy="762000"/>
          </a:xfrm>
        </p:spPr>
        <p:txBody>
          <a:bodyPr/>
          <a:lstStyle/>
          <a:p>
            <a:pPr algn="ctr"/>
            <a:r>
              <a:rPr lang="en-US" sz="3200" dirty="0">
                <a:latin typeface="Calibri" panose="020F0502020204030204" pitchFamily="34" charset="0"/>
                <a:cs typeface="Arial" pitchFamily="34" charset="0"/>
              </a:rPr>
              <a:t>Oregon Declares War on Aaron &amp; Melissa Klein </a:t>
            </a:r>
          </a:p>
        </p:txBody>
      </p:sp>
      <p:sp>
        <p:nvSpPr>
          <p:cNvPr id="17411" name="Content Placeholder 2"/>
          <p:cNvSpPr>
            <a:spLocks noGrp="1"/>
          </p:cNvSpPr>
          <p:nvPr>
            <p:ph idx="1"/>
          </p:nvPr>
        </p:nvSpPr>
        <p:spPr>
          <a:xfrm>
            <a:off x="152400" y="974725"/>
            <a:ext cx="8839200" cy="5121275"/>
          </a:xfrm>
        </p:spPr>
        <p:txBody>
          <a:bodyPr/>
          <a:lstStyle/>
          <a:p>
            <a:pPr marL="0" indent="0" algn="just">
              <a:buNone/>
              <a:defRPr/>
            </a:pPr>
            <a:r>
              <a:rPr lang="en-US" sz="3000" dirty="0">
                <a:latin typeface="Calibri" panose="020F0502020204030204" pitchFamily="34" charset="0"/>
              </a:rPr>
              <a:t>“In yet another example of gay activist overreach, an Oregon official has not only burdened a Christian couple with a ridiculous fine, he has imposed a gag order on them…In one of the most egregious anti-Christian acts committed by a state official in recent memory, Oregon Labor Commissioner Brad </a:t>
            </a:r>
            <a:r>
              <a:rPr lang="en-US" sz="3000" dirty="0" err="1">
                <a:latin typeface="Calibri" panose="020F0502020204030204" pitchFamily="34" charset="0"/>
              </a:rPr>
              <a:t>Avakian</a:t>
            </a:r>
            <a:r>
              <a:rPr lang="en-US" sz="3000" dirty="0">
                <a:latin typeface="Calibri" panose="020F0502020204030204" pitchFamily="34" charset="0"/>
              </a:rPr>
              <a:t> not only upheld the ridiculous $135,000 fine levied against </a:t>
            </a:r>
            <a:r>
              <a:rPr lang="en-US" sz="3000" b="1" dirty="0">
                <a:solidFill>
                  <a:srgbClr val="FFFFCC"/>
                </a:solidFill>
                <a:latin typeface="Calibri" panose="020F0502020204030204" pitchFamily="34" charset="0"/>
              </a:rPr>
              <a:t>Aaron and Melissa Klein </a:t>
            </a:r>
            <a:r>
              <a:rPr lang="en-US" sz="3000" dirty="0">
                <a:latin typeface="Calibri" panose="020F0502020204030204" pitchFamily="34" charset="0"/>
              </a:rPr>
              <a:t>for declining to bake a cake for a lesbian commitment ceremony, but he ordered the </a:t>
            </a:r>
            <a:r>
              <a:rPr lang="en-US" sz="3000" dirty="0" err="1">
                <a:latin typeface="Calibri" panose="020F0502020204030204" pitchFamily="34" charset="0"/>
              </a:rPr>
              <a:t>Kleins</a:t>
            </a:r>
            <a:r>
              <a:rPr lang="en-US" sz="3000" dirty="0">
                <a:latin typeface="Calibri" panose="020F0502020204030204" pitchFamily="34" charset="0"/>
              </a:rPr>
              <a:t> to ‘cease and desist’ from making any public comments about their religious convictions relative to this case.”</a:t>
            </a:r>
          </a:p>
        </p:txBody>
      </p:sp>
      <p:sp>
        <p:nvSpPr>
          <p:cNvPr id="40964" name="TextBox 3"/>
          <p:cNvSpPr txBox="1">
            <a:spLocks noChangeArrowheads="1"/>
          </p:cNvSpPr>
          <p:nvPr/>
        </p:nvSpPr>
        <p:spPr bwMode="auto">
          <a:xfrm>
            <a:off x="2057400" y="6273800"/>
            <a:ext cx="5905500" cy="584200"/>
          </a:xfrm>
          <a:prstGeom prst="rect">
            <a:avLst/>
          </a:prstGeom>
          <a:noFill/>
          <a:ln w="9525">
            <a:noFill/>
            <a:miter lim="800000"/>
            <a:headEnd/>
            <a:tailEnd/>
          </a:ln>
        </p:spPr>
        <p:txBody>
          <a:bodyPr>
            <a:spAutoFit/>
          </a:bodyPr>
          <a:lstStyle/>
          <a:p>
            <a:pPr algn="ctr"/>
            <a:r>
              <a:rPr lang="en-US" sz="1600" dirty="0">
                <a:latin typeface="Calibri" panose="020F0502020204030204" pitchFamily="34" charset="0"/>
              </a:rPr>
              <a:t>http://www.onenewsnow.com/perspectives/michael-brown/2015/07/06/oregon-declares-war-on-christian-faith</a:t>
            </a:r>
          </a:p>
        </p:txBody>
      </p:sp>
    </p:spTree>
    <p:extLst>
      <p:ext uri="{BB962C8B-B14F-4D97-AF65-F5344CB8AC3E}">
        <p14:creationId xmlns:p14="http://schemas.microsoft.com/office/powerpoint/2010/main" val="3491983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04800" y="228600"/>
            <a:ext cx="8534400" cy="1143000"/>
          </a:xfrm>
        </p:spPr>
        <p:txBody>
          <a:bodyPr/>
          <a:lstStyle/>
          <a:p>
            <a:pPr algn="ctr"/>
            <a:r>
              <a:rPr lang="en-US" altLang="en-US" sz="4000" dirty="0"/>
              <a:t>Nebuchadnezzar’s Command (3:4-6)</a:t>
            </a:r>
          </a:p>
        </p:txBody>
      </p:sp>
      <p:sp>
        <p:nvSpPr>
          <p:cNvPr id="32771" name="Rectangle 3"/>
          <p:cNvSpPr>
            <a:spLocks noGrp="1" noChangeArrowheads="1"/>
          </p:cNvSpPr>
          <p:nvPr>
            <p:ph type="body" idx="1"/>
          </p:nvPr>
        </p:nvSpPr>
        <p:spPr>
          <a:xfrm>
            <a:off x="2209800" y="1600200"/>
            <a:ext cx="4724400" cy="1981200"/>
          </a:xfrm>
        </p:spPr>
        <p:txBody>
          <a:bodyPr/>
          <a:lstStyle/>
          <a:p>
            <a:pPr marL="568325" indent="-568325">
              <a:spcBef>
                <a:spcPts val="0"/>
              </a:spcBef>
              <a:spcAft>
                <a:spcPts val="3600"/>
              </a:spcAft>
            </a:pPr>
            <a:r>
              <a:rPr lang="en-US" altLang="en-US" sz="3600" dirty="0"/>
              <a:t>Musical instruments</a:t>
            </a:r>
          </a:p>
          <a:p>
            <a:pPr marL="568325" indent="-568325">
              <a:spcBef>
                <a:spcPts val="0"/>
              </a:spcBef>
              <a:spcAft>
                <a:spcPts val="3600"/>
              </a:spcAft>
            </a:pPr>
            <a:r>
              <a:rPr lang="en-US" altLang="en-US" sz="3600" dirty="0"/>
              <a:t>Dating Argument</a:t>
            </a:r>
          </a:p>
        </p:txBody>
      </p:sp>
      <p:pic>
        <p:nvPicPr>
          <p:cNvPr id="4" name="Picture 3" descr="http://slbc.org/wp-content/uploads/2014/09/Book-of-Daniel-weppag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98709"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4877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idx="4294967295"/>
          </p:nvPr>
        </p:nvSpPr>
        <p:spPr/>
        <p:txBody>
          <a:bodyPr/>
          <a:lstStyle/>
          <a:p>
            <a:r>
              <a:rPr lang="en-US" altLang="en-US"/>
              <a:t>INSTRUMENTS</a:t>
            </a:r>
          </a:p>
        </p:txBody>
      </p:sp>
      <p:pic>
        <p:nvPicPr>
          <p:cNvPr id="29699" name="Picture 3" descr="C:\INSTMT2.T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6256" y="228600"/>
            <a:ext cx="8811489"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75640947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title" idx="4294967295"/>
          </p:nvPr>
        </p:nvSpPr>
        <p:spPr/>
        <p:txBody>
          <a:bodyPr/>
          <a:lstStyle/>
          <a:p>
            <a:r>
              <a:rPr lang="en-US" altLang="en-US"/>
              <a:t>INSTRUMENTS 2</a:t>
            </a:r>
          </a:p>
        </p:txBody>
      </p:sp>
      <p:pic>
        <p:nvPicPr>
          <p:cNvPr id="30722" name="Picture 2" descr="C:\INSTMT.T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625" y="320040"/>
            <a:ext cx="8906750" cy="6217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62838409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140004" y="228600"/>
            <a:ext cx="4863993" cy="857250"/>
          </a:xfrm>
        </p:spPr>
        <p:txBody>
          <a:bodyPr/>
          <a:lstStyle/>
          <a:p>
            <a:pPr algn="ctr"/>
            <a:r>
              <a:rPr lang="en-US" altLang="en-US" sz="4000" dirty="0"/>
              <a:t>I. The Setting (3:1-7)</a:t>
            </a:r>
          </a:p>
        </p:txBody>
      </p:sp>
      <p:sp>
        <p:nvSpPr>
          <p:cNvPr id="19459" name="Rectangle 3"/>
          <p:cNvSpPr>
            <a:spLocks noGrp="1" noChangeArrowheads="1"/>
          </p:cNvSpPr>
          <p:nvPr>
            <p:ph type="body" idx="1"/>
          </p:nvPr>
        </p:nvSpPr>
        <p:spPr>
          <a:xfrm>
            <a:off x="1390650" y="1600200"/>
            <a:ext cx="6362700" cy="3371850"/>
          </a:xfrm>
        </p:spPr>
        <p:txBody>
          <a:bodyPr/>
          <a:lstStyle/>
          <a:p>
            <a:pPr marL="574675" lvl="1" indent="-574675" eaLnBrk="1" hangingPunct="1">
              <a:spcBef>
                <a:spcPts val="0"/>
              </a:spcBef>
              <a:spcAft>
                <a:spcPts val="3600"/>
              </a:spcAft>
              <a:buSzPct val="100000"/>
              <a:buFont typeface="+mj-lt"/>
              <a:buAutoNum type="alphaUcPeriod"/>
              <a:defRPr/>
            </a:pPr>
            <a:r>
              <a:rPr lang="en-US" altLang="en-US" sz="3600" dirty="0"/>
              <a:t>The Image (3:1)</a:t>
            </a:r>
          </a:p>
          <a:p>
            <a:pPr marL="574675" lvl="1" indent="-574675" eaLnBrk="1" hangingPunct="1">
              <a:spcBef>
                <a:spcPts val="0"/>
              </a:spcBef>
              <a:spcAft>
                <a:spcPts val="3600"/>
              </a:spcAft>
              <a:buSzPct val="100000"/>
              <a:buFont typeface="+mj-lt"/>
              <a:buAutoNum type="alphaUcPeriod"/>
              <a:defRPr/>
            </a:pPr>
            <a:r>
              <a:rPr lang="en-US" altLang="en-US" sz="3600" dirty="0"/>
              <a:t>The Summons (3:2-3)</a:t>
            </a:r>
          </a:p>
          <a:p>
            <a:pPr marL="574675" lvl="1" indent="-574675" eaLnBrk="1" hangingPunct="1">
              <a:spcBef>
                <a:spcPts val="0"/>
              </a:spcBef>
              <a:spcAft>
                <a:spcPts val="3600"/>
              </a:spcAft>
              <a:buSzPct val="100000"/>
              <a:buFont typeface="+mj-lt"/>
              <a:buAutoNum type="alphaUcPeriod"/>
              <a:defRPr/>
            </a:pPr>
            <a:r>
              <a:rPr lang="en-US" altLang="en-US" sz="3600" dirty="0"/>
              <a:t>The Command (3:4-6)</a:t>
            </a:r>
          </a:p>
          <a:p>
            <a:pPr marL="574675" lvl="1" indent="-574675" eaLnBrk="1" hangingPunct="1">
              <a:spcBef>
                <a:spcPts val="0"/>
              </a:spcBef>
              <a:spcAft>
                <a:spcPts val="3600"/>
              </a:spcAft>
              <a:buSzPct val="100000"/>
              <a:buFont typeface="+mj-lt"/>
              <a:buAutoNum type="alphaUcPeriod"/>
              <a:defRPr/>
            </a:pPr>
            <a:r>
              <a:rPr lang="en-US" altLang="en-US" sz="3600" b="1" u="sng" dirty="0">
                <a:solidFill>
                  <a:srgbClr val="FFFFCC"/>
                </a:solidFill>
                <a:ea typeface="+mn-ea"/>
                <a:cs typeface="+mn-cs"/>
              </a:rPr>
              <a:t>The Peoples’ Response (3:7)</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98709"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430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228600"/>
            <a:ext cx="4406793" cy="685800"/>
          </a:xfrm>
        </p:spPr>
        <p:txBody>
          <a:bodyPr/>
          <a:lstStyle/>
          <a:p>
            <a:pPr algn="ctr"/>
            <a:r>
              <a:rPr lang="en-US" altLang="en-US" sz="4000" dirty="0"/>
              <a:t>Chapter 3 Outline</a:t>
            </a:r>
          </a:p>
        </p:txBody>
      </p:sp>
      <p:sp>
        <p:nvSpPr>
          <p:cNvPr id="19459" name="Rectangle 3"/>
          <p:cNvSpPr>
            <a:spLocks noGrp="1" noChangeArrowheads="1"/>
          </p:cNvSpPr>
          <p:nvPr>
            <p:ph type="body" idx="1"/>
          </p:nvPr>
        </p:nvSpPr>
        <p:spPr>
          <a:xfrm>
            <a:off x="1562100" y="1162050"/>
            <a:ext cx="6019800" cy="3810000"/>
          </a:xfrm>
        </p:spPr>
        <p:txBody>
          <a:bodyPr/>
          <a:lstStyle/>
          <a:p>
            <a:pPr marL="914400" indent="-914400">
              <a:spcBef>
                <a:spcPts val="0"/>
              </a:spcBef>
              <a:spcAft>
                <a:spcPts val="2400"/>
              </a:spcAft>
              <a:buSzPct val="100000"/>
              <a:buFont typeface="+mj-lt"/>
              <a:buAutoNum type="romanUcPeriod"/>
            </a:pPr>
            <a:r>
              <a:rPr lang="en-US" altLang="en-US" sz="3600" dirty="0"/>
              <a:t>The Setting (3:1-7)</a:t>
            </a:r>
          </a:p>
          <a:p>
            <a:pPr marL="914400" indent="-914400">
              <a:spcBef>
                <a:spcPts val="0"/>
              </a:spcBef>
              <a:spcAft>
                <a:spcPts val="2400"/>
              </a:spcAft>
              <a:buSzPct val="100000"/>
              <a:buFont typeface="+mj-lt"/>
              <a:buAutoNum type="romanUcPeriod"/>
            </a:pPr>
            <a:r>
              <a:rPr lang="en-US" altLang="en-US" sz="3600" b="1" u="sng" dirty="0">
                <a:solidFill>
                  <a:srgbClr val="FFFFCC"/>
                </a:solidFill>
              </a:rPr>
              <a:t>The Accusation (3:8-12)</a:t>
            </a:r>
          </a:p>
          <a:p>
            <a:pPr marL="914400" indent="-914400">
              <a:spcBef>
                <a:spcPts val="0"/>
              </a:spcBef>
              <a:spcAft>
                <a:spcPts val="2400"/>
              </a:spcAft>
              <a:buSzPct val="100000"/>
              <a:buFont typeface="+mj-lt"/>
              <a:buAutoNum type="romanUcPeriod"/>
            </a:pPr>
            <a:r>
              <a:rPr lang="en-US" altLang="en-US" sz="3600" dirty="0"/>
              <a:t>The Test (3:13-18)</a:t>
            </a:r>
          </a:p>
          <a:p>
            <a:pPr marL="914400" indent="-914400">
              <a:spcBef>
                <a:spcPts val="0"/>
              </a:spcBef>
              <a:spcAft>
                <a:spcPts val="2400"/>
              </a:spcAft>
              <a:buSzPct val="100000"/>
              <a:buFont typeface="+mj-lt"/>
              <a:buAutoNum type="romanUcPeriod"/>
            </a:pPr>
            <a:r>
              <a:rPr lang="en-US" altLang="en-US" sz="3600" dirty="0"/>
              <a:t>The Deliverance (3:19-27)</a:t>
            </a:r>
          </a:p>
          <a:p>
            <a:pPr marL="914400" indent="-914400">
              <a:spcBef>
                <a:spcPts val="0"/>
              </a:spcBef>
              <a:spcAft>
                <a:spcPts val="2400"/>
              </a:spcAft>
              <a:buSzPct val="100000"/>
              <a:buFont typeface="+mj-lt"/>
              <a:buAutoNum type="romanUcPeriod"/>
            </a:pPr>
            <a:r>
              <a:rPr lang="en-US" altLang="en-US" sz="3600" dirty="0"/>
              <a:t>The Decree (3:28-30)</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98709"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504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8600"/>
            <a:ext cx="7772400" cy="1143000"/>
          </a:xfrm>
        </p:spPr>
        <p:txBody>
          <a:bodyPr/>
          <a:lstStyle/>
          <a:p>
            <a:pPr algn="ctr"/>
            <a:r>
              <a:rPr lang="en-US" altLang="en-US" sz="4000" dirty="0"/>
              <a:t>II. The Accusation (3:8-12)</a:t>
            </a:r>
          </a:p>
        </p:txBody>
      </p:sp>
      <p:sp>
        <p:nvSpPr>
          <p:cNvPr id="25603" name="Rectangle 3"/>
          <p:cNvSpPr>
            <a:spLocks noGrp="1" noChangeArrowheads="1"/>
          </p:cNvSpPr>
          <p:nvPr>
            <p:ph type="body" idx="1"/>
          </p:nvPr>
        </p:nvSpPr>
        <p:spPr>
          <a:xfrm>
            <a:off x="1181100" y="1600201"/>
            <a:ext cx="6781800" cy="3657600"/>
          </a:xfrm>
        </p:spPr>
        <p:txBody>
          <a:bodyPr/>
          <a:lstStyle/>
          <a:p>
            <a:pPr marL="457200" indent="-457200">
              <a:spcBef>
                <a:spcPts val="0"/>
              </a:spcBef>
              <a:spcAft>
                <a:spcPts val="2400"/>
              </a:spcAft>
            </a:pPr>
            <a:r>
              <a:rPr lang="en-US" altLang="en-US" sz="3600" dirty="0"/>
              <a:t>Jealousy (2:49; 6:3-4; Acts 5:17)</a:t>
            </a:r>
          </a:p>
          <a:p>
            <a:pPr marL="457200" indent="-457200">
              <a:spcBef>
                <a:spcPts val="0"/>
              </a:spcBef>
              <a:spcAft>
                <a:spcPts val="2400"/>
              </a:spcAft>
            </a:pPr>
            <a:r>
              <a:rPr lang="en-US" altLang="en-US" sz="3600" dirty="0"/>
              <a:t>Monotheism (Esther 3:1-6)</a:t>
            </a:r>
          </a:p>
          <a:p>
            <a:pPr marL="457200" indent="-457200">
              <a:spcBef>
                <a:spcPts val="0"/>
              </a:spcBef>
              <a:spcAft>
                <a:spcPts val="2400"/>
              </a:spcAft>
            </a:pPr>
            <a:r>
              <a:rPr lang="en-US" altLang="en-US" sz="3600" dirty="0"/>
              <a:t>John 14:6; Acts 4:12; 1 Tim. 2:5</a:t>
            </a:r>
          </a:p>
          <a:p>
            <a:pPr marL="457200" indent="-457200">
              <a:spcBef>
                <a:spcPts val="0"/>
              </a:spcBef>
              <a:spcAft>
                <a:spcPts val="2400"/>
              </a:spcAft>
            </a:pPr>
            <a:r>
              <a:rPr lang="en-US" altLang="en-US" sz="3600" dirty="0"/>
              <a:t>Where is Daniel? 2:49</a:t>
            </a:r>
          </a:p>
        </p:txBody>
      </p:sp>
      <p:pic>
        <p:nvPicPr>
          <p:cNvPr id="4" name="Picture 2" descr="http://slbc.org/wp-content/uploads/2014/09/Book-of-Daniel-weppag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98709"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56148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Gentile History (2)</a:t>
            </a:r>
          </a:p>
          <a:p>
            <a:pPr marL="952500" lvl="1" indent="-495300" eaLnBrk="1" hangingPunct="1">
              <a:lnSpc>
                <a:spcPct val="90000"/>
              </a:lnSpc>
              <a:buFont typeface="Wingdings" panose="05000000000000000000" pitchFamily="2" charset="2"/>
              <a:buNone/>
              <a:defRPr/>
            </a:pPr>
            <a:r>
              <a:rPr lang="en-US" dirty="0"/>
              <a:t>2. </a:t>
            </a:r>
            <a:r>
              <a:rPr lang="en-US" b="1" u="sng" dirty="0">
                <a:solidFill>
                  <a:srgbClr val="FFFFCC"/>
                </a:solidFill>
              </a:rPr>
              <a:t>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a:t>
            </a:r>
            <a:r>
              <a:rPr lang="en-US" b="1" u="sng" dirty="0">
                <a:solidFill>
                  <a:srgbClr val="FFFFCC"/>
                </a:solidFill>
              </a:rPr>
              <a:t>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96000" y="5662853"/>
            <a:ext cx="2819400" cy="1090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049506"/>
      </p:ext>
    </p:extLst>
  </p:cSld>
  <p:clrMapOvr>
    <a:masterClrMapping/>
  </p:clrMapOvr>
  <p:transition>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ChangeArrowheads="1"/>
          </p:cNvSpPr>
          <p:nvPr/>
        </p:nvSpPr>
        <p:spPr bwMode="auto">
          <a:xfrm>
            <a:off x="228600" y="2078038"/>
            <a:ext cx="8686800"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just" eaLnBrk="1" hangingPunct="1">
              <a:spcBef>
                <a:spcPct val="0"/>
              </a:spcBef>
              <a:buClrTx/>
              <a:buFontTx/>
              <a:buNone/>
            </a:pPr>
            <a:r>
              <a:rPr lang="en-US" altLang="en-US" sz="3000" b="1">
                <a:latin typeface="Calibri" panose="020F0502020204030204" pitchFamily="34" charset="0"/>
              </a:rPr>
              <a:t>“</a:t>
            </a:r>
            <a:r>
              <a:rPr lang="en-US" altLang="en-US" sz="3000">
                <a:latin typeface="Calibri" panose="020F0502020204030204" pitchFamily="34" charset="0"/>
              </a:rPr>
              <a:t>…</a:t>
            </a:r>
            <a:r>
              <a:rPr lang="en-US" altLang="en-US" sz="3000" b="1" u="sng">
                <a:solidFill>
                  <a:srgbClr val="FFFFCC"/>
                </a:solidFill>
                <a:latin typeface="Calibri" panose="020F0502020204030204" pitchFamily="34" charset="0"/>
              </a:rPr>
              <a:t>one of the mistakes that human beings make is believing that there is only one way</a:t>
            </a:r>
            <a:r>
              <a:rPr lang="en-US" altLang="en-US" sz="3000">
                <a:latin typeface="Calibri" panose="020F0502020204030204" pitchFamily="34" charset="0"/>
              </a:rPr>
              <a:t>…We</a:t>
            </a:r>
            <a:r>
              <a:rPr lang="en-US" altLang="en-US" sz="3000" b="1" u="sng">
                <a:latin typeface="Calibri" panose="020F0502020204030204" pitchFamily="34" charset="0"/>
              </a:rPr>
              <a:t> </a:t>
            </a:r>
            <a:r>
              <a:rPr lang="en-US" altLang="en-US" sz="3000">
                <a:latin typeface="Calibri" panose="020F0502020204030204" pitchFamily="34" charset="0"/>
              </a:rPr>
              <a:t>don’t accept that there are diverse ways of being in the world; that there are millions of ways to be a human being. And </a:t>
            </a:r>
            <a:r>
              <a:rPr lang="en-US" altLang="en-US" sz="3000" b="1" u="sng">
                <a:solidFill>
                  <a:srgbClr val="FFFFCC"/>
                </a:solidFill>
                <a:latin typeface="Calibri" panose="020F0502020204030204" pitchFamily="34" charset="0"/>
              </a:rPr>
              <a:t>many ways…many paths to what you call God</a:t>
            </a:r>
            <a:r>
              <a:rPr lang="en-US" altLang="en-US" sz="3000">
                <a:latin typeface="Calibri" panose="020F0502020204030204" pitchFamily="34" charset="0"/>
              </a:rPr>
              <a:t>. That her path might be something else and when she gets there she might call it the light. But her loving, and her kindness, and her generosity brings her to the…same point that it brings you…</a:t>
            </a:r>
          </a:p>
        </p:txBody>
      </p:sp>
      <p:sp>
        <p:nvSpPr>
          <p:cNvPr id="84995" name="TextBox 5"/>
          <p:cNvSpPr txBox="1">
            <a:spLocks noChangeArrowheads="1"/>
          </p:cNvSpPr>
          <p:nvPr/>
        </p:nvSpPr>
        <p:spPr bwMode="auto">
          <a:xfrm>
            <a:off x="1219200" y="6400800"/>
            <a:ext cx="7010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600">
                <a:latin typeface="Calibri" panose="020F0502020204030204" pitchFamily="34" charset="0"/>
              </a:rPr>
              <a:t>www.youtube.com/watch?v=Lb2RUpMDk34</a:t>
            </a:r>
          </a:p>
        </p:txBody>
      </p:sp>
      <p:pic>
        <p:nvPicPr>
          <p:cNvPr id="84996"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281082" y="182562"/>
            <a:ext cx="2581836" cy="1828800"/>
          </a:xfrm>
          <a:prstGeom prst="rect">
            <a:avLst/>
          </a:prstGeom>
          <a:noFill/>
          <a:ln w="28575">
            <a:solidFill>
              <a:srgbClr val="FFFFC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72664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Box 5"/>
          <p:cNvSpPr txBox="1">
            <a:spLocks noChangeArrowheads="1"/>
          </p:cNvSpPr>
          <p:nvPr/>
        </p:nvSpPr>
        <p:spPr bwMode="auto">
          <a:xfrm>
            <a:off x="1219200" y="6400800"/>
            <a:ext cx="7010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600">
                <a:latin typeface="Calibri" panose="020F0502020204030204" pitchFamily="34" charset="0"/>
              </a:rPr>
              <a:t>www.youtube.com/watch?v=Lb2RUpMDk34</a:t>
            </a:r>
          </a:p>
        </p:txBody>
      </p:sp>
      <p:pic>
        <p:nvPicPr>
          <p:cNvPr id="86019" name="Picture 2" descr="https://encrypted-tbn1.gstatic.com/images?q=tbn:ANd9GcRDg5T_RX2f_qZ9D5NXfZbYyeP8-3VdwefZsU4VngItyg_vsMTV3w"/>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68750" y="152400"/>
            <a:ext cx="1206500" cy="1295400"/>
          </a:xfrm>
          <a:prstGeom prst="rect">
            <a:avLst/>
          </a:prstGeom>
          <a:noFill/>
          <a:ln w="28575">
            <a:solidFill>
              <a:srgbClr val="FFFFCC"/>
            </a:solidFill>
            <a:miter lim="800000"/>
            <a:headEnd/>
            <a:tailEnd/>
          </a:ln>
          <a:extLst>
            <a:ext uri="{909E8E84-426E-40DD-AFC4-6F175D3DCCD1}">
              <a14:hiddenFill xmlns:a14="http://schemas.microsoft.com/office/drawing/2010/main">
                <a:solidFill>
                  <a:srgbClr val="FFFFFF"/>
                </a:solidFill>
              </a14:hiddenFill>
            </a:ext>
          </a:extLst>
        </p:spPr>
      </p:pic>
      <p:sp>
        <p:nvSpPr>
          <p:cNvPr id="86020" name="Rectangle 5"/>
          <p:cNvSpPr>
            <a:spLocks noChangeArrowheads="1"/>
          </p:cNvSpPr>
          <p:nvPr/>
        </p:nvSpPr>
        <p:spPr bwMode="auto">
          <a:xfrm>
            <a:off x="114300" y="1458913"/>
            <a:ext cx="8915400"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just" eaLnBrk="1" hangingPunct="1">
              <a:spcBef>
                <a:spcPct val="0"/>
              </a:spcBef>
              <a:buClrTx/>
              <a:buFontTx/>
              <a:buNone/>
            </a:pPr>
            <a:r>
              <a:rPr lang="en-US" altLang="en-US" sz="3000" dirty="0">
                <a:latin typeface="Calibri" panose="020F0502020204030204" pitchFamily="34" charset="0"/>
              </a:rPr>
              <a:t>…</a:t>
            </a:r>
            <a:r>
              <a:rPr lang="en-US" altLang="en-US" sz="3000" b="1" u="sng" dirty="0">
                <a:solidFill>
                  <a:srgbClr val="FFFFCC"/>
                </a:solidFill>
                <a:latin typeface="Calibri" panose="020F0502020204030204" pitchFamily="34" charset="0"/>
              </a:rPr>
              <a:t>It doesn’t matter whether she called it ‘God’ along the way or not…There couldn’t possibly be just one way!</a:t>
            </a:r>
            <a:r>
              <a:rPr lang="en-US" altLang="en-US" sz="3000" b="1" dirty="0">
                <a:solidFill>
                  <a:srgbClr val="FFFFCC"/>
                </a:solidFill>
                <a:latin typeface="Calibri" panose="020F0502020204030204" pitchFamily="34" charset="0"/>
              </a:rPr>
              <a:t>…</a:t>
            </a:r>
            <a:r>
              <a:rPr lang="en-US" altLang="en-US" sz="3000" b="1" u="sng" dirty="0">
                <a:solidFill>
                  <a:srgbClr val="FFFFCC"/>
                </a:solidFill>
                <a:latin typeface="Calibri" panose="020F0502020204030204" pitchFamily="34" charset="0"/>
              </a:rPr>
              <a:t>There couldn’t possibly be only one way with millions of people in the world!</a:t>
            </a:r>
            <a:r>
              <a:rPr lang="en-US" altLang="en-US" sz="3000" dirty="0">
                <a:latin typeface="Calibri" panose="020F0502020204030204" pitchFamily="34" charset="0"/>
              </a:rPr>
              <a:t>...You think…if you are somewhere on the planet and you never hear the name of Jesus but yet you live with a loving heart. You lived as Jesus would have had you to live. You lived for the same purpose as Jesus came to the planet to teach us all, but </a:t>
            </a:r>
            <a:r>
              <a:rPr lang="en-US" altLang="en-US" sz="3000" b="1" u="sng" dirty="0">
                <a:solidFill>
                  <a:srgbClr val="FFFFCC"/>
                </a:solidFill>
                <a:latin typeface="Calibri" panose="020F0502020204030204" pitchFamily="34" charset="0"/>
              </a:rPr>
              <a:t>you are in some remote part of the earth and you never heard the name of Jesus. You cannot get to Heaven…?</a:t>
            </a:r>
            <a:r>
              <a:rPr lang="en-US" altLang="en-US" sz="3000" b="1" dirty="0">
                <a:latin typeface="Calibri" panose="020F0502020204030204" pitchFamily="34" charset="0"/>
              </a:rPr>
              <a:t>”</a:t>
            </a:r>
            <a:r>
              <a:rPr lang="en-US" altLang="en-US" sz="3000" dirty="0">
                <a:latin typeface="Calibri" panose="020F0502020204030204" pitchFamily="34" charset="0"/>
              </a:rPr>
              <a:t> </a:t>
            </a:r>
          </a:p>
        </p:txBody>
      </p:sp>
    </p:spTree>
    <p:extLst>
      <p:ext uri="{BB962C8B-B14F-4D97-AF65-F5344CB8AC3E}">
        <p14:creationId xmlns:p14="http://schemas.microsoft.com/office/powerpoint/2010/main" val="17494428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228600" y="1600200"/>
            <a:ext cx="8686800" cy="4495800"/>
          </a:xfrm>
        </p:spPr>
        <p:txBody>
          <a:bodyPr/>
          <a:lstStyle/>
          <a:p>
            <a:pPr marL="457200" indent="-457200">
              <a:spcBef>
                <a:spcPts val="0"/>
              </a:spcBef>
              <a:spcAft>
                <a:spcPts val="2400"/>
              </a:spcAft>
              <a:buSzPct val="100000"/>
              <a:buFont typeface="+mj-lt"/>
              <a:buAutoNum type="romanUcPeriod" startAt="2"/>
              <a:defRPr/>
            </a:pPr>
            <a:r>
              <a:rPr lang="en-US" sz="3600" dirty="0"/>
              <a:t>Prophetic (8-12):</a:t>
            </a:r>
          </a:p>
          <a:p>
            <a:pPr marL="457200" lvl="1" indent="0" eaLnBrk="1" hangingPunct="1">
              <a:spcBef>
                <a:spcPts val="0"/>
              </a:spcBef>
              <a:spcAft>
                <a:spcPts val="2400"/>
              </a:spcAft>
              <a:buNone/>
              <a:defRPr/>
            </a:pPr>
            <a:r>
              <a:rPr lang="en-US" sz="3600" dirty="0"/>
              <a:t>Angel interprets, 1st person, Jewish nation, Hebrew</a:t>
            </a:r>
          </a:p>
          <a:p>
            <a:pPr marL="1027113" lvl="1" indent="-569913" eaLnBrk="1" hangingPunct="1">
              <a:spcBef>
                <a:spcPts val="0"/>
              </a:spcBef>
              <a:spcAft>
                <a:spcPts val="2400"/>
              </a:spcAft>
              <a:buSzPct val="100000"/>
              <a:buFont typeface="+mj-lt"/>
              <a:buAutoNum type="alphaUcPeriod"/>
              <a:defRPr/>
            </a:pPr>
            <a:r>
              <a:rPr lang="en-US" sz="3600" dirty="0"/>
              <a:t>Ram &amp; Goat (8)</a:t>
            </a:r>
          </a:p>
          <a:p>
            <a:pPr marL="1027113" lvl="1" indent="-569913" eaLnBrk="1" hangingPunct="1">
              <a:spcBef>
                <a:spcPts val="0"/>
              </a:spcBef>
              <a:spcAft>
                <a:spcPts val="2400"/>
              </a:spcAft>
              <a:buSzPct val="100000"/>
              <a:buFont typeface="+mj-lt"/>
              <a:buAutoNum type="alphaUcPeriod"/>
              <a:defRPr/>
            </a:pPr>
            <a:r>
              <a:rPr lang="en-US" sz="3600" dirty="0"/>
              <a:t>70 weeks (9)</a:t>
            </a:r>
          </a:p>
          <a:p>
            <a:pPr marL="1027113" lvl="1" indent="-569913" eaLnBrk="1" hangingPunct="1">
              <a:spcBef>
                <a:spcPts val="0"/>
              </a:spcBef>
              <a:spcAft>
                <a:spcPts val="2400"/>
              </a:spcAft>
              <a:buSzPct val="100000"/>
              <a:buFont typeface="+mj-lt"/>
              <a:buAutoNum type="alphaUcPeriod"/>
              <a:defRPr/>
            </a:pPr>
            <a:r>
              <a:rPr lang="en-US" sz="3600" dirty="0"/>
              <a:t>Final vision (10-12)</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68818"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1277651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tolerance is the last virtue of a dying socie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09" y="304800"/>
            <a:ext cx="8865982" cy="601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8521348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400050" y="152400"/>
            <a:ext cx="83439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sz="40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2:48-49 (NASB)</a:t>
            </a:r>
          </a:p>
          <a:p>
            <a:pPr marL="0" marR="0" algn="just">
              <a:spcBef>
                <a:spcPts val="0"/>
              </a:spcBef>
              <a:spcAft>
                <a:spcPts val="1000"/>
              </a:spcAft>
            </a:pPr>
            <a:r>
              <a:rPr lang="en-US" sz="3200" dirty="0">
                <a:latin typeface="Calibri" panose="020F0502020204030204" pitchFamily="34" charset="0"/>
                <a:cs typeface="Calibri" panose="020F0502020204030204" pitchFamily="34" charset="0"/>
              </a:rPr>
              <a:t>“</a:t>
            </a:r>
            <a:r>
              <a:rPr lang="en-US" sz="3200" dirty="0">
                <a:latin typeface="Calibri" panose="020F0502020204030204" pitchFamily="34" charset="0"/>
              </a:rPr>
              <a:t>Then the king promoted </a:t>
            </a:r>
            <a:r>
              <a:rPr lang="en-US" sz="3200" b="1" u="sng" dirty="0">
                <a:solidFill>
                  <a:srgbClr val="FFFFCC"/>
                </a:solidFill>
                <a:latin typeface="Calibri" panose="020F0502020204030204" pitchFamily="34" charset="0"/>
              </a:rPr>
              <a:t>Daniel</a:t>
            </a:r>
            <a:r>
              <a:rPr lang="en-US" sz="3200" dirty="0">
                <a:latin typeface="Calibri" panose="020F0502020204030204" pitchFamily="34" charset="0"/>
              </a:rPr>
              <a:t> and gave him many great gifts, and he made him </a:t>
            </a:r>
            <a:r>
              <a:rPr lang="en-US" sz="3200" b="1" u="sng" dirty="0">
                <a:solidFill>
                  <a:srgbClr val="FFFFCC"/>
                </a:solidFill>
                <a:latin typeface="Calibri" panose="020F0502020204030204" pitchFamily="34" charset="0"/>
              </a:rPr>
              <a:t>ruler over the whole province of Babylon</a:t>
            </a:r>
            <a:r>
              <a:rPr lang="en-US" sz="3200" dirty="0">
                <a:latin typeface="Calibri" panose="020F0502020204030204" pitchFamily="34" charset="0"/>
              </a:rPr>
              <a:t> and chief prefect over all the wise men of Babylon. </a:t>
            </a:r>
            <a:r>
              <a:rPr lang="en-US" sz="3200" baseline="30000" dirty="0">
                <a:latin typeface="Calibri" panose="020F0502020204030204" pitchFamily="34" charset="0"/>
              </a:rPr>
              <a:t>49 </a:t>
            </a:r>
            <a:r>
              <a:rPr lang="en-US" sz="3200" dirty="0">
                <a:latin typeface="Calibri" panose="020F0502020204030204" pitchFamily="34" charset="0"/>
              </a:rPr>
              <a:t>And Daniel made request of the king, and he appointed </a:t>
            </a:r>
            <a:r>
              <a:rPr lang="en-US" sz="3200" b="1" u="sng" dirty="0">
                <a:solidFill>
                  <a:srgbClr val="FFFFCC"/>
                </a:solidFill>
                <a:latin typeface="Calibri" panose="020F0502020204030204" pitchFamily="34" charset="0"/>
              </a:rPr>
              <a:t>Shadrach, Meshach and Abed-</a:t>
            </a:r>
            <a:r>
              <a:rPr lang="en-US" sz="3200" b="1" u="sng" dirty="0" err="1">
                <a:solidFill>
                  <a:srgbClr val="FFFFCC"/>
                </a:solidFill>
                <a:latin typeface="Calibri" panose="020F0502020204030204" pitchFamily="34" charset="0"/>
              </a:rPr>
              <a:t>nego</a:t>
            </a:r>
            <a:r>
              <a:rPr lang="en-US" sz="3200" b="1" u="sng" dirty="0">
                <a:solidFill>
                  <a:srgbClr val="FFFFCC"/>
                </a:solidFill>
                <a:latin typeface="Calibri" panose="020F0502020204030204" pitchFamily="34" charset="0"/>
              </a:rPr>
              <a:t> over the administration of the province of Babylon, while Daniel was at the king’s court</a:t>
            </a:r>
            <a:r>
              <a:rPr lang="en-US" sz="3200" dirty="0">
                <a:latin typeface="Calibri" panose="020F0502020204030204" pitchFamily="34" charset="0"/>
              </a:rPr>
              <a:t>.</a:t>
            </a:r>
            <a:r>
              <a:rPr lang="en-US" sz="3200" dirty="0">
                <a:latin typeface="Calibri" panose="020F0502020204030204" pitchFamily="34" charset="0"/>
                <a:cs typeface="Calibri" panose="020F0502020204030204" pitchFamily="34" charset="0"/>
              </a:rPr>
              <a:t>”</a:t>
            </a:r>
            <a:endParaRPr lang="en-US" sz="3200"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238380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228600"/>
            <a:ext cx="4406793" cy="685800"/>
          </a:xfrm>
        </p:spPr>
        <p:txBody>
          <a:bodyPr/>
          <a:lstStyle/>
          <a:p>
            <a:pPr algn="ctr"/>
            <a:r>
              <a:rPr lang="en-US" altLang="en-US" sz="4000" dirty="0"/>
              <a:t>Chapter 3 Outline</a:t>
            </a:r>
          </a:p>
        </p:txBody>
      </p:sp>
      <p:sp>
        <p:nvSpPr>
          <p:cNvPr id="19459" name="Rectangle 3"/>
          <p:cNvSpPr>
            <a:spLocks noGrp="1" noChangeArrowheads="1"/>
          </p:cNvSpPr>
          <p:nvPr>
            <p:ph type="body" idx="1"/>
          </p:nvPr>
        </p:nvSpPr>
        <p:spPr>
          <a:xfrm>
            <a:off x="1562100" y="1162050"/>
            <a:ext cx="6019800" cy="3810000"/>
          </a:xfrm>
        </p:spPr>
        <p:txBody>
          <a:bodyPr/>
          <a:lstStyle/>
          <a:p>
            <a:pPr marL="914400" indent="-914400">
              <a:spcBef>
                <a:spcPts val="0"/>
              </a:spcBef>
              <a:spcAft>
                <a:spcPts val="2400"/>
              </a:spcAft>
              <a:buSzPct val="100000"/>
              <a:buFont typeface="+mj-lt"/>
              <a:buAutoNum type="romanUcPeriod"/>
            </a:pPr>
            <a:r>
              <a:rPr lang="en-US" altLang="en-US" sz="3600" dirty="0"/>
              <a:t>The Setting (3:1-7)</a:t>
            </a:r>
          </a:p>
          <a:p>
            <a:pPr marL="914400" indent="-914400">
              <a:spcBef>
                <a:spcPts val="0"/>
              </a:spcBef>
              <a:spcAft>
                <a:spcPts val="2400"/>
              </a:spcAft>
              <a:buSzPct val="100000"/>
              <a:buFont typeface="+mj-lt"/>
              <a:buAutoNum type="romanUcPeriod"/>
            </a:pPr>
            <a:r>
              <a:rPr lang="en-US" altLang="en-US" sz="3600" dirty="0"/>
              <a:t>The Accusation (3:8-12)</a:t>
            </a:r>
          </a:p>
          <a:p>
            <a:pPr marL="914400" indent="-914400">
              <a:spcBef>
                <a:spcPts val="0"/>
              </a:spcBef>
              <a:spcAft>
                <a:spcPts val="2400"/>
              </a:spcAft>
              <a:buSzPct val="100000"/>
              <a:buFont typeface="+mj-lt"/>
              <a:buAutoNum type="romanUcPeriod"/>
            </a:pPr>
            <a:r>
              <a:rPr lang="en-US" altLang="en-US" sz="3600" b="1" u="sng" dirty="0">
                <a:solidFill>
                  <a:srgbClr val="FFFFCC"/>
                </a:solidFill>
              </a:rPr>
              <a:t>The Test (3:13-18)</a:t>
            </a:r>
          </a:p>
          <a:p>
            <a:pPr marL="914400" indent="-914400">
              <a:spcBef>
                <a:spcPts val="0"/>
              </a:spcBef>
              <a:spcAft>
                <a:spcPts val="2400"/>
              </a:spcAft>
              <a:buSzPct val="100000"/>
              <a:buFont typeface="+mj-lt"/>
              <a:buAutoNum type="romanUcPeriod"/>
            </a:pPr>
            <a:r>
              <a:rPr lang="en-US" altLang="en-US" sz="3600" dirty="0"/>
              <a:t>The Deliverance (3:19-27)</a:t>
            </a:r>
          </a:p>
          <a:p>
            <a:pPr marL="914400" indent="-914400">
              <a:spcBef>
                <a:spcPts val="0"/>
              </a:spcBef>
              <a:spcAft>
                <a:spcPts val="2400"/>
              </a:spcAft>
              <a:buSzPct val="100000"/>
              <a:buFont typeface="+mj-lt"/>
              <a:buAutoNum type="romanUcPeriod"/>
            </a:pPr>
            <a:r>
              <a:rPr lang="en-US" altLang="en-US" sz="3600" dirty="0"/>
              <a:t>The Decree (3:28-30)</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98709"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132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228600"/>
            <a:ext cx="7772400" cy="762000"/>
          </a:xfrm>
        </p:spPr>
        <p:txBody>
          <a:bodyPr/>
          <a:lstStyle/>
          <a:p>
            <a:pPr algn="ctr"/>
            <a:r>
              <a:rPr lang="en-US" altLang="en-US" sz="4000" dirty="0"/>
              <a:t>The Test (3:13-18)</a:t>
            </a:r>
          </a:p>
        </p:txBody>
      </p:sp>
      <p:sp>
        <p:nvSpPr>
          <p:cNvPr id="26627" name="Rectangle 3"/>
          <p:cNvSpPr>
            <a:spLocks noGrp="1" noChangeArrowheads="1"/>
          </p:cNvSpPr>
          <p:nvPr>
            <p:ph type="body" idx="1"/>
          </p:nvPr>
        </p:nvSpPr>
        <p:spPr>
          <a:xfrm>
            <a:off x="781050" y="1143000"/>
            <a:ext cx="7581900" cy="4343400"/>
          </a:xfrm>
        </p:spPr>
        <p:txBody>
          <a:bodyPr/>
          <a:lstStyle/>
          <a:p>
            <a:pPr marL="461963" indent="-461963"/>
            <a:r>
              <a:rPr lang="en-US" altLang="en-US" sz="3400" dirty="0"/>
              <a:t>Nebuchadnezzar’s ultimatum (3:13-15)</a:t>
            </a:r>
          </a:p>
          <a:p>
            <a:pPr marL="461963" indent="-461963"/>
            <a:r>
              <a:rPr lang="en-US" altLang="en-US" sz="3400" dirty="0"/>
              <a:t>Battle over sovereignty (3:15b)</a:t>
            </a:r>
          </a:p>
          <a:p>
            <a:pPr marL="461963" indent="-461963"/>
            <a:r>
              <a:rPr lang="en-US" altLang="en-US" sz="3400" dirty="0"/>
              <a:t>The response (3:16-18)</a:t>
            </a:r>
          </a:p>
          <a:p>
            <a:pPr marL="914400" lvl="1" indent="-457200"/>
            <a:r>
              <a:rPr lang="en-US" altLang="en-US" sz="3400" dirty="0"/>
              <a:t>Heb. 11:35b</a:t>
            </a:r>
          </a:p>
          <a:p>
            <a:pPr marL="914400" lvl="1" indent="-457200"/>
            <a:r>
              <a:rPr lang="en-US" altLang="en-US" sz="3400" dirty="0"/>
              <a:t>Principles of civil disobedience</a:t>
            </a:r>
          </a:p>
          <a:p>
            <a:pPr marL="1376363" lvl="2" indent="-461963">
              <a:buFont typeface="Calibri" panose="020F0502020204030204" pitchFamily="34" charset="0"/>
              <a:buChar char="‒"/>
            </a:pPr>
            <a:r>
              <a:rPr lang="en-US" altLang="en-US" sz="3400" dirty="0"/>
              <a:t>Willingness to pay consequences</a:t>
            </a:r>
          </a:p>
          <a:p>
            <a:pPr marL="1376363" lvl="2" indent="-461963">
              <a:buFont typeface="Calibri" panose="020F0502020204030204" pitchFamily="34" charset="0"/>
              <a:buChar char="‒"/>
            </a:pPr>
            <a:r>
              <a:rPr lang="en-US" altLang="en-US" sz="3400" dirty="0"/>
              <a:t>Maintain respect for the king</a:t>
            </a:r>
          </a:p>
        </p:txBody>
      </p:sp>
      <p:pic>
        <p:nvPicPr>
          <p:cNvPr id="4" name="Picture 2" descr="http://slbc.org/wp-content/uploads/2014/09/Book-of-Daniel-weppag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89807" y="5791200"/>
            <a:ext cx="2364387"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2221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828800" y="228600"/>
            <a:ext cx="5486400" cy="762000"/>
          </a:xfrm>
        </p:spPr>
        <p:txBody>
          <a:bodyPr/>
          <a:lstStyle/>
          <a:p>
            <a:pPr algn="ctr"/>
            <a:r>
              <a:rPr lang="en-US" altLang="en-US" sz="4000" dirty="0"/>
              <a:t>Changing of the names</a:t>
            </a:r>
          </a:p>
        </p:txBody>
      </p:sp>
      <p:sp>
        <p:nvSpPr>
          <p:cNvPr id="30723" name="Rectangle 3"/>
          <p:cNvSpPr>
            <a:spLocks noGrp="1" noChangeArrowheads="1"/>
          </p:cNvSpPr>
          <p:nvPr>
            <p:ph type="body" idx="1"/>
          </p:nvPr>
        </p:nvSpPr>
        <p:spPr>
          <a:xfrm>
            <a:off x="571500" y="1143000"/>
            <a:ext cx="8001000" cy="4918075"/>
          </a:xfrm>
        </p:spPr>
        <p:txBody>
          <a:bodyPr/>
          <a:lstStyle/>
          <a:p>
            <a:pPr marL="457200" indent="-457200">
              <a:spcBef>
                <a:spcPts val="0"/>
              </a:spcBef>
              <a:spcAft>
                <a:spcPts val="2400"/>
              </a:spcAft>
            </a:pPr>
            <a:r>
              <a:rPr lang="en-US" altLang="en-US" sz="3600" dirty="0"/>
              <a:t>Jewish names (Deut. 6:6-7; Prov. 22:6)</a:t>
            </a:r>
          </a:p>
          <a:p>
            <a:pPr marL="914400" lvl="1" indent="-457200">
              <a:spcBef>
                <a:spcPts val="0"/>
              </a:spcBef>
              <a:spcAft>
                <a:spcPts val="2400"/>
              </a:spcAft>
            </a:pPr>
            <a:r>
              <a:rPr lang="en-US" altLang="en-US" sz="3600" dirty="0"/>
              <a:t>Daniel – God is my judge</a:t>
            </a:r>
          </a:p>
          <a:p>
            <a:pPr marL="914400" lvl="1" indent="-457200">
              <a:spcBef>
                <a:spcPts val="0"/>
              </a:spcBef>
              <a:spcAft>
                <a:spcPts val="2400"/>
              </a:spcAft>
            </a:pPr>
            <a:r>
              <a:rPr lang="en-US" altLang="en-US" sz="3600" dirty="0" err="1"/>
              <a:t>Hananiah</a:t>
            </a:r>
            <a:r>
              <a:rPr lang="en-US" altLang="en-US" sz="3600" dirty="0"/>
              <a:t> – Yahweh is gracious</a:t>
            </a:r>
          </a:p>
          <a:p>
            <a:pPr marL="914400" lvl="1" indent="-457200">
              <a:spcBef>
                <a:spcPts val="0"/>
              </a:spcBef>
              <a:spcAft>
                <a:spcPts val="2400"/>
              </a:spcAft>
            </a:pPr>
            <a:r>
              <a:rPr lang="en-US" altLang="en-US" sz="3600" dirty="0" err="1"/>
              <a:t>Mishael</a:t>
            </a:r>
            <a:r>
              <a:rPr lang="en-US" altLang="en-US" sz="3600" dirty="0"/>
              <a:t> – Who is what God is?</a:t>
            </a:r>
          </a:p>
          <a:p>
            <a:pPr marL="914400" lvl="1" indent="-457200">
              <a:spcBef>
                <a:spcPts val="0"/>
              </a:spcBef>
              <a:spcAft>
                <a:spcPts val="2400"/>
              </a:spcAft>
            </a:pPr>
            <a:r>
              <a:rPr lang="en-US" altLang="en-US" sz="3600" dirty="0" err="1"/>
              <a:t>Azariah</a:t>
            </a:r>
            <a:r>
              <a:rPr lang="en-US" altLang="en-US" sz="3600" dirty="0"/>
              <a:t> – Yahweh has helped</a:t>
            </a:r>
            <a:endParaRPr lang="en-US" altLang="en-US" dirty="0"/>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98709"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334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507603" y="1143001"/>
            <a:ext cx="8128794" cy="4114800"/>
          </a:xfrm>
        </p:spPr>
        <p:txBody>
          <a:bodyPr/>
          <a:lstStyle/>
          <a:p>
            <a:pPr marL="457200" indent="-457200">
              <a:spcBef>
                <a:spcPts val="0"/>
              </a:spcBef>
              <a:spcAft>
                <a:spcPts val="2400"/>
              </a:spcAft>
            </a:pPr>
            <a:r>
              <a:rPr lang="en-US" altLang="en-US" sz="3600" dirty="0"/>
              <a:t>Babylonian names (Gen 2:19; Rom 12:2)</a:t>
            </a:r>
          </a:p>
          <a:p>
            <a:pPr marL="914400" lvl="1" indent="-457200">
              <a:spcBef>
                <a:spcPts val="0"/>
              </a:spcBef>
              <a:spcAft>
                <a:spcPts val="2400"/>
              </a:spcAft>
            </a:pPr>
            <a:r>
              <a:rPr lang="en-US" altLang="en-US" sz="3600" dirty="0" err="1"/>
              <a:t>Beltshazzar</a:t>
            </a:r>
            <a:r>
              <a:rPr lang="en-US" altLang="en-US" sz="3600" dirty="0"/>
              <a:t> – Lady protect the king</a:t>
            </a:r>
          </a:p>
          <a:p>
            <a:pPr marL="914400" lvl="1" indent="-457200">
              <a:spcBef>
                <a:spcPts val="0"/>
              </a:spcBef>
              <a:spcAft>
                <a:spcPts val="2400"/>
              </a:spcAft>
            </a:pPr>
            <a:r>
              <a:rPr lang="en-US" altLang="en-US" sz="3600" dirty="0"/>
              <a:t>Shadrach – I am fearful of God</a:t>
            </a:r>
          </a:p>
          <a:p>
            <a:pPr marL="914400" lvl="1" indent="-457200">
              <a:spcBef>
                <a:spcPts val="0"/>
              </a:spcBef>
              <a:spcAft>
                <a:spcPts val="2400"/>
              </a:spcAft>
            </a:pPr>
            <a:r>
              <a:rPr lang="en-US" altLang="en-US" sz="3600" dirty="0"/>
              <a:t>Meshach – I am of little account</a:t>
            </a:r>
          </a:p>
          <a:p>
            <a:pPr marL="914400" lvl="1" indent="-457200">
              <a:spcBef>
                <a:spcPts val="0"/>
              </a:spcBef>
              <a:spcAft>
                <a:spcPts val="2400"/>
              </a:spcAft>
            </a:pPr>
            <a:r>
              <a:rPr lang="en-US" altLang="en-US" sz="3600" dirty="0"/>
              <a:t>Abed-</a:t>
            </a:r>
            <a:r>
              <a:rPr lang="en-US" altLang="en-US" sz="3600" dirty="0" err="1"/>
              <a:t>nego</a:t>
            </a:r>
            <a:r>
              <a:rPr lang="en-US" altLang="en-US" sz="3600" dirty="0"/>
              <a:t> – Servant of Nebo</a:t>
            </a:r>
          </a:p>
          <a:p>
            <a:pPr lvl="1"/>
            <a:endParaRPr lang="en-US" altLang="en-US" dirty="0"/>
          </a:p>
          <a:p>
            <a:pPr marL="457200" lvl="1" indent="0">
              <a:buNone/>
            </a:pPr>
            <a:endParaRPr lang="en-US" altLang="en-US" dirty="0"/>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98709"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noGrp="1" noChangeArrowheads="1"/>
          </p:cNvSpPr>
          <p:nvPr>
            <p:ph type="title"/>
          </p:nvPr>
        </p:nvSpPr>
        <p:spPr>
          <a:xfrm>
            <a:off x="1828800" y="228600"/>
            <a:ext cx="5486400" cy="762000"/>
          </a:xfrm>
        </p:spPr>
        <p:txBody>
          <a:bodyPr/>
          <a:lstStyle/>
          <a:p>
            <a:pPr algn="ctr"/>
            <a:r>
              <a:rPr lang="en-US" altLang="en-US" sz="4000" dirty="0"/>
              <a:t>Changing of the names</a:t>
            </a:r>
          </a:p>
        </p:txBody>
      </p:sp>
    </p:spTree>
    <p:extLst>
      <p:ext uri="{BB962C8B-B14F-4D97-AF65-F5344CB8AC3E}">
        <p14:creationId xmlns:p14="http://schemas.microsoft.com/office/powerpoint/2010/main" val="4167551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85800"/>
          </a:xfrm>
        </p:spPr>
        <p:txBody>
          <a:bodyPr/>
          <a:lstStyle/>
          <a:p>
            <a:pPr algn="ctr"/>
            <a:r>
              <a:rPr lang="en-US" sz="4000" dirty="0"/>
              <a:t>Principles of Civil Disobedience</a:t>
            </a:r>
          </a:p>
        </p:txBody>
      </p:sp>
      <p:sp>
        <p:nvSpPr>
          <p:cNvPr id="3" name="Content Placeholder 2"/>
          <p:cNvSpPr>
            <a:spLocks noGrp="1"/>
          </p:cNvSpPr>
          <p:nvPr>
            <p:ph idx="1"/>
          </p:nvPr>
        </p:nvSpPr>
        <p:spPr>
          <a:xfrm>
            <a:off x="476250" y="1143001"/>
            <a:ext cx="8191500" cy="3886200"/>
          </a:xfrm>
        </p:spPr>
        <p:txBody>
          <a:bodyPr/>
          <a:lstStyle/>
          <a:p>
            <a:pPr marL="568325" indent="-568325">
              <a:spcBef>
                <a:spcPts val="0"/>
              </a:spcBef>
              <a:spcAft>
                <a:spcPts val="2400"/>
              </a:spcAft>
              <a:buSzPct val="100000"/>
              <a:buFont typeface="Wingdings" panose="05000000000000000000" pitchFamily="2" charset="2"/>
              <a:buAutoNum type="arabicPeriod"/>
            </a:pPr>
            <a:r>
              <a:rPr lang="en-US" sz="3400" dirty="0"/>
              <a:t>Clear conflict between the laws of man and God</a:t>
            </a:r>
          </a:p>
          <a:p>
            <a:pPr marL="568325" indent="-568325">
              <a:spcBef>
                <a:spcPts val="0"/>
              </a:spcBef>
              <a:spcAft>
                <a:spcPts val="2400"/>
              </a:spcAft>
              <a:buSzPct val="100000"/>
              <a:buFont typeface="Wingdings" panose="05000000000000000000" pitchFamily="2" charset="2"/>
              <a:buAutoNum type="arabicPeriod"/>
            </a:pPr>
            <a:r>
              <a:rPr lang="en-US" sz="3400" dirty="0"/>
              <a:t>Exhaustion of all creative legal remedies</a:t>
            </a:r>
          </a:p>
          <a:p>
            <a:pPr marL="568325" indent="-568325">
              <a:spcBef>
                <a:spcPts val="0"/>
              </a:spcBef>
              <a:spcAft>
                <a:spcPts val="2400"/>
              </a:spcAft>
              <a:buSzPct val="100000"/>
              <a:buFont typeface="Wingdings" panose="05000000000000000000" pitchFamily="2" charset="2"/>
              <a:buAutoNum type="arabicPeriod"/>
            </a:pPr>
            <a:r>
              <a:rPr lang="en-US" sz="3400" dirty="0"/>
              <a:t>A willingness to pay the consequences</a:t>
            </a:r>
          </a:p>
          <a:p>
            <a:pPr marL="568325" indent="-568325">
              <a:spcBef>
                <a:spcPts val="0"/>
              </a:spcBef>
              <a:spcAft>
                <a:spcPts val="2400"/>
              </a:spcAft>
              <a:buSzPct val="100000"/>
              <a:buFont typeface="Wingdings" panose="05000000000000000000" pitchFamily="2" charset="2"/>
              <a:buAutoNum type="arabicPeriod"/>
            </a:pPr>
            <a:r>
              <a:rPr lang="en-US" sz="3400" dirty="0"/>
              <a:t>Maintaining of respect for civil authorities</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98709"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10082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228600"/>
            <a:ext cx="4406793" cy="685800"/>
          </a:xfrm>
        </p:spPr>
        <p:txBody>
          <a:bodyPr/>
          <a:lstStyle/>
          <a:p>
            <a:pPr algn="ctr"/>
            <a:r>
              <a:rPr lang="en-US" altLang="en-US" sz="4000" dirty="0"/>
              <a:t>Chapter 3 Outline</a:t>
            </a:r>
          </a:p>
        </p:txBody>
      </p:sp>
      <p:sp>
        <p:nvSpPr>
          <p:cNvPr id="19459" name="Rectangle 3"/>
          <p:cNvSpPr>
            <a:spLocks noGrp="1" noChangeArrowheads="1"/>
          </p:cNvSpPr>
          <p:nvPr>
            <p:ph type="body" idx="1"/>
          </p:nvPr>
        </p:nvSpPr>
        <p:spPr>
          <a:xfrm>
            <a:off x="1562100" y="1162050"/>
            <a:ext cx="6019800" cy="3810000"/>
          </a:xfrm>
        </p:spPr>
        <p:txBody>
          <a:bodyPr/>
          <a:lstStyle/>
          <a:p>
            <a:pPr marL="914400" indent="-914400">
              <a:spcBef>
                <a:spcPts val="0"/>
              </a:spcBef>
              <a:spcAft>
                <a:spcPts val="2400"/>
              </a:spcAft>
              <a:buSzPct val="100000"/>
              <a:buFont typeface="+mj-lt"/>
              <a:buAutoNum type="romanUcPeriod"/>
            </a:pPr>
            <a:r>
              <a:rPr lang="en-US" altLang="en-US" sz="3600" dirty="0"/>
              <a:t>The Setting (3:1-7)</a:t>
            </a:r>
          </a:p>
          <a:p>
            <a:pPr marL="914400" indent="-914400">
              <a:spcBef>
                <a:spcPts val="0"/>
              </a:spcBef>
              <a:spcAft>
                <a:spcPts val="2400"/>
              </a:spcAft>
              <a:buSzPct val="100000"/>
              <a:buFont typeface="+mj-lt"/>
              <a:buAutoNum type="romanUcPeriod"/>
            </a:pPr>
            <a:r>
              <a:rPr lang="en-US" altLang="en-US" sz="3600" dirty="0"/>
              <a:t>The Accusation (3:8-12)</a:t>
            </a:r>
          </a:p>
          <a:p>
            <a:pPr marL="914400" indent="-914400">
              <a:spcBef>
                <a:spcPts val="0"/>
              </a:spcBef>
              <a:spcAft>
                <a:spcPts val="2400"/>
              </a:spcAft>
              <a:buSzPct val="100000"/>
              <a:buFont typeface="+mj-lt"/>
              <a:buAutoNum type="romanUcPeriod"/>
            </a:pPr>
            <a:r>
              <a:rPr lang="en-US" altLang="en-US" sz="3600" dirty="0"/>
              <a:t>The Test (3:13-18)</a:t>
            </a:r>
          </a:p>
          <a:p>
            <a:pPr marL="914400" indent="-914400">
              <a:spcBef>
                <a:spcPts val="0"/>
              </a:spcBef>
              <a:spcAft>
                <a:spcPts val="2400"/>
              </a:spcAft>
              <a:buSzPct val="100000"/>
              <a:buFont typeface="+mj-lt"/>
              <a:buAutoNum type="romanUcPeriod"/>
            </a:pPr>
            <a:r>
              <a:rPr lang="en-US" altLang="en-US" sz="3600" b="1" u="sng" dirty="0">
                <a:solidFill>
                  <a:srgbClr val="FFFFCC"/>
                </a:solidFill>
              </a:rPr>
              <a:t>The Deliverance (3:19-27)</a:t>
            </a:r>
          </a:p>
          <a:p>
            <a:pPr marL="914400" indent="-914400">
              <a:spcBef>
                <a:spcPts val="0"/>
              </a:spcBef>
              <a:spcAft>
                <a:spcPts val="2400"/>
              </a:spcAft>
              <a:buSzPct val="100000"/>
              <a:buFont typeface="+mj-lt"/>
              <a:buAutoNum type="romanUcPeriod"/>
            </a:pPr>
            <a:r>
              <a:rPr lang="en-US" altLang="en-US" sz="3600" dirty="0"/>
              <a:t>The Decree (3:28-30)</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98709"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016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8600"/>
            <a:ext cx="7772400" cy="685800"/>
          </a:xfrm>
        </p:spPr>
        <p:txBody>
          <a:bodyPr/>
          <a:lstStyle/>
          <a:p>
            <a:pPr algn="ctr"/>
            <a:r>
              <a:rPr lang="en-US" altLang="en-US" sz="4000" dirty="0"/>
              <a:t>IV. The Deliverance (3:19-27)</a:t>
            </a:r>
          </a:p>
        </p:txBody>
      </p:sp>
      <p:sp>
        <p:nvSpPr>
          <p:cNvPr id="19459" name="Rectangle 3"/>
          <p:cNvSpPr>
            <a:spLocks noGrp="1" noChangeArrowheads="1"/>
          </p:cNvSpPr>
          <p:nvPr>
            <p:ph type="body" idx="1"/>
          </p:nvPr>
        </p:nvSpPr>
        <p:spPr>
          <a:xfrm>
            <a:off x="381000" y="1143000"/>
            <a:ext cx="8382000" cy="3829050"/>
          </a:xfrm>
        </p:spPr>
        <p:txBody>
          <a:bodyPr/>
          <a:lstStyle/>
          <a:p>
            <a:pPr marL="574675" lvl="1" indent="-574675" eaLnBrk="1" hangingPunct="1">
              <a:spcBef>
                <a:spcPts val="0"/>
              </a:spcBef>
              <a:spcAft>
                <a:spcPts val="3600"/>
              </a:spcAft>
              <a:buSzPct val="100000"/>
              <a:buFont typeface="+mj-lt"/>
              <a:buAutoNum type="alphaUcPeriod"/>
              <a:defRPr/>
            </a:pPr>
            <a:r>
              <a:rPr lang="en-US" altLang="en-US" sz="3600" dirty="0">
                <a:ea typeface="+mn-ea"/>
                <a:cs typeface="+mn-cs"/>
              </a:rPr>
              <a:t>Cast Into the Furnace (3:19-23)</a:t>
            </a:r>
          </a:p>
          <a:p>
            <a:pPr marL="574675" lvl="1" indent="-574675" eaLnBrk="1" hangingPunct="1">
              <a:spcBef>
                <a:spcPts val="0"/>
              </a:spcBef>
              <a:spcAft>
                <a:spcPts val="3600"/>
              </a:spcAft>
              <a:buSzPct val="100000"/>
              <a:buFont typeface="+mj-lt"/>
              <a:buAutoNum type="alphaUcPeriod"/>
              <a:defRPr/>
            </a:pPr>
            <a:r>
              <a:rPr lang="en-US" altLang="en-US" sz="3600" dirty="0">
                <a:ea typeface="+mn-ea"/>
                <a:cs typeface="+mn-cs"/>
              </a:rPr>
              <a:t>Protected in the Furnace (3:24-25)</a:t>
            </a:r>
          </a:p>
          <a:p>
            <a:pPr marL="574675" lvl="1" indent="-574675" eaLnBrk="1" hangingPunct="1">
              <a:spcBef>
                <a:spcPts val="0"/>
              </a:spcBef>
              <a:spcAft>
                <a:spcPts val="3600"/>
              </a:spcAft>
              <a:buSzPct val="100000"/>
              <a:buFont typeface="+mj-lt"/>
              <a:buAutoNum type="alphaUcPeriod"/>
              <a:defRPr/>
            </a:pPr>
            <a:r>
              <a:rPr lang="en-US" altLang="en-US" sz="3600" dirty="0">
                <a:ea typeface="+mn-ea"/>
                <a:cs typeface="+mn-cs"/>
              </a:rPr>
              <a:t>Summoned Out of the Furnace (3:26-27)</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98709" y="52578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866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8600"/>
            <a:ext cx="7772400" cy="685800"/>
          </a:xfrm>
        </p:spPr>
        <p:txBody>
          <a:bodyPr/>
          <a:lstStyle/>
          <a:p>
            <a:pPr algn="ctr"/>
            <a:r>
              <a:rPr lang="en-US" altLang="en-US" sz="4000" dirty="0"/>
              <a:t>IV. The Deliverance (3:19-27)</a:t>
            </a:r>
          </a:p>
        </p:txBody>
      </p:sp>
      <p:sp>
        <p:nvSpPr>
          <p:cNvPr id="19459" name="Rectangle 3"/>
          <p:cNvSpPr>
            <a:spLocks noGrp="1" noChangeArrowheads="1"/>
          </p:cNvSpPr>
          <p:nvPr>
            <p:ph type="body" idx="1"/>
          </p:nvPr>
        </p:nvSpPr>
        <p:spPr>
          <a:xfrm>
            <a:off x="381000" y="1143000"/>
            <a:ext cx="8382000" cy="3829050"/>
          </a:xfrm>
        </p:spPr>
        <p:txBody>
          <a:bodyPr/>
          <a:lstStyle/>
          <a:p>
            <a:pPr marL="574675" lvl="1" indent="-574675" eaLnBrk="1" hangingPunct="1">
              <a:spcBef>
                <a:spcPts val="0"/>
              </a:spcBef>
              <a:spcAft>
                <a:spcPts val="3600"/>
              </a:spcAft>
              <a:buSzPct val="100000"/>
              <a:buFont typeface="+mj-lt"/>
              <a:buAutoNum type="alphaUcPeriod"/>
              <a:defRPr/>
            </a:pPr>
            <a:r>
              <a:rPr lang="en-US" altLang="en-US" sz="3600" b="1" u="sng" dirty="0">
                <a:solidFill>
                  <a:srgbClr val="FFFFCC"/>
                </a:solidFill>
                <a:ea typeface="+mn-ea"/>
                <a:cs typeface="+mn-cs"/>
              </a:rPr>
              <a:t>Cast Into the Furnace (3:19-23)</a:t>
            </a:r>
          </a:p>
          <a:p>
            <a:pPr marL="574675" lvl="1" indent="-574675" eaLnBrk="1" hangingPunct="1">
              <a:spcBef>
                <a:spcPts val="0"/>
              </a:spcBef>
              <a:spcAft>
                <a:spcPts val="3600"/>
              </a:spcAft>
              <a:buSzPct val="100000"/>
              <a:buFont typeface="+mj-lt"/>
              <a:buAutoNum type="alphaUcPeriod"/>
              <a:defRPr/>
            </a:pPr>
            <a:r>
              <a:rPr lang="en-US" altLang="en-US" sz="3600" dirty="0"/>
              <a:t>Protected in the Furnace (3:24-25)</a:t>
            </a:r>
          </a:p>
          <a:p>
            <a:pPr marL="574675" lvl="1" indent="-574675" eaLnBrk="1" hangingPunct="1">
              <a:spcBef>
                <a:spcPts val="0"/>
              </a:spcBef>
              <a:spcAft>
                <a:spcPts val="3600"/>
              </a:spcAft>
              <a:buSzPct val="100000"/>
              <a:buFont typeface="+mj-lt"/>
              <a:buAutoNum type="alphaUcPeriod"/>
              <a:defRPr/>
            </a:pPr>
            <a:r>
              <a:rPr lang="en-US" altLang="en-US" sz="3600" dirty="0"/>
              <a:t>Summoned Out of the Furnace (3:26-27)</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98709" y="52578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397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304800" y="1600200"/>
            <a:ext cx="8610600" cy="4518804"/>
          </a:xfrm>
        </p:spPr>
        <p:txBody>
          <a:bodyPr/>
          <a:lstStyle/>
          <a:p>
            <a:pPr marL="457200" indent="-457200">
              <a:spcBef>
                <a:spcPts val="0"/>
              </a:spcBef>
              <a:spcAft>
                <a:spcPts val="2400"/>
              </a:spcAft>
              <a:buSzPct val="100000"/>
              <a:buFont typeface="+mj-lt"/>
              <a:buAutoNum type="romanUcPeriod"/>
              <a:defRPr/>
            </a:pPr>
            <a:r>
              <a:rPr lang="en-US" sz="3600" b="1" dirty="0">
                <a:solidFill>
                  <a:srgbClr val="FFFFCC"/>
                </a:solidFill>
              </a:rPr>
              <a:t>Historical (1-7):</a:t>
            </a:r>
          </a:p>
          <a:p>
            <a:pPr marL="457200" lvl="1" indent="0" eaLnBrk="1" hangingPunct="1">
              <a:spcBef>
                <a:spcPts val="0"/>
              </a:spcBef>
              <a:spcAft>
                <a:spcPts val="2400"/>
              </a:spcAft>
              <a:buFont typeface="Wingdings" panose="05000000000000000000" pitchFamily="2" charset="2"/>
              <a:buNone/>
              <a:defRPr/>
            </a:pPr>
            <a:r>
              <a:rPr lang="en-US" sz="3600" dirty="0"/>
              <a:t>Daniel interprets, 3</a:t>
            </a:r>
            <a:r>
              <a:rPr lang="en-US" sz="3600" baseline="30000" dirty="0"/>
              <a:t>rd</a:t>
            </a:r>
            <a:r>
              <a:rPr lang="en-US" sz="3600" dirty="0"/>
              <a:t> person, gentile nations</a:t>
            </a:r>
          </a:p>
          <a:p>
            <a:pPr marL="1027113" lvl="1" indent="-569913" eaLnBrk="1" hangingPunct="1">
              <a:spcBef>
                <a:spcPts val="0"/>
              </a:spcBef>
              <a:spcAft>
                <a:spcPts val="2400"/>
              </a:spcAft>
              <a:buSzPct val="100000"/>
              <a:buFont typeface="+mj-lt"/>
              <a:buAutoNum type="alphaUcPeriod"/>
              <a:defRPr/>
            </a:pPr>
            <a:r>
              <a:rPr lang="en-US" sz="3600" b="1" u="sng" dirty="0">
                <a:solidFill>
                  <a:srgbClr val="FFFFCC"/>
                </a:solidFill>
                <a:ea typeface="+mn-ea"/>
                <a:cs typeface="+mn-cs"/>
              </a:rPr>
              <a:t>Intro “Hebrew” (1)</a:t>
            </a:r>
          </a:p>
          <a:p>
            <a:pPr marL="1027113" lvl="1" indent="-569913" eaLnBrk="1" hangingPunct="1">
              <a:spcBef>
                <a:spcPts val="0"/>
              </a:spcBef>
              <a:spcAft>
                <a:spcPts val="2400"/>
              </a:spcAft>
              <a:buSzPct val="100000"/>
              <a:buFont typeface="+mj-lt"/>
              <a:buAutoNum type="alphaUcPeriod"/>
              <a:defRPr/>
            </a:pPr>
            <a:r>
              <a:rPr lang="en-US" sz="3600" dirty="0"/>
              <a:t>Aramaic </a:t>
            </a:r>
            <a:r>
              <a:rPr lang="en-US" sz="3600" i="1" dirty="0"/>
              <a:t>chiasm</a:t>
            </a:r>
            <a:r>
              <a:rPr lang="en-US" sz="3600" dirty="0"/>
              <a:t> (2-7)</a:t>
            </a:r>
          </a:p>
        </p:txBody>
      </p:sp>
      <p:pic>
        <p:nvPicPr>
          <p:cNvPr id="5"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68818"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3554768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8600"/>
            <a:ext cx="7772400" cy="685800"/>
          </a:xfrm>
        </p:spPr>
        <p:txBody>
          <a:bodyPr/>
          <a:lstStyle/>
          <a:p>
            <a:pPr algn="ctr"/>
            <a:r>
              <a:rPr lang="en-US" altLang="en-US" sz="4000" dirty="0"/>
              <a:t>IV. The Deliverance (3:19-27)</a:t>
            </a:r>
          </a:p>
        </p:txBody>
      </p:sp>
      <p:sp>
        <p:nvSpPr>
          <p:cNvPr id="19459" name="Rectangle 3"/>
          <p:cNvSpPr>
            <a:spLocks noGrp="1" noChangeArrowheads="1"/>
          </p:cNvSpPr>
          <p:nvPr>
            <p:ph type="body" idx="1"/>
          </p:nvPr>
        </p:nvSpPr>
        <p:spPr>
          <a:xfrm>
            <a:off x="381000" y="1143000"/>
            <a:ext cx="8382000" cy="3829050"/>
          </a:xfrm>
        </p:spPr>
        <p:txBody>
          <a:bodyPr/>
          <a:lstStyle/>
          <a:p>
            <a:pPr marL="574675" lvl="1" indent="-574675" eaLnBrk="1" hangingPunct="1">
              <a:spcBef>
                <a:spcPts val="0"/>
              </a:spcBef>
              <a:spcAft>
                <a:spcPts val="3600"/>
              </a:spcAft>
              <a:buSzPct val="100000"/>
              <a:buFont typeface="+mj-lt"/>
              <a:buAutoNum type="alphaUcPeriod"/>
              <a:defRPr/>
            </a:pPr>
            <a:r>
              <a:rPr lang="en-US" altLang="en-US" sz="3600" dirty="0"/>
              <a:t>Cast Into the Furnace (3:19-23)</a:t>
            </a:r>
          </a:p>
          <a:p>
            <a:pPr marL="574675" lvl="1" indent="-574675" eaLnBrk="1" hangingPunct="1">
              <a:spcBef>
                <a:spcPts val="0"/>
              </a:spcBef>
              <a:spcAft>
                <a:spcPts val="3600"/>
              </a:spcAft>
              <a:buSzPct val="100000"/>
              <a:buFont typeface="+mj-lt"/>
              <a:buAutoNum type="alphaUcPeriod"/>
              <a:defRPr/>
            </a:pPr>
            <a:r>
              <a:rPr lang="en-US" altLang="en-US" sz="3600" b="1" u="sng" dirty="0">
                <a:solidFill>
                  <a:srgbClr val="FFFFCC"/>
                </a:solidFill>
                <a:ea typeface="+mn-ea"/>
                <a:cs typeface="+mn-cs"/>
              </a:rPr>
              <a:t>Protected in the Furnace (3:24-25)</a:t>
            </a:r>
          </a:p>
          <a:p>
            <a:pPr marL="574675" lvl="1" indent="-574675" eaLnBrk="1" hangingPunct="1">
              <a:spcBef>
                <a:spcPts val="0"/>
              </a:spcBef>
              <a:spcAft>
                <a:spcPts val="3600"/>
              </a:spcAft>
              <a:buSzPct val="100000"/>
              <a:buFont typeface="+mj-lt"/>
              <a:buAutoNum type="alphaUcPeriod"/>
              <a:defRPr/>
            </a:pPr>
            <a:r>
              <a:rPr lang="en-US" altLang="en-US" sz="3600" dirty="0"/>
              <a:t>Summoned Out of the Furnace (3:26-27)</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98709" y="52578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906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228600"/>
            <a:ext cx="7772400" cy="685800"/>
          </a:xfrm>
        </p:spPr>
        <p:txBody>
          <a:bodyPr/>
          <a:lstStyle/>
          <a:p>
            <a:pPr algn="ctr"/>
            <a:r>
              <a:rPr lang="en-US" altLang="en-US" sz="4000" dirty="0"/>
              <a:t>IV. The Deliverance (3:19-27)</a:t>
            </a:r>
          </a:p>
        </p:txBody>
      </p:sp>
      <p:sp>
        <p:nvSpPr>
          <p:cNvPr id="27651" name="Rectangle 3"/>
          <p:cNvSpPr>
            <a:spLocks noGrp="1" noChangeArrowheads="1"/>
          </p:cNvSpPr>
          <p:nvPr>
            <p:ph type="body" idx="1"/>
          </p:nvPr>
        </p:nvSpPr>
        <p:spPr>
          <a:xfrm>
            <a:off x="3810000" y="1172028"/>
            <a:ext cx="5181600" cy="5076371"/>
          </a:xfrm>
        </p:spPr>
        <p:txBody>
          <a:bodyPr/>
          <a:lstStyle/>
          <a:p>
            <a:pPr marL="461963" indent="-461963">
              <a:lnSpc>
                <a:spcPct val="90000"/>
              </a:lnSpc>
            </a:pPr>
            <a:r>
              <a:rPr lang="en-US" altLang="en-US" dirty="0"/>
              <a:t>Hebrews are cast into the fire (3:19-23)</a:t>
            </a:r>
          </a:p>
          <a:p>
            <a:pPr marL="461963" indent="-461963">
              <a:lnSpc>
                <a:spcPct val="90000"/>
              </a:lnSpc>
            </a:pPr>
            <a:r>
              <a:rPr lang="en-US" altLang="en-US" dirty="0"/>
              <a:t>Hebrews are protected (3:24-25)</a:t>
            </a:r>
          </a:p>
          <a:p>
            <a:pPr marL="914400" lvl="1" indent="-457200">
              <a:lnSpc>
                <a:spcPct val="90000"/>
              </a:lnSpc>
            </a:pPr>
            <a:r>
              <a:rPr lang="en-US" altLang="en-US" dirty="0"/>
              <a:t>Theophany?</a:t>
            </a:r>
          </a:p>
          <a:p>
            <a:pPr marL="914400" lvl="1" indent="-457200">
              <a:lnSpc>
                <a:spcPct val="90000"/>
              </a:lnSpc>
            </a:pPr>
            <a:r>
              <a:rPr lang="en-US" altLang="en-US" dirty="0"/>
              <a:t>God’s faithfulness</a:t>
            </a:r>
          </a:p>
          <a:p>
            <a:pPr marL="914400" lvl="1" indent="-457200">
              <a:lnSpc>
                <a:spcPct val="90000"/>
              </a:lnSpc>
            </a:pPr>
            <a:r>
              <a:rPr lang="en-US" altLang="en-US" dirty="0"/>
              <a:t>Intellectual v. experiential</a:t>
            </a:r>
          </a:p>
          <a:p>
            <a:pPr marL="461963" indent="-461963">
              <a:lnSpc>
                <a:spcPct val="90000"/>
              </a:lnSpc>
            </a:pPr>
            <a:r>
              <a:rPr lang="en-US" altLang="en-US" dirty="0"/>
              <a:t>Hebrews summoned out of the fire (3:26-27)</a:t>
            </a:r>
          </a:p>
        </p:txBody>
      </p:sp>
      <p:pic>
        <p:nvPicPr>
          <p:cNvPr id="276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829" y="1707016"/>
            <a:ext cx="3429000" cy="304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811884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Gentile History (2)</a:t>
            </a:r>
          </a:p>
          <a:p>
            <a:pPr marL="952500" lvl="1" indent="-495300" eaLnBrk="1" hangingPunct="1">
              <a:lnSpc>
                <a:spcPct val="90000"/>
              </a:lnSpc>
              <a:buFont typeface="Wingdings" panose="05000000000000000000" pitchFamily="2" charset="2"/>
              <a:buNone/>
              <a:defRPr/>
            </a:pPr>
            <a:r>
              <a:rPr lang="en-US" dirty="0"/>
              <a:t>2. </a:t>
            </a:r>
            <a:r>
              <a:rPr lang="en-US" b="1" u="sng" dirty="0">
                <a:solidFill>
                  <a:srgbClr val="FFFFCC"/>
                </a:solidFill>
              </a:rPr>
              <a:t>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a:t>
            </a:r>
            <a:r>
              <a:rPr lang="en-US" b="1" u="sng" dirty="0">
                <a:solidFill>
                  <a:srgbClr val="FFFFCC"/>
                </a:solidFill>
              </a:rPr>
              <a:t>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887003236"/>
      </p:ext>
    </p:extLst>
  </p:cSld>
  <p:clrMapOvr>
    <a:masterClrMapping/>
  </p:clrMapOvr>
  <p:transition>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8600"/>
            <a:ext cx="7772400" cy="685800"/>
          </a:xfrm>
        </p:spPr>
        <p:txBody>
          <a:bodyPr/>
          <a:lstStyle/>
          <a:p>
            <a:pPr algn="ctr"/>
            <a:r>
              <a:rPr lang="en-US" altLang="en-US" sz="4000" dirty="0"/>
              <a:t>IV. The Deliverance (3:19-27)</a:t>
            </a:r>
          </a:p>
        </p:txBody>
      </p:sp>
      <p:sp>
        <p:nvSpPr>
          <p:cNvPr id="19459" name="Rectangle 3"/>
          <p:cNvSpPr>
            <a:spLocks noGrp="1" noChangeArrowheads="1"/>
          </p:cNvSpPr>
          <p:nvPr>
            <p:ph type="body" idx="1"/>
          </p:nvPr>
        </p:nvSpPr>
        <p:spPr>
          <a:xfrm>
            <a:off x="381000" y="1143000"/>
            <a:ext cx="8534400" cy="3829050"/>
          </a:xfrm>
        </p:spPr>
        <p:txBody>
          <a:bodyPr/>
          <a:lstStyle/>
          <a:p>
            <a:pPr marL="574675" lvl="1" indent="-574675" eaLnBrk="1" hangingPunct="1">
              <a:spcBef>
                <a:spcPts val="0"/>
              </a:spcBef>
              <a:spcAft>
                <a:spcPts val="3600"/>
              </a:spcAft>
              <a:buSzPct val="100000"/>
              <a:buFont typeface="+mj-lt"/>
              <a:buAutoNum type="alphaUcPeriod"/>
              <a:defRPr/>
            </a:pPr>
            <a:r>
              <a:rPr lang="en-US" altLang="en-US" sz="3600" dirty="0"/>
              <a:t>Cast Into the Furnace (3:19-23)</a:t>
            </a:r>
          </a:p>
          <a:p>
            <a:pPr marL="574675" lvl="1" indent="-574675" eaLnBrk="1" hangingPunct="1">
              <a:spcBef>
                <a:spcPts val="0"/>
              </a:spcBef>
              <a:spcAft>
                <a:spcPts val="3600"/>
              </a:spcAft>
              <a:buSzPct val="100000"/>
              <a:buFont typeface="+mj-lt"/>
              <a:buAutoNum type="alphaUcPeriod"/>
              <a:defRPr/>
            </a:pPr>
            <a:r>
              <a:rPr lang="en-US" altLang="en-US" sz="3600" dirty="0"/>
              <a:t>Protected in the Furnace (3:24-25)</a:t>
            </a:r>
          </a:p>
          <a:p>
            <a:pPr marL="574675" lvl="1" indent="-574675" eaLnBrk="1" hangingPunct="1">
              <a:spcBef>
                <a:spcPts val="0"/>
              </a:spcBef>
              <a:spcAft>
                <a:spcPts val="3600"/>
              </a:spcAft>
              <a:buSzPct val="100000"/>
              <a:buFont typeface="+mj-lt"/>
              <a:buAutoNum type="alphaUcPeriod"/>
              <a:defRPr/>
            </a:pPr>
            <a:r>
              <a:rPr lang="en-US" altLang="en-US" sz="3600" b="1" u="sng" dirty="0">
                <a:solidFill>
                  <a:srgbClr val="FFFFCC"/>
                </a:solidFill>
                <a:ea typeface="+mn-ea"/>
                <a:cs typeface="+mn-cs"/>
              </a:rPr>
              <a:t>Summoned Out of the Furnace (3:26-27)</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98709" y="52578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290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228600"/>
            <a:ext cx="4406793" cy="685800"/>
          </a:xfrm>
        </p:spPr>
        <p:txBody>
          <a:bodyPr/>
          <a:lstStyle/>
          <a:p>
            <a:pPr algn="ctr"/>
            <a:r>
              <a:rPr lang="en-US" altLang="en-US" sz="4000" dirty="0"/>
              <a:t>Chapter 3 Outline</a:t>
            </a:r>
          </a:p>
        </p:txBody>
      </p:sp>
      <p:sp>
        <p:nvSpPr>
          <p:cNvPr id="19459" name="Rectangle 3"/>
          <p:cNvSpPr>
            <a:spLocks noGrp="1" noChangeArrowheads="1"/>
          </p:cNvSpPr>
          <p:nvPr>
            <p:ph type="body" idx="1"/>
          </p:nvPr>
        </p:nvSpPr>
        <p:spPr>
          <a:xfrm>
            <a:off x="1562100" y="1162050"/>
            <a:ext cx="6019800" cy="3810000"/>
          </a:xfrm>
        </p:spPr>
        <p:txBody>
          <a:bodyPr/>
          <a:lstStyle/>
          <a:p>
            <a:pPr marL="914400" indent="-914400">
              <a:spcBef>
                <a:spcPts val="0"/>
              </a:spcBef>
              <a:spcAft>
                <a:spcPts val="2400"/>
              </a:spcAft>
              <a:buSzPct val="100000"/>
              <a:buFont typeface="+mj-lt"/>
              <a:buAutoNum type="romanUcPeriod"/>
            </a:pPr>
            <a:r>
              <a:rPr lang="en-US" altLang="en-US" sz="3600" dirty="0"/>
              <a:t>The Setting (3:1-7)</a:t>
            </a:r>
          </a:p>
          <a:p>
            <a:pPr marL="914400" indent="-914400">
              <a:spcBef>
                <a:spcPts val="0"/>
              </a:spcBef>
              <a:spcAft>
                <a:spcPts val="2400"/>
              </a:spcAft>
              <a:buSzPct val="100000"/>
              <a:buFont typeface="+mj-lt"/>
              <a:buAutoNum type="romanUcPeriod"/>
            </a:pPr>
            <a:r>
              <a:rPr lang="en-US" altLang="en-US" sz="3600" dirty="0"/>
              <a:t>The Accusation (3:8-12)</a:t>
            </a:r>
          </a:p>
          <a:p>
            <a:pPr marL="914400" indent="-914400">
              <a:spcBef>
                <a:spcPts val="0"/>
              </a:spcBef>
              <a:spcAft>
                <a:spcPts val="2400"/>
              </a:spcAft>
              <a:buSzPct val="100000"/>
              <a:buFont typeface="+mj-lt"/>
              <a:buAutoNum type="romanUcPeriod"/>
            </a:pPr>
            <a:r>
              <a:rPr lang="en-US" altLang="en-US" sz="3600" dirty="0"/>
              <a:t>The Test (3:13-18)</a:t>
            </a:r>
          </a:p>
          <a:p>
            <a:pPr marL="914400" indent="-914400">
              <a:spcBef>
                <a:spcPts val="0"/>
              </a:spcBef>
              <a:spcAft>
                <a:spcPts val="2400"/>
              </a:spcAft>
              <a:buSzPct val="100000"/>
              <a:buFont typeface="+mj-lt"/>
              <a:buAutoNum type="romanUcPeriod"/>
            </a:pPr>
            <a:r>
              <a:rPr lang="en-US" altLang="en-US" sz="3600" dirty="0"/>
              <a:t>The Deliverance (3:19-27)</a:t>
            </a:r>
          </a:p>
          <a:p>
            <a:pPr marL="914400" indent="-914400">
              <a:spcBef>
                <a:spcPts val="0"/>
              </a:spcBef>
              <a:spcAft>
                <a:spcPts val="2400"/>
              </a:spcAft>
              <a:buSzPct val="100000"/>
              <a:buFont typeface="+mj-lt"/>
              <a:buAutoNum type="romanUcPeriod"/>
            </a:pPr>
            <a:r>
              <a:rPr lang="en-US" altLang="en-US" sz="3600" b="1" u="sng" dirty="0">
                <a:solidFill>
                  <a:srgbClr val="FFFFCC"/>
                </a:solidFill>
              </a:rPr>
              <a:t>The Decree (3:28-30)</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98709"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652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8600"/>
            <a:ext cx="7772400" cy="1143000"/>
          </a:xfrm>
        </p:spPr>
        <p:txBody>
          <a:bodyPr/>
          <a:lstStyle/>
          <a:p>
            <a:pPr algn="ctr"/>
            <a:r>
              <a:rPr lang="en-US" altLang="en-US" sz="4000" dirty="0"/>
              <a:t>V. The Decree (3:28-30)</a:t>
            </a:r>
          </a:p>
        </p:txBody>
      </p:sp>
      <p:sp>
        <p:nvSpPr>
          <p:cNvPr id="19459" name="Rectangle 3"/>
          <p:cNvSpPr>
            <a:spLocks noGrp="1" noChangeArrowheads="1"/>
          </p:cNvSpPr>
          <p:nvPr>
            <p:ph type="body" idx="1"/>
          </p:nvPr>
        </p:nvSpPr>
        <p:spPr>
          <a:xfrm>
            <a:off x="1866900" y="1600200"/>
            <a:ext cx="5410200" cy="3371850"/>
          </a:xfrm>
        </p:spPr>
        <p:txBody>
          <a:bodyPr/>
          <a:lstStyle/>
          <a:p>
            <a:pPr marL="574675" lvl="1" indent="-574675" eaLnBrk="1" hangingPunct="1">
              <a:spcBef>
                <a:spcPts val="0"/>
              </a:spcBef>
              <a:spcAft>
                <a:spcPts val="3600"/>
              </a:spcAft>
              <a:buSzPct val="100000"/>
              <a:buFont typeface="+mj-lt"/>
              <a:buAutoNum type="alphaUcPeriod"/>
              <a:defRPr/>
            </a:pPr>
            <a:r>
              <a:rPr lang="en-US" altLang="en-US" sz="3600" dirty="0"/>
              <a:t>Exaltation of God (3:28)</a:t>
            </a:r>
          </a:p>
          <a:p>
            <a:pPr marL="574675" lvl="1" indent="-574675" eaLnBrk="1" hangingPunct="1">
              <a:spcBef>
                <a:spcPts val="0"/>
              </a:spcBef>
              <a:spcAft>
                <a:spcPts val="3600"/>
              </a:spcAft>
              <a:buSzPct val="100000"/>
              <a:buFont typeface="+mj-lt"/>
              <a:buAutoNum type="alphaUcPeriod"/>
              <a:defRPr/>
            </a:pPr>
            <a:r>
              <a:rPr lang="en-US" altLang="en-US" sz="3600" dirty="0"/>
              <a:t>The Decree (3:29)</a:t>
            </a:r>
          </a:p>
          <a:p>
            <a:pPr marL="574675" lvl="1" indent="-574675" eaLnBrk="1" hangingPunct="1">
              <a:spcBef>
                <a:spcPts val="0"/>
              </a:spcBef>
              <a:spcAft>
                <a:spcPts val="3600"/>
              </a:spcAft>
              <a:buSzPct val="100000"/>
              <a:buFont typeface="+mj-lt"/>
              <a:buAutoNum type="alphaUcPeriod"/>
              <a:defRPr/>
            </a:pPr>
            <a:r>
              <a:rPr lang="en-US" altLang="en-US" sz="3600" dirty="0"/>
              <a:t>Prosperity (3:30)</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96435" y="5029200"/>
            <a:ext cx="4351131" cy="168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058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8600"/>
            <a:ext cx="7772400" cy="1143000"/>
          </a:xfrm>
        </p:spPr>
        <p:txBody>
          <a:bodyPr/>
          <a:lstStyle/>
          <a:p>
            <a:pPr algn="ctr"/>
            <a:r>
              <a:rPr lang="en-US" altLang="en-US" sz="4000" dirty="0"/>
              <a:t>V. The Decree (3:28-30)</a:t>
            </a:r>
          </a:p>
        </p:txBody>
      </p:sp>
      <p:sp>
        <p:nvSpPr>
          <p:cNvPr id="19459" name="Rectangle 3"/>
          <p:cNvSpPr>
            <a:spLocks noGrp="1" noChangeArrowheads="1"/>
          </p:cNvSpPr>
          <p:nvPr>
            <p:ph type="body" idx="1"/>
          </p:nvPr>
        </p:nvSpPr>
        <p:spPr>
          <a:xfrm>
            <a:off x="1866900" y="1600200"/>
            <a:ext cx="5410200" cy="3371850"/>
          </a:xfrm>
        </p:spPr>
        <p:txBody>
          <a:bodyPr/>
          <a:lstStyle/>
          <a:p>
            <a:pPr marL="574675" lvl="1" indent="-574675" eaLnBrk="1" hangingPunct="1">
              <a:spcBef>
                <a:spcPts val="0"/>
              </a:spcBef>
              <a:spcAft>
                <a:spcPts val="3600"/>
              </a:spcAft>
              <a:buSzPct val="100000"/>
              <a:buFont typeface="+mj-lt"/>
              <a:buAutoNum type="alphaUcPeriod"/>
              <a:defRPr/>
            </a:pPr>
            <a:r>
              <a:rPr lang="en-US" altLang="en-US" sz="3600" b="1" u="sng" dirty="0">
                <a:solidFill>
                  <a:srgbClr val="FFFFCC"/>
                </a:solidFill>
                <a:ea typeface="+mn-ea"/>
                <a:cs typeface="+mn-cs"/>
              </a:rPr>
              <a:t>Exaltation of God (3:28)</a:t>
            </a:r>
          </a:p>
          <a:p>
            <a:pPr marL="574675" lvl="1" indent="-574675" eaLnBrk="1" hangingPunct="1">
              <a:spcBef>
                <a:spcPts val="0"/>
              </a:spcBef>
              <a:spcAft>
                <a:spcPts val="3600"/>
              </a:spcAft>
              <a:buSzPct val="100000"/>
              <a:buFont typeface="+mj-lt"/>
              <a:buAutoNum type="alphaUcPeriod"/>
              <a:defRPr/>
            </a:pPr>
            <a:r>
              <a:rPr lang="en-US" altLang="en-US" sz="3600" dirty="0"/>
              <a:t>The Decree (3:29)</a:t>
            </a:r>
          </a:p>
          <a:p>
            <a:pPr marL="574675" lvl="1" indent="-574675" eaLnBrk="1" hangingPunct="1">
              <a:spcBef>
                <a:spcPts val="0"/>
              </a:spcBef>
              <a:spcAft>
                <a:spcPts val="3600"/>
              </a:spcAft>
              <a:buSzPct val="100000"/>
              <a:buFont typeface="+mj-lt"/>
              <a:buAutoNum type="alphaUcPeriod"/>
              <a:defRPr/>
            </a:pPr>
            <a:r>
              <a:rPr lang="en-US" altLang="en-US" sz="3600" dirty="0"/>
              <a:t>Prosperity (3:30)</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96435" y="5029200"/>
            <a:ext cx="4351131" cy="168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583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0" y="228600"/>
            <a:ext cx="6096000" cy="685800"/>
          </a:xfrm>
        </p:spPr>
        <p:txBody>
          <a:bodyPr/>
          <a:lstStyle/>
          <a:p>
            <a:pPr algn="ctr"/>
            <a:r>
              <a:rPr lang="en-US" altLang="en-US" sz="4000" dirty="0"/>
              <a:t>The Decree (3:28-30)</a:t>
            </a:r>
          </a:p>
        </p:txBody>
      </p:sp>
      <p:sp>
        <p:nvSpPr>
          <p:cNvPr id="28675" name="Rectangle 3"/>
          <p:cNvSpPr>
            <a:spLocks noGrp="1" noChangeArrowheads="1"/>
          </p:cNvSpPr>
          <p:nvPr>
            <p:ph type="body" idx="1"/>
          </p:nvPr>
        </p:nvSpPr>
        <p:spPr>
          <a:xfrm>
            <a:off x="1143000" y="990600"/>
            <a:ext cx="6858000" cy="5486400"/>
          </a:xfrm>
        </p:spPr>
        <p:txBody>
          <a:bodyPr/>
          <a:lstStyle/>
          <a:p>
            <a:pPr marL="461963" indent="-461963">
              <a:lnSpc>
                <a:spcPct val="90000"/>
              </a:lnSpc>
            </a:pPr>
            <a:r>
              <a:rPr lang="en-US" altLang="en-US" dirty="0"/>
              <a:t>Exaltation of God (3:28)</a:t>
            </a:r>
          </a:p>
          <a:p>
            <a:pPr marL="914400" lvl="1" indent="-457200">
              <a:lnSpc>
                <a:spcPct val="90000"/>
              </a:lnSpc>
            </a:pPr>
            <a:r>
              <a:rPr lang="en-US" altLang="en-US" dirty="0"/>
              <a:t>God at work on Nebuchadnezzar (2:47; 3:28-29; 4:35-37)</a:t>
            </a:r>
          </a:p>
          <a:p>
            <a:pPr marL="914400" lvl="1" indent="-457200">
              <a:lnSpc>
                <a:spcPct val="90000"/>
              </a:lnSpc>
            </a:pPr>
            <a:r>
              <a:rPr lang="en-US" altLang="en-US" dirty="0"/>
              <a:t>Why God allows trials</a:t>
            </a:r>
          </a:p>
          <a:p>
            <a:pPr marL="461963" indent="-461963">
              <a:lnSpc>
                <a:spcPct val="90000"/>
              </a:lnSpc>
            </a:pPr>
            <a:r>
              <a:rPr lang="en-US" altLang="en-US" dirty="0"/>
              <a:t>The decree</a:t>
            </a:r>
          </a:p>
          <a:p>
            <a:pPr marL="914400" lvl="1" indent="-457200">
              <a:lnSpc>
                <a:spcPct val="90000"/>
              </a:lnSpc>
            </a:pPr>
            <a:r>
              <a:rPr lang="en-US" altLang="en-US" dirty="0"/>
              <a:t>Preservation</a:t>
            </a:r>
          </a:p>
          <a:p>
            <a:pPr marL="914400" lvl="1" indent="-457200">
              <a:lnSpc>
                <a:spcPct val="90000"/>
              </a:lnSpc>
            </a:pPr>
            <a:r>
              <a:rPr lang="en-US" altLang="en-US" dirty="0"/>
              <a:t>Sovereignty</a:t>
            </a:r>
          </a:p>
          <a:p>
            <a:pPr marL="461963" indent="-461963">
              <a:lnSpc>
                <a:spcPct val="90000"/>
              </a:lnSpc>
            </a:pPr>
            <a:r>
              <a:rPr lang="en-US" altLang="en-US" dirty="0"/>
              <a:t>Promotion</a:t>
            </a:r>
          </a:p>
          <a:p>
            <a:pPr marL="914400" lvl="1" indent="-457200">
              <a:lnSpc>
                <a:spcPct val="90000"/>
              </a:lnSpc>
            </a:pPr>
            <a:r>
              <a:rPr lang="en-US" altLang="en-US" dirty="0"/>
              <a:t>How to live</a:t>
            </a:r>
          </a:p>
          <a:p>
            <a:pPr marL="914400" lvl="1" indent="-457200">
              <a:lnSpc>
                <a:spcPct val="90000"/>
              </a:lnSpc>
            </a:pPr>
            <a:r>
              <a:rPr lang="en-US" altLang="en-US" dirty="0"/>
              <a:t>God blesses a lack of compromise (1:15-15; 2:48)</a:t>
            </a: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4183" y="3276600"/>
            <a:ext cx="2574434"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5078846"/>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8600"/>
            <a:ext cx="7772400" cy="1143000"/>
          </a:xfrm>
        </p:spPr>
        <p:txBody>
          <a:bodyPr/>
          <a:lstStyle/>
          <a:p>
            <a:pPr algn="ctr"/>
            <a:r>
              <a:rPr lang="en-US" altLang="en-US" sz="4000" dirty="0"/>
              <a:t>V. The Decree (3:28-30)</a:t>
            </a:r>
          </a:p>
        </p:txBody>
      </p:sp>
      <p:sp>
        <p:nvSpPr>
          <p:cNvPr id="19459" name="Rectangle 3"/>
          <p:cNvSpPr>
            <a:spLocks noGrp="1" noChangeArrowheads="1"/>
          </p:cNvSpPr>
          <p:nvPr>
            <p:ph type="body" idx="1"/>
          </p:nvPr>
        </p:nvSpPr>
        <p:spPr>
          <a:xfrm>
            <a:off x="1866900" y="1600200"/>
            <a:ext cx="5410200" cy="3371850"/>
          </a:xfrm>
        </p:spPr>
        <p:txBody>
          <a:bodyPr/>
          <a:lstStyle/>
          <a:p>
            <a:pPr marL="574675" lvl="1" indent="-574675" eaLnBrk="1" hangingPunct="1">
              <a:spcBef>
                <a:spcPts val="0"/>
              </a:spcBef>
              <a:spcAft>
                <a:spcPts val="3600"/>
              </a:spcAft>
              <a:buSzPct val="100000"/>
              <a:buFont typeface="+mj-lt"/>
              <a:buAutoNum type="alphaUcPeriod"/>
              <a:defRPr/>
            </a:pPr>
            <a:r>
              <a:rPr lang="en-US" altLang="en-US" sz="3600" dirty="0"/>
              <a:t>Exaltation of God (3:28)</a:t>
            </a:r>
          </a:p>
          <a:p>
            <a:pPr marL="574675" lvl="1" indent="-574675" eaLnBrk="1" hangingPunct="1">
              <a:spcBef>
                <a:spcPts val="0"/>
              </a:spcBef>
              <a:spcAft>
                <a:spcPts val="3600"/>
              </a:spcAft>
              <a:buSzPct val="100000"/>
              <a:buFont typeface="+mj-lt"/>
              <a:buAutoNum type="alphaUcPeriod"/>
              <a:defRPr/>
            </a:pPr>
            <a:r>
              <a:rPr lang="en-US" altLang="en-US" sz="3600" b="1" u="sng" dirty="0">
                <a:solidFill>
                  <a:srgbClr val="FFFFCC"/>
                </a:solidFill>
                <a:ea typeface="+mn-ea"/>
                <a:cs typeface="+mn-cs"/>
              </a:rPr>
              <a:t>The Decree (3:29)</a:t>
            </a:r>
          </a:p>
          <a:p>
            <a:pPr marL="574675" lvl="1" indent="-574675" eaLnBrk="1" hangingPunct="1">
              <a:spcBef>
                <a:spcPts val="0"/>
              </a:spcBef>
              <a:spcAft>
                <a:spcPts val="3600"/>
              </a:spcAft>
              <a:buSzPct val="100000"/>
              <a:buFont typeface="+mj-lt"/>
              <a:buAutoNum type="alphaUcPeriod"/>
              <a:defRPr/>
            </a:pPr>
            <a:r>
              <a:rPr lang="en-US" altLang="en-US" sz="3600" dirty="0"/>
              <a:t>Prosperity (3:30)</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96435" y="5029200"/>
            <a:ext cx="4351131" cy="168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49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8600"/>
            <a:ext cx="7772400" cy="1143000"/>
          </a:xfrm>
        </p:spPr>
        <p:txBody>
          <a:bodyPr/>
          <a:lstStyle/>
          <a:p>
            <a:pPr algn="ctr"/>
            <a:r>
              <a:rPr lang="en-US" altLang="en-US" sz="4000" dirty="0"/>
              <a:t>V. The Decree (3:28-30)</a:t>
            </a:r>
          </a:p>
        </p:txBody>
      </p:sp>
      <p:sp>
        <p:nvSpPr>
          <p:cNvPr id="19459" name="Rectangle 3"/>
          <p:cNvSpPr>
            <a:spLocks noGrp="1" noChangeArrowheads="1"/>
          </p:cNvSpPr>
          <p:nvPr>
            <p:ph type="body" idx="1"/>
          </p:nvPr>
        </p:nvSpPr>
        <p:spPr>
          <a:xfrm>
            <a:off x="1866900" y="1600200"/>
            <a:ext cx="5410200" cy="3371850"/>
          </a:xfrm>
        </p:spPr>
        <p:txBody>
          <a:bodyPr/>
          <a:lstStyle/>
          <a:p>
            <a:pPr marL="574675" lvl="1" indent="-574675" eaLnBrk="1" hangingPunct="1">
              <a:spcBef>
                <a:spcPts val="0"/>
              </a:spcBef>
              <a:spcAft>
                <a:spcPts val="3600"/>
              </a:spcAft>
              <a:buSzPct val="100000"/>
              <a:buFont typeface="+mj-lt"/>
              <a:buAutoNum type="alphaUcPeriod"/>
              <a:defRPr/>
            </a:pPr>
            <a:r>
              <a:rPr lang="en-US" altLang="en-US" sz="3600" dirty="0"/>
              <a:t>Exaltation of God (3:28)</a:t>
            </a:r>
          </a:p>
          <a:p>
            <a:pPr marL="574675" lvl="1" indent="-574675" eaLnBrk="1" hangingPunct="1">
              <a:spcBef>
                <a:spcPts val="0"/>
              </a:spcBef>
              <a:spcAft>
                <a:spcPts val="3600"/>
              </a:spcAft>
              <a:buSzPct val="100000"/>
              <a:buFont typeface="+mj-lt"/>
              <a:buAutoNum type="alphaUcPeriod"/>
              <a:defRPr/>
            </a:pPr>
            <a:r>
              <a:rPr lang="en-US" altLang="en-US" sz="3600" dirty="0"/>
              <a:t>The Decree (3:29)</a:t>
            </a:r>
          </a:p>
          <a:p>
            <a:pPr marL="574675" lvl="1" indent="-574675" eaLnBrk="1" hangingPunct="1">
              <a:spcBef>
                <a:spcPts val="0"/>
              </a:spcBef>
              <a:spcAft>
                <a:spcPts val="3600"/>
              </a:spcAft>
              <a:buSzPct val="100000"/>
              <a:buFont typeface="+mj-lt"/>
              <a:buAutoNum type="alphaUcPeriod"/>
              <a:defRPr/>
            </a:pPr>
            <a:r>
              <a:rPr lang="en-US" altLang="en-US" sz="3600" b="1" u="sng" dirty="0">
                <a:solidFill>
                  <a:srgbClr val="FFFFCC"/>
                </a:solidFill>
                <a:ea typeface="+mn-ea"/>
                <a:cs typeface="+mn-cs"/>
              </a:rPr>
              <a:t>Prosperity (3:30)</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96435" y="5029200"/>
            <a:ext cx="4351131" cy="168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764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304800" y="1600200"/>
            <a:ext cx="8610600" cy="4518804"/>
          </a:xfrm>
        </p:spPr>
        <p:txBody>
          <a:bodyPr/>
          <a:lstStyle/>
          <a:p>
            <a:pPr marL="457200" indent="-457200">
              <a:spcBef>
                <a:spcPts val="0"/>
              </a:spcBef>
              <a:spcAft>
                <a:spcPts val="2400"/>
              </a:spcAft>
              <a:buSzPct val="100000"/>
              <a:buFont typeface="+mj-lt"/>
              <a:buAutoNum type="romanUcPeriod"/>
              <a:defRPr/>
            </a:pPr>
            <a:r>
              <a:rPr lang="en-US" sz="3600" b="1" dirty="0">
                <a:solidFill>
                  <a:srgbClr val="FFFFCC"/>
                </a:solidFill>
              </a:rPr>
              <a:t>Historical (1-7):</a:t>
            </a:r>
          </a:p>
          <a:p>
            <a:pPr marL="457200" lvl="1" indent="0" eaLnBrk="1" hangingPunct="1">
              <a:spcBef>
                <a:spcPts val="0"/>
              </a:spcBef>
              <a:spcAft>
                <a:spcPts val="2400"/>
              </a:spcAft>
              <a:buFont typeface="Wingdings" panose="05000000000000000000" pitchFamily="2" charset="2"/>
              <a:buNone/>
              <a:defRPr/>
            </a:pPr>
            <a:r>
              <a:rPr lang="en-US" sz="3600" dirty="0"/>
              <a:t>Daniel interprets, 3</a:t>
            </a:r>
            <a:r>
              <a:rPr lang="en-US" sz="3600" baseline="30000" dirty="0"/>
              <a:t>rd</a:t>
            </a:r>
            <a:r>
              <a:rPr lang="en-US" sz="3600" dirty="0"/>
              <a:t> person, gentile nations</a:t>
            </a:r>
          </a:p>
          <a:p>
            <a:pPr marL="1027113" lvl="1" indent="-569913" eaLnBrk="1" hangingPunct="1">
              <a:spcBef>
                <a:spcPts val="0"/>
              </a:spcBef>
              <a:spcAft>
                <a:spcPts val="2400"/>
              </a:spcAft>
              <a:buSzPct val="100000"/>
              <a:buFont typeface="+mj-lt"/>
              <a:buAutoNum type="alphaUcPeriod"/>
              <a:defRPr/>
            </a:pPr>
            <a:r>
              <a:rPr lang="en-US" sz="3600" dirty="0">
                <a:ea typeface="+mn-ea"/>
                <a:cs typeface="+mn-cs"/>
              </a:rPr>
              <a:t>Intro “Hebrew” (1)</a:t>
            </a:r>
          </a:p>
          <a:p>
            <a:pPr marL="1027113" lvl="1" indent="-569913" eaLnBrk="1" hangingPunct="1">
              <a:spcBef>
                <a:spcPts val="0"/>
              </a:spcBef>
              <a:spcAft>
                <a:spcPts val="2400"/>
              </a:spcAft>
              <a:buSzPct val="100000"/>
              <a:buFont typeface="+mj-lt"/>
              <a:buAutoNum type="alphaUcPeriod"/>
              <a:defRPr/>
            </a:pPr>
            <a:r>
              <a:rPr lang="en-US" sz="3600" b="1" u="sng" dirty="0">
                <a:solidFill>
                  <a:srgbClr val="FFFFCC"/>
                </a:solidFill>
              </a:rPr>
              <a:t>Aramaic </a:t>
            </a:r>
            <a:r>
              <a:rPr lang="en-US" sz="3600" b="1" i="1" u="sng" dirty="0">
                <a:solidFill>
                  <a:srgbClr val="FFFFCC"/>
                </a:solidFill>
              </a:rPr>
              <a:t>chiasm</a:t>
            </a:r>
            <a:r>
              <a:rPr lang="en-US" sz="3600" b="1" u="sng" dirty="0">
                <a:solidFill>
                  <a:srgbClr val="FFFFCC"/>
                </a:solidFill>
              </a:rPr>
              <a:t> (2-7)</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68818"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448405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3497725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228600"/>
            <a:ext cx="4406793" cy="685800"/>
          </a:xfrm>
        </p:spPr>
        <p:txBody>
          <a:bodyPr/>
          <a:lstStyle/>
          <a:p>
            <a:pPr algn="ctr"/>
            <a:r>
              <a:rPr lang="en-US" altLang="en-US" sz="4000" dirty="0"/>
              <a:t>Chapter 3 Outline</a:t>
            </a:r>
          </a:p>
        </p:txBody>
      </p:sp>
      <p:sp>
        <p:nvSpPr>
          <p:cNvPr id="19459" name="Rectangle 3"/>
          <p:cNvSpPr>
            <a:spLocks noGrp="1" noChangeArrowheads="1"/>
          </p:cNvSpPr>
          <p:nvPr>
            <p:ph type="body" idx="1"/>
          </p:nvPr>
        </p:nvSpPr>
        <p:spPr>
          <a:xfrm>
            <a:off x="1562100" y="1162050"/>
            <a:ext cx="6019800" cy="3810000"/>
          </a:xfrm>
        </p:spPr>
        <p:txBody>
          <a:bodyPr/>
          <a:lstStyle/>
          <a:p>
            <a:pPr marL="914400" indent="-914400">
              <a:spcBef>
                <a:spcPts val="0"/>
              </a:spcBef>
              <a:spcAft>
                <a:spcPts val="2400"/>
              </a:spcAft>
              <a:buSzPct val="100000"/>
              <a:buFont typeface="+mj-lt"/>
              <a:buAutoNum type="romanUcPeriod"/>
            </a:pPr>
            <a:r>
              <a:rPr lang="en-US" altLang="en-US" sz="3600" dirty="0"/>
              <a:t>The Setting (3:1-7)</a:t>
            </a:r>
          </a:p>
          <a:p>
            <a:pPr marL="914400" indent="-914400">
              <a:spcBef>
                <a:spcPts val="0"/>
              </a:spcBef>
              <a:spcAft>
                <a:spcPts val="2400"/>
              </a:spcAft>
              <a:buSzPct val="100000"/>
              <a:buFont typeface="+mj-lt"/>
              <a:buAutoNum type="romanUcPeriod"/>
            </a:pPr>
            <a:r>
              <a:rPr lang="en-US" altLang="en-US" sz="3600" dirty="0"/>
              <a:t>The Accusation (3:8-12)</a:t>
            </a:r>
          </a:p>
          <a:p>
            <a:pPr marL="914400" indent="-914400">
              <a:spcBef>
                <a:spcPts val="0"/>
              </a:spcBef>
              <a:spcAft>
                <a:spcPts val="2400"/>
              </a:spcAft>
              <a:buSzPct val="100000"/>
              <a:buFont typeface="+mj-lt"/>
              <a:buAutoNum type="romanUcPeriod"/>
            </a:pPr>
            <a:r>
              <a:rPr lang="en-US" altLang="en-US" sz="3600" dirty="0"/>
              <a:t>The Test (3:13-18)</a:t>
            </a:r>
          </a:p>
          <a:p>
            <a:pPr marL="914400" indent="-914400">
              <a:spcBef>
                <a:spcPts val="0"/>
              </a:spcBef>
              <a:spcAft>
                <a:spcPts val="2400"/>
              </a:spcAft>
              <a:buSzPct val="100000"/>
              <a:buFont typeface="+mj-lt"/>
              <a:buAutoNum type="romanUcPeriod"/>
            </a:pPr>
            <a:r>
              <a:rPr lang="en-US" altLang="en-US" sz="3600" dirty="0"/>
              <a:t>The Deliverance (3:19-27)</a:t>
            </a:r>
          </a:p>
          <a:p>
            <a:pPr marL="914400" indent="-914400">
              <a:spcBef>
                <a:spcPts val="0"/>
              </a:spcBef>
              <a:spcAft>
                <a:spcPts val="2400"/>
              </a:spcAft>
              <a:buSzPct val="100000"/>
              <a:buFont typeface="+mj-lt"/>
              <a:buAutoNum type="romanUcPeriod"/>
            </a:pPr>
            <a:r>
              <a:rPr lang="en-US" altLang="en-US" sz="3600" dirty="0"/>
              <a:t>The Decree (3:28-30)</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98709"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338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title"/>
          </p:nvPr>
        </p:nvSpPr>
        <p:spPr>
          <a:xfrm>
            <a:off x="1524000" y="228600"/>
            <a:ext cx="5711031" cy="685800"/>
          </a:xfrm>
        </p:spPr>
        <p:txBody>
          <a:bodyPr/>
          <a:lstStyle/>
          <a:p>
            <a:pPr algn="ctr"/>
            <a:r>
              <a:rPr lang="en-US" altLang="en-US" sz="3600" dirty="0"/>
              <a:t>Takeaways from Daniel 3</a:t>
            </a:r>
          </a:p>
        </p:txBody>
      </p:sp>
      <p:sp>
        <p:nvSpPr>
          <p:cNvPr id="10247" name="Rectangle 7"/>
          <p:cNvSpPr>
            <a:spLocks noGrp="1" noChangeArrowheads="1"/>
          </p:cNvSpPr>
          <p:nvPr>
            <p:ph type="body" idx="1"/>
          </p:nvPr>
        </p:nvSpPr>
        <p:spPr>
          <a:xfrm>
            <a:off x="228600" y="1143000"/>
            <a:ext cx="8686800" cy="4343400"/>
          </a:xfrm>
        </p:spPr>
        <p:txBody>
          <a:bodyPr/>
          <a:lstStyle/>
          <a:p>
            <a:pPr marL="457200" indent="-457200">
              <a:spcBef>
                <a:spcPts val="0"/>
              </a:spcBef>
              <a:spcAft>
                <a:spcPts val="1200"/>
              </a:spcAft>
            </a:pPr>
            <a:r>
              <a:rPr lang="en-US" altLang="en-US" sz="3000" dirty="0"/>
              <a:t>Mosaic Law taught Israel how to live inside the land</a:t>
            </a:r>
          </a:p>
          <a:p>
            <a:pPr marL="457200" indent="-457200">
              <a:spcBef>
                <a:spcPts val="0"/>
              </a:spcBef>
              <a:spcAft>
                <a:spcPts val="1200"/>
              </a:spcAft>
            </a:pPr>
            <a:r>
              <a:rPr lang="en-US" altLang="en-US" sz="3000" dirty="0"/>
              <a:t>The examples of the four Hebrew youths taught them how to live outside the land</a:t>
            </a:r>
          </a:p>
          <a:p>
            <a:pPr marL="457200" indent="-457200">
              <a:spcBef>
                <a:spcPts val="0"/>
              </a:spcBef>
              <a:spcAft>
                <a:spcPts val="1200"/>
              </a:spcAft>
            </a:pPr>
            <a:r>
              <a:rPr lang="en-US" altLang="en-US" sz="3000" dirty="0"/>
              <a:t>Consecrate themselves to God</a:t>
            </a:r>
          </a:p>
          <a:p>
            <a:pPr marL="457200" indent="-457200">
              <a:spcBef>
                <a:spcPts val="0"/>
              </a:spcBef>
              <a:spcAft>
                <a:spcPts val="1200"/>
              </a:spcAft>
            </a:pPr>
            <a:r>
              <a:rPr lang="en-US" altLang="en-US" sz="3000" dirty="0"/>
              <a:t>Live by faith from crisis to crisis entrusting the results to God</a:t>
            </a:r>
          </a:p>
          <a:p>
            <a:pPr marL="457200" indent="-457200">
              <a:spcBef>
                <a:spcPts val="0"/>
              </a:spcBef>
              <a:spcAft>
                <a:spcPts val="1200"/>
              </a:spcAft>
            </a:pPr>
            <a:r>
              <a:rPr lang="en-US" altLang="en-US" sz="3000" dirty="0"/>
              <a:t>Allow God to promote us in His due time</a:t>
            </a:r>
          </a:p>
          <a:p>
            <a:pPr marL="457200" indent="-457200">
              <a:spcBef>
                <a:spcPts val="0"/>
              </a:spcBef>
              <a:spcAft>
                <a:spcPts val="1200"/>
              </a:spcAft>
            </a:pPr>
            <a:r>
              <a:rPr lang="en-US" altLang="en-US" sz="3000" dirty="0"/>
              <a:t>Our cue as well</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172200" y="5334000"/>
            <a:ext cx="27432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397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Gentile History (2)</a:t>
            </a:r>
          </a:p>
          <a:p>
            <a:pPr marL="952500" lvl="1" indent="-495300" eaLnBrk="1" hangingPunct="1">
              <a:lnSpc>
                <a:spcPct val="90000"/>
              </a:lnSpc>
              <a:buFont typeface="Wingdings" panose="05000000000000000000" pitchFamily="2" charset="2"/>
              <a:buNone/>
              <a:defRPr/>
            </a:pPr>
            <a:r>
              <a:rPr lang="en-US" dirty="0"/>
              <a:t>2. 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96000" y="5662853"/>
            <a:ext cx="2819400" cy="10903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3210174917"/>
      </p:ext>
    </p:extLst>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a:t>
            </a:r>
            <a:r>
              <a:rPr lang="en-US" b="1" u="sng" dirty="0">
                <a:solidFill>
                  <a:srgbClr val="FFFFCC"/>
                </a:solidFill>
              </a:rPr>
              <a:t>Gentile History (2)</a:t>
            </a:r>
          </a:p>
          <a:p>
            <a:pPr marL="952500" lvl="1" indent="-495300" eaLnBrk="1" hangingPunct="1">
              <a:lnSpc>
                <a:spcPct val="90000"/>
              </a:lnSpc>
              <a:buFont typeface="Wingdings" panose="05000000000000000000" pitchFamily="2" charset="2"/>
              <a:buNone/>
              <a:defRPr/>
            </a:pPr>
            <a:r>
              <a:rPr lang="en-US" dirty="0"/>
              <a:t>2. 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96000" y="5662853"/>
            <a:ext cx="2819400" cy="10903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484844140"/>
      </p:ext>
    </p:extLst>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Gentile History (2)</a:t>
            </a:r>
          </a:p>
          <a:p>
            <a:pPr marL="952500" lvl="1" indent="-495300" eaLnBrk="1" hangingPunct="1">
              <a:lnSpc>
                <a:spcPct val="90000"/>
              </a:lnSpc>
              <a:buFont typeface="Wingdings" panose="05000000000000000000" pitchFamily="2" charset="2"/>
              <a:buNone/>
              <a:defRPr/>
            </a:pPr>
            <a:r>
              <a:rPr lang="en-US" dirty="0"/>
              <a:t>2. </a:t>
            </a:r>
            <a:r>
              <a:rPr lang="en-US" b="1" u="sng" dirty="0">
                <a:solidFill>
                  <a:srgbClr val="FFFFCC"/>
                </a:solidFill>
                <a:ea typeface="+mn-ea"/>
                <a:cs typeface="+mn-cs"/>
              </a:rPr>
              <a:t>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96000" y="5662853"/>
            <a:ext cx="2819400" cy="10903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2248786034"/>
      </p:ext>
    </p:extLst>
  </p:cSld>
  <p:clrMapOvr>
    <a:masterClrMapping/>
  </p:clrMapOvr>
  <p:transition>
    <p:cut/>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13594</TotalTime>
  <Words>2368</Words>
  <Application>Microsoft Office PowerPoint</Application>
  <PresentationFormat>On-screen Show (4:3)</PresentationFormat>
  <Paragraphs>398</Paragraphs>
  <Slides>62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Times New Roman</vt:lpstr>
      <vt:lpstr>Wingdings</vt:lpstr>
      <vt:lpstr>Azure</vt:lpstr>
      <vt:lpstr>THE BOOK OF DANIEL</vt:lpstr>
      <vt:lpstr>Message</vt:lpstr>
      <vt:lpstr>Synthetic Outline</vt:lpstr>
      <vt:lpstr>Synthetic Outline</vt:lpstr>
      <vt:lpstr>Synthetic Outline</vt:lpstr>
      <vt:lpstr>Synthetic Outline</vt:lpstr>
      <vt:lpstr>Synthetic Outline</vt:lpstr>
      <vt:lpstr>Synthetic Outline</vt:lpstr>
      <vt:lpstr>Synthetic Outline</vt:lpstr>
      <vt:lpstr>Chapter 3 Outline</vt:lpstr>
      <vt:lpstr>Chapter 3 Outline</vt:lpstr>
      <vt:lpstr>I. The Setting (3:1-7)</vt:lpstr>
      <vt:lpstr>I. The Setting (3:1-7)</vt:lpstr>
      <vt:lpstr>PowerPoint Presentation</vt:lpstr>
      <vt:lpstr>PowerPoint Presentation</vt:lpstr>
      <vt:lpstr>Succession of Gentile Rulers</vt:lpstr>
      <vt:lpstr>Succession of Gentile Rulers</vt:lpstr>
      <vt:lpstr>Nebuchadnezzar’s Image (3:1)</vt:lpstr>
      <vt:lpstr>PowerPoint Presentation</vt:lpstr>
      <vt:lpstr>I. The Setting (3:1-7)</vt:lpstr>
      <vt:lpstr>Nebuchadnezzar’s Summons (3:2-3)</vt:lpstr>
      <vt:lpstr>I. The Setting (3:1-7)</vt:lpstr>
      <vt:lpstr>Nebuchadnezzar’s Command (3:4-6)</vt:lpstr>
      <vt:lpstr>PowerPoint Presentation</vt:lpstr>
      <vt:lpstr>PowerPoint Presentation</vt:lpstr>
      <vt:lpstr>Synthetic Outline</vt:lpstr>
      <vt:lpstr>Synthetic Outline</vt:lpstr>
      <vt:lpstr>Principles of Civil Disobedience</vt:lpstr>
      <vt:lpstr>PowerPoint Presentation</vt:lpstr>
      <vt:lpstr>Oregon Declares War on Aaron &amp; Melissa Klein </vt:lpstr>
      <vt:lpstr>Nebuchadnezzar’s Command (3:4-6)</vt:lpstr>
      <vt:lpstr>INSTRUMENTS</vt:lpstr>
      <vt:lpstr>INSTRUMENTS 2</vt:lpstr>
      <vt:lpstr>I. The Setting (3:1-7)</vt:lpstr>
      <vt:lpstr>Chapter 3 Outline</vt:lpstr>
      <vt:lpstr>II. The Accusation (3:8-12)</vt:lpstr>
      <vt:lpstr>Synthetic Outline</vt:lpstr>
      <vt:lpstr>PowerPoint Presentation</vt:lpstr>
      <vt:lpstr>PowerPoint Presentation</vt:lpstr>
      <vt:lpstr>PowerPoint Presentation</vt:lpstr>
      <vt:lpstr>PowerPoint Presentation</vt:lpstr>
      <vt:lpstr>Chapter 3 Outline</vt:lpstr>
      <vt:lpstr>The Test (3:13-18)</vt:lpstr>
      <vt:lpstr>Changing of the names</vt:lpstr>
      <vt:lpstr>Changing of the names</vt:lpstr>
      <vt:lpstr>Principles of Civil Disobedience</vt:lpstr>
      <vt:lpstr>Chapter 3 Outline</vt:lpstr>
      <vt:lpstr>IV. The Deliverance (3:19-27)</vt:lpstr>
      <vt:lpstr>IV. The Deliverance (3:19-27)</vt:lpstr>
      <vt:lpstr>IV. The Deliverance (3:19-27)</vt:lpstr>
      <vt:lpstr>IV. The Deliverance (3:19-27)</vt:lpstr>
      <vt:lpstr>Synthetic Outline</vt:lpstr>
      <vt:lpstr>IV. The Deliverance (3:19-27)</vt:lpstr>
      <vt:lpstr>Chapter 3 Outline</vt:lpstr>
      <vt:lpstr>V. The Decree (3:28-30)</vt:lpstr>
      <vt:lpstr>V. The Decree (3:28-30)</vt:lpstr>
      <vt:lpstr>The Decree (3:28-30)</vt:lpstr>
      <vt:lpstr>V. The Decree (3:28-30)</vt:lpstr>
      <vt:lpstr>V. The Decree (3:28-30)</vt:lpstr>
      <vt:lpstr>Conclusion</vt:lpstr>
      <vt:lpstr>Chapter 3 Outline</vt:lpstr>
      <vt:lpstr>Takeaways from Daniel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dc:title>
  <dc:subject>Daniel</dc:subject>
  <dc:creator>A. Woods</dc:creator>
  <dc:description>Modified by Jim McGowan</dc:description>
  <cp:lastModifiedBy>Andy Woods</cp:lastModifiedBy>
  <cp:revision>1429</cp:revision>
  <cp:lastPrinted>2016-12-18T02:45:55Z</cp:lastPrinted>
  <dcterms:created xsi:type="dcterms:W3CDTF">2009-03-17T12:21:13Z</dcterms:created>
  <dcterms:modified xsi:type="dcterms:W3CDTF">2017-01-22T14:25:32Z</dcterms:modified>
</cp:coreProperties>
</file>