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8"/>
  </p:notesMasterIdLst>
  <p:handoutMasterIdLst>
    <p:handoutMasterId r:id="rId49"/>
  </p:handoutMasterIdLst>
  <p:sldIdLst>
    <p:sldId id="2312" r:id="rId2"/>
    <p:sldId id="2303" r:id="rId3"/>
    <p:sldId id="2304" r:id="rId4"/>
    <p:sldId id="2305" r:id="rId5"/>
    <p:sldId id="2319" r:id="rId6"/>
    <p:sldId id="2295" r:id="rId7"/>
    <p:sldId id="2248" r:id="rId8"/>
    <p:sldId id="2320" r:id="rId9"/>
    <p:sldId id="2321" r:id="rId10"/>
    <p:sldId id="2353" r:id="rId11"/>
    <p:sldId id="2331" r:id="rId12"/>
    <p:sldId id="2334" r:id="rId13"/>
    <p:sldId id="2346" r:id="rId14"/>
    <p:sldId id="2354" r:id="rId15"/>
    <p:sldId id="2335" r:id="rId16"/>
    <p:sldId id="2366" r:id="rId17"/>
    <p:sldId id="2367" r:id="rId18"/>
    <p:sldId id="2368" r:id="rId19"/>
    <p:sldId id="2355" r:id="rId20"/>
    <p:sldId id="2330" r:id="rId21"/>
    <p:sldId id="2329" r:id="rId22"/>
    <p:sldId id="2369" r:id="rId23"/>
    <p:sldId id="2345" r:id="rId24"/>
    <p:sldId id="2336" r:id="rId25"/>
    <p:sldId id="2356" r:id="rId26"/>
    <p:sldId id="2370" r:id="rId27"/>
    <p:sldId id="2350" r:id="rId28"/>
    <p:sldId id="2328" r:id="rId29"/>
    <p:sldId id="2357" r:id="rId30"/>
    <p:sldId id="2371" r:id="rId31"/>
    <p:sldId id="2352" r:id="rId32"/>
    <p:sldId id="2358" r:id="rId33"/>
    <p:sldId id="2360" r:id="rId34"/>
    <p:sldId id="2361" r:id="rId35"/>
    <p:sldId id="2359" r:id="rId36"/>
    <p:sldId id="2337" r:id="rId37"/>
    <p:sldId id="2344" r:id="rId38"/>
    <p:sldId id="2362" r:id="rId39"/>
    <p:sldId id="2372" r:id="rId40"/>
    <p:sldId id="2373" r:id="rId41"/>
    <p:sldId id="2374" r:id="rId42"/>
    <p:sldId id="2342" r:id="rId43"/>
    <p:sldId id="2343" r:id="rId44"/>
    <p:sldId id="2364" r:id="rId45"/>
    <p:sldId id="2363" r:id="rId46"/>
    <p:sldId id="2301" r:id="rId47"/>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EAEAEA"/>
    <a:srgbClr val="0000FF"/>
    <a:srgbClr val="000066"/>
    <a:srgbClr val="FFFF00"/>
    <a:srgbClr val="FFFF99"/>
    <a:srgbClr val="A50021"/>
    <a:srgbClr val="CCECFF"/>
    <a:srgbClr val="E1C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2932" autoAdjust="0"/>
  </p:normalViewPr>
  <p:slideViewPr>
    <p:cSldViewPr>
      <p:cViewPr varScale="1">
        <p:scale>
          <a:sx n="64" d="100"/>
          <a:sy n="64" d="100"/>
        </p:scale>
        <p:origin x="165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1" y="0"/>
            <a:ext cx="3038649"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a:defRPr sz="1300">
                <a:latin typeface="Times New Roman" pitchFamily="18" charset="0"/>
                <a:cs typeface="Arial" charset="0"/>
              </a:defRPr>
            </a:lvl1pPr>
          </a:lstStyle>
          <a:p>
            <a:pPr>
              <a:defRPr/>
            </a:pPr>
            <a:r>
              <a:rPr lang="en-US" dirty="0">
                <a:latin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3971752" y="0"/>
            <a:ext cx="3038649"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a:defRPr sz="1300">
                <a:latin typeface="Times New Roman" pitchFamily="18" charset="0"/>
                <a:cs typeface="Arial" charset="0"/>
              </a:defRPr>
            </a:lvl1pPr>
          </a:lstStyle>
          <a:p>
            <a:pPr>
              <a:defRPr/>
            </a:pPr>
            <a:r>
              <a:rPr lang="en-US" dirty="0">
                <a:latin typeface="Calibri" panose="020F0502020204030204" pitchFamily="34" charset="0"/>
              </a:rPr>
              <a:t>1/11/2017</a:t>
            </a:r>
          </a:p>
        </p:txBody>
      </p:sp>
      <p:sp>
        <p:nvSpPr>
          <p:cNvPr id="36868" name="Rectangle 4"/>
          <p:cNvSpPr>
            <a:spLocks noGrp="1" noChangeArrowheads="1"/>
          </p:cNvSpPr>
          <p:nvPr>
            <p:ph type="ftr" sz="quarter" idx="2"/>
          </p:nvPr>
        </p:nvSpPr>
        <p:spPr bwMode="auto">
          <a:xfrm>
            <a:off x="1" y="8832850"/>
            <a:ext cx="3038649"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a:defRPr sz="1300">
                <a:latin typeface="Times New Roman" pitchFamily="18" charset="0"/>
                <a:cs typeface="Arial" charset="0"/>
              </a:defRPr>
            </a:lvl1pPr>
          </a:lstStyle>
          <a:p>
            <a:pPr>
              <a:defRPr/>
            </a:pPr>
            <a:r>
              <a:rPr lang="en-US" dirty="0">
                <a:latin typeface="Calibri" panose="020F0502020204030204" pitchFamily="34" charset="0"/>
              </a:rPr>
              <a:t>Sugar Land </a:t>
            </a:r>
            <a:r>
              <a:rPr lang="en-US" dirty="0" err="1">
                <a:latin typeface="Calibri" panose="020F0502020204030204" pitchFamily="34" charset="0"/>
              </a:rPr>
              <a:t>BIble</a:t>
            </a:r>
            <a:r>
              <a:rPr lang="en-US" dirty="0">
                <a:latin typeface="Calibri" panose="020F0502020204030204" pitchFamily="34" charset="0"/>
              </a:rPr>
              <a:t> Church</a:t>
            </a:r>
          </a:p>
        </p:txBody>
      </p:sp>
      <p:sp>
        <p:nvSpPr>
          <p:cNvPr id="36869" name="Rectangle 5"/>
          <p:cNvSpPr>
            <a:spLocks noGrp="1" noChangeArrowheads="1"/>
          </p:cNvSpPr>
          <p:nvPr>
            <p:ph type="sldNum" sz="quarter" idx="3"/>
          </p:nvPr>
        </p:nvSpPr>
        <p:spPr bwMode="auto">
          <a:xfrm>
            <a:off x="3971752" y="8832850"/>
            <a:ext cx="3038649"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7723">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rPr>
              <a:pPr>
                <a:defRPr/>
              </a:pPr>
              <a:t>‹#›</a:t>
            </a:fld>
            <a:endParaRPr 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038649"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a:defRPr sz="1300">
                <a:latin typeface="Calibri" panose="020F0502020204030204" pitchFamily="34" charset="0"/>
                <a:cs typeface="Arial"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3970135" y="0"/>
            <a:ext cx="3038648"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a:defRPr sz="1300">
                <a:latin typeface="Calibri" panose="020F0502020204030204" pitchFamily="34" charset="0"/>
                <a:cs typeface="Arial" charset="0"/>
              </a:defRPr>
            </a:lvl1pPr>
          </a:lstStyle>
          <a:p>
            <a:pPr>
              <a:defRPr/>
            </a:pPr>
            <a:r>
              <a:rPr lang="en-US" dirty="0"/>
              <a:t>1/11/2017</a:t>
            </a:r>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7391" tIns="48695" rIns="97391" bIns="48695" rtlCol="0" anchor="ctr"/>
          <a:lstStyle/>
          <a:p>
            <a:pPr lvl="0"/>
            <a:endParaRPr lang="en-US" noProof="0" dirty="0"/>
          </a:p>
        </p:txBody>
      </p:sp>
      <p:sp>
        <p:nvSpPr>
          <p:cNvPr id="5" name="Notes Placeholder 4"/>
          <p:cNvSpPr>
            <a:spLocks noGrp="1"/>
          </p:cNvSpPr>
          <p:nvPr>
            <p:ph type="body" sz="quarter" idx="3"/>
          </p:nvPr>
        </p:nvSpPr>
        <p:spPr bwMode="auto">
          <a:xfrm>
            <a:off x="701849" y="4416426"/>
            <a:ext cx="5606703" cy="418147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8831263"/>
            <a:ext cx="3038649"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a:defRPr sz="1300">
                <a:latin typeface="Calibri" panose="020F0502020204030204" pitchFamily="34" charset="0"/>
                <a:cs typeface="Arial" charset="0"/>
              </a:defRPr>
            </a:lvl1pPr>
          </a:lstStyle>
          <a:p>
            <a:pPr>
              <a:defRPr/>
            </a:pPr>
            <a:r>
              <a:rPr lang="en-US" dirty="0"/>
              <a:t>Sugar Land </a:t>
            </a:r>
            <a:r>
              <a:rPr lang="en-US" dirty="0" err="1"/>
              <a:t>BIble</a:t>
            </a:r>
            <a:r>
              <a:rPr lang="en-US" dirty="0"/>
              <a:t> Church</a:t>
            </a:r>
          </a:p>
        </p:txBody>
      </p:sp>
      <p:sp>
        <p:nvSpPr>
          <p:cNvPr id="7" name="Slide Number Placeholder 6"/>
          <p:cNvSpPr>
            <a:spLocks noGrp="1"/>
          </p:cNvSpPr>
          <p:nvPr>
            <p:ph type="sldNum" sz="quarter" idx="5"/>
          </p:nvPr>
        </p:nvSpPr>
        <p:spPr bwMode="auto">
          <a:xfrm>
            <a:off x="3970135" y="8831263"/>
            <a:ext cx="3038648"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7723">
              <a:defRPr sz="1300">
                <a:latin typeface="Calibri" panose="020F0502020204030204" pitchFamily="34" charset="0"/>
                <a:cs typeface="Arial"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2780">
              <a:defRPr>
                <a:solidFill>
                  <a:schemeClr val="tx1"/>
                </a:solidFill>
                <a:latin typeface="Arial" panose="020B0604020202020204" pitchFamily="34" charset="0"/>
                <a:cs typeface="Arial" panose="020B0604020202020204" pitchFamily="34" charset="0"/>
              </a:defRPr>
            </a:lvl1pPr>
            <a:lvl2pPr marL="748785" indent="-287994" defTabSz="972780">
              <a:defRPr>
                <a:solidFill>
                  <a:schemeClr val="tx1"/>
                </a:solidFill>
                <a:latin typeface="Arial" panose="020B0604020202020204" pitchFamily="34" charset="0"/>
                <a:cs typeface="Arial" panose="020B0604020202020204" pitchFamily="34" charset="0"/>
              </a:defRPr>
            </a:lvl2pPr>
            <a:lvl3pPr marL="1151977" indent="-230395" defTabSz="972780">
              <a:defRPr>
                <a:solidFill>
                  <a:schemeClr val="tx1"/>
                </a:solidFill>
                <a:latin typeface="Arial" panose="020B0604020202020204" pitchFamily="34" charset="0"/>
                <a:cs typeface="Arial" panose="020B0604020202020204" pitchFamily="34" charset="0"/>
              </a:defRPr>
            </a:lvl3pPr>
            <a:lvl4pPr marL="1612768" indent="-230395" defTabSz="972780">
              <a:defRPr>
                <a:solidFill>
                  <a:schemeClr val="tx1"/>
                </a:solidFill>
                <a:latin typeface="Arial" panose="020B0604020202020204" pitchFamily="34" charset="0"/>
                <a:cs typeface="Arial" panose="020B0604020202020204" pitchFamily="34" charset="0"/>
              </a:defRPr>
            </a:lvl4pPr>
            <a:lvl5pPr marL="2073558" indent="-230395" defTabSz="972780">
              <a:defRPr>
                <a:solidFill>
                  <a:schemeClr val="tx1"/>
                </a:solidFill>
                <a:latin typeface="Arial" panose="020B0604020202020204" pitchFamily="34" charset="0"/>
                <a:cs typeface="Arial" panose="020B0604020202020204" pitchFamily="34" charset="0"/>
              </a:defRPr>
            </a:lvl5pPr>
            <a:lvl6pPr marL="2534349" indent="-230395" defTabSz="97278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5140" indent="-230395" defTabSz="97278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5930" indent="-230395" defTabSz="97278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6722" indent="-230395" defTabSz="97278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1900">
                <a:latin typeface="Calibri" panose="020F0502020204030204" pitchFamily="34" charset="0"/>
              </a:rPr>
              <a:pPr/>
              <a:t>2</a:t>
            </a:fld>
            <a:endParaRPr lang="en-US" altLang="en-US" sz="1900" dirty="0">
              <a:latin typeface="Calibri" panose="020F0502020204030204" pitchFamily="34" charset="0"/>
            </a:endParaRPr>
          </a:p>
        </p:txBody>
      </p:sp>
      <p:sp>
        <p:nvSpPr>
          <p:cNvPr id="2" name="Footer Placeholder 1"/>
          <p:cNvSpPr>
            <a:spLocks noGrp="1"/>
          </p:cNvSpPr>
          <p:nvPr>
            <p:ph type="ftr" sz="quarter" idx="4"/>
          </p:nvPr>
        </p:nvSpPr>
        <p:spPr/>
        <p:txBody>
          <a:bodyPr/>
          <a:lstStyle/>
          <a:p>
            <a:pPr defTabSz="974120">
              <a:defRPr/>
            </a:pPr>
            <a:r>
              <a:rPr lang="en-US" sz="1900" kern="0" dirty="0">
                <a:solidFill>
                  <a:sysClr val="windowText" lastClr="000000"/>
                </a:solidFill>
              </a:rPr>
              <a:t>Sugar Land </a:t>
            </a:r>
            <a:r>
              <a:rPr lang="en-US" sz="1900" kern="0" dirty="0" err="1">
                <a:solidFill>
                  <a:sysClr val="windowText" lastClr="000000"/>
                </a:solidFill>
              </a:rPr>
              <a:t>BIble</a:t>
            </a:r>
            <a:r>
              <a:rPr lang="en-US" sz="1900" kern="0" dirty="0">
                <a:solidFill>
                  <a:sysClr val="windowText" lastClr="000000"/>
                </a:solidFill>
              </a:rPr>
              <a:t> Church</a:t>
            </a:r>
          </a:p>
        </p:txBody>
      </p:sp>
      <p:sp>
        <p:nvSpPr>
          <p:cNvPr id="3" name="Header Placeholder 2"/>
          <p:cNvSpPr>
            <a:spLocks noGrp="1"/>
          </p:cNvSpPr>
          <p:nvPr>
            <p:ph type="hdr" sz="quarter"/>
          </p:nvPr>
        </p:nvSpPr>
        <p:spPr/>
        <p:txBody>
          <a:bodyPr/>
          <a:lstStyle/>
          <a:p>
            <a:pPr defTabSz="974120">
              <a:defRPr/>
            </a:pPr>
            <a:r>
              <a:rPr lang="en-US" sz="19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dirty="0"/>
              <a:t>1/11/2017</a:t>
            </a:r>
          </a:p>
        </p:txBody>
      </p:sp>
    </p:spTree>
    <p:extLst>
      <p:ext uri="{BB962C8B-B14F-4D97-AF65-F5344CB8AC3E}">
        <p14:creationId xmlns:p14="http://schemas.microsoft.com/office/powerpoint/2010/main" val="3416638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886382"/>
            <a:fld id="{0413A5C8-111D-4E5C-BB4C-D0F238F39719}" type="slidenum">
              <a:rPr lang="en-US" smtClean="0"/>
              <a:pPr defTabSz="886382"/>
              <a:t>5</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dirty="0"/>
              <a:t>1/11/2017</a:t>
            </a:r>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1624887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886382"/>
            <a:fld id="{0413A5C8-111D-4E5C-BB4C-D0F238F39719}" type="slidenum">
              <a:rPr lang="en-US" smtClean="0"/>
              <a:pPr defTabSz="886382"/>
              <a:t>6</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dirty="0"/>
              <a:t>1/11/2017</a:t>
            </a:r>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3012875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886382"/>
            <a:fld id="{0413A5C8-111D-4E5C-BB4C-D0F238F39719}" type="slidenum">
              <a:rPr lang="en-US" smtClean="0"/>
              <a:pPr defTabSz="886382"/>
              <a:t>8</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dirty="0"/>
              <a:t>1/11/2017</a:t>
            </a:r>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2626726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886382"/>
            <a:fld id="{0413A5C8-111D-4E5C-BB4C-D0F238F39719}" type="slidenum">
              <a:rPr lang="en-US" smtClean="0"/>
              <a:pPr defTabSz="886382"/>
              <a:t>46</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dirty="0"/>
              <a:t>1/11/2017</a:t>
            </a:r>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1851804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p:txBody>
          <a:bodyPr/>
          <a:lstStyle>
            <a:lvl1pPr>
              <a:defRPr/>
            </a:lvl1pPr>
          </a:lstStyle>
          <a:p>
            <a:pPr>
              <a:defRPr/>
            </a:pPr>
            <a:endParaRPr lang="en-US"/>
          </a:p>
        </p:txBody>
      </p:sp>
      <p:sp>
        <p:nvSpPr>
          <p:cNvPr id="3" name="Rectangle 37"/>
          <p:cNvSpPr>
            <a:spLocks noGrp="1" noChangeArrowheads="1"/>
          </p:cNvSpPr>
          <p:nvPr>
            <p:ph type="ftr" sz="quarter" idx="11"/>
          </p:nvPr>
        </p:nvSpPr>
        <p:spPr/>
        <p:txBody>
          <a:bodyPr/>
          <a:lstStyle>
            <a:lvl1pPr>
              <a:defRPr/>
            </a:lvl1pPr>
          </a:lstStyle>
          <a:p>
            <a:pPr>
              <a:defRPr/>
            </a:pPr>
            <a:endParaRPr lang="en-US"/>
          </a:p>
        </p:txBody>
      </p:sp>
      <p:sp>
        <p:nvSpPr>
          <p:cNvPr id="4" name="Rectangle 38"/>
          <p:cNvSpPr>
            <a:spLocks noGrp="1" noChangeArrowheads="1"/>
          </p:cNvSpPr>
          <p:nvPr>
            <p:ph type="sldNum" sz="quarter" idx="12"/>
          </p:nvPr>
        </p:nvSpPr>
        <p:spPr/>
        <p:txBody>
          <a:bodyPr/>
          <a:lstStyle>
            <a:lvl1pPr>
              <a:defRPr/>
            </a:lvl1pPr>
          </a:lstStyle>
          <a:p>
            <a:pPr>
              <a:defRPr/>
            </a:pPr>
            <a:fld id="{E88018D1-EB7A-42CC-8926-8191D263DE2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6"/>
          <p:cNvSpPr>
            <a:spLocks noGrp="1" noChangeArrowheads="1"/>
          </p:cNvSpPr>
          <p:nvPr>
            <p:ph type="dt" sz="half" idx="10"/>
          </p:nvPr>
        </p:nvSpPr>
        <p:spPr/>
        <p:txBody>
          <a:bodyPr/>
          <a:lstStyle>
            <a:lvl1pPr>
              <a:defRPr/>
            </a:lvl1pPr>
          </a:lstStyle>
          <a:p>
            <a:pPr>
              <a:defRPr/>
            </a:pPr>
            <a:endParaRPr lang="en-US"/>
          </a:p>
        </p:txBody>
      </p:sp>
      <p:sp>
        <p:nvSpPr>
          <p:cNvPr id="4" name="Rectangle 37"/>
          <p:cNvSpPr>
            <a:spLocks noGrp="1" noChangeArrowheads="1"/>
          </p:cNvSpPr>
          <p:nvPr>
            <p:ph type="ftr" sz="quarter" idx="11"/>
          </p:nvPr>
        </p:nvSpPr>
        <p:spPr/>
        <p:txBody>
          <a:bodyPr/>
          <a:lstStyle>
            <a:lvl1pPr>
              <a:defRPr/>
            </a:lvl1pPr>
          </a:lstStyle>
          <a:p>
            <a:pPr>
              <a:defRPr/>
            </a:pPr>
            <a:endParaRPr lang="en-US"/>
          </a:p>
        </p:txBody>
      </p:sp>
      <p:sp>
        <p:nvSpPr>
          <p:cNvPr id="5" name="Rectangle 38"/>
          <p:cNvSpPr>
            <a:spLocks noGrp="1" noChangeArrowheads="1"/>
          </p:cNvSpPr>
          <p:nvPr>
            <p:ph type="sldNum" sz="quarter" idx="12"/>
          </p:nvPr>
        </p:nvSpPr>
        <p:spPr/>
        <p:txBody>
          <a:bodyPr/>
          <a:lstStyle>
            <a:lvl1pPr>
              <a:defRPr/>
            </a:lvl1pPr>
          </a:lstStyle>
          <a:p>
            <a:pPr>
              <a:defRPr/>
            </a:pPr>
            <a:fld id="{92C91063-0A8B-496C-999C-539FB0DFAA77}" type="slidenum">
              <a:rPr lang="en-US"/>
              <a:pPr>
                <a:defRPr/>
              </a:pPr>
              <a:t>‹#›</a:t>
            </a:fld>
            <a:endParaRPr lang="en-US"/>
          </a:p>
        </p:txBody>
      </p:sp>
    </p:spTree>
    <p:extLst>
      <p:ext uri="{BB962C8B-B14F-4D97-AF65-F5344CB8AC3E}">
        <p14:creationId xmlns:p14="http://schemas.microsoft.com/office/powerpoint/2010/main" val="2179739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49" r:id="rId11"/>
    <p:sldLayoutId id="2147492651" r:id="rId12"/>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43200" y="152400"/>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930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86373" y="231006"/>
            <a:ext cx="8382000" cy="762000"/>
          </a:xfrm>
        </p:spPr>
        <p:txBody>
          <a:bodyPr/>
          <a:lstStyle/>
          <a:p>
            <a:pPr eaLnBrk="1" hangingPunct="1"/>
            <a:r>
              <a:rPr lang="en-US" sz="3600" dirty="0"/>
              <a:t>Mosaic Covenant of Exodus 19–24</a:t>
            </a:r>
          </a:p>
        </p:txBody>
      </p:sp>
      <p:sp>
        <p:nvSpPr>
          <p:cNvPr id="1027" name="Rectangle 3"/>
          <p:cNvSpPr>
            <a:spLocks noGrp="1" noChangeArrowheads="1"/>
          </p:cNvSpPr>
          <p:nvPr>
            <p:ph type="body" idx="1"/>
          </p:nvPr>
        </p:nvSpPr>
        <p:spPr>
          <a:xfrm>
            <a:off x="0" y="990600"/>
            <a:ext cx="9067800" cy="5562600"/>
          </a:xfrm>
        </p:spPr>
        <p:txBody>
          <a:bodyPr/>
          <a:lstStyle/>
          <a:p>
            <a:pPr eaLnBrk="1" hangingPunct="1">
              <a:spcBef>
                <a:spcPts val="0"/>
              </a:spcBef>
              <a:spcAft>
                <a:spcPts val="600"/>
              </a:spcAft>
              <a:defRPr/>
            </a:pPr>
            <a:r>
              <a:rPr lang="en-US" sz="2800" b="1" u="sng" dirty="0">
                <a:solidFill>
                  <a:srgbClr val="FFFFCC"/>
                </a:solidFill>
              </a:rPr>
              <a:t>Sinai Revelation (Gen. 15:13-16; Ps. 147:19-20)</a:t>
            </a:r>
          </a:p>
          <a:p>
            <a:pPr eaLnBrk="1" hangingPunct="1">
              <a:spcBef>
                <a:spcPts val="0"/>
              </a:spcBef>
              <a:spcAft>
                <a:spcPts val="600"/>
              </a:spcAft>
              <a:defRPr/>
            </a:pPr>
            <a:r>
              <a:rPr lang="en-US" sz="2800" dirty="0"/>
              <a:t>Limited restoration of Theocratic Administrator (Exod. 19:6; Rom. 5:13-14)</a:t>
            </a:r>
          </a:p>
          <a:p>
            <a:pPr eaLnBrk="1" hangingPunct="1">
              <a:spcBef>
                <a:spcPts val="0"/>
              </a:spcBef>
              <a:spcAft>
                <a:spcPts val="600"/>
              </a:spcAft>
              <a:defRPr/>
            </a:pPr>
            <a:r>
              <a:rPr lang="en-US" sz="2800" dirty="0"/>
              <a:t>Conditional covenant (Exod. 19:6) </a:t>
            </a:r>
          </a:p>
          <a:p>
            <a:pPr eaLnBrk="1" hangingPunct="1">
              <a:spcBef>
                <a:spcPts val="0"/>
              </a:spcBef>
              <a:spcAft>
                <a:spcPts val="600"/>
              </a:spcAft>
              <a:defRPr/>
            </a:pPr>
            <a:r>
              <a:rPr lang="en-US" sz="2800" dirty="0"/>
              <a:t>Ownership vs. possession-enjoyment (Hos. 4:1ff; Ezek. 43:9)</a:t>
            </a:r>
          </a:p>
          <a:p>
            <a:pPr eaLnBrk="1" hangingPunct="1">
              <a:spcBef>
                <a:spcPts val="0"/>
              </a:spcBef>
              <a:spcAft>
                <a:spcPts val="600"/>
              </a:spcAft>
              <a:defRPr/>
            </a:pPr>
            <a:r>
              <a:rPr lang="en-US" sz="2800" dirty="0"/>
              <a:t>Mosaic Covenant points to Christ (Deut. 17:15; John 5:47-49)</a:t>
            </a:r>
          </a:p>
          <a:p>
            <a:pPr eaLnBrk="1" hangingPunct="1">
              <a:spcBef>
                <a:spcPts val="0"/>
              </a:spcBef>
              <a:spcAft>
                <a:spcPts val="600"/>
              </a:spcAft>
              <a:defRPr/>
            </a:pPr>
            <a:r>
              <a:rPr lang="en-US" sz="2800" dirty="0"/>
              <a:t>Kingdom’s coming based on Israel’s response to Christ (Luke 19:41-44; Matt. 23:37-39) </a:t>
            </a:r>
          </a:p>
          <a:p>
            <a:pPr eaLnBrk="1" hangingPunct="1">
              <a:spcBef>
                <a:spcPts val="0"/>
              </a:spcBef>
              <a:spcAft>
                <a:spcPts val="600"/>
              </a:spcAft>
              <a:defRPr/>
            </a:pPr>
            <a:r>
              <a:rPr lang="en-US" sz="2800" dirty="0"/>
              <a:t>Purpose of the Tribulation (Dan. 9:24-27; Matt. 24:15, 20-22, 31; 25:31; Deut. 4:30; Jer. 30:7; Zech. 12:10)</a:t>
            </a:r>
          </a:p>
        </p:txBody>
      </p:sp>
      <p:pic>
        <p:nvPicPr>
          <p:cNvPr id="1026" name="Picture 2" descr="Image result for mosaic covenan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7774" y="231006"/>
            <a:ext cx="1670026" cy="1187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612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91440"/>
            <a:ext cx="8839200" cy="6675120"/>
          </a:xfrm>
          <a:prstGeom prst="rect">
            <a:avLst/>
          </a:prstGeom>
        </p:spPr>
      </p:pic>
    </p:spTree>
    <p:extLst>
      <p:ext uri="{BB962C8B-B14F-4D97-AF65-F5344CB8AC3E}">
        <p14:creationId xmlns:p14="http://schemas.microsoft.com/office/powerpoint/2010/main" val="203928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blip>
          <a:stretch>
            <a:fillRect/>
          </a:stretch>
        </p:blipFill>
        <p:spPr>
          <a:xfrm>
            <a:off x="380639" y="417316"/>
            <a:ext cx="8382727" cy="60233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64361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609600" y="169686"/>
            <a:ext cx="79248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cs typeface="+mn-cs"/>
              </a:rPr>
              <a:t>Psalm 147:19-20</a:t>
            </a:r>
          </a:p>
          <a:p>
            <a:pPr algn="just"/>
            <a:r>
              <a:rPr lang="en-US" altLang="en-US" sz="3600" dirty="0">
                <a:latin typeface="Calibri" panose="020F0502020204030204" pitchFamily="34" charset="0"/>
              </a:rPr>
              <a:t>“</a:t>
            </a:r>
            <a:r>
              <a:rPr lang="en-US" sz="3600" dirty="0">
                <a:latin typeface="Calibri" panose="020F0502020204030204" pitchFamily="34" charset="0"/>
              </a:rPr>
              <a:t>He declares His words to Jacob, His statutes and His ordinances to Israel.</a:t>
            </a:r>
            <a:r>
              <a:rPr lang="en-US" sz="3600" baseline="30000" dirty="0">
                <a:latin typeface="Calibri" panose="020F0502020204030204" pitchFamily="34" charset="0"/>
              </a:rPr>
              <a:t> </a:t>
            </a:r>
            <a:r>
              <a:rPr lang="en-US" sz="3600" dirty="0">
                <a:latin typeface="Calibri" panose="020F0502020204030204" pitchFamily="34" charset="0"/>
              </a:rPr>
              <a:t>He has not dealt thus with any nation; And as for His ordinances, they have not known them. Praise the </a:t>
            </a:r>
            <a:r>
              <a:rPr lang="en-US" sz="3600" cap="small" dirty="0">
                <a:latin typeface="Calibri" panose="020F0502020204030204" pitchFamily="34" charset="0"/>
              </a:rPr>
              <a:t>Lord</a:t>
            </a:r>
            <a:r>
              <a:rPr lang="en-US" sz="3600" dirty="0">
                <a:latin typeface="Calibri" panose="020F0502020204030204" pitchFamily="34" charset="0"/>
              </a:rPr>
              <a:t>!</a:t>
            </a:r>
            <a:r>
              <a:rPr lang="en-US" altLang="en-US" sz="3600" dirty="0">
                <a:latin typeface="Calibri" panose="020F0502020204030204" pitchFamily="34" charset="0"/>
              </a:rPr>
              <a:t>”</a:t>
            </a:r>
          </a:p>
        </p:txBody>
      </p:sp>
      <p:pic>
        <p:nvPicPr>
          <p:cNvPr id="5"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6705600" y="3581400"/>
            <a:ext cx="2047875" cy="1371600"/>
          </a:xfrm>
          <a:prstGeom prst="rect">
            <a:avLst/>
          </a:prstGeom>
          <a:noFill/>
          <a:ln w="9525">
            <a:noFill/>
            <a:miter lim="800000"/>
            <a:headEnd/>
            <a:tailEnd/>
          </a:ln>
        </p:spPr>
      </p:pic>
    </p:spTree>
    <p:extLst>
      <p:ext uri="{BB962C8B-B14F-4D97-AF65-F5344CB8AC3E}">
        <p14:creationId xmlns:p14="http://schemas.microsoft.com/office/powerpoint/2010/main" val="1225876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86373" y="231006"/>
            <a:ext cx="8382000" cy="762000"/>
          </a:xfrm>
        </p:spPr>
        <p:txBody>
          <a:bodyPr/>
          <a:lstStyle/>
          <a:p>
            <a:pPr eaLnBrk="1" hangingPunct="1"/>
            <a:r>
              <a:rPr lang="en-US" sz="3600" dirty="0"/>
              <a:t>Mosaic Covenant of Exodus 19–24</a:t>
            </a:r>
          </a:p>
        </p:txBody>
      </p:sp>
      <p:sp>
        <p:nvSpPr>
          <p:cNvPr id="1027" name="Rectangle 3"/>
          <p:cNvSpPr>
            <a:spLocks noGrp="1" noChangeArrowheads="1"/>
          </p:cNvSpPr>
          <p:nvPr>
            <p:ph type="body" idx="1"/>
          </p:nvPr>
        </p:nvSpPr>
        <p:spPr>
          <a:xfrm>
            <a:off x="0" y="990600"/>
            <a:ext cx="9067800" cy="5562600"/>
          </a:xfrm>
        </p:spPr>
        <p:txBody>
          <a:bodyPr/>
          <a:lstStyle/>
          <a:p>
            <a:pPr eaLnBrk="1" hangingPunct="1">
              <a:spcBef>
                <a:spcPts val="0"/>
              </a:spcBef>
              <a:spcAft>
                <a:spcPts val="600"/>
              </a:spcAft>
              <a:defRPr/>
            </a:pPr>
            <a:r>
              <a:rPr lang="en-US" sz="2800" dirty="0"/>
              <a:t>Sinai Revelation (Gen. 15:13-16; Ps. 147:19-20)</a:t>
            </a:r>
          </a:p>
          <a:p>
            <a:pPr eaLnBrk="1" hangingPunct="1">
              <a:spcBef>
                <a:spcPts val="0"/>
              </a:spcBef>
              <a:spcAft>
                <a:spcPts val="600"/>
              </a:spcAft>
              <a:defRPr/>
            </a:pPr>
            <a:r>
              <a:rPr lang="en-US" sz="2800" b="1" u="sng" dirty="0">
                <a:solidFill>
                  <a:srgbClr val="FFFFCC"/>
                </a:solidFill>
              </a:rPr>
              <a:t>Limited restoration of Theocratic Administrator (Exod. 19:6; Rom. 5:13-14)</a:t>
            </a:r>
          </a:p>
          <a:p>
            <a:pPr eaLnBrk="1" hangingPunct="1">
              <a:spcBef>
                <a:spcPts val="0"/>
              </a:spcBef>
              <a:spcAft>
                <a:spcPts val="600"/>
              </a:spcAft>
              <a:defRPr/>
            </a:pPr>
            <a:r>
              <a:rPr lang="en-US" sz="2800" dirty="0"/>
              <a:t>Conditional covenant (Exod. 19:6) </a:t>
            </a:r>
          </a:p>
          <a:p>
            <a:pPr eaLnBrk="1" hangingPunct="1">
              <a:spcBef>
                <a:spcPts val="0"/>
              </a:spcBef>
              <a:spcAft>
                <a:spcPts val="600"/>
              </a:spcAft>
              <a:defRPr/>
            </a:pPr>
            <a:r>
              <a:rPr lang="en-US" sz="2800" dirty="0"/>
              <a:t>Ownership vs. possession-enjoyment (Hos. 4:1ff; Ezek. 43:9)</a:t>
            </a:r>
          </a:p>
          <a:p>
            <a:pPr eaLnBrk="1" hangingPunct="1">
              <a:spcBef>
                <a:spcPts val="0"/>
              </a:spcBef>
              <a:spcAft>
                <a:spcPts val="600"/>
              </a:spcAft>
              <a:defRPr/>
            </a:pPr>
            <a:r>
              <a:rPr lang="en-US" sz="2800" dirty="0"/>
              <a:t>Mosaic Covenant points to Christ (Deut. 17:15; John 5:47-49)</a:t>
            </a:r>
          </a:p>
          <a:p>
            <a:pPr eaLnBrk="1" hangingPunct="1">
              <a:spcBef>
                <a:spcPts val="0"/>
              </a:spcBef>
              <a:spcAft>
                <a:spcPts val="600"/>
              </a:spcAft>
              <a:defRPr/>
            </a:pPr>
            <a:r>
              <a:rPr lang="en-US" sz="2800" dirty="0"/>
              <a:t>Kingdom’s coming based on Israel’s response to Christ (Luke 19:41-44; Matt. 23:37-39) </a:t>
            </a:r>
          </a:p>
          <a:p>
            <a:pPr eaLnBrk="1" hangingPunct="1">
              <a:spcBef>
                <a:spcPts val="0"/>
              </a:spcBef>
              <a:spcAft>
                <a:spcPts val="600"/>
              </a:spcAft>
              <a:defRPr/>
            </a:pPr>
            <a:r>
              <a:rPr lang="en-US" sz="2800" dirty="0"/>
              <a:t>Purpose of the Tribulation (Dan. 9:24-27; Matt. 24:15, 20-22, 31; 25:31; Deut. 4:30; Jer. 30:7; Zech. 12:10)</a:t>
            </a:r>
          </a:p>
        </p:txBody>
      </p:sp>
      <p:pic>
        <p:nvPicPr>
          <p:cNvPr id="1026" name="Picture 2" descr="Image result for mosaic covenan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7774" y="231006"/>
            <a:ext cx="1670026" cy="1187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252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463" y="228111"/>
            <a:ext cx="7773074" cy="5639289"/>
          </a:xfrm>
          <a:prstGeom prst="rect">
            <a:avLst/>
          </a:prstGeom>
        </p:spPr>
      </p:pic>
    </p:spTree>
    <p:extLst>
      <p:ext uri="{BB962C8B-B14F-4D97-AF65-F5344CB8AC3E}">
        <p14:creationId xmlns:p14="http://schemas.microsoft.com/office/powerpoint/2010/main" val="3534469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5" name="Subtitle 3"/>
          <p:cNvSpPr txBox="1">
            <a:spLocks/>
          </p:cNvSpPr>
          <p:nvPr/>
        </p:nvSpPr>
        <p:spPr bwMode="auto">
          <a:xfrm>
            <a:off x="228600" y="76201"/>
            <a:ext cx="8686800" cy="64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buNone/>
              <a:defRPr/>
            </a:pPr>
            <a:r>
              <a:rPr lang="en-US" sz="4000" kern="0" dirty="0">
                <a:solidFill>
                  <a:srgbClr val="00FFFF"/>
                </a:solidFill>
                <a:effectLst>
                  <a:outerShdw blurRad="38100" dist="38100" dir="2700000" algn="tl">
                    <a:srgbClr val="000000">
                      <a:alpha val="43137"/>
                    </a:srgbClr>
                  </a:outerShdw>
                </a:effectLst>
                <a:ea typeface="+mj-ea"/>
                <a:cs typeface="+mj-cs"/>
              </a:rPr>
              <a:t>Exodus 19:5-6</a:t>
            </a:r>
            <a:endParaRPr lang="en-US" sz="4000" kern="0" dirty="0">
              <a:effectLst>
                <a:outerShdw blurRad="38100" dist="38100" dir="2700000" algn="tl">
                  <a:srgbClr val="000000">
                    <a:alpha val="43137"/>
                  </a:srgbClr>
                </a:outerShdw>
              </a:effectLst>
            </a:endParaRPr>
          </a:p>
          <a:p>
            <a:pPr marL="0" indent="0" algn="just">
              <a:buNone/>
              <a:defRPr/>
            </a:pPr>
            <a:r>
              <a:rPr lang="en-US" kern="0" dirty="0"/>
              <a:t>“Now then, if you will indeed obey My voice and keep My covenant, then you shall be My own possession among all the peoples, for all the earth is Mine; and you shall be to Me a kingdom of priests and a holy nation.’ These are the words that you shall speak to the sons of Israel.”</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6705600" y="3581400"/>
            <a:ext cx="2047875" cy="1371600"/>
          </a:xfrm>
          <a:prstGeom prst="rect">
            <a:avLst/>
          </a:prstGeom>
          <a:noFill/>
          <a:ln w="9525">
            <a:noFill/>
            <a:miter lim="800000"/>
            <a:headEnd/>
            <a:tailEnd/>
          </a:ln>
        </p:spPr>
      </p:pic>
    </p:spTree>
    <p:extLst>
      <p:ext uri="{BB962C8B-B14F-4D97-AF65-F5344CB8AC3E}">
        <p14:creationId xmlns:p14="http://schemas.microsoft.com/office/powerpoint/2010/main" val="3109986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5" name="Subtitle 3"/>
          <p:cNvSpPr txBox="1">
            <a:spLocks/>
          </p:cNvSpPr>
          <p:nvPr/>
        </p:nvSpPr>
        <p:spPr bwMode="auto">
          <a:xfrm>
            <a:off x="228600" y="76201"/>
            <a:ext cx="8686800" cy="64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buNone/>
              <a:defRPr/>
            </a:pPr>
            <a:r>
              <a:rPr lang="en-US" sz="4000" kern="0" dirty="0">
                <a:solidFill>
                  <a:srgbClr val="00FFFF"/>
                </a:solidFill>
                <a:effectLst>
                  <a:outerShdw blurRad="38100" dist="38100" dir="2700000" algn="tl">
                    <a:srgbClr val="000000">
                      <a:alpha val="43137"/>
                    </a:srgbClr>
                  </a:outerShdw>
                </a:effectLst>
                <a:ea typeface="+mj-ea"/>
                <a:cs typeface="+mj-cs"/>
              </a:rPr>
              <a:t>Exodus 19:5-6</a:t>
            </a:r>
          </a:p>
          <a:p>
            <a:pPr marL="0" indent="0" algn="just">
              <a:buNone/>
              <a:defRPr/>
            </a:pPr>
            <a:r>
              <a:rPr lang="en-US" kern="0" dirty="0"/>
              <a:t>“Now then, if you will indeed obey My voice and keep My covenant, then you shall be My own possession among all the peoples, for all the earth is Mine; and you shall be to Me a </a:t>
            </a:r>
            <a:r>
              <a:rPr lang="en-US" b="1" u="sng" dirty="0">
                <a:solidFill>
                  <a:srgbClr val="FFFFCC"/>
                </a:solidFill>
              </a:rPr>
              <a:t>kingdom</a:t>
            </a:r>
            <a:r>
              <a:rPr lang="en-US" kern="0" dirty="0"/>
              <a:t> of priests and a holy nation.’ These are the words that you shall speak to the sons of Israel.”</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6705600" y="3581400"/>
            <a:ext cx="2047875" cy="1371600"/>
          </a:xfrm>
          <a:prstGeom prst="rect">
            <a:avLst/>
          </a:prstGeom>
          <a:noFill/>
          <a:ln w="9525">
            <a:noFill/>
            <a:miter lim="800000"/>
            <a:headEnd/>
            <a:tailEnd/>
          </a:ln>
        </p:spPr>
      </p:pic>
    </p:spTree>
    <p:extLst>
      <p:ext uri="{BB962C8B-B14F-4D97-AF65-F5344CB8AC3E}">
        <p14:creationId xmlns:p14="http://schemas.microsoft.com/office/powerpoint/2010/main" val="3707271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5" name="Subtitle 3"/>
          <p:cNvSpPr txBox="1">
            <a:spLocks/>
          </p:cNvSpPr>
          <p:nvPr/>
        </p:nvSpPr>
        <p:spPr bwMode="auto">
          <a:xfrm>
            <a:off x="139824" y="76201"/>
            <a:ext cx="8864352" cy="33527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a:buClr>
                <a:srgbClr val="00FFFF"/>
              </a:buClr>
              <a:buNone/>
              <a:defRPr/>
            </a:pPr>
            <a:r>
              <a:rPr lang="en-US" sz="4000" kern="0" dirty="0">
                <a:solidFill>
                  <a:srgbClr val="00FFFF"/>
                </a:solidFill>
                <a:effectLst>
                  <a:outerShdw blurRad="38100" dist="38100" dir="2700000" algn="tl">
                    <a:srgbClr val="000000">
                      <a:alpha val="43137"/>
                    </a:srgbClr>
                  </a:outerShdw>
                </a:effectLst>
                <a:ea typeface="+mj-ea"/>
                <a:cs typeface="+mj-cs"/>
              </a:rPr>
              <a:t>Romans 5:13-14</a:t>
            </a:r>
          </a:p>
          <a:p>
            <a:pPr marL="0" lvl="0" indent="0" algn="just">
              <a:buClr>
                <a:srgbClr val="00FFFF"/>
              </a:buClr>
              <a:buNone/>
              <a:defRPr/>
            </a:pPr>
            <a:r>
              <a:rPr lang="en-US" kern="0" dirty="0">
                <a:solidFill>
                  <a:srgbClr val="FFFFFF"/>
                </a:solidFill>
              </a:rPr>
              <a:t>“for until the Law sin was in the world, but sin is not imputed when there is no law. </a:t>
            </a:r>
            <a:r>
              <a:rPr lang="en-US" kern="0" baseline="30000" dirty="0">
                <a:solidFill>
                  <a:srgbClr val="FFFFFF"/>
                </a:solidFill>
              </a:rPr>
              <a:t>14 </a:t>
            </a:r>
            <a:r>
              <a:rPr lang="en-US" kern="0" dirty="0">
                <a:solidFill>
                  <a:srgbClr val="FFFFFF"/>
                </a:solidFill>
              </a:rPr>
              <a:t>Nevertheless death reigned </a:t>
            </a:r>
            <a:r>
              <a:rPr lang="en-US" b="1" u="sng" kern="0" dirty="0">
                <a:solidFill>
                  <a:srgbClr val="FFFFCC"/>
                </a:solidFill>
              </a:rPr>
              <a:t>from Adam until Moses</a:t>
            </a:r>
            <a:r>
              <a:rPr lang="en-US" kern="0" dirty="0">
                <a:solidFill>
                  <a:srgbClr val="FFFFFF"/>
                </a:solidFill>
              </a:rPr>
              <a:t>, even over those who had not sinned in the likeness of the offense of Adam, who is a type of Him who was to come.”</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6705600" y="3581400"/>
            <a:ext cx="2047875" cy="1371600"/>
          </a:xfrm>
          <a:prstGeom prst="rect">
            <a:avLst/>
          </a:prstGeom>
          <a:noFill/>
          <a:ln w="9525">
            <a:noFill/>
            <a:miter lim="800000"/>
            <a:headEnd/>
            <a:tailEnd/>
          </a:ln>
        </p:spPr>
      </p:pic>
    </p:spTree>
    <p:extLst>
      <p:ext uri="{BB962C8B-B14F-4D97-AF65-F5344CB8AC3E}">
        <p14:creationId xmlns:p14="http://schemas.microsoft.com/office/powerpoint/2010/main" val="2209333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86373" y="231006"/>
            <a:ext cx="8382000" cy="762000"/>
          </a:xfrm>
        </p:spPr>
        <p:txBody>
          <a:bodyPr/>
          <a:lstStyle/>
          <a:p>
            <a:pPr eaLnBrk="1" hangingPunct="1"/>
            <a:r>
              <a:rPr lang="en-US" sz="3600" dirty="0"/>
              <a:t>Mosaic Covenant of Exodus 19–24</a:t>
            </a:r>
          </a:p>
        </p:txBody>
      </p:sp>
      <p:sp>
        <p:nvSpPr>
          <p:cNvPr id="1027" name="Rectangle 3"/>
          <p:cNvSpPr>
            <a:spLocks noGrp="1" noChangeArrowheads="1"/>
          </p:cNvSpPr>
          <p:nvPr>
            <p:ph type="body" idx="1"/>
          </p:nvPr>
        </p:nvSpPr>
        <p:spPr>
          <a:xfrm>
            <a:off x="0" y="990600"/>
            <a:ext cx="9067800" cy="5562600"/>
          </a:xfrm>
        </p:spPr>
        <p:txBody>
          <a:bodyPr/>
          <a:lstStyle/>
          <a:p>
            <a:pPr eaLnBrk="1" hangingPunct="1">
              <a:spcBef>
                <a:spcPts val="0"/>
              </a:spcBef>
              <a:spcAft>
                <a:spcPts val="600"/>
              </a:spcAft>
              <a:defRPr/>
            </a:pPr>
            <a:r>
              <a:rPr lang="en-US" sz="2800" dirty="0"/>
              <a:t>Sinai Revelation (Gen. 15:13-16; Ps. 147:19-20)</a:t>
            </a:r>
          </a:p>
          <a:p>
            <a:pPr eaLnBrk="1" hangingPunct="1">
              <a:spcBef>
                <a:spcPts val="0"/>
              </a:spcBef>
              <a:spcAft>
                <a:spcPts val="600"/>
              </a:spcAft>
              <a:defRPr/>
            </a:pPr>
            <a:r>
              <a:rPr lang="en-US" sz="2800" dirty="0"/>
              <a:t>Limited restoration of Theocratic Administrator (Exod. 19:6; Rom. 5:13-14)</a:t>
            </a:r>
          </a:p>
          <a:p>
            <a:pPr eaLnBrk="1" hangingPunct="1">
              <a:spcBef>
                <a:spcPts val="0"/>
              </a:spcBef>
              <a:spcAft>
                <a:spcPts val="600"/>
              </a:spcAft>
              <a:defRPr/>
            </a:pPr>
            <a:r>
              <a:rPr lang="en-US" sz="2800" b="1" u="sng" dirty="0">
                <a:solidFill>
                  <a:srgbClr val="FFFFCC"/>
                </a:solidFill>
              </a:rPr>
              <a:t>Conditional covenant (Exod. 19:6) </a:t>
            </a:r>
          </a:p>
          <a:p>
            <a:pPr eaLnBrk="1" hangingPunct="1">
              <a:spcBef>
                <a:spcPts val="0"/>
              </a:spcBef>
              <a:spcAft>
                <a:spcPts val="600"/>
              </a:spcAft>
              <a:defRPr/>
            </a:pPr>
            <a:r>
              <a:rPr lang="en-US" sz="2800" dirty="0"/>
              <a:t>Ownership vs. possession-enjoyment (Hos. 4:1ff; Ezek. 43:9)</a:t>
            </a:r>
          </a:p>
          <a:p>
            <a:pPr eaLnBrk="1" hangingPunct="1">
              <a:spcBef>
                <a:spcPts val="0"/>
              </a:spcBef>
              <a:spcAft>
                <a:spcPts val="600"/>
              </a:spcAft>
              <a:defRPr/>
            </a:pPr>
            <a:r>
              <a:rPr lang="en-US" sz="2800" dirty="0"/>
              <a:t>Mosaic Covenant points to Christ (Deut. 17:15; John 5:47-49)</a:t>
            </a:r>
          </a:p>
          <a:p>
            <a:pPr eaLnBrk="1" hangingPunct="1">
              <a:spcBef>
                <a:spcPts val="0"/>
              </a:spcBef>
              <a:spcAft>
                <a:spcPts val="600"/>
              </a:spcAft>
              <a:defRPr/>
            </a:pPr>
            <a:r>
              <a:rPr lang="en-US" sz="2800" dirty="0"/>
              <a:t>Kingdom’s coming based on Israel’s response to Christ (Luke 19:41-44; Matt. 23:37-39) </a:t>
            </a:r>
          </a:p>
          <a:p>
            <a:pPr eaLnBrk="1" hangingPunct="1">
              <a:spcBef>
                <a:spcPts val="0"/>
              </a:spcBef>
              <a:spcAft>
                <a:spcPts val="600"/>
              </a:spcAft>
              <a:defRPr/>
            </a:pPr>
            <a:r>
              <a:rPr lang="en-US" sz="2800" dirty="0"/>
              <a:t>Purpose of the Tribulation (Dan. 9:24-27; Matt. 24:15, 20-22, 31; 25:31; Deut. 4:30; Jer. 30:7; Zech. 12:10)</a:t>
            </a:r>
          </a:p>
        </p:txBody>
      </p:sp>
      <p:pic>
        <p:nvPicPr>
          <p:cNvPr id="1026" name="Picture 2" descr="Image result for mosaic covenan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7774" y="231006"/>
            <a:ext cx="1670026" cy="1187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281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b="1" dirty="0">
                <a:solidFill>
                  <a:srgbClr val="00FFFF"/>
                </a:solidFill>
                <a:effectLst>
                  <a:outerShdw blurRad="38100" dist="38100" dir="2700000" algn="tl">
                    <a:srgbClr val="000000">
                      <a:alpha val="43137"/>
                    </a:srgbClr>
                  </a:outerShdw>
                </a:effectLst>
                <a:cs typeface="Calibri" panose="020F0502020204030204" pitchFamily="34" charset="0"/>
              </a:rPr>
              <a:t>Chapter 4</a:t>
            </a:r>
            <a:r>
              <a:rPr lang="en-US" altLang="en-US" sz="2800"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latin typeface="Calibri" panose="020F0502020204030204" pitchFamily="34" charset="0"/>
                <a:cs typeface="Calibri" panose="020F0502020204030204" pitchFamily="34" charset="0"/>
              </a:rPr>
              <a:t>Dr. Andy Woods</a:t>
            </a:r>
          </a:p>
          <a:p>
            <a:pPr eaLnBrk="1" hangingPunct="1"/>
            <a:endParaRPr lang="en-US" altLang="en-US" sz="2000" dirty="0">
              <a:latin typeface="Calibri" panose="020F0502020204030204" pitchFamily="34" charset="0"/>
              <a:cs typeface="Calibri" panose="020F0502020204030204" pitchFamily="34" charset="0"/>
            </a:endParaRPr>
          </a:p>
          <a:p>
            <a:pPr marL="0" indent="0" algn="ctr" eaLnBrk="1" hangingPunct="1">
              <a:buNone/>
            </a:pPr>
            <a:r>
              <a:rPr lang="en-US" altLang="en-US" sz="2000" dirty="0">
                <a:latin typeface="Calibri" panose="020F0502020204030204" pitchFamily="34" charset="0"/>
                <a:cs typeface="Calibri" panose="020F0502020204030204" pitchFamily="34" charset="0"/>
              </a:rPr>
              <a:t>Senior Pastor – Sugar Land Bible Church</a:t>
            </a:r>
          </a:p>
          <a:p>
            <a:pPr marL="0" indent="0" algn="ctr" eaLnBrk="1" hangingPunct="1">
              <a:buNone/>
            </a:pPr>
            <a:r>
              <a:rPr lang="en-US" altLang="en-US" sz="2000" dirty="0">
                <a:latin typeface="Calibri" panose="020F0502020204030204" pitchFamily="34" charset="0"/>
                <a:cs typeface="Calibri" panose="020F0502020204030204" pitchFamily="34" charset="0"/>
              </a:rPr>
              <a:t>Adjunct Professor of Bible &amp; Theology – College of Biblical Studies</a:t>
            </a:r>
            <a:r>
              <a:rPr lang="en-US" altLang="en-US" sz="2000" dirty="0">
                <a:solidFill>
                  <a:schemeClr val="bg1"/>
                </a:solidFill>
                <a:latin typeface="Calibri" panose="020F0502020204030204" pitchFamily="34" charset="0"/>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812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7772400" cy="1447800"/>
          </a:xfrm>
        </p:spPr>
        <p:txBody>
          <a:bodyPr/>
          <a:lstStyle/>
          <a:p>
            <a:pPr algn="ctr"/>
            <a:r>
              <a:rPr lang="en-US" sz="3600" dirty="0"/>
              <a:t>Evidence of Abrahamic Covenant’s Unconditional Nature</a:t>
            </a:r>
          </a:p>
        </p:txBody>
      </p:sp>
      <p:sp>
        <p:nvSpPr>
          <p:cNvPr id="34819" name="Rectangle 3"/>
          <p:cNvSpPr>
            <a:spLocks noGrp="1" noChangeArrowheads="1"/>
          </p:cNvSpPr>
          <p:nvPr>
            <p:ph type="body" idx="1"/>
          </p:nvPr>
        </p:nvSpPr>
        <p:spPr>
          <a:xfrm>
            <a:off x="228600" y="1946275"/>
            <a:ext cx="8713788" cy="3463925"/>
          </a:xfrm>
        </p:spPr>
        <p:txBody>
          <a:bodyPr/>
          <a:lstStyle/>
          <a:p>
            <a:pPr>
              <a:spcBef>
                <a:spcPts val="0"/>
              </a:spcBef>
              <a:spcAft>
                <a:spcPts val="1200"/>
              </a:spcAft>
              <a:defRPr/>
            </a:pPr>
            <a:r>
              <a:rPr lang="en-US" sz="2800" dirty="0"/>
              <a:t>ANE covenant ratification ceremony (Gen 15)</a:t>
            </a:r>
          </a:p>
          <a:p>
            <a:pPr>
              <a:spcBef>
                <a:spcPts val="0"/>
              </a:spcBef>
              <a:spcAft>
                <a:spcPts val="1200"/>
              </a:spcAft>
              <a:defRPr/>
            </a:pPr>
            <a:r>
              <a:rPr lang="en-US" sz="2800" dirty="0"/>
              <a:t>Lack of stated conditions for Israel’s obedience (Gen 15)</a:t>
            </a:r>
          </a:p>
          <a:p>
            <a:pPr>
              <a:spcBef>
                <a:spcPts val="0"/>
              </a:spcBef>
              <a:spcAft>
                <a:spcPts val="1200"/>
              </a:spcAft>
              <a:defRPr/>
            </a:pPr>
            <a:r>
              <a:rPr lang="en-US" sz="2800" dirty="0"/>
              <a:t>Covenant's eternality (Gen 17:7, 13, 19; Ps. 90:2)</a:t>
            </a:r>
          </a:p>
          <a:p>
            <a:pPr>
              <a:spcBef>
                <a:spcPts val="0"/>
              </a:spcBef>
              <a:spcAft>
                <a:spcPts val="1200"/>
              </a:spcAft>
              <a:defRPr/>
            </a:pPr>
            <a:r>
              <a:rPr lang="en-US" sz="2800" dirty="0"/>
              <a:t>Covenant's immutability (</a:t>
            </a:r>
            <a:r>
              <a:rPr lang="en-US" sz="2800" dirty="0" err="1"/>
              <a:t>Heb</a:t>
            </a:r>
            <a:r>
              <a:rPr lang="en-US" sz="2800" dirty="0"/>
              <a:t> 6:13-18; Mal. 3:6)</a:t>
            </a:r>
          </a:p>
          <a:p>
            <a:pPr>
              <a:spcBef>
                <a:spcPts val="0"/>
              </a:spcBef>
              <a:spcAft>
                <a:spcPts val="1200"/>
              </a:spcAft>
              <a:defRPr/>
            </a:pPr>
            <a:r>
              <a:rPr lang="en-US" sz="2800" dirty="0"/>
              <a:t>Trans-generational reaffirmation despite perpetual national disobedience (</a:t>
            </a:r>
            <a:r>
              <a:rPr lang="en-US" sz="2800" dirty="0" err="1"/>
              <a:t>Jer</a:t>
            </a:r>
            <a:r>
              <a:rPr lang="en-US" sz="2800" dirty="0"/>
              <a:t> 31:35-37)</a:t>
            </a:r>
          </a:p>
        </p:txBody>
      </p:sp>
      <p:sp>
        <p:nvSpPr>
          <p:cNvPr id="30724" name="Text Box 4"/>
          <p:cNvSpPr txBox="1">
            <a:spLocks noChangeArrowheads="1"/>
          </p:cNvSpPr>
          <p:nvPr/>
        </p:nvSpPr>
        <p:spPr bwMode="auto">
          <a:xfrm>
            <a:off x="1790700" y="6248400"/>
            <a:ext cx="5562600" cy="461665"/>
          </a:xfrm>
          <a:prstGeom prst="rect">
            <a:avLst/>
          </a:prstGeom>
          <a:noFill/>
          <a:ln w="9525">
            <a:noFill/>
            <a:miter lim="800000"/>
            <a:headEnd/>
            <a:tailEnd/>
          </a:ln>
        </p:spPr>
        <p:txBody>
          <a:bodyPr wrap="square">
            <a:spAutoFit/>
          </a:bodyPr>
          <a:lstStyle/>
          <a:p>
            <a:pPr algn="ctr">
              <a:spcBef>
                <a:spcPct val="50000"/>
              </a:spcBef>
            </a:pPr>
            <a:r>
              <a:rPr lang="en-US" dirty="0">
                <a:latin typeface="Calibri" panose="020F0502020204030204" pitchFamily="34" charset="0"/>
              </a:rPr>
              <a:t>Walvoord, </a:t>
            </a:r>
            <a:r>
              <a:rPr lang="en-US" i="1" dirty="0">
                <a:latin typeface="Calibri" panose="020F0502020204030204" pitchFamily="34" charset="0"/>
              </a:rPr>
              <a:t>The Millennial Kingdom</a:t>
            </a:r>
            <a:r>
              <a:rPr lang="en-US" dirty="0">
                <a:latin typeface="Calibri" panose="020F0502020204030204" pitchFamily="34" charset="0"/>
              </a:rPr>
              <a:t>, 149-52</a:t>
            </a:r>
          </a:p>
        </p:txBody>
      </p:sp>
      <p:pic>
        <p:nvPicPr>
          <p:cNvPr id="5"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996792" cy="1188720"/>
          </a:xfrm>
          <a:prstGeom prst="rect">
            <a:avLst/>
          </a:prstGeom>
          <a:noFill/>
          <a:ln w="9525">
            <a:noFill/>
            <a:miter lim="800000"/>
            <a:headEnd/>
            <a:tailEnd/>
          </a:ln>
        </p:spPr>
      </p:pic>
    </p:spTree>
    <p:extLst>
      <p:ext uri="{BB962C8B-B14F-4D97-AF65-F5344CB8AC3E}">
        <p14:creationId xmlns:p14="http://schemas.microsoft.com/office/powerpoint/2010/main" val="3226178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176213" y="198834"/>
            <a:ext cx="8791575"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cs typeface="+mn-cs"/>
              </a:rPr>
              <a:t>Proverbs 3:5-6</a:t>
            </a:r>
          </a:p>
          <a:p>
            <a:pPr algn="just"/>
            <a:r>
              <a:rPr lang="en-US" altLang="en-US" sz="3600" dirty="0">
                <a:latin typeface="Calibri" panose="020F0502020204030204" pitchFamily="34" charset="0"/>
              </a:rPr>
              <a:t>“</a:t>
            </a:r>
            <a:r>
              <a:rPr lang="en-US" sz="3600" b="1" u="sng" dirty="0">
                <a:solidFill>
                  <a:srgbClr val="FFFFCC"/>
                </a:solidFill>
                <a:latin typeface="Calibri" panose="020F0502020204030204" pitchFamily="34" charset="0"/>
              </a:rPr>
              <a:t>Trust</a:t>
            </a:r>
            <a:r>
              <a:rPr lang="en-US" sz="3600" dirty="0">
                <a:latin typeface="Calibri" panose="020F0502020204030204" pitchFamily="34" charset="0"/>
              </a:rPr>
              <a:t> in the </a:t>
            </a:r>
            <a:r>
              <a:rPr lang="en-US" sz="3600" cap="small" dirty="0">
                <a:latin typeface="Calibri" panose="020F0502020204030204" pitchFamily="34" charset="0"/>
              </a:rPr>
              <a:t>Lord</a:t>
            </a:r>
            <a:r>
              <a:rPr lang="en-US" sz="3600" dirty="0">
                <a:latin typeface="Calibri" panose="020F0502020204030204" pitchFamily="34" charset="0"/>
              </a:rPr>
              <a:t> with all your heart And do not </a:t>
            </a:r>
            <a:r>
              <a:rPr lang="en-US" sz="3600" b="1" u="sng" dirty="0">
                <a:solidFill>
                  <a:srgbClr val="FFFFCC"/>
                </a:solidFill>
                <a:latin typeface="Calibri" panose="020F0502020204030204" pitchFamily="34" charset="0"/>
              </a:rPr>
              <a:t>lean</a:t>
            </a:r>
            <a:r>
              <a:rPr lang="en-US" sz="3600" dirty="0">
                <a:latin typeface="Calibri" panose="020F0502020204030204" pitchFamily="34" charset="0"/>
              </a:rPr>
              <a:t> on your own understanding.</a:t>
            </a:r>
            <a:r>
              <a:rPr lang="en-US" sz="3600" baseline="30000" dirty="0">
                <a:latin typeface="Calibri" panose="020F0502020204030204" pitchFamily="34" charset="0"/>
              </a:rPr>
              <a:t> </a:t>
            </a:r>
            <a:r>
              <a:rPr lang="en-US" sz="3600" dirty="0">
                <a:latin typeface="Calibri" panose="020F0502020204030204" pitchFamily="34" charset="0"/>
              </a:rPr>
              <a:t>In all your ways </a:t>
            </a:r>
            <a:r>
              <a:rPr lang="en-US" sz="3600" b="1" u="sng" dirty="0">
                <a:solidFill>
                  <a:srgbClr val="FFFFCC"/>
                </a:solidFill>
                <a:latin typeface="Calibri" panose="020F0502020204030204" pitchFamily="34" charset="0"/>
              </a:rPr>
              <a:t>acknowledge</a:t>
            </a:r>
            <a:r>
              <a:rPr lang="en-US" sz="3600" dirty="0">
                <a:latin typeface="Calibri" panose="020F0502020204030204" pitchFamily="34" charset="0"/>
              </a:rPr>
              <a:t> Him, And He will make your </a:t>
            </a:r>
            <a:r>
              <a:rPr lang="en-US" sz="3600" b="1" u="sng" dirty="0">
                <a:solidFill>
                  <a:srgbClr val="FFFFCC"/>
                </a:solidFill>
                <a:latin typeface="Calibri" panose="020F0502020204030204" pitchFamily="34" charset="0"/>
              </a:rPr>
              <a:t>paths straight</a:t>
            </a:r>
            <a:r>
              <a:rPr lang="en-US" sz="3600" dirty="0">
                <a:latin typeface="Calibri" panose="020F0502020204030204" pitchFamily="34" charset="0"/>
              </a:rPr>
              <a:t>.</a:t>
            </a:r>
            <a:r>
              <a:rPr lang="en-US" altLang="en-US" sz="3600" dirty="0">
                <a:latin typeface="Calibri" panose="020F0502020204030204" pitchFamily="34" charset="0"/>
              </a:rPr>
              <a:t>”</a:t>
            </a:r>
          </a:p>
        </p:txBody>
      </p:sp>
      <p:pic>
        <p:nvPicPr>
          <p:cNvPr id="5"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6705600" y="3581400"/>
            <a:ext cx="2047875" cy="1371600"/>
          </a:xfrm>
          <a:prstGeom prst="rect">
            <a:avLst/>
          </a:prstGeom>
          <a:noFill/>
          <a:ln w="9525">
            <a:noFill/>
            <a:miter lim="800000"/>
            <a:headEnd/>
            <a:tailEnd/>
          </a:ln>
        </p:spPr>
      </p:pic>
    </p:spTree>
    <p:extLst>
      <p:ext uri="{BB962C8B-B14F-4D97-AF65-F5344CB8AC3E}">
        <p14:creationId xmlns:p14="http://schemas.microsoft.com/office/powerpoint/2010/main" val="4191710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5" name="Subtitle 3"/>
          <p:cNvSpPr txBox="1">
            <a:spLocks/>
          </p:cNvSpPr>
          <p:nvPr/>
        </p:nvSpPr>
        <p:spPr bwMode="auto">
          <a:xfrm>
            <a:off x="228600" y="228601"/>
            <a:ext cx="8686800" cy="3809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buNone/>
              <a:defRPr/>
            </a:pPr>
            <a:r>
              <a:rPr lang="en-US" sz="4000" dirty="0">
                <a:solidFill>
                  <a:srgbClr val="00FFFF"/>
                </a:solidFill>
                <a:effectLst>
                  <a:outerShdw blurRad="38100" dist="38100" dir="2700000" algn="tl">
                    <a:srgbClr val="000000">
                      <a:alpha val="43137"/>
                    </a:srgbClr>
                  </a:outerShdw>
                </a:effectLst>
              </a:rPr>
              <a:t>Exodus 19:5-6</a:t>
            </a:r>
          </a:p>
          <a:p>
            <a:pPr marL="0" indent="0" algn="just">
              <a:buNone/>
              <a:defRPr/>
            </a:pPr>
            <a:r>
              <a:rPr lang="en-US" kern="0" dirty="0"/>
              <a:t>“Now then, </a:t>
            </a:r>
            <a:r>
              <a:rPr lang="en-US" b="1" u="sng" dirty="0">
                <a:solidFill>
                  <a:srgbClr val="FFFFCC"/>
                </a:solidFill>
              </a:rPr>
              <a:t>if</a:t>
            </a:r>
            <a:r>
              <a:rPr lang="en-US" kern="0" dirty="0"/>
              <a:t> you will indeed obey My voice and keep My covenant, </a:t>
            </a:r>
            <a:r>
              <a:rPr lang="en-US" b="1" u="sng" dirty="0">
                <a:solidFill>
                  <a:srgbClr val="FFFFCC"/>
                </a:solidFill>
              </a:rPr>
              <a:t>then</a:t>
            </a:r>
            <a:r>
              <a:rPr lang="en-US" kern="0" dirty="0"/>
              <a:t> you shall be My own possession among all the peoples, for all the earth is Mine; and you shall be to Me a kingdom of priests and a holy nation.’ These are the words that you shall speak to the sons of Israel.”</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6705600" y="3581400"/>
            <a:ext cx="2047875" cy="1371600"/>
          </a:xfrm>
          <a:prstGeom prst="rect">
            <a:avLst/>
          </a:prstGeom>
          <a:noFill/>
          <a:ln w="9525">
            <a:noFill/>
            <a:miter lim="800000"/>
            <a:headEnd/>
            <a:tailEnd/>
          </a:ln>
        </p:spPr>
      </p:pic>
    </p:spTree>
    <p:extLst>
      <p:ext uri="{BB962C8B-B14F-4D97-AF65-F5344CB8AC3E}">
        <p14:creationId xmlns:p14="http://schemas.microsoft.com/office/powerpoint/2010/main" val="1545196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685800" y="304800"/>
            <a:ext cx="7772400" cy="1447800"/>
          </a:xfrm>
        </p:spPr>
        <p:txBody>
          <a:bodyPr/>
          <a:lstStyle/>
          <a:p>
            <a:pPr algn="ctr"/>
            <a:r>
              <a:rPr lang="en-US" sz="4000" dirty="0"/>
              <a:t>Six Parts of a Suzerain-Vassal Treaty in Deuteronomy</a:t>
            </a:r>
          </a:p>
        </p:txBody>
      </p:sp>
      <p:sp>
        <p:nvSpPr>
          <p:cNvPr id="36867" name="Rectangle 3"/>
          <p:cNvSpPr>
            <a:spLocks noGrp="1" noChangeArrowheads="1"/>
          </p:cNvSpPr>
          <p:nvPr>
            <p:ph type="body" idx="4294967295"/>
          </p:nvPr>
        </p:nvSpPr>
        <p:spPr>
          <a:xfrm>
            <a:off x="228600" y="1828800"/>
            <a:ext cx="6019800" cy="4571999"/>
          </a:xfrm>
          <a:noFill/>
        </p:spPr>
        <p:txBody>
          <a:bodyPr/>
          <a:lstStyle/>
          <a:p>
            <a:pPr marL="457200" indent="-457200">
              <a:spcBef>
                <a:spcPts val="0"/>
              </a:spcBef>
              <a:spcAft>
                <a:spcPts val="1200"/>
              </a:spcAft>
            </a:pPr>
            <a:r>
              <a:rPr lang="en-US" sz="2800" dirty="0">
                <a:effectLst/>
              </a:rPr>
              <a:t>Preamble (1:1-5)</a:t>
            </a:r>
          </a:p>
          <a:p>
            <a:pPr marL="457200" indent="-457200">
              <a:spcBef>
                <a:spcPts val="0"/>
              </a:spcBef>
              <a:spcAft>
                <a:spcPts val="1200"/>
              </a:spcAft>
            </a:pPr>
            <a:r>
              <a:rPr lang="en-US" sz="2800" dirty="0">
                <a:effectLst/>
              </a:rPr>
              <a:t>Prologue (1:6</a:t>
            </a:r>
            <a:r>
              <a:rPr lang="en-US" sz="2800" dirty="0">
                <a:effectLst/>
                <a:cs typeface="Times New Roman" pitchFamily="18" charset="0"/>
              </a:rPr>
              <a:t>–4:40)</a:t>
            </a:r>
            <a:endParaRPr lang="en-US" sz="2800" dirty="0">
              <a:effectLst/>
            </a:endParaRPr>
          </a:p>
          <a:p>
            <a:pPr marL="457200" indent="-457200">
              <a:spcBef>
                <a:spcPts val="0"/>
              </a:spcBef>
              <a:spcAft>
                <a:spcPts val="1200"/>
              </a:spcAft>
            </a:pPr>
            <a:r>
              <a:rPr lang="en-US" sz="2800" dirty="0">
                <a:effectLst/>
              </a:rPr>
              <a:t>Covenant obligations (5</a:t>
            </a:r>
            <a:r>
              <a:rPr lang="en-US" sz="2800" dirty="0">
                <a:effectLst/>
                <a:cs typeface="Times New Roman" pitchFamily="18" charset="0"/>
              </a:rPr>
              <a:t>–26)</a:t>
            </a:r>
            <a:endParaRPr lang="en-US" sz="2800" dirty="0">
              <a:effectLst/>
            </a:endParaRPr>
          </a:p>
          <a:p>
            <a:pPr marL="457200" indent="-457200">
              <a:spcBef>
                <a:spcPts val="0"/>
              </a:spcBef>
              <a:spcAft>
                <a:spcPts val="1200"/>
              </a:spcAft>
            </a:pPr>
            <a:r>
              <a:rPr lang="en-US" sz="2800" dirty="0">
                <a:effectLst/>
              </a:rPr>
              <a:t>Storage and reading instructions (27:2-3; 31:9, 24, 26)</a:t>
            </a:r>
          </a:p>
          <a:p>
            <a:pPr marL="457200" indent="-457200">
              <a:spcBef>
                <a:spcPts val="0"/>
              </a:spcBef>
              <a:spcAft>
                <a:spcPts val="1200"/>
              </a:spcAft>
            </a:pPr>
            <a:r>
              <a:rPr lang="en-US" sz="2800" dirty="0">
                <a:effectLst/>
              </a:rPr>
              <a:t>Witnesses (32:1)</a:t>
            </a:r>
          </a:p>
          <a:p>
            <a:pPr marL="457200" indent="-457200">
              <a:spcBef>
                <a:spcPts val="0"/>
              </a:spcBef>
              <a:spcAft>
                <a:spcPts val="1200"/>
              </a:spcAft>
            </a:pPr>
            <a:r>
              <a:rPr lang="en-US" sz="2800" dirty="0">
                <a:effectLst/>
              </a:rPr>
              <a:t>Blessings and curses (28)</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715000"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1169289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685800" y="304800"/>
            <a:ext cx="7772400" cy="1447800"/>
          </a:xfrm>
        </p:spPr>
        <p:txBody>
          <a:bodyPr/>
          <a:lstStyle/>
          <a:p>
            <a:pPr algn="ctr"/>
            <a:r>
              <a:rPr lang="en-US" sz="4000" dirty="0"/>
              <a:t>Six Parts of a Suzerain-Vassal Treaty in Deuteronomy</a:t>
            </a:r>
          </a:p>
        </p:txBody>
      </p:sp>
      <p:sp>
        <p:nvSpPr>
          <p:cNvPr id="36867" name="Rectangle 3"/>
          <p:cNvSpPr>
            <a:spLocks noGrp="1" noChangeArrowheads="1"/>
          </p:cNvSpPr>
          <p:nvPr>
            <p:ph type="body" idx="4294967295"/>
          </p:nvPr>
        </p:nvSpPr>
        <p:spPr>
          <a:xfrm>
            <a:off x="228600" y="1828800"/>
            <a:ext cx="6019800" cy="4571999"/>
          </a:xfrm>
          <a:noFill/>
        </p:spPr>
        <p:txBody>
          <a:bodyPr/>
          <a:lstStyle/>
          <a:p>
            <a:pPr marL="457200" indent="-457200">
              <a:spcBef>
                <a:spcPts val="0"/>
              </a:spcBef>
              <a:spcAft>
                <a:spcPts val="1200"/>
              </a:spcAft>
            </a:pPr>
            <a:r>
              <a:rPr lang="en-US" sz="2800" dirty="0">
                <a:effectLst/>
              </a:rPr>
              <a:t>Preamble (1:1-5)</a:t>
            </a:r>
          </a:p>
          <a:p>
            <a:pPr marL="457200" indent="-457200">
              <a:spcBef>
                <a:spcPts val="0"/>
              </a:spcBef>
              <a:spcAft>
                <a:spcPts val="1200"/>
              </a:spcAft>
            </a:pPr>
            <a:r>
              <a:rPr lang="en-US" sz="2800" dirty="0">
                <a:effectLst/>
              </a:rPr>
              <a:t>Prologue (1:6</a:t>
            </a:r>
            <a:r>
              <a:rPr lang="en-US" sz="2800" dirty="0">
                <a:effectLst/>
                <a:cs typeface="Times New Roman" pitchFamily="18" charset="0"/>
              </a:rPr>
              <a:t>–4:40)</a:t>
            </a:r>
            <a:endParaRPr lang="en-US" sz="2800" dirty="0">
              <a:effectLst/>
            </a:endParaRPr>
          </a:p>
          <a:p>
            <a:pPr marL="457200" indent="-457200">
              <a:spcBef>
                <a:spcPts val="0"/>
              </a:spcBef>
              <a:spcAft>
                <a:spcPts val="1200"/>
              </a:spcAft>
            </a:pPr>
            <a:r>
              <a:rPr lang="en-US" sz="2800" dirty="0">
                <a:effectLst/>
              </a:rPr>
              <a:t>Covenant obligations (5</a:t>
            </a:r>
            <a:r>
              <a:rPr lang="en-US" sz="2800" dirty="0">
                <a:effectLst/>
                <a:cs typeface="Times New Roman" pitchFamily="18" charset="0"/>
              </a:rPr>
              <a:t>–26)</a:t>
            </a:r>
            <a:endParaRPr lang="en-US" sz="2800" dirty="0">
              <a:effectLst/>
            </a:endParaRPr>
          </a:p>
          <a:p>
            <a:pPr marL="457200" indent="-457200">
              <a:spcBef>
                <a:spcPts val="0"/>
              </a:spcBef>
              <a:spcAft>
                <a:spcPts val="1200"/>
              </a:spcAft>
            </a:pPr>
            <a:r>
              <a:rPr lang="en-US" sz="2800" dirty="0">
                <a:effectLst/>
              </a:rPr>
              <a:t>Storage and reading instructions (27:2-3; 31:9, 24, 26)</a:t>
            </a:r>
          </a:p>
          <a:p>
            <a:pPr marL="457200" indent="-457200">
              <a:spcBef>
                <a:spcPts val="0"/>
              </a:spcBef>
              <a:spcAft>
                <a:spcPts val="1200"/>
              </a:spcAft>
            </a:pPr>
            <a:r>
              <a:rPr lang="en-US" sz="2800" dirty="0">
                <a:effectLst/>
              </a:rPr>
              <a:t>Witnesses (32:1)</a:t>
            </a:r>
          </a:p>
          <a:p>
            <a:pPr marL="457200" indent="-457200">
              <a:spcBef>
                <a:spcPts val="0"/>
              </a:spcBef>
              <a:spcAft>
                <a:spcPts val="1200"/>
              </a:spcAft>
            </a:pPr>
            <a:r>
              <a:rPr lang="en-US" sz="2800" b="1" i="1" u="sng" dirty="0">
                <a:solidFill>
                  <a:srgbClr val="FFFFCC"/>
                </a:solidFill>
                <a:effectLst/>
              </a:rPr>
              <a:t>Blessings and curses (28)</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715000"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4271039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86373" y="231006"/>
            <a:ext cx="8382000" cy="762000"/>
          </a:xfrm>
        </p:spPr>
        <p:txBody>
          <a:bodyPr/>
          <a:lstStyle/>
          <a:p>
            <a:pPr eaLnBrk="1" hangingPunct="1"/>
            <a:r>
              <a:rPr lang="en-US" sz="3600" dirty="0"/>
              <a:t>Mosaic Covenant of Exodus 19–24</a:t>
            </a:r>
          </a:p>
        </p:txBody>
      </p:sp>
      <p:sp>
        <p:nvSpPr>
          <p:cNvPr id="1027" name="Rectangle 3"/>
          <p:cNvSpPr>
            <a:spLocks noGrp="1" noChangeArrowheads="1"/>
          </p:cNvSpPr>
          <p:nvPr>
            <p:ph type="body" idx="1"/>
          </p:nvPr>
        </p:nvSpPr>
        <p:spPr>
          <a:xfrm>
            <a:off x="0" y="990600"/>
            <a:ext cx="9067800" cy="5562600"/>
          </a:xfrm>
        </p:spPr>
        <p:txBody>
          <a:bodyPr/>
          <a:lstStyle/>
          <a:p>
            <a:pPr eaLnBrk="1" hangingPunct="1">
              <a:spcBef>
                <a:spcPts val="0"/>
              </a:spcBef>
              <a:spcAft>
                <a:spcPts val="600"/>
              </a:spcAft>
              <a:defRPr/>
            </a:pPr>
            <a:r>
              <a:rPr lang="en-US" sz="2800" dirty="0"/>
              <a:t>Sinai Revelation (Gen. 15:13-16; Ps. 147:19-20)</a:t>
            </a:r>
          </a:p>
          <a:p>
            <a:pPr eaLnBrk="1" hangingPunct="1">
              <a:spcBef>
                <a:spcPts val="0"/>
              </a:spcBef>
              <a:spcAft>
                <a:spcPts val="600"/>
              </a:spcAft>
              <a:defRPr/>
            </a:pPr>
            <a:r>
              <a:rPr lang="en-US" sz="2800" dirty="0"/>
              <a:t>Limited restoration of Theocratic Administrator (Exod. 19:6; Rom. 5:13-14)</a:t>
            </a:r>
          </a:p>
          <a:p>
            <a:pPr eaLnBrk="1" hangingPunct="1">
              <a:spcBef>
                <a:spcPts val="0"/>
              </a:spcBef>
              <a:spcAft>
                <a:spcPts val="600"/>
              </a:spcAft>
              <a:defRPr/>
            </a:pPr>
            <a:r>
              <a:rPr lang="en-US" sz="2800" dirty="0"/>
              <a:t>Conditional covenant (Exod. 19:6) </a:t>
            </a:r>
          </a:p>
          <a:p>
            <a:pPr eaLnBrk="1" hangingPunct="1">
              <a:spcBef>
                <a:spcPts val="0"/>
              </a:spcBef>
              <a:spcAft>
                <a:spcPts val="600"/>
              </a:spcAft>
              <a:defRPr/>
            </a:pPr>
            <a:r>
              <a:rPr lang="en-US" sz="2800" b="1" u="sng" dirty="0">
                <a:solidFill>
                  <a:srgbClr val="FFFFCC"/>
                </a:solidFill>
              </a:rPr>
              <a:t>Ownership vs. possession-enjoyment (Hos. 4:1ff; Ezek. 43:9)</a:t>
            </a:r>
          </a:p>
          <a:p>
            <a:pPr eaLnBrk="1" hangingPunct="1">
              <a:spcBef>
                <a:spcPts val="0"/>
              </a:spcBef>
              <a:spcAft>
                <a:spcPts val="600"/>
              </a:spcAft>
              <a:defRPr/>
            </a:pPr>
            <a:r>
              <a:rPr lang="en-US" sz="2800" dirty="0"/>
              <a:t>Mosaic Covenant points to Christ (Deut. 17:15; John 5:47-49)</a:t>
            </a:r>
          </a:p>
          <a:p>
            <a:pPr eaLnBrk="1" hangingPunct="1">
              <a:spcBef>
                <a:spcPts val="0"/>
              </a:spcBef>
              <a:spcAft>
                <a:spcPts val="600"/>
              </a:spcAft>
              <a:defRPr/>
            </a:pPr>
            <a:r>
              <a:rPr lang="en-US" sz="2800" dirty="0"/>
              <a:t>Kingdom’s coming based on Israel’s response to Christ (Luke 19:41-44; Matt. 23:37-39) </a:t>
            </a:r>
          </a:p>
          <a:p>
            <a:pPr eaLnBrk="1" hangingPunct="1">
              <a:spcBef>
                <a:spcPts val="0"/>
              </a:spcBef>
              <a:spcAft>
                <a:spcPts val="600"/>
              </a:spcAft>
              <a:defRPr/>
            </a:pPr>
            <a:r>
              <a:rPr lang="en-US" sz="2800" dirty="0"/>
              <a:t>Purpose of the Tribulation (Dan. 9:24-27; Matt. 24:15, 20-22, 31; 25:31; Deut. 4:30; Jer. 30:7; Zech. 12:10)</a:t>
            </a:r>
          </a:p>
        </p:txBody>
      </p:sp>
      <p:pic>
        <p:nvPicPr>
          <p:cNvPr id="1026" name="Picture 2" descr="Image result for mosaic covenan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7774" y="231006"/>
            <a:ext cx="1670026" cy="1187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690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5" name="Subtitle 3"/>
          <p:cNvSpPr txBox="1">
            <a:spLocks/>
          </p:cNvSpPr>
          <p:nvPr/>
        </p:nvSpPr>
        <p:spPr bwMode="auto">
          <a:xfrm>
            <a:off x="228600" y="76201"/>
            <a:ext cx="8686800" cy="64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eaLnBrk="1" hangingPunct="1">
              <a:spcBef>
                <a:spcPct val="0"/>
              </a:spcBef>
              <a:spcAft>
                <a:spcPts val="1200"/>
              </a:spcAft>
              <a:buClrTx/>
              <a:buSzTx/>
              <a:buNone/>
            </a:pPr>
            <a:r>
              <a:rPr lang="en-US" altLang="en-US" sz="4000" dirty="0">
                <a:solidFill>
                  <a:srgbClr val="00FFFF"/>
                </a:solidFill>
                <a:effectLst>
                  <a:outerShdw blurRad="38100" dist="38100" dir="2700000" algn="tl">
                    <a:srgbClr val="000000">
                      <a:alpha val="43137"/>
                    </a:srgbClr>
                  </a:outerShdw>
                </a:effectLst>
                <a:cs typeface="Arial" charset="0"/>
              </a:rPr>
              <a:t>Hosea 4:1-2 (NASB)</a:t>
            </a:r>
          </a:p>
          <a:p>
            <a:pPr marL="0" lvl="0" indent="0" algn="just" eaLnBrk="1" hangingPunct="1">
              <a:spcBef>
                <a:spcPct val="0"/>
              </a:spcBef>
              <a:buClrTx/>
              <a:buSzTx/>
              <a:buNone/>
            </a:pPr>
            <a:r>
              <a:rPr lang="en-US" altLang="en-US" dirty="0">
                <a:solidFill>
                  <a:srgbClr val="FFFFFF"/>
                </a:solidFill>
                <a:effectLst/>
                <a:cs typeface="Arial" charset="0"/>
              </a:rPr>
              <a:t>“</a:t>
            </a:r>
            <a:r>
              <a:rPr lang="en-US" dirty="0">
                <a:solidFill>
                  <a:srgbClr val="FFFFFF"/>
                </a:solidFill>
                <a:effectLst/>
                <a:cs typeface="Arial" charset="0"/>
              </a:rPr>
              <a:t>Listen to the word of the </a:t>
            </a:r>
            <a:r>
              <a:rPr lang="en-US" cap="small" dirty="0">
                <a:solidFill>
                  <a:srgbClr val="FFFFFF"/>
                </a:solidFill>
                <a:effectLst/>
                <a:cs typeface="Arial" charset="0"/>
              </a:rPr>
              <a:t>Lord</a:t>
            </a:r>
            <a:r>
              <a:rPr lang="en-US" dirty="0">
                <a:solidFill>
                  <a:srgbClr val="FFFFFF"/>
                </a:solidFill>
                <a:effectLst/>
                <a:cs typeface="Arial" charset="0"/>
              </a:rPr>
              <a:t>, O sons of Israel, For </a:t>
            </a:r>
            <a:r>
              <a:rPr lang="en-US" b="1" u="sng" dirty="0">
                <a:solidFill>
                  <a:srgbClr val="FFFFCC"/>
                </a:solidFill>
                <a:effectLst/>
                <a:cs typeface="Arial" charset="0"/>
              </a:rPr>
              <a:t>the </a:t>
            </a:r>
            <a:r>
              <a:rPr lang="en-US" b="1" u="sng" cap="small" dirty="0">
                <a:solidFill>
                  <a:srgbClr val="FFFFCC"/>
                </a:solidFill>
                <a:effectLst/>
                <a:cs typeface="Arial" charset="0"/>
              </a:rPr>
              <a:t>Lord</a:t>
            </a:r>
            <a:r>
              <a:rPr lang="en-US" b="1" u="sng" dirty="0">
                <a:solidFill>
                  <a:srgbClr val="FFFFCC"/>
                </a:solidFill>
                <a:effectLst/>
                <a:cs typeface="Arial" charset="0"/>
              </a:rPr>
              <a:t> has a case against the inhabitants of the land</a:t>
            </a:r>
            <a:r>
              <a:rPr lang="en-US" dirty="0">
                <a:solidFill>
                  <a:srgbClr val="FFFFFF"/>
                </a:solidFill>
                <a:effectLst/>
                <a:cs typeface="Arial" charset="0"/>
              </a:rPr>
              <a:t>, Because there is no faithfulness or kindness Or knowledge of God in the land.</a:t>
            </a:r>
            <a:r>
              <a:rPr lang="en-US" baseline="30000" dirty="0">
                <a:solidFill>
                  <a:srgbClr val="FFFFFF"/>
                </a:solidFill>
                <a:effectLst/>
                <a:cs typeface="Arial" charset="0"/>
              </a:rPr>
              <a:t>2 </a:t>
            </a:r>
            <a:r>
              <a:rPr lang="en-US" i="1" dirty="0">
                <a:solidFill>
                  <a:srgbClr val="FFFFFF"/>
                </a:solidFill>
                <a:effectLst/>
                <a:cs typeface="Arial" charset="0"/>
              </a:rPr>
              <a:t>There is</a:t>
            </a:r>
            <a:r>
              <a:rPr lang="en-US" dirty="0">
                <a:solidFill>
                  <a:srgbClr val="FFFFFF"/>
                </a:solidFill>
                <a:effectLst/>
                <a:cs typeface="Arial" charset="0"/>
              </a:rPr>
              <a:t> swearing, deception, murder, stealing and adultery. They employ violence, so that bloodshed follows bloodshed.</a:t>
            </a:r>
            <a:r>
              <a:rPr lang="en-US" altLang="en-US" dirty="0">
                <a:solidFill>
                  <a:srgbClr val="FFFFFF"/>
                </a:solidFill>
                <a:effectLst/>
                <a:cs typeface="Arial" charset="0"/>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6705600" y="3886200"/>
            <a:ext cx="2047875" cy="1371600"/>
          </a:xfrm>
          <a:prstGeom prst="rect">
            <a:avLst/>
          </a:prstGeom>
          <a:noFill/>
          <a:ln w="9525">
            <a:noFill/>
            <a:miter lim="800000"/>
            <a:headEnd/>
            <a:tailEnd/>
          </a:ln>
        </p:spPr>
      </p:pic>
    </p:spTree>
    <p:extLst>
      <p:ext uri="{BB962C8B-B14F-4D97-AF65-F5344CB8AC3E}">
        <p14:creationId xmlns:p14="http://schemas.microsoft.com/office/powerpoint/2010/main" val="3267701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685800" y="304800"/>
            <a:ext cx="7772400" cy="1447800"/>
          </a:xfrm>
        </p:spPr>
        <p:txBody>
          <a:bodyPr/>
          <a:lstStyle/>
          <a:p>
            <a:pPr algn="ctr"/>
            <a:r>
              <a:rPr lang="en-US" sz="4000" dirty="0"/>
              <a:t>Six Parts of a Suzerain-Vassal Treaty in Deuteronomy</a:t>
            </a:r>
          </a:p>
        </p:txBody>
      </p:sp>
      <p:sp>
        <p:nvSpPr>
          <p:cNvPr id="36867" name="Rectangle 3"/>
          <p:cNvSpPr>
            <a:spLocks noGrp="1" noChangeArrowheads="1"/>
          </p:cNvSpPr>
          <p:nvPr>
            <p:ph type="body" idx="4294967295"/>
          </p:nvPr>
        </p:nvSpPr>
        <p:spPr>
          <a:xfrm>
            <a:off x="228600" y="1828800"/>
            <a:ext cx="6019800" cy="4571999"/>
          </a:xfrm>
          <a:noFill/>
        </p:spPr>
        <p:txBody>
          <a:bodyPr/>
          <a:lstStyle/>
          <a:p>
            <a:pPr marL="457200" indent="-457200">
              <a:spcBef>
                <a:spcPts val="0"/>
              </a:spcBef>
              <a:spcAft>
                <a:spcPts val="1200"/>
              </a:spcAft>
            </a:pPr>
            <a:r>
              <a:rPr lang="en-US" sz="2800" dirty="0">
                <a:effectLst/>
              </a:rPr>
              <a:t>Preamble (1:1-5)</a:t>
            </a:r>
          </a:p>
          <a:p>
            <a:pPr marL="457200" indent="-457200">
              <a:spcBef>
                <a:spcPts val="0"/>
              </a:spcBef>
              <a:spcAft>
                <a:spcPts val="1200"/>
              </a:spcAft>
            </a:pPr>
            <a:r>
              <a:rPr lang="en-US" sz="2800" dirty="0">
                <a:effectLst/>
              </a:rPr>
              <a:t>Prologue (1:6</a:t>
            </a:r>
            <a:r>
              <a:rPr lang="en-US" sz="2800" dirty="0">
                <a:effectLst/>
                <a:cs typeface="Times New Roman" pitchFamily="18" charset="0"/>
              </a:rPr>
              <a:t>–4:40)</a:t>
            </a:r>
            <a:endParaRPr lang="en-US" sz="2800" dirty="0">
              <a:effectLst/>
            </a:endParaRPr>
          </a:p>
          <a:p>
            <a:pPr marL="457200" indent="-457200">
              <a:spcBef>
                <a:spcPts val="0"/>
              </a:spcBef>
              <a:spcAft>
                <a:spcPts val="1200"/>
              </a:spcAft>
            </a:pPr>
            <a:r>
              <a:rPr lang="en-US" sz="2800" dirty="0">
                <a:effectLst/>
              </a:rPr>
              <a:t>Covenant obligations (5</a:t>
            </a:r>
            <a:r>
              <a:rPr lang="en-US" sz="2800" dirty="0">
                <a:effectLst/>
                <a:cs typeface="Times New Roman" pitchFamily="18" charset="0"/>
              </a:rPr>
              <a:t>–26)</a:t>
            </a:r>
            <a:endParaRPr lang="en-US" sz="2800" dirty="0">
              <a:effectLst/>
            </a:endParaRPr>
          </a:p>
          <a:p>
            <a:pPr marL="457200" indent="-457200">
              <a:spcBef>
                <a:spcPts val="0"/>
              </a:spcBef>
              <a:spcAft>
                <a:spcPts val="1200"/>
              </a:spcAft>
            </a:pPr>
            <a:r>
              <a:rPr lang="en-US" sz="2800" dirty="0">
                <a:effectLst/>
              </a:rPr>
              <a:t>Storage and reading instructions (27:2-3; 31:9, 24, 26)</a:t>
            </a:r>
          </a:p>
          <a:p>
            <a:pPr marL="457200" indent="-457200">
              <a:spcBef>
                <a:spcPts val="0"/>
              </a:spcBef>
              <a:spcAft>
                <a:spcPts val="1200"/>
              </a:spcAft>
            </a:pPr>
            <a:r>
              <a:rPr lang="en-US" sz="2800" dirty="0">
                <a:effectLst/>
              </a:rPr>
              <a:t>Witnesses (32:1)</a:t>
            </a:r>
          </a:p>
          <a:p>
            <a:pPr marL="457200" indent="-457200">
              <a:spcBef>
                <a:spcPts val="0"/>
              </a:spcBef>
              <a:spcAft>
                <a:spcPts val="1200"/>
              </a:spcAft>
            </a:pPr>
            <a:r>
              <a:rPr lang="en-US" sz="2800" b="1" i="1" u="sng" dirty="0">
                <a:solidFill>
                  <a:srgbClr val="FFFFCC"/>
                </a:solidFill>
                <a:effectLst/>
              </a:rPr>
              <a:t>Blessings and curses (28)</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715000"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3937160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167" y="167357"/>
            <a:ext cx="8315665" cy="6523285"/>
          </a:xfrm>
          <a:prstGeom prst="rect">
            <a:avLst/>
          </a:prstGeom>
        </p:spPr>
      </p:pic>
    </p:spTree>
    <p:extLst>
      <p:ext uri="{BB962C8B-B14F-4D97-AF65-F5344CB8AC3E}">
        <p14:creationId xmlns:p14="http://schemas.microsoft.com/office/powerpoint/2010/main" val="1986577842"/>
      </p:ext>
    </p:extLst>
  </p:cSld>
  <p:clrMapOvr>
    <a:masterClrMapping/>
  </p:clrMapOvr>
  <p:transition advTm="1145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86373" y="231006"/>
            <a:ext cx="8382000" cy="762000"/>
          </a:xfrm>
        </p:spPr>
        <p:txBody>
          <a:bodyPr/>
          <a:lstStyle/>
          <a:p>
            <a:pPr eaLnBrk="1" hangingPunct="1"/>
            <a:r>
              <a:rPr lang="en-US" sz="3600" dirty="0"/>
              <a:t>Mosaic Covenant of Exodus 19–24</a:t>
            </a:r>
          </a:p>
        </p:txBody>
      </p:sp>
      <p:sp>
        <p:nvSpPr>
          <p:cNvPr id="1027" name="Rectangle 3"/>
          <p:cNvSpPr>
            <a:spLocks noGrp="1" noChangeArrowheads="1"/>
          </p:cNvSpPr>
          <p:nvPr>
            <p:ph type="body" idx="1"/>
          </p:nvPr>
        </p:nvSpPr>
        <p:spPr>
          <a:xfrm>
            <a:off x="0" y="990600"/>
            <a:ext cx="9067800" cy="5562600"/>
          </a:xfrm>
        </p:spPr>
        <p:txBody>
          <a:bodyPr/>
          <a:lstStyle/>
          <a:p>
            <a:pPr eaLnBrk="1" hangingPunct="1">
              <a:spcBef>
                <a:spcPts val="0"/>
              </a:spcBef>
              <a:spcAft>
                <a:spcPts val="600"/>
              </a:spcAft>
              <a:defRPr/>
            </a:pPr>
            <a:r>
              <a:rPr lang="en-US" sz="2800" dirty="0"/>
              <a:t>Sinai Revelation (Gen. 15:13-16; Ps. 147:19-20)</a:t>
            </a:r>
          </a:p>
          <a:p>
            <a:pPr eaLnBrk="1" hangingPunct="1">
              <a:spcBef>
                <a:spcPts val="0"/>
              </a:spcBef>
              <a:spcAft>
                <a:spcPts val="600"/>
              </a:spcAft>
              <a:defRPr/>
            </a:pPr>
            <a:r>
              <a:rPr lang="en-US" sz="2800" dirty="0"/>
              <a:t>Limited restoration of Theocratic Administrator (Exod. 19:6; Rom. 5:13-14)</a:t>
            </a:r>
          </a:p>
          <a:p>
            <a:pPr eaLnBrk="1" hangingPunct="1">
              <a:spcBef>
                <a:spcPts val="0"/>
              </a:spcBef>
              <a:spcAft>
                <a:spcPts val="600"/>
              </a:spcAft>
              <a:defRPr/>
            </a:pPr>
            <a:r>
              <a:rPr lang="en-US" sz="2800" dirty="0"/>
              <a:t>Conditional covenant (Exod. 19:6) </a:t>
            </a:r>
          </a:p>
          <a:p>
            <a:pPr eaLnBrk="1" hangingPunct="1">
              <a:spcBef>
                <a:spcPts val="0"/>
              </a:spcBef>
              <a:spcAft>
                <a:spcPts val="600"/>
              </a:spcAft>
              <a:defRPr/>
            </a:pPr>
            <a:r>
              <a:rPr lang="en-US" sz="2800" dirty="0"/>
              <a:t>Ownership vs. possession-enjoyment (Hos. 4:1ff; Ezek. 43:9)</a:t>
            </a:r>
          </a:p>
          <a:p>
            <a:pPr eaLnBrk="1" hangingPunct="1">
              <a:spcBef>
                <a:spcPts val="0"/>
              </a:spcBef>
              <a:spcAft>
                <a:spcPts val="600"/>
              </a:spcAft>
              <a:defRPr/>
            </a:pPr>
            <a:r>
              <a:rPr lang="en-US" sz="2800" b="1" u="sng" dirty="0">
                <a:solidFill>
                  <a:srgbClr val="FFFFCC"/>
                </a:solidFill>
              </a:rPr>
              <a:t>Mosaic Covenant points to Christ (Deut. 17:15; John 5:47-49)</a:t>
            </a:r>
          </a:p>
          <a:p>
            <a:pPr eaLnBrk="1" hangingPunct="1">
              <a:spcBef>
                <a:spcPts val="0"/>
              </a:spcBef>
              <a:spcAft>
                <a:spcPts val="600"/>
              </a:spcAft>
              <a:defRPr/>
            </a:pPr>
            <a:r>
              <a:rPr lang="en-US" sz="2800" dirty="0"/>
              <a:t>Kingdom’s coming based on Israel’s response to Christ (Luke 19:41-44; Matt. 23:37-39) </a:t>
            </a:r>
          </a:p>
          <a:p>
            <a:pPr eaLnBrk="1" hangingPunct="1">
              <a:spcBef>
                <a:spcPts val="0"/>
              </a:spcBef>
              <a:spcAft>
                <a:spcPts val="600"/>
              </a:spcAft>
              <a:defRPr/>
            </a:pPr>
            <a:r>
              <a:rPr lang="en-US" sz="2800" dirty="0"/>
              <a:t>Purpose of the Tribulation (Dan. 9:24-27; Matt. 24:15, 20-22, 31; 25:31; Deut. 4:30; Jer. 30:7; Zech. 12:10)</a:t>
            </a:r>
          </a:p>
        </p:txBody>
      </p:sp>
      <p:pic>
        <p:nvPicPr>
          <p:cNvPr id="1026" name="Picture 2" descr="Image result for mosaic covenan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7774" y="231006"/>
            <a:ext cx="1670026" cy="1187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245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877686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5" name="Subtitle 3"/>
          <p:cNvSpPr txBox="1">
            <a:spLocks/>
          </p:cNvSpPr>
          <p:nvPr/>
        </p:nvSpPr>
        <p:spPr bwMode="auto">
          <a:xfrm>
            <a:off x="228600" y="152401"/>
            <a:ext cx="8686800" cy="64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eaLnBrk="1" hangingPunct="1">
              <a:spcBef>
                <a:spcPct val="0"/>
              </a:spcBef>
              <a:spcAft>
                <a:spcPts val="1200"/>
              </a:spcAft>
              <a:buClrTx/>
              <a:buSzTx/>
              <a:buNone/>
            </a:pPr>
            <a:r>
              <a:rPr lang="en-US" altLang="en-US" sz="4000" dirty="0">
                <a:solidFill>
                  <a:srgbClr val="00FFFF"/>
                </a:solidFill>
                <a:effectLst>
                  <a:outerShdw blurRad="38100" dist="38100" dir="2700000" algn="tl">
                    <a:srgbClr val="000000">
                      <a:alpha val="43137"/>
                    </a:srgbClr>
                  </a:outerShdw>
                </a:effectLst>
                <a:cs typeface="Arial" charset="0"/>
              </a:rPr>
              <a:t>Deuteronomy 17:15 </a:t>
            </a:r>
          </a:p>
          <a:p>
            <a:pPr marL="0" lvl="0" indent="0" algn="just" eaLnBrk="1" hangingPunct="1">
              <a:spcBef>
                <a:spcPct val="0"/>
              </a:spcBef>
              <a:spcAft>
                <a:spcPts val="1200"/>
              </a:spcAft>
              <a:buClrTx/>
              <a:buSzTx/>
              <a:buNone/>
            </a:pPr>
            <a:r>
              <a:rPr lang="en-US" dirty="0">
                <a:solidFill>
                  <a:srgbClr val="FFFFFF"/>
                </a:solidFill>
                <a:effectLst/>
                <a:cs typeface="Arial" charset="0"/>
              </a:rPr>
              <a:t>“</a:t>
            </a:r>
            <a:r>
              <a:rPr lang="en-US" b="1" u="sng" dirty="0">
                <a:solidFill>
                  <a:srgbClr val="FFFFCC"/>
                </a:solidFill>
                <a:effectLst/>
                <a:cs typeface="Arial" charset="0"/>
              </a:rPr>
              <a:t>you shall surely set a king over you whom the </a:t>
            </a:r>
            <a:r>
              <a:rPr lang="en-US" b="1" u="sng" cap="small" dirty="0">
                <a:solidFill>
                  <a:srgbClr val="FFFFCC"/>
                </a:solidFill>
                <a:effectLst/>
                <a:cs typeface="Arial" charset="0"/>
              </a:rPr>
              <a:t>Lord</a:t>
            </a:r>
            <a:r>
              <a:rPr lang="en-US" b="1" u="sng" dirty="0">
                <a:solidFill>
                  <a:srgbClr val="FFFFCC"/>
                </a:solidFill>
                <a:effectLst/>
                <a:cs typeface="Arial" charset="0"/>
              </a:rPr>
              <a:t> your God chooses</a:t>
            </a:r>
            <a:r>
              <a:rPr lang="en-US" dirty="0">
                <a:solidFill>
                  <a:srgbClr val="FFFFFF"/>
                </a:solidFill>
                <a:effectLst/>
                <a:cs typeface="Arial" charset="0"/>
              </a:rPr>
              <a:t>, </a:t>
            </a:r>
            <a:r>
              <a:rPr lang="en-US" i="1" dirty="0">
                <a:solidFill>
                  <a:srgbClr val="FFFFFF"/>
                </a:solidFill>
                <a:effectLst/>
                <a:cs typeface="Arial" charset="0"/>
              </a:rPr>
              <a:t>one</a:t>
            </a:r>
            <a:r>
              <a:rPr lang="en-US" dirty="0">
                <a:solidFill>
                  <a:srgbClr val="FFFFFF"/>
                </a:solidFill>
                <a:effectLst/>
                <a:cs typeface="Arial" charset="0"/>
              </a:rPr>
              <a:t> from among your countrymen you shall set as king over yourselves; you may not put a foreigner over yourselves who is not your countryman.</a:t>
            </a:r>
            <a:r>
              <a:rPr lang="en-US" altLang="en-US" dirty="0">
                <a:solidFill>
                  <a:srgbClr val="FFFFFF"/>
                </a:solidFill>
                <a:effectLst/>
                <a:cs typeface="Arial" charset="0"/>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6705600" y="3581400"/>
            <a:ext cx="2047875" cy="1371600"/>
          </a:xfrm>
          <a:prstGeom prst="rect">
            <a:avLst/>
          </a:prstGeom>
          <a:noFill/>
          <a:ln w="9525">
            <a:noFill/>
            <a:miter lim="800000"/>
            <a:headEnd/>
            <a:tailEnd/>
          </a:ln>
        </p:spPr>
      </p:pic>
    </p:spTree>
    <p:extLst>
      <p:ext uri="{BB962C8B-B14F-4D97-AF65-F5344CB8AC3E}">
        <p14:creationId xmlns:p14="http://schemas.microsoft.com/office/powerpoint/2010/main" val="1424819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176213" y="169686"/>
            <a:ext cx="8791575"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cs typeface="+mn-cs"/>
              </a:rPr>
              <a:t>John 5:45-47</a:t>
            </a:r>
          </a:p>
          <a:p>
            <a:pPr algn="just"/>
            <a:r>
              <a:rPr lang="en-US" sz="3200" dirty="0">
                <a:latin typeface="Calibri" panose="020F0502020204030204" pitchFamily="34" charset="0"/>
              </a:rPr>
              <a:t>“Do not think that I will accuse you before the Father; the one who accuses you is Moses, in whom you have set your hope. </a:t>
            </a:r>
            <a:r>
              <a:rPr lang="en-US" sz="3200" baseline="30000" dirty="0">
                <a:latin typeface="Calibri" panose="020F0502020204030204" pitchFamily="34" charset="0"/>
              </a:rPr>
              <a:t>46 </a:t>
            </a:r>
            <a:r>
              <a:rPr lang="en-US" sz="3200" dirty="0">
                <a:latin typeface="Calibri" panose="020F0502020204030204" pitchFamily="34" charset="0"/>
              </a:rPr>
              <a:t>For </a:t>
            </a:r>
            <a:r>
              <a:rPr lang="en-US" sz="3200" b="1" u="sng" dirty="0">
                <a:solidFill>
                  <a:srgbClr val="FFFFCC"/>
                </a:solidFill>
                <a:latin typeface="Calibri" panose="020F0502020204030204" pitchFamily="34" charset="0"/>
              </a:rPr>
              <a:t>if you believed Moses, you would believe Me, for he wrote about Me</a:t>
            </a:r>
            <a:r>
              <a:rPr lang="en-US" sz="3200" dirty="0">
                <a:latin typeface="Calibri" panose="020F0502020204030204" pitchFamily="34" charset="0"/>
              </a:rPr>
              <a:t>. </a:t>
            </a:r>
            <a:r>
              <a:rPr lang="en-US" sz="3200" baseline="30000" dirty="0">
                <a:latin typeface="Calibri" panose="020F0502020204030204" pitchFamily="34" charset="0"/>
              </a:rPr>
              <a:t>47 </a:t>
            </a:r>
            <a:r>
              <a:rPr lang="en-US" sz="3200" dirty="0">
                <a:latin typeface="Calibri" panose="020F0502020204030204" pitchFamily="34" charset="0"/>
              </a:rPr>
              <a:t>But if you do not believe his writings, how will you believe My words?</a:t>
            </a:r>
            <a:r>
              <a:rPr lang="en-US" altLang="en-US" sz="3200" dirty="0">
                <a:latin typeface="Calibri" panose="020F0502020204030204" pitchFamily="34" charset="0"/>
              </a:rPr>
              <a:t>”</a:t>
            </a:r>
          </a:p>
        </p:txBody>
      </p:sp>
      <p:pic>
        <p:nvPicPr>
          <p:cNvPr id="5"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6705600" y="3581400"/>
            <a:ext cx="2047875" cy="1371600"/>
          </a:xfrm>
          <a:prstGeom prst="rect">
            <a:avLst/>
          </a:prstGeom>
          <a:noFill/>
          <a:ln w="9525">
            <a:noFill/>
            <a:miter lim="800000"/>
            <a:headEnd/>
            <a:tailEnd/>
          </a:ln>
        </p:spPr>
      </p:pic>
    </p:spTree>
    <p:extLst>
      <p:ext uri="{BB962C8B-B14F-4D97-AF65-F5344CB8AC3E}">
        <p14:creationId xmlns:p14="http://schemas.microsoft.com/office/powerpoint/2010/main" val="1131178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86373" y="231006"/>
            <a:ext cx="8382000" cy="762000"/>
          </a:xfrm>
        </p:spPr>
        <p:txBody>
          <a:bodyPr/>
          <a:lstStyle/>
          <a:p>
            <a:pPr eaLnBrk="1" hangingPunct="1"/>
            <a:r>
              <a:rPr lang="en-US" sz="3600" dirty="0"/>
              <a:t>Mosaic Covenant of Exodus 19–24</a:t>
            </a:r>
          </a:p>
        </p:txBody>
      </p:sp>
      <p:sp>
        <p:nvSpPr>
          <p:cNvPr id="1027" name="Rectangle 3"/>
          <p:cNvSpPr>
            <a:spLocks noGrp="1" noChangeArrowheads="1"/>
          </p:cNvSpPr>
          <p:nvPr>
            <p:ph type="body" idx="1"/>
          </p:nvPr>
        </p:nvSpPr>
        <p:spPr>
          <a:xfrm>
            <a:off x="0" y="990600"/>
            <a:ext cx="9067800" cy="5562600"/>
          </a:xfrm>
        </p:spPr>
        <p:txBody>
          <a:bodyPr/>
          <a:lstStyle/>
          <a:p>
            <a:pPr eaLnBrk="1" hangingPunct="1">
              <a:spcBef>
                <a:spcPts val="0"/>
              </a:spcBef>
              <a:spcAft>
                <a:spcPts val="600"/>
              </a:spcAft>
              <a:defRPr/>
            </a:pPr>
            <a:r>
              <a:rPr lang="en-US" sz="2800" dirty="0"/>
              <a:t>Sinai Revelation (Gen. 15:13-16; Ps. 147:19-20)</a:t>
            </a:r>
          </a:p>
          <a:p>
            <a:pPr eaLnBrk="1" hangingPunct="1">
              <a:spcBef>
                <a:spcPts val="0"/>
              </a:spcBef>
              <a:spcAft>
                <a:spcPts val="600"/>
              </a:spcAft>
              <a:defRPr/>
            </a:pPr>
            <a:r>
              <a:rPr lang="en-US" sz="2800" dirty="0"/>
              <a:t>Limited restoration of Theocratic Administrator (Exod. 19:6; Rom. 5:13-14)</a:t>
            </a:r>
          </a:p>
          <a:p>
            <a:pPr eaLnBrk="1" hangingPunct="1">
              <a:spcBef>
                <a:spcPts val="0"/>
              </a:spcBef>
              <a:spcAft>
                <a:spcPts val="600"/>
              </a:spcAft>
              <a:defRPr/>
            </a:pPr>
            <a:r>
              <a:rPr lang="en-US" sz="2800" dirty="0"/>
              <a:t>Conditional covenant (Exod. 19:6) </a:t>
            </a:r>
          </a:p>
          <a:p>
            <a:pPr eaLnBrk="1" hangingPunct="1">
              <a:spcBef>
                <a:spcPts val="0"/>
              </a:spcBef>
              <a:spcAft>
                <a:spcPts val="600"/>
              </a:spcAft>
              <a:defRPr/>
            </a:pPr>
            <a:r>
              <a:rPr lang="en-US" sz="2800" dirty="0"/>
              <a:t>Ownership vs. possession-enjoyment (Hos. 4:1ff; Ezek. 43:9)</a:t>
            </a:r>
          </a:p>
          <a:p>
            <a:pPr eaLnBrk="1" hangingPunct="1">
              <a:spcBef>
                <a:spcPts val="0"/>
              </a:spcBef>
              <a:spcAft>
                <a:spcPts val="600"/>
              </a:spcAft>
              <a:defRPr/>
            </a:pPr>
            <a:r>
              <a:rPr lang="en-US" sz="2800" dirty="0"/>
              <a:t>Mosaic Covenant points to Christ (Deut. 17:15; John 5:47-49)</a:t>
            </a:r>
          </a:p>
          <a:p>
            <a:pPr eaLnBrk="1" hangingPunct="1">
              <a:spcBef>
                <a:spcPts val="0"/>
              </a:spcBef>
              <a:spcAft>
                <a:spcPts val="600"/>
              </a:spcAft>
              <a:defRPr/>
            </a:pPr>
            <a:r>
              <a:rPr lang="en-US" sz="2800" b="1" u="sng" dirty="0">
                <a:solidFill>
                  <a:srgbClr val="FFFFCC"/>
                </a:solidFill>
              </a:rPr>
              <a:t>Kingdom’s coming based on Israel’s response to Christ (Luke 19:41-44; Matt. 23:37-39)</a:t>
            </a:r>
            <a:r>
              <a:rPr lang="en-US" sz="2800" dirty="0"/>
              <a:t> </a:t>
            </a:r>
          </a:p>
          <a:p>
            <a:pPr eaLnBrk="1" hangingPunct="1">
              <a:spcBef>
                <a:spcPts val="0"/>
              </a:spcBef>
              <a:spcAft>
                <a:spcPts val="600"/>
              </a:spcAft>
              <a:defRPr/>
            </a:pPr>
            <a:r>
              <a:rPr lang="en-US" sz="2800" dirty="0"/>
              <a:t>Purpose of the Tribulation (Dan. 9:24-27; Matt. 24:15, 20-22, 31; 25:31; Deut. 4:30; Jer. 30:7; Zech. 12:10)</a:t>
            </a:r>
          </a:p>
        </p:txBody>
      </p:sp>
      <p:pic>
        <p:nvPicPr>
          <p:cNvPr id="1026" name="Picture 2" descr="Image result for mosaic covenan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7774" y="231006"/>
            <a:ext cx="1670026" cy="1187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755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176213" y="169686"/>
            <a:ext cx="8791575"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cs typeface="+mn-cs"/>
              </a:rPr>
              <a:t>Luke 19:41-44</a:t>
            </a:r>
          </a:p>
          <a:p>
            <a:pPr algn="just"/>
            <a:r>
              <a:rPr lang="en-US" sz="2600" dirty="0">
                <a:latin typeface="Calibri" panose="020F0502020204030204" pitchFamily="34" charset="0"/>
              </a:rPr>
              <a:t>“When He approached </a:t>
            </a:r>
            <a:r>
              <a:rPr lang="en-US" sz="2600" i="1" dirty="0">
                <a:latin typeface="Calibri" panose="020F0502020204030204" pitchFamily="34" charset="0"/>
              </a:rPr>
              <a:t>Jerusalem</a:t>
            </a:r>
            <a:r>
              <a:rPr lang="en-US" sz="2600" dirty="0">
                <a:latin typeface="Calibri" panose="020F0502020204030204" pitchFamily="34" charset="0"/>
              </a:rPr>
              <a:t>, He saw the city and wept over it, </a:t>
            </a:r>
            <a:r>
              <a:rPr lang="en-US" sz="2600" baseline="30000" dirty="0">
                <a:latin typeface="Calibri" panose="020F0502020204030204" pitchFamily="34" charset="0"/>
              </a:rPr>
              <a:t>42 </a:t>
            </a:r>
            <a:r>
              <a:rPr lang="en-US" sz="2600" dirty="0">
                <a:latin typeface="Calibri" panose="020F0502020204030204" pitchFamily="34" charset="0"/>
              </a:rPr>
              <a:t>saying, “If you had known in this day, even you, </a:t>
            </a:r>
            <a:r>
              <a:rPr lang="en-US" sz="2600" b="1" u="sng" dirty="0">
                <a:solidFill>
                  <a:srgbClr val="FFFFCC"/>
                </a:solidFill>
                <a:latin typeface="Calibri" panose="020F0502020204030204" pitchFamily="34" charset="0"/>
              </a:rPr>
              <a:t>the things which make for peace</a:t>
            </a:r>
            <a:r>
              <a:rPr lang="en-US" sz="2600" dirty="0">
                <a:latin typeface="Calibri" panose="020F0502020204030204" pitchFamily="34" charset="0"/>
              </a:rPr>
              <a:t>! But now they have been hidden from your eyes. </a:t>
            </a:r>
            <a:r>
              <a:rPr lang="en-US" sz="2600" baseline="30000" dirty="0">
                <a:latin typeface="Calibri" panose="020F0502020204030204" pitchFamily="34" charset="0"/>
              </a:rPr>
              <a:t>43 </a:t>
            </a:r>
            <a:r>
              <a:rPr lang="en-US" sz="2600" dirty="0">
                <a:latin typeface="Calibri" panose="020F0502020204030204" pitchFamily="34" charset="0"/>
              </a:rPr>
              <a:t>For the days will come upon you when your enemies will throw up a barricade against you, and surround you and hem you in on every side, </a:t>
            </a:r>
            <a:r>
              <a:rPr lang="en-US" sz="2600" baseline="30000" dirty="0">
                <a:latin typeface="Calibri" panose="020F0502020204030204" pitchFamily="34" charset="0"/>
              </a:rPr>
              <a:t>44 </a:t>
            </a:r>
            <a:r>
              <a:rPr lang="en-US" sz="2600" dirty="0">
                <a:latin typeface="Calibri" panose="020F0502020204030204" pitchFamily="34" charset="0"/>
              </a:rPr>
              <a:t>and they will level you to the ground and your children within you, and they will not leave in you one stone upon another, because you did not recognize the time of your visitation.</a:t>
            </a:r>
            <a:r>
              <a:rPr lang="en-US" altLang="en-US" sz="2600" dirty="0">
                <a:latin typeface="Calibri" panose="020F0502020204030204" pitchFamily="34" charset="0"/>
              </a:rPr>
              <a:t>”</a:t>
            </a:r>
          </a:p>
        </p:txBody>
      </p:sp>
      <p:pic>
        <p:nvPicPr>
          <p:cNvPr id="5"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6705600" y="4114800"/>
            <a:ext cx="2047875" cy="1371600"/>
          </a:xfrm>
          <a:prstGeom prst="rect">
            <a:avLst/>
          </a:prstGeom>
          <a:noFill/>
          <a:ln w="9525">
            <a:noFill/>
            <a:miter lim="800000"/>
            <a:headEnd/>
            <a:tailEnd/>
          </a:ln>
        </p:spPr>
      </p:pic>
    </p:spTree>
    <p:extLst>
      <p:ext uri="{BB962C8B-B14F-4D97-AF65-F5344CB8AC3E}">
        <p14:creationId xmlns:p14="http://schemas.microsoft.com/office/powerpoint/2010/main" val="2489085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176213" y="169686"/>
            <a:ext cx="8791575"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cs typeface="+mn-cs"/>
              </a:rPr>
              <a:t>Matthew 23:37-39</a:t>
            </a:r>
          </a:p>
          <a:p>
            <a:pPr algn="just"/>
            <a:r>
              <a:rPr lang="en-US" sz="2800" dirty="0">
                <a:latin typeface="Calibri" panose="020F0502020204030204" pitchFamily="34" charset="0"/>
              </a:rPr>
              <a:t>“Jerusalem, Jerusalem, who kills the prophets and stones those who are sent to her! How often I wanted to gather your children together, the way a hen gathers her chicks under her wings, and you were unwilling. </a:t>
            </a:r>
            <a:r>
              <a:rPr lang="en-US" sz="2800" baseline="30000" dirty="0">
                <a:latin typeface="Calibri" panose="020F0502020204030204" pitchFamily="34" charset="0"/>
              </a:rPr>
              <a:t>38 </a:t>
            </a:r>
            <a:r>
              <a:rPr lang="en-US" sz="2800" dirty="0">
                <a:latin typeface="Calibri" panose="020F0502020204030204" pitchFamily="34" charset="0"/>
              </a:rPr>
              <a:t>Behold, your house is being left to you desolate! </a:t>
            </a:r>
            <a:r>
              <a:rPr lang="en-US" sz="2800" baseline="30000" dirty="0">
                <a:latin typeface="Calibri" panose="020F0502020204030204" pitchFamily="34" charset="0"/>
              </a:rPr>
              <a:t>39 </a:t>
            </a:r>
            <a:r>
              <a:rPr lang="en-US" sz="2800" b="1" u="sng" dirty="0">
                <a:solidFill>
                  <a:srgbClr val="FFFFCC"/>
                </a:solidFill>
                <a:latin typeface="Calibri" panose="020F0502020204030204" pitchFamily="34" charset="0"/>
              </a:rPr>
              <a:t>For I say to you, from now on you will not see Me until you say</a:t>
            </a:r>
            <a:r>
              <a:rPr lang="en-US" sz="2800" dirty="0">
                <a:latin typeface="Calibri" panose="020F0502020204030204" pitchFamily="34" charset="0"/>
              </a:rPr>
              <a:t>, ‘</a:t>
            </a:r>
            <a:r>
              <a:rPr lang="en-US" sz="2800" cap="small" dirty="0">
                <a:latin typeface="Calibri" panose="020F0502020204030204" pitchFamily="34" charset="0"/>
              </a:rPr>
              <a:t>Blessed is He who comes in the name of the Lord</a:t>
            </a:r>
            <a:r>
              <a:rPr lang="en-US" sz="2800" dirty="0">
                <a:latin typeface="Calibri" panose="020F0502020204030204" pitchFamily="34" charset="0"/>
              </a:rPr>
              <a:t>!’</a:t>
            </a:r>
            <a:r>
              <a:rPr lang="en-US" altLang="en-US" sz="2800" dirty="0">
                <a:latin typeface="Calibri" panose="020F0502020204030204" pitchFamily="34" charset="0"/>
              </a:rPr>
              <a:t>”</a:t>
            </a:r>
          </a:p>
        </p:txBody>
      </p:sp>
      <p:pic>
        <p:nvPicPr>
          <p:cNvPr id="5"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6705600" y="3581400"/>
            <a:ext cx="2047875" cy="1371600"/>
          </a:xfrm>
          <a:prstGeom prst="rect">
            <a:avLst/>
          </a:prstGeom>
          <a:noFill/>
          <a:ln w="9525">
            <a:noFill/>
            <a:miter lim="800000"/>
            <a:headEnd/>
            <a:tailEnd/>
          </a:ln>
        </p:spPr>
      </p:pic>
    </p:spTree>
    <p:extLst>
      <p:ext uri="{BB962C8B-B14F-4D97-AF65-F5344CB8AC3E}">
        <p14:creationId xmlns:p14="http://schemas.microsoft.com/office/powerpoint/2010/main" val="12210637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86373" y="231006"/>
            <a:ext cx="8382000" cy="762000"/>
          </a:xfrm>
        </p:spPr>
        <p:txBody>
          <a:bodyPr/>
          <a:lstStyle/>
          <a:p>
            <a:pPr eaLnBrk="1" hangingPunct="1"/>
            <a:r>
              <a:rPr lang="en-US" sz="3600" dirty="0"/>
              <a:t>Mosaic Covenant of Exodus 19–24</a:t>
            </a:r>
          </a:p>
        </p:txBody>
      </p:sp>
      <p:sp>
        <p:nvSpPr>
          <p:cNvPr id="1027" name="Rectangle 3"/>
          <p:cNvSpPr>
            <a:spLocks noGrp="1" noChangeArrowheads="1"/>
          </p:cNvSpPr>
          <p:nvPr>
            <p:ph type="body" idx="1"/>
          </p:nvPr>
        </p:nvSpPr>
        <p:spPr>
          <a:xfrm>
            <a:off x="0" y="990600"/>
            <a:ext cx="9067800" cy="5562600"/>
          </a:xfrm>
        </p:spPr>
        <p:txBody>
          <a:bodyPr/>
          <a:lstStyle/>
          <a:p>
            <a:pPr eaLnBrk="1" hangingPunct="1">
              <a:spcBef>
                <a:spcPts val="0"/>
              </a:spcBef>
              <a:spcAft>
                <a:spcPts val="600"/>
              </a:spcAft>
              <a:defRPr/>
            </a:pPr>
            <a:r>
              <a:rPr lang="en-US" sz="2800" dirty="0"/>
              <a:t>Sinai Revelation (Gen. 15:13-16; Ps. 147:19-20)</a:t>
            </a:r>
          </a:p>
          <a:p>
            <a:pPr eaLnBrk="1" hangingPunct="1">
              <a:spcBef>
                <a:spcPts val="0"/>
              </a:spcBef>
              <a:spcAft>
                <a:spcPts val="600"/>
              </a:spcAft>
              <a:defRPr/>
            </a:pPr>
            <a:r>
              <a:rPr lang="en-US" sz="2800" dirty="0"/>
              <a:t>Limited restoration of Theocratic Administrator (Exod. 19:6; Rom. 5:13-14)</a:t>
            </a:r>
          </a:p>
          <a:p>
            <a:pPr eaLnBrk="1" hangingPunct="1">
              <a:spcBef>
                <a:spcPts val="0"/>
              </a:spcBef>
              <a:spcAft>
                <a:spcPts val="600"/>
              </a:spcAft>
              <a:defRPr/>
            </a:pPr>
            <a:r>
              <a:rPr lang="en-US" sz="2800" dirty="0"/>
              <a:t>Conditional covenant (Exod. 19:6) </a:t>
            </a:r>
          </a:p>
          <a:p>
            <a:pPr eaLnBrk="1" hangingPunct="1">
              <a:spcBef>
                <a:spcPts val="0"/>
              </a:spcBef>
              <a:spcAft>
                <a:spcPts val="600"/>
              </a:spcAft>
              <a:defRPr/>
            </a:pPr>
            <a:r>
              <a:rPr lang="en-US" sz="2800" dirty="0"/>
              <a:t>Ownership vs. possession-enjoyment (Hos. 4:1ff; Ezek. 43:9)</a:t>
            </a:r>
          </a:p>
          <a:p>
            <a:pPr eaLnBrk="1" hangingPunct="1">
              <a:spcBef>
                <a:spcPts val="0"/>
              </a:spcBef>
              <a:spcAft>
                <a:spcPts val="600"/>
              </a:spcAft>
              <a:defRPr/>
            </a:pPr>
            <a:r>
              <a:rPr lang="en-US" sz="2800" dirty="0"/>
              <a:t>Mosaic Covenant points to Christ (Deut. 17:15; John 5:47-49)</a:t>
            </a:r>
          </a:p>
          <a:p>
            <a:pPr eaLnBrk="1" hangingPunct="1">
              <a:spcBef>
                <a:spcPts val="0"/>
              </a:spcBef>
              <a:spcAft>
                <a:spcPts val="600"/>
              </a:spcAft>
              <a:defRPr/>
            </a:pPr>
            <a:r>
              <a:rPr lang="en-US" sz="2800" dirty="0"/>
              <a:t>Kingdom’s coming based on Israel’s response to Christ (Luke 19:41-44; Matt. 23:37-39) </a:t>
            </a:r>
          </a:p>
          <a:p>
            <a:pPr eaLnBrk="1" hangingPunct="1">
              <a:spcBef>
                <a:spcPts val="0"/>
              </a:spcBef>
              <a:spcAft>
                <a:spcPts val="600"/>
              </a:spcAft>
              <a:defRPr/>
            </a:pPr>
            <a:r>
              <a:rPr lang="en-US" sz="2800" b="1" u="sng" dirty="0">
                <a:solidFill>
                  <a:srgbClr val="FFFFCC"/>
                </a:solidFill>
              </a:rPr>
              <a:t>Purpose of the Tribulation (Dan. 9:24-27; Matt. 24:15, 20-22, 31; 25:31; Deut. 4:30; Jer. 30:7; Zech. 12:10)</a:t>
            </a:r>
          </a:p>
        </p:txBody>
      </p:sp>
      <p:pic>
        <p:nvPicPr>
          <p:cNvPr id="1026" name="Picture 2" descr="Image result for mosaic covenan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7774" y="231006"/>
            <a:ext cx="1670026" cy="1187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966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160" y="190500"/>
            <a:ext cx="8869680" cy="6477000"/>
          </a:xfrm>
          <a:prstGeom prst="rect">
            <a:avLst/>
          </a:prstGeom>
          <a:ln w="28575">
            <a:solidFill>
              <a:srgbClr val="FFFFCC"/>
            </a:solidFill>
          </a:ln>
        </p:spPr>
      </p:pic>
    </p:spTree>
    <p:extLst>
      <p:ext uri="{BB962C8B-B14F-4D97-AF65-F5344CB8AC3E}">
        <p14:creationId xmlns:p14="http://schemas.microsoft.com/office/powerpoint/2010/main" val="3115249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4802" y="228600"/>
            <a:ext cx="8614395" cy="4883319"/>
          </a:xfrm>
          <a:prstGeom prst="rect">
            <a:avLst/>
          </a:prstGeom>
        </p:spPr>
      </p:pic>
    </p:spTree>
    <p:extLst>
      <p:ext uri="{BB962C8B-B14F-4D97-AF65-F5344CB8AC3E}">
        <p14:creationId xmlns:p14="http://schemas.microsoft.com/office/powerpoint/2010/main" val="3996495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176213" y="169686"/>
            <a:ext cx="8791575"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cs typeface="+mn-cs"/>
              </a:rPr>
              <a:t>Matthew 23:37-39</a:t>
            </a:r>
          </a:p>
          <a:p>
            <a:pPr algn="just"/>
            <a:r>
              <a:rPr lang="en-US" sz="3200" dirty="0">
                <a:latin typeface="Calibri" panose="020F0502020204030204" pitchFamily="34" charset="0"/>
              </a:rPr>
              <a:t>“Jerusalem, Jerusalem, who kills the prophets and stones those who are sent to her! How often I wanted to gather your children together, the way a hen gathers her chicks under her wings, and you were unwilling. </a:t>
            </a:r>
            <a:r>
              <a:rPr lang="en-US" sz="3200" baseline="30000" dirty="0">
                <a:latin typeface="Calibri" panose="020F0502020204030204" pitchFamily="34" charset="0"/>
              </a:rPr>
              <a:t>38 </a:t>
            </a:r>
            <a:r>
              <a:rPr lang="en-US" sz="3200" dirty="0">
                <a:latin typeface="Calibri" panose="020F0502020204030204" pitchFamily="34" charset="0"/>
              </a:rPr>
              <a:t>Behold, your house is being left to you desolate! </a:t>
            </a:r>
            <a:r>
              <a:rPr lang="en-US" sz="3200" baseline="30000" dirty="0">
                <a:latin typeface="Calibri" panose="020F0502020204030204" pitchFamily="34" charset="0"/>
              </a:rPr>
              <a:t>39 </a:t>
            </a:r>
            <a:r>
              <a:rPr lang="en-US" sz="3200" b="1" u="sng" dirty="0">
                <a:solidFill>
                  <a:srgbClr val="FFFFCC"/>
                </a:solidFill>
                <a:latin typeface="Calibri" panose="020F0502020204030204" pitchFamily="34" charset="0"/>
              </a:rPr>
              <a:t>For I say to you, from now on you will not see Me until you say</a:t>
            </a:r>
            <a:r>
              <a:rPr lang="en-US" sz="3200" dirty="0">
                <a:latin typeface="Calibri" panose="020F0502020204030204" pitchFamily="34" charset="0"/>
              </a:rPr>
              <a:t>, ‘</a:t>
            </a:r>
            <a:r>
              <a:rPr lang="en-US" sz="3200" cap="small" dirty="0">
                <a:latin typeface="Calibri" panose="020F0502020204030204" pitchFamily="34" charset="0"/>
              </a:rPr>
              <a:t>Blessed is He who comes in the name of the Lord</a:t>
            </a:r>
            <a:r>
              <a:rPr lang="en-US" sz="3200" dirty="0">
                <a:latin typeface="Calibri" panose="020F0502020204030204" pitchFamily="34" charset="0"/>
              </a:rPr>
              <a:t>!’</a:t>
            </a:r>
            <a:r>
              <a:rPr lang="en-US" altLang="en-US" sz="3200" dirty="0">
                <a:latin typeface="Calibri" panose="020F0502020204030204" pitchFamily="34" charset="0"/>
              </a:rPr>
              <a:t>”</a:t>
            </a:r>
          </a:p>
        </p:txBody>
      </p:sp>
      <p:pic>
        <p:nvPicPr>
          <p:cNvPr id="5"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6705600" y="4419600"/>
            <a:ext cx="2047875" cy="1371600"/>
          </a:xfrm>
          <a:prstGeom prst="rect">
            <a:avLst/>
          </a:prstGeom>
          <a:noFill/>
          <a:ln w="9525">
            <a:noFill/>
            <a:miter lim="800000"/>
            <a:headEnd/>
            <a:tailEnd/>
          </a:ln>
        </p:spPr>
      </p:pic>
    </p:spTree>
    <p:extLst>
      <p:ext uri="{BB962C8B-B14F-4D97-AF65-F5344CB8AC3E}">
        <p14:creationId xmlns:p14="http://schemas.microsoft.com/office/powerpoint/2010/main" val="4104854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176213" y="169686"/>
            <a:ext cx="8791575" cy="318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Deuteronomy 4:30</a:t>
            </a:r>
            <a:endPar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cs typeface="+mn-cs"/>
            </a:endParaRPr>
          </a:p>
          <a:p>
            <a:pPr lvl="0" eaLnBrk="0" hangingPunct="0">
              <a:spcBef>
                <a:spcPct val="20000"/>
              </a:spcBef>
              <a:buClr>
                <a:srgbClr val="00FFFF"/>
              </a:buClr>
              <a:buSzPct val="75000"/>
              <a:defRPr/>
            </a:pPr>
            <a:r>
              <a:rPr lang="en-US" sz="3600" kern="0" dirty="0">
                <a:solidFill>
                  <a:srgbClr val="FFFFFF"/>
                </a:solidFill>
                <a:effectLst>
                  <a:outerShdw blurRad="38100" dist="38100" dir="2700000" algn="tl">
                    <a:srgbClr val="000000"/>
                  </a:outerShdw>
                </a:effectLst>
                <a:latin typeface="Calibri" panose="020F0502020204030204" pitchFamily="34" charset="0"/>
              </a:rPr>
              <a:t>“</a:t>
            </a:r>
            <a:r>
              <a:rPr lang="en-US" sz="3600" kern="0" baseline="30000" dirty="0">
                <a:solidFill>
                  <a:srgbClr val="FFFFFF"/>
                </a:solidFill>
                <a:effectLst>
                  <a:outerShdw blurRad="38100" dist="38100" dir="2700000" algn="tl">
                    <a:srgbClr val="000000"/>
                  </a:outerShdw>
                </a:effectLst>
                <a:latin typeface="Calibri" panose="020F0502020204030204" pitchFamily="34" charset="0"/>
                <a:cs typeface="+mn-cs"/>
              </a:rPr>
              <a:t> </a:t>
            </a:r>
            <a:r>
              <a:rPr lang="en-US" sz="3600" kern="0" dirty="0">
                <a:solidFill>
                  <a:srgbClr val="FFFFFF"/>
                </a:solidFill>
                <a:effectLst>
                  <a:outerShdw blurRad="38100" dist="38100" dir="2700000" algn="tl">
                    <a:srgbClr val="000000"/>
                  </a:outerShdw>
                </a:effectLst>
                <a:latin typeface="Calibri" panose="020F0502020204030204" pitchFamily="34" charset="0"/>
                <a:cs typeface="+mn-cs"/>
              </a:rPr>
              <a:t>When you are in </a:t>
            </a:r>
            <a:r>
              <a:rPr lang="en-US" sz="3600" b="1" u="sng" dirty="0">
                <a:solidFill>
                  <a:srgbClr val="FFFFCC"/>
                </a:solidFill>
                <a:latin typeface="Calibri" panose="020F0502020204030204" pitchFamily="34" charset="0"/>
              </a:rPr>
              <a:t>distress</a:t>
            </a:r>
            <a:r>
              <a:rPr lang="en-US" sz="3600" kern="0" dirty="0">
                <a:solidFill>
                  <a:srgbClr val="FFFFFF"/>
                </a:solidFill>
                <a:effectLst>
                  <a:outerShdw blurRad="38100" dist="38100" dir="2700000" algn="tl">
                    <a:srgbClr val="000000"/>
                  </a:outerShdw>
                </a:effectLst>
                <a:latin typeface="Calibri" panose="020F0502020204030204" pitchFamily="34" charset="0"/>
                <a:cs typeface="+mn-cs"/>
              </a:rPr>
              <a:t> and all these things have come upon you, in the </a:t>
            </a:r>
            <a:r>
              <a:rPr lang="en-US" sz="3600" b="1" u="sng" dirty="0">
                <a:solidFill>
                  <a:srgbClr val="FFFFCC"/>
                </a:solidFill>
                <a:latin typeface="Calibri" panose="020F0502020204030204" pitchFamily="34" charset="0"/>
              </a:rPr>
              <a:t>latter</a:t>
            </a:r>
            <a:r>
              <a:rPr lang="en-US" sz="3600" b="1" u="sng" kern="0" dirty="0">
                <a:solidFill>
                  <a:srgbClr val="FFFFFF"/>
                </a:solidFill>
                <a:effectLst>
                  <a:outerShdw blurRad="38100" dist="38100" dir="2700000" algn="tl">
                    <a:srgbClr val="000000"/>
                  </a:outerShdw>
                </a:effectLst>
                <a:latin typeface="Calibri" panose="020F0502020204030204" pitchFamily="34" charset="0"/>
                <a:cs typeface="+mn-cs"/>
              </a:rPr>
              <a:t> </a:t>
            </a:r>
            <a:r>
              <a:rPr lang="en-US" sz="3600" b="1" u="sng" dirty="0">
                <a:solidFill>
                  <a:srgbClr val="FFFFCC"/>
                </a:solidFill>
                <a:latin typeface="Calibri" panose="020F0502020204030204" pitchFamily="34" charset="0"/>
              </a:rPr>
              <a:t>days</a:t>
            </a:r>
            <a:r>
              <a:rPr lang="en-US" sz="3600" kern="0" dirty="0">
                <a:solidFill>
                  <a:srgbClr val="FFFFFF"/>
                </a:solidFill>
                <a:effectLst>
                  <a:outerShdw blurRad="38100" dist="38100" dir="2700000" algn="tl">
                    <a:srgbClr val="000000"/>
                  </a:outerShdw>
                </a:effectLst>
                <a:latin typeface="Calibri" panose="020F0502020204030204" pitchFamily="34" charset="0"/>
                <a:cs typeface="+mn-cs"/>
              </a:rPr>
              <a:t> you will </a:t>
            </a:r>
            <a:r>
              <a:rPr lang="en-US" sz="3600" b="1" u="sng" dirty="0">
                <a:solidFill>
                  <a:srgbClr val="FFFFCC"/>
                </a:solidFill>
                <a:latin typeface="Calibri" panose="020F0502020204030204" pitchFamily="34" charset="0"/>
              </a:rPr>
              <a:t>return to the Lord</a:t>
            </a:r>
            <a:r>
              <a:rPr lang="en-US" sz="3600" b="1" dirty="0">
                <a:solidFill>
                  <a:srgbClr val="FFFFCC"/>
                </a:solidFill>
                <a:latin typeface="Calibri" panose="020F0502020204030204" pitchFamily="34" charset="0"/>
              </a:rPr>
              <a:t> </a:t>
            </a:r>
            <a:r>
              <a:rPr lang="en-US" sz="3600" kern="0" dirty="0">
                <a:solidFill>
                  <a:srgbClr val="FFFFFF"/>
                </a:solidFill>
                <a:effectLst>
                  <a:outerShdw blurRad="38100" dist="38100" dir="2700000" algn="tl">
                    <a:srgbClr val="000000"/>
                  </a:outerShdw>
                </a:effectLst>
                <a:latin typeface="Calibri" panose="020F0502020204030204" pitchFamily="34" charset="0"/>
                <a:cs typeface="+mn-cs"/>
              </a:rPr>
              <a:t>your God and listen to His voice</a:t>
            </a:r>
            <a:r>
              <a:rPr lang="en-US" sz="3600" kern="0" dirty="0">
                <a:solidFill>
                  <a:srgbClr val="FFFFFF"/>
                </a:solidFill>
                <a:effectLst>
                  <a:outerShdw blurRad="38100" dist="38100" dir="2700000" algn="tl">
                    <a:srgbClr val="000000"/>
                  </a:outerShdw>
                </a:effectLst>
                <a:latin typeface="Calibri" panose="020F0502020204030204" pitchFamily="34" charset="0"/>
              </a:rPr>
              <a:t>.”</a:t>
            </a:r>
          </a:p>
        </p:txBody>
      </p:sp>
      <p:pic>
        <p:nvPicPr>
          <p:cNvPr id="6" name="Picture 2" descr="https://graftedinelena.files.wordpress.com/2013/09/mose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51638" y="2971800"/>
            <a:ext cx="26407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4533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1759709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176213" y="169686"/>
            <a:ext cx="8791575" cy="263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Jeremiah 30:7</a:t>
            </a:r>
          </a:p>
          <a:p>
            <a:pPr lvl="0" algn="just" eaLnBrk="0" hangingPunct="0">
              <a:spcBef>
                <a:spcPct val="20000"/>
              </a:spcBef>
              <a:buClr>
                <a:srgbClr val="00FFFF"/>
              </a:buClr>
              <a:buSzPct val="75000"/>
              <a:defRPr/>
            </a:pPr>
            <a:r>
              <a:rPr lang="en-US" sz="3600" kern="0" dirty="0">
                <a:solidFill>
                  <a:srgbClr val="FFFFFF"/>
                </a:solidFill>
                <a:effectLst>
                  <a:outerShdw blurRad="38100" dist="38100" dir="2700000" algn="tl">
                    <a:srgbClr val="000000"/>
                  </a:outerShdw>
                </a:effectLst>
                <a:latin typeface="Calibri" panose="020F0502020204030204" pitchFamily="34" charset="0"/>
              </a:rPr>
              <a:t>“</a:t>
            </a:r>
            <a:r>
              <a:rPr lang="en-US" sz="3600" kern="0" dirty="0">
                <a:solidFill>
                  <a:srgbClr val="FFFFFF"/>
                </a:solidFill>
                <a:effectLst>
                  <a:outerShdw blurRad="38100" dist="38100" dir="2700000" algn="tl">
                    <a:srgbClr val="000000"/>
                  </a:outerShdw>
                </a:effectLst>
                <a:latin typeface="Calibri" panose="020F0502020204030204" pitchFamily="34" charset="0"/>
                <a:cs typeface="+mn-cs"/>
              </a:rPr>
              <a:t>Alas! for that </a:t>
            </a:r>
            <a:r>
              <a:rPr lang="en-US" sz="3600" b="1" u="sng" dirty="0">
                <a:solidFill>
                  <a:srgbClr val="FFFFCC"/>
                </a:solidFill>
                <a:latin typeface="Calibri" panose="020F0502020204030204" pitchFamily="34" charset="0"/>
              </a:rPr>
              <a:t>day is great</a:t>
            </a:r>
            <a:r>
              <a:rPr lang="en-US" sz="3600" kern="0" dirty="0">
                <a:solidFill>
                  <a:srgbClr val="FFFFFF"/>
                </a:solidFill>
                <a:effectLst>
                  <a:outerShdw blurRad="38100" dist="38100" dir="2700000" algn="tl">
                    <a:srgbClr val="000000"/>
                  </a:outerShdw>
                </a:effectLst>
                <a:latin typeface="Calibri" panose="020F0502020204030204" pitchFamily="34" charset="0"/>
                <a:cs typeface="+mn-cs"/>
              </a:rPr>
              <a:t>, There is none like it; And it is the time of Jacob’s distress, But he will be </a:t>
            </a:r>
            <a:r>
              <a:rPr lang="en-US" sz="3600" b="1" u="sng" dirty="0">
                <a:solidFill>
                  <a:srgbClr val="FFFFCC"/>
                </a:solidFill>
                <a:latin typeface="Calibri" panose="020F0502020204030204" pitchFamily="34" charset="0"/>
              </a:rPr>
              <a:t>saved</a:t>
            </a:r>
            <a:r>
              <a:rPr lang="en-US" sz="3600" kern="0" dirty="0">
                <a:solidFill>
                  <a:srgbClr val="FFFFFF"/>
                </a:solidFill>
                <a:effectLst>
                  <a:outerShdw blurRad="38100" dist="38100" dir="2700000" algn="tl">
                    <a:srgbClr val="000000"/>
                  </a:outerShdw>
                </a:effectLst>
                <a:latin typeface="Calibri" panose="020F0502020204030204" pitchFamily="34" charset="0"/>
                <a:cs typeface="+mn-cs"/>
              </a:rPr>
              <a:t> from it</a:t>
            </a:r>
            <a:r>
              <a:rPr lang="en-US" sz="3600" kern="0" dirty="0">
                <a:solidFill>
                  <a:srgbClr val="FFFFFF"/>
                </a:solidFill>
                <a:effectLst>
                  <a:outerShdw blurRad="38100" dist="38100" dir="2700000" algn="tl">
                    <a:srgbClr val="000000"/>
                  </a:outerShdw>
                </a:effectLst>
                <a:latin typeface="Calibri" panose="020F0502020204030204" pitchFamily="34" charset="0"/>
              </a:rPr>
              <a:t>.”</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82499" y="2743015"/>
            <a:ext cx="1579001" cy="2133785"/>
          </a:xfrm>
          <a:prstGeom prst="rect">
            <a:avLst/>
          </a:prstGeom>
        </p:spPr>
      </p:pic>
    </p:spTree>
    <p:extLst>
      <p:ext uri="{BB962C8B-B14F-4D97-AF65-F5344CB8AC3E}">
        <p14:creationId xmlns:p14="http://schemas.microsoft.com/office/powerpoint/2010/main" val="32082926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176213" y="169686"/>
            <a:ext cx="8791575" cy="4468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Zechariah 12:10</a:t>
            </a:r>
          </a:p>
          <a:p>
            <a:pPr lvl="0" algn="just" eaLnBrk="0" hangingPunct="0">
              <a:spcBef>
                <a:spcPct val="20000"/>
              </a:spcBef>
              <a:buClr>
                <a:srgbClr val="00FFFF"/>
              </a:buClr>
              <a:buSzPct val="75000"/>
              <a:defRPr/>
            </a:pPr>
            <a:r>
              <a:rPr lang="en-US" sz="3200" kern="0" dirty="0">
                <a:solidFill>
                  <a:srgbClr val="FFFFFF"/>
                </a:solidFill>
                <a:effectLst>
                  <a:outerShdw blurRad="38100" dist="38100" dir="2700000" algn="tl">
                    <a:srgbClr val="000000"/>
                  </a:outerShdw>
                </a:effectLst>
                <a:latin typeface="Calibri" panose="020F0502020204030204" pitchFamily="34" charset="0"/>
              </a:rPr>
              <a:t>“I will pour out on the house of David and on the inhabitants of Jerusalem, the Spirit of grace and of supplication, so that they will look on Me whom they have pierced; and they will mourn for Him, as one mourns for an only son, and they will weep bitterly over Him like the bitter weeping over a firstborn.”</a:t>
            </a:r>
          </a:p>
        </p:txBody>
      </p:sp>
      <p:pic>
        <p:nvPicPr>
          <p:cNvPr id="5"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6705600" y="4114800"/>
            <a:ext cx="2047875" cy="1371600"/>
          </a:xfrm>
          <a:prstGeom prst="rect">
            <a:avLst/>
          </a:prstGeom>
          <a:noFill/>
          <a:ln w="9525">
            <a:noFill/>
            <a:miter lim="800000"/>
            <a:headEnd/>
            <a:tailEnd/>
          </a:ln>
        </p:spPr>
      </p:pic>
    </p:spTree>
    <p:extLst>
      <p:ext uri="{BB962C8B-B14F-4D97-AF65-F5344CB8AC3E}">
        <p14:creationId xmlns:p14="http://schemas.microsoft.com/office/powerpoint/2010/main" val="41300097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Date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1400" dirty="0"/>
          </a:p>
        </p:txBody>
      </p:sp>
      <p:sp>
        <p:nvSpPr>
          <p:cNvPr id="76803" name="Footer Placeholder 4"/>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endParaRPr lang="en-US" altLang="en-US" sz="1400" dirty="0"/>
          </a:p>
        </p:txBody>
      </p:sp>
      <p:sp>
        <p:nvSpPr>
          <p:cNvPr id="76804"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endParaRPr lang="en-US" altLang="en-US" sz="1400" dirty="0"/>
          </a:p>
        </p:txBody>
      </p:sp>
      <p:pic>
        <p:nvPicPr>
          <p:cNvPr id="76805" name="Picture 2" descr="http://www.softwareag.com/blog/reality_check/wp-content/uploads/2013/06/Stopwatch_0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2200" y="152400"/>
            <a:ext cx="470535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86803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0" y="228600"/>
            <a:ext cx="9144000" cy="1143000"/>
          </a:xfrm>
        </p:spPr>
        <p:txBody>
          <a:body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6 Prophecies </a:t>
            </a:r>
            <a:r>
              <a:rPr lang="en-US" altLang="en-US" sz="3600" b="1" u="sng" kern="1200" dirty="0">
                <a:solidFill>
                  <a:srgbClr val="00FFFF"/>
                </a:solidFill>
                <a:effectLst>
                  <a:outerShdw blurRad="38100" dist="38100" dir="2700000" algn="tl">
                    <a:srgbClr val="000000">
                      <a:alpha val="43137"/>
                    </a:srgbClr>
                  </a:outerShdw>
                </a:effectLst>
              </a:rPr>
              <a:t>WILL BE</a:t>
            </a:r>
            <a:r>
              <a:rPr lang="en-US" altLang="en-US" sz="3600" b="1" kern="1200" dirty="0">
                <a:solidFill>
                  <a:srgbClr val="00FFFF"/>
                </a:solidFill>
                <a:effectLst>
                  <a:outerShdw blurRad="38100" dist="38100" dir="2700000" algn="tl">
                    <a:srgbClr val="000000">
                      <a:alpha val="43137"/>
                    </a:srgbClr>
                  </a:outerShdw>
                </a:effectLst>
              </a:rPr>
              <a:t> </a:t>
            </a:r>
            <a:r>
              <a:rPr lang="en-US" altLang="en-US" sz="3600" kern="1200" dirty="0">
                <a:solidFill>
                  <a:srgbClr val="00FFFF"/>
                </a:solidFill>
                <a:effectLst>
                  <a:outerShdw blurRad="38100" dist="38100" dir="2700000" algn="tl">
                    <a:srgbClr val="000000">
                      <a:alpha val="43137"/>
                    </a:srgbClr>
                  </a:outerShdw>
                </a:effectLst>
              </a:rPr>
              <a:t>fulfilled </a:t>
            </a:r>
            <a:br>
              <a:rPr lang="en-US" altLang="en-US" sz="3600" kern="1200" dirty="0">
                <a:solidFill>
                  <a:srgbClr val="00FFFF"/>
                </a:solidFill>
                <a:effectLst>
                  <a:outerShdw blurRad="38100" dist="38100" dir="2700000" algn="tl">
                    <a:srgbClr val="000000">
                      <a:alpha val="43137"/>
                    </a:srgbClr>
                  </a:outerShdw>
                </a:effectLst>
              </a:rPr>
            </a:br>
            <a:r>
              <a:rPr lang="en-US" altLang="en-US" sz="3600" kern="1200" dirty="0">
                <a:solidFill>
                  <a:srgbClr val="00FFFF"/>
                </a:solidFill>
                <a:effectLst>
                  <a:outerShdw blurRad="38100" dist="38100" dir="2700000" algn="tl">
                    <a:srgbClr val="000000">
                      <a:alpha val="43137"/>
                    </a:srgbClr>
                  </a:outerShdw>
                </a:effectLst>
              </a:rPr>
              <a:t>in Daniel 9:24c</a:t>
            </a:r>
          </a:p>
        </p:txBody>
      </p:sp>
      <p:sp>
        <p:nvSpPr>
          <p:cNvPr id="13318" name="Rectangle 3"/>
          <p:cNvSpPr>
            <a:spLocks noGrp="1" noChangeArrowheads="1"/>
          </p:cNvSpPr>
          <p:nvPr>
            <p:ph type="body" idx="4294967295"/>
          </p:nvPr>
        </p:nvSpPr>
        <p:spPr>
          <a:xfrm>
            <a:off x="990600" y="1600200"/>
            <a:ext cx="7162800" cy="4460875"/>
          </a:xfrm>
        </p:spPr>
        <p:txBody>
          <a:bodyPr/>
          <a:lstStyle/>
          <a:p>
            <a:pPr marL="461963" indent="-461963" eaLnBrk="1" hangingPunct="1">
              <a:buSzPct val="100000"/>
              <a:buFontTx/>
              <a:buAutoNum type="arabicParenR"/>
              <a:defRPr/>
            </a:pPr>
            <a:r>
              <a:rPr lang="en-US" dirty="0">
                <a:solidFill>
                  <a:srgbClr val="FFFFFF"/>
                </a:solidFill>
              </a:rPr>
              <a:t>“to finish transgression”</a:t>
            </a:r>
          </a:p>
          <a:p>
            <a:pPr marL="461963" indent="-461963" eaLnBrk="1" hangingPunct="1">
              <a:buSzPct val="100000"/>
              <a:buFontTx/>
              <a:buAutoNum type="arabicParenR"/>
              <a:defRPr/>
            </a:pPr>
            <a:r>
              <a:rPr lang="en-US" dirty="0">
                <a:solidFill>
                  <a:srgbClr val="FFFFFF"/>
                </a:solidFill>
              </a:rPr>
              <a:t>“to make an end of sin”</a:t>
            </a:r>
          </a:p>
          <a:p>
            <a:pPr marL="461963" indent="-461963" eaLnBrk="1" hangingPunct="1">
              <a:buSzPct val="100000"/>
              <a:buFontTx/>
              <a:buAutoNum type="arabicParenR"/>
              <a:defRPr/>
            </a:pPr>
            <a:r>
              <a:rPr lang="en-US" dirty="0">
                <a:solidFill>
                  <a:srgbClr val="FFFFFF"/>
                </a:solidFill>
              </a:rPr>
              <a:t>“to make atonement for iniquity”</a:t>
            </a:r>
          </a:p>
          <a:p>
            <a:pPr marL="461963" indent="-461963" eaLnBrk="1" hangingPunct="1">
              <a:buSzPct val="100000"/>
              <a:buFontTx/>
              <a:buAutoNum type="arabicParenR"/>
              <a:defRPr/>
            </a:pPr>
            <a:r>
              <a:rPr lang="en-US" dirty="0">
                <a:solidFill>
                  <a:srgbClr val="FFFFFF"/>
                </a:solidFill>
              </a:rPr>
              <a:t>“to bring in everlasting righteousness”</a:t>
            </a:r>
          </a:p>
          <a:p>
            <a:pPr marL="461963" indent="-461963" eaLnBrk="1" hangingPunct="1">
              <a:buSzPct val="100000"/>
              <a:buFontTx/>
              <a:buAutoNum type="arabicParenR"/>
              <a:defRPr/>
            </a:pPr>
            <a:r>
              <a:rPr lang="en-US" dirty="0">
                <a:solidFill>
                  <a:srgbClr val="FFFFFF"/>
                </a:solidFill>
              </a:rPr>
              <a:t>“to seal up vision and prophecy”</a:t>
            </a:r>
          </a:p>
          <a:p>
            <a:pPr marL="461963" indent="-461963" eaLnBrk="1" hangingPunct="1">
              <a:buSzPct val="100000"/>
              <a:buFontTx/>
              <a:buAutoNum type="arabicParenR"/>
              <a:defRPr/>
            </a:pPr>
            <a:r>
              <a:rPr lang="en-US" dirty="0">
                <a:solidFill>
                  <a:srgbClr val="FFFFFF"/>
                </a:solidFill>
              </a:rPr>
              <a:t>“to anoint the most holy place”</a:t>
            </a:r>
          </a:p>
        </p:txBody>
      </p:sp>
      <p:sp>
        <p:nvSpPr>
          <p:cNvPr id="77828" name="Text Box 4"/>
          <p:cNvSpPr txBox="1">
            <a:spLocks noChangeArrowheads="1"/>
          </p:cNvSpPr>
          <p:nvPr/>
        </p:nvSpPr>
        <p:spPr bwMode="auto">
          <a:xfrm>
            <a:off x="1600200" y="6248400"/>
            <a:ext cx="5943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000" dirty="0">
                <a:solidFill>
                  <a:srgbClr val="FFFFFF"/>
                </a:solidFill>
                <a:latin typeface="Calibri" panose="020F0502020204030204" pitchFamily="34" charset="0"/>
              </a:rPr>
              <a:t>Arnold </a:t>
            </a:r>
            <a:r>
              <a:rPr lang="en-US" altLang="en-US" sz="2000" dirty="0" err="1">
                <a:solidFill>
                  <a:srgbClr val="FFFFFF"/>
                </a:solidFill>
                <a:latin typeface="Calibri" panose="020F0502020204030204" pitchFamily="34" charset="0"/>
              </a:rPr>
              <a:t>Fructenbaum</a:t>
            </a:r>
            <a:r>
              <a:rPr lang="en-US" altLang="en-US" sz="2000" dirty="0">
                <a:solidFill>
                  <a:srgbClr val="FFFFFF"/>
                </a:solidFill>
                <a:latin typeface="Calibri" panose="020F0502020204030204" pitchFamily="34" charset="0"/>
              </a:rPr>
              <a:t>, </a:t>
            </a:r>
            <a:r>
              <a:rPr lang="en-US" altLang="en-US" sz="2000" i="1" dirty="0">
                <a:solidFill>
                  <a:srgbClr val="FFFFFF"/>
                </a:solidFill>
                <a:latin typeface="Calibri" panose="020F0502020204030204" pitchFamily="34" charset="0"/>
              </a:rPr>
              <a:t>Footsteps of the Messiah, </a:t>
            </a:r>
            <a:r>
              <a:rPr lang="en-US" altLang="en-US" sz="2000" dirty="0">
                <a:solidFill>
                  <a:srgbClr val="FFFFFF"/>
                </a:solidFill>
                <a:latin typeface="Calibri" panose="020F0502020204030204" pitchFamily="34" charset="0"/>
              </a:rPr>
              <a:t>p.191-4</a:t>
            </a:r>
          </a:p>
        </p:txBody>
      </p:sp>
    </p:spTree>
    <p:extLst>
      <p:ext uri="{BB962C8B-B14F-4D97-AF65-F5344CB8AC3E}">
        <p14:creationId xmlns:p14="http://schemas.microsoft.com/office/powerpoint/2010/main" val="10085596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9079855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86373" y="231006"/>
            <a:ext cx="8382000" cy="762000"/>
          </a:xfrm>
        </p:spPr>
        <p:txBody>
          <a:bodyPr/>
          <a:lstStyle/>
          <a:p>
            <a:pPr eaLnBrk="1" hangingPunct="1"/>
            <a:r>
              <a:rPr lang="en-US" sz="3600" dirty="0"/>
              <a:t>Mosaic Covenant of Exodus 19–24</a:t>
            </a:r>
          </a:p>
        </p:txBody>
      </p:sp>
      <p:sp>
        <p:nvSpPr>
          <p:cNvPr id="1027" name="Rectangle 3"/>
          <p:cNvSpPr>
            <a:spLocks noGrp="1" noChangeArrowheads="1"/>
          </p:cNvSpPr>
          <p:nvPr>
            <p:ph type="body" idx="1"/>
          </p:nvPr>
        </p:nvSpPr>
        <p:spPr>
          <a:xfrm>
            <a:off x="0" y="990600"/>
            <a:ext cx="9067800" cy="5562600"/>
          </a:xfrm>
        </p:spPr>
        <p:txBody>
          <a:bodyPr/>
          <a:lstStyle/>
          <a:p>
            <a:pPr eaLnBrk="1" hangingPunct="1">
              <a:spcBef>
                <a:spcPts val="0"/>
              </a:spcBef>
              <a:spcAft>
                <a:spcPts val="600"/>
              </a:spcAft>
              <a:defRPr/>
            </a:pPr>
            <a:r>
              <a:rPr lang="en-US" sz="2800" dirty="0"/>
              <a:t>Sinai Revelation (Gen. 15:13-16; Ps. 147:19-20)</a:t>
            </a:r>
          </a:p>
          <a:p>
            <a:pPr eaLnBrk="1" hangingPunct="1">
              <a:spcBef>
                <a:spcPts val="0"/>
              </a:spcBef>
              <a:spcAft>
                <a:spcPts val="600"/>
              </a:spcAft>
              <a:defRPr/>
            </a:pPr>
            <a:r>
              <a:rPr lang="en-US" sz="2800" dirty="0"/>
              <a:t>Limited restoration of Theocratic Administrator (Exod. 19:6; Rom. 5:13-14)</a:t>
            </a:r>
          </a:p>
          <a:p>
            <a:pPr eaLnBrk="1" hangingPunct="1">
              <a:spcBef>
                <a:spcPts val="0"/>
              </a:spcBef>
              <a:spcAft>
                <a:spcPts val="600"/>
              </a:spcAft>
              <a:defRPr/>
            </a:pPr>
            <a:r>
              <a:rPr lang="en-US" sz="2800" dirty="0"/>
              <a:t>Conditional covenant (Exod. 19:6) </a:t>
            </a:r>
          </a:p>
          <a:p>
            <a:pPr eaLnBrk="1" hangingPunct="1">
              <a:spcBef>
                <a:spcPts val="0"/>
              </a:spcBef>
              <a:spcAft>
                <a:spcPts val="600"/>
              </a:spcAft>
              <a:defRPr/>
            </a:pPr>
            <a:r>
              <a:rPr lang="en-US" sz="2800" dirty="0"/>
              <a:t>Ownership vs. possession-enjoyment (Hos. 4:1ff; Ezek. 43:9)</a:t>
            </a:r>
          </a:p>
          <a:p>
            <a:pPr eaLnBrk="1" hangingPunct="1">
              <a:spcBef>
                <a:spcPts val="0"/>
              </a:spcBef>
              <a:spcAft>
                <a:spcPts val="600"/>
              </a:spcAft>
              <a:defRPr/>
            </a:pPr>
            <a:r>
              <a:rPr lang="en-US" sz="2800" dirty="0"/>
              <a:t>Mosaic Covenant points to Christ (Deut. 17:15; John 5:47-49)</a:t>
            </a:r>
          </a:p>
          <a:p>
            <a:pPr eaLnBrk="1" hangingPunct="1">
              <a:spcBef>
                <a:spcPts val="0"/>
              </a:spcBef>
              <a:spcAft>
                <a:spcPts val="600"/>
              </a:spcAft>
              <a:defRPr/>
            </a:pPr>
            <a:r>
              <a:rPr lang="en-US" sz="2800" dirty="0"/>
              <a:t>Kingdom’s coming based on Israel’s response to Christ (Luke 19:41-44; Matt. 23:37-39) </a:t>
            </a:r>
          </a:p>
          <a:p>
            <a:pPr eaLnBrk="1" hangingPunct="1">
              <a:spcBef>
                <a:spcPts val="0"/>
              </a:spcBef>
              <a:spcAft>
                <a:spcPts val="600"/>
              </a:spcAft>
              <a:defRPr/>
            </a:pPr>
            <a:r>
              <a:rPr lang="en-US" sz="2800" dirty="0"/>
              <a:t>Purpose of the Tribulation (Dan. 9:24-27; Matt. 24:15, 20-22, 31; 25:31; Deut. 4:30; Jer. 30:7; Zech. 12:10)</a:t>
            </a:r>
          </a:p>
        </p:txBody>
      </p:sp>
      <p:pic>
        <p:nvPicPr>
          <p:cNvPr id="1026" name="Picture 2" descr="Image result for mosaic covenan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7774" y="231006"/>
            <a:ext cx="1670026" cy="1187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1610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2682986266"/>
              </p:ext>
            </p:extLst>
          </p:nvPr>
        </p:nvGraphicFramePr>
        <p:xfrm>
          <a:off x="304800" y="1144368"/>
          <a:ext cx="8534400" cy="3870960"/>
        </p:xfrm>
        <a:graphic>
          <a:graphicData uri="http://schemas.openxmlformats.org/drawingml/2006/table">
            <a:tbl>
              <a:tblPr firstRow="1" bandRow="1">
                <a:tableStyleId>{5940675A-B579-460E-94D1-54222C63F5DA}</a:tableStyleId>
              </a:tblPr>
              <a:tblGrid>
                <a:gridCol w="4267200">
                  <a:extLst>
                    <a:ext uri="{9D8B030D-6E8A-4147-A177-3AD203B41FA5}">
                      <a16:colId xmlns:a16="http://schemas.microsoft.com/office/drawing/2014/main" val="4287931007"/>
                    </a:ext>
                  </a:extLst>
                </a:gridCol>
                <a:gridCol w="4267200">
                  <a:extLst>
                    <a:ext uri="{9D8B030D-6E8A-4147-A177-3AD203B41FA5}">
                      <a16:colId xmlns:a16="http://schemas.microsoft.com/office/drawing/2014/main" val="4222968114"/>
                    </a:ext>
                  </a:extLst>
                </a:gridCol>
              </a:tblGrid>
              <a:tr h="3870960">
                <a:tc>
                  <a:txBody>
                    <a:bodyPr/>
                    <a:lstStyle/>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1786484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2824865630"/>
              </p:ext>
            </p:extLst>
          </p:nvPr>
        </p:nvGraphicFramePr>
        <p:xfrm>
          <a:off x="304800" y="1144368"/>
          <a:ext cx="8534400" cy="3870960"/>
        </p:xfrm>
        <a:graphic>
          <a:graphicData uri="http://schemas.openxmlformats.org/drawingml/2006/table">
            <a:tbl>
              <a:tblPr firstRow="1" bandRow="1">
                <a:tableStyleId>{5940675A-B579-460E-94D1-54222C63F5DA}</a:tableStyleId>
              </a:tblPr>
              <a:tblGrid>
                <a:gridCol w="4267200">
                  <a:extLst>
                    <a:ext uri="{9D8B030D-6E8A-4147-A177-3AD203B41FA5}">
                      <a16:colId xmlns:a16="http://schemas.microsoft.com/office/drawing/2014/main" val="4287931007"/>
                    </a:ext>
                  </a:extLst>
                </a:gridCol>
                <a:gridCol w="4267200">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2388293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248929911"/>
              </p:ext>
            </p:extLst>
          </p:nvPr>
        </p:nvGraphicFramePr>
        <p:xfrm>
          <a:off x="304800" y="1144368"/>
          <a:ext cx="8534400" cy="3870960"/>
        </p:xfrm>
        <a:graphic>
          <a:graphicData uri="http://schemas.openxmlformats.org/drawingml/2006/table">
            <a:tbl>
              <a:tblPr firstRow="1" bandRow="1">
                <a:tableStyleId>{5940675A-B579-460E-94D1-54222C63F5DA}</a:tableStyleId>
              </a:tblPr>
              <a:tblGrid>
                <a:gridCol w="4267200">
                  <a:extLst>
                    <a:ext uri="{9D8B030D-6E8A-4147-A177-3AD203B41FA5}">
                      <a16:colId xmlns:a16="http://schemas.microsoft.com/office/drawing/2014/main" val="4287931007"/>
                    </a:ext>
                  </a:extLst>
                </a:gridCol>
                <a:gridCol w="4267200">
                  <a:extLst>
                    <a:ext uri="{9D8B030D-6E8A-4147-A177-3AD203B41FA5}">
                      <a16:colId xmlns:a16="http://schemas.microsoft.com/office/drawing/2014/main" val="4222968114"/>
                    </a:ext>
                  </a:extLst>
                </a:gridCol>
              </a:tblGrid>
              <a:tr h="3870960">
                <a:tc>
                  <a:txBody>
                    <a:bodyPr/>
                    <a:lstStyle/>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768955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228600"/>
            <a:ext cx="8382000" cy="762000"/>
          </a:xfrm>
        </p:spPr>
        <p:txBody>
          <a:bodyPr/>
          <a:lstStyle/>
          <a:p>
            <a:pPr algn="ctr" eaLnBrk="1" hangingPunct="1"/>
            <a:r>
              <a:rPr lang="en-US" sz="3600" dirty="0"/>
              <a:t>Abrahamic Covenant of Genesis 15</a:t>
            </a:r>
          </a:p>
        </p:txBody>
      </p:sp>
      <p:sp>
        <p:nvSpPr>
          <p:cNvPr id="1027" name="Rectangle 3"/>
          <p:cNvSpPr>
            <a:spLocks noGrp="1" noChangeArrowheads="1"/>
          </p:cNvSpPr>
          <p:nvPr>
            <p:ph type="body" idx="1"/>
          </p:nvPr>
        </p:nvSpPr>
        <p:spPr>
          <a:xfrm>
            <a:off x="1676400" y="990600"/>
            <a:ext cx="7391400" cy="5562600"/>
          </a:xfrm>
        </p:spPr>
        <p:txBody>
          <a:bodyPr/>
          <a:lstStyle/>
          <a:p>
            <a:pPr eaLnBrk="1" hangingPunct="1">
              <a:spcBef>
                <a:spcPts val="0"/>
              </a:spcBef>
              <a:spcAft>
                <a:spcPts val="600"/>
              </a:spcAft>
              <a:defRPr/>
            </a:pPr>
            <a:r>
              <a:rPr lang="en-US" sz="2800" dirty="0"/>
              <a:t>Necessity (Gen. 11:1-9)</a:t>
            </a:r>
          </a:p>
          <a:p>
            <a:pPr eaLnBrk="1" hangingPunct="1">
              <a:spcBef>
                <a:spcPts val="0"/>
              </a:spcBef>
              <a:spcAft>
                <a:spcPts val="600"/>
              </a:spcAft>
              <a:defRPr/>
            </a:pPr>
            <a:r>
              <a:rPr lang="en-US" sz="2800" dirty="0"/>
              <a:t>Promises (Gen. 12:1-3, 7)</a:t>
            </a:r>
          </a:p>
          <a:p>
            <a:pPr eaLnBrk="1" hangingPunct="1">
              <a:spcBef>
                <a:spcPts val="0"/>
              </a:spcBef>
              <a:spcAft>
                <a:spcPts val="600"/>
              </a:spcAft>
              <a:defRPr/>
            </a:pPr>
            <a:r>
              <a:rPr lang="en-US" sz="2800" dirty="0"/>
              <a:t>Literal (Gen. 11:31; 13:14-17) </a:t>
            </a:r>
          </a:p>
          <a:p>
            <a:pPr eaLnBrk="1" hangingPunct="1">
              <a:spcBef>
                <a:spcPts val="0"/>
              </a:spcBef>
              <a:spcAft>
                <a:spcPts val="600"/>
              </a:spcAft>
              <a:defRPr/>
            </a:pPr>
            <a:r>
              <a:rPr lang="en-US" sz="2800" dirty="0"/>
              <a:t>To Abram’s physical descendants (Gen. 15:4-5)</a:t>
            </a:r>
          </a:p>
          <a:p>
            <a:pPr eaLnBrk="1" hangingPunct="1">
              <a:spcBef>
                <a:spcPts val="0"/>
              </a:spcBef>
              <a:spcAft>
                <a:spcPts val="600"/>
              </a:spcAft>
              <a:defRPr/>
            </a:pPr>
            <a:r>
              <a:rPr lang="en-US" sz="2800" dirty="0"/>
              <a:t>Covenantal (Gen. 15:18)</a:t>
            </a:r>
          </a:p>
          <a:p>
            <a:pPr eaLnBrk="1" hangingPunct="1">
              <a:spcBef>
                <a:spcPts val="0"/>
              </a:spcBef>
              <a:spcAft>
                <a:spcPts val="600"/>
              </a:spcAft>
              <a:defRPr/>
            </a:pPr>
            <a:r>
              <a:rPr lang="en-US" sz="2800" dirty="0"/>
              <a:t>Land, Seed, Blessing (Gen. 15: 1, 4-5, 18-21)</a:t>
            </a:r>
          </a:p>
          <a:p>
            <a:pPr eaLnBrk="1" hangingPunct="1">
              <a:spcBef>
                <a:spcPts val="0"/>
              </a:spcBef>
              <a:spcAft>
                <a:spcPts val="600"/>
              </a:spcAft>
              <a:defRPr/>
            </a:pPr>
            <a:r>
              <a:rPr lang="en-US" sz="2800" dirty="0"/>
              <a:t>Reliable (Num. 23:19; Titus 1:2; Heb. 6:18)</a:t>
            </a:r>
          </a:p>
          <a:p>
            <a:pPr eaLnBrk="1" hangingPunct="1">
              <a:spcBef>
                <a:spcPts val="0"/>
              </a:spcBef>
              <a:spcAft>
                <a:spcPts val="600"/>
              </a:spcAft>
              <a:defRPr/>
            </a:pPr>
            <a:r>
              <a:rPr lang="en-US" sz="2800" dirty="0"/>
              <a:t>Basis of the sub-covenants</a:t>
            </a:r>
          </a:p>
          <a:p>
            <a:pPr eaLnBrk="1" hangingPunct="1">
              <a:spcBef>
                <a:spcPts val="0"/>
              </a:spcBef>
              <a:spcAft>
                <a:spcPts val="600"/>
              </a:spcAft>
              <a:defRPr/>
            </a:pPr>
            <a:r>
              <a:rPr lang="en-US" sz="2800" dirty="0"/>
              <a:t>Unconditional</a:t>
            </a:r>
          </a:p>
          <a:p>
            <a:pPr eaLnBrk="1" hangingPunct="1">
              <a:spcBef>
                <a:spcPts val="0"/>
              </a:spcBef>
              <a:spcAft>
                <a:spcPts val="600"/>
              </a:spcAft>
              <a:defRPr/>
            </a:pPr>
            <a:r>
              <a:rPr lang="en-US" sz="2800" dirty="0"/>
              <a:t>Unfulfilled</a:t>
            </a:r>
          </a:p>
          <a:p>
            <a:pPr eaLnBrk="1" hangingPunct="1">
              <a:spcBef>
                <a:spcPts val="0"/>
              </a:spcBef>
              <a:spcAft>
                <a:spcPts val="600"/>
              </a:spcAft>
              <a:defRPr/>
            </a:pPr>
            <a:r>
              <a:rPr lang="en-US" sz="2800" dirty="0"/>
              <a:t>Conclusion</a:t>
            </a:r>
          </a:p>
        </p:txBody>
      </p:sp>
      <p:pic>
        <p:nvPicPr>
          <p:cNvPr id="19460" name="Picture 2" descr="http://newalbany-louisvillebiblestudents.com/images/other/Abraham%20Star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219200"/>
            <a:ext cx="1388807" cy="2286000"/>
          </a:xfrm>
          <a:prstGeom prst="rect">
            <a:avLst/>
          </a:prstGeom>
          <a:noFill/>
          <a:ln w="9525">
            <a:noFill/>
            <a:miter lim="800000"/>
            <a:headEnd/>
            <a:tailEnd/>
          </a:ln>
        </p:spPr>
      </p:pic>
    </p:spTree>
    <p:extLst>
      <p:ext uri="{BB962C8B-B14F-4D97-AF65-F5344CB8AC3E}">
        <p14:creationId xmlns:p14="http://schemas.microsoft.com/office/powerpoint/2010/main" val="1828831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311228288"/>
              </p:ext>
            </p:extLst>
          </p:nvPr>
        </p:nvGraphicFramePr>
        <p:xfrm>
          <a:off x="304800" y="1144368"/>
          <a:ext cx="8534400" cy="3870960"/>
        </p:xfrm>
        <a:graphic>
          <a:graphicData uri="http://schemas.openxmlformats.org/drawingml/2006/table">
            <a:tbl>
              <a:tblPr firstRow="1" bandRow="1">
                <a:tableStyleId>{5940675A-B579-460E-94D1-54222C63F5DA}</a:tableStyleId>
              </a:tblPr>
              <a:tblGrid>
                <a:gridCol w="4267200">
                  <a:extLst>
                    <a:ext uri="{9D8B030D-6E8A-4147-A177-3AD203B41FA5}">
                      <a16:colId xmlns:a16="http://schemas.microsoft.com/office/drawing/2014/main" val="4287931007"/>
                    </a:ext>
                  </a:extLst>
                </a:gridCol>
                <a:gridCol w="4267200">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46876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86373" y="231006"/>
            <a:ext cx="8382000" cy="762000"/>
          </a:xfrm>
        </p:spPr>
        <p:txBody>
          <a:bodyPr/>
          <a:lstStyle/>
          <a:p>
            <a:pPr eaLnBrk="1" hangingPunct="1"/>
            <a:r>
              <a:rPr lang="en-US" sz="3600" dirty="0"/>
              <a:t>Mosaic Covenant of Exodus 19–24</a:t>
            </a:r>
          </a:p>
        </p:txBody>
      </p:sp>
      <p:sp>
        <p:nvSpPr>
          <p:cNvPr id="1027" name="Rectangle 3"/>
          <p:cNvSpPr>
            <a:spLocks noGrp="1" noChangeArrowheads="1"/>
          </p:cNvSpPr>
          <p:nvPr>
            <p:ph type="body" idx="1"/>
          </p:nvPr>
        </p:nvSpPr>
        <p:spPr>
          <a:xfrm>
            <a:off x="0" y="990600"/>
            <a:ext cx="9067800" cy="5562600"/>
          </a:xfrm>
        </p:spPr>
        <p:txBody>
          <a:bodyPr/>
          <a:lstStyle/>
          <a:p>
            <a:pPr eaLnBrk="1" hangingPunct="1">
              <a:spcBef>
                <a:spcPts val="0"/>
              </a:spcBef>
              <a:spcAft>
                <a:spcPts val="600"/>
              </a:spcAft>
              <a:defRPr/>
            </a:pPr>
            <a:r>
              <a:rPr lang="en-US" sz="2800" dirty="0"/>
              <a:t>Sinai Revelation (Gen. 15:13-16; Ps. 147:19-20)</a:t>
            </a:r>
          </a:p>
          <a:p>
            <a:pPr eaLnBrk="1" hangingPunct="1">
              <a:spcBef>
                <a:spcPts val="0"/>
              </a:spcBef>
              <a:spcAft>
                <a:spcPts val="600"/>
              </a:spcAft>
              <a:defRPr/>
            </a:pPr>
            <a:r>
              <a:rPr lang="en-US" sz="2800" dirty="0"/>
              <a:t>Limited restoration of Theocratic Administrator (Exod. 19:6; Rom. 5:13-14)</a:t>
            </a:r>
          </a:p>
          <a:p>
            <a:pPr eaLnBrk="1" hangingPunct="1">
              <a:spcBef>
                <a:spcPts val="0"/>
              </a:spcBef>
              <a:spcAft>
                <a:spcPts val="600"/>
              </a:spcAft>
              <a:defRPr/>
            </a:pPr>
            <a:r>
              <a:rPr lang="en-US" sz="2800" dirty="0"/>
              <a:t>Conditional covenant (Exod. 19:6) </a:t>
            </a:r>
          </a:p>
          <a:p>
            <a:pPr eaLnBrk="1" hangingPunct="1">
              <a:spcBef>
                <a:spcPts val="0"/>
              </a:spcBef>
              <a:spcAft>
                <a:spcPts val="600"/>
              </a:spcAft>
              <a:defRPr/>
            </a:pPr>
            <a:r>
              <a:rPr lang="en-US" sz="2800" dirty="0"/>
              <a:t>Ownership vs. possession-enjoyment (Hos. 4:1ff; Ezek. 43:9)</a:t>
            </a:r>
          </a:p>
          <a:p>
            <a:pPr eaLnBrk="1" hangingPunct="1">
              <a:spcBef>
                <a:spcPts val="0"/>
              </a:spcBef>
              <a:spcAft>
                <a:spcPts val="600"/>
              </a:spcAft>
              <a:defRPr/>
            </a:pPr>
            <a:r>
              <a:rPr lang="en-US" sz="2800" dirty="0"/>
              <a:t>Mosaic Covenant points to Christ (Deut. 17:15; John 5:47-49)</a:t>
            </a:r>
          </a:p>
          <a:p>
            <a:pPr eaLnBrk="1" hangingPunct="1">
              <a:spcBef>
                <a:spcPts val="0"/>
              </a:spcBef>
              <a:spcAft>
                <a:spcPts val="600"/>
              </a:spcAft>
              <a:defRPr/>
            </a:pPr>
            <a:r>
              <a:rPr lang="en-US" sz="2800" dirty="0"/>
              <a:t>Kingdom’s coming based on Israel’s response to Christ (Luke 19:41-44; Matt. 23:37-39) </a:t>
            </a:r>
          </a:p>
          <a:p>
            <a:pPr eaLnBrk="1" hangingPunct="1">
              <a:spcBef>
                <a:spcPts val="0"/>
              </a:spcBef>
              <a:spcAft>
                <a:spcPts val="600"/>
              </a:spcAft>
              <a:defRPr/>
            </a:pPr>
            <a:r>
              <a:rPr lang="en-US" sz="2800" dirty="0"/>
              <a:t>Purpose of the Tribulation (Dan. 9:24-27; Matt. 24:15, 20-22, 31; 25:31; Deut. 4:30; Jer. 30:7; Zech. 12:10)</a:t>
            </a:r>
          </a:p>
        </p:txBody>
      </p:sp>
      <p:pic>
        <p:nvPicPr>
          <p:cNvPr id="1026" name="Picture 2" descr="Image result for mosaic covenan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7774" y="231006"/>
            <a:ext cx="1670026" cy="1187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177925"/>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11886</TotalTime>
  <Words>2260</Words>
  <Application>Microsoft Office PowerPoint</Application>
  <PresentationFormat>On-screen Show (4:3)</PresentationFormat>
  <Paragraphs>230</Paragraphs>
  <Slides>46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Times New Roman</vt:lpstr>
      <vt:lpstr>Wingdings</vt:lpstr>
      <vt:lpstr>Azure</vt:lpstr>
      <vt:lpstr>PowerPoint Presentation</vt:lpstr>
      <vt:lpstr>The Coming Kingdom Chapter 4 </vt:lpstr>
      <vt:lpstr>Kingdom Study Outline</vt:lpstr>
      <vt:lpstr>Kingdom Study Outline</vt:lpstr>
      <vt:lpstr>1. Kingdom Throughout the Bible</vt:lpstr>
      <vt:lpstr>1. Kingdom Throughout the Bible</vt:lpstr>
      <vt:lpstr>Abrahamic Covenant of Genesis 15</vt:lpstr>
      <vt:lpstr>1. Kingdom Throughout the Bible</vt:lpstr>
      <vt:lpstr>Mosaic Covenant of Exodus 19–24</vt:lpstr>
      <vt:lpstr>Mosaic Covenant of Exodus 19–24</vt:lpstr>
      <vt:lpstr>PowerPoint Presentation</vt:lpstr>
      <vt:lpstr>PowerPoint Presentation</vt:lpstr>
      <vt:lpstr>PowerPoint Presentation</vt:lpstr>
      <vt:lpstr>Mosaic Covenant of Exodus 19–24</vt:lpstr>
      <vt:lpstr>PowerPoint Presentation</vt:lpstr>
      <vt:lpstr>PowerPoint Presentation</vt:lpstr>
      <vt:lpstr>PowerPoint Presentation</vt:lpstr>
      <vt:lpstr>PowerPoint Presentation</vt:lpstr>
      <vt:lpstr>Mosaic Covenant of Exodus 19–24</vt:lpstr>
      <vt:lpstr>Evidence of Abrahamic Covenant’s Unconditional Nature</vt:lpstr>
      <vt:lpstr>PowerPoint Presentation</vt:lpstr>
      <vt:lpstr>PowerPoint Presentation</vt:lpstr>
      <vt:lpstr>Six Parts of a Suzerain-Vassal Treaty in Deuteronomy</vt:lpstr>
      <vt:lpstr>Six Parts of a Suzerain-Vassal Treaty in Deuteronomy</vt:lpstr>
      <vt:lpstr>Mosaic Covenant of Exodus 19–24</vt:lpstr>
      <vt:lpstr>PowerPoint Presentation</vt:lpstr>
      <vt:lpstr>Six Parts of a Suzerain-Vassal Treaty in Deuteronomy</vt:lpstr>
      <vt:lpstr>PowerPoint Presentation</vt:lpstr>
      <vt:lpstr>Mosaic Covenant of Exodus 19–24</vt:lpstr>
      <vt:lpstr>PowerPoint Presentation</vt:lpstr>
      <vt:lpstr>PowerPoint Presentation</vt:lpstr>
      <vt:lpstr>Mosaic Covenant of Exodus 19–24</vt:lpstr>
      <vt:lpstr>PowerPoint Presentation</vt:lpstr>
      <vt:lpstr>PowerPoint Presentation</vt:lpstr>
      <vt:lpstr>Mosaic Covenant of Exodus 19–24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Prophecies WILL BE fulfilled  in Daniel 9:24c</vt:lpstr>
      <vt:lpstr>Conclusion</vt:lpstr>
      <vt:lpstr>Mosaic Covenant of Exodus 19–24</vt:lpstr>
      <vt:lpstr>1. Kingdom Throughout the Bible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Duty to Love - Rom. 12:9-13</dc:title>
  <dc:subject>Divine Righteousness Revealed</dc:subject>
  <dc:creator>A. Woods</dc:creator>
  <dc:description>Modified by Jim McGowan</dc:description>
  <cp:lastModifiedBy>Andy Woods</cp:lastModifiedBy>
  <cp:revision>1381</cp:revision>
  <cp:lastPrinted>2017-01-10T17:22:12Z</cp:lastPrinted>
  <dcterms:created xsi:type="dcterms:W3CDTF">2009-03-17T12:21:13Z</dcterms:created>
  <dcterms:modified xsi:type="dcterms:W3CDTF">2017-01-24T20:05:12Z</dcterms:modified>
</cp:coreProperties>
</file>