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7"/>
  </p:notesMasterIdLst>
  <p:handoutMasterIdLst>
    <p:handoutMasterId r:id="rId78"/>
  </p:handoutMasterIdLst>
  <p:sldIdLst>
    <p:sldId id="791" r:id="rId2"/>
    <p:sldId id="792" r:id="rId3"/>
    <p:sldId id="793" r:id="rId4"/>
    <p:sldId id="795" r:id="rId5"/>
    <p:sldId id="796" r:id="rId6"/>
    <p:sldId id="884" r:id="rId7"/>
    <p:sldId id="886" r:id="rId8"/>
    <p:sldId id="806" r:id="rId9"/>
    <p:sldId id="823" r:id="rId10"/>
    <p:sldId id="1212" r:id="rId11"/>
    <p:sldId id="1266" r:id="rId12"/>
    <p:sldId id="1273" r:id="rId13"/>
    <p:sldId id="1277" r:id="rId14"/>
    <p:sldId id="1272" r:id="rId15"/>
    <p:sldId id="1276" r:id="rId16"/>
    <p:sldId id="1278" r:id="rId17"/>
    <p:sldId id="1274" r:id="rId18"/>
    <p:sldId id="1275" r:id="rId19"/>
    <p:sldId id="1309" r:id="rId20"/>
    <p:sldId id="1267" r:id="rId21"/>
    <p:sldId id="1279" r:id="rId22"/>
    <p:sldId id="1295" r:id="rId23"/>
    <p:sldId id="1280" r:id="rId24"/>
    <p:sldId id="1325" r:id="rId25"/>
    <p:sldId id="1282" r:id="rId26"/>
    <p:sldId id="1283" r:id="rId27"/>
    <p:sldId id="1284" r:id="rId28"/>
    <p:sldId id="1285" r:id="rId29"/>
    <p:sldId id="1286" r:id="rId30"/>
    <p:sldId id="1341" r:id="rId31"/>
    <p:sldId id="1287" r:id="rId32"/>
    <p:sldId id="1292" r:id="rId33"/>
    <p:sldId id="1326" r:id="rId34"/>
    <p:sldId id="1293" r:id="rId35"/>
    <p:sldId id="1288" r:id="rId36"/>
    <p:sldId id="1289" r:id="rId37"/>
    <p:sldId id="1291" r:id="rId38"/>
    <p:sldId id="1296" r:id="rId39"/>
    <p:sldId id="1290" r:id="rId40"/>
    <p:sldId id="1294" r:id="rId41"/>
    <p:sldId id="1327" r:id="rId42"/>
    <p:sldId id="1268" r:id="rId43"/>
    <p:sldId id="1310" r:id="rId44"/>
    <p:sldId id="1332" r:id="rId45"/>
    <p:sldId id="1344" r:id="rId46"/>
    <p:sldId id="1329" r:id="rId47"/>
    <p:sldId id="1328" r:id="rId48"/>
    <p:sldId id="1345" r:id="rId49"/>
    <p:sldId id="1343" r:id="rId50"/>
    <p:sldId id="1298" r:id="rId51"/>
    <p:sldId id="1299" r:id="rId52"/>
    <p:sldId id="1304" r:id="rId53"/>
    <p:sldId id="1305" r:id="rId54"/>
    <p:sldId id="1307" r:id="rId55"/>
    <p:sldId id="1308" r:id="rId56"/>
    <p:sldId id="1306" r:id="rId57"/>
    <p:sldId id="1303" r:id="rId58"/>
    <p:sldId id="1300" r:id="rId59"/>
    <p:sldId id="1314" r:id="rId60"/>
    <p:sldId id="1313" r:id="rId61"/>
    <p:sldId id="1334" r:id="rId62"/>
    <p:sldId id="1335" r:id="rId63"/>
    <p:sldId id="1323" r:id="rId64"/>
    <p:sldId id="1336" r:id="rId65"/>
    <p:sldId id="1324" r:id="rId66"/>
    <p:sldId id="1337" r:id="rId67"/>
    <p:sldId id="1338" r:id="rId68"/>
    <p:sldId id="1339" r:id="rId69"/>
    <p:sldId id="1340" r:id="rId70"/>
    <p:sldId id="1346" r:id="rId71"/>
    <p:sldId id="1269" r:id="rId72"/>
    <p:sldId id="1270" r:id="rId73"/>
    <p:sldId id="1271" r:id="rId74"/>
    <p:sldId id="1053" r:id="rId75"/>
    <p:sldId id="1236" r:id="rId7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66FFFF"/>
    <a:srgbClr val="0000FF"/>
    <a:srgbClr val="33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309" autoAdjust="0"/>
  </p:normalViewPr>
  <p:slideViewPr>
    <p:cSldViewPr snapToGrid="0">
      <p:cViewPr varScale="1">
        <p:scale>
          <a:sx n="66" d="100"/>
          <a:sy n="66" d="100"/>
        </p:scale>
        <p:origin x="1590" y="66"/>
      </p:cViewPr>
      <p:guideLst>
        <p:guide orient="horz" pos="2160"/>
        <p:guide pos="2880"/>
      </p:guideLst>
    </p:cSldViewPr>
  </p:slideViewPr>
  <p:notesTextViewPr>
    <p:cViewPr>
      <p:scale>
        <a:sx n="1" d="1"/>
        <a:sy n="1" d="1"/>
      </p:scale>
      <p:origin x="0" y="0"/>
    </p:cViewPr>
  </p:notesTextViewPr>
  <p:sorterViewPr>
    <p:cViewPr>
      <p:scale>
        <a:sx n="100" d="100"/>
        <a:sy n="100" d="100"/>
      </p:scale>
      <p:origin x="0" y="-3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sz="quarter"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fld id="{37A1D727-7C66-4E0F-A480-B76CF0670A4C}" type="datetimeFigureOut">
              <a:rPr lang="en-US"/>
              <a:pPr>
                <a:defRPr/>
              </a:pPr>
              <a:t>1/28/2017</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E7FB46F-FE8A-4DDB-9E5A-5CE56A6045A5}"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fld id="{03892802-0D1F-4AF3-A3B7-684C56013E2D}" type="datetimeFigureOut">
              <a:rPr lang="en-US"/>
              <a:pPr>
                <a:defRPr/>
              </a:pPr>
              <a:t>1/28/2017</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6653" tIns="48327" rIns="96653" bIns="48327"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cs typeface="Calibri" panose="020F0502020204030204" pitchFamily="34" charset="0"/>
              </a:defRPr>
            </a:lvl1pPr>
          </a:lstStyle>
          <a:p>
            <a:pPr>
              <a:defRPr/>
            </a:pPr>
            <a:fld id="{B198B154-0582-43CF-B21D-D32FA3CBB6E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Arial" panose="020B0604020202020204" pitchFamily="34" charset="0"/>
                <a:cs typeface="Arial" panose="020B0604020202020204" pitchFamily="34" charset="0"/>
              </a:defRPr>
            </a:lvl1pPr>
            <a:lvl2pPr marL="742950" indent="-285750" defTabSz="965200">
              <a:defRPr>
                <a:solidFill>
                  <a:schemeClr val="tx1"/>
                </a:solidFill>
                <a:latin typeface="Arial" panose="020B0604020202020204" pitchFamily="34" charset="0"/>
                <a:cs typeface="Arial" panose="020B0604020202020204" pitchFamily="34" charset="0"/>
              </a:defRPr>
            </a:lvl2pPr>
            <a:lvl3pPr marL="1143000" indent="-228600" defTabSz="965200">
              <a:defRPr>
                <a:solidFill>
                  <a:schemeClr val="tx1"/>
                </a:solidFill>
                <a:latin typeface="Arial" panose="020B0604020202020204" pitchFamily="34" charset="0"/>
                <a:cs typeface="Arial" panose="020B0604020202020204" pitchFamily="34" charset="0"/>
              </a:defRPr>
            </a:lvl3pPr>
            <a:lvl4pPr marL="1600200" indent="-228600" defTabSz="965200">
              <a:defRPr>
                <a:solidFill>
                  <a:schemeClr val="tx1"/>
                </a:solidFill>
                <a:latin typeface="Arial" panose="020B0604020202020204" pitchFamily="34" charset="0"/>
                <a:cs typeface="Arial" panose="020B0604020202020204" pitchFamily="34" charset="0"/>
              </a:defRPr>
            </a:lvl4pPr>
            <a:lvl5pPr marL="2057400" indent="-228600" defTabSz="965200">
              <a:defRPr>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1900" smtClean="0">
                <a:latin typeface="Calibri" panose="020F0502020204030204" pitchFamily="34" charset="0"/>
                <a:cs typeface="Calibri" panose="020F0502020204030204" pitchFamily="34" charset="0"/>
              </a:rPr>
              <a:pPr/>
              <a:t>1</a:t>
            </a:fld>
            <a:endParaRPr lang="en-US" altLang="en-US" sz="1900"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4"/>
          </p:nvPr>
        </p:nvSpPr>
        <p:spPr/>
        <p:txBody>
          <a:bodyPr/>
          <a:lstStyle/>
          <a:p>
            <a:pPr defTabSz="966529">
              <a:defRPr/>
            </a:pPr>
            <a:r>
              <a:rPr lang="en-US" sz="1900" kern="0" dirty="0">
                <a:solidFill>
                  <a:sysClr val="windowText" lastClr="000000"/>
                </a:solidFill>
              </a:rPr>
              <a:t>Sugar Land Bible Church</a:t>
            </a:r>
          </a:p>
        </p:txBody>
      </p:sp>
      <p:sp>
        <p:nvSpPr>
          <p:cNvPr id="3" name="Header Placeholder 2"/>
          <p:cNvSpPr>
            <a:spLocks noGrp="1"/>
          </p:cNvSpPr>
          <p:nvPr>
            <p:ph type="hdr" sz="quarter"/>
          </p:nvPr>
        </p:nvSpPr>
        <p:spPr/>
        <p:txBody>
          <a:bodyPr/>
          <a:lstStyle/>
          <a:p>
            <a:pPr defTabSz="966529">
              <a:defRPr/>
            </a:pPr>
            <a:r>
              <a:rPr lang="en-US" sz="1900" kern="0" dirty="0">
                <a:solidFill>
                  <a:sysClr val="windowText" lastClr="000000"/>
                </a:solidFill>
              </a:rPr>
              <a:t>Dr. Andy Woods - Soteriology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7A6FC6-E9CC-4AE2-9D91-7D483FBCA8F2}" type="datetimeFigureOut">
              <a:rPr lang="en-US"/>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4BCA0F-06D0-45D5-966B-BC0DA570E070}" type="slidenum">
              <a:rPr lang="en-US" altLang="en-US"/>
              <a:pPr>
                <a:defRPr/>
              </a:pPr>
              <a:t>‹#›</a:t>
            </a:fld>
            <a:endParaRPr lang="en-US" altLang="en-US"/>
          </a:p>
        </p:txBody>
      </p:sp>
    </p:spTree>
    <p:extLst>
      <p:ext uri="{BB962C8B-B14F-4D97-AF65-F5344CB8AC3E}">
        <p14:creationId xmlns:p14="http://schemas.microsoft.com/office/powerpoint/2010/main" val="307258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5F0565-56BC-4606-B690-183210B43A3E}" type="datetimeFigureOut">
              <a:rPr lang="en-US"/>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21324B-886E-460D-912C-2CA0D33BCBC9}" type="slidenum">
              <a:rPr lang="en-US" altLang="en-US"/>
              <a:pPr>
                <a:defRPr/>
              </a:pPr>
              <a:t>‹#›</a:t>
            </a:fld>
            <a:endParaRPr lang="en-US" altLang="en-US"/>
          </a:p>
        </p:txBody>
      </p:sp>
    </p:spTree>
    <p:extLst>
      <p:ext uri="{BB962C8B-B14F-4D97-AF65-F5344CB8AC3E}">
        <p14:creationId xmlns:p14="http://schemas.microsoft.com/office/powerpoint/2010/main" val="86660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CA8456-5BDA-471F-BF97-D65C5ADB8166}" type="datetimeFigureOut">
              <a:rPr lang="en-US"/>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A2BEC0-6F37-4633-AB26-99B8574EC13A}" type="slidenum">
              <a:rPr lang="en-US" altLang="en-US"/>
              <a:pPr>
                <a:defRPr/>
              </a:pPr>
              <a:t>‹#›</a:t>
            </a:fld>
            <a:endParaRPr lang="en-US" altLang="en-US"/>
          </a:p>
        </p:txBody>
      </p:sp>
    </p:spTree>
    <p:extLst>
      <p:ext uri="{BB962C8B-B14F-4D97-AF65-F5344CB8AC3E}">
        <p14:creationId xmlns:p14="http://schemas.microsoft.com/office/powerpoint/2010/main" val="3426343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1991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69988" y="1946275"/>
            <a:ext cx="7772400" cy="4114800"/>
          </a:xfrm>
        </p:spPr>
        <p:txBody>
          <a:bodyPr/>
          <a:lstStyle/>
          <a:p>
            <a:pPr lvl="0"/>
            <a:endParaRPr lang="en-US" noProof="0"/>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fld id="{1914A823-5C92-4C00-BE3C-98CAE4B3732C}" type="slidenum">
              <a:rPr lang="en-US" altLang="en-US"/>
              <a:pPr/>
              <a:t>‹#›</a:t>
            </a:fld>
            <a:endParaRPr lang="en-US" altLang="en-US"/>
          </a:p>
        </p:txBody>
      </p:sp>
    </p:spTree>
    <p:extLst>
      <p:ext uri="{BB962C8B-B14F-4D97-AF65-F5344CB8AC3E}">
        <p14:creationId xmlns:p14="http://schemas.microsoft.com/office/powerpoint/2010/main" val="36942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AFF49D-3724-4544-8C09-609974F0F7BB}" type="datetimeFigureOut">
              <a:rPr lang="en-US"/>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8FC3D7-4EF0-45B7-B372-73B36E842409}" type="slidenum">
              <a:rPr lang="en-US" altLang="en-US"/>
              <a:pPr>
                <a:defRPr/>
              </a:pPr>
              <a:t>‹#›</a:t>
            </a:fld>
            <a:endParaRPr lang="en-US" altLang="en-US"/>
          </a:p>
        </p:txBody>
      </p:sp>
    </p:spTree>
    <p:extLst>
      <p:ext uri="{BB962C8B-B14F-4D97-AF65-F5344CB8AC3E}">
        <p14:creationId xmlns:p14="http://schemas.microsoft.com/office/powerpoint/2010/main" val="73792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B2BF477-4C68-4C1E-86FF-7481A7055811}" type="datetimeFigureOut">
              <a:rPr lang="en-US"/>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716DA2-6FF6-4595-92F5-22A0F5E67B09}" type="slidenum">
              <a:rPr lang="en-US" altLang="en-US"/>
              <a:pPr>
                <a:defRPr/>
              </a:pPr>
              <a:t>‹#›</a:t>
            </a:fld>
            <a:endParaRPr lang="en-US" altLang="en-US"/>
          </a:p>
        </p:txBody>
      </p:sp>
    </p:spTree>
    <p:extLst>
      <p:ext uri="{BB962C8B-B14F-4D97-AF65-F5344CB8AC3E}">
        <p14:creationId xmlns:p14="http://schemas.microsoft.com/office/powerpoint/2010/main" val="386394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BAED65A-C0EE-4AD7-8A58-0B8F10022485}" type="datetimeFigureOut">
              <a:rPr lang="en-US"/>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8FB71B-AA8C-46A5-AC4C-81FD1DC46212}" type="slidenum">
              <a:rPr lang="en-US" altLang="en-US"/>
              <a:pPr>
                <a:defRPr/>
              </a:pPr>
              <a:t>‹#›</a:t>
            </a:fld>
            <a:endParaRPr lang="en-US" altLang="en-US"/>
          </a:p>
        </p:txBody>
      </p:sp>
    </p:spTree>
    <p:extLst>
      <p:ext uri="{BB962C8B-B14F-4D97-AF65-F5344CB8AC3E}">
        <p14:creationId xmlns:p14="http://schemas.microsoft.com/office/powerpoint/2010/main" val="394857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7D92815-885E-4900-AF1B-4C4ACEE61EA0}" type="datetimeFigureOut">
              <a:rPr lang="en-US"/>
              <a:pPr>
                <a:defRPr/>
              </a:pPr>
              <a:t>1/28/2017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40452A-21A5-42E4-B3C0-FA07CA9C4E30}" type="slidenum">
              <a:rPr lang="en-US" altLang="en-US"/>
              <a:pPr>
                <a:defRPr/>
              </a:pPr>
              <a:t>‹#›</a:t>
            </a:fld>
            <a:endParaRPr lang="en-US" altLang="en-US"/>
          </a:p>
        </p:txBody>
      </p:sp>
    </p:spTree>
    <p:extLst>
      <p:ext uri="{BB962C8B-B14F-4D97-AF65-F5344CB8AC3E}">
        <p14:creationId xmlns:p14="http://schemas.microsoft.com/office/powerpoint/2010/main" val="233390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EEF2B6-EDA6-4AAF-857D-8616360D1575}" type="datetimeFigureOut">
              <a:rPr lang="en-US"/>
              <a:pPr>
                <a:defRPr/>
              </a:pPr>
              <a:t>1/28/2017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6F58FA-6C59-4CBE-A676-1C65C00AA210}" type="slidenum">
              <a:rPr lang="en-US" altLang="en-US"/>
              <a:pPr>
                <a:defRPr/>
              </a:pPr>
              <a:t>‹#›</a:t>
            </a:fld>
            <a:endParaRPr lang="en-US" altLang="en-US"/>
          </a:p>
        </p:txBody>
      </p:sp>
    </p:spTree>
    <p:extLst>
      <p:ext uri="{BB962C8B-B14F-4D97-AF65-F5344CB8AC3E}">
        <p14:creationId xmlns:p14="http://schemas.microsoft.com/office/powerpoint/2010/main" val="34497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8339B0-7FDD-450F-8311-4C08D789A5BF}" type="datetimeFigureOut">
              <a:rPr lang="en-US"/>
              <a:pPr>
                <a:defRPr/>
              </a:pPr>
              <a:t>1/28/2017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C9EE3B8-A121-4320-9005-4CA9419894E8}" type="slidenum">
              <a:rPr lang="en-US" altLang="en-US"/>
              <a:pPr>
                <a:defRPr/>
              </a:pPr>
              <a:t>‹#›</a:t>
            </a:fld>
            <a:endParaRPr lang="en-US" altLang="en-US"/>
          </a:p>
        </p:txBody>
      </p:sp>
    </p:spTree>
    <p:extLst>
      <p:ext uri="{BB962C8B-B14F-4D97-AF65-F5344CB8AC3E}">
        <p14:creationId xmlns:p14="http://schemas.microsoft.com/office/powerpoint/2010/main" val="138103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3DE400-B6BD-4AD8-B6D6-59D92F013876}" type="datetimeFigureOut">
              <a:rPr lang="en-US"/>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C7A958-5FFB-46EB-8287-DA3763E658B2}" type="slidenum">
              <a:rPr lang="en-US" altLang="en-US"/>
              <a:pPr>
                <a:defRPr/>
              </a:pPr>
              <a:t>‹#›</a:t>
            </a:fld>
            <a:endParaRPr lang="en-US" altLang="en-US"/>
          </a:p>
        </p:txBody>
      </p:sp>
    </p:spTree>
    <p:extLst>
      <p:ext uri="{BB962C8B-B14F-4D97-AF65-F5344CB8AC3E}">
        <p14:creationId xmlns:p14="http://schemas.microsoft.com/office/powerpoint/2010/main" val="130357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04D9EF-EBC4-4C5F-A1A5-63888718FBFA}" type="datetimeFigureOut">
              <a:rPr lang="en-US"/>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EAF1CC-EA39-4347-98EA-7DFEEA8916A8}" type="slidenum">
              <a:rPr lang="en-US" altLang="en-US"/>
              <a:pPr>
                <a:defRPr/>
              </a:pPr>
              <a:t>‹#›</a:t>
            </a:fld>
            <a:endParaRPr lang="en-US" altLang="en-US"/>
          </a:p>
        </p:txBody>
      </p:sp>
    </p:spTree>
    <p:extLst>
      <p:ext uri="{BB962C8B-B14F-4D97-AF65-F5344CB8AC3E}">
        <p14:creationId xmlns:p14="http://schemas.microsoft.com/office/powerpoint/2010/main" val="288325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1833C87-4D3B-43B8-B25C-DFF65258D843}" type="datetimeFigureOut">
              <a:rPr lang="en-US"/>
              <a:pPr>
                <a:defRPr/>
              </a:pPr>
              <a:t>1/28/2017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Calibri" panose="020F0502020204030204" pitchFamily="34" charset="0"/>
              </a:defRPr>
            </a:lvl1pPr>
          </a:lstStyle>
          <a:p>
            <a:pPr>
              <a:defRPr/>
            </a:pPr>
            <a:fld id="{0BEE0D31-C65D-4025-B445-3D7EE25C4B85}"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6" r:id="rId12"/>
    <p:sldLayoutId id="2147483937"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46</a:t>
            </a:r>
            <a:endParaRPr lang="en-US" altLang="en-US" b="1" dirty="0">
              <a:solidFill>
                <a:srgbClr val="00FFFF"/>
              </a:solidFill>
              <a:effectLst>
                <a:outerShdw blurRad="38100" dist="38100" dir="2700000" algn="tl">
                  <a:srgbClr val="000000">
                    <a:alpha val="43137"/>
                  </a:srgbClr>
                </a:outerShdw>
              </a:effectLst>
            </a:endParaRPr>
          </a:p>
        </p:txBody>
      </p:sp>
      <p:sp>
        <p:nvSpPr>
          <p:cNvPr id="6147" name="Subtitle 2"/>
          <p:cNvSpPr>
            <a:spLocks noGrp="1"/>
          </p:cNvSpPr>
          <p:nvPr>
            <p:ph type="subTitle" idx="1"/>
          </p:nvPr>
        </p:nvSpPr>
        <p:spPr>
          <a:xfrm>
            <a:off x="838200" y="4572000"/>
            <a:ext cx="7467600" cy="1752600"/>
          </a:xfrm>
        </p:spPr>
        <p:txBody>
          <a:bodyPr/>
          <a:lstStyle/>
          <a:p>
            <a:pPr eaLnBrk="1" hangingPunct="1"/>
            <a:r>
              <a:rPr lang="en-US" altLang="en-US" dirty="0">
                <a:solidFill>
                  <a:schemeClr val="bg1"/>
                </a:solidFill>
              </a:rPr>
              <a:t>Dr. Andy Woods</a:t>
            </a:r>
          </a:p>
          <a:p>
            <a:pPr eaLnBrk="1" hangingPunct="1"/>
            <a:endParaRPr lang="en-US" altLang="en-US" sz="2000" dirty="0">
              <a:solidFill>
                <a:schemeClr val="bg1"/>
              </a:solidFill>
            </a:endParaRPr>
          </a:p>
          <a:p>
            <a:pPr eaLnBrk="1" hangingPunct="1"/>
            <a:r>
              <a:rPr lang="en-US" altLang="en-US" sz="2000" dirty="0">
                <a:solidFill>
                  <a:schemeClr val="bg1"/>
                </a:solidFill>
              </a:rPr>
              <a:t>Senior Pastor – Sugar Land Bible Church</a:t>
            </a:r>
          </a:p>
          <a:p>
            <a:pPr eaLnBrk="1" hangingPunct="1"/>
            <a:r>
              <a:rPr lang="en-US" altLang="en-US" sz="2000" dirty="0">
                <a:solidFill>
                  <a:schemeClr val="bg1"/>
                </a:solidFill>
              </a:rPr>
              <a:t>Professor of Bible &amp; Theology – College of Biblical Studies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638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b="1" u="sng" dirty="0">
                <a:solidFill>
                  <a:srgbClr val="FFFFCC"/>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7347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176213" y="169686"/>
            <a:ext cx="8791575"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000" b="1" dirty="0">
                <a:solidFill>
                  <a:srgbClr val="00FFFF"/>
                </a:solidFill>
                <a:effectLst>
                  <a:outerShdw blurRad="38100" dist="38100" dir="2700000" algn="tl">
                    <a:srgbClr val="000000">
                      <a:alpha val="43137"/>
                    </a:srgbClr>
                  </a:outerShdw>
                </a:effectLst>
                <a:latin typeface="+mn-lt"/>
                <a:cs typeface="Calibri" panose="020F0502020204030204" pitchFamily="34" charset="0"/>
              </a:rPr>
              <a:t>2 Peter 1:10-11</a:t>
            </a:r>
          </a:p>
          <a:p>
            <a:pPr algn="just"/>
            <a:r>
              <a:rPr lang="en-US" altLang="en-US" sz="3200" dirty="0">
                <a:solidFill>
                  <a:schemeClr val="bg1"/>
                </a:solidFill>
                <a:latin typeface="+mn-lt"/>
                <a:cs typeface="Calibri" panose="020F0502020204030204" pitchFamily="34" charset="0"/>
              </a:rPr>
              <a:t>“</a:t>
            </a:r>
            <a:r>
              <a:rPr lang="en-US" sz="3200" dirty="0">
                <a:solidFill>
                  <a:schemeClr val="bg1"/>
                </a:solidFill>
                <a:latin typeface="Calibri" panose="020F0502020204030204" pitchFamily="34" charset="0"/>
                <a:cs typeface="Calibri" panose="020F0502020204030204" pitchFamily="34" charset="0"/>
              </a:rPr>
              <a:t>Therefore, brethren, be all the more diligent </a:t>
            </a:r>
            <a:r>
              <a:rPr lang="en-US" sz="3200" b="1" u="sng" dirty="0">
                <a:solidFill>
                  <a:srgbClr val="FFFFCC"/>
                </a:solidFill>
                <a:latin typeface="Calibri" panose="020F0502020204030204" pitchFamily="34" charset="0"/>
                <a:cs typeface="Calibri" panose="020F0502020204030204" pitchFamily="34" charset="0"/>
              </a:rPr>
              <a:t>to make certain about His calling and choosing you</a:t>
            </a:r>
            <a:r>
              <a:rPr lang="en-US" sz="3200" dirty="0">
                <a:solidFill>
                  <a:schemeClr val="bg1"/>
                </a:solidFill>
                <a:latin typeface="Calibri" panose="020F0502020204030204" pitchFamily="34" charset="0"/>
                <a:cs typeface="Calibri" panose="020F0502020204030204" pitchFamily="34" charset="0"/>
              </a:rPr>
              <a:t>; for as long as you practice these things, you will never stumble; </a:t>
            </a:r>
            <a:r>
              <a:rPr lang="en-US" sz="3200" baseline="30000" dirty="0">
                <a:solidFill>
                  <a:schemeClr val="bg1"/>
                </a:solidFill>
                <a:latin typeface="Calibri" panose="020F0502020204030204" pitchFamily="34" charset="0"/>
                <a:cs typeface="Calibri" panose="020F0502020204030204" pitchFamily="34" charset="0"/>
              </a:rPr>
              <a:t>11 </a:t>
            </a:r>
            <a:r>
              <a:rPr lang="en-US" sz="3200" dirty="0">
                <a:solidFill>
                  <a:schemeClr val="bg1"/>
                </a:solidFill>
                <a:latin typeface="Calibri" panose="020F0502020204030204" pitchFamily="34" charset="0"/>
                <a:cs typeface="Calibri" panose="020F0502020204030204" pitchFamily="34" charset="0"/>
              </a:rPr>
              <a:t>for in this way the entrance into the eternal kingdom of our Lord and Savior Jesus Christ will be abundantly supplied to you</a:t>
            </a:r>
            <a:r>
              <a:rPr lang="en-US" sz="3200" dirty="0">
                <a:solidFill>
                  <a:schemeClr val="bg1"/>
                </a:solidFill>
                <a:latin typeface="Calibri" panose="020F0502020204030204" pitchFamily="34" charset="0"/>
              </a:rPr>
              <a:t>.</a:t>
            </a:r>
            <a:r>
              <a:rPr lang="en-US" altLang="en-US" sz="3200" dirty="0">
                <a:solidFill>
                  <a:schemeClr val="bg1"/>
                </a:solidFill>
                <a:latin typeface="Calibri" panose="020F0502020204030204" pitchFamily="34" charset="0"/>
              </a:rPr>
              <a:t>” (NASB)</a:t>
            </a:r>
          </a:p>
        </p:txBody>
      </p:sp>
    </p:spTree>
    <p:extLst>
      <p:ext uri="{BB962C8B-B14F-4D97-AF65-F5344CB8AC3E}">
        <p14:creationId xmlns:p14="http://schemas.microsoft.com/office/powerpoint/2010/main" val="2978333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2 Peter 1:10-11</a:t>
            </a:r>
          </a:p>
        </p:txBody>
      </p:sp>
      <p:sp>
        <p:nvSpPr>
          <p:cNvPr id="3" name="Content Placeholder 2"/>
          <p:cNvSpPr>
            <a:spLocks noGrp="1"/>
          </p:cNvSpPr>
          <p:nvPr>
            <p:ph idx="1"/>
          </p:nvPr>
        </p:nvSpPr>
        <p:spPr>
          <a:xfrm>
            <a:off x="232230" y="962890"/>
            <a:ext cx="8694056" cy="5343642"/>
          </a:xfrm>
        </p:spPr>
        <p:txBody>
          <a:bodyPr/>
          <a:lstStyle/>
          <a:p>
            <a:pPr marL="461963" indent="-461963">
              <a:spcBef>
                <a:spcPts val="0"/>
              </a:spcBef>
              <a:spcAft>
                <a:spcPts val="1800"/>
              </a:spcAft>
              <a:buClr>
                <a:srgbClr val="66FFFF"/>
              </a:buClr>
            </a:pPr>
            <a:r>
              <a:rPr lang="en-US" dirty="0">
                <a:solidFill>
                  <a:schemeClr val="bg1"/>
                </a:solidFill>
              </a:rPr>
              <a:t>Diligence in the Christian life does not make the believer more secure</a:t>
            </a:r>
          </a:p>
          <a:p>
            <a:pPr marL="461963" indent="-461963">
              <a:spcBef>
                <a:spcPts val="0"/>
              </a:spcBef>
              <a:spcAft>
                <a:spcPts val="1800"/>
              </a:spcAft>
              <a:buClr>
                <a:srgbClr val="66FFFF"/>
              </a:buClr>
            </a:pPr>
            <a:r>
              <a:rPr lang="en-US" dirty="0">
                <a:solidFill>
                  <a:schemeClr val="bg1"/>
                </a:solidFill>
              </a:rPr>
              <a:t>However, it can deepen inward assurance</a:t>
            </a:r>
          </a:p>
          <a:p>
            <a:pPr marL="461963" indent="-461963">
              <a:spcBef>
                <a:spcPts val="0"/>
              </a:spcBef>
              <a:spcAft>
                <a:spcPts val="1800"/>
              </a:spcAft>
              <a:buClr>
                <a:srgbClr val="66FFFF"/>
              </a:buClr>
            </a:pPr>
            <a:r>
              <a:rPr lang="en-US" dirty="0">
                <a:solidFill>
                  <a:schemeClr val="bg1"/>
                </a:solidFill>
              </a:rPr>
              <a:t>“Abundant entrance into the kingdom”-some believers will be saved but have little reward (1 Cor. 3:15; 2 John 8; Rev. 3:11)</a:t>
            </a:r>
          </a:p>
          <a:p>
            <a:pPr marL="461963" indent="-461963">
              <a:spcBef>
                <a:spcPts val="0"/>
              </a:spcBef>
              <a:spcAft>
                <a:spcPts val="1800"/>
              </a:spcAft>
              <a:buClr>
                <a:srgbClr val="66FFFF"/>
              </a:buClr>
            </a:pPr>
            <a:r>
              <a:rPr lang="en-US" dirty="0">
                <a:solidFill>
                  <a:schemeClr val="bg1"/>
                </a:solidFill>
              </a:rPr>
              <a:t>Our ultimate assurance comes from Christ’s promises (John 5:24; 6:47)</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40171" y="5134788"/>
            <a:ext cx="1146629" cy="156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2100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2 Peter 1:10-11</a:t>
            </a:r>
          </a:p>
        </p:txBody>
      </p:sp>
      <p:sp>
        <p:nvSpPr>
          <p:cNvPr id="3" name="Content Placeholder 2"/>
          <p:cNvSpPr>
            <a:spLocks noGrp="1"/>
          </p:cNvSpPr>
          <p:nvPr>
            <p:ph idx="1"/>
          </p:nvPr>
        </p:nvSpPr>
        <p:spPr>
          <a:xfrm>
            <a:off x="232230" y="962890"/>
            <a:ext cx="8694056" cy="5343642"/>
          </a:xfrm>
        </p:spPr>
        <p:txBody>
          <a:bodyPr/>
          <a:lstStyle/>
          <a:p>
            <a:pPr marL="461963" indent="-461963">
              <a:spcBef>
                <a:spcPts val="0"/>
              </a:spcBef>
              <a:spcAft>
                <a:spcPts val="1800"/>
              </a:spcAft>
              <a:buClr>
                <a:srgbClr val="66FFFF"/>
              </a:buClr>
            </a:pPr>
            <a:r>
              <a:rPr lang="en-US" dirty="0">
                <a:solidFill>
                  <a:schemeClr val="bg1"/>
                </a:solidFill>
              </a:rPr>
              <a:t>Diligence in the Christian life does not make the believer more secure</a:t>
            </a:r>
          </a:p>
          <a:p>
            <a:pPr marL="461963" indent="-461963">
              <a:spcBef>
                <a:spcPts val="0"/>
              </a:spcBef>
              <a:spcAft>
                <a:spcPts val="1800"/>
              </a:spcAft>
              <a:buClr>
                <a:srgbClr val="66FFFF"/>
              </a:buClr>
            </a:pPr>
            <a:r>
              <a:rPr lang="en-US" dirty="0">
                <a:solidFill>
                  <a:schemeClr val="bg1"/>
                </a:solidFill>
              </a:rPr>
              <a:t>However, it can deepen inward assurance</a:t>
            </a:r>
          </a:p>
          <a:p>
            <a:pPr marL="461963" indent="-461963">
              <a:spcBef>
                <a:spcPts val="0"/>
              </a:spcBef>
              <a:spcAft>
                <a:spcPts val="1800"/>
              </a:spcAft>
              <a:buClr>
                <a:srgbClr val="66FFFF"/>
              </a:buClr>
            </a:pPr>
            <a:r>
              <a:rPr lang="en-US" b="1" u="sng" dirty="0">
                <a:solidFill>
                  <a:srgbClr val="FFFFCC"/>
                </a:solidFill>
              </a:rPr>
              <a:t>“Abundant entrance into the kingdom”-some believers will be saved but have little reward (1 Cor. 3:15; 2 John 8; Rev. 3:11)</a:t>
            </a:r>
          </a:p>
          <a:p>
            <a:pPr marL="461963" indent="-461963">
              <a:spcBef>
                <a:spcPts val="0"/>
              </a:spcBef>
              <a:spcAft>
                <a:spcPts val="1800"/>
              </a:spcAft>
              <a:buClr>
                <a:srgbClr val="66FFFF"/>
              </a:buClr>
            </a:pPr>
            <a:r>
              <a:rPr lang="en-US" dirty="0">
                <a:solidFill>
                  <a:schemeClr val="bg1"/>
                </a:solidFill>
              </a:rPr>
              <a:t>Our ultimate assurance comes from Christ’s promises (John 5:24; 6:47)</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40171" y="5134788"/>
            <a:ext cx="1146629" cy="156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2281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176213" y="169686"/>
            <a:ext cx="8791575"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000" b="1" dirty="0">
                <a:solidFill>
                  <a:srgbClr val="00FFFF"/>
                </a:solidFill>
                <a:effectLst>
                  <a:outerShdw blurRad="38100" dist="38100" dir="2700000" algn="tl">
                    <a:srgbClr val="000000">
                      <a:alpha val="43137"/>
                    </a:srgbClr>
                  </a:outerShdw>
                </a:effectLst>
                <a:latin typeface="+mn-lt"/>
                <a:cs typeface="Calibri" panose="020F0502020204030204" pitchFamily="34" charset="0"/>
              </a:rPr>
              <a:t>2 Peter 1:10-11</a:t>
            </a:r>
          </a:p>
          <a:p>
            <a:pPr algn="just"/>
            <a:r>
              <a:rPr lang="en-US" altLang="en-US" sz="3200" dirty="0">
                <a:solidFill>
                  <a:schemeClr val="bg1"/>
                </a:solidFill>
                <a:latin typeface="+mn-lt"/>
                <a:cs typeface="Calibri" panose="020F0502020204030204" pitchFamily="34" charset="0"/>
              </a:rPr>
              <a:t>“</a:t>
            </a:r>
            <a:r>
              <a:rPr lang="en-US" sz="3200" dirty="0">
                <a:solidFill>
                  <a:schemeClr val="bg1"/>
                </a:solidFill>
                <a:latin typeface="Calibri" panose="020F0502020204030204" pitchFamily="34" charset="0"/>
                <a:cs typeface="Calibri" panose="020F0502020204030204" pitchFamily="34" charset="0"/>
              </a:rPr>
              <a:t>Therefore, brethren, be all the more diligent to make certain about His calling and choosing you; for as long as you practice these things, you will never stumble; </a:t>
            </a:r>
            <a:r>
              <a:rPr lang="en-US" sz="3200" baseline="30000" dirty="0">
                <a:solidFill>
                  <a:schemeClr val="bg1"/>
                </a:solidFill>
                <a:latin typeface="Calibri" panose="020F0502020204030204" pitchFamily="34" charset="0"/>
                <a:cs typeface="Calibri" panose="020F0502020204030204" pitchFamily="34" charset="0"/>
              </a:rPr>
              <a:t>11 </a:t>
            </a:r>
            <a:r>
              <a:rPr lang="en-US" sz="3200" dirty="0">
                <a:solidFill>
                  <a:schemeClr val="bg1"/>
                </a:solidFill>
                <a:latin typeface="Calibri" panose="020F0502020204030204" pitchFamily="34" charset="0"/>
                <a:cs typeface="Calibri" panose="020F0502020204030204" pitchFamily="34" charset="0"/>
              </a:rPr>
              <a:t>for in this way the entrance into the eternal kingdom of our Lord and Savior Jesus Christ </a:t>
            </a:r>
            <a:r>
              <a:rPr lang="en-US" sz="3200" b="1" u="sng" dirty="0">
                <a:solidFill>
                  <a:srgbClr val="FFFFCC"/>
                </a:solidFill>
                <a:latin typeface="Calibri" panose="020F0502020204030204" pitchFamily="34" charset="0"/>
                <a:cs typeface="Calibri" panose="020F0502020204030204" pitchFamily="34" charset="0"/>
              </a:rPr>
              <a:t>will be abundantly supplied to you</a:t>
            </a:r>
            <a:r>
              <a:rPr lang="en-US" sz="3200" b="1" u="sng" dirty="0">
                <a:solidFill>
                  <a:srgbClr val="FFFFCC"/>
                </a:solidFill>
                <a:latin typeface="+mn-lt"/>
                <a:cs typeface="Calibri" panose="020F0502020204030204" pitchFamily="34" charset="0"/>
              </a:rPr>
              <a:t>.</a:t>
            </a:r>
            <a:r>
              <a:rPr lang="en-US" altLang="en-US" sz="3200" dirty="0">
                <a:solidFill>
                  <a:schemeClr val="bg1"/>
                </a:solidFill>
                <a:latin typeface="+mn-lt"/>
                <a:cs typeface="Calibri" panose="020F0502020204030204" pitchFamily="34" charset="0"/>
              </a:rPr>
              <a:t>”</a:t>
            </a:r>
            <a:r>
              <a:rPr lang="en-US" altLang="en-US" sz="3200" b="1" dirty="0">
                <a:solidFill>
                  <a:srgbClr val="00FFFF"/>
                </a:solidFill>
                <a:effectLst>
                  <a:outerShdw blurRad="38100" dist="38100" dir="2700000" algn="tl">
                    <a:srgbClr val="000000">
                      <a:alpha val="43137"/>
                    </a:srgbClr>
                  </a:outerShdw>
                </a:effectLst>
                <a:latin typeface="+mn-lt"/>
                <a:cs typeface="Calibri" panose="020F0502020204030204" pitchFamily="34" charset="0"/>
              </a:rPr>
              <a:t> </a:t>
            </a:r>
            <a:r>
              <a:rPr lang="en-US" altLang="en-US" sz="3200" dirty="0">
                <a:solidFill>
                  <a:schemeClr val="bg1"/>
                </a:solidFill>
                <a:latin typeface="Calibri" panose="020F0502020204030204" pitchFamily="34" charset="0"/>
              </a:rPr>
              <a:t>(NASB)</a:t>
            </a:r>
          </a:p>
        </p:txBody>
      </p:sp>
    </p:spTree>
    <p:extLst>
      <p:ext uri="{BB962C8B-B14F-4D97-AF65-F5344CB8AC3E}">
        <p14:creationId xmlns:p14="http://schemas.microsoft.com/office/powerpoint/2010/main" val="3189333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2 Peter 1:10-11</a:t>
            </a:r>
          </a:p>
        </p:txBody>
      </p:sp>
      <p:sp>
        <p:nvSpPr>
          <p:cNvPr id="3" name="Content Placeholder 2"/>
          <p:cNvSpPr>
            <a:spLocks noGrp="1"/>
          </p:cNvSpPr>
          <p:nvPr>
            <p:ph idx="1"/>
          </p:nvPr>
        </p:nvSpPr>
        <p:spPr>
          <a:xfrm>
            <a:off x="232230" y="962890"/>
            <a:ext cx="8694056" cy="5343642"/>
          </a:xfrm>
        </p:spPr>
        <p:txBody>
          <a:bodyPr/>
          <a:lstStyle/>
          <a:p>
            <a:pPr marL="461963" indent="-461963">
              <a:spcBef>
                <a:spcPts val="0"/>
              </a:spcBef>
              <a:spcAft>
                <a:spcPts val="1800"/>
              </a:spcAft>
              <a:buClr>
                <a:srgbClr val="66FFFF"/>
              </a:buClr>
            </a:pPr>
            <a:r>
              <a:rPr lang="en-US" dirty="0">
                <a:solidFill>
                  <a:schemeClr val="bg1"/>
                </a:solidFill>
              </a:rPr>
              <a:t>Diligence in the Christian life does not make the believer more secure</a:t>
            </a:r>
          </a:p>
          <a:p>
            <a:pPr marL="461963" indent="-461963">
              <a:spcBef>
                <a:spcPts val="0"/>
              </a:spcBef>
              <a:spcAft>
                <a:spcPts val="1800"/>
              </a:spcAft>
              <a:buClr>
                <a:srgbClr val="66FFFF"/>
              </a:buClr>
            </a:pPr>
            <a:r>
              <a:rPr lang="en-US" dirty="0">
                <a:solidFill>
                  <a:schemeClr val="bg1"/>
                </a:solidFill>
              </a:rPr>
              <a:t>However, it can deepen inward assurance</a:t>
            </a:r>
          </a:p>
          <a:p>
            <a:pPr marL="461963" indent="-461963">
              <a:spcBef>
                <a:spcPts val="0"/>
              </a:spcBef>
              <a:spcAft>
                <a:spcPts val="1800"/>
              </a:spcAft>
              <a:buClr>
                <a:srgbClr val="66FFFF"/>
              </a:buClr>
            </a:pPr>
            <a:r>
              <a:rPr lang="en-US" dirty="0">
                <a:solidFill>
                  <a:schemeClr val="bg1"/>
                </a:solidFill>
              </a:rPr>
              <a:t>“Abundant entrance into the kingdom”-some believers will be saved but have little reward (1 Cor. 3:15; 2 John 8; Rev. 3:11)</a:t>
            </a:r>
          </a:p>
          <a:p>
            <a:pPr marL="461963" indent="-461963">
              <a:spcBef>
                <a:spcPts val="0"/>
              </a:spcBef>
              <a:spcAft>
                <a:spcPts val="1800"/>
              </a:spcAft>
              <a:buClr>
                <a:srgbClr val="66FFFF"/>
              </a:buClr>
            </a:pPr>
            <a:r>
              <a:rPr lang="en-US" b="1" u="sng" dirty="0">
                <a:solidFill>
                  <a:srgbClr val="FFFFCC"/>
                </a:solidFill>
              </a:rPr>
              <a:t>Our ultimate assurance comes from Christ’s promises (John 5:24; 6:47)</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40171" y="5134788"/>
            <a:ext cx="1146629" cy="156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6047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533400" y="292762"/>
            <a:ext cx="8077200" cy="2831544"/>
          </a:xfrm>
          <a:prstGeom prst="rect">
            <a:avLst/>
          </a:prstGeom>
          <a:noFill/>
          <a:ln w="28575">
            <a:noFill/>
            <a:miter lim="800000"/>
            <a:headEnd/>
            <a:tailEnd/>
          </a:ln>
        </p:spPr>
        <p:txBody>
          <a:bodyPr>
            <a:spAutoFit/>
          </a:bodyPr>
          <a:lstStyle/>
          <a:p>
            <a:pPr algn="ctr" fontAlgn="base">
              <a:spcBef>
                <a:spcPts val="600"/>
              </a:spcBef>
              <a:spcAft>
                <a:spcPts val="6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John 5:24 </a:t>
            </a:r>
          </a:p>
          <a:p>
            <a:pPr algn="just">
              <a:spcBef>
                <a:spcPts val="600"/>
              </a:spcBef>
              <a:spcAft>
                <a:spcPts val="600"/>
              </a:spcAft>
            </a:pPr>
            <a:r>
              <a:rPr lang="en-US" altLang="en-US" sz="3200" dirty="0">
                <a:solidFill>
                  <a:schemeClr val="bg1"/>
                </a:solidFill>
                <a:latin typeface="+mn-lt"/>
                <a:cs typeface="Calibri" panose="020F0502020204030204" pitchFamily="34" charset="0"/>
              </a:rPr>
              <a:t>“Truly, truly, I say to you, he who hears My word, and </a:t>
            </a:r>
            <a:r>
              <a:rPr lang="en-US" altLang="en-US" sz="3200" b="1" u="sng" dirty="0">
                <a:solidFill>
                  <a:srgbClr val="FFFFCC"/>
                </a:solidFill>
                <a:latin typeface="+mn-lt"/>
                <a:cs typeface="Calibri" panose="020F0502020204030204" pitchFamily="34" charset="0"/>
              </a:rPr>
              <a:t>believes Him </a:t>
            </a:r>
            <a:r>
              <a:rPr lang="en-US" altLang="en-US" sz="3200" dirty="0">
                <a:solidFill>
                  <a:schemeClr val="bg1"/>
                </a:solidFill>
                <a:latin typeface="+mn-lt"/>
                <a:cs typeface="Calibri" panose="020F0502020204030204" pitchFamily="34" charset="0"/>
              </a:rPr>
              <a:t>who sent Me, </a:t>
            </a:r>
            <a:r>
              <a:rPr lang="en-US" altLang="en-US" sz="3200" b="1" u="sng" dirty="0">
                <a:solidFill>
                  <a:srgbClr val="FFFFCC"/>
                </a:solidFill>
                <a:latin typeface="+mn-lt"/>
                <a:cs typeface="Calibri" panose="020F0502020204030204" pitchFamily="34" charset="0"/>
              </a:rPr>
              <a:t>has eternal life</a:t>
            </a:r>
            <a:r>
              <a:rPr lang="en-US" altLang="en-US" sz="3200" dirty="0">
                <a:solidFill>
                  <a:schemeClr val="bg1"/>
                </a:solidFill>
                <a:latin typeface="+mn-lt"/>
                <a:cs typeface="Calibri" panose="020F0502020204030204" pitchFamily="34" charset="0"/>
              </a:rPr>
              <a:t>, and does not come into judgment, but </a:t>
            </a:r>
            <a:r>
              <a:rPr lang="en-US" altLang="en-US" sz="3200" b="1" u="sng" dirty="0">
                <a:solidFill>
                  <a:srgbClr val="FFFFCC"/>
                </a:solidFill>
                <a:latin typeface="+mn-lt"/>
                <a:cs typeface="Calibri" panose="020F0502020204030204" pitchFamily="34" charset="0"/>
              </a:rPr>
              <a:t>has passed out </a:t>
            </a:r>
            <a:r>
              <a:rPr lang="en-US" altLang="en-US" sz="3200" dirty="0">
                <a:solidFill>
                  <a:schemeClr val="bg1"/>
                </a:solidFill>
                <a:latin typeface="+mn-lt"/>
                <a:cs typeface="Calibri" panose="020F0502020204030204" pitchFamily="34" charset="0"/>
              </a:rPr>
              <a:t>of death into life.” (NASB)</a:t>
            </a:r>
          </a:p>
        </p:txBody>
      </p:sp>
    </p:spTree>
    <p:extLst>
      <p:ext uri="{BB962C8B-B14F-4D97-AF65-F5344CB8AC3E}">
        <p14:creationId xmlns:p14="http://schemas.microsoft.com/office/powerpoint/2010/main" val="604044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699481" y="319487"/>
            <a:ext cx="7745039" cy="2339102"/>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8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John 6:47</a:t>
            </a:r>
          </a:p>
          <a:p>
            <a:pPr algn="just">
              <a:spcBef>
                <a:spcPts val="600"/>
              </a:spcBef>
              <a:spcAft>
                <a:spcPts val="600"/>
              </a:spcAft>
            </a:pPr>
            <a:r>
              <a:rPr lang="en-US" altLang="en-US" sz="4400" kern="0" dirty="0">
                <a:solidFill>
                  <a:schemeClr val="bg1"/>
                </a:solidFill>
                <a:latin typeface="+mn-lt"/>
                <a:cs typeface="Calibri" panose="020F0502020204030204" pitchFamily="34" charset="0"/>
              </a:rPr>
              <a:t>“</a:t>
            </a:r>
            <a:r>
              <a:rPr lang="en-US" sz="4400" dirty="0">
                <a:solidFill>
                  <a:schemeClr val="bg1"/>
                </a:solidFill>
                <a:latin typeface="+mn-lt"/>
                <a:cs typeface="Calibri" panose="020F0502020204030204" pitchFamily="34" charset="0"/>
              </a:rPr>
              <a:t>Truly, truly, I say to you, he who </a:t>
            </a:r>
            <a:r>
              <a:rPr lang="en-US" sz="4400" b="1" u="sng" dirty="0">
                <a:solidFill>
                  <a:srgbClr val="FFFFCC"/>
                </a:solidFill>
                <a:latin typeface="+mn-lt"/>
                <a:cs typeface="Calibri" panose="020F0502020204030204" pitchFamily="34" charset="0"/>
              </a:rPr>
              <a:t>believes has eternal life</a:t>
            </a:r>
            <a:r>
              <a:rPr lang="en-US" altLang="en-US" sz="4400" kern="0" dirty="0">
                <a:solidFill>
                  <a:schemeClr val="bg1"/>
                </a:solidFill>
                <a:latin typeface="+mn-lt"/>
                <a:cs typeface="Calibri" panose="020F0502020204030204" pitchFamily="34" charset="0"/>
              </a:rPr>
              <a:t>.”</a:t>
            </a: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 </a:t>
            </a:r>
            <a:r>
              <a:rPr lang="en-US" altLang="en-US" sz="4400" dirty="0">
                <a:solidFill>
                  <a:schemeClr val="bg1"/>
                </a:solidFill>
                <a:latin typeface="+mn-lt"/>
              </a:rPr>
              <a:t>(NASB)</a:t>
            </a:r>
          </a:p>
        </p:txBody>
      </p:sp>
    </p:spTree>
    <p:extLst>
      <p:ext uri="{BB962C8B-B14F-4D97-AF65-F5344CB8AC3E}">
        <p14:creationId xmlns:p14="http://schemas.microsoft.com/office/powerpoint/2010/main" val="932173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097464" y="5957740"/>
            <a:ext cx="4949072" cy="739923"/>
          </a:xfrm>
        </p:spPr>
        <p:txBody>
          <a:bodyPr/>
          <a:lstStyle/>
          <a:p>
            <a:pPr eaLnBrk="1" hangingPunct="1">
              <a:defRPr/>
            </a:pPr>
            <a:r>
              <a:rPr lang="en-US" altLang="en-US" sz="1600" dirty="0">
                <a:solidFill>
                  <a:schemeClr val="bg1"/>
                </a:solidFill>
                <a:effectLst>
                  <a:outerShdw blurRad="38100" dist="38100" dir="2700000" algn="tl">
                    <a:srgbClr val="000000">
                      <a:alpha val="43137"/>
                    </a:srgbClr>
                  </a:outerShdw>
                </a:effectLst>
              </a:rPr>
              <a:t>Lewis Sperry Chafer, </a:t>
            </a:r>
            <a:r>
              <a:rPr lang="en-US" altLang="en-US" sz="1600" i="1" dirty="0">
                <a:solidFill>
                  <a:schemeClr val="bg1"/>
                </a:solidFill>
                <a:effectLst>
                  <a:outerShdw blurRad="38100" dist="38100" dir="2700000" algn="tl">
                    <a:srgbClr val="000000">
                      <a:alpha val="43137"/>
                    </a:srgbClr>
                  </a:outerShdw>
                </a:effectLst>
              </a:rPr>
              <a:t>Salvation: A Clear Doctrinal Analysis</a:t>
            </a:r>
            <a:r>
              <a:rPr lang="en-US" altLang="en-US" sz="1600" dirty="0">
                <a:solidFill>
                  <a:schemeClr val="bg1"/>
                </a:solidFill>
                <a:effectLst>
                  <a:outerShdw blurRad="38100" dist="38100" dir="2700000" algn="tl">
                    <a:srgbClr val="000000">
                      <a:alpha val="43137"/>
                    </a:srgbClr>
                  </a:outerShdw>
                </a:effectLst>
              </a:rPr>
              <a:t> </a:t>
            </a:r>
            <a:br>
              <a:rPr lang="en-US" altLang="en-US" sz="1600" dirty="0">
                <a:solidFill>
                  <a:schemeClr val="bg1"/>
                </a:solidFill>
                <a:effectLst>
                  <a:outerShdw blurRad="38100" dist="38100" dir="2700000" algn="tl">
                    <a:srgbClr val="000000">
                      <a:alpha val="43137"/>
                    </a:srgbClr>
                  </a:outerShdw>
                </a:effectLst>
              </a:rPr>
            </a:br>
            <a:r>
              <a:rPr lang="en-US" altLang="en-US" sz="1600" dirty="0">
                <a:solidFill>
                  <a:schemeClr val="bg1"/>
                </a:solidFill>
                <a:effectLst>
                  <a:outerShdw blurRad="38100" dist="38100" dir="2700000" algn="tl">
                    <a:srgbClr val="000000">
                      <a:alpha val="43137"/>
                    </a:srgbClr>
                  </a:outerShdw>
                </a:effectLst>
              </a:rPr>
              <a:t>(Grand Rapids: Zondervan, 1977), 60. Italics added</a:t>
            </a:r>
          </a:p>
        </p:txBody>
      </p:sp>
      <p:pic>
        <p:nvPicPr>
          <p:cNvPr id="4" name="Picture 2" descr="http://t1.gstatic.com/images?q=tbn:ANd9GcQxv3vyi4YqgamHAJTIgWkNJkLqWWIuAG2pkecTpX67vjz6XE96Kw"/>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38026" y="1353531"/>
            <a:ext cx="2278931" cy="3212113"/>
          </a:xfrm>
          <a:prstGeom prst="rect">
            <a:avLst/>
          </a:prstGeom>
          <a:solidFill>
            <a:srgbClr val="FFFFFF">
              <a:shade val="85000"/>
            </a:srgbClr>
          </a:solidFill>
          <a:ln w="28575"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Content Placeholder 1"/>
          <p:cNvSpPr>
            <a:spLocks noGrp="1"/>
          </p:cNvSpPr>
          <p:nvPr>
            <p:ph idx="1"/>
          </p:nvPr>
        </p:nvSpPr>
        <p:spPr>
          <a:xfrm>
            <a:off x="2658362" y="1150071"/>
            <a:ext cx="6398443" cy="4279768"/>
          </a:xfrm>
        </p:spPr>
        <p:txBody>
          <a:bodyPr/>
          <a:lstStyle/>
          <a:p>
            <a:pPr marL="0" indent="0" algn="just" eaLnBrk="1" hangingPunct="1">
              <a:buFont typeface="Arial" panose="020B0604020202020204" pitchFamily="34" charset="0"/>
              <a:buNone/>
              <a:defRPr/>
            </a:pPr>
            <a:r>
              <a:rPr lang="en-US" altLang="en-US" sz="3000" dirty="0">
                <a:solidFill>
                  <a:prstClr val="white"/>
                </a:solidFill>
                <a:effectLst>
                  <a:outerShdw blurRad="38100" dist="38100" dir="2700000" algn="tl">
                    <a:srgbClr val="000000">
                      <a:alpha val="43137"/>
                    </a:srgbClr>
                  </a:outerShdw>
                </a:effectLst>
              </a:rPr>
              <a:t>“There is a normal Christian experience. There are new and blessed emotions and desires. Old things do pass away; and behold all things do become new; but </a:t>
            </a:r>
            <a:r>
              <a:rPr lang="en-US" altLang="en-US" sz="3000" b="1" i="1" u="sng" dirty="0">
                <a:solidFill>
                  <a:srgbClr val="FFFFCC"/>
                </a:solidFill>
                <a:effectLst>
                  <a:outerShdw blurRad="38100" dist="38100" dir="2700000" algn="tl">
                    <a:srgbClr val="000000">
                      <a:alpha val="43137"/>
                    </a:srgbClr>
                  </a:outerShdw>
                </a:effectLst>
              </a:rPr>
              <a:t>all such experiences are but  secondary evidences</a:t>
            </a:r>
            <a:r>
              <a:rPr lang="en-US" altLang="en-US" sz="3000" dirty="0">
                <a:solidFill>
                  <a:prstClr val="white"/>
                </a:solidFill>
                <a:effectLst>
                  <a:outerShdw blurRad="38100" dist="38100" dir="2700000" algn="tl">
                    <a:srgbClr val="000000">
                      <a:alpha val="43137"/>
                    </a:srgbClr>
                  </a:outerShdw>
                </a:effectLst>
              </a:rPr>
              <a:t>, as to the fact of salvation, in that they grow out of that positive  repose of faith which is the primary evidence.”</a:t>
            </a:r>
          </a:p>
        </p:txBody>
      </p:sp>
      <p:sp>
        <p:nvSpPr>
          <p:cNvPr id="5" name="Rectangle 4"/>
          <p:cNvSpPr/>
          <p:nvPr/>
        </p:nvSpPr>
        <p:spPr>
          <a:xfrm>
            <a:off x="2636086" y="242359"/>
            <a:ext cx="3871830" cy="646331"/>
          </a:xfrm>
          <a:prstGeom prst="rect">
            <a:avLst/>
          </a:prstGeom>
        </p:spPr>
        <p:txBody>
          <a:bodyPr wrap="none">
            <a:spAutoFit/>
          </a:bodyPr>
          <a:lstStyle/>
          <a:p>
            <a:pPr algn="ctr">
              <a:defRPr/>
            </a:pPr>
            <a:r>
              <a:rPr lang="en-US" sz="36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Lewis Sperry Chafer</a:t>
            </a:r>
            <a:endParaRPr lang="en-US" sz="3600"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endParaRPr>
          </a:p>
        </p:txBody>
      </p:sp>
    </p:spTree>
    <p:extLst>
      <p:ext uri="{BB962C8B-B14F-4D97-AF65-F5344CB8AC3E}">
        <p14:creationId xmlns:p14="http://schemas.microsoft.com/office/powerpoint/2010/main" val="368069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Definition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Election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Atonement</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Salvation words</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God’s one condition of salvation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Results of salvation</a:t>
            </a:r>
          </a:p>
          <a:p>
            <a:pPr marL="914377" indent="-914377" eaLnBrk="1" hangingPunct="1">
              <a:lnSpc>
                <a:spcPct val="90000"/>
              </a:lnSpc>
              <a:buFont typeface="+mj-lt"/>
              <a:buAutoNum type="romanUcPeriod"/>
              <a:defRPr/>
            </a:pPr>
            <a:r>
              <a:rPr lang="en-US" altLang="en-US" b="1" u="sng" dirty="0">
                <a:solidFill>
                  <a:srgbClr val="FFFFCC"/>
                </a:solidFill>
                <a:effectLst>
                  <a:outerShdw blurRad="38100" dist="38100" dir="2700000" algn="tl">
                    <a:srgbClr val="000000">
                      <a:alpha val="43137"/>
                    </a:srgbClr>
                  </a:outerShdw>
                </a:effectLst>
              </a:rPr>
              <a:t>Eternal security</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Faulty views of salvation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mj-lt"/>
              <a:buAutoNum type="alphaLcParenR" startAt="8"/>
            </a:pPr>
            <a:r>
              <a:rPr lang="en-US" altLang="en-US" sz="3200" b="1" u="sng" dirty="0">
                <a:solidFill>
                  <a:srgbClr val="FFFFCC"/>
                </a:solidFill>
                <a:latin typeface="+mn-lt"/>
                <a:cs typeface="Calibri" panose="020F0502020204030204" pitchFamily="34" charset="0"/>
              </a:rPr>
              <a:t>2 Pet. 2:20-22</a:t>
            </a:r>
          </a:p>
          <a:p>
            <a:pPr>
              <a:spcAft>
                <a:spcPts val="2400"/>
              </a:spcAft>
              <a:buClr>
                <a:srgbClr val="66FFFF"/>
              </a:buClr>
              <a:buFont typeface="Calibri" panose="020F0502020204030204" pitchFamily="34" charset="0"/>
              <a:buAutoNum type="alphaLcParenR"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arenR" startAt="8"/>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arenR"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arenR" startAt="8"/>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arenR" startAt="8"/>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arenR" startAt="8"/>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1717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40120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2:20-22</a:t>
            </a:r>
          </a:p>
          <a:p>
            <a:pPr algn="just">
              <a:spcBef>
                <a:spcPts val="600"/>
              </a:spcBef>
              <a:spcAft>
                <a:spcPts val="600"/>
              </a:spcAft>
            </a:pPr>
            <a:r>
              <a:rPr lang="en-US" altLang="en-US" sz="2600" dirty="0">
                <a:solidFill>
                  <a:schemeClr val="bg1"/>
                </a:solidFill>
                <a:latin typeface="Calibri" panose="020F0502020204030204" pitchFamily="34" charset="0"/>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For if, after they have escaped the defilements of the world by the knowledge of the Lord and Savior Jesus Christ, they are again entangled in them and are overcome, the last state has become worse for them than the first. </a:t>
            </a:r>
            <a:r>
              <a:rPr lang="en-US" sz="2600" baseline="30000" dirty="0">
                <a:solidFill>
                  <a:schemeClr val="bg1"/>
                </a:solidFill>
                <a:latin typeface="Calibri" panose="020F0502020204030204" pitchFamily="34" charset="0"/>
                <a:cs typeface="Calibri" panose="020F0502020204030204" pitchFamily="34" charset="0"/>
              </a:rPr>
              <a:t>21 </a:t>
            </a:r>
            <a:r>
              <a:rPr lang="en-US" sz="2600" dirty="0">
                <a:solidFill>
                  <a:schemeClr val="bg1"/>
                </a:solidFill>
                <a:latin typeface="Calibri" panose="020F0502020204030204" pitchFamily="34" charset="0"/>
                <a:cs typeface="Calibri" panose="020F0502020204030204" pitchFamily="34" charset="0"/>
              </a:rPr>
              <a:t>For it would be better for them not to have known the way of righteousness, than having known it, to turn away from the holy commandment handed on to them. </a:t>
            </a:r>
            <a:r>
              <a:rPr lang="en-US" sz="2600" baseline="30000" dirty="0">
                <a:solidFill>
                  <a:schemeClr val="bg1"/>
                </a:solidFill>
                <a:latin typeface="Calibri" panose="020F0502020204030204" pitchFamily="34" charset="0"/>
                <a:cs typeface="Calibri" panose="020F0502020204030204" pitchFamily="34" charset="0"/>
              </a:rPr>
              <a:t>22 </a:t>
            </a:r>
            <a:r>
              <a:rPr lang="en-US" sz="2600" dirty="0">
                <a:solidFill>
                  <a:schemeClr val="bg1"/>
                </a:solidFill>
                <a:latin typeface="Calibri" panose="020F0502020204030204" pitchFamily="34" charset="0"/>
                <a:cs typeface="Calibri" panose="020F0502020204030204" pitchFamily="34" charset="0"/>
              </a:rPr>
              <a:t>It has happened to them according to the true proverb, “A </a:t>
            </a:r>
            <a:r>
              <a:rPr lang="en-US" sz="2600" cap="small" dirty="0">
                <a:solidFill>
                  <a:schemeClr val="bg1"/>
                </a:solidFill>
                <a:latin typeface="Calibri" panose="020F0502020204030204" pitchFamily="34" charset="0"/>
                <a:cs typeface="Calibri" panose="020F0502020204030204" pitchFamily="34" charset="0"/>
              </a:rPr>
              <a:t>dog returns to its own vomit</a:t>
            </a:r>
            <a:r>
              <a:rPr lang="en-US" sz="2600" dirty="0">
                <a:solidFill>
                  <a:schemeClr val="bg1"/>
                </a:solidFill>
                <a:latin typeface="Calibri" panose="020F0502020204030204" pitchFamily="34" charset="0"/>
                <a:cs typeface="Calibri" panose="020F0502020204030204" pitchFamily="34" charset="0"/>
              </a:rPr>
              <a:t>,” and, “A sow, after washing, </a:t>
            </a:r>
            <a:r>
              <a:rPr lang="en-US" sz="2600" i="1" dirty="0">
                <a:solidFill>
                  <a:schemeClr val="bg1"/>
                </a:solidFill>
                <a:latin typeface="Calibri" panose="020F0502020204030204" pitchFamily="34" charset="0"/>
                <a:cs typeface="Calibri" panose="020F0502020204030204" pitchFamily="34" charset="0"/>
              </a:rPr>
              <a:t>returns</a:t>
            </a:r>
            <a:r>
              <a:rPr lang="en-US" sz="2600" dirty="0">
                <a:solidFill>
                  <a:schemeClr val="bg1"/>
                </a:solidFill>
                <a:latin typeface="Calibri" panose="020F0502020204030204" pitchFamily="34" charset="0"/>
                <a:cs typeface="Calibri" panose="020F0502020204030204" pitchFamily="34" charset="0"/>
              </a:rPr>
              <a:t> to wallowing in the mire.”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2605057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40120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2:20-22</a:t>
            </a:r>
          </a:p>
          <a:p>
            <a:pPr algn="just">
              <a:spcBef>
                <a:spcPts val="600"/>
              </a:spcBef>
              <a:spcAft>
                <a:spcPts val="600"/>
              </a:spcAft>
            </a:pPr>
            <a:r>
              <a:rPr lang="en-US" altLang="en-US" sz="2600" dirty="0">
                <a:solidFill>
                  <a:schemeClr val="bg1"/>
                </a:solidFill>
                <a:latin typeface="Calibri" panose="020F0502020204030204" pitchFamily="34" charset="0"/>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For if, after they </a:t>
            </a:r>
            <a:r>
              <a:rPr lang="en-US" sz="2600" b="1" u="sng" dirty="0">
                <a:solidFill>
                  <a:srgbClr val="FFFFCC"/>
                </a:solidFill>
                <a:latin typeface="Calibri" panose="020F0502020204030204" pitchFamily="34" charset="0"/>
                <a:cs typeface="Calibri" panose="020F0502020204030204" pitchFamily="34" charset="0"/>
              </a:rPr>
              <a:t>have escaped the defilements of the world</a:t>
            </a:r>
            <a:r>
              <a:rPr lang="en-US" sz="2600" dirty="0">
                <a:solidFill>
                  <a:schemeClr val="bg1"/>
                </a:solidFill>
                <a:latin typeface="Calibri" panose="020F0502020204030204" pitchFamily="34" charset="0"/>
                <a:cs typeface="Calibri" panose="020F0502020204030204" pitchFamily="34" charset="0"/>
              </a:rPr>
              <a:t> by the </a:t>
            </a:r>
            <a:r>
              <a:rPr lang="en-US" sz="2600" b="1" u="sng" dirty="0">
                <a:solidFill>
                  <a:srgbClr val="FFFFCC"/>
                </a:solidFill>
                <a:latin typeface="Calibri" panose="020F0502020204030204" pitchFamily="34" charset="0"/>
                <a:cs typeface="Calibri" panose="020F0502020204030204" pitchFamily="34" charset="0"/>
              </a:rPr>
              <a:t>knowledge of the Lord and Savior Jesus Christ</a:t>
            </a:r>
            <a:r>
              <a:rPr lang="en-US" sz="2600" dirty="0">
                <a:solidFill>
                  <a:schemeClr val="bg1"/>
                </a:solidFill>
                <a:latin typeface="Calibri" panose="020F0502020204030204" pitchFamily="34" charset="0"/>
                <a:cs typeface="Calibri" panose="020F0502020204030204" pitchFamily="34" charset="0"/>
              </a:rPr>
              <a:t>, they are </a:t>
            </a:r>
            <a:r>
              <a:rPr lang="en-US" sz="2600" b="1" u="sng" dirty="0">
                <a:solidFill>
                  <a:srgbClr val="FFFFCC"/>
                </a:solidFill>
                <a:latin typeface="Calibri" panose="020F0502020204030204" pitchFamily="34" charset="0"/>
                <a:cs typeface="Calibri" panose="020F0502020204030204" pitchFamily="34" charset="0"/>
              </a:rPr>
              <a:t>again entangled</a:t>
            </a:r>
            <a:r>
              <a:rPr lang="en-US" sz="2600" dirty="0">
                <a:solidFill>
                  <a:schemeClr val="bg1"/>
                </a:solidFill>
                <a:latin typeface="Calibri" panose="020F0502020204030204" pitchFamily="34" charset="0"/>
                <a:cs typeface="Calibri" panose="020F0502020204030204" pitchFamily="34" charset="0"/>
              </a:rPr>
              <a:t> in them and are </a:t>
            </a:r>
            <a:r>
              <a:rPr lang="en-US" sz="2600" b="1" u="sng" dirty="0">
                <a:solidFill>
                  <a:srgbClr val="FFFFCC"/>
                </a:solidFill>
                <a:latin typeface="Calibri" panose="020F0502020204030204" pitchFamily="34" charset="0"/>
                <a:cs typeface="Calibri" panose="020F0502020204030204" pitchFamily="34" charset="0"/>
              </a:rPr>
              <a:t>overcome</a:t>
            </a:r>
            <a:r>
              <a:rPr lang="en-US" sz="2600" dirty="0">
                <a:solidFill>
                  <a:schemeClr val="bg1"/>
                </a:solidFill>
                <a:latin typeface="Calibri" panose="020F0502020204030204" pitchFamily="34" charset="0"/>
                <a:cs typeface="Calibri" panose="020F0502020204030204" pitchFamily="34" charset="0"/>
              </a:rPr>
              <a:t>, the </a:t>
            </a:r>
            <a:r>
              <a:rPr lang="en-US" sz="2600" b="1" u="sng" dirty="0">
                <a:solidFill>
                  <a:srgbClr val="FFFFCC"/>
                </a:solidFill>
                <a:latin typeface="Calibri" panose="020F0502020204030204" pitchFamily="34" charset="0"/>
                <a:cs typeface="Calibri" panose="020F0502020204030204" pitchFamily="34" charset="0"/>
              </a:rPr>
              <a:t>last state has become worse for them than the first</a:t>
            </a:r>
            <a:r>
              <a:rPr lang="en-US" sz="2600" dirty="0">
                <a:solidFill>
                  <a:schemeClr val="bg1"/>
                </a:solidFill>
                <a:latin typeface="Calibri" panose="020F0502020204030204" pitchFamily="34" charset="0"/>
                <a:cs typeface="Calibri" panose="020F0502020204030204" pitchFamily="34" charset="0"/>
              </a:rPr>
              <a:t>. </a:t>
            </a:r>
            <a:r>
              <a:rPr lang="en-US" sz="2600" baseline="30000" dirty="0">
                <a:solidFill>
                  <a:schemeClr val="bg1"/>
                </a:solidFill>
                <a:latin typeface="Calibri" panose="020F0502020204030204" pitchFamily="34" charset="0"/>
                <a:cs typeface="Calibri" panose="020F0502020204030204" pitchFamily="34" charset="0"/>
              </a:rPr>
              <a:t>21 </a:t>
            </a:r>
            <a:r>
              <a:rPr lang="en-US" sz="2600" dirty="0">
                <a:solidFill>
                  <a:schemeClr val="bg1"/>
                </a:solidFill>
                <a:latin typeface="Calibri" panose="020F0502020204030204" pitchFamily="34" charset="0"/>
                <a:cs typeface="Calibri" panose="020F0502020204030204" pitchFamily="34" charset="0"/>
              </a:rPr>
              <a:t>For </a:t>
            </a:r>
            <a:r>
              <a:rPr lang="en-US" sz="2600" b="1" u="sng" dirty="0">
                <a:solidFill>
                  <a:srgbClr val="FFFFCC"/>
                </a:solidFill>
                <a:latin typeface="Calibri" panose="020F0502020204030204" pitchFamily="34" charset="0"/>
                <a:cs typeface="Calibri" panose="020F0502020204030204" pitchFamily="34" charset="0"/>
              </a:rPr>
              <a:t>it would be better for them not to have known the way of righteousness</a:t>
            </a:r>
            <a:r>
              <a:rPr lang="en-US" sz="2600" dirty="0">
                <a:solidFill>
                  <a:schemeClr val="bg1"/>
                </a:solidFill>
                <a:latin typeface="Calibri" panose="020F0502020204030204" pitchFamily="34" charset="0"/>
                <a:cs typeface="Calibri" panose="020F0502020204030204" pitchFamily="34" charset="0"/>
              </a:rPr>
              <a:t>, than </a:t>
            </a:r>
            <a:r>
              <a:rPr lang="en-US" sz="2600" b="1" u="sng" dirty="0">
                <a:solidFill>
                  <a:srgbClr val="FFFFCC"/>
                </a:solidFill>
                <a:latin typeface="Calibri" panose="020F0502020204030204" pitchFamily="34" charset="0"/>
                <a:cs typeface="Calibri" panose="020F0502020204030204" pitchFamily="34" charset="0"/>
              </a:rPr>
              <a:t>having known it, to turn away from the holy commandment </a:t>
            </a:r>
            <a:r>
              <a:rPr lang="en-US" sz="2600" dirty="0">
                <a:solidFill>
                  <a:schemeClr val="bg1"/>
                </a:solidFill>
                <a:latin typeface="Calibri" panose="020F0502020204030204" pitchFamily="34" charset="0"/>
                <a:cs typeface="Calibri" panose="020F0502020204030204" pitchFamily="34" charset="0"/>
              </a:rPr>
              <a:t>handed on to them. </a:t>
            </a:r>
            <a:r>
              <a:rPr lang="en-US" sz="2600" baseline="30000" dirty="0">
                <a:solidFill>
                  <a:schemeClr val="bg1"/>
                </a:solidFill>
                <a:latin typeface="Calibri" panose="020F0502020204030204" pitchFamily="34" charset="0"/>
                <a:cs typeface="Calibri" panose="020F0502020204030204" pitchFamily="34" charset="0"/>
              </a:rPr>
              <a:t>22 </a:t>
            </a:r>
            <a:r>
              <a:rPr lang="en-US" sz="2600" dirty="0">
                <a:solidFill>
                  <a:schemeClr val="bg1"/>
                </a:solidFill>
                <a:latin typeface="Calibri" panose="020F0502020204030204" pitchFamily="34" charset="0"/>
                <a:cs typeface="Calibri" panose="020F0502020204030204" pitchFamily="34" charset="0"/>
              </a:rPr>
              <a:t>It has happened to them according to the true proverb, “</a:t>
            </a:r>
            <a:r>
              <a:rPr lang="en-US" sz="2600" b="1" u="sng" dirty="0">
                <a:solidFill>
                  <a:srgbClr val="FFFFCC"/>
                </a:solidFill>
                <a:latin typeface="Calibri" panose="020F0502020204030204" pitchFamily="34" charset="0"/>
                <a:cs typeface="Calibri" panose="020F0502020204030204" pitchFamily="34" charset="0"/>
              </a:rPr>
              <a:t>A dog returns to its own vomit,” and, “A sow, after washing, returns to wallowing in the mire.</a:t>
            </a:r>
            <a:r>
              <a:rPr lang="en-US" sz="2600" dirty="0">
                <a:solidFill>
                  <a:schemeClr val="bg1"/>
                </a:solidFill>
                <a:latin typeface="Calibri" panose="020F0502020204030204" pitchFamily="34" charset="0"/>
                <a:cs typeface="Calibri" panose="020F0502020204030204" pitchFamily="34" charset="0"/>
              </a:rPr>
              <a:t>”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2421102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2 Peter 2:20-22</a:t>
            </a:r>
          </a:p>
        </p:txBody>
      </p:sp>
      <p:sp>
        <p:nvSpPr>
          <p:cNvPr id="3" name="Content Placeholder 2"/>
          <p:cNvSpPr>
            <a:spLocks noGrp="1"/>
          </p:cNvSpPr>
          <p:nvPr>
            <p:ph idx="1"/>
          </p:nvPr>
        </p:nvSpPr>
        <p:spPr>
          <a:xfrm>
            <a:off x="0" y="962890"/>
            <a:ext cx="9144000" cy="5343642"/>
          </a:xfrm>
        </p:spPr>
        <p:txBody>
          <a:bodyPr/>
          <a:lstStyle/>
          <a:p>
            <a:pPr marL="461963" indent="-461963">
              <a:spcBef>
                <a:spcPts val="0"/>
              </a:spcBef>
              <a:spcAft>
                <a:spcPts val="1800"/>
              </a:spcAft>
              <a:buClr>
                <a:srgbClr val="66FFFF"/>
              </a:buClr>
            </a:pPr>
            <a:r>
              <a:rPr lang="en-US" dirty="0">
                <a:solidFill>
                  <a:schemeClr val="bg1"/>
                </a:solidFill>
              </a:rPr>
              <a:t>Not loss of salvation</a:t>
            </a:r>
          </a:p>
          <a:p>
            <a:pPr marL="461963" indent="-461963">
              <a:spcBef>
                <a:spcPts val="0"/>
              </a:spcBef>
              <a:spcAft>
                <a:spcPts val="1800"/>
              </a:spcAft>
              <a:buClr>
                <a:srgbClr val="66FFFF"/>
              </a:buClr>
            </a:pPr>
            <a:r>
              <a:rPr lang="en-US" dirty="0">
                <a:solidFill>
                  <a:schemeClr val="bg1"/>
                </a:solidFill>
              </a:rPr>
              <a:t>New believers becoming entangled again by the corruption of unbelieving false teachers</a:t>
            </a:r>
          </a:p>
          <a:p>
            <a:pPr marL="461963" indent="-461963">
              <a:spcBef>
                <a:spcPts val="0"/>
              </a:spcBef>
              <a:spcAft>
                <a:spcPts val="1800"/>
              </a:spcAft>
              <a:buClr>
                <a:srgbClr val="66FFFF"/>
              </a:buClr>
            </a:pPr>
            <a:r>
              <a:rPr lang="en-US" dirty="0">
                <a:solidFill>
                  <a:schemeClr val="bg1"/>
                </a:solidFill>
              </a:rPr>
              <a:t>This was to the detriment of the new believers’ progressive sanctification (2 Pet. 3:17-18)</a:t>
            </a:r>
          </a:p>
          <a:p>
            <a:pPr marL="461963" indent="-461963">
              <a:spcBef>
                <a:spcPts val="0"/>
              </a:spcBef>
              <a:spcAft>
                <a:spcPts val="1800"/>
              </a:spcAft>
              <a:buClr>
                <a:srgbClr val="66FFFF"/>
              </a:buClr>
            </a:pPr>
            <a:r>
              <a:rPr lang="en-US" dirty="0">
                <a:solidFill>
                  <a:schemeClr val="bg1"/>
                </a:solidFill>
              </a:rPr>
              <a:t>Two groups</a:t>
            </a:r>
          </a:p>
          <a:p>
            <a:pPr marL="862013" lvl="1" indent="-461963">
              <a:spcBef>
                <a:spcPts val="0"/>
              </a:spcBef>
              <a:spcAft>
                <a:spcPts val="1800"/>
              </a:spcAft>
              <a:buClr>
                <a:srgbClr val="66FFFF"/>
              </a:buClr>
            </a:pPr>
            <a:r>
              <a:rPr lang="en-US" dirty="0">
                <a:solidFill>
                  <a:schemeClr val="bg1"/>
                </a:solidFill>
              </a:rPr>
              <a:t>Unbelieving false teachers (2 Pet. 2:1, 9, 12, 14, 17, 19)</a:t>
            </a:r>
          </a:p>
          <a:p>
            <a:pPr marL="862013" lvl="1" indent="-461963">
              <a:spcBef>
                <a:spcPts val="0"/>
              </a:spcBef>
              <a:spcAft>
                <a:spcPts val="1800"/>
              </a:spcAft>
              <a:buClr>
                <a:srgbClr val="66FFFF"/>
              </a:buClr>
            </a:pPr>
            <a:r>
              <a:rPr lang="en-US" dirty="0">
                <a:solidFill>
                  <a:schemeClr val="bg1"/>
                </a:solidFill>
              </a:rPr>
              <a:t>Believing victims (“escaped, again entangled”) of false teachers</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63674" y="217826"/>
            <a:ext cx="1023126" cy="139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8884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40120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2:20-22</a:t>
            </a:r>
          </a:p>
          <a:p>
            <a:pPr algn="just">
              <a:spcBef>
                <a:spcPts val="600"/>
              </a:spcBef>
              <a:spcAft>
                <a:spcPts val="600"/>
              </a:spcAft>
            </a:pPr>
            <a:r>
              <a:rPr lang="en-US" altLang="en-US" sz="2600" dirty="0">
                <a:solidFill>
                  <a:schemeClr val="bg1"/>
                </a:solidFill>
                <a:latin typeface="Calibri" panose="020F0502020204030204" pitchFamily="34" charset="0"/>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For if, after </a:t>
            </a:r>
            <a:r>
              <a:rPr lang="en-US" sz="2600" b="1" u="sng" dirty="0">
                <a:solidFill>
                  <a:srgbClr val="FFFFCC"/>
                </a:solidFill>
                <a:latin typeface="Calibri" panose="020F0502020204030204" pitchFamily="34" charset="0"/>
                <a:cs typeface="Calibri" panose="020F0502020204030204" pitchFamily="34" charset="0"/>
              </a:rPr>
              <a:t>they have escaped</a:t>
            </a:r>
            <a:r>
              <a:rPr lang="en-US" sz="2600" dirty="0">
                <a:solidFill>
                  <a:srgbClr val="FFFFCC"/>
                </a:solidFill>
                <a:latin typeface="Calibri" panose="020F0502020204030204" pitchFamily="34" charset="0"/>
                <a:cs typeface="Calibri" panose="020F0502020204030204" pitchFamily="34" charset="0"/>
              </a:rPr>
              <a:t> </a:t>
            </a:r>
            <a:r>
              <a:rPr lang="en-US" sz="2600" dirty="0">
                <a:solidFill>
                  <a:schemeClr val="bg1"/>
                </a:solidFill>
                <a:latin typeface="Calibri" panose="020F0502020204030204" pitchFamily="34" charset="0"/>
                <a:cs typeface="Calibri" panose="020F0502020204030204" pitchFamily="34" charset="0"/>
              </a:rPr>
              <a:t>the defilements of the world by the knowledge of the Lord and Savior Jesus Christ, they are again entangled in them and are overcome, the last state has become worse for them than the first. </a:t>
            </a:r>
            <a:r>
              <a:rPr lang="en-US" sz="2600" baseline="30000" dirty="0">
                <a:solidFill>
                  <a:schemeClr val="bg1"/>
                </a:solidFill>
                <a:latin typeface="Calibri" panose="020F0502020204030204" pitchFamily="34" charset="0"/>
                <a:cs typeface="Calibri" panose="020F0502020204030204" pitchFamily="34" charset="0"/>
              </a:rPr>
              <a:t>21 </a:t>
            </a:r>
            <a:r>
              <a:rPr lang="en-US" sz="2600" dirty="0">
                <a:solidFill>
                  <a:schemeClr val="bg1"/>
                </a:solidFill>
                <a:latin typeface="Calibri" panose="020F0502020204030204" pitchFamily="34" charset="0"/>
                <a:cs typeface="Calibri" panose="020F0502020204030204" pitchFamily="34" charset="0"/>
              </a:rPr>
              <a:t>For it would be better for them not to have known the way of righteousness, than having known it, to turn away from the holy commandment handed on to them. </a:t>
            </a:r>
            <a:r>
              <a:rPr lang="en-US" sz="2600" baseline="30000" dirty="0">
                <a:solidFill>
                  <a:schemeClr val="bg1"/>
                </a:solidFill>
                <a:latin typeface="Calibri" panose="020F0502020204030204" pitchFamily="34" charset="0"/>
                <a:cs typeface="Calibri" panose="020F0502020204030204" pitchFamily="34" charset="0"/>
              </a:rPr>
              <a:t>22 </a:t>
            </a:r>
            <a:r>
              <a:rPr lang="en-US" sz="2600" dirty="0">
                <a:solidFill>
                  <a:schemeClr val="bg1"/>
                </a:solidFill>
                <a:latin typeface="Calibri" panose="020F0502020204030204" pitchFamily="34" charset="0"/>
                <a:cs typeface="Calibri" panose="020F0502020204030204" pitchFamily="34" charset="0"/>
              </a:rPr>
              <a:t>It has happened to them according to the true proverb, “A </a:t>
            </a:r>
            <a:r>
              <a:rPr lang="en-US" sz="2600" cap="small" dirty="0">
                <a:solidFill>
                  <a:schemeClr val="bg1"/>
                </a:solidFill>
                <a:latin typeface="Calibri" panose="020F0502020204030204" pitchFamily="34" charset="0"/>
                <a:cs typeface="Calibri" panose="020F0502020204030204" pitchFamily="34" charset="0"/>
              </a:rPr>
              <a:t>dog returns to its own vomit</a:t>
            </a:r>
            <a:r>
              <a:rPr lang="en-US" sz="2600" dirty="0">
                <a:solidFill>
                  <a:schemeClr val="bg1"/>
                </a:solidFill>
                <a:latin typeface="Calibri" panose="020F0502020204030204" pitchFamily="34" charset="0"/>
                <a:cs typeface="Calibri" panose="020F0502020204030204" pitchFamily="34" charset="0"/>
              </a:rPr>
              <a:t>,” and, “A sow, after washing, </a:t>
            </a:r>
            <a:r>
              <a:rPr lang="en-US" sz="2600" i="1" dirty="0">
                <a:solidFill>
                  <a:schemeClr val="bg1"/>
                </a:solidFill>
                <a:latin typeface="Calibri" panose="020F0502020204030204" pitchFamily="34" charset="0"/>
                <a:cs typeface="Calibri" panose="020F0502020204030204" pitchFamily="34" charset="0"/>
              </a:rPr>
              <a:t>returns</a:t>
            </a:r>
            <a:r>
              <a:rPr lang="en-US" sz="2600" dirty="0">
                <a:solidFill>
                  <a:schemeClr val="bg1"/>
                </a:solidFill>
                <a:latin typeface="Calibri" panose="020F0502020204030204" pitchFamily="34" charset="0"/>
                <a:cs typeface="Calibri" panose="020F0502020204030204" pitchFamily="34" charset="0"/>
              </a:rPr>
              <a:t> to wallowing in the mire.”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1677148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955203"/>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1:1-4</a:t>
            </a:r>
          </a:p>
          <a:p>
            <a:pPr algn="just"/>
            <a:r>
              <a:rPr lang="en-US" altLang="en-US" sz="2500" dirty="0">
                <a:solidFill>
                  <a:schemeClr val="bg1"/>
                </a:solidFill>
                <a:latin typeface="Calibri" panose="020F0502020204030204" pitchFamily="34" charset="0"/>
                <a:cs typeface="Calibri" panose="020F0502020204030204" pitchFamily="34" charset="0"/>
              </a:rPr>
              <a:t>“</a:t>
            </a:r>
            <a:r>
              <a:rPr lang="en-US" sz="2500" dirty="0">
                <a:solidFill>
                  <a:schemeClr val="bg1"/>
                </a:solidFill>
                <a:latin typeface="Calibri" panose="020F0502020204030204" pitchFamily="34" charset="0"/>
                <a:cs typeface="Calibri" panose="020F0502020204030204" pitchFamily="34" charset="0"/>
              </a:rPr>
              <a:t>Simon Peter, a bond-servant and apostle of Jesus Christ, To those who have received a faith of the same kind as ours, by the righteousness of our God and Savior, Jesus Christ: </a:t>
            </a:r>
            <a:r>
              <a:rPr lang="en-US" sz="2500" baseline="30000" dirty="0">
                <a:solidFill>
                  <a:schemeClr val="bg1"/>
                </a:solidFill>
                <a:latin typeface="Calibri" panose="020F0502020204030204" pitchFamily="34" charset="0"/>
                <a:cs typeface="Calibri" panose="020F0502020204030204" pitchFamily="34" charset="0"/>
              </a:rPr>
              <a:t>2 </a:t>
            </a:r>
            <a:r>
              <a:rPr lang="en-US" sz="2500" dirty="0">
                <a:solidFill>
                  <a:schemeClr val="bg1"/>
                </a:solidFill>
                <a:latin typeface="Calibri" panose="020F0502020204030204" pitchFamily="34" charset="0"/>
                <a:cs typeface="Calibri" panose="020F0502020204030204" pitchFamily="34" charset="0"/>
              </a:rPr>
              <a:t>Grace and peace be multiplied to you in the knowledge of God and of Jesus our Lord; </a:t>
            </a:r>
            <a:r>
              <a:rPr lang="en-US" sz="2500" baseline="30000" dirty="0">
                <a:solidFill>
                  <a:schemeClr val="bg1"/>
                </a:solidFill>
                <a:latin typeface="Calibri" panose="020F0502020204030204" pitchFamily="34" charset="0"/>
                <a:cs typeface="Calibri" panose="020F0502020204030204" pitchFamily="34" charset="0"/>
              </a:rPr>
              <a:t>3 </a:t>
            </a:r>
            <a:r>
              <a:rPr lang="en-US" sz="2500" dirty="0">
                <a:solidFill>
                  <a:schemeClr val="bg1"/>
                </a:solidFill>
                <a:latin typeface="Calibri" panose="020F0502020204030204" pitchFamily="34" charset="0"/>
                <a:cs typeface="Calibri" panose="020F0502020204030204" pitchFamily="34" charset="0"/>
              </a:rPr>
              <a:t>seeing that His divine power has granted to us everything pertaining to life and godliness, through the true knowledge of Him who called us by His own glory and excellence. </a:t>
            </a:r>
            <a:r>
              <a:rPr lang="en-US" sz="2500" baseline="30000" dirty="0">
                <a:solidFill>
                  <a:schemeClr val="bg1"/>
                </a:solidFill>
                <a:latin typeface="Calibri" panose="020F0502020204030204" pitchFamily="34" charset="0"/>
                <a:cs typeface="Calibri" panose="020F0502020204030204" pitchFamily="34" charset="0"/>
              </a:rPr>
              <a:t>4 </a:t>
            </a:r>
            <a:r>
              <a:rPr lang="en-US" sz="2500" dirty="0">
                <a:solidFill>
                  <a:schemeClr val="bg1"/>
                </a:solidFill>
                <a:latin typeface="Calibri" panose="020F0502020204030204" pitchFamily="34" charset="0"/>
                <a:cs typeface="Calibri" panose="020F0502020204030204" pitchFamily="34" charset="0"/>
              </a:rPr>
              <a:t>For by these He has granted to us His precious and magnificent promises, so that by them you may become partakers of </a:t>
            </a:r>
            <a:r>
              <a:rPr lang="en-US" sz="2500" i="1" dirty="0">
                <a:solidFill>
                  <a:schemeClr val="bg1"/>
                </a:solidFill>
                <a:latin typeface="Calibri" panose="020F0502020204030204" pitchFamily="34" charset="0"/>
                <a:cs typeface="Calibri" panose="020F0502020204030204" pitchFamily="34" charset="0"/>
              </a:rPr>
              <a:t>the</a:t>
            </a:r>
            <a:r>
              <a:rPr lang="en-US" sz="2500" dirty="0">
                <a:solidFill>
                  <a:schemeClr val="bg1"/>
                </a:solidFill>
                <a:latin typeface="Calibri" panose="020F0502020204030204" pitchFamily="34" charset="0"/>
                <a:cs typeface="Calibri" panose="020F0502020204030204" pitchFamily="34" charset="0"/>
              </a:rPr>
              <a:t> divine nature, </a:t>
            </a:r>
            <a:r>
              <a:rPr lang="en-US" sz="2500" b="1" u="sng" dirty="0">
                <a:solidFill>
                  <a:srgbClr val="FFFFCC"/>
                </a:solidFill>
                <a:latin typeface="Calibri" panose="020F0502020204030204" pitchFamily="34" charset="0"/>
                <a:cs typeface="Calibri" panose="020F0502020204030204" pitchFamily="34" charset="0"/>
              </a:rPr>
              <a:t>having escaped</a:t>
            </a:r>
            <a:r>
              <a:rPr lang="en-US" sz="2500" b="1" dirty="0">
                <a:solidFill>
                  <a:srgbClr val="FFFFCC"/>
                </a:solidFill>
                <a:latin typeface="Calibri" panose="020F0502020204030204" pitchFamily="34" charset="0"/>
                <a:cs typeface="Calibri" panose="020F0502020204030204" pitchFamily="34" charset="0"/>
              </a:rPr>
              <a:t> </a:t>
            </a:r>
            <a:r>
              <a:rPr lang="en-US" sz="2500" dirty="0">
                <a:solidFill>
                  <a:schemeClr val="bg1"/>
                </a:solidFill>
                <a:latin typeface="Calibri" panose="020F0502020204030204" pitchFamily="34" charset="0"/>
                <a:cs typeface="Calibri" panose="020F0502020204030204" pitchFamily="34" charset="0"/>
              </a:rPr>
              <a:t>the corruption that is in the world by lust.” </a:t>
            </a:r>
            <a:r>
              <a:rPr lang="en-US" altLang="en-US" sz="25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778961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40120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2:20-22</a:t>
            </a:r>
          </a:p>
          <a:p>
            <a:pPr algn="just">
              <a:spcBef>
                <a:spcPts val="600"/>
              </a:spcBef>
              <a:spcAft>
                <a:spcPts val="600"/>
              </a:spcAft>
            </a:pPr>
            <a:r>
              <a:rPr lang="en-US" altLang="en-US" sz="2600" dirty="0">
                <a:solidFill>
                  <a:schemeClr val="bg1"/>
                </a:solidFill>
                <a:latin typeface="Calibri" panose="020F0502020204030204" pitchFamily="34" charset="0"/>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For if, after they have escaped the </a:t>
            </a:r>
            <a:r>
              <a:rPr lang="en-US" sz="2600" b="1" u="sng" dirty="0">
                <a:solidFill>
                  <a:srgbClr val="FFFFCC"/>
                </a:solidFill>
                <a:latin typeface="Calibri" panose="020F0502020204030204" pitchFamily="34" charset="0"/>
                <a:cs typeface="Calibri" panose="020F0502020204030204" pitchFamily="34" charset="0"/>
              </a:rPr>
              <a:t>defilements of the world</a:t>
            </a:r>
            <a:r>
              <a:rPr lang="en-US" sz="2600" dirty="0">
                <a:solidFill>
                  <a:schemeClr val="bg1"/>
                </a:solidFill>
                <a:latin typeface="Calibri" panose="020F0502020204030204" pitchFamily="34" charset="0"/>
                <a:cs typeface="Calibri" panose="020F0502020204030204" pitchFamily="34" charset="0"/>
              </a:rPr>
              <a:t> by the knowledge of the Lord and Savior Jesus Christ, they are again entangled in them and are overcome, the last state has become worse for them than the first. </a:t>
            </a:r>
            <a:r>
              <a:rPr lang="en-US" sz="2600" baseline="30000" dirty="0">
                <a:solidFill>
                  <a:schemeClr val="bg1"/>
                </a:solidFill>
                <a:latin typeface="Calibri" panose="020F0502020204030204" pitchFamily="34" charset="0"/>
                <a:cs typeface="Calibri" panose="020F0502020204030204" pitchFamily="34" charset="0"/>
              </a:rPr>
              <a:t>21 </a:t>
            </a:r>
            <a:r>
              <a:rPr lang="en-US" sz="2600" dirty="0">
                <a:solidFill>
                  <a:schemeClr val="bg1"/>
                </a:solidFill>
                <a:latin typeface="Calibri" panose="020F0502020204030204" pitchFamily="34" charset="0"/>
                <a:cs typeface="Calibri" panose="020F0502020204030204" pitchFamily="34" charset="0"/>
              </a:rPr>
              <a:t>For it would be better for them not to have known the way of righteousness, than having known it, to turn away from the holy commandment handed on to them. </a:t>
            </a:r>
            <a:r>
              <a:rPr lang="en-US" sz="2600" baseline="30000" dirty="0">
                <a:solidFill>
                  <a:schemeClr val="bg1"/>
                </a:solidFill>
                <a:latin typeface="Calibri" panose="020F0502020204030204" pitchFamily="34" charset="0"/>
                <a:cs typeface="Calibri" panose="020F0502020204030204" pitchFamily="34" charset="0"/>
              </a:rPr>
              <a:t>22 </a:t>
            </a:r>
            <a:r>
              <a:rPr lang="en-US" sz="2600" dirty="0">
                <a:solidFill>
                  <a:schemeClr val="bg1"/>
                </a:solidFill>
                <a:latin typeface="Calibri" panose="020F0502020204030204" pitchFamily="34" charset="0"/>
                <a:cs typeface="Calibri" panose="020F0502020204030204" pitchFamily="34" charset="0"/>
              </a:rPr>
              <a:t>It has happened to them according to the true proverb, “A </a:t>
            </a:r>
            <a:r>
              <a:rPr lang="en-US" sz="2600" cap="small" dirty="0">
                <a:solidFill>
                  <a:schemeClr val="bg1"/>
                </a:solidFill>
                <a:latin typeface="Calibri" panose="020F0502020204030204" pitchFamily="34" charset="0"/>
                <a:cs typeface="Calibri" panose="020F0502020204030204" pitchFamily="34" charset="0"/>
              </a:rPr>
              <a:t>dog returns to its own vomit</a:t>
            </a:r>
            <a:r>
              <a:rPr lang="en-US" sz="2600" dirty="0">
                <a:solidFill>
                  <a:schemeClr val="bg1"/>
                </a:solidFill>
                <a:latin typeface="Calibri" panose="020F0502020204030204" pitchFamily="34" charset="0"/>
                <a:cs typeface="Calibri" panose="020F0502020204030204" pitchFamily="34" charset="0"/>
              </a:rPr>
              <a:t>,” and, “A sow, after washing, </a:t>
            </a:r>
            <a:r>
              <a:rPr lang="en-US" sz="2600" i="1" dirty="0">
                <a:solidFill>
                  <a:schemeClr val="bg1"/>
                </a:solidFill>
                <a:latin typeface="Calibri" panose="020F0502020204030204" pitchFamily="34" charset="0"/>
                <a:cs typeface="Calibri" panose="020F0502020204030204" pitchFamily="34" charset="0"/>
              </a:rPr>
              <a:t>returns</a:t>
            </a:r>
            <a:r>
              <a:rPr lang="en-US" sz="2600" dirty="0">
                <a:solidFill>
                  <a:schemeClr val="bg1"/>
                </a:solidFill>
                <a:latin typeface="Calibri" panose="020F0502020204030204" pitchFamily="34" charset="0"/>
                <a:cs typeface="Calibri" panose="020F0502020204030204" pitchFamily="34" charset="0"/>
              </a:rPr>
              <a:t> to wallowing in the mire.”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3920780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955203"/>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1:1-4</a:t>
            </a:r>
          </a:p>
          <a:p>
            <a:pPr algn="just"/>
            <a:r>
              <a:rPr lang="en-US" altLang="en-US" sz="2500" dirty="0">
                <a:solidFill>
                  <a:schemeClr val="bg1"/>
                </a:solidFill>
                <a:latin typeface="Calibri" panose="020F0502020204030204" pitchFamily="34" charset="0"/>
                <a:cs typeface="Calibri" panose="020F0502020204030204" pitchFamily="34" charset="0"/>
              </a:rPr>
              <a:t>“</a:t>
            </a:r>
            <a:r>
              <a:rPr lang="en-US" sz="2500" dirty="0">
                <a:solidFill>
                  <a:schemeClr val="bg1"/>
                </a:solidFill>
                <a:latin typeface="Calibri" panose="020F0502020204030204" pitchFamily="34" charset="0"/>
                <a:cs typeface="Calibri" panose="020F0502020204030204" pitchFamily="34" charset="0"/>
              </a:rPr>
              <a:t>Simon Peter, a bond-servant and apostle of Jesus Christ, To those who have received a faith of the same kind as ours, by the righteousness of our God and Savior, Jesus Christ: </a:t>
            </a:r>
            <a:r>
              <a:rPr lang="en-US" sz="2500" baseline="30000" dirty="0">
                <a:solidFill>
                  <a:schemeClr val="bg1"/>
                </a:solidFill>
                <a:latin typeface="Calibri" panose="020F0502020204030204" pitchFamily="34" charset="0"/>
                <a:cs typeface="Calibri" panose="020F0502020204030204" pitchFamily="34" charset="0"/>
              </a:rPr>
              <a:t>2 </a:t>
            </a:r>
            <a:r>
              <a:rPr lang="en-US" sz="2500" dirty="0">
                <a:solidFill>
                  <a:schemeClr val="bg1"/>
                </a:solidFill>
                <a:latin typeface="Calibri" panose="020F0502020204030204" pitchFamily="34" charset="0"/>
                <a:cs typeface="Calibri" panose="020F0502020204030204" pitchFamily="34" charset="0"/>
              </a:rPr>
              <a:t>Grace and peace be multiplied to you in the knowledge of God and of Jesus our Lord; </a:t>
            </a:r>
            <a:r>
              <a:rPr lang="en-US" sz="2500" baseline="30000" dirty="0">
                <a:solidFill>
                  <a:schemeClr val="bg1"/>
                </a:solidFill>
                <a:latin typeface="Calibri" panose="020F0502020204030204" pitchFamily="34" charset="0"/>
                <a:cs typeface="Calibri" panose="020F0502020204030204" pitchFamily="34" charset="0"/>
              </a:rPr>
              <a:t>3 </a:t>
            </a:r>
            <a:r>
              <a:rPr lang="en-US" sz="2500" dirty="0">
                <a:solidFill>
                  <a:schemeClr val="bg1"/>
                </a:solidFill>
                <a:latin typeface="Calibri" panose="020F0502020204030204" pitchFamily="34" charset="0"/>
                <a:cs typeface="Calibri" panose="020F0502020204030204" pitchFamily="34" charset="0"/>
              </a:rPr>
              <a:t>seeing that His divine power has granted to us everything pertaining to life and godliness, through the true knowledge of Him who called us by His own glory and excellence. </a:t>
            </a:r>
            <a:r>
              <a:rPr lang="en-US" sz="2500" baseline="30000" dirty="0">
                <a:solidFill>
                  <a:schemeClr val="bg1"/>
                </a:solidFill>
                <a:latin typeface="Calibri" panose="020F0502020204030204" pitchFamily="34" charset="0"/>
                <a:cs typeface="Calibri" panose="020F0502020204030204" pitchFamily="34" charset="0"/>
              </a:rPr>
              <a:t>4 </a:t>
            </a:r>
            <a:r>
              <a:rPr lang="en-US" sz="2500" dirty="0">
                <a:solidFill>
                  <a:schemeClr val="bg1"/>
                </a:solidFill>
                <a:latin typeface="Calibri" panose="020F0502020204030204" pitchFamily="34" charset="0"/>
                <a:cs typeface="Calibri" panose="020F0502020204030204" pitchFamily="34" charset="0"/>
              </a:rPr>
              <a:t>For by these He has granted to us His precious and magnificent promises, so that by them you may become partakers of </a:t>
            </a:r>
            <a:r>
              <a:rPr lang="en-US" sz="2500" i="1" dirty="0">
                <a:solidFill>
                  <a:schemeClr val="bg1"/>
                </a:solidFill>
                <a:latin typeface="Calibri" panose="020F0502020204030204" pitchFamily="34" charset="0"/>
                <a:cs typeface="Calibri" panose="020F0502020204030204" pitchFamily="34" charset="0"/>
              </a:rPr>
              <a:t>the</a:t>
            </a:r>
            <a:r>
              <a:rPr lang="en-US" sz="2500" dirty="0">
                <a:solidFill>
                  <a:schemeClr val="bg1"/>
                </a:solidFill>
                <a:latin typeface="Calibri" panose="020F0502020204030204" pitchFamily="34" charset="0"/>
                <a:cs typeface="Calibri" panose="020F0502020204030204" pitchFamily="34" charset="0"/>
              </a:rPr>
              <a:t> divine nature, having escaped </a:t>
            </a:r>
            <a:r>
              <a:rPr lang="en-US" sz="2500" b="1" u="sng" dirty="0">
                <a:solidFill>
                  <a:srgbClr val="FFFFCC"/>
                </a:solidFill>
                <a:latin typeface="Calibri" panose="020F0502020204030204" pitchFamily="34" charset="0"/>
                <a:cs typeface="Calibri" panose="020F0502020204030204" pitchFamily="34" charset="0"/>
              </a:rPr>
              <a:t>the corruption that is in the world by lust</a:t>
            </a:r>
            <a:r>
              <a:rPr lang="en-US" sz="2500" dirty="0">
                <a:solidFill>
                  <a:schemeClr val="bg1"/>
                </a:solidFill>
                <a:latin typeface="Calibri" panose="020F0502020204030204" pitchFamily="34" charset="0"/>
                <a:cs typeface="Calibri" panose="020F0502020204030204" pitchFamily="34" charset="0"/>
              </a:rPr>
              <a:t>.” </a:t>
            </a:r>
            <a:r>
              <a:rPr lang="en-US" altLang="en-US" sz="25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406123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40120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2:20-22</a:t>
            </a:r>
          </a:p>
          <a:p>
            <a:pPr algn="just">
              <a:spcBef>
                <a:spcPts val="600"/>
              </a:spcBef>
              <a:spcAft>
                <a:spcPts val="600"/>
              </a:spcAft>
            </a:pPr>
            <a:r>
              <a:rPr lang="en-US" altLang="en-US" sz="2600" dirty="0">
                <a:solidFill>
                  <a:schemeClr val="bg1"/>
                </a:solidFill>
                <a:latin typeface="Calibri" panose="020F0502020204030204" pitchFamily="34" charset="0"/>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For if, after they have escaped the defilements of the world </a:t>
            </a:r>
            <a:r>
              <a:rPr lang="en-US" sz="2600" b="1" u="sng" dirty="0">
                <a:solidFill>
                  <a:srgbClr val="FFFFCC"/>
                </a:solidFill>
                <a:latin typeface="Calibri" panose="020F0502020204030204" pitchFamily="34" charset="0"/>
                <a:cs typeface="Calibri" panose="020F0502020204030204" pitchFamily="34" charset="0"/>
              </a:rPr>
              <a:t>by the knowledge of the Lord and Savior Jesus Christ</a:t>
            </a:r>
            <a:r>
              <a:rPr lang="en-US" sz="2600" dirty="0">
                <a:solidFill>
                  <a:schemeClr val="bg1"/>
                </a:solidFill>
                <a:latin typeface="Calibri" panose="020F0502020204030204" pitchFamily="34" charset="0"/>
                <a:cs typeface="Calibri" panose="020F0502020204030204" pitchFamily="34" charset="0"/>
              </a:rPr>
              <a:t>, they are again entangled in them and are overcome, the last state has become worse for them than the first. </a:t>
            </a:r>
            <a:r>
              <a:rPr lang="en-US" sz="2600" baseline="30000" dirty="0">
                <a:solidFill>
                  <a:schemeClr val="bg1"/>
                </a:solidFill>
                <a:latin typeface="Calibri" panose="020F0502020204030204" pitchFamily="34" charset="0"/>
                <a:cs typeface="Calibri" panose="020F0502020204030204" pitchFamily="34" charset="0"/>
              </a:rPr>
              <a:t>21 </a:t>
            </a:r>
            <a:r>
              <a:rPr lang="en-US" sz="2600" dirty="0">
                <a:solidFill>
                  <a:schemeClr val="bg1"/>
                </a:solidFill>
                <a:latin typeface="Calibri" panose="020F0502020204030204" pitchFamily="34" charset="0"/>
                <a:cs typeface="Calibri" panose="020F0502020204030204" pitchFamily="34" charset="0"/>
              </a:rPr>
              <a:t>For it would be better for them not to have known the way of righteousness, than having known it, to turn away from the holy commandment handed on to them. </a:t>
            </a:r>
            <a:r>
              <a:rPr lang="en-US" sz="2600" baseline="30000" dirty="0">
                <a:solidFill>
                  <a:schemeClr val="bg1"/>
                </a:solidFill>
                <a:latin typeface="Calibri" panose="020F0502020204030204" pitchFamily="34" charset="0"/>
                <a:cs typeface="Calibri" panose="020F0502020204030204" pitchFamily="34" charset="0"/>
              </a:rPr>
              <a:t>22 </a:t>
            </a:r>
            <a:r>
              <a:rPr lang="en-US" sz="2600" dirty="0">
                <a:solidFill>
                  <a:schemeClr val="bg1"/>
                </a:solidFill>
                <a:latin typeface="Calibri" panose="020F0502020204030204" pitchFamily="34" charset="0"/>
                <a:cs typeface="Calibri" panose="020F0502020204030204" pitchFamily="34" charset="0"/>
              </a:rPr>
              <a:t>It has happened to them according to the true proverb, “A </a:t>
            </a:r>
            <a:r>
              <a:rPr lang="en-US" sz="2600" cap="small" dirty="0">
                <a:solidFill>
                  <a:schemeClr val="bg1"/>
                </a:solidFill>
                <a:latin typeface="Calibri" panose="020F0502020204030204" pitchFamily="34" charset="0"/>
                <a:cs typeface="Calibri" panose="020F0502020204030204" pitchFamily="34" charset="0"/>
              </a:rPr>
              <a:t>dog returns to its own vomit</a:t>
            </a:r>
            <a:r>
              <a:rPr lang="en-US" sz="2600" dirty="0">
                <a:solidFill>
                  <a:schemeClr val="bg1"/>
                </a:solidFill>
                <a:latin typeface="Calibri" panose="020F0502020204030204" pitchFamily="34" charset="0"/>
                <a:cs typeface="Calibri" panose="020F0502020204030204" pitchFamily="34" charset="0"/>
              </a:rPr>
              <a:t>,” and, “A sow, after washing, </a:t>
            </a:r>
            <a:r>
              <a:rPr lang="en-US" sz="2600" i="1" dirty="0">
                <a:solidFill>
                  <a:schemeClr val="bg1"/>
                </a:solidFill>
                <a:latin typeface="Calibri" panose="020F0502020204030204" pitchFamily="34" charset="0"/>
                <a:cs typeface="Calibri" panose="020F0502020204030204" pitchFamily="34" charset="0"/>
              </a:rPr>
              <a:t>returns</a:t>
            </a:r>
            <a:r>
              <a:rPr lang="en-US" sz="2600" dirty="0">
                <a:solidFill>
                  <a:schemeClr val="bg1"/>
                </a:solidFill>
                <a:latin typeface="Calibri" panose="020F0502020204030204" pitchFamily="34" charset="0"/>
                <a:cs typeface="Calibri" panose="020F0502020204030204" pitchFamily="34" charset="0"/>
              </a:rPr>
              <a:t> to wallowing in the mire.”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2717052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955203"/>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1:1-4</a:t>
            </a:r>
          </a:p>
          <a:p>
            <a:pPr algn="just"/>
            <a:r>
              <a:rPr lang="en-US" altLang="en-US" sz="2500" dirty="0">
                <a:solidFill>
                  <a:schemeClr val="bg1"/>
                </a:solidFill>
                <a:latin typeface="Calibri" panose="020F0502020204030204" pitchFamily="34" charset="0"/>
                <a:cs typeface="Calibri" panose="020F0502020204030204" pitchFamily="34" charset="0"/>
              </a:rPr>
              <a:t>“</a:t>
            </a:r>
            <a:r>
              <a:rPr lang="en-US" sz="2500" dirty="0">
                <a:solidFill>
                  <a:schemeClr val="bg1"/>
                </a:solidFill>
                <a:latin typeface="Calibri" panose="020F0502020204030204" pitchFamily="34" charset="0"/>
                <a:cs typeface="Calibri" panose="020F0502020204030204" pitchFamily="34" charset="0"/>
              </a:rPr>
              <a:t>Simon Peter, a bond-servant and apostle of </a:t>
            </a:r>
            <a:r>
              <a:rPr lang="en-US" sz="2500" b="1" u="sng" dirty="0">
                <a:solidFill>
                  <a:srgbClr val="FFFFCC"/>
                </a:solidFill>
                <a:latin typeface="Calibri" panose="020F0502020204030204" pitchFamily="34" charset="0"/>
                <a:cs typeface="Calibri" panose="020F0502020204030204" pitchFamily="34" charset="0"/>
              </a:rPr>
              <a:t>Jesus Christ</a:t>
            </a:r>
            <a:r>
              <a:rPr lang="en-US" sz="2500" dirty="0">
                <a:solidFill>
                  <a:schemeClr val="bg1"/>
                </a:solidFill>
                <a:latin typeface="Calibri" panose="020F0502020204030204" pitchFamily="34" charset="0"/>
                <a:cs typeface="Calibri" panose="020F0502020204030204" pitchFamily="34" charset="0"/>
              </a:rPr>
              <a:t>, To those who have received a faith of the same kind as ours, by the righteousness of our God </a:t>
            </a:r>
            <a:r>
              <a:rPr lang="en-US" sz="2500" b="1" u="sng" dirty="0">
                <a:solidFill>
                  <a:srgbClr val="FFFFCC"/>
                </a:solidFill>
                <a:latin typeface="Calibri" panose="020F0502020204030204" pitchFamily="34" charset="0"/>
                <a:cs typeface="Calibri" panose="020F0502020204030204" pitchFamily="34" charset="0"/>
              </a:rPr>
              <a:t>and Savior, Jesus Christ</a:t>
            </a:r>
            <a:r>
              <a:rPr lang="en-US" sz="2500" dirty="0">
                <a:solidFill>
                  <a:schemeClr val="bg1"/>
                </a:solidFill>
                <a:latin typeface="Calibri" panose="020F0502020204030204" pitchFamily="34" charset="0"/>
                <a:cs typeface="Calibri" panose="020F0502020204030204" pitchFamily="34" charset="0"/>
              </a:rPr>
              <a:t>: </a:t>
            </a:r>
            <a:r>
              <a:rPr lang="en-US" sz="2500" baseline="30000" dirty="0">
                <a:solidFill>
                  <a:schemeClr val="bg1"/>
                </a:solidFill>
                <a:latin typeface="Calibri" panose="020F0502020204030204" pitchFamily="34" charset="0"/>
                <a:cs typeface="Calibri" panose="020F0502020204030204" pitchFamily="34" charset="0"/>
              </a:rPr>
              <a:t>2 </a:t>
            </a:r>
            <a:r>
              <a:rPr lang="en-US" sz="2500" dirty="0">
                <a:solidFill>
                  <a:schemeClr val="bg1"/>
                </a:solidFill>
                <a:latin typeface="Calibri" panose="020F0502020204030204" pitchFamily="34" charset="0"/>
                <a:cs typeface="Calibri" panose="020F0502020204030204" pitchFamily="34" charset="0"/>
              </a:rPr>
              <a:t>Grace and peace be multiplied to you in the </a:t>
            </a:r>
            <a:r>
              <a:rPr lang="en-US" sz="2500" b="1" u="sng" dirty="0">
                <a:solidFill>
                  <a:srgbClr val="FFFFCC"/>
                </a:solidFill>
                <a:latin typeface="Calibri" panose="020F0502020204030204" pitchFamily="34" charset="0"/>
                <a:cs typeface="Calibri" panose="020F0502020204030204" pitchFamily="34" charset="0"/>
              </a:rPr>
              <a:t>knowledge</a:t>
            </a:r>
            <a:r>
              <a:rPr lang="en-US" sz="2500" dirty="0">
                <a:solidFill>
                  <a:schemeClr val="bg1"/>
                </a:solidFill>
                <a:latin typeface="Calibri" panose="020F0502020204030204" pitchFamily="34" charset="0"/>
                <a:cs typeface="Calibri" panose="020F0502020204030204" pitchFamily="34" charset="0"/>
              </a:rPr>
              <a:t> of God and </a:t>
            </a:r>
            <a:r>
              <a:rPr lang="en-US" sz="2500" b="1" u="sng" dirty="0">
                <a:solidFill>
                  <a:srgbClr val="FFFFCC"/>
                </a:solidFill>
                <a:latin typeface="Calibri" panose="020F0502020204030204" pitchFamily="34" charset="0"/>
                <a:cs typeface="Calibri" panose="020F0502020204030204" pitchFamily="34" charset="0"/>
              </a:rPr>
              <a:t>of Jesus our Lord</a:t>
            </a:r>
            <a:r>
              <a:rPr lang="en-US" sz="2500" dirty="0">
                <a:solidFill>
                  <a:schemeClr val="bg1"/>
                </a:solidFill>
                <a:latin typeface="Calibri" panose="020F0502020204030204" pitchFamily="34" charset="0"/>
                <a:cs typeface="Calibri" panose="020F0502020204030204" pitchFamily="34" charset="0"/>
              </a:rPr>
              <a:t>; </a:t>
            </a:r>
            <a:r>
              <a:rPr lang="en-US" sz="2500" baseline="30000" dirty="0">
                <a:solidFill>
                  <a:schemeClr val="bg1"/>
                </a:solidFill>
                <a:latin typeface="Calibri" panose="020F0502020204030204" pitchFamily="34" charset="0"/>
                <a:cs typeface="Calibri" panose="020F0502020204030204" pitchFamily="34" charset="0"/>
              </a:rPr>
              <a:t>3 </a:t>
            </a:r>
            <a:r>
              <a:rPr lang="en-US" sz="2500" dirty="0">
                <a:solidFill>
                  <a:schemeClr val="bg1"/>
                </a:solidFill>
                <a:latin typeface="Calibri" panose="020F0502020204030204" pitchFamily="34" charset="0"/>
                <a:cs typeface="Calibri" panose="020F0502020204030204" pitchFamily="34" charset="0"/>
              </a:rPr>
              <a:t>seeing that His divine power has granted to us everything pertaining to life and godliness, through the true </a:t>
            </a:r>
            <a:r>
              <a:rPr lang="en-US" sz="2500" b="1" u="sng" dirty="0">
                <a:solidFill>
                  <a:srgbClr val="FFFFCC"/>
                </a:solidFill>
                <a:latin typeface="Calibri" panose="020F0502020204030204" pitchFamily="34" charset="0"/>
                <a:cs typeface="Calibri" panose="020F0502020204030204" pitchFamily="34" charset="0"/>
              </a:rPr>
              <a:t>knowledge</a:t>
            </a:r>
            <a:r>
              <a:rPr lang="en-US" sz="2500" dirty="0">
                <a:solidFill>
                  <a:schemeClr val="bg1"/>
                </a:solidFill>
                <a:latin typeface="Calibri" panose="020F0502020204030204" pitchFamily="34" charset="0"/>
                <a:cs typeface="Calibri" panose="020F0502020204030204" pitchFamily="34" charset="0"/>
              </a:rPr>
              <a:t> of Him who called us by His own glory and excellence. </a:t>
            </a:r>
            <a:r>
              <a:rPr lang="en-US" sz="2500" baseline="30000" dirty="0">
                <a:solidFill>
                  <a:schemeClr val="bg1"/>
                </a:solidFill>
                <a:latin typeface="Calibri" panose="020F0502020204030204" pitchFamily="34" charset="0"/>
                <a:cs typeface="Calibri" panose="020F0502020204030204" pitchFamily="34" charset="0"/>
              </a:rPr>
              <a:t>4 </a:t>
            </a:r>
            <a:r>
              <a:rPr lang="en-US" sz="2500" dirty="0">
                <a:solidFill>
                  <a:schemeClr val="bg1"/>
                </a:solidFill>
                <a:latin typeface="Calibri" panose="020F0502020204030204" pitchFamily="34" charset="0"/>
                <a:cs typeface="Calibri" panose="020F0502020204030204" pitchFamily="34" charset="0"/>
              </a:rPr>
              <a:t>For by these He has granted to us His precious and magnificent promises, so that by them you may become partakers of </a:t>
            </a:r>
            <a:r>
              <a:rPr lang="en-US" sz="2500" i="1" dirty="0">
                <a:solidFill>
                  <a:schemeClr val="bg1"/>
                </a:solidFill>
                <a:latin typeface="Calibri" panose="020F0502020204030204" pitchFamily="34" charset="0"/>
                <a:cs typeface="Calibri" panose="020F0502020204030204" pitchFamily="34" charset="0"/>
              </a:rPr>
              <a:t>the</a:t>
            </a:r>
            <a:r>
              <a:rPr lang="en-US" sz="2500" dirty="0">
                <a:solidFill>
                  <a:schemeClr val="bg1"/>
                </a:solidFill>
                <a:latin typeface="Calibri" panose="020F0502020204030204" pitchFamily="34" charset="0"/>
                <a:cs typeface="Calibri" panose="020F0502020204030204" pitchFamily="34" charset="0"/>
              </a:rPr>
              <a:t> divine nature, having escaped the corruption that is in the world by lust.” </a:t>
            </a:r>
            <a:r>
              <a:rPr lang="en-US" altLang="en-US" sz="25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4024080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4" name="Title 1"/>
          <p:cNvSpPr txBox="1">
            <a:spLocks/>
          </p:cNvSpPr>
          <p:nvPr/>
        </p:nvSpPr>
        <p:spPr bwMode="auto">
          <a:xfrm>
            <a:off x="381000" y="2857500"/>
            <a:ext cx="8382000" cy="1028700"/>
          </a:xfrm>
          <a:prstGeom prst="rect">
            <a:avLst/>
          </a:prstGeom>
          <a:noFill/>
          <a:ln>
            <a:noFill/>
          </a:ln>
          <a:extLst/>
        </p:spPr>
        <p:txBody>
          <a:bodyPr lIns="92075" tIns="46039" rIns="92075" bIns="46039"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57229" indent="-857229" eaLnBrk="1" hangingPunct="1">
              <a:lnSpc>
                <a:spcPct val="90000"/>
              </a:lnSpc>
              <a:spcBef>
                <a:spcPct val="20000"/>
              </a:spcBef>
              <a:defRPr/>
            </a:pPr>
            <a:r>
              <a:rPr lang="en-US" altLang="en-US" sz="3600" b="1" dirty="0">
                <a:solidFill>
                  <a:srgbClr val="FFFFCC"/>
                </a:solidFill>
                <a:effectLst>
                  <a:outerShdw blurRad="38100" dist="38100" dir="2700000" algn="tl">
                    <a:srgbClr val="000000">
                      <a:alpha val="43137"/>
                    </a:srgbClr>
                  </a:outerShdw>
                </a:effectLst>
              </a:rPr>
              <a:t>VII. Eternal Security </a:t>
            </a:r>
          </a:p>
        </p:txBody>
      </p:sp>
      <p:sp>
        <p:nvSpPr>
          <p:cNvPr id="6" name="Rectangle 5"/>
          <p:cNvSpPr/>
          <p:nvPr/>
        </p:nvSpPr>
        <p:spPr>
          <a:xfrm>
            <a:off x="2971800" y="1828800"/>
            <a:ext cx="3200400" cy="1046163"/>
          </a:xfrm>
          <a:prstGeom prst="rect">
            <a:avLst/>
          </a:prstGeom>
        </p:spPr>
        <p:txBody>
          <a:bodyPr>
            <a:spAutoFit/>
          </a:bodyPr>
          <a:lstStyle/>
          <a:p>
            <a:pPr eaLnBrk="1" fontAlgn="auto" hangingPunct="1">
              <a:spcBef>
                <a:spcPts val="0"/>
              </a:spcBef>
              <a:spcAft>
                <a:spcPts val="0"/>
              </a:spcAft>
              <a:defRPr/>
            </a:pPr>
            <a:r>
              <a:rPr lang="en-US" altLang="en-US" sz="4400" b="1" kern="0" dirty="0">
                <a:solidFill>
                  <a:srgbClr val="00FFFF"/>
                </a:solidFill>
                <a:effectLst>
                  <a:outerShdw blurRad="38100" dist="38100" dir="2700000" algn="tl">
                    <a:srgbClr val="000000">
                      <a:alpha val="43137"/>
                    </a:srgbClr>
                  </a:outerShdw>
                </a:effectLst>
                <a:latin typeface="Calibri"/>
                <a:ea typeface="+mj-ea"/>
                <a:cs typeface="Calibri" panose="020F0502020204030204" pitchFamily="34" charset="0"/>
              </a:rPr>
              <a:t>This Session</a:t>
            </a:r>
            <a:br>
              <a:rPr lang="en-US" altLang="en-US" sz="4400" b="1" kern="0" dirty="0">
                <a:solidFill>
                  <a:srgbClr val="00FFFF"/>
                </a:solidFill>
                <a:effectLst>
                  <a:outerShdw blurRad="38100" dist="38100" dir="2700000" algn="tl">
                    <a:srgbClr val="000000">
                      <a:alpha val="43137"/>
                    </a:srgbClr>
                  </a:outerShdw>
                </a:effectLst>
                <a:latin typeface="Calibri"/>
                <a:ea typeface="+mj-ea"/>
                <a:cs typeface="Calibri" panose="020F0502020204030204" pitchFamily="34" charset="0"/>
              </a:rPr>
            </a:br>
            <a:endParaRPr lang="en-US" kern="0" dirty="0">
              <a:solidFill>
                <a:sysClr val="windowText" lastClr="000000"/>
              </a:solidFill>
              <a:latin typeface="+mn-lt"/>
              <a:cs typeface="Calibri" panose="020F0502020204030204" pitchFamily="34" charset="0"/>
            </a:endParaRPr>
          </a:p>
        </p:txBody>
      </p:sp>
      <p:pic>
        <p:nvPicPr>
          <p:cNvPr id="7" name="Content Placeholder 6"/>
          <p:cNvPicPr>
            <a:picLocks noGrp="1" noChangeAspect="1" noChangeArrowheads="1"/>
          </p:cNvPicPr>
          <p:nvPr>
            <p:ph idx="4294967295"/>
          </p:nvPr>
        </p:nvPicPr>
        <p:blipFill>
          <a:blip r:embed="rId2" cstate="email">
            <a:extLst/>
          </a:blip>
          <a:srcRect/>
          <a:stretch>
            <a:fillRect/>
          </a:stretch>
        </p:blipFill>
        <p:spPr>
          <a:xfrm flipH="1">
            <a:off x="3668195" y="4054477"/>
            <a:ext cx="1807617" cy="249872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40120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2:20-22</a:t>
            </a:r>
          </a:p>
          <a:p>
            <a:pPr algn="just">
              <a:spcBef>
                <a:spcPts val="600"/>
              </a:spcBef>
              <a:spcAft>
                <a:spcPts val="600"/>
              </a:spcAft>
            </a:pPr>
            <a:r>
              <a:rPr lang="en-US" altLang="en-US" sz="2600" dirty="0">
                <a:solidFill>
                  <a:schemeClr val="bg1"/>
                </a:solidFill>
                <a:latin typeface="Calibri" panose="020F0502020204030204" pitchFamily="34" charset="0"/>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For if, after </a:t>
            </a:r>
            <a:r>
              <a:rPr lang="en-US" sz="2600" b="1" u="sng" dirty="0">
                <a:solidFill>
                  <a:srgbClr val="FFFFCC"/>
                </a:solidFill>
                <a:latin typeface="Calibri" panose="020F0502020204030204" pitchFamily="34" charset="0"/>
                <a:cs typeface="Calibri" panose="020F0502020204030204" pitchFamily="34" charset="0"/>
              </a:rPr>
              <a:t>they have escaped</a:t>
            </a:r>
            <a:r>
              <a:rPr lang="en-US" sz="2600" dirty="0">
                <a:solidFill>
                  <a:srgbClr val="FFFFCC"/>
                </a:solidFill>
                <a:latin typeface="Calibri" panose="020F0502020204030204" pitchFamily="34" charset="0"/>
                <a:cs typeface="Calibri" panose="020F0502020204030204" pitchFamily="34" charset="0"/>
              </a:rPr>
              <a:t> </a:t>
            </a:r>
            <a:r>
              <a:rPr lang="en-US" sz="2600" dirty="0">
                <a:solidFill>
                  <a:schemeClr val="bg1"/>
                </a:solidFill>
                <a:latin typeface="Calibri" panose="020F0502020204030204" pitchFamily="34" charset="0"/>
                <a:cs typeface="Calibri" panose="020F0502020204030204" pitchFamily="34" charset="0"/>
              </a:rPr>
              <a:t>the defilements of the world by the knowledge of the Lord and Savior Jesus Christ, they are </a:t>
            </a:r>
            <a:r>
              <a:rPr lang="en-US" sz="2600" b="1" u="sng" dirty="0">
                <a:solidFill>
                  <a:srgbClr val="FFFFCC"/>
                </a:solidFill>
                <a:latin typeface="Calibri" panose="020F0502020204030204" pitchFamily="34" charset="0"/>
                <a:cs typeface="Calibri" panose="020F0502020204030204" pitchFamily="34" charset="0"/>
              </a:rPr>
              <a:t>again entangled</a:t>
            </a:r>
            <a:r>
              <a:rPr lang="en-US" sz="2600" dirty="0">
                <a:solidFill>
                  <a:schemeClr val="bg1"/>
                </a:solidFill>
                <a:latin typeface="Calibri" panose="020F0502020204030204" pitchFamily="34" charset="0"/>
                <a:cs typeface="Calibri" panose="020F0502020204030204" pitchFamily="34" charset="0"/>
              </a:rPr>
              <a:t> in them and are overcome, the last state has become worse for them than the first. </a:t>
            </a:r>
            <a:r>
              <a:rPr lang="en-US" sz="2600" baseline="30000" dirty="0">
                <a:solidFill>
                  <a:schemeClr val="bg1"/>
                </a:solidFill>
                <a:latin typeface="Calibri" panose="020F0502020204030204" pitchFamily="34" charset="0"/>
                <a:cs typeface="Calibri" panose="020F0502020204030204" pitchFamily="34" charset="0"/>
              </a:rPr>
              <a:t>21 </a:t>
            </a:r>
            <a:r>
              <a:rPr lang="en-US" sz="2600" dirty="0">
                <a:solidFill>
                  <a:schemeClr val="bg1"/>
                </a:solidFill>
                <a:latin typeface="Calibri" panose="020F0502020204030204" pitchFamily="34" charset="0"/>
                <a:cs typeface="Calibri" panose="020F0502020204030204" pitchFamily="34" charset="0"/>
              </a:rPr>
              <a:t>For it would be better for them not to have known the way of righteousness, than having known it, to turn away from the holy commandment handed on to them. </a:t>
            </a:r>
            <a:r>
              <a:rPr lang="en-US" sz="2600" baseline="30000" dirty="0">
                <a:solidFill>
                  <a:schemeClr val="bg1"/>
                </a:solidFill>
                <a:latin typeface="Calibri" panose="020F0502020204030204" pitchFamily="34" charset="0"/>
                <a:cs typeface="Calibri" panose="020F0502020204030204" pitchFamily="34" charset="0"/>
              </a:rPr>
              <a:t>22 </a:t>
            </a:r>
            <a:r>
              <a:rPr lang="en-US" sz="2600" dirty="0">
                <a:solidFill>
                  <a:schemeClr val="bg1"/>
                </a:solidFill>
                <a:latin typeface="Calibri" panose="020F0502020204030204" pitchFamily="34" charset="0"/>
                <a:cs typeface="Calibri" panose="020F0502020204030204" pitchFamily="34" charset="0"/>
              </a:rPr>
              <a:t>It has happened to them according to the true proverb, “A </a:t>
            </a:r>
            <a:r>
              <a:rPr lang="en-US" sz="2600" cap="small" dirty="0">
                <a:solidFill>
                  <a:schemeClr val="bg1"/>
                </a:solidFill>
                <a:latin typeface="Calibri" panose="020F0502020204030204" pitchFamily="34" charset="0"/>
                <a:cs typeface="Calibri" panose="020F0502020204030204" pitchFamily="34" charset="0"/>
              </a:rPr>
              <a:t>dog returns to its own vomit</a:t>
            </a:r>
            <a:r>
              <a:rPr lang="en-US" sz="2600" dirty="0">
                <a:solidFill>
                  <a:schemeClr val="bg1"/>
                </a:solidFill>
                <a:latin typeface="Calibri" panose="020F0502020204030204" pitchFamily="34" charset="0"/>
                <a:cs typeface="Calibri" panose="020F0502020204030204" pitchFamily="34" charset="0"/>
              </a:rPr>
              <a:t>,” and, “A sow, after washing, </a:t>
            </a:r>
            <a:r>
              <a:rPr lang="en-US" sz="2600" i="1" dirty="0">
                <a:solidFill>
                  <a:schemeClr val="bg1"/>
                </a:solidFill>
                <a:latin typeface="Calibri" panose="020F0502020204030204" pitchFamily="34" charset="0"/>
                <a:cs typeface="Calibri" panose="020F0502020204030204" pitchFamily="34" charset="0"/>
              </a:rPr>
              <a:t>returns</a:t>
            </a:r>
            <a:r>
              <a:rPr lang="en-US" sz="2600" dirty="0">
                <a:solidFill>
                  <a:schemeClr val="bg1"/>
                </a:solidFill>
                <a:latin typeface="Calibri" panose="020F0502020204030204" pitchFamily="34" charset="0"/>
                <a:cs typeface="Calibri" panose="020F0502020204030204" pitchFamily="34" charset="0"/>
              </a:rPr>
              <a:t> to wallowing in the mire.”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2130741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40120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2:20-22</a:t>
            </a:r>
          </a:p>
          <a:p>
            <a:pPr algn="just">
              <a:spcBef>
                <a:spcPts val="600"/>
              </a:spcBef>
              <a:spcAft>
                <a:spcPts val="600"/>
              </a:spcAft>
            </a:pPr>
            <a:r>
              <a:rPr lang="en-US" altLang="en-US" sz="2600" dirty="0">
                <a:solidFill>
                  <a:schemeClr val="bg1"/>
                </a:solidFill>
                <a:latin typeface="Calibri" panose="020F0502020204030204" pitchFamily="34" charset="0"/>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For if, after they have escaped the defilements of the world by the knowledge of the Lord and Savior Jesus Christ, they are again entangled in them and are overcome, the last state has become worse for them than the first. </a:t>
            </a:r>
            <a:r>
              <a:rPr lang="en-US" sz="2600" baseline="30000" dirty="0">
                <a:solidFill>
                  <a:schemeClr val="bg1"/>
                </a:solidFill>
                <a:latin typeface="Calibri" panose="020F0502020204030204" pitchFamily="34" charset="0"/>
                <a:cs typeface="Calibri" panose="020F0502020204030204" pitchFamily="34" charset="0"/>
              </a:rPr>
              <a:t>21 </a:t>
            </a:r>
            <a:r>
              <a:rPr lang="en-US" sz="2600" dirty="0">
                <a:solidFill>
                  <a:schemeClr val="bg1"/>
                </a:solidFill>
                <a:latin typeface="Calibri" panose="020F0502020204030204" pitchFamily="34" charset="0"/>
                <a:cs typeface="Calibri" panose="020F0502020204030204" pitchFamily="34" charset="0"/>
              </a:rPr>
              <a:t>For it would be </a:t>
            </a:r>
            <a:r>
              <a:rPr lang="en-US" sz="2400" b="1" u="sng" dirty="0">
                <a:solidFill>
                  <a:srgbClr val="FFFFCC"/>
                </a:solidFill>
                <a:latin typeface="Calibri" panose="020F0502020204030204" pitchFamily="34" charset="0"/>
                <a:cs typeface="Calibri" panose="020F0502020204030204" pitchFamily="34" charset="0"/>
              </a:rPr>
              <a:t>better for them not to have known the way of righteousness</a:t>
            </a:r>
            <a:r>
              <a:rPr lang="en-US" sz="2600" dirty="0">
                <a:solidFill>
                  <a:schemeClr val="bg1"/>
                </a:solidFill>
                <a:latin typeface="Calibri" panose="020F0502020204030204" pitchFamily="34" charset="0"/>
                <a:cs typeface="Calibri" panose="020F0502020204030204" pitchFamily="34" charset="0"/>
              </a:rPr>
              <a:t>, than having known it, to turn away from the holy commandment handed on to them. </a:t>
            </a:r>
            <a:r>
              <a:rPr lang="en-US" sz="2600" baseline="30000" dirty="0">
                <a:solidFill>
                  <a:schemeClr val="bg1"/>
                </a:solidFill>
                <a:latin typeface="Calibri" panose="020F0502020204030204" pitchFamily="34" charset="0"/>
                <a:cs typeface="Calibri" panose="020F0502020204030204" pitchFamily="34" charset="0"/>
              </a:rPr>
              <a:t>22 </a:t>
            </a:r>
            <a:r>
              <a:rPr lang="en-US" sz="2600" dirty="0">
                <a:solidFill>
                  <a:schemeClr val="bg1"/>
                </a:solidFill>
                <a:latin typeface="Calibri" panose="020F0502020204030204" pitchFamily="34" charset="0"/>
                <a:cs typeface="Calibri" panose="020F0502020204030204" pitchFamily="34" charset="0"/>
              </a:rPr>
              <a:t>It has happened to them according to the true proverb, “A </a:t>
            </a:r>
            <a:r>
              <a:rPr lang="en-US" sz="2600" cap="small" dirty="0">
                <a:solidFill>
                  <a:schemeClr val="bg1"/>
                </a:solidFill>
                <a:latin typeface="Calibri" panose="020F0502020204030204" pitchFamily="34" charset="0"/>
                <a:cs typeface="Calibri" panose="020F0502020204030204" pitchFamily="34" charset="0"/>
              </a:rPr>
              <a:t>dog returns to its own vomit</a:t>
            </a:r>
            <a:r>
              <a:rPr lang="en-US" sz="2600" dirty="0">
                <a:solidFill>
                  <a:schemeClr val="bg1"/>
                </a:solidFill>
                <a:latin typeface="Calibri" panose="020F0502020204030204" pitchFamily="34" charset="0"/>
                <a:cs typeface="Calibri" panose="020F0502020204030204" pitchFamily="34" charset="0"/>
              </a:rPr>
              <a:t>,” and, “A sow, after washing, </a:t>
            </a:r>
            <a:r>
              <a:rPr lang="en-US" sz="2600" i="1" dirty="0">
                <a:solidFill>
                  <a:schemeClr val="bg1"/>
                </a:solidFill>
                <a:latin typeface="Calibri" panose="020F0502020204030204" pitchFamily="34" charset="0"/>
                <a:cs typeface="Calibri" panose="020F0502020204030204" pitchFamily="34" charset="0"/>
              </a:rPr>
              <a:t>returns</a:t>
            </a:r>
            <a:r>
              <a:rPr lang="en-US" sz="2600" dirty="0">
                <a:solidFill>
                  <a:schemeClr val="bg1"/>
                </a:solidFill>
                <a:latin typeface="Calibri" panose="020F0502020204030204" pitchFamily="34" charset="0"/>
                <a:cs typeface="Calibri" panose="020F0502020204030204" pitchFamily="34" charset="0"/>
              </a:rPr>
              <a:t> to wallowing in the mire.”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1619478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42721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latin typeface="Calibri" pitchFamily="34" charset="0"/>
                          <a:cs typeface="Calibri" pitchFamily="34" charset="0"/>
                        </a:rPr>
                        <a:t>Justification</a:t>
                      </a:r>
                      <a:endParaRPr lang="en-US" sz="2600" b="1" u="sng" dirty="0">
                        <a:solidFill>
                          <a:srgbClr val="FFFF00"/>
                        </a:solidFill>
                        <a:latin typeface="Calibri" pitchFamily="34" charset="0"/>
                        <a:cs typeface="Calibri" pitchFamily="34" charset="0"/>
                      </a:endParaRPr>
                    </a:p>
                  </a:txBody>
                  <a:tcPr marT="45712" marB="45712" anchor="ctr">
                    <a:solidFill>
                      <a:srgbClr val="FFFFCC"/>
                    </a:solidFill>
                  </a:tcP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Past</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Penalty</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Eph 2:8-9; Titus 3:5</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93902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solidFill>
                            <a:schemeClr val="tx1"/>
                          </a:solidFill>
                          <a:latin typeface="Calibri" pitchFamily="34" charset="0"/>
                          <a:cs typeface="Calibri" pitchFamily="34" charset="0"/>
                        </a:rPr>
                        <a:t>Sanctification</a:t>
                      </a:r>
                    </a:p>
                  </a:txBody>
                  <a:tcPr marT="45712" marB="45712" anchor="ctr">
                    <a:solidFill>
                      <a:srgbClr val="FFFFCC"/>
                    </a:solidFill>
                  </a:tcP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Present</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Power</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Philip 2:12</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931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40120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2:20-22</a:t>
            </a:r>
          </a:p>
          <a:p>
            <a:pPr algn="just">
              <a:spcBef>
                <a:spcPts val="600"/>
              </a:spcBef>
              <a:spcAft>
                <a:spcPts val="600"/>
              </a:spcAft>
            </a:pPr>
            <a:r>
              <a:rPr lang="en-US" altLang="en-US" sz="2600" dirty="0">
                <a:solidFill>
                  <a:schemeClr val="bg1"/>
                </a:solidFill>
                <a:latin typeface="Calibri" panose="020F0502020204030204" pitchFamily="34" charset="0"/>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For if, after they have escaped the defilements of the world by the knowledge of the Lord and Savior Jesus Christ, they are again entangled in them and are overcome, the last state has become worse for them than the first. </a:t>
            </a:r>
            <a:r>
              <a:rPr lang="en-US" sz="2600" baseline="30000" dirty="0">
                <a:solidFill>
                  <a:schemeClr val="bg1"/>
                </a:solidFill>
                <a:latin typeface="Calibri" panose="020F0502020204030204" pitchFamily="34" charset="0"/>
                <a:cs typeface="Calibri" panose="020F0502020204030204" pitchFamily="34" charset="0"/>
              </a:rPr>
              <a:t>21 </a:t>
            </a:r>
            <a:r>
              <a:rPr lang="en-US" sz="2600" dirty="0">
                <a:solidFill>
                  <a:schemeClr val="bg1"/>
                </a:solidFill>
                <a:latin typeface="Calibri" panose="020F0502020204030204" pitchFamily="34" charset="0"/>
                <a:cs typeface="Calibri" panose="020F0502020204030204" pitchFamily="34" charset="0"/>
              </a:rPr>
              <a:t>For it would be better for them not to have known the way of righteousness, than having known it, to turn away from </a:t>
            </a:r>
            <a:r>
              <a:rPr lang="en-US" sz="2600" b="1" u="sng" dirty="0">
                <a:solidFill>
                  <a:srgbClr val="FFFFCC"/>
                </a:solidFill>
                <a:latin typeface="Calibri" panose="020F0502020204030204" pitchFamily="34" charset="0"/>
                <a:cs typeface="Calibri" panose="020F0502020204030204" pitchFamily="34" charset="0"/>
              </a:rPr>
              <a:t>the holy commandment</a:t>
            </a:r>
            <a:r>
              <a:rPr lang="en-US" sz="2600" dirty="0">
                <a:solidFill>
                  <a:schemeClr val="bg1"/>
                </a:solidFill>
                <a:latin typeface="Calibri" panose="020F0502020204030204" pitchFamily="34" charset="0"/>
                <a:cs typeface="Calibri" panose="020F0502020204030204" pitchFamily="34" charset="0"/>
              </a:rPr>
              <a:t> handed on to them. </a:t>
            </a:r>
            <a:r>
              <a:rPr lang="en-US" sz="2600" baseline="30000" dirty="0">
                <a:solidFill>
                  <a:schemeClr val="bg1"/>
                </a:solidFill>
                <a:latin typeface="Calibri" panose="020F0502020204030204" pitchFamily="34" charset="0"/>
                <a:cs typeface="Calibri" panose="020F0502020204030204" pitchFamily="34" charset="0"/>
              </a:rPr>
              <a:t>22 </a:t>
            </a:r>
            <a:r>
              <a:rPr lang="en-US" sz="2600" dirty="0">
                <a:solidFill>
                  <a:schemeClr val="bg1"/>
                </a:solidFill>
                <a:latin typeface="Calibri" panose="020F0502020204030204" pitchFamily="34" charset="0"/>
                <a:cs typeface="Calibri" panose="020F0502020204030204" pitchFamily="34" charset="0"/>
              </a:rPr>
              <a:t>It has happened to them according to the true proverb, “A </a:t>
            </a:r>
            <a:r>
              <a:rPr lang="en-US" sz="2600" cap="small" dirty="0">
                <a:solidFill>
                  <a:schemeClr val="bg1"/>
                </a:solidFill>
                <a:latin typeface="Calibri" panose="020F0502020204030204" pitchFamily="34" charset="0"/>
                <a:cs typeface="Calibri" panose="020F0502020204030204" pitchFamily="34" charset="0"/>
              </a:rPr>
              <a:t>dog returns to its own vomit</a:t>
            </a:r>
            <a:r>
              <a:rPr lang="en-US" sz="2600" dirty="0">
                <a:solidFill>
                  <a:schemeClr val="bg1"/>
                </a:solidFill>
                <a:latin typeface="Calibri" panose="020F0502020204030204" pitchFamily="34" charset="0"/>
                <a:cs typeface="Calibri" panose="020F0502020204030204" pitchFamily="34" charset="0"/>
              </a:rPr>
              <a:t>,” and, “A sow, after washing, </a:t>
            </a:r>
            <a:r>
              <a:rPr lang="en-US" sz="2600" i="1" dirty="0">
                <a:solidFill>
                  <a:schemeClr val="bg1"/>
                </a:solidFill>
                <a:latin typeface="Calibri" panose="020F0502020204030204" pitchFamily="34" charset="0"/>
                <a:cs typeface="Calibri" panose="020F0502020204030204" pitchFamily="34" charset="0"/>
              </a:rPr>
              <a:t>returns</a:t>
            </a:r>
            <a:r>
              <a:rPr lang="en-US" sz="2600" dirty="0">
                <a:solidFill>
                  <a:schemeClr val="bg1"/>
                </a:solidFill>
                <a:latin typeface="Calibri" panose="020F0502020204030204" pitchFamily="34" charset="0"/>
                <a:cs typeface="Calibri" panose="020F0502020204030204" pitchFamily="34" charset="0"/>
              </a:rPr>
              <a:t> to wallowing in the mire.”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31845978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52431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Peter 1:13-16</a:t>
            </a:r>
          </a:p>
          <a:p>
            <a:pPr algn="just">
              <a:spcBef>
                <a:spcPts val="600"/>
              </a:spcBef>
              <a:spcAft>
                <a:spcPts val="600"/>
              </a:spcAft>
            </a:pPr>
            <a:r>
              <a:rPr lang="en-US" altLang="en-US" sz="3000" baseline="30000" dirty="0">
                <a:solidFill>
                  <a:schemeClr val="bg1"/>
                </a:solidFill>
                <a:latin typeface="+mn-lt"/>
                <a:cs typeface="Calibri" panose="020F0502020204030204" pitchFamily="34" charset="0"/>
              </a:rPr>
              <a:t>13</a:t>
            </a:r>
            <a:r>
              <a:rPr lang="en-US" altLang="en-US" sz="3000" dirty="0">
                <a:solidFill>
                  <a:schemeClr val="bg1"/>
                </a:solidFill>
                <a:latin typeface="+mn-lt"/>
                <a:cs typeface="Calibri" panose="020F0502020204030204" pitchFamily="34" charset="0"/>
              </a:rPr>
              <a:t>“</a:t>
            </a:r>
            <a:r>
              <a:rPr lang="en-US" sz="3000" dirty="0">
                <a:solidFill>
                  <a:schemeClr val="bg1"/>
                </a:solidFill>
                <a:latin typeface="+mn-lt"/>
                <a:cs typeface="Calibri" panose="020F0502020204030204" pitchFamily="34" charset="0"/>
              </a:rPr>
              <a:t>Therefore, prepare your minds for action, keep sober </a:t>
            </a:r>
            <a:r>
              <a:rPr lang="en-US" sz="3000" i="1" dirty="0">
                <a:solidFill>
                  <a:schemeClr val="bg1"/>
                </a:solidFill>
                <a:latin typeface="+mn-lt"/>
                <a:cs typeface="Calibri" panose="020F0502020204030204" pitchFamily="34" charset="0"/>
              </a:rPr>
              <a:t>in spirit</a:t>
            </a:r>
            <a:r>
              <a:rPr lang="en-US" sz="3000" dirty="0">
                <a:solidFill>
                  <a:schemeClr val="bg1"/>
                </a:solidFill>
                <a:latin typeface="+mn-lt"/>
                <a:cs typeface="Calibri" panose="020F0502020204030204" pitchFamily="34" charset="0"/>
              </a:rPr>
              <a:t>, fix your hope completely on the grace </a:t>
            </a:r>
            <a:r>
              <a:rPr lang="en-US" sz="3000" baseline="30000" dirty="0">
                <a:solidFill>
                  <a:schemeClr val="bg1"/>
                </a:solidFill>
                <a:latin typeface="+mn-lt"/>
                <a:cs typeface="Calibri" panose="020F0502020204030204" pitchFamily="34" charset="0"/>
              </a:rPr>
              <a:t>[</a:t>
            </a:r>
            <a:r>
              <a:rPr lang="en-US" sz="3000" dirty="0">
                <a:solidFill>
                  <a:schemeClr val="bg1"/>
                </a:solidFill>
                <a:latin typeface="+mn-lt"/>
                <a:cs typeface="Calibri" panose="020F0502020204030204" pitchFamily="34" charset="0"/>
              </a:rPr>
              <a:t>to be brought to you at the revelation of Jesus Christ. </a:t>
            </a:r>
            <a:r>
              <a:rPr lang="en-US" sz="3000" baseline="30000" dirty="0">
                <a:solidFill>
                  <a:schemeClr val="bg1"/>
                </a:solidFill>
                <a:latin typeface="+mn-lt"/>
                <a:cs typeface="Calibri" panose="020F0502020204030204" pitchFamily="34" charset="0"/>
              </a:rPr>
              <a:t>14 </a:t>
            </a:r>
            <a:r>
              <a:rPr lang="en-US" sz="3000" dirty="0">
                <a:solidFill>
                  <a:schemeClr val="bg1"/>
                </a:solidFill>
                <a:latin typeface="+mn-lt"/>
                <a:cs typeface="Calibri" panose="020F0502020204030204" pitchFamily="34" charset="0"/>
              </a:rPr>
              <a:t>As obedient children, do not be conformed to the former lusts </a:t>
            </a:r>
            <a:r>
              <a:rPr lang="en-US" sz="3000" i="1" dirty="0">
                <a:solidFill>
                  <a:schemeClr val="bg1"/>
                </a:solidFill>
                <a:latin typeface="+mn-lt"/>
                <a:cs typeface="Calibri" panose="020F0502020204030204" pitchFamily="34" charset="0"/>
              </a:rPr>
              <a:t>which were yours</a:t>
            </a:r>
            <a:r>
              <a:rPr lang="en-US" sz="3000" dirty="0">
                <a:solidFill>
                  <a:schemeClr val="bg1"/>
                </a:solidFill>
                <a:latin typeface="+mn-lt"/>
                <a:cs typeface="Calibri" panose="020F0502020204030204" pitchFamily="34" charset="0"/>
              </a:rPr>
              <a:t> in your ignorance, </a:t>
            </a:r>
            <a:r>
              <a:rPr lang="en-US" sz="3000" baseline="30000" dirty="0">
                <a:solidFill>
                  <a:schemeClr val="bg1"/>
                </a:solidFill>
                <a:latin typeface="+mn-lt"/>
                <a:cs typeface="Calibri" panose="020F0502020204030204" pitchFamily="34" charset="0"/>
              </a:rPr>
              <a:t>15 </a:t>
            </a:r>
            <a:r>
              <a:rPr lang="en-US" sz="3000" dirty="0">
                <a:solidFill>
                  <a:schemeClr val="bg1"/>
                </a:solidFill>
                <a:latin typeface="+mn-lt"/>
                <a:cs typeface="Calibri" panose="020F0502020204030204" pitchFamily="34" charset="0"/>
              </a:rPr>
              <a:t>but </a:t>
            </a:r>
            <a:r>
              <a:rPr lang="en-US" sz="3000" b="1" u="sng" dirty="0">
                <a:solidFill>
                  <a:srgbClr val="FFFFCC"/>
                </a:solidFill>
                <a:latin typeface="+mn-lt"/>
                <a:cs typeface="Calibri" panose="020F0502020204030204" pitchFamily="34" charset="0"/>
              </a:rPr>
              <a:t>like the Holy One who called you, be holy yourselves also in all </a:t>
            </a:r>
            <a:r>
              <a:rPr lang="en-US" sz="3000" b="1" i="1" u="sng" dirty="0">
                <a:solidFill>
                  <a:srgbClr val="FFFFCC"/>
                </a:solidFill>
                <a:latin typeface="+mn-lt"/>
                <a:cs typeface="Calibri" panose="020F0502020204030204" pitchFamily="34" charset="0"/>
              </a:rPr>
              <a:t>your</a:t>
            </a:r>
            <a:r>
              <a:rPr lang="en-US" sz="3000" b="1" u="sng" dirty="0">
                <a:solidFill>
                  <a:srgbClr val="FFFFCC"/>
                </a:solidFill>
                <a:latin typeface="+mn-lt"/>
                <a:cs typeface="Calibri" panose="020F0502020204030204" pitchFamily="34" charset="0"/>
              </a:rPr>
              <a:t> behavior; </a:t>
            </a:r>
            <a:r>
              <a:rPr lang="en-US" sz="3000" b="1" u="sng" baseline="30000" dirty="0">
                <a:solidFill>
                  <a:srgbClr val="FFFFCC"/>
                </a:solidFill>
                <a:latin typeface="+mn-lt"/>
                <a:cs typeface="Calibri" panose="020F0502020204030204" pitchFamily="34" charset="0"/>
              </a:rPr>
              <a:t>16 </a:t>
            </a:r>
            <a:r>
              <a:rPr lang="en-US" sz="3000" b="1" u="sng" dirty="0">
                <a:solidFill>
                  <a:srgbClr val="FFFFCC"/>
                </a:solidFill>
                <a:latin typeface="+mn-lt"/>
                <a:cs typeface="Calibri" panose="020F0502020204030204" pitchFamily="34" charset="0"/>
              </a:rPr>
              <a:t>because it is written, “</a:t>
            </a:r>
            <a:r>
              <a:rPr lang="en-US" sz="3000" b="1" u="sng" cap="small" dirty="0">
                <a:solidFill>
                  <a:srgbClr val="FFFFCC"/>
                </a:solidFill>
                <a:latin typeface="+mn-lt"/>
                <a:cs typeface="Calibri" panose="020F0502020204030204" pitchFamily="34" charset="0"/>
              </a:rPr>
              <a:t>You shall be holy, for I am holy</a:t>
            </a:r>
            <a:r>
              <a:rPr lang="en-US" sz="3000" b="1" u="sng" dirty="0">
                <a:solidFill>
                  <a:srgbClr val="FFFFCC"/>
                </a:solidFill>
                <a:latin typeface="+mn-lt"/>
                <a:cs typeface="Calibri" panose="020F0502020204030204" pitchFamily="34" charset="0"/>
              </a:rPr>
              <a:t>.”</a:t>
            </a:r>
            <a:r>
              <a:rPr lang="en-US" sz="3000" dirty="0">
                <a:solidFill>
                  <a:schemeClr val="bg1"/>
                </a:solidFill>
                <a:latin typeface="+mn-lt"/>
                <a:cs typeface="Calibri" panose="020F0502020204030204" pitchFamily="34" charset="0"/>
              </a:rPr>
              <a:t> </a:t>
            </a:r>
            <a:r>
              <a:rPr lang="en-US" altLang="en-US" sz="3000" dirty="0">
                <a:solidFill>
                  <a:schemeClr val="bg1"/>
                </a:solidFill>
                <a:latin typeface="+mn-lt"/>
                <a:cs typeface="Calibri" panose="020F0502020204030204" pitchFamily="34" charset="0"/>
              </a:rPr>
              <a:t>(NASB</a:t>
            </a:r>
            <a:r>
              <a:rPr lang="en-US" altLang="en-US" sz="3200" dirty="0">
                <a:solidFill>
                  <a:schemeClr val="bg1"/>
                </a:solidFill>
                <a:latin typeface="+mn-lt"/>
                <a:cs typeface="Calibri" panose="020F0502020204030204" pitchFamily="34" charset="0"/>
              </a:rPr>
              <a:t>)</a:t>
            </a:r>
          </a:p>
        </p:txBody>
      </p:sp>
    </p:spTree>
    <p:extLst>
      <p:ext uri="{BB962C8B-B14F-4D97-AF65-F5344CB8AC3E}">
        <p14:creationId xmlns:p14="http://schemas.microsoft.com/office/powerpoint/2010/main" val="8797987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40120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2:20-22</a:t>
            </a:r>
          </a:p>
          <a:p>
            <a:pPr algn="just">
              <a:spcBef>
                <a:spcPts val="600"/>
              </a:spcBef>
              <a:spcAft>
                <a:spcPts val="600"/>
              </a:spcAft>
            </a:pPr>
            <a:r>
              <a:rPr lang="en-US" altLang="en-US" sz="2600" dirty="0">
                <a:solidFill>
                  <a:schemeClr val="bg1"/>
                </a:solidFill>
                <a:latin typeface="Calibri" panose="020F0502020204030204" pitchFamily="34" charset="0"/>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For if, after they have escaped the defilements of the world by the knowledge of the Lord and Savior Jesus Christ, they are again entangled in them and are overcome, </a:t>
            </a:r>
            <a:r>
              <a:rPr lang="en-US" sz="2400" b="1" u="sng" dirty="0">
                <a:solidFill>
                  <a:srgbClr val="FFFFCC"/>
                </a:solidFill>
                <a:latin typeface="Calibri" panose="020F0502020204030204" pitchFamily="34" charset="0"/>
                <a:cs typeface="Calibri" panose="020F0502020204030204" pitchFamily="34" charset="0"/>
              </a:rPr>
              <a:t>the last state has become worse for them than the first</a:t>
            </a:r>
            <a:r>
              <a:rPr lang="en-US" sz="2600" dirty="0">
                <a:solidFill>
                  <a:schemeClr val="bg1"/>
                </a:solidFill>
                <a:latin typeface="Calibri" panose="020F0502020204030204" pitchFamily="34" charset="0"/>
                <a:cs typeface="Calibri" panose="020F0502020204030204" pitchFamily="34" charset="0"/>
              </a:rPr>
              <a:t>. </a:t>
            </a:r>
            <a:r>
              <a:rPr lang="en-US" sz="2600" baseline="30000" dirty="0">
                <a:solidFill>
                  <a:schemeClr val="bg1"/>
                </a:solidFill>
                <a:latin typeface="Calibri" panose="020F0502020204030204" pitchFamily="34" charset="0"/>
                <a:cs typeface="Calibri" panose="020F0502020204030204" pitchFamily="34" charset="0"/>
              </a:rPr>
              <a:t>21 </a:t>
            </a:r>
            <a:r>
              <a:rPr lang="en-US" sz="2600" dirty="0">
                <a:solidFill>
                  <a:schemeClr val="bg1"/>
                </a:solidFill>
                <a:latin typeface="Calibri" panose="020F0502020204030204" pitchFamily="34" charset="0"/>
                <a:cs typeface="Calibri" panose="020F0502020204030204" pitchFamily="34" charset="0"/>
              </a:rPr>
              <a:t>For it would be better for them not to have known the way of righteousness, than having known it, to turn away from the holy commandment handed on to them. </a:t>
            </a:r>
            <a:r>
              <a:rPr lang="en-US" sz="2600" baseline="30000" dirty="0">
                <a:solidFill>
                  <a:schemeClr val="bg1"/>
                </a:solidFill>
                <a:latin typeface="Calibri" panose="020F0502020204030204" pitchFamily="34" charset="0"/>
                <a:cs typeface="Calibri" panose="020F0502020204030204" pitchFamily="34" charset="0"/>
              </a:rPr>
              <a:t>22 </a:t>
            </a:r>
            <a:r>
              <a:rPr lang="en-US" sz="2600" dirty="0">
                <a:solidFill>
                  <a:schemeClr val="bg1"/>
                </a:solidFill>
                <a:latin typeface="Calibri" panose="020F0502020204030204" pitchFamily="34" charset="0"/>
                <a:cs typeface="Calibri" panose="020F0502020204030204" pitchFamily="34" charset="0"/>
              </a:rPr>
              <a:t>It has happened to them according to the true proverb, “A </a:t>
            </a:r>
            <a:r>
              <a:rPr lang="en-US" sz="2600" cap="small" dirty="0">
                <a:solidFill>
                  <a:schemeClr val="bg1"/>
                </a:solidFill>
                <a:latin typeface="Calibri" panose="020F0502020204030204" pitchFamily="34" charset="0"/>
                <a:cs typeface="Calibri" panose="020F0502020204030204" pitchFamily="34" charset="0"/>
              </a:rPr>
              <a:t>dog returns to its own vomit</a:t>
            </a:r>
            <a:r>
              <a:rPr lang="en-US" sz="2600" dirty="0">
                <a:solidFill>
                  <a:schemeClr val="bg1"/>
                </a:solidFill>
                <a:latin typeface="Calibri" panose="020F0502020204030204" pitchFamily="34" charset="0"/>
                <a:cs typeface="Calibri" panose="020F0502020204030204" pitchFamily="34" charset="0"/>
              </a:rPr>
              <a:t>,” and, “A sow, after washing, </a:t>
            </a:r>
            <a:r>
              <a:rPr lang="en-US" sz="2600" i="1" dirty="0">
                <a:solidFill>
                  <a:schemeClr val="bg1"/>
                </a:solidFill>
                <a:latin typeface="Calibri" panose="020F0502020204030204" pitchFamily="34" charset="0"/>
                <a:cs typeface="Calibri" panose="020F0502020204030204" pitchFamily="34" charset="0"/>
              </a:rPr>
              <a:t>returns</a:t>
            </a:r>
            <a:r>
              <a:rPr lang="en-US" sz="2600" dirty="0">
                <a:solidFill>
                  <a:schemeClr val="bg1"/>
                </a:solidFill>
                <a:latin typeface="Calibri" panose="020F0502020204030204" pitchFamily="34" charset="0"/>
                <a:cs typeface="Calibri" panose="020F0502020204030204" pitchFamily="34" charset="0"/>
              </a:rPr>
              <a:t> to wallowing in the mire.”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379692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40120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2:20-22</a:t>
            </a:r>
          </a:p>
          <a:p>
            <a:pPr algn="just">
              <a:spcBef>
                <a:spcPts val="600"/>
              </a:spcBef>
              <a:spcAft>
                <a:spcPts val="600"/>
              </a:spcAft>
            </a:pPr>
            <a:r>
              <a:rPr lang="en-US" altLang="en-US" sz="2600" dirty="0">
                <a:solidFill>
                  <a:schemeClr val="bg1"/>
                </a:solidFill>
                <a:latin typeface="Calibri" panose="020F0502020204030204" pitchFamily="34" charset="0"/>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For if, after they have </a:t>
            </a:r>
            <a:r>
              <a:rPr lang="en-US" sz="2400" b="1" u="sng" dirty="0">
                <a:solidFill>
                  <a:srgbClr val="FFFFCC"/>
                </a:solidFill>
                <a:latin typeface="Calibri" panose="020F0502020204030204" pitchFamily="34" charset="0"/>
                <a:cs typeface="Calibri" panose="020F0502020204030204" pitchFamily="34" charset="0"/>
              </a:rPr>
              <a:t>escaped the defilements of the world</a:t>
            </a:r>
            <a:r>
              <a:rPr lang="en-US" sz="2600" dirty="0">
                <a:solidFill>
                  <a:schemeClr val="bg1"/>
                </a:solidFill>
                <a:latin typeface="Calibri" panose="020F0502020204030204" pitchFamily="34" charset="0"/>
                <a:cs typeface="Calibri" panose="020F0502020204030204" pitchFamily="34" charset="0"/>
              </a:rPr>
              <a:t> by the knowledge of the Lord and Savior Jesus Christ, they are again entangled in them and are overcome, </a:t>
            </a:r>
            <a:r>
              <a:rPr lang="en-US" sz="2400" b="1" u="sng" dirty="0">
                <a:solidFill>
                  <a:srgbClr val="FFFFCC"/>
                </a:solidFill>
                <a:latin typeface="Calibri" panose="020F0502020204030204" pitchFamily="34" charset="0"/>
                <a:cs typeface="Calibri" panose="020F0502020204030204" pitchFamily="34" charset="0"/>
              </a:rPr>
              <a:t>the last state has become worse for them than the first</a:t>
            </a:r>
            <a:r>
              <a:rPr lang="en-US" sz="2600" dirty="0">
                <a:solidFill>
                  <a:schemeClr val="bg1"/>
                </a:solidFill>
                <a:latin typeface="Calibri" panose="020F0502020204030204" pitchFamily="34" charset="0"/>
                <a:cs typeface="Calibri" panose="020F0502020204030204" pitchFamily="34" charset="0"/>
              </a:rPr>
              <a:t>. </a:t>
            </a:r>
            <a:r>
              <a:rPr lang="en-US" sz="2600" baseline="30000" dirty="0">
                <a:solidFill>
                  <a:schemeClr val="bg1"/>
                </a:solidFill>
                <a:latin typeface="Calibri" panose="020F0502020204030204" pitchFamily="34" charset="0"/>
                <a:cs typeface="Calibri" panose="020F0502020204030204" pitchFamily="34" charset="0"/>
              </a:rPr>
              <a:t>21 </a:t>
            </a:r>
            <a:r>
              <a:rPr lang="en-US" sz="2600" dirty="0">
                <a:solidFill>
                  <a:schemeClr val="bg1"/>
                </a:solidFill>
                <a:latin typeface="Calibri" panose="020F0502020204030204" pitchFamily="34" charset="0"/>
                <a:cs typeface="Calibri" panose="020F0502020204030204" pitchFamily="34" charset="0"/>
              </a:rPr>
              <a:t>For it would be better for them not to have known the way of righteousness, than having known it, to turn away from the holy commandment handed on to them. </a:t>
            </a:r>
            <a:r>
              <a:rPr lang="en-US" sz="2600" baseline="30000" dirty="0">
                <a:solidFill>
                  <a:schemeClr val="bg1"/>
                </a:solidFill>
                <a:latin typeface="Calibri" panose="020F0502020204030204" pitchFamily="34" charset="0"/>
                <a:cs typeface="Calibri" panose="020F0502020204030204" pitchFamily="34" charset="0"/>
              </a:rPr>
              <a:t>22 </a:t>
            </a:r>
            <a:r>
              <a:rPr lang="en-US" sz="2600" dirty="0">
                <a:solidFill>
                  <a:schemeClr val="bg1"/>
                </a:solidFill>
                <a:latin typeface="Calibri" panose="020F0502020204030204" pitchFamily="34" charset="0"/>
                <a:cs typeface="Calibri" panose="020F0502020204030204" pitchFamily="34" charset="0"/>
              </a:rPr>
              <a:t>It has happened to them according to the true proverb, “A </a:t>
            </a:r>
            <a:r>
              <a:rPr lang="en-US" sz="2600" cap="small" dirty="0">
                <a:solidFill>
                  <a:schemeClr val="bg1"/>
                </a:solidFill>
                <a:latin typeface="Calibri" panose="020F0502020204030204" pitchFamily="34" charset="0"/>
                <a:cs typeface="Calibri" panose="020F0502020204030204" pitchFamily="34" charset="0"/>
              </a:rPr>
              <a:t>dog returns to its own vomit</a:t>
            </a:r>
            <a:r>
              <a:rPr lang="en-US" sz="2600" dirty="0">
                <a:solidFill>
                  <a:schemeClr val="bg1"/>
                </a:solidFill>
                <a:latin typeface="Calibri" panose="020F0502020204030204" pitchFamily="34" charset="0"/>
                <a:cs typeface="Calibri" panose="020F0502020204030204" pitchFamily="34" charset="0"/>
              </a:rPr>
              <a:t>,” and, “A sow, after washing, </a:t>
            </a:r>
            <a:r>
              <a:rPr lang="en-US" sz="2600" i="1" dirty="0">
                <a:solidFill>
                  <a:schemeClr val="bg1"/>
                </a:solidFill>
                <a:latin typeface="Calibri" panose="020F0502020204030204" pitchFamily="34" charset="0"/>
                <a:cs typeface="Calibri" panose="020F0502020204030204" pitchFamily="34" charset="0"/>
              </a:rPr>
              <a:t>returns</a:t>
            </a:r>
            <a:r>
              <a:rPr lang="en-US" sz="2600" dirty="0">
                <a:solidFill>
                  <a:schemeClr val="bg1"/>
                </a:solidFill>
                <a:latin typeface="Calibri" panose="020F0502020204030204" pitchFamily="34" charset="0"/>
                <a:cs typeface="Calibri" panose="020F0502020204030204" pitchFamily="34" charset="0"/>
              </a:rPr>
              <a:t> to wallowing in the mire.”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1121084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176213" y="292762"/>
            <a:ext cx="8791575" cy="4401205"/>
          </a:xfrm>
          <a:prstGeom prst="rect">
            <a:avLst/>
          </a:prstGeom>
          <a:noFill/>
          <a:ln w="28575">
            <a:noFill/>
            <a:miter lim="800000"/>
            <a:headEnd/>
            <a:tailEnd/>
          </a:ln>
        </p:spPr>
        <p:txBody>
          <a:bodyPr wrap="square">
            <a:spAutoFit/>
          </a:bodyPr>
          <a:lstStyle/>
          <a:p>
            <a:pPr algn="ctr" fontAlgn="base">
              <a:spcBef>
                <a:spcPts val="600"/>
              </a:spcBef>
              <a:spcAft>
                <a:spcPts val="6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Peter 2:20-22</a:t>
            </a:r>
          </a:p>
          <a:p>
            <a:pPr algn="just">
              <a:spcBef>
                <a:spcPts val="600"/>
              </a:spcBef>
              <a:spcAft>
                <a:spcPts val="600"/>
              </a:spcAft>
            </a:pPr>
            <a:r>
              <a:rPr lang="en-US" altLang="en-US" sz="2600" dirty="0">
                <a:solidFill>
                  <a:schemeClr val="bg1"/>
                </a:solidFill>
                <a:latin typeface="Calibri" panose="020F0502020204030204" pitchFamily="34" charset="0"/>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For if, after they have escaped the defilements of the world by the knowledge of the Lord and Savior Jesus Christ, they are again entangled in them and are overcome, the last state has become worse for them than the first. </a:t>
            </a:r>
            <a:r>
              <a:rPr lang="en-US" sz="2600" baseline="30000" dirty="0">
                <a:solidFill>
                  <a:schemeClr val="bg1"/>
                </a:solidFill>
                <a:latin typeface="Calibri" panose="020F0502020204030204" pitchFamily="34" charset="0"/>
                <a:cs typeface="Calibri" panose="020F0502020204030204" pitchFamily="34" charset="0"/>
              </a:rPr>
              <a:t>21 </a:t>
            </a:r>
            <a:r>
              <a:rPr lang="en-US" sz="2600" dirty="0">
                <a:solidFill>
                  <a:schemeClr val="bg1"/>
                </a:solidFill>
                <a:latin typeface="Calibri" panose="020F0502020204030204" pitchFamily="34" charset="0"/>
                <a:cs typeface="Calibri" panose="020F0502020204030204" pitchFamily="34" charset="0"/>
              </a:rPr>
              <a:t>For it would be better for them not to have known the way of righteousness, than having known it, to turn away from the holy commandment handed on to them. </a:t>
            </a:r>
            <a:r>
              <a:rPr lang="en-US" sz="2600" baseline="30000" dirty="0">
                <a:solidFill>
                  <a:schemeClr val="bg1"/>
                </a:solidFill>
                <a:latin typeface="Calibri" panose="020F0502020204030204" pitchFamily="34" charset="0"/>
                <a:cs typeface="Calibri" panose="020F0502020204030204" pitchFamily="34" charset="0"/>
              </a:rPr>
              <a:t>22 </a:t>
            </a:r>
            <a:r>
              <a:rPr lang="en-US" sz="2600" dirty="0">
                <a:solidFill>
                  <a:schemeClr val="bg1"/>
                </a:solidFill>
                <a:latin typeface="Calibri" panose="020F0502020204030204" pitchFamily="34" charset="0"/>
                <a:cs typeface="Calibri" panose="020F0502020204030204" pitchFamily="34" charset="0"/>
              </a:rPr>
              <a:t>It has happened to them according to the true proverb, </a:t>
            </a:r>
            <a:r>
              <a:rPr lang="en-US" sz="2600" b="1" u="sng" dirty="0">
                <a:solidFill>
                  <a:srgbClr val="FFFFCC"/>
                </a:solidFill>
                <a:latin typeface="Calibri" panose="020F0502020204030204" pitchFamily="34" charset="0"/>
                <a:cs typeface="Calibri" panose="020F0502020204030204" pitchFamily="34" charset="0"/>
              </a:rPr>
              <a:t>“A </a:t>
            </a:r>
            <a:r>
              <a:rPr lang="en-US" sz="2600" b="1" u="sng" cap="small" dirty="0">
                <a:solidFill>
                  <a:srgbClr val="FFFFCC"/>
                </a:solidFill>
                <a:latin typeface="Calibri" panose="020F0502020204030204" pitchFamily="34" charset="0"/>
                <a:cs typeface="Calibri" panose="020F0502020204030204" pitchFamily="34" charset="0"/>
              </a:rPr>
              <a:t>dog returns to its own vomit</a:t>
            </a:r>
            <a:r>
              <a:rPr lang="en-US" sz="2600" b="1" u="sng" dirty="0">
                <a:solidFill>
                  <a:srgbClr val="FFFFCC"/>
                </a:solidFill>
                <a:latin typeface="Calibri" panose="020F0502020204030204" pitchFamily="34" charset="0"/>
                <a:cs typeface="Calibri" panose="020F0502020204030204" pitchFamily="34" charset="0"/>
              </a:rPr>
              <a:t>,” and, “A sow, after washing, </a:t>
            </a:r>
            <a:r>
              <a:rPr lang="en-US" sz="2600" b="1" i="1" u="sng" dirty="0">
                <a:solidFill>
                  <a:srgbClr val="FFFFCC"/>
                </a:solidFill>
                <a:latin typeface="Calibri" panose="020F0502020204030204" pitchFamily="34" charset="0"/>
                <a:cs typeface="Calibri" panose="020F0502020204030204" pitchFamily="34" charset="0"/>
              </a:rPr>
              <a:t>returns</a:t>
            </a:r>
            <a:r>
              <a:rPr lang="en-US" sz="2600" b="1" u="sng" dirty="0">
                <a:solidFill>
                  <a:srgbClr val="FFFFCC"/>
                </a:solidFill>
                <a:latin typeface="Calibri" panose="020F0502020204030204" pitchFamily="34" charset="0"/>
                <a:cs typeface="Calibri" panose="020F0502020204030204" pitchFamily="34" charset="0"/>
              </a:rPr>
              <a:t> to wallowing in the mire</a:t>
            </a:r>
            <a:r>
              <a:rPr lang="en-US" sz="2600" dirty="0">
                <a:solidFill>
                  <a:schemeClr val="bg1"/>
                </a:solidFill>
                <a:latin typeface="Calibri" panose="020F0502020204030204" pitchFamily="34" charset="0"/>
                <a:cs typeface="Calibri" panose="020F0502020204030204" pitchFamily="34" charset="0"/>
              </a:rPr>
              <a:t>.”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2257853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Definition of Eternal Security</a:t>
            </a:r>
          </a:p>
        </p:txBody>
      </p:sp>
      <p:sp>
        <p:nvSpPr>
          <p:cNvPr id="3" name="Content Placeholder 2"/>
          <p:cNvSpPr>
            <a:spLocks noGrp="1"/>
          </p:cNvSpPr>
          <p:nvPr>
            <p:ph idx="1"/>
          </p:nvPr>
        </p:nvSpPr>
        <p:spPr/>
        <p:txBody>
          <a:bodyPr/>
          <a:lstStyle/>
          <a:p>
            <a:pPr marL="0" indent="0" algn="just">
              <a:buFont typeface="Arial" panose="020B0604020202020204" pitchFamily="34" charset="0"/>
              <a:buNone/>
              <a:defRPr/>
            </a:pPr>
            <a:r>
              <a:rPr lang="en-US" dirty="0">
                <a:solidFill>
                  <a:schemeClr val="bg1"/>
                </a:solidFill>
              </a:rPr>
              <a:t>“Eternal Security means that those who have been </a:t>
            </a:r>
            <a:r>
              <a:rPr lang="en-US" i="1" dirty="0">
                <a:solidFill>
                  <a:schemeClr val="bg1"/>
                </a:solidFill>
              </a:rPr>
              <a:t>genuinely saved</a:t>
            </a:r>
            <a:r>
              <a:rPr lang="en-US" dirty="0">
                <a:solidFill>
                  <a:schemeClr val="bg1"/>
                </a:solidFill>
              </a:rPr>
              <a:t> </a:t>
            </a:r>
            <a:r>
              <a:rPr lang="en-US" b="1" dirty="0">
                <a:solidFill>
                  <a:srgbClr val="FFFFCC"/>
                </a:solidFill>
                <a:effectLst>
                  <a:outerShdw blurRad="38100" dist="38100" dir="2700000" algn="tl">
                    <a:srgbClr val="000000">
                      <a:alpha val="43137"/>
                    </a:srgbClr>
                  </a:outerShdw>
                </a:effectLst>
                <a:latin typeface="+mj-lt"/>
                <a:ea typeface="+mj-ea"/>
                <a:cs typeface="+mj-cs"/>
              </a:rPr>
              <a:t>by God’s grace through faith alone in Christ alone </a:t>
            </a:r>
            <a:r>
              <a:rPr lang="en-US" dirty="0">
                <a:solidFill>
                  <a:schemeClr val="bg1"/>
                </a:solidFill>
              </a:rPr>
              <a:t>shall never be in danger of God’s condemnation or loss of salvation but God’s grace and power keep them forever saved and secure.”</a:t>
            </a:r>
          </a:p>
        </p:txBody>
      </p:sp>
      <p:sp>
        <p:nvSpPr>
          <p:cNvPr id="10244" name="TextBox 3"/>
          <p:cNvSpPr txBox="1">
            <a:spLocks noChangeArrowheads="1"/>
          </p:cNvSpPr>
          <p:nvPr/>
        </p:nvSpPr>
        <p:spPr bwMode="auto">
          <a:xfrm>
            <a:off x="1238250" y="6359525"/>
            <a:ext cx="6762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11</a:t>
            </a:r>
          </a:p>
        </p:txBody>
      </p:sp>
      <p:pic>
        <p:nvPicPr>
          <p:cNvPr id="10245" name="Picture 2" descr="dennis-roks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5575" y="142875"/>
            <a:ext cx="1096963" cy="10969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39713"/>
            <a:ext cx="8791575" cy="4662487"/>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2 Peter 3:17-18</a:t>
            </a:r>
          </a:p>
          <a:p>
            <a:pPr algn="just" eaLnBrk="1" fontAlgn="auto" hangingPunct="1">
              <a:spcBef>
                <a:spcPts val="600"/>
              </a:spcBef>
              <a:spcAft>
                <a:spcPts val="600"/>
              </a:spcAft>
              <a:defRPr/>
            </a:pPr>
            <a:r>
              <a:rPr lang="en-US" altLang="en-US" sz="3200" kern="0" dirty="0">
                <a:solidFill>
                  <a:schemeClr val="bg1"/>
                </a:solidFill>
                <a:latin typeface="+mn-lt"/>
                <a:cs typeface="Calibri" panose="020F0502020204030204" pitchFamily="34" charset="0"/>
              </a:rPr>
              <a:t>“</a:t>
            </a:r>
            <a:r>
              <a:rPr lang="en-US" sz="3200" dirty="0">
                <a:solidFill>
                  <a:schemeClr val="bg1"/>
                </a:solidFill>
                <a:latin typeface="+mn-lt"/>
                <a:cs typeface="Calibri" panose="020F0502020204030204" pitchFamily="34" charset="0"/>
              </a:rPr>
              <a:t>You therefore, beloved, knowing this beforehand, be on your guard so that you are not carried away by the error of unprincipled men and fall from your own steadfastness, but grow in the grace and knowledge of our Lord and Savior Jesus Christ. To Him </a:t>
            </a:r>
            <a:r>
              <a:rPr lang="en-US" sz="3200" i="1" dirty="0">
                <a:solidFill>
                  <a:schemeClr val="bg1"/>
                </a:solidFill>
                <a:latin typeface="+mn-lt"/>
                <a:cs typeface="Calibri" panose="020F0502020204030204" pitchFamily="34" charset="0"/>
              </a:rPr>
              <a:t>be</a:t>
            </a:r>
            <a:r>
              <a:rPr lang="en-US" sz="3200" dirty="0">
                <a:solidFill>
                  <a:schemeClr val="bg1"/>
                </a:solidFill>
                <a:latin typeface="+mn-lt"/>
                <a:cs typeface="Calibri" panose="020F0502020204030204" pitchFamily="34" charset="0"/>
              </a:rPr>
              <a:t> the glory, both now and to the day of eternity. Amen.”</a:t>
            </a:r>
            <a:r>
              <a:rPr lang="en-US" altLang="en-US" sz="32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2544561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39713"/>
            <a:ext cx="8791575" cy="4601260"/>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2 Peter 3:17-18</a:t>
            </a:r>
          </a:p>
          <a:p>
            <a:pPr algn="just" eaLnBrk="1" fontAlgn="auto" hangingPunct="1">
              <a:spcBef>
                <a:spcPts val="600"/>
              </a:spcBef>
              <a:spcAft>
                <a:spcPts val="600"/>
              </a:spcAft>
              <a:defRPr/>
            </a:pPr>
            <a:r>
              <a:rPr lang="en-US" altLang="en-US" sz="3200" kern="0" dirty="0">
                <a:solidFill>
                  <a:schemeClr val="bg1"/>
                </a:solidFill>
                <a:latin typeface="+mn-lt"/>
                <a:cs typeface="Calibri" panose="020F0502020204030204" pitchFamily="34" charset="0"/>
              </a:rPr>
              <a:t>“</a:t>
            </a:r>
            <a:r>
              <a:rPr lang="en-US" sz="3200" dirty="0">
                <a:solidFill>
                  <a:schemeClr val="bg1"/>
                </a:solidFill>
                <a:latin typeface="+mn-lt"/>
                <a:cs typeface="Calibri" panose="020F0502020204030204" pitchFamily="34" charset="0"/>
              </a:rPr>
              <a:t>You therefore, beloved, knowing this beforehand, </a:t>
            </a:r>
            <a:r>
              <a:rPr lang="en-US" sz="3200" b="1" u="sng" dirty="0">
                <a:solidFill>
                  <a:srgbClr val="FFFFCC"/>
                </a:solidFill>
                <a:latin typeface="+mn-lt"/>
                <a:cs typeface="Calibri" panose="020F0502020204030204" pitchFamily="34" charset="0"/>
              </a:rPr>
              <a:t>be on your guard </a:t>
            </a:r>
            <a:r>
              <a:rPr lang="en-US" sz="3200" dirty="0">
                <a:solidFill>
                  <a:schemeClr val="bg1"/>
                </a:solidFill>
                <a:latin typeface="+mn-lt"/>
                <a:cs typeface="Calibri" panose="020F0502020204030204" pitchFamily="34" charset="0"/>
              </a:rPr>
              <a:t>so that you are not carried away by the error of unprincipled men and </a:t>
            </a:r>
            <a:r>
              <a:rPr lang="en-US" sz="3200" b="1" u="sng" dirty="0">
                <a:solidFill>
                  <a:srgbClr val="FFFFCC"/>
                </a:solidFill>
                <a:latin typeface="+mn-lt"/>
                <a:cs typeface="Calibri" panose="020F0502020204030204" pitchFamily="34" charset="0"/>
              </a:rPr>
              <a:t>fall from your own steadfastness</a:t>
            </a:r>
            <a:r>
              <a:rPr lang="en-US" sz="3200" dirty="0">
                <a:solidFill>
                  <a:schemeClr val="bg1"/>
                </a:solidFill>
                <a:latin typeface="+mn-lt"/>
                <a:cs typeface="Calibri" panose="020F0502020204030204" pitchFamily="34" charset="0"/>
              </a:rPr>
              <a:t>, </a:t>
            </a:r>
            <a:r>
              <a:rPr lang="en-US" sz="3200" baseline="30000" dirty="0">
                <a:solidFill>
                  <a:schemeClr val="bg1"/>
                </a:solidFill>
                <a:latin typeface="+mn-lt"/>
                <a:cs typeface="Calibri" panose="020F0502020204030204" pitchFamily="34" charset="0"/>
              </a:rPr>
              <a:t>18 </a:t>
            </a:r>
            <a:r>
              <a:rPr lang="en-US" sz="3200" b="1" u="sng" dirty="0">
                <a:solidFill>
                  <a:srgbClr val="FFFFCC"/>
                </a:solidFill>
                <a:latin typeface="+mn-lt"/>
                <a:cs typeface="Calibri" panose="020F0502020204030204" pitchFamily="34" charset="0"/>
              </a:rPr>
              <a:t>but grow in the grace and knowledge</a:t>
            </a:r>
            <a:r>
              <a:rPr lang="en-US" sz="3200" dirty="0">
                <a:solidFill>
                  <a:schemeClr val="bg1"/>
                </a:solidFill>
                <a:latin typeface="+mn-lt"/>
                <a:cs typeface="Calibri" panose="020F0502020204030204" pitchFamily="34" charset="0"/>
              </a:rPr>
              <a:t> of our Lord and Savior Jesus Christ. To Him </a:t>
            </a:r>
            <a:r>
              <a:rPr lang="en-US" sz="3200" i="1" dirty="0">
                <a:solidFill>
                  <a:schemeClr val="bg1"/>
                </a:solidFill>
                <a:latin typeface="+mn-lt"/>
                <a:cs typeface="Calibri" panose="020F0502020204030204" pitchFamily="34" charset="0"/>
              </a:rPr>
              <a:t>be</a:t>
            </a:r>
            <a:r>
              <a:rPr lang="en-US" sz="3200" dirty="0">
                <a:solidFill>
                  <a:schemeClr val="bg1"/>
                </a:solidFill>
                <a:latin typeface="+mn-lt"/>
                <a:cs typeface="Calibri" panose="020F0502020204030204" pitchFamily="34" charset="0"/>
              </a:rPr>
              <a:t> the glory, both now and to the day of eternity. Amen.”</a:t>
            </a:r>
            <a:r>
              <a:rPr lang="en-US" altLang="en-US" sz="32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3382449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2 Pet. 2:20-22</a:t>
            </a:r>
          </a:p>
          <a:p>
            <a:pPr>
              <a:spcAft>
                <a:spcPts val="2400"/>
              </a:spcAft>
              <a:buClr>
                <a:srgbClr val="66FFFF"/>
              </a:buClr>
              <a:buFont typeface="+mj-lt"/>
              <a:buAutoNum type="alphaLcPeriod" startAt="9"/>
            </a:pPr>
            <a:r>
              <a:rPr lang="en-US" altLang="en-US" sz="3200" b="1" u="sng" dirty="0">
                <a:solidFill>
                  <a:srgbClr val="FFFFCC"/>
                </a:solidFill>
                <a:latin typeface="+mn-lt"/>
                <a:cs typeface="Calibri" panose="020F0502020204030204" pitchFamily="34" charset="0"/>
              </a:rPr>
              <a:t>1 John 2:3</a:t>
            </a:r>
          </a:p>
          <a:p>
            <a:pPr>
              <a:spcAft>
                <a:spcPts val="2400"/>
              </a:spcAft>
              <a:buClr>
                <a:srgbClr val="66FFFF"/>
              </a:buClr>
              <a:buFont typeface="Calibri" panose="020F0502020204030204" pitchFamily="34" charset="0"/>
              <a:buAutoNum type="alphaLcPeriod" startAt="9"/>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9"/>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9"/>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9"/>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9"/>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74173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972427" y="239713"/>
            <a:ext cx="7199146" cy="2923877"/>
          </a:xfrm>
          <a:prstGeom prst="rect">
            <a:avLst/>
          </a:prstGeom>
          <a:noFill/>
          <a:ln w="28575">
            <a:noFill/>
            <a:miter lim="800000"/>
            <a:headEnd/>
            <a:tailEnd/>
          </a:ln>
        </p:spPr>
        <p:txBody>
          <a:bodyPr wrap="square">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2:3 </a:t>
            </a:r>
          </a:p>
          <a:p>
            <a:pPr algn="just" eaLnBrk="1" fontAlgn="auto" hangingPunct="1">
              <a:spcBef>
                <a:spcPts val="0"/>
              </a:spcBef>
              <a:spcAft>
                <a:spcPts val="24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cs typeface="Calibri" panose="020F0502020204030204" pitchFamily="34" charset="0"/>
              </a:rPr>
              <a:t>By this we know that we have come to know Him, if we keep His commandments.”</a:t>
            </a:r>
            <a:r>
              <a:rPr lang="en-US" altLang="en-US" sz="4000" dirty="0">
                <a:solidFill>
                  <a:schemeClr val="bg1"/>
                </a:solidFill>
                <a:effectLst>
                  <a:outerShdw blurRad="38100" dist="38100" dir="2700000" algn="tl">
                    <a:srgbClr val="000000">
                      <a:alpha val="43137"/>
                    </a:srgbClr>
                  </a:outerShdw>
                </a:effectLst>
                <a:latin typeface="+mn-lt"/>
                <a:ea typeface="+mj-ea"/>
                <a:cs typeface="Calibri" panose="020F0502020204030204" pitchFamily="34" charset="0"/>
              </a:rPr>
              <a:t> (NASB)</a:t>
            </a:r>
          </a:p>
        </p:txBody>
      </p:sp>
    </p:spTree>
    <p:extLst>
      <p:ext uri="{BB962C8B-B14F-4D97-AF65-F5344CB8AC3E}">
        <p14:creationId xmlns:p14="http://schemas.microsoft.com/office/powerpoint/2010/main" val="23209467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05115" y="274638"/>
            <a:ext cx="7133771" cy="92852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Believing Audience</a:t>
            </a:r>
          </a:p>
        </p:txBody>
      </p:sp>
      <p:sp>
        <p:nvSpPr>
          <p:cNvPr id="33795" name="Rectangle 3"/>
          <p:cNvSpPr>
            <a:spLocks noGrp="1" noChangeArrowheads="1"/>
          </p:cNvSpPr>
          <p:nvPr>
            <p:ph type="body" idx="1"/>
          </p:nvPr>
        </p:nvSpPr>
        <p:spPr>
          <a:xfrm>
            <a:off x="168443" y="1576137"/>
            <a:ext cx="8807114" cy="4740442"/>
          </a:xfrm>
        </p:spPr>
        <p:txBody>
          <a:bodyPr/>
          <a:lstStyle/>
          <a:p>
            <a:pPr marL="461963" indent="-461963">
              <a:spcBef>
                <a:spcPts val="0"/>
              </a:spcBef>
              <a:spcAft>
                <a:spcPts val="1800"/>
              </a:spcAft>
              <a:buClr>
                <a:srgbClr val="66FFFF"/>
              </a:buClr>
              <a:defRPr/>
            </a:pPr>
            <a:r>
              <a:rPr lang="en-US" sz="3000" dirty="0">
                <a:solidFill>
                  <a:schemeClr val="bg1"/>
                </a:solidFill>
              </a:rPr>
              <a:t>1 John 1:4; 2 John 12 – Loss of joy </a:t>
            </a:r>
          </a:p>
          <a:p>
            <a:pPr marL="461963" indent="-461963">
              <a:spcBef>
                <a:spcPts val="0"/>
              </a:spcBef>
              <a:spcAft>
                <a:spcPts val="1800"/>
              </a:spcAft>
              <a:buClr>
                <a:srgbClr val="66FFFF"/>
              </a:buClr>
              <a:defRPr/>
            </a:pPr>
            <a:r>
              <a:rPr lang="en-US" sz="3000" dirty="0">
                <a:solidFill>
                  <a:schemeClr val="bg1"/>
                </a:solidFill>
              </a:rPr>
              <a:t>1 John 1:8 – “We”</a:t>
            </a:r>
          </a:p>
          <a:p>
            <a:pPr marL="461963" indent="-461963">
              <a:spcBef>
                <a:spcPts val="0"/>
              </a:spcBef>
              <a:spcAft>
                <a:spcPts val="1800"/>
              </a:spcAft>
              <a:buClr>
                <a:srgbClr val="66FFFF"/>
              </a:buClr>
              <a:defRPr/>
            </a:pPr>
            <a:r>
              <a:rPr lang="en-US" sz="3000" dirty="0">
                <a:solidFill>
                  <a:schemeClr val="bg1"/>
                </a:solidFill>
              </a:rPr>
              <a:t>1 John 2:1, 18, 28; 3:2, 7, 18; 5:21 – Children of God</a:t>
            </a:r>
          </a:p>
          <a:p>
            <a:pPr marL="461963" indent="-461963">
              <a:spcBef>
                <a:spcPts val="0"/>
              </a:spcBef>
              <a:spcAft>
                <a:spcPts val="1800"/>
              </a:spcAft>
              <a:buClr>
                <a:srgbClr val="66FFFF"/>
              </a:buClr>
              <a:defRPr/>
            </a:pPr>
            <a:r>
              <a:rPr lang="en-US" sz="3000" dirty="0">
                <a:solidFill>
                  <a:schemeClr val="bg1"/>
                </a:solidFill>
              </a:rPr>
              <a:t>1 John 2:12-14 – Eight descriptions</a:t>
            </a:r>
          </a:p>
          <a:p>
            <a:pPr marL="461963" indent="-461963">
              <a:spcBef>
                <a:spcPts val="0"/>
              </a:spcBef>
              <a:spcAft>
                <a:spcPts val="1800"/>
              </a:spcAft>
              <a:buClr>
                <a:srgbClr val="66FFFF"/>
              </a:buClr>
              <a:defRPr/>
            </a:pPr>
            <a:r>
              <a:rPr lang="en-US" sz="3000" dirty="0">
                <a:solidFill>
                  <a:schemeClr val="bg1"/>
                </a:solidFill>
              </a:rPr>
              <a:t>1 John 2:20, 27 – Have the Spirit’s anointing</a:t>
            </a:r>
          </a:p>
          <a:p>
            <a:pPr marL="461963" indent="-461963">
              <a:spcBef>
                <a:spcPts val="0"/>
              </a:spcBef>
              <a:spcAft>
                <a:spcPts val="1800"/>
              </a:spcAft>
              <a:buClr>
                <a:srgbClr val="66FFFF"/>
              </a:buClr>
              <a:defRPr/>
            </a:pPr>
            <a:r>
              <a:rPr lang="en-US" sz="3000" dirty="0">
                <a:solidFill>
                  <a:schemeClr val="bg1"/>
                </a:solidFill>
              </a:rPr>
              <a:t>1 John 2:21 </a:t>
            </a:r>
            <a:r>
              <a:rPr lang="en-US" sz="3000" dirty="0">
                <a:solidFill>
                  <a:schemeClr val="bg1"/>
                </a:solidFill>
              </a:rPr>
              <a:t>– Know the truth</a:t>
            </a:r>
            <a:r>
              <a:rPr lang="en-US" sz="3000" dirty="0">
                <a:solidFill>
                  <a:schemeClr val="bg1"/>
                </a:solidFill>
              </a:rPr>
              <a:t> </a:t>
            </a:r>
          </a:p>
          <a:p>
            <a:pPr marL="461963" indent="-461963">
              <a:spcBef>
                <a:spcPts val="0"/>
              </a:spcBef>
              <a:spcAft>
                <a:spcPts val="1800"/>
              </a:spcAft>
              <a:buClr>
                <a:srgbClr val="66FFFF"/>
              </a:buClr>
              <a:defRPr/>
            </a:pPr>
            <a:r>
              <a:rPr lang="en-US" sz="3000" dirty="0">
                <a:solidFill>
                  <a:schemeClr val="bg1"/>
                </a:solidFill>
              </a:rPr>
              <a:t>1 John 2:28; 2 John 8 – Loss of reward</a:t>
            </a:r>
          </a:p>
        </p:txBody>
      </p:sp>
    </p:spTree>
    <p:extLst>
      <p:ext uri="{BB962C8B-B14F-4D97-AF65-F5344CB8AC3E}">
        <p14:creationId xmlns:p14="http://schemas.microsoft.com/office/powerpoint/2010/main" val="13081043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05115" y="274638"/>
            <a:ext cx="7133771" cy="92852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Believing Audience</a:t>
            </a:r>
          </a:p>
        </p:txBody>
      </p:sp>
      <p:sp>
        <p:nvSpPr>
          <p:cNvPr id="33795" name="Rectangle 3"/>
          <p:cNvSpPr>
            <a:spLocks noGrp="1" noChangeArrowheads="1"/>
          </p:cNvSpPr>
          <p:nvPr>
            <p:ph type="body" idx="1"/>
          </p:nvPr>
        </p:nvSpPr>
        <p:spPr>
          <a:xfrm>
            <a:off x="168443" y="1576137"/>
            <a:ext cx="8807114" cy="4740442"/>
          </a:xfrm>
        </p:spPr>
        <p:txBody>
          <a:bodyPr/>
          <a:lstStyle/>
          <a:p>
            <a:pPr marL="461963" indent="-461963">
              <a:spcBef>
                <a:spcPts val="0"/>
              </a:spcBef>
              <a:spcAft>
                <a:spcPts val="1800"/>
              </a:spcAft>
              <a:buClr>
                <a:srgbClr val="66FFFF"/>
              </a:buClr>
              <a:defRPr/>
            </a:pPr>
            <a:r>
              <a:rPr lang="en-US" sz="3000" dirty="0">
                <a:solidFill>
                  <a:schemeClr val="bg1"/>
                </a:solidFill>
              </a:rPr>
              <a:t>1 John 1:4; 2 John 12 – Loss of joy </a:t>
            </a:r>
          </a:p>
          <a:p>
            <a:pPr marL="461963" indent="-461963">
              <a:spcBef>
                <a:spcPts val="0"/>
              </a:spcBef>
              <a:spcAft>
                <a:spcPts val="1800"/>
              </a:spcAft>
              <a:buClr>
                <a:srgbClr val="66FFFF"/>
              </a:buClr>
              <a:defRPr/>
            </a:pPr>
            <a:r>
              <a:rPr lang="en-US" sz="3000" dirty="0">
                <a:solidFill>
                  <a:schemeClr val="bg1"/>
                </a:solidFill>
              </a:rPr>
              <a:t>1 John 1:8 – “We”</a:t>
            </a:r>
          </a:p>
          <a:p>
            <a:pPr marL="461963" indent="-461963">
              <a:spcBef>
                <a:spcPts val="0"/>
              </a:spcBef>
              <a:spcAft>
                <a:spcPts val="1800"/>
              </a:spcAft>
              <a:buClr>
                <a:srgbClr val="66FFFF"/>
              </a:buClr>
              <a:defRPr/>
            </a:pPr>
            <a:r>
              <a:rPr lang="en-US" sz="3000" dirty="0">
                <a:solidFill>
                  <a:schemeClr val="bg1"/>
                </a:solidFill>
              </a:rPr>
              <a:t>1 John 2:1, 18, 28; 3:2, 7, 18; 5:21 – Children of God</a:t>
            </a:r>
          </a:p>
          <a:p>
            <a:pPr marL="461963" indent="-461963">
              <a:spcBef>
                <a:spcPts val="0"/>
              </a:spcBef>
              <a:spcAft>
                <a:spcPts val="1800"/>
              </a:spcAft>
              <a:buClr>
                <a:srgbClr val="66FFFF"/>
              </a:buClr>
              <a:defRPr/>
            </a:pPr>
            <a:r>
              <a:rPr lang="en-US" sz="3000" b="1" u="sng" dirty="0">
                <a:solidFill>
                  <a:srgbClr val="FFFFCC"/>
                </a:solidFill>
              </a:rPr>
              <a:t>1 John 2:12-14 – Eight descriptions</a:t>
            </a:r>
          </a:p>
          <a:p>
            <a:pPr marL="461963" indent="-461963">
              <a:spcBef>
                <a:spcPts val="0"/>
              </a:spcBef>
              <a:spcAft>
                <a:spcPts val="1800"/>
              </a:spcAft>
              <a:buClr>
                <a:srgbClr val="66FFFF"/>
              </a:buClr>
              <a:defRPr/>
            </a:pPr>
            <a:r>
              <a:rPr lang="en-US" sz="3000" dirty="0">
                <a:solidFill>
                  <a:schemeClr val="bg1"/>
                </a:solidFill>
              </a:rPr>
              <a:t>1 John 2:20, 27 – Have the Spirit’s anointing</a:t>
            </a:r>
          </a:p>
          <a:p>
            <a:pPr marL="461963" indent="-461963">
              <a:spcBef>
                <a:spcPts val="0"/>
              </a:spcBef>
              <a:spcAft>
                <a:spcPts val="1800"/>
              </a:spcAft>
              <a:buClr>
                <a:srgbClr val="66FFFF"/>
              </a:buClr>
              <a:defRPr/>
            </a:pPr>
            <a:r>
              <a:rPr lang="en-US" sz="3000" dirty="0">
                <a:solidFill>
                  <a:schemeClr val="bg1"/>
                </a:solidFill>
              </a:rPr>
              <a:t>1 John 2:21 </a:t>
            </a:r>
            <a:r>
              <a:rPr lang="en-US" sz="3000" dirty="0">
                <a:solidFill>
                  <a:schemeClr val="bg1"/>
                </a:solidFill>
              </a:rPr>
              <a:t>– Know the truth</a:t>
            </a:r>
            <a:r>
              <a:rPr lang="en-US" sz="3000" dirty="0">
                <a:solidFill>
                  <a:schemeClr val="bg1"/>
                </a:solidFill>
              </a:rPr>
              <a:t> </a:t>
            </a:r>
          </a:p>
          <a:p>
            <a:pPr marL="461963" indent="-461963">
              <a:spcBef>
                <a:spcPts val="0"/>
              </a:spcBef>
              <a:spcAft>
                <a:spcPts val="1800"/>
              </a:spcAft>
              <a:buClr>
                <a:srgbClr val="66FFFF"/>
              </a:buClr>
              <a:defRPr/>
            </a:pPr>
            <a:r>
              <a:rPr lang="en-US" sz="3000" dirty="0">
                <a:solidFill>
                  <a:schemeClr val="bg1"/>
                </a:solidFill>
              </a:rPr>
              <a:t>1 John 2:28; 2 John 8 – Loss of reward</a:t>
            </a:r>
          </a:p>
        </p:txBody>
      </p:sp>
    </p:spTree>
    <p:extLst>
      <p:ext uri="{BB962C8B-B14F-4D97-AF65-F5344CB8AC3E}">
        <p14:creationId xmlns:p14="http://schemas.microsoft.com/office/powerpoint/2010/main" val="24658132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39713"/>
            <a:ext cx="8791575" cy="4585871"/>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36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2:12-14</a:t>
            </a:r>
          </a:p>
          <a:p>
            <a:pPr algn="just" eaLnBrk="1" fontAlgn="auto" hangingPunct="1">
              <a:spcBef>
                <a:spcPts val="0"/>
              </a:spcBef>
              <a:spcAft>
                <a:spcPts val="2400"/>
              </a:spcAft>
              <a:defRPr/>
            </a:pPr>
            <a:r>
              <a:rPr lang="en-US" altLang="en-US" sz="2600" kern="0" dirty="0">
                <a:solidFill>
                  <a:schemeClr val="bg1"/>
                </a:solidFill>
                <a:latin typeface="+mn-lt"/>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I am writing to you, little children, because your sins have been forgiven you for His name’s sake. </a:t>
            </a:r>
            <a:r>
              <a:rPr lang="en-US" sz="2600" baseline="30000" dirty="0">
                <a:solidFill>
                  <a:schemeClr val="bg1"/>
                </a:solidFill>
                <a:latin typeface="Calibri" panose="020F0502020204030204" pitchFamily="34" charset="0"/>
                <a:cs typeface="Calibri" panose="020F0502020204030204" pitchFamily="34" charset="0"/>
              </a:rPr>
              <a:t>13 </a:t>
            </a:r>
            <a:r>
              <a:rPr lang="en-US" sz="2600" dirty="0">
                <a:solidFill>
                  <a:schemeClr val="bg1"/>
                </a:solidFill>
                <a:latin typeface="Calibri" panose="020F0502020204030204" pitchFamily="34" charset="0"/>
                <a:cs typeface="Calibri" panose="020F0502020204030204" pitchFamily="34" charset="0"/>
              </a:rPr>
              <a:t>I am writing to you, fathers, because you know Him who has been from the beginning. I am writing to you, young men, because you have overcome the evil one. I have written to you, children, because you know the Father. </a:t>
            </a:r>
            <a:r>
              <a:rPr lang="en-US" sz="2600" baseline="30000" dirty="0">
                <a:solidFill>
                  <a:schemeClr val="bg1"/>
                </a:solidFill>
                <a:latin typeface="Calibri" panose="020F0502020204030204" pitchFamily="34" charset="0"/>
                <a:cs typeface="Calibri" panose="020F0502020204030204" pitchFamily="34" charset="0"/>
              </a:rPr>
              <a:t>14 </a:t>
            </a:r>
            <a:r>
              <a:rPr lang="en-US" sz="2600" dirty="0">
                <a:solidFill>
                  <a:schemeClr val="bg1"/>
                </a:solidFill>
                <a:latin typeface="Calibri" panose="020F0502020204030204" pitchFamily="34" charset="0"/>
                <a:cs typeface="Calibri" panose="020F0502020204030204" pitchFamily="34" charset="0"/>
              </a:rPr>
              <a:t>I have written to you, fathers, because you know Him who has been from the beginning. I have written to you, young men, because you are strong, and the word of God abides in you, and you have overcome the evil one.”</a:t>
            </a:r>
            <a:r>
              <a:rPr lang="en-US" altLang="en-US" sz="2600" dirty="0">
                <a:solidFill>
                  <a:schemeClr val="bg1"/>
                </a:solidFill>
                <a:latin typeface="Calibri" panose="020F0502020204030204" pitchFamily="34" charset="0"/>
                <a:cs typeface="Calibri" panose="020F0502020204030204" pitchFamily="34" charset="0"/>
              </a:rPr>
              <a:t> (NASB)</a:t>
            </a:r>
          </a:p>
        </p:txBody>
      </p:sp>
    </p:spTree>
    <p:extLst>
      <p:ext uri="{BB962C8B-B14F-4D97-AF65-F5344CB8AC3E}">
        <p14:creationId xmlns:p14="http://schemas.microsoft.com/office/powerpoint/2010/main" val="21513344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39713"/>
            <a:ext cx="8791575" cy="5109091"/>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36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2:12-14</a:t>
            </a:r>
            <a:endParaRPr lang="en-US" altLang="en-US" sz="32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endParaRPr>
          </a:p>
          <a:p>
            <a:pPr algn="just" eaLnBrk="1" fontAlgn="auto" hangingPunct="1">
              <a:spcBef>
                <a:spcPts val="0"/>
              </a:spcBef>
              <a:spcAft>
                <a:spcPts val="2400"/>
              </a:spcAft>
              <a:defRPr/>
            </a:pPr>
            <a:r>
              <a:rPr lang="en-US" altLang="en-US" sz="2600" kern="0" dirty="0">
                <a:solidFill>
                  <a:schemeClr val="bg1"/>
                </a:solidFill>
                <a:latin typeface="+mn-lt"/>
                <a:cs typeface="Calibri" panose="020F0502020204030204" pitchFamily="34" charset="0"/>
              </a:rPr>
              <a:t>“</a:t>
            </a:r>
            <a:r>
              <a:rPr lang="en-US" sz="2600" dirty="0">
                <a:solidFill>
                  <a:schemeClr val="bg1"/>
                </a:solidFill>
                <a:latin typeface="Calibri" panose="020F0502020204030204" pitchFamily="34" charset="0"/>
                <a:cs typeface="Calibri" panose="020F0502020204030204" pitchFamily="34" charset="0"/>
              </a:rPr>
              <a:t>I am writing to you, little children, because </a:t>
            </a:r>
            <a:r>
              <a:rPr lang="en-US" sz="2600" b="1" u="sng" dirty="0">
                <a:solidFill>
                  <a:srgbClr val="FFFFCC"/>
                </a:solidFill>
                <a:latin typeface="Calibri" panose="020F0502020204030204" pitchFamily="34" charset="0"/>
                <a:cs typeface="Calibri" panose="020F0502020204030204" pitchFamily="34" charset="0"/>
              </a:rPr>
              <a:t>your sins have been forgiven</a:t>
            </a:r>
            <a:r>
              <a:rPr lang="en-US" sz="2600" dirty="0">
                <a:solidFill>
                  <a:schemeClr val="bg1"/>
                </a:solidFill>
                <a:latin typeface="Calibri" panose="020F0502020204030204" pitchFamily="34" charset="0"/>
                <a:cs typeface="Calibri" panose="020F0502020204030204" pitchFamily="34" charset="0"/>
              </a:rPr>
              <a:t> you for His name’s sake. </a:t>
            </a:r>
            <a:r>
              <a:rPr lang="en-US" sz="2600" baseline="30000" dirty="0">
                <a:solidFill>
                  <a:schemeClr val="bg1"/>
                </a:solidFill>
                <a:latin typeface="Calibri" panose="020F0502020204030204" pitchFamily="34" charset="0"/>
                <a:cs typeface="Calibri" panose="020F0502020204030204" pitchFamily="34" charset="0"/>
              </a:rPr>
              <a:t>13 </a:t>
            </a:r>
            <a:r>
              <a:rPr lang="en-US" sz="2600" dirty="0">
                <a:solidFill>
                  <a:schemeClr val="bg1"/>
                </a:solidFill>
                <a:latin typeface="Calibri" panose="020F0502020204030204" pitchFamily="34" charset="0"/>
                <a:cs typeface="Calibri" panose="020F0502020204030204" pitchFamily="34" charset="0"/>
              </a:rPr>
              <a:t>I am writing to you, fathers, because </a:t>
            </a:r>
            <a:r>
              <a:rPr lang="en-US" sz="2600" b="1" u="sng" dirty="0">
                <a:solidFill>
                  <a:srgbClr val="FFFFCC"/>
                </a:solidFill>
                <a:latin typeface="Calibri" panose="020F0502020204030204" pitchFamily="34" charset="0"/>
                <a:cs typeface="Calibri" panose="020F0502020204030204" pitchFamily="34" charset="0"/>
              </a:rPr>
              <a:t>you know Him who has been from the beginning</a:t>
            </a:r>
            <a:r>
              <a:rPr lang="en-US" sz="2600" dirty="0">
                <a:solidFill>
                  <a:schemeClr val="bg1"/>
                </a:solidFill>
                <a:latin typeface="Calibri" panose="020F0502020204030204" pitchFamily="34" charset="0"/>
                <a:cs typeface="Calibri" panose="020F0502020204030204" pitchFamily="34" charset="0"/>
              </a:rPr>
              <a:t>. I am writing to you, young men, because </a:t>
            </a:r>
            <a:r>
              <a:rPr lang="en-US" sz="2600" b="1" u="sng" dirty="0">
                <a:solidFill>
                  <a:srgbClr val="FFFFCC"/>
                </a:solidFill>
                <a:latin typeface="Calibri" panose="020F0502020204030204" pitchFamily="34" charset="0"/>
                <a:cs typeface="Calibri" panose="020F0502020204030204" pitchFamily="34" charset="0"/>
              </a:rPr>
              <a:t>you have overcome the evil one</a:t>
            </a:r>
            <a:r>
              <a:rPr lang="en-US" sz="2600" dirty="0">
                <a:solidFill>
                  <a:schemeClr val="bg1"/>
                </a:solidFill>
                <a:latin typeface="Calibri" panose="020F0502020204030204" pitchFamily="34" charset="0"/>
                <a:cs typeface="Calibri" panose="020F0502020204030204" pitchFamily="34" charset="0"/>
              </a:rPr>
              <a:t>. I have written to you, children, because </a:t>
            </a:r>
            <a:r>
              <a:rPr lang="en-US" sz="2600" b="1" u="sng" dirty="0">
                <a:solidFill>
                  <a:srgbClr val="FFFFCC"/>
                </a:solidFill>
                <a:latin typeface="Calibri" panose="020F0502020204030204" pitchFamily="34" charset="0"/>
                <a:cs typeface="Calibri" panose="020F0502020204030204" pitchFamily="34" charset="0"/>
              </a:rPr>
              <a:t>you know the Father</a:t>
            </a:r>
            <a:r>
              <a:rPr lang="en-US" sz="2600" dirty="0">
                <a:solidFill>
                  <a:schemeClr val="bg1"/>
                </a:solidFill>
                <a:latin typeface="Calibri" panose="020F0502020204030204" pitchFamily="34" charset="0"/>
                <a:cs typeface="Calibri" panose="020F0502020204030204" pitchFamily="34" charset="0"/>
              </a:rPr>
              <a:t>. </a:t>
            </a:r>
            <a:r>
              <a:rPr lang="en-US" sz="2600" baseline="30000" dirty="0">
                <a:solidFill>
                  <a:schemeClr val="bg1"/>
                </a:solidFill>
                <a:latin typeface="Calibri" panose="020F0502020204030204" pitchFamily="34" charset="0"/>
                <a:cs typeface="Calibri" panose="020F0502020204030204" pitchFamily="34" charset="0"/>
              </a:rPr>
              <a:t>14 </a:t>
            </a:r>
            <a:r>
              <a:rPr lang="en-US" sz="2600" dirty="0">
                <a:solidFill>
                  <a:schemeClr val="bg1"/>
                </a:solidFill>
                <a:latin typeface="Calibri" panose="020F0502020204030204" pitchFamily="34" charset="0"/>
                <a:cs typeface="Calibri" panose="020F0502020204030204" pitchFamily="34" charset="0"/>
              </a:rPr>
              <a:t>I have written to you, fathers, because </a:t>
            </a:r>
            <a:r>
              <a:rPr lang="en-US" sz="2600" b="1" u="sng" dirty="0">
                <a:solidFill>
                  <a:srgbClr val="FFFFCC"/>
                </a:solidFill>
                <a:latin typeface="Calibri" panose="020F0502020204030204" pitchFamily="34" charset="0"/>
                <a:cs typeface="Calibri" panose="020F0502020204030204" pitchFamily="34" charset="0"/>
              </a:rPr>
              <a:t>you know Him who has been from the beginning</a:t>
            </a:r>
            <a:r>
              <a:rPr lang="en-US" sz="2600" dirty="0">
                <a:solidFill>
                  <a:schemeClr val="bg1"/>
                </a:solidFill>
                <a:latin typeface="Calibri" panose="020F0502020204030204" pitchFamily="34" charset="0"/>
                <a:cs typeface="Calibri" panose="020F0502020204030204" pitchFamily="34" charset="0"/>
              </a:rPr>
              <a:t>. I have written to you, young men, because </a:t>
            </a:r>
            <a:r>
              <a:rPr lang="en-US" sz="2600" b="1" u="sng" dirty="0">
                <a:solidFill>
                  <a:srgbClr val="FFFFCC"/>
                </a:solidFill>
                <a:latin typeface="Calibri" panose="020F0502020204030204" pitchFamily="34" charset="0"/>
                <a:cs typeface="Calibri" panose="020F0502020204030204" pitchFamily="34" charset="0"/>
              </a:rPr>
              <a:t>you are strong</a:t>
            </a:r>
            <a:r>
              <a:rPr lang="en-US" sz="2600" dirty="0">
                <a:solidFill>
                  <a:schemeClr val="bg1"/>
                </a:solidFill>
                <a:latin typeface="Calibri" panose="020F0502020204030204" pitchFamily="34" charset="0"/>
                <a:cs typeface="Calibri" panose="020F0502020204030204" pitchFamily="34" charset="0"/>
              </a:rPr>
              <a:t>, and </a:t>
            </a:r>
            <a:r>
              <a:rPr lang="en-US" sz="2600" b="1" u="sng" dirty="0">
                <a:solidFill>
                  <a:srgbClr val="FFFFCC"/>
                </a:solidFill>
                <a:latin typeface="Calibri" panose="020F0502020204030204" pitchFamily="34" charset="0"/>
                <a:cs typeface="Calibri" panose="020F0502020204030204" pitchFamily="34" charset="0"/>
              </a:rPr>
              <a:t>the word of God abides in you</a:t>
            </a:r>
            <a:r>
              <a:rPr lang="en-US" sz="2600" dirty="0">
                <a:solidFill>
                  <a:schemeClr val="bg1"/>
                </a:solidFill>
                <a:latin typeface="Calibri" panose="020F0502020204030204" pitchFamily="34" charset="0"/>
                <a:cs typeface="Calibri" panose="020F0502020204030204" pitchFamily="34" charset="0"/>
              </a:rPr>
              <a:t>, and </a:t>
            </a:r>
            <a:r>
              <a:rPr lang="en-US" sz="2600" b="1" u="sng" dirty="0">
                <a:solidFill>
                  <a:srgbClr val="FFFFCC"/>
                </a:solidFill>
                <a:latin typeface="Calibri" panose="020F0502020204030204" pitchFamily="34" charset="0"/>
                <a:cs typeface="Calibri" panose="020F0502020204030204" pitchFamily="34" charset="0"/>
              </a:rPr>
              <a:t>you have overcome the evil one</a:t>
            </a:r>
            <a:r>
              <a:rPr lang="en-US" sz="2600" dirty="0">
                <a:solidFill>
                  <a:schemeClr val="bg1"/>
                </a:solidFill>
                <a:latin typeface="Calibri" panose="020F0502020204030204" pitchFamily="34" charset="0"/>
                <a:cs typeface="Calibri" panose="020F0502020204030204" pitchFamily="34" charset="0"/>
              </a:rPr>
              <a:t>.” </a:t>
            </a:r>
            <a:r>
              <a:rPr lang="en-US" altLang="en-US" sz="2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24526021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05115" y="274638"/>
            <a:ext cx="7133771" cy="92852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Believing Audience</a:t>
            </a:r>
          </a:p>
        </p:txBody>
      </p:sp>
      <p:sp>
        <p:nvSpPr>
          <p:cNvPr id="33795" name="Rectangle 3"/>
          <p:cNvSpPr>
            <a:spLocks noGrp="1" noChangeArrowheads="1"/>
          </p:cNvSpPr>
          <p:nvPr>
            <p:ph type="body" idx="1"/>
          </p:nvPr>
        </p:nvSpPr>
        <p:spPr>
          <a:xfrm>
            <a:off x="168443" y="1576137"/>
            <a:ext cx="8807114" cy="4740442"/>
          </a:xfrm>
        </p:spPr>
        <p:txBody>
          <a:bodyPr/>
          <a:lstStyle/>
          <a:p>
            <a:pPr marL="461963" indent="-461963">
              <a:spcBef>
                <a:spcPts val="0"/>
              </a:spcBef>
              <a:spcAft>
                <a:spcPts val="1800"/>
              </a:spcAft>
              <a:buClr>
                <a:srgbClr val="66FFFF"/>
              </a:buClr>
              <a:defRPr/>
            </a:pPr>
            <a:r>
              <a:rPr lang="en-US" sz="3000" dirty="0">
                <a:solidFill>
                  <a:schemeClr val="bg1"/>
                </a:solidFill>
              </a:rPr>
              <a:t>1 John 1:4; 2 John 12 – Loss of joy </a:t>
            </a:r>
          </a:p>
          <a:p>
            <a:pPr marL="461963" indent="-461963">
              <a:spcBef>
                <a:spcPts val="0"/>
              </a:spcBef>
              <a:spcAft>
                <a:spcPts val="1800"/>
              </a:spcAft>
              <a:buClr>
                <a:srgbClr val="66FFFF"/>
              </a:buClr>
              <a:defRPr/>
            </a:pPr>
            <a:r>
              <a:rPr lang="en-US" sz="3000" dirty="0">
                <a:solidFill>
                  <a:schemeClr val="bg1"/>
                </a:solidFill>
              </a:rPr>
              <a:t>1 John 1:8 – “We”</a:t>
            </a:r>
          </a:p>
          <a:p>
            <a:pPr marL="461963" indent="-461963">
              <a:spcBef>
                <a:spcPts val="0"/>
              </a:spcBef>
              <a:spcAft>
                <a:spcPts val="1800"/>
              </a:spcAft>
              <a:buClr>
                <a:srgbClr val="66FFFF"/>
              </a:buClr>
              <a:defRPr/>
            </a:pPr>
            <a:r>
              <a:rPr lang="en-US" sz="3000" dirty="0">
                <a:solidFill>
                  <a:schemeClr val="bg1"/>
                </a:solidFill>
              </a:rPr>
              <a:t>1 John 2:1, 18, 28; 3:2, 7, 18; 5:21 – Children of God</a:t>
            </a:r>
          </a:p>
          <a:p>
            <a:pPr marL="461963" indent="-461963">
              <a:spcBef>
                <a:spcPts val="0"/>
              </a:spcBef>
              <a:spcAft>
                <a:spcPts val="1800"/>
              </a:spcAft>
              <a:buClr>
                <a:srgbClr val="66FFFF"/>
              </a:buClr>
              <a:defRPr/>
            </a:pPr>
            <a:r>
              <a:rPr lang="en-US" sz="3000" dirty="0">
                <a:solidFill>
                  <a:schemeClr val="bg1"/>
                </a:solidFill>
              </a:rPr>
              <a:t>1 John 2:12-14 – Eight descriptions</a:t>
            </a:r>
          </a:p>
          <a:p>
            <a:pPr marL="461963" indent="-461963">
              <a:spcBef>
                <a:spcPts val="0"/>
              </a:spcBef>
              <a:spcAft>
                <a:spcPts val="1800"/>
              </a:spcAft>
              <a:buClr>
                <a:srgbClr val="66FFFF"/>
              </a:buClr>
              <a:defRPr/>
            </a:pPr>
            <a:r>
              <a:rPr lang="en-US" sz="3000" dirty="0">
                <a:solidFill>
                  <a:schemeClr val="bg1"/>
                </a:solidFill>
              </a:rPr>
              <a:t>1 John 2:20, 27 – Have the Spirit’s anointing</a:t>
            </a:r>
          </a:p>
          <a:p>
            <a:pPr marL="461963" indent="-461963">
              <a:spcBef>
                <a:spcPts val="0"/>
              </a:spcBef>
              <a:spcAft>
                <a:spcPts val="1800"/>
              </a:spcAft>
              <a:buClr>
                <a:srgbClr val="66FFFF"/>
              </a:buClr>
              <a:defRPr/>
            </a:pPr>
            <a:r>
              <a:rPr lang="en-US" sz="3000" dirty="0">
                <a:solidFill>
                  <a:schemeClr val="bg1"/>
                </a:solidFill>
              </a:rPr>
              <a:t>1 John 2:21 </a:t>
            </a:r>
            <a:r>
              <a:rPr lang="en-US" sz="3000" dirty="0">
                <a:solidFill>
                  <a:schemeClr val="bg1"/>
                </a:solidFill>
              </a:rPr>
              <a:t>– Know the truth</a:t>
            </a:r>
            <a:r>
              <a:rPr lang="en-US" sz="3000" dirty="0">
                <a:solidFill>
                  <a:schemeClr val="bg1"/>
                </a:solidFill>
              </a:rPr>
              <a:t> </a:t>
            </a:r>
          </a:p>
          <a:p>
            <a:pPr marL="461963" indent="-461963">
              <a:spcBef>
                <a:spcPts val="0"/>
              </a:spcBef>
              <a:spcAft>
                <a:spcPts val="1800"/>
              </a:spcAft>
              <a:buClr>
                <a:srgbClr val="66FFFF"/>
              </a:buClr>
              <a:defRPr/>
            </a:pPr>
            <a:r>
              <a:rPr lang="en-US" sz="3000" dirty="0">
                <a:solidFill>
                  <a:schemeClr val="bg1"/>
                </a:solidFill>
              </a:rPr>
              <a:t>1 John 2:28; 2 John 8 – Loss of reward</a:t>
            </a:r>
          </a:p>
        </p:txBody>
      </p:sp>
    </p:spTree>
    <p:extLst>
      <p:ext uri="{BB962C8B-B14F-4D97-AF65-F5344CB8AC3E}">
        <p14:creationId xmlns:p14="http://schemas.microsoft.com/office/powerpoint/2010/main" val="31375633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05115" y="274638"/>
            <a:ext cx="7133771" cy="92852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Believing Audience</a:t>
            </a:r>
          </a:p>
        </p:txBody>
      </p:sp>
      <p:sp>
        <p:nvSpPr>
          <p:cNvPr id="33795" name="Rectangle 3"/>
          <p:cNvSpPr>
            <a:spLocks noGrp="1" noChangeArrowheads="1"/>
          </p:cNvSpPr>
          <p:nvPr>
            <p:ph type="body" idx="1"/>
          </p:nvPr>
        </p:nvSpPr>
        <p:spPr>
          <a:xfrm>
            <a:off x="168443" y="1576137"/>
            <a:ext cx="8807114" cy="4740442"/>
          </a:xfrm>
        </p:spPr>
        <p:txBody>
          <a:bodyPr/>
          <a:lstStyle/>
          <a:p>
            <a:pPr marL="461963" indent="-461963">
              <a:spcBef>
                <a:spcPts val="0"/>
              </a:spcBef>
              <a:spcAft>
                <a:spcPts val="1800"/>
              </a:spcAft>
              <a:buClr>
                <a:srgbClr val="66FFFF"/>
              </a:buClr>
              <a:defRPr/>
            </a:pPr>
            <a:endParaRPr lang="en-US" sz="3000" dirty="0">
              <a:solidFill>
                <a:schemeClr val="bg1"/>
              </a:solidFill>
            </a:endParaRPr>
          </a:p>
          <a:p>
            <a:pPr marL="461963" indent="-461963">
              <a:spcBef>
                <a:spcPts val="0"/>
              </a:spcBef>
              <a:spcAft>
                <a:spcPts val="1800"/>
              </a:spcAft>
              <a:buClr>
                <a:srgbClr val="66FFFF"/>
              </a:buClr>
              <a:defRPr/>
            </a:pPr>
            <a:r>
              <a:rPr lang="en-US" sz="3000" dirty="0">
                <a:solidFill>
                  <a:schemeClr val="bg1"/>
                </a:solidFill>
              </a:rPr>
              <a:t>1 John 3:1-2 – Those who will be like Him</a:t>
            </a:r>
          </a:p>
          <a:p>
            <a:pPr marL="461963" indent="-461963">
              <a:spcBef>
                <a:spcPts val="0"/>
              </a:spcBef>
              <a:spcAft>
                <a:spcPts val="1800"/>
              </a:spcAft>
              <a:buClr>
                <a:srgbClr val="66FFFF"/>
              </a:buClr>
              <a:defRPr/>
            </a:pPr>
            <a:r>
              <a:rPr lang="en-US" sz="3000" dirty="0">
                <a:solidFill>
                  <a:schemeClr val="bg1"/>
                </a:solidFill>
              </a:rPr>
              <a:t>1 John 3:2, 21; 4:1, 7, 11 </a:t>
            </a:r>
            <a:r>
              <a:rPr lang="en-US" sz="3000" dirty="0">
                <a:solidFill>
                  <a:schemeClr val="bg1"/>
                </a:solidFill>
              </a:rPr>
              <a:t>– Beloved ones in the faith</a:t>
            </a:r>
            <a:r>
              <a:rPr lang="en-US" sz="3000" dirty="0">
                <a:solidFill>
                  <a:schemeClr val="bg1"/>
                </a:solidFill>
              </a:rPr>
              <a:t>  </a:t>
            </a:r>
          </a:p>
          <a:p>
            <a:pPr marL="461963" indent="-461963">
              <a:spcBef>
                <a:spcPts val="0"/>
              </a:spcBef>
              <a:spcAft>
                <a:spcPts val="1800"/>
              </a:spcAft>
              <a:buClr>
                <a:srgbClr val="66FFFF"/>
              </a:buClr>
              <a:defRPr/>
            </a:pPr>
            <a:r>
              <a:rPr lang="en-US" sz="3000" dirty="0">
                <a:solidFill>
                  <a:schemeClr val="bg1"/>
                </a:solidFill>
              </a:rPr>
              <a:t>1 John 3:13 – My brothers</a:t>
            </a:r>
          </a:p>
          <a:p>
            <a:pPr marL="461963" indent="-461963">
              <a:spcBef>
                <a:spcPts val="0"/>
              </a:spcBef>
              <a:spcAft>
                <a:spcPts val="1800"/>
              </a:spcAft>
              <a:buClr>
                <a:srgbClr val="66FFFF"/>
              </a:buClr>
              <a:defRPr/>
            </a:pPr>
            <a:r>
              <a:rPr lang="en-US" sz="3000" dirty="0">
                <a:solidFill>
                  <a:schemeClr val="bg1"/>
                </a:solidFill>
              </a:rPr>
              <a:t>1 John 4:4 – Born of God</a:t>
            </a:r>
          </a:p>
          <a:p>
            <a:pPr marL="461963" indent="-461963">
              <a:spcBef>
                <a:spcPts val="0"/>
              </a:spcBef>
              <a:spcAft>
                <a:spcPts val="1800"/>
              </a:spcAft>
              <a:buClr>
                <a:srgbClr val="66FFFF"/>
              </a:buClr>
              <a:defRPr/>
            </a:pPr>
            <a:r>
              <a:rPr lang="en-US" sz="3000" dirty="0">
                <a:solidFill>
                  <a:schemeClr val="bg1"/>
                </a:solidFill>
              </a:rPr>
              <a:t>1 John 4:13 – Possessing the Holy Spirit</a:t>
            </a:r>
          </a:p>
        </p:txBody>
      </p:sp>
    </p:spTree>
    <p:extLst>
      <p:ext uri="{BB962C8B-B14F-4D97-AF65-F5344CB8AC3E}">
        <p14:creationId xmlns:p14="http://schemas.microsoft.com/office/powerpoint/2010/main" val="1559530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1267"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1268"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42228" y="2379650"/>
            <a:ext cx="2304716" cy="1913021"/>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7 Tests </a:t>
            </a:r>
            <a:b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br>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in </a:t>
            </a:r>
            <a:b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br>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1 John</a:t>
            </a:r>
          </a:p>
        </p:txBody>
      </p:sp>
      <p:pic>
        <p:nvPicPr>
          <p:cNvPr id="19459" name="Picture 4" descr="1Jn_if_we_say"/>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4800" y="110909"/>
            <a:ext cx="5956826" cy="66147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711506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114300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What is Being Tested?</a:t>
            </a:r>
          </a:p>
        </p:txBody>
      </p:sp>
      <p:sp>
        <p:nvSpPr>
          <p:cNvPr id="36867" name="Rectangle 3"/>
          <p:cNvSpPr>
            <a:spLocks noGrp="1" noChangeArrowheads="1"/>
          </p:cNvSpPr>
          <p:nvPr>
            <p:ph type="body" idx="1"/>
          </p:nvPr>
        </p:nvSpPr>
        <p:spPr/>
        <p:txBody>
          <a:bodyPr/>
          <a:lstStyle/>
          <a:p>
            <a:pPr marL="461963" indent="-461963">
              <a:spcBef>
                <a:spcPts val="0"/>
              </a:spcBef>
              <a:spcAft>
                <a:spcPts val="3600"/>
              </a:spcAft>
              <a:buClr>
                <a:srgbClr val="66FFFF"/>
              </a:buClr>
              <a:defRPr/>
            </a:pPr>
            <a:r>
              <a:rPr lang="en-US" sz="3600" dirty="0">
                <a:solidFill>
                  <a:schemeClr val="bg1"/>
                </a:solidFill>
              </a:rPr>
              <a:t>Test of life – saved, union, justification</a:t>
            </a:r>
          </a:p>
          <a:p>
            <a:pPr marL="461963" indent="-461963">
              <a:spcBef>
                <a:spcPts val="0"/>
              </a:spcBef>
              <a:spcAft>
                <a:spcPts val="3600"/>
              </a:spcAft>
              <a:buClr>
                <a:srgbClr val="66FFFF"/>
              </a:buClr>
              <a:defRPr/>
            </a:pPr>
            <a:r>
              <a:rPr lang="en-US" sz="3600" dirty="0">
                <a:solidFill>
                  <a:schemeClr val="bg1"/>
                </a:solidFill>
              </a:rPr>
              <a:t>Test of fellowship – fellowship with God, communion, sanctification</a:t>
            </a:r>
          </a:p>
        </p:txBody>
      </p:sp>
    </p:spTree>
    <p:extLst>
      <p:ext uri="{BB962C8B-B14F-4D97-AF65-F5344CB8AC3E}">
        <p14:creationId xmlns:p14="http://schemas.microsoft.com/office/powerpoint/2010/main" val="42318549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620631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latin typeface="Calibri" pitchFamily="34" charset="0"/>
                          <a:cs typeface="Calibri" pitchFamily="34" charset="0"/>
                        </a:rPr>
                        <a:t>Justification</a:t>
                      </a:r>
                      <a:endParaRPr lang="en-US" sz="2600" b="1" u="sng" dirty="0">
                        <a:solidFill>
                          <a:srgbClr val="FFFF00"/>
                        </a:solidFill>
                        <a:latin typeface="Calibri" pitchFamily="34" charset="0"/>
                        <a:cs typeface="Calibri" pitchFamily="34" charset="0"/>
                      </a:endParaRPr>
                    </a:p>
                  </a:txBody>
                  <a:tcPr marT="45712" marB="45712" anchor="ctr">
                    <a:solidFill>
                      <a:srgbClr val="FFFFCC"/>
                    </a:solidFill>
                  </a:tcP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Past</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Penalty</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Eph 2:8-9; Titus 3:5</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080896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52400" y="1600200"/>
            <a:ext cx="883920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spcAft>
                <a:spcPts val="2400"/>
              </a:spcAft>
              <a:buClrTx/>
              <a:buSzTx/>
              <a:buFontTx/>
              <a:buNone/>
            </a:pPr>
            <a:r>
              <a:rPr lang="en-US" sz="3000" dirty="0">
                <a:solidFill>
                  <a:schemeClr val="bg1"/>
                </a:solidFill>
                <a:latin typeface="+mn-lt"/>
                <a:cs typeface="Calibri" panose="020F0502020204030204" pitchFamily="34" charset="0"/>
              </a:rPr>
              <a:t>John MacArthur claims that John wrote this epistle to provide "eleven tests" of genuine saving faith. These include such subjective questions as: </a:t>
            </a:r>
          </a:p>
          <a:p>
            <a:pPr marL="349250" indent="-349250">
              <a:spcBef>
                <a:spcPts val="0"/>
              </a:spcBef>
              <a:spcAft>
                <a:spcPts val="2400"/>
              </a:spcAft>
              <a:buClr>
                <a:srgbClr val="66FFFF"/>
              </a:buClr>
              <a:buSzTx/>
              <a:buFont typeface="Arial" panose="020B0604020202020204" pitchFamily="34" charset="0"/>
              <a:buChar char="•"/>
              <a:defRPr/>
            </a:pPr>
            <a:r>
              <a:rPr lang="en-US" sz="3000" dirty="0">
                <a:solidFill>
                  <a:schemeClr val="bg1"/>
                </a:solidFill>
                <a:latin typeface="+mn-lt"/>
                <a:cs typeface="+mn-cs"/>
              </a:rPr>
              <a:t>"Do you obey God's Word?" </a:t>
            </a:r>
          </a:p>
          <a:p>
            <a:pPr marL="349250" indent="-349250">
              <a:spcBef>
                <a:spcPts val="0"/>
              </a:spcBef>
              <a:spcAft>
                <a:spcPts val="2400"/>
              </a:spcAft>
              <a:buClr>
                <a:srgbClr val="66FFFF"/>
              </a:buClr>
              <a:buSzTx/>
              <a:buFont typeface="Arial" panose="020B0604020202020204" pitchFamily="34" charset="0"/>
              <a:buChar char="•"/>
              <a:defRPr/>
            </a:pPr>
            <a:r>
              <a:rPr lang="en-US" sz="3000" dirty="0">
                <a:solidFill>
                  <a:schemeClr val="bg1"/>
                </a:solidFill>
                <a:latin typeface="+mn-lt"/>
                <a:cs typeface="+mn-cs"/>
              </a:rPr>
              <a:t>"Do you reject this evil world?" </a:t>
            </a:r>
          </a:p>
          <a:p>
            <a:pPr marL="349250" indent="-349250">
              <a:spcBef>
                <a:spcPts val="0"/>
              </a:spcBef>
              <a:spcAft>
                <a:spcPts val="2400"/>
              </a:spcAft>
              <a:buClr>
                <a:srgbClr val="66FFFF"/>
              </a:buClr>
              <a:buSzTx/>
              <a:buFont typeface="Arial" panose="020B0604020202020204" pitchFamily="34" charset="0"/>
              <a:buChar char="•"/>
              <a:defRPr/>
            </a:pPr>
            <a:r>
              <a:rPr lang="en-US" sz="3000" dirty="0">
                <a:solidFill>
                  <a:schemeClr val="bg1"/>
                </a:solidFill>
                <a:latin typeface="+mn-lt"/>
                <a:cs typeface="+mn-cs"/>
              </a:rPr>
              <a:t>"Do you eagerly await Christ’s return?" and </a:t>
            </a:r>
          </a:p>
          <a:p>
            <a:pPr marL="349250" indent="-349250">
              <a:spcBef>
                <a:spcPts val="0"/>
              </a:spcBef>
              <a:spcAft>
                <a:spcPts val="2400"/>
              </a:spcAft>
              <a:buClr>
                <a:srgbClr val="66FFFF"/>
              </a:buClr>
              <a:buSzTx/>
              <a:buFont typeface="Arial" panose="020B0604020202020204" pitchFamily="34" charset="0"/>
              <a:buChar char="•"/>
              <a:defRPr/>
            </a:pPr>
            <a:r>
              <a:rPr lang="en-US" sz="3000" dirty="0">
                <a:solidFill>
                  <a:schemeClr val="bg1"/>
                </a:solidFill>
                <a:latin typeface="+mn-lt"/>
                <a:cs typeface="+mn-cs"/>
              </a:rPr>
              <a:t>"Do you see a decreasing pattern of sin in your life?</a:t>
            </a:r>
            <a:r>
              <a:rPr lang="en-US" altLang="en-US" sz="3000" dirty="0">
                <a:solidFill>
                  <a:schemeClr val="bg1"/>
                </a:solidFill>
                <a:latin typeface="+mn-lt"/>
                <a:cs typeface="+mn-cs"/>
              </a:rPr>
              <a:t>.”</a:t>
            </a:r>
          </a:p>
        </p:txBody>
      </p:sp>
      <p:sp>
        <p:nvSpPr>
          <p:cNvPr id="8" name="TextBox 2"/>
          <p:cNvSpPr txBox="1">
            <a:spLocks noChangeArrowheads="1"/>
          </p:cNvSpPr>
          <p:nvPr/>
        </p:nvSpPr>
        <p:spPr bwMode="auto">
          <a:xfrm>
            <a:off x="1524000" y="240707"/>
            <a:ext cx="609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John F. MacArthur, </a:t>
            </a:r>
          </a:p>
          <a:p>
            <a:pPr algn="ctr">
              <a:spcBef>
                <a:spcPct val="0"/>
              </a:spcBef>
              <a:buClrTx/>
              <a:buSzTx/>
              <a:buFontTx/>
              <a:buNone/>
            </a:pPr>
            <a:r>
              <a:rPr lang="en-US" altLang="en-US" sz="1800" i="1" dirty="0">
                <a:solidFill>
                  <a:srgbClr val="FFFFFF"/>
                </a:solidFill>
                <a:latin typeface="Calibri" panose="020F0502020204030204" pitchFamily="34" charset="0"/>
                <a:cs typeface="Calibri" panose="020F0502020204030204" pitchFamily="34" charset="0"/>
              </a:rPr>
              <a:t>Saved Without a Doubt? How to be Sure of Your Salvation </a:t>
            </a:r>
            <a:r>
              <a:rPr lang="en-US" altLang="en-US" sz="1800" dirty="0">
                <a:solidFill>
                  <a:srgbClr val="FFFFFF"/>
                </a:solidFill>
                <a:latin typeface="Calibri" panose="020F0502020204030204" pitchFamily="34" charset="0"/>
                <a:cs typeface="Calibri" panose="020F0502020204030204" pitchFamily="34" charset="0"/>
              </a:rPr>
              <a:t>(Wheaton, IL: Victor, 1988), 67-91.</a:t>
            </a: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228600"/>
            <a:ext cx="1136307" cy="1188720"/>
          </a:xfrm>
          <a:prstGeom prst="rect">
            <a:avLst/>
          </a:prstGeom>
          <a:ln w="28575">
            <a:solidFill>
              <a:schemeClr val="bg1"/>
            </a:solidFill>
          </a:ln>
        </p:spPr>
      </p:pic>
    </p:spTree>
    <p:extLst>
      <p:ext uri="{BB962C8B-B14F-4D97-AF65-F5344CB8AC3E}">
        <p14:creationId xmlns:p14="http://schemas.microsoft.com/office/powerpoint/2010/main" val="29449194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3007894" y="1600200"/>
            <a:ext cx="598370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3000" dirty="0">
                <a:solidFill>
                  <a:schemeClr val="bg1"/>
                </a:solidFill>
                <a:latin typeface="+mn-lt"/>
                <a:cs typeface="Calibri" panose="020F0502020204030204" pitchFamily="34" charset="0"/>
              </a:rPr>
              <a:t>“</a:t>
            </a:r>
            <a:r>
              <a:rPr lang="en-US" sz="3000" dirty="0">
                <a:solidFill>
                  <a:schemeClr val="bg1"/>
                </a:solidFill>
                <a:latin typeface="+mn-lt"/>
                <a:cs typeface="Calibri" panose="020F0502020204030204" pitchFamily="34" charset="0"/>
              </a:rPr>
              <a:t>We must remember that the first letter of John is laden with various sets of criteria or ‘tests’ by which its readers are to evaluate their religious claims in light of the way they conduct their lives. The believers life style therefore serves as either a vital support to his or her assurance or is evidence that he has never really passed over from death to life</a:t>
            </a:r>
            <a:r>
              <a:rPr lang="en-US" altLang="en-US" sz="3000" dirty="0">
                <a:solidFill>
                  <a:schemeClr val="bg1"/>
                </a:solidFill>
                <a:latin typeface="+mn-lt"/>
                <a:cs typeface="Calibri" panose="020F0502020204030204" pitchFamily="34" charset="0"/>
              </a:rPr>
              <a:t>.”</a:t>
            </a:r>
          </a:p>
        </p:txBody>
      </p:sp>
      <p:sp>
        <p:nvSpPr>
          <p:cNvPr id="8" name="TextBox 2"/>
          <p:cNvSpPr txBox="1">
            <a:spLocks noChangeArrowheads="1"/>
          </p:cNvSpPr>
          <p:nvPr/>
        </p:nvSpPr>
        <p:spPr bwMode="auto">
          <a:xfrm>
            <a:off x="1524000" y="240707"/>
            <a:ext cx="609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Christopher D. Bass, </a:t>
            </a:r>
          </a:p>
          <a:p>
            <a:pPr algn="ctr">
              <a:spcBef>
                <a:spcPct val="0"/>
              </a:spcBef>
              <a:buClrTx/>
              <a:buSzTx/>
              <a:buFontTx/>
              <a:buNone/>
            </a:pPr>
            <a:r>
              <a:rPr lang="en-US" altLang="en-US" sz="1800" i="1" dirty="0">
                <a:solidFill>
                  <a:srgbClr val="FFFFFF"/>
                </a:solidFill>
                <a:latin typeface="Calibri" panose="020F0502020204030204" pitchFamily="34" charset="0"/>
                <a:cs typeface="Calibri" panose="020F0502020204030204" pitchFamily="34" charset="0"/>
              </a:rPr>
              <a:t>That You May Know: Assurance of Salvation in 1 John </a:t>
            </a:r>
            <a:r>
              <a:rPr lang="en-US" altLang="en-US" sz="1800" dirty="0">
                <a:solidFill>
                  <a:srgbClr val="FFFFFF"/>
                </a:solidFill>
                <a:latin typeface="Calibri" panose="020F0502020204030204" pitchFamily="34" charset="0"/>
                <a:cs typeface="Calibri" panose="020F0502020204030204" pitchFamily="34" charset="0"/>
              </a:rPr>
              <a:t>(Nashville, TN: Broadman and Holman, 2008), 182-83.</a:t>
            </a:r>
          </a:p>
        </p:txBody>
      </p:sp>
      <p:pic>
        <p:nvPicPr>
          <p:cNvPr id="1026" name="Picture 2" descr="Image result for Christopher D. Bas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37074" y="1793932"/>
            <a:ext cx="2482063" cy="3995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9697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solidFill>
                            <a:schemeClr val="tx1"/>
                          </a:solidFill>
                          <a:latin typeface="Calibri" pitchFamily="34" charset="0"/>
                          <a:cs typeface="Calibri" pitchFamily="34" charset="0"/>
                        </a:rPr>
                        <a:t>Sanctification</a:t>
                      </a:r>
                    </a:p>
                  </a:txBody>
                  <a:tcPr marT="45712" marB="45712" anchor="ctr">
                    <a:solidFill>
                      <a:srgbClr val="FFFFCC"/>
                    </a:solidFill>
                  </a:tcP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Present</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Power</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Philip 2:12</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939033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93" name="Group 37"/>
          <p:cNvGraphicFramePr>
            <a:graphicFrameLocks noGrp="1"/>
          </p:cNvGraphicFramePr>
          <p:nvPr>
            <p:ph type="tbl" idx="1"/>
            <p:extLst>
              <p:ext uri="{D42A27DB-BD31-4B8C-83A1-F6EECF244321}">
                <p14:modId xmlns:p14="http://schemas.microsoft.com/office/powerpoint/2010/main" val="1375343783"/>
              </p:ext>
            </p:extLst>
          </p:nvPr>
        </p:nvGraphicFramePr>
        <p:xfrm>
          <a:off x="108285" y="90238"/>
          <a:ext cx="8927431" cy="6703212"/>
        </p:xfrm>
        <a:graphic>
          <a:graphicData uri="http://schemas.openxmlformats.org/drawingml/2006/table">
            <a:tbl>
              <a:tblPr>
                <a:tableStyleId>{D113A9D2-9D6B-4929-AA2D-F23B5EE8CBE7}</a:tableStyleId>
              </a:tblPr>
              <a:tblGrid>
                <a:gridCol w="1769400">
                  <a:extLst>
                    <a:ext uri="{9D8B030D-6E8A-4147-A177-3AD203B41FA5}">
                      <a16:colId xmlns:a16="http://schemas.microsoft.com/office/drawing/2014/main" val="20000"/>
                    </a:ext>
                  </a:extLst>
                </a:gridCol>
                <a:gridCol w="3217093">
                  <a:extLst>
                    <a:ext uri="{9D8B030D-6E8A-4147-A177-3AD203B41FA5}">
                      <a16:colId xmlns:a16="http://schemas.microsoft.com/office/drawing/2014/main" val="20001"/>
                    </a:ext>
                  </a:extLst>
                </a:gridCol>
                <a:gridCol w="3940938">
                  <a:extLst>
                    <a:ext uri="{9D8B030D-6E8A-4147-A177-3AD203B41FA5}">
                      <a16:colId xmlns:a16="http://schemas.microsoft.com/office/drawing/2014/main" val="20002"/>
                    </a:ext>
                  </a:extLst>
                </a:gridCol>
              </a:tblGrid>
              <a:tr h="755138">
                <a:tc gridSpan="3">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altLang="en-US" sz="3600" b="1" dirty="0">
                          <a:solidFill>
                            <a:schemeClr val="bg1"/>
                          </a:solidFill>
                        </a:rPr>
                        <a:t>2 VIEWS OF 1 JOHN</a:t>
                      </a:r>
                      <a:endParaRPr kumimoji="0" lang="en-US" sz="3600" b="1" i="0" u="none" strike="noStrike" cap="none" normalizeH="0" baseline="0" dirty="0">
                        <a:ln>
                          <a:noFill/>
                        </a:ln>
                        <a:solidFill>
                          <a:srgbClr val="66FFFF"/>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1" i="0" u="none" strike="noStrike" cap="none" normalizeH="0" baseline="0" dirty="0">
                        <a:ln>
                          <a:noFill/>
                        </a:ln>
                        <a:solidFill>
                          <a:srgbClr val="66FFFF"/>
                        </a:solidFill>
                        <a:effectLst/>
                        <a:latin typeface="Tahoma" pitchFamily="34" charset="0"/>
                      </a:endParaRPr>
                    </a:p>
                  </a:txBody>
                  <a:tcPr marT="45714" marB="45714" horzOverflow="overflow"/>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1" i="0" u="none" strike="noStrike" cap="none" normalizeH="0" baseline="0" dirty="0">
                        <a:ln>
                          <a:noFill/>
                        </a:ln>
                        <a:solidFill>
                          <a:srgbClr val="66FFFF"/>
                        </a:solidFill>
                        <a:effectLst/>
                        <a:latin typeface="Tahoma" pitchFamily="34" charset="0"/>
                      </a:endParaRPr>
                    </a:p>
                  </a:txBody>
                  <a:tcPr marT="45714" marB="45714" horzOverflow="overflow"/>
                </a:tc>
                <a:extLst>
                  <a:ext uri="{0D108BD9-81ED-4DB2-BD59-A6C34878D82A}">
                    <a16:rowId xmlns:a16="http://schemas.microsoft.com/office/drawing/2014/main" val="2767096546"/>
                  </a:ext>
                </a:extLst>
              </a:tr>
              <a:tr h="43150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400" b="1" i="0" u="none" strike="noStrike" cap="none" normalizeH="0" baseline="0" dirty="0">
                        <a:ln>
                          <a:noFill/>
                        </a:ln>
                        <a:solidFill>
                          <a:srgbClr val="66FFFF"/>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66FFFF"/>
                          </a:solidFill>
                          <a:effectLst/>
                        </a:rPr>
                        <a:t>TEST OF LIFE VIEW </a:t>
                      </a:r>
                      <a:endParaRPr kumimoji="0" lang="en-US" sz="2400" b="1" i="0" u="none" strike="noStrike" cap="none" normalizeH="0" baseline="0" dirty="0">
                        <a:ln>
                          <a:noFill/>
                        </a:ln>
                        <a:solidFill>
                          <a:srgbClr val="66FFFF"/>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66FFFF"/>
                          </a:solidFill>
                          <a:effectLst/>
                        </a:rPr>
                        <a:t>TEST OF FELLOWSHIP VIEW</a:t>
                      </a:r>
                      <a:endParaRPr kumimoji="0" lang="en-US" sz="2400" b="1" i="0" u="none" strike="noStrike" cap="none" normalizeH="0" baseline="0" dirty="0">
                        <a:ln>
                          <a:noFill/>
                        </a:ln>
                        <a:solidFill>
                          <a:srgbClr val="66FFFF"/>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78774">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Summary </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If you have righteous conduct, love, and truth then you know you were saved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If you have righteous conduct, love, in truth then you know you’re in fellowship with God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78774">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Purpose Statement</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1 </a:t>
                      </a:r>
                      <a:r>
                        <a:rPr kumimoji="0" lang="en-US" sz="1800" u="none" strike="noStrike" cap="none" normalizeH="0" baseline="0" dirty="0" err="1">
                          <a:ln>
                            <a:noFill/>
                          </a:ln>
                          <a:effectLst/>
                        </a:rPr>
                        <a:t>Jn</a:t>
                      </a:r>
                      <a:r>
                        <a:rPr kumimoji="0" lang="en-US" sz="1800" u="none" strike="noStrike" cap="none" normalizeH="0" baseline="0" dirty="0">
                          <a:ln>
                            <a:noFill/>
                          </a:ln>
                          <a:effectLst/>
                        </a:rPr>
                        <a:t> 5:13, “so that you may know that you have eternal life”</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1 </a:t>
                      </a:r>
                      <a:r>
                        <a:rPr kumimoji="0" lang="en-US" sz="1800" u="none" strike="noStrike" cap="none" normalizeH="0" baseline="0" dirty="0" err="1">
                          <a:ln>
                            <a:noFill/>
                          </a:ln>
                          <a:effectLst/>
                        </a:rPr>
                        <a:t>Jn</a:t>
                      </a:r>
                      <a:r>
                        <a:rPr kumimoji="0" lang="en-US" sz="1800" u="none" strike="noStrike" cap="none" normalizeH="0" baseline="0" dirty="0">
                          <a:ln>
                            <a:noFill/>
                          </a:ln>
                          <a:effectLst/>
                        </a:rPr>
                        <a:t> 1:3, “so that you also may have fellowship with us (and) with the Father and with His Son”</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3146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Fellowship, Abiding</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Being saved, being in union with God (in Christ)</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Being in communion with God (walking in His Spirit)</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3333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Knowing God</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Possessing eternal life</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Enjoying fellowship with God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35207">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Eternal Life</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Salvation (</a:t>
                      </a:r>
                      <a:r>
                        <a:rPr kumimoji="0" lang="en-US" sz="1800" u="none" strike="noStrike" cap="none" normalizeH="0" baseline="0" dirty="0" err="1">
                          <a:ln>
                            <a:noFill/>
                          </a:ln>
                          <a:effectLst/>
                        </a:rPr>
                        <a:t>Jn</a:t>
                      </a:r>
                      <a:r>
                        <a:rPr kumimoji="0" lang="en-US" sz="1800" u="none" strike="noStrike" cap="none" normalizeH="0" baseline="0" dirty="0">
                          <a:ln>
                            <a:noFill/>
                          </a:ln>
                          <a:effectLst/>
                        </a:rPr>
                        <a:t> 17:3)</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Quality of life (</a:t>
                      </a:r>
                      <a:r>
                        <a:rPr kumimoji="0" lang="en-US" sz="1800" u="none" strike="noStrike" cap="none" normalizeH="0" baseline="0" dirty="0" err="1">
                          <a:ln>
                            <a:noFill/>
                          </a:ln>
                          <a:effectLst/>
                        </a:rPr>
                        <a:t>Jn</a:t>
                      </a:r>
                      <a:r>
                        <a:rPr kumimoji="0" lang="en-US" sz="1800" u="none" strike="noStrike" cap="none" normalizeH="0" baseline="0" dirty="0">
                          <a:ln>
                            <a:noFill/>
                          </a:ln>
                          <a:effectLst/>
                        </a:rPr>
                        <a:t> 10:10)</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3333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Light or Darkness</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Being saved or being lost</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Being in fellowship with God or being out of fellowship</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726214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60" name="Group 48"/>
          <p:cNvGraphicFramePr>
            <a:graphicFrameLocks noGrp="1"/>
          </p:cNvGraphicFramePr>
          <p:nvPr>
            <p:ph type="tbl" idx="1"/>
            <p:extLst>
              <p:ext uri="{D42A27DB-BD31-4B8C-83A1-F6EECF244321}">
                <p14:modId xmlns:p14="http://schemas.microsoft.com/office/powerpoint/2010/main" val="1689511769"/>
              </p:ext>
            </p:extLst>
          </p:nvPr>
        </p:nvGraphicFramePr>
        <p:xfrm>
          <a:off x="195262" y="52384"/>
          <a:ext cx="8753476" cy="6631313"/>
        </p:xfrm>
        <a:graphic>
          <a:graphicData uri="http://schemas.openxmlformats.org/drawingml/2006/table">
            <a:tbl>
              <a:tblPr>
                <a:tableStyleId>{D113A9D2-9D6B-4929-AA2D-F23B5EE8CBE7}</a:tableStyleId>
              </a:tblPr>
              <a:tblGrid>
                <a:gridCol w="2401396">
                  <a:extLst>
                    <a:ext uri="{9D8B030D-6E8A-4147-A177-3AD203B41FA5}">
                      <a16:colId xmlns:a16="http://schemas.microsoft.com/office/drawing/2014/main" val="20000"/>
                    </a:ext>
                  </a:extLst>
                </a:gridCol>
                <a:gridCol w="2649110">
                  <a:extLst>
                    <a:ext uri="{9D8B030D-6E8A-4147-A177-3AD203B41FA5}">
                      <a16:colId xmlns:a16="http://schemas.microsoft.com/office/drawing/2014/main" val="20001"/>
                    </a:ext>
                  </a:extLst>
                </a:gridCol>
                <a:gridCol w="3702970">
                  <a:extLst>
                    <a:ext uri="{9D8B030D-6E8A-4147-A177-3AD203B41FA5}">
                      <a16:colId xmlns:a16="http://schemas.microsoft.com/office/drawing/2014/main" val="20002"/>
                    </a:ext>
                  </a:extLst>
                </a:gridCol>
              </a:tblGrid>
              <a:tr h="587437">
                <a:tc gridSpan="3">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lang="en-US" altLang="en-US" sz="3600" b="1" kern="1200" dirty="0">
                          <a:solidFill>
                            <a:schemeClr val="bg1"/>
                          </a:solidFill>
                          <a:latin typeface="+mn-lt"/>
                          <a:ea typeface="+mn-ea"/>
                          <a:cs typeface="+mn-cs"/>
                        </a:rPr>
                        <a:t>Test of Life v. Fellowship</a:t>
                      </a:r>
                      <a:endParaRPr lang="en-US" sz="3600" b="1" kern="1200" dirty="0">
                        <a:solidFill>
                          <a:schemeClr val="bg1"/>
                        </a:solidFill>
                        <a:latin typeface="+mn-lt"/>
                        <a:ea typeface="+mn-ea"/>
                        <a:cs typeface="+mn-cs"/>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1" i="0" u="none" strike="noStrike" cap="none" normalizeH="0" baseline="0" dirty="0">
                        <a:ln>
                          <a:noFill/>
                        </a:ln>
                        <a:solidFill>
                          <a:schemeClr val="bg1"/>
                        </a:solidFill>
                        <a:effectLst>
                          <a:outerShdw blurRad="38100" dist="38100" dir="2700000" algn="tl">
                            <a:srgbClr val="000000"/>
                          </a:outerShdw>
                        </a:effectLst>
                        <a:latin typeface="Calibri" panose="020F0502020204030204"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1" i="0" u="none" strike="noStrike" cap="none" normalizeH="0" baseline="0" dirty="0">
                        <a:ln>
                          <a:noFill/>
                        </a:ln>
                        <a:solidFill>
                          <a:schemeClr val="bg1"/>
                        </a:solidFill>
                        <a:effectLst>
                          <a:outerShdw blurRad="38100" dist="38100" dir="2700000" algn="tl">
                            <a:srgbClr val="000000"/>
                          </a:outerShdw>
                        </a:effectLst>
                        <a:latin typeface="Calibri" panose="020F0502020204030204"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8260699"/>
                  </a:ext>
                </a:extLst>
              </a:tr>
              <a:tr h="587437">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Test of Life</a:t>
                      </a:r>
                      <a:endParaRPr kumimoji="0" lang="en-US" sz="2000" b="1"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Test of Fellowship</a:t>
                      </a:r>
                      <a:endParaRPr kumimoji="0" lang="en-US" sz="2000" b="1"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89025">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Summary</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saved</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in fellowship</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Purpose statement</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5:13</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1:3-4</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Fellowship, abiding</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union</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Communion (John 15:5)</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Knowing God</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eternal life</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fellowship with God</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89025">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Eternal life</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John 17:3</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John 10:10; Gal. 6:8</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Light/darkness</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saved/unsaved</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in/out of fellowship</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Judgment/fear</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Hell (John 5:24)</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Discipline/Bema (2 Cor. 5:10)</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Spirit</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Possession (Rom 8:9)</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Influence (Gal 5:16; 1 Thess. 5:19)</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701114">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Satan</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Unbeliever (John 8:44)</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Influence upon believer (Matt 16:21-23; Eph 4:26-27)</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855198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990475" y="299873"/>
            <a:ext cx="7163050" cy="3000821"/>
          </a:xfrm>
          <a:prstGeom prst="rect">
            <a:avLst/>
          </a:prstGeom>
          <a:noFill/>
          <a:ln w="28575">
            <a:noFill/>
            <a:miter lim="800000"/>
            <a:headEnd/>
            <a:tailEnd/>
          </a:ln>
        </p:spPr>
        <p:txBody>
          <a:bodyPr wrap="square">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2:3</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cs typeface="Calibri" panose="020F0502020204030204" pitchFamily="34" charset="0"/>
              </a:rPr>
              <a:t>By this we know that we have come to know Him, if we keep His commandments.”</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409354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2291"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2292"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68909"/>
            <a:ext cx="9144000" cy="5343642"/>
          </a:xfrm>
        </p:spPr>
        <p:txBody>
          <a:bodyPr/>
          <a:lstStyle/>
          <a:p>
            <a:pPr marL="228600" indent="-228600">
              <a:spcBef>
                <a:spcPts val="0"/>
              </a:spcBef>
              <a:spcAft>
                <a:spcPts val="1800"/>
              </a:spcAft>
              <a:buClr>
                <a:srgbClr val="66FFFF"/>
              </a:buClr>
            </a:pPr>
            <a:r>
              <a:rPr lang="en-US" sz="2500" dirty="0">
                <a:solidFill>
                  <a:schemeClr val="bg1"/>
                </a:solidFill>
              </a:rPr>
              <a:t>Other purpose statements in 1 John cover only what immediately follows (2:1 &amp; 1:5-10; 2:26 &amp; 2:18-25)</a:t>
            </a:r>
          </a:p>
          <a:p>
            <a:pPr marL="228600" indent="-228600">
              <a:spcBef>
                <a:spcPts val="0"/>
              </a:spcBef>
              <a:spcAft>
                <a:spcPts val="1800"/>
              </a:spcAft>
              <a:buClr>
                <a:srgbClr val="66FFFF"/>
              </a:buClr>
            </a:pPr>
            <a:r>
              <a:rPr lang="en-US" sz="2500" dirty="0">
                <a:solidFill>
                  <a:schemeClr val="bg1"/>
                </a:solidFill>
              </a:rPr>
              <a:t>1 John 5:13 is </a:t>
            </a:r>
            <a:r>
              <a:rPr lang="en-US" sz="2500" b="1" u="sng" dirty="0">
                <a:solidFill>
                  <a:schemeClr val="bg1"/>
                </a:solidFill>
              </a:rPr>
              <a:t>not</a:t>
            </a:r>
            <a:r>
              <a:rPr lang="en-US" sz="2500" dirty="0">
                <a:solidFill>
                  <a:schemeClr val="bg1"/>
                </a:solidFill>
              </a:rPr>
              <a:t> the book’s purpose statement</a:t>
            </a:r>
          </a:p>
          <a:p>
            <a:pPr marL="228600" indent="-228600">
              <a:spcBef>
                <a:spcPts val="0"/>
              </a:spcBef>
              <a:spcAft>
                <a:spcPts val="1800"/>
              </a:spcAft>
              <a:buClr>
                <a:srgbClr val="66FFFF"/>
              </a:buClr>
            </a:pPr>
            <a:r>
              <a:rPr lang="en-US" sz="2500" dirty="0">
                <a:solidFill>
                  <a:schemeClr val="bg1"/>
                </a:solidFill>
              </a:rPr>
              <a:t>1 John 1:3-4 is the book’s purpose statement</a:t>
            </a:r>
          </a:p>
          <a:p>
            <a:pPr marL="228600" indent="-228600">
              <a:spcBef>
                <a:spcPts val="0"/>
              </a:spcBef>
              <a:spcAft>
                <a:spcPts val="1800"/>
              </a:spcAft>
              <a:buClr>
                <a:srgbClr val="66FFFF"/>
              </a:buClr>
            </a:pPr>
            <a:r>
              <a:rPr lang="en-US" sz="2500" dirty="0">
                <a:solidFill>
                  <a:schemeClr val="bg1"/>
                </a:solidFill>
              </a:rPr>
              <a:t>Heading in Scofield Reference Bible: “The Tests of Fellowship: Obedience and Love.”</a:t>
            </a:r>
          </a:p>
          <a:p>
            <a:pPr marL="228600" indent="-228600">
              <a:spcBef>
                <a:spcPts val="0"/>
              </a:spcBef>
              <a:spcAft>
                <a:spcPts val="1800"/>
              </a:spcAft>
              <a:buClr>
                <a:srgbClr val="66FFFF"/>
              </a:buClr>
            </a:pPr>
            <a:r>
              <a:rPr lang="en-US" sz="2500" dirty="0">
                <a:solidFill>
                  <a:schemeClr val="bg1"/>
                </a:solidFill>
              </a:rPr>
              <a:t>“Knowing God” refers to intimacy or fellowship with God rather than being born again</a:t>
            </a:r>
          </a:p>
          <a:p>
            <a:pPr marL="228600" indent="-228600">
              <a:spcBef>
                <a:spcPts val="0"/>
              </a:spcBef>
              <a:spcAft>
                <a:spcPts val="1800"/>
              </a:spcAft>
              <a:buClr>
                <a:srgbClr val="66FFFF"/>
              </a:buClr>
            </a:pPr>
            <a:r>
              <a:rPr lang="en-US" sz="2500" dirty="0">
                <a:solidFill>
                  <a:schemeClr val="bg1"/>
                </a:solidFill>
              </a:rPr>
              <a:t>Out of fellowship believers do not know God (John 14:7-9; Gal. 4:9; 1 Cor. 15:34; 2 Pet. 3:18)</a:t>
            </a:r>
          </a:p>
          <a:p>
            <a:pPr marL="228600" indent="-228600">
              <a:spcBef>
                <a:spcPts val="0"/>
              </a:spcBef>
              <a:spcAft>
                <a:spcPts val="1800"/>
              </a:spcAft>
              <a:buClr>
                <a:srgbClr val="66FFFF"/>
              </a:buCl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6922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68909"/>
            <a:ext cx="9144000" cy="5343642"/>
          </a:xfrm>
        </p:spPr>
        <p:txBody>
          <a:bodyPr/>
          <a:lstStyle/>
          <a:p>
            <a:pPr marL="228600" indent="-228600">
              <a:spcBef>
                <a:spcPts val="0"/>
              </a:spcBef>
              <a:spcAft>
                <a:spcPts val="1800"/>
              </a:spcAft>
              <a:buClr>
                <a:srgbClr val="66FFFF"/>
              </a:buClr>
            </a:pPr>
            <a:r>
              <a:rPr lang="en-US" sz="2500" b="1" u="sng" dirty="0">
                <a:solidFill>
                  <a:srgbClr val="FFFFCC"/>
                </a:solidFill>
              </a:rPr>
              <a:t>Other purpose statements in 1 John cover only what immediately follows (2:1 &amp; 1:5-10; 2:26 &amp; 2:18-25)</a:t>
            </a:r>
          </a:p>
          <a:p>
            <a:pPr marL="228600" indent="-228600">
              <a:spcBef>
                <a:spcPts val="0"/>
              </a:spcBef>
              <a:spcAft>
                <a:spcPts val="1800"/>
              </a:spcAft>
              <a:buClr>
                <a:srgbClr val="66FFFF"/>
              </a:buClr>
            </a:pPr>
            <a:r>
              <a:rPr lang="en-US" sz="2500" dirty="0">
                <a:solidFill>
                  <a:schemeClr val="bg1"/>
                </a:solidFill>
              </a:rPr>
              <a:t>1 John 5:13 is </a:t>
            </a:r>
            <a:r>
              <a:rPr lang="en-US" sz="2500" b="1" u="sng" dirty="0">
                <a:solidFill>
                  <a:schemeClr val="bg1"/>
                </a:solidFill>
              </a:rPr>
              <a:t>not</a:t>
            </a:r>
            <a:r>
              <a:rPr lang="en-US" sz="2500" dirty="0">
                <a:solidFill>
                  <a:schemeClr val="bg1"/>
                </a:solidFill>
              </a:rPr>
              <a:t> the book’s purpose statement</a:t>
            </a:r>
          </a:p>
          <a:p>
            <a:pPr marL="228600" indent="-228600">
              <a:spcBef>
                <a:spcPts val="0"/>
              </a:spcBef>
              <a:spcAft>
                <a:spcPts val="1800"/>
              </a:spcAft>
              <a:buClr>
                <a:srgbClr val="66FFFF"/>
              </a:buClr>
            </a:pPr>
            <a:r>
              <a:rPr lang="en-US" sz="2500" dirty="0">
                <a:solidFill>
                  <a:schemeClr val="bg1"/>
                </a:solidFill>
              </a:rPr>
              <a:t>1 John 1:3-4 is the book’s purpose statement</a:t>
            </a:r>
          </a:p>
          <a:p>
            <a:pPr marL="228600" indent="-228600">
              <a:spcBef>
                <a:spcPts val="0"/>
              </a:spcBef>
              <a:spcAft>
                <a:spcPts val="1800"/>
              </a:spcAft>
              <a:buClr>
                <a:srgbClr val="66FFFF"/>
              </a:buClr>
            </a:pPr>
            <a:r>
              <a:rPr lang="en-US" sz="2500" dirty="0">
                <a:solidFill>
                  <a:schemeClr val="bg1"/>
                </a:solidFill>
              </a:rPr>
              <a:t>Heading in Scofield Reference Bible: “The Tests of Fellowship: Obedience and Love.”</a:t>
            </a:r>
          </a:p>
          <a:p>
            <a:pPr marL="228600" indent="-228600">
              <a:spcBef>
                <a:spcPts val="0"/>
              </a:spcBef>
              <a:spcAft>
                <a:spcPts val="1800"/>
              </a:spcAft>
              <a:buClr>
                <a:srgbClr val="66FFFF"/>
              </a:buClr>
            </a:pPr>
            <a:r>
              <a:rPr lang="en-US" sz="2500" dirty="0">
                <a:solidFill>
                  <a:schemeClr val="bg1"/>
                </a:solidFill>
              </a:rPr>
              <a:t>“Knowing God” refers to intimacy or fellowship with God rather than being born again</a:t>
            </a:r>
          </a:p>
          <a:p>
            <a:pPr marL="228600" indent="-228600">
              <a:spcBef>
                <a:spcPts val="0"/>
              </a:spcBef>
              <a:spcAft>
                <a:spcPts val="1800"/>
              </a:spcAft>
              <a:buClr>
                <a:srgbClr val="66FFFF"/>
              </a:buClr>
            </a:pPr>
            <a:r>
              <a:rPr lang="en-US" sz="2500" dirty="0">
                <a:solidFill>
                  <a:schemeClr val="bg1"/>
                </a:solidFill>
              </a:rPr>
              <a:t>Out of fellowship believers do not know God (John 14:7-9; Gal. 4:9; 1 Cor. 15:34; 2 Pet. 3:18)</a:t>
            </a:r>
          </a:p>
          <a:p>
            <a:pPr marL="228600" indent="-228600">
              <a:spcBef>
                <a:spcPts val="0"/>
              </a:spcBef>
              <a:spcAft>
                <a:spcPts val="1800"/>
              </a:spcAft>
              <a:buClr>
                <a:srgbClr val="66FFFF"/>
              </a:buCl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26618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7"/>
            <a:ext cx="9144000" cy="5343642"/>
          </a:xfrm>
        </p:spPr>
        <p:txBody>
          <a:bodyPr/>
          <a:lstStyle/>
          <a:p>
            <a:pPr marL="228600" indent="-228600">
              <a:spcBef>
                <a:spcPts val="0"/>
              </a:spcBef>
              <a:spcAft>
                <a:spcPts val="1800"/>
              </a:spcAft>
              <a:buClr>
                <a:srgbClr val="66FFFF"/>
              </a:buClr>
            </a:pPr>
            <a:r>
              <a:rPr lang="en-US" sz="2500" dirty="0">
                <a:solidFill>
                  <a:srgbClr val="FFFFCC"/>
                </a:solidFill>
              </a:rPr>
              <a:t>Other purpose statements in 1 John cover only what immediately follows (2:1 &amp; 1:5-10; 2:26 &amp; 2:18-25)</a:t>
            </a:r>
          </a:p>
          <a:p>
            <a:pPr marL="228600" indent="-228600">
              <a:spcBef>
                <a:spcPts val="0"/>
              </a:spcBef>
              <a:spcAft>
                <a:spcPts val="1800"/>
              </a:spcAft>
              <a:buClr>
                <a:srgbClr val="66FFFF"/>
              </a:buClr>
            </a:pPr>
            <a:r>
              <a:rPr lang="en-US" sz="2500" b="1" u="sng" dirty="0">
                <a:solidFill>
                  <a:srgbClr val="FFFFCC"/>
                </a:solidFill>
              </a:rPr>
              <a:t>1 John 5:13 is not the book’s purpose statement</a:t>
            </a:r>
          </a:p>
          <a:p>
            <a:pPr marL="228600" indent="-228600">
              <a:spcBef>
                <a:spcPts val="0"/>
              </a:spcBef>
              <a:spcAft>
                <a:spcPts val="1800"/>
              </a:spcAft>
              <a:buClr>
                <a:srgbClr val="66FFFF"/>
              </a:buClr>
            </a:pPr>
            <a:r>
              <a:rPr lang="en-US" sz="2500" dirty="0">
                <a:solidFill>
                  <a:schemeClr val="bg1"/>
                </a:solidFill>
              </a:rPr>
              <a:t>1 John 1:3-4 is the book’s purpose statement</a:t>
            </a:r>
          </a:p>
          <a:p>
            <a:pPr marL="228600" indent="-228600">
              <a:spcBef>
                <a:spcPts val="0"/>
              </a:spcBef>
              <a:spcAft>
                <a:spcPts val="1800"/>
              </a:spcAft>
              <a:buClr>
                <a:srgbClr val="66FFFF"/>
              </a:buClr>
            </a:pPr>
            <a:r>
              <a:rPr lang="en-US" sz="2500" dirty="0">
                <a:solidFill>
                  <a:schemeClr val="bg1"/>
                </a:solidFill>
              </a:rPr>
              <a:t>Heading in Scofield Reference Bible: “The Tests of Fellowship: Obedience and Love.”</a:t>
            </a:r>
          </a:p>
          <a:p>
            <a:pPr marL="228600" indent="-228600">
              <a:spcBef>
                <a:spcPts val="0"/>
              </a:spcBef>
              <a:spcAft>
                <a:spcPts val="1800"/>
              </a:spcAft>
              <a:buClr>
                <a:srgbClr val="66FFFF"/>
              </a:buClr>
            </a:pPr>
            <a:r>
              <a:rPr lang="en-US" sz="2500" dirty="0">
                <a:solidFill>
                  <a:schemeClr val="bg1"/>
                </a:solidFill>
              </a:rPr>
              <a:t>“Knowing God” refers to intimacy or fellowship with God rather than being born again</a:t>
            </a:r>
          </a:p>
          <a:p>
            <a:pPr marL="228600" indent="-228600">
              <a:spcBef>
                <a:spcPts val="0"/>
              </a:spcBef>
              <a:spcAft>
                <a:spcPts val="1800"/>
              </a:spcAft>
              <a:buClr>
                <a:srgbClr val="66FFFF"/>
              </a:buClr>
            </a:pPr>
            <a:r>
              <a:rPr lang="en-US" sz="2500" dirty="0">
                <a:solidFill>
                  <a:schemeClr val="bg1"/>
                </a:solidFill>
              </a:rPr>
              <a:t>Out of fellowship believers do not know God (John 14:7-9; Gal. 4:9; 1 Cor. 15:34; 2 Pet. 3:18)</a:t>
            </a:r>
          </a:p>
          <a:p>
            <a:pPr marL="228600" indent="-228600">
              <a:spcBef>
                <a:spcPts val="0"/>
              </a:spcBef>
              <a:spcAft>
                <a:spcPts val="1800"/>
              </a:spcAft>
              <a:buClr>
                <a:srgbClr val="66FFFF"/>
              </a:buCl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25423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87841"/>
            <a:ext cx="8791575" cy="3677930"/>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5:13</a:t>
            </a:r>
          </a:p>
          <a:p>
            <a:pPr algn="just" eaLnBrk="1" fontAlgn="auto" hangingPunct="1">
              <a:spcBef>
                <a:spcPts val="600"/>
              </a:spcBef>
              <a:spcAft>
                <a:spcPts val="600"/>
              </a:spcAft>
              <a:defRPr/>
            </a:pPr>
            <a:r>
              <a:rPr lang="en-US" altLang="en-US" sz="4000" dirty="0">
                <a:solidFill>
                  <a:schemeClr val="bg1"/>
                </a:solidFill>
                <a:latin typeface="+mn-lt"/>
                <a:cs typeface="Calibri" panose="020F0502020204030204" pitchFamily="34" charset="0"/>
              </a:rPr>
              <a:t>“</a:t>
            </a:r>
            <a:r>
              <a:rPr lang="en-US" sz="4000" dirty="0">
                <a:solidFill>
                  <a:schemeClr val="bg1"/>
                </a:solidFill>
                <a:latin typeface="+mn-lt"/>
                <a:cs typeface="Calibri" panose="020F0502020204030204" pitchFamily="34" charset="0"/>
              </a:rPr>
              <a:t>These things I have written to you who believe in the name of the Son of God, so that you may know that you have eternal life.”</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515095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7"/>
            <a:ext cx="9144000" cy="5343642"/>
          </a:xfrm>
        </p:spPr>
        <p:txBody>
          <a:bodyPr/>
          <a:lstStyle/>
          <a:p>
            <a:pPr marL="228600" indent="-228600">
              <a:spcBef>
                <a:spcPts val="0"/>
              </a:spcBef>
              <a:spcAft>
                <a:spcPts val="1800"/>
              </a:spcAft>
              <a:buClr>
                <a:srgbClr val="66FFFF"/>
              </a:buClr>
            </a:pPr>
            <a:r>
              <a:rPr lang="en-US" sz="2500" dirty="0">
                <a:solidFill>
                  <a:schemeClr val="bg1"/>
                </a:solidFill>
              </a:rPr>
              <a:t>Other purpose statements in 1 John cover only what immediately follows (2:1 &amp; 1:5-10; 2:26 &amp; 2:18-25)</a:t>
            </a:r>
          </a:p>
          <a:p>
            <a:pPr marL="228600" indent="-228600">
              <a:spcBef>
                <a:spcPts val="0"/>
              </a:spcBef>
              <a:spcAft>
                <a:spcPts val="1800"/>
              </a:spcAft>
              <a:buClr>
                <a:srgbClr val="66FFFF"/>
              </a:buClr>
            </a:pPr>
            <a:r>
              <a:rPr lang="en-US" sz="2500" dirty="0">
                <a:solidFill>
                  <a:schemeClr val="bg1"/>
                </a:solidFill>
              </a:rPr>
              <a:t>1 John 5:13 is not the book’s purpose statement</a:t>
            </a:r>
          </a:p>
          <a:p>
            <a:pPr marL="228600" indent="-228600">
              <a:spcBef>
                <a:spcPts val="0"/>
              </a:spcBef>
              <a:spcAft>
                <a:spcPts val="1800"/>
              </a:spcAft>
              <a:buClr>
                <a:srgbClr val="66FFFF"/>
              </a:buClr>
            </a:pPr>
            <a:r>
              <a:rPr lang="en-US" sz="2500" b="1" u="sng" dirty="0">
                <a:solidFill>
                  <a:srgbClr val="FFFFCC"/>
                </a:solidFill>
              </a:rPr>
              <a:t>1 John 1:3-4 is the book’s purpose statement</a:t>
            </a:r>
          </a:p>
          <a:p>
            <a:pPr marL="228600" indent="-228600">
              <a:spcBef>
                <a:spcPts val="0"/>
              </a:spcBef>
              <a:spcAft>
                <a:spcPts val="1800"/>
              </a:spcAft>
              <a:buClr>
                <a:srgbClr val="66FFFF"/>
              </a:buClr>
            </a:pPr>
            <a:r>
              <a:rPr lang="en-US" sz="2500" dirty="0">
                <a:solidFill>
                  <a:schemeClr val="bg1"/>
                </a:solidFill>
              </a:rPr>
              <a:t>Heading in Scofield Reference Bible: “The Tests of Fellowship: Obedience and Love.”</a:t>
            </a:r>
          </a:p>
          <a:p>
            <a:pPr marL="228600" indent="-228600">
              <a:spcBef>
                <a:spcPts val="0"/>
              </a:spcBef>
              <a:spcAft>
                <a:spcPts val="1800"/>
              </a:spcAft>
              <a:buClr>
                <a:srgbClr val="66FFFF"/>
              </a:buClr>
            </a:pPr>
            <a:r>
              <a:rPr lang="en-US" sz="2500" dirty="0">
                <a:solidFill>
                  <a:schemeClr val="bg1"/>
                </a:solidFill>
              </a:rPr>
              <a:t>“Knowing God” refers to intimacy or fellowship with God rather than being born again</a:t>
            </a:r>
          </a:p>
          <a:p>
            <a:pPr marL="228600" indent="-228600">
              <a:spcBef>
                <a:spcPts val="0"/>
              </a:spcBef>
              <a:spcAft>
                <a:spcPts val="1800"/>
              </a:spcAft>
              <a:buClr>
                <a:srgbClr val="66FFFF"/>
              </a:buClr>
            </a:pPr>
            <a:r>
              <a:rPr lang="en-US" sz="2500" dirty="0">
                <a:solidFill>
                  <a:schemeClr val="bg1"/>
                </a:solidFill>
              </a:rPr>
              <a:t>Out of fellowship believers do not know God (John 14:7-9; Gal. 4:9; 1 Cor. 15:34; 2 Pet. 3:18)</a:t>
            </a:r>
          </a:p>
          <a:p>
            <a:pPr marL="228600" indent="-228600">
              <a:spcBef>
                <a:spcPts val="0"/>
              </a:spcBef>
              <a:spcAft>
                <a:spcPts val="1800"/>
              </a:spcAft>
              <a:buClr>
                <a:srgbClr val="66FFFF"/>
              </a:buCl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35659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39713"/>
            <a:ext cx="8791575" cy="4601260"/>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1:3-4</a:t>
            </a:r>
          </a:p>
          <a:p>
            <a:pPr algn="just" eaLnBrk="1" fontAlgn="auto" hangingPunct="1">
              <a:spcBef>
                <a:spcPts val="600"/>
              </a:spcBef>
              <a:spcAft>
                <a:spcPts val="600"/>
              </a:spcAft>
              <a:defRPr/>
            </a:pPr>
            <a:r>
              <a:rPr lang="en-US" altLang="en-US" sz="3600" kern="0" dirty="0">
                <a:solidFill>
                  <a:schemeClr val="bg1"/>
                </a:solidFill>
                <a:latin typeface="+mn-lt"/>
                <a:cs typeface="Calibri" panose="020F0502020204030204" pitchFamily="34" charset="0"/>
              </a:rPr>
              <a:t>“</a:t>
            </a:r>
            <a:r>
              <a:rPr lang="en-US" sz="3600" dirty="0">
                <a:solidFill>
                  <a:schemeClr val="bg1"/>
                </a:solidFill>
                <a:latin typeface="Calibri" panose="020F0502020204030204" pitchFamily="34" charset="0"/>
                <a:cs typeface="Calibri" panose="020F0502020204030204" pitchFamily="34" charset="0"/>
              </a:rPr>
              <a:t>what we have seen and heard we proclaim to you also, so that you too may have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with us; and indeed our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is with the Father, and with His Son Jesus Christ. </a:t>
            </a:r>
            <a:r>
              <a:rPr lang="en-US" sz="3600" baseline="30000" dirty="0">
                <a:solidFill>
                  <a:schemeClr val="bg1"/>
                </a:solidFill>
                <a:latin typeface="Calibri" panose="020F0502020204030204" pitchFamily="34" charset="0"/>
                <a:cs typeface="Calibri" panose="020F0502020204030204" pitchFamily="34" charset="0"/>
              </a:rPr>
              <a:t>4 </a:t>
            </a:r>
            <a:r>
              <a:rPr lang="en-US" sz="3600" dirty="0">
                <a:solidFill>
                  <a:schemeClr val="bg1"/>
                </a:solidFill>
                <a:latin typeface="Calibri" panose="020F0502020204030204" pitchFamily="34" charset="0"/>
                <a:cs typeface="Calibri" panose="020F0502020204030204" pitchFamily="34" charset="0"/>
              </a:rPr>
              <a:t>These things we write, so that our </a:t>
            </a:r>
            <a:r>
              <a:rPr lang="en-US" sz="3600" b="1" u="sng" dirty="0">
                <a:solidFill>
                  <a:srgbClr val="FFFFCC"/>
                </a:solidFill>
                <a:latin typeface="Calibri" panose="020F0502020204030204" pitchFamily="34" charset="0"/>
                <a:cs typeface="Calibri" panose="020F0502020204030204" pitchFamily="34" charset="0"/>
              </a:rPr>
              <a:t>joy</a:t>
            </a:r>
            <a:r>
              <a:rPr lang="en-US" sz="3600" dirty="0">
                <a:solidFill>
                  <a:schemeClr val="bg1"/>
                </a:solidFill>
                <a:latin typeface="Calibri" panose="020F0502020204030204" pitchFamily="34" charset="0"/>
                <a:cs typeface="Calibri" panose="020F0502020204030204" pitchFamily="34" charset="0"/>
              </a:rPr>
              <a:t> may be made complete..” </a:t>
            </a:r>
            <a:r>
              <a:rPr lang="en-US" altLang="en-US" sz="3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18628265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7"/>
            <a:ext cx="9144000" cy="5343642"/>
          </a:xfrm>
        </p:spPr>
        <p:txBody>
          <a:bodyPr/>
          <a:lstStyle/>
          <a:p>
            <a:pPr marL="228600" indent="-228600">
              <a:spcBef>
                <a:spcPts val="0"/>
              </a:spcBef>
              <a:spcAft>
                <a:spcPts val="1800"/>
              </a:spcAft>
              <a:buClr>
                <a:srgbClr val="66FFFF"/>
              </a:buClr>
            </a:pPr>
            <a:r>
              <a:rPr lang="en-US" sz="2500" dirty="0">
                <a:solidFill>
                  <a:schemeClr val="bg1"/>
                </a:solidFill>
              </a:rPr>
              <a:t>Other purpose statements in 1 John cover only what immediately follows (2:1 &amp; 1:5-10; 2:26 &amp; 2:18-25)</a:t>
            </a:r>
          </a:p>
          <a:p>
            <a:pPr marL="228600" indent="-228600">
              <a:spcBef>
                <a:spcPts val="0"/>
              </a:spcBef>
              <a:spcAft>
                <a:spcPts val="1800"/>
              </a:spcAft>
              <a:buClr>
                <a:srgbClr val="66FFFF"/>
              </a:buClr>
            </a:pPr>
            <a:r>
              <a:rPr lang="en-US" sz="2500" dirty="0">
                <a:solidFill>
                  <a:schemeClr val="bg1"/>
                </a:solidFill>
              </a:rPr>
              <a:t>1 John 5:13 is not the book’s purpose statement</a:t>
            </a:r>
          </a:p>
          <a:p>
            <a:pPr marL="228600" indent="-228600">
              <a:spcBef>
                <a:spcPts val="0"/>
              </a:spcBef>
              <a:spcAft>
                <a:spcPts val="1800"/>
              </a:spcAft>
              <a:buClr>
                <a:srgbClr val="66FFFF"/>
              </a:buClr>
            </a:pPr>
            <a:r>
              <a:rPr lang="en-US" sz="2500" dirty="0">
                <a:solidFill>
                  <a:schemeClr val="bg1"/>
                </a:solidFill>
              </a:rPr>
              <a:t>1 John 1:3-4 is the book’s purpose statement</a:t>
            </a:r>
          </a:p>
          <a:p>
            <a:pPr marL="228600" indent="-228600">
              <a:spcBef>
                <a:spcPts val="0"/>
              </a:spcBef>
              <a:spcAft>
                <a:spcPts val="1800"/>
              </a:spcAft>
              <a:buClr>
                <a:srgbClr val="66FFFF"/>
              </a:buClr>
            </a:pPr>
            <a:r>
              <a:rPr lang="en-US" sz="2500" b="1" u="sng" dirty="0">
                <a:solidFill>
                  <a:srgbClr val="FFFFCC"/>
                </a:solidFill>
              </a:rPr>
              <a:t>Heading in Scofield Reference Bible: “The Tests of Fellowship: Obedience and Love.”</a:t>
            </a:r>
          </a:p>
          <a:p>
            <a:pPr marL="228600" indent="-228600">
              <a:spcBef>
                <a:spcPts val="0"/>
              </a:spcBef>
              <a:spcAft>
                <a:spcPts val="1800"/>
              </a:spcAft>
              <a:buClr>
                <a:srgbClr val="66FFFF"/>
              </a:buClr>
            </a:pPr>
            <a:r>
              <a:rPr lang="en-US" sz="2500" dirty="0">
                <a:solidFill>
                  <a:schemeClr val="bg1"/>
                </a:solidFill>
              </a:rPr>
              <a:t>“Knowing God” refers to intimacy or fellowship with God rather than being born again</a:t>
            </a:r>
          </a:p>
          <a:p>
            <a:pPr marL="228600" indent="-228600">
              <a:spcBef>
                <a:spcPts val="0"/>
              </a:spcBef>
              <a:spcAft>
                <a:spcPts val="1800"/>
              </a:spcAft>
              <a:buClr>
                <a:srgbClr val="66FFFF"/>
              </a:buClr>
            </a:pPr>
            <a:r>
              <a:rPr lang="en-US" sz="2500" dirty="0">
                <a:solidFill>
                  <a:schemeClr val="bg1"/>
                </a:solidFill>
              </a:rPr>
              <a:t>Out of fellowship believers do not know God (John 14:7-9; Gal. 4:9; 1 Cor. 15:34; 2 Pet. 3:18)</a:t>
            </a:r>
          </a:p>
          <a:p>
            <a:pPr marL="228600" indent="-228600">
              <a:spcBef>
                <a:spcPts val="0"/>
              </a:spcBef>
              <a:spcAft>
                <a:spcPts val="1800"/>
              </a:spcAft>
              <a:buClr>
                <a:srgbClr val="66FFFF"/>
              </a:buCl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02109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7"/>
            <a:ext cx="9144000" cy="5343642"/>
          </a:xfrm>
        </p:spPr>
        <p:txBody>
          <a:bodyPr/>
          <a:lstStyle/>
          <a:p>
            <a:pPr marL="228600" indent="-228600">
              <a:spcBef>
                <a:spcPts val="0"/>
              </a:spcBef>
              <a:spcAft>
                <a:spcPts val="1800"/>
              </a:spcAft>
              <a:buClr>
                <a:srgbClr val="66FFFF"/>
              </a:buClr>
            </a:pPr>
            <a:r>
              <a:rPr lang="en-US" sz="2500" dirty="0">
                <a:solidFill>
                  <a:schemeClr val="bg1"/>
                </a:solidFill>
              </a:rPr>
              <a:t>Other purpose statements in 1 John cover only what immediately follows (2:1 &amp; 1:5-10; 2:26 &amp; 2:18-25)</a:t>
            </a:r>
          </a:p>
          <a:p>
            <a:pPr marL="228600" indent="-228600">
              <a:spcBef>
                <a:spcPts val="0"/>
              </a:spcBef>
              <a:spcAft>
                <a:spcPts val="1800"/>
              </a:spcAft>
              <a:buClr>
                <a:srgbClr val="66FFFF"/>
              </a:buClr>
            </a:pPr>
            <a:r>
              <a:rPr lang="en-US" sz="2500" dirty="0">
                <a:solidFill>
                  <a:schemeClr val="bg1"/>
                </a:solidFill>
              </a:rPr>
              <a:t>1 John 5:13 is not the book’s purpose statement</a:t>
            </a:r>
          </a:p>
          <a:p>
            <a:pPr marL="228600" indent="-228600">
              <a:spcBef>
                <a:spcPts val="0"/>
              </a:spcBef>
              <a:spcAft>
                <a:spcPts val="1800"/>
              </a:spcAft>
              <a:buClr>
                <a:srgbClr val="66FFFF"/>
              </a:buClr>
            </a:pPr>
            <a:r>
              <a:rPr lang="en-US" sz="2500" dirty="0">
                <a:solidFill>
                  <a:schemeClr val="bg1"/>
                </a:solidFill>
              </a:rPr>
              <a:t>1 John 1:3-4 is the book’s purpose statement</a:t>
            </a:r>
          </a:p>
          <a:p>
            <a:pPr marL="228600" indent="-228600">
              <a:spcBef>
                <a:spcPts val="0"/>
              </a:spcBef>
              <a:spcAft>
                <a:spcPts val="1800"/>
              </a:spcAft>
              <a:buClr>
                <a:srgbClr val="66FFFF"/>
              </a:buClr>
            </a:pPr>
            <a:r>
              <a:rPr lang="en-US" sz="2500" dirty="0">
                <a:solidFill>
                  <a:schemeClr val="bg1"/>
                </a:solidFill>
              </a:rPr>
              <a:t>Heading in Scofield Reference Bible: “The Tests of Fellowship: Obedience and Love.”</a:t>
            </a:r>
          </a:p>
          <a:p>
            <a:pPr marL="228600" indent="-228600">
              <a:spcBef>
                <a:spcPts val="0"/>
              </a:spcBef>
              <a:spcAft>
                <a:spcPts val="1800"/>
              </a:spcAft>
              <a:buClr>
                <a:srgbClr val="66FFFF"/>
              </a:buClr>
            </a:pPr>
            <a:r>
              <a:rPr lang="en-US" sz="2500" b="1" dirty="0">
                <a:solidFill>
                  <a:srgbClr val="FFFFCC"/>
                </a:solidFill>
              </a:rPr>
              <a:t>“</a:t>
            </a:r>
            <a:r>
              <a:rPr lang="en-US" sz="2500" b="1" u="sng" dirty="0">
                <a:solidFill>
                  <a:srgbClr val="FFFFCC"/>
                </a:solidFill>
              </a:rPr>
              <a:t>Knowing God” refers to intimacy or fellowship with God rather than being born again</a:t>
            </a:r>
          </a:p>
          <a:p>
            <a:pPr marL="228600" indent="-228600">
              <a:spcBef>
                <a:spcPts val="0"/>
              </a:spcBef>
              <a:spcAft>
                <a:spcPts val="1800"/>
              </a:spcAft>
              <a:buClr>
                <a:srgbClr val="66FFFF"/>
              </a:buClr>
            </a:pPr>
            <a:r>
              <a:rPr lang="en-US" sz="2500" dirty="0">
                <a:solidFill>
                  <a:schemeClr val="bg1"/>
                </a:solidFill>
              </a:rPr>
              <a:t>Out of fellowship believers do not know God (John 14:7-9; Gal. 4:9; 1 Cor. 15:34; 2 Pet. 3:18)</a:t>
            </a:r>
          </a:p>
          <a:p>
            <a:pPr marL="228600" indent="-228600">
              <a:spcBef>
                <a:spcPts val="0"/>
              </a:spcBef>
              <a:spcAft>
                <a:spcPts val="1800"/>
              </a:spcAft>
              <a:buClr>
                <a:srgbClr val="66FFFF"/>
              </a:buCl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11639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7"/>
            <a:ext cx="9144000" cy="5343642"/>
          </a:xfrm>
        </p:spPr>
        <p:txBody>
          <a:bodyPr/>
          <a:lstStyle/>
          <a:p>
            <a:pPr marL="228600" indent="-228600">
              <a:spcBef>
                <a:spcPts val="0"/>
              </a:spcBef>
              <a:spcAft>
                <a:spcPts val="1800"/>
              </a:spcAft>
              <a:buClr>
                <a:srgbClr val="66FFFF"/>
              </a:buClr>
            </a:pPr>
            <a:r>
              <a:rPr lang="en-US" sz="2500" dirty="0">
                <a:solidFill>
                  <a:schemeClr val="bg1"/>
                </a:solidFill>
              </a:rPr>
              <a:t>Other purpose statements in 1 John cover only what immediately follows (2:1 &amp; 1:5-10; 2:26 &amp; 2:18-25)</a:t>
            </a:r>
          </a:p>
          <a:p>
            <a:pPr marL="228600" indent="-228600">
              <a:spcBef>
                <a:spcPts val="0"/>
              </a:spcBef>
              <a:spcAft>
                <a:spcPts val="1800"/>
              </a:spcAft>
              <a:buClr>
                <a:srgbClr val="66FFFF"/>
              </a:buClr>
            </a:pPr>
            <a:r>
              <a:rPr lang="en-US" sz="2500" dirty="0">
                <a:solidFill>
                  <a:schemeClr val="bg1"/>
                </a:solidFill>
              </a:rPr>
              <a:t>1 John 5:13 is not the book’s purpose statement</a:t>
            </a:r>
          </a:p>
          <a:p>
            <a:pPr marL="228600" indent="-228600">
              <a:spcBef>
                <a:spcPts val="0"/>
              </a:spcBef>
              <a:spcAft>
                <a:spcPts val="1800"/>
              </a:spcAft>
              <a:buClr>
                <a:srgbClr val="66FFFF"/>
              </a:buClr>
            </a:pPr>
            <a:r>
              <a:rPr lang="en-US" sz="2500" dirty="0">
                <a:solidFill>
                  <a:schemeClr val="bg1"/>
                </a:solidFill>
              </a:rPr>
              <a:t>1 John 1:3-4 is the book’s purpose statement</a:t>
            </a:r>
          </a:p>
          <a:p>
            <a:pPr marL="228600" indent="-228600">
              <a:spcBef>
                <a:spcPts val="0"/>
              </a:spcBef>
              <a:spcAft>
                <a:spcPts val="1800"/>
              </a:spcAft>
              <a:buClr>
                <a:srgbClr val="66FFFF"/>
              </a:buClr>
            </a:pPr>
            <a:r>
              <a:rPr lang="en-US" sz="2500" dirty="0">
                <a:solidFill>
                  <a:schemeClr val="bg1"/>
                </a:solidFill>
              </a:rPr>
              <a:t>Heading in Scofield Reference Bible: “The Tests of Fellowship: Obedience and Love.”</a:t>
            </a:r>
          </a:p>
          <a:p>
            <a:pPr marL="228600" indent="-228600">
              <a:spcBef>
                <a:spcPts val="0"/>
              </a:spcBef>
              <a:spcAft>
                <a:spcPts val="1800"/>
              </a:spcAft>
              <a:buClr>
                <a:srgbClr val="66FFFF"/>
              </a:buClr>
            </a:pPr>
            <a:r>
              <a:rPr lang="en-US" sz="2500" dirty="0">
                <a:solidFill>
                  <a:schemeClr val="bg1"/>
                </a:solidFill>
              </a:rPr>
              <a:t>“Knowing God” refers to intimacy or fellowship with God rather than being born again</a:t>
            </a:r>
          </a:p>
          <a:p>
            <a:pPr marL="228600" indent="-228600">
              <a:spcBef>
                <a:spcPts val="0"/>
              </a:spcBef>
              <a:spcAft>
                <a:spcPts val="1800"/>
              </a:spcAft>
              <a:buClr>
                <a:srgbClr val="66FFFF"/>
              </a:buClr>
            </a:pPr>
            <a:r>
              <a:rPr lang="en-US" sz="2500" b="1" u="sng" dirty="0">
                <a:solidFill>
                  <a:srgbClr val="FFFFCC"/>
                </a:solidFill>
              </a:rPr>
              <a:t>Out of fellowship believers do not know God (John 14:7-9; Gal. 4:9; 1 Cor. 15:34; 2 Pet. 3:18)</a:t>
            </a:r>
          </a:p>
          <a:p>
            <a:pPr marL="228600" indent="-228600">
              <a:spcBef>
                <a:spcPts val="0"/>
              </a:spcBef>
              <a:spcAft>
                <a:spcPts val="1800"/>
              </a:spcAft>
              <a:buClr>
                <a:srgbClr val="66FFFF"/>
              </a:buCl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59523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6"/>
            <a:ext cx="9144000" cy="5960491"/>
          </a:xfrm>
        </p:spPr>
        <p:txBody>
          <a:bodyPr/>
          <a:lstStyle/>
          <a:p>
            <a:pPr marL="228600" indent="-228600">
              <a:spcBef>
                <a:spcPts val="0"/>
              </a:spcBef>
              <a:spcAft>
                <a:spcPts val="1800"/>
              </a:spcAft>
              <a:buClr>
                <a:srgbClr val="66FFFF"/>
              </a:buClr>
            </a:pPr>
            <a:r>
              <a:rPr lang="en-US" sz="2500" dirty="0">
                <a:solidFill>
                  <a:schemeClr val="bg1"/>
                </a:solidFill>
              </a:rPr>
              <a:t>Other purpose statements in 1 John cover only what immediately follows (2:1 &amp; 1:5-10; 2:26 &amp; 2:18-25)</a:t>
            </a:r>
          </a:p>
          <a:p>
            <a:pPr marL="228600" indent="-228600">
              <a:spcBef>
                <a:spcPts val="0"/>
              </a:spcBef>
              <a:spcAft>
                <a:spcPts val="1800"/>
              </a:spcAft>
              <a:buClr>
                <a:srgbClr val="66FFFF"/>
              </a:buClr>
            </a:pPr>
            <a:r>
              <a:rPr lang="en-US" sz="2500" dirty="0">
                <a:solidFill>
                  <a:schemeClr val="bg1"/>
                </a:solidFill>
              </a:rPr>
              <a:t>1 John 5:13 is not the book’s purpose statement</a:t>
            </a:r>
          </a:p>
          <a:p>
            <a:pPr marL="228600" indent="-228600">
              <a:spcBef>
                <a:spcPts val="0"/>
              </a:spcBef>
              <a:spcAft>
                <a:spcPts val="1800"/>
              </a:spcAft>
              <a:buClr>
                <a:srgbClr val="66FFFF"/>
              </a:buClr>
            </a:pPr>
            <a:r>
              <a:rPr lang="en-US" sz="2500" dirty="0">
                <a:solidFill>
                  <a:schemeClr val="bg1"/>
                </a:solidFill>
              </a:rPr>
              <a:t>1 John 1:3-4 is the book’s purpose statement</a:t>
            </a:r>
          </a:p>
          <a:p>
            <a:pPr marL="228600" indent="-228600">
              <a:spcBef>
                <a:spcPts val="0"/>
              </a:spcBef>
              <a:spcAft>
                <a:spcPts val="1800"/>
              </a:spcAft>
              <a:buClr>
                <a:srgbClr val="66FFFF"/>
              </a:buClr>
            </a:pPr>
            <a:r>
              <a:rPr lang="en-US" sz="2500" dirty="0">
                <a:solidFill>
                  <a:schemeClr val="bg1"/>
                </a:solidFill>
              </a:rPr>
              <a:t>Heading in Scofield Reference Bible: “The Tests of Fellowship: Obedience and Love.”</a:t>
            </a:r>
          </a:p>
          <a:p>
            <a:pPr marL="228600" indent="-228600">
              <a:spcBef>
                <a:spcPts val="0"/>
              </a:spcBef>
              <a:spcAft>
                <a:spcPts val="1800"/>
              </a:spcAft>
              <a:buClr>
                <a:srgbClr val="66FFFF"/>
              </a:buClr>
            </a:pPr>
            <a:r>
              <a:rPr lang="en-US" sz="2500" dirty="0">
                <a:solidFill>
                  <a:schemeClr val="bg1"/>
                </a:solidFill>
              </a:rPr>
              <a:t>“Knowing God” refers to intimacy or fellowship with God rather than being born again</a:t>
            </a:r>
          </a:p>
          <a:p>
            <a:pPr marL="228600" indent="-228600">
              <a:spcBef>
                <a:spcPts val="0"/>
              </a:spcBef>
              <a:spcAft>
                <a:spcPts val="1800"/>
              </a:spcAft>
              <a:buClr>
                <a:srgbClr val="66FFFF"/>
              </a:buClr>
            </a:pPr>
            <a:r>
              <a:rPr lang="en-US" sz="2500" dirty="0">
                <a:solidFill>
                  <a:schemeClr val="bg1"/>
                </a:solidFill>
              </a:rPr>
              <a:t>Out of fellowship believers do not know God (John 14:7-9; Gal. 4:9; 1 Cor. 15:34; 2 Pet. 3:18)</a:t>
            </a:r>
          </a:p>
          <a:p>
            <a:pPr marL="228600" indent="-228600">
              <a:spcBef>
                <a:spcPts val="0"/>
              </a:spcBef>
              <a:spcAft>
                <a:spcPts val="1800"/>
              </a:spcAft>
              <a:buClr>
                <a:srgbClr val="66FFFF"/>
              </a:buClr>
            </a:pPr>
            <a:r>
              <a:rPr lang="en-US" sz="2500" b="1" u="sng" dirty="0">
                <a:solidFill>
                  <a:srgbClr val="FFFFCC"/>
                </a:solidFill>
              </a:rPr>
              <a:t>Keeping God’s commandments to know God (gain or keep salvation) contradicts Ephes. 2:8-9</a:t>
            </a:r>
            <a:r>
              <a:rPr lang="en-US" sz="2500" dirty="0">
                <a:solidFill>
                  <a:schemeClr val="bg1"/>
                </a:solidFill>
              </a:rPr>
              <a:t>.</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773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3315"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Response  to problem passages</a:t>
            </a:r>
          </a:p>
        </p:txBody>
      </p:sp>
      <p:pic>
        <p:nvPicPr>
          <p:cNvPr id="13316"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990475" y="299873"/>
            <a:ext cx="7163050" cy="3000821"/>
          </a:xfrm>
          <a:prstGeom prst="rect">
            <a:avLst/>
          </a:prstGeom>
          <a:noFill/>
          <a:ln w="28575">
            <a:noFill/>
            <a:miter lim="800000"/>
            <a:headEnd/>
            <a:tailEnd/>
          </a:ln>
        </p:spPr>
        <p:txBody>
          <a:bodyPr wrap="square">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2:3</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cs typeface="Calibri" panose="020F0502020204030204" pitchFamily="34" charset="0"/>
              </a:rPr>
              <a:t>By this we know that we have come to know Him, if we keep His commandments.”</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18155993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Arial" panose="020B0604020202020204" pitchFamily="34" charset="0"/>
              <a:buAutoNum type="alphaLcPeriod"/>
            </a:pPr>
            <a:r>
              <a:rPr lang="en-US" altLang="en-US" sz="3200" b="1" u="sng" dirty="0">
                <a:solidFill>
                  <a:srgbClr val="FFFFCC"/>
                </a:solidFill>
                <a:latin typeface="+mn-lt"/>
                <a:cs typeface="Calibri" panose="020F0502020204030204" pitchFamily="34" charset="0"/>
              </a:rPr>
              <a:t>1 John 3:9</a:t>
            </a:r>
          </a:p>
          <a:p>
            <a:pPr>
              <a:spcAft>
                <a:spcPts val="2400"/>
              </a:spcAft>
              <a:buClr>
                <a:srgbClr val="66FFFF"/>
              </a:buClr>
              <a:buFont typeface="Calibri" panose="020F0502020204030204" pitchFamily="34" charset="0"/>
              <a:buAutoNum type="alphaLcPeriod"/>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50752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Arial" panose="020B0604020202020204" pitchFamily="34" charset="0"/>
              <a:buAutoNum type="alphaLcPeriod"/>
            </a:pPr>
            <a:r>
              <a:rPr lang="en-US" altLang="en-US" sz="3200" b="1" u="sng" dirty="0">
                <a:solidFill>
                  <a:srgbClr val="FFFFCC"/>
                </a:solidFill>
                <a:latin typeface="+mn-lt"/>
                <a:cs typeface="Calibri" panose="020F0502020204030204" pitchFamily="34" charset="0"/>
              </a:rPr>
              <a:t>1 John 3:15</a:t>
            </a:r>
          </a:p>
          <a:p>
            <a:pPr>
              <a:spcAft>
                <a:spcPts val="2400"/>
              </a:spcAft>
              <a:buClr>
                <a:srgbClr val="66FFFF"/>
              </a:buClr>
              <a:buFont typeface="Calibri" panose="020F0502020204030204" pitchFamily="34" charset="0"/>
              <a:buAutoNum type="alphaLcPeriod"/>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30082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Arial" panose="020B0604020202020204" pitchFamily="34" charset="0"/>
              <a:buAutoNum type="alphaLcPeriod"/>
            </a:pPr>
            <a:r>
              <a:rPr lang="en-US" altLang="en-US" sz="3200" b="1" u="sng" dirty="0">
                <a:solidFill>
                  <a:srgbClr val="FFFFCC"/>
                </a:solidFill>
                <a:latin typeface="+mn-lt"/>
                <a:cs typeface="Calibri" panose="020F0502020204030204" pitchFamily="34" charset="0"/>
              </a:rPr>
              <a:t>1 John 5:16</a:t>
            </a:r>
          </a:p>
          <a:p>
            <a:pPr>
              <a:spcAft>
                <a:spcPts val="2400"/>
              </a:spcAft>
              <a:buClr>
                <a:srgbClr val="66FFFF"/>
              </a:buClr>
              <a:buFont typeface="Calibri" panose="020F0502020204030204" pitchFamily="34" charset="0"/>
              <a:buAutoNum type="alphaLcPeriod"/>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12347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895600" y="2857500"/>
            <a:ext cx="3352800" cy="1143000"/>
          </a:xfrm>
        </p:spPr>
        <p:txBody>
          <a:bodyPr lIns="92075" tIns="46039" rIns="92075" bIns="46039"/>
          <a:lstStyle/>
          <a:p>
            <a:pPr>
              <a:defRPr/>
            </a:pPr>
            <a:r>
              <a:rPr lang="en-US" altLang="en-US" b="1" dirty="0">
                <a:solidFill>
                  <a:srgbClr val="00FFFF"/>
                </a:solidFill>
                <a:effectLst>
                  <a:outerShdw blurRad="38100" dist="38100" dir="2700000" algn="tl">
                    <a:srgbClr val="000000">
                      <a:alpha val="43137"/>
                    </a:srgbClr>
                  </a:outerShdw>
                </a:effectLst>
              </a:rPr>
              <a:t>CONCLUSION</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0" y="265113"/>
            <a:ext cx="91440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3976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4339"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Paul</a:t>
            </a:r>
          </a:p>
        </p:txBody>
      </p:sp>
      <p:pic>
        <p:nvPicPr>
          <p:cNvPr id="1434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Revelation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5023</TotalTime>
  <Words>3981</Words>
  <Application>Microsoft Office PowerPoint</Application>
  <PresentationFormat>On-screen Show (4:3)</PresentationFormat>
  <Paragraphs>511</Paragraphs>
  <Slides>75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75</vt:i4>
      </vt:variant>
    </vt:vector>
  </HeadingPairs>
  <TitlesOfParts>
    <vt:vector size="80" baseType="lpstr">
      <vt:lpstr>Arial</vt:lpstr>
      <vt:lpstr>Calibri</vt:lpstr>
      <vt:lpstr>Tahoma</vt:lpstr>
      <vt:lpstr>Wingdings</vt:lpstr>
      <vt:lpstr>1_Office Theme</vt:lpstr>
      <vt:lpstr>Soteriology Session 46</vt:lpstr>
      <vt:lpstr>Soteriology Overview</vt:lpstr>
      <vt:lpstr>Soteriology Overview</vt:lpstr>
      <vt:lpstr>Definition of Eternal Security</vt:lpstr>
      <vt:lpstr>Eternal Security Outline</vt:lpstr>
      <vt:lpstr>Eternal Security Outline</vt:lpstr>
      <vt:lpstr>Eternal Security Outline</vt:lpstr>
      <vt:lpstr>Response to Problem Passages</vt:lpstr>
      <vt:lpstr>Response to Problem Passages</vt:lpstr>
      <vt:lpstr>Passages from the General Letters &amp; Revelation</vt:lpstr>
      <vt:lpstr>Passages from the General Letters &amp; Revelation</vt:lpstr>
      <vt:lpstr>PowerPoint Presentation</vt:lpstr>
      <vt:lpstr>2 Peter 1:10-11</vt:lpstr>
      <vt:lpstr>2 Peter 1:10-11</vt:lpstr>
      <vt:lpstr>PowerPoint Presentation</vt:lpstr>
      <vt:lpstr>2 Peter 1:10-11</vt:lpstr>
      <vt:lpstr>PowerPoint Presentation</vt:lpstr>
      <vt:lpstr>PowerPoint Presentation</vt:lpstr>
      <vt:lpstr>Lewis Sperry Chafer, Salvation: A Clear Doctrinal Analysis  (Grand Rapids: Zondervan, 1977), 60. Italics added</vt:lpstr>
      <vt:lpstr>Passages from the General Letters &amp; Revelation</vt:lpstr>
      <vt:lpstr>PowerPoint Presentation</vt:lpstr>
      <vt:lpstr>PowerPoint Presentation</vt:lpstr>
      <vt:lpstr>2 Peter 2:20-22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Three Tenses of Salvation</vt:lpstr>
      <vt:lpstr>Three Tenses of Salvation</vt:lpstr>
      <vt:lpstr>Three Tenses of Salvation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Passages from the General Letters &amp; Revelation</vt:lpstr>
      <vt:lpstr>PowerPoint Presentation</vt:lpstr>
      <vt:lpstr>Believing Audience</vt:lpstr>
      <vt:lpstr>Believing Audience</vt:lpstr>
      <vt:lpstr>PowerPoint Presentation</vt:lpstr>
      <vt:lpstr>PowerPoint Presentation</vt:lpstr>
      <vt:lpstr>Believing Audience</vt:lpstr>
      <vt:lpstr>Believing Audience</vt:lpstr>
      <vt:lpstr>7 Tests  in  1 John</vt:lpstr>
      <vt:lpstr>What is Being Tested?</vt:lpstr>
      <vt:lpstr>Three Tenses of Salvation</vt:lpstr>
      <vt:lpstr>Three Tenses of Salvation</vt:lpstr>
      <vt:lpstr>PowerPoint Presentation</vt:lpstr>
      <vt:lpstr>PowerPoint Presentation</vt:lpstr>
      <vt:lpstr>Three Tenses of Salvation</vt:lpstr>
      <vt:lpstr>PowerPoint Presentation</vt:lpstr>
      <vt:lpstr>PowerPoint Presentation</vt:lpstr>
      <vt:lpstr>PowerPoint Presentation</vt:lpstr>
      <vt:lpstr>1 John 2:3</vt:lpstr>
      <vt:lpstr>1 John 2:3</vt:lpstr>
      <vt:lpstr>1 John 2:3</vt:lpstr>
      <vt:lpstr>PowerPoint Presentation</vt:lpstr>
      <vt:lpstr>1 John 2:3</vt:lpstr>
      <vt:lpstr>PowerPoint Presentation</vt:lpstr>
      <vt:lpstr>1 John 2:3</vt:lpstr>
      <vt:lpstr>1 John 2:3</vt:lpstr>
      <vt:lpstr>1 John 2:3</vt:lpstr>
      <vt:lpstr>1 John 2:3</vt:lpstr>
      <vt:lpstr>PowerPoint Presentation</vt:lpstr>
      <vt:lpstr>Passages from the General Letters &amp; Revelation</vt:lpstr>
      <vt:lpstr>Passages from the General Letters &amp; Revelation</vt:lpstr>
      <vt:lpstr>Passages from the General Letters &amp; Revelation</vt:lpstr>
      <vt:lpstr>CONCLUSION</vt:lpstr>
      <vt:lpstr>Passages From the General Letters &amp; 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Soteriology Session 7</dc:title>
  <dc:creator>Jim McGowan</dc:creator>
  <cp:lastModifiedBy>Andy Woods</cp:lastModifiedBy>
  <cp:revision>483</cp:revision>
  <cp:lastPrinted>2016-11-11T15:40:37Z</cp:lastPrinted>
  <dcterms:created xsi:type="dcterms:W3CDTF">2016-02-18T16:07:28Z</dcterms:created>
  <dcterms:modified xsi:type="dcterms:W3CDTF">2017-01-29T02:05:47Z</dcterms:modified>
</cp:coreProperties>
</file>