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408" r:id="rId2"/>
    <p:sldId id="2409" r:id="rId3"/>
    <p:sldId id="2448" r:id="rId4"/>
    <p:sldId id="2449" r:id="rId5"/>
    <p:sldId id="2450" r:id="rId6"/>
    <p:sldId id="2569" r:id="rId7"/>
    <p:sldId id="2563" r:id="rId8"/>
    <p:sldId id="2586" r:id="rId9"/>
    <p:sldId id="2723" r:id="rId10"/>
    <p:sldId id="2627" r:id="rId11"/>
    <p:sldId id="2391" r:id="rId12"/>
    <p:sldId id="2684" r:id="rId13"/>
    <p:sldId id="2669" r:id="rId14"/>
    <p:sldId id="2658" r:id="rId15"/>
    <p:sldId id="2705" r:id="rId16"/>
    <p:sldId id="2672" r:id="rId17"/>
    <p:sldId id="2674" r:id="rId18"/>
    <p:sldId id="2689" r:id="rId19"/>
    <p:sldId id="2662" r:id="rId20"/>
    <p:sldId id="2708" r:id="rId21"/>
    <p:sldId id="2704" r:id="rId22"/>
    <p:sldId id="2690" r:id="rId23"/>
    <p:sldId id="2663" r:id="rId24"/>
    <p:sldId id="2711" r:id="rId25"/>
    <p:sldId id="2712" r:id="rId26"/>
    <p:sldId id="2679" r:id="rId27"/>
    <p:sldId id="2680" r:id="rId28"/>
    <p:sldId id="2713" r:id="rId29"/>
    <p:sldId id="2714" r:id="rId30"/>
    <p:sldId id="2715" r:id="rId31"/>
    <p:sldId id="2678" r:id="rId32"/>
    <p:sldId id="2725" r:id="rId33"/>
    <p:sldId id="2691" r:id="rId34"/>
    <p:sldId id="2629" r:id="rId35"/>
    <p:sldId id="2692" r:id="rId36"/>
    <p:sldId id="2716" r:id="rId37"/>
    <p:sldId id="2717" r:id="rId38"/>
    <p:sldId id="2693" r:id="rId39"/>
    <p:sldId id="2664" r:id="rId40"/>
    <p:sldId id="2718" r:id="rId41"/>
    <p:sldId id="2677" r:id="rId42"/>
    <p:sldId id="2724" r:id="rId43"/>
    <p:sldId id="2694" r:id="rId44"/>
    <p:sldId id="2719" r:id="rId45"/>
    <p:sldId id="2695" r:id="rId46"/>
    <p:sldId id="2630" r:id="rId47"/>
    <p:sldId id="2696" r:id="rId48"/>
    <p:sldId id="2682" r:id="rId49"/>
    <p:sldId id="2720" r:id="rId50"/>
    <p:sldId id="2697" r:id="rId51"/>
    <p:sldId id="2721" r:id="rId52"/>
    <p:sldId id="2698" r:id="rId53"/>
    <p:sldId id="2722" r:id="rId54"/>
    <p:sldId id="2439" r:id="rId55"/>
    <p:sldId id="2699" r:id="rId56"/>
    <p:sldId id="2681" r:id="rId5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CCCCFF"/>
    <a:srgbClr val="0000FF"/>
    <a:srgbClr val="FFFF99"/>
    <a:srgbClr val="33CC33"/>
    <a:srgbClr val="FF00FF"/>
    <a:srgbClr val="0099FF"/>
    <a:srgbClr val="FFFF00"/>
    <a:srgbClr val="A50021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1654" autoAdjust="0"/>
  </p:normalViewPr>
  <p:slideViewPr>
    <p:cSldViewPr>
      <p:cViewPr varScale="1">
        <p:scale>
          <a:sx n="66" d="100"/>
          <a:sy n="66" d="100"/>
        </p:scale>
        <p:origin x="16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15432-B629-4166-AD32-A9E16EB1D35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924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613FD-597F-4D6A-A241-081E46D4227D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630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678E6-2F01-4371-82B2-17923EDD2520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430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678E6-2F01-4371-82B2-17923EDD2520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552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678E6-2F01-4371-82B2-17923EDD2520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279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678E6-2F01-4371-82B2-17923EDD252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37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678E6-2F01-4371-82B2-17923EDD2520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454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BC3E2-6A8C-4B06-97D1-1224F32FA666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900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BC3E2-6A8C-4B06-97D1-1224F32FA666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471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BC3E2-6A8C-4B06-97D1-1224F32FA666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852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BC3E2-6A8C-4B06-97D1-1224F32FA666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0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3A79E-43F5-4699-AB65-4F97E058C6E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96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D2425-F2B0-43D4-9EDC-B93927757A7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38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D2425-F2B0-43D4-9EDC-B93927757A7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90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613FD-597F-4D6A-A241-081E46D4227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35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613FD-597F-4D6A-A241-081E46D4227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34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613FD-597F-4D6A-A241-081E46D4227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1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613FD-597F-4D6A-A241-081E46D4227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42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613FD-597F-4D6A-A241-081E46D4227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24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cs typeface="Calibri" panose="020F0502020204030204" pitchFamily="34" charset="0"/>
              </a:rPr>
              <a:t>THE BOOK OF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Dr. Andy Woods</a:t>
            </a:r>
          </a:p>
        </p:txBody>
      </p:sp>
      <p:pic>
        <p:nvPicPr>
          <p:cNvPr id="1026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4" y="1907066"/>
            <a:ext cx="7897232" cy="32004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</a:t>
            </a: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2248786034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3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2100" y="1162050"/>
            <a:ext cx="6019800" cy="38100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Setting (3:1-7)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Accusation (3:8-12)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Test (3:13-18)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Deliverance (3:19-27)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Decree (3:28-30)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3048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3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2100" y="1162050"/>
            <a:ext cx="6019800" cy="38100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The Setting (3:1-7)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Accusation (3:8-12)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Test (3:13-18)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Deliverance (3:19-27)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Decree (3:28-30)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pPr algn="ctr"/>
            <a:r>
              <a:rPr lang="en-US" altLang="en-US" sz="4000" dirty="0"/>
              <a:t>Nebuchadnezzar’s Image (3:1)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600200"/>
            <a:ext cx="5486400" cy="3429000"/>
          </a:xfrm>
        </p:spPr>
        <p:txBody>
          <a:bodyPr/>
          <a:lstStyle/>
          <a:p>
            <a:pPr marL="457200" indent="-457200"/>
            <a:endParaRPr lang="en-US" altLang="en-US" sz="3600" dirty="0"/>
          </a:p>
          <a:p>
            <a:pPr marL="457200" indent="-457200"/>
            <a:r>
              <a:rPr lang="en-US" altLang="en-US" sz="3600" dirty="0"/>
              <a:t>90 feet high &amp; 9 feet wide</a:t>
            </a:r>
          </a:p>
          <a:p>
            <a:pPr marL="457200" indent="-457200"/>
            <a:endParaRPr lang="en-US" altLang="en-US" sz="3600" dirty="0"/>
          </a:p>
          <a:p>
            <a:pPr marL="457200" indent="-457200"/>
            <a:r>
              <a:rPr lang="en-US" altLang="en-US" sz="3600" dirty="0"/>
              <a:t>8 stories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8209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247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algn="ctr"/>
            <a:r>
              <a:rPr lang="en-US" altLang="en-US" sz="4000" dirty="0"/>
              <a:t>Nebuchadnezzar’s Command (3:4-6)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606" y="1600200"/>
            <a:ext cx="8332788" cy="44608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Exodus 20:1-6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Purpose of government (Gen 6:11; 9:6; Rom 13:1-7; 1 Tim 2:1-4; 1 Pet 2:23-15)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Civil disobedience (Dan 3; 6; Acts 5:29)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301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538740288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</a:t>
            </a:r>
            <a:r>
              <a:rPr lang="en-US" b="1" u="sng" dirty="0">
                <a:solidFill>
                  <a:srgbClr val="FFFFCC"/>
                </a:solidFill>
              </a:rPr>
              <a:t>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</a:t>
            </a:r>
            <a:r>
              <a:rPr lang="en-US" b="1" u="sng" dirty="0">
                <a:solidFill>
                  <a:srgbClr val="FFFFCC"/>
                </a:solidFill>
              </a:rPr>
              <a:t>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54493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534400" cy="36576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“Jack Phillips is a baker who declined to bake a wedding cake for a same-sex couple because his Christian belief is that marriage exists only between a man and woman. Now a Colorado judge has ordered him to bake cakes for same-sex marriages, and if Phillips refuses, he could go to jail.”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228600" y="585847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Ken </a:t>
            </a:r>
            <a:r>
              <a:rPr lang="en-US" sz="1600" dirty="0" err="1">
                <a:latin typeface="Calibri" panose="020F0502020204030204" pitchFamily="34" charset="0"/>
              </a:rPr>
              <a:t>Klukowski</a:t>
            </a:r>
            <a:r>
              <a:rPr lang="en-US" sz="1600" dirty="0">
                <a:latin typeface="Calibri" panose="020F0502020204030204" pitchFamily="34" charset="0"/>
              </a:rPr>
              <a:t>, “Baker Faces Prison for Refusing to Bake Same-Sex Wedding Cake,” online: http://www.breitbart.com/Big-Government/2013/12/12/Christian-Baker-Willing-to-Go-to-Jail-for-Declining-Gay-Wedding-Cake, 12 December 2013, accessed 16 May 2014.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7300" y="247471"/>
            <a:ext cx="6629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</a:rPr>
              <a:t>Baker Faces Prison for Refusing to Bake Same-Sex Wedding Cake</a:t>
            </a:r>
          </a:p>
        </p:txBody>
      </p:sp>
    </p:spTree>
    <p:extLst>
      <p:ext uri="{BB962C8B-B14F-4D97-AF65-F5344CB8AC3E}">
        <p14:creationId xmlns:p14="http://schemas.microsoft.com/office/powerpoint/2010/main" val="40321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2286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3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2100" y="1162050"/>
            <a:ext cx="6019800" cy="38100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Setting (3:1-7)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The Accusation (3:8-12)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Test (3:13-18)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Deliverance (3:19-27)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Decree (3:28-30)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dirty="0"/>
              <a:t>II. The Accusation (3:8-12)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1"/>
            <a:ext cx="6781800" cy="36576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Jealousy (2:49; 6:3-4; Acts 5:17)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Monotheism (Esther 3:1-6)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John 14:6; Acts 4:12; 1 Tim. 2:5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Where is Daniel? 2:49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5614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Message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768415"/>
            <a:ext cx="5981700" cy="196538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/>
              <a:t>Times of the Gentiles are revealed prophetically (2, 7, 8-12) and ethically (1, 3-6)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600" dirty="0"/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19" y="4419600"/>
            <a:ext cx="4347959" cy="16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dirty="0"/>
              <a:t>II. The Accusation (3:8-12)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1"/>
            <a:ext cx="6781800" cy="36576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Jealousy (2:49; 6:3-4; Acts 5:17)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Monotheism (Esther 3:1-6)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John 14:6; Acts 4:12; 1 Tim. 2:5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b="1" u="sng" dirty="0"/>
              <a:t>Where is Daniel? 2:49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9933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400050" y="152400"/>
            <a:ext cx="83439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Daniel 2:48-49 (NASB)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dirty="0">
                <a:latin typeface="Calibri" panose="020F0502020204030204" pitchFamily="34" charset="0"/>
              </a:rPr>
              <a:t>Then the king promoted 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Daniel</a:t>
            </a:r>
            <a:r>
              <a:rPr lang="en-US" sz="3200" dirty="0">
                <a:latin typeface="Calibri" panose="020F0502020204030204" pitchFamily="34" charset="0"/>
              </a:rPr>
              <a:t> and gave him many great gifts, and he made him 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ruler over the whole province of Babylon</a:t>
            </a:r>
            <a:r>
              <a:rPr lang="en-US" sz="3200" dirty="0">
                <a:latin typeface="Calibri" panose="020F0502020204030204" pitchFamily="34" charset="0"/>
              </a:rPr>
              <a:t> and chief prefect over all the wise men of Babylon. </a:t>
            </a:r>
            <a:r>
              <a:rPr lang="en-US" sz="3200" baseline="30000" dirty="0">
                <a:latin typeface="Calibri" panose="020F0502020204030204" pitchFamily="34" charset="0"/>
              </a:rPr>
              <a:t>49 </a:t>
            </a:r>
            <a:r>
              <a:rPr lang="en-US" sz="3200" dirty="0">
                <a:latin typeface="Calibri" panose="020F0502020204030204" pitchFamily="34" charset="0"/>
              </a:rPr>
              <a:t>And Daniel made request of the king, and he appointed 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Shadrach, Meshach and Abed-</a:t>
            </a:r>
            <a:r>
              <a:rPr lang="en-US" sz="3200" b="1" u="sng" dirty="0" err="1">
                <a:solidFill>
                  <a:srgbClr val="FFFFCC"/>
                </a:solidFill>
                <a:latin typeface="Calibri" panose="020F0502020204030204" pitchFamily="34" charset="0"/>
              </a:rPr>
              <a:t>nego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 over the administration of the province of Babylon, while Daniel was at the king’s court</a:t>
            </a:r>
            <a:r>
              <a:rPr lang="en-US" sz="3200" dirty="0">
                <a:latin typeface="Calibri" panose="020F0502020204030204" pitchFamily="34" charset="0"/>
              </a:rPr>
              <a:t>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8380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2286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3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2100" y="1162050"/>
            <a:ext cx="6019800" cy="38100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Setting (3:1-7)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Accusation (3:8-12)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The Test (3:13-18)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Deliverance (3:19-27)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Decree (3:28-30)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/>
              <a:t>The Test (3:13-18)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143000"/>
            <a:ext cx="7581900" cy="4343400"/>
          </a:xfrm>
        </p:spPr>
        <p:txBody>
          <a:bodyPr/>
          <a:lstStyle/>
          <a:p>
            <a:pPr marL="461963" indent="-461963"/>
            <a:r>
              <a:rPr lang="en-US" altLang="en-US" sz="3400" dirty="0"/>
              <a:t>Nebuchadnezzar’s ultimatum (3:13-15)</a:t>
            </a:r>
          </a:p>
          <a:p>
            <a:pPr marL="461963" indent="-461963"/>
            <a:r>
              <a:rPr lang="en-US" altLang="en-US" sz="3400" dirty="0"/>
              <a:t>Battle over sovereignty (3:15b)</a:t>
            </a:r>
          </a:p>
          <a:p>
            <a:pPr marL="461963" indent="-461963"/>
            <a:r>
              <a:rPr lang="en-US" altLang="en-US" sz="3400" dirty="0"/>
              <a:t>The response (3:16-18)</a:t>
            </a:r>
          </a:p>
          <a:p>
            <a:pPr marL="914400" lvl="1" indent="-457200"/>
            <a:r>
              <a:rPr lang="en-US" altLang="en-US" sz="3400" dirty="0"/>
              <a:t>Heb. 11:35b</a:t>
            </a:r>
          </a:p>
          <a:p>
            <a:pPr marL="914400" lvl="1" indent="-457200"/>
            <a:r>
              <a:rPr lang="en-US" altLang="en-US" sz="3400" dirty="0"/>
              <a:t>Principles of civil disobedience</a:t>
            </a:r>
          </a:p>
          <a:p>
            <a:pPr marL="1376363" lvl="2" indent="-461963">
              <a:buFont typeface="Calibri" panose="020F0502020204030204" pitchFamily="34" charset="0"/>
              <a:buChar char="‒"/>
            </a:pPr>
            <a:r>
              <a:rPr lang="en-US" altLang="en-US" sz="3400" dirty="0"/>
              <a:t>Willingness to pay consequences</a:t>
            </a:r>
          </a:p>
          <a:p>
            <a:pPr marL="1376363" lvl="2" indent="-461963">
              <a:buFont typeface="Calibri" panose="020F0502020204030204" pitchFamily="34" charset="0"/>
              <a:buChar char="‒"/>
            </a:pPr>
            <a:r>
              <a:rPr lang="en-US" altLang="en-US" sz="3400" dirty="0"/>
              <a:t>Maintain respect for the king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221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/>
              <a:t>The Test (3:13-18)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143000"/>
            <a:ext cx="8134350" cy="4343400"/>
          </a:xfrm>
        </p:spPr>
        <p:txBody>
          <a:bodyPr/>
          <a:lstStyle/>
          <a:p>
            <a:pPr marL="461963" indent="-461963"/>
            <a:r>
              <a:rPr lang="en-US" altLang="en-US" sz="3400" b="1" u="sng" dirty="0">
                <a:solidFill>
                  <a:srgbClr val="FFFFCC"/>
                </a:solidFill>
              </a:rPr>
              <a:t>Nebuchadnezzar’s ultimatum (3:13-15)</a:t>
            </a:r>
          </a:p>
          <a:p>
            <a:pPr marL="461963" indent="-461963"/>
            <a:r>
              <a:rPr lang="en-US" altLang="en-US" sz="3400" dirty="0"/>
              <a:t>Battle over sovereignty (3:15b)</a:t>
            </a:r>
          </a:p>
          <a:p>
            <a:pPr marL="461963" indent="-461963"/>
            <a:r>
              <a:rPr lang="en-US" altLang="en-US" sz="3400" dirty="0"/>
              <a:t>The response (3:16-18)</a:t>
            </a:r>
          </a:p>
          <a:p>
            <a:pPr marL="914400" lvl="1" indent="-457200"/>
            <a:r>
              <a:rPr lang="en-US" altLang="en-US" sz="3400" dirty="0"/>
              <a:t>Heb. 11:35b</a:t>
            </a:r>
          </a:p>
          <a:p>
            <a:pPr marL="914400" lvl="1" indent="-457200"/>
            <a:r>
              <a:rPr lang="en-US" altLang="en-US" sz="3400" dirty="0"/>
              <a:t>Principles of civil disobedience</a:t>
            </a:r>
          </a:p>
          <a:p>
            <a:pPr marL="1376363" lvl="2" indent="-461963">
              <a:buFont typeface="Calibri" panose="020F0502020204030204" pitchFamily="34" charset="0"/>
              <a:buChar char="‒"/>
            </a:pPr>
            <a:r>
              <a:rPr lang="en-US" altLang="en-US" sz="3400" dirty="0"/>
              <a:t>Willingness to pay consequences</a:t>
            </a:r>
          </a:p>
          <a:p>
            <a:pPr marL="1376363" lvl="2" indent="-461963">
              <a:buFont typeface="Calibri" panose="020F0502020204030204" pitchFamily="34" charset="0"/>
              <a:buChar char="‒"/>
            </a:pPr>
            <a:r>
              <a:rPr lang="en-US" altLang="en-US" sz="3400" dirty="0"/>
              <a:t>Maintain respect for the king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5017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/>
              <a:t>The Test (3:13-18)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143000"/>
            <a:ext cx="7581900" cy="4343400"/>
          </a:xfrm>
        </p:spPr>
        <p:txBody>
          <a:bodyPr/>
          <a:lstStyle/>
          <a:p>
            <a:pPr marL="461963" indent="-461963"/>
            <a:r>
              <a:rPr lang="en-US" altLang="en-US" sz="3400" dirty="0"/>
              <a:t>Nebuchadnezzar’s ultimatum (3:13-15)</a:t>
            </a:r>
          </a:p>
          <a:p>
            <a:pPr marL="461963" indent="-461963"/>
            <a:r>
              <a:rPr lang="en-US" altLang="en-US" sz="3400" b="1" u="sng" dirty="0">
                <a:solidFill>
                  <a:srgbClr val="FFFFCC"/>
                </a:solidFill>
              </a:rPr>
              <a:t>Battle over sovereignty (3:15b)</a:t>
            </a:r>
          </a:p>
          <a:p>
            <a:pPr marL="461963" indent="-461963"/>
            <a:r>
              <a:rPr lang="en-US" altLang="en-US" sz="3400" dirty="0"/>
              <a:t>The response (3:16-18)</a:t>
            </a:r>
          </a:p>
          <a:p>
            <a:pPr marL="914400" lvl="1" indent="-457200"/>
            <a:r>
              <a:rPr lang="en-US" altLang="en-US" sz="3400" dirty="0"/>
              <a:t>Heb. 11:35b</a:t>
            </a:r>
          </a:p>
          <a:p>
            <a:pPr marL="914400" lvl="1" indent="-457200"/>
            <a:r>
              <a:rPr lang="en-US" altLang="en-US" sz="3400" dirty="0"/>
              <a:t>Principles of civil disobedience</a:t>
            </a:r>
          </a:p>
          <a:p>
            <a:pPr marL="1376363" lvl="2" indent="-461963">
              <a:buFont typeface="Calibri" panose="020F0502020204030204" pitchFamily="34" charset="0"/>
              <a:buChar char="‒"/>
            </a:pPr>
            <a:r>
              <a:rPr lang="en-US" altLang="en-US" sz="3400" dirty="0"/>
              <a:t>Willingness to pay consequences</a:t>
            </a:r>
          </a:p>
          <a:p>
            <a:pPr marL="1376363" lvl="2" indent="-461963">
              <a:buFont typeface="Calibri" panose="020F0502020204030204" pitchFamily="34" charset="0"/>
              <a:buChar char="‒"/>
            </a:pPr>
            <a:r>
              <a:rPr lang="en-US" altLang="en-US" sz="3400" dirty="0"/>
              <a:t>Maintain respect for the king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5437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486400" cy="762000"/>
          </a:xfrm>
        </p:spPr>
        <p:txBody>
          <a:bodyPr/>
          <a:lstStyle/>
          <a:p>
            <a:pPr algn="ctr"/>
            <a:r>
              <a:rPr lang="en-US" altLang="en-US" sz="4000" dirty="0"/>
              <a:t>Changing of the Names (Dan. 1:6)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143000"/>
            <a:ext cx="8001000" cy="49180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Jewish names (Deut. 6:6-7; Prov. 22:6)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Daniel – God is my judge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 err="1"/>
              <a:t>Hananiah</a:t>
            </a:r>
            <a:r>
              <a:rPr lang="en-US" altLang="en-US" sz="3600" dirty="0"/>
              <a:t> – Yahweh is gracious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 err="1"/>
              <a:t>Mishael</a:t>
            </a:r>
            <a:r>
              <a:rPr lang="en-US" altLang="en-US" sz="3600" dirty="0"/>
              <a:t> – Who is what God is?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 err="1"/>
              <a:t>Azariah</a:t>
            </a:r>
            <a:r>
              <a:rPr lang="en-US" altLang="en-US" sz="3600" dirty="0"/>
              <a:t> – Yahweh has helped</a:t>
            </a:r>
            <a:endParaRPr lang="en-US" altLang="en-US" dirty="0"/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03" y="1143001"/>
            <a:ext cx="8128794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Babylonian names (Gen 2:19)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 err="1"/>
              <a:t>Beltshazzar</a:t>
            </a:r>
            <a:r>
              <a:rPr lang="en-US" altLang="en-US" sz="3600" dirty="0"/>
              <a:t> – Lady protect the king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Shadrach – I am fearful of God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Meshach – I am of little account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Abed-</a:t>
            </a:r>
            <a:r>
              <a:rPr lang="en-US" altLang="en-US" sz="3600" dirty="0" err="1"/>
              <a:t>nego</a:t>
            </a:r>
            <a:r>
              <a:rPr lang="en-US" altLang="en-US" sz="3600" dirty="0"/>
              <a:t> – Servant of Nebo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486400" cy="762000"/>
          </a:xfrm>
        </p:spPr>
        <p:txBody>
          <a:bodyPr/>
          <a:lstStyle/>
          <a:p>
            <a:pPr algn="ctr"/>
            <a:r>
              <a:rPr lang="en-US" altLang="en-US" sz="4000" dirty="0"/>
              <a:t>Changing of the Names</a:t>
            </a:r>
            <a:br>
              <a:rPr lang="en-US" altLang="en-US" sz="4000" dirty="0"/>
            </a:br>
            <a:r>
              <a:rPr lang="en-US" altLang="en-US" sz="4000" dirty="0"/>
              <a:t>(Dan. 1:7)</a:t>
            </a:r>
          </a:p>
        </p:txBody>
      </p:sp>
    </p:spTree>
    <p:extLst>
      <p:ext uri="{BB962C8B-B14F-4D97-AF65-F5344CB8AC3E}">
        <p14:creationId xmlns:p14="http://schemas.microsoft.com/office/powerpoint/2010/main" val="41675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/>
              <a:t>The Test (3:13-18)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143000"/>
            <a:ext cx="7581900" cy="4343400"/>
          </a:xfrm>
        </p:spPr>
        <p:txBody>
          <a:bodyPr/>
          <a:lstStyle/>
          <a:p>
            <a:pPr marL="461963" indent="-461963"/>
            <a:r>
              <a:rPr lang="en-US" altLang="en-US" sz="3400" dirty="0"/>
              <a:t>Nebuchadnezzar’s ultimatum (3:13-15)</a:t>
            </a:r>
          </a:p>
          <a:p>
            <a:pPr marL="461963" indent="-461963"/>
            <a:r>
              <a:rPr lang="en-US" altLang="en-US" sz="3400" dirty="0"/>
              <a:t>Battle over sovereignty (3:15b)</a:t>
            </a:r>
          </a:p>
          <a:p>
            <a:pPr marL="461963" indent="-461963"/>
            <a:r>
              <a:rPr lang="en-US" altLang="en-US" sz="3400" b="1" u="sng" dirty="0">
                <a:solidFill>
                  <a:srgbClr val="FFFFCC"/>
                </a:solidFill>
              </a:rPr>
              <a:t>The response (3:16-18)</a:t>
            </a:r>
          </a:p>
          <a:p>
            <a:pPr marL="914400" lvl="1" indent="-457200"/>
            <a:r>
              <a:rPr lang="en-US" altLang="en-US" sz="3400" dirty="0"/>
              <a:t>Heb. 11:35b</a:t>
            </a:r>
          </a:p>
          <a:p>
            <a:pPr marL="914400" lvl="1" indent="-457200"/>
            <a:r>
              <a:rPr lang="en-US" altLang="en-US" sz="3400" dirty="0"/>
              <a:t>Principles of civil disobedience</a:t>
            </a:r>
          </a:p>
          <a:p>
            <a:pPr marL="1376363" lvl="2" indent="-461963">
              <a:buFont typeface="Calibri" panose="020F0502020204030204" pitchFamily="34" charset="0"/>
              <a:buChar char="‒"/>
            </a:pPr>
            <a:r>
              <a:rPr lang="en-US" altLang="en-US" sz="3400" dirty="0"/>
              <a:t>Willingness to pay consequences</a:t>
            </a:r>
          </a:p>
          <a:p>
            <a:pPr marL="1376363" lvl="2" indent="-461963">
              <a:buFont typeface="Calibri" panose="020F0502020204030204" pitchFamily="34" charset="0"/>
              <a:buChar char="‒"/>
            </a:pPr>
            <a:r>
              <a:rPr lang="en-US" altLang="en-US" sz="3400" dirty="0"/>
              <a:t>Maintain respect for the king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378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/>
              <a:t>The Test (3:13-18)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143000"/>
            <a:ext cx="7581900" cy="4343400"/>
          </a:xfrm>
        </p:spPr>
        <p:txBody>
          <a:bodyPr/>
          <a:lstStyle/>
          <a:p>
            <a:pPr marL="461963" indent="-461963"/>
            <a:r>
              <a:rPr lang="en-US" altLang="en-US" sz="3400" dirty="0"/>
              <a:t>Nebuchadnezzar’s ultimatum (3:13-15)</a:t>
            </a:r>
          </a:p>
          <a:p>
            <a:pPr marL="461963" indent="-461963"/>
            <a:r>
              <a:rPr lang="en-US" altLang="en-US" sz="3400" dirty="0"/>
              <a:t>Battle over sovereignty (3:15b)</a:t>
            </a:r>
          </a:p>
          <a:p>
            <a:pPr marL="461963" indent="-461963"/>
            <a:r>
              <a:rPr lang="en-US" altLang="en-US" sz="3400" dirty="0"/>
              <a:t>The response (3:16-18)</a:t>
            </a:r>
          </a:p>
          <a:p>
            <a:pPr marL="914400" lvl="1" indent="-457200"/>
            <a:r>
              <a:rPr lang="en-US" altLang="en-US" sz="3400" b="1" u="sng" dirty="0">
                <a:solidFill>
                  <a:srgbClr val="FFFFCC"/>
                </a:solidFill>
              </a:rPr>
              <a:t>Heb. 11:35b</a:t>
            </a:r>
          </a:p>
          <a:p>
            <a:pPr marL="914400" lvl="1" indent="-457200"/>
            <a:r>
              <a:rPr lang="en-US" altLang="en-US" sz="3400" dirty="0"/>
              <a:t>Principles of civil disobedience</a:t>
            </a:r>
          </a:p>
          <a:p>
            <a:pPr marL="1376363" lvl="2" indent="-461963">
              <a:buFont typeface="Calibri" panose="020F0502020204030204" pitchFamily="34" charset="0"/>
              <a:buChar char="‒"/>
            </a:pPr>
            <a:r>
              <a:rPr lang="en-US" altLang="en-US" sz="3400" dirty="0"/>
              <a:t>Willingness to pay consequences</a:t>
            </a:r>
          </a:p>
          <a:p>
            <a:pPr marL="1376363" lvl="2" indent="-461963">
              <a:buFont typeface="Calibri" panose="020F0502020204030204" pitchFamily="34" charset="0"/>
              <a:buChar char="‒"/>
            </a:pPr>
            <a:r>
              <a:rPr lang="en-US" altLang="en-US" sz="3400" dirty="0"/>
              <a:t>Maintain respect for the king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053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dirty="0"/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Aramaic </a:t>
            </a:r>
            <a:r>
              <a:rPr lang="en-US" sz="3600" i="1" dirty="0"/>
              <a:t>chiasm</a:t>
            </a:r>
            <a:r>
              <a:rPr lang="en-US" sz="3600" dirty="0"/>
              <a:t> (2-7)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/>
              <a:t>The Test (3:13-18)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1143000"/>
            <a:ext cx="7581900" cy="4343400"/>
          </a:xfrm>
        </p:spPr>
        <p:txBody>
          <a:bodyPr/>
          <a:lstStyle/>
          <a:p>
            <a:pPr marL="461963" indent="-461963"/>
            <a:r>
              <a:rPr lang="en-US" altLang="en-US" sz="3400" dirty="0"/>
              <a:t>Nebuchadnezzar’s ultimatum (3:13-15)</a:t>
            </a:r>
          </a:p>
          <a:p>
            <a:pPr marL="461963" indent="-461963"/>
            <a:r>
              <a:rPr lang="en-US" altLang="en-US" sz="3400" dirty="0"/>
              <a:t>Battle over sovereignty (3:15b)</a:t>
            </a:r>
          </a:p>
          <a:p>
            <a:pPr marL="461963" indent="-461963"/>
            <a:r>
              <a:rPr lang="en-US" altLang="en-US" sz="3400" dirty="0"/>
              <a:t>The response (3:16-18)</a:t>
            </a:r>
          </a:p>
          <a:p>
            <a:pPr marL="914400" lvl="1" indent="-457200"/>
            <a:r>
              <a:rPr lang="en-US" altLang="en-US" sz="3400" dirty="0"/>
              <a:t>Heb. 11:35b</a:t>
            </a:r>
          </a:p>
          <a:p>
            <a:pPr marL="914400" lvl="1" indent="-457200"/>
            <a:r>
              <a:rPr lang="en-US" altLang="en-US" sz="3400" b="1" u="sng" dirty="0">
                <a:solidFill>
                  <a:srgbClr val="FFFFCC"/>
                </a:solidFill>
              </a:rPr>
              <a:t>Principles of civil disobedience</a:t>
            </a:r>
          </a:p>
          <a:p>
            <a:pPr marL="1376363" lvl="2" indent="-461963">
              <a:buFont typeface="Calibri" panose="020F0502020204030204" pitchFamily="34" charset="0"/>
              <a:buChar char="‒"/>
            </a:pPr>
            <a:r>
              <a:rPr lang="en-US" altLang="en-US" sz="3400" dirty="0"/>
              <a:t>Willingness to pay consequences</a:t>
            </a:r>
          </a:p>
          <a:p>
            <a:pPr marL="1376363" lvl="2" indent="-461963">
              <a:buFont typeface="Calibri" panose="020F0502020204030204" pitchFamily="34" charset="0"/>
              <a:buChar char="‒"/>
            </a:pPr>
            <a:r>
              <a:rPr lang="en-US" altLang="en-US" sz="3400" dirty="0"/>
              <a:t>Maintain respect for the king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07" y="5791200"/>
            <a:ext cx="2364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8666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sz="4000" dirty="0"/>
              <a:t>Principles of Civil Disobedience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43001"/>
            <a:ext cx="8191500" cy="3886200"/>
          </a:xfrm>
        </p:spPr>
        <p:txBody>
          <a:bodyPr/>
          <a:lstStyle/>
          <a:p>
            <a:pPr marL="568325" indent="-568325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sz="3400" dirty="0"/>
              <a:t>Clear conflict between the laws of man and God</a:t>
            </a:r>
          </a:p>
          <a:p>
            <a:pPr marL="568325" indent="-568325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sz="3400" dirty="0"/>
              <a:t>Exhaustion of all creative legal remedies</a:t>
            </a:r>
          </a:p>
          <a:p>
            <a:pPr marL="568325" indent="-568325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sz="3400" dirty="0"/>
              <a:t>A willingness to pay the consequences</a:t>
            </a:r>
          </a:p>
          <a:p>
            <a:pPr marL="568325" indent="-568325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sz="3400" dirty="0"/>
              <a:t>Maintaining of respect for civil authorities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0082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sz="4000" dirty="0"/>
              <a:t>Principles of Civil Disobedience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515350" cy="3886200"/>
          </a:xfrm>
        </p:spPr>
        <p:txBody>
          <a:bodyPr/>
          <a:lstStyle/>
          <a:p>
            <a:pPr marL="568325" indent="-568325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sz="3400" dirty="0"/>
              <a:t>Clear conflict between the laws of man and God (14)</a:t>
            </a:r>
          </a:p>
          <a:p>
            <a:pPr marL="568325" indent="-568325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sz="3400" dirty="0"/>
              <a:t>Exhaustion of all creative legal remedies</a:t>
            </a:r>
          </a:p>
          <a:p>
            <a:pPr marL="568325" indent="-568325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sz="3400" dirty="0"/>
              <a:t>A willingness to pay the consequences (18a)</a:t>
            </a:r>
          </a:p>
          <a:p>
            <a:pPr marL="568325" indent="-568325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AutoNum type="arabicPeriod"/>
            </a:pPr>
            <a:r>
              <a:rPr lang="en-US" sz="3400" dirty="0"/>
              <a:t>Maintaining of respect for civil authorities (16, 18)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886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2286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3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2100" y="1162050"/>
            <a:ext cx="6019800" cy="38100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Setting (3:1-7)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Accusation (3:8-12)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Test (3:13-18)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The Deliverance (3:19-27)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Decree (3:28-30)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altLang="en-US" sz="4000" dirty="0"/>
              <a:t>IV. The Deliverance (3:19-27)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3829050"/>
          </a:xfrm>
        </p:spPr>
        <p:txBody>
          <a:bodyPr/>
          <a:lstStyle/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>
                <a:ea typeface="+mn-ea"/>
                <a:cs typeface="+mn-cs"/>
              </a:rPr>
              <a:t>Cast Into the Furnace (3:19-23)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>
                <a:ea typeface="+mn-ea"/>
                <a:cs typeface="+mn-cs"/>
              </a:rPr>
              <a:t>Protected in the Furnace (3:24-25)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>
                <a:ea typeface="+mn-ea"/>
                <a:cs typeface="+mn-cs"/>
              </a:rPr>
              <a:t>Summoned Out of the Furnace (3:26-27)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2578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altLang="en-US" sz="4000" dirty="0"/>
              <a:t>IV. The Deliverance (3:19-27)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3829050"/>
          </a:xfrm>
        </p:spPr>
        <p:txBody>
          <a:bodyPr/>
          <a:lstStyle/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b="1" u="sng" dirty="0">
                <a:solidFill>
                  <a:srgbClr val="FFFFCC"/>
                </a:solidFill>
                <a:ea typeface="+mn-ea"/>
                <a:cs typeface="+mn-cs"/>
              </a:rPr>
              <a:t>Cast Into the Furnace (3:19-23)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Protected in the Furnace (3:24-25)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Summoned Out of the Furnace (3:26-27)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2578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altLang="en-US" sz="4000" dirty="0"/>
              <a:t>IV. The Deliverance (3:19-27)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172028"/>
            <a:ext cx="5181600" cy="5076371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dirty="0"/>
              <a:t>Hebrews are cast into the fire (3:19-23)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Hebrews are protected (3:24-25)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Theophany?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God’s faithfulness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Intellectual v. experiential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Hebrews summoned out of the fire (3:26-27)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1707016"/>
            <a:ext cx="34290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25687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altLang="en-US" sz="4000" dirty="0"/>
              <a:t>IV. The Deliverance (3:19-27)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172028"/>
            <a:ext cx="5181600" cy="5076371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b="1" u="sng" dirty="0">
                <a:solidFill>
                  <a:srgbClr val="FFFFCC"/>
                </a:solidFill>
              </a:rPr>
              <a:t>Hebrews are cast into the fire (3:19-23)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Hebrews are protected (3:24-25)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Theophany?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God’s faithfulness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Intellectual v. experiential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Hebrews summoned out of the fire (3:26-27)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1707016"/>
            <a:ext cx="34290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25047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altLang="en-US" sz="4000" dirty="0"/>
              <a:t>IV. The Deliverance (3:19-27)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3829050"/>
          </a:xfrm>
        </p:spPr>
        <p:txBody>
          <a:bodyPr/>
          <a:lstStyle/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Cast Into the Furnace (3:19-23)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b="1" u="sng" dirty="0">
                <a:solidFill>
                  <a:srgbClr val="FFFFCC"/>
                </a:solidFill>
                <a:ea typeface="+mn-ea"/>
                <a:cs typeface="+mn-cs"/>
              </a:rPr>
              <a:t>Protected in the Furnace (3:24-25)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Summoned Out of the Furnace (3:26-27)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2578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altLang="en-US" sz="4000" dirty="0"/>
              <a:t>IV. The Deliverance (3:19-27)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172028"/>
            <a:ext cx="5181600" cy="5076371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dirty="0"/>
              <a:t>Hebrews are cast into the fire (3:19-23)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b="1" u="sng" dirty="0">
                <a:solidFill>
                  <a:srgbClr val="FFFFCC"/>
                </a:solidFill>
              </a:rPr>
              <a:t>Hebrews are protected (3:24-25)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Theophany?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God’s faithfulness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Intellectual v. experiential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Hebrews summoned out of the fire (3:26-27)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1707016"/>
            <a:ext cx="34290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188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 startAt="2"/>
              <a:defRPr/>
            </a:pPr>
            <a:r>
              <a:rPr lang="en-US" sz="3600" dirty="0"/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Final vision (10-12)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18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2776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292427836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</a:t>
            </a:r>
            <a:r>
              <a:rPr lang="en-US" b="1" u="sng" dirty="0">
                <a:solidFill>
                  <a:srgbClr val="FFFFCC"/>
                </a:solidFill>
              </a:rPr>
              <a:t>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</a:t>
            </a:r>
            <a:r>
              <a:rPr lang="en-US" b="1" u="sng" dirty="0">
                <a:solidFill>
                  <a:srgbClr val="FFFFCC"/>
                </a:solidFill>
              </a:rPr>
              <a:t>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003236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altLang="en-US" sz="4000" dirty="0"/>
              <a:t>IV. The Deliverance (3:19-27)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172028"/>
            <a:ext cx="5181600" cy="5076371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dirty="0"/>
              <a:t>Hebrews are cast into the fire (3:19-23)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b="1" u="sng" dirty="0">
                <a:solidFill>
                  <a:srgbClr val="FFFFCC"/>
                </a:solidFill>
              </a:rPr>
              <a:t>Hebrews are protected (3:24-25)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Theophany?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God’s faithfulness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Intellectual v. experiential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Hebrews summoned out of the fire (3:26-27)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1707016"/>
            <a:ext cx="34290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4767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altLang="en-US" sz="4000" dirty="0"/>
              <a:t>IV. The Deliverance (3:19-27)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3829050"/>
          </a:xfrm>
        </p:spPr>
        <p:txBody>
          <a:bodyPr/>
          <a:lstStyle/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Cast Into the Furnace (3:19-23)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Protected in the Furnace (3:24-25)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b="1" u="sng" dirty="0">
                <a:solidFill>
                  <a:srgbClr val="FFFFCC"/>
                </a:solidFill>
                <a:ea typeface="+mn-ea"/>
                <a:cs typeface="+mn-cs"/>
              </a:rPr>
              <a:t>Summoned Out of the Furnace (3:26-27)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2578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/>
            <a:r>
              <a:rPr lang="en-US" altLang="en-US" sz="4000" dirty="0"/>
              <a:t>IV. The Deliverance (3:19-27)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172028"/>
            <a:ext cx="5181600" cy="5076371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dirty="0"/>
              <a:t>Hebrews are cast into the fire (3:19-23)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Hebrews are protected (3:24-25)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Theophany?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God’s faithfulness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Intellectual v. experiential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b="1" u="sng" dirty="0">
                <a:solidFill>
                  <a:srgbClr val="FFFFCC"/>
                </a:solidFill>
              </a:rPr>
              <a:t>Hebrews summoned out of the fire (3:26-27)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1707016"/>
            <a:ext cx="34290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62907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2286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3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2100" y="1162050"/>
            <a:ext cx="6019800" cy="38100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Setting (3:1-7)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Accusation (3:8-12)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Test (3:13-18)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Deliverance (3:19-27)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b="1" u="sng" dirty="0">
                <a:solidFill>
                  <a:srgbClr val="FFFFCC"/>
                </a:solidFill>
              </a:rPr>
              <a:t>The Decree (3:28-30)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dirty="0"/>
              <a:t>V. The Decree (3:28-30)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600200"/>
            <a:ext cx="5410200" cy="3371850"/>
          </a:xfrm>
        </p:spPr>
        <p:txBody>
          <a:bodyPr/>
          <a:lstStyle/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Exaltation of God (3:28)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The Decree (3:29)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Prosperity (3:30)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35" y="5029200"/>
            <a:ext cx="4351131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dirty="0"/>
              <a:t>V. The Decree (3:28-30)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600200"/>
            <a:ext cx="5410200" cy="3371850"/>
          </a:xfrm>
        </p:spPr>
        <p:txBody>
          <a:bodyPr/>
          <a:lstStyle/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b="1" u="sng" dirty="0">
                <a:solidFill>
                  <a:srgbClr val="FFFFCC"/>
                </a:solidFill>
                <a:ea typeface="+mn-ea"/>
                <a:cs typeface="+mn-cs"/>
              </a:rPr>
              <a:t>Exaltation of God (3:28)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The Decree (3:29)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Prosperity (3:30)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35" y="5029200"/>
            <a:ext cx="4351131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685800"/>
          </a:xfrm>
        </p:spPr>
        <p:txBody>
          <a:bodyPr/>
          <a:lstStyle/>
          <a:p>
            <a:pPr algn="ctr"/>
            <a:r>
              <a:rPr lang="en-US" altLang="en-US" sz="4000" dirty="0"/>
              <a:t>The Decree (3:28-30)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6858000" cy="5486400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dirty="0"/>
              <a:t>Exaltation of God (3:28)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 at work on Nebuchadnezzar (2:47; 3:28-29; 4:35-37)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Why God allows trials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The decree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Preservation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Sovereignty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Prosperity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How to live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 blesses a lack of compromise (1:15-16; 2:48; 3:30)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83" y="3276600"/>
            <a:ext cx="257443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07884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685800"/>
          </a:xfrm>
        </p:spPr>
        <p:txBody>
          <a:bodyPr/>
          <a:lstStyle/>
          <a:p>
            <a:pPr algn="ctr"/>
            <a:r>
              <a:rPr lang="en-US" altLang="en-US" sz="4000" dirty="0"/>
              <a:t>The Decree (3:28-30)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6858000" cy="5486400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b="1" u="sng" dirty="0">
                <a:solidFill>
                  <a:srgbClr val="FFFFCC"/>
                </a:solidFill>
              </a:rPr>
              <a:t>Exaltation of God (3:28)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 at work on Nebuchadnezzar (2:47; 3:28-29; 4:35-37)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Why God allows trials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The decree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Preservation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Sovereignty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Prosperity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How to live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 blesses a lack of compromise (1:15-16; 2:48; 3:30)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83" y="3276600"/>
            <a:ext cx="257443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9045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/>
              <a:t>Aramaic </a:t>
            </a:r>
            <a:r>
              <a:rPr lang="en-US" sz="3600" i="1" dirty="0"/>
              <a:t>chiasm</a:t>
            </a:r>
            <a:r>
              <a:rPr lang="en-US" sz="3600" dirty="0"/>
              <a:t> (2-7)</a:t>
            </a:r>
          </a:p>
        </p:txBody>
      </p:sp>
      <p:pic>
        <p:nvPicPr>
          <p:cNvPr id="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18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35547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dirty="0"/>
              <a:t>V. The Decree (3:28-30)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600200"/>
            <a:ext cx="5410200" cy="3371850"/>
          </a:xfrm>
        </p:spPr>
        <p:txBody>
          <a:bodyPr/>
          <a:lstStyle/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Exaltation of God (3:28)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b="1" u="sng" dirty="0">
                <a:solidFill>
                  <a:srgbClr val="FFFFCC"/>
                </a:solidFill>
                <a:ea typeface="+mn-ea"/>
                <a:cs typeface="+mn-cs"/>
              </a:rPr>
              <a:t>The Decree (3:29)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Prosperity (3:30)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35" y="5029200"/>
            <a:ext cx="4351131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685800"/>
          </a:xfrm>
        </p:spPr>
        <p:txBody>
          <a:bodyPr/>
          <a:lstStyle/>
          <a:p>
            <a:pPr algn="ctr"/>
            <a:r>
              <a:rPr lang="en-US" altLang="en-US" sz="4000" dirty="0"/>
              <a:t>The Decree (3:28-30)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6858000" cy="5486400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dirty="0"/>
              <a:t>Exaltation of God (3:28)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 at work on Nebuchadnezzar (2:47; 3:28-29; 4:35-37)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Why God allows trials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b="1" u="sng" dirty="0">
                <a:solidFill>
                  <a:srgbClr val="FFFFCC"/>
                </a:solidFill>
              </a:rPr>
              <a:t>The decree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Preservation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Sovereignty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Prosperity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How to live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 blesses a lack of compromise (1:15-16; 2:48; 3:30)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83" y="3276600"/>
            <a:ext cx="257443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941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dirty="0"/>
              <a:t>V. The Decree (3:28-30)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600200"/>
            <a:ext cx="5410200" cy="3371850"/>
          </a:xfrm>
        </p:spPr>
        <p:txBody>
          <a:bodyPr/>
          <a:lstStyle/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Exaltation of God (3:28)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dirty="0"/>
              <a:t>The Decree (3:29)</a:t>
            </a:r>
          </a:p>
          <a:p>
            <a:pPr marL="574675" lvl="1" indent="-574675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altLang="en-US" sz="3600" b="1" u="sng" dirty="0">
                <a:solidFill>
                  <a:srgbClr val="FFFFCC"/>
                </a:solidFill>
                <a:ea typeface="+mn-ea"/>
                <a:cs typeface="+mn-cs"/>
              </a:rPr>
              <a:t>Prosperity (3:30)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35" y="5029200"/>
            <a:ext cx="4351131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685800"/>
          </a:xfrm>
        </p:spPr>
        <p:txBody>
          <a:bodyPr/>
          <a:lstStyle/>
          <a:p>
            <a:pPr algn="ctr"/>
            <a:r>
              <a:rPr lang="en-US" altLang="en-US" sz="4000" dirty="0"/>
              <a:t>The Decree (3:28-30)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6858000" cy="5486400"/>
          </a:xfrm>
        </p:spPr>
        <p:txBody>
          <a:bodyPr/>
          <a:lstStyle/>
          <a:p>
            <a:pPr marL="461963" indent="-461963">
              <a:lnSpc>
                <a:spcPct val="90000"/>
              </a:lnSpc>
            </a:pPr>
            <a:r>
              <a:rPr lang="en-US" altLang="en-US" dirty="0"/>
              <a:t>Exaltation of God (3:28)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 at work on Nebuchadnezzar (2:47; 3:28-29; 4:35-37)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Why God allows trials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dirty="0"/>
              <a:t>The decree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Preservation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Sovereignty</a:t>
            </a:r>
          </a:p>
          <a:p>
            <a:pPr marL="461963" indent="-461963">
              <a:lnSpc>
                <a:spcPct val="90000"/>
              </a:lnSpc>
            </a:pPr>
            <a:r>
              <a:rPr lang="en-US" altLang="en-US" b="1" u="sng" dirty="0">
                <a:solidFill>
                  <a:srgbClr val="FFFFCC"/>
                </a:solidFill>
              </a:rPr>
              <a:t>Prosperity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How to live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God blesses a lack of compromise (1:15-16; 2:48; 3:30)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83" y="3276600"/>
            <a:ext cx="257443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08463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977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604" y="228600"/>
            <a:ext cx="4406793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3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2100" y="1162050"/>
            <a:ext cx="6019800" cy="38100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Setting (3:1-7)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Accusation (3:8-12)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Test (3:13-18)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Deliverance (3:19-27)</a:t>
            </a:r>
          </a:p>
          <a:p>
            <a:pPr marL="914400" indent="-9144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</a:pPr>
            <a:r>
              <a:rPr lang="en-US" altLang="en-US" sz="3600" dirty="0"/>
              <a:t>The Decree (3:28-30)</a:t>
            </a:r>
          </a:p>
        </p:txBody>
      </p: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09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5711031" cy="685800"/>
          </a:xfrm>
        </p:spPr>
        <p:txBody>
          <a:bodyPr/>
          <a:lstStyle/>
          <a:p>
            <a:pPr algn="ctr"/>
            <a:r>
              <a:rPr lang="en-US" altLang="en-US" sz="3600" dirty="0"/>
              <a:t>Takeaways from Daniel 3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343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Mosaic Law taught Israel how to live inside the land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The examples of the three Hebrew youths taught them how to live outside the land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Consecrate themselves to God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Live by faith from crisis to crisis entrusting the results to God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Be willing to pay the consequences if necessary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Allow God to promote us in His due time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</a:pPr>
            <a:r>
              <a:rPr lang="en-US" altLang="en-US" sz="3000" dirty="0"/>
              <a:t>Our cue as well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60" y="5715000"/>
            <a:ext cx="1985169" cy="99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1880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6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None/>
              <a:defRPr/>
            </a:pPr>
            <a:r>
              <a:rPr lang="en-US" sz="3600" dirty="0"/>
              <a:t>Daniel interprets, 3</a:t>
            </a:r>
            <a:r>
              <a:rPr lang="en-US" sz="3600" baseline="30000" dirty="0"/>
              <a:t>rd</a:t>
            </a:r>
            <a:r>
              <a:rPr lang="en-US" sz="36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dirty="0"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600" b="1" u="sng" dirty="0">
                <a:solidFill>
                  <a:srgbClr val="FFFFCC"/>
                </a:solidFill>
              </a:rPr>
              <a:t>Aramaic </a:t>
            </a:r>
            <a:r>
              <a:rPr lang="en-US" sz="3600" b="1" i="1" u="sng" dirty="0">
                <a:solidFill>
                  <a:srgbClr val="FFFFCC"/>
                </a:solidFill>
              </a:rPr>
              <a:t>chiasm</a:t>
            </a:r>
            <a:r>
              <a:rPr lang="en-US" sz="3600" b="1" u="sng" dirty="0">
                <a:solidFill>
                  <a:srgbClr val="FFFFCC"/>
                </a:solidFill>
              </a:rPr>
              <a:t> (2-7)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18" y="5381625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4484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3210174917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 startAt="2"/>
              <a:defRPr/>
            </a:pPr>
            <a:r>
              <a:rPr lang="en-US" sz="3600" dirty="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</a:t>
            </a:r>
            <a:r>
              <a:rPr lang="en-US" b="1" u="sng" dirty="0">
                <a:solidFill>
                  <a:srgbClr val="FFFFCC"/>
                </a:solidFill>
              </a:rPr>
              <a:t>Gentile History (2)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(4)</a:t>
            </a:r>
            <a:endParaRPr lang="en-US" b="1" dirty="0"/>
          </a:p>
          <a:p>
            <a:pPr marL="1371600" lvl="2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3. Revelation to a gentile king (5)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62853"/>
            <a:ext cx="2819400" cy="1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484844140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"/>
            <a:ext cx="4378881" cy="6766560"/>
          </a:xfrm>
          <a:prstGeom prst="rect">
            <a:avLst/>
          </a:prstGeom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33400" y="1981200"/>
            <a:ext cx="2209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kern="0" dirty="0"/>
              <a:t>Statue </a:t>
            </a:r>
          </a:p>
          <a:p>
            <a:pPr algn="ctr" eaLnBrk="1" hangingPunct="1"/>
            <a:r>
              <a:rPr lang="en-US" altLang="en-US" kern="0" dirty="0"/>
              <a:t>&amp; </a:t>
            </a:r>
          </a:p>
          <a:p>
            <a:pPr algn="ctr" eaLnBrk="1" hangingPunct="1"/>
            <a:r>
              <a:rPr lang="en-US" altLang="en-US" kern="0" dirty="0"/>
              <a:t>Stone</a:t>
            </a:r>
          </a:p>
        </p:txBody>
      </p:sp>
    </p:spTree>
    <p:extLst>
      <p:ext uri="{BB962C8B-B14F-4D97-AF65-F5344CB8AC3E}">
        <p14:creationId xmlns:p14="http://schemas.microsoft.com/office/powerpoint/2010/main" val="39579103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13713</TotalTime>
  <Words>2047</Words>
  <Application>Microsoft Office PowerPoint</Application>
  <PresentationFormat>On-screen Show (4:3)</PresentationFormat>
  <Paragraphs>355</Paragraphs>
  <Slides>56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Times New Roman</vt:lpstr>
      <vt:lpstr>Wingdings</vt:lpstr>
      <vt:lpstr>Azure</vt:lpstr>
      <vt:lpstr>THE BOOK OF DANIEL</vt:lpstr>
      <vt:lpstr>Message</vt:lpstr>
      <vt:lpstr>Synthetic Outline</vt:lpstr>
      <vt:lpstr>Synthetic Outline</vt:lpstr>
      <vt:lpstr>Synthetic Outline</vt:lpstr>
      <vt:lpstr>Synthetic Outline</vt:lpstr>
      <vt:lpstr>Synthetic Outline</vt:lpstr>
      <vt:lpstr>Synthetic Outline</vt:lpstr>
      <vt:lpstr>PowerPoint Presentation</vt:lpstr>
      <vt:lpstr>Synthetic Outline</vt:lpstr>
      <vt:lpstr>Chapter 3 Outline</vt:lpstr>
      <vt:lpstr>Chapter 3 Outline</vt:lpstr>
      <vt:lpstr>Nebuchadnezzar’s Image (3:1)</vt:lpstr>
      <vt:lpstr>Nebuchadnezzar’s Command (3:4-6)</vt:lpstr>
      <vt:lpstr>Synthetic Outline</vt:lpstr>
      <vt:lpstr>Synthetic Outline</vt:lpstr>
      <vt:lpstr>PowerPoint Presentation</vt:lpstr>
      <vt:lpstr>Chapter 3 Outline</vt:lpstr>
      <vt:lpstr>II. The Accusation (3:8-12)</vt:lpstr>
      <vt:lpstr>II. The Accusation (3:8-12)</vt:lpstr>
      <vt:lpstr>PowerPoint Presentation</vt:lpstr>
      <vt:lpstr>Chapter 3 Outline</vt:lpstr>
      <vt:lpstr>The Test (3:13-18)</vt:lpstr>
      <vt:lpstr>The Test (3:13-18)</vt:lpstr>
      <vt:lpstr>The Test (3:13-18)</vt:lpstr>
      <vt:lpstr>Changing of the Names (Dan. 1:6)</vt:lpstr>
      <vt:lpstr>Changing of the Names (Dan. 1:7)</vt:lpstr>
      <vt:lpstr>The Test (3:13-18)</vt:lpstr>
      <vt:lpstr>The Test (3:13-18)</vt:lpstr>
      <vt:lpstr>The Test (3:13-18)</vt:lpstr>
      <vt:lpstr>Principles of Civil Disobedience</vt:lpstr>
      <vt:lpstr>Principles of Civil Disobedience</vt:lpstr>
      <vt:lpstr>Chapter 3 Outline</vt:lpstr>
      <vt:lpstr>IV. The Deliverance (3:19-27)</vt:lpstr>
      <vt:lpstr>IV. The Deliverance (3:19-27)</vt:lpstr>
      <vt:lpstr>IV. The Deliverance (3:19-27)</vt:lpstr>
      <vt:lpstr>IV. The Deliverance (3:19-27)</vt:lpstr>
      <vt:lpstr>IV. The Deliverance (3:19-27)</vt:lpstr>
      <vt:lpstr>IV. The Deliverance (3:19-27)</vt:lpstr>
      <vt:lpstr>Synthetic Outline</vt:lpstr>
      <vt:lpstr>Synthetic Outline</vt:lpstr>
      <vt:lpstr>IV. The Deliverance (3:19-27)</vt:lpstr>
      <vt:lpstr>IV. The Deliverance (3:19-27)</vt:lpstr>
      <vt:lpstr>IV. The Deliverance (3:19-27)</vt:lpstr>
      <vt:lpstr>Chapter 3 Outline</vt:lpstr>
      <vt:lpstr>V. The Decree (3:28-30)</vt:lpstr>
      <vt:lpstr>V. The Decree (3:28-30)</vt:lpstr>
      <vt:lpstr>The Decree (3:28-30)</vt:lpstr>
      <vt:lpstr>The Decree (3:28-30)</vt:lpstr>
      <vt:lpstr>V. The Decree (3:28-30)</vt:lpstr>
      <vt:lpstr>The Decree (3:28-30)</vt:lpstr>
      <vt:lpstr>V. The Decree (3:28-30)</vt:lpstr>
      <vt:lpstr>The Decree (3:28-30)</vt:lpstr>
      <vt:lpstr>Conclusion</vt:lpstr>
      <vt:lpstr>Chapter 3 Outline</vt:lpstr>
      <vt:lpstr>Takeaways from Daniel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Andy Woods</cp:lastModifiedBy>
  <cp:revision>1433</cp:revision>
  <cp:lastPrinted>2016-12-18T02:45:55Z</cp:lastPrinted>
  <dcterms:created xsi:type="dcterms:W3CDTF">2009-03-17T12:21:13Z</dcterms:created>
  <dcterms:modified xsi:type="dcterms:W3CDTF">2017-01-29T03:21:51Z</dcterms:modified>
</cp:coreProperties>
</file>