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handoutMasterIdLst>
    <p:handoutMasterId r:id="rId45"/>
  </p:handoutMasterIdLst>
  <p:sldIdLst>
    <p:sldId id="791" r:id="rId2"/>
    <p:sldId id="792" r:id="rId3"/>
    <p:sldId id="793" r:id="rId4"/>
    <p:sldId id="795" r:id="rId5"/>
    <p:sldId id="796" r:id="rId6"/>
    <p:sldId id="884" r:id="rId7"/>
    <p:sldId id="886" r:id="rId8"/>
    <p:sldId id="806" r:id="rId9"/>
    <p:sldId id="823" r:id="rId10"/>
    <p:sldId id="1212" r:id="rId11"/>
    <p:sldId id="1213" r:id="rId12"/>
    <p:sldId id="1214" r:id="rId13"/>
    <p:sldId id="1221" r:id="rId14"/>
    <p:sldId id="1215" r:id="rId15"/>
    <p:sldId id="1216" r:id="rId16"/>
    <p:sldId id="1222" r:id="rId17"/>
    <p:sldId id="1246" r:id="rId18"/>
    <p:sldId id="1218" r:id="rId19"/>
    <p:sldId id="1224" r:id="rId20"/>
    <p:sldId id="1250" r:id="rId21"/>
    <p:sldId id="1261" r:id="rId22"/>
    <p:sldId id="1225" r:id="rId23"/>
    <p:sldId id="1226" r:id="rId24"/>
    <p:sldId id="1227" r:id="rId25"/>
    <p:sldId id="1262" r:id="rId26"/>
    <p:sldId id="1263" r:id="rId27"/>
    <p:sldId id="1223" r:id="rId28"/>
    <p:sldId id="1231" r:id="rId29"/>
    <p:sldId id="1264" r:id="rId30"/>
    <p:sldId id="1265" r:id="rId31"/>
    <p:sldId id="1219" r:id="rId32"/>
    <p:sldId id="1235" r:id="rId33"/>
    <p:sldId id="1241" r:id="rId34"/>
    <p:sldId id="1256" r:id="rId35"/>
    <p:sldId id="1234" r:id="rId36"/>
    <p:sldId id="1257" r:id="rId37"/>
    <p:sldId id="1258" r:id="rId38"/>
    <p:sldId id="1259" r:id="rId39"/>
    <p:sldId id="1243" r:id="rId40"/>
    <p:sldId id="1260" r:id="rId41"/>
    <p:sldId id="1053" r:id="rId42"/>
    <p:sldId id="1236" r:id="rId43"/>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66FFFF"/>
    <a:srgbClr val="0000FF"/>
    <a:srgbClr val="3399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1309" autoAdjust="0"/>
  </p:normalViewPr>
  <p:slideViewPr>
    <p:cSldViewPr snapToGrid="0">
      <p:cViewPr varScale="1">
        <p:scale>
          <a:sx n="102" d="100"/>
          <a:sy n="102" d="100"/>
        </p:scale>
        <p:origin x="1782" y="102"/>
      </p:cViewPr>
      <p:guideLst>
        <p:guide orient="horz" pos="2160"/>
        <p:guide pos="2880"/>
      </p:guideLst>
    </p:cSldViewPr>
  </p:slideViewPr>
  <p:notesTextViewPr>
    <p:cViewPr>
      <p:scale>
        <a:sx n="1" d="1"/>
        <a:sy n="1" d="1"/>
      </p:scale>
      <p:origin x="0" y="0"/>
    </p:cViewPr>
  </p:notesTextViewPr>
  <p:sorterViewPr>
    <p:cViewPr>
      <p:scale>
        <a:sx n="100" d="100"/>
        <a:sy n="100" d="100"/>
      </p:scale>
      <p:origin x="0" y="-36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53" tIns="48327" rIns="96653" bIns="48327" rtlCol="0"/>
          <a:lstStyle>
            <a:lvl1pPr algn="l" eaLnBrk="1" fontAlgn="auto" hangingPunct="1">
              <a:spcBef>
                <a:spcPts val="0"/>
              </a:spcBef>
              <a:spcAft>
                <a:spcPts val="0"/>
              </a:spcAft>
              <a:defRPr sz="1200">
                <a:latin typeface="+mn-lt"/>
                <a:cs typeface="+mn-cs"/>
              </a:defRPr>
            </a:lvl1pPr>
          </a:lstStyle>
          <a:p>
            <a:pPr>
              <a:defRPr/>
            </a:pPr>
            <a:r>
              <a:rPr lang="en-US"/>
              <a:t>Dr. Andy Woods - Soteriology</a:t>
            </a:r>
          </a:p>
        </p:txBody>
      </p:sp>
      <p:sp>
        <p:nvSpPr>
          <p:cNvPr id="3" name="Date Placeholder 2"/>
          <p:cNvSpPr>
            <a:spLocks noGrp="1"/>
          </p:cNvSpPr>
          <p:nvPr>
            <p:ph type="dt" sz="quarter" idx="1"/>
          </p:nvPr>
        </p:nvSpPr>
        <p:spPr>
          <a:xfrm>
            <a:off x="4143375" y="0"/>
            <a:ext cx="3170238" cy="481013"/>
          </a:xfrm>
          <a:prstGeom prst="rect">
            <a:avLst/>
          </a:prstGeom>
        </p:spPr>
        <p:txBody>
          <a:bodyPr vert="horz" lIns="96653" tIns="48327" rIns="96653" bIns="48327" rtlCol="0"/>
          <a:lstStyle>
            <a:lvl1pPr algn="r" eaLnBrk="1" fontAlgn="auto" hangingPunct="1">
              <a:spcBef>
                <a:spcPts val="0"/>
              </a:spcBef>
              <a:spcAft>
                <a:spcPts val="0"/>
              </a:spcAft>
              <a:defRPr sz="1200">
                <a:latin typeface="+mn-lt"/>
                <a:cs typeface="+mn-cs"/>
              </a:defRPr>
            </a:lvl1pPr>
          </a:lstStyle>
          <a:p>
            <a:pPr>
              <a:defRPr/>
            </a:pPr>
            <a:fld id="{37A1D727-7C66-4E0F-A480-B76CF0670A4C}" type="datetimeFigureOut">
              <a:rPr lang="en-US"/>
              <a:pPr>
                <a:defRPr/>
              </a:pPr>
              <a:t>11/30/2016</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6653" tIns="48327" rIns="96653" bIns="48327" rtlCol="0" anchor="b"/>
          <a:lstStyle>
            <a:lvl1pPr algn="l" eaLnBrk="1" fontAlgn="auto" hangingPunct="1">
              <a:spcBef>
                <a:spcPts val="0"/>
              </a:spcBef>
              <a:spcAft>
                <a:spcPts val="0"/>
              </a:spcAft>
              <a:defRPr sz="1200">
                <a:latin typeface="+mn-lt"/>
                <a:cs typeface="+mn-cs"/>
              </a:defRPr>
            </a:lvl1pPr>
          </a:lstStyle>
          <a:p>
            <a:pPr>
              <a:defRPr/>
            </a:pPr>
            <a:r>
              <a:rPr lang="en-US"/>
              <a:t>Sugar Land Bible Church</a:t>
            </a:r>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wrap="square" lIns="96653" tIns="48327" rIns="96653" bIns="48327"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E7FB46F-FE8A-4DDB-9E5A-5CE56A6045A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53" tIns="48327" rIns="96653" bIns="48327" rtlCol="0"/>
          <a:lstStyle>
            <a:lvl1pPr algn="l" eaLnBrk="1" fontAlgn="auto" hangingPunct="1">
              <a:spcBef>
                <a:spcPts val="0"/>
              </a:spcBef>
              <a:spcAft>
                <a:spcPts val="0"/>
              </a:spcAft>
              <a:defRPr sz="1200">
                <a:latin typeface="+mn-lt"/>
                <a:cs typeface="+mn-cs"/>
              </a:defRPr>
            </a:lvl1pPr>
          </a:lstStyle>
          <a:p>
            <a:pPr>
              <a:defRPr/>
            </a:pPr>
            <a:r>
              <a:rPr lang="en-US"/>
              <a:t>Dr. Andy Woods - Soteriology</a:t>
            </a:r>
          </a:p>
        </p:txBody>
      </p:sp>
      <p:sp>
        <p:nvSpPr>
          <p:cNvPr id="3" name="Date Placeholder 2"/>
          <p:cNvSpPr>
            <a:spLocks noGrp="1"/>
          </p:cNvSpPr>
          <p:nvPr>
            <p:ph type="dt" idx="1"/>
          </p:nvPr>
        </p:nvSpPr>
        <p:spPr>
          <a:xfrm>
            <a:off x="4143375" y="0"/>
            <a:ext cx="3170238" cy="481013"/>
          </a:xfrm>
          <a:prstGeom prst="rect">
            <a:avLst/>
          </a:prstGeom>
        </p:spPr>
        <p:txBody>
          <a:bodyPr vert="horz" lIns="96653" tIns="48327" rIns="96653" bIns="48327" rtlCol="0"/>
          <a:lstStyle>
            <a:lvl1pPr algn="r" eaLnBrk="1" fontAlgn="auto" hangingPunct="1">
              <a:spcBef>
                <a:spcPts val="0"/>
              </a:spcBef>
              <a:spcAft>
                <a:spcPts val="0"/>
              </a:spcAft>
              <a:defRPr sz="1200">
                <a:latin typeface="+mn-lt"/>
                <a:cs typeface="+mn-cs"/>
              </a:defRPr>
            </a:lvl1pPr>
          </a:lstStyle>
          <a:p>
            <a:pPr>
              <a:defRPr/>
            </a:pPr>
            <a:fld id="{03892802-0D1F-4AF3-A3B7-684C56013E2D}" type="datetimeFigureOut">
              <a:rPr lang="en-US"/>
              <a:pPr>
                <a:defRPr/>
              </a:pPr>
              <a:t>11/30/2016</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3" tIns="48327" rIns="96653" bIns="48327" rtlCol="0" anchor="ctr"/>
          <a:lstStyle/>
          <a:p>
            <a:pPr lvl="0"/>
            <a:endParaRPr lang="en-US" noProof="0"/>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6653" tIns="48327" rIns="96653" bIns="48327"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6653" tIns="48327" rIns="96653" bIns="48327" rtlCol="0" anchor="b"/>
          <a:lstStyle>
            <a:lvl1pPr algn="l" eaLnBrk="1" fontAlgn="auto" hangingPunct="1">
              <a:spcBef>
                <a:spcPts val="0"/>
              </a:spcBef>
              <a:spcAft>
                <a:spcPts val="0"/>
              </a:spcAft>
              <a:defRPr sz="1200">
                <a:latin typeface="+mn-lt"/>
                <a:cs typeface="+mn-cs"/>
              </a:defRPr>
            </a:lvl1pPr>
          </a:lstStyle>
          <a:p>
            <a:pPr>
              <a:defRPr/>
            </a:pPr>
            <a:r>
              <a:rPr lang="en-US"/>
              <a:t>Sugar Land Bible Church</a:t>
            </a:r>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wrap="square" lIns="96653" tIns="48327" rIns="96653" bIns="48327"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198B154-0582-43CF-B21D-D32FA3CBB6E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a:solidFill>
                  <a:schemeClr val="tx1"/>
                </a:solidFill>
                <a:latin typeface="Arial" panose="020B0604020202020204" pitchFamily="34" charset="0"/>
                <a:cs typeface="Arial" panose="020B0604020202020204" pitchFamily="34" charset="0"/>
              </a:defRPr>
            </a:lvl1pPr>
            <a:lvl2pPr marL="742950" indent="-285750" defTabSz="965200">
              <a:defRPr>
                <a:solidFill>
                  <a:schemeClr val="tx1"/>
                </a:solidFill>
                <a:latin typeface="Arial" panose="020B0604020202020204" pitchFamily="34" charset="0"/>
                <a:cs typeface="Arial" panose="020B0604020202020204" pitchFamily="34" charset="0"/>
              </a:defRPr>
            </a:lvl2pPr>
            <a:lvl3pPr marL="1143000" indent="-228600" defTabSz="965200">
              <a:defRPr>
                <a:solidFill>
                  <a:schemeClr val="tx1"/>
                </a:solidFill>
                <a:latin typeface="Arial" panose="020B0604020202020204" pitchFamily="34" charset="0"/>
                <a:cs typeface="Arial" panose="020B0604020202020204" pitchFamily="34" charset="0"/>
              </a:defRPr>
            </a:lvl3pPr>
            <a:lvl4pPr marL="1600200" indent="-228600" defTabSz="965200">
              <a:defRPr>
                <a:solidFill>
                  <a:schemeClr val="tx1"/>
                </a:solidFill>
                <a:latin typeface="Arial" panose="020B0604020202020204" pitchFamily="34" charset="0"/>
                <a:cs typeface="Arial" panose="020B0604020202020204" pitchFamily="34" charset="0"/>
              </a:defRPr>
            </a:lvl4pPr>
            <a:lvl5pPr marL="2057400" indent="-228600" defTabSz="965200">
              <a:defRPr>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9560484-83D6-4B2D-B062-C1C10F986548}" type="slidenum">
              <a:rPr lang="en-US" altLang="en-US" sz="1900" smtClean="0">
                <a:latin typeface="Calibri" panose="020F0502020204030204" pitchFamily="34" charset="0"/>
              </a:rPr>
              <a:pPr/>
              <a:t>1</a:t>
            </a:fld>
            <a:endParaRPr lang="en-US" altLang="en-US" sz="1900" dirty="0">
              <a:latin typeface="Calibri" panose="020F0502020204030204" pitchFamily="34" charset="0"/>
            </a:endParaRPr>
          </a:p>
        </p:txBody>
      </p:sp>
      <p:sp>
        <p:nvSpPr>
          <p:cNvPr id="2" name="Footer Placeholder 1"/>
          <p:cNvSpPr>
            <a:spLocks noGrp="1"/>
          </p:cNvSpPr>
          <p:nvPr>
            <p:ph type="ftr" sz="quarter" idx="4"/>
          </p:nvPr>
        </p:nvSpPr>
        <p:spPr/>
        <p:txBody>
          <a:bodyPr/>
          <a:lstStyle/>
          <a:p>
            <a:pPr defTabSz="966529">
              <a:defRPr/>
            </a:pPr>
            <a:r>
              <a:rPr lang="en-US" sz="1900" kern="0" dirty="0">
                <a:solidFill>
                  <a:sysClr val="windowText" lastClr="000000"/>
                </a:solidFill>
              </a:rPr>
              <a:t>Sugar Land Bible Church</a:t>
            </a:r>
          </a:p>
        </p:txBody>
      </p:sp>
      <p:sp>
        <p:nvSpPr>
          <p:cNvPr id="3" name="Header Placeholder 2"/>
          <p:cNvSpPr>
            <a:spLocks noGrp="1"/>
          </p:cNvSpPr>
          <p:nvPr>
            <p:ph type="hdr" sz="quarter"/>
          </p:nvPr>
        </p:nvSpPr>
        <p:spPr/>
        <p:txBody>
          <a:bodyPr/>
          <a:lstStyle/>
          <a:p>
            <a:pPr defTabSz="966529">
              <a:defRPr/>
            </a:pPr>
            <a:r>
              <a:rPr lang="en-US" sz="1900" kern="0" dirty="0">
                <a:solidFill>
                  <a:sysClr val="windowText" lastClr="000000"/>
                </a:solidFill>
              </a:rPr>
              <a:t>Dr. Andy Woods - Soteriology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Footer Placeholder 4"/>
          <p:cNvSpPr>
            <a:spLocks noGrp="1"/>
          </p:cNvSpPr>
          <p:nvPr>
            <p:ph type="ftr" sz="quarter" idx="11"/>
          </p:nvPr>
        </p:nvSpPr>
        <p:spPr/>
        <p:txBody>
          <a:bodyPr/>
          <a:lstStyle/>
          <a:p>
            <a:pPr>
              <a:defRPr/>
            </a:pPr>
            <a:r>
              <a:rPr lang="en-US"/>
              <a:t>Sugar Land Bible Church</a:t>
            </a:r>
          </a:p>
        </p:txBody>
      </p:sp>
      <p:sp>
        <p:nvSpPr>
          <p:cNvPr id="6" name="Slide Number Placeholder 5"/>
          <p:cNvSpPr>
            <a:spLocks noGrp="1"/>
          </p:cNvSpPr>
          <p:nvPr>
            <p:ph type="sldNum" sz="quarter" idx="12"/>
          </p:nvPr>
        </p:nvSpPr>
        <p:spPr/>
        <p:txBody>
          <a:bodyPr/>
          <a:lstStyle/>
          <a:p>
            <a:pPr>
              <a:defRPr/>
            </a:pPr>
            <a:fld id="{B198B154-0582-43CF-B21D-D32FA3CBB6ED}" type="slidenum">
              <a:rPr lang="en-US" altLang="en-US" smtClean="0"/>
              <a:pPr>
                <a:defRPr/>
              </a:pPr>
              <a:t>27</a:t>
            </a:fld>
            <a:endParaRPr lang="en-US" altLang="en-US"/>
          </a:p>
        </p:txBody>
      </p:sp>
    </p:spTree>
    <p:extLst>
      <p:ext uri="{BB962C8B-B14F-4D97-AF65-F5344CB8AC3E}">
        <p14:creationId xmlns:p14="http://schemas.microsoft.com/office/powerpoint/2010/main" val="1721669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Footer Placeholder 4"/>
          <p:cNvSpPr>
            <a:spLocks noGrp="1"/>
          </p:cNvSpPr>
          <p:nvPr>
            <p:ph type="ftr" sz="quarter" idx="11"/>
          </p:nvPr>
        </p:nvSpPr>
        <p:spPr/>
        <p:txBody>
          <a:bodyPr/>
          <a:lstStyle/>
          <a:p>
            <a:pPr>
              <a:defRPr/>
            </a:pPr>
            <a:r>
              <a:rPr lang="en-US"/>
              <a:t>Sugar Land Bible Church</a:t>
            </a:r>
          </a:p>
        </p:txBody>
      </p:sp>
      <p:sp>
        <p:nvSpPr>
          <p:cNvPr id="6" name="Slide Number Placeholder 5"/>
          <p:cNvSpPr>
            <a:spLocks noGrp="1"/>
          </p:cNvSpPr>
          <p:nvPr>
            <p:ph type="sldNum" sz="quarter" idx="12"/>
          </p:nvPr>
        </p:nvSpPr>
        <p:spPr/>
        <p:txBody>
          <a:bodyPr/>
          <a:lstStyle/>
          <a:p>
            <a:pPr>
              <a:defRPr/>
            </a:pPr>
            <a:fld id="{B198B154-0582-43CF-B21D-D32FA3CBB6ED}" type="slidenum">
              <a:rPr lang="en-US" altLang="en-US" smtClean="0"/>
              <a:pPr>
                <a:defRPr/>
              </a:pPr>
              <a:t>28</a:t>
            </a:fld>
            <a:endParaRPr lang="en-US" altLang="en-US"/>
          </a:p>
        </p:txBody>
      </p:sp>
    </p:spTree>
    <p:extLst>
      <p:ext uri="{BB962C8B-B14F-4D97-AF65-F5344CB8AC3E}">
        <p14:creationId xmlns:p14="http://schemas.microsoft.com/office/powerpoint/2010/main" val="421722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Dr. Andy Woods - Soteriology</a:t>
            </a:r>
          </a:p>
        </p:txBody>
      </p:sp>
      <p:sp>
        <p:nvSpPr>
          <p:cNvPr id="5" name="Footer Placeholder 4"/>
          <p:cNvSpPr>
            <a:spLocks noGrp="1"/>
          </p:cNvSpPr>
          <p:nvPr>
            <p:ph type="ftr" sz="quarter" idx="11"/>
          </p:nvPr>
        </p:nvSpPr>
        <p:spPr/>
        <p:txBody>
          <a:bodyPr/>
          <a:lstStyle/>
          <a:p>
            <a:pPr>
              <a:defRPr/>
            </a:pPr>
            <a:r>
              <a:rPr lang="en-US"/>
              <a:t>Sugar Land Bible Church</a:t>
            </a:r>
          </a:p>
        </p:txBody>
      </p:sp>
      <p:sp>
        <p:nvSpPr>
          <p:cNvPr id="6" name="Slide Number Placeholder 5"/>
          <p:cNvSpPr>
            <a:spLocks noGrp="1"/>
          </p:cNvSpPr>
          <p:nvPr>
            <p:ph type="sldNum" sz="quarter" idx="12"/>
          </p:nvPr>
        </p:nvSpPr>
        <p:spPr/>
        <p:txBody>
          <a:bodyPr/>
          <a:lstStyle/>
          <a:p>
            <a:pPr>
              <a:defRPr/>
            </a:pPr>
            <a:fld id="{B198B154-0582-43CF-B21D-D32FA3CBB6ED}" type="slidenum">
              <a:rPr lang="en-US" altLang="en-US" smtClean="0"/>
              <a:pPr>
                <a:defRPr/>
              </a:pPr>
              <a:t>35</a:t>
            </a:fld>
            <a:endParaRPr lang="en-US" altLang="en-US"/>
          </a:p>
        </p:txBody>
      </p:sp>
    </p:spTree>
    <p:extLst>
      <p:ext uri="{BB962C8B-B14F-4D97-AF65-F5344CB8AC3E}">
        <p14:creationId xmlns:p14="http://schemas.microsoft.com/office/powerpoint/2010/main" val="1772942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97A6FC6-E9CC-4AE2-9D91-7D483FBCA8F2}" type="datetimeFigureOut">
              <a:rPr lang="en-US"/>
              <a:pPr>
                <a:defRPr/>
              </a:pPr>
              <a:t>11/30/2016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4BCA0F-06D0-45D5-966B-BC0DA570E070}" type="slidenum">
              <a:rPr lang="en-US" altLang="en-US"/>
              <a:pPr>
                <a:defRPr/>
              </a:pPr>
              <a:t>‹#›</a:t>
            </a:fld>
            <a:endParaRPr lang="en-US" altLang="en-US"/>
          </a:p>
        </p:txBody>
      </p:sp>
    </p:spTree>
    <p:extLst>
      <p:ext uri="{BB962C8B-B14F-4D97-AF65-F5344CB8AC3E}">
        <p14:creationId xmlns:p14="http://schemas.microsoft.com/office/powerpoint/2010/main" val="3072583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E5F0565-56BC-4606-B690-183210B43A3E}" type="datetimeFigureOut">
              <a:rPr lang="en-US"/>
              <a:pPr>
                <a:defRPr/>
              </a:pPr>
              <a:t>11/30/2016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21324B-886E-460D-912C-2CA0D33BCBC9}" type="slidenum">
              <a:rPr lang="en-US" altLang="en-US"/>
              <a:pPr>
                <a:defRPr/>
              </a:pPr>
              <a:t>‹#›</a:t>
            </a:fld>
            <a:endParaRPr lang="en-US" altLang="en-US"/>
          </a:p>
        </p:txBody>
      </p:sp>
    </p:spTree>
    <p:extLst>
      <p:ext uri="{BB962C8B-B14F-4D97-AF65-F5344CB8AC3E}">
        <p14:creationId xmlns:p14="http://schemas.microsoft.com/office/powerpoint/2010/main" val="866601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CA8456-5BDA-471F-BF97-D65C5ADB8166}" type="datetimeFigureOut">
              <a:rPr lang="en-US"/>
              <a:pPr>
                <a:defRPr/>
              </a:pPr>
              <a:t>11/30/2016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A2BEC0-6F37-4633-AB26-99B8574EC13A}" type="slidenum">
              <a:rPr lang="en-US" altLang="en-US"/>
              <a:pPr>
                <a:defRPr/>
              </a:pPr>
              <a:t>‹#›</a:t>
            </a:fld>
            <a:endParaRPr lang="en-US" altLang="en-US"/>
          </a:p>
        </p:txBody>
      </p:sp>
    </p:spTree>
    <p:extLst>
      <p:ext uri="{BB962C8B-B14F-4D97-AF65-F5344CB8AC3E}">
        <p14:creationId xmlns:p14="http://schemas.microsoft.com/office/powerpoint/2010/main" val="3426343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7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a:solidFill>
                <a:schemeClr val="tx2"/>
              </a:solidFill>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a:p>
        </p:txBody>
      </p:sp>
    </p:spTree>
    <p:extLst>
      <p:ext uri="{BB962C8B-B14F-4D97-AF65-F5344CB8AC3E}">
        <p14:creationId xmlns:p14="http://schemas.microsoft.com/office/powerpoint/2010/main" val="2051991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EAFF49D-3724-4544-8C09-609974F0F7BB}" type="datetimeFigureOut">
              <a:rPr lang="en-US"/>
              <a:pPr>
                <a:defRPr/>
              </a:pPr>
              <a:t>11/30/2016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8FC3D7-4EF0-45B7-B372-73B36E842409}" type="slidenum">
              <a:rPr lang="en-US" altLang="en-US"/>
              <a:pPr>
                <a:defRPr/>
              </a:pPr>
              <a:t>‹#›</a:t>
            </a:fld>
            <a:endParaRPr lang="en-US" altLang="en-US"/>
          </a:p>
        </p:txBody>
      </p:sp>
    </p:spTree>
    <p:extLst>
      <p:ext uri="{BB962C8B-B14F-4D97-AF65-F5344CB8AC3E}">
        <p14:creationId xmlns:p14="http://schemas.microsoft.com/office/powerpoint/2010/main" val="737921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B2BF477-4C68-4C1E-86FF-7481A7055811}" type="datetimeFigureOut">
              <a:rPr lang="en-US"/>
              <a:pPr>
                <a:defRPr/>
              </a:pPr>
              <a:t>11/30/2016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716DA2-6FF6-4595-92F5-22A0F5E67B09}" type="slidenum">
              <a:rPr lang="en-US" altLang="en-US"/>
              <a:pPr>
                <a:defRPr/>
              </a:pPr>
              <a:t>‹#›</a:t>
            </a:fld>
            <a:endParaRPr lang="en-US" altLang="en-US"/>
          </a:p>
        </p:txBody>
      </p:sp>
    </p:spTree>
    <p:extLst>
      <p:ext uri="{BB962C8B-B14F-4D97-AF65-F5344CB8AC3E}">
        <p14:creationId xmlns:p14="http://schemas.microsoft.com/office/powerpoint/2010/main" val="3863941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BAED65A-C0EE-4AD7-8A58-0B8F10022485}" type="datetimeFigureOut">
              <a:rPr lang="en-US"/>
              <a:pPr>
                <a:defRPr/>
              </a:pPr>
              <a:t>11/30/2016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68FB71B-AA8C-46A5-AC4C-81FD1DC46212}" type="slidenum">
              <a:rPr lang="en-US" altLang="en-US"/>
              <a:pPr>
                <a:defRPr/>
              </a:pPr>
              <a:t>‹#›</a:t>
            </a:fld>
            <a:endParaRPr lang="en-US" altLang="en-US"/>
          </a:p>
        </p:txBody>
      </p:sp>
    </p:spTree>
    <p:extLst>
      <p:ext uri="{BB962C8B-B14F-4D97-AF65-F5344CB8AC3E}">
        <p14:creationId xmlns:p14="http://schemas.microsoft.com/office/powerpoint/2010/main" val="3948579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7D92815-885E-4900-AF1B-4C4ACEE61EA0}" type="datetimeFigureOut">
              <a:rPr lang="en-US"/>
              <a:pPr>
                <a:defRPr/>
              </a:pPr>
              <a:t>11/30/2016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40452A-21A5-42E4-B3C0-FA07CA9C4E30}" type="slidenum">
              <a:rPr lang="en-US" altLang="en-US"/>
              <a:pPr>
                <a:defRPr/>
              </a:pPr>
              <a:t>‹#›</a:t>
            </a:fld>
            <a:endParaRPr lang="en-US" altLang="en-US"/>
          </a:p>
        </p:txBody>
      </p:sp>
    </p:spTree>
    <p:extLst>
      <p:ext uri="{BB962C8B-B14F-4D97-AF65-F5344CB8AC3E}">
        <p14:creationId xmlns:p14="http://schemas.microsoft.com/office/powerpoint/2010/main" val="2333901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FEEF2B6-EDA6-4AAF-857D-8616360D1575}" type="datetimeFigureOut">
              <a:rPr lang="en-US"/>
              <a:pPr>
                <a:defRPr/>
              </a:pPr>
              <a:t>11/30/2016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86F58FA-6C59-4CBE-A676-1C65C00AA210}" type="slidenum">
              <a:rPr lang="en-US" altLang="en-US"/>
              <a:pPr>
                <a:defRPr/>
              </a:pPr>
              <a:t>‹#›</a:t>
            </a:fld>
            <a:endParaRPr lang="en-US" altLang="en-US"/>
          </a:p>
        </p:txBody>
      </p:sp>
    </p:spTree>
    <p:extLst>
      <p:ext uri="{BB962C8B-B14F-4D97-AF65-F5344CB8AC3E}">
        <p14:creationId xmlns:p14="http://schemas.microsoft.com/office/powerpoint/2010/main" val="3449743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28339B0-7FDD-450F-8311-4C08D789A5BF}" type="datetimeFigureOut">
              <a:rPr lang="en-US"/>
              <a:pPr>
                <a:defRPr/>
              </a:pPr>
              <a:t>11/30/2016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C9EE3B8-A121-4320-9005-4CA9419894E8}" type="slidenum">
              <a:rPr lang="en-US" altLang="en-US"/>
              <a:pPr>
                <a:defRPr/>
              </a:pPr>
              <a:t>‹#›</a:t>
            </a:fld>
            <a:endParaRPr lang="en-US" altLang="en-US"/>
          </a:p>
        </p:txBody>
      </p:sp>
    </p:spTree>
    <p:extLst>
      <p:ext uri="{BB962C8B-B14F-4D97-AF65-F5344CB8AC3E}">
        <p14:creationId xmlns:p14="http://schemas.microsoft.com/office/powerpoint/2010/main" val="1381039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63DE400-B6BD-4AD8-B6D6-59D92F013876}" type="datetimeFigureOut">
              <a:rPr lang="en-US"/>
              <a:pPr>
                <a:defRPr/>
              </a:pPr>
              <a:t>11/30/2016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C7A958-5FFB-46EB-8287-DA3763E658B2}" type="slidenum">
              <a:rPr lang="en-US" altLang="en-US"/>
              <a:pPr>
                <a:defRPr/>
              </a:pPr>
              <a:t>‹#›</a:t>
            </a:fld>
            <a:endParaRPr lang="en-US" altLang="en-US"/>
          </a:p>
        </p:txBody>
      </p:sp>
    </p:spTree>
    <p:extLst>
      <p:ext uri="{BB962C8B-B14F-4D97-AF65-F5344CB8AC3E}">
        <p14:creationId xmlns:p14="http://schemas.microsoft.com/office/powerpoint/2010/main" val="1303572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04D9EF-EBC4-4C5F-A1A5-63888718FBFA}" type="datetimeFigureOut">
              <a:rPr lang="en-US"/>
              <a:pPr>
                <a:defRPr/>
              </a:pPr>
              <a:t>11/30/2016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BEAF1CC-EA39-4347-98EA-7DFEEA8916A8}" type="slidenum">
              <a:rPr lang="en-US" altLang="en-US"/>
              <a:pPr>
                <a:defRPr/>
              </a:pPr>
              <a:t>‹#›</a:t>
            </a:fld>
            <a:endParaRPr lang="en-US" altLang="en-US"/>
          </a:p>
        </p:txBody>
      </p:sp>
    </p:spTree>
    <p:extLst>
      <p:ext uri="{BB962C8B-B14F-4D97-AF65-F5344CB8AC3E}">
        <p14:creationId xmlns:p14="http://schemas.microsoft.com/office/powerpoint/2010/main" val="2883252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11833C87-4D3B-43B8-B25C-DFF65258D843}" type="datetimeFigureOut">
              <a:rPr lang="en-US"/>
              <a:pPr>
                <a:defRPr/>
              </a:pPr>
              <a:t>11/30/2016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0BEE0D31-C65D-4025-B445-3D7EE25C4B8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124200" y="685800"/>
            <a:ext cx="2895600" cy="1371600"/>
          </a:xfrm>
        </p:spPr>
        <p:txBody>
          <a:bodyPr/>
          <a:lstStyle/>
          <a:p>
            <a:pPr eaLnBrk="1" hangingPunct="1">
              <a:defRPr/>
            </a:pPr>
            <a:r>
              <a:rPr lang="en-US" altLang="en-US" b="1" dirty="0">
                <a:solidFill>
                  <a:srgbClr val="00FFFF"/>
                </a:solidFill>
                <a:effectLst>
                  <a:outerShdw blurRad="38100" dist="38100" dir="2700000" algn="tl">
                    <a:srgbClr val="000000">
                      <a:alpha val="43137"/>
                    </a:srgbClr>
                  </a:outerShdw>
                </a:effectLst>
              </a:rPr>
              <a:t>Soteriology</a:t>
            </a:r>
            <a:br>
              <a:rPr lang="en-US" altLang="en-US" b="1" dirty="0">
                <a:solidFill>
                  <a:srgbClr val="00FFFF"/>
                </a:solidFill>
                <a:effectLst>
                  <a:outerShdw blurRad="38100" dist="38100" dir="2700000" algn="tl">
                    <a:srgbClr val="000000">
                      <a:alpha val="43137"/>
                    </a:srgbClr>
                  </a:outerShdw>
                </a:effectLst>
              </a:rPr>
            </a:br>
            <a:r>
              <a:rPr lang="en-US" altLang="en-US" sz="2800" b="1" dirty="0">
                <a:solidFill>
                  <a:srgbClr val="00FFFF"/>
                </a:solidFill>
                <a:effectLst>
                  <a:outerShdw blurRad="38100" dist="38100" dir="2700000" algn="tl">
                    <a:srgbClr val="000000">
                      <a:alpha val="43137"/>
                    </a:srgbClr>
                  </a:outerShdw>
                </a:effectLst>
              </a:rPr>
              <a:t>Session 40</a:t>
            </a:r>
            <a:endParaRPr lang="en-US" altLang="en-US" b="1" dirty="0">
              <a:solidFill>
                <a:srgbClr val="00FFFF"/>
              </a:solidFill>
              <a:effectLst>
                <a:outerShdw blurRad="38100" dist="38100" dir="2700000" algn="tl">
                  <a:srgbClr val="000000">
                    <a:alpha val="43137"/>
                  </a:srgbClr>
                </a:outerShdw>
              </a:effectLst>
            </a:endParaRPr>
          </a:p>
        </p:txBody>
      </p:sp>
      <p:sp>
        <p:nvSpPr>
          <p:cNvPr id="6147" name="Subtitle 2"/>
          <p:cNvSpPr>
            <a:spLocks noGrp="1"/>
          </p:cNvSpPr>
          <p:nvPr>
            <p:ph type="subTitle" idx="1"/>
          </p:nvPr>
        </p:nvSpPr>
        <p:spPr>
          <a:xfrm>
            <a:off x="838200" y="4572000"/>
            <a:ext cx="7467600" cy="1752600"/>
          </a:xfrm>
        </p:spPr>
        <p:txBody>
          <a:bodyPr/>
          <a:lstStyle/>
          <a:p>
            <a:pPr eaLnBrk="1" hangingPunct="1"/>
            <a:r>
              <a:rPr lang="en-US" altLang="en-US" dirty="0">
                <a:solidFill>
                  <a:schemeClr val="bg1"/>
                </a:solidFill>
              </a:rPr>
              <a:t>Dr. Andy Woods</a:t>
            </a:r>
          </a:p>
          <a:p>
            <a:pPr eaLnBrk="1" hangingPunct="1"/>
            <a:endParaRPr lang="en-US" altLang="en-US" sz="2000" dirty="0">
              <a:solidFill>
                <a:schemeClr val="bg1"/>
              </a:solidFill>
            </a:endParaRPr>
          </a:p>
          <a:p>
            <a:pPr eaLnBrk="1" hangingPunct="1"/>
            <a:r>
              <a:rPr lang="en-US" altLang="en-US" sz="2000" dirty="0">
                <a:solidFill>
                  <a:schemeClr val="bg1"/>
                </a:solidFill>
              </a:rPr>
              <a:t>Senior Pastor – Sugar Land Bible Church</a:t>
            </a:r>
          </a:p>
          <a:p>
            <a:pPr eaLnBrk="1" hangingPunct="1"/>
            <a:r>
              <a:rPr lang="en-US" altLang="en-US" sz="2000" dirty="0">
                <a:solidFill>
                  <a:schemeClr val="bg1"/>
                </a:solidFill>
              </a:rPr>
              <a:t>Professor of Bible &amp; Theology – College of Biblical Studies </a:t>
            </a:r>
          </a:p>
        </p:txBody>
      </p:sp>
      <p:pic>
        <p:nvPicPr>
          <p:cNvPr id="6148"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916363" y="2362200"/>
            <a:ext cx="1311275" cy="1828800"/>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2 Pet. 2:20-22</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916389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54204" y="265113"/>
            <a:ext cx="9035592"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b="1" u="sng" dirty="0">
                <a:solidFill>
                  <a:srgbClr val="FFFFCC"/>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2 Pet. 2:20-22</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162966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64514" name="Rectangle 1"/>
          <p:cNvSpPr>
            <a:spLocks noChangeArrowheads="1"/>
          </p:cNvSpPr>
          <p:nvPr/>
        </p:nvSpPr>
        <p:spPr bwMode="auto">
          <a:xfrm>
            <a:off x="647700" y="169686"/>
            <a:ext cx="7848600"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Aft>
                <a:spcPts val="1200"/>
              </a:spcAft>
            </a:pPr>
            <a:r>
              <a:rPr lang="en-US" altLang="en-US" sz="4000" b="1" dirty="0">
                <a:solidFill>
                  <a:srgbClr val="00FFFF"/>
                </a:solidFill>
                <a:effectLst>
                  <a:outerShdw blurRad="38100" dist="38100" dir="2700000" algn="tl">
                    <a:srgbClr val="000000">
                      <a:alpha val="43137"/>
                    </a:srgbClr>
                  </a:outerShdw>
                </a:effectLst>
                <a:latin typeface="+mn-lt"/>
                <a:cs typeface="+mn-cs"/>
              </a:rPr>
              <a:t>James 5:19-20 (NASB)</a:t>
            </a:r>
          </a:p>
          <a:p>
            <a:pPr algn="just"/>
            <a:r>
              <a:rPr lang="en-US" altLang="en-US" sz="4000" dirty="0">
                <a:solidFill>
                  <a:schemeClr val="bg1"/>
                </a:solidFill>
                <a:latin typeface="+mn-lt"/>
              </a:rPr>
              <a:t>“</a:t>
            </a:r>
            <a:r>
              <a:rPr lang="en-US" sz="4000" baseline="30000" dirty="0">
                <a:solidFill>
                  <a:schemeClr val="bg1"/>
                </a:solidFill>
                <a:latin typeface="+mn-lt"/>
              </a:rPr>
              <a:t>19 </a:t>
            </a:r>
            <a:r>
              <a:rPr lang="en-US" sz="4000" dirty="0">
                <a:solidFill>
                  <a:schemeClr val="bg1"/>
                </a:solidFill>
                <a:latin typeface="+mn-lt"/>
              </a:rPr>
              <a:t>My brethren, if any among you strays from the truth and one turns him back, </a:t>
            </a:r>
            <a:r>
              <a:rPr lang="en-US" sz="4000" baseline="30000" dirty="0">
                <a:solidFill>
                  <a:schemeClr val="bg1"/>
                </a:solidFill>
                <a:latin typeface="+mn-lt"/>
              </a:rPr>
              <a:t>20 </a:t>
            </a:r>
            <a:r>
              <a:rPr lang="en-US" sz="4000" dirty="0">
                <a:solidFill>
                  <a:schemeClr val="bg1"/>
                </a:solidFill>
                <a:latin typeface="+mn-lt"/>
              </a:rPr>
              <a:t>let him know that he who turns a sinner from the error of his way will </a:t>
            </a:r>
            <a:r>
              <a:rPr lang="en-US" sz="4000" b="1" u="sng" dirty="0">
                <a:solidFill>
                  <a:srgbClr val="FFFFCC"/>
                </a:solidFill>
                <a:effectLst>
                  <a:outerShdw blurRad="38100" dist="38100" dir="2700000" algn="tl">
                    <a:srgbClr val="000000">
                      <a:alpha val="43137"/>
                    </a:srgbClr>
                  </a:outerShdw>
                </a:effectLst>
                <a:latin typeface="+mn-lt"/>
                <a:cs typeface="+mn-cs"/>
              </a:rPr>
              <a:t>save his soul from death </a:t>
            </a:r>
            <a:r>
              <a:rPr lang="en-US" sz="4000" dirty="0">
                <a:solidFill>
                  <a:schemeClr val="bg1"/>
                </a:solidFill>
                <a:latin typeface="+mn-lt"/>
              </a:rPr>
              <a:t>and will cover a multitude of sins.</a:t>
            </a:r>
            <a:r>
              <a:rPr lang="en-US" altLang="en-US" sz="4000" dirty="0">
                <a:solidFill>
                  <a:schemeClr val="bg1"/>
                </a:solidFill>
                <a:latin typeface="+mn-lt"/>
              </a:rPr>
              <a:t>”</a:t>
            </a:r>
          </a:p>
        </p:txBody>
      </p:sp>
    </p:spTree>
    <p:extLst>
      <p:ext uri="{BB962C8B-B14F-4D97-AF65-F5344CB8AC3E}">
        <p14:creationId xmlns:p14="http://schemas.microsoft.com/office/powerpoint/2010/main" val="1035575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James 5:19-20</a:t>
            </a:r>
          </a:p>
        </p:txBody>
      </p:sp>
      <p:sp>
        <p:nvSpPr>
          <p:cNvPr id="3" name="Content Placeholder 2"/>
          <p:cNvSpPr>
            <a:spLocks noGrp="1"/>
          </p:cNvSpPr>
          <p:nvPr>
            <p:ph idx="1"/>
          </p:nvPr>
        </p:nvSpPr>
        <p:spPr>
          <a:xfrm>
            <a:off x="798113" y="962890"/>
            <a:ext cx="7547775" cy="5343642"/>
          </a:xfrm>
        </p:spPr>
        <p:txBody>
          <a:bodyPr/>
          <a:lstStyle/>
          <a:p>
            <a:pPr marL="461963" indent="-461963">
              <a:spcBef>
                <a:spcPts val="0"/>
              </a:spcBef>
              <a:spcAft>
                <a:spcPts val="1800"/>
              </a:spcAft>
              <a:buClr>
                <a:srgbClr val="66FFFF"/>
              </a:buClr>
            </a:pPr>
            <a:r>
              <a:rPr lang="en-US" dirty="0">
                <a:solidFill>
                  <a:schemeClr val="bg1"/>
                </a:solidFill>
              </a:rPr>
              <a:t>Sin brings death – Rom. 6:23; Jas. 1:14-15</a:t>
            </a:r>
          </a:p>
          <a:p>
            <a:pPr marL="461963" indent="-461963">
              <a:spcBef>
                <a:spcPts val="0"/>
              </a:spcBef>
              <a:spcAft>
                <a:spcPts val="1800"/>
              </a:spcAft>
              <a:buClr>
                <a:srgbClr val="66FFFF"/>
              </a:buClr>
            </a:pPr>
            <a:r>
              <a:rPr lang="en-US" dirty="0">
                <a:solidFill>
                  <a:schemeClr val="bg1"/>
                </a:solidFill>
              </a:rPr>
              <a:t>Maximum divine discipline – Acts 5:1-11; 1 Cor. 11:30; 1 John 5:16; Rev. 2:22-23</a:t>
            </a:r>
          </a:p>
          <a:p>
            <a:pPr marL="461963" indent="-461963">
              <a:spcBef>
                <a:spcPts val="0"/>
              </a:spcBef>
              <a:spcAft>
                <a:spcPts val="1800"/>
              </a:spcAft>
              <a:buClr>
                <a:srgbClr val="66FFFF"/>
              </a:buClr>
            </a:pPr>
            <a:r>
              <a:rPr lang="en-US" dirty="0">
                <a:solidFill>
                  <a:schemeClr val="bg1"/>
                </a:solidFill>
              </a:rPr>
              <a:t>Temporal death</a:t>
            </a:r>
          </a:p>
          <a:p>
            <a:pPr marL="914400" lvl="1" indent="-457200">
              <a:spcBef>
                <a:spcPts val="0"/>
              </a:spcBef>
              <a:spcAft>
                <a:spcPts val="1800"/>
              </a:spcAft>
              <a:buClr>
                <a:srgbClr val="FF99FF"/>
              </a:buClr>
            </a:pPr>
            <a:r>
              <a:rPr lang="en-US" sz="3200" dirty="0">
                <a:solidFill>
                  <a:schemeClr val="bg1"/>
                </a:solidFill>
              </a:rPr>
              <a:t>Jewish audience-Jas. 1:1</a:t>
            </a:r>
          </a:p>
          <a:p>
            <a:pPr marL="914400" lvl="1" indent="-457200">
              <a:spcBef>
                <a:spcPts val="0"/>
              </a:spcBef>
              <a:spcAft>
                <a:spcPts val="1800"/>
              </a:spcAft>
              <a:buClr>
                <a:srgbClr val="FF99FF"/>
              </a:buClr>
            </a:pPr>
            <a:r>
              <a:rPr lang="en-US" sz="3200" dirty="0">
                <a:solidFill>
                  <a:schemeClr val="bg1"/>
                </a:solidFill>
              </a:rPr>
              <a:t>Covenant curses Deut. 28:15-68</a:t>
            </a:r>
          </a:p>
          <a:p>
            <a:pPr marL="914400" lvl="1" indent="-457200">
              <a:spcBef>
                <a:spcPts val="0"/>
              </a:spcBef>
              <a:spcAft>
                <a:spcPts val="1800"/>
              </a:spcAft>
              <a:buClr>
                <a:srgbClr val="FF99FF"/>
              </a:buClr>
            </a:pPr>
            <a:r>
              <a:rPr lang="en-US" sz="3200" dirty="0">
                <a:solidFill>
                  <a:schemeClr val="bg1"/>
                </a:solidFill>
              </a:rPr>
              <a:t>Proverbs 2:18; 5:5; 14:12; 21:16</a:t>
            </a:r>
          </a:p>
          <a:p>
            <a:pPr marL="914400" lvl="1" indent="-457200">
              <a:spcBef>
                <a:spcPts val="0"/>
              </a:spcBef>
              <a:spcAft>
                <a:spcPts val="1800"/>
              </a:spcAft>
              <a:buClr>
                <a:srgbClr val="FF99FF"/>
              </a:buClr>
            </a:pPr>
            <a:r>
              <a:rPr lang="en-US" sz="3200" dirty="0">
                <a:solidFill>
                  <a:schemeClr val="bg1"/>
                </a:solidFill>
              </a:rPr>
              <a:t>Life of David</a:t>
            </a:r>
          </a:p>
        </p:txBody>
      </p:sp>
    </p:spTree>
    <p:extLst>
      <p:ext uri="{BB962C8B-B14F-4D97-AF65-F5344CB8AC3E}">
        <p14:creationId xmlns:p14="http://schemas.microsoft.com/office/powerpoint/2010/main" val="1667604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b="1" u="sng" dirty="0">
                <a:solidFill>
                  <a:srgbClr val="FFFFCC"/>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2 Pet. 2:20-22</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endParaRPr>
          </a:p>
        </p:txBody>
      </p:sp>
      <p:sp>
        <p:nvSpPr>
          <p:cNvPr id="7" name="Title 1"/>
          <p:cNvSpPr txBox="1">
            <a:spLocks/>
          </p:cNvSpPr>
          <p:nvPr/>
        </p:nvSpPr>
        <p:spPr bwMode="auto">
          <a:xfrm>
            <a:off x="54204" y="265113"/>
            <a:ext cx="9035592"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a:lstStyle>
          <a:p>
            <a:pPr eaLnBrk="1" hangingPunct="1">
              <a:defRPr/>
            </a:pPr>
            <a:r>
              <a:rPr lang="en-US" altLang="en-US" sz="3600">
                <a:solidFill>
                  <a:srgbClr val="00FFFF"/>
                </a:solidFill>
                <a:effectLst>
                  <a:outerShdw blurRad="38100" dist="38100" dir="2700000" algn="tl">
                    <a:srgbClr val="000000">
                      <a:alpha val="43137"/>
                    </a:srgbClr>
                  </a:outerShdw>
                </a:effectLst>
                <a:latin typeface="+mn-lt"/>
              </a:rPr>
              <a:t>Passages from the General Letters &amp; Revelation</a:t>
            </a:r>
            <a:endParaRPr lang="en-US" altLang="en-US" sz="3600" dirty="0">
              <a:solidFill>
                <a:srgbClr val="00FFFF"/>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248382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64514" name="Rectangle 1"/>
          <p:cNvSpPr>
            <a:spLocks noChangeArrowheads="1"/>
          </p:cNvSpPr>
          <p:nvPr/>
        </p:nvSpPr>
        <p:spPr bwMode="auto">
          <a:xfrm>
            <a:off x="647700" y="169686"/>
            <a:ext cx="7848600"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Aft>
                <a:spcPts val="12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cs typeface="+mn-cs"/>
              </a:rPr>
              <a:t>Hebrews 3:6, 14 (NASB)</a:t>
            </a:r>
          </a:p>
          <a:p>
            <a:pPr algn="just"/>
            <a:r>
              <a:rPr lang="en-US" altLang="en-US" sz="3600" dirty="0">
                <a:solidFill>
                  <a:schemeClr val="bg1"/>
                </a:solidFill>
                <a:latin typeface="+mn-lt"/>
              </a:rPr>
              <a:t>“</a:t>
            </a:r>
            <a:r>
              <a:rPr lang="en-US" altLang="en-US" sz="3600" baseline="30000" dirty="0">
                <a:solidFill>
                  <a:schemeClr val="bg1"/>
                </a:solidFill>
                <a:latin typeface="+mn-lt"/>
              </a:rPr>
              <a:t>6 </a:t>
            </a:r>
            <a:r>
              <a:rPr lang="en-US" sz="3600" dirty="0">
                <a:solidFill>
                  <a:schemeClr val="bg1"/>
                </a:solidFill>
                <a:latin typeface="+mn-lt"/>
              </a:rPr>
              <a:t>but Christ </a:t>
            </a:r>
            <a:r>
              <a:rPr lang="en-US" sz="3600" i="1" dirty="0">
                <a:solidFill>
                  <a:schemeClr val="bg1"/>
                </a:solidFill>
                <a:latin typeface="+mn-lt"/>
              </a:rPr>
              <a:t>was faithful</a:t>
            </a:r>
            <a:r>
              <a:rPr lang="en-US" sz="3600" dirty="0">
                <a:solidFill>
                  <a:schemeClr val="bg1"/>
                </a:solidFill>
                <a:latin typeface="+mn-lt"/>
              </a:rPr>
              <a:t> as a Son over His house—whose house we are, </a:t>
            </a:r>
            <a:r>
              <a:rPr lang="en-US" sz="3600" b="1" u="sng" dirty="0">
                <a:solidFill>
                  <a:srgbClr val="FFFFCC"/>
                </a:solidFill>
                <a:latin typeface="+mn-lt"/>
                <a:cs typeface="+mn-cs"/>
              </a:rPr>
              <a:t>if</a:t>
            </a:r>
            <a:r>
              <a:rPr lang="en-US" sz="3600" dirty="0">
                <a:solidFill>
                  <a:schemeClr val="bg1"/>
                </a:solidFill>
                <a:latin typeface="+mn-lt"/>
              </a:rPr>
              <a:t> we hold fast our confidence and the boast of our hope firm until the end...</a:t>
            </a:r>
            <a:r>
              <a:rPr lang="en-US" sz="3600" baseline="30000" dirty="0">
                <a:solidFill>
                  <a:schemeClr val="bg1"/>
                </a:solidFill>
                <a:latin typeface="+mn-lt"/>
              </a:rPr>
              <a:t>14</a:t>
            </a:r>
            <a:r>
              <a:rPr lang="en-US" sz="3600" dirty="0">
                <a:solidFill>
                  <a:schemeClr val="bg1"/>
                </a:solidFill>
                <a:latin typeface="+mn-lt"/>
              </a:rPr>
              <a:t>For we have become partakers of Christ, </a:t>
            </a:r>
            <a:r>
              <a:rPr lang="en-US" sz="3600" b="1" u="sng" dirty="0">
                <a:solidFill>
                  <a:srgbClr val="FFFFCC"/>
                </a:solidFill>
                <a:latin typeface="+mn-lt"/>
                <a:cs typeface="+mn-cs"/>
              </a:rPr>
              <a:t>if</a:t>
            </a:r>
            <a:r>
              <a:rPr lang="en-US" sz="3600" dirty="0">
                <a:solidFill>
                  <a:schemeClr val="bg1"/>
                </a:solidFill>
                <a:latin typeface="+mn-lt"/>
              </a:rPr>
              <a:t> we hold fast the beginning of our assurance firm until the end.</a:t>
            </a:r>
            <a:r>
              <a:rPr lang="en-US" altLang="en-US" sz="3600" dirty="0">
                <a:solidFill>
                  <a:schemeClr val="bg1"/>
                </a:solidFill>
                <a:latin typeface="+mn-lt"/>
              </a:rPr>
              <a:t>”</a:t>
            </a:r>
          </a:p>
        </p:txBody>
      </p:sp>
    </p:spTree>
    <p:extLst>
      <p:ext uri="{BB962C8B-B14F-4D97-AF65-F5344CB8AC3E}">
        <p14:creationId xmlns:p14="http://schemas.microsoft.com/office/powerpoint/2010/main" val="3741529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3:6, 14</a:t>
            </a:r>
          </a:p>
        </p:txBody>
      </p:sp>
      <p:sp>
        <p:nvSpPr>
          <p:cNvPr id="3" name="Content Placeholder 2"/>
          <p:cNvSpPr>
            <a:spLocks noGrp="1"/>
          </p:cNvSpPr>
          <p:nvPr>
            <p:ph idx="1"/>
          </p:nvPr>
        </p:nvSpPr>
        <p:spPr>
          <a:xfrm>
            <a:off x="821680" y="962890"/>
            <a:ext cx="7500641" cy="5343642"/>
          </a:xfrm>
        </p:spPr>
        <p:txBody>
          <a:bodyPr/>
          <a:lstStyle/>
          <a:p>
            <a:pPr marL="461963" indent="-461963">
              <a:spcBef>
                <a:spcPts val="0"/>
              </a:spcBef>
              <a:spcAft>
                <a:spcPts val="1800"/>
              </a:spcAft>
              <a:buClr>
                <a:srgbClr val="66FFFF"/>
              </a:buClr>
            </a:pPr>
            <a:r>
              <a:rPr lang="en-US" sz="3000" dirty="0">
                <a:solidFill>
                  <a:schemeClr val="bg1"/>
                </a:solidFill>
              </a:rPr>
              <a:t>Not an admonition to stay saved or prove one was saved to begin with</a:t>
            </a:r>
          </a:p>
          <a:p>
            <a:pPr marL="461963" indent="-461963">
              <a:spcBef>
                <a:spcPts val="0"/>
              </a:spcBef>
              <a:spcAft>
                <a:spcPts val="1800"/>
              </a:spcAft>
              <a:buClr>
                <a:srgbClr val="66FFFF"/>
              </a:buClr>
            </a:pPr>
            <a:r>
              <a:rPr lang="en-US" sz="3000" dirty="0">
                <a:solidFill>
                  <a:schemeClr val="bg1"/>
                </a:solidFill>
              </a:rPr>
              <a:t>Believing audience – Heb. 3:1</a:t>
            </a:r>
          </a:p>
          <a:p>
            <a:pPr marL="461963" indent="-461963">
              <a:spcBef>
                <a:spcPts val="0"/>
              </a:spcBef>
              <a:spcAft>
                <a:spcPts val="1800"/>
              </a:spcAft>
              <a:buClr>
                <a:srgbClr val="66FFFF"/>
              </a:buClr>
            </a:pPr>
            <a:r>
              <a:rPr lang="en-US" sz="3000" dirty="0">
                <a:solidFill>
                  <a:schemeClr val="bg1"/>
                </a:solidFill>
              </a:rPr>
              <a:t>Exhortation not to drift back into Judaism so as to avoid:</a:t>
            </a:r>
          </a:p>
          <a:p>
            <a:pPr marL="914400" lvl="1" indent="-457200">
              <a:spcBef>
                <a:spcPts val="0"/>
              </a:spcBef>
              <a:spcAft>
                <a:spcPts val="1800"/>
              </a:spcAft>
              <a:buClr>
                <a:srgbClr val="FF99FF"/>
              </a:buClr>
            </a:pPr>
            <a:r>
              <a:rPr lang="en-US" sz="3000" dirty="0">
                <a:solidFill>
                  <a:schemeClr val="bg1"/>
                </a:solidFill>
              </a:rPr>
              <a:t>Immaturity – Heb. 5:11-14</a:t>
            </a:r>
          </a:p>
          <a:p>
            <a:pPr marL="914400" lvl="1" indent="-457200">
              <a:spcBef>
                <a:spcPts val="0"/>
              </a:spcBef>
              <a:spcAft>
                <a:spcPts val="1800"/>
              </a:spcAft>
              <a:buClr>
                <a:srgbClr val="FF99FF"/>
              </a:buClr>
            </a:pPr>
            <a:r>
              <a:rPr lang="en-US" sz="3000" dirty="0">
                <a:solidFill>
                  <a:schemeClr val="bg1"/>
                </a:solidFill>
              </a:rPr>
              <a:t>Loss of rewards</a:t>
            </a:r>
          </a:p>
          <a:p>
            <a:pPr marL="914400" lvl="1" indent="-457200">
              <a:spcBef>
                <a:spcPts val="0"/>
              </a:spcBef>
              <a:spcAft>
                <a:spcPts val="1800"/>
              </a:spcAft>
              <a:buClr>
                <a:srgbClr val="FF99FF"/>
              </a:buClr>
            </a:pPr>
            <a:r>
              <a:rPr lang="en-US" sz="3000" dirty="0">
                <a:solidFill>
                  <a:schemeClr val="bg1"/>
                </a:solidFill>
              </a:rPr>
              <a:t>Divine discipline – Heb. 12:5-11</a:t>
            </a:r>
          </a:p>
          <a:p>
            <a:pPr>
              <a:spcBef>
                <a:spcPts val="0"/>
              </a:spcBef>
              <a:spcAft>
                <a:spcPts val="1800"/>
              </a:spcAft>
              <a:buClr>
                <a:srgbClr val="66FFFF"/>
              </a:buClr>
            </a:pPr>
            <a:r>
              <a:rPr lang="en-US" sz="3000" dirty="0">
                <a:solidFill>
                  <a:schemeClr val="bg1"/>
                </a:solidFill>
              </a:rPr>
              <a:t>Hell not mentioned</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967988" y="4060731"/>
            <a:ext cx="1792954" cy="244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2305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b="1" u="sng" dirty="0">
                <a:solidFill>
                  <a:srgbClr val="FFFFCC"/>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2 Pet. 2:20-22</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endParaRPr>
          </a:p>
        </p:txBody>
      </p:sp>
      <p:sp>
        <p:nvSpPr>
          <p:cNvPr id="7" name="Title 1"/>
          <p:cNvSpPr txBox="1">
            <a:spLocks/>
          </p:cNvSpPr>
          <p:nvPr/>
        </p:nvSpPr>
        <p:spPr bwMode="auto">
          <a:xfrm>
            <a:off x="54204" y="265113"/>
            <a:ext cx="9035592"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Tree>
    <p:extLst>
      <p:ext uri="{BB962C8B-B14F-4D97-AF65-F5344CB8AC3E}">
        <p14:creationId xmlns:p14="http://schemas.microsoft.com/office/powerpoint/2010/main" val="2121587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64514" name="Rectangle 1"/>
          <p:cNvSpPr>
            <a:spLocks noChangeArrowheads="1"/>
          </p:cNvSpPr>
          <p:nvPr/>
        </p:nvSpPr>
        <p:spPr bwMode="auto">
          <a:xfrm>
            <a:off x="647700" y="169686"/>
            <a:ext cx="7848600"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Aft>
                <a:spcPts val="1200"/>
              </a:spcAft>
            </a:pPr>
            <a:r>
              <a:rPr lang="en-US" altLang="en-US" sz="4000" b="1" dirty="0">
                <a:solidFill>
                  <a:srgbClr val="00FFFF"/>
                </a:solidFill>
                <a:effectLst>
                  <a:outerShdw blurRad="38100" dist="38100" dir="2700000" algn="tl">
                    <a:srgbClr val="000000">
                      <a:alpha val="43137"/>
                    </a:srgbClr>
                  </a:outerShdw>
                </a:effectLst>
                <a:latin typeface="Calibri" panose="020F0502020204030204" pitchFamily="34" charset="0"/>
                <a:cs typeface="+mn-cs"/>
              </a:rPr>
              <a:t>Hebrews 5:9-10 (NASB)</a:t>
            </a:r>
          </a:p>
          <a:p>
            <a:pPr algn="just"/>
            <a:r>
              <a:rPr lang="en-US" altLang="en-US" sz="4000" baseline="30000" dirty="0">
                <a:solidFill>
                  <a:schemeClr val="bg1"/>
                </a:solidFill>
                <a:latin typeface="+mn-lt"/>
              </a:rPr>
              <a:t> </a:t>
            </a:r>
            <a:r>
              <a:rPr lang="en-US" altLang="en-US" sz="4000" dirty="0">
                <a:solidFill>
                  <a:schemeClr val="bg1"/>
                </a:solidFill>
                <a:latin typeface="+mn-lt"/>
              </a:rPr>
              <a:t>“</a:t>
            </a:r>
            <a:r>
              <a:rPr lang="en-US" sz="4000" baseline="30000" dirty="0">
                <a:solidFill>
                  <a:schemeClr val="bg1"/>
                </a:solidFill>
                <a:latin typeface="+mn-lt"/>
              </a:rPr>
              <a:t>9</a:t>
            </a:r>
            <a:r>
              <a:rPr lang="en-US" sz="4000" dirty="0">
                <a:solidFill>
                  <a:schemeClr val="bg1"/>
                </a:solidFill>
                <a:latin typeface="+mn-lt"/>
              </a:rPr>
              <a:t>And having been made perfect, He became to all those who </a:t>
            </a:r>
            <a:r>
              <a:rPr lang="en-US" sz="4000" b="1" u="sng" dirty="0">
                <a:solidFill>
                  <a:srgbClr val="FFFFCC"/>
                </a:solidFill>
                <a:latin typeface="+mn-lt"/>
              </a:rPr>
              <a:t>obey</a:t>
            </a:r>
            <a:r>
              <a:rPr lang="en-US" sz="4000" dirty="0">
                <a:solidFill>
                  <a:schemeClr val="bg1"/>
                </a:solidFill>
                <a:latin typeface="+mn-lt"/>
              </a:rPr>
              <a:t> Him the source of eternal </a:t>
            </a:r>
            <a:r>
              <a:rPr lang="en-US" sz="4000" b="1" u="sng" dirty="0">
                <a:solidFill>
                  <a:srgbClr val="FFFFCC"/>
                </a:solidFill>
                <a:latin typeface="+mn-lt"/>
              </a:rPr>
              <a:t>salvation</a:t>
            </a:r>
            <a:r>
              <a:rPr lang="en-US" sz="4000" dirty="0">
                <a:solidFill>
                  <a:schemeClr val="bg1"/>
                </a:solidFill>
                <a:latin typeface="+mn-lt"/>
              </a:rPr>
              <a:t>, </a:t>
            </a:r>
            <a:r>
              <a:rPr lang="en-US" sz="4000" baseline="30000" dirty="0">
                <a:solidFill>
                  <a:schemeClr val="bg1"/>
                </a:solidFill>
                <a:latin typeface="+mn-lt"/>
              </a:rPr>
              <a:t>10 </a:t>
            </a:r>
            <a:r>
              <a:rPr lang="en-US" sz="4000" dirty="0">
                <a:solidFill>
                  <a:schemeClr val="bg1"/>
                </a:solidFill>
                <a:latin typeface="+mn-lt"/>
              </a:rPr>
              <a:t>being designated by God as a high priest according to the order of Melchizedek.</a:t>
            </a:r>
            <a:r>
              <a:rPr lang="en-US" altLang="en-US" sz="4000" dirty="0">
                <a:solidFill>
                  <a:schemeClr val="bg1"/>
                </a:solidFill>
                <a:latin typeface="+mn-lt"/>
              </a:rPr>
              <a:t>”</a:t>
            </a:r>
          </a:p>
        </p:txBody>
      </p:sp>
    </p:spTree>
    <p:extLst>
      <p:ext uri="{BB962C8B-B14F-4D97-AF65-F5344CB8AC3E}">
        <p14:creationId xmlns:p14="http://schemas.microsoft.com/office/powerpoint/2010/main" val="294663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5:9-10</a:t>
            </a:r>
          </a:p>
        </p:txBody>
      </p:sp>
      <p:sp>
        <p:nvSpPr>
          <p:cNvPr id="3" name="Content Placeholder 2"/>
          <p:cNvSpPr>
            <a:spLocks noGrp="1"/>
          </p:cNvSpPr>
          <p:nvPr>
            <p:ph idx="1"/>
          </p:nvPr>
        </p:nvSpPr>
        <p:spPr>
          <a:xfrm>
            <a:off x="383334" y="962890"/>
            <a:ext cx="8377333" cy="5343642"/>
          </a:xfrm>
        </p:spPr>
        <p:txBody>
          <a:bodyPr/>
          <a:lstStyle/>
          <a:p>
            <a:pPr marL="461963" indent="-461963">
              <a:spcBef>
                <a:spcPts val="0"/>
              </a:spcBef>
              <a:spcAft>
                <a:spcPts val="1800"/>
              </a:spcAft>
              <a:buClr>
                <a:srgbClr val="66FFFF"/>
              </a:buClr>
            </a:pPr>
            <a:r>
              <a:rPr lang="en-US" sz="3000" dirty="0">
                <a:solidFill>
                  <a:schemeClr val="bg1"/>
                </a:solidFill>
              </a:rPr>
              <a:t>Believing audience – Heb. 3:1</a:t>
            </a:r>
          </a:p>
          <a:p>
            <a:pPr marL="461963" indent="-461963">
              <a:spcBef>
                <a:spcPts val="0"/>
              </a:spcBef>
              <a:spcAft>
                <a:spcPts val="1800"/>
              </a:spcAft>
              <a:buClr>
                <a:srgbClr val="66FFFF"/>
              </a:buClr>
            </a:pPr>
            <a:r>
              <a:rPr lang="en-US" sz="3000" dirty="0">
                <a:solidFill>
                  <a:schemeClr val="bg1"/>
                </a:solidFill>
              </a:rPr>
              <a:t>Progressive sanctification</a:t>
            </a:r>
          </a:p>
          <a:p>
            <a:pPr marL="461963" indent="-461963">
              <a:spcBef>
                <a:spcPts val="0"/>
              </a:spcBef>
              <a:spcAft>
                <a:spcPts val="1800"/>
              </a:spcAft>
              <a:buClr>
                <a:srgbClr val="66FFFF"/>
              </a:buClr>
            </a:pPr>
            <a:r>
              <a:rPr lang="en-US" sz="3000" dirty="0">
                <a:solidFill>
                  <a:schemeClr val="bg1"/>
                </a:solidFill>
              </a:rPr>
              <a:t>Obedience of the faith?</a:t>
            </a:r>
          </a:p>
          <a:p>
            <a:pPr marL="914400" lvl="1" indent="-457200">
              <a:spcBef>
                <a:spcPts val="0"/>
              </a:spcBef>
              <a:spcAft>
                <a:spcPts val="1800"/>
              </a:spcAft>
              <a:buClr>
                <a:srgbClr val="FF99FF"/>
              </a:buClr>
            </a:pPr>
            <a:r>
              <a:rPr lang="en-US" sz="3000" dirty="0">
                <a:solidFill>
                  <a:schemeClr val="bg1"/>
                </a:solidFill>
              </a:rPr>
              <a:t>To obey is a synonym to believe</a:t>
            </a:r>
          </a:p>
          <a:p>
            <a:pPr marL="914400" lvl="1" indent="-457200">
              <a:spcBef>
                <a:spcPts val="0"/>
              </a:spcBef>
              <a:spcAft>
                <a:spcPts val="1800"/>
              </a:spcAft>
              <a:buClr>
                <a:srgbClr val="FF99FF"/>
              </a:buClr>
            </a:pPr>
            <a:r>
              <a:rPr lang="en-US" sz="3000" dirty="0">
                <a:solidFill>
                  <a:schemeClr val="bg1"/>
                </a:solidFill>
              </a:rPr>
              <a:t>Rom. 1:5, 16; 2 Thess. 1:8-10; 1 Pet. 1:22-25</a:t>
            </a:r>
          </a:p>
          <a:p>
            <a:pPr marL="914400" lvl="1" indent="-457200">
              <a:spcBef>
                <a:spcPts val="0"/>
              </a:spcBef>
              <a:spcAft>
                <a:spcPts val="1800"/>
              </a:spcAft>
              <a:buClr>
                <a:srgbClr val="FF99FF"/>
              </a:buClr>
            </a:pPr>
            <a:r>
              <a:rPr lang="en-US" sz="3000" dirty="0">
                <a:solidFill>
                  <a:schemeClr val="bg1"/>
                </a:solidFill>
              </a:rPr>
              <a:t>Or else a contradiction of Eph.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96001" y="1139825"/>
            <a:ext cx="167720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7343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pPr eaLnBrk="1" hangingPunct="1"/>
            <a:r>
              <a:rPr lang="en-US" altLang="en-US" b="1" dirty="0">
                <a:solidFill>
                  <a:srgbClr val="00FFFF"/>
                </a:solidFill>
              </a:rPr>
              <a:t>Soteriology Overview</a:t>
            </a:r>
          </a:p>
        </p:txBody>
      </p:sp>
      <p:sp>
        <p:nvSpPr>
          <p:cNvPr id="5" name="Rectangle 3"/>
          <p:cNvSpPr txBox="1">
            <a:spLocks/>
          </p:cNvSpPr>
          <p:nvPr/>
        </p:nvSpPr>
        <p:spPr bwMode="auto">
          <a:xfrm>
            <a:off x="1333500" y="1600200"/>
            <a:ext cx="6591300" cy="4525963"/>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Definition</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Election</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Atonement</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Salvation words</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God’s one condition of salvation</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Results of salvation</a:t>
            </a:r>
          </a:p>
          <a:p>
            <a:pPr marL="914377" indent="-914377" eaLnBrk="1" hangingPunct="1">
              <a:lnSpc>
                <a:spcPct val="90000"/>
              </a:lnSpc>
              <a:buFont typeface="+mj-lt"/>
              <a:buAutoNum type="romanUcPeriod"/>
              <a:defRPr/>
            </a:pPr>
            <a:r>
              <a:rPr lang="en-US" altLang="en-US" b="1" u="sng" dirty="0">
                <a:solidFill>
                  <a:srgbClr val="FFFFCC"/>
                </a:solidFill>
                <a:effectLst>
                  <a:outerShdw blurRad="38100" dist="38100" dir="2700000" algn="tl">
                    <a:srgbClr val="000000">
                      <a:alpha val="43137"/>
                    </a:srgbClr>
                  </a:outerShdw>
                </a:effectLst>
              </a:rPr>
              <a:t>Eternal security</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Faulty views of salvation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5:9-10</a:t>
            </a:r>
          </a:p>
        </p:txBody>
      </p:sp>
      <p:sp>
        <p:nvSpPr>
          <p:cNvPr id="3" name="Content Placeholder 2"/>
          <p:cNvSpPr>
            <a:spLocks noGrp="1"/>
          </p:cNvSpPr>
          <p:nvPr>
            <p:ph idx="1"/>
          </p:nvPr>
        </p:nvSpPr>
        <p:spPr>
          <a:xfrm>
            <a:off x="383334" y="962890"/>
            <a:ext cx="8377333" cy="5343642"/>
          </a:xfrm>
        </p:spPr>
        <p:txBody>
          <a:bodyPr/>
          <a:lstStyle/>
          <a:p>
            <a:pPr marL="461963" indent="-461963">
              <a:spcBef>
                <a:spcPts val="0"/>
              </a:spcBef>
              <a:spcAft>
                <a:spcPts val="1800"/>
              </a:spcAft>
              <a:buClr>
                <a:srgbClr val="66FFFF"/>
              </a:buClr>
            </a:pPr>
            <a:r>
              <a:rPr lang="en-US" sz="3000" b="1" u="sng" dirty="0">
                <a:solidFill>
                  <a:srgbClr val="FFFFCC"/>
                </a:solidFill>
              </a:rPr>
              <a:t>Believing audience – Heb. 3:1</a:t>
            </a:r>
          </a:p>
          <a:p>
            <a:pPr marL="461963" indent="-461963">
              <a:spcBef>
                <a:spcPts val="0"/>
              </a:spcBef>
              <a:spcAft>
                <a:spcPts val="1800"/>
              </a:spcAft>
              <a:buClr>
                <a:srgbClr val="66FFFF"/>
              </a:buClr>
            </a:pPr>
            <a:r>
              <a:rPr lang="en-US" sz="3000" dirty="0">
                <a:solidFill>
                  <a:schemeClr val="bg1"/>
                </a:solidFill>
              </a:rPr>
              <a:t>Progressive sanctification</a:t>
            </a:r>
          </a:p>
          <a:p>
            <a:pPr marL="461963" indent="-461963">
              <a:spcBef>
                <a:spcPts val="0"/>
              </a:spcBef>
              <a:spcAft>
                <a:spcPts val="1800"/>
              </a:spcAft>
              <a:buClr>
                <a:srgbClr val="66FFFF"/>
              </a:buClr>
            </a:pPr>
            <a:r>
              <a:rPr lang="en-US" sz="3000" dirty="0">
                <a:solidFill>
                  <a:schemeClr val="bg1"/>
                </a:solidFill>
              </a:rPr>
              <a:t>Obedience of the faith?</a:t>
            </a:r>
          </a:p>
          <a:p>
            <a:pPr marL="914400" lvl="1" indent="-457200">
              <a:spcBef>
                <a:spcPts val="0"/>
              </a:spcBef>
              <a:spcAft>
                <a:spcPts val="1800"/>
              </a:spcAft>
              <a:buClr>
                <a:srgbClr val="FF99FF"/>
              </a:buClr>
            </a:pPr>
            <a:r>
              <a:rPr lang="en-US" sz="3000" dirty="0">
                <a:solidFill>
                  <a:schemeClr val="bg1"/>
                </a:solidFill>
              </a:rPr>
              <a:t>To obey is a synonym to believe</a:t>
            </a:r>
          </a:p>
          <a:p>
            <a:pPr marL="914400" lvl="1" indent="-457200">
              <a:spcBef>
                <a:spcPts val="0"/>
              </a:spcBef>
              <a:spcAft>
                <a:spcPts val="1800"/>
              </a:spcAft>
              <a:buClr>
                <a:srgbClr val="FF99FF"/>
              </a:buClr>
            </a:pPr>
            <a:r>
              <a:rPr lang="en-US" sz="3000" dirty="0">
                <a:solidFill>
                  <a:schemeClr val="bg1"/>
                </a:solidFill>
              </a:rPr>
              <a:t>Rom. 1:5, 16; 2 Thess. 1:8-10; 1 Pet. 1:22-25</a:t>
            </a:r>
          </a:p>
          <a:p>
            <a:pPr marL="914400" lvl="1" indent="-457200">
              <a:spcBef>
                <a:spcPts val="0"/>
              </a:spcBef>
              <a:spcAft>
                <a:spcPts val="1800"/>
              </a:spcAft>
              <a:buClr>
                <a:srgbClr val="FF99FF"/>
              </a:buClr>
            </a:pPr>
            <a:r>
              <a:rPr lang="en-US" sz="3000" dirty="0">
                <a:solidFill>
                  <a:schemeClr val="bg1"/>
                </a:solidFill>
              </a:rPr>
              <a:t>Or else a contradiction of Eph.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96001" y="1139825"/>
            <a:ext cx="167720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3926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5:9-10</a:t>
            </a:r>
          </a:p>
        </p:txBody>
      </p:sp>
      <p:sp>
        <p:nvSpPr>
          <p:cNvPr id="3" name="Content Placeholder 2"/>
          <p:cNvSpPr>
            <a:spLocks noGrp="1"/>
          </p:cNvSpPr>
          <p:nvPr>
            <p:ph idx="1"/>
          </p:nvPr>
        </p:nvSpPr>
        <p:spPr>
          <a:xfrm>
            <a:off x="383334" y="962890"/>
            <a:ext cx="8377333" cy="5343642"/>
          </a:xfrm>
        </p:spPr>
        <p:txBody>
          <a:bodyPr/>
          <a:lstStyle/>
          <a:p>
            <a:pPr marL="461963" indent="-461963">
              <a:spcBef>
                <a:spcPts val="0"/>
              </a:spcBef>
              <a:spcAft>
                <a:spcPts val="1800"/>
              </a:spcAft>
              <a:buClr>
                <a:srgbClr val="66FFFF"/>
              </a:buClr>
            </a:pPr>
            <a:r>
              <a:rPr lang="en-US" sz="3000" dirty="0">
                <a:solidFill>
                  <a:schemeClr val="bg1"/>
                </a:solidFill>
              </a:rPr>
              <a:t>Believing audience – Heb. 3:1</a:t>
            </a:r>
          </a:p>
          <a:p>
            <a:pPr marL="461963" indent="-461963">
              <a:spcBef>
                <a:spcPts val="0"/>
              </a:spcBef>
              <a:spcAft>
                <a:spcPts val="1800"/>
              </a:spcAft>
              <a:buClr>
                <a:srgbClr val="66FFFF"/>
              </a:buClr>
            </a:pPr>
            <a:r>
              <a:rPr lang="en-US" sz="3000" b="1" u="sng" dirty="0">
                <a:solidFill>
                  <a:srgbClr val="FFFFCC"/>
                </a:solidFill>
              </a:rPr>
              <a:t>Progressive sanctification</a:t>
            </a:r>
          </a:p>
          <a:p>
            <a:pPr marL="461963" indent="-461963">
              <a:spcBef>
                <a:spcPts val="0"/>
              </a:spcBef>
              <a:spcAft>
                <a:spcPts val="1800"/>
              </a:spcAft>
              <a:buClr>
                <a:srgbClr val="66FFFF"/>
              </a:buClr>
            </a:pPr>
            <a:r>
              <a:rPr lang="en-US" sz="3000" dirty="0">
                <a:solidFill>
                  <a:schemeClr val="bg1"/>
                </a:solidFill>
              </a:rPr>
              <a:t>Obedience of the faith?</a:t>
            </a:r>
          </a:p>
          <a:p>
            <a:pPr marL="914400" lvl="1" indent="-457200">
              <a:spcBef>
                <a:spcPts val="0"/>
              </a:spcBef>
              <a:spcAft>
                <a:spcPts val="1800"/>
              </a:spcAft>
              <a:buClr>
                <a:srgbClr val="FF99FF"/>
              </a:buClr>
            </a:pPr>
            <a:r>
              <a:rPr lang="en-US" sz="3000" dirty="0">
                <a:solidFill>
                  <a:schemeClr val="bg1"/>
                </a:solidFill>
              </a:rPr>
              <a:t>To obey is a synonym to believe</a:t>
            </a:r>
          </a:p>
          <a:p>
            <a:pPr marL="914400" lvl="1" indent="-457200">
              <a:spcBef>
                <a:spcPts val="0"/>
              </a:spcBef>
              <a:spcAft>
                <a:spcPts val="1800"/>
              </a:spcAft>
              <a:buClr>
                <a:srgbClr val="FF99FF"/>
              </a:buClr>
            </a:pPr>
            <a:r>
              <a:rPr lang="en-US" sz="3000" dirty="0">
                <a:solidFill>
                  <a:schemeClr val="bg1"/>
                </a:solidFill>
              </a:rPr>
              <a:t>Rom. 1:5, 16; 2 Thess. 1:8-10; 1 Pet. 1:22-25</a:t>
            </a:r>
          </a:p>
          <a:p>
            <a:pPr marL="914400" lvl="1" indent="-457200">
              <a:spcBef>
                <a:spcPts val="0"/>
              </a:spcBef>
              <a:spcAft>
                <a:spcPts val="1800"/>
              </a:spcAft>
              <a:buClr>
                <a:srgbClr val="FF99FF"/>
              </a:buClr>
            </a:pPr>
            <a:r>
              <a:rPr lang="en-US" sz="3000" dirty="0">
                <a:solidFill>
                  <a:schemeClr val="bg1"/>
                </a:solidFill>
              </a:rPr>
              <a:t>Or else a contradiction of Eph.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96001" y="1139825"/>
            <a:ext cx="167720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4498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87664">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Justification</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none" dirty="0">
                          <a:latin typeface="Calibri" pitchFamily="34" charset="0"/>
                          <a:cs typeface="Calibri" pitchFamily="34" charset="0"/>
                        </a:rPr>
                        <a:t>Sanctification</a:t>
                      </a:r>
                      <a:endParaRPr lang="en-US" sz="2600" b="1" u="none"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dirty="0">
                          <a:solidFill>
                            <a:srgbClr val="C00000"/>
                          </a:solidFill>
                          <a:latin typeface="Calibri" pitchFamily="34" charset="0"/>
                          <a:cs typeface="Calibri" pitchFamily="34" charset="0"/>
                        </a:rPr>
                        <a:t>Past</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Present</a:t>
                      </a:r>
                    </a:p>
                  </a:txBody>
                  <a:tcPr marT="45712" marB="45712" anchor="ct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dirty="0">
                          <a:solidFill>
                            <a:srgbClr val="C00000"/>
                          </a:solidFill>
                          <a:latin typeface="Calibri" pitchFamily="34" charset="0"/>
                          <a:cs typeface="Calibri" pitchFamily="34" charset="0"/>
                        </a:rPr>
                        <a:t>Penalty</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Power</a:t>
                      </a:r>
                    </a:p>
                  </a:txBody>
                  <a:tcPr marT="45712" marB="45712" anchor="ct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dirty="0">
                          <a:solidFill>
                            <a:srgbClr val="C00000"/>
                          </a:solidFill>
                          <a:latin typeface="Calibri" pitchFamily="34" charset="0"/>
                          <a:cs typeface="Calibri" pitchFamily="34" charset="0"/>
                        </a:rPr>
                        <a:t>Eph 2:8-9; Titus 3:5</a:t>
                      </a:r>
                    </a:p>
                  </a:txBody>
                  <a:tcPr marT="45712" marB="45712" anchor="ctr"/>
                </a:tc>
                <a:tc>
                  <a:txBody>
                    <a:bodyPr/>
                    <a:lstStyle/>
                    <a:p>
                      <a:pPr algn="ctr"/>
                      <a:r>
                        <a:rPr lang="en-US" sz="2600" b="1" u="none" dirty="0">
                          <a:solidFill>
                            <a:srgbClr val="C00000"/>
                          </a:solidFill>
                          <a:latin typeface="Calibri" pitchFamily="34" charset="0"/>
                          <a:cs typeface="Calibri" pitchFamily="34" charset="0"/>
                        </a:rPr>
                        <a:t>Philip 2:12</a:t>
                      </a:r>
                    </a:p>
                  </a:txBody>
                  <a:tcPr marT="45712" marB="45712" anchor="ct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9753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extLst/>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87664">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sng" dirty="0">
                          <a:latin typeface="Calibri" pitchFamily="34" charset="0"/>
                          <a:cs typeface="Calibri" pitchFamily="34" charset="0"/>
                        </a:rPr>
                        <a:t>Justification</a:t>
                      </a:r>
                      <a:endParaRPr lang="en-US" sz="2600" b="1" u="sng" dirty="0">
                        <a:solidFill>
                          <a:srgbClr val="FFFF00"/>
                        </a:solidFill>
                        <a:latin typeface="Calibri" pitchFamily="34" charset="0"/>
                        <a:cs typeface="Calibri" pitchFamily="34" charset="0"/>
                      </a:endParaRPr>
                    </a:p>
                  </a:txBody>
                  <a:tcPr marT="45712" marB="45712" anchor="ctr">
                    <a:solidFill>
                      <a:srgbClr val="FFFFCC"/>
                    </a:solidFill>
                  </a:tcPr>
                </a:tc>
                <a:tc>
                  <a:txBody>
                    <a:bodyPr/>
                    <a:lstStyle/>
                    <a:p>
                      <a:pPr algn="ctr"/>
                      <a:r>
                        <a:rPr lang="en-US" sz="2600" b="1" u="none" dirty="0">
                          <a:latin typeface="Calibri" pitchFamily="34" charset="0"/>
                          <a:cs typeface="Calibri" pitchFamily="34" charset="0"/>
                        </a:rPr>
                        <a:t>Sanctification</a:t>
                      </a:r>
                      <a:endParaRPr lang="en-US" sz="2600" b="1" u="none"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Past</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Present</a:t>
                      </a:r>
                    </a:p>
                  </a:txBody>
                  <a:tcPr marT="45712" marB="45712" anchor="ct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Penalty</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Power</a:t>
                      </a:r>
                    </a:p>
                  </a:txBody>
                  <a:tcPr marT="45712" marB="45712" anchor="ct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u="sng" dirty="0">
                          <a:solidFill>
                            <a:srgbClr val="C00000"/>
                          </a:solidFill>
                          <a:latin typeface="Calibri" pitchFamily="34" charset="0"/>
                          <a:cs typeface="Calibri" pitchFamily="34" charset="0"/>
                        </a:rPr>
                        <a:t>Eph 2:8-9; Titus 3:5</a:t>
                      </a:r>
                    </a:p>
                  </a:txBody>
                  <a:tcPr marT="45712" marB="45712" anchor="ctr">
                    <a:solidFill>
                      <a:srgbClr val="FFFFCC"/>
                    </a:solidFill>
                  </a:tcPr>
                </a:tc>
                <a:tc>
                  <a:txBody>
                    <a:bodyPr/>
                    <a:lstStyle/>
                    <a:p>
                      <a:pPr algn="ctr"/>
                      <a:r>
                        <a:rPr lang="en-US" sz="2600" b="1" u="none" dirty="0">
                          <a:solidFill>
                            <a:srgbClr val="C00000"/>
                          </a:solidFill>
                          <a:latin typeface="Calibri" pitchFamily="34" charset="0"/>
                          <a:cs typeface="Calibri" pitchFamily="34" charset="0"/>
                        </a:rPr>
                        <a:t>Philip 2:12</a:t>
                      </a:r>
                    </a:p>
                  </a:txBody>
                  <a:tcPr marT="45712" marB="45712" anchor="ct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44671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a:xfrm>
            <a:off x="685800" y="228600"/>
            <a:ext cx="7772400" cy="1143000"/>
          </a:xfrm>
        </p:spPr>
        <p:txBody>
          <a:bodyPr lIns="92075" tIns="46038" rIns="92075" bIns="46038"/>
          <a:lstStyle/>
          <a:p>
            <a:pPr>
              <a:defRPr/>
            </a:pPr>
            <a:r>
              <a:rPr lang="en-US" altLang="en-US" dirty="0">
                <a:solidFill>
                  <a:srgbClr val="00FFFF"/>
                </a:solidFill>
                <a:effectLst>
                  <a:outerShdw blurRad="38100" dist="38100" dir="2700000" algn="tl">
                    <a:srgbClr val="000000">
                      <a:alpha val="43137"/>
                    </a:srgbClr>
                  </a:outerShdw>
                </a:effectLst>
              </a:rPr>
              <a:t>Three Tenses of Salvation</a:t>
            </a:r>
          </a:p>
        </p:txBody>
      </p:sp>
      <p:graphicFrame>
        <p:nvGraphicFramePr>
          <p:cNvPr id="4" name="Content Placeholder 3"/>
          <p:cNvGraphicFramePr>
            <a:graphicFrameLocks noGrp="1"/>
          </p:cNvGraphicFramePr>
          <p:nvPr>
            <p:ph idx="4294967295"/>
            <p:extLst/>
          </p:nvPr>
        </p:nvGraphicFramePr>
        <p:xfrm>
          <a:off x="228600" y="1874838"/>
          <a:ext cx="8686800" cy="2880037"/>
        </p:xfrm>
        <a:graphic>
          <a:graphicData uri="http://schemas.openxmlformats.org/drawingml/2006/table">
            <a:tbl>
              <a:tblPr>
                <a:tableStyleId>{16D9F66E-5EB9-4882-86FB-DCBF35E3C3E4}</a:tableStyleId>
              </a:tblPr>
              <a:tblGrid>
                <a:gridCol w="2573866">
                  <a:extLst>
                    <a:ext uri="{9D8B030D-6E8A-4147-A177-3AD203B41FA5}">
                      <a16:colId xmlns:a16="http://schemas.microsoft.com/office/drawing/2014/main" val="20000"/>
                    </a:ext>
                  </a:extLst>
                </a:gridCol>
                <a:gridCol w="2010834">
                  <a:extLst>
                    <a:ext uri="{9D8B030D-6E8A-4147-A177-3AD203B41FA5}">
                      <a16:colId xmlns:a16="http://schemas.microsoft.com/office/drawing/2014/main" val="20001"/>
                    </a:ext>
                  </a:extLst>
                </a:gridCol>
                <a:gridCol w="2171700">
                  <a:extLst>
                    <a:ext uri="{9D8B030D-6E8A-4147-A177-3AD203B41FA5}">
                      <a16:colId xmlns:a16="http://schemas.microsoft.com/office/drawing/2014/main" val="20002"/>
                    </a:ext>
                  </a:extLst>
                </a:gridCol>
                <a:gridCol w="1930400">
                  <a:extLst>
                    <a:ext uri="{9D8B030D-6E8A-4147-A177-3AD203B41FA5}">
                      <a16:colId xmlns:a16="http://schemas.microsoft.com/office/drawing/2014/main" val="20003"/>
                    </a:ext>
                  </a:extLst>
                </a:gridCol>
              </a:tblGrid>
              <a:tr h="487664">
                <a:tc>
                  <a:txBody>
                    <a:bodyPr/>
                    <a:lstStyle/>
                    <a:p>
                      <a:pPr algn="ctr"/>
                      <a:r>
                        <a:rPr lang="en-US" sz="2600" b="1" dirty="0">
                          <a:latin typeface="Calibri" pitchFamily="34" charset="0"/>
                          <a:cs typeface="Calibri" pitchFamily="34" charset="0"/>
                        </a:rPr>
                        <a:t>Phase</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dirty="0">
                          <a:latin typeface="Calibri" pitchFamily="34" charset="0"/>
                          <a:cs typeface="Calibri" pitchFamily="34" charset="0"/>
                        </a:rPr>
                        <a:t>Justification</a:t>
                      </a:r>
                      <a:endParaRPr lang="en-US" sz="2600" b="1" dirty="0">
                        <a:solidFill>
                          <a:srgbClr val="FFFF00"/>
                        </a:solidFill>
                        <a:latin typeface="Calibri" pitchFamily="34" charset="0"/>
                        <a:cs typeface="Calibri" pitchFamily="34" charset="0"/>
                      </a:endParaRPr>
                    </a:p>
                  </a:txBody>
                  <a:tcPr marT="45712" marB="45712" anchor="ctr"/>
                </a:tc>
                <a:tc>
                  <a:txBody>
                    <a:bodyPr/>
                    <a:lstStyle/>
                    <a:p>
                      <a:pPr algn="ctr"/>
                      <a:r>
                        <a:rPr lang="en-US" sz="2600" b="1" u="sng" dirty="0">
                          <a:solidFill>
                            <a:schemeClr val="tx1"/>
                          </a:solidFill>
                          <a:latin typeface="Calibri" pitchFamily="34" charset="0"/>
                          <a:cs typeface="Calibri" pitchFamily="34" charset="0"/>
                        </a:rPr>
                        <a:t>Sanctification</a:t>
                      </a:r>
                    </a:p>
                  </a:txBody>
                  <a:tcPr marT="45712" marB="45712" anchor="ctr">
                    <a:solidFill>
                      <a:srgbClr val="FFFFCC"/>
                    </a:solidFill>
                  </a:tcPr>
                </a:tc>
                <a:tc>
                  <a:txBody>
                    <a:bodyPr/>
                    <a:lstStyle/>
                    <a:p>
                      <a:pPr algn="ctr"/>
                      <a:r>
                        <a:rPr lang="en-US" sz="2600" b="1" dirty="0">
                          <a:latin typeface="Calibri" pitchFamily="34" charset="0"/>
                          <a:cs typeface="Calibri" pitchFamily="34" charset="0"/>
                        </a:rPr>
                        <a:t>Glorification</a:t>
                      </a:r>
                      <a:endParaRPr lang="en-US" sz="2600" b="1" dirty="0">
                        <a:solidFill>
                          <a:srgbClr val="FFFF00"/>
                        </a:solidFill>
                        <a:latin typeface="Calibri" pitchFamily="34" charset="0"/>
                        <a:cs typeface="Calibri" pitchFamily="34" charset="0"/>
                      </a:endParaRPr>
                    </a:p>
                  </a:txBody>
                  <a:tcPr marT="45712" marB="45712" anchor="ctr"/>
                </a:tc>
                <a:extLst>
                  <a:ext uri="{0D108BD9-81ED-4DB2-BD59-A6C34878D82A}">
                    <a16:rowId xmlns:a16="http://schemas.microsoft.com/office/drawing/2014/main" val="10000"/>
                  </a:ext>
                </a:extLst>
              </a:tr>
              <a:tr h="579009">
                <a:tc>
                  <a:txBody>
                    <a:bodyPr/>
                    <a:lstStyle/>
                    <a:p>
                      <a:pPr algn="ctr"/>
                      <a:r>
                        <a:rPr lang="en-US" sz="2600" b="1" dirty="0">
                          <a:latin typeface="Calibri" pitchFamily="34" charset="0"/>
                          <a:cs typeface="Calibri" pitchFamily="34" charset="0"/>
                        </a:rPr>
                        <a:t>Tense</a:t>
                      </a:r>
                    </a:p>
                  </a:txBody>
                  <a:tcPr marT="45712" marB="45712" anchor="ctr"/>
                </a:tc>
                <a:tc>
                  <a:txBody>
                    <a:bodyPr/>
                    <a:lstStyle/>
                    <a:p>
                      <a:pPr algn="ctr"/>
                      <a:r>
                        <a:rPr lang="en-US" sz="2600" b="1" dirty="0">
                          <a:solidFill>
                            <a:srgbClr val="C00000"/>
                          </a:solidFill>
                          <a:latin typeface="Calibri" pitchFamily="34" charset="0"/>
                          <a:cs typeface="Calibri" pitchFamily="34" charset="0"/>
                        </a:rPr>
                        <a:t>Past</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Present</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Future</a:t>
                      </a:r>
                    </a:p>
                  </a:txBody>
                  <a:tcPr marT="45712" marB="45712" anchor="ctr"/>
                </a:tc>
                <a:extLst>
                  <a:ext uri="{0D108BD9-81ED-4DB2-BD59-A6C34878D82A}">
                    <a16:rowId xmlns:a16="http://schemas.microsoft.com/office/drawing/2014/main" val="10001"/>
                  </a:ext>
                </a:extLst>
              </a:tr>
              <a:tr h="746769">
                <a:tc>
                  <a:txBody>
                    <a:bodyPr/>
                    <a:lstStyle/>
                    <a:p>
                      <a:pPr algn="ctr"/>
                      <a:r>
                        <a:rPr lang="en-US" sz="2600" b="1" dirty="0">
                          <a:latin typeface="Calibri" pitchFamily="34" charset="0"/>
                          <a:cs typeface="Calibri" pitchFamily="34" charset="0"/>
                        </a:rPr>
                        <a:t>Saved from sin’s:</a:t>
                      </a:r>
                    </a:p>
                  </a:txBody>
                  <a:tcPr marT="45712" marB="45712" anchor="ctr"/>
                </a:tc>
                <a:tc>
                  <a:txBody>
                    <a:bodyPr/>
                    <a:lstStyle/>
                    <a:p>
                      <a:pPr algn="ctr"/>
                      <a:r>
                        <a:rPr lang="en-US" sz="2600" b="1" dirty="0">
                          <a:solidFill>
                            <a:srgbClr val="C00000"/>
                          </a:solidFill>
                          <a:latin typeface="Calibri" pitchFamily="34" charset="0"/>
                          <a:cs typeface="Calibri" pitchFamily="34" charset="0"/>
                        </a:rPr>
                        <a:t>Penalty</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Power</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Presence</a:t>
                      </a:r>
                    </a:p>
                  </a:txBody>
                  <a:tcPr marT="45712" marB="45712" anchor="ctr"/>
                </a:tc>
                <a:extLst>
                  <a:ext uri="{0D108BD9-81ED-4DB2-BD59-A6C34878D82A}">
                    <a16:rowId xmlns:a16="http://schemas.microsoft.com/office/drawing/2014/main" val="10002"/>
                  </a:ext>
                </a:extLst>
              </a:tr>
              <a:tr h="1066595">
                <a:tc>
                  <a:txBody>
                    <a:bodyPr/>
                    <a:lstStyle/>
                    <a:p>
                      <a:pPr algn="ctr"/>
                      <a:r>
                        <a:rPr lang="en-US" sz="2600" b="1" dirty="0">
                          <a:latin typeface="Calibri" pitchFamily="34" charset="0"/>
                          <a:cs typeface="Calibri" pitchFamily="34" charset="0"/>
                        </a:rPr>
                        <a:t>Scripture</a:t>
                      </a:r>
                    </a:p>
                  </a:txBody>
                  <a:tcPr marT="45712" marB="45712" anchor="ctr"/>
                </a:tc>
                <a:tc>
                  <a:txBody>
                    <a:bodyPr/>
                    <a:lstStyle/>
                    <a:p>
                      <a:pPr algn="ctr"/>
                      <a:r>
                        <a:rPr lang="en-US" sz="2600" b="1" dirty="0">
                          <a:solidFill>
                            <a:srgbClr val="C00000"/>
                          </a:solidFill>
                          <a:latin typeface="Calibri" pitchFamily="34" charset="0"/>
                          <a:cs typeface="Calibri" pitchFamily="34" charset="0"/>
                        </a:rPr>
                        <a:t>Eph 2:8-9; Titus 3:5</a:t>
                      </a:r>
                    </a:p>
                  </a:txBody>
                  <a:tcPr marT="45712" marB="45712" anchor="ctr"/>
                </a:tc>
                <a:tc>
                  <a:txBody>
                    <a:bodyPr/>
                    <a:lstStyle/>
                    <a:p>
                      <a:pPr algn="ctr"/>
                      <a:r>
                        <a:rPr lang="en-US" sz="2600" b="1" u="sng" dirty="0">
                          <a:solidFill>
                            <a:srgbClr val="C00000"/>
                          </a:solidFill>
                          <a:latin typeface="Calibri" pitchFamily="34" charset="0"/>
                          <a:cs typeface="Calibri" pitchFamily="34" charset="0"/>
                        </a:rPr>
                        <a:t>Philip 2:12</a:t>
                      </a:r>
                    </a:p>
                  </a:txBody>
                  <a:tcPr marT="45712" marB="45712" anchor="ctr">
                    <a:solidFill>
                      <a:srgbClr val="FFFFCC"/>
                    </a:solidFill>
                  </a:tcPr>
                </a:tc>
                <a:tc>
                  <a:txBody>
                    <a:bodyPr/>
                    <a:lstStyle/>
                    <a:p>
                      <a:pPr algn="ctr"/>
                      <a:r>
                        <a:rPr lang="en-US" sz="2600" b="1" dirty="0">
                          <a:solidFill>
                            <a:srgbClr val="C00000"/>
                          </a:solidFill>
                          <a:latin typeface="Calibri" pitchFamily="34" charset="0"/>
                          <a:cs typeface="Calibri" pitchFamily="34" charset="0"/>
                        </a:rPr>
                        <a:t>Rom 5:10</a:t>
                      </a:r>
                    </a:p>
                  </a:txBody>
                  <a:tcPr marT="45712" marB="45712"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173123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5:9-10</a:t>
            </a:r>
          </a:p>
        </p:txBody>
      </p:sp>
      <p:sp>
        <p:nvSpPr>
          <p:cNvPr id="3" name="Content Placeholder 2"/>
          <p:cNvSpPr>
            <a:spLocks noGrp="1"/>
          </p:cNvSpPr>
          <p:nvPr>
            <p:ph idx="1"/>
          </p:nvPr>
        </p:nvSpPr>
        <p:spPr>
          <a:xfrm>
            <a:off x="383334" y="962890"/>
            <a:ext cx="8377333" cy="5343642"/>
          </a:xfrm>
        </p:spPr>
        <p:txBody>
          <a:bodyPr/>
          <a:lstStyle/>
          <a:p>
            <a:pPr marL="461963" indent="-461963">
              <a:spcBef>
                <a:spcPts val="0"/>
              </a:spcBef>
              <a:spcAft>
                <a:spcPts val="1800"/>
              </a:spcAft>
              <a:buClr>
                <a:srgbClr val="66FFFF"/>
              </a:buClr>
            </a:pPr>
            <a:r>
              <a:rPr lang="en-US" sz="3000" dirty="0">
                <a:solidFill>
                  <a:schemeClr val="bg1"/>
                </a:solidFill>
              </a:rPr>
              <a:t>Believing audience – Heb. 3:1</a:t>
            </a:r>
          </a:p>
          <a:p>
            <a:pPr marL="461963" indent="-461963">
              <a:spcBef>
                <a:spcPts val="0"/>
              </a:spcBef>
              <a:spcAft>
                <a:spcPts val="1800"/>
              </a:spcAft>
              <a:buClr>
                <a:srgbClr val="66FFFF"/>
              </a:buClr>
            </a:pPr>
            <a:r>
              <a:rPr lang="en-US" sz="3000" dirty="0">
                <a:solidFill>
                  <a:schemeClr val="bg1"/>
                </a:solidFill>
              </a:rPr>
              <a:t>Progressive sanctification</a:t>
            </a:r>
          </a:p>
          <a:p>
            <a:pPr marL="461963" indent="-461963">
              <a:spcBef>
                <a:spcPts val="0"/>
              </a:spcBef>
              <a:spcAft>
                <a:spcPts val="1800"/>
              </a:spcAft>
              <a:buClr>
                <a:srgbClr val="66FFFF"/>
              </a:buClr>
            </a:pPr>
            <a:r>
              <a:rPr lang="en-US" sz="3000" b="1" u="sng" dirty="0">
                <a:solidFill>
                  <a:srgbClr val="FFFFCC"/>
                </a:solidFill>
              </a:rPr>
              <a:t>Obedience of the faith?</a:t>
            </a:r>
          </a:p>
          <a:p>
            <a:pPr marL="914400" lvl="1" indent="-457200">
              <a:spcBef>
                <a:spcPts val="0"/>
              </a:spcBef>
              <a:spcAft>
                <a:spcPts val="1800"/>
              </a:spcAft>
              <a:buClr>
                <a:srgbClr val="FF99FF"/>
              </a:buClr>
            </a:pPr>
            <a:r>
              <a:rPr lang="en-US" sz="3000" dirty="0">
                <a:solidFill>
                  <a:schemeClr val="bg1"/>
                </a:solidFill>
              </a:rPr>
              <a:t>To obey is a synonym to believe</a:t>
            </a:r>
          </a:p>
          <a:p>
            <a:pPr marL="914400" lvl="1" indent="-457200">
              <a:spcBef>
                <a:spcPts val="0"/>
              </a:spcBef>
              <a:spcAft>
                <a:spcPts val="1800"/>
              </a:spcAft>
              <a:buClr>
                <a:srgbClr val="FF99FF"/>
              </a:buClr>
            </a:pPr>
            <a:r>
              <a:rPr lang="en-US" sz="3000" dirty="0">
                <a:solidFill>
                  <a:schemeClr val="bg1"/>
                </a:solidFill>
              </a:rPr>
              <a:t>Rom. 1:5, 16; 2 Thess. 1:8-10; 1 Pet. 1:22-25</a:t>
            </a:r>
          </a:p>
          <a:p>
            <a:pPr marL="914400" lvl="1" indent="-457200">
              <a:spcBef>
                <a:spcPts val="0"/>
              </a:spcBef>
              <a:spcAft>
                <a:spcPts val="1800"/>
              </a:spcAft>
              <a:buClr>
                <a:srgbClr val="FF99FF"/>
              </a:buClr>
            </a:pPr>
            <a:r>
              <a:rPr lang="en-US" sz="3000" dirty="0">
                <a:solidFill>
                  <a:schemeClr val="bg1"/>
                </a:solidFill>
              </a:rPr>
              <a:t>Or else a contradiction of Eph.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96001" y="1139825"/>
            <a:ext cx="167720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84323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5:9-10</a:t>
            </a:r>
          </a:p>
        </p:txBody>
      </p:sp>
      <p:sp>
        <p:nvSpPr>
          <p:cNvPr id="3" name="Content Placeholder 2"/>
          <p:cNvSpPr>
            <a:spLocks noGrp="1"/>
          </p:cNvSpPr>
          <p:nvPr>
            <p:ph idx="1"/>
          </p:nvPr>
        </p:nvSpPr>
        <p:spPr>
          <a:xfrm>
            <a:off x="383334" y="962890"/>
            <a:ext cx="8377333" cy="5343642"/>
          </a:xfrm>
        </p:spPr>
        <p:txBody>
          <a:bodyPr/>
          <a:lstStyle/>
          <a:p>
            <a:pPr marL="461963" indent="-461963">
              <a:spcBef>
                <a:spcPts val="0"/>
              </a:spcBef>
              <a:spcAft>
                <a:spcPts val="1800"/>
              </a:spcAft>
              <a:buClr>
                <a:srgbClr val="66FFFF"/>
              </a:buClr>
            </a:pPr>
            <a:r>
              <a:rPr lang="en-US" sz="3000" dirty="0">
                <a:solidFill>
                  <a:schemeClr val="bg1"/>
                </a:solidFill>
              </a:rPr>
              <a:t>Believing audience – Heb. 3:1</a:t>
            </a:r>
          </a:p>
          <a:p>
            <a:pPr marL="461963" indent="-461963">
              <a:spcBef>
                <a:spcPts val="0"/>
              </a:spcBef>
              <a:spcAft>
                <a:spcPts val="1800"/>
              </a:spcAft>
              <a:buClr>
                <a:srgbClr val="66FFFF"/>
              </a:buClr>
            </a:pPr>
            <a:r>
              <a:rPr lang="en-US" sz="3000" dirty="0">
                <a:solidFill>
                  <a:schemeClr val="bg1"/>
                </a:solidFill>
              </a:rPr>
              <a:t>Progressive sanctification</a:t>
            </a:r>
          </a:p>
          <a:p>
            <a:pPr marL="461963" indent="-461963">
              <a:spcBef>
                <a:spcPts val="0"/>
              </a:spcBef>
              <a:spcAft>
                <a:spcPts val="1800"/>
              </a:spcAft>
              <a:buClr>
                <a:srgbClr val="66FFFF"/>
              </a:buClr>
            </a:pPr>
            <a:r>
              <a:rPr lang="en-US" sz="3000" b="1" dirty="0">
                <a:solidFill>
                  <a:srgbClr val="FFFFCC"/>
                </a:solidFill>
              </a:rPr>
              <a:t>Obedience of the faith?</a:t>
            </a:r>
          </a:p>
          <a:p>
            <a:pPr marL="914400" lvl="1" indent="-457200">
              <a:spcBef>
                <a:spcPts val="0"/>
              </a:spcBef>
              <a:spcAft>
                <a:spcPts val="1800"/>
              </a:spcAft>
              <a:buClr>
                <a:srgbClr val="FF99FF"/>
              </a:buClr>
            </a:pPr>
            <a:r>
              <a:rPr lang="en-US" sz="3000" b="1" u="sng" dirty="0">
                <a:solidFill>
                  <a:srgbClr val="FFFFCC"/>
                </a:solidFill>
              </a:rPr>
              <a:t>To obey is a synonym to believe</a:t>
            </a:r>
          </a:p>
          <a:p>
            <a:pPr marL="914400" lvl="1" indent="-457200">
              <a:spcBef>
                <a:spcPts val="0"/>
              </a:spcBef>
              <a:spcAft>
                <a:spcPts val="1800"/>
              </a:spcAft>
              <a:buClr>
                <a:srgbClr val="FF99FF"/>
              </a:buClr>
            </a:pPr>
            <a:r>
              <a:rPr lang="en-US" sz="3000" dirty="0">
                <a:solidFill>
                  <a:schemeClr val="bg1"/>
                </a:solidFill>
              </a:rPr>
              <a:t>Rom. 1:5, 16; 2 Thess. 1:8-10; 1 Pet. 1:22-25</a:t>
            </a:r>
          </a:p>
          <a:p>
            <a:pPr marL="914400" lvl="1" indent="-457200">
              <a:spcBef>
                <a:spcPts val="0"/>
              </a:spcBef>
              <a:spcAft>
                <a:spcPts val="1800"/>
              </a:spcAft>
              <a:buClr>
                <a:srgbClr val="FF99FF"/>
              </a:buClr>
            </a:pPr>
            <a:r>
              <a:rPr lang="en-US" sz="3000" dirty="0">
                <a:solidFill>
                  <a:schemeClr val="bg1"/>
                </a:solidFill>
              </a:rPr>
              <a:t>Or else a contradiction of Eph.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96001" y="1139825"/>
            <a:ext cx="167720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43559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575" y="1166558"/>
            <a:ext cx="8883650" cy="4525963"/>
          </a:xfrm>
        </p:spPr>
        <p:txBody>
          <a:bodyPr/>
          <a:lstStyle/>
          <a:p>
            <a:pPr marL="0" indent="0" algn="just">
              <a:buNone/>
              <a:defRPr/>
            </a:pPr>
            <a:r>
              <a:rPr lang="en-US" sz="3000" dirty="0">
                <a:solidFill>
                  <a:schemeClr val="bg1"/>
                </a:solidFill>
              </a:rPr>
              <a:t>“Does the phrase “them that obey Him” (Heb. 5:9) suggest that, if we do not obey Him, we may lose that eternal salvation? To “obey God” is the same as “to trust God,” as “them that obey Him” is a description of those who have put their faith in Jesus Christ. “A great company of the priests were obedient to the faith” (Acts 6:7). “But they have not all obeyed the Gospel” (Rom. 10:16). “Ye have purified your souls in obeying the truth” (1 Peter 1:22). Once we have put our faith in Jesus Christ, and thus obeyed His call, we experience His eternal salvation.”</a:t>
            </a:r>
          </a:p>
        </p:txBody>
      </p:sp>
      <p:sp>
        <p:nvSpPr>
          <p:cNvPr id="10244" name="TextBox 3"/>
          <p:cNvSpPr txBox="1">
            <a:spLocks noChangeArrowheads="1"/>
          </p:cNvSpPr>
          <p:nvPr/>
        </p:nvSpPr>
        <p:spPr bwMode="auto">
          <a:xfrm>
            <a:off x="354045" y="6444030"/>
            <a:ext cx="843591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600" dirty="0">
                <a:solidFill>
                  <a:schemeClr val="bg1"/>
                </a:solidFill>
                <a:latin typeface="+mn-lt"/>
              </a:rPr>
              <a:t>Wiersbe, W. W. (1996). </a:t>
            </a:r>
            <a:r>
              <a:rPr lang="en-US" sz="1600" i="1" dirty="0">
                <a:solidFill>
                  <a:schemeClr val="bg1"/>
                </a:solidFill>
                <a:latin typeface="+mn-lt"/>
              </a:rPr>
              <a:t>The Bible Exposition Commentary</a:t>
            </a:r>
            <a:r>
              <a:rPr lang="en-US" sz="1600" dirty="0">
                <a:solidFill>
                  <a:schemeClr val="bg1"/>
                </a:solidFill>
                <a:latin typeface="+mn-lt"/>
              </a:rPr>
              <a:t> (Vol. 2, p. 294). Wheaton, IL: Victor Books.</a:t>
            </a:r>
            <a:endParaRPr lang="en-US" altLang="en-US" sz="1600" dirty="0">
              <a:solidFill>
                <a:schemeClr val="bg1"/>
              </a:solidFill>
              <a:latin typeface="+mn-lt"/>
            </a:endParaRPr>
          </a:p>
        </p:txBody>
      </p:sp>
      <p:pic>
        <p:nvPicPr>
          <p:cNvPr id="1026" name="Picture 2" descr="Image result for warren wiersbe"/>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flipH="1">
            <a:off x="295273" y="274639"/>
            <a:ext cx="1457325" cy="981372"/>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bwMode="auto">
          <a:xfrm>
            <a:off x="2208229" y="238498"/>
            <a:ext cx="4727542" cy="818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a:lstStyle>
          <a:p>
            <a:pPr>
              <a:defRPr/>
            </a:pPr>
            <a:r>
              <a:rPr lang="en-US" sz="3600" dirty="0">
                <a:solidFill>
                  <a:srgbClr val="00FFFF"/>
                </a:solidFill>
                <a:latin typeface="+mn-lt"/>
              </a:rPr>
              <a:t>Obedience of the Faith?</a:t>
            </a:r>
          </a:p>
        </p:txBody>
      </p:sp>
    </p:spTree>
    <p:extLst>
      <p:ext uri="{BB962C8B-B14F-4D97-AF65-F5344CB8AC3E}">
        <p14:creationId xmlns:p14="http://schemas.microsoft.com/office/powerpoint/2010/main" val="36327335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575" y="1217154"/>
            <a:ext cx="8883650" cy="4525963"/>
          </a:xfrm>
        </p:spPr>
        <p:txBody>
          <a:bodyPr/>
          <a:lstStyle/>
          <a:p>
            <a:pPr marL="0" indent="0" algn="just">
              <a:buNone/>
              <a:defRPr/>
            </a:pPr>
            <a:r>
              <a:rPr lang="en-US" sz="3000" dirty="0">
                <a:solidFill>
                  <a:schemeClr val="bg1"/>
                </a:solidFill>
              </a:rPr>
              <a:t>“The provision of salvation was achieved through the obedience of the Son to the Father at the cross, and the appropriation of salvation is accomplished through the obedience of the repentant sinner toward Christ. In this passage, </a:t>
            </a:r>
            <a:r>
              <a:rPr lang="en-US" sz="3000" b="1" u="sng" dirty="0">
                <a:solidFill>
                  <a:srgbClr val="FFFFCC"/>
                </a:solidFill>
              </a:rPr>
              <a:t>obedience is synonymous with faith</a:t>
            </a:r>
            <a:r>
              <a:rPr lang="en-US" sz="3000" dirty="0">
                <a:solidFill>
                  <a:schemeClr val="bg1"/>
                </a:solidFill>
              </a:rPr>
              <a:t> (acts 6:7; Romans 6:17; 10:16).”</a:t>
            </a:r>
          </a:p>
        </p:txBody>
      </p:sp>
      <p:sp>
        <p:nvSpPr>
          <p:cNvPr id="10244" name="TextBox 3"/>
          <p:cNvSpPr txBox="1">
            <a:spLocks noChangeArrowheads="1"/>
          </p:cNvSpPr>
          <p:nvPr/>
        </p:nvSpPr>
        <p:spPr bwMode="auto">
          <a:xfrm>
            <a:off x="1216025" y="5985559"/>
            <a:ext cx="67627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600" dirty="0">
                <a:solidFill>
                  <a:schemeClr val="bg1"/>
                </a:solidFill>
              </a:rPr>
              <a:t>Gromacki, Robert. (2001). </a:t>
            </a:r>
            <a:r>
              <a:rPr lang="en-US" sz="1600" i="1" dirty="0">
                <a:solidFill>
                  <a:schemeClr val="bg1"/>
                </a:solidFill>
              </a:rPr>
              <a:t>Bold in Grace: An Exposition of Hebrews</a:t>
            </a:r>
            <a:r>
              <a:rPr lang="en-US" sz="1600" dirty="0">
                <a:solidFill>
                  <a:schemeClr val="bg1"/>
                </a:solidFill>
              </a:rPr>
              <a:t> (p. 96). Reprint, The Woodlands, TX: Kress Christian Publications.</a:t>
            </a:r>
            <a:endParaRPr lang="en-US" altLang="en-US" sz="1600" dirty="0">
              <a:solidFill>
                <a:schemeClr val="bg1"/>
              </a:solidFill>
              <a:latin typeface="Calibri" panose="020F0502020204030204" pitchFamily="34" charset="0"/>
            </a:endParaRPr>
          </a:p>
        </p:txBody>
      </p:sp>
      <p:pic>
        <p:nvPicPr>
          <p:cNvPr id="2050" name="Picture 2" descr="Image result for robert gromacki"/>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56810" y="123464"/>
            <a:ext cx="823913" cy="109369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bwMode="auto">
          <a:xfrm>
            <a:off x="2208229" y="238498"/>
            <a:ext cx="4727542" cy="818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a:lstStyle>
          <a:p>
            <a:pPr>
              <a:defRPr/>
            </a:pPr>
            <a:r>
              <a:rPr lang="en-US" sz="3600" dirty="0">
                <a:solidFill>
                  <a:srgbClr val="00FFFF"/>
                </a:solidFill>
                <a:latin typeface="+mn-lt"/>
              </a:rPr>
              <a:t>Obedience of the Faith?</a:t>
            </a:r>
          </a:p>
        </p:txBody>
      </p:sp>
    </p:spTree>
    <p:extLst>
      <p:ext uri="{BB962C8B-B14F-4D97-AF65-F5344CB8AC3E}">
        <p14:creationId xmlns:p14="http://schemas.microsoft.com/office/powerpoint/2010/main" val="25386444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5:9-10</a:t>
            </a:r>
          </a:p>
        </p:txBody>
      </p:sp>
      <p:sp>
        <p:nvSpPr>
          <p:cNvPr id="3" name="Content Placeholder 2"/>
          <p:cNvSpPr>
            <a:spLocks noGrp="1"/>
          </p:cNvSpPr>
          <p:nvPr>
            <p:ph idx="1"/>
          </p:nvPr>
        </p:nvSpPr>
        <p:spPr>
          <a:xfrm>
            <a:off x="383334" y="962890"/>
            <a:ext cx="8377333" cy="5343642"/>
          </a:xfrm>
        </p:spPr>
        <p:txBody>
          <a:bodyPr/>
          <a:lstStyle/>
          <a:p>
            <a:pPr marL="461963" indent="-461963">
              <a:spcBef>
                <a:spcPts val="0"/>
              </a:spcBef>
              <a:spcAft>
                <a:spcPts val="1800"/>
              </a:spcAft>
              <a:buClr>
                <a:srgbClr val="66FFFF"/>
              </a:buClr>
            </a:pPr>
            <a:r>
              <a:rPr lang="en-US" sz="3000" dirty="0">
                <a:solidFill>
                  <a:schemeClr val="bg1"/>
                </a:solidFill>
              </a:rPr>
              <a:t>Believing audience – Heb. 3:1</a:t>
            </a:r>
          </a:p>
          <a:p>
            <a:pPr marL="461963" indent="-461963">
              <a:spcBef>
                <a:spcPts val="0"/>
              </a:spcBef>
              <a:spcAft>
                <a:spcPts val="1800"/>
              </a:spcAft>
              <a:buClr>
                <a:srgbClr val="66FFFF"/>
              </a:buClr>
            </a:pPr>
            <a:r>
              <a:rPr lang="en-US" sz="3000" dirty="0">
                <a:solidFill>
                  <a:schemeClr val="bg1"/>
                </a:solidFill>
              </a:rPr>
              <a:t>Progressive sanctification</a:t>
            </a:r>
          </a:p>
          <a:p>
            <a:pPr marL="461963" indent="-461963">
              <a:spcBef>
                <a:spcPts val="0"/>
              </a:spcBef>
              <a:spcAft>
                <a:spcPts val="1800"/>
              </a:spcAft>
              <a:buClr>
                <a:srgbClr val="66FFFF"/>
              </a:buClr>
            </a:pPr>
            <a:r>
              <a:rPr lang="en-US" sz="3000" b="1" dirty="0">
                <a:solidFill>
                  <a:srgbClr val="FFFFCC"/>
                </a:solidFill>
              </a:rPr>
              <a:t>Obedience of the faith?</a:t>
            </a:r>
          </a:p>
          <a:p>
            <a:pPr marL="914400" lvl="1" indent="-457200">
              <a:spcBef>
                <a:spcPts val="0"/>
              </a:spcBef>
              <a:spcAft>
                <a:spcPts val="1800"/>
              </a:spcAft>
              <a:buClr>
                <a:srgbClr val="FF99FF"/>
              </a:buClr>
            </a:pPr>
            <a:r>
              <a:rPr lang="en-US" sz="3000" dirty="0">
                <a:solidFill>
                  <a:schemeClr val="bg1"/>
                </a:solidFill>
              </a:rPr>
              <a:t>To obey is a synonym to believe</a:t>
            </a:r>
          </a:p>
          <a:p>
            <a:pPr marL="914400" lvl="1" indent="-457200">
              <a:spcBef>
                <a:spcPts val="0"/>
              </a:spcBef>
              <a:spcAft>
                <a:spcPts val="1800"/>
              </a:spcAft>
              <a:buClr>
                <a:srgbClr val="FF99FF"/>
              </a:buClr>
            </a:pPr>
            <a:r>
              <a:rPr lang="en-US" sz="3000" b="1" u="sng" dirty="0">
                <a:solidFill>
                  <a:srgbClr val="FFFFCC"/>
                </a:solidFill>
              </a:rPr>
              <a:t>Rom. 1:5, 16; 2 Thess. 1:8-10; 1 Pet. 1:22-25</a:t>
            </a:r>
          </a:p>
          <a:p>
            <a:pPr marL="914400" lvl="1" indent="-457200">
              <a:spcBef>
                <a:spcPts val="0"/>
              </a:spcBef>
              <a:spcAft>
                <a:spcPts val="1800"/>
              </a:spcAft>
              <a:buClr>
                <a:srgbClr val="FF99FF"/>
              </a:buClr>
            </a:pPr>
            <a:r>
              <a:rPr lang="en-US" sz="3000" dirty="0">
                <a:solidFill>
                  <a:schemeClr val="bg1"/>
                </a:solidFill>
              </a:rPr>
              <a:t>Or else a contradiction of Eph.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96001" y="1139825"/>
            <a:ext cx="167720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110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pPr eaLnBrk="1" hangingPunct="1"/>
            <a:r>
              <a:rPr lang="en-US" altLang="en-US" b="1" dirty="0">
                <a:solidFill>
                  <a:srgbClr val="00FFFF"/>
                </a:solidFill>
              </a:rPr>
              <a:t>Soteriology Overview</a:t>
            </a:r>
          </a:p>
        </p:txBody>
      </p:sp>
      <p:sp>
        <p:nvSpPr>
          <p:cNvPr id="4" name="Title 1"/>
          <p:cNvSpPr txBox="1">
            <a:spLocks/>
          </p:cNvSpPr>
          <p:nvPr/>
        </p:nvSpPr>
        <p:spPr bwMode="auto">
          <a:xfrm>
            <a:off x="381000" y="2857500"/>
            <a:ext cx="8382000" cy="1028700"/>
          </a:xfrm>
          <a:prstGeom prst="rect">
            <a:avLst/>
          </a:prstGeom>
          <a:noFill/>
          <a:ln>
            <a:noFill/>
          </a:ln>
          <a:extLst/>
        </p:spPr>
        <p:txBody>
          <a:bodyPr lIns="92075" tIns="46039" rIns="92075" bIns="46039"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857229" indent="-857229" eaLnBrk="1" hangingPunct="1">
              <a:lnSpc>
                <a:spcPct val="90000"/>
              </a:lnSpc>
              <a:spcBef>
                <a:spcPct val="20000"/>
              </a:spcBef>
              <a:defRPr/>
            </a:pPr>
            <a:r>
              <a:rPr lang="en-US" altLang="en-US" sz="3600" b="1" dirty="0">
                <a:solidFill>
                  <a:srgbClr val="FFFFCC"/>
                </a:solidFill>
                <a:effectLst>
                  <a:outerShdw blurRad="38100" dist="38100" dir="2700000" algn="tl">
                    <a:srgbClr val="000000">
                      <a:alpha val="43137"/>
                    </a:srgbClr>
                  </a:outerShdw>
                </a:effectLst>
              </a:rPr>
              <a:t>VII. Eternal Security </a:t>
            </a:r>
          </a:p>
        </p:txBody>
      </p:sp>
      <p:sp>
        <p:nvSpPr>
          <p:cNvPr id="6" name="Rectangle 5"/>
          <p:cNvSpPr/>
          <p:nvPr/>
        </p:nvSpPr>
        <p:spPr>
          <a:xfrm>
            <a:off x="2971800" y="1828800"/>
            <a:ext cx="3200400" cy="1046163"/>
          </a:xfrm>
          <a:prstGeom prst="rect">
            <a:avLst/>
          </a:prstGeom>
        </p:spPr>
        <p:txBody>
          <a:bodyPr>
            <a:spAutoFit/>
          </a:bodyPr>
          <a:lstStyle/>
          <a:p>
            <a:pPr eaLnBrk="1" fontAlgn="auto" hangingPunct="1">
              <a:spcBef>
                <a:spcPts val="0"/>
              </a:spcBef>
              <a:spcAft>
                <a:spcPts val="0"/>
              </a:spcAft>
              <a:defRPr/>
            </a:pPr>
            <a:r>
              <a:rPr lang="en-US" altLang="en-US" sz="4400" b="1" kern="0" dirty="0">
                <a:solidFill>
                  <a:srgbClr val="00FFFF"/>
                </a:solidFill>
                <a:effectLst>
                  <a:outerShdw blurRad="38100" dist="38100" dir="2700000" algn="tl">
                    <a:srgbClr val="000000">
                      <a:alpha val="43137"/>
                    </a:srgbClr>
                  </a:outerShdw>
                </a:effectLst>
                <a:latin typeface="Calibri"/>
                <a:ea typeface="+mj-ea"/>
                <a:cs typeface="+mj-cs"/>
              </a:rPr>
              <a:t>This Session</a:t>
            </a:r>
            <a:br>
              <a:rPr lang="en-US" altLang="en-US" sz="4400" b="1" kern="0" dirty="0">
                <a:solidFill>
                  <a:srgbClr val="00FFFF"/>
                </a:solidFill>
                <a:effectLst>
                  <a:outerShdw blurRad="38100" dist="38100" dir="2700000" algn="tl">
                    <a:srgbClr val="000000">
                      <a:alpha val="43137"/>
                    </a:srgbClr>
                  </a:outerShdw>
                </a:effectLst>
                <a:latin typeface="Calibri"/>
                <a:ea typeface="+mj-ea"/>
                <a:cs typeface="+mj-cs"/>
              </a:rPr>
            </a:br>
            <a:endParaRPr lang="en-US" kern="0" dirty="0">
              <a:solidFill>
                <a:sysClr val="windowText" lastClr="000000"/>
              </a:solidFill>
              <a:latin typeface="+mn-lt"/>
              <a:cs typeface="+mn-cs"/>
            </a:endParaRPr>
          </a:p>
        </p:txBody>
      </p:sp>
      <p:pic>
        <p:nvPicPr>
          <p:cNvPr id="7" name="Content Placeholder 6"/>
          <p:cNvPicPr>
            <a:picLocks noGrp="1" noChangeAspect="1" noChangeArrowheads="1"/>
          </p:cNvPicPr>
          <p:nvPr>
            <p:ph idx="4294967295"/>
          </p:nvPr>
        </p:nvPicPr>
        <p:blipFill>
          <a:blip r:embed="rId2" cstate="email">
            <a:extLst/>
          </a:blip>
          <a:srcRect/>
          <a:stretch>
            <a:fillRect/>
          </a:stretch>
        </p:blipFill>
        <p:spPr>
          <a:xfrm flipH="1">
            <a:off x="3668195" y="4054477"/>
            <a:ext cx="1807617" cy="2498725"/>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5:9-10</a:t>
            </a:r>
          </a:p>
        </p:txBody>
      </p:sp>
      <p:sp>
        <p:nvSpPr>
          <p:cNvPr id="3" name="Content Placeholder 2"/>
          <p:cNvSpPr>
            <a:spLocks noGrp="1"/>
          </p:cNvSpPr>
          <p:nvPr>
            <p:ph idx="1"/>
          </p:nvPr>
        </p:nvSpPr>
        <p:spPr>
          <a:xfrm>
            <a:off x="383334" y="962890"/>
            <a:ext cx="8377333" cy="5343642"/>
          </a:xfrm>
        </p:spPr>
        <p:txBody>
          <a:bodyPr/>
          <a:lstStyle/>
          <a:p>
            <a:pPr marL="461963" indent="-461963">
              <a:spcBef>
                <a:spcPts val="0"/>
              </a:spcBef>
              <a:spcAft>
                <a:spcPts val="1800"/>
              </a:spcAft>
              <a:buClr>
                <a:srgbClr val="66FFFF"/>
              </a:buClr>
            </a:pPr>
            <a:r>
              <a:rPr lang="en-US" sz="3000" dirty="0">
                <a:solidFill>
                  <a:schemeClr val="bg1"/>
                </a:solidFill>
              </a:rPr>
              <a:t>Believing audience – Heb. 3:1</a:t>
            </a:r>
          </a:p>
          <a:p>
            <a:pPr marL="461963" indent="-461963">
              <a:spcBef>
                <a:spcPts val="0"/>
              </a:spcBef>
              <a:spcAft>
                <a:spcPts val="1800"/>
              </a:spcAft>
              <a:buClr>
                <a:srgbClr val="66FFFF"/>
              </a:buClr>
            </a:pPr>
            <a:r>
              <a:rPr lang="en-US" sz="3000" dirty="0">
                <a:solidFill>
                  <a:schemeClr val="bg1"/>
                </a:solidFill>
              </a:rPr>
              <a:t>Progressive sanctification</a:t>
            </a:r>
          </a:p>
          <a:p>
            <a:pPr marL="461963" indent="-461963">
              <a:spcBef>
                <a:spcPts val="0"/>
              </a:spcBef>
              <a:spcAft>
                <a:spcPts val="1800"/>
              </a:spcAft>
              <a:buClr>
                <a:srgbClr val="66FFFF"/>
              </a:buClr>
            </a:pPr>
            <a:r>
              <a:rPr lang="en-US" sz="3000" b="1" dirty="0">
                <a:solidFill>
                  <a:srgbClr val="FFFFCC"/>
                </a:solidFill>
              </a:rPr>
              <a:t>Obedience of the faith?</a:t>
            </a:r>
          </a:p>
          <a:p>
            <a:pPr marL="914400" lvl="1" indent="-457200">
              <a:spcBef>
                <a:spcPts val="0"/>
              </a:spcBef>
              <a:spcAft>
                <a:spcPts val="1800"/>
              </a:spcAft>
              <a:buClr>
                <a:srgbClr val="FF99FF"/>
              </a:buClr>
            </a:pPr>
            <a:r>
              <a:rPr lang="en-US" sz="3000" dirty="0">
                <a:solidFill>
                  <a:schemeClr val="bg1"/>
                </a:solidFill>
              </a:rPr>
              <a:t>To obey is a synonym to believe</a:t>
            </a:r>
          </a:p>
          <a:p>
            <a:pPr marL="914400" lvl="1" indent="-457200">
              <a:spcBef>
                <a:spcPts val="0"/>
              </a:spcBef>
              <a:spcAft>
                <a:spcPts val="1800"/>
              </a:spcAft>
              <a:buClr>
                <a:srgbClr val="FF99FF"/>
              </a:buClr>
            </a:pPr>
            <a:r>
              <a:rPr lang="en-US" sz="3000" dirty="0">
                <a:solidFill>
                  <a:schemeClr val="bg1"/>
                </a:solidFill>
              </a:rPr>
              <a:t>Rom. 1:5, 16; 2 Thess. 1:8-10; 1 Pet. 1:22-25</a:t>
            </a:r>
          </a:p>
          <a:p>
            <a:pPr marL="914400" lvl="1" indent="-457200">
              <a:spcBef>
                <a:spcPts val="0"/>
              </a:spcBef>
              <a:spcAft>
                <a:spcPts val="1800"/>
              </a:spcAft>
              <a:buClr>
                <a:srgbClr val="FF99FF"/>
              </a:buClr>
            </a:pPr>
            <a:r>
              <a:rPr lang="en-US" sz="3000" b="1" u="sng" dirty="0">
                <a:solidFill>
                  <a:srgbClr val="FFFFCC"/>
                </a:solidFill>
              </a:rPr>
              <a:t>Or else a contradiction of Eph. 2:8-9</a:t>
            </a:r>
          </a:p>
        </p:txBody>
      </p:sp>
      <p:pic>
        <p:nvPicPr>
          <p:cNvPr id="4" name="Picture 2" descr="http://forum.remonstranten-berlin.de/uploads/2010/02/aminius_achterkant.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96001" y="1139825"/>
            <a:ext cx="167720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1025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32994" y="265113"/>
            <a:ext cx="9078012"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b="1" u="sng" dirty="0">
                <a:solidFill>
                  <a:srgbClr val="FFFFCC"/>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2 Pet. 2:20-22</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5027598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64514" name="Rectangle 1"/>
          <p:cNvSpPr>
            <a:spLocks noChangeArrowheads="1"/>
          </p:cNvSpPr>
          <p:nvPr/>
        </p:nvSpPr>
        <p:spPr bwMode="auto">
          <a:xfrm>
            <a:off x="835905" y="169686"/>
            <a:ext cx="7610511"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Aft>
                <a:spcPts val="1200"/>
              </a:spcAft>
            </a:pPr>
            <a:r>
              <a:rPr lang="en-US" altLang="en-US" sz="4400" b="1" dirty="0">
                <a:solidFill>
                  <a:srgbClr val="00FFFF"/>
                </a:solidFill>
                <a:effectLst>
                  <a:outerShdw blurRad="38100" dist="38100" dir="2700000" algn="tl">
                    <a:srgbClr val="000000">
                      <a:alpha val="43137"/>
                    </a:srgbClr>
                  </a:outerShdw>
                </a:effectLst>
                <a:latin typeface="Calibri" panose="020F0502020204030204" pitchFamily="34" charset="0"/>
                <a:cs typeface="+mn-cs"/>
              </a:rPr>
              <a:t>Hebrews 12:14 (NKJV)</a:t>
            </a:r>
          </a:p>
          <a:p>
            <a:pPr algn="just"/>
            <a:r>
              <a:rPr lang="en-US" altLang="en-US" sz="4400" dirty="0">
                <a:solidFill>
                  <a:schemeClr val="bg1"/>
                </a:solidFill>
                <a:latin typeface="+mn-lt"/>
              </a:rPr>
              <a:t>“</a:t>
            </a:r>
            <a:r>
              <a:rPr lang="en-US" sz="4400" b="1" u="sng" dirty="0">
                <a:solidFill>
                  <a:srgbClr val="FFFFCC"/>
                </a:solidFill>
                <a:latin typeface="+mn-lt"/>
              </a:rPr>
              <a:t>Pursue</a:t>
            </a:r>
            <a:r>
              <a:rPr lang="en-US" sz="4400" dirty="0">
                <a:solidFill>
                  <a:schemeClr val="bg1"/>
                </a:solidFill>
                <a:latin typeface="+mn-lt"/>
              </a:rPr>
              <a:t> peace with all </a:t>
            </a:r>
            <a:r>
              <a:rPr lang="en-US" sz="4400" i="1" dirty="0">
                <a:solidFill>
                  <a:schemeClr val="bg1"/>
                </a:solidFill>
                <a:latin typeface="+mn-lt"/>
              </a:rPr>
              <a:t>people,</a:t>
            </a:r>
            <a:r>
              <a:rPr lang="en-US" sz="4400" dirty="0">
                <a:solidFill>
                  <a:schemeClr val="bg1"/>
                </a:solidFill>
                <a:latin typeface="+mn-lt"/>
              </a:rPr>
              <a:t> and </a:t>
            </a:r>
            <a:r>
              <a:rPr lang="en-US" sz="4400" b="1" u="sng" dirty="0">
                <a:solidFill>
                  <a:srgbClr val="FFFFCC"/>
                </a:solidFill>
                <a:latin typeface="+mn-lt"/>
              </a:rPr>
              <a:t>holiness, without which no one will see the Lord</a:t>
            </a:r>
            <a:r>
              <a:rPr lang="en-US" sz="4400" b="1" dirty="0">
                <a:solidFill>
                  <a:schemeClr val="bg1"/>
                </a:solidFill>
                <a:latin typeface="+mn-lt"/>
              </a:rPr>
              <a:t>.</a:t>
            </a:r>
            <a:r>
              <a:rPr lang="en-US" sz="4400" dirty="0">
                <a:solidFill>
                  <a:schemeClr val="bg1"/>
                </a:solidFill>
                <a:latin typeface="+mn-lt"/>
              </a:rPr>
              <a:t>”</a:t>
            </a:r>
          </a:p>
        </p:txBody>
      </p:sp>
    </p:spTree>
    <p:extLst>
      <p:ext uri="{BB962C8B-B14F-4D97-AF65-F5344CB8AC3E}">
        <p14:creationId xmlns:p14="http://schemas.microsoft.com/office/powerpoint/2010/main" val="29412317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12:14</a:t>
            </a:r>
          </a:p>
        </p:txBody>
      </p:sp>
      <p:sp>
        <p:nvSpPr>
          <p:cNvPr id="3" name="Content Placeholder 2"/>
          <p:cNvSpPr>
            <a:spLocks noGrp="1"/>
          </p:cNvSpPr>
          <p:nvPr>
            <p:ph idx="1"/>
          </p:nvPr>
        </p:nvSpPr>
        <p:spPr>
          <a:xfrm>
            <a:off x="499621" y="1159496"/>
            <a:ext cx="8144759" cy="5147035"/>
          </a:xfrm>
        </p:spPr>
        <p:txBody>
          <a:bodyPr/>
          <a:lstStyle/>
          <a:p>
            <a:pPr>
              <a:spcBef>
                <a:spcPts val="0"/>
              </a:spcBef>
              <a:spcAft>
                <a:spcPts val="2400"/>
              </a:spcAft>
              <a:buClr>
                <a:srgbClr val="66FFFF"/>
              </a:buClr>
            </a:pPr>
            <a:r>
              <a:rPr lang="en-US" dirty="0">
                <a:solidFill>
                  <a:schemeClr val="bg1"/>
                </a:solidFill>
              </a:rPr>
              <a:t>Holy life + faith to get to heaven</a:t>
            </a:r>
          </a:p>
          <a:p>
            <a:pPr>
              <a:spcBef>
                <a:spcPts val="0"/>
              </a:spcBef>
              <a:spcAft>
                <a:spcPts val="2400"/>
              </a:spcAft>
              <a:buClr>
                <a:srgbClr val="66FFFF"/>
              </a:buClr>
            </a:pPr>
            <a:r>
              <a:rPr lang="en-US" dirty="0">
                <a:solidFill>
                  <a:schemeClr val="bg1"/>
                </a:solidFill>
              </a:rPr>
              <a:t>Others seeing the Lord though the believer's life and witness</a:t>
            </a:r>
          </a:p>
          <a:p>
            <a:pPr>
              <a:spcBef>
                <a:spcPts val="0"/>
              </a:spcBef>
              <a:spcAft>
                <a:spcPts val="2400"/>
              </a:spcAft>
              <a:buClr>
                <a:srgbClr val="66FFFF"/>
              </a:buClr>
            </a:pPr>
            <a:r>
              <a:rPr lang="en-US" dirty="0">
                <a:solidFill>
                  <a:schemeClr val="bg1"/>
                </a:solidFill>
              </a:rPr>
              <a:t>Not seeing the Lord in heaven</a:t>
            </a:r>
          </a:p>
          <a:p>
            <a:pPr>
              <a:spcBef>
                <a:spcPts val="0"/>
              </a:spcBef>
              <a:spcAft>
                <a:spcPts val="2400"/>
              </a:spcAft>
              <a:buClr>
                <a:srgbClr val="66FFFF"/>
              </a:buClr>
            </a:pPr>
            <a:r>
              <a:rPr lang="en-US" dirty="0">
                <a:solidFill>
                  <a:schemeClr val="bg1"/>
                </a:solidFill>
              </a:rPr>
              <a:t>Context = personal relationships with others (Heb. 12:14a, 15b)</a:t>
            </a:r>
          </a:p>
          <a:p>
            <a:pPr>
              <a:spcBef>
                <a:spcPts val="0"/>
              </a:spcBef>
              <a:spcAft>
                <a:spcPts val="2400"/>
              </a:spcAft>
              <a:buClr>
                <a:srgbClr val="66FFFF"/>
              </a:buClr>
            </a:pPr>
            <a:r>
              <a:rPr lang="en-US" dirty="0">
                <a:solidFill>
                  <a:schemeClr val="bg1"/>
                </a:solidFill>
              </a:rPr>
              <a:t>Not requiring faith + holy life to get to heaven</a:t>
            </a:r>
          </a:p>
        </p:txBody>
      </p:sp>
    </p:spTree>
    <p:extLst>
      <p:ext uri="{BB962C8B-B14F-4D97-AF65-F5344CB8AC3E}">
        <p14:creationId xmlns:p14="http://schemas.microsoft.com/office/powerpoint/2010/main" val="6745856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12:14</a:t>
            </a:r>
          </a:p>
        </p:txBody>
      </p:sp>
      <p:sp>
        <p:nvSpPr>
          <p:cNvPr id="3" name="Content Placeholder 2"/>
          <p:cNvSpPr>
            <a:spLocks noGrp="1"/>
          </p:cNvSpPr>
          <p:nvPr>
            <p:ph idx="1"/>
          </p:nvPr>
        </p:nvSpPr>
        <p:spPr>
          <a:xfrm>
            <a:off x="507465" y="1159496"/>
            <a:ext cx="8129070" cy="5147035"/>
          </a:xfrm>
        </p:spPr>
        <p:txBody>
          <a:bodyPr/>
          <a:lstStyle/>
          <a:p>
            <a:pPr>
              <a:spcBef>
                <a:spcPts val="0"/>
              </a:spcBef>
              <a:spcAft>
                <a:spcPts val="2400"/>
              </a:spcAft>
              <a:buClr>
                <a:srgbClr val="66FFFF"/>
              </a:buClr>
            </a:pPr>
            <a:r>
              <a:rPr lang="en-US" b="1" u="sng" dirty="0">
                <a:solidFill>
                  <a:srgbClr val="FFFFCC"/>
                </a:solidFill>
              </a:rPr>
              <a:t>Holy life + faith to get to heaven</a:t>
            </a:r>
          </a:p>
          <a:p>
            <a:pPr>
              <a:spcBef>
                <a:spcPts val="0"/>
              </a:spcBef>
              <a:spcAft>
                <a:spcPts val="2400"/>
              </a:spcAft>
              <a:buClr>
                <a:srgbClr val="66FFFF"/>
              </a:buClr>
            </a:pPr>
            <a:r>
              <a:rPr lang="en-US" dirty="0">
                <a:solidFill>
                  <a:schemeClr val="bg1"/>
                </a:solidFill>
              </a:rPr>
              <a:t>Others seeing the Lord though the believer's life and witness</a:t>
            </a:r>
          </a:p>
          <a:p>
            <a:pPr>
              <a:spcBef>
                <a:spcPts val="0"/>
              </a:spcBef>
              <a:spcAft>
                <a:spcPts val="2400"/>
              </a:spcAft>
              <a:buClr>
                <a:srgbClr val="66FFFF"/>
              </a:buClr>
            </a:pPr>
            <a:r>
              <a:rPr lang="en-US" dirty="0">
                <a:solidFill>
                  <a:schemeClr val="bg1"/>
                </a:solidFill>
              </a:rPr>
              <a:t>Not seeing the Lord in heaven</a:t>
            </a:r>
          </a:p>
          <a:p>
            <a:pPr>
              <a:spcBef>
                <a:spcPts val="0"/>
              </a:spcBef>
              <a:spcAft>
                <a:spcPts val="2400"/>
              </a:spcAft>
              <a:buClr>
                <a:srgbClr val="66FFFF"/>
              </a:buClr>
            </a:pPr>
            <a:r>
              <a:rPr lang="en-US" dirty="0">
                <a:solidFill>
                  <a:schemeClr val="bg1"/>
                </a:solidFill>
              </a:rPr>
              <a:t>Context = personal relationships with others (Heb. 12:14a, 15b)</a:t>
            </a:r>
          </a:p>
          <a:p>
            <a:pPr>
              <a:spcBef>
                <a:spcPts val="0"/>
              </a:spcBef>
              <a:spcAft>
                <a:spcPts val="2400"/>
              </a:spcAft>
              <a:buClr>
                <a:srgbClr val="66FFFF"/>
              </a:buClr>
            </a:pPr>
            <a:r>
              <a:rPr lang="en-US" dirty="0">
                <a:solidFill>
                  <a:schemeClr val="bg1"/>
                </a:solidFill>
              </a:rPr>
              <a:t>Not requiring faith + holy life to get to heaven</a:t>
            </a:r>
          </a:p>
        </p:txBody>
      </p:sp>
    </p:spTree>
    <p:extLst>
      <p:ext uri="{BB962C8B-B14F-4D97-AF65-F5344CB8AC3E}">
        <p14:creationId xmlns:p14="http://schemas.microsoft.com/office/powerpoint/2010/main" val="3938197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2048" y="274638"/>
            <a:ext cx="5839905" cy="1143000"/>
          </a:xfrm>
        </p:spPr>
        <p:txBody>
          <a:bodyPr/>
          <a:lstStyle/>
          <a:p>
            <a:pPr>
              <a:defRPr/>
            </a:pPr>
            <a:r>
              <a:rPr lang="en-US" sz="3600" dirty="0">
                <a:solidFill>
                  <a:srgbClr val="00FFFF"/>
                </a:solidFill>
                <a:latin typeface="+mn-lt"/>
              </a:rPr>
              <a:t>Without Personal Holiness No One Will See the Lord</a:t>
            </a:r>
          </a:p>
        </p:txBody>
      </p:sp>
      <p:sp>
        <p:nvSpPr>
          <p:cNvPr id="3" name="Content Placeholder 2"/>
          <p:cNvSpPr>
            <a:spLocks noGrp="1"/>
          </p:cNvSpPr>
          <p:nvPr>
            <p:ph idx="1"/>
          </p:nvPr>
        </p:nvSpPr>
        <p:spPr>
          <a:xfrm>
            <a:off x="2686639" y="1600201"/>
            <a:ext cx="6352585" cy="3886200"/>
          </a:xfrm>
        </p:spPr>
        <p:txBody>
          <a:bodyPr/>
          <a:lstStyle/>
          <a:p>
            <a:pPr marL="0" indent="0" algn="just">
              <a:buNone/>
              <a:defRPr/>
            </a:pPr>
            <a:r>
              <a:rPr lang="en-US" dirty="0">
                <a:solidFill>
                  <a:schemeClr val="bg1"/>
                </a:solidFill>
              </a:rPr>
              <a:t>“The New Testament lays before us a vast array of </a:t>
            </a:r>
            <a:r>
              <a:rPr lang="en-US" b="1" u="sng" dirty="0">
                <a:solidFill>
                  <a:srgbClr val="FFFFCC"/>
                </a:solidFill>
              </a:rPr>
              <a:t>conditions for final salvation</a:t>
            </a:r>
            <a:r>
              <a:rPr lang="en-US" dirty="0">
                <a:solidFill>
                  <a:schemeClr val="bg1"/>
                </a:solidFill>
              </a:rPr>
              <a:t>. </a:t>
            </a:r>
            <a:r>
              <a:rPr lang="en-US" b="1" u="sng" dirty="0">
                <a:solidFill>
                  <a:srgbClr val="FFFFCC"/>
                </a:solidFill>
              </a:rPr>
              <a:t>Not only</a:t>
            </a:r>
            <a:r>
              <a:rPr lang="en-US" dirty="0">
                <a:solidFill>
                  <a:schemeClr val="bg1"/>
                </a:solidFill>
              </a:rPr>
              <a:t> initial repentance and </a:t>
            </a:r>
            <a:r>
              <a:rPr lang="en-US" b="1" u="sng" dirty="0">
                <a:solidFill>
                  <a:srgbClr val="FFFFCC"/>
                </a:solidFill>
              </a:rPr>
              <a:t>faith</a:t>
            </a:r>
            <a:r>
              <a:rPr lang="en-US" dirty="0">
                <a:solidFill>
                  <a:schemeClr val="bg1"/>
                </a:solidFill>
              </a:rPr>
              <a:t>, </a:t>
            </a:r>
            <a:r>
              <a:rPr lang="en-US" b="1" u="sng" dirty="0">
                <a:solidFill>
                  <a:srgbClr val="FFFFCC"/>
                </a:solidFill>
              </a:rPr>
              <a:t>but perseverance</a:t>
            </a:r>
            <a:r>
              <a:rPr lang="en-US" dirty="0">
                <a:solidFill>
                  <a:schemeClr val="bg1"/>
                </a:solidFill>
              </a:rPr>
              <a:t> in both, demonstrated in love toward God and neighbor, are part of that holiness without which no one will see the lord (Hebrews 12:14)."</a:t>
            </a:r>
          </a:p>
        </p:txBody>
      </p:sp>
      <p:sp>
        <p:nvSpPr>
          <p:cNvPr id="10244" name="TextBox 3"/>
          <p:cNvSpPr txBox="1">
            <a:spLocks noChangeArrowheads="1"/>
          </p:cNvSpPr>
          <p:nvPr/>
        </p:nvSpPr>
        <p:spPr bwMode="auto">
          <a:xfrm>
            <a:off x="907111" y="6396895"/>
            <a:ext cx="732977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1600" dirty="0">
                <a:solidFill>
                  <a:schemeClr val="bg1"/>
                </a:solidFill>
                <a:latin typeface="+mn-lt"/>
              </a:rPr>
              <a:t>Horton, Michael. (2006). </a:t>
            </a:r>
            <a:r>
              <a:rPr lang="en-US" sz="1600" i="1" dirty="0">
                <a:solidFill>
                  <a:schemeClr val="bg1"/>
                </a:solidFill>
                <a:latin typeface="+mn-lt"/>
              </a:rPr>
              <a:t>Introducing Covenant Theology</a:t>
            </a:r>
            <a:r>
              <a:rPr lang="en-US" sz="1600" dirty="0">
                <a:solidFill>
                  <a:schemeClr val="bg1"/>
                </a:solidFill>
                <a:latin typeface="+mn-lt"/>
              </a:rPr>
              <a:t> (p. 182). Grand Rapids: Baker.</a:t>
            </a:r>
            <a:endParaRPr lang="en-US" altLang="en-US" sz="1600" dirty="0">
              <a:solidFill>
                <a:schemeClr val="bg1"/>
              </a:solidFill>
              <a:latin typeface="+mn-lt"/>
            </a:endParaRP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2173" y="1723211"/>
            <a:ext cx="2436054" cy="1670437"/>
          </a:xfrm>
          <a:prstGeom prst="rect">
            <a:avLst/>
          </a:prstGeom>
        </p:spPr>
      </p:pic>
    </p:spTree>
    <p:extLst>
      <p:ext uri="{BB962C8B-B14F-4D97-AF65-F5344CB8AC3E}">
        <p14:creationId xmlns:p14="http://schemas.microsoft.com/office/powerpoint/2010/main" val="37168874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12:14</a:t>
            </a:r>
          </a:p>
        </p:txBody>
      </p:sp>
      <p:sp>
        <p:nvSpPr>
          <p:cNvPr id="3" name="Content Placeholder 2"/>
          <p:cNvSpPr>
            <a:spLocks noGrp="1"/>
          </p:cNvSpPr>
          <p:nvPr>
            <p:ph idx="1"/>
          </p:nvPr>
        </p:nvSpPr>
        <p:spPr>
          <a:xfrm>
            <a:off x="461914" y="1159496"/>
            <a:ext cx="8212330" cy="5147035"/>
          </a:xfrm>
        </p:spPr>
        <p:txBody>
          <a:bodyPr/>
          <a:lstStyle/>
          <a:p>
            <a:pPr>
              <a:spcBef>
                <a:spcPts val="0"/>
              </a:spcBef>
              <a:spcAft>
                <a:spcPts val="2400"/>
              </a:spcAft>
              <a:buClr>
                <a:srgbClr val="66FFFF"/>
              </a:buClr>
            </a:pPr>
            <a:r>
              <a:rPr lang="en-US" dirty="0">
                <a:solidFill>
                  <a:schemeClr val="bg1"/>
                </a:solidFill>
              </a:rPr>
              <a:t>Holy life + faith to get to heaven</a:t>
            </a:r>
          </a:p>
          <a:p>
            <a:pPr>
              <a:spcBef>
                <a:spcPts val="0"/>
              </a:spcBef>
              <a:spcAft>
                <a:spcPts val="2400"/>
              </a:spcAft>
              <a:buClr>
                <a:srgbClr val="66FFFF"/>
              </a:buClr>
            </a:pPr>
            <a:r>
              <a:rPr lang="en-US" b="1" u="sng" dirty="0">
                <a:solidFill>
                  <a:srgbClr val="FFFFCC"/>
                </a:solidFill>
              </a:rPr>
              <a:t>Others seeing the Lord though the believer's life and witness</a:t>
            </a:r>
          </a:p>
          <a:p>
            <a:pPr>
              <a:spcBef>
                <a:spcPts val="0"/>
              </a:spcBef>
              <a:spcAft>
                <a:spcPts val="2400"/>
              </a:spcAft>
              <a:buClr>
                <a:srgbClr val="66FFFF"/>
              </a:buClr>
            </a:pPr>
            <a:r>
              <a:rPr lang="en-US" dirty="0">
                <a:solidFill>
                  <a:schemeClr val="bg1"/>
                </a:solidFill>
              </a:rPr>
              <a:t>Not seeing the Lord in heaven</a:t>
            </a:r>
          </a:p>
          <a:p>
            <a:pPr>
              <a:spcBef>
                <a:spcPts val="0"/>
              </a:spcBef>
              <a:spcAft>
                <a:spcPts val="2400"/>
              </a:spcAft>
              <a:buClr>
                <a:srgbClr val="66FFFF"/>
              </a:buClr>
            </a:pPr>
            <a:r>
              <a:rPr lang="en-US" dirty="0">
                <a:solidFill>
                  <a:schemeClr val="bg1"/>
                </a:solidFill>
              </a:rPr>
              <a:t>Context = personal relationships with others (Heb. 12:14a, 15b)</a:t>
            </a:r>
          </a:p>
          <a:p>
            <a:pPr>
              <a:spcBef>
                <a:spcPts val="0"/>
              </a:spcBef>
              <a:spcAft>
                <a:spcPts val="2400"/>
              </a:spcAft>
              <a:buClr>
                <a:srgbClr val="66FFFF"/>
              </a:buClr>
            </a:pPr>
            <a:r>
              <a:rPr lang="en-US" dirty="0">
                <a:solidFill>
                  <a:schemeClr val="bg1"/>
                </a:solidFill>
              </a:rPr>
              <a:t>Not requiring faith + holy life to get to heaven</a:t>
            </a:r>
          </a:p>
        </p:txBody>
      </p:sp>
    </p:spTree>
    <p:extLst>
      <p:ext uri="{BB962C8B-B14F-4D97-AF65-F5344CB8AC3E}">
        <p14:creationId xmlns:p14="http://schemas.microsoft.com/office/powerpoint/2010/main" val="40821694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12:14</a:t>
            </a:r>
          </a:p>
        </p:txBody>
      </p:sp>
      <p:sp>
        <p:nvSpPr>
          <p:cNvPr id="3" name="Content Placeholder 2"/>
          <p:cNvSpPr>
            <a:spLocks noGrp="1"/>
          </p:cNvSpPr>
          <p:nvPr>
            <p:ph idx="1"/>
          </p:nvPr>
        </p:nvSpPr>
        <p:spPr>
          <a:xfrm>
            <a:off x="457200" y="1159496"/>
            <a:ext cx="8244532" cy="5147035"/>
          </a:xfrm>
        </p:spPr>
        <p:txBody>
          <a:bodyPr/>
          <a:lstStyle/>
          <a:p>
            <a:pPr>
              <a:spcBef>
                <a:spcPts val="0"/>
              </a:spcBef>
              <a:spcAft>
                <a:spcPts val="2400"/>
              </a:spcAft>
              <a:buClr>
                <a:srgbClr val="66FFFF"/>
              </a:buClr>
            </a:pPr>
            <a:r>
              <a:rPr lang="en-US" dirty="0">
                <a:solidFill>
                  <a:schemeClr val="bg1"/>
                </a:solidFill>
              </a:rPr>
              <a:t>Holy life + faith to get to heaven</a:t>
            </a:r>
          </a:p>
          <a:p>
            <a:pPr>
              <a:spcBef>
                <a:spcPts val="0"/>
              </a:spcBef>
              <a:spcAft>
                <a:spcPts val="2400"/>
              </a:spcAft>
              <a:buClr>
                <a:srgbClr val="66FFFF"/>
              </a:buClr>
            </a:pPr>
            <a:r>
              <a:rPr lang="en-US" dirty="0">
                <a:solidFill>
                  <a:schemeClr val="bg1"/>
                </a:solidFill>
              </a:rPr>
              <a:t>Others seeing the Lord though the believer's life and witness</a:t>
            </a:r>
          </a:p>
          <a:p>
            <a:pPr>
              <a:spcBef>
                <a:spcPts val="0"/>
              </a:spcBef>
              <a:spcAft>
                <a:spcPts val="2400"/>
              </a:spcAft>
              <a:buClr>
                <a:srgbClr val="66FFFF"/>
              </a:buClr>
            </a:pPr>
            <a:r>
              <a:rPr lang="en-US" b="1" u="sng" dirty="0">
                <a:solidFill>
                  <a:srgbClr val="FFFFCC"/>
                </a:solidFill>
              </a:rPr>
              <a:t>Not seeing the Lord in heaven</a:t>
            </a:r>
          </a:p>
          <a:p>
            <a:pPr>
              <a:spcBef>
                <a:spcPts val="0"/>
              </a:spcBef>
              <a:spcAft>
                <a:spcPts val="2400"/>
              </a:spcAft>
              <a:buClr>
                <a:srgbClr val="66FFFF"/>
              </a:buClr>
            </a:pPr>
            <a:r>
              <a:rPr lang="en-US" dirty="0">
                <a:solidFill>
                  <a:schemeClr val="bg1"/>
                </a:solidFill>
              </a:rPr>
              <a:t>Context = personal relationships with others (Heb. 12:14a, 15b)</a:t>
            </a:r>
          </a:p>
          <a:p>
            <a:pPr>
              <a:spcBef>
                <a:spcPts val="0"/>
              </a:spcBef>
              <a:spcAft>
                <a:spcPts val="2400"/>
              </a:spcAft>
              <a:buClr>
                <a:srgbClr val="66FFFF"/>
              </a:buClr>
            </a:pPr>
            <a:r>
              <a:rPr lang="en-US" dirty="0">
                <a:solidFill>
                  <a:schemeClr val="bg1"/>
                </a:solidFill>
              </a:rPr>
              <a:t>Not requiring faith + holy life to get to heaven</a:t>
            </a:r>
          </a:p>
        </p:txBody>
      </p:sp>
    </p:spTree>
    <p:extLst>
      <p:ext uri="{BB962C8B-B14F-4D97-AF65-F5344CB8AC3E}">
        <p14:creationId xmlns:p14="http://schemas.microsoft.com/office/powerpoint/2010/main" val="40098459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12:14</a:t>
            </a:r>
          </a:p>
        </p:txBody>
      </p:sp>
      <p:sp>
        <p:nvSpPr>
          <p:cNvPr id="3" name="Content Placeholder 2"/>
          <p:cNvSpPr>
            <a:spLocks noGrp="1"/>
          </p:cNvSpPr>
          <p:nvPr>
            <p:ph idx="1"/>
          </p:nvPr>
        </p:nvSpPr>
        <p:spPr>
          <a:xfrm>
            <a:off x="457200" y="1159496"/>
            <a:ext cx="8179335" cy="5147035"/>
          </a:xfrm>
        </p:spPr>
        <p:txBody>
          <a:bodyPr/>
          <a:lstStyle/>
          <a:p>
            <a:pPr>
              <a:spcBef>
                <a:spcPts val="0"/>
              </a:spcBef>
              <a:spcAft>
                <a:spcPts val="2400"/>
              </a:spcAft>
              <a:buClr>
                <a:srgbClr val="66FFFF"/>
              </a:buClr>
            </a:pPr>
            <a:r>
              <a:rPr lang="en-US" dirty="0">
                <a:solidFill>
                  <a:schemeClr val="bg1"/>
                </a:solidFill>
              </a:rPr>
              <a:t>Holy life + faith to get to heaven</a:t>
            </a:r>
          </a:p>
          <a:p>
            <a:pPr>
              <a:spcBef>
                <a:spcPts val="0"/>
              </a:spcBef>
              <a:spcAft>
                <a:spcPts val="2400"/>
              </a:spcAft>
              <a:buClr>
                <a:srgbClr val="66FFFF"/>
              </a:buClr>
            </a:pPr>
            <a:r>
              <a:rPr lang="en-US" dirty="0">
                <a:solidFill>
                  <a:schemeClr val="bg1"/>
                </a:solidFill>
              </a:rPr>
              <a:t>Others seeing the Lord though the believer's life and witness</a:t>
            </a:r>
          </a:p>
          <a:p>
            <a:pPr>
              <a:spcBef>
                <a:spcPts val="0"/>
              </a:spcBef>
              <a:spcAft>
                <a:spcPts val="2400"/>
              </a:spcAft>
              <a:buClr>
                <a:srgbClr val="66FFFF"/>
              </a:buClr>
            </a:pPr>
            <a:r>
              <a:rPr lang="en-US" dirty="0">
                <a:solidFill>
                  <a:schemeClr val="bg1"/>
                </a:solidFill>
              </a:rPr>
              <a:t>Not seeing the Lord in heaven</a:t>
            </a:r>
          </a:p>
          <a:p>
            <a:pPr>
              <a:spcBef>
                <a:spcPts val="0"/>
              </a:spcBef>
              <a:spcAft>
                <a:spcPts val="2400"/>
              </a:spcAft>
              <a:buClr>
                <a:srgbClr val="66FFFF"/>
              </a:buClr>
            </a:pPr>
            <a:r>
              <a:rPr lang="en-US" b="1" u="sng" dirty="0">
                <a:solidFill>
                  <a:srgbClr val="FFFFCC"/>
                </a:solidFill>
              </a:rPr>
              <a:t>Context = personal relationships with others (Heb. 12:14a, 15b)</a:t>
            </a:r>
          </a:p>
          <a:p>
            <a:pPr>
              <a:spcBef>
                <a:spcPts val="0"/>
              </a:spcBef>
              <a:spcAft>
                <a:spcPts val="2400"/>
              </a:spcAft>
              <a:buClr>
                <a:srgbClr val="66FFFF"/>
              </a:buClr>
            </a:pPr>
            <a:r>
              <a:rPr lang="en-US" dirty="0">
                <a:solidFill>
                  <a:schemeClr val="bg1"/>
                </a:solidFill>
              </a:rPr>
              <a:t>Not requiring faith + holy life to get to heaven</a:t>
            </a:r>
          </a:p>
        </p:txBody>
      </p:sp>
    </p:spTree>
    <p:extLst>
      <p:ext uri="{BB962C8B-B14F-4D97-AF65-F5344CB8AC3E}">
        <p14:creationId xmlns:p14="http://schemas.microsoft.com/office/powerpoint/2010/main" val="35867900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rgbClr val="3333FF"/>
            </a:solidFill>
            <a:miter lim="800000"/>
            <a:headEnd/>
            <a:tailEnd/>
          </a:ln>
          <a:extLst>
            <a:ext uri="{909E8E84-426E-40DD-AFC4-6F175D3DCCD1}">
              <a14:hiddenFill xmlns:a14="http://schemas.microsoft.com/office/drawing/2010/main">
                <a:solidFill>
                  <a:srgbClr val="FFFFFF"/>
                </a:solidFill>
              </a14:hiddenFill>
            </a:ext>
          </a:extLst>
        </p:spPr>
      </p:pic>
      <p:sp>
        <p:nvSpPr>
          <p:cNvPr id="64514" name="Rectangle 1"/>
          <p:cNvSpPr>
            <a:spLocks noChangeArrowheads="1"/>
          </p:cNvSpPr>
          <p:nvPr/>
        </p:nvSpPr>
        <p:spPr bwMode="auto">
          <a:xfrm>
            <a:off x="611368" y="169686"/>
            <a:ext cx="7921265"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a:spcAft>
                <a:spcPts val="1200"/>
              </a:spcAft>
            </a:pPr>
            <a:r>
              <a:rPr lang="en-US" altLang="en-US" sz="4400" b="1" dirty="0">
                <a:solidFill>
                  <a:srgbClr val="00FFFF"/>
                </a:solidFill>
                <a:effectLst>
                  <a:outerShdw blurRad="38100" dist="38100" dir="2700000" algn="tl">
                    <a:srgbClr val="000000">
                      <a:alpha val="43137"/>
                    </a:srgbClr>
                  </a:outerShdw>
                </a:effectLst>
                <a:latin typeface="+mn-lt"/>
                <a:cs typeface="+mn-cs"/>
              </a:rPr>
              <a:t>Hebrews 12:14 (NKJV)</a:t>
            </a:r>
          </a:p>
          <a:p>
            <a:pPr algn="just"/>
            <a:r>
              <a:rPr lang="en-US" altLang="en-US" sz="3600" dirty="0">
                <a:solidFill>
                  <a:schemeClr val="bg1"/>
                </a:solidFill>
                <a:latin typeface="+mn-lt"/>
              </a:rPr>
              <a:t>“</a:t>
            </a:r>
            <a:r>
              <a:rPr lang="en-US" sz="3600" b="1" baseline="30000" dirty="0">
                <a:solidFill>
                  <a:schemeClr val="bg1"/>
                </a:solidFill>
                <a:latin typeface="+mn-lt"/>
              </a:rPr>
              <a:t>14 </a:t>
            </a:r>
            <a:r>
              <a:rPr lang="en-US" sz="3600" b="1" u="sng" dirty="0">
                <a:solidFill>
                  <a:srgbClr val="FFFFCC"/>
                </a:solidFill>
                <a:latin typeface="+mn-lt"/>
              </a:rPr>
              <a:t>Pursue peace with all </a:t>
            </a:r>
            <a:r>
              <a:rPr lang="en-US" sz="3600" b="1" i="1" u="sng" dirty="0">
                <a:solidFill>
                  <a:srgbClr val="FFFFCC"/>
                </a:solidFill>
                <a:latin typeface="+mn-lt"/>
              </a:rPr>
              <a:t>people</a:t>
            </a:r>
            <a:r>
              <a:rPr lang="en-US" sz="3600" i="1" dirty="0">
                <a:solidFill>
                  <a:schemeClr val="bg1"/>
                </a:solidFill>
                <a:latin typeface="+mn-lt"/>
              </a:rPr>
              <a:t>,</a:t>
            </a:r>
            <a:r>
              <a:rPr lang="en-US" sz="3600" dirty="0">
                <a:solidFill>
                  <a:schemeClr val="bg1"/>
                </a:solidFill>
                <a:latin typeface="+mn-lt"/>
              </a:rPr>
              <a:t> and holiness, without which no one will see the Lord:</a:t>
            </a:r>
            <a:r>
              <a:rPr lang="en-US" sz="3600" baseline="30000" dirty="0">
                <a:solidFill>
                  <a:schemeClr val="bg1"/>
                </a:solidFill>
                <a:latin typeface="+mn-lt"/>
              </a:rPr>
              <a:t>  </a:t>
            </a:r>
            <a:r>
              <a:rPr lang="en-US" sz="3600" dirty="0">
                <a:solidFill>
                  <a:schemeClr val="bg1"/>
                </a:solidFill>
                <a:latin typeface="+mn-lt"/>
              </a:rPr>
              <a:t>looking carefully lest anyone fall short of the grace of God; </a:t>
            </a:r>
            <a:r>
              <a:rPr lang="en-US" sz="3600" b="1" u="sng" dirty="0">
                <a:solidFill>
                  <a:srgbClr val="FFFFCC"/>
                </a:solidFill>
                <a:latin typeface="+mn-lt"/>
              </a:rPr>
              <a:t>lest any root of bitterness springing up cause trouble</a:t>
            </a:r>
            <a:r>
              <a:rPr lang="en-US" sz="3600" dirty="0">
                <a:solidFill>
                  <a:schemeClr val="bg1"/>
                </a:solidFill>
                <a:latin typeface="+mn-lt"/>
              </a:rPr>
              <a:t>, and by this many become defiled.”</a:t>
            </a:r>
          </a:p>
        </p:txBody>
      </p:sp>
    </p:spTree>
    <p:extLst>
      <p:ext uri="{BB962C8B-B14F-4D97-AF65-F5344CB8AC3E}">
        <p14:creationId xmlns:p14="http://schemas.microsoft.com/office/powerpoint/2010/main" val="1735950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Definition of Eternal Security</a:t>
            </a:r>
          </a:p>
        </p:txBody>
      </p:sp>
      <p:sp>
        <p:nvSpPr>
          <p:cNvPr id="3" name="Content Placeholder 2"/>
          <p:cNvSpPr>
            <a:spLocks noGrp="1"/>
          </p:cNvSpPr>
          <p:nvPr>
            <p:ph idx="1"/>
          </p:nvPr>
        </p:nvSpPr>
        <p:spPr/>
        <p:txBody>
          <a:bodyPr/>
          <a:lstStyle/>
          <a:p>
            <a:pPr marL="0" indent="0" algn="just">
              <a:buFont typeface="Arial" panose="020B0604020202020204" pitchFamily="34" charset="0"/>
              <a:buNone/>
              <a:defRPr/>
            </a:pPr>
            <a:r>
              <a:rPr lang="en-US" dirty="0">
                <a:solidFill>
                  <a:schemeClr val="bg1"/>
                </a:solidFill>
              </a:rPr>
              <a:t>“Eternal Security means that those who have been </a:t>
            </a:r>
            <a:r>
              <a:rPr lang="en-US" i="1" dirty="0">
                <a:solidFill>
                  <a:schemeClr val="bg1"/>
                </a:solidFill>
              </a:rPr>
              <a:t>genuinely saved</a:t>
            </a:r>
            <a:r>
              <a:rPr lang="en-US" dirty="0">
                <a:solidFill>
                  <a:schemeClr val="bg1"/>
                </a:solidFill>
              </a:rPr>
              <a:t> </a:t>
            </a:r>
            <a:r>
              <a:rPr lang="en-US" b="1" dirty="0">
                <a:solidFill>
                  <a:srgbClr val="FFFFCC"/>
                </a:solidFill>
                <a:effectLst>
                  <a:outerShdw blurRad="38100" dist="38100" dir="2700000" algn="tl">
                    <a:srgbClr val="000000">
                      <a:alpha val="43137"/>
                    </a:srgbClr>
                  </a:outerShdw>
                </a:effectLst>
                <a:latin typeface="+mj-lt"/>
                <a:ea typeface="+mj-ea"/>
                <a:cs typeface="+mj-cs"/>
              </a:rPr>
              <a:t>by God’s grace through faith alone in Christ alone </a:t>
            </a:r>
            <a:r>
              <a:rPr lang="en-US" dirty="0">
                <a:solidFill>
                  <a:schemeClr val="bg1"/>
                </a:solidFill>
              </a:rPr>
              <a:t>shall never be in danger of God’s condemnation or loss of salvation but God’s grace and power keep them forever saved and secure.”</a:t>
            </a:r>
          </a:p>
        </p:txBody>
      </p:sp>
      <p:sp>
        <p:nvSpPr>
          <p:cNvPr id="10244" name="TextBox 3"/>
          <p:cNvSpPr txBox="1">
            <a:spLocks noChangeArrowheads="1"/>
          </p:cNvSpPr>
          <p:nvPr/>
        </p:nvSpPr>
        <p:spPr bwMode="auto">
          <a:xfrm>
            <a:off x="1238250" y="6359525"/>
            <a:ext cx="6762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dirty="0">
                <a:solidFill>
                  <a:schemeClr val="bg1"/>
                </a:solidFill>
                <a:latin typeface="Calibri" panose="020F0502020204030204" pitchFamily="34" charset="0"/>
              </a:rPr>
              <a:t>Dennis </a:t>
            </a:r>
            <a:r>
              <a:rPr lang="en-US" altLang="en-US" dirty="0" err="1">
                <a:solidFill>
                  <a:schemeClr val="bg1"/>
                </a:solidFill>
                <a:latin typeface="Calibri" panose="020F0502020204030204" pitchFamily="34" charset="0"/>
              </a:rPr>
              <a:t>Rokser</a:t>
            </a:r>
            <a:r>
              <a:rPr lang="en-US" altLang="en-US">
                <a:solidFill>
                  <a:schemeClr val="bg1"/>
                </a:solidFill>
                <a:latin typeface="Calibri" panose="020F0502020204030204" pitchFamily="34" charset="0"/>
              </a:rPr>
              <a:t>, </a:t>
            </a:r>
            <a:r>
              <a:rPr lang="en-US" altLang="en-US" i="1">
                <a:solidFill>
                  <a:schemeClr val="bg1"/>
                </a:solidFill>
                <a:latin typeface="Calibri" panose="020F0502020204030204" pitchFamily="34" charset="0"/>
              </a:rPr>
              <a:t>Shall Never Perish Forever</a:t>
            </a:r>
            <a:r>
              <a:rPr lang="en-US" altLang="en-US">
                <a:solidFill>
                  <a:schemeClr val="bg1"/>
                </a:solidFill>
                <a:latin typeface="Calibri" panose="020F0502020204030204" pitchFamily="34" charset="0"/>
              </a:rPr>
              <a:t>, p. 11</a:t>
            </a:r>
          </a:p>
        </p:txBody>
      </p:sp>
      <p:pic>
        <p:nvPicPr>
          <p:cNvPr id="10245" name="Picture 2" descr="dennis-rokse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55575" y="142875"/>
            <a:ext cx="1096963" cy="1096963"/>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2628"/>
          </a:xfrm>
        </p:spPr>
        <p:txBody>
          <a:bodyPr/>
          <a:lstStyle/>
          <a:p>
            <a:r>
              <a:rPr lang="en-US" sz="3600" dirty="0">
                <a:solidFill>
                  <a:srgbClr val="00FFFF"/>
                </a:solidFill>
                <a:effectLst>
                  <a:outerShdw blurRad="38100" dist="38100" dir="2700000" algn="tl">
                    <a:srgbClr val="000000">
                      <a:alpha val="43137"/>
                    </a:srgbClr>
                  </a:outerShdw>
                </a:effectLst>
                <a:latin typeface="+mn-lt"/>
              </a:rPr>
              <a:t>Hebrews 12:14</a:t>
            </a:r>
          </a:p>
        </p:txBody>
      </p:sp>
      <p:sp>
        <p:nvSpPr>
          <p:cNvPr id="3" name="Content Placeholder 2"/>
          <p:cNvSpPr>
            <a:spLocks noGrp="1"/>
          </p:cNvSpPr>
          <p:nvPr>
            <p:ph idx="1"/>
          </p:nvPr>
        </p:nvSpPr>
        <p:spPr>
          <a:xfrm>
            <a:off x="457200" y="1159496"/>
            <a:ext cx="8229600" cy="5147035"/>
          </a:xfrm>
        </p:spPr>
        <p:txBody>
          <a:bodyPr/>
          <a:lstStyle/>
          <a:p>
            <a:pPr>
              <a:spcBef>
                <a:spcPts val="0"/>
              </a:spcBef>
              <a:spcAft>
                <a:spcPts val="2400"/>
              </a:spcAft>
              <a:buClr>
                <a:srgbClr val="66FFFF"/>
              </a:buClr>
            </a:pPr>
            <a:r>
              <a:rPr lang="en-US" dirty="0">
                <a:solidFill>
                  <a:schemeClr val="bg1"/>
                </a:solidFill>
              </a:rPr>
              <a:t>Holy life + faith to get to heaven</a:t>
            </a:r>
          </a:p>
          <a:p>
            <a:pPr>
              <a:spcBef>
                <a:spcPts val="0"/>
              </a:spcBef>
              <a:spcAft>
                <a:spcPts val="2400"/>
              </a:spcAft>
              <a:buClr>
                <a:srgbClr val="66FFFF"/>
              </a:buClr>
            </a:pPr>
            <a:r>
              <a:rPr lang="en-US" dirty="0">
                <a:solidFill>
                  <a:schemeClr val="bg1"/>
                </a:solidFill>
              </a:rPr>
              <a:t>Others seeing the Lord though the believer's life and witness</a:t>
            </a:r>
          </a:p>
          <a:p>
            <a:pPr>
              <a:spcBef>
                <a:spcPts val="0"/>
              </a:spcBef>
              <a:spcAft>
                <a:spcPts val="2400"/>
              </a:spcAft>
              <a:buClr>
                <a:srgbClr val="66FFFF"/>
              </a:buClr>
            </a:pPr>
            <a:r>
              <a:rPr lang="en-US" dirty="0">
                <a:solidFill>
                  <a:schemeClr val="bg1"/>
                </a:solidFill>
              </a:rPr>
              <a:t>Not seeing the Lord in heaven</a:t>
            </a:r>
          </a:p>
          <a:p>
            <a:pPr>
              <a:spcBef>
                <a:spcPts val="0"/>
              </a:spcBef>
              <a:spcAft>
                <a:spcPts val="2400"/>
              </a:spcAft>
              <a:buClr>
                <a:srgbClr val="66FFFF"/>
              </a:buClr>
            </a:pPr>
            <a:r>
              <a:rPr lang="en-US" dirty="0">
                <a:solidFill>
                  <a:schemeClr val="bg1"/>
                </a:solidFill>
              </a:rPr>
              <a:t>Context = personal relationships with others (Heb. 12:14a, 15b)</a:t>
            </a:r>
          </a:p>
          <a:p>
            <a:pPr>
              <a:spcBef>
                <a:spcPts val="0"/>
              </a:spcBef>
              <a:spcAft>
                <a:spcPts val="2400"/>
              </a:spcAft>
              <a:buClr>
                <a:srgbClr val="66FFFF"/>
              </a:buClr>
            </a:pPr>
            <a:r>
              <a:rPr lang="en-US" b="1" u="sng" dirty="0">
                <a:solidFill>
                  <a:srgbClr val="FFFFCC"/>
                </a:solidFill>
              </a:rPr>
              <a:t>Not requiring faith + holy life to get to heaven</a:t>
            </a:r>
          </a:p>
        </p:txBody>
      </p:sp>
    </p:spTree>
    <p:extLst>
      <p:ext uri="{BB962C8B-B14F-4D97-AF65-F5344CB8AC3E}">
        <p14:creationId xmlns:p14="http://schemas.microsoft.com/office/powerpoint/2010/main" val="20036478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2895600" y="2857500"/>
            <a:ext cx="3352800" cy="1143000"/>
          </a:xfrm>
        </p:spPr>
        <p:txBody>
          <a:bodyPr lIns="92075" tIns="46039" rIns="92075" bIns="46039"/>
          <a:lstStyle/>
          <a:p>
            <a:pPr>
              <a:defRPr/>
            </a:pPr>
            <a:r>
              <a:rPr lang="en-US" altLang="en-US" b="1" dirty="0">
                <a:solidFill>
                  <a:srgbClr val="00FFFF"/>
                </a:solidFill>
                <a:effectLst>
                  <a:outerShdw blurRad="38100" dist="38100" dir="2700000" algn="tl">
                    <a:srgbClr val="000000">
                      <a:alpha val="43137"/>
                    </a:srgbClr>
                  </a:outerShdw>
                </a:effectLst>
              </a:rPr>
              <a:t>CONCLUSION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0" y="265113"/>
            <a:ext cx="9144000"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005263"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rPr>
              <a:t>2 Pet. 1:10-11</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2 Pet. 2:20-22</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latin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733976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Eternal Security Outline</a:t>
            </a:r>
          </a:p>
        </p:txBody>
      </p:sp>
      <p:sp>
        <p:nvSpPr>
          <p:cNvPr id="11267"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Response  to problem passages</a:t>
            </a:r>
          </a:p>
        </p:txBody>
      </p:sp>
      <p:pic>
        <p:nvPicPr>
          <p:cNvPr id="11268"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Eternal Security Outline</a:t>
            </a:r>
          </a:p>
        </p:txBody>
      </p:sp>
      <p:sp>
        <p:nvSpPr>
          <p:cNvPr id="12291"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b="1" u="sng">
                <a:solidFill>
                  <a:srgbClr val="FFFFCC"/>
                </a:solidFill>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Response  to problem passages</a:t>
            </a:r>
          </a:p>
        </p:txBody>
      </p:sp>
      <p:pic>
        <p:nvPicPr>
          <p:cNvPr id="12292"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latin typeface="+mn-lt"/>
              </a:rPr>
              <a:t>Eternal Security Outline</a:t>
            </a:r>
          </a:p>
        </p:txBody>
      </p:sp>
      <p:sp>
        <p:nvSpPr>
          <p:cNvPr id="13315"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b="1" u="sng">
                <a:solidFill>
                  <a:srgbClr val="FFFFCC"/>
                </a:solidFill>
              </a:rPr>
              <a:t>Response  to problem passages</a:t>
            </a:r>
          </a:p>
        </p:txBody>
      </p:sp>
      <p:pic>
        <p:nvPicPr>
          <p:cNvPr id="13316"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sp>
        <p:nvSpPr>
          <p:cNvPr id="14339" name="Content Placeholder 2"/>
          <p:cNvSpPr>
            <a:spLocks noGrp="1"/>
          </p:cNvSpPr>
          <p:nvPr>
            <p:ph idx="1"/>
          </p:nvPr>
        </p:nvSpPr>
        <p:spPr>
          <a:xfrm>
            <a:off x="244475" y="1622425"/>
            <a:ext cx="4903788" cy="3873500"/>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OT Passages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Matthew</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John</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Acts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rPr>
              <a:t>Passages from Paul</a:t>
            </a:r>
          </a:p>
        </p:txBody>
      </p:sp>
      <p:pic>
        <p:nvPicPr>
          <p:cNvPr id="14340"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Content Placeholder 2"/>
          <p:cNvSpPr>
            <a:spLocks noGrp="1"/>
          </p:cNvSpPr>
          <p:nvPr>
            <p:ph idx="1"/>
          </p:nvPr>
        </p:nvSpPr>
        <p:spPr>
          <a:xfrm>
            <a:off x="244475" y="1601788"/>
            <a:ext cx="8429625" cy="4316412"/>
          </a:xfrm>
        </p:spPr>
        <p:txBody>
          <a:bodyPr/>
          <a:lstStyle/>
          <a:p>
            <a:pPr marL="514350" indent="-514350">
              <a:spcBef>
                <a:spcPts val="0"/>
              </a:spcBef>
              <a:spcAft>
                <a:spcPts val="2400"/>
              </a:spcAft>
              <a:buClr>
                <a:srgbClr val="66FFFF"/>
              </a:buClr>
              <a:buFont typeface="+mj-lt"/>
              <a:buAutoNum type="arabicPeriod" startAt="6"/>
              <a:defRPr/>
            </a:pPr>
            <a:r>
              <a:rPr lang="en-US" altLang="en-US" dirty="0">
                <a:solidFill>
                  <a:schemeClr val="bg1"/>
                </a:solidFill>
              </a:rPr>
              <a:t>Passages from James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Hebrews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2 Peter</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1 John</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Revelation</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Miscellaneous argument</a:t>
            </a: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p:txBody>
      </p:sp>
      <p:sp>
        <p:nvSpPr>
          <p:cNvPr id="6"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pic>
        <p:nvPicPr>
          <p:cNvPr id="15364"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4696</TotalTime>
  <Words>1816</Words>
  <Application>Microsoft Office PowerPoint</Application>
  <PresentationFormat>On-screen Show (4:3)</PresentationFormat>
  <Paragraphs>318</Paragraphs>
  <Slides>42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Times New Roman</vt:lpstr>
      <vt:lpstr>Wingdings</vt:lpstr>
      <vt:lpstr>1_Office Theme</vt:lpstr>
      <vt:lpstr>Soteriology Session 40</vt:lpstr>
      <vt:lpstr>Soteriology Overview</vt:lpstr>
      <vt:lpstr>Soteriology Overview</vt:lpstr>
      <vt:lpstr>Definition of Eternal Security</vt:lpstr>
      <vt:lpstr>Eternal Security Outline</vt:lpstr>
      <vt:lpstr>Eternal Security Outline</vt:lpstr>
      <vt:lpstr>Eternal Security Outline</vt:lpstr>
      <vt:lpstr>Response to Problem Passages</vt:lpstr>
      <vt:lpstr>Response to Problem Passages</vt:lpstr>
      <vt:lpstr>Passages from the General Letters &amp; Revelation</vt:lpstr>
      <vt:lpstr>Passages from the General Letters &amp; Revelation</vt:lpstr>
      <vt:lpstr>PowerPoint Presentation</vt:lpstr>
      <vt:lpstr>James 5:19-20</vt:lpstr>
      <vt:lpstr>PowerPoint Presentation</vt:lpstr>
      <vt:lpstr>PowerPoint Presentation</vt:lpstr>
      <vt:lpstr>Hebrews 3:6, 14</vt:lpstr>
      <vt:lpstr>PowerPoint Presentation</vt:lpstr>
      <vt:lpstr>PowerPoint Presentation</vt:lpstr>
      <vt:lpstr>Hebrews 5:9-10</vt:lpstr>
      <vt:lpstr>Hebrews 5:9-10</vt:lpstr>
      <vt:lpstr>Hebrews 5:9-10</vt:lpstr>
      <vt:lpstr>Three Tenses of Salvation</vt:lpstr>
      <vt:lpstr>Three Tenses of Salvation</vt:lpstr>
      <vt:lpstr>Three Tenses of Salvation</vt:lpstr>
      <vt:lpstr>Hebrews 5:9-10</vt:lpstr>
      <vt:lpstr>Hebrews 5:9-10</vt:lpstr>
      <vt:lpstr>PowerPoint Presentation</vt:lpstr>
      <vt:lpstr>PowerPoint Presentation</vt:lpstr>
      <vt:lpstr>Hebrews 5:9-10</vt:lpstr>
      <vt:lpstr>Hebrews 5:9-10</vt:lpstr>
      <vt:lpstr>Passages From the General Letters &amp; Revelation</vt:lpstr>
      <vt:lpstr>PowerPoint Presentation</vt:lpstr>
      <vt:lpstr>Hebrews 12:14</vt:lpstr>
      <vt:lpstr>Hebrews 12:14</vt:lpstr>
      <vt:lpstr>Without Personal Holiness No One Will See the Lord</vt:lpstr>
      <vt:lpstr>Hebrews 12:14</vt:lpstr>
      <vt:lpstr>Hebrews 12:14</vt:lpstr>
      <vt:lpstr>Hebrews 12:14</vt:lpstr>
      <vt:lpstr>PowerPoint Presentation</vt:lpstr>
      <vt:lpstr>Hebrews 12:14</vt:lpstr>
      <vt:lpstr>CONCLUSION</vt:lpstr>
      <vt:lpstr>Passages From the General Letters &amp; Revelation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Soteriology Session 7</dc:title>
  <dc:creator>Jim McGowan</dc:creator>
  <cp:lastModifiedBy>Dr. Jim McGowan</cp:lastModifiedBy>
  <cp:revision>441</cp:revision>
  <cp:lastPrinted>2016-11-11T15:40:37Z</cp:lastPrinted>
  <dcterms:created xsi:type="dcterms:W3CDTF">2016-02-18T16:07:28Z</dcterms:created>
  <dcterms:modified xsi:type="dcterms:W3CDTF">2016-11-30T13:51:05Z</dcterms:modified>
</cp:coreProperties>
</file>