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408" r:id="rId2"/>
    <p:sldId id="2409" r:id="rId3"/>
    <p:sldId id="2410" r:id="rId4"/>
    <p:sldId id="2448" r:id="rId5"/>
    <p:sldId id="2449" r:id="rId6"/>
    <p:sldId id="2450" r:id="rId7"/>
    <p:sldId id="2391" r:id="rId8"/>
    <p:sldId id="2471" r:id="rId9"/>
    <p:sldId id="2415" r:id="rId10"/>
    <p:sldId id="2417" r:id="rId11"/>
    <p:sldId id="2443" r:id="rId12"/>
    <p:sldId id="2401" r:id="rId13"/>
    <p:sldId id="2479" r:id="rId14"/>
    <p:sldId id="2403" r:id="rId15"/>
    <p:sldId id="2481" r:id="rId16"/>
    <p:sldId id="2482" r:id="rId17"/>
    <p:sldId id="2483" r:id="rId18"/>
    <p:sldId id="2486" r:id="rId19"/>
    <p:sldId id="2432" r:id="rId20"/>
    <p:sldId id="2489" r:id="rId21"/>
    <p:sldId id="2407" r:id="rId22"/>
    <p:sldId id="2490" r:id="rId23"/>
    <p:sldId id="2497" r:id="rId24"/>
    <p:sldId id="2496" r:id="rId25"/>
    <p:sldId id="2498" r:id="rId26"/>
    <p:sldId id="2491" r:id="rId27"/>
    <p:sldId id="2492" r:id="rId28"/>
    <p:sldId id="2494" r:id="rId29"/>
    <p:sldId id="2467" r:id="rId30"/>
    <p:sldId id="2437" r:id="rId31"/>
    <p:sldId id="2500" r:id="rId32"/>
    <p:sldId id="2501" r:id="rId33"/>
    <p:sldId id="2495" r:id="rId34"/>
    <p:sldId id="2439" r:id="rId35"/>
    <p:sldId id="2493" r:id="rId3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FF99"/>
    <a:srgbClr val="0000FF"/>
    <a:srgbClr val="33CC33"/>
    <a:srgbClr val="FF00FF"/>
    <a:srgbClr val="CCCCFF"/>
    <a:srgbClr val="0099FF"/>
    <a:srgbClr val="FFFF00"/>
    <a:srgbClr val="A50021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1654" autoAdjust="0"/>
  </p:normalViewPr>
  <p:slideViewPr>
    <p:cSldViewPr>
      <p:cViewPr varScale="1">
        <p:scale>
          <a:sx n="66" d="100"/>
          <a:sy n="66" d="100"/>
        </p:scale>
        <p:origin x="16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9/11/2016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734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91" tIns="48695" rIns="97391" bIns="4869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70DC-A357-497B-8062-DBFC6B489430}" type="datetime1">
              <a:rPr lang="en-US"/>
              <a:pPr>
                <a:defRPr/>
              </a:pPr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F16CB-0333-4C7A-82A6-C2756022D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13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4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ctrTitle" sz="quarter" idx="4294967295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cs typeface="Calibri" panose="020F0502020204030204" pitchFamily="34" charset="0"/>
              </a:rPr>
              <a:t>THE BOOK OF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DANIEL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3124200" y="5486400"/>
            <a:ext cx="3124200" cy="64770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Dr. Andy Woods</a:t>
            </a:r>
          </a:p>
        </p:txBody>
      </p:sp>
      <p:pic>
        <p:nvPicPr>
          <p:cNvPr id="1026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84" y="1907066"/>
            <a:ext cx="7897232" cy="32004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42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0" name="Group 30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01036111"/>
              </p:ext>
            </p:extLst>
          </p:nvPr>
        </p:nvGraphicFramePr>
        <p:xfrm>
          <a:off x="76200" y="228602"/>
          <a:ext cx="8991600" cy="640079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sng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 AND VERSE IN DANIEL</a:t>
                      </a:r>
                      <a:endParaRPr kumimoji="1" lang="en-US" altLang="en-US" sz="24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sng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CHRONOLOGICAL DATE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sng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BIBLICAL DATE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605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</a:t>
                      </a:r>
                      <a:r>
                        <a:rPr kumimoji="0" lang="en-US" alt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Jehoiakim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603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Nebuchadnezzar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Sat. night 10/12/539 (</a:t>
                      </a:r>
                      <a:r>
                        <a:rPr kumimoji="0" lang="en-US" alt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Hoehner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553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Belshazzar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551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Belshazzar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77163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538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Darius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839911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536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Cyrus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778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750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897221"/>
              </p:ext>
            </p:extLst>
          </p:nvPr>
        </p:nvGraphicFramePr>
        <p:xfrm>
          <a:off x="152400" y="0"/>
          <a:ext cx="8763000" cy="6622684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938018923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19467050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427168731"/>
                    </a:ext>
                  </a:extLst>
                </a:gridCol>
              </a:tblGrid>
              <a:tr h="64008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Age</a:t>
                      </a:r>
                      <a:endParaRPr lang="en-US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173443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</a:t>
                      </a:r>
                      <a:endParaRPr lang="en-US" sz="2400" b="1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EVENTS</a:t>
                      </a:r>
                      <a:endParaRPr lang="en-US" sz="2400" b="1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9305900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FFFF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sng" strike="noStrike" cap="none" normalizeH="0" baseline="0" dirty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TAKEN TO BABYLONIAN CAPTIVITY</a:t>
                      </a:r>
                      <a:endParaRPr kumimoji="0" lang="en-US" sz="2000" b="1" i="0" u="sng" strike="noStrike" cap="none" normalizeH="0" baseline="0" dirty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FFFF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034209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1</a:t>
                      </a:r>
                      <a:r>
                        <a:rPr kumimoji="0" lang="en-US" sz="2000" b="1" u="none" strike="noStrike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dream (huge image)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601417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3 friends cast into the fiery furnace 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or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61694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2nd dream (huge tree)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45-50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11404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handwriting of the wall at Belshazzar’s feast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 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018317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Delivered from the den of lions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34814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visions and dreams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Mid-60’s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640694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seventy “sevens” prophecy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Early-80’s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547481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dreams and visions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232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517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17" y="115537"/>
            <a:ext cx="8839966" cy="66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9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/>
              <a:t>Chapter 1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305800" cy="3810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Daniel’s circumstances (1:1-2)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b="1" u="sng" dirty="0">
                <a:solidFill>
                  <a:srgbClr val="FFFFCC"/>
                </a:solidFill>
              </a:rPr>
              <a:t>Daniel’s selection (1:3-7)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Daniel’s dedication (1:8-16)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Daniel’s blessing (1:17-21)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27432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1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762000"/>
          </a:xfrm>
        </p:spPr>
        <p:txBody>
          <a:bodyPr/>
          <a:lstStyle/>
          <a:p>
            <a:pPr algn="ctr"/>
            <a:r>
              <a:rPr lang="en-US" altLang="en-US" dirty="0"/>
              <a:t>Daniel’s Selection (1:3-7)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5943600" cy="55626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The selection (1:3)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The program (1:4-5)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Entrance requirements (1:4a)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Course of study (4b)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Physical provision (5a)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Length of study (5b)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The candidates (6-7)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Hebrew names (6)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Babylonian names (7)</a:t>
            </a:r>
          </a:p>
          <a:p>
            <a:pPr marL="952500" lvl="1" indent="-4953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200" dirty="0"/>
              <a:t>	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3093" y="31242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22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762000"/>
          </a:xfrm>
        </p:spPr>
        <p:txBody>
          <a:bodyPr/>
          <a:lstStyle/>
          <a:p>
            <a:pPr algn="ctr"/>
            <a:r>
              <a:rPr lang="en-US" altLang="en-US" dirty="0"/>
              <a:t>Daniel’s Selection (1:3-7)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5943600" cy="55626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b="1" u="sng" dirty="0">
                <a:solidFill>
                  <a:srgbClr val="FFFFCC"/>
                </a:solidFill>
              </a:rPr>
              <a:t>The selection (1:3)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The program (1:4-5)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Entrance requirements (1:4a)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Course of study (4b)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Physical provision (5a)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Length of study (5b)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The candidates (6-7)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Hebrew names (6)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Babylonian names (7)</a:t>
            </a:r>
          </a:p>
          <a:p>
            <a:pPr marL="952500" lvl="1" indent="-4953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200" dirty="0"/>
              <a:t>	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3093" y="31242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92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762000"/>
          </a:xfrm>
        </p:spPr>
        <p:txBody>
          <a:bodyPr/>
          <a:lstStyle/>
          <a:p>
            <a:pPr algn="ctr"/>
            <a:r>
              <a:rPr lang="en-US" altLang="en-US" dirty="0"/>
              <a:t>Daniel’s Selection (1:3-7)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5943600" cy="55626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The selection (1:3)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b="1" u="sng" dirty="0">
                <a:solidFill>
                  <a:srgbClr val="FFFFCC"/>
                </a:solidFill>
              </a:rPr>
              <a:t>The program (1:4-5)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Entrance requirements (1:4a)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Course of study (4b)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Physical provision (5a)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Length of study (5b)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The candidates (6-7)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Hebrew names (6)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Babylonian names (7)</a:t>
            </a:r>
          </a:p>
          <a:p>
            <a:pPr marL="952500" lvl="1" indent="-4953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200" dirty="0"/>
              <a:t>	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3093" y="31242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68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762000"/>
          </a:xfrm>
        </p:spPr>
        <p:txBody>
          <a:bodyPr/>
          <a:lstStyle/>
          <a:p>
            <a:pPr algn="ctr"/>
            <a:r>
              <a:rPr lang="en-US" altLang="en-US" dirty="0"/>
              <a:t>Daniel’s Selection (1:3-7)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5943600" cy="55626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The selection (1:3)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The program (1:4-5)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Entrance requirements (1:4a)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Course of study (4b)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Physical provision (5a)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Length of study (5b)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b="1" u="sng" dirty="0">
                <a:solidFill>
                  <a:srgbClr val="FFFFCC"/>
                </a:solidFill>
              </a:rPr>
              <a:t>The candidates (6-7)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Hebrew names (6)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Babylonian names (7)</a:t>
            </a:r>
          </a:p>
          <a:p>
            <a:pPr marL="952500" lvl="1" indent="-4953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200" dirty="0"/>
              <a:t>	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3093" y="31242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13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/>
              <a:t>Chapter 1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305800" cy="3810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Daniel’s circumstances (1:1-2)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Daniel’s selection (1:3-7)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b="1" u="sng" dirty="0">
                <a:solidFill>
                  <a:srgbClr val="FFFFCC"/>
                </a:solidFill>
              </a:rPr>
              <a:t>Daniel’s dedication (1:8-16)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Daniel’s blessing (1:17-21)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34703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14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553200" cy="762000"/>
          </a:xfrm>
        </p:spPr>
        <p:txBody>
          <a:bodyPr/>
          <a:lstStyle/>
          <a:p>
            <a:pPr algn="ctr"/>
            <a:r>
              <a:rPr lang="en-US" altLang="en-US" sz="3600" dirty="0"/>
              <a:t>Daniel’s Dedication (1:8-16)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152524"/>
            <a:ext cx="7772400" cy="5476875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600"/>
              </a:spcAft>
            </a:pPr>
            <a:r>
              <a:rPr lang="en-US" altLang="en-US" dirty="0"/>
              <a:t>First round (1:8-10)</a:t>
            </a:r>
          </a:p>
          <a:p>
            <a:pPr marL="914400" lvl="1" indent="-457200">
              <a:spcBef>
                <a:spcPts val="0"/>
              </a:spcBef>
              <a:spcAft>
                <a:spcPts val="1600"/>
              </a:spcAft>
            </a:pPr>
            <a:r>
              <a:rPr lang="en-US" altLang="en-US" dirty="0"/>
              <a:t>Daniel’s resolve (1:8a)</a:t>
            </a:r>
          </a:p>
          <a:p>
            <a:pPr marL="914400" lvl="1" indent="-457200">
              <a:spcBef>
                <a:spcPts val="0"/>
              </a:spcBef>
              <a:spcAft>
                <a:spcPts val="1600"/>
              </a:spcAft>
            </a:pPr>
            <a:r>
              <a:rPr lang="en-US" altLang="en-US" dirty="0"/>
              <a:t>Daniel’s request (1:8b)</a:t>
            </a:r>
          </a:p>
          <a:p>
            <a:pPr marL="914400" lvl="1" indent="-457200">
              <a:spcBef>
                <a:spcPts val="0"/>
              </a:spcBef>
              <a:spcAft>
                <a:spcPts val="1600"/>
              </a:spcAft>
            </a:pPr>
            <a:r>
              <a:rPr lang="en-US" altLang="en-US" dirty="0"/>
              <a:t>Commander’s response (1:9-10)</a:t>
            </a:r>
          </a:p>
          <a:p>
            <a:pPr marL="457200" indent="-457200">
              <a:spcBef>
                <a:spcPts val="0"/>
              </a:spcBef>
              <a:spcAft>
                <a:spcPts val="1600"/>
              </a:spcAft>
            </a:pPr>
            <a:r>
              <a:rPr lang="en-US" altLang="en-US" dirty="0"/>
              <a:t>Second round (1:11-16)</a:t>
            </a:r>
          </a:p>
          <a:p>
            <a:pPr marL="914400" lvl="1" indent="-457200">
              <a:spcBef>
                <a:spcPts val="0"/>
              </a:spcBef>
              <a:spcAft>
                <a:spcPts val="1600"/>
              </a:spcAft>
            </a:pPr>
            <a:r>
              <a:rPr lang="en-US" altLang="en-US" dirty="0"/>
              <a:t>Daniel’s request (1:11-13)</a:t>
            </a:r>
          </a:p>
          <a:p>
            <a:pPr marL="914400" lvl="1" indent="-457200">
              <a:spcBef>
                <a:spcPts val="0"/>
              </a:spcBef>
              <a:spcAft>
                <a:spcPts val="1600"/>
              </a:spcAft>
            </a:pPr>
            <a:r>
              <a:rPr lang="en-US" altLang="en-US" dirty="0"/>
              <a:t>Commander’s response (1:14)</a:t>
            </a:r>
          </a:p>
          <a:p>
            <a:pPr marL="914400" lvl="1" indent="-457200">
              <a:spcBef>
                <a:spcPts val="0"/>
              </a:spcBef>
              <a:spcAft>
                <a:spcPts val="1600"/>
              </a:spcAft>
            </a:pPr>
            <a:r>
              <a:rPr lang="en-US" altLang="en-US" dirty="0"/>
              <a:t>Results (1:15-16)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7418" y="1181100"/>
            <a:ext cx="3165582" cy="12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50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096000" cy="12954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Message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1150" y="1768415"/>
            <a:ext cx="5981700" cy="196538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/>
              <a:t>Times of the Gentiles are revealed prophetically (2, 7, 8-12) and ethically (1, 3-6)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3600" dirty="0"/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19" y="4419600"/>
            <a:ext cx="4347959" cy="168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5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/>
              <a:t>Chapter 1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305800" cy="3810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Daniel’s circumstances (1:1-2)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Daniel’s selection (1:3-7)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Daniel’s dedication (1:8-16)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b="1" u="sng" dirty="0">
                <a:solidFill>
                  <a:srgbClr val="FFFFCC"/>
                </a:solidFill>
              </a:rPr>
              <a:t>Daniel’s blessing (1:17-21)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34703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81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1908969" y="304800"/>
            <a:ext cx="5326062" cy="1143000"/>
          </a:xfrm>
        </p:spPr>
        <p:txBody>
          <a:bodyPr/>
          <a:lstStyle/>
          <a:p>
            <a:pPr algn="ctr"/>
            <a:r>
              <a:rPr lang="en-US" altLang="en-US" sz="4000" dirty="0"/>
              <a:t>The 4 Jewish Youths Rise to Favor (1:17-21)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1" y="2057400"/>
            <a:ext cx="8685212" cy="33147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Their God – given knowledge (1:17) – 1Cor 2:14, James 1:5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Their exam before the king (1:18-20)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The length of their service (1:21)</a:t>
            </a:r>
          </a:p>
        </p:txBody>
      </p:sp>
    </p:spTree>
    <p:extLst>
      <p:ext uri="{BB962C8B-B14F-4D97-AF65-F5344CB8AC3E}">
        <p14:creationId xmlns:p14="http://schemas.microsoft.com/office/powerpoint/2010/main" val="404692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1908969" y="304800"/>
            <a:ext cx="5326062" cy="1143000"/>
          </a:xfrm>
        </p:spPr>
        <p:txBody>
          <a:bodyPr/>
          <a:lstStyle/>
          <a:p>
            <a:pPr algn="ctr"/>
            <a:r>
              <a:rPr lang="en-US" altLang="en-US" sz="4000" dirty="0"/>
              <a:t>The 4 Jewish Youths Rise to Favor (1:17-21)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762999" cy="33147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b="1" u="sng" dirty="0">
                <a:solidFill>
                  <a:srgbClr val="FFFFCC"/>
                </a:solidFill>
              </a:rPr>
              <a:t>Their God – given knowledge (1:17) – 1Cor 2:14, James 1:5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Their exam before the king (1:18-20)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The length of their service (1:21)</a:t>
            </a:r>
          </a:p>
        </p:txBody>
      </p:sp>
    </p:spTree>
    <p:extLst>
      <p:ext uri="{BB962C8B-B14F-4D97-AF65-F5344CB8AC3E}">
        <p14:creationId xmlns:p14="http://schemas.microsoft.com/office/powerpoint/2010/main" val="423544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en of science men of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"/>
            <a:ext cx="3924300" cy="643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36135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5486400" y="5543550"/>
            <a:ext cx="291465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latin typeface="Calibri" pitchFamily="34" charset="0"/>
              </a:rPr>
              <a:t>David Barton, </a:t>
            </a:r>
            <a:r>
              <a:rPr lang="en-US" sz="1350" i="1" dirty="0">
                <a:latin typeface="Calibri" pitchFamily="34" charset="0"/>
              </a:rPr>
              <a:t>Original Intent</a:t>
            </a:r>
            <a:r>
              <a:rPr lang="en-US" sz="1350" dirty="0">
                <a:latin typeface="Calibri" pitchFamily="34" charset="0"/>
              </a:rPr>
              <a:t>, p. 245</a:t>
            </a:r>
          </a:p>
        </p:txBody>
      </p:sp>
      <p:pic>
        <p:nvPicPr>
          <p:cNvPr id="5" name="Content Placeholder 4" descr="SAT-scores-631x10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71550"/>
            <a:ext cx="4114800" cy="495623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71549"/>
            <a:ext cx="2914650" cy="448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1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HP Desktop\Pictures\Anthropology-origins\GeoQuizc3ccc1ba38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458200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Box 4"/>
          <p:cNvSpPr txBox="1">
            <a:spLocks noChangeArrowheads="1"/>
          </p:cNvSpPr>
          <p:nvPr/>
        </p:nvSpPr>
        <p:spPr bwMode="auto">
          <a:xfrm>
            <a:off x="533400" y="0"/>
            <a:ext cx="807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Geography Quiz that was given to Fourth Graders in 1862 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(from the </a:t>
            </a:r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WallBuilders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' library) </a:t>
            </a:r>
            <a:endParaRPr lang="en-US" sz="2800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3074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1908969" y="304800"/>
            <a:ext cx="5326062" cy="1143000"/>
          </a:xfrm>
        </p:spPr>
        <p:txBody>
          <a:bodyPr/>
          <a:lstStyle/>
          <a:p>
            <a:pPr algn="ctr"/>
            <a:r>
              <a:rPr lang="en-US" altLang="en-US" sz="4000" dirty="0"/>
              <a:t>The 4 Jewish Youths Rise to Favor (1:17-21)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762999" cy="33147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Their God – given knowledge (1:17) – 1Cor 2:14, James 1:5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b="1" u="sng" dirty="0">
                <a:solidFill>
                  <a:srgbClr val="FFFFCC"/>
                </a:solidFill>
              </a:rPr>
              <a:t>Their exam before the king (1:18-20)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The length of their service (1:21)</a:t>
            </a:r>
          </a:p>
        </p:txBody>
      </p:sp>
    </p:spTree>
    <p:extLst>
      <p:ext uri="{BB962C8B-B14F-4D97-AF65-F5344CB8AC3E}">
        <p14:creationId xmlns:p14="http://schemas.microsoft.com/office/powerpoint/2010/main" val="26124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1908969" y="304800"/>
            <a:ext cx="5326062" cy="1143000"/>
          </a:xfrm>
        </p:spPr>
        <p:txBody>
          <a:bodyPr/>
          <a:lstStyle/>
          <a:p>
            <a:pPr algn="ctr"/>
            <a:r>
              <a:rPr lang="en-US" altLang="en-US" sz="4000" dirty="0"/>
              <a:t>The 4 Jewish Youths Rise to Favor (1:17-21)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762999" cy="33147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Their God – given knowledge (1:17) – 1Cor 2:14, James 1:5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Their exam before the king (1:18-20)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b="1" u="sng" dirty="0">
                <a:solidFill>
                  <a:srgbClr val="FFFFCC"/>
                </a:solidFill>
              </a:rPr>
              <a:t>The length of their service (1:21)</a:t>
            </a:r>
          </a:p>
        </p:txBody>
      </p:sp>
    </p:spTree>
    <p:extLst>
      <p:ext uri="{BB962C8B-B14F-4D97-AF65-F5344CB8AC3E}">
        <p14:creationId xmlns:p14="http://schemas.microsoft.com/office/powerpoint/2010/main" val="349249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0" name="Group 306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76200" y="228602"/>
          <a:ext cx="8991600" cy="640079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sng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 AND VERSE IN DANIEL</a:t>
                      </a:r>
                      <a:endParaRPr kumimoji="1" lang="en-US" altLang="en-US" sz="24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sng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CHRONOLOGICAL DATE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sng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BIBLICAL DATE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605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</a:t>
                      </a:r>
                      <a:r>
                        <a:rPr kumimoji="0" lang="en-US" alt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Jehoiakim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603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Nebuchadnezzar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Sat. night 10/12/539 (</a:t>
                      </a:r>
                      <a:r>
                        <a:rPr kumimoji="0" lang="en-US" alt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Hoehner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553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Belshazzar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551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Belshazzar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77163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538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Darius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839911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536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Cyrus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778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15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1908969" y="304800"/>
            <a:ext cx="5326062" cy="1143000"/>
          </a:xfrm>
        </p:spPr>
        <p:txBody>
          <a:bodyPr/>
          <a:lstStyle/>
          <a:p>
            <a:pPr algn="ctr"/>
            <a:r>
              <a:rPr lang="en-US" altLang="en-US" sz="4000" dirty="0"/>
              <a:t>The 4 Jewish Youths Rise to Favor (1:17-21)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3825" y="2057400"/>
            <a:ext cx="8789988" cy="33147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The length of their service (1:21)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Nebuchadnezzar’s initial siege (605)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Decree of Cyrus (536)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Daniel served for 69 years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Daniel served through 2 gentile empires and 4 successive gentile administrations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595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096000" cy="12954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Purpose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8415"/>
            <a:ext cx="8229600" cy="4114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/>
              <a:t>To encourage Judah by emphasizing  the sovereignty of God during the Babylonian captivity and to teach  Judah how to live while outside the land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/>
              <a:t>Bifurcating Daniel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618" y="51816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8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0" y="304800"/>
            <a:ext cx="41910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Basic Chronology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7094" y="1600200"/>
            <a:ext cx="4849812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Babylon (605‒539)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Nebuchadnezzar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Belshazzar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Media-Persia (538‒536)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Darius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Cyrus</a:t>
            </a:r>
          </a:p>
        </p:txBody>
      </p:sp>
    </p:spTree>
    <p:extLst>
      <p:ext uri="{BB962C8B-B14F-4D97-AF65-F5344CB8AC3E}">
        <p14:creationId xmlns:p14="http://schemas.microsoft.com/office/powerpoint/2010/main" val="121808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2400" y="0"/>
          <a:ext cx="8763000" cy="6622684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938018923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19467050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427168731"/>
                    </a:ext>
                  </a:extLst>
                </a:gridCol>
              </a:tblGrid>
              <a:tr h="64008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Age</a:t>
                      </a:r>
                      <a:endParaRPr lang="en-US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173443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</a:t>
                      </a:r>
                      <a:endParaRPr lang="en-US" sz="2400" b="1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EVENTS</a:t>
                      </a:r>
                      <a:endParaRPr lang="en-US" sz="2400" b="1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9305900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FFFF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sng" strike="noStrike" cap="none" normalizeH="0" baseline="0" dirty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TAKEN TO BABYLONIAN CAPTIVITY</a:t>
                      </a:r>
                      <a:endParaRPr kumimoji="0" lang="en-US" sz="2000" b="1" i="0" u="sng" strike="noStrike" cap="none" normalizeH="0" baseline="0" dirty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FFFF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034209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1</a:t>
                      </a:r>
                      <a:r>
                        <a:rPr kumimoji="0" lang="en-US" sz="2000" b="1" u="none" strike="noStrike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dream (huge image)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601417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3 friends cast into the fiery furnace 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or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61694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2nd dream (huge tree)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45-50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11404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handwriting of the wall at Belshazzar’s feast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 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018317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Delivered from the den of lions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34814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visions and dreams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Mid-60’s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640694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seventy “sevens” prophecy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Early-80’s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547481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dreams and visions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232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913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1908969" y="304800"/>
            <a:ext cx="5326062" cy="1143000"/>
          </a:xfrm>
        </p:spPr>
        <p:txBody>
          <a:bodyPr/>
          <a:lstStyle/>
          <a:p>
            <a:pPr algn="ctr"/>
            <a:r>
              <a:rPr lang="en-US" altLang="en-US" sz="4000" dirty="0"/>
              <a:t>The 4 Jewish Youths Rise to Favor (1:17-21)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1" y="2057400"/>
            <a:ext cx="8685212" cy="33147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Their God – given knowledge (1:17) – 1Cor 2:14, James 1:5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Their exam before the king (1:18-20)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The length of their service (1:21)</a:t>
            </a:r>
          </a:p>
        </p:txBody>
      </p:sp>
    </p:spTree>
    <p:extLst>
      <p:ext uri="{BB962C8B-B14F-4D97-AF65-F5344CB8AC3E}">
        <p14:creationId xmlns:p14="http://schemas.microsoft.com/office/powerpoint/2010/main" val="242479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5711031" cy="1143000"/>
          </a:xfrm>
        </p:spPr>
        <p:txBody>
          <a:bodyPr/>
          <a:lstStyle/>
          <a:p>
            <a:pPr algn="ctr"/>
            <a:r>
              <a:rPr lang="en-US" altLang="en-US" sz="4000" dirty="0"/>
              <a:t>Takeaways from Daniel 1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1429657"/>
            <a:ext cx="8762999" cy="33147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Mosaic Law taught Israel how to live inside the land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The examples of the four Hebrew youths taught them how to live outside the land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Consecrate themselves to God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Live by faith from crisis to crisis entrusting the results to God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Our cue as well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39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49772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/>
              <a:t>Chapter 1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305800" cy="3810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Daniel’s circumstances (1:1-2)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Daniel’s selection (1:3-7)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Daniel’s dedication (1:8-16)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Daniel’s blessing (1:17-21)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34703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74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42672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Synthetic Outline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18804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600" dirty="0"/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None/>
              <a:defRPr/>
            </a:pPr>
            <a:r>
              <a:rPr lang="en-US" sz="3600" dirty="0"/>
              <a:t>Daniel interprets, 3</a:t>
            </a:r>
            <a:r>
              <a:rPr lang="en-US" sz="3600" baseline="30000" dirty="0"/>
              <a:t>rd</a:t>
            </a:r>
            <a:r>
              <a:rPr lang="en-US" sz="3600" dirty="0"/>
              <a:t> person, gentile nations</a:t>
            </a:r>
          </a:p>
          <a:p>
            <a:pPr marL="1200150" lvl="1" indent="-7429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/>
              <a:t>Intro “Hebrew” (1)</a:t>
            </a:r>
          </a:p>
          <a:p>
            <a:pPr marL="1200150" lvl="1" indent="-7429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/>
              <a:t>Aramaic </a:t>
            </a:r>
            <a:r>
              <a:rPr lang="en-US" sz="3600" i="1" dirty="0"/>
              <a:t>chiasm</a:t>
            </a:r>
            <a:r>
              <a:rPr lang="en-US" sz="3600" dirty="0"/>
              <a:t> (2-7)</a:t>
            </a:r>
          </a:p>
        </p:txBody>
      </p:sp>
    </p:spTree>
    <p:extLst>
      <p:ext uri="{BB962C8B-B14F-4D97-AF65-F5344CB8AC3E}">
        <p14:creationId xmlns:p14="http://schemas.microsoft.com/office/powerpoint/2010/main" val="137136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42672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Synthetic Outline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495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 startAt="2"/>
              <a:defRPr/>
            </a:pPr>
            <a:r>
              <a:rPr lang="en-US" sz="3600" dirty="0"/>
              <a:t>Prophetic (8-12):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sz="3600" dirty="0"/>
              <a:t>Angel interprets, 1st person, Jewish nation, Hebrew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/>
              <a:t>Ram &amp; Goat (8)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/>
              <a:t>70 weeks (9)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/>
              <a:t>Final vision (10-12)</a:t>
            </a:r>
          </a:p>
        </p:txBody>
      </p:sp>
    </p:spTree>
    <p:extLst>
      <p:ext uri="{BB962C8B-B14F-4D97-AF65-F5344CB8AC3E}">
        <p14:creationId xmlns:p14="http://schemas.microsoft.com/office/powerpoint/2010/main" val="127765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42672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Synthetic Outline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518804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600" b="1" dirty="0">
                <a:solidFill>
                  <a:srgbClr val="FFFFCC"/>
                </a:solidFill>
              </a:rPr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None/>
              <a:defRPr/>
            </a:pPr>
            <a:r>
              <a:rPr lang="en-US" sz="3600" dirty="0"/>
              <a:t>Daniel interprets, 3</a:t>
            </a:r>
            <a:r>
              <a:rPr lang="en-US" sz="3600" baseline="30000" dirty="0"/>
              <a:t>rd</a:t>
            </a:r>
            <a:r>
              <a:rPr lang="en-US" sz="3600" dirty="0"/>
              <a:t> person, gentile nations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  <a:ea typeface="+mn-ea"/>
                <a:cs typeface="+mn-cs"/>
              </a:rPr>
              <a:t>Intro “Hebrew” (1)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/>
              <a:t>Aramaic </a:t>
            </a:r>
            <a:r>
              <a:rPr lang="en-US" sz="3600" i="1" dirty="0"/>
              <a:t>chiasm</a:t>
            </a:r>
            <a:r>
              <a:rPr lang="en-US" sz="3600" dirty="0"/>
              <a:t> (2-7)</a:t>
            </a:r>
          </a:p>
        </p:txBody>
      </p:sp>
    </p:spTree>
    <p:extLst>
      <p:ext uri="{BB962C8B-B14F-4D97-AF65-F5344CB8AC3E}">
        <p14:creationId xmlns:p14="http://schemas.microsoft.com/office/powerpoint/2010/main" val="35547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/>
              <a:t>Chapter 1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305800" cy="3810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Daniel’s circumstances (1:1-2)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Daniel’s selection (1:3-7)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Daniel’s dedication (1:8-16)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Daniel’s blessing (1:17-21)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27432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66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/>
              <a:t>Chapter 1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305800" cy="3810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b="1" u="sng" dirty="0">
                <a:solidFill>
                  <a:srgbClr val="FFFFCC"/>
                </a:solidFill>
              </a:rPr>
              <a:t>Daniel’s circumstances (1:1-2)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Daniel’s selection (1:3-7)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Daniel’s dedication (1:8-16)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Daniel’s blessing (1:17-21)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27432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6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0" name="Group 30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8684652"/>
              </p:ext>
            </p:extLst>
          </p:nvPr>
        </p:nvGraphicFramePr>
        <p:xfrm>
          <a:off x="76200" y="152401"/>
          <a:ext cx="8991600" cy="660495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555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1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8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973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3600" b="1" noProof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NEBUCHADNEZZAR’S 3 SIEGES OF JUDAH</a:t>
                      </a:r>
                      <a:endParaRPr lang="en-US" sz="3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076842"/>
                  </a:ext>
                </a:extLst>
              </a:tr>
              <a:tr h="654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597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586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Scripture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Kings 24:1; Dan.1:1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Kings 24:10-16; Ezek. 1:1-2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Kings 25:1-2,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Ezek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33:21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0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Judah’s king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Jehoiakim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Jehoiachin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Zedekiah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4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Those taken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best &amp; the brightest - Daniel &amp; some princes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Ezekiel &amp; majority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10k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Remnant captured, Jerusalem &amp; Temple destroyed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365447"/>
      </p:ext>
    </p:extLst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12955</TotalTime>
  <Words>1202</Words>
  <Application>Microsoft Office PowerPoint</Application>
  <PresentationFormat>On-screen Show (4:3)</PresentationFormat>
  <Paragraphs>277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Azure</vt:lpstr>
      <vt:lpstr>THE BOOK OF DANIEL</vt:lpstr>
      <vt:lpstr>Message</vt:lpstr>
      <vt:lpstr>Purpose</vt:lpstr>
      <vt:lpstr>Synthetic Outline</vt:lpstr>
      <vt:lpstr>Synthetic Outline</vt:lpstr>
      <vt:lpstr>Synthetic Outline</vt:lpstr>
      <vt:lpstr>Chapter 1 Outline</vt:lpstr>
      <vt:lpstr>Chapter 1 Outline</vt:lpstr>
      <vt:lpstr>PowerPoint Presentation</vt:lpstr>
      <vt:lpstr>PowerPoint Presentation</vt:lpstr>
      <vt:lpstr>PowerPoint Presentation</vt:lpstr>
      <vt:lpstr>PowerPoint Presentation</vt:lpstr>
      <vt:lpstr>Chapter 1 Outline</vt:lpstr>
      <vt:lpstr>Daniel’s Selection (1:3-7)</vt:lpstr>
      <vt:lpstr>Daniel’s Selection (1:3-7)</vt:lpstr>
      <vt:lpstr>Daniel’s Selection (1:3-7)</vt:lpstr>
      <vt:lpstr>Daniel’s Selection (1:3-7)</vt:lpstr>
      <vt:lpstr>Chapter 1 Outline</vt:lpstr>
      <vt:lpstr>Daniel’s Dedication (1:8-16)</vt:lpstr>
      <vt:lpstr>Chapter 1 Outline</vt:lpstr>
      <vt:lpstr>The 4 Jewish Youths Rise to Favor (1:17-21)</vt:lpstr>
      <vt:lpstr>The 4 Jewish Youths Rise to Favor (1:17-21)</vt:lpstr>
      <vt:lpstr>PowerPoint Presentation</vt:lpstr>
      <vt:lpstr>PowerPoint Presentation</vt:lpstr>
      <vt:lpstr>PowerPoint Presentation</vt:lpstr>
      <vt:lpstr>The 4 Jewish Youths Rise to Favor (1:17-21)</vt:lpstr>
      <vt:lpstr>The 4 Jewish Youths Rise to Favor (1:17-21)</vt:lpstr>
      <vt:lpstr>PowerPoint Presentation</vt:lpstr>
      <vt:lpstr>The 4 Jewish Youths Rise to Favor (1:17-21)</vt:lpstr>
      <vt:lpstr>Basic Chronology</vt:lpstr>
      <vt:lpstr>PowerPoint Presentation</vt:lpstr>
      <vt:lpstr>The 4 Jewish Youths Rise to Favor (1:17-21)</vt:lpstr>
      <vt:lpstr>Takeaways from Daniel 1</vt:lpstr>
      <vt:lpstr>Conclusion</vt:lpstr>
      <vt:lpstr>Chapter 1 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Duty to Love - Rom. 12:9-13</dc:title>
  <dc:subject>Divine Righteousness Revealed</dc:subject>
  <dc:creator>A. Woods</dc:creator>
  <dc:description>Modified by Jim McGowan</dc:description>
  <cp:lastModifiedBy>Andy Woods</cp:lastModifiedBy>
  <cp:revision>1366</cp:revision>
  <cp:lastPrinted>2016-12-04T02:44:57Z</cp:lastPrinted>
  <dcterms:created xsi:type="dcterms:W3CDTF">2009-03-17T12:21:13Z</dcterms:created>
  <dcterms:modified xsi:type="dcterms:W3CDTF">2016-12-04T02:45:20Z</dcterms:modified>
</cp:coreProperties>
</file>