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59"/>
  </p:notesMasterIdLst>
  <p:handoutMasterIdLst>
    <p:handoutMasterId r:id="rId60"/>
  </p:handoutMasterIdLst>
  <p:sldIdLst>
    <p:sldId id="2408" r:id="rId2"/>
    <p:sldId id="2409" r:id="rId3"/>
    <p:sldId id="2410" r:id="rId4"/>
    <p:sldId id="2448" r:id="rId5"/>
    <p:sldId id="2449" r:id="rId6"/>
    <p:sldId id="2450" r:id="rId7"/>
    <p:sldId id="2569" r:id="rId8"/>
    <p:sldId id="2563" r:id="rId9"/>
    <p:sldId id="2586" r:id="rId10"/>
    <p:sldId id="2391" r:id="rId11"/>
    <p:sldId id="2502" r:id="rId12"/>
    <p:sldId id="2585" r:id="rId13"/>
    <p:sldId id="2503" r:id="rId14"/>
    <p:sldId id="2504" r:id="rId15"/>
    <p:sldId id="2505" r:id="rId16"/>
    <p:sldId id="2525" r:id="rId17"/>
    <p:sldId id="2526" r:id="rId18"/>
    <p:sldId id="2571" r:id="rId19"/>
    <p:sldId id="2506" r:id="rId20"/>
    <p:sldId id="2528" r:id="rId21"/>
    <p:sldId id="2572" r:id="rId22"/>
    <p:sldId id="2534" r:id="rId23"/>
    <p:sldId id="2573" r:id="rId24"/>
    <p:sldId id="2564" r:id="rId25"/>
    <p:sldId id="2532" r:id="rId26"/>
    <p:sldId id="2574" r:id="rId27"/>
    <p:sldId id="2575" r:id="rId28"/>
    <p:sldId id="2576" r:id="rId29"/>
    <p:sldId id="2587" r:id="rId30"/>
    <p:sldId id="2568" r:id="rId31"/>
    <p:sldId id="2567" r:id="rId32"/>
    <p:sldId id="2577" r:id="rId33"/>
    <p:sldId id="2578" r:id="rId34"/>
    <p:sldId id="2579" r:id="rId35"/>
    <p:sldId id="2580" r:id="rId36"/>
    <p:sldId id="2535" r:id="rId37"/>
    <p:sldId id="2551" r:id="rId38"/>
    <p:sldId id="2552" r:id="rId39"/>
    <p:sldId id="2553" r:id="rId40"/>
    <p:sldId id="2554" r:id="rId41"/>
    <p:sldId id="2555" r:id="rId42"/>
    <p:sldId id="2556" r:id="rId43"/>
    <p:sldId id="2557" r:id="rId44"/>
    <p:sldId id="2558" r:id="rId45"/>
    <p:sldId id="2559" r:id="rId46"/>
    <p:sldId id="2588" r:id="rId47"/>
    <p:sldId id="2507" r:id="rId48"/>
    <p:sldId id="2542" r:id="rId49"/>
    <p:sldId id="2581" r:id="rId50"/>
    <p:sldId id="2582" r:id="rId51"/>
    <p:sldId id="2583" r:id="rId52"/>
    <p:sldId id="2589" r:id="rId53"/>
    <p:sldId id="2590" r:id="rId54"/>
    <p:sldId id="2584" r:id="rId55"/>
    <p:sldId id="2495" r:id="rId56"/>
    <p:sldId id="2439" r:id="rId57"/>
    <p:sldId id="2533" r:id="rId58"/>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CCCCFF"/>
    <a:srgbClr val="0000FF"/>
    <a:srgbClr val="FFFF99"/>
    <a:srgbClr val="33CC33"/>
    <a:srgbClr val="FF00FF"/>
    <a:srgbClr val="0099FF"/>
    <a:srgbClr val="FFFF00"/>
    <a:srgbClr val="A50021"/>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38" autoAdjust="0"/>
    <p:restoredTop sz="91654" autoAdjust="0"/>
  </p:normalViewPr>
  <p:slideViewPr>
    <p:cSldViewPr>
      <p:cViewPr varScale="1">
        <p:scale>
          <a:sx n="101" d="100"/>
          <a:sy n="101" d="100"/>
        </p:scale>
        <p:origin x="1908"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1"/>
            <a:ext cx="3038145" cy="464205"/>
          </a:xfrm>
          <a:prstGeom prst="rect">
            <a:avLst/>
          </a:prstGeom>
          <a:noFill/>
          <a:ln w="9525">
            <a:noFill/>
            <a:miter lim="800000"/>
            <a:headEnd/>
            <a:tailEnd/>
          </a:ln>
        </p:spPr>
        <p:txBody>
          <a:bodyPr vert="horz" wrap="square" lIns="93876" tIns="46939" rIns="93876" bIns="46939" numCol="1" anchor="t" anchorCtr="0" compatLnSpc="1">
            <a:prstTxWarp prst="textNoShape">
              <a:avLst/>
            </a:prstTxWarp>
          </a:bodyPr>
          <a:lstStyle>
            <a:lvl1pPr defTabSz="887723" eaLnBrk="1" hangingPunct="1">
              <a:defRPr sz="1300">
                <a:latin typeface="Times New Roman" pitchFamily="18" charset="0"/>
                <a:cs typeface="Arial" charset="0"/>
              </a:defRPr>
            </a:lvl1pPr>
          </a:lstStyle>
          <a:p>
            <a:pPr>
              <a:defRPr/>
            </a:pPr>
            <a:r>
              <a:rPr lang="en-US" dirty="0">
                <a:latin typeface="Calibri" panose="020F0502020204030204" pitchFamily="34" charset="0"/>
              </a:rPr>
              <a:t>Dr. Andy Woods</a:t>
            </a:r>
          </a:p>
        </p:txBody>
      </p:sp>
      <p:sp>
        <p:nvSpPr>
          <p:cNvPr id="36867" name="Rectangle 3"/>
          <p:cNvSpPr>
            <a:spLocks noGrp="1" noChangeArrowheads="1"/>
          </p:cNvSpPr>
          <p:nvPr>
            <p:ph type="dt" sz="quarter" idx="1"/>
          </p:nvPr>
        </p:nvSpPr>
        <p:spPr bwMode="auto">
          <a:xfrm>
            <a:off x="3972257" y="1"/>
            <a:ext cx="3038144" cy="464205"/>
          </a:xfrm>
          <a:prstGeom prst="rect">
            <a:avLst/>
          </a:prstGeom>
          <a:noFill/>
          <a:ln w="9525">
            <a:noFill/>
            <a:miter lim="800000"/>
            <a:headEnd/>
            <a:tailEnd/>
          </a:ln>
        </p:spPr>
        <p:txBody>
          <a:bodyPr vert="horz" wrap="square" lIns="93876" tIns="46939" rIns="93876" bIns="46939" numCol="1" anchor="t" anchorCtr="0" compatLnSpc="1">
            <a:prstTxWarp prst="textNoShape">
              <a:avLst/>
            </a:prstTxWarp>
          </a:bodyPr>
          <a:lstStyle>
            <a:lvl1pPr algn="r" defTabSz="887723" eaLnBrk="1" hangingPunct="1">
              <a:defRPr sz="1300">
                <a:latin typeface="Times New Roman" pitchFamily="18" charset="0"/>
                <a:cs typeface="Arial" charset="0"/>
              </a:defRPr>
            </a:lvl1pPr>
          </a:lstStyle>
          <a:p>
            <a:pPr>
              <a:defRPr/>
            </a:pPr>
            <a:r>
              <a:rPr lang="en-US" dirty="0">
                <a:latin typeface="Calibri" panose="020F0502020204030204" pitchFamily="34" charset="0"/>
              </a:rPr>
              <a:t>9/11/2016</a:t>
            </a:r>
          </a:p>
        </p:txBody>
      </p:sp>
      <p:sp>
        <p:nvSpPr>
          <p:cNvPr id="36868" name="Rectangle 4"/>
          <p:cNvSpPr>
            <a:spLocks noGrp="1" noChangeArrowheads="1"/>
          </p:cNvSpPr>
          <p:nvPr>
            <p:ph type="ftr" sz="quarter" idx="2"/>
          </p:nvPr>
        </p:nvSpPr>
        <p:spPr bwMode="auto">
          <a:xfrm>
            <a:off x="0" y="8832195"/>
            <a:ext cx="3038145" cy="464205"/>
          </a:xfrm>
          <a:prstGeom prst="rect">
            <a:avLst/>
          </a:prstGeom>
          <a:noFill/>
          <a:ln w="9525">
            <a:noFill/>
            <a:miter lim="800000"/>
            <a:headEnd/>
            <a:tailEnd/>
          </a:ln>
        </p:spPr>
        <p:txBody>
          <a:bodyPr vert="horz" wrap="square" lIns="93876" tIns="46939" rIns="93876" bIns="46939" numCol="1" anchor="b" anchorCtr="0" compatLnSpc="1">
            <a:prstTxWarp prst="textNoShape">
              <a:avLst/>
            </a:prstTxWarp>
          </a:bodyPr>
          <a:lstStyle>
            <a:lvl1pPr defTabSz="887723" eaLnBrk="1" hangingPunct="1">
              <a:defRPr sz="1300">
                <a:latin typeface="Times New Roman" pitchFamily="18" charset="0"/>
                <a:cs typeface="Arial" charset="0"/>
              </a:defRPr>
            </a:lvl1pPr>
          </a:lstStyle>
          <a:p>
            <a:pPr>
              <a:defRPr/>
            </a:pPr>
            <a:r>
              <a:rPr lang="en-US" dirty="0">
                <a:latin typeface="Calibri" panose="020F0502020204030204" pitchFamily="34" charset="0"/>
              </a:rPr>
              <a:t>Sugar Land Bible Church</a:t>
            </a:r>
          </a:p>
        </p:txBody>
      </p:sp>
      <p:sp>
        <p:nvSpPr>
          <p:cNvPr id="36869" name="Rectangle 5"/>
          <p:cNvSpPr>
            <a:spLocks noGrp="1" noChangeArrowheads="1"/>
          </p:cNvSpPr>
          <p:nvPr>
            <p:ph type="sldNum" sz="quarter" idx="3"/>
          </p:nvPr>
        </p:nvSpPr>
        <p:spPr bwMode="auto">
          <a:xfrm>
            <a:off x="3972257" y="8832195"/>
            <a:ext cx="3038144" cy="464205"/>
          </a:xfrm>
          <a:prstGeom prst="rect">
            <a:avLst/>
          </a:prstGeom>
          <a:noFill/>
          <a:ln w="9525">
            <a:noFill/>
            <a:miter lim="800000"/>
            <a:headEnd/>
            <a:tailEnd/>
          </a:ln>
        </p:spPr>
        <p:txBody>
          <a:bodyPr vert="horz" wrap="square" lIns="93876" tIns="46939" rIns="93876" bIns="46939" numCol="1" anchor="b" anchorCtr="0" compatLnSpc="1">
            <a:prstTxWarp prst="textNoShape">
              <a:avLst/>
            </a:prstTxWarp>
          </a:bodyPr>
          <a:lstStyle>
            <a:lvl1pPr algn="r" defTabSz="885981" eaLnBrk="1" hangingPunct="1">
              <a:defRPr sz="1300" smtClean="0"/>
            </a:lvl1pPr>
          </a:lstStyle>
          <a:p>
            <a:pPr>
              <a:defRPr/>
            </a:pPr>
            <a:fld id="{F12A5B29-4538-4C3D-A81C-6C008BE36C0F}" type="slidenum">
              <a:rPr lang="en-US" altLang="en-US">
                <a:latin typeface="Calibri" panose="020F0502020204030204" pitchFamily="34" charset="0"/>
              </a:rPr>
              <a:pPr>
                <a:defRPr/>
              </a:pPr>
              <a:t>‹#›</a:t>
            </a:fld>
            <a:endParaRPr lang="en-US" altLang="en-US" dirty="0">
              <a:latin typeface="Calibri" panose="020F0502020204030204" pitchFamily="34" charset="0"/>
            </a:endParaRPr>
          </a:p>
        </p:txBody>
      </p:sp>
    </p:spTree>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1"/>
            <a:ext cx="3038145" cy="464205"/>
          </a:xfrm>
          <a:prstGeom prst="rect">
            <a:avLst/>
          </a:prstGeom>
          <a:noFill/>
          <a:ln w="9525">
            <a:noFill/>
            <a:miter lim="800000"/>
            <a:headEnd/>
            <a:tailEnd/>
          </a:ln>
        </p:spPr>
        <p:txBody>
          <a:bodyPr vert="horz" wrap="square" lIns="93876" tIns="46939" rIns="93876" bIns="46939" numCol="1" anchor="t" anchorCtr="0" compatLnSpc="1">
            <a:prstTxWarp prst="textNoShape">
              <a:avLst/>
            </a:prstTxWarp>
          </a:bodyPr>
          <a:lstStyle>
            <a:lvl1pPr defTabSz="887723" eaLnBrk="1" hangingPunct="1">
              <a:defRPr sz="1300">
                <a:latin typeface="Calibri" panose="020F0502020204030204" pitchFamily="34" charset="0"/>
                <a:cs typeface="Arial" charset="0"/>
              </a:defRPr>
            </a:lvl1pPr>
          </a:lstStyle>
          <a:p>
            <a:pPr>
              <a:defRPr/>
            </a:pPr>
            <a:r>
              <a:rPr lang="en-US" dirty="0"/>
              <a:t>Dr. Andy Woods</a:t>
            </a:r>
          </a:p>
        </p:txBody>
      </p:sp>
      <p:sp>
        <p:nvSpPr>
          <p:cNvPr id="3" name="Date Placeholder 2"/>
          <p:cNvSpPr>
            <a:spLocks noGrp="1"/>
          </p:cNvSpPr>
          <p:nvPr>
            <p:ph type="dt" idx="1"/>
          </p:nvPr>
        </p:nvSpPr>
        <p:spPr bwMode="auto">
          <a:xfrm>
            <a:off x="3970734" y="1"/>
            <a:ext cx="3038145" cy="464205"/>
          </a:xfrm>
          <a:prstGeom prst="rect">
            <a:avLst/>
          </a:prstGeom>
          <a:noFill/>
          <a:ln w="9525">
            <a:noFill/>
            <a:miter lim="800000"/>
            <a:headEnd/>
            <a:tailEnd/>
          </a:ln>
        </p:spPr>
        <p:txBody>
          <a:bodyPr vert="horz" wrap="square" lIns="93876" tIns="46939" rIns="93876" bIns="46939" numCol="1" anchor="t" anchorCtr="0" compatLnSpc="1">
            <a:prstTxWarp prst="textNoShape">
              <a:avLst/>
            </a:prstTxWarp>
          </a:bodyPr>
          <a:lstStyle>
            <a:lvl1pPr algn="r" defTabSz="887723" eaLnBrk="1" hangingPunct="1">
              <a:defRPr sz="1300">
                <a:latin typeface="Calibri" panose="020F0502020204030204" pitchFamily="34" charset="0"/>
                <a:cs typeface="Arial" charset="0"/>
              </a:defRPr>
            </a:lvl1pPr>
          </a:lstStyle>
          <a:p>
            <a:pPr>
              <a:defRPr/>
            </a:pPr>
            <a:r>
              <a:rPr lang="en-US" dirty="0"/>
              <a:t>9/11/2016</a:t>
            </a:r>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7391" tIns="48695" rIns="97391" bIns="48695" rtlCol="0" anchor="ctr"/>
          <a:lstStyle/>
          <a:p>
            <a:pPr lvl="0"/>
            <a:endParaRPr lang="en-US" noProof="0" dirty="0"/>
          </a:p>
        </p:txBody>
      </p:sp>
      <p:sp>
        <p:nvSpPr>
          <p:cNvPr id="5" name="Notes Placeholder 4"/>
          <p:cNvSpPr>
            <a:spLocks noGrp="1"/>
          </p:cNvSpPr>
          <p:nvPr>
            <p:ph type="body" sz="quarter" idx="3"/>
          </p:nvPr>
        </p:nvSpPr>
        <p:spPr bwMode="auto">
          <a:xfrm>
            <a:off x="701345" y="4416099"/>
            <a:ext cx="5607711" cy="4182457"/>
          </a:xfrm>
          <a:prstGeom prst="rect">
            <a:avLst/>
          </a:prstGeom>
          <a:noFill/>
          <a:ln w="9525">
            <a:noFill/>
            <a:miter lim="800000"/>
            <a:headEnd/>
            <a:tailEnd/>
          </a:ln>
        </p:spPr>
        <p:txBody>
          <a:bodyPr vert="horz" wrap="square" lIns="93876" tIns="46939" rIns="93876" bIns="4693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0" y="8830659"/>
            <a:ext cx="3038145" cy="464205"/>
          </a:xfrm>
          <a:prstGeom prst="rect">
            <a:avLst/>
          </a:prstGeom>
          <a:noFill/>
          <a:ln w="9525">
            <a:noFill/>
            <a:miter lim="800000"/>
            <a:headEnd/>
            <a:tailEnd/>
          </a:ln>
        </p:spPr>
        <p:txBody>
          <a:bodyPr vert="horz" wrap="square" lIns="93876" tIns="46939" rIns="93876" bIns="46939" numCol="1" anchor="b" anchorCtr="0" compatLnSpc="1">
            <a:prstTxWarp prst="textNoShape">
              <a:avLst/>
            </a:prstTxWarp>
          </a:bodyPr>
          <a:lstStyle>
            <a:lvl1pPr defTabSz="887723" eaLnBrk="1" hangingPunct="1">
              <a:defRPr sz="1300">
                <a:latin typeface="Calibri" panose="020F0502020204030204" pitchFamily="34" charset="0"/>
                <a:cs typeface="Arial" charset="0"/>
              </a:defRPr>
            </a:lvl1pPr>
          </a:lstStyle>
          <a:p>
            <a:pPr>
              <a:defRPr/>
            </a:pPr>
            <a:r>
              <a:rPr lang="en-US" dirty="0"/>
              <a:t>Sugar Land Bible Church</a:t>
            </a:r>
          </a:p>
        </p:txBody>
      </p:sp>
      <p:sp>
        <p:nvSpPr>
          <p:cNvPr id="7" name="Slide Number Placeholder 6"/>
          <p:cNvSpPr>
            <a:spLocks noGrp="1"/>
          </p:cNvSpPr>
          <p:nvPr>
            <p:ph type="sldNum" sz="quarter" idx="5"/>
          </p:nvPr>
        </p:nvSpPr>
        <p:spPr bwMode="auto">
          <a:xfrm>
            <a:off x="3970734" y="8830659"/>
            <a:ext cx="3038145" cy="464205"/>
          </a:xfrm>
          <a:prstGeom prst="rect">
            <a:avLst/>
          </a:prstGeom>
          <a:noFill/>
          <a:ln w="9525">
            <a:noFill/>
            <a:miter lim="800000"/>
            <a:headEnd/>
            <a:tailEnd/>
          </a:ln>
        </p:spPr>
        <p:txBody>
          <a:bodyPr vert="horz" wrap="square" lIns="93876" tIns="46939" rIns="93876" bIns="46939" numCol="1" anchor="b" anchorCtr="0" compatLnSpc="1">
            <a:prstTxWarp prst="textNoShape">
              <a:avLst/>
            </a:prstTxWarp>
          </a:bodyPr>
          <a:lstStyle>
            <a:lvl1pPr algn="r" defTabSz="885981" eaLnBrk="1" hangingPunct="1">
              <a:defRPr sz="1300" smtClean="0">
                <a:latin typeface="Calibri" panose="020F0502020204030204" pitchFamily="34" charset="0"/>
              </a:defRPr>
            </a:lvl1pPr>
          </a:lstStyle>
          <a:p>
            <a:pPr>
              <a:defRPr/>
            </a:pPr>
            <a:fld id="{F3584848-F49B-4589-80F1-8AC4D2C6A1D1}" type="slidenum">
              <a:rPr lang="en-US" altLang="en-US" smtClean="0"/>
              <a:pPr>
                <a:defRPr/>
              </a:pPr>
              <a:t>‹#›</a:t>
            </a:fld>
            <a:endParaRPr lang="en-US" altLang="en-US" dirty="0"/>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4226058274"/>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smtClean="0"/>
            </a:lvl1pPr>
          </a:lstStyle>
          <a:p>
            <a:pPr>
              <a:defRPr/>
            </a:pPr>
            <a:fld id="{B3C3A6CF-E9D9-4FB9-8425-0D4364AA3ACE}" type="slidenum">
              <a:rPr lang="en-US" altLang="en-US"/>
              <a:pPr>
                <a:defRPr/>
              </a:pPr>
              <a:t>‹#›</a:t>
            </a:fld>
            <a:endParaRPr lang="en-US" altLang="en-US"/>
          </a:p>
        </p:txBody>
      </p:sp>
    </p:spTree>
    <p:extLst>
      <p:ext uri="{BB962C8B-B14F-4D97-AF65-F5344CB8AC3E}">
        <p14:creationId xmlns:p14="http://schemas.microsoft.com/office/powerpoint/2010/main" val="10364542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a:p>
        </p:txBody>
      </p:sp>
      <p:sp>
        <p:nvSpPr>
          <p:cNvPr id="3" name="Rectangle 36"/>
          <p:cNvSpPr>
            <a:spLocks noGrp="1" noChangeArrowheads="1"/>
          </p:cNvSpPr>
          <p:nvPr>
            <p:ph type="ftr" sz="quarter" idx="11"/>
          </p:nvPr>
        </p:nvSpPr>
        <p:spPr/>
        <p:txBody>
          <a:bodyPr/>
          <a:lstStyle>
            <a:lvl1pPr>
              <a:defRPr/>
            </a:lvl1pPr>
          </a:lstStyle>
          <a:p>
            <a:pPr>
              <a:defRPr/>
            </a:pPr>
            <a:endParaRPr lang="en-US"/>
          </a:p>
        </p:txBody>
      </p:sp>
      <p:sp>
        <p:nvSpPr>
          <p:cNvPr id="4" name="Rectangle 37"/>
          <p:cNvSpPr>
            <a:spLocks noGrp="1" noChangeArrowheads="1"/>
          </p:cNvSpPr>
          <p:nvPr>
            <p:ph type="sldNum" sz="quarter" idx="12"/>
          </p:nvPr>
        </p:nvSpPr>
        <p:spPr/>
        <p:txBody>
          <a:bodyPr/>
          <a:lstStyle>
            <a:lvl1pPr>
              <a:defRPr smtClean="0"/>
            </a:lvl1pPr>
          </a:lstStyle>
          <a:p>
            <a:pPr>
              <a:defRPr/>
            </a:pPr>
            <a:fld id="{53B3D57C-D3B2-4DA0-B014-3E13462AB546}" type="slidenum">
              <a:rPr lang="en-US" altLang="en-US"/>
              <a:pPr>
                <a:defRPr/>
              </a:pPr>
              <a:t>‹#›</a:t>
            </a:fld>
            <a:endParaRPr lang="en-US" altLang="en-US"/>
          </a:p>
        </p:txBody>
      </p:sp>
    </p:spTree>
    <p:extLst>
      <p:ext uri="{BB962C8B-B14F-4D97-AF65-F5344CB8AC3E}">
        <p14:creationId xmlns:p14="http://schemas.microsoft.com/office/powerpoint/2010/main" val="141224210"/>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1169988" y="1946275"/>
            <a:ext cx="7772400" cy="4114800"/>
          </a:xfrm>
        </p:spPr>
        <p:txBody>
          <a:bodyPr/>
          <a:lstStyle/>
          <a:p>
            <a:pPr lvl="0"/>
            <a:endParaRPr lang="en-US" noProof="0"/>
          </a:p>
        </p:txBody>
      </p:sp>
      <p:sp>
        <p:nvSpPr>
          <p:cNvPr id="4" name="Date Placeholder 3"/>
          <p:cNvSpPr>
            <a:spLocks noGrp="1"/>
          </p:cNvSpPr>
          <p:nvPr>
            <p:ph type="dt" sz="half" idx="10"/>
          </p:nvPr>
        </p:nvSpPr>
        <p:spPr/>
        <p:txBody>
          <a:bodyPr/>
          <a:lstStyle>
            <a:lvl1pPr>
              <a:defRPr/>
            </a:lvl1pPr>
          </a:lstStyle>
          <a:p>
            <a:pPr>
              <a:defRPr/>
            </a:pPr>
            <a:fld id="{4C1770DC-A357-497B-8062-DBFC6B489430}" type="datetime1">
              <a:rPr lang="en-US"/>
              <a:pPr>
                <a:defRPr/>
              </a:pPr>
              <a:t>12/17/2016</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DANIEL</a:t>
            </a:r>
          </a:p>
        </p:txBody>
      </p:sp>
      <p:sp>
        <p:nvSpPr>
          <p:cNvPr id="6" name="Slide Number Placeholder 5"/>
          <p:cNvSpPr>
            <a:spLocks noGrp="1"/>
          </p:cNvSpPr>
          <p:nvPr>
            <p:ph type="sldNum" sz="quarter" idx="12"/>
          </p:nvPr>
        </p:nvSpPr>
        <p:spPr/>
        <p:txBody>
          <a:bodyPr/>
          <a:lstStyle>
            <a:lvl1pPr>
              <a:defRPr/>
            </a:lvl1pPr>
          </a:lstStyle>
          <a:p>
            <a:fld id="{A3EF16CB-0333-4C7A-82A6-C2756022D2B7}" type="slidenum">
              <a:rPr lang="en-US" altLang="en-US"/>
              <a:pPr/>
              <a:t>‹#›</a:t>
            </a:fld>
            <a:endParaRPr lang="en-US" altLang="en-US"/>
          </a:p>
        </p:txBody>
      </p:sp>
    </p:spTree>
    <p:extLst>
      <p:ext uri="{BB962C8B-B14F-4D97-AF65-F5344CB8AC3E}">
        <p14:creationId xmlns:p14="http://schemas.microsoft.com/office/powerpoint/2010/main" val="37270743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77090857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2843557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38133249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38565704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957859783"/>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240898383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81075347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2660119707"/>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08585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cs typeface="+mn-cs"/>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grpSp>
      </p:grpSp>
      <p:sp>
        <p:nvSpPr>
          <p:cNvPr id="1027" name="Rectangle 34"/>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4371" name="Rectangle 35"/>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smtClean="0">
                <a:latin typeface="Calibri" panose="020F0502020204030204" pitchFamily="34" charset="0"/>
              </a:defRPr>
            </a:lvl1pPr>
          </a:lstStyle>
          <a:p>
            <a:pPr>
              <a:defRPr/>
            </a:pPr>
            <a:fld id="{29634EE1-7EB7-4B53-9DE7-78AC25DB4F0A}" type="slidenum">
              <a:rPr lang="en-US" altLang="en-US" smtClean="0"/>
              <a:pPr>
                <a:defRPr/>
              </a:pPr>
              <a:t>‹#›</a:t>
            </a:fld>
            <a:endParaRPr lang="en-US" altLang="en-US" dirty="0"/>
          </a:p>
        </p:txBody>
      </p:sp>
      <p:sp>
        <p:nvSpPr>
          <p:cNvPr id="14374"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8" r:id="rId7"/>
    <p:sldLayoutId id="2147483909" r:id="rId8"/>
    <p:sldLayoutId id="2147483910" r:id="rId9"/>
    <p:sldLayoutId id="2147483911" r:id="rId10"/>
    <p:sldLayoutId id="2147483912" r:id="rId11"/>
    <p:sldLayoutId id="2147483913" r:id="rId12"/>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thegospelcoalition.org/" TargetMode="Externa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itle 1"/>
          <p:cNvSpPr>
            <a:spLocks noGrp="1"/>
          </p:cNvSpPr>
          <p:nvPr>
            <p:ph type="ctrTitle" sz="quarter" idx="4294967295"/>
          </p:nvPr>
        </p:nvSpPr>
        <p:spPr>
          <a:xfrm>
            <a:off x="304800" y="228600"/>
            <a:ext cx="8534400" cy="1143000"/>
          </a:xfrm>
        </p:spPr>
        <p:txBody>
          <a:bodyPr/>
          <a:lstStyle/>
          <a:p>
            <a:pPr algn="ctr" eaLnBrk="1" hangingPunct="1"/>
            <a:r>
              <a:rPr lang="en-US" altLang="en-US" dirty="0">
                <a:cs typeface="Calibri" panose="020F0502020204030204" pitchFamily="34" charset="0"/>
              </a:rPr>
              <a:t>THE BOOK OF </a:t>
            </a:r>
            <a:r>
              <a:rPr lang="en-US" altLang="en-US" dirty="0">
                <a:latin typeface="Calibri" panose="020F0502020204030204" pitchFamily="34" charset="0"/>
                <a:cs typeface="Calibri" panose="020F0502020204030204" pitchFamily="34" charset="0"/>
              </a:rPr>
              <a:t>DANIEL</a:t>
            </a:r>
          </a:p>
        </p:txBody>
      </p:sp>
      <p:sp>
        <p:nvSpPr>
          <p:cNvPr id="3075" name="Subtitle 2"/>
          <p:cNvSpPr>
            <a:spLocks noGrp="1"/>
          </p:cNvSpPr>
          <p:nvPr>
            <p:ph type="subTitle" sz="quarter" idx="4294967295"/>
          </p:nvPr>
        </p:nvSpPr>
        <p:spPr>
          <a:xfrm>
            <a:off x="3124200" y="5486400"/>
            <a:ext cx="3124200" cy="647700"/>
          </a:xfrm>
        </p:spPr>
        <p:txBody>
          <a:bodyPr/>
          <a:lstStyle/>
          <a:p>
            <a:pPr marL="0" indent="0" algn="ctr" eaLnBrk="1" hangingPunct="1">
              <a:buNone/>
              <a:defRPr/>
            </a:pPr>
            <a:r>
              <a:rPr lang="en-US" dirty="0">
                <a:latin typeface="Calibri" pitchFamily="34" charset="0"/>
                <a:cs typeface="Calibri" pitchFamily="34" charset="0"/>
              </a:rPr>
              <a:t>Dr. Andy Woods</a:t>
            </a:r>
          </a:p>
        </p:txBody>
      </p:sp>
      <p:pic>
        <p:nvPicPr>
          <p:cNvPr id="1026" name="Picture 2" descr="http://slbc.org/wp-content/uploads/2014/09/Book-of-Daniel-weppage.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23384" y="1907066"/>
            <a:ext cx="7897232" cy="3200400"/>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54256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003407" y="19050"/>
            <a:ext cx="7772400" cy="1143000"/>
          </a:xfrm>
        </p:spPr>
        <p:txBody>
          <a:bodyPr/>
          <a:lstStyle/>
          <a:p>
            <a:pPr algn="ctr"/>
            <a:r>
              <a:rPr lang="en-US" altLang="en-US" dirty="0"/>
              <a:t>Chapter 2 Outline</a:t>
            </a:r>
          </a:p>
        </p:txBody>
      </p:sp>
      <p:sp>
        <p:nvSpPr>
          <p:cNvPr id="19459" name="Rectangle 3"/>
          <p:cNvSpPr>
            <a:spLocks noGrp="1" noChangeArrowheads="1"/>
          </p:cNvSpPr>
          <p:nvPr>
            <p:ph type="body" idx="1"/>
          </p:nvPr>
        </p:nvSpPr>
        <p:spPr>
          <a:xfrm>
            <a:off x="0" y="1162050"/>
            <a:ext cx="9144000" cy="3810000"/>
          </a:xfrm>
        </p:spPr>
        <p:txBody>
          <a:bodyPr/>
          <a:lstStyle/>
          <a:p>
            <a:pPr marL="457200" indent="-457200">
              <a:spcBef>
                <a:spcPts val="0"/>
              </a:spcBef>
              <a:spcAft>
                <a:spcPts val="2400"/>
              </a:spcAft>
            </a:pPr>
            <a:r>
              <a:rPr lang="en-US" altLang="en-US" sz="2800" dirty="0"/>
              <a:t>Nebuchadnezzar’s dream (2:1)</a:t>
            </a:r>
          </a:p>
          <a:p>
            <a:pPr marL="457200" indent="-457200">
              <a:spcBef>
                <a:spcPts val="0"/>
              </a:spcBef>
              <a:spcAft>
                <a:spcPts val="2400"/>
              </a:spcAft>
            </a:pPr>
            <a:r>
              <a:rPr lang="en-US" altLang="en-US" sz="2800" dirty="0"/>
              <a:t>Nebuchadnezzar demands the revelation &amp; interpretation (2:2-13)</a:t>
            </a:r>
          </a:p>
          <a:p>
            <a:pPr marL="457200" indent="-457200">
              <a:spcBef>
                <a:spcPts val="0"/>
              </a:spcBef>
              <a:spcAft>
                <a:spcPts val="2400"/>
              </a:spcAft>
            </a:pPr>
            <a:r>
              <a:rPr lang="en-US" altLang="en-US" sz="2800" dirty="0"/>
              <a:t>Dream revealed to Daniel (2:14-23)</a:t>
            </a:r>
          </a:p>
          <a:p>
            <a:pPr marL="457200" indent="-457200">
              <a:spcBef>
                <a:spcPts val="0"/>
              </a:spcBef>
              <a:spcAft>
                <a:spcPts val="2400"/>
              </a:spcAft>
            </a:pPr>
            <a:r>
              <a:rPr lang="en-US" altLang="en-US" sz="2800" dirty="0"/>
              <a:t>Daniel’s recitation &amp; interpretation of the dream (2:24-30)</a:t>
            </a:r>
          </a:p>
          <a:p>
            <a:pPr marL="457200" indent="-457200">
              <a:spcBef>
                <a:spcPts val="0"/>
              </a:spcBef>
              <a:spcAft>
                <a:spcPts val="2400"/>
              </a:spcAft>
            </a:pPr>
            <a:r>
              <a:rPr lang="en-US" altLang="en-US" sz="2800" dirty="0"/>
              <a:t>The dream’s contents &amp; interpretation (2:31-45)</a:t>
            </a:r>
          </a:p>
          <a:p>
            <a:pPr marL="457200" indent="-457200">
              <a:spcBef>
                <a:spcPts val="0"/>
              </a:spcBef>
              <a:spcAft>
                <a:spcPts val="2400"/>
              </a:spcAft>
            </a:pPr>
            <a:r>
              <a:rPr lang="en-US" altLang="en-US" sz="2800" dirty="0"/>
              <a:t>Daniel’s promotion (2:46-49)</a:t>
            </a:r>
          </a:p>
        </p:txBody>
      </p:sp>
      <p:pic>
        <p:nvPicPr>
          <p:cNvPr id="7" name="Picture 2"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257800" y="5381625"/>
            <a:ext cx="3546582"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66699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003407" y="19050"/>
            <a:ext cx="7772400" cy="1143000"/>
          </a:xfrm>
        </p:spPr>
        <p:txBody>
          <a:bodyPr/>
          <a:lstStyle/>
          <a:p>
            <a:pPr algn="ctr"/>
            <a:r>
              <a:rPr lang="en-US" altLang="en-US" dirty="0"/>
              <a:t>Chapter 2 Outline</a:t>
            </a:r>
          </a:p>
        </p:txBody>
      </p:sp>
      <p:sp>
        <p:nvSpPr>
          <p:cNvPr id="19459" name="Rectangle 3"/>
          <p:cNvSpPr>
            <a:spLocks noGrp="1" noChangeArrowheads="1"/>
          </p:cNvSpPr>
          <p:nvPr>
            <p:ph type="body" idx="1"/>
          </p:nvPr>
        </p:nvSpPr>
        <p:spPr>
          <a:xfrm>
            <a:off x="0" y="1162050"/>
            <a:ext cx="9144000" cy="3810000"/>
          </a:xfrm>
        </p:spPr>
        <p:txBody>
          <a:bodyPr/>
          <a:lstStyle/>
          <a:p>
            <a:pPr marL="457200" indent="-457200">
              <a:spcBef>
                <a:spcPts val="0"/>
              </a:spcBef>
              <a:spcAft>
                <a:spcPts val="2400"/>
              </a:spcAft>
            </a:pPr>
            <a:r>
              <a:rPr lang="en-US" altLang="en-US" sz="2800" b="1" u="sng" dirty="0">
                <a:solidFill>
                  <a:srgbClr val="FFFFCC"/>
                </a:solidFill>
              </a:rPr>
              <a:t>Nebuchadnezzar’s dream (2:1)</a:t>
            </a:r>
          </a:p>
          <a:p>
            <a:pPr marL="457200" indent="-457200">
              <a:spcBef>
                <a:spcPts val="0"/>
              </a:spcBef>
              <a:spcAft>
                <a:spcPts val="2400"/>
              </a:spcAft>
            </a:pPr>
            <a:r>
              <a:rPr lang="en-US" altLang="en-US" sz="2800" dirty="0"/>
              <a:t>Nebuchadnezzar demands the revelation &amp; interpretation (2:2-13)</a:t>
            </a:r>
          </a:p>
          <a:p>
            <a:pPr marL="457200" indent="-457200">
              <a:spcBef>
                <a:spcPts val="0"/>
              </a:spcBef>
              <a:spcAft>
                <a:spcPts val="2400"/>
              </a:spcAft>
            </a:pPr>
            <a:r>
              <a:rPr lang="en-US" altLang="en-US" sz="2800" dirty="0"/>
              <a:t>Dream revealed to Daniel (2:14-23)</a:t>
            </a:r>
          </a:p>
          <a:p>
            <a:pPr marL="457200" indent="-457200">
              <a:spcBef>
                <a:spcPts val="0"/>
              </a:spcBef>
              <a:spcAft>
                <a:spcPts val="2400"/>
              </a:spcAft>
            </a:pPr>
            <a:r>
              <a:rPr lang="en-US" altLang="en-US" sz="2800" dirty="0"/>
              <a:t>Daniel’s recitation &amp; interpretation of the dream (2:24-30)</a:t>
            </a:r>
          </a:p>
          <a:p>
            <a:pPr marL="457200" indent="-457200">
              <a:spcBef>
                <a:spcPts val="0"/>
              </a:spcBef>
              <a:spcAft>
                <a:spcPts val="2400"/>
              </a:spcAft>
            </a:pPr>
            <a:r>
              <a:rPr lang="en-US" altLang="en-US" sz="2800" dirty="0"/>
              <a:t>The dream’s contents &amp; interpretation (2:31-45)</a:t>
            </a:r>
          </a:p>
          <a:p>
            <a:pPr marL="457200" indent="-457200">
              <a:spcBef>
                <a:spcPts val="0"/>
              </a:spcBef>
              <a:spcAft>
                <a:spcPts val="2400"/>
              </a:spcAft>
            </a:pPr>
            <a:r>
              <a:rPr lang="en-US" altLang="en-US" sz="2800" dirty="0"/>
              <a:t>Daniel’s promotion (2:46-49)</a:t>
            </a:r>
          </a:p>
        </p:txBody>
      </p:sp>
      <p:pic>
        <p:nvPicPr>
          <p:cNvPr id="7" name="Picture 2"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257800" y="5381625"/>
            <a:ext cx="3546582"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22705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30" name="Group 306"/>
          <p:cNvGraphicFramePr>
            <a:graphicFrameLocks noGrp="1"/>
          </p:cNvGraphicFramePr>
          <p:nvPr>
            <p:ph type="tbl" idx="1"/>
            <p:extLst/>
          </p:nvPr>
        </p:nvGraphicFramePr>
        <p:xfrm>
          <a:off x="76200" y="228602"/>
          <a:ext cx="8991600" cy="6400797"/>
        </p:xfrm>
        <a:graphic>
          <a:graphicData uri="http://schemas.openxmlformats.org/drawingml/2006/table">
            <a:tbl>
              <a:tblPr>
                <a:tableStyleId>{E8B1032C-EA38-4F05-BA0D-38AFFFC7BED3}</a:tableStyleId>
              </a:tblPr>
              <a:tblGrid>
                <a:gridCol w="2997200">
                  <a:extLst>
                    <a:ext uri="{9D8B030D-6E8A-4147-A177-3AD203B41FA5}">
                      <a16:colId xmlns:a16="http://schemas.microsoft.com/office/drawing/2014/main" val="20000"/>
                    </a:ext>
                  </a:extLst>
                </a:gridCol>
                <a:gridCol w="2997200">
                  <a:extLst>
                    <a:ext uri="{9D8B030D-6E8A-4147-A177-3AD203B41FA5}">
                      <a16:colId xmlns:a16="http://schemas.microsoft.com/office/drawing/2014/main" val="20002"/>
                    </a:ext>
                  </a:extLst>
                </a:gridCol>
                <a:gridCol w="2997200">
                  <a:extLst>
                    <a:ext uri="{9D8B030D-6E8A-4147-A177-3AD203B41FA5}">
                      <a16:colId xmlns:a16="http://schemas.microsoft.com/office/drawing/2014/main" val="20003"/>
                    </a:ext>
                  </a:extLst>
                </a:gridCol>
              </a:tblGrid>
              <a:tr h="1107834">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1" lang="en-US" altLang="en-US" sz="2400" b="1" u="sng" dirty="0">
                          <a:solidFill>
                            <a:srgbClr val="C00000"/>
                          </a:solidFill>
                          <a:latin typeface="Calibri" panose="020F0502020204030204" pitchFamily="34" charset="0"/>
                          <a:cs typeface="Calibri" panose="020F0502020204030204" pitchFamily="34" charset="0"/>
                        </a:rPr>
                        <a:t>CHAPTER AND VERSE IN DANIEL</a:t>
                      </a:r>
                      <a:endParaRPr kumimoji="1" lang="en-US" altLang="en-US" sz="2400" dirty="0">
                        <a:solidFill>
                          <a:srgbClr val="C00000"/>
                        </a:solidFill>
                        <a:latin typeface="Calibri" panose="020F0502020204030204" pitchFamily="34" charset="0"/>
                        <a:cs typeface="Calibri" panose="020F0502020204030204" pitchFamily="34" charset="0"/>
                      </a:endParaRPr>
                    </a:p>
                  </a:txBody>
                  <a:tcPr anchor="ctr" horzOverflow="overflow">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1" lang="en-US" altLang="en-US" sz="2400" b="1" u="sng" kern="1200" dirty="0">
                          <a:solidFill>
                            <a:srgbClr val="C00000"/>
                          </a:solidFill>
                          <a:latin typeface="Calibri" panose="020F0502020204030204" pitchFamily="34" charset="0"/>
                          <a:ea typeface="+mn-ea"/>
                          <a:cs typeface="Calibri" panose="020F0502020204030204" pitchFamily="34" charset="0"/>
                        </a:rPr>
                        <a:t>CHRONOLOGICAL DATE</a:t>
                      </a:r>
                    </a:p>
                  </a:txBody>
                  <a:tcPr anchor="ctr" horzOverflow="overflow">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1" lang="en-US" altLang="en-US" sz="2400" b="1" u="sng" kern="1200" dirty="0">
                          <a:solidFill>
                            <a:srgbClr val="C00000"/>
                          </a:solidFill>
                          <a:latin typeface="Calibri" panose="020F0502020204030204" pitchFamily="34" charset="0"/>
                          <a:ea typeface="+mn-ea"/>
                          <a:cs typeface="Calibri" panose="020F0502020204030204" pitchFamily="34" charset="0"/>
                        </a:rPr>
                        <a:t>BIBLICAL DATE</a:t>
                      </a:r>
                    </a:p>
                  </a:txBody>
                  <a:tcPr anchor="ctr" horzOverflow="overflow">
                    <a:solidFill>
                      <a:srgbClr val="FFFFCC"/>
                    </a:solidFill>
                  </a:tcPr>
                </a:tc>
                <a:extLst>
                  <a:ext uri="{0D108BD9-81ED-4DB2-BD59-A6C34878D82A}">
                    <a16:rowId xmlns:a16="http://schemas.microsoft.com/office/drawing/2014/main" val="10000"/>
                  </a:ext>
                </a:extLst>
              </a:tr>
              <a:tr h="615459">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1:1</a:t>
                      </a: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605</a:t>
                      </a: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3</a:t>
                      </a:r>
                      <a:r>
                        <a:rPr kumimoji="0" lang="en-US" altLang="en-US" sz="2400" b="1" i="0" u="none" strike="noStrike" kern="1200" cap="none" normalizeH="0" baseline="30000" dirty="0">
                          <a:ln>
                            <a:noFill/>
                          </a:ln>
                          <a:solidFill>
                            <a:schemeClr val="bg2"/>
                          </a:solidFill>
                          <a:effectLst/>
                          <a:latin typeface="Calibri" panose="020F0502020204030204" pitchFamily="34" charset="0"/>
                          <a:ea typeface="+mn-ea"/>
                          <a:cs typeface="Calibri" panose="020F0502020204030204" pitchFamily="34" charset="0"/>
                        </a:rPr>
                        <a:t>rd</a:t>
                      </a: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 year of </a:t>
                      </a:r>
                      <a:r>
                        <a:rPr kumimoji="0" lang="en-US" altLang="en-US" sz="2400" b="1" i="0" u="none" strike="noStrike" kern="1200" cap="none" normalizeH="0" baseline="0" dirty="0" err="1">
                          <a:ln>
                            <a:noFill/>
                          </a:ln>
                          <a:solidFill>
                            <a:schemeClr val="bg2"/>
                          </a:solidFill>
                          <a:effectLst/>
                          <a:latin typeface="Calibri" panose="020F0502020204030204" pitchFamily="34" charset="0"/>
                          <a:ea typeface="+mn-ea"/>
                          <a:cs typeface="Calibri" panose="020F0502020204030204" pitchFamily="34" charset="0"/>
                        </a:rPr>
                        <a:t>Jehoiakim</a:t>
                      </a:r>
                      <a:endPar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anchor="ctr" horzOverflow="overflow">
                    <a:solidFill>
                      <a:schemeClr val="accent6">
                        <a:lumMod val="20000"/>
                        <a:lumOff val="80000"/>
                      </a:schemeClr>
                    </a:solidFill>
                  </a:tcPr>
                </a:tc>
                <a:extLst>
                  <a:ext uri="{0D108BD9-81ED-4DB2-BD59-A6C34878D82A}">
                    <a16:rowId xmlns:a16="http://schemas.microsoft.com/office/drawing/2014/main" val="10001"/>
                  </a:ext>
                </a:extLst>
              </a:tr>
              <a:tr h="1107834">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sng" strike="noStrike" cap="none" normalizeH="0" baseline="0" dirty="0">
                          <a:ln>
                            <a:noFill/>
                          </a:ln>
                          <a:solidFill>
                            <a:schemeClr val="bg2"/>
                          </a:solidFill>
                          <a:effectLst/>
                          <a:latin typeface="Calibri" panose="020F0502020204030204" pitchFamily="34" charset="0"/>
                          <a:cs typeface="Calibri" panose="020F0502020204030204" pitchFamily="34" charset="0"/>
                        </a:rPr>
                        <a:t>2:1</a:t>
                      </a: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sng" strike="noStrike" cap="none" normalizeH="0" baseline="0" dirty="0">
                          <a:ln>
                            <a:noFill/>
                          </a:ln>
                          <a:solidFill>
                            <a:schemeClr val="bg2"/>
                          </a:solidFill>
                          <a:effectLst/>
                          <a:latin typeface="Calibri" panose="020F0502020204030204" pitchFamily="34" charset="0"/>
                          <a:cs typeface="Calibri" panose="020F0502020204030204" pitchFamily="34" charset="0"/>
                        </a:rPr>
                        <a:t>603</a:t>
                      </a: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altLang="en-US" sz="2400" b="1" i="0" u="sng"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2</a:t>
                      </a:r>
                      <a:r>
                        <a:rPr kumimoji="0" lang="en-US" altLang="en-US" sz="2400" b="1" i="0" u="sng" strike="noStrike" kern="1200" cap="none" normalizeH="0" baseline="30000" dirty="0">
                          <a:ln>
                            <a:noFill/>
                          </a:ln>
                          <a:solidFill>
                            <a:schemeClr val="bg2"/>
                          </a:solidFill>
                          <a:effectLst/>
                          <a:latin typeface="Calibri" panose="020F0502020204030204" pitchFamily="34" charset="0"/>
                          <a:ea typeface="+mn-ea"/>
                          <a:cs typeface="Calibri" panose="020F0502020204030204" pitchFamily="34" charset="0"/>
                        </a:rPr>
                        <a:t>nd</a:t>
                      </a:r>
                      <a:r>
                        <a:rPr kumimoji="0" lang="en-US" altLang="en-US" sz="2400" b="1" i="0" u="sng"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 year of Nebuchadnezzar</a:t>
                      </a:r>
                    </a:p>
                  </a:txBody>
                  <a:tcPr anchor="ctr" horzOverflow="overflow">
                    <a:solidFill>
                      <a:schemeClr val="accent6">
                        <a:lumMod val="20000"/>
                        <a:lumOff val="80000"/>
                      </a:schemeClr>
                    </a:solidFill>
                  </a:tcPr>
                </a:tc>
                <a:extLst>
                  <a:ext uri="{0D108BD9-81ED-4DB2-BD59-A6C34878D82A}">
                    <a16:rowId xmlns:a16="http://schemas.microsoft.com/office/drawing/2014/main" val="10002"/>
                  </a:ext>
                </a:extLst>
              </a:tr>
              <a:tr h="1107834">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5</a:t>
                      </a: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Sat. night 10/12/539 (</a:t>
                      </a:r>
                      <a:r>
                        <a:rPr kumimoji="0" lang="en-US" altLang="en-US" sz="2400" b="1" i="0" u="none" strike="noStrike" kern="1200" cap="none" normalizeH="0" baseline="0" dirty="0" err="1">
                          <a:ln>
                            <a:noFill/>
                          </a:ln>
                          <a:solidFill>
                            <a:schemeClr val="bg2"/>
                          </a:solidFill>
                          <a:effectLst/>
                          <a:latin typeface="Calibri" panose="020F0502020204030204" pitchFamily="34" charset="0"/>
                          <a:ea typeface="+mn-ea"/>
                          <a:cs typeface="Calibri" panose="020F0502020204030204" pitchFamily="34" charset="0"/>
                        </a:rPr>
                        <a:t>Hoehner</a:t>
                      </a: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a:t>
                      </a: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anchor="ctr" horzOverflow="overflow">
                    <a:solidFill>
                      <a:schemeClr val="accent6">
                        <a:lumMod val="20000"/>
                        <a:lumOff val="80000"/>
                      </a:schemeClr>
                    </a:solidFill>
                  </a:tcPr>
                </a:tc>
                <a:extLst>
                  <a:ext uri="{0D108BD9-81ED-4DB2-BD59-A6C34878D82A}">
                    <a16:rowId xmlns:a16="http://schemas.microsoft.com/office/drawing/2014/main" val="10003"/>
                  </a:ext>
                </a:extLst>
              </a:tr>
              <a:tr h="615459">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7:1</a:t>
                      </a: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553</a:t>
                      </a:r>
                      <a:endParaRPr kumimoji="0" 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a:t>
                      </a:r>
                      <a:r>
                        <a:rPr kumimoji="0" lang="en-US" altLang="en-US" sz="2400" b="1" i="0" u="none" strike="noStrike" kern="1200" cap="none" normalizeH="0" baseline="30000" dirty="0">
                          <a:ln>
                            <a:noFill/>
                          </a:ln>
                          <a:solidFill>
                            <a:schemeClr val="bg2"/>
                          </a:solidFill>
                          <a:effectLst/>
                          <a:latin typeface="Calibri" panose="020F0502020204030204" pitchFamily="34" charset="0"/>
                          <a:ea typeface="+mn-ea"/>
                          <a:cs typeface="Calibri" panose="020F0502020204030204" pitchFamily="34" charset="0"/>
                        </a:rPr>
                        <a:t>st</a:t>
                      </a: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 year of Belshazzar</a:t>
                      </a:r>
                    </a:p>
                  </a:txBody>
                  <a:tcPr anchor="ctr" horzOverflow="overflow">
                    <a:solidFill>
                      <a:schemeClr val="accent6">
                        <a:lumMod val="20000"/>
                        <a:lumOff val="80000"/>
                      </a:schemeClr>
                    </a:solidFill>
                  </a:tcPr>
                </a:tc>
                <a:extLst>
                  <a:ext uri="{0D108BD9-81ED-4DB2-BD59-A6C34878D82A}">
                    <a16:rowId xmlns:a16="http://schemas.microsoft.com/office/drawing/2014/main" val="10004"/>
                  </a:ext>
                </a:extLst>
              </a:tr>
              <a:tr h="615459">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8:1</a:t>
                      </a: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551</a:t>
                      </a:r>
                      <a:endParaRPr kumimoji="0" 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3</a:t>
                      </a:r>
                      <a:r>
                        <a:rPr kumimoji="0" lang="en-US" altLang="en-US" sz="2400" b="1" i="0" u="none" strike="noStrike" kern="1200" cap="none" normalizeH="0" baseline="30000" dirty="0">
                          <a:ln>
                            <a:noFill/>
                          </a:ln>
                          <a:solidFill>
                            <a:schemeClr val="bg2"/>
                          </a:solidFill>
                          <a:effectLst/>
                          <a:latin typeface="Calibri" panose="020F0502020204030204" pitchFamily="34" charset="0"/>
                          <a:ea typeface="+mn-ea"/>
                          <a:cs typeface="Calibri" panose="020F0502020204030204" pitchFamily="34" charset="0"/>
                        </a:rPr>
                        <a:t>rd</a:t>
                      </a: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 year of Belshazzar</a:t>
                      </a:r>
                    </a:p>
                  </a:txBody>
                  <a:tcPr anchor="ctr" horzOverflow="overflow">
                    <a:solidFill>
                      <a:schemeClr val="accent6">
                        <a:lumMod val="20000"/>
                        <a:lumOff val="80000"/>
                      </a:schemeClr>
                    </a:solidFill>
                  </a:tcPr>
                </a:tc>
                <a:extLst>
                  <a:ext uri="{0D108BD9-81ED-4DB2-BD59-A6C34878D82A}">
                    <a16:rowId xmlns:a16="http://schemas.microsoft.com/office/drawing/2014/main" val="2984771630"/>
                  </a:ext>
                </a:extLst>
              </a:tr>
              <a:tr h="615459">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9:1</a:t>
                      </a: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538</a:t>
                      </a:r>
                      <a:endParaRPr kumimoji="0" 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a:t>
                      </a:r>
                      <a:r>
                        <a:rPr kumimoji="0" lang="en-US" altLang="en-US" sz="2400" b="1" i="0" u="none" strike="noStrike" kern="1200" cap="none" normalizeH="0" baseline="30000" dirty="0">
                          <a:ln>
                            <a:noFill/>
                          </a:ln>
                          <a:solidFill>
                            <a:schemeClr val="bg2"/>
                          </a:solidFill>
                          <a:effectLst/>
                          <a:latin typeface="Calibri" panose="020F0502020204030204" pitchFamily="34" charset="0"/>
                          <a:ea typeface="+mn-ea"/>
                          <a:cs typeface="Calibri" panose="020F0502020204030204" pitchFamily="34" charset="0"/>
                        </a:rPr>
                        <a:t>st</a:t>
                      </a: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 year of Darius</a:t>
                      </a:r>
                    </a:p>
                  </a:txBody>
                  <a:tcPr anchor="ctr" horzOverflow="overflow">
                    <a:solidFill>
                      <a:schemeClr val="accent6">
                        <a:lumMod val="20000"/>
                        <a:lumOff val="80000"/>
                      </a:schemeClr>
                    </a:solidFill>
                  </a:tcPr>
                </a:tc>
                <a:extLst>
                  <a:ext uri="{0D108BD9-81ED-4DB2-BD59-A6C34878D82A}">
                    <a16:rowId xmlns:a16="http://schemas.microsoft.com/office/drawing/2014/main" val="3982839911"/>
                  </a:ext>
                </a:extLst>
              </a:tr>
              <a:tr h="615459">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10:1</a:t>
                      </a: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536</a:t>
                      </a:r>
                      <a:endParaRPr kumimoji="0" 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3</a:t>
                      </a:r>
                      <a:r>
                        <a:rPr kumimoji="0" lang="en-US" altLang="en-US" sz="2400" b="1" i="0" u="none" strike="noStrike" kern="1200" cap="none" normalizeH="0" baseline="30000" dirty="0">
                          <a:ln>
                            <a:noFill/>
                          </a:ln>
                          <a:solidFill>
                            <a:schemeClr val="bg2"/>
                          </a:solidFill>
                          <a:effectLst/>
                          <a:latin typeface="Calibri" panose="020F0502020204030204" pitchFamily="34" charset="0"/>
                          <a:ea typeface="+mn-ea"/>
                          <a:cs typeface="Calibri" panose="020F0502020204030204" pitchFamily="34" charset="0"/>
                        </a:rPr>
                        <a:t>rd</a:t>
                      </a: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 year of Cyrus</a:t>
                      </a:r>
                    </a:p>
                  </a:txBody>
                  <a:tcPr anchor="ctr" horzOverflow="overflow">
                    <a:solidFill>
                      <a:schemeClr val="accent6">
                        <a:lumMod val="20000"/>
                        <a:lumOff val="80000"/>
                      </a:schemeClr>
                    </a:solidFill>
                  </a:tcPr>
                </a:tc>
                <a:extLst>
                  <a:ext uri="{0D108BD9-81ED-4DB2-BD59-A6C34878D82A}">
                    <a16:rowId xmlns:a16="http://schemas.microsoft.com/office/drawing/2014/main" val="2812778387"/>
                  </a:ext>
                </a:extLst>
              </a:tr>
            </a:tbl>
          </a:graphicData>
        </a:graphic>
      </p:graphicFrame>
    </p:spTree>
    <p:extLst>
      <p:ext uri="{BB962C8B-B14F-4D97-AF65-F5344CB8AC3E}">
        <p14:creationId xmlns:p14="http://schemas.microsoft.com/office/powerpoint/2010/main" val="2157700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003407" y="19050"/>
            <a:ext cx="7772400" cy="1143000"/>
          </a:xfrm>
        </p:spPr>
        <p:txBody>
          <a:bodyPr/>
          <a:lstStyle/>
          <a:p>
            <a:pPr algn="ctr"/>
            <a:r>
              <a:rPr lang="en-US" altLang="en-US" dirty="0"/>
              <a:t>Chapter 2 Outline</a:t>
            </a:r>
          </a:p>
        </p:txBody>
      </p:sp>
      <p:sp>
        <p:nvSpPr>
          <p:cNvPr id="19459" name="Rectangle 3"/>
          <p:cNvSpPr>
            <a:spLocks noGrp="1" noChangeArrowheads="1"/>
          </p:cNvSpPr>
          <p:nvPr>
            <p:ph type="body" idx="1"/>
          </p:nvPr>
        </p:nvSpPr>
        <p:spPr>
          <a:xfrm>
            <a:off x="0" y="1162050"/>
            <a:ext cx="9144000" cy="4705350"/>
          </a:xfrm>
        </p:spPr>
        <p:txBody>
          <a:bodyPr/>
          <a:lstStyle/>
          <a:p>
            <a:pPr marL="457200" indent="-457200">
              <a:spcBef>
                <a:spcPts val="0"/>
              </a:spcBef>
              <a:spcAft>
                <a:spcPts val="2400"/>
              </a:spcAft>
            </a:pPr>
            <a:r>
              <a:rPr lang="en-US" altLang="en-US" sz="2800" dirty="0"/>
              <a:t>Nebuchadnezzar’s dream (2:1)</a:t>
            </a:r>
          </a:p>
          <a:p>
            <a:pPr marL="457200" indent="-457200">
              <a:spcBef>
                <a:spcPts val="0"/>
              </a:spcBef>
              <a:spcAft>
                <a:spcPts val="2400"/>
              </a:spcAft>
            </a:pPr>
            <a:r>
              <a:rPr lang="en-US" altLang="en-US" sz="2800" b="1" u="sng" dirty="0">
                <a:solidFill>
                  <a:srgbClr val="FFFFCC"/>
                </a:solidFill>
              </a:rPr>
              <a:t>Nebuchadnezzar demands the revelation &amp; interpretation (2:2-13)</a:t>
            </a:r>
          </a:p>
          <a:p>
            <a:pPr marL="457200" indent="-457200">
              <a:spcBef>
                <a:spcPts val="0"/>
              </a:spcBef>
              <a:spcAft>
                <a:spcPts val="2400"/>
              </a:spcAft>
            </a:pPr>
            <a:r>
              <a:rPr lang="en-US" altLang="en-US" sz="2800" dirty="0"/>
              <a:t>Dream revealed to Daniel (2:14-23)</a:t>
            </a:r>
          </a:p>
          <a:p>
            <a:pPr marL="457200" indent="-457200">
              <a:spcBef>
                <a:spcPts val="0"/>
              </a:spcBef>
              <a:spcAft>
                <a:spcPts val="2400"/>
              </a:spcAft>
            </a:pPr>
            <a:r>
              <a:rPr lang="en-US" altLang="en-US" sz="2800" dirty="0"/>
              <a:t>Daniel’s recitation &amp; interpretation of the dream (2:24-30)</a:t>
            </a:r>
          </a:p>
          <a:p>
            <a:pPr marL="457200" indent="-457200">
              <a:spcBef>
                <a:spcPts val="0"/>
              </a:spcBef>
              <a:spcAft>
                <a:spcPts val="2400"/>
              </a:spcAft>
            </a:pPr>
            <a:r>
              <a:rPr lang="en-US" altLang="en-US" sz="2800" dirty="0"/>
              <a:t>The dream’s contents &amp; interpretation (2:31-45)</a:t>
            </a:r>
          </a:p>
          <a:p>
            <a:pPr marL="457200" indent="-457200">
              <a:spcBef>
                <a:spcPts val="0"/>
              </a:spcBef>
              <a:spcAft>
                <a:spcPts val="2400"/>
              </a:spcAft>
            </a:pPr>
            <a:r>
              <a:rPr lang="en-US" altLang="en-US" sz="2800" dirty="0"/>
              <a:t>Daniel’s promotion (2:46-49)</a:t>
            </a:r>
          </a:p>
        </p:txBody>
      </p:sp>
      <p:pic>
        <p:nvPicPr>
          <p:cNvPr id="7" name="Picture 2"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257800" y="5381625"/>
            <a:ext cx="3546582"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68992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003407" y="19050"/>
            <a:ext cx="7772400" cy="1143000"/>
          </a:xfrm>
        </p:spPr>
        <p:txBody>
          <a:bodyPr/>
          <a:lstStyle/>
          <a:p>
            <a:pPr algn="ctr"/>
            <a:r>
              <a:rPr lang="en-US" altLang="en-US" dirty="0"/>
              <a:t>Chapter 2 Outline</a:t>
            </a:r>
          </a:p>
        </p:txBody>
      </p:sp>
      <p:sp>
        <p:nvSpPr>
          <p:cNvPr id="19459" name="Rectangle 3"/>
          <p:cNvSpPr>
            <a:spLocks noGrp="1" noChangeArrowheads="1"/>
          </p:cNvSpPr>
          <p:nvPr>
            <p:ph type="body" idx="1"/>
          </p:nvPr>
        </p:nvSpPr>
        <p:spPr>
          <a:xfrm>
            <a:off x="0" y="1162050"/>
            <a:ext cx="9144000" cy="3810000"/>
          </a:xfrm>
        </p:spPr>
        <p:txBody>
          <a:bodyPr/>
          <a:lstStyle/>
          <a:p>
            <a:pPr marL="457200" indent="-457200">
              <a:spcBef>
                <a:spcPts val="0"/>
              </a:spcBef>
              <a:spcAft>
                <a:spcPts val="2400"/>
              </a:spcAft>
            </a:pPr>
            <a:r>
              <a:rPr lang="en-US" altLang="en-US" sz="2800" dirty="0"/>
              <a:t>Nebuchadnezzar’s dream (2:1)</a:t>
            </a:r>
          </a:p>
          <a:p>
            <a:pPr marL="457200" indent="-457200">
              <a:spcBef>
                <a:spcPts val="0"/>
              </a:spcBef>
              <a:spcAft>
                <a:spcPts val="2400"/>
              </a:spcAft>
            </a:pPr>
            <a:r>
              <a:rPr lang="en-US" altLang="en-US" sz="2800" dirty="0"/>
              <a:t>Nebuchadnezzar demands the revelation &amp; interpretation (2:2-13)</a:t>
            </a:r>
          </a:p>
          <a:p>
            <a:pPr marL="457200" indent="-457200">
              <a:spcBef>
                <a:spcPts val="0"/>
              </a:spcBef>
              <a:spcAft>
                <a:spcPts val="2400"/>
              </a:spcAft>
            </a:pPr>
            <a:r>
              <a:rPr lang="en-US" altLang="en-US" sz="2800" b="1" u="sng" dirty="0">
                <a:solidFill>
                  <a:srgbClr val="FFFFCC"/>
                </a:solidFill>
              </a:rPr>
              <a:t>Dream revealed to Daniel (2:14-23)</a:t>
            </a:r>
          </a:p>
          <a:p>
            <a:pPr marL="457200" indent="-457200">
              <a:spcBef>
                <a:spcPts val="0"/>
              </a:spcBef>
              <a:spcAft>
                <a:spcPts val="2400"/>
              </a:spcAft>
            </a:pPr>
            <a:r>
              <a:rPr lang="en-US" altLang="en-US" sz="2800" dirty="0"/>
              <a:t>Daniel’s recitation &amp; interpretation of the dream (2:24-30)</a:t>
            </a:r>
          </a:p>
          <a:p>
            <a:pPr marL="457200" indent="-457200">
              <a:spcBef>
                <a:spcPts val="0"/>
              </a:spcBef>
              <a:spcAft>
                <a:spcPts val="2400"/>
              </a:spcAft>
            </a:pPr>
            <a:r>
              <a:rPr lang="en-US" altLang="en-US" sz="2800" dirty="0"/>
              <a:t>The dream’s contents &amp; interpretation (2:31-45)</a:t>
            </a:r>
          </a:p>
          <a:p>
            <a:pPr marL="457200" indent="-457200">
              <a:spcBef>
                <a:spcPts val="0"/>
              </a:spcBef>
              <a:spcAft>
                <a:spcPts val="2400"/>
              </a:spcAft>
            </a:pPr>
            <a:r>
              <a:rPr lang="en-US" altLang="en-US" sz="2800" dirty="0"/>
              <a:t>Daniel’s promotion (2:46-49)</a:t>
            </a:r>
          </a:p>
        </p:txBody>
      </p:sp>
      <p:pic>
        <p:nvPicPr>
          <p:cNvPr id="7" name="Picture 2"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257800" y="5381625"/>
            <a:ext cx="3546582"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76453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003407" y="19050"/>
            <a:ext cx="7772400" cy="1143000"/>
          </a:xfrm>
        </p:spPr>
        <p:txBody>
          <a:bodyPr/>
          <a:lstStyle/>
          <a:p>
            <a:pPr algn="ctr"/>
            <a:r>
              <a:rPr lang="en-US" altLang="en-US" dirty="0"/>
              <a:t>Chapter 2 Outline</a:t>
            </a:r>
          </a:p>
        </p:txBody>
      </p:sp>
      <p:sp>
        <p:nvSpPr>
          <p:cNvPr id="19459" name="Rectangle 3"/>
          <p:cNvSpPr>
            <a:spLocks noGrp="1" noChangeArrowheads="1"/>
          </p:cNvSpPr>
          <p:nvPr>
            <p:ph type="body" idx="1"/>
          </p:nvPr>
        </p:nvSpPr>
        <p:spPr>
          <a:xfrm>
            <a:off x="0" y="1162050"/>
            <a:ext cx="9144000" cy="3810000"/>
          </a:xfrm>
        </p:spPr>
        <p:txBody>
          <a:bodyPr/>
          <a:lstStyle/>
          <a:p>
            <a:pPr marL="457200" indent="-457200">
              <a:spcBef>
                <a:spcPts val="0"/>
              </a:spcBef>
              <a:spcAft>
                <a:spcPts val="2400"/>
              </a:spcAft>
            </a:pPr>
            <a:r>
              <a:rPr lang="en-US" altLang="en-US" sz="2800" dirty="0"/>
              <a:t>Nebuchadnezzar’s dream (2:1)</a:t>
            </a:r>
          </a:p>
          <a:p>
            <a:pPr marL="457200" indent="-457200">
              <a:spcBef>
                <a:spcPts val="0"/>
              </a:spcBef>
              <a:spcAft>
                <a:spcPts val="2400"/>
              </a:spcAft>
            </a:pPr>
            <a:r>
              <a:rPr lang="en-US" altLang="en-US" sz="2800" dirty="0"/>
              <a:t>Nebuchadnezzar demands the revelation &amp; interpretation (2:2-13)</a:t>
            </a:r>
          </a:p>
          <a:p>
            <a:pPr marL="457200" indent="-457200">
              <a:spcBef>
                <a:spcPts val="0"/>
              </a:spcBef>
              <a:spcAft>
                <a:spcPts val="2400"/>
              </a:spcAft>
            </a:pPr>
            <a:r>
              <a:rPr lang="en-US" altLang="en-US" sz="2800" dirty="0"/>
              <a:t>Dream revealed to Daniel (2:14-23)</a:t>
            </a:r>
          </a:p>
          <a:p>
            <a:pPr marL="457200" indent="-457200">
              <a:spcBef>
                <a:spcPts val="0"/>
              </a:spcBef>
              <a:spcAft>
                <a:spcPts val="2400"/>
              </a:spcAft>
            </a:pPr>
            <a:r>
              <a:rPr lang="en-US" altLang="en-US" sz="2600" b="1" u="sng" dirty="0">
                <a:solidFill>
                  <a:srgbClr val="FFFFCC"/>
                </a:solidFill>
              </a:rPr>
              <a:t>Daniel’s recitation &amp; interpretation of the dream (2:24-30)</a:t>
            </a:r>
          </a:p>
          <a:p>
            <a:pPr marL="457200" indent="-457200">
              <a:spcBef>
                <a:spcPts val="0"/>
              </a:spcBef>
              <a:spcAft>
                <a:spcPts val="2400"/>
              </a:spcAft>
            </a:pPr>
            <a:r>
              <a:rPr lang="en-US" altLang="en-US" sz="2800" dirty="0"/>
              <a:t>The dream’s contents &amp; interpretation (2:31-45)</a:t>
            </a:r>
          </a:p>
          <a:p>
            <a:pPr marL="457200" indent="-457200">
              <a:spcBef>
                <a:spcPts val="0"/>
              </a:spcBef>
              <a:spcAft>
                <a:spcPts val="2400"/>
              </a:spcAft>
            </a:pPr>
            <a:r>
              <a:rPr lang="en-US" altLang="en-US" sz="2800" dirty="0"/>
              <a:t>Daniel’s promotion (2:46-49)</a:t>
            </a:r>
          </a:p>
        </p:txBody>
      </p:sp>
      <p:pic>
        <p:nvPicPr>
          <p:cNvPr id="7" name="Picture 2"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257800" y="5381625"/>
            <a:ext cx="3546582"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82745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2"/>
          <p:cNvSpPr>
            <a:spLocks noGrp="1" noChangeArrowheads="1"/>
          </p:cNvSpPr>
          <p:nvPr>
            <p:ph type="title"/>
          </p:nvPr>
        </p:nvSpPr>
        <p:spPr>
          <a:xfrm>
            <a:off x="152400" y="304800"/>
            <a:ext cx="8763000" cy="1143000"/>
          </a:xfrm>
        </p:spPr>
        <p:txBody>
          <a:bodyPr/>
          <a:lstStyle/>
          <a:p>
            <a:pPr algn="ctr" eaLnBrk="1" hangingPunct="1"/>
            <a:r>
              <a:rPr lang="en-US" altLang="en-US" dirty="0"/>
              <a:t>Daniel’s Recitation &amp; Interpretation of the Dream (2:24-30)</a:t>
            </a:r>
          </a:p>
        </p:txBody>
      </p:sp>
      <p:sp>
        <p:nvSpPr>
          <p:cNvPr id="17414" name="Rectangle 3"/>
          <p:cNvSpPr>
            <a:spLocks noGrp="1" noChangeArrowheads="1"/>
          </p:cNvSpPr>
          <p:nvPr>
            <p:ph type="body" idx="1"/>
          </p:nvPr>
        </p:nvSpPr>
        <p:spPr>
          <a:xfrm>
            <a:off x="152400" y="1946275"/>
            <a:ext cx="8839200" cy="4114800"/>
          </a:xfrm>
        </p:spPr>
        <p:txBody>
          <a:bodyPr/>
          <a:lstStyle/>
          <a:p>
            <a:pPr eaLnBrk="1" hangingPunct="1">
              <a:spcBef>
                <a:spcPts val="0"/>
              </a:spcBef>
              <a:spcAft>
                <a:spcPts val="3600"/>
              </a:spcAft>
            </a:pPr>
            <a:r>
              <a:rPr lang="en-US" altLang="en-US" dirty="0"/>
              <a:t>Report of the dream to Nebuchadnezzar (2:24-28)</a:t>
            </a:r>
          </a:p>
          <a:p>
            <a:pPr eaLnBrk="1" hangingPunct="1">
              <a:spcBef>
                <a:spcPts val="0"/>
              </a:spcBef>
              <a:spcAft>
                <a:spcPts val="3600"/>
              </a:spcAft>
            </a:pPr>
            <a:r>
              <a:rPr lang="en-US" altLang="en-US" dirty="0"/>
              <a:t>Purpose of the dream (2:29-30)</a:t>
            </a:r>
          </a:p>
        </p:txBody>
      </p:sp>
    </p:spTree>
    <p:extLst>
      <p:ext uri="{BB962C8B-B14F-4D97-AF65-F5344CB8AC3E}">
        <p14:creationId xmlns:p14="http://schemas.microsoft.com/office/powerpoint/2010/main" val="302899822"/>
      </p:ext>
    </p:extLst>
  </p:cSld>
  <p:clrMapOvr>
    <a:masterClrMapping/>
  </p:clrMapOvr>
  <p:transition>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2"/>
          <p:cNvSpPr>
            <a:spLocks noGrp="1" noChangeArrowheads="1"/>
          </p:cNvSpPr>
          <p:nvPr>
            <p:ph type="title"/>
          </p:nvPr>
        </p:nvSpPr>
        <p:spPr>
          <a:xfrm>
            <a:off x="152400" y="304800"/>
            <a:ext cx="8763000" cy="1143000"/>
          </a:xfrm>
        </p:spPr>
        <p:txBody>
          <a:bodyPr/>
          <a:lstStyle/>
          <a:p>
            <a:pPr algn="ctr" eaLnBrk="1" hangingPunct="1"/>
            <a:r>
              <a:rPr lang="en-US" altLang="en-US" dirty="0"/>
              <a:t>Daniel’s Recitation &amp; Interpretation of the Dream (2:24-30)</a:t>
            </a:r>
          </a:p>
        </p:txBody>
      </p:sp>
      <p:sp>
        <p:nvSpPr>
          <p:cNvPr id="17414" name="Rectangle 3"/>
          <p:cNvSpPr>
            <a:spLocks noGrp="1" noChangeArrowheads="1"/>
          </p:cNvSpPr>
          <p:nvPr>
            <p:ph type="body" idx="1"/>
          </p:nvPr>
        </p:nvSpPr>
        <p:spPr>
          <a:xfrm>
            <a:off x="152400" y="1946275"/>
            <a:ext cx="8991600" cy="4114800"/>
          </a:xfrm>
        </p:spPr>
        <p:txBody>
          <a:bodyPr/>
          <a:lstStyle/>
          <a:p>
            <a:pPr eaLnBrk="1" hangingPunct="1">
              <a:spcBef>
                <a:spcPts val="0"/>
              </a:spcBef>
              <a:spcAft>
                <a:spcPts val="3600"/>
              </a:spcAft>
            </a:pPr>
            <a:r>
              <a:rPr lang="en-US" altLang="en-US" b="1" u="sng" dirty="0">
                <a:solidFill>
                  <a:srgbClr val="FFFFCC"/>
                </a:solidFill>
              </a:rPr>
              <a:t>Report of the dream to Nebuchadnezzar (2:24-28)</a:t>
            </a:r>
          </a:p>
          <a:p>
            <a:pPr eaLnBrk="1" hangingPunct="1">
              <a:spcBef>
                <a:spcPts val="0"/>
              </a:spcBef>
              <a:spcAft>
                <a:spcPts val="3600"/>
              </a:spcAft>
            </a:pPr>
            <a:r>
              <a:rPr lang="en-US" altLang="en-US" dirty="0"/>
              <a:t>Purpose of the dream (2:29-30)</a:t>
            </a:r>
          </a:p>
        </p:txBody>
      </p:sp>
    </p:spTree>
    <p:extLst>
      <p:ext uri="{BB962C8B-B14F-4D97-AF65-F5344CB8AC3E}">
        <p14:creationId xmlns:p14="http://schemas.microsoft.com/office/powerpoint/2010/main" val="1898566458"/>
      </p:ext>
    </p:extLst>
  </p:cSld>
  <p:clrMapOvr>
    <a:masterClrMapping/>
  </p:clrMapOvr>
  <p:transition>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2"/>
          <p:cNvSpPr>
            <a:spLocks noGrp="1" noChangeArrowheads="1"/>
          </p:cNvSpPr>
          <p:nvPr>
            <p:ph type="title"/>
          </p:nvPr>
        </p:nvSpPr>
        <p:spPr>
          <a:xfrm>
            <a:off x="152400" y="304800"/>
            <a:ext cx="8763000" cy="1143000"/>
          </a:xfrm>
        </p:spPr>
        <p:txBody>
          <a:bodyPr/>
          <a:lstStyle/>
          <a:p>
            <a:pPr algn="ctr" eaLnBrk="1" hangingPunct="1"/>
            <a:r>
              <a:rPr lang="en-US" altLang="en-US" dirty="0"/>
              <a:t>Daniel’s Recitation &amp; Interpretation of the Dream (2:24-30)</a:t>
            </a:r>
          </a:p>
        </p:txBody>
      </p:sp>
      <p:sp>
        <p:nvSpPr>
          <p:cNvPr id="17414" name="Rectangle 3"/>
          <p:cNvSpPr>
            <a:spLocks noGrp="1" noChangeArrowheads="1"/>
          </p:cNvSpPr>
          <p:nvPr>
            <p:ph type="body" idx="1"/>
          </p:nvPr>
        </p:nvSpPr>
        <p:spPr>
          <a:xfrm>
            <a:off x="152400" y="1946275"/>
            <a:ext cx="8839200" cy="4114800"/>
          </a:xfrm>
        </p:spPr>
        <p:txBody>
          <a:bodyPr/>
          <a:lstStyle/>
          <a:p>
            <a:pPr eaLnBrk="1" hangingPunct="1">
              <a:spcBef>
                <a:spcPts val="0"/>
              </a:spcBef>
              <a:spcAft>
                <a:spcPts val="3600"/>
              </a:spcAft>
            </a:pPr>
            <a:r>
              <a:rPr lang="en-US" altLang="en-US" dirty="0"/>
              <a:t>Report of the dream to Nebuchadnezzar (2:24-28)</a:t>
            </a:r>
          </a:p>
          <a:p>
            <a:pPr eaLnBrk="1" hangingPunct="1">
              <a:spcBef>
                <a:spcPts val="0"/>
              </a:spcBef>
              <a:spcAft>
                <a:spcPts val="3600"/>
              </a:spcAft>
            </a:pPr>
            <a:r>
              <a:rPr lang="en-US" altLang="en-US" b="1" u="sng" dirty="0">
                <a:solidFill>
                  <a:srgbClr val="FFFFCC"/>
                </a:solidFill>
              </a:rPr>
              <a:t>Purpose of the dream (2:29-30)</a:t>
            </a:r>
          </a:p>
        </p:txBody>
      </p:sp>
    </p:spTree>
    <p:extLst>
      <p:ext uri="{BB962C8B-B14F-4D97-AF65-F5344CB8AC3E}">
        <p14:creationId xmlns:p14="http://schemas.microsoft.com/office/powerpoint/2010/main" val="3247364938"/>
      </p:ext>
    </p:extLst>
  </p:cSld>
  <p:clrMapOvr>
    <a:masterClrMapping/>
  </p:clrMapOvr>
  <p:transition>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003407" y="19050"/>
            <a:ext cx="7772400" cy="1143000"/>
          </a:xfrm>
        </p:spPr>
        <p:txBody>
          <a:bodyPr/>
          <a:lstStyle/>
          <a:p>
            <a:pPr algn="ctr"/>
            <a:r>
              <a:rPr lang="en-US" altLang="en-US" dirty="0"/>
              <a:t>Chapter 2 Outline</a:t>
            </a:r>
          </a:p>
        </p:txBody>
      </p:sp>
      <p:sp>
        <p:nvSpPr>
          <p:cNvPr id="19459" name="Rectangle 3"/>
          <p:cNvSpPr>
            <a:spLocks noGrp="1" noChangeArrowheads="1"/>
          </p:cNvSpPr>
          <p:nvPr>
            <p:ph type="body" idx="1"/>
          </p:nvPr>
        </p:nvSpPr>
        <p:spPr>
          <a:xfrm>
            <a:off x="0" y="1162050"/>
            <a:ext cx="9144000" cy="3810000"/>
          </a:xfrm>
        </p:spPr>
        <p:txBody>
          <a:bodyPr/>
          <a:lstStyle/>
          <a:p>
            <a:pPr marL="457200" indent="-457200">
              <a:spcBef>
                <a:spcPts val="0"/>
              </a:spcBef>
              <a:spcAft>
                <a:spcPts val="2400"/>
              </a:spcAft>
            </a:pPr>
            <a:r>
              <a:rPr lang="en-US" altLang="en-US" sz="2800" dirty="0"/>
              <a:t>Nebuchadnezzar’s dream (2:1)</a:t>
            </a:r>
          </a:p>
          <a:p>
            <a:pPr marL="457200" indent="-457200">
              <a:spcBef>
                <a:spcPts val="0"/>
              </a:spcBef>
              <a:spcAft>
                <a:spcPts val="2400"/>
              </a:spcAft>
            </a:pPr>
            <a:r>
              <a:rPr lang="en-US" altLang="en-US" sz="2800" dirty="0"/>
              <a:t>Nebuchadnezzar demands the revelation &amp; interpretation (2:2-13)</a:t>
            </a:r>
          </a:p>
          <a:p>
            <a:pPr marL="457200" indent="-457200">
              <a:spcBef>
                <a:spcPts val="0"/>
              </a:spcBef>
              <a:spcAft>
                <a:spcPts val="2400"/>
              </a:spcAft>
            </a:pPr>
            <a:r>
              <a:rPr lang="en-US" altLang="en-US" sz="2800" dirty="0"/>
              <a:t>Dream revealed to Daniel (2:14-23)</a:t>
            </a:r>
          </a:p>
          <a:p>
            <a:pPr marL="457200" indent="-457200">
              <a:spcBef>
                <a:spcPts val="0"/>
              </a:spcBef>
              <a:spcAft>
                <a:spcPts val="2400"/>
              </a:spcAft>
            </a:pPr>
            <a:r>
              <a:rPr lang="en-US" altLang="en-US" sz="2800" dirty="0"/>
              <a:t>Daniel’s recitation &amp; interpretation of the dream (2:24-30)</a:t>
            </a:r>
          </a:p>
          <a:p>
            <a:pPr marL="457200" indent="-457200">
              <a:spcBef>
                <a:spcPts val="0"/>
              </a:spcBef>
              <a:spcAft>
                <a:spcPts val="2400"/>
              </a:spcAft>
            </a:pPr>
            <a:r>
              <a:rPr lang="en-US" altLang="en-US" sz="2800" b="1" u="sng" dirty="0">
                <a:solidFill>
                  <a:srgbClr val="FFFFCC"/>
                </a:solidFill>
              </a:rPr>
              <a:t>The dream’s contents &amp; interpretation (2:31-45)</a:t>
            </a:r>
          </a:p>
          <a:p>
            <a:pPr marL="457200" indent="-457200">
              <a:spcBef>
                <a:spcPts val="0"/>
              </a:spcBef>
              <a:spcAft>
                <a:spcPts val="2400"/>
              </a:spcAft>
            </a:pPr>
            <a:r>
              <a:rPr lang="en-US" altLang="en-US" sz="2800" dirty="0"/>
              <a:t>Daniel’s promotion (2:46-49)</a:t>
            </a:r>
          </a:p>
        </p:txBody>
      </p:sp>
      <p:pic>
        <p:nvPicPr>
          <p:cNvPr id="7" name="Picture 2"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257800" y="5381625"/>
            <a:ext cx="3546582"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78729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1524000" y="304800"/>
            <a:ext cx="6096000" cy="1295400"/>
          </a:xfrm>
        </p:spPr>
        <p:txBody>
          <a:bodyPr/>
          <a:lstStyle/>
          <a:p>
            <a:pPr algn="ctr" eaLnBrk="1" hangingPunct="1"/>
            <a:r>
              <a:rPr lang="en-US" altLang="en-US" dirty="0"/>
              <a:t>Message</a:t>
            </a:r>
          </a:p>
        </p:txBody>
      </p:sp>
      <p:sp>
        <p:nvSpPr>
          <p:cNvPr id="35843" name="Rectangle 3"/>
          <p:cNvSpPr>
            <a:spLocks noGrp="1" noChangeArrowheads="1"/>
          </p:cNvSpPr>
          <p:nvPr>
            <p:ph type="body" idx="1"/>
          </p:nvPr>
        </p:nvSpPr>
        <p:spPr>
          <a:xfrm>
            <a:off x="1581150" y="1768415"/>
            <a:ext cx="5981700" cy="1965385"/>
          </a:xfrm>
        </p:spPr>
        <p:txBody>
          <a:bodyPr/>
          <a:lstStyle/>
          <a:p>
            <a:pPr marL="0" indent="0" algn="just" eaLnBrk="1" hangingPunct="1">
              <a:lnSpc>
                <a:spcPct val="90000"/>
              </a:lnSpc>
              <a:buFont typeface="Wingdings" panose="05000000000000000000" pitchFamily="2" charset="2"/>
              <a:buNone/>
              <a:defRPr/>
            </a:pPr>
            <a:r>
              <a:rPr lang="en-US" sz="4000" dirty="0"/>
              <a:t>Times of the Gentiles are revealed prophetically (2, 7, 8-12) and ethically (1, 3-6)</a:t>
            </a:r>
          </a:p>
          <a:p>
            <a:pPr eaLnBrk="1" hangingPunct="1">
              <a:lnSpc>
                <a:spcPct val="90000"/>
              </a:lnSpc>
              <a:buFont typeface="Wingdings" panose="05000000000000000000" pitchFamily="2" charset="2"/>
              <a:buNone/>
              <a:defRPr/>
            </a:pPr>
            <a:endParaRPr lang="en-US" sz="3600" dirty="0"/>
          </a:p>
        </p:txBody>
      </p:sp>
      <p:pic>
        <p:nvPicPr>
          <p:cNvPr id="4" name="Picture 2"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398019" y="4419600"/>
            <a:ext cx="4347959" cy="16815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03576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2"/>
          <p:cNvSpPr>
            <a:spLocks noGrp="1" noChangeArrowheads="1"/>
          </p:cNvSpPr>
          <p:nvPr>
            <p:ph type="title"/>
          </p:nvPr>
        </p:nvSpPr>
        <p:spPr>
          <a:xfrm>
            <a:off x="152400" y="304800"/>
            <a:ext cx="8763000" cy="1143000"/>
          </a:xfrm>
        </p:spPr>
        <p:txBody>
          <a:bodyPr/>
          <a:lstStyle/>
          <a:p>
            <a:pPr algn="ctr" eaLnBrk="1" hangingPunct="1"/>
            <a:r>
              <a:rPr lang="en-US" altLang="en-US" dirty="0"/>
              <a:t>Contents &amp; Interpretation of the Dream (2:24-30)</a:t>
            </a:r>
          </a:p>
        </p:txBody>
      </p:sp>
      <p:sp>
        <p:nvSpPr>
          <p:cNvPr id="17414" name="Rectangle 3"/>
          <p:cNvSpPr>
            <a:spLocks noGrp="1" noChangeArrowheads="1"/>
          </p:cNvSpPr>
          <p:nvPr>
            <p:ph type="body" idx="1"/>
          </p:nvPr>
        </p:nvSpPr>
        <p:spPr>
          <a:xfrm>
            <a:off x="1638300" y="1946275"/>
            <a:ext cx="5867400" cy="4114800"/>
          </a:xfrm>
        </p:spPr>
        <p:txBody>
          <a:bodyPr/>
          <a:lstStyle/>
          <a:p>
            <a:pPr marL="457200" indent="-457200" eaLnBrk="1" hangingPunct="1">
              <a:spcBef>
                <a:spcPts val="0"/>
              </a:spcBef>
              <a:spcAft>
                <a:spcPts val="3600"/>
              </a:spcAft>
            </a:pPr>
            <a:r>
              <a:rPr lang="en-US" altLang="en-US" sz="4000" dirty="0"/>
              <a:t>Contents (2:31-35)</a:t>
            </a:r>
          </a:p>
          <a:p>
            <a:pPr marL="457200" indent="-457200" eaLnBrk="1" hangingPunct="1">
              <a:spcBef>
                <a:spcPts val="0"/>
              </a:spcBef>
              <a:spcAft>
                <a:spcPts val="3600"/>
              </a:spcAft>
            </a:pPr>
            <a:r>
              <a:rPr lang="en-US" altLang="en-US" sz="4000" dirty="0"/>
              <a:t>Interpretation (2:36-45)</a:t>
            </a:r>
          </a:p>
        </p:txBody>
      </p:sp>
    </p:spTree>
    <p:extLst>
      <p:ext uri="{BB962C8B-B14F-4D97-AF65-F5344CB8AC3E}">
        <p14:creationId xmlns:p14="http://schemas.microsoft.com/office/powerpoint/2010/main" val="1526549905"/>
      </p:ext>
    </p:extLst>
  </p:cSld>
  <p:clrMapOvr>
    <a:masterClrMapping/>
  </p:clrMapOvr>
  <p:transition>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2"/>
          <p:cNvSpPr>
            <a:spLocks noGrp="1" noChangeArrowheads="1"/>
          </p:cNvSpPr>
          <p:nvPr>
            <p:ph type="title"/>
          </p:nvPr>
        </p:nvSpPr>
        <p:spPr>
          <a:xfrm>
            <a:off x="152400" y="304800"/>
            <a:ext cx="8763000" cy="1143000"/>
          </a:xfrm>
        </p:spPr>
        <p:txBody>
          <a:bodyPr/>
          <a:lstStyle/>
          <a:p>
            <a:pPr algn="ctr" eaLnBrk="1" hangingPunct="1"/>
            <a:r>
              <a:rPr lang="en-US" altLang="en-US" dirty="0"/>
              <a:t>Contents &amp; Interpretation of the Dream (2:24-30)</a:t>
            </a:r>
          </a:p>
        </p:txBody>
      </p:sp>
      <p:sp>
        <p:nvSpPr>
          <p:cNvPr id="17414" name="Rectangle 3"/>
          <p:cNvSpPr>
            <a:spLocks noGrp="1" noChangeArrowheads="1"/>
          </p:cNvSpPr>
          <p:nvPr>
            <p:ph type="body" idx="1"/>
          </p:nvPr>
        </p:nvSpPr>
        <p:spPr>
          <a:xfrm>
            <a:off x="1638300" y="1946275"/>
            <a:ext cx="5867400" cy="4114800"/>
          </a:xfrm>
        </p:spPr>
        <p:txBody>
          <a:bodyPr/>
          <a:lstStyle/>
          <a:p>
            <a:pPr marL="457200" indent="-457200" eaLnBrk="1" hangingPunct="1">
              <a:spcBef>
                <a:spcPts val="0"/>
              </a:spcBef>
              <a:spcAft>
                <a:spcPts val="3600"/>
              </a:spcAft>
            </a:pPr>
            <a:r>
              <a:rPr lang="en-US" altLang="en-US" sz="4000" b="1" u="sng" dirty="0">
                <a:solidFill>
                  <a:srgbClr val="FFFFCC"/>
                </a:solidFill>
              </a:rPr>
              <a:t>Contents (2:31-35)</a:t>
            </a:r>
          </a:p>
          <a:p>
            <a:pPr marL="457200" indent="-457200" eaLnBrk="1" hangingPunct="1">
              <a:spcBef>
                <a:spcPts val="0"/>
              </a:spcBef>
              <a:spcAft>
                <a:spcPts val="3600"/>
              </a:spcAft>
            </a:pPr>
            <a:r>
              <a:rPr lang="en-US" altLang="en-US" sz="4000" dirty="0"/>
              <a:t>Interpretation (2:36-45)</a:t>
            </a:r>
          </a:p>
        </p:txBody>
      </p:sp>
    </p:spTree>
    <p:extLst>
      <p:ext uri="{BB962C8B-B14F-4D97-AF65-F5344CB8AC3E}">
        <p14:creationId xmlns:p14="http://schemas.microsoft.com/office/powerpoint/2010/main" val="2185302012"/>
      </p:ext>
    </p:extLst>
  </p:cSld>
  <p:clrMapOvr>
    <a:masterClrMapping/>
  </p:clrMapOvr>
  <p:transition>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29000" y="45720"/>
            <a:ext cx="4378881" cy="6766560"/>
          </a:xfrm>
          <a:prstGeom prst="rect">
            <a:avLst/>
          </a:prstGeom>
        </p:spPr>
      </p:pic>
      <p:sp>
        <p:nvSpPr>
          <p:cNvPr id="5" name="Rectangle 1027"/>
          <p:cNvSpPr txBox="1">
            <a:spLocks noChangeArrowheads="1"/>
          </p:cNvSpPr>
          <p:nvPr/>
        </p:nvSpPr>
        <p:spPr bwMode="auto">
          <a:xfrm>
            <a:off x="533400" y="1981200"/>
            <a:ext cx="22098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eaLnBrk="1" hangingPunct="1"/>
            <a:r>
              <a:rPr lang="en-US" altLang="en-US" kern="0" dirty="0"/>
              <a:t>Statue &amp; Stone</a:t>
            </a:r>
          </a:p>
        </p:txBody>
      </p:sp>
    </p:spTree>
    <p:extLst>
      <p:ext uri="{BB962C8B-B14F-4D97-AF65-F5344CB8AC3E}">
        <p14:creationId xmlns:p14="http://schemas.microsoft.com/office/powerpoint/2010/main" val="3957910319"/>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2"/>
          <p:cNvSpPr>
            <a:spLocks noGrp="1" noChangeArrowheads="1"/>
          </p:cNvSpPr>
          <p:nvPr>
            <p:ph type="title"/>
          </p:nvPr>
        </p:nvSpPr>
        <p:spPr>
          <a:xfrm>
            <a:off x="152400" y="304800"/>
            <a:ext cx="8763000" cy="1143000"/>
          </a:xfrm>
        </p:spPr>
        <p:txBody>
          <a:bodyPr/>
          <a:lstStyle/>
          <a:p>
            <a:pPr algn="ctr" eaLnBrk="1" hangingPunct="1"/>
            <a:r>
              <a:rPr lang="en-US" altLang="en-US" dirty="0"/>
              <a:t>Contents &amp; Interpretation of the Dream (2:24-30)</a:t>
            </a:r>
          </a:p>
        </p:txBody>
      </p:sp>
      <p:sp>
        <p:nvSpPr>
          <p:cNvPr id="17414" name="Rectangle 3"/>
          <p:cNvSpPr>
            <a:spLocks noGrp="1" noChangeArrowheads="1"/>
          </p:cNvSpPr>
          <p:nvPr>
            <p:ph type="body" idx="1"/>
          </p:nvPr>
        </p:nvSpPr>
        <p:spPr>
          <a:xfrm>
            <a:off x="1638300" y="1946275"/>
            <a:ext cx="5867400" cy="4114800"/>
          </a:xfrm>
        </p:spPr>
        <p:txBody>
          <a:bodyPr/>
          <a:lstStyle/>
          <a:p>
            <a:pPr marL="457200" indent="-457200" eaLnBrk="1" hangingPunct="1">
              <a:spcBef>
                <a:spcPts val="0"/>
              </a:spcBef>
              <a:spcAft>
                <a:spcPts val="3600"/>
              </a:spcAft>
            </a:pPr>
            <a:r>
              <a:rPr lang="en-US" altLang="en-US" sz="4000" dirty="0"/>
              <a:t>Contents (2:31-35)</a:t>
            </a:r>
          </a:p>
          <a:p>
            <a:pPr marL="457200" indent="-457200" eaLnBrk="1" hangingPunct="1">
              <a:spcBef>
                <a:spcPts val="0"/>
              </a:spcBef>
              <a:spcAft>
                <a:spcPts val="3600"/>
              </a:spcAft>
            </a:pPr>
            <a:r>
              <a:rPr lang="en-US" altLang="en-US" sz="4000" b="1" u="sng" dirty="0">
                <a:solidFill>
                  <a:srgbClr val="FFFFCC"/>
                </a:solidFill>
              </a:rPr>
              <a:t>Interpretation (2:36-45)</a:t>
            </a:r>
          </a:p>
        </p:txBody>
      </p:sp>
    </p:spTree>
    <p:extLst>
      <p:ext uri="{BB962C8B-B14F-4D97-AF65-F5344CB8AC3E}">
        <p14:creationId xmlns:p14="http://schemas.microsoft.com/office/powerpoint/2010/main" val="3988157057"/>
      </p:ext>
    </p:extLst>
  </p:cSld>
  <p:clrMapOvr>
    <a:masterClrMapping/>
  </p:clrMapOvr>
  <p:transition>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7" name="Picture 1026" descr="C:\STATUE.TI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581400" y="152400"/>
            <a:ext cx="4538663" cy="6550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8" name="Rectangle 1027"/>
          <p:cNvSpPr>
            <a:spLocks noGrp="1" noChangeArrowheads="1"/>
          </p:cNvSpPr>
          <p:nvPr>
            <p:ph type="title" idx="4294967295"/>
          </p:nvPr>
        </p:nvSpPr>
        <p:spPr>
          <a:xfrm>
            <a:off x="381000" y="1981200"/>
            <a:ext cx="2209800" cy="2895600"/>
          </a:xfrm>
        </p:spPr>
        <p:txBody>
          <a:bodyPr/>
          <a:lstStyle/>
          <a:p>
            <a:pPr eaLnBrk="1" hangingPunct="1"/>
            <a:r>
              <a:rPr lang="en-US" altLang="en-US" dirty="0"/>
              <a:t>Statue &amp; Stone</a:t>
            </a:r>
          </a:p>
        </p:txBody>
      </p:sp>
    </p:spTree>
    <p:extLst>
      <p:ext uri="{BB962C8B-B14F-4D97-AF65-F5344CB8AC3E}">
        <p14:creationId xmlns:p14="http://schemas.microsoft.com/office/powerpoint/2010/main" val="1274236508"/>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2"/>
          <p:cNvSpPr>
            <a:spLocks noGrp="1" noChangeArrowheads="1"/>
          </p:cNvSpPr>
          <p:nvPr>
            <p:ph type="title"/>
          </p:nvPr>
        </p:nvSpPr>
        <p:spPr>
          <a:xfrm>
            <a:off x="800100" y="304800"/>
            <a:ext cx="7772400" cy="838200"/>
          </a:xfrm>
        </p:spPr>
        <p:txBody>
          <a:bodyPr/>
          <a:lstStyle/>
          <a:p>
            <a:pPr algn="ctr" eaLnBrk="1" hangingPunct="1"/>
            <a:r>
              <a:rPr lang="en-US" altLang="en-US" dirty="0"/>
              <a:t>6 Empires</a:t>
            </a:r>
          </a:p>
        </p:txBody>
      </p:sp>
      <p:sp>
        <p:nvSpPr>
          <p:cNvPr id="19462" name="Rectangle 3"/>
          <p:cNvSpPr>
            <a:spLocks noGrp="1" noChangeArrowheads="1"/>
          </p:cNvSpPr>
          <p:nvPr>
            <p:ph type="body" idx="1"/>
          </p:nvPr>
        </p:nvSpPr>
        <p:spPr>
          <a:xfrm>
            <a:off x="1143000" y="1600200"/>
            <a:ext cx="6858000" cy="4724400"/>
          </a:xfrm>
        </p:spPr>
        <p:txBody>
          <a:bodyPr/>
          <a:lstStyle/>
          <a:p>
            <a:pPr marL="457200" indent="-457200" eaLnBrk="1" hangingPunct="1">
              <a:spcBef>
                <a:spcPts val="0"/>
              </a:spcBef>
              <a:spcAft>
                <a:spcPts val="2400"/>
              </a:spcAft>
            </a:pPr>
            <a:r>
              <a:rPr lang="en-US" altLang="en-US" dirty="0"/>
              <a:t>Babylon (2:36-38) 605-539 BC</a:t>
            </a:r>
          </a:p>
          <a:p>
            <a:pPr marL="457200" indent="-457200" eaLnBrk="1" hangingPunct="1">
              <a:spcBef>
                <a:spcPts val="0"/>
              </a:spcBef>
              <a:spcAft>
                <a:spcPts val="2400"/>
              </a:spcAft>
            </a:pPr>
            <a:r>
              <a:rPr lang="en-US" altLang="en-US" dirty="0"/>
              <a:t>Media-Persia (2:39a) 539-331 BC</a:t>
            </a:r>
          </a:p>
          <a:p>
            <a:pPr marL="457200" indent="-457200" eaLnBrk="1" hangingPunct="1">
              <a:spcBef>
                <a:spcPts val="0"/>
              </a:spcBef>
              <a:spcAft>
                <a:spcPts val="2400"/>
              </a:spcAft>
            </a:pPr>
            <a:r>
              <a:rPr lang="en-US" altLang="en-US" dirty="0"/>
              <a:t>Greece (2:39b) 331-63 BC</a:t>
            </a:r>
          </a:p>
          <a:p>
            <a:pPr marL="457200" indent="-457200" eaLnBrk="1" hangingPunct="1">
              <a:spcBef>
                <a:spcPts val="0"/>
              </a:spcBef>
              <a:spcAft>
                <a:spcPts val="2400"/>
              </a:spcAft>
            </a:pPr>
            <a:r>
              <a:rPr lang="en-US" altLang="en-US" dirty="0"/>
              <a:t>Rome I (2:40) 63 BC – 70 AD</a:t>
            </a:r>
          </a:p>
          <a:p>
            <a:pPr marL="457200" indent="-457200" eaLnBrk="1" hangingPunct="1">
              <a:spcBef>
                <a:spcPts val="0"/>
              </a:spcBef>
              <a:spcAft>
                <a:spcPts val="2400"/>
              </a:spcAft>
            </a:pPr>
            <a:r>
              <a:rPr lang="en-US" altLang="en-US" dirty="0"/>
              <a:t>Rome II (2:41-43) Tribulation</a:t>
            </a:r>
          </a:p>
          <a:p>
            <a:pPr marL="457200" indent="-457200" eaLnBrk="1" hangingPunct="1">
              <a:spcBef>
                <a:spcPts val="0"/>
              </a:spcBef>
              <a:spcAft>
                <a:spcPts val="2400"/>
              </a:spcAft>
            </a:pPr>
            <a:r>
              <a:rPr lang="en-US" altLang="en-US" dirty="0"/>
              <a:t>Kingdom (2:44-45) After 2</a:t>
            </a:r>
            <a:r>
              <a:rPr lang="en-US" altLang="en-US" baseline="30000" dirty="0"/>
              <a:t>nd</a:t>
            </a:r>
            <a:r>
              <a:rPr lang="en-US" altLang="en-US" dirty="0"/>
              <a:t> Coming</a:t>
            </a:r>
          </a:p>
        </p:txBody>
      </p:sp>
    </p:spTree>
    <p:extLst>
      <p:ext uri="{BB962C8B-B14F-4D97-AF65-F5344CB8AC3E}">
        <p14:creationId xmlns:p14="http://schemas.microsoft.com/office/powerpoint/2010/main" val="728849958"/>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2"/>
          <p:cNvSpPr>
            <a:spLocks noGrp="1" noChangeArrowheads="1"/>
          </p:cNvSpPr>
          <p:nvPr>
            <p:ph type="title"/>
          </p:nvPr>
        </p:nvSpPr>
        <p:spPr>
          <a:xfrm>
            <a:off x="800100" y="304800"/>
            <a:ext cx="7772400" cy="838200"/>
          </a:xfrm>
        </p:spPr>
        <p:txBody>
          <a:bodyPr/>
          <a:lstStyle/>
          <a:p>
            <a:pPr algn="ctr" eaLnBrk="1" hangingPunct="1"/>
            <a:r>
              <a:rPr lang="en-US" altLang="en-US" dirty="0"/>
              <a:t>6 Empires</a:t>
            </a:r>
          </a:p>
        </p:txBody>
      </p:sp>
      <p:sp>
        <p:nvSpPr>
          <p:cNvPr id="19462" name="Rectangle 3"/>
          <p:cNvSpPr>
            <a:spLocks noGrp="1" noChangeArrowheads="1"/>
          </p:cNvSpPr>
          <p:nvPr>
            <p:ph type="body" idx="1"/>
          </p:nvPr>
        </p:nvSpPr>
        <p:spPr>
          <a:xfrm>
            <a:off x="1143000" y="1600200"/>
            <a:ext cx="6858000" cy="4724400"/>
          </a:xfrm>
        </p:spPr>
        <p:txBody>
          <a:bodyPr/>
          <a:lstStyle/>
          <a:p>
            <a:pPr marL="457200" indent="-457200" eaLnBrk="1" hangingPunct="1">
              <a:spcBef>
                <a:spcPts val="0"/>
              </a:spcBef>
              <a:spcAft>
                <a:spcPts val="2400"/>
              </a:spcAft>
            </a:pPr>
            <a:r>
              <a:rPr lang="en-US" altLang="en-US" b="1" u="sng" dirty="0">
                <a:solidFill>
                  <a:srgbClr val="FFFFCC"/>
                </a:solidFill>
              </a:rPr>
              <a:t>Babylon (2:36-38) 605-539 BC</a:t>
            </a:r>
          </a:p>
          <a:p>
            <a:pPr marL="457200" indent="-457200" eaLnBrk="1" hangingPunct="1">
              <a:spcBef>
                <a:spcPts val="0"/>
              </a:spcBef>
              <a:spcAft>
                <a:spcPts val="2400"/>
              </a:spcAft>
            </a:pPr>
            <a:r>
              <a:rPr lang="en-US" altLang="en-US" dirty="0"/>
              <a:t>Media-Persia (2:39a) 539-331 BC</a:t>
            </a:r>
          </a:p>
          <a:p>
            <a:pPr marL="457200" indent="-457200" eaLnBrk="1" hangingPunct="1">
              <a:spcBef>
                <a:spcPts val="0"/>
              </a:spcBef>
              <a:spcAft>
                <a:spcPts val="2400"/>
              </a:spcAft>
            </a:pPr>
            <a:r>
              <a:rPr lang="en-US" altLang="en-US" dirty="0"/>
              <a:t>Greece (2:39b) 331-63 BC</a:t>
            </a:r>
          </a:p>
          <a:p>
            <a:pPr marL="457200" indent="-457200" eaLnBrk="1" hangingPunct="1">
              <a:spcBef>
                <a:spcPts val="0"/>
              </a:spcBef>
              <a:spcAft>
                <a:spcPts val="2400"/>
              </a:spcAft>
            </a:pPr>
            <a:r>
              <a:rPr lang="en-US" altLang="en-US" dirty="0"/>
              <a:t>Rome I (2:40) 63 BC – 70 AD</a:t>
            </a:r>
          </a:p>
          <a:p>
            <a:pPr marL="457200" indent="-457200" eaLnBrk="1" hangingPunct="1">
              <a:spcBef>
                <a:spcPts val="0"/>
              </a:spcBef>
              <a:spcAft>
                <a:spcPts val="2400"/>
              </a:spcAft>
            </a:pPr>
            <a:r>
              <a:rPr lang="en-US" altLang="en-US" dirty="0"/>
              <a:t>Rome II (2:41-43) Tribulation</a:t>
            </a:r>
          </a:p>
          <a:p>
            <a:pPr marL="457200" indent="-457200" eaLnBrk="1" hangingPunct="1">
              <a:spcBef>
                <a:spcPts val="0"/>
              </a:spcBef>
              <a:spcAft>
                <a:spcPts val="2400"/>
              </a:spcAft>
            </a:pPr>
            <a:r>
              <a:rPr lang="en-US" altLang="en-US" dirty="0"/>
              <a:t>Kingdom (2:44-45) After 2</a:t>
            </a:r>
            <a:r>
              <a:rPr lang="en-US" altLang="en-US" baseline="30000" dirty="0"/>
              <a:t>nd</a:t>
            </a:r>
            <a:r>
              <a:rPr lang="en-US" altLang="en-US" dirty="0"/>
              <a:t> Coming</a:t>
            </a:r>
          </a:p>
        </p:txBody>
      </p:sp>
    </p:spTree>
    <p:extLst>
      <p:ext uri="{BB962C8B-B14F-4D97-AF65-F5344CB8AC3E}">
        <p14:creationId xmlns:p14="http://schemas.microsoft.com/office/powerpoint/2010/main" val="1132953918"/>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2"/>
          <p:cNvSpPr>
            <a:spLocks noGrp="1" noChangeArrowheads="1"/>
          </p:cNvSpPr>
          <p:nvPr>
            <p:ph type="title"/>
          </p:nvPr>
        </p:nvSpPr>
        <p:spPr>
          <a:xfrm>
            <a:off x="800100" y="304800"/>
            <a:ext cx="7772400" cy="838200"/>
          </a:xfrm>
        </p:spPr>
        <p:txBody>
          <a:bodyPr/>
          <a:lstStyle/>
          <a:p>
            <a:pPr algn="ctr" eaLnBrk="1" hangingPunct="1"/>
            <a:r>
              <a:rPr lang="en-US" altLang="en-US" dirty="0"/>
              <a:t>6 Empires</a:t>
            </a:r>
          </a:p>
        </p:txBody>
      </p:sp>
      <p:sp>
        <p:nvSpPr>
          <p:cNvPr id="19462" name="Rectangle 3"/>
          <p:cNvSpPr>
            <a:spLocks noGrp="1" noChangeArrowheads="1"/>
          </p:cNvSpPr>
          <p:nvPr>
            <p:ph type="body" idx="1"/>
          </p:nvPr>
        </p:nvSpPr>
        <p:spPr>
          <a:xfrm>
            <a:off x="1143000" y="1600200"/>
            <a:ext cx="6858000" cy="4724400"/>
          </a:xfrm>
        </p:spPr>
        <p:txBody>
          <a:bodyPr/>
          <a:lstStyle/>
          <a:p>
            <a:pPr marL="457200" indent="-457200" eaLnBrk="1" hangingPunct="1">
              <a:spcBef>
                <a:spcPts val="0"/>
              </a:spcBef>
              <a:spcAft>
                <a:spcPts val="2400"/>
              </a:spcAft>
            </a:pPr>
            <a:r>
              <a:rPr lang="en-US" altLang="en-US" dirty="0"/>
              <a:t>Babylon (2:36-38) 605-539 BC</a:t>
            </a:r>
          </a:p>
          <a:p>
            <a:pPr marL="457200" indent="-457200" eaLnBrk="1" hangingPunct="1">
              <a:spcBef>
                <a:spcPts val="0"/>
              </a:spcBef>
              <a:spcAft>
                <a:spcPts val="2400"/>
              </a:spcAft>
            </a:pPr>
            <a:r>
              <a:rPr lang="en-US" altLang="en-US" b="1" u="sng" dirty="0">
                <a:solidFill>
                  <a:srgbClr val="FFFFCC"/>
                </a:solidFill>
              </a:rPr>
              <a:t>Media-Persia (2:39a) 539-331 BC</a:t>
            </a:r>
          </a:p>
          <a:p>
            <a:pPr marL="457200" indent="-457200" eaLnBrk="1" hangingPunct="1">
              <a:spcBef>
                <a:spcPts val="0"/>
              </a:spcBef>
              <a:spcAft>
                <a:spcPts val="2400"/>
              </a:spcAft>
            </a:pPr>
            <a:r>
              <a:rPr lang="en-US" altLang="en-US" dirty="0"/>
              <a:t>Greece (2:39b) 331-63 BC</a:t>
            </a:r>
          </a:p>
          <a:p>
            <a:pPr marL="457200" indent="-457200" eaLnBrk="1" hangingPunct="1">
              <a:spcBef>
                <a:spcPts val="0"/>
              </a:spcBef>
              <a:spcAft>
                <a:spcPts val="2400"/>
              </a:spcAft>
            </a:pPr>
            <a:r>
              <a:rPr lang="en-US" altLang="en-US" dirty="0"/>
              <a:t>Rome I (2:40) 63 BC – 70 AD</a:t>
            </a:r>
          </a:p>
          <a:p>
            <a:pPr marL="457200" indent="-457200" eaLnBrk="1" hangingPunct="1">
              <a:spcBef>
                <a:spcPts val="0"/>
              </a:spcBef>
              <a:spcAft>
                <a:spcPts val="2400"/>
              </a:spcAft>
            </a:pPr>
            <a:r>
              <a:rPr lang="en-US" altLang="en-US" dirty="0"/>
              <a:t>Rome II (2:41-43) Tribulation</a:t>
            </a:r>
          </a:p>
          <a:p>
            <a:pPr marL="457200" indent="-457200" eaLnBrk="1" hangingPunct="1">
              <a:spcBef>
                <a:spcPts val="0"/>
              </a:spcBef>
              <a:spcAft>
                <a:spcPts val="2400"/>
              </a:spcAft>
            </a:pPr>
            <a:r>
              <a:rPr lang="en-US" altLang="en-US" dirty="0"/>
              <a:t>Kingdom (2:44-45) After 2</a:t>
            </a:r>
            <a:r>
              <a:rPr lang="en-US" altLang="en-US" baseline="30000" dirty="0"/>
              <a:t>nd</a:t>
            </a:r>
            <a:r>
              <a:rPr lang="en-US" altLang="en-US" dirty="0"/>
              <a:t> Coming</a:t>
            </a:r>
          </a:p>
        </p:txBody>
      </p:sp>
    </p:spTree>
    <p:extLst>
      <p:ext uri="{BB962C8B-B14F-4D97-AF65-F5344CB8AC3E}">
        <p14:creationId xmlns:p14="http://schemas.microsoft.com/office/powerpoint/2010/main" val="3121547319"/>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7" name="Picture 1026" descr="C:\STATUE.TI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581400" y="152400"/>
            <a:ext cx="4538663" cy="6550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8" name="Rectangle 1027"/>
          <p:cNvSpPr>
            <a:spLocks noGrp="1" noChangeArrowheads="1"/>
          </p:cNvSpPr>
          <p:nvPr>
            <p:ph type="title" idx="4294967295"/>
          </p:nvPr>
        </p:nvSpPr>
        <p:spPr>
          <a:xfrm>
            <a:off x="381000" y="1981200"/>
            <a:ext cx="2209800" cy="2895600"/>
          </a:xfrm>
        </p:spPr>
        <p:txBody>
          <a:bodyPr/>
          <a:lstStyle/>
          <a:p>
            <a:pPr eaLnBrk="1" hangingPunct="1"/>
            <a:r>
              <a:rPr lang="en-US" altLang="en-US" dirty="0"/>
              <a:t>Statue &amp; Stone</a:t>
            </a:r>
          </a:p>
        </p:txBody>
      </p:sp>
    </p:spTree>
    <p:extLst>
      <p:ext uri="{BB962C8B-B14F-4D97-AF65-F5344CB8AC3E}">
        <p14:creationId xmlns:p14="http://schemas.microsoft.com/office/powerpoint/2010/main" val="1158965203"/>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29000" y="45720"/>
            <a:ext cx="4378881" cy="6766560"/>
          </a:xfrm>
          <a:prstGeom prst="rect">
            <a:avLst/>
          </a:prstGeom>
        </p:spPr>
      </p:pic>
      <p:sp>
        <p:nvSpPr>
          <p:cNvPr id="5" name="Rectangle 1027"/>
          <p:cNvSpPr txBox="1">
            <a:spLocks noChangeArrowheads="1"/>
          </p:cNvSpPr>
          <p:nvPr/>
        </p:nvSpPr>
        <p:spPr bwMode="auto">
          <a:xfrm>
            <a:off x="533400" y="1981200"/>
            <a:ext cx="22098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eaLnBrk="1" hangingPunct="1"/>
            <a:r>
              <a:rPr lang="en-US" altLang="en-US" kern="0" dirty="0"/>
              <a:t>Statue &amp; Stone</a:t>
            </a:r>
          </a:p>
        </p:txBody>
      </p:sp>
    </p:spTree>
    <p:extLst>
      <p:ext uri="{BB962C8B-B14F-4D97-AF65-F5344CB8AC3E}">
        <p14:creationId xmlns:p14="http://schemas.microsoft.com/office/powerpoint/2010/main" val="1929432386"/>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1524000" y="304800"/>
            <a:ext cx="6096000" cy="1295400"/>
          </a:xfrm>
        </p:spPr>
        <p:txBody>
          <a:bodyPr/>
          <a:lstStyle/>
          <a:p>
            <a:pPr algn="ctr" eaLnBrk="1" hangingPunct="1"/>
            <a:r>
              <a:rPr lang="en-US" altLang="en-US" dirty="0"/>
              <a:t>Purpose</a:t>
            </a:r>
          </a:p>
        </p:txBody>
      </p:sp>
      <p:sp>
        <p:nvSpPr>
          <p:cNvPr id="35843" name="Rectangle 3"/>
          <p:cNvSpPr>
            <a:spLocks noGrp="1" noChangeArrowheads="1"/>
          </p:cNvSpPr>
          <p:nvPr>
            <p:ph type="body" idx="1"/>
          </p:nvPr>
        </p:nvSpPr>
        <p:spPr>
          <a:xfrm>
            <a:off x="457200" y="1768415"/>
            <a:ext cx="8229600" cy="4114800"/>
          </a:xfrm>
        </p:spPr>
        <p:txBody>
          <a:bodyPr/>
          <a:lstStyle/>
          <a:p>
            <a:pPr marL="457200" indent="-457200" algn="just" eaLnBrk="1" hangingPunct="1">
              <a:spcBef>
                <a:spcPts val="0"/>
              </a:spcBef>
              <a:spcAft>
                <a:spcPts val="2400"/>
              </a:spcAft>
              <a:defRPr/>
            </a:pPr>
            <a:r>
              <a:rPr lang="en-US" sz="3600" dirty="0"/>
              <a:t>To encourage Judah by emphasizing  the sovereignty of God during the Babylonian captivity and to teach  Judah how to live while outside the land</a:t>
            </a:r>
          </a:p>
          <a:p>
            <a:pPr marL="457200" indent="-457200" eaLnBrk="1" hangingPunct="1">
              <a:spcBef>
                <a:spcPts val="0"/>
              </a:spcBef>
              <a:spcAft>
                <a:spcPts val="2400"/>
              </a:spcAft>
              <a:defRPr/>
            </a:pPr>
            <a:r>
              <a:rPr lang="en-US" sz="3600" dirty="0"/>
              <a:t>Bifurcating Daniel</a:t>
            </a:r>
          </a:p>
        </p:txBody>
      </p:sp>
      <p:pic>
        <p:nvPicPr>
          <p:cNvPr id="4" name="Picture 2"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292618" y="5181600"/>
            <a:ext cx="3546582"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5891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5" name="Group 3"/>
          <p:cNvGraphicFramePr>
            <a:graphicFrameLocks noGrp="1"/>
          </p:cNvGraphicFramePr>
          <p:nvPr>
            <p:extLst>
              <p:ext uri="{D42A27DB-BD31-4B8C-83A1-F6EECF244321}">
                <p14:modId xmlns:p14="http://schemas.microsoft.com/office/powerpoint/2010/main" val="1254248327"/>
              </p:ext>
            </p:extLst>
          </p:nvPr>
        </p:nvGraphicFramePr>
        <p:xfrm>
          <a:off x="114300" y="919123"/>
          <a:ext cx="8915400" cy="5019754"/>
        </p:xfrm>
        <a:graphic>
          <a:graphicData uri="http://schemas.openxmlformats.org/drawingml/2006/table">
            <a:tbl>
              <a:tblPr>
                <a:tableStyleId>{8A107856-5554-42FB-B03E-39F5DBC370BA}</a:tableStyleId>
              </a:tblPr>
              <a:tblGrid>
                <a:gridCol w="1114425">
                  <a:extLst>
                    <a:ext uri="{9D8B030D-6E8A-4147-A177-3AD203B41FA5}">
                      <a16:colId xmlns:a16="http://schemas.microsoft.com/office/drawing/2014/main" val="20000"/>
                    </a:ext>
                  </a:extLst>
                </a:gridCol>
                <a:gridCol w="981075">
                  <a:extLst>
                    <a:ext uri="{9D8B030D-6E8A-4147-A177-3AD203B41FA5}">
                      <a16:colId xmlns:a16="http://schemas.microsoft.com/office/drawing/2014/main" val="20001"/>
                    </a:ext>
                  </a:extLst>
                </a:gridCol>
                <a:gridCol w="990600">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gridCol w="1143000">
                  <a:extLst>
                    <a:ext uri="{9D8B030D-6E8A-4147-A177-3AD203B41FA5}">
                      <a16:colId xmlns:a16="http://schemas.microsoft.com/office/drawing/2014/main" val="20004"/>
                    </a:ext>
                  </a:extLst>
                </a:gridCol>
                <a:gridCol w="1155700">
                  <a:extLst>
                    <a:ext uri="{9D8B030D-6E8A-4147-A177-3AD203B41FA5}">
                      <a16:colId xmlns:a16="http://schemas.microsoft.com/office/drawing/2014/main" val="20005"/>
                    </a:ext>
                  </a:extLst>
                </a:gridCol>
                <a:gridCol w="1054100">
                  <a:extLst>
                    <a:ext uri="{9D8B030D-6E8A-4147-A177-3AD203B41FA5}">
                      <a16:colId xmlns:a16="http://schemas.microsoft.com/office/drawing/2014/main" val="20006"/>
                    </a:ext>
                  </a:extLst>
                </a:gridCol>
                <a:gridCol w="1257300">
                  <a:extLst>
                    <a:ext uri="{9D8B030D-6E8A-4147-A177-3AD203B41FA5}">
                      <a16:colId xmlns:a16="http://schemas.microsoft.com/office/drawing/2014/main" val="20007"/>
                    </a:ext>
                  </a:extLst>
                </a:gridCol>
              </a:tblGrid>
              <a:tr h="731520">
                <a:tc gridSpan="8">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r>
                        <a:rPr lang="en-US" altLang="en-US" sz="3600" dirty="0">
                          <a:solidFill>
                            <a:srgbClr val="C00000"/>
                          </a:solidFill>
                          <a:latin typeface="Calibri" panose="020F0502020204030204" pitchFamily="34" charset="0"/>
                          <a:cs typeface="Calibri" panose="020F0502020204030204" pitchFamily="34" charset="0"/>
                        </a:rPr>
                        <a:t>Three Returns</a:t>
                      </a:r>
                      <a:endParaRPr kumimoji="0" lang="en-US" sz="3600" b="1" i="0" u="none" strike="noStrike" cap="none" normalizeH="0" baseline="0" dirty="0">
                        <a:ln>
                          <a:noFill/>
                        </a:ln>
                        <a:solidFill>
                          <a:srgbClr val="C00000"/>
                        </a:solidFill>
                        <a:effectLst>
                          <a:outerShdw blurRad="38100" dist="38100" dir="2700000" algn="tl">
                            <a:srgbClr val="000000"/>
                          </a:outerShdw>
                        </a:effectLst>
                        <a:latin typeface="Calibri" panose="020F0502020204030204" pitchFamily="34" charset="0"/>
                        <a:cs typeface="Calibri" panose="020F0502020204030204" pitchFamily="34" charset="0"/>
                      </a:endParaRPr>
                    </a:p>
                  </a:txBody>
                  <a:tcPr marL="68580" marR="68580" marT="0" marB="0" anchor="ctr" horzOverflow="overflow">
                    <a:solidFill>
                      <a:srgbClr val="CCCCFF"/>
                    </a:solidFill>
                  </a:tcPr>
                </a:tc>
                <a:tc hMerge="1">
                  <a:txBody>
                    <a:bodyPr/>
                    <a:lstStyle/>
                    <a:p>
                      <a:pPr marL="0" marR="0" lvl="0" indent="0" algn="l" defTabSz="914400" rtl="0" eaLnBrk="1" fontAlgn="base" latinLnBrk="0" hangingPunct="1">
                        <a:lnSpc>
                          <a:spcPct val="100000"/>
                        </a:lnSpc>
                        <a:spcBef>
                          <a:spcPct val="0"/>
                        </a:spcBef>
                        <a:spcAft>
                          <a:spcPct val="0"/>
                        </a:spcAft>
                        <a:buClr>
                          <a:schemeClr val="tx2"/>
                        </a:buClr>
                        <a:buSzPct val="75000"/>
                        <a:buFontTx/>
                        <a:buNone/>
                        <a:tabLst/>
                      </a:pPr>
                      <a:endParaRPr kumimoji="0" lang="en-US" sz="1600" b="1" i="0" u="none" strike="noStrike" cap="none" normalizeH="0" baseline="0" dirty="0">
                        <a:ln>
                          <a:noFill/>
                        </a:ln>
                        <a:solidFill>
                          <a:srgbClr val="FFFFFF"/>
                        </a:solidFill>
                        <a:effectLst>
                          <a:outerShdw blurRad="38100" dist="38100" dir="2700000" algn="tl">
                            <a:srgbClr val="000000"/>
                          </a:outerShdw>
                        </a:effectLst>
                        <a:latin typeface="Times New Roman" charset="0"/>
                        <a:cs typeface="Times New Roman"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pPr marL="0" marR="0" lvl="0" indent="0" algn="l" defTabSz="914400" rtl="0" eaLnBrk="1" fontAlgn="base" latinLnBrk="0" hangingPunct="1">
                        <a:lnSpc>
                          <a:spcPct val="100000"/>
                        </a:lnSpc>
                        <a:spcBef>
                          <a:spcPct val="0"/>
                        </a:spcBef>
                        <a:spcAft>
                          <a:spcPct val="0"/>
                        </a:spcAft>
                        <a:buClr>
                          <a:schemeClr val="tx2"/>
                        </a:buClr>
                        <a:buSzPct val="75000"/>
                        <a:buFontTx/>
                        <a:buNone/>
                        <a:tabLst/>
                      </a:pPr>
                      <a:endParaRPr kumimoji="0" lang="en-US" sz="1600" b="1" i="0" u="none" strike="noStrike" cap="none" normalizeH="0" baseline="0" dirty="0">
                        <a:ln>
                          <a:noFill/>
                        </a:ln>
                        <a:solidFill>
                          <a:srgbClr val="FFFFFF"/>
                        </a:solidFill>
                        <a:effectLst>
                          <a:outerShdw blurRad="38100" dist="38100" dir="2700000" algn="tl">
                            <a:srgbClr val="000000"/>
                          </a:outerShdw>
                        </a:effectLst>
                        <a:latin typeface="Times New Roman" charset="0"/>
                        <a:cs typeface="Times New Roman"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pPr marL="0" marR="0" lvl="0" indent="0" algn="l" defTabSz="914400" rtl="0" eaLnBrk="1" fontAlgn="base" latinLnBrk="0" hangingPunct="1">
                        <a:lnSpc>
                          <a:spcPct val="100000"/>
                        </a:lnSpc>
                        <a:spcBef>
                          <a:spcPct val="0"/>
                        </a:spcBef>
                        <a:spcAft>
                          <a:spcPct val="0"/>
                        </a:spcAft>
                        <a:buClr>
                          <a:schemeClr val="tx2"/>
                        </a:buClr>
                        <a:buSzPct val="75000"/>
                        <a:buFontTx/>
                        <a:buNone/>
                        <a:tabLst/>
                      </a:pPr>
                      <a:endParaRPr kumimoji="0" lang="en-US" sz="1600" b="1" i="0" u="none" strike="noStrike" cap="none" normalizeH="0" baseline="0" dirty="0">
                        <a:ln>
                          <a:noFill/>
                        </a:ln>
                        <a:solidFill>
                          <a:srgbClr val="FFFFFF"/>
                        </a:solidFill>
                        <a:effectLst>
                          <a:outerShdw blurRad="38100" dist="38100" dir="2700000" algn="tl">
                            <a:srgbClr val="000000"/>
                          </a:outerShdw>
                        </a:effectLst>
                        <a:latin typeface="Times New Roman" charset="0"/>
                        <a:cs typeface="Times New Roman"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pPr marL="0" marR="0" lvl="0" indent="0" algn="l" defTabSz="914400" rtl="0" eaLnBrk="1" fontAlgn="base" latinLnBrk="0" hangingPunct="1">
                        <a:lnSpc>
                          <a:spcPct val="100000"/>
                        </a:lnSpc>
                        <a:spcBef>
                          <a:spcPct val="0"/>
                        </a:spcBef>
                        <a:spcAft>
                          <a:spcPct val="0"/>
                        </a:spcAft>
                        <a:buClr>
                          <a:schemeClr val="tx2"/>
                        </a:buClr>
                        <a:buSzPct val="75000"/>
                        <a:buFontTx/>
                        <a:buNone/>
                        <a:tabLst/>
                      </a:pPr>
                      <a:endParaRPr kumimoji="0" lang="en-US" sz="1600" b="1" i="0" u="none" strike="noStrike" cap="none" normalizeH="0" baseline="0" dirty="0">
                        <a:ln>
                          <a:noFill/>
                        </a:ln>
                        <a:solidFill>
                          <a:srgbClr val="FFFFFF"/>
                        </a:solidFill>
                        <a:effectLst>
                          <a:outerShdw blurRad="38100" dist="38100" dir="2700000" algn="tl">
                            <a:srgbClr val="000000"/>
                          </a:outerShdw>
                        </a:effectLst>
                        <a:latin typeface="Times New Roman" charset="0"/>
                        <a:cs typeface="Times New Roman"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pPr marL="0" marR="0" lvl="0" indent="0" algn="l" defTabSz="914400" rtl="0" eaLnBrk="1" fontAlgn="base" latinLnBrk="0" hangingPunct="1">
                        <a:lnSpc>
                          <a:spcPct val="100000"/>
                        </a:lnSpc>
                        <a:spcBef>
                          <a:spcPct val="0"/>
                        </a:spcBef>
                        <a:spcAft>
                          <a:spcPct val="0"/>
                        </a:spcAft>
                        <a:buClr>
                          <a:schemeClr val="tx2"/>
                        </a:buClr>
                        <a:buSzPct val="75000"/>
                        <a:buFontTx/>
                        <a:buNone/>
                        <a:tabLst/>
                      </a:pPr>
                      <a:endParaRPr kumimoji="0" lang="en-US" sz="1600" b="1" i="0" u="none" strike="noStrike" cap="none" normalizeH="0" baseline="0" dirty="0">
                        <a:ln>
                          <a:noFill/>
                        </a:ln>
                        <a:solidFill>
                          <a:srgbClr val="FFFFFF"/>
                        </a:solidFill>
                        <a:effectLst>
                          <a:outerShdw blurRad="38100" dist="38100" dir="2700000" algn="tl">
                            <a:srgbClr val="000000"/>
                          </a:outerShdw>
                        </a:effectLst>
                        <a:latin typeface="Times New Roman" charset="0"/>
                        <a:cs typeface="Times New Roman"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pPr marL="0" marR="0" lvl="0" indent="0" algn="l" defTabSz="914400" rtl="0" eaLnBrk="1" fontAlgn="base" latinLnBrk="0" hangingPunct="1">
                        <a:lnSpc>
                          <a:spcPct val="100000"/>
                        </a:lnSpc>
                        <a:spcBef>
                          <a:spcPct val="0"/>
                        </a:spcBef>
                        <a:spcAft>
                          <a:spcPct val="0"/>
                        </a:spcAft>
                        <a:buClr>
                          <a:schemeClr val="tx2"/>
                        </a:buClr>
                        <a:buSzPct val="75000"/>
                        <a:buFontTx/>
                        <a:buNone/>
                        <a:tabLst/>
                      </a:pPr>
                      <a:endParaRPr kumimoji="0" lang="en-US" sz="1600" b="1" i="0" u="none" strike="noStrike" cap="none" normalizeH="0" baseline="0" dirty="0">
                        <a:ln>
                          <a:noFill/>
                        </a:ln>
                        <a:solidFill>
                          <a:srgbClr val="FFFFFF"/>
                        </a:solidFill>
                        <a:effectLst>
                          <a:outerShdw blurRad="38100" dist="38100" dir="2700000" algn="tl">
                            <a:srgbClr val="000000"/>
                          </a:outerShdw>
                        </a:effectLst>
                        <a:latin typeface="Times New Roman" charset="0"/>
                        <a:cs typeface="Times New Roman"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pPr marL="0" marR="0" lvl="0" indent="0" algn="l" defTabSz="914400" rtl="0" eaLnBrk="1" fontAlgn="base" latinLnBrk="0" hangingPunct="1">
                        <a:lnSpc>
                          <a:spcPct val="100000"/>
                        </a:lnSpc>
                        <a:spcBef>
                          <a:spcPct val="0"/>
                        </a:spcBef>
                        <a:spcAft>
                          <a:spcPct val="0"/>
                        </a:spcAft>
                        <a:buClr>
                          <a:schemeClr val="tx2"/>
                        </a:buClr>
                        <a:buSzPct val="75000"/>
                        <a:buFontTx/>
                        <a:buNone/>
                        <a:tabLst/>
                      </a:pPr>
                      <a:endParaRPr kumimoji="0" lang="en-US" sz="1600" b="1" i="0" u="none" strike="noStrike" cap="none" normalizeH="0" baseline="0" dirty="0">
                        <a:ln>
                          <a:noFill/>
                        </a:ln>
                        <a:solidFill>
                          <a:srgbClr val="FFFFFF"/>
                        </a:solidFill>
                        <a:effectLst>
                          <a:outerShdw blurRad="38100" dist="38100" dir="2700000" algn="tl">
                            <a:srgbClr val="000000"/>
                          </a:outerShdw>
                        </a:effectLst>
                        <a:latin typeface="Times New Roman" charset="0"/>
                        <a:cs typeface="Times New Roman"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229503608"/>
                  </a:ext>
                </a:extLst>
              </a:tr>
              <a:tr h="822960">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endParaRPr kumimoji="0" lang="en-US" sz="1800" b="1" u="none" strike="noStrike" cap="none" normalizeH="0" baseline="0" dirty="0">
                        <a:ln>
                          <a:noFill/>
                        </a:ln>
                        <a:solidFill>
                          <a:srgbClr val="0000FF"/>
                        </a:solidFill>
                        <a:effectLst/>
                        <a:latin typeface="Calibri" panose="020F0502020204030204" pitchFamily="34" charset="0"/>
                        <a:cs typeface="Calibri" panose="020F0502020204030204" pitchFamily="34" charset="0"/>
                      </a:endParaRPr>
                    </a:p>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endParaRPr kumimoji="0" lang="en-US" sz="1800" b="1" u="none" strike="noStrike" cap="none" normalizeH="0" baseline="0" dirty="0">
                        <a:ln>
                          <a:noFill/>
                        </a:ln>
                        <a:solidFill>
                          <a:srgbClr val="0000FF"/>
                        </a:solidFill>
                        <a:effectLst/>
                        <a:latin typeface="Calibri" panose="020F0502020204030204" pitchFamily="34" charset="0"/>
                        <a:cs typeface="Calibri" panose="020F0502020204030204" pitchFamily="34" charset="0"/>
                      </a:endParaRPr>
                    </a:p>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endParaRPr kumimoji="0" lang="en-US" sz="1800" b="1" i="0" u="none" strike="noStrike" cap="none" normalizeH="0" baseline="0" dirty="0">
                        <a:ln>
                          <a:noFill/>
                        </a:ln>
                        <a:solidFill>
                          <a:srgbClr val="0000FF"/>
                        </a:solidFill>
                        <a:effectLst/>
                        <a:latin typeface="Calibri" panose="020F0502020204030204" pitchFamily="34" charset="0"/>
                        <a:cs typeface="Calibri" panose="020F0502020204030204" pitchFamily="34" charset="0"/>
                      </a:endParaRPr>
                    </a:p>
                  </a:txBody>
                  <a:tcPr marL="68580" marR="68580" marT="0" marB="0"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r>
                        <a:rPr kumimoji="0" lang="en-US" sz="1800" b="1" u="none" strike="noStrike" cap="none" normalizeH="0" baseline="0" dirty="0">
                          <a:ln>
                            <a:noFill/>
                          </a:ln>
                          <a:solidFill>
                            <a:srgbClr val="0000FF"/>
                          </a:solidFill>
                          <a:effectLst/>
                          <a:latin typeface="Calibri" panose="020F0502020204030204" pitchFamily="34" charset="0"/>
                          <a:cs typeface="Calibri" panose="020F0502020204030204" pitchFamily="34" charset="0"/>
                        </a:rPr>
                        <a:t>Date</a:t>
                      </a:r>
                      <a:endParaRPr kumimoji="0" lang="en-US" sz="1800" b="1" i="0" u="none" strike="noStrike" cap="none" normalizeH="0" baseline="0" dirty="0">
                        <a:ln>
                          <a:noFill/>
                        </a:ln>
                        <a:solidFill>
                          <a:srgbClr val="0000FF"/>
                        </a:solidFill>
                        <a:effectLst/>
                        <a:latin typeface="Calibri" panose="020F0502020204030204" pitchFamily="34" charset="0"/>
                        <a:cs typeface="Calibri" panose="020F0502020204030204" pitchFamily="34" charset="0"/>
                      </a:endParaRPr>
                    </a:p>
                  </a:txBody>
                  <a:tcPr marL="68580" marR="68580" marT="0" marB="0"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r>
                        <a:rPr kumimoji="0" lang="en-US" sz="1800" b="1" u="none" strike="noStrike" cap="none" normalizeH="0" baseline="0" dirty="0">
                          <a:ln>
                            <a:noFill/>
                          </a:ln>
                          <a:solidFill>
                            <a:srgbClr val="0000FF"/>
                          </a:solidFill>
                          <a:effectLst/>
                          <a:latin typeface="Calibri" panose="020F0502020204030204" pitchFamily="34" charset="0"/>
                          <a:cs typeface="Calibri" panose="020F0502020204030204" pitchFamily="34" charset="0"/>
                        </a:rPr>
                        <a:t>Duration</a:t>
                      </a:r>
                      <a:endParaRPr kumimoji="0" lang="en-US" sz="1800" b="1" i="0" u="none" strike="noStrike" cap="none" normalizeH="0" baseline="0" dirty="0">
                        <a:ln>
                          <a:noFill/>
                        </a:ln>
                        <a:solidFill>
                          <a:srgbClr val="0000FF"/>
                        </a:solidFill>
                        <a:effectLst/>
                        <a:latin typeface="Calibri" panose="020F0502020204030204" pitchFamily="34" charset="0"/>
                        <a:cs typeface="Calibri" panose="020F0502020204030204" pitchFamily="34" charset="0"/>
                      </a:endParaRPr>
                    </a:p>
                  </a:txBody>
                  <a:tcPr marL="68580" marR="68580" marT="0" marB="0"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r>
                        <a:rPr kumimoji="0" lang="en-US" sz="1800" b="1" u="none" strike="noStrike" cap="none" normalizeH="0" baseline="0" dirty="0">
                          <a:ln>
                            <a:noFill/>
                          </a:ln>
                          <a:solidFill>
                            <a:srgbClr val="0000FF"/>
                          </a:solidFill>
                          <a:effectLst/>
                          <a:latin typeface="Calibri" panose="020F0502020204030204" pitchFamily="34" charset="0"/>
                          <a:cs typeface="Calibri" panose="020F0502020204030204" pitchFamily="34" charset="0"/>
                        </a:rPr>
                        <a:t>Persian king</a:t>
                      </a:r>
                      <a:endParaRPr kumimoji="0" lang="en-US" sz="1800" b="1" i="0" u="none" strike="noStrike" cap="none" normalizeH="0" baseline="0" dirty="0">
                        <a:ln>
                          <a:noFill/>
                        </a:ln>
                        <a:solidFill>
                          <a:srgbClr val="0000FF"/>
                        </a:solidFill>
                        <a:effectLst/>
                        <a:latin typeface="Calibri" panose="020F0502020204030204" pitchFamily="34" charset="0"/>
                        <a:cs typeface="Calibri" panose="020F0502020204030204" pitchFamily="34" charset="0"/>
                      </a:endParaRPr>
                    </a:p>
                  </a:txBody>
                  <a:tcPr marL="68580" marR="68580" marT="0" marB="0"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r>
                        <a:rPr kumimoji="0" lang="en-US" sz="1800" b="1" u="none" strike="noStrike" cap="none" normalizeH="0" baseline="0" dirty="0">
                          <a:ln>
                            <a:noFill/>
                          </a:ln>
                          <a:solidFill>
                            <a:srgbClr val="0000FF"/>
                          </a:solidFill>
                          <a:effectLst/>
                          <a:latin typeface="Calibri" panose="020F0502020204030204" pitchFamily="34" charset="0"/>
                          <a:cs typeface="Calibri" panose="020F0502020204030204" pitchFamily="34" charset="0"/>
                        </a:rPr>
                        <a:t>Jewish leader</a:t>
                      </a:r>
                      <a:endParaRPr kumimoji="0" lang="en-US" sz="1800" b="1" i="0" u="none" strike="noStrike" cap="none" normalizeH="0" baseline="0" dirty="0">
                        <a:ln>
                          <a:noFill/>
                        </a:ln>
                        <a:solidFill>
                          <a:srgbClr val="0000FF"/>
                        </a:solidFill>
                        <a:effectLst/>
                        <a:latin typeface="Calibri" panose="020F0502020204030204" pitchFamily="34" charset="0"/>
                        <a:cs typeface="Calibri" panose="020F0502020204030204" pitchFamily="34" charset="0"/>
                      </a:endParaRPr>
                    </a:p>
                  </a:txBody>
                  <a:tcPr marL="68580" marR="68580" marT="0" marB="0"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r>
                        <a:rPr kumimoji="0" lang="en-US" sz="1800" b="1" u="none" strike="noStrike" cap="none" normalizeH="0" baseline="0">
                          <a:ln>
                            <a:noFill/>
                          </a:ln>
                          <a:solidFill>
                            <a:srgbClr val="0000FF"/>
                          </a:solidFill>
                          <a:effectLst/>
                          <a:latin typeface="Calibri" panose="020F0502020204030204" pitchFamily="34" charset="0"/>
                          <a:cs typeface="Calibri" panose="020F0502020204030204" pitchFamily="34" charset="0"/>
                        </a:rPr>
                        <a:t>Scripture</a:t>
                      </a:r>
                      <a:endParaRPr kumimoji="0" lang="en-US" sz="1800" b="1" i="0" u="none" strike="noStrike" cap="none" normalizeH="0" baseline="0">
                        <a:ln>
                          <a:noFill/>
                        </a:ln>
                        <a:solidFill>
                          <a:srgbClr val="0000FF"/>
                        </a:solidFill>
                        <a:effectLst/>
                        <a:latin typeface="Calibri" panose="020F0502020204030204" pitchFamily="34" charset="0"/>
                        <a:cs typeface="Calibri" panose="020F0502020204030204" pitchFamily="34" charset="0"/>
                      </a:endParaRPr>
                    </a:p>
                  </a:txBody>
                  <a:tcPr marL="68580" marR="68580" marT="0" marB="0"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r>
                        <a:rPr kumimoji="0" lang="en-US" sz="1800" b="1" u="none" strike="noStrike" cap="none" normalizeH="0" baseline="0">
                          <a:ln>
                            <a:noFill/>
                          </a:ln>
                          <a:solidFill>
                            <a:srgbClr val="0000FF"/>
                          </a:solidFill>
                          <a:effectLst/>
                          <a:latin typeface="Calibri" panose="020F0502020204030204" pitchFamily="34" charset="0"/>
                          <a:cs typeface="Calibri" panose="020F0502020204030204" pitchFamily="34" charset="0"/>
                        </a:rPr>
                        <a:t>Purpose</a:t>
                      </a:r>
                      <a:endParaRPr kumimoji="0" lang="en-US" sz="1800" b="1" i="0" u="none" strike="noStrike" cap="none" normalizeH="0" baseline="0">
                        <a:ln>
                          <a:noFill/>
                        </a:ln>
                        <a:solidFill>
                          <a:srgbClr val="0000FF"/>
                        </a:solidFill>
                        <a:effectLst/>
                        <a:latin typeface="Calibri" panose="020F0502020204030204" pitchFamily="34" charset="0"/>
                        <a:cs typeface="Calibri" panose="020F0502020204030204" pitchFamily="34" charset="0"/>
                      </a:endParaRPr>
                    </a:p>
                  </a:txBody>
                  <a:tcPr marL="68580" marR="68580" marT="0" marB="0"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r>
                        <a:rPr kumimoji="0" lang="en-US" sz="1800" b="1" u="none" strike="noStrike" cap="none" normalizeH="0" baseline="0" dirty="0">
                          <a:ln>
                            <a:noFill/>
                          </a:ln>
                          <a:solidFill>
                            <a:srgbClr val="0000FF"/>
                          </a:solidFill>
                          <a:effectLst/>
                          <a:latin typeface="Calibri" panose="020F0502020204030204" pitchFamily="34" charset="0"/>
                          <a:cs typeface="Calibri" panose="020F0502020204030204" pitchFamily="34" charset="0"/>
                        </a:rPr>
                        <a:t>Number of returnees</a:t>
                      </a:r>
                      <a:endParaRPr kumimoji="0" lang="en-US" sz="1800" b="1" i="0" u="none" strike="noStrike" cap="none" normalizeH="0" baseline="0" dirty="0">
                        <a:ln>
                          <a:noFill/>
                        </a:ln>
                        <a:solidFill>
                          <a:srgbClr val="0000FF"/>
                        </a:solidFill>
                        <a:effectLst/>
                        <a:latin typeface="Calibri" panose="020F0502020204030204" pitchFamily="34" charset="0"/>
                        <a:cs typeface="Calibri" panose="020F0502020204030204" pitchFamily="34" charset="0"/>
                      </a:endParaRPr>
                    </a:p>
                  </a:txBody>
                  <a:tcPr marL="68580" marR="68580" marT="0" marB="0" anchor="ctr" horzOverflow="overflow">
                    <a:solidFill>
                      <a:srgbClr val="FFFFCC"/>
                    </a:solidFill>
                  </a:tcPr>
                </a:tc>
                <a:extLst>
                  <a:ext uri="{0D108BD9-81ED-4DB2-BD59-A6C34878D82A}">
                    <a16:rowId xmlns:a16="http://schemas.microsoft.com/office/drawing/2014/main" val="10000"/>
                  </a:ext>
                </a:extLst>
              </a:tr>
              <a:tr h="909677">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r>
                        <a:rPr kumimoji="0" lang="en-US" sz="1600" u="none" strike="noStrike" cap="none" normalizeH="0" baseline="0" dirty="0">
                          <a:ln>
                            <a:noFill/>
                          </a:ln>
                          <a:effectLst/>
                          <a:latin typeface="Calibri" panose="020F0502020204030204" pitchFamily="34" charset="0"/>
                          <a:cs typeface="Calibri" panose="020F0502020204030204" pitchFamily="34" charset="0"/>
                        </a:rPr>
                        <a:t>1</a:t>
                      </a:r>
                      <a:r>
                        <a:rPr kumimoji="0" lang="en-US" sz="1600" u="none" strike="noStrike" cap="none" normalizeH="0" baseline="30000" dirty="0">
                          <a:ln>
                            <a:noFill/>
                          </a:ln>
                          <a:effectLst/>
                          <a:latin typeface="Calibri" panose="020F0502020204030204" pitchFamily="34" charset="0"/>
                          <a:cs typeface="Calibri" panose="020F0502020204030204" pitchFamily="34" charset="0"/>
                        </a:rPr>
                        <a:t>st</a:t>
                      </a:r>
                      <a:r>
                        <a:rPr kumimoji="0" lang="en-US" sz="1600" u="none" strike="noStrike" cap="none" normalizeH="0" baseline="0" dirty="0">
                          <a:ln>
                            <a:noFill/>
                          </a:ln>
                          <a:effectLst/>
                          <a:latin typeface="Calibri" panose="020F0502020204030204" pitchFamily="34" charset="0"/>
                          <a:cs typeface="Calibri" panose="020F0502020204030204" pitchFamily="34" charset="0"/>
                        </a:rPr>
                        <a:t> return</a:t>
                      </a:r>
                      <a:endParaRPr kumimoji="0" lang="en-US" sz="1600" b="0"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txBody>
                  <a:tcPr marL="68580" marR="68580" marT="0" marB="0"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r>
                        <a:rPr kumimoji="0" lang="en-US" sz="1600" u="none" strike="noStrike" cap="none" normalizeH="0" baseline="0" dirty="0">
                          <a:ln>
                            <a:noFill/>
                          </a:ln>
                          <a:effectLst/>
                          <a:latin typeface="Calibri" panose="020F0502020204030204" pitchFamily="34" charset="0"/>
                          <a:cs typeface="Calibri" panose="020F0502020204030204" pitchFamily="34" charset="0"/>
                        </a:rPr>
                        <a:t>538–515 B.C.</a:t>
                      </a:r>
                      <a:endParaRPr kumimoji="0" lang="en-US" sz="1600" b="0"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txBody>
                  <a:tcPr marL="68580" marR="68580" marT="0" marB="0"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r>
                        <a:rPr kumimoji="0" lang="en-US" sz="1600" u="none" strike="noStrike" cap="none" normalizeH="0" baseline="0" dirty="0">
                          <a:ln>
                            <a:noFill/>
                          </a:ln>
                          <a:effectLst/>
                          <a:latin typeface="Calibri" panose="020F0502020204030204" pitchFamily="34" charset="0"/>
                          <a:cs typeface="Calibri" panose="020F0502020204030204" pitchFamily="34" charset="0"/>
                        </a:rPr>
                        <a:t>23 years</a:t>
                      </a:r>
                      <a:endParaRPr kumimoji="0" lang="en-US" sz="1600" b="0"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txBody>
                  <a:tcPr marL="68580" marR="68580" marT="0" marB="0"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r>
                        <a:rPr kumimoji="0" lang="en-US" sz="1600" u="none" strike="noStrike" cap="none" normalizeH="0" baseline="0" dirty="0">
                          <a:ln>
                            <a:noFill/>
                          </a:ln>
                          <a:effectLst/>
                          <a:latin typeface="Calibri" panose="020F0502020204030204" pitchFamily="34" charset="0"/>
                          <a:cs typeface="Calibri" panose="020F0502020204030204" pitchFamily="34" charset="0"/>
                        </a:rPr>
                        <a:t>Cyrus (Isa 44:28‒45:1)</a:t>
                      </a:r>
                      <a:endParaRPr kumimoji="0" lang="en-US" sz="1600" b="0"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txBody>
                  <a:tcPr marL="68580" marR="68580" marT="0" marB="0"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r>
                        <a:rPr kumimoji="0" lang="en-US" sz="1600" u="none" strike="noStrike" cap="none" normalizeH="0" baseline="0" dirty="0" err="1">
                          <a:ln>
                            <a:noFill/>
                          </a:ln>
                          <a:effectLst/>
                          <a:latin typeface="Calibri" panose="020F0502020204030204" pitchFamily="34" charset="0"/>
                          <a:cs typeface="Calibri" panose="020F0502020204030204" pitchFamily="34" charset="0"/>
                        </a:rPr>
                        <a:t>Zerubbabel</a:t>
                      </a:r>
                      <a:endParaRPr kumimoji="0" lang="en-US" sz="1600" b="0"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txBody>
                  <a:tcPr marL="68580" marR="68580" marT="0" marB="0"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r>
                        <a:rPr kumimoji="0" lang="en-US" sz="1600" u="none" strike="noStrike" cap="none" normalizeH="0" baseline="0" dirty="0">
                          <a:ln>
                            <a:noFill/>
                          </a:ln>
                          <a:effectLst/>
                          <a:latin typeface="Calibri" panose="020F0502020204030204" pitchFamily="34" charset="0"/>
                          <a:cs typeface="Calibri" panose="020F0502020204030204" pitchFamily="34" charset="0"/>
                        </a:rPr>
                        <a:t>Ezra 1–6; Isaiah 44:28</a:t>
                      </a:r>
                      <a:endParaRPr kumimoji="0" lang="en-US" sz="1600" b="0"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txBody>
                  <a:tcPr marL="68580" marR="68580" marT="0" marB="0"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r>
                        <a:rPr kumimoji="0" lang="en-US" sz="1600" u="none" strike="noStrike" cap="none" normalizeH="0" baseline="0" dirty="0">
                          <a:ln>
                            <a:noFill/>
                          </a:ln>
                          <a:effectLst/>
                          <a:latin typeface="Calibri" panose="020F0502020204030204" pitchFamily="34" charset="0"/>
                          <a:cs typeface="Calibri" panose="020F0502020204030204" pitchFamily="34" charset="0"/>
                        </a:rPr>
                        <a:t>Rebuilding the temple</a:t>
                      </a:r>
                      <a:endParaRPr kumimoji="0" lang="en-US" sz="1600" b="0"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txBody>
                  <a:tcPr marL="68580" marR="68580" marT="0" marB="0"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r>
                        <a:rPr kumimoji="0" lang="en-US" sz="1600" u="none" strike="noStrike" cap="none" normalizeH="0" baseline="0" dirty="0">
                          <a:ln>
                            <a:noFill/>
                          </a:ln>
                          <a:effectLst/>
                          <a:latin typeface="Calibri" panose="020F0502020204030204" pitchFamily="34" charset="0"/>
                          <a:cs typeface="Calibri" panose="020F0502020204030204" pitchFamily="34" charset="0"/>
                        </a:rPr>
                        <a:t>50,000</a:t>
                      </a:r>
                      <a:endParaRPr kumimoji="0" lang="en-US" sz="1600" b="0"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txBody>
                  <a:tcPr marL="68580" marR="68580" marT="0" marB="0" anchor="ctr" horzOverflow="overflow">
                    <a:solidFill>
                      <a:srgbClr val="FFFFCC"/>
                    </a:solidFill>
                  </a:tcPr>
                </a:tc>
                <a:extLst>
                  <a:ext uri="{0D108BD9-81ED-4DB2-BD59-A6C34878D82A}">
                    <a16:rowId xmlns:a16="http://schemas.microsoft.com/office/drawing/2014/main" val="10001"/>
                  </a:ext>
                </a:extLst>
              </a:tr>
              <a:tr h="1645920">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r>
                        <a:rPr kumimoji="0" lang="en-US" sz="1600" u="none" strike="noStrike" cap="none" normalizeH="0" baseline="0">
                          <a:ln>
                            <a:noFill/>
                          </a:ln>
                          <a:effectLst/>
                          <a:latin typeface="Calibri" panose="020F0502020204030204" pitchFamily="34" charset="0"/>
                          <a:cs typeface="Calibri" panose="020F0502020204030204" pitchFamily="34" charset="0"/>
                        </a:rPr>
                        <a:t>2</a:t>
                      </a:r>
                      <a:r>
                        <a:rPr kumimoji="0" lang="en-US" sz="1600" u="none" strike="noStrike" cap="none" normalizeH="0" baseline="30000">
                          <a:ln>
                            <a:noFill/>
                          </a:ln>
                          <a:effectLst/>
                          <a:latin typeface="Calibri" panose="020F0502020204030204" pitchFamily="34" charset="0"/>
                          <a:cs typeface="Calibri" panose="020F0502020204030204" pitchFamily="34" charset="0"/>
                        </a:rPr>
                        <a:t>nd</a:t>
                      </a:r>
                      <a:r>
                        <a:rPr kumimoji="0" lang="en-US" sz="1600" u="none" strike="noStrike" cap="none" normalizeH="0" baseline="0">
                          <a:ln>
                            <a:noFill/>
                          </a:ln>
                          <a:effectLst/>
                          <a:latin typeface="Calibri" panose="020F0502020204030204" pitchFamily="34" charset="0"/>
                          <a:cs typeface="Calibri" panose="020F0502020204030204" pitchFamily="34" charset="0"/>
                        </a:rPr>
                        <a:t> return</a:t>
                      </a:r>
                      <a:endParaRPr kumimoji="0" lang="en-US" sz="1600" b="0" i="0" u="none" strike="noStrike" cap="none" normalizeH="0" baseline="0">
                        <a:ln>
                          <a:noFill/>
                        </a:ln>
                        <a:solidFill>
                          <a:srgbClr val="000000"/>
                        </a:solidFill>
                        <a:effectLst/>
                        <a:latin typeface="Calibri" panose="020F0502020204030204" pitchFamily="34" charset="0"/>
                        <a:cs typeface="Calibri" panose="020F0502020204030204" pitchFamily="34" charset="0"/>
                      </a:endParaRPr>
                    </a:p>
                  </a:txBody>
                  <a:tcPr marL="68580" marR="68580" marT="0" marB="0"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r>
                        <a:rPr kumimoji="0" lang="en-US" sz="1600" u="none" strike="noStrike" cap="none" normalizeH="0" baseline="0" dirty="0">
                          <a:ln>
                            <a:noFill/>
                          </a:ln>
                          <a:effectLst/>
                          <a:latin typeface="Calibri" panose="020F0502020204030204" pitchFamily="34" charset="0"/>
                          <a:cs typeface="Calibri" panose="020F0502020204030204" pitchFamily="34" charset="0"/>
                        </a:rPr>
                        <a:t>458–457 B.C.</a:t>
                      </a:r>
                      <a:endParaRPr kumimoji="0" lang="en-US" sz="1600" b="0"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txBody>
                  <a:tcPr marL="68580" marR="68580" marT="0" marB="0"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r>
                        <a:rPr kumimoji="0" lang="en-US" sz="1600" u="none" strike="noStrike" cap="none" normalizeH="0" baseline="0" dirty="0">
                          <a:ln>
                            <a:noFill/>
                          </a:ln>
                          <a:effectLst/>
                          <a:latin typeface="Calibri" panose="020F0502020204030204" pitchFamily="34" charset="0"/>
                          <a:cs typeface="Calibri" panose="020F0502020204030204" pitchFamily="34" charset="0"/>
                        </a:rPr>
                        <a:t>2 years</a:t>
                      </a:r>
                      <a:endParaRPr kumimoji="0" lang="en-US" sz="1600" b="0"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txBody>
                  <a:tcPr marL="68580" marR="68580" marT="0" marB="0"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r>
                        <a:rPr kumimoji="0" lang="en-US" sz="1600" u="none" strike="noStrike" cap="none" normalizeH="0" baseline="0" dirty="0">
                          <a:ln>
                            <a:noFill/>
                          </a:ln>
                          <a:effectLst/>
                          <a:latin typeface="Calibri" panose="020F0502020204030204" pitchFamily="34" charset="0"/>
                          <a:cs typeface="Calibri" panose="020F0502020204030204" pitchFamily="34" charset="0"/>
                        </a:rPr>
                        <a:t>Artaxerxes</a:t>
                      </a:r>
                      <a:endParaRPr kumimoji="0" lang="en-US" sz="1600" b="0"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txBody>
                  <a:tcPr marL="68580" marR="68580" marT="0" marB="0"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r>
                        <a:rPr kumimoji="0" lang="en-US" sz="1600" u="none" strike="noStrike" cap="none" normalizeH="0" baseline="0" dirty="0">
                          <a:ln>
                            <a:noFill/>
                          </a:ln>
                          <a:effectLst/>
                          <a:latin typeface="Calibri" panose="020F0502020204030204" pitchFamily="34" charset="0"/>
                          <a:cs typeface="Calibri" panose="020F0502020204030204" pitchFamily="34" charset="0"/>
                        </a:rPr>
                        <a:t>Ezra</a:t>
                      </a:r>
                      <a:endParaRPr kumimoji="0" lang="en-US" sz="1600" b="0"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txBody>
                  <a:tcPr marL="68580" marR="68580" marT="0" marB="0"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r>
                        <a:rPr kumimoji="0" lang="en-US" sz="1600" u="none" strike="noStrike" cap="none" normalizeH="0" baseline="0" dirty="0">
                          <a:ln>
                            <a:noFill/>
                          </a:ln>
                          <a:effectLst/>
                          <a:latin typeface="Calibri" panose="020F0502020204030204" pitchFamily="34" charset="0"/>
                          <a:cs typeface="Calibri" panose="020F0502020204030204" pitchFamily="34" charset="0"/>
                        </a:rPr>
                        <a:t>Ezra 7–10</a:t>
                      </a:r>
                      <a:endParaRPr kumimoji="0" lang="en-US" sz="1600" b="0"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txBody>
                  <a:tcPr marL="68580" marR="68580" marT="0" marB="0"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r>
                        <a:rPr kumimoji="0" lang="en-US" sz="1600" u="none" strike="noStrike" cap="none" normalizeH="0" baseline="0" dirty="0">
                          <a:ln>
                            <a:noFill/>
                          </a:ln>
                          <a:effectLst/>
                          <a:latin typeface="Calibri" panose="020F0502020204030204" pitchFamily="34" charset="0"/>
                          <a:cs typeface="Calibri" panose="020F0502020204030204" pitchFamily="34" charset="0"/>
                        </a:rPr>
                        <a:t>Adorning of the temple and reforming the people</a:t>
                      </a:r>
                      <a:endParaRPr kumimoji="0" lang="en-US" sz="1600" b="0"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txBody>
                  <a:tcPr marL="68580" marR="68580" marT="0" marB="0"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r>
                        <a:rPr kumimoji="0" lang="en-US" sz="1600" u="none" strike="noStrike" cap="none" normalizeH="0" baseline="0" dirty="0">
                          <a:ln>
                            <a:noFill/>
                          </a:ln>
                          <a:effectLst/>
                          <a:latin typeface="Calibri" panose="020F0502020204030204" pitchFamily="34" charset="0"/>
                          <a:cs typeface="Calibri" panose="020F0502020204030204" pitchFamily="34" charset="0"/>
                        </a:rPr>
                        <a:t>2,000</a:t>
                      </a:r>
                      <a:endParaRPr kumimoji="0" lang="en-US" sz="1600" b="0"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txBody>
                  <a:tcPr marL="68580" marR="68580" marT="0" marB="0" anchor="ctr" horzOverflow="overflow">
                    <a:solidFill>
                      <a:srgbClr val="FFFFCC"/>
                    </a:solidFill>
                  </a:tcPr>
                </a:tc>
                <a:extLst>
                  <a:ext uri="{0D108BD9-81ED-4DB2-BD59-A6C34878D82A}">
                    <a16:rowId xmlns:a16="http://schemas.microsoft.com/office/drawing/2014/main" val="10002"/>
                  </a:ext>
                </a:extLst>
              </a:tr>
              <a:tr h="909677">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r>
                        <a:rPr kumimoji="0" lang="en-US" sz="1600" u="none" strike="noStrike" cap="none" normalizeH="0" baseline="0">
                          <a:ln>
                            <a:noFill/>
                          </a:ln>
                          <a:effectLst/>
                          <a:latin typeface="Calibri" panose="020F0502020204030204" pitchFamily="34" charset="0"/>
                          <a:cs typeface="Calibri" panose="020F0502020204030204" pitchFamily="34" charset="0"/>
                        </a:rPr>
                        <a:t>3</a:t>
                      </a:r>
                      <a:r>
                        <a:rPr kumimoji="0" lang="en-US" sz="1600" u="none" strike="noStrike" cap="none" normalizeH="0" baseline="30000">
                          <a:ln>
                            <a:noFill/>
                          </a:ln>
                          <a:effectLst/>
                          <a:latin typeface="Calibri" panose="020F0502020204030204" pitchFamily="34" charset="0"/>
                          <a:cs typeface="Calibri" panose="020F0502020204030204" pitchFamily="34" charset="0"/>
                        </a:rPr>
                        <a:t>rd</a:t>
                      </a:r>
                      <a:r>
                        <a:rPr kumimoji="0" lang="en-US" sz="1600" u="none" strike="noStrike" cap="none" normalizeH="0" baseline="0">
                          <a:ln>
                            <a:noFill/>
                          </a:ln>
                          <a:effectLst/>
                          <a:latin typeface="Calibri" panose="020F0502020204030204" pitchFamily="34" charset="0"/>
                          <a:cs typeface="Calibri" panose="020F0502020204030204" pitchFamily="34" charset="0"/>
                        </a:rPr>
                        <a:t> return</a:t>
                      </a:r>
                      <a:endParaRPr kumimoji="0" lang="en-US" sz="1600" b="0" i="0" u="none" strike="noStrike" cap="none" normalizeH="0" baseline="0">
                        <a:ln>
                          <a:noFill/>
                        </a:ln>
                        <a:solidFill>
                          <a:srgbClr val="000000"/>
                        </a:solidFill>
                        <a:effectLst/>
                        <a:latin typeface="Calibri" panose="020F0502020204030204" pitchFamily="34" charset="0"/>
                        <a:cs typeface="Calibri" panose="020F0502020204030204" pitchFamily="34" charset="0"/>
                      </a:endParaRPr>
                    </a:p>
                  </a:txBody>
                  <a:tcPr marL="68580" marR="68580" marT="0" marB="0"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r>
                        <a:rPr kumimoji="0" lang="en-US" sz="1600" u="none" strike="noStrike" cap="none" normalizeH="0" baseline="0">
                          <a:ln>
                            <a:noFill/>
                          </a:ln>
                          <a:effectLst/>
                          <a:latin typeface="Calibri" panose="020F0502020204030204" pitchFamily="34" charset="0"/>
                          <a:cs typeface="Calibri" panose="020F0502020204030204" pitchFamily="34" charset="0"/>
                        </a:rPr>
                        <a:t>444–432 B.C.</a:t>
                      </a:r>
                      <a:endParaRPr kumimoji="0" lang="en-US" sz="1600" b="0" i="0" u="none" strike="noStrike" cap="none" normalizeH="0" baseline="0">
                        <a:ln>
                          <a:noFill/>
                        </a:ln>
                        <a:solidFill>
                          <a:srgbClr val="000000"/>
                        </a:solidFill>
                        <a:effectLst/>
                        <a:latin typeface="Calibri" panose="020F0502020204030204" pitchFamily="34" charset="0"/>
                        <a:cs typeface="Calibri" panose="020F0502020204030204" pitchFamily="34" charset="0"/>
                      </a:endParaRPr>
                    </a:p>
                  </a:txBody>
                  <a:tcPr marL="68580" marR="68580" marT="0" marB="0"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r>
                        <a:rPr kumimoji="0" lang="en-US" sz="1600" u="none" strike="noStrike" cap="none" normalizeH="0" baseline="0">
                          <a:ln>
                            <a:noFill/>
                          </a:ln>
                          <a:effectLst/>
                          <a:latin typeface="Calibri" panose="020F0502020204030204" pitchFamily="34" charset="0"/>
                          <a:cs typeface="Calibri" panose="020F0502020204030204" pitchFamily="34" charset="0"/>
                        </a:rPr>
                        <a:t>8 years</a:t>
                      </a:r>
                      <a:endParaRPr kumimoji="0" lang="en-US" sz="1600" b="0" i="0" u="none" strike="noStrike" cap="none" normalizeH="0" baseline="0">
                        <a:ln>
                          <a:noFill/>
                        </a:ln>
                        <a:solidFill>
                          <a:srgbClr val="000000"/>
                        </a:solidFill>
                        <a:effectLst/>
                        <a:latin typeface="Calibri" panose="020F0502020204030204" pitchFamily="34" charset="0"/>
                        <a:cs typeface="Calibri" panose="020F0502020204030204" pitchFamily="34" charset="0"/>
                      </a:endParaRPr>
                    </a:p>
                  </a:txBody>
                  <a:tcPr marL="68580" marR="68580" marT="0" marB="0"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r>
                        <a:rPr kumimoji="0" lang="en-US" sz="1600" u="none" strike="noStrike" cap="none" normalizeH="0" baseline="0" dirty="0">
                          <a:ln>
                            <a:noFill/>
                          </a:ln>
                          <a:effectLst/>
                          <a:latin typeface="Calibri" panose="020F0502020204030204" pitchFamily="34" charset="0"/>
                          <a:cs typeface="Calibri" panose="020F0502020204030204" pitchFamily="34" charset="0"/>
                        </a:rPr>
                        <a:t>Artaxerxes</a:t>
                      </a:r>
                      <a:endParaRPr kumimoji="0" lang="en-US" sz="1600" b="0"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txBody>
                  <a:tcPr marL="68580" marR="68580" marT="0" marB="0"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r>
                        <a:rPr kumimoji="0" lang="en-US" sz="1600" u="none" strike="noStrike" cap="none" normalizeH="0" baseline="0" dirty="0">
                          <a:ln>
                            <a:noFill/>
                          </a:ln>
                          <a:effectLst/>
                          <a:latin typeface="Calibri" panose="020F0502020204030204" pitchFamily="34" charset="0"/>
                          <a:cs typeface="Calibri" panose="020F0502020204030204" pitchFamily="34" charset="0"/>
                        </a:rPr>
                        <a:t>Nehemiah</a:t>
                      </a:r>
                      <a:endParaRPr kumimoji="0" lang="en-US" sz="1600" b="0"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txBody>
                  <a:tcPr marL="68580" marR="68580" marT="0" marB="0"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r>
                        <a:rPr kumimoji="0" lang="en-US" sz="1600" u="none" strike="noStrike" cap="none" normalizeH="0" baseline="0" dirty="0">
                          <a:ln>
                            <a:noFill/>
                          </a:ln>
                          <a:effectLst/>
                          <a:latin typeface="Calibri" panose="020F0502020204030204" pitchFamily="34" charset="0"/>
                          <a:cs typeface="Calibri" panose="020F0502020204030204" pitchFamily="34" charset="0"/>
                        </a:rPr>
                        <a:t>Nehemiah</a:t>
                      </a:r>
                      <a:endParaRPr kumimoji="0" lang="en-US" sz="1600" b="0"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txBody>
                  <a:tcPr marL="68580" marR="68580" marT="0" marB="0"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r>
                        <a:rPr kumimoji="0" lang="en-US" sz="1600" u="none" strike="noStrike" cap="none" normalizeH="0" baseline="0" dirty="0">
                          <a:ln>
                            <a:noFill/>
                          </a:ln>
                          <a:effectLst/>
                          <a:latin typeface="Calibri" panose="020F0502020204030204" pitchFamily="34" charset="0"/>
                          <a:cs typeface="Calibri" panose="020F0502020204030204" pitchFamily="34" charset="0"/>
                        </a:rPr>
                        <a:t>Rebuilding the wall</a:t>
                      </a:r>
                      <a:endParaRPr kumimoji="0" lang="en-US" sz="1600" b="0"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txBody>
                  <a:tcPr marL="68580" marR="68580" marT="0" marB="0"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endParaRPr kumimoji="0" lang="en-US" sz="1600" b="0"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txBody>
                  <a:tcPr marL="68580" marR="68580" marT="0" marB="0" anchor="ctr" horzOverflow="overflow">
                    <a:solidFill>
                      <a:srgbClr val="FFFFCC"/>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070999501"/>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685800" y="609600"/>
            <a:ext cx="7772400" cy="1143000"/>
          </a:xfrm>
        </p:spPr>
        <p:txBody>
          <a:bodyPr/>
          <a:lstStyle/>
          <a:p>
            <a:pPr algn="ctr"/>
            <a:r>
              <a:rPr lang="en-US" altLang="en-US" dirty="0"/>
              <a:t>Cyrus Cylinder</a:t>
            </a:r>
          </a:p>
        </p:txBody>
      </p:sp>
      <p:pic>
        <p:nvPicPr>
          <p:cNvPr id="31747" name="Picture 3"/>
          <p:cNvPicPr>
            <a:picLocks noGrp="1" noChangeAspect="1" noChangeArrowheads="1"/>
          </p:cNvPicPr>
          <p:nvPr>
            <p:ph type="body" idx="1"/>
          </p:nvPr>
        </p:nvPicPr>
        <p:blipFill>
          <a:blip r:embed="rId2">
            <a:extLst>
              <a:ext uri="{28A0092B-C50C-407E-A947-70E740481C1C}">
                <a14:useLocalDpi xmlns:a14="http://schemas.microsoft.com/office/drawing/2010/main"/>
              </a:ext>
            </a:extLst>
          </a:blip>
          <a:srcRect/>
          <a:stretch>
            <a:fillRect/>
          </a:stretch>
        </p:blipFill>
        <p:spPr>
          <a:xfrm>
            <a:off x="685800" y="1946275"/>
            <a:ext cx="7772400" cy="4114800"/>
          </a:xfrm>
        </p:spPr>
      </p:pic>
    </p:spTree>
    <p:extLst>
      <p:ext uri="{BB962C8B-B14F-4D97-AF65-F5344CB8AC3E}">
        <p14:creationId xmlns:p14="http://schemas.microsoft.com/office/powerpoint/2010/main" val="2073341197"/>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2"/>
          <p:cNvSpPr>
            <a:spLocks noGrp="1" noChangeArrowheads="1"/>
          </p:cNvSpPr>
          <p:nvPr>
            <p:ph type="title"/>
          </p:nvPr>
        </p:nvSpPr>
        <p:spPr>
          <a:xfrm>
            <a:off x="800100" y="304800"/>
            <a:ext cx="7772400" cy="838200"/>
          </a:xfrm>
        </p:spPr>
        <p:txBody>
          <a:bodyPr/>
          <a:lstStyle/>
          <a:p>
            <a:pPr algn="ctr" eaLnBrk="1" hangingPunct="1"/>
            <a:r>
              <a:rPr lang="en-US" altLang="en-US" dirty="0"/>
              <a:t>6 Empires</a:t>
            </a:r>
          </a:p>
        </p:txBody>
      </p:sp>
      <p:sp>
        <p:nvSpPr>
          <p:cNvPr id="19462" name="Rectangle 3"/>
          <p:cNvSpPr>
            <a:spLocks noGrp="1" noChangeArrowheads="1"/>
          </p:cNvSpPr>
          <p:nvPr>
            <p:ph type="body" idx="1"/>
          </p:nvPr>
        </p:nvSpPr>
        <p:spPr>
          <a:xfrm>
            <a:off x="1143000" y="1600200"/>
            <a:ext cx="6858000" cy="4724400"/>
          </a:xfrm>
        </p:spPr>
        <p:txBody>
          <a:bodyPr/>
          <a:lstStyle/>
          <a:p>
            <a:pPr marL="457200" indent="-457200" eaLnBrk="1" hangingPunct="1">
              <a:spcBef>
                <a:spcPts val="0"/>
              </a:spcBef>
              <a:spcAft>
                <a:spcPts val="2400"/>
              </a:spcAft>
            </a:pPr>
            <a:r>
              <a:rPr lang="en-US" altLang="en-US" dirty="0"/>
              <a:t>Babylon (2:36-38) 605-539 BC</a:t>
            </a:r>
          </a:p>
          <a:p>
            <a:pPr marL="457200" indent="-457200" eaLnBrk="1" hangingPunct="1">
              <a:spcBef>
                <a:spcPts val="0"/>
              </a:spcBef>
              <a:spcAft>
                <a:spcPts val="2400"/>
              </a:spcAft>
            </a:pPr>
            <a:r>
              <a:rPr lang="en-US" altLang="en-US" dirty="0"/>
              <a:t>Media-Persia (2:39a) 539-331 BC</a:t>
            </a:r>
          </a:p>
          <a:p>
            <a:pPr marL="457200" indent="-457200" eaLnBrk="1" hangingPunct="1">
              <a:spcBef>
                <a:spcPts val="0"/>
              </a:spcBef>
              <a:spcAft>
                <a:spcPts val="2400"/>
              </a:spcAft>
            </a:pPr>
            <a:r>
              <a:rPr lang="en-US" altLang="en-US" b="1" u="sng" dirty="0">
                <a:solidFill>
                  <a:srgbClr val="FFFFCC"/>
                </a:solidFill>
              </a:rPr>
              <a:t>Greece (2:39b) 331-63 BC</a:t>
            </a:r>
          </a:p>
          <a:p>
            <a:pPr marL="457200" indent="-457200" eaLnBrk="1" hangingPunct="1">
              <a:spcBef>
                <a:spcPts val="0"/>
              </a:spcBef>
              <a:spcAft>
                <a:spcPts val="2400"/>
              </a:spcAft>
            </a:pPr>
            <a:r>
              <a:rPr lang="en-US" altLang="en-US" dirty="0"/>
              <a:t>Rome I (2:40) 63 BC – 70 AD</a:t>
            </a:r>
          </a:p>
          <a:p>
            <a:pPr marL="457200" indent="-457200" eaLnBrk="1" hangingPunct="1">
              <a:spcBef>
                <a:spcPts val="0"/>
              </a:spcBef>
              <a:spcAft>
                <a:spcPts val="2400"/>
              </a:spcAft>
            </a:pPr>
            <a:r>
              <a:rPr lang="en-US" altLang="en-US" dirty="0"/>
              <a:t>Rome II (2:41-43) Tribulation</a:t>
            </a:r>
          </a:p>
          <a:p>
            <a:pPr marL="457200" indent="-457200" eaLnBrk="1" hangingPunct="1">
              <a:spcBef>
                <a:spcPts val="0"/>
              </a:spcBef>
              <a:spcAft>
                <a:spcPts val="2400"/>
              </a:spcAft>
            </a:pPr>
            <a:r>
              <a:rPr lang="en-US" altLang="en-US" dirty="0"/>
              <a:t>Kingdom (2:44-45) After 2</a:t>
            </a:r>
            <a:r>
              <a:rPr lang="en-US" altLang="en-US" baseline="30000" dirty="0"/>
              <a:t>nd</a:t>
            </a:r>
            <a:r>
              <a:rPr lang="en-US" altLang="en-US" dirty="0"/>
              <a:t> Coming</a:t>
            </a:r>
          </a:p>
        </p:txBody>
      </p:sp>
    </p:spTree>
    <p:extLst>
      <p:ext uri="{BB962C8B-B14F-4D97-AF65-F5344CB8AC3E}">
        <p14:creationId xmlns:p14="http://schemas.microsoft.com/office/powerpoint/2010/main" val="2457192705"/>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2"/>
          <p:cNvSpPr>
            <a:spLocks noGrp="1" noChangeArrowheads="1"/>
          </p:cNvSpPr>
          <p:nvPr>
            <p:ph type="title"/>
          </p:nvPr>
        </p:nvSpPr>
        <p:spPr>
          <a:xfrm>
            <a:off x="800100" y="304800"/>
            <a:ext cx="7772400" cy="838200"/>
          </a:xfrm>
        </p:spPr>
        <p:txBody>
          <a:bodyPr/>
          <a:lstStyle/>
          <a:p>
            <a:pPr algn="ctr" eaLnBrk="1" hangingPunct="1"/>
            <a:r>
              <a:rPr lang="en-US" altLang="en-US" dirty="0"/>
              <a:t>6 Empires</a:t>
            </a:r>
          </a:p>
        </p:txBody>
      </p:sp>
      <p:sp>
        <p:nvSpPr>
          <p:cNvPr id="19462" name="Rectangle 3"/>
          <p:cNvSpPr>
            <a:spLocks noGrp="1" noChangeArrowheads="1"/>
          </p:cNvSpPr>
          <p:nvPr>
            <p:ph type="body" idx="1"/>
          </p:nvPr>
        </p:nvSpPr>
        <p:spPr>
          <a:xfrm>
            <a:off x="1143000" y="1600200"/>
            <a:ext cx="6858000" cy="4724400"/>
          </a:xfrm>
        </p:spPr>
        <p:txBody>
          <a:bodyPr/>
          <a:lstStyle/>
          <a:p>
            <a:pPr marL="457200" indent="-457200" eaLnBrk="1" hangingPunct="1">
              <a:spcBef>
                <a:spcPts val="0"/>
              </a:spcBef>
              <a:spcAft>
                <a:spcPts val="2400"/>
              </a:spcAft>
            </a:pPr>
            <a:r>
              <a:rPr lang="en-US" altLang="en-US" dirty="0"/>
              <a:t>Babylon (2:36-38) 605-539 BC</a:t>
            </a:r>
          </a:p>
          <a:p>
            <a:pPr marL="457200" indent="-457200" eaLnBrk="1" hangingPunct="1">
              <a:spcBef>
                <a:spcPts val="0"/>
              </a:spcBef>
              <a:spcAft>
                <a:spcPts val="2400"/>
              </a:spcAft>
            </a:pPr>
            <a:r>
              <a:rPr lang="en-US" altLang="en-US" dirty="0"/>
              <a:t>Media-Persia (2:39a) 539-331 BC</a:t>
            </a:r>
          </a:p>
          <a:p>
            <a:pPr marL="457200" indent="-457200" eaLnBrk="1" hangingPunct="1">
              <a:spcBef>
                <a:spcPts val="0"/>
              </a:spcBef>
              <a:spcAft>
                <a:spcPts val="2400"/>
              </a:spcAft>
            </a:pPr>
            <a:r>
              <a:rPr lang="en-US" altLang="en-US" dirty="0"/>
              <a:t>Greece (2:39b) 331-63 BC</a:t>
            </a:r>
          </a:p>
          <a:p>
            <a:pPr marL="457200" indent="-457200" eaLnBrk="1" hangingPunct="1">
              <a:spcBef>
                <a:spcPts val="0"/>
              </a:spcBef>
              <a:spcAft>
                <a:spcPts val="2400"/>
              </a:spcAft>
            </a:pPr>
            <a:r>
              <a:rPr lang="en-US" altLang="en-US" b="1" u="sng" dirty="0">
                <a:solidFill>
                  <a:srgbClr val="FFFFCC"/>
                </a:solidFill>
              </a:rPr>
              <a:t>Rome I (2:40) 63 BC – 70 AD</a:t>
            </a:r>
          </a:p>
          <a:p>
            <a:pPr marL="457200" indent="-457200" eaLnBrk="1" hangingPunct="1">
              <a:spcBef>
                <a:spcPts val="0"/>
              </a:spcBef>
              <a:spcAft>
                <a:spcPts val="2400"/>
              </a:spcAft>
            </a:pPr>
            <a:r>
              <a:rPr lang="en-US" altLang="en-US" dirty="0"/>
              <a:t>Rome II (2:41-43) Tribulation</a:t>
            </a:r>
          </a:p>
          <a:p>
            <a:pPr marL="457200" indent="-457200" eaLnBrk="1" hangingPunct="1">
              <a:spcBef>
                <a:spcPts val="0"/>
              </a:spcBef>
              <a:spcAft>
                <a:spcPts val="2400"/>
              </a:spcAft>
            </a:pPr>
            <a:r>
              <a:rPr lang="en-US" altLang="en-US" dirty="0"/>
              <a:t>Kingdom (2:44-45) After 2</a:t>
            </a:r>
            <a:r>
              <a:rPr lang="en-US" altLang="en-US" baseline="30000" dirty="0"/>
              <a:t>nd</a:t>
            </a:r>
            <a:r>
              <a:rPr lang="en-US" altLang="en-US" dirty="0"/>
              <a:t> Coming</a:t>
            </a:r>
          </a:p>
        </p:txBody>
      </p:sp>
    </p:spTree>
    <p:extLst>
      <p:ext uri="{BB962C8B-B14F-4D97-AF65-F5344CB8AC3E}">
        <p14:creationId xmlns:p14="http://schemas.microsoft.com/office/powerpoint/2010/main" val="3224919548"/>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2"/>
          <p:cNvSpPr>
            <a:spLocks noGrp="1" noChangeArrowheads="1"/>
          </p:cNvSpPr>
          <p:nvPr>
            <p:ph type="title"/>
          </p:nvPr>
        </p:nvSpPr>
        <p:spPr>
          <a:xfrm>
            <a:off x="800100" y="304800"/>
            <a:ext cx="7772400" cy="838200"/>
          </a:xfrm>
        </p:spPr>
        <p:txBody>
          <a:bodyPr/>
          <a:lstStyle/>
          <a:p>
            <a:pPr algn="ctr" eaLnBrk="1" hangingPunct="1"/>
            <a:r>
              <a:rPr lang="en-US" altLang="en-US" dirty="0"/>
              <a:t>6 Empires</a:t>
            </a:r>
          </a:p>
        </p:txBody>
      </p:sp>
      <p:sp>
        <p:nvSpPr>
          <p:cNvPr id="19462" name="Rectangle 3"/>
          <p:cNvSpPr>
            <a:spLocks noGrp="1" noChangeArrowheads="1"/>
          </p:cNvSpPr>
          <p:nvPr>
            <p:ph type="body" idx="1"/>
          </p:nvPr>
        </p:nvSpPr>
        <p:spPr>
          <a:xfrm>
            <a:off x="1143000" y="1600200"/>
            <a:ext cx="6858000" cy="4724400"/>
          </a:xfrm>
        </p:spPr>
        <p:txBody>
          <a:bodyPr/>
          <a:lstStyle/>
          <a:p>
            <a:pPr marL="457200" indent="-457200" eaLnBrk="1" hangingPunct="1">
              <a:spcBef>
                <a:spcPts val="0"/>
              </a:spcBef>
              <a:spcAft>
                <a:spcPts val="2400"/>
              </a:spcAft>
            </a:pPr>
            <a:r>
              <a:rPr lang="en-US" altLang="en-US" dirty="0"/>
              <a:t>Babylon (2:36-38) 605-539 BC</a:t>
            </a:r>
          </a:p>
          <a:p>
            <a:pPr marL="457200" indent="-457200" eaLnBrk="1" hangingPunct="1">
              <a:spcBef>
                <a:spcPts val="0"/>
              </a:spcBef>
              <a:spcAft>
                <a:spcPts val="2400"/>
              </a:spcAft>
            </a:pPr>
            <a:r>
              <a:rPr lang="en-US" altLang="en-US" dirty="0"/>
              <a:t>Media-Persia (2:39a) 539-331 BC</a:t>
            </a:r>
          </a:p>
          <a:p>
            <a:pPr marL="457200" indent="-457200" eaLnBrk="1" hangingPunct="1">
              <a:spcBef>
                <a:spcPts val="0"/>
              </a:spcBef>
              <a:spcAft>
                <a:spcPts val="2400"/>
              </a:spcAft>
            </a:pPr>
            <a:r>
              <a:rPr lang="en-US" altLang="en-US" dirty="0"/>
              <a:t>Greece (2:39b) 331-63 BC</a:t>
            </a:r>
          </a:p>
          <a:p>
            <a:pPr marL="457200" indent="-457200" eaLnBrk="1" hangingPunct="1">
              <a:spcBef>
                <a:spcPts val="0"/>
              </a:spcBef>
              <a:spcAft>
                <a:spcPts val="2400"/>
              </a:spcAft>
            </a:pPr>
            <a:r>
              <a:rPr lang="en-US" altLang="en-US" dirty="0"/>
              <a:t>Rome I (2:40) 63 BC – 70 AD</a:t>
            </a:r>
          </a:p>
          <a:p>
            <a:pPr marL="457200" indent="-457200" eaLnBrk="1" hangingPunct="1">
              <a:spcBef>
                <a:spcPts val="0"/>
              </a:spcBef>
              <a:spcAft>
                <a:spcPts val="2400"/>
              </a:spcAft>
            </a:pPr>
            <a:r>
              <a:rPr lang="en-US" altLang="en-US" b="1" u="sng" dirty="0">
                <a:solidFill>
                  <a:srgbClr val="FFFFCC"/>
                </a:solidFill>
              </a:rPr>
              <a:t>Rome II (2:41-43) Tribulation</a:t>
            </a:r>
          </a:p>
          <a:p>
            <a:pPr marL="457200" indent="-457200" eaLnBrk="1" hangingPunct="1">
              <a:spcBef>
                <a:spcPts val="0"/>
              </a:spcBef>
              <a:spcAft>
                <a:spcPts val="2400"/>
              </a:spcAft>
            </a:pPr>
            <a:r>
              <a:rPr lang="en-US" altLang="en-US" dirty="0"/>
              <a:t>Kingdom (2:44-45) After 2</a:t>
            </a:r>
            <a:r>
              <a:rPr lang="en-US" altLang="en-US" baseline="30000" dirty="0"/>
              <a:t>nd</a:t>
            </a:r>
            <a:r>
              <a:rPr lang="en-US" altLang="en-US" dirty="0"/>
              <a:t> Coming</a:t>
            </a:r>
          </a:p>
        </p:txBody>
      </p:sp>
    </p:spTree>
    <p:extLst>
      <p:ext uri="{BB962C8B-B14F-4D97-AF65-F5344CB8AC3E}">
        <p14:creationId xmlns:p14="http://schemas.microsoft.com/office/powerpoint/2010/main" val="985219220"/>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2"/>
          <p:cNvSpPr>
            <a:spLocks noGrp="1" noChangeArrowheads="1"/>
          </p:cNvSpPr>
          <p:nvPr>
            <p:ph type="title"/>
          </p:nvPr>
        </p:nvSpPr>
        <p:spPr>
          <a:xfrm>
            <a:off x="800100" y="304800"/>
            <a:ext cx="7772400" cy="838200"/>
          </a:xfrm>
        </p:spPr>
        <p:txBody>
          <a:bodyPr/>
          <a:lstStyle/>
          <a:p>
            <a:pPr algn="ctr" eaLnBrk="1" hangingPunct="1"/>
            <a:r>
              <a:rPr lang="en-US" altLang="en-US" dirty="0"/>
              <a:t>6 Empires</a:t>
            </a:r>
          </a:p>
        </p:txBody>
      </p:sp>
      <p:sp>
        <p:nvSpPr>
          <p:cNvPr id="19462" name="Rectangle 3"/>
          <p:cNvSpPr>
            <a:spLocks noGrp="1" noChangeArrowheads="1"/>
          </p:cNvSpPr>
          <p:nvPr>
            <p:ph type="body" idx="1"/>
          </p:nvPr>
        </p:nvSpPr>
        <p:spPr>
          <a:xfrm>
            <a:off x="1143000" y="1600200"/>
            <a:ext cx="6858000" cy="4724400"/>
          </a:xfrm>
        </p:spPr>
        <p:txBody>
          <a:bodyPr/>
          <a:lstStyle/>
          <a:p>
            <a:pPr marL="457200" indent="-457200" eaLnBrk="1" hangingPunct="1">
              <a:spcBef>
                <a:spcPts val="0"/>
              </a:spcBef>
              <a:spcAft>
                <a:spcPts val="2400"/>
              </a:spcAft>
            </a:pPr>
            <a:r>
              <a:rPr lang="en-US" altLang="en-US" dirty="0"/>
              <a:t>Babylon (2:36-38) 605-539 BC</a:t>
            </a:r>
          </a:p>
          <a:p>
            <a:pPr marL="457200" indent="-457200" eaLnBrk="1" hangingPunct="1">
              <a:spcBef>
                <a:spcPts val="0"/>
              </a:spcBef>
              <a:spcAft>
                <a:spcPts val="2400"/>
              </a:spcAft>
            </a:pPr>
            <a:r>
              <a:rPr lang="en-US" altLang="en-US" dirty="0"/>
              <a:t>Media-Persia (2:39a) 539-331 BC</a:t>
            </a:r>
          </a:p>
          <a:p>
            <a:pPr marL="457200" indent="-457200" eaLnBrk="1" hangingPunct="1">
              <a:spcBef>
                <a:spcPts val="0"/>
              </a:spcBef>
              <a:spcAft>
                <a:spcPts val="2400"/>
              </a:spcAft>
            </a:pPr>
            <a:r>
              <a:rPr lang="en-US" altLang="en-US" dirty="0"/>
              <a:t>Greece (2:39b) 331-63 BC</a:t>
            </a:r>
          </a:p>
          <a:p>
            <a:pPr marL="457200" indent="-457200" eaLnBrk="1" hangingPunct="1">
              <a:spcBef>
                <a:spcPts val="0"/>
              </a:spcBef>
              <a:spcAft>
                <a:spcPts val="2400"/>
              </a:spcAft>
            </a:pPr>
            <a:r>
              <a:rPr lang="en-US" altLang="en-US" dirty="0"/>
              <a:t>Rome I (2:40) 63 BC – 70 AD</a:t>
            </a:r>
          </a:p>
          <a:p>
            <a:pPr marL="457200" indent="-457200" eaLnBrk="1" hangingPunct="1">
              <a:spcBef>
                <a:spcPts val="0"/>
              </a:spcBef>
              <a:spcAft>
                <a:spcPts val="2400"/>
              </a:spcAft>
            </a:pPr>
            <a:r>
              <a:rPr lang="en-US" altLang="en-US" dirty="0"/>
              <a:t>Rome II (2:41-43) Tribulation</a:t>
            </a:r>
          </a:p>
          <a:p>
            <a:pPr marL="457200" indent="-457200" eaLnBrk="1" hangingPunct="1">
              <a:spcBef>
                <a:spcPts val="0"/>
              </a:spcBef>
              <a:spcAft>
                <a:spcPts val="2400"/>
              </a:spcAft>
            </a:pPr>
            <a:r>
              <a:rPr lang="en-US" altLang="en-US" b="1" u="sng" dirty="0">
                <a:solidFill>
                  <a:srgbClr val="FFFFCC"/>
                </a:solidFill>
              </a:rPr>
              <a:t>Kingdom (2:44-45) After 2nd Coming</a:t>
            </a:r>
          </a:p>
        </p:txBody>
      </p:sp>
    </p:spTree>
    <p:extLst>
      <p:ext uri="{BB962C8B-B14F-4D97-AF65-F5344CB8AC3E}">
        <p14:creationId xmlns:p14="http://schemas.microsoft.com/office/powerpoint/2010/main" val="3236234563"/>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2"/>
          <p:cNvSpPr>
            <a:spLocks noGrp="1" noChangeArrowheads="1"/>
          </p:cNvSpPr>
          <p:nvPr>
            <p:ph type="title"/>
          </p:nvPr>
        </p:nvSpPr>
        <p:spPr>
          <a:xfrm>
            <a:off x="685800" y="304800"/>
            <a:ext cx="7772400" cy="838200"/>
          </a:xfrm>
        </p:spPr>
        <p:txBody>
          <a:bodyPr/>
          <a:lstStyle/>
          <a:p>
            <a:pPr algn="ctr" eaLnBrk="1" hangingPunct="1"/>
            <a:r>
              <a:rPr lang="en-US" altLang="en-US" dirty="0"/>
              <a:t>Daniel 2:44-45 is Future</a:t>
            </a:r>
          </a:p>
        </p:txBody>
      </p:sp>
      <p:sp>
        <p:nvSpPr>
          <p:cNvPr id="20486" name="Rectangle 3"/>
          <p:cNvSpPr>
            <a:spLocks noGrp="1" noChangeArrowheads="1"/>
          </p:cNvSpPr>
          <p:nvPr>
            <p:ph type="body" idx="1"/>
          </p:nvPr>
        </p:nvSpPr>
        <p:spPr>
          <a:xfrm>
            <a:off x="304800" y="1600200"/>
            <a:ext cx="8839200" cy="4460875"/>
          </a:xfrm>
        </p:spPr>
        <p:txBody>
          <a:bodyPr/>
          <a:lstStyle/>
          <a:p>
            <a:pPr marL="457200" indent="-457200" eaLnBrk="1" hangingPunct="1">
              <a:spcBef>
                <a:spcPts val="0"/>
              </a:spcBef>
              <a:spcAft>
                <a:spcPts val="2400"/>
              </a:spcAft>
            </a:pPr>
            <a:r>
              <a:rPr lang="en-US" altLang="en-US" sz="3000" dirty="0"/>
              <a:t>Christianity did not suddenly fill the whole earth</a:t>
            </a:r>
          </a:p>
          <a:p>
            <a:pPr marL="457200" indent="-457200" eaLnBrk="1" hangingPunct="1">
              <a:spcBef>
                <a:spcPts val="0"/>
              </a:spcBef>
              <a:spcAft>
                <a:spcPts val="2400"/>
              </a:spcAft>
            </a:pPr>
            <a:r>
              <a:rPr lang="en-US" altLang="en-US" sz="3000" dirty="0"/>
              <a:t>Christ did not destroy Rome</a:t>
            </a:r>
          </a:p>
          <a:p>
            <a:pPr marL="457200" indent="-457200" eaLnBrk="1" hangingPunct="1">
              <a:spcBef>
                <a:spcPts val="0"/>
              </a:spcBef>
              <a:spcAft>
                <a:spcPts val="2400"/>
              </a:spcAft>
            </a:pPr>
            <a:r>
              <a:rPr lang="en-US" altLang="en-US" sz="3000" dirty="0"/>
              <a:t>No 10 simultaneous kings in the time of Christ</a:t>
            </a:r>
          </a:p>
          <a:p>
            <a:pPr marL="457200" indent="-457200" eaLnBrk="1" hangingPunct="1">
              <a:spcBef>
                <a:spcPts val="0"/>
              </a:spcBef>
              <a:spcAft>
                <a:spcPts val="2400"/>
              </a:spcAft>
            </a:pPr>
            <a:r>
              <a:rPr lang="en-US" altLang="en-US" sz="3000" dirty="0"/>
              <a:t>Christ was not the smiting stone</a:t>
            </a:r>
          </a:p>
          <a:p>
            <a:pPr marL="457200" indent="-457200" eaLnBrk="1" hangingPunct="1">
              <a:spcBef>
                <a:spcPts val="0"/>
              </a:spcBef>
              <a:spcAft>
                <a:spcPts val="2400"/>
              </a:spcAft>
            </a:pPr>
            <a:r>
              <a:rPr lang="en-US" altLang="en-US" sz="3000" dirty="0"/>
              <a:t>Christ did not destroy all the kingdoms of the world</a:t>
            </a:r>
          </a:p>
          <a:p>
            <a:pPr marL="457200" indent="-457200" eaLnBrk="1" hangingPunct="1">
              <a:spcBef>
                <a:spcPts val="0"/>
              </a:spcBef>
              <a:spcAft>
                <a:spcPts val="2400"/>
              </a:spcAft>
            </a:pPr>
            <a:r>
              <a:rPr lang="en-US" altLang="en-US" sz="3000" dirty="0"/>
              <a:t>The church is not a political kingdom</a:t>
            </a:r>
          </a:p>
        </p:txBody>
      </p:sp>
      <p:sp>
        <p:nvSpPr>
          <p:cNvPr id="20487" name="Text Box 4"/>
          <p:cNvSpPr txBox="1">
            <a:spLocks noChangeArrowheads="1"/>
          </p:cNvSpPr>
          <p:nvPr/>
        </p:nvSpPr>
        <p:spPr bwMode="auto">
          <a:xfrm>
            <a:off x="1066800" y="6172200"/>
            <a:ext cx="7543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en-US" altLang="en-US" dirty="0">
                <a:latin typeface="Calibri" panose="020F0502020204030204" pitchFamily="34" charset="0"/>
                <a:cs typeface="Calibri" panose="020F0502020204030204" pitchFamily="34" charset="0"/>
              </a:rPr>
              <a:t>J. Dwight Pentecost, </a:t>
            </a:r>
            <a:r>
              <a:rPr lang="en-US" altLang="en-US" i="1" dirty="0">
                <a:latin typeface="Calibri" panose="020F0502020204030204" pitchFamily="34" charset="0"/>
                <a:cs typeface="Calibri" panose="020F0502020204030204" pitchFamily="34" charset="0"/>
              </a:rPr>
              <a:t>Bible Knowledge Commentary</a:t>
            </a:r>
            <a:r>
              <a:rPr lang="en-US" altLang="en-US" dirty="0">
                <a:latin typeface="Calibri" panose="020F0502020204030204" pitchFamily="34" charset="0"/>
                <a:cs typeface="Calibri" panose="020F0502020204030204" pitchFamily="34" charset="0"/>
              </a:rPr>
              <a:t>, 1336</a:t>
            </a:r>
          </a:p>
        </p:txBody>
      </p:sp>
    </p:spTree>
    <p:extLst>
      <p:ext uri="{BB962C8B-B14F-4D97-AF65-F5344CB8AC3E}">
        <p14:creationId xmlns:p14="http://schemas.microsoft.com/office/powerpoint/2010/main" val="682149546"/>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a:xfrm>
            <a:off x="2628900" y="228600"/>
            <a:ext cx="3886200" cy="685800"/>
          </a:xfrm>
        </p:spPr>
        <p:txBody>
          <a:bodyPr/>
          <a:lstStyle/>
          <a:p>
            <a:pPr algn="ctr" eaLnBrk="1" hangingPunct="1"/>
            <a:r>
              <a:rPr lang="en-US" sz="3600" dirty="0"/>
              <a:t>Emergent: Kingdom</a:t>
            </a:r>
          </a:p>
        </p:txBody>
      </p:sp>
      <p:sp>
        <p:nvSpPr>
          <p:cNvPr id="38915" name="Rectangle 3"/>
          <p:cNvSpPr>
            <a:spLocks noGrp="1" noChangeArrowheads="1"/>
          </p:cNvSpPr>
          <p:nvPr>
            <p:ph type="body" idx="4294967295"/>
          </p:nvPr>
        </p:nvSpPr>
        <p:spPr>
          <a:xfrm>
            <a:off x="228600" y="1143001"/>
            <a:ext cx="8713788" cy="3657600"/>
          </a:xfrm>
        </p:spPr>
        <p:txBody>
          <a:bodyPr/>
          <a:lstStyle/>
          <a:p>
            <a:pPr marL="0" indent="0" algn="just" eaLnBrk="1" hangingPunct="1">
              <a:lnSpc>
                <a:spcPct val="90000"/>
              </a:lnSpc>
              <a:buFont typeface="Wingdings" pitchFamily="2" charset="2"/>
              <a:buNone/>
              <a:defRPr/>
            </a:pPr>
            <a:r>
              <a:rPr lang="en-US" sz="3000" dirty="0"/>
              <a:t>“He selected 12 and trained them in a new way of life. He sent them to teach everyone this new way of life...Even if only a few would practice this new way, many would benefit. Oppressed people would be free. Poor people would be liberated from poverty. Minorities would be treated with respect. Sinners would be loved, not resented.”</a:t>
            </a:r>
          </a:p>
        </p:txBody>
      </p:sp>
      <p:sp>
        <p:nvSpPr>
          <p:cNvPr id="16388" name="Text Box 4"/>
          <p:cNvSpPr txBox="1">
            <a:spLocks noChangeArrowheads="1"/>
          </p:cNvSpPr>
          <p:nvPr/>
        </p:nvSpPr>
        <p:spPr bwMode="auto">
          <a:xfrm>
            <a:off x="1714500" y="6248400"/>
            <a:ext cx="5715000" cy="400110"/>
          </a:xfrm>
          <a:prstGeom prst="rect">
            <a:avLst/>
          </a:prstGeom>
          <a:noFill/>
          <a:ln w="9525">
            <a:noFill/>
            <a:miter lim="800000"/>
            <a:headEnd/>
            <a:tailEnd/>
          </a:ln>
        </p:spPr>
        <p:txBody>
          <a:bodyPr wrap="square">
            <a:spAutoFit/>
          </a:bodyPr>
          <a:lstStyle/>
          <a:p>
            <a:pPr algn="ctr">
              <a:spcBef>
                <a:spcPct val="50000"/>
              </a:spcBef>
            </a:pPr>
            <a:r>
              <a:rPr lang="en-US" sz="2000" dirty="0">
                <a:latin typeface="Calibri" panose="020F0502020204030204" pitchFamily="34" charset="0"/>
              </a:rPr>
              <a:t>Brian McLaren, </a:t>
            </a:r>
            <a:r>
              <a:rPr lang="en-US" sz="2000" i="1" dirty="0">
                <a:latin typeface="Calibri" panose="020F0502020204030204" pitchFamily="34" charset="0"/>
              </a:rPr>
              <a:t>A Generous Orthodoxy</a:t>
            </a:r>
            <a:r>
              <a:rPr lang="en-US" sz="2000" dirty="0">
                <a:latin typeface="Calibri" panose="020F0502020204030204" pitchFamily="34" charset="0"/>
              </a:rPr>
              <a:t>, 111.</a:t>
            </a:r>
          </a:p>
        </p:txBody>
      </p:sp>
      <p:pic>
        <p:nvPicPr>
          <p:cNvPr id="16389" name="Picture 2" descr="http://3.bp.blogspot.com/-QEkPt30fRNQ/US-EfJsZfRI/AAAAAAAASK4/JnP_SUUHRas/s1600/a.jpg"/>
          <p:cNvPicPr>
            <a:picLocks noChangeAspect="1" noChangeArrowheads="1"/>
          </p:cNvPicPr>
          <p:nvPr/>
        </p:nvPicPr>
        <p:blipFill>
          <a:blip r:embed="rId2" cstate="print"/>
          <a:srcRect/>
          <a:stretch>
            <a:fillRect/>
          </a:stretch>
        </p:blipFill>
        <p:spPr bwMode="auto">
          <a:xfrm>
            <a:off x="3285331" y="4419600"/>
            <a:ext cx="2573338" cy="1724025"/>
          </a:xfrm>
          <a:prstGeom prst="rect">
            <a:avLst/>
          </a:prstGeom>
          <a:noFill/>
          <a:ln w="9525">
            <a:noFill/>
            <a:miter lim="800000"/>
            <a:headEnd/>
            <a:tailEnd/>
          </a:ln>
        </p:spPr>
      </p:pic>
    </p:spTree>
    <p:extLst>
      <p:ext uri="{BB962C8B-B14F-4D97-AF65-F5344CB8AC3E}">
        <p14:creationId xmlns:p14="http://schemas.microsoft.com/office/powerpoint/2010/main" val="1364719850"/>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a:xfrm>
            <a:off x="2209800" y="228600"/>
            <a:ext cx="4724400" cy="685800"/>
          </a:xfrm>
        </p:spPr>
        <p:txBody>
          <a:bodyPr/>
          <a:lstStyle/>
          <a:p>
            <a:pPr algn="ctr" eaLnBrk="1" hangingPunct="1"/>
            <a:r>
              <a:rPr lang="en-US" sz="3600" dirty="0"/>
              <a:t>Emergent: Kingdom</a:t>
            </a:r>
          </a:p>
        </p:txBody>
      </p:sp>
      <p:sp>
        <p:nvSpPr>
          <p:cNvPr id="38915" name="Rectangle 3"/>
          <p:cNvSpPr>
            <a:spLocks noGrp="1" noChangeArrowheads="1"/>
          </p:cNvSpPr>
          <p:nvPr>
            <p:ph type="body" idx="4294967295"/>
          </p:nvPr>
        </p:nvSpPr>
        <p:spPr>
          <a:xfrm>
            <a:off x="228600" y="1136591"/>
            <a:ext cx="8713788" cy="2801997"/>
          </a:xfrm>
        </p:spPr>
        <p:txBody>
          <a:bodyPr/>
          <a:lstStyle/>
          <a:p>
            <a:pPr marL="0" indent="0" algn="just" eaLnBrk="1" hangingPunct="1">
              <a:lnSpc>
                <a:spcPct val="90000"/>
              </a:lnSpc>
              <a:buNone/>
              <a:defRPr/>
            </a:pPr>
            <a:r>
              <a:rPr lang="en-US" sz="3000" dirty="0"/>
              <a:t>“Industrialists would realize that God cares for sparrows and wildflowers-so their industries should respect, not rape, the environment. The homeless would be invited in for a hot meal. </a:t>
            </a:r>
            <a:r>
              <a:rPr lang="en-US" sz="3000" b="1" i="1" u="sng" dirty="0">
                <a:solidFill>
                  <a:srgbClr val="FFFFCC"/>
                </a:solidFill>
              </a:rPr>
              <a:t>The kingdom of God would come</a:t>
            </a:r>
            <a:r>
              <a:rPr lang="en-US" sz="3000" b="1" i="1" dirty="0">
                <a:solidFill>
                  <a:srgbClr val="FFFFCC"/>
                </a:solidFill>
              </a:rPr>
              <a:t> </a:t>
            </a:r>
            <a:r>
              <a:rPr lang="en-US" sz="3000" b="1" dirty="0"/>
              <a:t>– </a:t>
            </a:r>
            <a:r>
              <a:rPr lang="en-US" sz="3000" dirty="0"/>
              <a:t>not everywhere at once, not suddenly, but gradually like a seed growing in a field, </a:t>
            </a:r>
            <a:r>
              <a:rPr lang="en-US" sz="3000" dirty="0">
                <a:effectLst/>
              </a:rPr>
              <a:t>like yeast spreading in a lump of bread dough</a:t>
            </a:r>
            <a:r>
              <a:rPr lang="en-US" sz="3000" dirty="0"/>
              <a:t>, like light spreading across the sky at dawn.”</a:t>
            </a:r>
          </a:p>
        </p:txBody>
      </p:sp>
      <p:sp>
        <p:nvSpPr>
          <p:cNvPr id="16388" name="Text Box 4"/>
          <p:cNvSpPr txBox="1">
            <a:spLocks noChangeArrowheads="1"/>
          </p:cNvSpPr>
          <p:nvPr/>
        </p:nvSpPr>
        <p:spPr bwMode="auto">
          <a:xfrm>
            <a:off x="1714500" y="6248400"/>
            <a:ext cx="5715000" cy="400110"/>
          </a:xfrm>
          <a:prstGeom prst="rect">
            <a:avLst/>
          </a:prstGeom>
          <a:noFill/>
          <a:ln w="9525">
            <a:noFill/>
            <a:miter lim="800000"/>
            <a:headEnd/>
            <a:tailEnd/>
          </a:ln>
        </p:spPr>
        <p:txBody>
          <a:bodyPr wrap="square">
            <a:spAutoFit/>
          </a:bodyPr>
          <a:lstStyle/>
          <a:p>
            <a:pPr algn="ctr">
              <a:spcBef>
                <a:spcPct val="50000"/>
              </a:spcBef>
            </a:pPr>
            <a:r>
              <a:rPr lang="en-US" sz="2000" dirty="0">
                <a:latin typeface="Calibri" panose="020F0502020204030204" pitchFamily="34" charset="0"/>
              </a:rPr>
              <a:t>Brian McLaren, </a:t>
            </a:r>
            <a:r>
              <a:rPr lang="en-US" sz="2000" i="1" dirty="0">
                <a:latin typeface="Calibri" panose="020F0502020204030204" pitchFamily="34" charset="0"/>
              </a:rPr>
              <a:t>A Generous Orthodoxy</a:t>
            </a:r>
            <a:r>
              <a:rPr lang="en-US" sz="2000" dirty="0">
                <a:latin typeface="Calibri" panose="020F0502020204030204" pitchFamily="34" charset="0"/>
              </a:rPr>
              <a:t>, 111.</a:t>
            </a:r>
          </a:p>
        </p:txBody>
      </p:sp>
      <p:pic>
        <p:nvPicPr>
          <p:cNvPr id="6" name="Picture 2" descr="http://3.bp.blogspot.com/-QEkPt30fRNQ/US-EfJsZfRI/AAAAAAAASK4/JnP_SUUHRas/s1600/a.jpg"/>
          <p:cNvPicPr>
            <a:picLocks noChangeAspect="1" noChangeArrowheads="1"/>
          </p:cNvPicPr>
          <p:nvPr/>
        </p:nvPicPr>
        <p:blipFill>
          <a:blip r:embed="rId2" cstate="print"/>
          <a:srcRect/>
          <a:stretch>
            <a:fillRect/>
          </a:stretch>
        </p:blipFill>
        <p:spPr bwMode="auto">
          <a:xfrm>
            <a:off x="3285331" y="4524375"/>
            <a:ext cx="2573338" cy="1724025"/>
          </a:xfrm>
          <a:prstGeom prst="rect">
            <a:avLst/>
          </a:prstGeom>
          <a:noFill/>
          <a:ln w="9525">
            <a:noFill/>
            <a:miter lim="800000"/>
            <a:headEnd/>
            <a:tailEnd/>
          </a:ln>
        </p:spPr>
      </p:pic>
    </p:spTree>
    <p:extLst>
      <p:ext uri="{BB962C8B-B14F-4D97-AF65-F5344CB8AC3E}">
        <p14:creationId xmlns:p14="http://schemas.microsoft.com/office/powerpoint/2010/main" val="4021622031"/>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noChangeArrowheads="1"/>
          </p:cNvSpPr>
          <p:nvPr>
            <p:ph type="body" idx="1"/>
          </p:nvPr>
        </p:nvSpPr>
        <p:spPr>
          <a:xfrm>
            <a:off x="571500" y="1143000"/>
            <a:ext cx="8001000" cy="2133600"/>
          </a:xfrm>
        </p:spPr>
        <p:txBody>
          <a:bodyPr/>
          <a:lstStyle/>
          <a:p>
            <a:pPr marL="0" indent="0" algn="just" eaLnBrk="1" hangingPunct="1">
              <a:buFont typeface="Wingdings" panose="05000000000000000000" pitchFamily="2" charset="2"/>
              <a:buNone/>
              <a:defRPr/>
            </a:pPr>
            <a:r>
              <a:rPr lang="en-US" dirty="0">
                <a:latin typeface="Calibri" panose="020F0502020204030204" pitchFamily="34" charset="0"/>
              </a:rPr>
              <a:t>“The </a:t>
            </a:r>
            <a:r>
              <a:rPr lang="en-US" b="1" i="1" u="sng" dirty="0">
                <a:solidFill>
                  <a:srgbClr val="FFFFCC"/>
                </a:solidFill>
                <a:latin typeface="Calibri" panose="020F0502020204030204" pitchFamily="34" charset="0"/>
              </a:rPr>
              <a:t>Kingdom</a:t>
            </a:r>
            <a:r>
              <a:rPr lang="en-US" dirty="0">
                <a:latin typeface="Calibri" panose="020F0502020204030204" pitchFamily="34" charset="0"/>
              </a:rPr>
              <a:t> of God is a </a:t>
            </a:r>
            <a:r>
              <a:rPr lang="en-US" b="1" i="1" u="sng" dirty="0">
                <a:solidFill>
                  <a:srgbClr val="FFFFCC"/>
                </a:solidFill>
                <a:latin typeface="Calibri" panose="020F0502020204030204" pitchFamily="34" charset="0"/>
              </a:rPr>
              <a:t>central</a:t>
            </a:r>
            <a:r>
              <a:rPr lang="en-US" dirty="0">
                <a:latin typeface="Calibri" panose="020F0502020204030204" pitchFamily="34" charset="0"/>
              </a:rPr>
              <a:t> conversation in emerging communities… And let me tell you ‘Kingdom of God’ language is </a:t>
            </a:r>
            <a:r>
              <a:rPr lang="en-US" b="1" i="1" u="sng" dirty="0">
                <a:solidFill>
                  <a:srgbClr val="FFFFCC"/>
                </a:solidFill>
                <a:latin typeface="Calibri" panose="020F0502020204030204" pitchFamily="34" charset="0"/>
              </a:rPr>
              <a:t>really big</a:t>
            </a:r>
            <a:r>
              <a:rPr lang="en-US" b="1" i="1" dirty="0">
                <a:solidFill>
                  <a:srgbClr val="FFFFCC"/>
                </a:solidFill>
                <a:latin typeface="Calibri" panose="020F0502020204030204" pitchFamily="34" charset="0"/>
              </a:rPr>
              <a:t> </a:t>
            </a:r>
            <a:r>
              <a:rPr lang="en-US" dirty="0">
                <a:latin typeface="Calibri" panose="020F0502020204030204" pitchFamily="34" charset="0"/>
              </a:rPr>
              <a:t>in the emerging church” (Italics added). </a:t>
            </a:r>
          </a:p>
        </p:txBody>
      </p:sp>
      <p:sp>
        <p:nvSpPr>
          <p:cNvPr id="78852" name="Text Box 4"/>
          <p:cNvSpPr txBox="1">
            <a:spLocks noChangeArrowheads="1"/>
          </p:cNvSpPr>
          <p:nvPr/>
        </p:nvSpPr>
        <p:spPr bwMode="auto">
          <a:xfrm>
            <a:off x="2324100" y="6248400"/>
            <a:ext cx="44958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Bef>
                <a:spcPct val="50000"/>
              </a:spcBef>
            </a:pPr>
            <a:r>
              <a:rPr lang="en-US" altLang="en-US" sz="2000" dirty="0">
                <a:latin typeface="Calibri" panose="020F0502020204030204" pitchFamily="34" charset="0"/>
                <a:cs typeface="Arial" charset="0"/>
              </a:rPr>
              <a:t>Doug </a:t>
            </a:r>
            <a:r>
              <a:rPr lang="en-US" altLang="en-US" sz="2000" dirty="0" err="1">
                <a:latin typeface="Calibri" panose="020F0502020204030204" pitchFamily="34" charset="0"/>
                <a:cs typeface="Arial" charset="0"/>
              </a:rPr>
              <a:t>Pagitt</a:t>
            </a:r>
            <a:r>
              <a:rPr lang="en-US" altLang="en-US" sz="2000" dirty="0">
                <a:latin typeface="Calibri" panose="020F0502020204030204" pitchFamily="34" charset="0"/>
                <a:cs typeface="Arial" charset="0"/>
              </a:rPr>
              <a:t>, cited in Oakland, 163.</a:t>
            </a:r>
          </a:p>
        </p:txBody>
      </p:sp>
      <p:sp>
        <p:nvSpPr>
          <p:cNvPr id="8" name="Rectangle 2"/>
          <p:cNvSpPr>
            <a:spLocks noGrp="1" noChangeArrowheads="1"/>
          </p:cNvSpPr>
          <p:nvPr>
            <p:ph type="title" idx="4294967295"/>
          </p:nvPr>
        </p:nvSpPr>
        <p:spPr>
          <a:xfrm>
            <a:off x="2209800" y="228600"/>
            <a:ext cx="4724400" cy="685800"/>
          </a:xfrm>
        </p:spPr>
        <p:txBody>
          <a:bodyPr/>
          <a:lstStyle/>
          <a:p>
            <a:pPr algn="ctr" eaLnBrk="1" hangingPunct="1"/>
            <a:r>
              <a:rPr lang="en-US" sz="3600" dirty="0"/>
              <a:t>Emergent: Kingdom</a:t>
            </a:r>
          </a:p>
        </p:txBody>
      </p:sp>
      <p:pic>
        <p:nvPicPr>
          <p:cNvPr id="9" name="Picture 2" descr="http://3.bp.blogspot.com/-QEkPt30fRNQ/US-EfJsZfRI/AAAAAAAASK4/JnP_SUUHRas/s1600/a.jpg"/>
          <p:cNvPicPr>
            <a:picLocks noChangeAspect="1" noChangeArrowheads="1"/>
          </p:cNvPicPr>
          <p:nvPr/>
        </p:nvPicPr>
        <p:blipFill>
          <a:blip r:embed="rId2" cstate="print"/>
          <a:srcRect/>
          <a:stretch>
            <a:fillRect/>
          </a:stretch>
        </p:blipFill>
        <p:spPr bwMode="auto">
          <a:xfrm>
            <a:off x="3285331" y="4295775"/>
            <a:ext cx="2573338" cy="1724025"/>
          </a:xfrm>
          <a:prstGeom prst="rect">
            <a:avLst/>
          </a:prstGeom>
          <a:noFill/>
          <a:ln w="9525">
            <a:noFill/>
            <a:miter lim="800000"/>
            <a:headEnd/>
            <a:tailEnd/>
          </a:ln>
        </p:spPr>
      </p:pic>
    </p:spTree>
    <p:extLst>
      <p:ext uri="{BB962C8B-B14F-4D97-AF65-F5344CB8AC3E}">
        <p14:creationId xmlns:p14="http://schemas.microsoft.com/office/powerpoint/2010/main" val="718319383"/>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6"/>
          <p:cNvSpPr>
            <a:spLocks noGrp="1" noChangeArrowheads="1"/>
          </p:cNvSpPr>
          <p:nvPr>
            <p:ph type="title"/>
          </p:nvPr>
        </p:nvSpPr>
        <p:spPr>
          <a:xfrm>
            <a:off x="2438400" y="304800"/>
            <a:ext cx="4267200" cy="1143000"/>
          </a:xfrm>
        </p:spPr>
        <p:txBody>
          <a:bodyPr/>
          <a:lstStyle/>
          <a:p>
            <a:pPr eaLnBrk="1" hangingPunct="1"/>
            <a:r>
              <a:rPr lang="en-US" altLang="en-US" dirty="0"/>
              <a:t>Synthetic Outline</a:t>
            </a:r>
          </a:p>
        </p:txBody>
      </p:sp>
      <p:sp>
        <p:nvSpPr>
          <p:cNvPr id="11271" name="Rectangle 7"/>
          <p:cNvSpPr>
            <a:spLocks noGrp="1" noChangeArrowheads="1"/>
          </p:cNvSpPr>
          <p:nvPr>
            <p:ph type="body" idx="1"/>
          </p:nvPr>
        </p:nvSpPr>
        <p:spPr>
          <a:xfrm>
            <a:off x="152400" y="1600200"/>
            <a:ext cx="8839200" cy="4518804"/>
          </a:xfrm>
        </p:spPr>
        <p:txBody>
          <a:bodyPr/>
          <a:lstStyle/>
          <a:p>
            <a:pPr marL="457200" indent="-457200">
              <a:spcBef>
                <a:spcPts val="0"/>
              </a:spcBef>
              <a:spcAft>
                <a:spcPts val="2400"/>
              </a:spcAft>
              <a:buSzPct val="100000"/>
              <a:buFont typeface="+mj-lt"/>
              <a:buAutoNum type="romanUcPeriod"/>
              <a:defRPr/>
            </a:pPr>
            <a:r>
              <a:rPr lang="en-US" sz="3600" dirty="0"/>
              <a:t>Historical (1-7):</a:t>
            </a:r>
          </a:p>
          <a:p>
            <a:pPr marL="457200" lvl="1" indent="0" eaLnBrk="1" hangingPunct="1">
              <a:spcBef>
                <a:spcPts val="0"/>
              </a:spcBef>
              <a:spcAft>
                <a:spcPts val="2400"/>
              </a:spcAft>
              <a:buFont typeface="Wingdings" panose="05000000000000000000" pitchFamily="2" charset="2"/>
              <a:buNone/>
              <a:defRPr/>
            </a:pPr>
            <a:r>
              <a:rPr lang="en-US" sz="3600" dirty="0"/>
              <a:t>Daniel interprets, 3</a:t>
            </a:r>
            <a:r>
              <a:rPr lang="en-US" sz="3600" baseline="30000" dirty="0"/>
              <a:t>rd</a:t>
            </a:r>
            <a:r>
              <a:rPr lang="en-US" sz="3600" dirty="0"/>
              <a:t> person, gentile nations</a:t>
            </a:r>
          </a:p>
          <a:p>
            <a:pPr marL="1200150" lvl="1" indent="-742950" eaLnBrk="1" hangingPunct="1">
              <a:spcBef>
                <a:spcPts val="0"/>
              </a:spcBef>
              <a:spcAft>
                <a:spcPts val="2400"/>
              </a:spcAft>
              <a:buSzPct val="100000"/>
              <a:buFont typeface="+mj-lt"/>
              <a:buAutoNum type="alphaUcPeriod"/>
              <a:defRPr/>
            </a:pPr>
            <a:r>
              <a:rPr lang="en-US" sz="3600" dirty="0"/>
              <a:t>Intro “Hebrew” (1)</a:t>
            </a:r>
          </a:p>
          <a:p>
            <a:pPr marL="1200150" lvl="1" indent="-742950" eaLnBrk="1" hangingPunct="1">
              <a:spcBef>
                <a:spcPts val="0"/>
              </a:spcBef>
              <a:spcAft>
                <a:spcPts val="2400"/>
              </a:spcAft>
              <a:buSzPct val="100000"/>
              <a:buFont typeface="+mj-lt"/>
              <a:buAutoNum type="alphaUcPeriod"/>
              <a:defRPr/>
            </a:pPr>
            <a:r>
              <a:rPr lang="en-US" sz="3600" dirty="0"/>
              <a:t>Aramaic </a:t>
            </a:r>
            <a:r>
              <a:rPr lang="en-US" sz="3600" i="1" dirty="0"/>
              <a:t>chiasm</a:t>
            </a:r>
            <a:r>
              <a:rPr lang="en-US" sz="3600" dirty="0"/>
              <a:t> (2-7)</a:t>
            </a:r>
          </a:p>
        </p:txBody>
      </p:sp>
    </p:spTree>
    <p:extLst>
      <p:ext uri="{BB962C8B-B14F-4D97-AF65-F5344CB8AC3E}">
        <p14:creationId xmlns:p14="http://schemas.microsoft.com/office/powerpoint/2010/main" val="13713615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noChangeArrowheads="1"/>
          </p:cNvSpPr>
          <p:nvPr/>
        </p:nvSpPr>
        <p:spPr bwMode="auto">
          <a:xfrm>
            <a:off x="685800" y="1143000"/>
            <a:ext cx="7772400" cy="251460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just" eaLnBrk="1" hangingPunct="1">
              <a:buFont typeface="Wingdings" panose="05000000000000000000" pitchFamily="2" charset="2"/>
              <a:buNone/>
              <a:defRPr/>
            </a:pPr>
            <a:r>
              <a:rPr lang="en-US" sz="3000" kern="0" dirty="0">
                <a:latin typeface="Calibri" panose="020F0502020204030204" pitchFamily="34" charset="0"/>
              </a:rPr>
              <a:t>“If Revelation were a blueprint of the distant future, it would have been unintelligible to its original readers…In light of this, Revelation becomes a powerful book about the </a:t>
            </a:r>
            <a:r>
              <a:rPr lang="en-US" sz="3000" b="1" i="1" u="sng" kern="0" dirty="0">
                <a:solidFill>
                  <a:srgbClr val="FFFFCC"/>
                </a:solidFill>
                <a:latin typeface="Calibri" panose="020F0502020204030204" pitchFamily="34" charset="0"/>
              </a:rPr>
              <a:t>kingdom of God here and now</a:t>
            </a:r>
            <a:r>
              <a:rPr lang="en-US" sz="3000" kern="0" dirty="0">
                <a:latin typeface="Calibri" panose="020F0502020204030204" pitchFamily="34" charset="0"/>
              </a:rPr>
              <a:t>, available to all.”</a:t>
            </a:r>
          </a:p>
        </p:txBody>
      </p:sp>
      <p:sp>
        <p:nvSpPr>
          <p:cNvPr id="79876" name="Text Box 4"/>
          <p:cNvSpPr txBox="1">
            <a:spLocks noChangeArrowheads="1"/>
          </p:cNvSpPr>
          <p:nvPr/>
        </p:nvSpPr>
        <p:spPr bwMode="auto">
          <a:xfrm>
            <a:off x="838200" y="6248400"/>
            <a:ext cx="7620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Bef>
                <a:spcPct val="50000"/>
              </a:spcBef>
            </a:pPr>
            <a:r>
              <a:rPr lang="en-US" altLang="en-US" sz="2000" dirty="0">
                <a:latin typeface="Calibri" panose="020F0502020204030204" pitchFamily="34" charset="0"/>
                <a:cs typeface="Arial" charset="0"/>
              </a:rPr>
              <a:t>Brian McLaren, cited in Oakland, 158.</a:t>
            </a:r>
          </a:p>
        </p:txBody>
      </p:sp>
      <p:pic>
        <p:nvPicPr>
          <p:cNvPr id="6" name="Picture 2" descr="http://3.bp.blogspot.com/-QEkPt30fRNQ/US-EfJsZfRI/AAAAAAAASK4/JnP_SUUHRas/s1600/a.jpg"/>
          <p:cNvPicPr>
            <a:picLocks noChangeAspect="1" noChangeArrowheads="1"/>
          </p:cNvPicPr>
          <p:nvPr/>
        </p:nvPicPr>
        <p:blipFill>
          <a:blip r:embed="rId2" cstate="print"/>
          <a:srcRect/>
          <a:stretch>
            <a:fillRect/>
          </a:stretch>
        </p:blipFill>
        <p:spPr bwMode="auto">
          <a:xfrm>
            <a:off x="3285331" y="4295775"/>
            <a:ext cx="2573338" cy="1724025"/>
          </a:xfrm>
          <a:prstGeom prst="rect">
            <a:avLst/>
          </a:prstGeom>
          <a:noFill/>
          <a:ln w="9525">
            <a:noFill/>
            <a:miter lim="800000"/>
            <a:headEnd/>
            <a:tailEnd/>
          </a:ln>
        </p:spPr>
      </p:pic>
      <p:sp>
        <p:nvSpPr>
          <p:cNvPr id="8" name="Rectangle 2"/>
          <p:cNvSpPr>
            <a:spLocks noGrp="1" noChangeArrowheads="1"/>
          </p:cNvSpPr>
          <p:nvPr>
            <p:ph type="title" idx="4294967295"/>
          </p:nvPr>
        </p:nvSpPr>
        <p:spPr>
          <a:xfrm>
            <a:off x="2209800" y="228600"/>
            <a:ext cx="4724400" cy="685800"/>
          </a:xfrm>
        </p:spPr>
        <p:txBody>
          <a:bodyPr/>
          <a:lstStyle/>
          <a:p>
            <a:pPr algn="ctr" eaLnBrk="1" hangingPunct="1"/>
            <a:r>
              <a:rPr lang="en-US" sz="3600" dirty="0"/>
              <a:t>Emergent: Kingdom</a:t>
            </a:r>
          </a:p>
        </p:txBody>
      </p:sp>
    </p:spTree>
    <p:extLst>
      <p:ext uri="{BB962C8B-B14F-4D97-AF65-F5344CB8AC3E}">
        <p14:creationId xmlns:p14="http://schemas.microsoft.com/office/powerpoint/2010/main" val="945715820"/>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Grp="1" noChangeArrowheads="1"/>
          </p:cNvSpPr>
          <p:nvPr>
            <p:ph type="body" idx="1"/>
          </p:nvPr>
        </p:nvSpPr>
        <p:spPr>
          <a:xfrm>
            <a:off x="3810000" y="1066800"/>
            <a:ext cx="5105400" cy="3276600"/>
          </a:xfrm>
        </p:spPr>
        <p:txBody>
          <a:bodyPr/>
          <a:lstStyle/>
          <a:p>
            <a:pPr marL="0" indent="0" algn="just" eaLnBrk="1" hangingPunct="1">
              <a:buFont typeface="Wingdings" panose="05000000000000000000" pitchFamily="2" charset="2"/>
              <a:buNone/>
              <a:defRPr/>
            </a:pPr>
            <a:r>
              <a:rPr lang="en-US" sz="2800" dirty="0">
                <a:latin typeface="Calibri" panose="020F0502020204030204" pitchFamily="34" charset="0"/>
              </a:rPr>
              <a:t>“I stand before you confidently right now and say to you that God is going to use you to change the world...I'm looking at a stadium full of people right now who are telling God they will do </a:t>
            </a:r>
            <a:r>
              <a:rPr lang="en-US" sz="2800" b="1" i="1" u="sng" dirty="0">
                <a:solidFill>
                  <a:srgbClr val="FFFFCC"/>
                </a:solidFill>
                <a:latin typeface="Calibri" panose="020F0502020204030204" pitchFamily="34" charset="0"/>
              </a:rPr>
              <a:t>whatever it takes to establish God's Kingdom</a:t>
            </a:r>
            <a:r>
              <a:rPr lang="en-US" sz="2800" b="1" u="sng" dirty="0">
                <a:solidFill>
                  <a:srgbClr val="FFFFCC"/>
                </a:solidFill>
                <a:latin typeface="Calibri" panose="020F0502020204030204" pitchFamily="34" charset="0"/>
              </a:rPr>
              <a:t> "on earth</a:t>
            </a:r>
            <a:r>
              <a:rPr lang="en-US" sz="2800" b="1" dirty="0">
                <a:solidFill>
                  <a:srgbClr val="FFFFCC"/>
                </a:solidFill>
                <a:latin typeface="Calibri" panose="020F0502020204030204" pitchFamily="34" charset="0"/>
              </a:rPr>
              <a:t> </a:t>
            </a:r>
            <a:r>
              <a:rPr lang="en-US" sz="2800" dirty="0">
                <a:latin typeface="Calibri" panose="020F0502020204030204" pitchFamily="34" charset="0"/>
              </a:rPr>
              <a:t>as it is in heaven. What will happen if the followers of Jesus say to Him, ‘We are yours?’ What kind of spiritual awakening will occur?”</a:t>
            </a:r>
          </a:p>
        </p:txBody>
      </p:sp>
      <p:sp>
        <p:nvSpPr>
          <p:cNvPr id="80900" name="Text Box 4"/>
          <p:cNvSpPr txBox="1">
            <a:spLocks noChangeArrowheads="1"/>
          </p:cNvSpPr>
          <p:nvPr/>
        </p:nvSpPr>
        <p:spPr bwMode="auto">
          <a:xfrm>
            <a:off x="327025" y="4038600"/>
            <a:ext cx="31480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Bef>
                <a:spcPct val="50000"/>
              </a:spcBef>
            </a:pPr>
            <a:r>
              <a:rPr lang="en-US" altLang="en-US">
                <a:latin typeface="Calibri" panose="020F0502020204030204" pitchFamily="34" charset="0"/>
              </a:rPr>
              <a:t>Rick Warren, cited in Oakland, Kindle edition.</a:t>
            </a:r>
          </a:p>
        </p:txBody>
      </p:sp>
      <p:pic>
        <p:nvPicPr>
          <p:cNvPr id="2" name="Picture 1"/>
          <p:cNvPicPr>
            <a:picLocks noChangeAspect="1"/>
          </p:cNvPicPr>
          <p:nvPr/>
        </p:nvPicPr>
        <p:blipFill>
          <a:blip r:embed="rId2" cstate="print"/>
          <a:stretch>
            <a:fillRect/>
          </a:stretch>
        </p:blipFill>
        <p:spPr>
          <a:xfrm>
            <a:off x="152400" y="1273735"/>
            <a:ext cx="3497035" cy="2667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Rectangle 2"/>
          <p:cNvSpPr>
            <a:spLocks noGrp="1" noChangeArrowheads="1"/>
          </p:cNvSpPr>
          <p:nvPr>
            <p:ph type="title" idx="4294967295"/>
          </p:nvPr>
        </p:nvSpPr>
        <p:spPr>
          <a:xfrm>
            <a:off x="2209800" y="228600"/>
            <a:ext cx="4724400" cy="685800"/>
          </a:xfrm>
        </p:spPr>
        <p:txBody>
          <a:bodyPr/>
          <a:lstStyle/>
          <a:p>
            <a:pPr algn="ctr" eaLnBrk="1" hangingPunct="1"/>
            <a:r>
              <a:rPr lang="en-US" sz="3600" dirty="0"/>
              <a:t>Kingdom</a:t>
            </a:r>
          </a:p>
        </p:txBody>
      </p:sp>
    </p:spTree>
    <p:extLst>
      <p:ext uri="{BB962C8B-B14F-4D97-AF65-F5344CB8AC3E}">
        <p14:creationId xmlns:p14="http://schemas.microsoft.com/office/powerpoint/2010/main" val="3032496424"/>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Grp="1" noChangeArrowheads="1"/>
          </p:cNvSpPr>
          <p:nvPr>
            <p:ph type="body" idx="1"/>
          </p:nvPr>
        </p:nvSpPr>
        <p:spPr>
          <a:xfrm>
            <a:off x="457200" y="1143000"/>
            <a:ext cx="8229600" cy="3505200"/>
          </a:xfrm>
        </p:spPr>
        <p:txBody>
          <a:bodyPr/>
          <a:lstStyle/>
          <a:p>
            <a:pPr marL="0" indent="0" algn="just">
              <a:buNone/>
              <a:defRPr/>
            </a:pPr>
            <a:r>
              <a:rPr lang="en-US" sz="2800" dirty="0"/>
              <a:t>“If we are to be a part of this </a:t>
            </a:r>
            <a:r>
              <a:rPr lang="en-US" sz="2800" b="1" u="sng" dirty="0">
                <a:solidFill>
                  <a:srgbClr val="FFFFCC"/>
                </a:solidFill>
              </a:rPr>
              <a:t>coming kingdom</a:t>
            </a:r>
            <a:r>
              <a:rPr lang="en-US" sz="2800" dirty="0"/>
              <a:t>, God expects our lives – our churches and faith communities too – to be characterized by these authentic signs of our own transformation: compassion, mercy, justice, and love – demonstrated </a:t>
            </a:r>
            <a:r>
              <a:rPr lang="en-US" sz="2800" i="1" dirty="0"/>
              <a:t>tangibly</a:t>
            </a:r>
            <a:r>
              <a:rPr lang="en-US" sz="2800" dirty="0"/>
              <a:t>. Only then will our light break forth like the dawn, our healing quickly appear, and our cries for help be answered with a divine </a:t>
            </a:r>
            <a:r>
              <a:rPr lang="en-US" sz="2800" i="1" dirty="0"/>
              <a:t>Here am I.</a:t>
            </a:r>
            <a:r>
              <a:rPr lang="en-US" sz="2800" dirty="0"/>
              <a:t>”</a:t>
            </a:r>
          </a:p>
        </p:txBody>
      </p:sp>
      <p:sp>
        <p:nvSpPr>
          <p:cNvPr id="21508" name="Text Box 4"/>
          <p:cNvSpPr txBox="1">
            <a:spLocks noChangeArrowheads="1"/>
          </p:cNvSpPr>
          <p:nvPr/>
        </p:nvSpPr>
        <p:spPr bwMode="auto">
          <a:xfrm>
            <a:off x="838200" y="6248400"/>
            <a:ext cx="7620000" cy="400110"/>
          </a:xfrm>
          <a:prstGeom prst="rect">
            <a:avLst/>
          </a:prstGeom>
          <a:noFill/>
          <a:ln w="9525">
            <a:noFill/>
            <a:miter lim="800000"/>
            <a:headEnd/>
            <a:tailEnd/>
          </a:ln>
        </p:spPr>
        <p:txBody>
          <a:bodyPr>
            <a:spAutoFit/>
          </a:bodyPr>
          <a:lstStyle/>
          <a:p>
            <a:pPr algn="ctr">
              <a:spcBef>
                <a:spcPct val="50000"/>
              </a:spcBef>
            </a:pPr>
            <a:r>
              <a:rPr lang="en-US" sz="2000" dirty="0">
                <a:latin typeface="Calibri" panose="020F0502020204030204" pitchFamily="34" charset="0"/>
              </a:rPr>
              <a:t>Stearns, </a:t>
            </a:r>
            <a:r>
              <a:rPr lang="en-US" sz="2000" i="1" dirty="0">
                <a:latin typeface="Calibri" panose="020F0502020204030204" pitchFamily="34" charset="0"/>
              </a:rPr>
              <a:t>Hole in the Gospel</a:t>
            </a:r>
            <a:r>
              <a:rPr lang="en-US" sz="2000" dirty="0">
                <a:latin typeface="Calibri" panose="020F0502020204030204" pitchFamily="34" charset="0"/>
              </a:rPr>
              <a:t>, 57.</a:t>
            </a:r>
          </a:p>
        </p:txBody>
      </p:sp>
      <p:sp>
        <p:nvSpPr>
          <p:cNvPr id="6" name="Rectangle 2"/>
          <p:cNvSpPr txBox="1">
            <a:spLocks noChangeArrowheads="1"/>
          </p:cNvSpPr>
          <p:nvPr/>
        </p:nvSpPr>
        <p:spPr bwMode="auto">
          <a:xfrm>
            <a:off x="2209800" y="228600"/>
            <a:ext cx="4724400" cy="685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sz="3600" kern="0" dirty="0"/>
              <a:t>Kingdom</a:t>
            </a:r>
          </a:p>
        </p:txBody>
      </p:sp>
      <p:pic>
        <p:nvPicPr>
          <p:cNvPr id="8" name="Picture 2" descr="http://3.bp.blogspot.com/-QEkPt30fRNQ/US-EfJsZfRI/AAAAAAAASK4/JnP_SUUHRas/s1600/a.jpg"/>
          <p:cNvPicPr>
            <a:picLocks noChangeAspect="1" noChangeArrowheads="1"/>
          </p:cNvPicPr>
          <p:nvPr/>
        </p:nvPicPr>
        <p:blipFill>
          <a:blip r:embed="rId2" cstate="print"/>
          <a:srcRect/>
          <a:stretch>
            <a:fillRect/>
          </a:stretch>
        </p:blipFill>
        <p:spPr bwMode="auto">
          <a:xfrm>
            <a:off x="3285331" y="4295775"/>
            <a:ext cx="2573338" cy="1724025"/>
          </a:xfrm>
          <a:prstGeom prst="rect">
            <a:avLst/>
          </a:prstGeom>
          <a:noFill/>
          <a:ln w="9525">
            <a:noFill/>
            <a:miter lim="800000"/>
            <a:headEnd/>
            <a:tailEnd/>
          </a:ln>
        </p:spPr>
      </p:pic>
    </p:spTree>
    <p:extLst>
      <p:ext uri="{BB962C8B-B14F-4D97-AF65-F5344CB8AC3E}">
        <p14:creationId xmlns:p14="http://schemas.microsoft.com/office/powerpoint/2010/main" val="1787479933"/>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Grp="1" noChangeArrowheads="1"/>
          </p:cNvSpPr>
          <p:nvPr>
            <p:ph type="body" idx="1"/>
          </p:nvPr>
        </p:nvSpPr>
        <p:spPr>
          <a:xfrm>
            <a:off x="381000" y="1143000"/>
            <a:ext cx="8382000" cy="3962400"/>
          </a:xfrm>
        </p:spPr>
        <p:txBody>
          <a:bodyPr/>
          <a:lstStyle/>
          <a:p>
            <a:pPr marL="0" indent="0" algn="just">
              <a:buNone/>
              <a:defRPr/>
            </a:pPr>
            <a:r>
              <a:rPr lang="en-US" sz="2600" dirty="0"/>
              <a:t>“The gospel that we have been given – the whole gospel – is God’s vision for a new way of living…</a:t>
            </a:r>
            <a:r>
              <a:rPr lang="en-US" sz="2600" b="1" u="sng" dirty="0">
                <a:solidFill>
                  <a:srgbClr val="FFFFCC"/>
                </a:solidFill>
              </a:rPr>
              <a:t>Christ’s vision was of a redeemed world order populated by redeemed people – </a:t>
            </a:r>
            <a:r>
              <a:rPr lang="en-US" sz="2600" b="1" i="1" u="sng" dirty="0">
                <a:solidFill>
                  <a:srgbClr val="FFFFCC"/>
                </a:solidFill>
              </a:rPr>
              <a:t>now</a:t>
            </a:r>
            <a:r>
              <a:rPr lang="en-US" sz="2600" i="1" dirty="0"/>
              <a:t>. To accomplish this, we are to be salt and light </a:t>
            </a:r>
            <a:r>
              <a:rPr lang="en-US" sz="2600" dirty="0"/>
              <a:t>in a dark and fallen world, the “yeast” that leavens the whole loaf of bread (the whole of society). </a:t>
            </a:r>
            <a:r>
              <a:rPr lang="en-US" sz="2600" i="1" dirty="0"/>
              <a:t>We are the ones God has </a:t>
            </a:r>
            <a:r>
              <a:rPr lang="en-US" sz="2600" dirty="0"/>
              <a:t>called to be His Church. It’s up to us. </a:t>
            </a:r>
            <a:r>
              <a:rPr lang="en-US" sz="2600" i="1" dirty="0"/>
              <a:t>We are to be the </a:t>
            </a:r>
            <a:r>
              <a:rPr lang="en-US" sz="2600" dirty="0"/>
              <a:t>change. But a changed world requires </a:t>
            </a:r>
            <a:r>
              <a:rPr lang="en-US" sz="2600" i="1" dirty="0"/>
              <a:t>change agents, and </a:t>
            </a:r>
            <a:r>
              <a:rPr lang="en-US" sz="2600" dirty="0"/>
              <a:t>change agents are people who have first been changed themselves.”</a:t>
            </a:r>
          </a:p>
        </p:txBody>
      </p:sp>
      <p:sp>
        <p:nvSpPr>
          <p:cNvPr id="22532" name="Text Box 4"/>
          <p:cNvSpPr txBox="1">
            <a:spLocks noChangeArrowheads="1"/>
          </p:cNvSpPr>
          <p:nvPr/>
        </p:nvSpPr>
        <p:spPr bwMode="auto">
          <a:xfrm>
            <a:off x="838200" y="6248400"/>
            <a:ext cx="7620000" cy="400110"/>
          </a:xfrm>
          <a:prstGeom prst="rect">
            <a:avLst/>
          </a:prstGeom>
          <a:noFill/>
          <a:ln w="9525">
            <a:noFill/>
            <a:miter lim="800000"/>
            <a:headEnd/>
            <a:tailEnd/>
          </a:ln>
        </p:spPr>
        <p:txBody>
          <a:bodyPr>
            <a:spAutoFit/>
          </a:bodyPr>
          <a:lstStyle/>
          <a:p>
            <a:pPr algn="ctr">
              <a:spcBef>
                <a:spcPct val="50000"/>
              </a:spcBef>
            </a:pPr>
            <a:r>
              <a:rPr lang="en-US" sz="2000" dirty="0">
                <a:latin typeface="Calibri" panose="020F0502020204030204" pitchFamily="34" charset="0"/>
              </a:rPr>
              <a:t>Stearns, </a:t>
            </a:r>
            <a:r>
              <a:rPr lang="en-US" sz="2000" i="1" dirty="0">
                <a:latin typeface="Calibri" panose="020F0502020204030204" pitchFamily="34" charset="0"/>
              </a:rPr>
              <a:t>Hole in the Gospel</a:t>
            </a:r>
            <a:r>
              <a:rPr lang="en-US" sz="2000" dirty="0">
                <a:latin typeface="Calibri" panose="020F0502020204030204" pitchFamily="34" charset="0"/>
              </a:rPr>
              <a:t>, 276, 243-44.</a:t>
            </a:r>
          </a:p>
        </p:txBody>
      </p:sp>
      <p:sp>
        <p:nvSpPr>
          <p:cNvPr id="7" name="Rectangle 2"/>
          <p:cNvSpPr txBox="1">
            <a:spLocks noChangeArrowheads="1"/>
          </p:cNvSpPr>
          <p:nvPr/>
        </p:nvSpPr>
        <p:spPr bwMode="auto">
          <a:xfrm>
            <a:off x="2209800" y="228600"/>
            <a:ext cx="4724400" cy="685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sz="3600" kern="0" dirty="0"/>
              <a:t>Kingdom</a:t>
            </a:r>
          </a:p>
        </p:txBody>
      </p:sp>
      <p:pic>
        <p:nvPicPr>
          <p:cNvPr id="8" name="Picture 2" descr="http://3.bp.blogspot.com/-QEkPt30fRNQ/US-EfJsZfRI/AAAAAAAASK4/JnP_SUUHRas/s1600/a.jpg"/>
          <p:cNvPicPr>
            <a:picLocks noChangeAspect="1" noChangeArrowheads="1"/>
          </p:cNvPicPr>
          <p:nvPr/>
        </p:nvPicPr>
        <p:blipFill>
          <a:blip r:embed="rId2" cstate="print"/>
          <a:srcRect/>
          <a:stretch>
            <a:fillRect/>
          </a:stretch>
        </p:blipFill>
        <p:spPr bwMode="auto">
          <a:xfrm>
            <a:off x="3548351" y="4876800"/>
            <a:ext cx="2047298" cy="1371600"/>
          </a:xfrm>
          <a:prstGeom prst="rect">
            <a:avLst/>
          </a:prstGeom>
          <a:noFill/>
          <a:ln w="9525">
            <a:noFill/>
            <a:miter lim="800000"/>
            <a:headEnd/>
            <a:tailEnd/>
          </a:ln>
        </p:spPr>
      </p:pic>
    </p:spTree>
    <p:extLst>
      <p:ext uri="{BB962C8B-B14F-4D97-AF65-F5344CB8AC3E}">
        <p14:creationId xmlns:p14="http://schemas.microsoft.com/office/powerpoint/2010/main" val="2654300608"/>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3105150" y="185738"/>
            <a:ext cx="2933700" cy="609600"/>
          </a:xfrm>
        </p:spPr>
        <p:txBody>
          <a:bodyPr anchor="t"/>
          <a:lstStyle/>
          <a:p>
            <a:pPr eaLnBrk="1" hangingPunct="1">
              <a:spcAft>
                <a:spcPts val="1200"/>
              </a:spcAft>
            </a:pPr>
            <a:r>
              <a:rPr lang="en-US" altLang="en-US" sz="3600" dirty="0">
                <a:latin typeface="Calibri" panose="020F0502020204030204" pitchFamily="34" charset="0"/>
              </a:rPr>
              <a:t>Russell Moore </a:t>
            </a:r>
          </a:p>
        </p:txBody>
      </p:sp>
      <p:sp>
        <p:nvSpPr>
          <p:cNvPr id="35843" name="Rectangle 3"/>
          <p:cNvSpPr>
            <a:spLocks noGrp="1" noChangeArrowheads="1"/>
          </p:cNvSpPr>
          <p:nvPr>
            <p:ph type="body" idx="1"/>
          </p:nvPr>
        </p:nvSpPr>
        <p:spPr>
          <a:xfrm>
            <a:off x="304800" y="3810000"/>
            <a:ext cx="8610600" cy="2057400"/>
          </a:xfrm>
        </p:spPr>
        <p:txBody>
          <a:bodyPr/>
          <a:lstStyle/>
          <a:p>
            <a:pPr marL="0" indent="0" eaLnBrk="1" hangingPunct="1">
              <a:buFont typeface="Wingdings" panose="05000000000000000000" pitchFamily="2" charset="2"/>
              <a:buNone/>
              <a:defRPr/>
            </a:pPr>
            <a:r>
              <a:rPr lang="en-US" sz="2800" dirty="0">
                <a:latin typeface="Calibri" panose="020F0502020204030204" pitchFamily="34" charset="0"/>
              </a:rPr>
              <a:t>“The locus of the </a:t>
            </a:r>
            <a:r>
              <a:rPr lang="en-US" sz="2800" b="1" u="sng" dirty="0">
                <a:solidFill>
                  <a:srgbClr val="FFFFCC"/>
                </a:solidFill>
                <a:latin typeface="Calibri" panose="020F0502020204030204" pitchFamily="34" charset="0"/>
              </a:rPr>
              <a:t>kingdom of God in this age is within the church, where Jesus rules as king</a:t>
            </a:r>
            <a:r>
              <a:rPr lang="en-US" sz="2800" dirty="0">
                <a:latin typeface="Calibri" panose="020F0502020204030204" pitchFamily="34" charset="0"/>
              </a:rPr>
              <a:t>. As we live our lives together, we see the transforming power of the gospel and the </a:t>
            </a:r>
            <a:r>
              <a:rPr lang="en-US" sz="2800" b="1" u="sng" dirty="0">
                <a:solidFill>
                  <a:srgbClr val="FFFFCC"/>
                </a:solidFill>
                <a:latin typeface="Calibri" panose="020F0502020204030204" pitchFamily="34" charset="0"/>
              </a:rPr>
              <a:t>in breaking of the future kingdom</a:t>
            </a:r>
            <a:r>
              <a:rPr lang="en-US" sz="2800" dirty="0">
                <a:latin typeface="Calibri" panose="020F0502020204030204" pitchFamily="34" charset="0"/>
              </a:rPr>
              <a:t>.” </a:t>
            </a:r>
          </a:p>
        </p:txBody>
      </p:sp>
      <p:sp>
        <p:nvSpPr>
          <p:cNvPr id="81924" name="TextBox 5"/>
          <p:cNvSpPr txBox="1">
            <a:spLocks noChangeArrowheads="1"/>
          </p:cNvSpPr>
          <p:nvPr/>
        </p:nvSpPr>
        <p:spPr bwMode="auto">
          <a:xfrm>
            <a:off x="1930400" y="5867400"/>
            <a:ext cx="5283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r>
              <a:rPr lang="en-US" altLang="en-US" sz="2000">
                <a:latin typeface="Calibri" panose="020F0502020204030204" pitchFamily="34" charset="0"/>
              </a:rPr>
              <a:t>Justin Taylor, “An Interview with Russell Moore,” </a:t>
            </a:r>
            <a:r>
              <a:rPr lang="en-US" altLang="en-US" sz="2000" u="sng">
                <a:latin typeface="Calibri" panose="020F0502020204030204" pitchFamily="34" charset="0"/>
                <a:hlinkClick r:id="rId2" tooltip="http://www.thegospelcoalition.org&#10;CTRL + Click to follow link"/>
              </a:rPr>
              <a:t>www.thegospelcoalition.org</a:t>
            </a:r>
            <a:r>
              <a:rPr lang="en-US" altLang="en-US" sz="2000">
                <a:latin typeface="Calibri" panose="020F0502020204030204" pitchFamily="34" charset="0"/>
              </a:rPr>
              <a:t>.</a:t>
            </a:r>
          </a:p>
        </p:txBody>
      </p:sp>
      <p:pic>
        <p:nvPicPr>
          <p:cNvPr id="60421" name="Picture 2" descr="http://thegospelcoalition.org/blogs/justintaylor/files/2013/03/russell_moore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76600" y="1752600"/>
            <a:ext cx="2974328" cy="1981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2" name="Rectangle 1"/>
          <p:cNvSpPr/>
          <p:nvPr/>
        </p:nvSpPr>
        <p:spPr>
          <a:xfrm>
            <a:off x="1981200" y="685800"/>
            <a:ext cx="5181600" cy="708025"/>
          </a:xfrm>
          <a:prstGeom prst="rect">
            <a:avLst/>
          </a:prstGeom>
        </p:spPr>
        <p:txBody>
          <a:bodyPr>
            <a:spAutoFit/>
          </a:bodyPr>
          <a:lstStyle/>
          <a:p>
            <a:pPr algn="ctr" eaLnBrk="0" hangingPunct="0">
              <a:defRPr/>
            </a:pPr>
            <a:r>
              <a:rPr lang="en-US" sz="2000" dirty="0">
                <a:effectLst>
                  <a:outerShdw blurRad="38100" dist="38100" dir="2700000" algn="tl">
                    <a:srgbClr val="000000"/>
                  </a:outerShdw>
                </a:effectLst>
                <a:latin typeface="Calibri" panose="020F0502020204030204" pitchFamily="34" charset="0"/>
                <a:cs typeface="+mn-cs"/>
              </a:rPr>
              <a:t>President: Ethics and Religious Liberties Commission of the Southern Baptist Convention</a:t>
            </a:r>
          </a:p>
        </p:txBody>
      </p:sp>
    </p:spTree>
    <p:extLst>
      <p:ext uri="{BB962C8B-B14F-4D97-AF65-F5344CB8AC3E}">
        <p14:creationId xmlns:p14="http://schemas.microsoft.com/office/powerpoint/2010/main" val="3870472334"/>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ChangeArrowheads="1"/>
          </p:cNvSpPr>
          <p:nvPr/>
        </p:nvSpPr>
        <p:spPr bwMode="auto">
          <a:xfrm>
            <a:off x="228600" y="1536442"/>
            <a:ext cx="6172200" cy="4247317"/>
          </a:xfrm>
          <a:prstGeom prst="rect">
            <a:avLst/>
          </a:prstGeom>
          <a:noFill/>
          <a:ln w="9525">
            <a:noFill/>
            <a:miter lim="800000"/>
            <a:headEnd/>
            <a:tailEnd/>
          </a:ln>
        </p:spPr>
        <p:txBody>
          <a:bodyPr>
            <a:spAutoFit/>
          </a:bodyPr>
          <a:lstStyle/>
          <a:p>
            <a:pPr algn="just"/>
            <a:r>
              <a:rPr lang="en-US" sz="3000" dirty="0">
                <a:latin typeface="Calibri" panose="020F0502020204030204" pitchFamily="34" charset="0"/>
              </a:rPr>
              <a:t>Bestselling author Hal Lindsey warned what could happen to the church in the last days if she began to see herself as the establisher of God's kingdom: “The last days of the church on the earth may be largely </a:t>
            </a:r>
            <a:r>
              <a:rPr lang="en-US" sz="3000" b="1" i="1" u="sng" dirty="0">
                <a:solidFill>
                  <a:srgbClr val="FFFFCC"/>
                </a:solidFill>
                <a:latin typeface="Calibri" panose="020F0502020204030204" pitchFamily="34" charset="0"/>
              </a:rPr>
              <a:t>wasted</a:t>
            </a:r>
            <a:r>
              <a:rPr lang="en-US" sz="3000" dirty="0">
                <a:latin typeface="Calibri" panose="020F0502020204030204" pitchFamily="34" charset="0"/>
              </a:rPr>
              <a:t> seeking to accomplish a task that only the LORD Himself can and will do directly.”</a:t>
            </a:r>
          </a:p>
        </p:txBody>
      </p:sp>
      <p:sp>
        <p:nvSpPr>
          <p:cNvPr id="29699" name="TextBox 4"/>
          <p:cNvSpPr txBox="1">
            <a:spLocks noChangeArrowheads="1"/>
          </p:cNvSpPr>
          <p:nvPr/>
        </p:nvSpPr>
        <p:spPr bwMode="auto">
          <a:xfrm>
            <a:off x="838200" y="152400"/>
            <a:ext cx="7391400" cy="954107"/>
          </a:xfrm>
          <a:prstGeom prst="rect">
            <a:avLst/>
          </a:prstGeom>
          <a:noFill/>
          <a:ln w="9525">
            <a:noFill/>
            <a:miter lim="800000"/>
            <a:headEnd/>
            <a:tailEnd/>
          </a:ln>
        </p:spPr>
        <p:txBody>
          <a:bodyPr>
            <a:spAutoFit/>
          </a:bodyPr>
          <a:lstStyle/>
          <a:p>
            <a:pPr algn="ctr"/>
            <a:r>
              <a:rPr lang="en-US" sz="3600" dirty="0">
                <a:solidFill>
                  <a:schemeClr val="tx2"/>
                </a:solidFill>
                <a:latin typeface="Calibri" panose="020F0502020204030204" pitchFamily="34" charset="0"/>
                <a:ea typeface="+mj-ea"/>
                <a:cs typeface="+mj-cs"/>
              </a:rPr>
              <a:t>Hal Lindsey</a:t>
            </a:r>
          </a:p>
          <a:p>
            <a:pPr algn="ctr"/>
            <a:r>
              <a:rPr lang="en-US" sz="2000" i="1" dirty="0">
                <a:latin typeface="Calibri" panose="020F0502020204030204" pitchFamily="34" charset="0"/>
              </a:rPr>
              <a:t>The Road to Holocaust</a:t>
            </a:r>
            <a:r>
              <a:rPr lang="en-US" sz="2000" dirty="0">
                <a:latin typeface="Calibri" panose="020F0502020204030204" pitchFamily="34" charset="0"/>
              </a:rPr>
              <a:t>,  269</a:t>
            </a:r>
          </a:p>
        </p:txBody>
      </p:sp>
      <p:pic>
        <p:nvPicPr>
          <p:cNvPr id="6" name="Picture 2"/>
          <p:cNvPicPr>
            <a:picLocks noChangeAspect="1" noChangeArrowheads="1"/>
          </p:cNvPicPr>
          <p:nvPr/>
        </p:nvPicPr>
        <p:blipFill>
          <a:blip r:embed="rId2" cstate="print"/>
          <a:srcRect/>
          <a:stretch>
            <a:fillRect/>
          </a:stretch>
        </p:blipFill>
        <p:spPr bwMode="auto">
          <a:xfrm>
            <a:off x="6553200" y="1676400"/>
            <a:ext cx="2419350" cy="30956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p:spPr>
      </p:pic>
    </p:spTree>
    <p:extLst>
      <p:ext uri="{BB962C8B-B14F-4D97-AF65-F5344CB8AC3E}">
        <p14:creationId xmlns:p14="http://schemas.microsoft.com/office/powerpoint/2010/main" val="3313745487"/>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ln>
            <a:miter lim="800000"/>
            <a:headEnd/>
            <a:tailEnd/>
          </a:ln>
        </p:spPr>
        <p:txBody>
          <a:bodyPr/>
          <a:lstStyle/>
          <a:p>
            <a:pPr algn="ctr" eaLnBrk="1" hangingPunct="1">
              <a:defRPr/>
            </a:pPr>
            <a:r>
              <a:rPr lang="en-US"/>
              <a:t>Purposes of the Local Church</a:t>
            </a:r>
          </a:p>
        </p:txBody>
      </p:sp>
      <p:sp>
        <p:nvSpPr>
          <p:cNvPr id="14339" name="Rectangle 3"/>
          <p:cNvSpPr>
            <a:spLocks noGrp="1" noChangeArrowheads="1"/>
          </p:cNvSpPr>
          <p:nvPr>
            <p:ph type="body" idx="1"/>
          </p:nvPr>
        </p:nvSpPr>
        <p:spPr>
          <a:xfrm>
            <a:off x="609600" y="1946275"/>
            <a:ext cx="8332788" cy="4114800"/>
          </a:xfrm>
        </p:spPr>
        <p:txBody>
          <a:bodyPr/>
          <a:lstStyle/>
          <a:p>
            <a:pPr eaLnBrk="1" hangingPunct="1">
              <a:defRPr/>
            </a:pPr>
            <a:endParaRPr lang="en-US" dirty="0"/>
          </a:p>
          <a:p>
            <a:pPr eaLnBrk="1" hangingPunct="1">
              <a:defRPr/>
            </a:pPr>
            <a:r>
              <a:rPr lang="en-US" dirty="0"/>
              <a:t>Glorify God (Eph 3:21)</a:t>
            </a:r>
          </a:p>
          <a:p>
            <a:pPr eaLnBrk="1" hangingPunct="1">
              <a:buFont typeface="Wingdings" panose="05000000000000000000" pitchFamily="2" charset="2"/>
              <a:buNone/>
              <a:defRPr/>
            </a:pPr>
            <a:endParaRPr lang="en-US" dirty="0"/>
          </a:p>
          <a:p>
            <a:pPr eaLnBrk="1" hangingPunct="1">
              <a:defRPr/>
            </a:pPr>
            <a:r>
              <a:rPr lang="en-US" dirty="0"/>
              <a:t>Edify the saints (Eph 4:11-16)</a:t>
            </a:r>
          </a:p>
          <a:p>
            <a:pPr eaLnBrk="1" hangingPunct="1">
              <a:buFont typeface="Wingdings" panose="05000000000000000000" pitchFamily="2" charset="2"/>
              <a:buNone/>
              <a:defRPr/>
            </a:pPr>
            <a:endParaRPr lang="en-US" dirty="0"/>
          </a:p>
          <a:p>
            <a:pPr eaLnBrk="1" hangingPunct="1">
              <a:defRPr/>
            </a:pPr>
            <a:r>
              <a:rPr lang="en-US" dirty="0"/>
              <a:t>Fulfill the Great Commission (Matt 28:18-20)</a:t>
            </a:r>
          </a:p>
        </p:txBody>
      </p:sp>
      <p:pic>
        <p:nvPicPr>
          <p:cNvPr id="74756" name="Picture 2" descr="https://encrypted-tbn1.gstatic.com/images?q=tbn:ANd9GcRVEkk3EF6aIGxY0Yz0z_uevMi3B1FPvrIm0btZT0dvwfQOys6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9400" y="1600200"/>
            <a:ext cx="22860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8483150"/>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003407" y="19050"/>
            <a:ext cx="7772400" cy="1143000"/>
          </a:xfrm>
        </p:spPr>
        <p:txBody>
          <a:bodyPr/>
          <a:lstStyle/>
          <a:p>
            <a:pPr algn="ctr"/>
            <a:r>
              <a:rPr lang="en-US" altLang="en-US" dirty="0"/>
              <a:t>Chapter 2 Outline</a:t>
            </a:r>
          </a:p>
        </p:txBody>
      </p:sp>
      <p:sp>
        <p:nvSpPr>
          <p:cNvPr id="19459" name="Rectangle 3"/>
          <p:cNvSpPr>
            <a:spLocks noGrp="1" noChangeArrowheads="1"/>
          </p:cNvSpPr>
          <p:nvPr>
            <p:ph type="body" idx="1"/>
          </p:nvPr>
        </p:nvSpPr>
        <p:spPr>
          <a:xfrm>
            <a:off x="0" y="1162050"/>
            <a:ext cx="9144000" cy="3810000"/>
          </a:xfrm>
        </p:spPr>
        <p:txBody>
          <a:bodyPr/>
          <a:lstStyle/>
          <a:p>
            <a:pPr marL="457200" indent="-457200">
              <a:spcBef>
                <a:spcPts val="0"/>
              </a:spcBef>
              <a:spcAft>
                <a:spcPts val="2400"/>
              </a:spcAft>
            </a:pPr>
            <a:r>
              <a:rPr lang="en-US" altLang="en-US" sz="2800" dirty="0"/>
              <a:t>Nebuchadnezzar’s dream (2:1)</a:t>
            </a:r>
          </a:p>
          <a:p>
            <a:pPr marL="457200" indent="-457200">
              <a:spcBef>
                <a:spcPts val="0"/>
              </a:spcBef>
              <a:spcAft>
                <a:spcPts val="2400"/>
              </a:spcAft>
            </a:pPr>
            <a:r>
              <a:rPr lang="en-US" altLang="en-US" sz="2800" dirty="0"/>
              <a:t>Nebuchadnezzar demands the revelation &amp; interpretation (2:2-13)</a:t>
            </a:r>
          </a:p>
          <a:p>
            <a:pPr marL="457200" indent="-457200">
              <a:spcBef>
                <a:spcPts val="0"/>
              </a:spcBef>
              <a:spcAft>
                <a:spcPts val="2400"/>
              </a:spcAft>
            </a:pPr>
            <a:r>
              <a:rPr lang="en-US" altLang="en-US" sz="2800" dirty="0"/>
              <a:t>Dream revealed to Daniel (2:14-23)</a:t>
            </a:r>
          </a:p>
          <a:p>
            <a:pPr marL="457200" indent="-457200">
              <a:spcBef>
                <a:spcPts val="0"/>
              </a:spcBef>
              <a:spcAft>
                <a:spcPts val="2400"/>
              </a:spcAft>
            </a:pPr>
            <a:r>
              <a:rPr lang="en-US" altLang="en-US" sz="2800" dirty="0"/>
              <a:t>Daniel’s recitation &amp; interpretation of the dream (2:24-30)</a:t>
            </a:r>
          </a:p>
          <a:p>
            <a:pPr marL="457200" indent="-457200">
              <a:spcBef>
                <a:spcPts val="0"/>
              </a:spcBef>
              <a:spcAft>
                <a:spcPts val="2400"/>
              </a:spcAft>
            </a:pPr>
            <a:r>
              <a:rPr lang="en-US" altLang="en-US" sz="2800" dirty="0"/>
              <a:t>The dream’s contents &amp; interpretation (2:31-45)</a:t>
            </a:r>
          </a:p>
          <a:p>
            <a:pPr marL="457200" indent="-457200">
              <a:spcBef>
                <a:spcPts val="0"/>
              </a:spcBef>
              <a:spcAft>
                <a:spcPts val="2400"/>
              </a:spcAft>
            </a:pPr>
            <a:r>
              <a:rPr lang="en-US" altLang="en-US" sz="2800" b="1" u="sng" dirty="0">
                <a:solidFill>
                  <a:srgbClr val="FFFFCC"/>
                </a:solidFill>
              </a:rPr>
              <a:t>Daniel’s promotion (2:46-49)</a:t>
            </a:r>
          </a:p>
        </p:txBody>
      </p:sp>
      <p:pic>
        <p:nvPicPr>
          <p:cNvPr id="7" name="Picture 2"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68818" y="5257800"/>
            <a:ext cx="3546582"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22852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Rectangle 2"/>
          <p:cNvSpPr>
            <a:spLocks noGrp="1" noChangeArrowheads="1"/>
          </p:cNvSpPr>
          <p:nvPr>
            <p:ph type="title"/>
          </p:nvPr>
        </p:nvSpPr>
        <p:spPr>
          <a:xfrm>
            <a:off x="381000" y="304800"/>
            <a:ext cx="8382000" cy="762000"/>
          </a:xfrm>
        </p:spPr>
        <p:txBody>
          <a:bodyPr/>
          <a:lstStyle/>
          <a:p>
            <a:pPr algn="ctr" eaLnBrk="1" hangingPunct="1"/>
            <a:r>
              <a:rPr lang="en-US" altLang="en-US" sz="4000" dirty="0"/>
              <a:t>The Promotion of Daniel (2:46-49)</a:t>
            </a:r>
          </a:p>
        </p:txBody>
      </p:sp>
      <p:sp>
        <p:nvSpPr>
          <p:cNvPr id="21510" name="Rectangle 3"/>
          <p:cNvSpPr>
            <a:spLocks noGrp="1" noChangeArrowheads="1"/>
          </p:cNvSpPr>
          <p:nvPr>
            <p:ph type="body" idx="1"/>
          </p:nvPr>
        </p:nvSpPr>
        <p:spPr>
          <a:xfrm>
            <a:off x="1390650" y="1600200"/>
            <a:ext cx="6362700" cy="4460875"/>
          </a:xfrm>
        </p:spPr>
        <p:txBody>
          <a:bodyPr/>
          <a:lstStyle/>
          <a:p>
            <a:pPr marL="457200" indent="-457200" eaLnBrk="1" hangingPunct="1">
              <a:spcBef>
                <a:spcPts val="0"/>
              </a:spcBef>
              <a:spcAft>
                <a:spcPts val="3600"/>
              </a:spcAft>
            </a:pPr>
            <a:r>
              <a:rPr lang="en-US" altLang="en-US" dirty="0"/>
              <a:t>Personal honor (2:46)</a:t>
            </a:r>
          </a:p>
          <a:p>
            <a:pPr marL="457200" indent="-457200" eaLnBrk="1" hangingPunct="1">
              <a:spcBef>
                <a:spcPts val="0"/>
              </a:spcBef>
              <a:spcAft>
                <a:spcPts val="3600"/>
              </a:spcAft>
            </a:pPr>
            <a:r>
              <a:rPr lang="en-US" altLang="en-US" dirty="0"/>
              <a:t>Praise to God (2:47)</a:t>
            </a:r>
          </a:p>
          <a:p>
            <a:pPr marL="457200" indent="-457200" eaLnBrk="1" hangingPunct="1">
              <a:spcBef>
                <a:spcPts val="0"/>
              </a:spcBef>
              <a:spcAft>
                <a:spcPts val="3600"/>
              </a:spcAft>
            </a:pPr>
            <a:r>
              <a:rPr lang="en-US" altLang="en-US" dirty="0"/>
              <a:t>Promotion of Daniel (2:48)</a:t>
            </a:r>
          </a:p>
          <a:p>
            <a:pPr marL="457200" indent="-457200" eaLnBrk="1" hangingPunct="1">
              <a:spcBef>
                <a:spcPts val="0"/>
              </a:spcBef>
              <a:spcAft>
                <a:spcPts val="3600"/>
              </a:spcAft>
            </a:pPr>
            <a:r>
              <a:rPr lang="en-US" altLang="en-US" dirty="0"/>
              <a:t>Promotion of Shadrach, Meshach, &amp; Abed-</a:t>
            </a:r>
            <a:r>
              <a:rPr lang="en-US" altLang="en-US" dirty="0" err="1"/>
              <a:t>nego</a:t>
            </a:r>
            <a:r>
              <a:rPr lang="en-US" altLang="en-US" dirty="0"/>
              <a:t> (2:49)</a:t>
            </a:r>
          </a:p>
        </p:txBody>
      </p:sp>
    </p:spTree>
    <p:extLst>
      <p:ext uri="{BB962C8B-B14F-4D97-AF65-F5344CB8AC3E}">
        <p14:creationId xmlns:p14="http://schemas.microsoft.com/office/powerpoint/2010/main" val="1929849034"/>
      </p:ext>
    </p:extLst>
  </p:cSld>
  <p:clrMapOvr>
    <a:masterClrMapping/>
  </p:clrMapOvr>
  <p:transition>
    <p:cut/>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Rectangle 2"/>
          <p:cNvSpPr>
            <a:spLocks noGrp="1" noChangeArrowheads="1"/>
          </p:cNvSpPr>
          <p:nvPr>
            <p:ph type="title"/>
          </p:nvPr>
        </p:nvSpPr>
        <p:spPr>
          <a:xfrm>
            <a:off x="381000" y="304800"/>
            <a:ext cx="8382000" cy="762000"/>
          </a:xfrm>
        </p:spPr>
        <p:txBody>
          <a:bodyPr/>
          <a:lstStyle/>
          <a:p>
            <a:pPr algn="ctr" eaLnBrk="1" hangingPunct="1"/>
            <a:r>
              <a:rPr lang="en-US" altLang="en-US" sz="4000" dirty="0"/>
              <a:t>The Promotion of Daniel (2:46-49)</a:t>
            </a:r>
          </a:p>
        </p:txBody>
      </p:sp>
      <p:sp>
        <p:nvSpPr>
          <p:cNvPr id="21510" name="Rectangle 3"/>
          <p:cNvSpPr>
            <a:spLocks noGrp="1" noChangeArrowheads="1"/>
          </p:cNvSpPr>
          <p:nvPr>
            <p:ph type="body" idx="1"/>
          </p:nvPr>
        </p:nvSpPr>
        <p:spPr>
          <a:xfrm>
            <a:off x="1390650" y="1600200"/>
            <a:ext cx="6362700" cy="4460875"/>
          </a:xfrm>
        </p:spPr>
        <p:txBody>
          <a:bodyPr/>
          <a:lstStyle/>
          <a:p>
            <a:pPr marL="457200" indent="-457200" eaLnBrk="1" hangingPunct="1">
              <a:spcBef>
                <a:spcPts val="0"/>
              </a:spcBef>
              <a:spcAft>
                <a:spcPts val="3600"/>
              </a:spcAft>
            </a:pPr>
            <a:r>
              <a:rPr lang="en-US" altLang="en-US" b="1" u="sng" dirty="0">
                <a:solidFill>
                  <a:srgbClr val="FFFFCC"/>
                </a:solidFill>
              </a:rPr>
              <a:t>Personal honor (2:46)</a:t>
            </a:r>
          </a:p>
          <a:p>
            <a:pPr marL="457200" indent="-457200" eaLnBrk="1" hangingPunct="1">
              <a:spcBef>
                <a:spcPts val="0"/>
              </a:spcBef>
              <a:spcAft>
                <a:spcPts val="3600"/>
              </a:spcAft>
            </a:pPr>
            <a:r>
              <a:rPr lang="en-US" altLang="en-US" dirty="0"/>
              <a:t>Praise to God (2:47)</a:t>
            </a:r>
          </a:p>
          <a:p>
            <a:pPr marL="457200" indent="-457200" eaLnBrk="1" hangingPunct="1">
              <a:spcBef>
                <a:spcPts val="0"/>
              </a:spcBef>
              <a:spcAft>
                <a:spcPts val="3600"/>
              </a:spcAft>
            </a:pPr>
            <a:r>
              <a:rPr lang="en-US" altLang="en-US" dirty="0"/>
              <a:t>Promotion of Daniel (2:48)</a:t>
            </a:r>
          </a:p>
          <a:p>
            <a:pPr marL="457200" indent="-457200" eaLnBrk="1" hangingPunct="1">
              <a:spcBef>
                <a:spcPts val="0"/>
              </a:spcBef>
              <a:spcAft>
                <a:spcPts val="3600"/>
              </a:spcAft>
            </a:pPr>
            <a:r>
              <a:rPr lang="en-US" altLang="en-US" dirty="0"/>
              <a:t>Promotion of Shadrach, Meshach, &amp; Abed-</a:t>
            </a:r>
            <a:r>
              <a:rPr lang="en-US" altLang="en-US" dirty="0" err="1"/>
              <a:t>nego</a:t>
            </a:r>
            <a:r>
              <a:rPr lang="en-US" altLang="en-US" dirty="0"/>
              <a:t> (2:49)</a:t>
            </a:r>
          </a:p>
        </p:txBody>
      </p:sp>
    </p:spTree>
    <p:extLst>
      <p:ext uri="{BB962C8B-B14F-4D97-AF65-F5344CB8AC3E}">
        <p14:creationId xmlns:p14="http://schemas.microsoft.com/office/powerpoint/2010/main" val="3095281375"/>
      </p:ext>
    </p:extLst>
  </p:cSld>
  <p:clrMapOvr>
    <a:masterClrMapping/>
  </p:clrMapOvr>
  <p:transition>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2438400" y="304800"/>
            <a:ext cx="4267200" cy="1143000"/>
          </a:xfrm>
        </p:spPr>
        <p:txBody>
          <a:bodyPr/>
          <a:lstStyle/>
          <a:p>
            <a:pPr eaLnBrk="1" hangingPunct="1"/>
            <a:r>
              <a:rPr lang="en-US" altLang="en-US" dirty="0"/>
              <a:t>Synthetic Outline</a:t>
            </a:r>
          </a:p>
        </p:txBody>
      </p:sp>
      <p:sp>
        <p:nvSpPr>
          <p:cNvPr id="36867" name="Rectangle 3"/>
          <p:cNvSpPr>
            <a:spLocks noGrp="1" noChangeArrowheads="1"/>
          </p:cNvSpPr>
          <p:nvPr>
            <p:ph type="body" idx="1"/>
          </p:nvPr>
        </p:nvSpPr>
        <p:spPr>
          <a:xfrm>
            <a:off x="228600" y="1600200"/>
            <a:ext cx="8686800" cy="4495800"/>
          </a:xfrm>
        </p:spPr>
        <p:txBody>
          <a:bodyPr/>
          <a:lstStyle/>
          <a:p>
            <a:pPr marL="457200" indent="-457200">
              <a:spcBef>
                <a:spcPts val="0"/>
              </a:spcBef>
              <a:spcAft>
                <a:spcPts val="2400"/>
              </a:spcAft>
              <a:buSzPct val="100000"/>
              <a:buFont typeface="+mj-lt"/>
              <a:buAutoNum type="romanUcPeriod" startAt="2"/>
              <a:defRPr/>
            </a:pPr>
            <a:r>
              <a:rPr lang="en-US" sz="3600" dirty="0"/>
              <a:t>Prophetic (8-12):</a:t>
            </a:r>
          </a:p>
          <a:p>
            <a:pPr marL="457200" lvl="1" indent="0" eaLnBrk="1" hangingPunct="1">
              <a:spcBef>
                <a:spcPts val="0"/>
              </a:spcBef>
              <a:spcAft>
                <a:spcPts val="2400"/>
              </a:spcAft>
              <a:buNone/>
              <a:defRPr/>
            </a:pPr>
            <a:r>
              <a:rPr lang="en-US" sz="3600" dirty="0"/>
              <a:t>Angel interprets, 1st person, Jewish nation, Hebrew</a:t>
            </a:r>
          </a:p>
          <a:p>
            <a:pPr marL="914400" lvl="1" indent="-457200" eaLnBrk="1" hangingPunct="1">
              <a:spcBef>
                <a:spcPts val="0"/>
              </a:spcBef>
              <a:spcAft>
                <a:spcPts val="2400"/>
              </a:spcAft>
              <a:buSzPct val="100000"/>
              <a:buFont typeface="+mj-lt"/>
              <a:buAutoNum type="alphaUcPeriod"/>
              <a:defRPr/>
            </a:pPr>
            <a:r>
              <a:rPr lang="en-US" sz="3600" dirty="0"/>
              <a:t>Ram &amp; Goat (8)</a:t>
            </a:r>
          </a:p>
          <a:p>
            <a:pPr marL="914400" lvl="1" indent="-457200" eaLnBrk="1" hangingPunct="1">
              <a:spcBef>
                <a:spcPts val="0"/>
              </a:spcBef>
              <a:spcAft>
                <a:spcPts val="2400"/>
              </a:spcAft>
              <a:buSzPct val="100000"/>
              <a:buFont typeface="+mj-lt"/>
              <a:buAutoNum type="alphaUcPeriod"/>
              <a:defRPr/>
            </a:pPr>
            <a:r>
              <a:rPr lang="en-US" sz="3600" dirty="0"/>
              <a:t>70 weeks (9)</a:t>
            </a:r>
          </a:p>
          <a:p>
            <a:pPr marL="914400" lvl="1" indent="-457200" eaLnBrk="1" hangingPunct="1">
              <a:spcBef>
                <a:spcPts val="0"/>
              </a:spcBef>
              <a:spcAft>
                <a:spcPts val="2400"/>
              </a:spcAft>
              <a:buSzPct val="100000"/>
              <a:buFont typeface="+mj-lt"/>
              <a:buAutoNum type="alphaUcPeriod"/>
              <a:defRPr/>
            </a:pPr>
            <a:r>
              <a:rPr lang="en-US" sz="3600" dirty="0"/>
              <a:t>Final vision (10-12)</a:t>
            </a:r>
          </a:p>
        </p:txBody>
      </p:sp>
    </p:spTree>
    <p:extLst>
      <p:ext uri="{BB962C8B-B14F-4D97-AF65-F5344CB8AC3E}">
        <p14:creationId xmlns:p14="http://schemas.microsoft.com/office/powerpoint/2010/main" val="12776516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Rectangle 2"/>
          <p:cNvSpPr>
            <a:spLocks noGrp="1" noChangeArrowheads="1"/>
          </p:cNvSpPr>
          <p:nvPr>
            <p:ph type="title"/>
          </p:nvPr>
        </p:nvSpPr>
        <p:spPr>
          <a:xfrm>
            <a:off x="381000" y="304800"/>
            <a:ext cx="8382000" cy="762000"/>
          </a:xfrm>
        </p:spPr>
        <p:txBody>
          <a:bodyPr/>
          <a:lstStyle/>
          <a:p>
            <a:pPr algn="ctr" eaLnBrk="1" hangingPunct="1"/>
            <a:r>
              <a:rPr lang="en-US" altLang="en-US" sz="4000" dirty="0"/>
              <a:t>The Promotion of Daniel (2:46-49)</a:t>
            </a:r>
          </a:p>
        </p:txBody>
      </p:sp>
      <p:sp>
        <p:nvSpPr>
          <p:cNvPr id="21510" name="Rectangle 3"/>
          <p:cNvSpPr>
            <a:spLocks noGrp="1" noChangeArrowheads="1"/>
          </p:cNvSpPr>
          <p:nvPr>
            <p:ph type="body" idx="1"/>
          </p:nvPr>
        </p:nvSpPr>
        <p:spPr>
          <a:xfrm>
            <a:off x="1390650" y="1600200"/>
            <a:ext cx="6362700" cy="4460875"/>
          </a:xfrm>
        </p:spPr>
        <p:txBody>
          <a:bodyPr/>
          <a:lstStyle/>
          <a:p>
            <a:pPr marL="457200" indent="-457200" eaLnBrk="1" hangingPunct="1">
              <a:spcBef>
                <a:spcPts val="0"/>
              </a:spcBef>
              <a:spcAft>
                <a:spcPts val="3600"/>
              </a:spcAft>
            </a:pPr>
            <a:r>
              <a:rPr lang="en-US" altLang="en-US" dirty="0"/>
              <a:t>Personal honor (2:46)</a:t>
            </a:r>
          </a:p>
          <a:p>
            <a:pPr marL="457200" indent="-457200" eaLnBrk="1" hangingPunct="1">
              <a:spcBef>
                <a:spcPts val="0"/>
              </a:spcBef>
              <a:spcAft>
                <a:spcPts val="3600"/>
              </a:spcAft>
            </a:pPr>
            <a:r>
              <a:rPr lang="en-US" altLang="en-US" b="1" u="sng" dirty="0">
                <a:solidFill>
                  <a:srgbClr val="FFFFCC"/>
                </a:solidFill>
              </a:rPr>
              <a:t>Praise to God (2:47)</a:t>
            </a:r>
          </a:p>
          <a:p>
            <a:pPr marL="457200" indent="-457200" eaLnBrk="1" hangingPunct="1">
              <a:spcBef>
                <a:spcPts val="0"/>
              </a:spcBef>
              <a:spcAft>
                <a:spcPts val="3600"/>
              </a:spcAft>
            </a:pPr>
            <a:r>
              <a:rPr lang="en-US" altLang="en-US" dirty="0"/>
              <a:t>Promotion of Daniel (2:48)</a:t>
            </a:r>
          </a:p>
          <a:p>
            <a:pPr marL="457200" indent="-457200" eaLnBrk="1" hangingPunct="1">
              <a:spcBef>
                <a:spcPts val="0"/>
              </a:spcBef>
              <a:spcAft>
                <a:spcPts val="3600"/>
              </a:spcAft>
            </a:pPr>
            <a:r>
              <a:rPr lang="en-US" altLang="en-US" dirty="0"/>
              <a:t>Promotion of Shadrach, Meshach, &amp; Abed-</a:t>
            </a:r>
            <a:r>
              <a:rPr lang="en-US" altLang="en-US" dirty="0" err="1"/>
              <a:t>nego</a:t>
            </a:r>
            <a:r>
              <a:rPr lang="en-US" altLang="en-US" dirty="0"/>
              <a:t> (2:49)</a:t>
            </a:r>
          </a:p>
        </p:txBody>
      </p:sp>
    </p:spTree>
    <p:extLst>
      <p:ext uri="{BB962C8B-B14F-4D97-AF65-F5344CB8AC3E}">
        <p14:creationId xmlns:p14="http://schemas.microsoft.com/office/powerpoint/2010/main" val="211222491"/>
      </p:ext>
    </p:extLst>
  </p:cSld>
  <p:clrMapOvr>
    <a:masterClrMapping/>
  </p:clrMapOvr>
  <p:transition>
    <p:cut/>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Rectangle 2"/>
          <p:cNvSpPr>
            <a:spLocks noGrp="1" noChangeArrowheads="1"/>
          </p:cNvSpPr>
          <p:nvPr>
            <p:ph type="title"/>
          </p:nvPr>
        </p:nvSpPr>
        <p:spPr>
          <a:xfrm>
            <a:off x="381000" y="304800"/>
            <a:ext cx="8382000" cy="762000"/>
          </a:xfrm>
        </p:spPr>
        <p:txBody>
          <a:bodyPr/>
          <a:lstStyle/>
          <a:p>
            <a:pPr algn="ctr" eaLnBrk="1" hangingPunct="1"/>
            <a:r>
              <a:rPr lang="en-US" altLang="en-US" sz="4000" dirty="0"/>
              <a:t>The Promotion of Daniel (2:46-49)</a:t>
            </a:r>
          </a:p>
        </p:txBody>
      </p:sp>
      <p:sp>
        <p:nvSpPr>
          <p:cNvPr id="21510" name="Rectangle 3"/>
          <p:cNvSpPr>
            <a:spLocks noGrp="1" noChangeArrowheads="1"/>
          </p:cNvSpPr>
          <p:nvPr>
            <p:ph type="body" idx="1"/>
          </p:nvPr>
        </p:nvSpPr>
        <p:spPr>
          <a:xfrm>
            <a:off x="1390650" y="1600200"/>
            <a:ext cx="6362700" cy="4460875"/>
          </a:xfrm>
        </p:spPr>
        <p:txBody>
          <a:bodyPr/>
          <a:lstStyle/>
          <a:p>
            <a:pPr marL="457200" indent="-457200" eaLnBrk="1" hangingPunct="1">
              <a:spcBef>
                <a:spcPts val="0"/>
              </a:spcBef>
              <a:spcAft>
                <a:spcPts val="3600"/>
              </a:spcAft>
            </a:pPr>
            <a:r>
              <a:rPr lang="en-US" altLang="en-US" dirty="0"/>
              <a:t>Personal honor (2:46)</a:t>
            </a:r>
          </a:p>
          <a:p>
            <a:pPr marL="457200" indent="-457200" eaLnBrk="1" hangingPunct="1">
              <a:spcBef>
                <a:spcPts val="0"/>
              </a:spcBef>
              <a:spcAft>
                <a:spcPts val="3600"/>
              </a:spcAft>
            </a:pPr>
            <a:r>
              <a:rPr lang="en-US" altLang="en-US" dirty="0"/>
              <a:t>Praise to God (2:47)</a:t>
            </a:r>
          </a:p>
          <a:p>
            <a:pPr marL="457200" indent="-457200" eaLnBrk="1" hangingPunct="1">
              <a:spcBef>
                <a:spcPts val="0"/>
              </a:spcBef>
              <a:spcAft>
                <a:spcPts val="3600"/>
              </a:spcAft>
            </a:pPr>
            <a:r>
              <a:rPr lang="en-US" altLang="en-US" b="1" u="sng" dirty="0">
                <a:solidFill>
                  <a:srgbClr val="FFFFCC"/>
                </a:solidFill>
              </a:rPr>
              <a:t>Promotion of Daniel (2:48)</a:t>
            </a:r>
          </a:p>
          <a:p>
            <a:pPr marL="457200" indent="-457200" eaLnBrk="1" hangingPunct="1">
              <a:spcBef>
                <a:spcPts val="0"/>
              </a:spcBef>
              <a:spcAft>
                <a:spcPts val="3600"/>
              </a:spcAft>
            </a:pPr>
            <a:r>
              <a:rPr lang="en-US" altLang="en-US" dirty="0"/>
              <a:t>Promotion of Shadrach, Meshach, &amp; Abed-</a:t>
            </a:r>
            <a:r>
              <a:rPr lang="en-US" altLang="en-US" dirty="0" err="1"/>
              <a:t>nego</a:t>
            </a:r>
            <a:r>
              <a:rPr lang="en-US" altLang="en-US" dirty="0"/>
              <a:t> (2:49)</a:t>
            </a:r>
          </a:p>
        </p:txBody>
      </p:sp>
    </p:spTree>
    <p:extLst>
      <p:ext uri="{BB962C8B-B14F-4D97-AF65-F5344CB8AC3E}">
        <p14:creationId xmlns:p14="http://schemas.microsoft.com/office/powerpoint/2010/main" val="2614969669"/>
      </p:ext>
    </p:extLst>
  </p:cSld>
  <p:clrMapOvr>
    <a:masterClrMapping/>
  </p:clrMapOvr>
  <p:transition>
    <p:cut/>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017" y="115537"/>
            <a:ext cx="8839966" cy="6626926"/>
          </a:xfrm>
          <a:prstGeom prst="rect">
            <a:avLst/>
          </a:prstGeom>
        </p:spPr>
      </p:pic>
    </p:spTree>
    <p:extLst>
      <p:ext uri="{BB962C8B-B14F-4D97-AF65-F5344CB8AC3E}">
        <p14:creationId xmlns:p14="http://schemas.microsoft.com/office/powerpoint/2010/main" val="19455998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7394" name="Picture 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220920" y="152400"/>
            <a:ext cx="8702161" cy="6553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87395" name="Oval 3"/>
          <p:cNvSpPr>
            <a:spLocks noChangeArrowheads="1"/>
          </p:cNvSpPr>
          <p:nvPr/>
        </p:nvSpPr>
        <p:spPr bwMode="auto">
          <a:xfrm>
            <a:off x="6858000" y="2895600"/>
            <a:ext cx="1600200" cy="990600"/>
          </a:xfrm>
          <a:prstGeom prst="ellipse">
            <a:avLst/>
          </a:prstGeom>
          <a:noFill/>
          <a:ln w="76200">
            <a:solidFill>
              <a:srgbClr val="CC3300"/>
            </a:solidFill>
            <a:prstDash val="dash"/>
            <a:round/>
            <a:headEnd/>
            <a:tailEnd/>
          </a:ln>
        </p:spPr>
        <p:txBody>
          <a:bodyPr wrap="none" anchor="ctr"/>
          <a:lstStyle/>
          <a:p>
            <a:endParaRPr lang="en-US"/>
          </a:p>
        </p:txBody>
      </p:sp>
    </p:spTree>
    <p:extLst>
      <p:ext uri="{BB962C8B-B14F-4D97-AF65-F5344CB8AC3E}">
        <p14:creationId xmlns:p14="http://schemas.microsoft.com/office/powerpoint/2010/main" val="22061990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Rectangle 2"/>
          <p:cNvSpPr>
            <a:spLocks noGrp="1" noChangeArrowheads="1"/>
          </p:cNvSpPr>
          <p:nvPr>
            <p:ph type="title"/>
          </p:nvPr>
        </p:nvSpPr>
        <p:spPr>
          <a:xfrm>
            <a:off x="381000" y="304800"/>
            <a:ext cx="8382000" cy="762000"/>
          </a:xfrm>
        </p:spPr>
        <p:txBody>
          <a:bodyPr/>
          <a:lstStyle/>
          <a:p>
            <a:pPr algn="ctr" eaLnBrk="1" hangingPunct="1"/>
            <a:r>
              <a:rPr lang="en-US" altLang="en-US" sz="4000" dirty="0"/>
              <a:t>The Promotion of Daniel (2:46-49)</a:t>
            </a:r>
          </a:p>
        </p:txBody>
      </p:sp>
      <p:sp>
        <p:nvSpPr>
          <p:cNvPr id="21510" name="Rectangle 3"/>
          <p:cNvSpPr>
            <a:spLocks noGrp="1" noChangeArrowheads="1"/>
          </p:cNvSpPr>
          <p:nvPr>
            <p:ph type="body" idx="1"/>
          </p:nvPr>
        </p:nvSpPr>
        <p:spPr>
          <a:xfrm>
            <a:off x="1390650" y="1600200"/>
            <a:ext cx="6362700" cy="4460875"/>
          </a:xfrm>
        </p:spPr>
        <p:txBody>
          <a:bodyPr/>
          <a:lstStyle/>
          <a:p>
            <a:pPr marL="457200" indent="-457200" eaLnBrk="1" hangingPunct="1">
              <a:spcBef>
                <a:spcPts val="0"/>
              </a:spcBef>
              <a:spcAft>
                <a:spcPts val="3600"/>
              </a:spcAft>
            </a:pPr>
            <a:r>
              <a:rPr lang="en-US" altLang="en-US" dirty="0"/>
              <a:t>Personal honor (2:46)</a:t>
            </a:r>
          </a:p>
          <a:p>
            <a:pPr marL="457200" indent="-457200" eaLnBrk="1" hangingPunct="1">
              <a:spcBef>
                <a:spcPts val="0"/>
              </a:spcBef>
              <a:spcAft>
                <a:spcPts val="3600"/>
              </a:spcAft>
            </a:pPr>
            <a:r>
              <a:rPr lang="en-US" altLang="en-US" dirty="0"/>
              <a:t>Praise to God (2:47)</a:t>
            </a:r>
          </a:p>
          <a:p>
            <a:pPr marL="457200" indent="-457200" eaLnBrk="1" hangingPunct="1">
              <a:spcBef>
                <a:spcPts val="0"/>
              </a:spcBef>
              <a:spcAft>
                <a:spcPts val="3600"/>
              </a:spcAft>
            </a:pPr>
            <a:r>
              <a:rPr lang="en-US" altLang="en-US" dirty="0"/>
              <a:t>Promotion of Daniel (2:48)</a:t>
            </a:r>
          </a:p>
          <a:p>
            <a:pPr marL="457200" indent="-457200" eaLnBrk="1" hangingPunct="1">
              <a:spcBef>
                <a:spcPts val="0"/>
              </a:spcBef>
              <a:spcAft>
                <a:spcPts val="3600"/>
              </a:spcAft>
            </a:pPr>
            <a:r>
              <a:rPr lang="en-US" altLang="en-US" b="1" u="sng" dirty="0">
                <a:solidFill>
                  <a:srgbClr val="FFFFCC"/>
                </a:solidFill>
              </a:rPr>
              <a:t>Promotion of Shadrach, Meshach, &amp; Abed-</a:t>
            </a:r>
            <a:r>
              <a:rPr lang="en-US" altLang="en-US" b="1" u="sng" dirty="0" err="1">
                <a:solidFill>
                  <a:srgbClr val="FFFFCC"/>
                </a:solidFill>
              </a:rPr>
              <a:t>nego</a:t>
            </a:r>
            <a:r>
              <a:rPr lang="en-US" altLang="en-US" b="1" u="sng" dirty="0">
                <a:solidFill>
                  <a:srgbClr val="FFFFCC"/>
                </a:solidFill>
              </a:rPr>
              <a:t> (2:49)</a:t>
            </a:r>
          </a:p>
        </p:txBody>
      </p:sp>
    </p:spTree>
    <p:extLst>
      <p:ext uri="{BB962C8B-B14F-4D97-AF65-F5344CB8AC3E}">
        <p14:creationId xmlns:p14="http://schemas.microsoft.com/office/powerpoint/2010/main" val="266284563"/>
      </p:ext>
    </p:extLst>
  </p:cSld>
  <p:clrMapOvr>
    <a:masterClrMapping/>
  </p:clrMapOvr>
  <p:transition>
    <p:cut/>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6" name="Rectangle 6"/>
          <p:cNvSpPr>
            <a:spLocks noGrp="1" noChangeArrowheads="1"/>
          </p:cNvSpPr>
          <p:nvPr>
            <p:ph type="title"/>
          </p:nvPr>
        </p:nvSpPr>
        <p:spPr>
          <a:xfrm>
            <a:off x="1524000" y="304800"/>
            <a:ext cx="5711031" cy="685800"/>
          </a:xfrm>
        </p:spPr>
        <p:txBody>
          <a:bodyPr/>
          <a:lstStyle/>
          <a:p>
            <a:pPr algn="ctr"/>
            <a:r>
              <a:rPr lang="en-US" altLang="en-US" sz="4000" dirty="0"/>
              <a:t>Takeaways from Daniel 2</a:t>
            </a:r>
          </a:p>
        </p:txBody>
      </p:sp>
      <p:sp>
        <p:nvSpPr>
          <p:cNvPr id="10247" name="Rectangle 7"/>
          <p:cNvSpPr>
            <a:spLocks noGrp="1" noChangeArrowheads="1"/>
          </p:cNvSpPr>
          <p:nvPr>
            <p:ph type="body" idx="1"/>
          </p:nvPr>
        </p:nvSpPr>
        <p:spPr>
          <a:xfrm>
            <a:off x="304800" y="1143000"/>
            <a:ext cx="7467600" cy="5486400"/>
          </a:xfrm>
        </p:spPr>
        <p:txBody>
          <a:bodyPr/>
          <a:lstStyle/>
          <a:p>
            <a:pPr marL="457200" indent="-457200">
              <a:spcBef>
                <a:spcPts val="0"/>
              </a:spcBef>
              <a:spcAft>
                <a:spcPts val="1200"/>
              </a:spcAft>
            </a:pPr>
            <a:r>
              <a:rPr lang="en-US" altLang="en-US" dirty="0"/>
              <a:t>Mosaic Law taught Israel how to live inside the land</a:t>
            </a:r>
          </a:p>
          <a:p>
            <a:pPr marL="457200" indent="-457200">
              <a:spcBef>
                <a:spcPts val="0"/>
              </a:spcBef>
              <a:spcAft>
                <a:spcPts val="1200"/>
              </a:spcAft>
            </a:pPr>
            <a:r>
              <a:rPr lang="en-US" altLang="en-US" dirty="0"/>
              <a:t>The examples of the four Hebrew youths taught them how to live outside the land</a:t>
            </a:r>
          </a:p>
          <a:p>
            <a:pPr marL="457200" indent="-457200">
              <a:spcBef>
                <a:spcPts val="0"/>
              </a:spcBef>
              <a:spcAft>
                <a:spcPts val="1200"/>
              </a:spcAft>
            </a:pPr>
            <a:r>
              <a:rPr lang="en-US" altLang="en-US" dirty="0"/>
              <a:t>Consecrate themselves to God</a:t>
            </a:r>
          </a:p>
          <a:p>
            <a:pPr marL="457200" indent="-457200">
              <a:spcBef>
                <a:spcPts val="0"/>
              </a:spcBef>
              <a:spcAft>
                <a:spcPts val="1200"/>
              </a:spcAft>
            </a:pPr>
            <a:r>
              <a:rPr lang="en-US" altLang="en-US" dirty="0"/>
              <a:t>Live by faith from crisis to crisis entrusting the results to God</a:t>
            </a:r>
          </a:p>
          <a:p>
            <a:pPr marL="457200" indent="-457200">
              <a:spcBef>
                <a:spcPts val="0"/>
              </a:spcBef>
              <a:spcAft>
                <a:spcPts val="1200"/>
              </a:spcAft>
            </a:pPr>
            <a:r>
              <a:rPr lang="en-US" altLang="en-US" dirty="0"/>
              <a:t>Allow God to promote us in His due time</a:t>
            </a:r>
          </a:p>
          <a:p>
            <a:pPr marL="457200" indent="-457200">
              <a:spcBef>
                <a:spcPts val="0"/>
              </a:spcBef>
              <a:spcAft>
                <a:spcPts val="1200"/>
              </a:spcAft>
            </a:pPr>
            <a:r>
              <a:rPr lang="en-US" altLang="en-US" dirty="0"/>
              <a:t>Our cue as well</a:t>
            </a:r>
          </a:p>
        </p:txBody>
      </p:sp>
      <p:pic>
        <p:nvPicPr>
          <p:cNvPr id="4" name="Picture 2"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172200" y="3429000"/>
            <a:ext cx="274320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33972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idx="4294967295"/>
          </p:nvPr>
        </p:nvSpPr>
        <p:spPr>
          <a:xfrm>
            <a:off x="685800" y="2857500"/>
            <a:ext cx="7772400" cy="1143000"/>
          </a:xfrm>
        </p:spPr>
        <p:txBody>
          <a:bodyPr/>
          <a:lstStyle/>
          <a:p>
            <a:pPr algn="ctr"/>
            <a:r>
              <a:rPr lang="en-US" altLang="en-US" sz="6000">
                <a:latin typeface="Calibri" panose="020F0502020204030204" pitchFamily="34" charset="0"/>
              </a:rPr>
              <a:t>Conclusion</a:t>
            </a:r>
          </a:p>
        </p:txBody>
      </p:sp>
    </p:spTree>
    <p:extLst>
      <p:ext uri="{BB962C8B-B14F-4D97-AF65-F5344CB8AC3E}">
        <p14:creationId xmlns:p14="http://schemas.microsoft.com/office/powerpoint/2010/main" val="3497725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003407" y="19050"/>
            <a:ext cx="7772400" cy="1143000"/>
          </a:xfrm>
        </p:spPr>
        <p:txBody>
          <a:bodyPr/>
          <a:lstStyle/>
          <a:p>
            <a:pPr algn="ctr"/>
            <a:r>
              <a:rPr lang="en-US" altLang="en-US" dirty="0"/>
              <a:t>Chapter 2 Outline</a:t>
            </a:r>
          </a:p>
        </p:txBody>
      </p:sp>
      <p:sp>
        <p:nvSpPr>
          <p:cNvPr id="19459" name="Rectangle 3"/>
          <p:cNvSpPr>
            <a:spLocks noGrp="1" noChangeArrowheads="1"/>
          </p:cNvSpPr>
          <p:nvPr>
            <p:ph type="body" idx="1"/>
          </p:nvPr>
        </p:nvSpPr>
        <p:spPr>
          <a:xfrm>
            <a:off x="0" y="1162050"/>
            <a:ext cx="9144000" cy="3810000"/>
          </a:xfrm>
        </p:spPr>
        <p:txBody>
          <a:bodyPr/>
          <a:lstStyle/>
          <a:p>
            <a:pPr marL="457200" indent="-457200">
              <a:spcBef>
                <a:spcPts val="0"/>
              </a:spcBef>
              <a:spcAft>
                <a:spcPts val="2400"/>
              </a:spcAft>
            </a:pPr>
            <a:r>
              <a:rPr lang="en-US" altLang="en-US" sz="2800" dirty="0"/>
              <a:t>Nebuchadnezzar’s dream (2:1)</a:t>
            </a:r>
          </a:p>
          <a:p>
            <a:pPr marL="457200" indent="-457200">
              <a:spcBef>
                <a:spcPts val="0"/>
              </a:spcBef>
              <a:spcAft>
                <a:spcPts val="2400"/>
              </a:spcAft>
            </a:pPr>
            <a:r>
              <a:rPr lang="en-US" altLang="en-US" sz="2800" dirty="0"/>
              <a:t>Nebuchadnezzar demands the revelation &amp; interpretation (2:2-13)</a:t>
            </a:r>
          </a:p>
          <a:p>
            <a:pPr marL="457200" indent="-457200">
              <a:spcBef>
                <a:spcPts val="0"/>
              </a:spcBef>
              <a:spcAft>
                <a:spcPts val="2400"/>
              </a:spcAft>
            </a:pPr>
            <a:r>
              <a:rPr lang="en-US" altLang="en-US" sz="2800" dirty="0"/>
              <a:t>Dream revealed to Daniel (2:14-23)</a:t>
            </a:r>
          </a:p>
          <a:p>
            <a:pPr marL="457200" indent="-457200">
              <a:spcBef>
                <a:spcPts val="0"/>
              </a:spcBef>
              <a:spcAft>
                <a:spcPts val="2400"/>
              </a:spcAft>
            </a:pPr>
            <a:r>
              <a:rPr lang="en-US" altLang="en-US" sz="2800" dirty="0"/>
              <a:t>Daniel’s recitation &amp; interpretation of the dream (2:24-30)</a:t>
            </a:r>
          </a:p>
          <a:p>
            <a:pPr marL="457200" indent="-457200">
              <a:spcBef>
                <a:spcPts val="0"/>
              </a:spcBef>
              <a:spcAft>
                <a:spcPts val="2400"/>
              </a:spcAft>
            </a:pPr>
            <a:r>
              <a:rPr lang="en-US" altLang="en-US" sz="2800" dirty="0"/>
              <a:t>The dream’s contents &amp; interpretation (2:31-45)</a:t>
            </a:r>
          </a:p>
          <a:p>
            <a:pPr marL="457200" indent="-457200">
              <a:spcBef>
                <a:spcPts val="0"/>
              </a:spcBef>
              <a:spcAft>
                <a:spcPts val="2400"/>
              </a:spcAft>
            </a:pPr>
            <a:r>
              <a:rPr lang="en-US" altLang="en-US" sz="2800" dirty="0"/>
              <a:t>Daniel’s promotion (2:46-49)</a:t>
            </a:r>
          </a:p>
        </p:txBody>
      </p:sp>
      <p:pic>
        <p:nvPicPr>
          <p:cNvPr id="7" name="Picture 2"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68818" y="5257800"/>
            <a:ext cx="3546582"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83521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6"/>
          <p:cNvSpPr>
            <a:spLocks noGrp="1" noChangeArrowheads="1"/>
          </p:cNvSpPr>
          <p:nvPr>
            <p:ph type="title"/>
          </p:nvPr>
        </p:nvSpPr>
        <p:spPr>
          <a:xfrm>
            <a:off x="2438400" y="304800"/>
            <a:ext cx="4267200" cy="1143000"/>
          </a:xfrm>
        </p:spPr>
        <p:txBody>
          <a:bodyPr/>
          <a:lstStyle/>
          <a:p>
            <a:pPr eaLnBrk="1" hangingPunct="1"/>
            <a:r>
              <a:rPr lang="en-US" altLang="en-US" dirty="0"/>
              <a:t>Synthetic Outline</a:t>
            </a:r>
          </a:p>
        </p:txBody>
      </p:sp>
      <p:sp>
        <p:nvSpPr>
          <p:cNvPr id="11271" name="Rectangle 7"/>
          <p:cNvSpPr>
            <a:spLocks noGrp="1" noChangeArrowheads="1"/>
          </p:cNvSpPr>
          <p:nvPr>
            <p:ph type="body" idx="1"/>
          </p:nvPr>
        </p:nvSpPr>
        <p:spPr>
          <a:xfrm>
            <a:off x="304800" y="1600200"/>
            <a:ext cx="8610600" cy="4518804"/>
          </a:xfrm>
        </p:spPr>
        <p:txBody>
          <a:bodyPr/>
          <a:lstStyle/>
          <a:p>
            <a:pPr marL="457200" indent="-457200">
              <a:spcBef>
                <a:spcPts val="0"/>
              </a:spcBef>
              <a:spcAft>
                <a:spcPts val="2400"/>
              </a:spcAft>
              <a:buSzPct val="100000"/>
              <a:buFont typeface="+mj-lt"/>
              <a:buAutoNum type="romanUcPeriod"/>
              <a:defRPr/>
            </a:pPr>
            <a:r>
              <a:rPr lang="en-US" sz="3600" b="1" dirty="0">
                <a:solidFill>
                  <a:srgbClr val="FFFFCC"/>
                </a:solidFill>
              </a:rPr>
              <a:t>Historical (1-7):</a:t>
            </a:r>
          </a:p>
          <a:p>
            <a:pPr marL="457200" lvl="1" indent="0" eaLnBrk="1" hangingPunct="1">
              <a:spcBef>
                <a:spcPts val="0"/>
              </a:spcBef>
              <a:spcAft>
                <a:spcPts val="2400"/>
              </a:spcAft>
              <a:buFont typeface="Wingdings" panose="05000000000000000000" pitchFamily="2" charset="2"/>
              <a:buNone/>
              <a:defRPr/>
            </a:pPr>
            <a:r>
              <a:rPr lang="en-US" sz="3600" dirty="0"/>
              <a:t>Daniel interprets, 3</a:t>
            </a:r>
            <a:r>
              <a:rPr lang="en-US" sz="3600" baseline="30000" dirty="0"/>
              <a:t>rd</a:t>
            </a:r>
            <a:r>
              <a:rPr lang="en-US" sz="3600" dirty="0"/>
              <a:t> person, gentile nations</a:t>
            </a:r>
          </a:p>
          <a:p>
            <a:pPr marL="914400" lvl="1" indent="-457200" eaLnBrk="1" hangingPunct="1">
              <a:spcBef>
                <a:spcPts val="0"/>
              </a:spcBef>
              <a:spcAft>
                <a:spcPts val="2400"/>
              </a:spcAft>
              <a:buSzPct val="100000"/>
              <a:buFont typeface="+mj-lt"/>
              <a:buAutoNum type="alphaUcPeriod"/>
              <a:defRPr/>
            </a:pPr>
            <a:r>
              <a:rPr lang="en-US" sz="3600" b="1" u="sng" dirty="0">
                <a:solidFill>
                  <a:srgbClr val="FFFFCC"/>
                </a:solidFill>
                <a:ea typeface="+mn-ea"/>
                <a:cs typeface="+mn-cs"/>
              </a:rPr>
              <a:t>Intro “Hebrew” (1)</a:t>
            </a:r>
          </a:p>
          <a:p>
            <a:pPr marL="914400" lvl="1" indent="-457200" eaLnBrk="1" hangingPunct="1">
              <a:spcBef>
                <a:spcPts val="0"/>
              </a:spcBef>
              <a:spcAft>
                <a:spcPts val="2400"/>
              </a:spcAft>
              <a:buSzPct val="100000"/>
              <a:buFont typeface="+mj-lt"/>
              <a:buAutoNum type="alphaUcPeriod"/>
              <a:defRPr/>
            </a:pPr>
            <a:r>
              <a:rPr lang="en-US" sz="3600" dirty="0"/>
              <a:t>Aramaic </a:t>
            </a:r>
            <a:r>
              <a:rPr lang="en-US" sz="3600" i="1" dirty="0"/>
              <a:t>chiasm</a:t>
            </a:r>
            <a:r>
              <a:rPr lang="en-US" sz="3600" dirty="0"/>
              <a:t> (2-7)</a:t>
            </a:r>
          </a:p>
        </p:txBody>
      </p:sp>
    </p:spTree>
    <p:extLst>
      <p:ext uri="{BB962C8B-B14F-4D97-AF65-F5344CB8AC3E}">
        <p14:creationId xmlns:p14="http://schemas.microsoft.com/office/powerpoint/2010/main" val="35547686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6"/>
          <p:cNvSpPr>
            <a:spLocks noGrp="1" noChangeArrowheads="1"/>
          </p:cNvSpPr>
          <p:nvPr>
            <p:ph type="title"/>
          </p:nvPr>
        </p:nvSpPr>
        <p:spPr>
          <a:xfrm>
            <a:off x="2438400" y="304800"/>
            <a:ext cx="4267200" cy="1143000"/>
          </a:xfrm>
        </p:spPr>
        <p:txBody>
          <a:bodyPr/>
          <a:lstStyle/>
          <a:p>
            <a:pPr eaLnBrk="1" hangingPunct="1"/>
            <a:r>
              <a:rPr lang="en-US" altLang="en-US" dirty="0"/>
              <a:t>Synthetic Outline</a:t>
            </a:r>
          </a:p>
        </p:txBody>
      </p:sp>
      <p:sp>
        <p:nvSpPr>
          <p:cNvPr id="11271" name="Rectangle 7"/>
          <p:cNvSpPr>
            <a:spLocks noGrp="1" noChangeArrowheads="1"/>
          </p:cNvSpPr>
          <p:nvPr>
            <p:ph type="body" idx="1"/>
          </p:nvPr>
        </p:nvSpPr>
        <p:spPr>
          <a:xfrm>
            <a:off x="304800" y="1600200"/>
            <a:ext cx="8610600" cy="4518804"/>
          </a:xfrm>
        </p:spPr>
        <p:txBody>
          <a:bodyPr/>
          <a:lstStyle/>
          <a:p>
            <a:pPr marL="457200" indent="-457200">
              <a:spcBef>
                <a:spcPts val="0"/>
              </a:spcBef>
              <a:spcAft>
                <a:spcPts val="2400"/>
              </a:spcAft>
              <a:buSzPct val="100000"/>
              <a:buFont typeface="+mj-lt"/>
              <a:buAutoNum type="romanUcPeriod"/>
              <a:defRPr/>
            </a:pPr>
            <a:r>
              <a:rPr lang="en-US" sz="3600" b="1" dirty="0">
                <a:solidFill>
                  <a:srgbClr val="FFFFCC"/>
                </a:solidFill>
              </a:rPr>
              <a:t>Historical (1-7):</a:t>
            </a:r>
          </a:p>
          <a:p>
            <a:pPr marL="457200" lvl="1" indent="0" eaLnBrk="1" hangingPunct="1">
              <a:spcBef>
                <a:spcPts val="0"/>
              </a:spcBef>
              <a:spcAft>
                <a:spcPts val="2400"/>
              </a:spcAft>
              <a:buFont typeface="Wingdings" panose="05000000000000000000" pitchFamily="2" charset="2"/>
              <a:buNone/>
              <a:defRPr/>
            </a:pPr>
            <a:r>
              <a:rPr lang="en-US" sz="3600" dirty="0"/>
              <a:t>Daniel interprets, 3</a:t>
            </a:r>
            <a:r>
              <a:rPr lang="en-US" sz="3600" baseline="30000" dirty="0"/>
              <a:t>rd</a:t>
            </a:r>
            <a:r>
              <a:rPr lang="en-US" sz="3600" dirty="0"/>
              <a:t> person, gentile nations</a:t>
            </a:r>
          </a:p>
          <a:p>
            <a:pPr marL="914400" lvl="1" indent="-457200" eaLnBrk="1" hangingPunct="1">
              <a:spcBef>
                <a:spcPts val="0"/>
              </a:spcBef>
              <a:spcAft>
                <a:spcPts val="2400"/>
              </a:spcAft>
              <a:buSzPct val="100000"/>
              <a:buFont typeface="+mj-lt"/>
              <a:buAutoNum type="alphaUcPeriod"/>
              <a:defRPr/>
            </a:pPr>
            <a:r>
              <a:rPr lang="en-US" sz="3600" dirty="0">
                <a:ea typeface="+mn-ea"/>
                <a:cs typeface="+mn-cs"/>
              </a:rPr>
              <a:t>Intro “Hebrew” (1)</a:t>
            </a:r>
          </a:p>
          <a:p>
            <a:pPr marL="914400" lvl="1" indent="-457200" eaLnBrk="1" hangingPunct="1">
              <a:spcBef>
                <a:spcPts val="0"/>
              </a:spcBef>
              <a:spcAft>
                <a:spcPts val="2400"/>
              </a:spcAft>
              <a:buSzPct val="100000"/>
              <a:buFont typeface="+mj-lt"/>
              <a:buAutoNum type="alphaUcPeriod"/>
              <a:defRPr/>
            </a:pPr>
            <a:r>
              <a:rPr lang="en-US" sz="3600" b="1" u="sng" dirty="0">
                <a:solidFill>
                  <a:srgbClr val="FFFFCC"/>
                </a:solidFill>
              </a:rPr>
              <a:t>Aramaic </a:t>
            </a:r>
            <a:r>
              <a:rPr lang="en-US" sz="3600" b="1" i="1" u="sng" dirty="0">
                <a:solidFill>
                  <a:srgbClr val="FFFFCC"/>
                </a:solidFill>
              </a:rPr>
              <a:t>chiasm</a:t>
            </a:r>
            <a:r>
              <a:rPr lang="en-US" sz="3600" b="1" u="sng" dirty="0">
                <a:solidFill>
                  <a:srgbClr val="FFFFCC"/>
                </a:solidFill>
              </a:rPr>
              <a:t> (2-7)</a:t>
            </a:r>
          </a:p>
        </p:txBody>
      </p:sp>
    </p:spTree>
    <p:extLst>
      <p:ext uri="{BB962C8B-B14F-4D97-AF65-F5344CB8AC3E}">
        <p14:creationId xmlns:p14="http://schemas.microsoft.com/office/powerpoint/2010/main" val="4484051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6"/>
          <p:cNvSpPr>
            <a:spLocks noGrp="1" noChangeArrowheads="1"/>
          </p:cNvSpPr>
          <p:nvPr>
            <p:ph type="title"/>
          </p:nvPr>
        </p:nvSpPr>
        <p:spPr>
          <a:xfrm>
            <a:off x="2438400" y="304800"/>
            <a:ext cx="4267200" cy="1143000"/>
          </a:xfrm>
        </p:spPr>
        <p:txBody>
          <a:bodyPr/>
          <a:lstStyle/>
          <a:p>
            <a:pPr eaLnBrk="1" hangingPunct="1"/>
            <a:r>
              <a:rPr lang="en-US" altLang="en-US" dirty="0"/>
              <a:t>Synthetic Outline</a:t>
            </a:r>
          </a:p>
        </p:txBody>
      </p:sp>
      <p:sp>
        <p:nvSpPr>
          <p:cNvPr id="12295" name="Rectangle 7"/>
          <p:cNvSpPr>
            <a:spLocks noGrp="1" noChangeArrowheads="1"/>
          </p:cNvSpPr>
          <p:nvPr>
            <p:ph type="body" idx="1"/>
          </p:nvPr>
        </p:nvSpPr>
        <p:spPr>
          <a:xfrm>
            <a:off x="2286000" y="1600200"/>
            <a:ext cx="6629400" cy="5029200"/>
          </a:xfrm>
        </p:spPr>
        <p:txBody>
          <a:bodyPr/>
          <a:lstStyle/>
          <a:p>
            <a:pPr marL="457200" lvl="1" indent="-457200" eaLnBrk="1" hangingPunct="1">
              <a:lnSpc>
                <a:spcPct val="90000"/>
              </a:lnSpc>
              <a:spcBef>
                <a:spcPts val="0"/>
              </a:spcBef>
              <a:spcAft>
                <a:spcPts val="2400"/>
              </a:spcAft>
              <a:buSzPct val="100000"/>
              <a:buFont typeface="+mj-lt"/>
              <a:buAutoNum type="alphaUcPeriod" startAt="2"/>
              <a:defRPr/>
            </a:pPr>
            <a:r>
              <a:rPr lang="en-US" sz="3600" dirty="0"/>
              <a:t>Chiasm “Aramaic” ( 2-7)</a:t>
            </a:r>
          </a:p>
          <a:p>
            <a:pPr marL="533400" indent="-533400" eaLnBrk="1" hangingPunct="1">
              <a:lnSpc>
                <a:spcPct val="90000"/>
              </a:lnSpc>
              <a:buFont typeface="Wingdings" panose="05000000000000000000" pitchFamily="2" charset="2"/>
              <a:buNone/>
              <a:defRPr/>
            </a:pPr>
            <a:r>
              <a:rPr lang="en-US" dirty="0"/>
              <a:t>1. Gentile History (2)</a:t>
            </a:r>
          </a:p>
          <a:p>
            <a:pPr marL="952500" lvl="1" indent="-495300" eaLnBrk="1" hangingPunct="1">
              <a:lnSpc>
                <a:spcPct val="90000"/>
              </a:lnSpc>
              <a:buFont typeface="Wingdings" panose="05000000000000000000" pitchFamily="2" charset="2"/>
              <a:buNone/>
              <a:defRPr/>
            </a:pPr>
            <a:r>
              <a:rPr lang="en-US" dirty="0"/>
              <a:t>2. Protection (3)</a:t>
            </a:r>
          </a:p>
          <a:p>
            <a:pPr marL="1371600" lvl="2" indent="-457200" eaLnBrk="1" hangingPunct="1">
              <a:lnSpc>
                <a:spcPct val="90000"/>
              </a:lnSpc>
              <a:buFont typeface="Wingdings" panose="05000000000000000000" pitchFamily="2" charset="2"/>
              <a:buNone/>
              <a:defRPr/>
            </a:pPr>
            <a:r>
              <a:rPr lang="en-US" dirty="0"/>
              <a:t>3. Revelation to a gentile king (4)</a:t>
            </a:r>
            <a:endParaRPr lang="en-US" b="1" dirty="0"/>
          </a:p>
          <a:p>
            <a:pPr marL="1371600" lvl="2" indent="-457200" eaLnBrk="1" hangingPunct="1">
              <a:lnSpc>
                <a:spcPct val="90000"/>
              </a:lnSpc>
              <a:buFont typeface="Wingdings" panose="05000000000000000000" pitchFamily="2" charset="2"/>
              <a:buNone/>
              <a:defRPr/>
            </a:pPr>
            <a:r>
              <a:rPr lang="en-US" dirty="0"/>
              <a:t>3. Revelation to a gentile king (5)</a:t>
            </a:r>
          </a:p>
          <a:p>
            <a:pPr marL="952500" lvl="1" indent="-495300" eaLnBrk="1" hangingPunct="1">
              <a:lnSpc>
                <a:spcPct val="90000"/>
              </a:lnSpc>
              <a:buFont typeface="Wingdings" panose="05000000000000000000" pitchFamily="2" charset="2"/>
              <a:buNone/>
              <a:defRPr/>
            </a:pPr>
            <a:r>
              <a:rPr lang="en-US" dirty="0"/>
              <a:t>2. Protection (6)</a:t>
            </a:r>
          </a:p>
          <a:p>
            <a:pPr marL="533400" indent="-533400" eaLnBrk="1" hangingPunct="1">
              <a:lnSpc>
                <a:spcPct val="90000"/>
              </a:lnSpc>
              <a:buFont typeface="Wingdings" panose="05000000000000000000" pitchFamily="2" charset="2"/>
              <a:buNone/>
              <a:defRPr/>
            </a:pPr>
            <a:r>
              <a:rPr lang="en-US" dirty="0"/>
              <a:t>1. Gentile history (7)</a:t>
            </a:r>
          </a:p>
          <a:p>
            <a:pPr marL="533400" indent="-533400" eaLnBrk="1" hangingPunct="1">
              <a:lnSpc>
                <a:spcPct val="90000"/>
              </a:lnSpc>
              <a:buFont typeface="Wingdings" panose="05000000000000000000" pitchFamily="2" charset="2"/>
              <a:buNone/>
              <a:defRPr/>
            </a:pPr>
            <a:endParaRPr lang="en-US" dirty="0"/>
          </a:p>
        </p:txBody>
      </p:sp>
      <p:grpSp>
        <p:nvGrpSpPr>
          <p:cNvPr id="4" name="Group 2"/>
          <p:cNvGrpSpPr>
            <a:grpSpLocks/>
          </p:cNvGrpSpPr>
          <p:nvPr/>
        </p:nvGrpSpPr>
        <p:grpSpPr bwMode="auto">
          <a:xfrm>
            <a:off x="457200" y="2590800"/>
            <a:ext cx="1752600" cy="2971800"/>
            <a:chOff x="672" y="1152"/>
            <a:chExt cx="1104" cy="2400"/>
          </a:xfrm>
        </p:grpSpPr>
        <p:sp>
          <p:nvSpPr>
            <p:cNvPr id="5" name="Line 3"/>
            <p:cNvSpPr>
              <a:spLocks noChangeShapeType="1"/>
            </p:cNvSpPr>
            <p:nvPr/>
          </p:nvSpPr>
          <p:spPr bwMode="auto">
            <a:xfrm>
              <a:off x="720" y="1152"/>
              <a:ext cx="1056" cy="2352"/>
            </a:xfrm>
            <a:prstGeom prst="line">
              <a:avLst/>
            </a:prstGeom>
            <a:noFill/>
            <a:ln w="76200">
              <a:solidFill>
                <a:srgbClr val="FFFF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Calibri" panose="020F0502020204030204" pitchFamily="34" charset="0"/>
              </a:endParaRPr>
            </a:p>
          </p:txBody>
        </p:sp>
        <p:sp>
          <p:nvSpPr>
            <p:cNvPr id="6" name="Line 4"/>
            <p:cNvSpPr>
              <a:spLocks noChangeShapeType="1"/>
            </p:cNvSpPr>
            <p:nvPr/>
          </p:nvSpPr>
          <p:spPr bwMode="auto">
            <a:xfrm flipH="1">
              <a:off x="672" y="1200"/>
              <a:ext cx="1056" cy="2352"/>
            </a:xfrm>
            <a:prstGeom prst="line">
              <a:avLst/>
            </a:prstGeom>
            <a:noFill/>
            <a:ln w="76200">
              <a:solidFill>
                <a:srgbClr val="FFFF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3210174917"/>
      </p:ext>
    </p:extLst>
  </p:cSld>
  <p:clrMapOvr>
    <a:masterClrMapping/>
  </p:clrMapOvr>
  <p:transition>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6"/>
          <p:cNvSpPr>
            <a:spLocks noGrp="1" noChangeArrowheads="1"/>
          </p:cNvSpPr>
          <p:nvPr>
            <p:ph type="title"/>
          </p:nvPr>
        </p:nvSpPr>
        <p:spPr>
          <a:xfrm>
            <a:off x="2438400" y="304800"/>
            <a:ext cx="4267200" cy="1143000"/>
          </a:xfrm>
        </p:spPr>
        <p:txBody>
          <a:bodyPr/>
          <a:lstStyle/>
          <a:p>
            <a:pPr eaLnBrk="1" hangingPunct="1"/>
            <a:r>
              <a:rPr lang="en-US" altLang="en-US" dirty="0"/>
              <a:t>Synthetic Outline</a:t>
            </a:r>
          </a:p>
        </p:txBody>
      </p:sp>
      <p:sp>
        <p:nvSpPr>
          <p:cNvPr id="12295" name="Rectangle 7"/>
          <p:cNvSpPr>
            <a:spLocks noGrp="1" noChangeArrowheads="1"/>
          </p:cNvSpPr>
          <p:nvPr>
            <p:ph type="body" idx="1"/>
          </p:nvPr>
        </p:nvSpPr>
        <p:spPr>
          <a:xfrm>
            <a:off x="2286000" y="1600200"/>
            <a:ext cx="6629400" cy="5029200"/>
          </a:xfrm>
        </p:spPr>
        <p:txBody>
          <a:bodyPr/>
          <a:lstStyle/>
          <a:p>
            <a:pPr marL="457200" lvl="1" indent="-457200" eaLnBrk="1" hangingPunct="1">
              <a:lnSpc>
                <a:spcPct val="90000"/>
              </a:lnSpc>
              <a:spcBef>
                <a:spcPts val="0"/>
              </a:spcBef>
              <a:spcAft>
                <a:spcPts val="2400"/>
              </a:spcAft>
              <a:buSzPct val="100000"/>
              <a:buFont typeface="+mj-lt"/>
              <a:buAutoNum type="alphaUcPeriod" startAt="2"/>
              <a:defRPr/>
            </a:pPr>
            <a:r>
              <a:rPr lang="en-US" sz="3600" dirty="0"/>
              <a:t>Chiasm “Aramaic” ( 2-7)</a:t>
            </a:r>
          </a:p>
          <a:p>
            <a:pPr marL="533400" indent="-533400" eaLnBrk="1" hangingPunct="1">
              <a:lnSpc>
                <a:spcPct val="90000"/>
              </a:lnSpc>
              <a:buFont typeface="Wingdings" panose="05000000000000000000" pitchFamily="2" charset="2"/>
              <a:buNone/>
              <a:defRPr/>
            </a:pPr>
            <a:r>
              <a:rPr lang="en-US" dirty="0"/>
              <a:t>1. </a:t>
            </a:r>
            <a:r>
              <a:rPr lang="en-US" b="1" u="sng" dirty="0">
                <a:solidFill>
                  <a:srgbClr val="FFFFCC"/>
                </a:solidFill>
              </a:rPr>
              <a:t>Gentile History (2)</a:t>
            </a:r>
          </a:p>
          <a:p>
            <a:pPr marL="952500" lvl="1" indent="-495300" eaLnBrk="1" hangingPunct="1">
              <a:lnSpc>
                <a:spcPct val="90000"/>
              </a:lnSpc>
              <a:buFont typeface="Wingdings" panose="05000000000000000000" pitchFamily="2" charset="2"/>
              <a:buNone/>
              <a:defRPr/>
            </a:pPr>
            <a:r>
              <a:rPr lang="en-US" dirty="0"/>
              <a:t>2. Protection (3)</a:t>
            </a:r>
          </a:p>
          <a:p>
            <a:pPr marL="1371600" lvl="2" indent="-457200" eaLnBrk="1" hangingPunct="1">
              <a:lnSpc>
                <a:spcPct val="90000"/>
              </a:lnSpc>
              <a:buFont typeface="Wingdings" panose="05000000000000000000" pitchFamily="2" charset="2"/>
              <a:buNone/>
              <a:defRPr/>
            </a:pPr>
            <a:r>
              <a:rPr lang="en-US" dirty="0"/>
              <a:t>3. Revelation to a gentile king (4)</a:t>
            </a:r>
            <a:endParaRPr lang="en-US" b="1" dirty="0"/>
          </a:p>
          <a:p>
            <a:pPr marL="1371600" lvl="2" indent="-457200" eaLnBrk="1" hangingPunct="1">
              <a:lnSpc>
                <a:spcPct val="90000"/>
              </a:lnSpc>
              <a:buFont typeface="Wingdings" panose="05000000000000000000" pitchFamily="2" charset="2"/>
              <a:buNone/>
              <a:defRPr/>
            </a:pPr>
            <a:r>
              <a:rPr lang="en-US" dirty="0"/>
              <a:t>3. Revelation to a gentile king (5)</a:t>
            </a:r>
          </a:p>
          <a:p>
            <a:pPr marL="952500" lvl="1" indent="-495300" eaLnBrk="1" hangingPunct="1">
              <a:lnSpc>
                <a:spcPct val="90000"/>
              </a:lnSpc>
              <a:buFont typeface="Wingdings" panose="05000000000000000000" pitchFamily="2" charset="2"/>
              <a:buNone/>
              <a:defRPr/>
            </a:pPr>
            <a:r>
              <a:rPr lang="en-US" dirty="0"/>
              <a:t>2. Protection (6)</a:t>
            </a:r>
          </a:p>
          <a:p>
            <a:pPr marL="533400" indent="-533400" eaLnBrk="1" hangingPunct="1">
              <a:lnSpc>
                <a:spcPct val="90000"/>
              </a:lnSpc>
              <a:buFont typeface="Wingdings" panose="05000000000000000000" pitchFamily="2" charset="2"/>
              <a:buNone/>
              <a:defRPr/>
            </a:pPr>
            <a:r>
              <a:rPr lang="en-US" dirty="0"/>
              <a:t>1. Gentile history (7)</a:t>
            </a:r>
          </a:p>
          <a:p>
            <a:pPr marL="533400" indent="-533400" eaLnBrk="1" hangingPunct="1">
              <a:lnSpc>
                <a:spcPct val="90000"/>
              </a:lnSpc>
              <a:buFont typeface="Wingdings" panose="05000000000000000000" pitchFamily="2" charset="2"/>
              <a:buNone/>
              <a:defRPr/>
            </a:pPr>
            <a:endParaRPr lang="en-US" dirty="0"/>
          </a:p>
        </p:txBody>
      </p:sp>
      <p:grpSp>
        <p:nvGrpSpPr>
          <p:cNvPr id="4" name="Group 2"/>
          <p:cNvGrpSpPr>
            <a:grpSpLocks/>
          </p:cNvGrpSpPr>
          <p:nvPr/>
        </p:nvGrpSpPr>
        <p:grpSpPr bwMode="auto">
          <a:xfrm>
            <a:off x="457200" y="2590800"/>
            <a:ext cx="1752600" cy="2971800"/>
            <a:chOff x="672" y="1152"/>
            <a:chExt cx="1104" cy="2400"/>
          </a:xfrm>
        </p:grpSpPr>
        <p:sp>
          <p:nvSpPr>
            <p:cNvPr id="5" name="Line 3"/>
            <p:cNvSpPr>
              <a:spLocks noChangeShapeType="1"/>
            </p:cNvSpPr>
            <p:nvPr/>
          </p:nvSpPr>
          <p:spPr bwMode="auto">
            <a:xfrm>
              <a:off x="720" y="1152"/>
              <a:ext cx="1056" cy="2352"/>
            </a:xfrm>
            <a:prstGeom prst="line">
              <a:avLst/>
            </a:prstGeom>
            <a:noFill/>
            <a:ln w="76200">
              <a:solidFill>
                <a:srgbClr val="FFFF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Calibri" panose="020F0502020204030204" pitchFamily="34" charset="0"/>
              </a:endParaRPr>
            </a:p>
          </p:txBody>
        </p:sp>
        <p:sp>
          <p:nvSpPr>
            <p:cNvPr id="6" name="Line 4"/>
            <p:cNvSpPr>
              <a:spLocks noChangeShapeType="1"/>
            </p:cNvSpPr>
            <p:nvPr/>
          </p:nvSpPr>
          <p:spPr bwMode="auto">
            <a:xfrm flipH="1">
              <a:off x="672" y="1200"/>
              <a:ext cx="1056" cy="2352"/>
            </a:xfrm>
            <a:prstGeom prst="line">
              <a:avLst/>
            </a:prstGeom>
            <a:noFill/>
            <a:ln w="76200">
              <a:solidFill>
                <a:srgbClr val="FFFF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484844140"/>
      </p:ext>
    </p:extLst>
  </p:cSld>
  <p:clrMapOvr>
    <a:masterClrMapping/>
  </p:clrMapOvr>
  <p:transition>
    <p:cut/>
  </p:transition>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13174</TotalTime>
  <Words>2271</Words>
  <Application>Microsoft Office PowerPoint</Application>
  <PresentationFormat>On-screen Show (4:3)</PresentationFormat>
  <Paragraphs>303</Paragraphs>
  <Slides>57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57</vt:i4>
      </vt:variant>
    </vt:vector>
  </HeadingPairs>
  <TitlesOfParts>
    <vt:vector size="62" baseType="lpstr">
      <vt:lpstr>Arial</vt:lpstr>
      <vt:lpstr>Calibri</vt:lpstr>
      <vt:lpstr>Times New Roman</vt:lpstr>
      <vt:lpstr>Wingdings</vt:lpstr>
      <vt:lpstr>Azure</vt:lpstr>
      <vt:lpstr>THE BOOK OF DANIEL</vt:lpstr>
      <vt:lpstr>Message</vt:lpstr>
      <vt:lpstr>Purpose</vt:lpstr>
      <vt:lpstr>Synthetic Outline</vt:lpstr>
      <vt:lpstr>Synthetic Outline</vt:lpstr>
      <vt:lpstr>Synthetic Outline</vt:lpstr>
      <vt:lpstr>Synthetic Outline</vt:lpstr>
      <vt:lpstr>Synthetic Outline</vt:lpstr>
      <vt:lpstr>Synthetic Outline</vt:lpstr>
      <vt:lpstr>Chapter 2 Outline</vt:lpstr>
      <vt:lpstr>Chapter 2 Outline</vt:lpstr>
      <vt:lpstr>PowerPoint Presentation</vt:lpstr>
      <vt:lpstr>Chapter 2 Outline</vt:lpstr>
      <vt:lpstr>Chapter 2 Outline</vt:lpstr>
      <vt:lpstr>Chapter 2 Outline</vt:lpstr>
      <vt:lpstr>Daniel’s Recitation &amp; Interpretation of the Dream (2:24-30)</vt:lpstr>
      <vt:lpstr>Daniel’s Recitation &amp; Interpretation of the Dream (2:24-30)</vt:lpstr>
      <vt:lpstr>Daniel’s Recitation &amp; Interpretation of the Dream (2:24-30)</vt:lpstr>
      <vt:lpstr>Chapter 2 Outline</vt:lpstr>
      <vt:lpstr>Contents &amp; Interpretation of the Dream (2:24-30)</vt:lpstr>
      <vt:lpstr>Contents &amp; Interpretation of the Dream (2:24-30)</vt:lpstr>
      <vt:lpstr>PowerPoint Presentation</vt:lpstr>
      <vt:lpstr>Contents &amp; Interpretation of the Dream (2:24-30)</vt:lpstr>
      <vt:lpstr>Statue &amp; Stone</vt:lpstr>
      <vt:lpstr>6 Empires</vt:lpstr>
      <vt:lpstr>6 Empires</vt:lpstr>
      <vt:lpstr>6 Empires</vt:lpstr>
      <vt:lpstr>Statue &amp; Stone</vt:lpstr>
      <vt:lpstr>PowerPoint Presentation</vt:lpstr>
      <vt:lpstr>PowerPoint Presentation</vt:lpstr>
      <vt:lpstr>Cyrus Cylinder</vt:lpstr>
      <vt:lpstr>6 Empires</vt:lpstr>
      <vt:lpstr>6 Empires</vt:lpstr>
      <vt:lpstr>6 Empires</vt:lpstr>
      <vt:lpstr>6 Empires</vt:lpstr>
      <vt:lpstr>Daniel 2:44-45 is Future</vt:lpstr>
      <vt:lpstr>Emergent: Kingdom</vt:lpstr>
      <vt:lpstr>Emergent: Kingdom</vt:lpstr>
      <vt:lpstr>Emergent: Kingdom</vt:lpstr>
      <vt:lpstr>Emergent: Kingdom</vt:lpstr>
      <vt:lpstr>Kingdom</vt:lpstr>
      <vt:lpstr>PowerPoint Presentation</vt:lpstr>
      <vt:lpstr>PowerPoint Presentation</vt:lpstr>
      <vt:lpstr>Russell Moore </vt:lpstr>
      <vt:lpstr>PowerPoint Presentation</vt:lpstr>
      <vt:lpstr>Purposes of the Local Church</vt:lpstr>
      <vt:lpstr>Chapter 2 Outline</vt:lpstr>
      <vt:lpstr>The Promotion of Daniel (2:46-49)</vt:lpstr>
      <vt:lpstr>The Promotion of Daniel (2:46-49)</vt:lpstr>
      <vt:lpstr>The Promotion of Daniel (2:46-49)</vt:lpstr>
      <vt:lpstr>The Promotion of Daniel (2:46-49)</vt:lpstr>
      <vt:lpstr>PowerPoint Presentation</vt:lpstr>
      <vt:lpstr>PowerPoint Presentation</vt:lpstr>
      <vt:lpstr>The Promotion of Daniel (2:46-49)</vt:lpstr>
      <vt:lpstr>Takeaways from Daniel 2</vt:lpstr>
      <vt:lpstr>Conclusion</vt:lpstr>
      <vt:lpstr>Chapter 2 Outline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Duty to Love - Rom. 12:9-13</dc:title>
  <dc:subject>Divine Righteousness Revealed</dc:subject>
  <dc:creator>A. Woods</dc:creator>
  <dc:description>Modified by Jim McGowan</dc:description>
  <cp:lastModifiedBy>Andy Woods</cp:lastModifiedBy>
  <cp:revision>1387</cp:revision>
  <cp:lastPrinted>2016-12-18T02:45:55Z</cp:lastPrinted>
  <dcterms:created xsi:type="dcterms:W3CDTF">2009-03-17T12:21:13Z</dcterms:created>
  <dcterms:modified xsi:type="dcterms:W3CDTF">2016-12-18T02:47:30Z</dcterms:modified>
</cp:coreProperties>
</file>