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66"/>
  </p:notesMasterIdLst>
  <p:handoutMasterIdLst>
    <p:handoutMasterId r:id="rId67"/>
  </p:handoutMasterIdLst>
  <p:sldIdLst>
    <p:sldId id="2591" r:id="rId2"/>
    <p:sldId id="2592" r:id="rId3"/>
    <p:sldId id="2627" r:id="rId4"/>
    <p:sldId id="2657" r:id="rId5"/>
    <p:sldId id="2598" r:id="rId6"/>
    <p:sldId id="2624" r:id="rId7"/>
    <p:sldId id="2678" r:id="rId8"/>
    <p:sldId id="2620" r:id="rId9"/>
    <p:sldId id="2628" r:id="rId10"/>
    <p:sldId id="2621" r:id="rId11"/>
    <p:sldId id="2622" r:id="rId12"/>
    <p:sldId id="2655" r:id="rId13"/>
    <p:sldId id="2656" r:id="rId14"/>
    <p:sldId id="2658" r:id="rId15"/>
    <p:sldId id="2609" r:id="rId16"/>
    <p:sldId id="2602" r:id="rId17"/>
    <p:sldId id="2603" r:id="rId18"/>
    <p:sldId id="2630" r:id="rId19"/>
    <p:sldId id="2631" r:id="rId20"/>
    <p:sldId id="2632" r:id="rId21"/>
    <p:sldId id="2659" r:id="rId22"/>
    <p:sldId id="2629" r:id="rId23"/>
    <p:sldId id="2679" r:id="rId24"/>
    <p:sldId id="2608" r:id="rId25"/>
    <p:sldId id="2680" r:id="rId26"/>
    <p:sldId id="2660" r:id="rId27"/>
    <p:sldId id="2601" r:id="rId28"/>
    <p:sldId id="2625" r:id="rId29"/>
    <p:sldId id="2681" r:id="rId30"/>
    <p:sldId id="2614" r:id="rId31"/>
    <p:sldId id="2661" r:id="rId32"/>
    <p:sldId id="2668" r:id="rId33"/>
    <p:sldId id="2618" r:id="rId34"/>
    <p:sldId id="2669" r:id="rId35"/>
    <p:sldId id="2612" r:id="rId36"/>
    <p:sldId id="2665" r:id="rId37"/>
    <p:sldId id="2666" r:id="rId38"/>
    <p:sldId id="2641" r:id="rId39"/>
    <p:sldId id="2670" r:id="rId40"/>
    <p:sldId id="2667" r:id="rId41"/>
    <p:sldId id="2671" r:id="rId42"/>
    <p:sldId id="2672" r:id="rId43"/>
    <p:sldId id="2636" r:id="rId44"/>
    <p:sldId id="2673" r:id="rId45"/>
    <p:sldId id="2638" r:id="rId46"/>
    <p:sldId id="2674" r:id="rId47"/>
    <p:sldId id="2675" r:id="rId48"/>
    <p:sldId id="2600" r:id="rId49"/>
    <p:sldId id="2626" r:id="rId50"/>
    <p:sldId id="2647" r:id="rId51"/>
    <p:sldId id="2648" r:id="rId52"/>
    <p:sldId id="2682" r:id="rId53"/>
    <p:sldId id="2649" r:id="rId54"/>
    <p:sldId id="2605" r:id="rId55"/>
    <p:sldId id="2654" r:id="rId56"/>
    <p:sldId id="2606" r:id="rId57"/>
    <p:sldId id="2650" r:id="rId58"/>
    <p:sldId id="2607" r:id="rId59"/>
    <p:sldId id="2653" r:id="rId60"/>
    <p:sldId id="2651" r:id="rId61"/>
    <p:sldId id="2652" r:id="rId62"/>
    <p:sldId id="2604" r:id="rId63"/>
    <p:sldId id="2439" r:id="rId64"/>
    <p:sldId id="2676" r:id="rId65"/>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0099FF"/>
    <a:srgbClr val="CCCCFF"/>
    <a:srgbClr val="0000FF"/>
    <a:srgbClr val="FFFF99"/>
    <a:srgbClr val="33CC33"/>
    <a:srgbClr val="FF00FF"/>
    <a:srgbClr val="FFFF00"/>
    <a:srgbClr val="A50021"/>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38" autoAdjust="0"/>
    <p:restoredTop sz="91654" autoAdjust="0"/>
  </p:normalViewPr>
  <p:slideViewPr>
    <p:cSldViewPr>
      <p:cViewPr varScale="1">
        <p:scale>
          <a:sx n="66" d="100"/>
          <a:sy n="66" d="100"/>
        </p:scale>
        <p:origin x="166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1"/>
            <a:ext cx="3038145" cy="464205"/>
          </a:xfrm>
          <a:prstGeom prst="rect">
            <a:avLst/>
          </a:prstGeom>
          <a:noFill/>
          <a:ln w="9525">
            <a:noFill/>
            <a:miter lim="800000"/>
            <a:headEnd/>
            <a:tailEnd/>
          </a:ln>
        </p:spPr>
        <p:txBody>
          <a:bodyPr vert="horz" wrap="square" lIns="93876" tIns="46939" rIns="93876" bIns="46939" numCol="1" anchor="t" anchorCtr="0" compatLnSpc="1">
            <a:prstTxWarp prst="textNoShape">
              <a:avLst/>
            </a:prstTxWarp>
          </a:bodyPr>
          <a:lstStyle>
            <a:lvl1pPr defTabSz="887723" eaLnBrk="1" hangingPunct="1">
              <a:defRPr sz="1300">
                <a:latin typeface="Times New Roman" pitchFamily="18" charset="0"/>
                <a:cs typeface="Arial" charset="0"/>
              </a:defRPr>
            </a:lvl1pPr>
          </a:lstStyle>
          <a:p>
            <a:pPr>
              <a:defRPr/>
            </a:pPr>
            <a:r>
              <a:rPr lang="en-US" dirty="0">
                <a:latin typeface="Calibri" panose="020F0502020204030204" pitchFamily="34" charset="0"/>
              </a:rPr>
              <a:t>Dr. Andy Woods</a:t>
            </a:r>
          </a:p>
        </p:txBody>
      </p:sp>
      <p:sp>
        <p:nvSpPr>
          <p:cNvPr id="36867" name="Rectangle 3"/>
          <p:cNvSpPr>
            <a:spLocks noGrp="1" noChangeArrowheads="1"/>
          </p:cNvSpPr>
          <p:nvPr>
            <p:ph type="dt" sz="quarter" idx="1"/>
          </p:nvPr>
        </p:nvSpPr>
        <p:spPr bwMode="auto">
          <a:xfrm>
            <a:off x="3972257" y="1"/>
            <a:ext cx="3038144" cy="464205"/>
          </a:xfrm>
          <a:prstGeom prst="rect">
            <a:avLst/>
          </a:prstGeom>
          <a:noFill/>
          <a:ln w="9525">
            <a:noFill/>
            <a:miter lim="800000"/>
            <a:headEnd/>
            <a:tailEnd/>
          </a:ln>
        </p:spPr>
        <p:txBody>
          <a:bodyPr vert="horz" wrap="square" lIns="93876" tIns="46939" rIns="93876" bIns="46939" numCol="1" anchor="t" anchorCtr="0" compatLnSpc="1">
            <a:prstTxWarp prst="textNoShape">
              <a:avLst/>
            </a:prstTxWarp>
          </a:bodyPr>
          <a:lstStyle>
            <a:lvl1pPr algn="r" defTabSz="887723" eaLnBrk="1" hangingPunct="1">
              <a:defRPr sz="1300">
                <a:latin typeface="Times New Roman" pitchFamily="18" charset="0"/>
                <a:cs typeface="Arial" charset="0"/>
              </a:defRPr>
            </a:lvl1pPr>
          </a:lstStyle>
          <a:p>
            <a:pPr>
              <a:defRPr/>
            </a:pPr>
            <a:r>
              <a:rPr lang="en-US" dirty="0">
                <a:latin typeface="Calibri" panose="020F0502020204030204" pitchFamily="34" charset="0"/>
              </a:rPr>
              <a:t>9/11/2016</a:t>
            </a:r>
          </a:p>
        </p:txBody>
      </p:sp>
      <p:sp>
        <p:nvSpPr>
          <p:cNvPr id="36868" name="Rectangle 4"/>
          <p:cNvSpPr>
            <a:spLocks noGrp="1" noChangeArrowheads="1"/>
          </p:cNvSpPr>
          <p:nvPr>
            <p:ph type="ftr" sz="quarter" idx="2"/>
          </p:nvPr>
        </p:nvSpPr>
        <p:spPr bwMode="auto">
          <a:xfrm>
            <a:off x="0" y="8832195"/>
            <a:ext cx="3038145" cy="464205"/>
          </a:xfrm>
          <a:prstGeom prst="rect">
            <a:avLst/>
          </a:prstGeom>
          <a:noFill/>
          <a:ln w="9525">
            <a:noFill/>
            <a:miter lim="800000"/>
            <a:headEnd/>
            <a:tailEnd/>
          </a:ln>
        </p:spPr>
        <p:txBody>
          <a:bodyPr vert="horz" wrap="square" lIns="93876" tIns="46939" rIns="93876" bIns="46939" numCol="1" anchor="b" anchorCtr="0" compatLnSpc="1">
            <a:prstTxWarp prst="textNoShape">
              <a:avLst/>
            </a:prstTxWarp>
          </a:bodyPr>
          <a:lstStyle>
            <a:lvl1pPr defTabSz="887723" eaLnBrk="1" hangingPunct="1">
              <a:defRPr sz="1300">
                <a:latin typeface="Times New Roman" pitchFamily="18" charset="0"/>
                <a:cs typeface="Arial" charset="0"/>
              </a:defRPr>
            </a:lvl1pPr>
          </a:lstStyle>
          <a:p>
            <a:pPr>
              <a:defRPr/>
            </a:pPr>
            <a:r>
              <a:rPr lang="en-US" dirty="0">
                <a:latin typeface="Calibri" panose="020F0502020204030204" pitchFamily="34" charset="0"/>
              </a:rPr>
              <a:t>Sugar Land Bible Church</a:t>
            </a:r>
          </a:p>
        </p:txBody>
      </p:sp>
      <p:sp>
        <p:nvSpPr>
          <p:cNvPr id="36869" name="Rectangle 5"/>
          <p:cNvSpPr>
            <a:spLocks noGrp="1" noChangeArrowheads="1"/>
          </p:cNvSpPr>
          <p:nvPr>
            <p:ph type="sldNum" sz="quarter" idx="3"/>
          </p:nvPr>
        </p:nvSpPr>
        <p:spPr bwMode="auto">
          <a:xfrm>
            <a:off x="3972257" y="8832195"/>
            <a:ext cx="3038144" cy="464205"/>
          </a:xfrm>
          <a:prstGeom prst="rect">
            <a:avLst/>
          </a:prstGeom>
          <a:noFill/>
          <a:ln w="9525">
            <a:noFill/>
            <a:miter lim="800000"/>
            <a:headEnd/>
            <a:tailEnd/>
          </a:ln>
        </p:spPr>
        <p:txBody>
          <a:bodyPr vert="horz" wrap="square" lIns="93876" tIns="46939" rIns="93876" bIns="46939" numCol="1" anchor="b" anchorCtr="0" compatLnSpc="1">
            <a:prstTxWarp prst="textNoShape">
              <a:avLst/>
            </a:prstTxWarp>
          </a:bodyPr>
          <a:lstStyle>
            <a:lvl1pPr algn="r" defTabSz="885981" eaLnBrk="1" hangingPunct="1">
              <a:defRPr sz="1300" smtClean="0"/>
            </a:lvl1pPr>
          </a:lstStyle>
          <a:p>
            <a:pPr>
              <a:defRPr/>
            </a:pPr>
            <a:fld id="{F12A5B29-4538-4C3D-A81C-6C008BE36C0F}" type="slidenum">
              <a:rPr lang="en-US" altLang="en-US">
                <a:latin typeface="Calibri" panose="020F0502020204030204" pitchFamily="34" charset="0"/>
              </a:rPr>
              <a:pPr>
                <a:defRPr/>
              </a:pPr>
              <a:t>‹#›</a:t>
            </a:fld>
            <a:endParaRPr lang="en-US" altLang="en-US" dirty="0">
              <a:latin typeface="Calibri" panose="020F0502020204030204" pitchFamily="34" charset="0"/>
            </a:endParaRPr>
          </a:p>
        </p:txBody>
      </p:sp>
    </p:spTree>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1"/>
            <a:ext cx="3038145" cy="464205"/>
          </a:xfrm>
          <a:prstGeom prst="rect">
            <a:avLst/>
          </a:prstGeom>
          <a:noFill/>
          <a:ln w="9525">
            <a:noFill/>
            <a:miter lim="800000"/>
            <a:headEnd/>
            <a:tailEnd/>
          </a:ln>
        </p:spPr>
        <p:txBody>
          <a:bodyPr vert="horz" wrap="square" lIns="93876" tIns="46939" rIns="93876" bIns="46939" numCol="1" anchor="t" anchorCtr="0" compatLnSpc="1">
            <a:prstTxWarp prst="textNoShape">
              <a:avLst/>
            </a:prstTxWarp>
          </a:bodyPr>
          <a:lstStyle>
            <a:lvl1pPr defTabSz="887723" eaLnBrk="1" hangingPunct="1">
              <a:defRPr sz="1300">
                <a:latin typeface="Calibri" panose="020F0502020204030204" pitchFamily="34" charset="0"/>
                <a:cs typeface="Arial" charset="0"/>
              </a:defRPr>
            </a:lvl1pPr>
          </a:lstStyle>
          <a:p>
            <a:pPr>
              <a:defRPr/>
            </a:pPr>
            <a:r>
              <a:rPr lang="en-US" dirty="0"/>
              <a:t>Dr. Andy Woods</a:t>
            </a:r>
          </a:p>
        </p:txBody>
      </p:sp>
      <p:sp>
        <p:nvSpPr>
          <p:cNvPr id="3" name="Date Placeholder 2"/>
          <p:cNvSpPr>
            <a:spLocks noGrp="1"/>
          </p:cNvSpPr>
          <p:nvPr>
            <p:ph type="dt" idx="1"/>
          </p:nvPr>
        </p:nvSpPr>
        <p:spPr bwMode="auto">
          <a:xfrm>
            <a:off x="3970734" y="1"/>
            <a:ext cx="3038145" cy="464205"/>
          </a:xfrm>
          <a:prstGeom prst="rect">
            <a:avLst/>
          </a:prstGeom>
          <a:noFill/>
          <a:ln w="9525">
            <a:noFill/>
            <a:miter lim="800000"/>
            <a:headEnd/>
            <a:tailEnd/>
          </a:ln>
        </p:spPr>
        <p:txBody>
          <a:bodyPr vert="horz" wrap="square" lIns="93876" tIns="46939" rIns="93876" bIns="46939" numCol="1" anchor="t" anchorCtr="0" compatLnSpc="1">
            <a:prstTxWarp prst="textNoShape">
              <a:avLst/>
            </a:prstTxWarp>
          </a:bodyPr>
          <a:lstStyle>
            <a:lvl1pPr algn="r" defTabSz="887723" eaLnBrk="1" hangingPunct="1">
              <a:defRPr sz="1300">
                <a:latin typeface="Calibri" panose="020F0502020204030204" pitchFamily="34" charset="0"/>
                <a:cs typeface="Arial" charset="0"/>
              </a:defRPr>
            </a:lvl1pPr>
          </a:lstStyle>
          <a:p>
            <a:pPr>
              <a:defRPr/>
            </a:pPr>
            <a:r>
              <a:rPr lang="en-US" dirty="0"/>
              <a:t>9/11/2016</a:t>
            </a:r>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7391" tIns="48695" rIns="97391" bIns="48695" rtlCol="0" anchor="ctr"/>
          <a:lstStyle/>
          <a:p>
            <a:pPr lvl="0"/>
            <a:endParaRPr lang="en-US" noProof="0" dirty="0"/>
          </a:p>
        </p:txBody>
      </p:sp>
      <p:sp>
        <p:nvSpPr>
          <p:cNvPr id="5" name="Notes Placeholder 4"/>
          <p:cNvSpPr>
            <a:spLocks noGrp="1"/>
          </p:cNvSpPr>
          <p:nvPr>
            <p:ph type="body" sz="quarter" idx="3"/>
          </p:nvPr>
        </p:nvSpPr>
        <p:spPr bwMode="auto">
          <a:xfrm>
            <a:off x="701345" y="4416099"/>
            <a:ext cx="5607711" cy="4182457"/>
          </a:xfrm>
          <a:prstGeom prst="rect">
            <a:avLst/>
          </a:prstGeom>
          <a:noFill/>
          <a:ln w="9525">
            <a:noFill/>
            <a:miter lim="800000"/>
            <a:headEnd/>
            <a:tailEnd/>
          </a:ln>
        </p:spPr>
        <p:txBody>
          <a:bodyPr vert="horz" wrap="square" lIns="93876" tIns="46939" rIns="93876" bIns="4693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0" y="8830659"/>
            <a:ext cx="3038145" cy="464205"/>
          </a:xfrm>
          <a:prstGeom prst="rect">
            <a:avLst/>
          </a:prstGeom>
          <a:noFill/>
          <a:ln w="9525">
            <a:noFill/>
            <a:miter lim="800000"/>
            <a:headEnd/>
            <a:tailEnd/>
          </a:ln>
        </p:spPr>
        <p:txBody>
          <a:bodyPr vert="horz" wrap="square" lIns="93876" tIns="46939" rIns="93876" bIns="46939" numCol="1" anchor="b" anchorCtr="0" compatLnSpc="1">
            <a:prstTxWarp prst="textNoShape">
              <a:avLst/>
            </a:prstTxWarp>
          </a:bodyPr>
          <a:lstStyle>
            <a:lvl1pPr defTabSz="887723" eaLnBrk="1" hangingPunct="1">
              <a:defRPr sz="1300">
                <a:latin typeface="Calibri" panose="020F0502020204030204" pitchFamily="34" charset="0"/>
                <a:cs typeface="Arial" charset="0"/>
              </a:defRPr>
            </a:lvl1pPr>
          </a:lstStyle>
          <a:p>
            <a:pPr>
              <a:defRPr/>
            </a:pPr>
            <a:r>
              <a:rPr lang="en-US" dirty="0"/>
              <a:t>Sugar Land Bible Church</a:t>
            </a:r>
          </a:p>
        </p:txBody>
      </p:sp>
      <p:sp>
        <p:nvSpPr>
          <p:cNvPr id="7" name="Slide Number Placeholder 6"/>
          <p:cNvSpPr>
            <a:spLocks noGrp="1"/>
          </p:cNvSpPr>
          <p:nvPr>
            <p:ph type="sldNum" sz="quarter" idx="5"/>
          </p:nvPr>
        </p:nvSpPr>
        <p:spPr bwMode="auto">
          <a:xfrm>
            <a:off x="3970734" y="8830659"/>
            <a:ext cx="3038145" cy="464205"/>
          </a:xfrm>
          <a:prstGeom prst="rect">
            <a:avLst/>
          </a:prstGeom>
          <a:noFill/>
          <a:ln w="9525">
            <a:noFill/>
            <a:miter lim="800000"/>
            <a:headEnd/>
            <a:tailEnd/>
          </a:ln>
        </p:spPr>
        <p:txBody>
          <a:bodyPr vert="horz" wrap="square" lIns="93876" tIns="46939" rIns="93876" bIns="46939" numCol="1" anchor="b" anchorCtr="0" compatLnSpc="1">
            <a:prstTxWarp prst="textNoShape">
              <a:avLst/>
            </a:prstTxWarp>
          </a:bodyPr>
          <a:lstStyle>
            <a:lvl1pPr algn="r" defTabSz="885981" eaLnBrk="1" hangingPunct="1">
              <a:defRPr sz="1300" smtClean="0">
                <a:latin typeface="Calibri" panose="020F0502020204030204" pitchFamily="34" charset="0"/>
              </a:defRPr>
            </a:lvl1pPr>
          </a:lstStyle>
          <a:p>
            <a:pPr>
              <a:defRPr/>
            </a:pPr>
            <a:fld id="{F3584848-F49B-4589-80F1-8AC4D2C6A1D1}" type="slidenum">
              <a:rPr lang="en-US" altLang="en-US" smtClean="0"/>
              <a:pPr>
                <a:defRPr/>
              </a:pPr>
              <a:t>‹#›</a:t>
            </a:fld>
            <a:endParaRPr lang="en-US" altLang="en-US" dirty="0"/>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4226058274"/>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smtClean="0"/>
            </a:lvl1pPr>
          </a:lstStyle>
          <a:p>
            <a:pPr>
              <a:defRPr/>
            </a:pPr>
            <a:fld id="{B3C3A6CF-E9D9-4FB9-8425-0D4364AA3ACE}" type="slidenum">
              <a:rPr lang="en-US" altLang="en-US"/>
              <a:pPr>
                <a:defRPr/>
              </a:pPr>
              <a:t>‹#›</a:t>
            </a:fld>
            <a:endParaRPr lang="en-US" altLang="en-US"/>
          </a:p>
        </p:txBody>
      </p:sp>
    </p:spTree>
    <p:extLst>
      <p:ext uri="{BB962C8B-B14F-4D97-AF65-F5344CB8AC3E}">
        <p14:creationId xmlns:p14="http://schemas.microsoft.com/office/powerpoint/2010/main" val="10364542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a:p>
        </p:txBody>
      </p:sp>
      <p:sp>
        <p:nvSpPr>
          <p:cNvPr id="3" name="Rectangle 36"/>
          <p:cNvSpPr>
            <a:spLocks noGrp="1" noChangeArrowheads="1"/>
          </p:cNvSpPr>
          <p:nvPr>
            <p:ph type="ftr" sz="quarter" idx="11"/>
          </p:nvPr>
        </p:nvSpPr>
        <p:spPr/>
        <p:txBody>
          <a:bodyPr/>
          <a:lstStyle>
            <a:lvl1pPr>
              <a:defRPr/>
            </a:lvl1pPr>
          </a:lstStyle>
          <a:p>
            <a:pPr>
              <a:defRPr/>
            </a:pPr>
            <a:endParaRPr lang="en-US"/>
          </a:p>
        </p:txBody>
      </p:sp>
      <p:sp>
        <p:nvSpPr>
          <p:cNvPr id="4" name="Rectangle 37"/>
          <p:cNvSpPr>
            <a:spLocks noGrp="1" noChangeArrowheads="1"/>
          </p:cNvSpPr>
          <p:nvPr>
            <p:ph type="sldNum" sz="quarter" idx="12"/>
          </p:nvPr>
        </p:nvSpPr>
        <p:spPr/>
        <p:txBody>
          <a:bodyPr/>
          <a:lstStyle>
            <a:lvl1pPr>
              <a:defRPr smtClean="0"/>
            </a:lvl1pPr>
          </a:lstStyle>
          <a:p>
            <a:pPr>
              <a:defRPr/>
            </a:pPr>
            <a:fld id="{53B3D57C-D3B2-4DA0-B014-3E13462AB546}" type="slidenum">
              <a:rPr lang="en-US" altLang="en-US"/>
              <a:pPr>
                <a:defRPr/>
              </a:pPr>
              <a:t>‹#›</a:t>
            </a:fld>
            <a:endParaRPr lang="en-US" altLang="en-US"/>
          </a:p>
        </p:txBody>
      </p:sp>
    </p:spTree>
    <p:extLst>
      <p:ext uri="{BB962C8B-B14F-4D97-AF65-F5344CB8AC3E}">
        <p14:creationId xmlns:p14="http://schemas.microsoft.com/office/powerpoint/2010/main" val="141224210"/>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2_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1085850" cy="6854825"/>
            <a:chOff x="0" y="0"/>
            <a:chExt cx="684" cy="4318"/>
          </a:xfrm>
        </p:grpSpPr>
        <p:sp>
          <p:nvSpPr>
            <p:cNvPr id="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dirty="0">
                <a:latin typeface="Calibri" panose="020F0502020204030204" pitchFamily="34" charset="0"/>
              </a:endParaRPr>
            </a:p>
          </p:txBody>
        </p:sp>
        <p:grpSp>
          <p:nvGrpSpPr>
            <p:cNvPr id="6" name="Group 4"/>
            <p:cNvGrpSpPr>
              <a:grpSpLocks/>
            </p:cNvGrpSpPr>
            <p:nvPr/>
          </p:nvGrpSpPr>
          <p:grpSpPr bwMode="auto">
            <a:xfrm>
              <a:off x="48" y="103"/>
              <a:ext cx="96" cy="4126"/>
              <a:chOff x="48" y="103"/>
              <a:chExt cx="96" cy="4126"/>
            </a:xfrm>
          </p:grpSpPr>
          <p:sp>
            <p:nvSpPr>
              <p:cNvPr id="7" name="Rectangle 5"/>
              <p:cNvSpPr>
                <a:spLocks noChangeArrowheads="1"/>
              </p:cNvSpPr>
              <p:nvPr/>
            </p:nvSpPr>
            <p:spPr bwMode="auto">
              <a:xfrm>
                <a:off x="48" y="1105"/>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n-US" dirty="0">
                  <a:latin typeface="Calibri" panose="020F0502020204030204" pitchFamily="34" charset="0"/>
                </a:endParaRPr>
              </a:p>
            </p:txBody>
          </p:sp>
          <p:sp>
            <p:nvSpPr>
              <p:cNvPr id="8" name="Rectangle 6"/>
              <p:cNvSpPr>
                <a:spLocks noChangeArrowheads="1"/>
              </p:cNvSpPr>
              <p:nvPr/>
            </p:nvSpPr>
            <p:spPr bwMode="auto">
              <a:xfrm>
                <a:off x="48" y="1250"/>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n-US" dirty="0">
                  <a:latin typeface="Calibri" panose="020F0502020204030204" pitchFamily="34" charset="0"/>
                </a:endParaRPr>
              </a:p>
            </p:txBody>
          </p:sp>
          <p:sp>
            <p:nvSpPr>
              <p:cNvPr id="9" name="Rectangle 7"/>
              <p:cNvSpPr>
                <a:spLocks noChangeArrowheads="1"/>
              </p:cNvSpPr>
              <p:nvPr/>
            </p:nvSpPr>
            <p:spPr bwMode="auto">
              <a:xfrm>
                <a:off x="48" y="1393"/>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n-US" dirty="0">
                  <a:latin typeface="Calibri" panose="020F0502020204030204" pitchFamily="34" charset="0"/>
                </a:endParaRPr>
              </a:p>
            </p:txBody>
          </p:sp>
          <p:sp>
            <p:nvSpPr>
              <p:cNvPr id="10" name="Rectangle 8"/>
              <p:cNvSpPr>
                <a:spLocks noChangeArrowheads="1"/>
              </p:cNvSpPr>
              <p:nvPr/>
            </p:nvSpPr>
            <p:spPr bwMode="auto">
              <a:xfrm>
                <a:off x="48" y="1538"/>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n-US" dirty="0">
                  <a:latin typeface="Calibri" panose="020F0502020204030204" pitchFamily="34" charset="0"/>
                </a:endParaRPr>
              </a:p>
            </p:txBody>
          </p:sp>
          <p:sp>
            <p:nvSpPr>
              <p:cNvPr id="11" name="Rectangle 9"/>
              <p:cNvSpPr>
                <a:spLocks noChangeArrowheads="1"/>
              </p:cNvSpPr>
              <p:nvPr/>
            </p:nvSpPr>
            <p:spPr bwMode="auto">
              <a:xfrm>
                <a:off x="48" y="1683"/>
                <a:ext cx="96" cy="95"/>
              </a:xfrm>
              <a:prstGeom prst="rect">
                <a:avLst/>
              </a:prstGeom>
              <a:solidFill>
                <a:schemeClr val="bg1">
                  <a:alpha val="50000"/>
                </a:schemeClr>
              </a:solidFill>
              <a:ln w="9525">
                <a:noFill/>
                <a:miter lim="800000"/>
                <a:headEnd/>
                <a:tailEnd/>
              </a:ln>
              <a:effectLst/>
            </p:spPr>
            <p:txBody>
              <a:bodyPr wrap="none" anchor="ctr"/>
              <a:lstStyle/>
              <a:p>
                <a:pPr>
                  <a:defRPr/>
                </a:pPr>
                <a:endParaRPr lang="en-US" dirty="0">
                  <a:latin typeface="Calibri" panose="020F0502020204030204" pitchFamily="34" charset="0"/>
                </a:endParaRPr>
              </a:p>
            </p:txBody>
          </p:sp>
          <p:sp>
            <p:nvSpPr>
              <p:cNvPr id="12" name="Rectangle 10"/>
              <p:cNvSpPr>
                <a:spLocks noChangeArrowheads="1"/>
              </p:cNvSpPr>
              <p:nvPr/>
            </p:nvSpPr>
            <p:spPr bwMode="auto">
              <a:xfrm>
                <a:off x="48" y="1826"/>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en-US" dirty="0">
                  <a:latin typeface="Calibri" panose="020F0502020204030204" pitchFamily="34" charset="0"/>
                </a:endParaRPr>
              </a:p>
            </p:txBody>
          </p:sp>
          <p:sp>
            <p:nvSpPr>
              <p:cNvPr id="13" name="Rectangle 11"/>
              <p:cNvSpPr>
                <a:spLocks noChangeArrowheads="1"/>
              </p:cNvSpPr>
              <p:nvPr/>
            </p:nvSpPr>
            <p:spPr bwMode="auto">
              <a:xfrm>
                <a:off x="48" y="1971"/>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en-US" dirty="0">
                  <a:latin typeface="Calibri" panose="020F0502020204030204" pitchFamily="34" charset="0"/>
                </a:endParaRPr>
              </a:p>
            </p:txBody>
          </p:sp>
          <p:sp>
            <p:nvSpPr>
              <p:cNvPr id="14" name="Rectangle 12"/>
              <p:cNvSpPr>
                <a:spLocks noChangeArrowheads="1"/>
              </p:cNvSpPr>
              <p:nvPr/>
            </p:nvSpPr>
            <p:spPr bwMode="auto">
              <a:xfrm>
                <a:off x="48" y="2116"/>
                <a:ext cx="96" cy="94"/>
              </a:xfrm>
              <a:prstGeom prst="rect">
                <a:avLst/>
              </a:prstGeom>
              <a:solidFill>
                <a:schemeClr val="bg1">
                  <a:alpha val="50000"/>
                </a:schemeClr>
              </a:solidFill>
              <a:ln w="9525">
                <a:noFill/>
                <a:miter lim="800000"/>
                <a:headEnd/>
                <a:tailEnd/>
              </a:ln>
              <a:effectLst/>
            </p:spPr>
            <p:txBody>
              <a:bodyPr wrap="none" anchor="ctr"/>
              <a:lstStyle/>
              <a:p>
                <a:pPr>
                  <a:defRPr/>
                </a:pPr>
                <a:endParaRPr lang="en-US" dirty="0">
                  <a:latin typeface="Calibri" panose="020F0502020204030204" pitchFamily="34" charset="0"/>
                </a:endParaRPr>
              </a:p>
            </p:txBody>
          </p:sp>
          <p:sp>
            <p:nvSpPr>
              <p:cNvPr id="15" name="Rectangle 13"/>
              <p:cNvSpPr>
                <a:spLocks noChangeArrowheads="1"/>
              </p:cNvSpPr>
              <p:nvPr/>
            </p:nvSpPr>
            <p:spPr bwMode="auto">
              <a:xfrm>
                <a:off x="48" y="2259"/>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en-US" dirty="0">
                  <a:latin typeface="Calibri" panose="020F0502020204030204" pitchFamily="34" charset="0"/>
                </a:endParaRPr>
              </a:p>
            </p:txBody>
          </p:sp>
          <p:sp>
            <p:nvSpPr>
              <p:cNvPr id="16" name="Rectangle 14"/>
              <p:cNvSpPr>
                <a:spLocks noChangeArrowheads="1"/>
              </p:cNvSpPr>
              <p:nvPr/>
            </p:nvSpPr>
            <p:spPr bwMode="auto">
              <a:xfrm>
                <a:off x="48" y="2404"/>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en-US" dirty="0">
                  <a:latin typeface="Calibri" panose="020F0502020204030204" pitchFamily="34" charset="0"/>
                </a:endParaRPr>
              </a:p>
            </p:txBody>
          </p:sp>
          <p:sp>
            <p:nvSpPr>
              <p:cNvPr id="17" name="Rectangle 15"/>
              <p:cNvSpPr>
                <a:spLocks noChangeArrowheads="1"/>
              </p:cNvSpPr>
              <p:nvPr/>
            </p:nvSpPr>
            <p:spPr bwMode="auto">
              <a:xfrm>
                <a:off x="48" y="2549"/>
                <a:ext cx="96" cy="94"/>
              </a:xfrm>
              <a:prstGeom prst="rect">
                <a:avLst/>
              </a:prstGeom>
              <a:solidFill>
                <a:schemeClr val="bg1">
                  <a:alpha val="50000"/>
                </a:schemeClr>
              </a:solidFill>
              <a:ln w="9525">
                <a:noFill/>
                <a:miter lim="800000"/>
                <a:headEnd/>
                <a:tailEnd/>
              </a:ln>
              <a:effectLst/>
            </p:spPr>
            <p:txBody>
              <a:bodyPr wrap="none" anchor="ctr"/>
              <a:lstStyle/>
              <a:p>
                <a:pPr>
                  <a:defRPr/>
                </a:pPr>
                <a:endParaRPr lang="en-US" dirty="0">
                  <a:latin typeface="Calibri" panose="020F0502020204030204" pitchFamily="34" charset="0"/>
                </a:endParaRPr>
              </a:p>
            </p:txBody>
          </p:sp>
          <p:sp>
            <p:nvSpPr>
              <p:cNvPr id="18" name="Rectangle 16"/>
              <p:cNvSpPr>
                <a:spLocks noChangeArrowheads="1"/>
              </p:cNvSpPr>
              <p:nvPr/>
            </p:nvSpPr>
            <p:spPr bwMode="auto">
              <a:xfrm>
                <a:off x="48" y="2691"/>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n-US" dirty="0">
                  <a:latin typeface="Calibri" panose="020F0502020204030204" pitchFamily="34" charset="0"/>
                </a:endParaRPr>
              </a:p>
            </p:txBody>
          </p:sp>
          <p:sp>
            <p:nvSpPr>
              <p:cNvPr id="19" name="Rectangle 17"/>
              <p:cNvSpPr>
                <a:spLocks noChangeArrowheads="1"/>
              </p:cNvSpPr>
              <p:nvPr/>
            </p:nvSpPr>
            <p:spPr bwMode="auto">
              <a:xfrm>
                <a:off x="48" y="2836"/>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n-US" dirty="0">
                  <a:latin typeface="Calibri" panose="020F0502020204030204" pitchFamily="34" charset="0"/>
                </a:endParaRPr>
              </a:p>
            </p:txBody>
          </p:sp>
          <p:sp>
            <p:nvSpPr>
              <p:cNvPr id="20" name="Rectangle 18"/>
              <p:cNvSpPr>
                <a:spLocks noChangeArrowheads="1"/>
              </p:cNvSpPr>
              <p:nvPr/>
            </p:nvSpPr>
            <p:spPr bwMode="auto">
              <a:xfrm>
                <a:off x="48" y="2979"/>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n-US" dirty="0">
                  <a:latin typeface="Calibri" panose="020F0502020204030204" pitchFamily="34" charset="0"/>
                </a:endParaRPr>
              </a:p>
            </p:txBody>
          </p:sp>
          <p:sp>
            <p:nvSpPr>
              <p:cNvPr id="21" name="Rectangle 19"/>
              <p:cNvSpPr>
                <a:spLocks noChangeArrowheads="1"/>
              </p:cNvSpPr>
              <p:nvPr/>
            </p:nvSpPr>
            <p:spPr bwMode="auto">
              <a:xfrm>
                <a:off x="48" y="3124"/>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n-US" dirty="0">
                  <a:latin typeface="Calibri" panose="020F0502020204030204" pitchFamily="34" charset="0"/>
                </a:endParaRPr>
              </a:p>
            </p:txBody>
          </p:sp>
          <p:sp>
            <p:nvSpPr>
              <p:cNvPr id="22" name="Rectangle 20"/>
              <p:cNvSpPr>
                <a:spLocks noChangeArrowheads="1"/>
              </p:cNvSpPr>
              <p:nvPr/>
            </p:nvSpPr>
            <p:spPr bwMode="auto">
              <a:xfrm>
                <a:off x="48" y="3269"/>
                <a:ext cx="96" cy="95"/>
              </a:xfrm>
              <a:prstGeom prst="rect">
                <a:avLst/>
              </a:prstGeom>
              <a:solidFill>
                <a:schemeClr val="bg1">
                  <a:alpha val="50000"/>
                </a:schemeClr>
              </a:solidFill>
              <a:ln w="9525">
                <a:noFill/>
                <a:miter lim="800000"/>
                <a:headEnd/>
                <a:tailEnd/>
              </a:ln>
              <a:effectLst/>
            </p:spPr>
            <p:txBody>
              <a:bodyPr wrap="none" anchor="ctr"/>
              <a:lstStyle/>
              <a:p>
                <a:pPr>
                  <a:defRPr/>
                </a:pPr>
                <a:endParaRPr lang="en-US" dirty="0">
                  <a:latin typeface="Calibri" panose="020F0502020204030204" pitchFamily="34" charset="0"/>
                </a:endParaRPr>
              </a:p>
            </p:txBody>
          </p:sp>
          <p:sp>
            <p:nvSpPr>
              <p:cNvPr id="23" name="Rectangle 21"/>
              <p:cNvSpPr>
                <a:spLocks noChangeArrowheads="1"/>
              </p:cNvSpPr>
              <p:nvPr/>
            </p:nvSpPr>
            <p:spPr bwMode="auto">
              <a:xfrm>
                <a:off x="48" y="3412"/>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n-US" dirty="0">
                  <a:latin typeface="Calibri" panose="020F0502020204030204" pitchFamily="34" charset="0"/>
                </a:endParaRPr>
              </a:p>
            </p:txBody>
          </p:sp>
          <p:sp>
            <p:nvSpPr>
              <p:cNvPr id="24" name="Rectangle 22"/>
              <p:cNvSpPr>
                <a:spLocks noChangeArrowheads="1"/>
              </p:cNvSpPr>
              <p:nvPr/>
            </p:nvSpPr>
            <p:spPr bwMode="auto">
              <a:xfrm>
                <a:off x="48" y="3557"/>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n-US" dirty="0">
                  <a:latin typeface="Calibri" panose="020F0502020204030204" pitchFamily="34" charset="0"/>
                </a:endParaRPr>
              </a:p>
            </p:txBody>
          </p:sp>
          <p:sp>
            <p:nvSpPr>
              <p:cNvPr id="25" name="Rectangle 23"/>
              <p:cNvSpPr>
                <a:spLocks noChangeArrowheads="1"/>
              </p:cNvSpPr>
              <p:nvPr/>
            </p:nvSpPr>
            <p:spPr bwMode="auto">
              <a:xfrm>
                <a:off x="48" y="3702"/>
                <a:ext cx="96" cy="95"/>
              </a:xfrm>
              <a:prstGeom prst="rect">
                <a:avLst/>
              </a:prstGeom>
              <a:solidFill>
                <a:schemeClr val="bg1">
                  <a:alpha val="50000"/>
                </a:schemeClr>
              </a:solidFill>
              <a:ln w="9525">
                <a:noFill/>
                <a:miter lim="800000"/>
                <a:headEnd/>
                <a:tailEnd/>
              </a:ln>
              <a:effectLst/>
            </p:spPr>
            <p:txBody>
              <a:bodyPr wrap="none" anchor="ctr"/>
              <a:lstStyle/>
              <a:p>
                <a:pPr>
                  <a:defRPr/>
                </a:pPr>
                <a:endParaRPr lang="en-US" dirty="0">
                  <a:latin typeface="Calibri" panose="020F0502020204030204" pitchFamily="34" charset="0"/>
                </a:endParaRPr>
              </a:p>
            </p:txBody>
          </p:sp>
          <p:sp>
            <p:nvSpPr>
              <p:cNvPr id="26" name="Rectangle 24"/>
              <p:cNvSpPr>
                <a:spLocks noChangeArrowheads="1"/>
              </p:cNvSpPr>
              <p:nvPr/>
            </p:nvSpPr>
            <p:spPr bwMode="auto">
              <a:xfrm>
                <a:off x="48" y="3845"/>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n-US" dirty="0">
                  <a:latin typeface="Calibri" panose="020F0502020204030204" pitchFamily="34" charset="0"/>
                </a:endParaRPr>
              </a:p>
            </p:txBody>
          </p:sp>
          <p:sp>
            <p:nvSpPr>
              <p:cNvPr id="27" name="Rectangle 25"/>
              <p:cNvSpPr>
                <a:spLocks noChangeArrowheads="1"/>
              </p:cNvSpPr>
              <p:nvPr/>
            </p:nvSpPr>
            <p:spPr bwMode="auto">
              <a:xfrm>
                <a:off x="48" y="3990"/>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en-US" dirty="0">
                  <a:latin typeface="Calibri" panose="020F0502020204030204" pitchFamily="34" charset="0"/>
                </a:endParaRPr>
              </a:p>
            </p:txBody>
          </p:sp>
          <p:sp>
            <p:nvSpPr>
              <p:cNvPr id="28" name="Rectangle 26"/>
              <p:cNvSpPr>
                <a:spLocks noChangeArrowheads="1"/>
              </p:cNvSpPr>
              <p:nvPr/>
            </p:nvSpPr>
            <p:spPr bwMode="auto">
              <a:xfrm>
                <a:off x="48" y="4134"/>
                <a:ext cx="96" cy="95"/>
              </a:xfrm>
              <a:prstGeom prst="rect">
                <a:avLst/>
              </a:prstGeom>
              <a:solidFill>
                <a:schemeClr val="bg1">
                  <a:alpha val="50000"/>
                </a:schemeClr>
              </a:solidFill>
              <a:ln w="9525">
                <a:noFill/>
                <a:miter lim="800000"/>
                <a:headEnd/>
                <a:tailEnd/>
              </a:ln>
              <a:effectLst/>
            </p:spPr>
            <p:txBody>
              <a:bodyPr wrap="none" anchor="ctr"/>
              <a:lstStyle/>
              <a:p>
                <a:pPr>
                  <a:defRPr/>
                </a:pPr>
                <a:endParaRPr lang="en-US" dirty="0">
                  <a:latin typeface="Calibri" panose="020F0502020204030204" pitchFamily="34" charset="0"/>
                </a:endParaRPr>
              </a:p>
            </p:txBody>
          </p:sp>
          <p:sp>
            <p:nvSpPr>
              <p:cNvPr id="29" name="Rectangle 27"/>
              <p:cNvSpPr>
                <a:spLocks noChangeArrowheads="1"/>
              </p:cNvSpPr>
              <p:nvPr/>
            </p:nvSpPr>
            <p:spPr bwMode="auto">
              <a:xfrm>
                <a:off x="48" y="103"/>
                <a:ext cx="96" cy="94"/>
              </a:xfrm>
              <a:prstGeom prst="rect">
                <a:avLst/>
              </a:prstGeom>
              <a:solidFill>
                <a:schemeClr val="bg1">
                  <a:alpha val="50000"/>
                </a:schemeClr>
              </a:solidFill>
              <a:ln w="9525">
                <a:noFill/>
                <a:miter lim="800000"/>
                <a:headEnd/>
                <a:tailEnd/>
              </a:ln>
              <a:effectLst/>
            </p:spPr>
            <p:txBody>
              <a:bodyPr wrap="none" anchor="ctr"/>
              <a:lstStyle/>
              <a:p>
                <a:pPr>
                  <a:defRPr/>
                </a:pPr>
                <a:endParaRPr lang="en-US" dirty="0">
                  <a:latin typeface="Calibri" panose="020F0502020204030204" pitchFamily="34" charset="0"/>
                </a:endParaRPr>
              </a:p>
            </p:txBody>
          </p:sp>
          <p:sp>
            <p:nvSpPr>
              <p:cNvPr id="30" name="Rectangle 28"/>
              <p:cNvSpPr>
                <a:spLocks noChangeArrowheads="1"/>
              </p:cNvSpPr>
              <p:nvPr/>
            </p:nvSpPr>
            <p:spPr bwMode="auto">
              <a:xfrm>
                <a:off x="48" y="246"/>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en-US" dirty="0">
                  <a:latin typeface="Calibri" panose="020F0502020204030204" pitchFamily="34" charset="0"/>
                </a:endParaRPr>
              </a:p>
            </p:txBody>
          </p:sp>
          <p:sp>
            <p:nvSpPr>
              <p:cNvPr id="31" name="Rectangle 29"/>
              <p:cNvSpPr>
                <a:spLocks noChangeArrowheads="1"/>
              </p:cNvSpPr>
              <p:nvPr/>
            </p:nvSpPr>
            <p:spPr bwMode="auto">
              <a:xfrm>
                <a:off x="48" y="391"/>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en-US" dirty="0">
                  <a:latin typeface="Calibri" panose="020F0502020204030204" pitchFamily="34" charset="0"/>
                </a:endParaRPr>
              </a:p>
            </p:txBody>
          </p:sp>
          <p:sp>
            <p:nvSpPr>
              <p:cNvPr id="32" name="Rectangle 30"/>
              <p:cNvSpPr>
                <a:spLocks noChangeArrowheads="1"/>
              </p:cNvSpPr>
              <p:nvPr/>
            </p:nvSpPr>
            <p:spPr bwMode="auto">
              <a:xfrm>
                <a:off x="48" y="535"/>
                <a:ext cx="96" cy="95"/>
              </a:xfrm>
              <a:prstGeom prst="rect">
                <a:avLst/>
              </a:prstGeom>
              <a:solidFill>
                <a:schemeClr val="bg1">
                  <a:alpha val="50000"/>
                </a:schemeClr>
              </a:solidFill>
              <a:ln w="9525">
                <a:noFill/>
                <a:miter lim="800000"/>
                <a:headEnd/>
                <a:tailEnd/>
              </a:ln>
              <a:effectLst/>
            </p:spPr>
            <p:txBody>
              <a:bodyPr wrap="none" anchor="ctr"/>
              <a:lstStyle/>
              <a:p>
                <a:pPr>
                  <a:defRPr/>
                </a:pPr>
                <a:endParaRPr lang="en-US" dirty="0">
                  <a:latin typeface="Calibri" panose="020F0502020204030204" pitchFamily="34" charset="0"/>
                </a:endParaRPr>
              </a:p>
            </p:txBody>
          </p:sp>
          <p:sp>
            <p:nvSpPr>
              <p:cNvPr id="33" name="Rectangle 31"/>
              <p:cNvSpPr>
                <a:spLocks noChangeArrowheads="1"/>
              </p:cNvSpPr>
              <p:nvPr/>
            </p:nvSpPr>
            <p:spPr bwMode="auto">
              <a:xfrm>
                <a:off x="48" y="678"/>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n-US" dirty="0">
                  <a:latin typeface="Calibri" panose="020F0502020204030204" pitchFamily="34" charset="0"/>
                </a:endParaRPr>
              </a:p>
            </p:txBody>
          </p:sp>
          <p:sp>
            <p:nvSpPr>
              <p:cNvPr id="34" name="Rectangle 32"/>
              <p:cNvSpPr>
                <a:spLocks noChangeArrowheads="1"/>
              </p:cNvSpPr>
              <p:nvPr/>
            </p:nvSpPr>
            <p:spPr bwMode="auto">
              <a:xfrm>
                <a:off x="48" y="823"/>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n-US" dirty="0">
                  <a:latin typeface="Calibri" panose="020F0502020204030204" pitchFamily="34" charset="0"/>
                </a:endParaRPr>
              </a:p>
            </p:txBody>
          </p:sp>
          <p:sp>
            <p:nvSpPr>
              <p:cNvPr id="35" name="Rectangle 33"/>
              <p:cNvSpPr>
                <a:spLocks noChangeArrowheads="1"/>
              </p:cNvSpPr>
              <p:nvPr/>
            </p:nvSpPr>
            <p:spPr bwMode="auto">
              <a:xfrm>
                <a:off x="48" y="968"/>
                <a:ext cx="96" cy="95"/>
              </a:xfrm>
              <a:prstGeom prst="rect">
                <a:avLst/>
              </a:prstGeom>
              <a:solidFill>
                <a:schemeClr val="bg1">
                  <a:alpha val="50000"/>
                </a:schemeClr>
              </a:solidFill>
              <a:ln w="9525">
                <a:noFill/>
                <a:miter lim="800000"/>
                <a:headEnd/>
                <a:tailEnd/>
              </a:ln>
              <a:effectLst/>
            </p:spPr>
            <p:txBody>
              <a:bodyPr wrap="none" anchor="ctr"/>
              <a:lstStyle/>
              <a:p>
                <a:pPr>
                  <a:defRPr/>
                </a:pPr>
                <a:endParaRPr lang="en-US" dirty="0">
                  <a:latin typeface="Calibri" panose="020F0502020204030204" pitchFamily="34" charset="0"/>
                </a:endParaRPr>
              </a:p>
            </p:txBody>
          </p:sp>
        </p:grpSp>
      </p:grpSp>
      <p:sp>
        <p:nvSpPr>
          <p:cNvPr id="4130" name="Rectangle 34"/>
          <p:cNvSpPr>
            <a:spLocks noGrp="1" noChangeArrowheads="1"/>
          </p:cNvSpPr>
          <p:nvPr>
            <p:ph type="ctrTitle" sz="quarter"/>
          </p:nvPr>
        </p:nvSpPr>
        <p:spPr>
          <a:xfrm>
            <a:off x="1143000" y="2286000"/>
            <a:ext cx="7772400" cy="1143000"/>
          </a:xfrm>
        </p:spPr>
        <p:txBody>
          <a:bodyPr/>
          <a:lstStyle>
            <a:lvl1pPr algn="ctr">
              <a:defRPr>
                <a:solidFill>
                  <a:srgbClr val="00FFFF"/>
                </a:solidFill>
              </a:defRPr>
            </a:lvl1pPr>
          </a:lstStyle>
          <a:p>
            <a:r>
              <a:rPr lang="en-US"/>
              <a:t>Click to edit Master title style</a:t>
            </a:r>
          </a:p>
        </p:txBody>
      </p:sp>
      <p:sp>
        <p:nvSpPr>
          <p:cNvPr id="4131"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pitchFamily="2" charset="2"/>
              <a:buNone/>
              <a:defRPr>
                <a:solidFill>
                  <a:srgbClr val="FFFFFF"/>
                </a:solidFill>
              </a:defRPr>
            </a:lvl1pPr>
          </a:lstStyle>
          <a:p>
            <a:r>
              <a:rPr lang="en-US"/>
              <a:t>Click to edit Master subtitle style</a:t>
            </a:r>
          </a:p>
        </p:txBody>
      </p:sp>
      <p:sp>
        <p:nvSpPr>
          <p:cNvPr id="36" name="Rectangle 36"/>
          <p:cNvSpPr>
            <a:spLocks noGrp="1" noChangeArrowheads="1"/>
          </p:cNvSpPr>
          <p:nvPr>
            <p:ph type="dt" sz="quarter" idx="10"/>
          </p:nvPr>
        </p:nvSpPr>
        <p:spPr/>
        <p:txBody>
          <a:bodyPr/>
          <a:lstStyle>
            <a:lvl1pPr>
              <a:defRPr>
                <a:solidFill>
                  <a:srgbClr val="FFFFFF"/>
                </a:solidFill>
              </a:defRPr>
            </a:lvl1pPr>
          </a:lstStyle>
          <a:p>
            <a:pPr>
              <a:defRPr/>
            </a:pPr>
            <a:endParaRPr lang="en-US"/>
          </a:p>
        </p:txBody>
      </p:sp>
      <p:sp>
        <p:nvSpPr>
          <p:cNvPr id="37" name="Rectangle 37"/>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38" name="Rectangle 38"/>
          <p:cNvSpPr>
            <a:spLocks noGrp="1" noChangeArrowheads="1"/>
          </p:cNvSpPr>
          <p:nvPr>
            <p:ph type="sldNum" sz="quarter" idx="12"/>
          </p:nvPr>
        </p:nvSpPr>
        <p:spPr/>
        <p:txBody>
          <a:bodyPr/>
          <a:lstStyle>
            <a:lvl1pPr>
              <a:defRPr>
                <a:solidFill>
                  <a:srgbClr val="FFFFFF"/>
                </a:solidFill>
              </a:defRPr>
            </a:lvl1pPr>
          </a:lstStyle>
          <a:p>
            <a:fld id="{57A3C1BD-8A87-4EB9-AE1D-57F4A252D92F}" type="slidenum">
              <a:rPr lang="en-US" altLang="en-US"/>
              <a:pPr/>
              <a:t>‹#›</a:t>
            </a:fld>
            <a:endParaRPr lang="en-US" altLang="en-US"/>
          </a:p>
        </p:txBody>
      </p:sp>
    </p:spTree>
    <p:extLst>
      <p:ext uri="{BB962C8B-B14F-4D97-AF65-F5344CB8AC3E}">
        <p14:creationId xmlns:p14="http://schemas.microsoft.com/office/powerpoint/2010/main" val="31018239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77331" y="1652461"/>
            <a:ext cx="4324594" cy="4406562"/>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39214" y="1652461"/>
            <a:ext cx="4324594" cy="4406562"/>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p:txBody>
          <a:bodyPr/>
          <a:lstStyle>
            <a:lvl1pPr>
              <a:defRPr/>
            </a:lvl1pPr>
          </a:lstStyle>
          <a:p>
            <a:fld id="{CEBE144E-5AFD-479E-AC36-44027DF66A46}" type="slidenum">
              <a:rPr lang="en-US" altLang="en-US"/>
              <a:pPr/>
              <a:t>‹#›</a:t>
            </a:fld>
            <a:endParaRPr lang="en-US" altLang="en-US"/>
          </a:p>
        </p:txBody>
      </p:sp>
    </p:spTree>
    <p:extLst>
      <p:ext uri="{BB962C8B-B14F-4D97-AF65-F5344CB8AC3E}">
        <p14:creationId xmlns:p14="http://schemas.microsoft.com/office/powerpoint/2010/main" val="4700857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77090857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2843557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38133249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38565704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957859783"/>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240898383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81075347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2660119707"/>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08585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cs typeface="+mn-cs"/>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grpSp>
      </p:grpSp>
      <p:sp>
        <p:nvSpPr>
          <p:cNvPr id="1027" name="Rectangle 34"/>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4371" name="Rectangle 35"/>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smtClean="0">
                <a:latin typeface="Calibri" panose="020F0502020204030204" pitchFamily="34" charset="0"/>
              </a:defRPr>
            </a:lvl1pPr>
          </a:lstStyle>
          <a:p>
            <a:pPr>
              <a:defRPr/>
            </a:pPr>
            <a:fld id="{29634EE1-7EB7-4B53-9DE7-78AC25DB4F0A}" type="slidenum">
              <a:rPr lang="en-US" altLang="en-US" smtClean="0"/>
              <a:pPr>
                <a:defRPr/>
              </a:pPr>
              <a:t>‹#›</a:t>
            </a:fld>
            <a:endParaRPr lang="en-US" altLang="en-US" dirty="0"/>
          </a:p>
        </p:txBody>
      </p:sp>
      <p:sp>
        <p:nvSpPr>
          <p:cNvPr id="14374"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8" r:id="rId7"/>
    <p:sldLayoutId id="2147483909" r:id="rId8"/>
    <p:sldLayoutId id="2147483910" r:id="rId9"/>
    <p:sldLayoutId id="2147483911" r:id="rId10"/>
    <p:sldLayoutId id="2147483912" r:id="rId11"/>
    <p:sldLayoutId id="2147483914" r:id="rId12"/>
    <p:sldLayoutId id="2147483915" r:id="rId13"/>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idx="4294967295"/>
          </p:nvPr>
        </p:nvSpPr>
        <p:spPr>
          <a:xfrm>
            <a:off x="0" y="304800"/>
            <a:ext cx="8686800" cy="1143000"/>
          </a:xfrm>
        </p:spPr>
        <p:txBody>
          <a:bodyPr/>
          <a:lstStyle/>
          <a:p>
            <a:pPr marL="0" indent="0" algn="ctr" eaLnBrk="1" hangingPunct="1">
              <a:buFontTx/>
              <a:buNone/>
              <a:defRPr/>
            </a:pPr>
            <a:r>
              <a:rPr lang="en-US" sz="4000" dirty="0">
                <a:solidFill>
                  <a:srgbClr val="FFFFCC"/>
                </a:solidFill>
              </a:rPr>
              <a:t>FOUR CHRISTMAS PROPHECIES</a:t>
            </a:r>
          </a:p>
        </p:txBody>
      </p:sp>
      <p:sp>
        <p:nvSpPr>
          <p:cNvPr id="2051" name="Rectangle 3"/>
          <p:cNvSpPr>
            <a:spLocks noGrp="1" noChangeArrowheads="1"/>
          </p:cNvSpPr>
          <p:nvPr>
            <p:ph type="subTitle" idx="4294967295"/>
          </p:nvPr>
        </p:nvSpPr>
        <p:spPr>
          <a:xfrm>
            <a:off x="1190625" y="4495800"/>
            <a:ext cx="6400800" cy="1752600"/>
          </a:xfrm>
        </p:spPr>
        <p:txBody>
          <a:bodyPr/>
          <a:lstStyle/>
          <a:p>
            <a:pPr marL="0" indent="0" algn="ctr" eaLnBrk="1" hangingPunct="1">
              <a:buNone/>
              <a:defRPr/>
            </a:pPr>
            <a:r>
              <a:rPr lang="en-US" dirty="0"/>
              <a:t>Dr. Andrew M. Woods</a:t>
            </a:r>
          </a:p>
        </p:txBody>
      </p:sp>
      <p:pic>
        <p:nvPicPr>
          <p:cNvPr id="13317" name="Picture 7"/>
          <p:cNvPicPr>
            <a:picLocks noChangeAspect="1" noChangeArrowheads="1"/>
          </p:cNvPicPr>
          <p:nvPr/>
        </p:nvPicPr>
        <p:blipFill>
          <a:blip r:embed="rId2">
            <a:extLst>
              <a:ext uri="{28A0092B-C50C-407E-A947-70E740481C1C}">
                <a14:useLocalDpi xmlns:a14="http://schemas.microsoft.com/office/drawing/2010/main" val="0"/>
              </a:ext>
            </a:extLst>
          </a:blip>
          <a:srcRect l="6000" t="6165" r="6000" b="6165"/>
          <a:stretch>
            <a:fillRect/>
          </a:stretch>
        </p:blipFill>
        <p:spPr bwMode="auto">
          <a:xfrm>
            <a:off x="2371725" y="1323109"/>
            <a:ext cx="440055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C:\Documents and Settings\Owner\Application Data\Microsoft\Media Catalog\Downloaded Clips\cl0\re00014_.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925" y="5105400"/>
            <a:ext cx="76962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3791478"/>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76213" y="163513"/>
            <a:ext cx="8791575" cy="6530975"/>
          </a:xfrm>
          <a:prstGeom prst="rect">
            <a:avLst/>
          </a:prstGeom>
          <a:noFill/>
          <a:ln w="38100">
            <a:solidFill>
              <a:srgbClr val="3333FF"/>
            </a:solidFill>
            <a:miter lim="800000"/>
            <a:headEnd/>
            <a:tailEnd/>
          </a:ln>
          <a:extLst>
            <a:ext uri="{909E8E84-426E-40DD-AFC4-6F175D3DCCD1}">
              <a14:hiddenFill xmlns:a14="http://schemas.microsoft.com/office/drawing/2010/main">
                <a:solidFill>
                  <a:srgbClr val="FFFFFF"/>
                </a:solidFill>
              </a14:hiddenFill>
            </a:ext>
          </a:extLst>
        </p:spPr>
      </p:pic>
      <p:sp>
        <p:nvSpPr>
          <p:cNvPr id="64514" name="Rectangle 1"/>
          <p:cNvSpPr>
            <a:spLocks noChangeArrowheads="1"/>
          </p:cNvSpPr>
          <p:nvPr/>
        </p:nvSpPr>
        <p:spPr bwMode="auto">
          <a:xfrm>
            <a:off x="609600" y="169686"/>
            <a:ext cx="7924800" cy="4001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1200"/>
              </a:spcAft>
            </a:pPr>
            <a:r>
              <a:rPr lang="en-US" altLang="en-US" sz="4400" b="1" dirty="0">
                <a:solidFill>
                  <a:srgbClr val="00FFFF"/>
                </a:solidFill>
                <a:effectLst>
                  <a:outerShdw blurRad="38100" dist="38100" dir="2700000" algn="tl">
                    <a:srgbClr val="000000">
                      <a:alpha val="43137"/>
                    </a:srgbClr>
                  </a:outerShdw>
                </a:effectLst>
                <a:latin typeface="Calibri" panose="020F0502020204030204" pitchFamily="34" charset="0"/>
                <a:cs typeface="+mn-cs"/>
              </a:rPr>
              <a:t>Daniel 11:37 (NASB)</a:t>
            </a:r>
          </a:p>
          <a:p>
            <a:pPr algn="just"/>
            <a:r>
              <a:rPr lang="en-US" altLang="en-US" sz="4000" dirty="0">
                <a:latin typeface="Calibri" panose="020F0502020204030204" pitchFamily="34" charset="0"/>
              </a:rPr>
              <a:t>“</a:t>
            </a:r>
            <a:r>
              <a:rPr lang="en-US" sz="4000" dirty="0">
                <a:latin typeface="Calibri" panose="020F0502020204030204" pitchFamily="34" charset="0"/>
              </a:rPr>
              <a:t>He will show no regard for the gods of his fathers or for </a:t>
            </a:r>
            <a:r>
              <a:rPr lang="en-US" sz="4000" b="1" u="sng" dirty="0">
                <a:solidFill>
                  <a:srgbClr val="FFFFCC"/>
                </a:solidFill>
                <a:latin typeface="Calibri" panose="020F0502020204030204" pitchFamily="34" charset="0"/>
              </a:rPr>
              <a:t>the desire of women</a:t>
            </a:r>
            <a:r>
              <a:rPr lang="en-US" sz="4000" dirty="0">
                <a:latin typeface="Calibri" panose="020F0502020204030204" pitchFamily="34" charset="0"/>
              </a:rPr>
              <a:t>, nor will he show regard for any </a:t>
            </a:r>
            <a:r>
              <a:rPr lang="en-US" sz="4000" i="1" dirty="0">
                <a:latin typeface="Calibri" panose="020F0502020204030204" pitchFamily="34" charset="0"/>
              </a:rPr>
              <a:t>other</a:t>
            </a:r>
            <a:r>
              <a:rPr lang="en-US" sz="4000" dirty="0">
                <a:latin typeface="Calibri" panose="020F0502020204030204" pitchFamily="34" charset="0"/>
              </a:rPr>
              <a:t> god; for he will magnify himself above </a:t>
            </a:r>
            <a:r>
              <a:rPr lang="en-US" sz="4000" i="1" dirty="0">
                <a:latin typeface="Calibri" panose="020F0502020204030204" pitchFamily="34" charset="0"/>
              </a:rPr>
              <a:t>them</a:t>
            </a:r>
            <a:r>
              <a:rPr lang="en-US" sz="4000" dirty="0">
                <a:latin typeface="Calibri" panose="020F0502020204030204" pitchFamily="34" charset="0"/>
              </a:rPr>
              <a:t> all.”</a:t>
            </a:r>
          </a:p>
        </p:txBody>
      </p:sp>
    </p:spTree>
    <p:extLst>
      <p:ext uri="{BB962C8B-B14F-4D97-AF65-F5344CB8AC3E}">
        <p14:creationId xmlns:p14="http://schemas.microsoft.com/office/powerpoint/2010/main" val="717048767"/>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76213" y="163513"/>
            <a:ext cx="8791575" cy="6530975"/>
          </a:xfrm>
          <a:prstGeom prst="rect">
            <a:avLst/>
          </a:prstGeom>
          <a:noFill/>
          <a:ln w="38100">
            <a:solidFill>
              <a:srgbClr val="3333FF"/>
            </a:solidFill>
            <a:miter lim="800000"/>
            <a:headEnd/>
            <a:tailEnd/>
          </a:ln>
          <a:extLst>
            <a:ext uri="{909E8E84-426E-40DD-AFC4-6F175D3DCCD1}">
              <a14:hiddenFill xmlns:a14="http://schemas.microsoft.com/office/drawing/2010/main">
                <a:solidFill>
                  <a:srgbClr val="FFFFFF"/>
                </a:solidFill>
              </a14:hiddenFill>
            </a:ext>
          </a:extLst>
        </p:spPr>
      </p:pic>
      <p:sp>
        <p:nvSpPr>
          <p:cNvPr id="64514" name="Rectangle 1"/>
          <p:cNvSpPr>
            <a:spLocks noChangeArrowheads="1"/>
          </p:cNvSpPr>
          <p:nvPr/>
        </p:nvSpPr>
        <p:spPr bwMode="auto">
          <a:xfrm>
            <a:off x="609600" y="169686"/>
            <a:ext cx="7924800" cy="4001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1200"/>
              </a:spcAft>
            </a:pPr>
            <a:r>
              <a:rPr lang="en-US" altLang="en-US" sz="4400" b="1" dirty="0">
                <a:solidFill>
                  <a:srgbClr val="00FFFF"/>
                </a:solidFill>
                <a:effectLst>
                  <a:outerShdw blurRad="38100" dist="38100" dir="2700000" algn="tl">
                    <a:srgbClr val="000000">
                      <a:alpha val="43137"/>
                    </a:srgbClr>
                  </a:outerShdw>
                </a:effectLst>
                <a:latin typeface="Calibri" panose="020F0502020204030204" pitchFamily="34" charset="0"/>
                <a:cs typeface="+mn-cs"/>
              </a:rPr>
              <a:t>Genesis 3:15 (NASB)</a:t>
            </a:r>
          </a:p>
          <a:p>
            <a:pPr algn="just"/>
            <a:r>
              <a:rPr lang="en-US" altLang="en-US" sz="4000" dirty="0">
                <a:latin typeface="Calibri" panose="020F0502020204030204" pitchFamily="34" charset="0"/>
              </a:rPr>
              <a:t>“</a:t>
            </a:r>
            <a:r>
              <a:rPr lang="en-US" sz="4000" dirty="0">
                <a:latin typeface="Calibri" panose="020F0502020204030204" pitchFamily="34" charset="0"/>
              </a:rPr>
              <a:t>And I will put enmity Between you and the woman, And between your seed and </a:t>
            </a:r>
            <a:r>
              <a:rPr lang="en-US" sz="4000" b="1" u="sng" dirty="0">
                <a:solidFill>
                  <a:srgbClr val="FFFFCC"/>
                </a:solidFill>
                <a:latin typeface="Calibri" panose="020F0502020204030204" pitchFamily="34" charset="0"/>
              </a:rPr>
              <a:t>her seed</a:t>
            </a:r>
            <a:r>
              <a:rPr lang="en-US" sz="4000" dirty="0">
                <a:latin typeface="Calibri" panose="020F0502020204030204" pitchFamily="34" charset="0"/>
              </a:rPr>
              <a:t>; He shall bruise you on the head, And you shall bruise him on the heel.</a:t>
            </a:r>
            <a:r>
              <a:rPr lang="en-US" altLang="en-US" sz="4000" dirty="0">
                <a:latin typeface="Calibri" panose="020F0502020204030204" pitchFamily="34" charset="0"/>
              </a:rPr>
              <a:t>”</a:t>
            </a:r>
          </a:p>
        </p:txBody>
      </p:sp>
    </p:spTree>
    <p:extLst>
      <p:ext uri="{BB962C8B-B14F-4D97-AF65-F5344CB8AC3E}">
        <p14:creationId xmlns:p14="http://schemas.microsoft.com/office/powerpoint/2010/main" val="4069484787"/>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981200" y="304800"/>
            <a:ext cx="5181600" cy="1143000"/>
          </a:xfrm>
        </p:spPr>
        <p:txBody>
          <a:bodyPr/>
          <a:lstStyle/>
          <a:p>
            <a:pPr eaLnBrk="1" hangingPunct="1"/>
            <a:r>
              <a:rPr lang="en-US" altLang="en-US" dirty="0"/>
              <a:t>Why the Virgin Birth?</a:t>
            </a:r>
          </a:p>
        </p:txBody>
      </p:sp>
      <p:sp>
        <p:nvSpPr>
          <p:cNvPr id="4099" name="Rectangle 3"/>
          <p:cNvSpPr>
            <a:spLocks noGrp="1" noChangeArrowheads="1"/>
          </p:cNvSpPr>
          <p:nvPr>
            <p:ph type="body" idx="1"/>
          </p:nvPr>
        </p:nvSpPr>
        <p:spPr>
          <a:xfrm>
            <a:off x="762000" y="1610042"/>
            <a:ext cx="7620000" cy="4451033"/>
          </a:xfrm>
        </p:spPr>
        <p:txBody>
          <a:bodyPr/>
          <a:lstStyle/>
          <a:p>
            <a:pPr marL="461963" indent="-461963" eaLnBrk="1" hangingPunct="1">
              <a:spcBef>
                <a:spcPts val="0"/>
              </a:spcBef>
              <a:spcAft>
                <a:spcPts val="1800"/>
              </a:spcAft>
              <a:defRPr/>
            </a:pPr>
            <a:r>
              <a:rPr lang="en-US" dirty="0"/>
              <a:t>To fulfill OT prophecy</a:t>
            </a:r>
          </a:p>
          <a:p>
            <a:pPr marL="461963" indent="-461963" eaLnBrk="1" hangingPunct="1">
              <a:spcBef>
                <a:spcPts val="0"/>
              </a:spcBef>
              <a:spcAft>
                <a:spcPts val="1800"/>
              </a:spcAft>
              <a:defRPr/>
            </a:pPr>
            <a:r>
              <a:rPr lang="en-US" dirty="0"/>
              <a:t>To emphasize Christ’s humanity and deity</a:t>
            </a:r>
          </a:p>
          <a:p>
            <a:pPr marL="461963" indent="-461963" eaLnBrk="1" hangingPunct="1">
              <a:spcBef>
                <a:spcPts val="0"/>
              </a:spcBef>
              <a:spcAft>
                <a:spcPts val="1800"/>
              </a:spcAft>
              <a:defRPr/>
            </a:pPr>
            <a:r>
              <a:rPr lang="en-US" dirty="0"/>
              <a:t>To emphasize Christ’s eternality</a:t>
            </a:r>
          </a:p>
          <a:p>
            <a:pPr marL="461963" indent="-461963" eaLnBrk="1" hangingPunct="1">
              <a:spcBef>
                <a:spcPts val="0"/>
              </a:spcBef>
              <a:spcAft>
                <a:spcPts val="1800"/>
              </a:spcAft>
              <a:defRPr/>
            </a:pPr>
            <a:r>
              <a:rPr lang="en-US" dirty="0"/>
              <a:t>To maintain Christ’s sinlessness</a:t>
            </a:r>
          </a:p>
          <a:p>
            <a:pPr marL="461963" indent="-461963" eaLnBrk="1" hangingPunct="1">
              <a:spcBef>
                <a:spcPts val="0"/>
              </a:spcBef>
              <a:spcAft>
                <a:spcPts val="1800"/>
              </a:spcAft>
              <a:defRPr/>
            </a:pPr>
            <a:r>
              <a:rPr lang="en-US" dirty="0"/>
              <a:t>To protect the bodily atonement</a:t>
            </a:r>
          </a:p>
          <a:p>
            <a:pPr marL="461963" indent="-461963" eaLnBrk="1" hangingPunct="1">
              <a:spcBef>
                <a:spcPts val="0"/>
              </a:spcBef>
              <a:spcAft>
                <a:spcPts val="1800"/>
              </a:spcAft>
              <a:defRPr/>
            </a:pPr>
            <a:r>
              <a:rPr lang="en-US" dirty="0"/>
              <a:t>To circumvent the curse of </a:t>
            </a:r>
            <a:r>
              <a:rPr lang="en-US" dirty="0" err="1"/>
              <a:t>Jeconiah</a:t>
            </a:r>
            <a:endParaRPr lang="en-US" dirty="0"/>
          </a:p>
        </p:txBody>
      </p:sp>
      <p:pic>
        <p:nvPicPr>
          <p:cNvPr id="17412" name="Picture 5" descr="https://encrypted-tbn2.gstatic.com/images?q=tbn:ANd9GcQjYa1b34wEurDM_Ysus-MUPsGfl59ZGk9jgBY_m0Y7gik3vNxam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0144" y="142558"/>
            <a:ext cx="1831836" cy="155448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557697"/>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s://encrypted-tbn1.gstatic.com/images?q=tbn:ANd9GcR6ClVL54vLYFhWRxOKJDhi0VGbyvB-gO1GLzhst_YE5jhItXPok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228600"/>
            <a:ext cx="5105400" cy="643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3167557"/>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1143000"/>
          </a:xfrm>
        </p:spPr>
        <p:txBody>
          <a:bodyPr/>
          <a:lstStyle/>
          <a:p>
            <a:pPr algn="ctr">
              <a:buFontTx/>
              <a:buNone/>
              <a:defRPr/>
            </a:pPr>
            <a:r>
              <a:rPr lang="en-US" dirty="0"/>
              <a:t>Messiah Must Be:</a:t>
            </a:r>
          </a:p>
        </p:txBody>
      </p:sp>
      <p:sp>
        <p:nvSpPr>
          <p:cNvPr id="3" name="Content Placeholder 2"/>
          <p:cNvSpPr>
            <a:spLocks noGrp="1"/>
          </p:cNvSpPr>
          <p:nvPr>
            <p:ph idx="1"/>
          </p:nvPr>
        </p:nvSpPr>
        <p:spPr>
          <a:xfrm>
            <a:off x="228600" y="1600200"/>
            <a:ext cx="8686800" cy="3733800"/>
          </a:xfrm>
        </p:spPr>
        <p:txBody>
          <a:bodyPr/>
          <a:lstStyle/>
          <a:p>
            <a:pPr marL="457200" lvl="1" indent="-454025">
              <a:spcBef>
                <a:spcPts val="0"/>
              </a:spcBef>
              <a:spcAft>
                <a:spcPts val="3600"/>
              </a:spcAft>
              <a:buSzPct val="100000"/>
              <a:buFont typeface="+mj-lt"/>
              <a:buAutoNum type="arabicPeriod"/>
              <a:defRPr/>
            </a:pPr>
            <a:r>
              <a:rPr lang="en-US" sz="3600" dirty="0"/>
              <a:t>A man (Gen 3:15)  </a:t>
            </a:r>
          </a:p>
          <a:p>
            <a:pPr marL="457200" lvl="1" indent="-454025">
              <a:spcBef>
                <a:spcPts val="0"/>
              </a:spcBef>
              <a:spcAft>
                <a:spcPts val="3600"/>
              </a:spcAft>
              <a:buSzPct val="100000"/>
              <a:buFont typeface="+mj-lt"/>
              <a:buAutoNum type="arabicPeriod"/>
              <a:defRPr/>
            </a:pPr>
            <a:r>
              <a:rPr lang="en-US" sz="3600" b="1" u="sng" dirty="0">
                <a:solidFill>
                  <a:srgbClr val="FFFFCC"/>
                </a:solidFill>
              </a:rPr>
              <a:t>From Jacob’s line (Num 24:17)  </a:t>
            </a:r>
          </a:p>
          <a:p>
            <a:pPr marL="457200" lvl="1" indent="-454025">
              <a:spcBef>
                <a:spcPts val="0"/>
              </a:spcBef>
              <a:spcAft>
                <a:spcPts val="3600"/>
              </a:spcAft>
              <a:buSzPct val="100000"/>
              <a:buFont typeface="+mj-lt"/>
              <a:buAutoNum type="arabicPeriod"/>
              <a:defRPr/>
            </a:pPr>
            <a:r>
              <a:rPr lang="en-US" sz="3600" dirty="0"/>
              <a:t>Be born of a virgin (Isa 7:13-14)  </a:t>
            </a:r>
          </a:p>
          <a:p>
            <a:pPr marL="457200" lvl="1" indent="-454025">
              <a:spcBef>
                <a:spcPts val="0"/>
              </a:spcBef>
              <a:spcAft>
                <a:spcPts val="3600"/>
              </a:spcAft>
              <a:buSzPct val="100000"/>
              <a:buFont typeface="+mj-lt"/>
              <a:buAutoNum type="arabicPeriod"/>
              <a:defRPr/>
            </a:pPr>
            <a:r>
              <a:rPr lang="en-US" sz="3600" dirty="0"/>
              <a:t>Be born in Bethlehem (Micah 5:2)  </a:t>
            </a:r>
          </a:p>
        </p:txBody>
      </p:sp>
      <p:pic>
        <p:nvPicPr>
          <p:cNvPr id="5" name="Picture 5" descr="https://encrypted-tbn2.gstatic.com/images?q=tbn:ANd9GcQjYa1b34wEurDM_Ysus-MUPsGfl59ZGk9jgBY_m0Y7gik3vNxam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1600200"/>
            <a:ext cx="2425280" cy="20574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3207319"/>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1409700" y="304800"/>
            <a:ext cx="6324600" cy="1524000"/>
          </a:xfrm>
        </p:spPr>
        <p:txBody>
          <a:bodyPr/>
          <a:lstStyle/>
          <a:p>
            <a:pPr marL="457200" indent="-457200" algn="ctr" eaLnBrk="1" hangingPunct="1">
              <a:buFont typeface="+mj-lt"/>
              <a:buAutoNum type="arabicPeriod" startAt="2"/>
              <a:defRPr/>
            </a:pPr>
            <a:r>
              <a:rPr lang="en-US" sz="4000" dirty="0"/>
              <a:t>Messiah must be Jewish or from the line of Jacob</a:t>
            </a:r>
          </a:p>
        </p:txBody>
      </p:sp>
      <p:sp>
        <p:nvSpPr>
          <p:cNvPr id="58371" name="Rectangle 3"/>
          <p:cNvSpPr>
            <a:spLocks noGrp="1" noChangeArrowheads="1"/>
          </p:cNvSpPr>
          <p:nvPr>
            <p:ph type="body" idx="1"/>
          </p:nvPr>
        </p:nvSpPr>
        <p:spPr>
          <a:xfrm>
            <a:off x="762000" y="3144838"/>
            <a:ext cx="3733800" cy="568325"/>
          </a:xfrm>
        </p:spPr>
        <p:txBody>
          <a:bodyPr/>
          <a:lstStyle/>
          <a:p>
            <a:pPr marL="457200" indent="-457200" eaLnBrk="1" hangingPunct="1">
              <a:lnSpc>
                <a:spcPct val="90000"/>
              </a:lnSpc>
              <a:buFont typeface="Wingdings" panose="05000000000000000000" pitchFamily="2" charset="2"/>
              <a:buChar char="n"/>
              <a:defRPr/>
            </a:pPr>
            <a:r>
              <a:rPr lang="en-US" sz="3600" dirty="0"/>
              <a:t>Numbers</a:t>
            </a:r>
            <a:r>
              <a:rPr lang="en-US" dirty="0"/>
              <a:t> 24:17</a:t>
            </a:r>
          </a:p>
        </p:txBody>
      </p:sp>
      <p:pic>
        <p:nvPicPr>
          <p:cNvPr id="23556" name="Picture 5" descr="C:\Documents and Settings\Owner\Application Data\Microsoft\Media Catalog\Downloaded Clips\cl5e\j0237315.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2133600"/>
            <a:ext cx="2997200" cy="435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57052925"/>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017" y="115537"/>
            <a:ext cx="8839966" cy="6626926"/>
          </a:xfrm>
          <a:prstGeom prst="rect">
            <a:avLst/>
          </a:prstGeom>
        </p:spPr>
      </p:pic>
    </p:spTree>
    <p:extLst>
      <p:ext uri="{BB962C8B-B14F-4D97-AF65-F5344CB8AC3E}">
        <p14:creationId xmlns:p14="http://schemas.microsoft.com/office/powerpoint/2010/main" val="38168860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7394" name="Picture 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220920" y="152400"/>
            <a:ext cx="8702161" cy="6553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87395" name="Oval 3"/>
          <p:cNvSpPr>
            <a:spLocks noChangeArrowheads="1"/>
          </p:cNvSpPr>
          <p:nvPr/>
        </p:nvSpPr>
        <p:spPr bwMode="auto">
          <a:xfrm>
            <a:off x="6858000" y="2895600"/>
            <a:ext cx="1600200" cy="990600"/>
          </a:xfrm>
          <a:prstGeom prst="ellipse">
            <a:avLst/>
          </a:prstGeom>
          <a:noFill/>
          <a:ln w="76200">
            <a:solidFill>
              <a:srgbClr val="CC3300"/>
            </a:solidFill>
            <a:prstDash val="dash"/>
            <a:round/>
            <a:headEnd/>
            <a:tailEnd/>
          </a:ln>
        </p:spPr>
        <p:txBody>
          <a:bodyPr wrap="none" anchor="ctr"/>
          <a:lstStyle/>
          <a:p>
            <a:endParaRPr lang="en-US" dirty="0">
              <a:latin typeface="Calibri" panose="020F0502020204030204" pitchFamily="34" charset="0"/>
            </a:endParaRPr>
          </a:p>
        </p:txBody>
      </p:sp>
    </p:spTree>
    <p:extLst>
      <p:ext uri="{BB962C8B-B14F-4D97-AF65-F5344CB8AC3E}">
        <p14:creationId xmlns:p14="http://schemas.microsoft.com/office/powerpoint/2010/main" val="2689491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blip>
          <a:stretch>
            <a:fillRect/>
          </a:stretch>
        </p:blipFill>
        <p:spPr>
          <a:xfrm>
            <a:off x="380639" y="417316"/>
            <a:ext cx="8382727" cy="602337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864361146"/>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2"/>
          <p:cNvSpPr>
            <a:spLocks noGrp="1" noChangeArrowheads="1"/>
          </p:cNvSpPr>
          <p:nvPr>
            <p:ph type="title"/>
          </p:nvPr>
        </p:nvSpPr>
        <p:spPr>
          <a:xfrm>
            <a:off x="152400" y="304800"/>
            <a:ext cx="8839200" cy="838200"/>
          </a:xfrm>
        </p:spPr>
        <p:txBody>
          <a:bodyPr/>
          <a:lstStyle/>
          <a:p>
            <a:pPr algn="ctr"/>
            <a:r>
              <a:rPr lang="en-US" altLang="en-US" sz="3600" dirty="0">
                <a:cs typeface="Calibri" panose="020F0502020204030204" pitchFamily="34" charset="0"/>
              </a:rPr>
              <a:t>Balaam's 7 Oracles Blessing Israel (23-24)</a:t>
            </a:r>
            <a:r>
              <a:rPr lang="en-US" altLang="en-US" sz="3600" dirty="0"/>
              <a:t> </a:t>
            </a:r>
          </a:p>
        </p:txBody>
      </p:sp>
      <p:sp>
        <p:nvSpPr>
          <p:cNvPr id="43011" name="Rectangle 3"/>
          <p:cNvSpPr>
            <a:spLocks noGrp="1" noChangeArrowheads="1"/>
          </p:cNvSpPr>
          <p:nvPr>
            <p:ph type="body" idx="1"/>
          </p:nvPr>
        </p:nvSpPr>
        <p:spPr>
          <a:xfrm>
            <a:off x="228600" y="1143000"/>
            <a:ext cx="8686800" cy="5562600"/>
          </a:xfrm>
        </p:spPr>
        <p:txBody>
          <a:bodyPr/>
          <a:lstStyle/>
          <a:p>
            <a:pPr marL="514350" indent="-514350" algn="just">
              <a:spcBef>
                <a:spcPts val="0"/>
              </a:spcBef>
              <a:spcAft>
                <a:spcPts val="1600"/>
              </a:spcAft>
              <a:buSzPct val="100000"/>
              <a:buFont typeface="+mj-lt"/>
              <a:buAutoNum type="arabicParenR"/>
              <a:defRPr/>
            </a:pPr>
            <a:r>
              <a:rPr lang="en-US" altLang="en-US" sz="3000" dirty="0">
                <a:cs typeface="Calibri" panose="020F0502020204030204" pitchFamily="34" charset="0"/>
              </a:rPr>
              <a:t>First oracle (23:1-12), Balaam explained that God’s blessings upon Israel were irrevocable. </a:t>
            </a:r>
          </a:p>
          <a:p>
            <a:pPr marL="514350" indent="-514350" algn="just">
              <a:spcBef>
                <a:spcPts val="0"/>
              </a:spcBef>
              <a:spcAft>
                <a:spcPts val="1600"/>
              </a:spcAft>
              <a:buSzPct val="100000"/>
              <a:buFont typeface="+mj-lt"/>
              <a:buAutoNum type="arabicParenR"/>
              <a:defRPr/>
            </a:pPr>
            <a:r>
              <a:rPr lang="en-US" altLang="en-US" sz="3000" dirty="0">
                <a:cs typeface="Calibri" panose="020F0502020204030204" pitchFamily="34" charset="0"/>
              </a:rPr>
              <a:t>Second oracle (23:13-26), Balaam explained that the source of Israel’s blessing was her unique relationship to Yahweh</a:t>
            </a:r>
          </a:p>
          <a:p>
            <a:pPr marL="514350" indent="-514350" algn="just">
              <a:spcBef>
                <a:spcPts val="0"/>
              </a:spcBef>
              <a:spcAft>
                <a:spcPts val="1600"/>
              </a:spcAft>
              <a:buSzPct val="100000"/>
              <a:buFont typeface="+mj-lt"/>
              <a:buAutoNum type="arabicParenR"/>
              <a:defRPr/>
            </a:pPr>
            <a:r>
              <a:rPr lang="en-US" altLang="en-US" sz="3000" dirty="0">
                <a:cs typeface="Calibri" panose="020F0502020204030204" pitchFamily="34" charset="0"/>
              </a:rPr>
              <a:t>Third oracle (23:27–24:14), Balaam extolled Israel’s beauty.</a:t>
            </a:r>
          </a:p>
          <a:p>
            <a:pPr marL="514350" indent="-514350" algn="just">
              <a:spcBef>
                <a:spcPts val="0"/>
              </a:spcBef>
              <a:spcAft>
                <a:spcPts val="1600"/>
              </a:spcAft>
              <a:buSzPct val="100000"/>
              <a:buFont typeface="+mj-lt"/>
              <a:buAutoNum type="arabicParenR"/>
              <a:defRPr/>
            </a:pPr>
            <a:r>
              <a:rPr lang="en-US" altLang="en-US" sz="3000" dirty="0">
                <a:cs typeface="Calibri" panose="020F0502020204030204" pitchFamily="34" charset="0"/>
              </a:rPr>
              <a:t>Fourth oracle (24:15-19), Balaam explained that a future messianic deliverer (Gen 49:10) would spring forth and exercise dominion from Israel.</a:t>
            </a:r>
            <a:endParaRPr lang="en-US" altLang="en-US" sz="3000" u="sng" dirty="0">
              <a:cs typeface="Calibri" panose="020F0502020204030204" pitchFamily="34" charset="0"/>
            </a:endParaRPr>
          </a:p>
        </p:txBody>
      </p:sp>
    </p:spTree>
    <p:extLst>
      <p:ext uri="{BB962C8B-B14F-4D97-AF65-F5344CB8AC3E}">
        <p14:creationId xmlns:p14="http://schemas.microsoft.com/office/powerpoint/2010/main" val="2707422023"/>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1143000"/>
          </a:xfrm>
        </p:spPr>
        <p:txBody>
          <a:bodyPr/>
          <a:lstStyle/>
          <a:p>
            <a:pPr algn="ctr">
              <a:buFontTx/>
              <a:buNone/>
              <a:defRPr/>
            </a:pPr>
            <a:r>
              <a:rPr lang="en-US" dirty="0"/>
              <a:t>Messiah Must Be:</a:t>
            </a:r>
          </a:p>
        </p:txBody>
      </p:sp>
      <p:sp>
        <p:nvSpPr>
          <p:cNvPr id="3" name="Content Placeholder 2"/>
          <p:cNvSpPr>
            <a:spLocks noGrp="1"/>
          </p:cNvSpPr>
          <p:nvPr>
            <p:ph idx="1"/>
          </p:nvPr>
        </p:nvSpPr>
        <p:spPr>
          <a:xfrm>
            <a:off x="228600" y="1600200"/>
            <a:ext cx="8686800" cy="3733800"/>
          </a:xfrm>
        </p:spPr>
        <p:txBody>
          <a:bodyPr/>
          <a:lstStyle/>
          <a:p>
            <a:pPr marL="457200" lvl="1" indent="-454025">
              <a:spcBef>
                <a:spcPts val="0"/>
              </a:spcBef>
              <a:spcAft>
                <a:spcPts val="3600"/>
              </a:spcAft>
              <a:buSzPct val="100000"/>
              <a:buFont typeface="+mj-lt"/>
              <a:buAutoNum type="arabicPeriod"/>
              <a:defRPr/>
            </a:pPr>
            <a:r>
              <a:rPr lang="en-US" sz="3600" dirty="0"/>
              <a:t>A man (Gen 3:15)  </a:t>
            </a:r>
          </a:p>
          <a:p>
            <a:pPr marL="457200" lvl="1" indent="-454025">
              <a:spcBef>
                <a:spcPts val="0"/>
              </a:spcBef>
              <a:spcAft>
                <a:spcPts val="3600"/>
              </a:spcAft>
              <a:buSzPct val="100000"/>
              <a:buFont typeface="+mj-lt"/>
              <a:buAutoNum type="arabicPeriod"/>
              <a:defRPr/>
            </a:pPr>
            <a:r>
              <a:rPr lang="en-US" sz="3600" dirty="0"/>
              <a:t>From Jacob’s line (Num 24:17)  </a:t>
            </a:r>
          </a:p>
          <a:p>
            <a:pPr marL="457200" lvl="1" indent="-454025">
              <a:spcBef>
                <a:spcPts val="0"/>
              </a:spcBef>
              <a:spcAft>
                <a:spcPts val="3600"/>
              </a:spcAft>
              <a:buSzPct val="100000"/>
              <a:buFont typeface="+mj-lt"/>
              <a:buAutoNum type="arabicPeriod"/>
              <a:defRPr/>
            </a:pPr>
            <a:r>
              <a:rPr lang="en-US" sz="3600" dirty="0"/>
              <a:t>Be born of a virgin (Isa 7:13-14)  </a:t>
            </a:r>
          </a:p>
          <a:p>
            <a:pPr marL="457200" lvl="1" indent="-454025">
              <a:spcBef>
                <a:spcPts val="0"/>
              </a:spcBef>
              <a:spcAft>
                <a:spcPts val="3600"/>
              </a:spcAft>
              <a:buSzPct val="100000"/>
              <a:buFont typeface="+mj-lt"/>
              <a:buAutoNum type="arabicPeriod"/>
              <a:defRPr/>
            </a:pPr>
            <a:r>
              <a:rPr lang="en-US" sz="3600" dirty="0"/>
              <a:t>Be born in Bethlehem (Micah 5:2)  </a:t>
            </a:r>
          </a:p>
        </p:txBody>
      </p:sp>
      <p:pic>
        <p:nvPicPr>
          <p:cNvPr id="4" name="Picture 5" descr="https://encrypted-tbn2.gstatic.com/images?q=tbn:ANd9GcQjYa1b34wEurDM_Ysus-MUPsGfl59ZGk9jgBY_m0Y7gik3vNxam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1600200"/>
            <a:ext cx="2425280" cy="20574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9374418"/>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3"/>
          <p:cNvSpPr>
            <a:spLocks noGrp="1" noChangeArrowheads="1"/>
          </p:cNvSpPr>
          <p:nvPr>
            <p:ph type="body" idx="1"/>
          </p:nvPr>
        </p:nvSpPr>
        <p:spPr>
          <a:xfrm>
            <a:off x="228600" y="1143000"/>
            <a:ext cx="8713788" cy="4918075"/>
          </a:xfrm>
        </p:spPr>
        <p:txBody>
          <a:bodyPr/>
          <a:lstStyle/>
          <a:p>
            <a:pPr marL="514350" indent="-514350" algn="just">
              <a:spcBef>
                <a:spcPts val="0"/>
              </a:spcBef>
              <a:spcAft>
                <a:spcPts val="1600"/>
              </a:spcAft>
              <a:buSzPct val="100000"/>
              <a:buFont typeface="+mj-lt"/>
              <a:buAutoNum type="arabicPeriod" startAt="5"/>
              <a:defRPr/>
            </a:pPr>
            <a:r>
              <a:rPr lang="en-US" altLang="en-US" sz="3000" dirty="0">
                <a:cs typeface="Calibri" panose="020F0502020204030204" pitchFamily="34" charset="0"/>
              </a:rPr>
              <a:t>Fifth oracle (</a:t>
            </a:r>
            <a:r>
              <a:rPr lang="en-US" altLang="en-US" sz="3000" dirty="0" err="1">
                <a:cs typeface="Calibri" panose="020F0502020204030204" pitchFamily="34" charset="0"/>
              </a:rPr>
              <a:t>Num</a:t>
            </a:r>
            <a:r>
              <a:rPr lang="en-US" altLang="en-US" sz="3000" dirty="0">
                <a:cs typeface="Calibri" panose="020F0502020204030204" pitchFamily="34" charset="0"/>
              </a:rPr>
              <a:t> 24:20) predicts Amalek’s destruction. Amalek was the first foe that Israel had to fight against after leaving Egypt (Exod 17).</a:t>
            </a:r>
          </a:p>
          <a:p>
            <a:pPr marL="514350" indent="-514350" algn="just">
              <a:spcBef>
                <a:spcPts val="0"/>
              </a:spcBef>
              <a:spcAft>
                <a:spcPts val="1600"/>
              </a:spcAft>
              <a:buSzPct val="100000"/>
              <a:buFont typeface="+mj-lt"/>
              <a:buAutoNum type="arabicPeriod" startAt="5"/>
              <a:defRPr/>
            </a:pPr>
            <a:r>
              <a:rPr lang="en-US" altLang="en-US" sz="3000" dirty="0">
                <a:cs typeface="Calibri" panose="020F0502020204030204" pitchFamily="34" charset="0"/>
              </a:rPr>
              <a:t>Sixth oracle (24:21-22) predicts the destruction of the Midianite group known as the Kenites as well as Assyria. </a:t>
            </a:r>
          </a:p>
          <a:p>
            <a:pPr marL="514350" indent="-514350" algn="just">
              <a:spcBef>
                <a:spcPts val="0"/>
              </a:spcBef>
              <a:spcAft>
                <a:spcPts val="1600"/>
              </a:spcAft>
              <a:buSzPct val="100000"/>
              <a:buFont typeface="+mj-lt"/>
              <a:buAutoNum type="arabicPeriod" startAt="5"/>
              <a:defRPr/>
            </a:pPr>
            <a:r>
              <a:rPr lang="en-US" altLang="en-US" sz="3000" dirty="0">
                <a:cs typeface="Calibri" panose="020F0502020204030204" pitchFamily="34" charset="0"/>
              </a:rPr>
              <a:t>The nations of the seventh oracle are difficult to identify (24:23-24). </a:t>
            </a:r>
          </a:p>
        </p:txBody>
      </p:sp>
      <p:sp>
        <p:nvSpPr>
          <p:cNvPr id="5" name="Rectangle 2"/>
          <p:cNvSpPr>
            <a:spLocks noGrp="1" noChangeArrowheads="1"/>
          </p:cNvSpPr>
          <p:nvPr>
            <p:ph type="title"/>
          </p:nvPr>
        </p:nvSpPr>
        <p:spPr>
          <a:xfrm>
            <a:off x="152400" y="304800"/>
            <a:ext cx="8839200" cy="838200"/>
          </a:xfrm>
        </p:spPr>
        <p:txBody>
          <a:bodyPr/>
          <a:lstStyle/>
          <a:p>
            <a:pPr algn="ctr"/>
            <a:r>
              <a:rPr lang="en-US" altLang="en-US" sz="3600" dirty="0">
                <a:cs typeface="Calibri" panose="020F0502020204030204" pitchFamily="34" charset="0"/>
              </a:rPr>
              <a:t>Balaam's 7 Oracles Blessing Israel (23-24)</a:t>
            </a:r>
            <a:r>
              <a:rPr lang="en-US" altLang="en-US" sz="3600" dirty="0"/>
              <a:t> </a:t>
            </a:r>
          </a:p>
        </p:txBody>
      </p:sp>
    </p:spTree>
    <p:extLst>
      <p:ext uri="{BB962C8B-B14F-4D97-AF65-F5344CB8AC3E}">
        <p14:creationId xmlns:p14="http://schemas.microsoft.com/office/powerpoint/2010/main" val="2205911916"/>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2"/>
          <p:cNvSpPr>
            <a:spLocks noGrp="1" noChangeArrowheads="1"/>
          </p:cNvSpPr>
          <p:nvPr>
            <p:ph type="title"/>
          </p:nvPr>
        </p:nvSpPr>
        <p:spPr>
          <a:xfrm>
            <a:off x="152400" y="304800"/>
            <a:ext cx="8839200" cy="838200"/>
          </a:xfrm>
        </p:spPr>
        <p:txBody>
          <a:bodyPr/>
          <a:lstStyle/>
          <a:p>
            <a:pPr algn="ctr"/>
            <a:r>
              <a:rPr lang="en-US" altLang="en-US" sz="3600" dirty="0">
                <a:cs typeface="Calibri" panose="020F0502020204030204" pitchFamily="34" charset="0"/>
              </a:rPr>
              <a:t>Balaam's 7 Oracles Blessing Israel (23-24)</a:t>
            </a:r>
            <a:r>
              <a:rPr lang="en-US" altLang="en-US" sz="3600" dirty="0"/>
              <a:t> </a:t>
            </a:r>
          </a:p>
        </p:txBody>
      </p:sp>
      <p:sp>
        <p:nvSpPr>
          <p:cNvPr id="43011" name="Rectangle 3"/>
          <p:cNvSpPr>
            <a:spLocks noGrp="1" noChangeArrowheads="1"/>
          </p:cNvSpPr>
          <p:nvPr>
            <p:ph type="body" idx="1"/>
          </p:nvPr>
        </p:nvSpPr>
        <p:spPr>
          <a:xfrm>
            <a:off x="228600" y="1143000"/>
            <a:ext cx="8686800" cy="5562600"/>
          </a:xfrm>
        </p:spPr>
        <p:txBody>
          <a:bodyPr/>
          <a:lstStyle/>
          <a:p>
            <a:pPr marL="514350" indent="-514350" algn="just">
              <a:spcBef>
                <a:spcPts val="0"/>
              </a:spcBef>
              <a:spcAft>
                <a:spcPts val="1600"/>
              </a:spcAft>
              <a:buSzPct val="100000"/>
              <a:buFont typeface="+mj-lt"/>
              <a:buAutoNum type="arabicParenR"/>
              <a:defRPr/>
            </a:pPr>
            <a:r>
              <a:rPr lang="en-US" altLang="en-US" sz="3000" dirty="0">
                <a:cs typeface="Calibri" panose="020F0502020204030204" pitchFamily="34" charset="0"/>
              </a:rPr>
              <a:t>First oracle (23:1-12), Balaam explained that God’s blessings upon Israel were irrevocable. </a:t>
            </a:r>
          </a:p>
          <a:p>
            <a:pPr marL="514350" indent="-514350" algn="just">
              <a:spcBef>
                <a:spcPts val="0"/>
              </a:spcBef>
              <a:spcAft>
                <a:spcPts val="1600"/>
              </a:spcAft>
              <a:buSzPct val="100000"/>
              <a:buFont typeface="+mj-lt"/>
              <a:buAutoNum type="arabicParenR"/>
              <a:defRPr/>
            </a:pPr>
            <a:r>
              <a:rPr lang="en-US" altLang="en-US" sz="3000" dirty="0">
                <a:cs typeface="Calibri" panose="020F0502020204030204" pitchFamily="34" charset="0"/>
              </a:rPr>
              <a:t>Second oracle (23:13-26), Balaam explained that the source of Israel’s blessing was her unique relationship to Yahweh</a:t>
            </a:r>
          </a:p>
          <a:p>
            <a:pPr marL="514350" indent="-514350" algn="just">
              <a:spcBef>
                <a:spcPts val="0"/>
              </a:spcBef>
              <a:spcAft>
                <a:spcPts val="1600"/>
              </a:spcAft>
              <a:buSzPct val="100000"/>
              <a:buFont typeface="+mj-lt"/>
              <a:buAutoNum type="arabicParenR"/>
              <a:defRPr/>
            </a:pPr>
            <a:r>
              <a:rPr lang="en-US" altLang="en-US" sz="3000" dirty="0">
                <a:cs typeface="Calibri" panose="020F0502020204030204" pitchFamily="34" charset="0"/>
              </a:rPr>
              <a:t>Third oracle (23:27–24:14), Balaam extolled Israel’s beauty.</a:t>
            </a:r>
          </a:p>
          <a:p>
            <a:pPr marL="514350" indent="-514350" algn="just">
              <a:spcBef>
                <a:spcPts val="0"/>
              </a:spcBef>
              <a:spcAft>
                <a:spcPts val="1600"/>
              </a:spcAft>
              <a:buSzPct val="100000"/>
              <a:buFont typeface="+mj-lt"/>
              <a:buAutoNum type="arabicParenR"/>
              <a:defRPr/>
            </a:pPr>
            <a:r>
              <a:rPr lang="en-US" altLang="en-US" sz="3000" b="1" u="sng" dirty="0">
                <a:solidFill>
                  <a:srgbClr val="FFFFCC"/>
                </a:solidFill>
                <a:cs typeface="Calibri" panose="020F0502020204030204" pitchFamily="34" charset="0"/>
              </a:rPr>
              <a:t>Fourth oracle (24:15-19), Balaam explained that a future messianic deliverer (Gen 49:10) would spring forth and exercise dominion from Israel.</a:t>
            </a:r>
          </a:p>
        </p:txBody>
      </p:sp>
    </p:spTree>
    <p:extLst>
      <p:ext uri="{BB962C8B-B14F-4D97-AF65-F5344CB8AC3E}">
        <p14:creationId xmlns:p14="http://schemas.microsoft.com/office/powerpoint/2010/main" val="2894784809"/>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76213" y="163513"/>
            <a:ext cx="8791575" cy="6530975"/>
          </a:xfrm>
          <a:prstGeom prst="rect">
            <a:avLst/>
          </a:prstGeom>
          <a:noFill/>
          <a:ln w="38100">
            <a:solidFill>
              <a:srgbClr val="3333FF"/>
            </a:solidFill>
            <a:miter lim="800000"/>
            <a:headEnd/>
            <a:tailEnd/>
          </a:ln>
          <a:extLst>
            <a:ext uri="{909E8E84-426E-40DD-AFC4-6F175D3DCCD1}">
              <a14:hiddenFill xmlns:a14="http://schemas.microsoft.com/office/drawing/2010/main">
                <a:solidFill>
                  <a:srgbClr val="FFFFFF"/>
                </a:solidFill>
              </a14:hiddenFill>
            </a:ext>
          </a:extLst>
        </p:spPr>
      </p:pic>
      <p:sp>
        <p:nvSpPr>
          <p:cNvPr id="64514" name="Rectangle 1"/>
          <p:cNvSpPr>
            <a:spLocks noChangeArrowheads="1"/>
          </p:cNvSpPr>
          <p:nvPr/>
        </p:nvSpPr>
        <p:spPr bwMode="auto">
          <a:xfrm>
            <a:off x="609600" y="169686"/>
            <a:ext cx="7924800"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1200"/>
              </a:spcAft>
            </a:pPr>
            <a:r>
              <a:rPr lang="en-US" altLang="en-US" sz="4400" b="1" dirty="0">
                <a:solidFill>
                  <a:srgbClr val="00FFFF"/>
                </a:solidFill>
                <a:effectLst>
                  <a:outerShdw blurRad="38100" dist="38100" dir="2700000" algn="tl">
                    <a:srgbClr val="000000">
                      <a:alpha val="43137"/>
                    </a:srgbClr>
                  </a:outerShdw>
                </a:effectLst>
                <a:latin typeface="Calibri" panose="020F0502020204030204" pitchFamily="34" charset="0"/>
                <a:cs typeface="+mn-cs"/>
              </a:rPr>
              <a:t>Numbers 24:17 (NASB)</a:t>
            </a:r>
          </a:p>
          <a:p>
            <a:pPr algn="just"/>
            <a:r>
              <a:rPr lang="en-US" altLang="en-US" sz="3600" dirty="0">
                <a:latin typeface="Calibri" panose="020F0502020204030204" pitchFamily="34" charset="0"/>
              </a:rPr>
              <a:t>“</a:t>
            </a:r>
            <a:r>
              <a:rPr lang="en-US" sz="3600" dirty="0">
                <a:latin typeface="Calibri" panose="020F0502020204030204" pitchFamily="34" charset="0"/>
              </a:rPr>
              <a:t>I see him, but not now; I behold him, but not near; </a:t>
            </a:r>
            <a:r>
              <a:rPr lang="en-US" sz="3600" b="1" u="sng" dirty="0">
                <a:solidFill>
                  <a:srgbClr val="FFFFCC"/>
                </a:solidFill>
                <a:latin typeface="Calibri" panose="020F0502020204030204" pitchFamily="34" charset="0"/>
              </a:rPr>
              <a:t>A star shall come forth from Jacob, A scepter shall rise from Israel</a:t>
            </a:r>
            <a:r>
              <a:rPr lang="en-US" sz="3600" dirty="0">
                <a:latin typeface="Calibri" panose="020F0502020204030204" pitchFamily="34" charset="0"/>
              </a:rPr>
              <a:t>, And shall crush through the forehead of Moab, And tear down all the sons of </a:t>
            </a:r>
            <a:r>
              <a:rPr lang="en-US" sz="3600" dirty="0" err="1">
                <a:latin typeface="Calibri" panose="020F0502020204030204" pitchFamily="34" charset="0"/>
              </a:rPr>
              <a:t>Sheth</a:t>
            </a:r>
            <a:r>
              <a:rPr lang="en-US" sz="3600" dirty="0">
                <a:latin typeface="Calibri" panose="020F0502020204030204" pitchFamily="34" charset="0"/>
              </a:rPr>
              <a:t>.”</a:t>
            </a:r>
          </a:p>
        </p:txBody>
      </p:sp>
    </p:spTree>
    <p:extLst>
      <p:ext uri="{BB962C8B-B14F-4D97-AF65-F5344CB8AC3E}">
        <p14:creationId xmlns:p14="http://schemas.microsoft.com/office/powerpoint/2010/main" val="3309179663"/>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7394" name="Picture 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220920" y="152400"/>
            <a:ext cx="8702161" cy="6553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87395" name="Oval 3"/>
          <p:cNvSpPr>
            <a:spLocks noChangeArrowheads="1"/>
          </p:cNvSpPr>
          <p:nvPr/>
        </p:nvSpPr>
        <p:spPr bwMode="auto">
          <a:xfrm>
            <a:off x="6858000" y="2895600"/>
            <a:ext cx="1600200" cy="990600"/>
          </a:xfrm>
          <a:prstGeom prst="ellipse">
            <a:avLst/>
          </a:prstGeom>
          <a:noFill/>
          <a:ln w="76200">
            <a:solidFill>
              <a:srgbClr val="CC3300"/>
            </a:solidFill>
            <a:prstDash val="dash"/>
            <a:round/>
            <a:headEnd/>
            <a:tailEnd/>
          </a:ln>
        </p:spPr>
        <p:txBody>
          <a:bodyPr wrap="none" anchor="ctr"/>
          <a:lstStyle/>
          <a:p>
            <a:endParaRPr lang="en-US" dirty="0">
              <a:latin typeface="Calibri" panose="020F0502020204030204" pitchFamily="34" charset="0"/>
            </a:endParaRPr>
          </a:p>
        </p:txBody>
      </p:sp>
    </p:spTree>
    <p:extLst>
      <p:ext uri="{BB962C8B-B14F-4D97-AF65-F5344CB8AC3E}">
        <p14:creationId xmlns:p14="http://schemas.microsoft.com/office/powerpoint/2010/main" val="25440665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304800" y="304800"/>
            <a:ext cx="8534400" cy="1447800"/>
          </a:xfrm>
        </p:spPr>
        <p:txBody>
          <a:bodyPr/>
          <a:lstStyle/>
          <a:p>
            <a:pPr algn="ctr" eaLnBrk="1" hangingPunct="1">
              <a:defRPr/>
            </a:pPr>
            <a:r>
              <a:rPr lang="en-US" sz="4000" dirty="0"/>
              <a:t>Messiah must present Himself to Israel on March 30, </a:t>
            </a:r>
            <a:r>
              <a:rPr lang="en-US" sz="3200" dirty="0"/>
              <a:t>A.D. </a:t>
            </a:r>
            <a:r>
              <a:rPr lang="en-US" sz="4000" dirty="0"/>
              <a:t>33</a:t>
            </a:r>
          </a:p>
        </p:txBody>
      </p:sp>
      <p:sp>
        <p:nvSpPr>
          <p:cNvPr id="66563" name="Rectangle 3"/>
          <p:cNvSpPr>
            <a:spLocks noGrp="1" noChangeArrowheads="1"/>
          </p:cNvSpPr>
          <p:nvPr>
            <p:ph type="body" idx="1"/>
          </p:nvPr>
        </p:nvSpPr>
        <p:spPr>
          <a:xfrm>
            <a:off x="457200" y="2209800"/>
            <a:ext cx="2895600" cy="568325"/>
          </a:xfrm>
        </p:spPr>
        <p:txBody>
          <a:bodyPr/>
          <a:lstStyle/>
          <a:p>
            <a:pPr marL="457200" indent="-457200" eaLnBrk="1" hangingPunct="1">
              <a:lnSpc>
                <a:spcPct val="90000"/>
              </a:lnSpc>
              <a:buFont typeface="Wingdings" panose="05000000000000000000" pitchFamily="2" charset="2"/>
              <a:buChar char="n"/>
              <a:defRPr/>
            </a:pPr>
            <a:r>
              <a:rPr lang="en-US" sz="3600" dirty="0"/>
              <a:t>Daniel 9:25</a:t>
            </a:r>
          </a:p>
        </p:txBody>
      </p:sp>
      <p:pic>
        <p:nvPicPr>
          <p:cNvPr id="2" name="Picture 1"/>
          <p:cNvPicPr>
            <a:picLocks noChangeAspect="1"/>
          </p:cNvPicPr>
          <p:nvPr/>
        </p:nvPicPr>
        <p:blipFill>
          <a:blip r:embed="rId2"/>
          <a:stretch>
            <a:fillRect/>
          </a:stretch>
        </p:blipFill>
        <p:spPr>
          <a:xfrm>
            <a:off x="447699" y="2971800"/>
            <a:ext cx="8248603" cy="2971800"/>
          </a:xfrm>
          <a:prstGeom prst="rect">
            <a:avLst/>
          </a:prstGeom>
          <a:solidFill>
            <a:srgbClr val="0099FF"/>
          </a:solidFill>
          <a:ln w="38100">
            <a:solidFill>
              <a:srgbClr val="FFFF00"/>
            </a:solidFill>
          </a:ln>
        </p:spPr>
      </p:pic>
    </p:spTree>
    <p:extLst>
      <p:ext uri="{BB962C8B-B14F-4D97-AF65-F5344CB8AC3E}">
        <p14:creationId xmlns:p14="http://schemas.microsoft.com/office/powerpoint/2010/main" val="3762793857"/>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wise men still seek hi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143000"/>
            <a:ext cx="8305800" cy="4615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4226907"/>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1143000"/>
          </a:xfrm>
        </p:spPr>
        <p:txBody>
          <a:bodyPr/>
          <a:lstStyle/>
          <a:p>
            <a:pPr algn="ctr">
              <a:buFontTx/>
              <a:buNone/>
              <a:defRPr/>
            </a:pPr>
            <a:r>
              <a:rPr lang="en-US" dirty="0"/>
              <a:t>Messiah Must Be:</a:t>
            </a:r>
          </a:p>
        </p:txBody>
      </p:sp>
      <p:sp>
        <p:nvSpPr>
          <p:cNvPr id="3" name="Content Placeholder 2"/>
          <p:cNvSpPr>
            <a:spLocks noGrp="1"/>
          </p:cNvSpPr>
          <p:nvPr>
            <p:ph idx="1"/>
          </p:nvPr>
        </p:nvSpPr>
        <p:spPr>
          <a:xfrm>
            <a:off x="228600" y="1600200"/>
            <a:ext cx="8686800" cy="3733800"/>
          </a:xfrm>
        </p:spPr>
        <p:txBody>
          <a:bodyPr/>
          <a:lstStyle/>
          <a:p>
            <a:pPr marL="457200" lvl="1" indent="-454025">
              <a:spcBef>
                <a:spcPts val="0"/>
              </a:spcBef>
              <a:spcAft>
                <a:spcPts val="3600"/>
              </a:spcAft>
              <a:buSzPct val="100000"/>
              <a:buFont typeface="+mj-lt"/>
              <a:buAutoNum type="arabicPeriod"/>
              <a:defRPr/>
            </a:pPr>
            <a:r>
              <a:rPr lang="en-US" sz="3600" dirty="0"/>
              <a:t>A man (Gen 3:15)  </a:t>
            </a:r>
          </a:p>
          <a:p>
            <a:pPr marL="457200" lvl="1" indent="-454025">
              <a:spcBef>
                <a:spcPts val="0"/>
              </a:spcBef>
              <a:spcAft>
                <a:spcPts val="3600"/>
              </a:spcAft>
              <a:buSzPct val="100000"/>
              <a:buFont typeface="+mj-lt"/>
              <a:buAutoNum type="arabicPeriod"/>
              <a:defRPr/>
            </a:pPr>
            <a:r>
              <a:rPr lang="en-US" sz="3600" dirty="0"/>
              <a:t>From Jacob’s line (Num 24:17)  </a:t>
            </a:r>
          </a:p>
          <a:p>
            <a:pPr marL="457200" lvl="1" indent="-454025">
              <a:spcBef>
                <a:spcPts val="0"/>
              </a:spcBef>
              <a:spcAft>
                <a:spcPts val="3600"/>
              </a:spcAft>
              <a:buSzPct val="100000"/>
              <a:buFont typeface="+mj-lt"/>
              <a:buAutoNum type="arabicPeriod"/>
              <a:defRPr/>
            </a:pPr>
            <a:r>
              <a:rPr lang="en-US" sz="3600" b="1" u="sng" dirty="0">
                <a:solidFill>
                  <a:srgbClr val="FFFFCC"/>
                </a:solidFill>
              </a:rPr>
              <a:t>Be born of a virgin (Isa 7:13-14)  </a:t>
            </a:r>
          </a:p>
          <a:p>
            <a:pPr marL="457200" lvl="1" indent="-454025">
              <a:spcBef>
                <a:spcPts val="0"/>
              </a:spcBef>
              <a:spcAft>
                <a:spcPts val="3600"/>
              </a:spcAft>
              <a:buSzPct val="100000"/>
              <a:buFont typeface="+mj-lt"/>
              <a:buAutoNum type="arabicPeriod"/>
              <a:defRPr/>
            </a:pPr>
            <a:r>
              <a:rPr lang="en-US" sz="3600" dirty="0"/>
              <a:t>Be born in Bethlehem (Micah 5:2)  </a:t>
            </a:r>
          </a:p>
        </p:txBody>
      </p:sp>
      <p:pic>
        <p:nvPicPr>
          <p:cNvPr id="5" name="Picture 5" descr="https://encrypted-tbn2.gstatic.com/images?q=tbn:ANd9GcQjYa1b34wEurDM_Ysus-MUPsGfl59ZGk9jgBY_m0Y7gik3vNxam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1600200"/>
            <a:ext cx="2425280" cy="20574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9169499"/>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876300" y="304800"/>
            <a:ext cx="7391400" cy="1143000"/>
          </a:xfrm>
        </p:spPr>
        <p:txBody>
          <a:bodyPr/>
          <a:lstStyle/>
          <a:p>
            <a:pPr marL="457200" indent="-454025" eaLnBrk="1" hangingPunct="1">
              <a:buFont typeface="+mj-lt"/>
              <a:buAutoNum type="arabicPeriod" startAt="3"/>
              <a:defRPr/>
            </a:pPr>
            <a:r>
              <a:rPr lang="en-US" sz="4000" dirty="0"/>
              <a:t>Messiah must be born of a virgin</a:t>
            </a:r>
          </a:p>
        </p:txBody>
      </p:sp>
      <p:sp>
        <p:nvSpPr>
          <p:cNvPr id="64515" name="Rectangle 3"/>
          <p:cNvSpPr>
            <a:spLocks noGrp="1" noChangeArrowheads="1"/>
          </p:cNvSpPr>
          <p:nvPr>
            <p:ph type="body" idx="1"/>
          </p:nvPr>
        </p:nvSpPr>
        <p:spPr>
          <a:xfrm>
            <a:off x="762000" y="3144838"/>
            <a:ext cx="3505200" cy="568325"/>
          </a:xfrm>
        </p:spPr>
        <p:txBody>
          <a:bodyPr/>
          <a:lstStyle/>
          <a:p>
            <a:pPr marL="457200" indent="-457200" eaLnBrk="1" hangingPunct="1">
              <a:lnSpc>
                <a:spcPct val="90000"/>
              </a:lnSpc>
              <a:buFont typeface="Wingdings" panose="05000000000000000000" pitchFamily="2" charset="2"/>
              <a:buChar char="n"/>
              <a:defRPr/>
            </a:pPr>
            <a:r>
              <a:rPr lang="en-US" sz="3600" dirty="0"/>
              <a:t>Isaiah 7:13-14</a:t>
            </a:r>
          </a:p>
        </p:txBody>
      </p:sp>
      <p:pic>
        <p:nvPicPr>
          <p:cNvPr id="33796" name="Picture 4" descr="C:\Documents and Settings\Owner\Application Data\Microsoft\Media Catalog\Downloaded Clips\cl27\j0098109.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3750" y="2362200"/>
            <a:ext cx="3776663"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53514615"/>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76213" y="163513"/>
            <a:ext cx="8791575" cy="6530975"/>
          </a:xfrm>
          <a:prstGeom prst="rect">
            <a:avLst/>
          </a:prstGeom>
          <a:noFill/>
          <a:ln w="38100">
            <a:solidFill>
              <a:srgbClr val="3333FF"/>
            </a:solidFill>
            <a:miter lim="800000"/>
            <a:headEnd/>
            <a:tailEnd/>
          </a:ln>
          <a:extLst>
            <a:ext uri="{909E8E84-426E-40DD-AFC4-6F175D3DCCD1}">
              <a14:hiddenFill xmlns:a14="http://schemas.microsoft.com/office/drawing/2010/main">
                <a:solidFill>
                  <a:srgbClr val="FFFFFF"/>
                </a:solidFill>
              </a14:hiddenFill>
            </a:ext>
          </a:extLst>
        </p:spPr>
      </p:pic>
      <p:sp>
        <p:nvSpPr>
          <p:cNvPr id="64514" name="Rectangle 1"/>
          <p:cNvSpPr>
            <a:spLocks noChangeArrowheads="1"/>
          </p:cNvSpPr>
          <p:nvPr/>
        </p:nvSpPr>
        <p:spPr bwMode="auto">
          <a:xfrm>
            <a:off x="373857" y="169686"/>
            <a:ext cx="8396287" cy="4801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1200"/>
              </a:spcAft>
            </a:pPr>
            <a:r>
              <a:rPr lang="en-US" altLang="en-US" sz="4400" b="1" dirty="0">
                <a:solidFill>
                  <a:srgbClr val="00FFFF"/>
                </a:solidFill>
                <a:effectLst>
                  <a:outerShdw blurRad="38100" dist="38100" dir="2700000" algn="tl">
                    <a:srgbClr val="000000">
                      <a:alpha val="43137"/>
                    </a:srgbClr>
                  </a:outerShdw>
                </a:effectLst>
                <a:latin typeface="Calibri" panose="020F0502020204030204" pitchFamily="34" charset="0"/>
                <a:cs typeface="+mn-cs"/>
              </a:rPr>
              <a:t>Isaiah 7:13-14 (NASB)</a:t>
            </a:r>
          </a:p>
          <a:p>
            <a:pPr algn="just"/>
            <a:r>
              <a:rPr lang="en-US" altLang="en-US" sz="3600" dirty="0">
                <a:latin typeface="Calibri" panose="020F0502020204030204" pitchFamily="34" charset="0"/>
              </a:rPr>
              <a:t>“</a:t>
            </a:r>
            <a:r>
              <a:rPr lang="en-US" sz="3600" dirty="0">
                <a:latin typeface="Calibri" panose="020F0502020204030204" pitchFamily="34" charset="0"/>
              </a:rPr>
              <a:t>Then he said, “Listen now, O house of David! Is it too slight a thing for you to try the patience of men, that you will try the patience of my God as well? </a:t>
            </a:r>
            <a:r>
              <a:rPr lang="en-US" sz="3600" baseline="30000" dirty="0">
                <a:latin typeface="Calibri" panose="020F0502020204030204" pitchFamily="34" charset="0"/>
              </a:rPr>
              <a:t>14 </a:t>
            </a:r>
            <a:r>
              <a:rPr lang="en-US" sz="3600" dirty="0">
                <a:latin typeface="Calibri" panose="020F0502020204030204" pitchFamily="34" charset="0"/>
              </a:rPr>
              <a:t>Therefore the Lord Himself will give you a sign: Behold, a virgin will be with child and bear a son, and she will call His name Immanuel.</a:t>
            </a:r>
            <a:r>
              <a:rPr lang="en-US" altLang="en-US" sz="3600" dirty="0">
                <a:latin typeface="Calibri" panose="020F0502020204030204" pitchFamily="34" charset="0"/>
              </a:rPr>
              <a:t>”</a:t>
            </a:r>
          </a:p>
        </p:txBody>
      </p:sp>
    </p:spTree>
    <p:extLst>
      <p:ext uri="{BB962C8B-B14F-4D97-AF65-F5344CB8AC3E}">
        <p14:creationId xmlns:p14="http://schemas.microsoft.com/office/powerpoint/2010/main" val="4095798670"/>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76213" y="163513"/>
            <a:ext cx="8791575" cy="6530975"/>
          </a:xfrm>
          <a:prstGeom prst="rect">
            <a:avLst/>
          </a:prstGeom>
          <a:noFill/>
          <a:ln w="38100">
            <a:solidFill>
              <a:srgbClr val="3333FF"/>
            </a:solidFill>
            <a:miter lim="800000"/>
            <a:headEnd/>
            <a:tailEnd/>
          </a:ln>
          <a:extLst>
            <a:ext uri="{909E8E84-426E-40DD-AFC4-6F175D3DCCD1}">
              <a14:hiddenFill xmlns:a14="http://schemas.microsoft.com/office/drawing/2010/main">
                <a:solidFill>
                  <a:srgbClr val="FFFFFF"/>
                </a:solidFill>
              </a14:hiddenFill>
            </a:ext>
          </a:extLst>
        </p:spPr>
      </p:pic>
      <p:sp>
        <p:nvSpPr>
          <p:cNvPr id="64514" name="Rectangle 1"/>
          <p:cNvSpPr>
            <a:spLocks noChangeArrowheads="1"/>
          </p:cNvSpPr>
          <p:nvPr/>
        </p:nvSpPr>
        <p:spPr bwMode="auto">
          <a:xfrm>
            <a:off x="373857" y="169686"/>
            <a:ext cx="8396287" cy="4801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1200"/>
              </a:spcAft>
            </a:pPr>
            <a:r>
              <a:rPr lang="en-US" altLang="en-US" sz="4400" b="1" dirty="0">
                <a:solidFill>
                  <a:srgbClr val="00FFFF"/>
                </a:solidFill>
                <a:effectLst>
                  <a:outerShdw blurRad="38100" dist="38100" dir="2700000" algn="tl">
                    <a:srgbClr val="000000">
                      <a:alpha val="43137"/>
                    </a:srgbClr>
                  </a:outerShdw>
                </a:effectLst>
                <a:latin typeface="Calibri" panose="020F0502020204030204" pitchFamily="34" charset="0"/>
                <a:cs typeface="+mn-cs"/>
              </a:rPr>
              <a:t>Isaiah 7:13-14 (NASB)</a:t>
            </a:r>
          </a:p>
          <a:p>
            <a:pPr algn="just"/>
            <a:r>
              <a:rPr lang="en-US" altLang="en-US" sz="3600" dirty="0">
                <a:latin typeface="Calibri" panose="020F0502020204030204" pitchFamily="34" charset="0"/>
              </a:rPr>
              <a:t>“</a:t>
            </a:r>
            <a:r>
              <a:rPr lang="en-US" sz="3600" dirty="0">
                <a:latin typeface="Calibri" panose="020F0502020204030204" pitchFamily="34" charset="0"/>
              </a:rPr>
              <a:t>Then he said, “Listen now, O house of David! Is it too slight a thing for you to try the patience of men, that you will try the patience of my God as well? </a:t>
            </a:r>
            <a:r>
              <a:rPr lang="en-US" sz="3600" baseline="30000" dirty="0">
                <a:latin typeface="Calibri" panose="020F0502020204030204" pitchFamily="34" charset="0"/>
              </a:rPr>
              <a:t>14 </a:t>
            </a:r>
            <a:r>
              <a:rPr lang="en-US" sz="3600" dirty="0">
                <a:latin typeface="Calibri" panose="020F0502020204030204" pitchFamily="34" charset="0"/>
              </a:rPr>
              <a:t>Therefore the Lord Himself will give you a sign: Behold, a </a:t>
            </a:r>
            <a:r>
              <a:rPr lang="en-US" sz="3600" b="1" u="sng" dirty="0">
                <a:latin typeface="Calibri" panose="020F0502020204030204" pitchFamily="34" charset="0"/>
              </a:rPr>
              <a:t>virgin</a:t>
            </a:r>
            <a:r>
              <a:rPr lang="en-US" sz="3600" dirty="0">
                <a:latin typeface="Calibri" panose="020F0502020204030204" pitchFamily="34" charset="0"/>
              </a:rPr>
              <a:t> will be with child and bear a son, and she will call His name Immanuel.</a:t>
            </a:r>
            <a:r>
              <a:rPr lang="en-US" altLang="en-US" sz="3600" dirty="0">
                <a:latin typeface="Calibri" panose="020F0502020204030204" pitchFamily="34" charset="0"/>
              </a:rPr>
              <a:t>”</a:t>
            </a:r>
          </a:p>
        </p:txBody>
      </p:sp>
    </p:spTree>
    <p:extLst>
      <p:ext uri="{BB962C8B-B14F-4D97-AF65-F5344CB8AC3E}">
        <p14:creationId xmlns:p14="http://schemas.microsoft.com/office/powerpoint/2010/main" val="1912753506"/>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76213" y="163513"/>
            <a:ext cx="8791575" cy="6530975"/>
          </a:xfrm>
          <a:prstGeom prst="rect">
            <a:avLst/>
          </a:prstGeom>
          <a:noFill/>
          <a:ln w="38100">
            <a:solidFill>
              <a:srgbClr val="3333FF"/>
            </a:solidFill>
            <a:miter lim="800000"/>
            <a:headEnd/>
            <a:tailEnd/>
          </a:ln>
          <a:extLst>
            <a:ext uri="{909E8E84-426E-40DD-AFC4-6F175D3DCCD1}">
              <a14:hiddenFill xmlns:a14="http://schemas.microsoft.com/office/drawing/2010/main">
                <a:solidFill>
                  <a:srgbClr val="FFFFFF"/>
                </a:solidFill>
              </a14:hiddenFill>
            </a:ext>
          </a:extLst>
        </p:spPr>
      </p:pic>
      <p:sp>
        <p:nvSpPr>
          <p:cNvPr id="64514" name="Rectangle 1"/>
          <p:cNvSpPr>
            <a:spLocks noChangeArrowheads="1"/>
          </p:cNvSpPr>
          <p:nvPr/>
        </p:nvSpPr>
        <p:spPr bwMode="auto">
          <a:xfrm>
            <a:off x="457200" y="169686"/>
            <a:ext cx="7924800" cy="363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1200"/>
              </a:spcAft>
            </a:pPr>
            <a:r>
              <a:rPr lang="en-US" altLang="en-US" sz="4400" b="1" dirty="0">
                <a:solidFill>
                  <a:srgbClr val="00FFFF"/>
                </a:solidFill>
                <a:effectLst>
                  <a:outerShdw blurRad="38100" dist="38100" dir="2700000" algn="tl">
                    <a:srgbClr val="000000">
                      <a:alpha val="43137"/>
                    </a:srgbClr>
                  </a:outerShdw>
                </a:effectLst>
                <a:latin typeface="Calibri" panose="020F0502020204030204" pitchFamily="34" charset="0"/>
                <a:cs typeface="+mn-cs"/>
              </a:rPr>
              <a:t>Galatians 4:4 (NASB)</a:t>
            </a:r>
          </a:p>
          <a:p>
            <a:pPr algn="just"/>
            <a:r>
              <a:rPr lang="en-US" altLang="en-US" sz="4400" dirty="0">
                <a:latin typeface="Calibri" panose="020F0502020204030204" pitchFamily="34" charset="0"/>
              </a:rPr>
              <a:t>“</a:t>
            </a:r>
            <a:r>
              <a:rPr lang="en-US" sz="4400" dirty="0">
                <a:latin typeface="Calibri" panose="020F0502020204030204" pitchFamily="34" charset="0"/>
              </a:rPr>
              <a:t>But when </a:t>
            </a:r>
            <a:r>
              <a:rPr lang="en-US" sz="4400" b="1" i="1" u="sng" dirty="0">
                <a:solidFill>
                  <a:srgbClr val="FFFFCC"/>
                </a:solidFill>
                <a:latin typeface="Calibri" panose="020F0502020204030204" pitchFamily="34" charset="0"/>
              </a:rPr>
              <a:t>the fullness of the time came</a:t>
            </a:r>
            <a:r>
              <a:rPr lang="en-US" sz="4400" dirty="0">
                <a:latin typeface="Calibri" panose="020F0502020204030204" pitchFamily="34" charset="0"/>
              </a:rPr>
              <a:t>, God sent forth His Son, born of a woman, born under the Law.</a:t>
            </a:r>
            <a:r>
              <a:rPr lang="en-US" altLang="en-US" sz="4400" dirty="0">
                <a:latin typeface="Calibri" panose="020F0502020204030204" pitchFamily="34" charset="0"/>
              </a:rPr>
              <a:t>”</a:t>
            </a:r>
          </a:p>
        </p:txBody>
      </p:sp>
    </p:spTree>
    <p:extLst>
      <p:ext uri="{BB962C8B-B14F-4D97-AF65-F5344CB8AC3E}">
        <p14:creationId xmlns:p14="http://schemas.microsoft.com/office/powerpoint/2010/main" val="223825828"/>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0" y="304800"/>
            <a:ext cx="9144000" cy="1143000"/>
          </a:xfrm>
        </p:spPr>
        <p:txBody>
          <a:bodyPr/>
          <a:lstStyle/>
          <a:p>
            <a:pPr algn="ctr" eaLnBrk="1" hangingPunct="1"/>
            <a:r>
              <a:rPr lang="en-US" altLang="en-US" sz="4000" dirty="0"/>
              <a:t>Three Arguments Against the Virgin Birth (Isa. 7:13-14)</a:t>
            </a:r>
          </a:p>
        </p:txBody>
      </p:sp>
      <p:sp>
        <p:nvSpPr>
          <p:cNvPr id="8195" name="Rectangle 3"/>
          <p:cNvSpPr>
            <a:spLocks noGrp="1" noChangeArrowheads="1"/>
          </p:cNvSpPr>
          <p:nvPr>
            <p:ph type="body" idx="1"/>
          </p:nvPr>
        </p:nvSpPr>
        <p:spPr>
          <a:xfrm>
            <a:off x="457200" y="1946275"/>
            <a:ext cx="6934200" cy="4114800"/>
          </a:xfrm>
        </p:spPr>
        <p:txBody>
          <a:bodyPr/>
          <a:lstStyle/>
          <a:p>
            <a:pPr marL="457200" indent="-457200" eaLnBrk="1" hangingPunct="1">
              <a:spcBef>
                <a:spcPts val="0"/>
              </a:spcBef>
              <a:spcAft>
                <a:spcPts val="3600"/>
              </a:spcAft>
              <a:buSzPct val="100000"/>
              <a:buFont typeface="+mj-lt"/>
              <a:buAutoNum type="arabicPeriod"/>
              <a:defRPr/>
            </a:pPr>
            <a:r>
              <a:rPr lang="en-US" sz="3600" dirty="0"/>
              <a:t>The Hebrew word is </a:t>
            </a:r>
            <a:r>
              <a:rPr lang="en-US" sz="3600" i="1" dirty="0" err="1"/>
              <a:t>Betulah</a:t>
            </a:r>
            <a:r>
              <a:rPr lang="en-US" sz="3600" dirty="0"/>
              <a:t> and not </a:t>
            </a:r>
            <a:r>
              <a:rPr lang="en-US" sz="3600" i="1" dirty="0"/>
              <a:t>Almah</a:t>
            </a:r>
            <a:r>
              <a:rPr lang="en-US" sz="3600" dirty="0"/>
              <a:t> (Joel 1:8)!</a:t>
            </a:r>
          </a:p>
          <a:p>
            <a:pPr marL="457200" indent="-457200" eaLnBrk="1" hangingPunct="1">
              <a:spcBef>
                <a:spcPts val="0"/>
              </a:spcBef>
              <a:spcAft>
                <a:spcPts val="3600"/>
              </a:spcAft>
              <a:buSzPct val="100000"/>
              <a:buFont typeface="+mj-lt"/>
              <a:buAutoNum type="arabicPeriod"/>
              <a:defRPr/>
            </a:pPr>
            <a:r>
              <a:rPr lang="en-US" sz="3600" dirty="0"/>
              <a:t>The Hebrew word </a:t>
            </a:r>
            <a:r>
              <a:rPr lang="en-US" sz="3600" i="1" dirty="0" err="1"/>
              <a:t>Almah</a:t>
            </a:r>
            <a:r>
              <a:rPr lang="en-US" sz="3600" dirty="0"/>
              <a:t> does not mean virgin!</a:t>
            </a:r>
          </a:p>
          <a:p>
            <a:pPr marL="457200" indent="-457200" eaLnBrk="1" hangingPunct="1">
              <a:spcBef>
                <a:spcPts val="0"/>
              </a:spcBef>
              <a:spcAft>
                <a:spcPts val="3600"/>
              </a:spcAft>
              <a:buSzPct val="100000"/>
              <a:buFont typeface="+mj-lt"/>
              <a:buAutoNum type="arabicPeriod"/>
              <a:defRPr/>
            </a:pPr>
            <a:r>
              <a:rPr lang="en-US" sz="3600" dirty="0"/>
              <a:t>No relevance to Isaiah’s day!</a:t>
            </a:r>
            <a:r>
              <a:rPr lang="en-US" sz="3600" i="1" dirty="0"/>
              <a:t> </a:t>
            </a:r>
          </a:p>
        </p:txBody>
      </p:sp>
      <p:pic>
        <p:nvPicPr>
          <p:cNvPr id="25604" name="Picture 5" descr="https://encrypted-tbn2.gstatic.com/images?q=tbn:ANd9GcQjYa1b34wEurDM_Ysus-MUPsGfl59ZGk9jgBY_m0Y7gik3vNxam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99538" y="2971800"/>
            <a:ext cx="1939925" cy="164633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744280"/>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0" y="304800"/>
            <a:ext cx="9144000" cy="1143000"/>
          </a:xfrm>
        </p:spPr>
        <p:txBody>
          <a:bodyPr/>
          <a:lstStyle/>
          <a:p>
            <a:pPr algn="ctr" eaLnBrk="1" hangingPunct="1"/>
            <a:r>
              <a:rPr lang="en-US" altLang="en-US" sz="4000" dirty="0"/>
              <a:t>Three Arguments Against the Virgin Birth (Isa. 7:13-14)</a:t>
            </a:r>
          </a:p>
        </p:txBody>
      </p:sp>
      <p:sp>
        <p:nvSpPr>
          <p:cNvPr id="8195" name="Rectangle 3"/>
          <p:cNvSpPr>
            <a:spLocks noGrp="1" noChangeArrowheads="1"/>
          </p:cNvSpPr>
          <p:nvPr>
            <p:ph type="body" idx="1"/>
          </p:nvPr>
        </p:nvSpPr>
        <p:spPr>
          <a:xfrm>
            <a:off x="457200" y="1946275"/>
            <a:ext cx="6934200" cy="4114800"/>
          </a:xfrm>
        </p:spPr>
        <p:txBody>
          <a:bodyPr/>
          <a:lstStyle/>
          <a:p>
            <a:pPr marL="457200" indent="-457200" eaLnBrk="1" hangingPunct="1">
              <a:spcBef>
                <a:spcPts val="0"/>
              </a:spcBef>
              <a:spcAft>
                <a:spcPts val="3600"/>
              </a:spcAft>
              <a:buSzPct val="100000"/>
              <a:buFont typeface="+mj-lt"/>
              <a:buAutoNum type="arabicPeriod"/>
              <a:defRPr/>
            </a:pPr>
            <a:r>
              <a:rPr lang="en-US" sz="3600" b="1" u="sng" dirty="0">
                <a:solidFill>
                  <a:srgbClr val="FFFFCC"/>
                </a:solidFill>
              </a:rPr>
              <a:t>The Hebrew word is </a:t>
            </a:r>
            <a:r>
              <a:rPr lang="en-US" sz="3600" b="1" i="1" u="sng" dirty="0" err="1">
                <a:solidFill>
                  <a:srgbClr val="FFFFCC"/>
                </a:solidFill>
              </a:rPr>
              <a:t>Betulah</a:t>
            </a:r>
            <a:r>
              <a:rPr lang="en-US" sz="3600" b="1" i="1" u="sng" dirty="0">
                <a:solidFill>
                  <a:srgbClr val="FFFFCC"/>
                </a:solidFill>
              </a:rPr>
              <a:t> and not Almah (Joel 1:8)</a:t>
            </a:r>
            <a:r>
              <a:rPr lang="en-US" sz="3600" b="1" i="1" dirty="0">
                <a:solidFill>
                  <a:srgbClr val="FFFFCC"/>
                </a:solidFill>
              </a:rPr>
              <a:t>!</a:t>
            </a:r>
          </a:p>
          <a:p>
            <a:pPr marL="457200" indent="-457200" eaLnBrk="1" hangingPunct="1">
              <a:spcBef>
                <a:spcPts val="0"/>
              </a:spcBef>
              <a:spcAft>
                <a:spcPts val="3600"/>
              </a:spcAft>
              <a:buSzPct val="100000"/>
              <a:buFont typeface="+mj-lt"/>
              <a:buAutoNum type="arabicPeriod"/>
              <a:defRPr/>
            </a:pPr>
            <a:r>
              <a:rPr lang="en-US" sz="3600" dirty="0"/>
              <a:t>The Hebrew word </a:t>
            </a:r>
            <a:r>
              <a:rPr lang="en-US" sz="3600" i="1" dirty="0" err="1"/>
              <a:t>Almah</a:t>
            </a:r>
            <a:r>
              <a:rPr lang="en-US" sz="3600" dirty="0"/>
              <a:t> does not mean virgin!</a:t>
            </a:r>
          </a:p>
          <a:p>
            <a:pPr marL="457200" indent="-457200" eaLnBrk="1" hangingPunct="1">
              <a:spcBef>
                <a:spcPts val="0"/>
              </a:spcBef>
              <a:spcAft>
                <a:spcPts val="3600"/>
              </a:spcAft>
              <a:buSzPct val="100000"/>
              <a:buFont typeface="+mj-lt"/>
              <a:buAutoNum type="arabicPeriod"/>
              <a:defRPr/>
            </a:pPr>
            <a:r>
              <a:rPr lang="en-US" sz="3600" dirty="0"/>
              <a:t>No relevance to Isaiah’s day!</a:t>
            </a:r>
          </a:p>
        </p:txBody>
      </p:sp>
      <p:pic>
        <p:nvPicPr>
          <p:cNvPr id="25604" name="Picture 5" descr="https://encrypted-tbn2.gstatic.com/images?q=tbn:ANd9GcQjYa1b34wEurDM_Ysus-MUPsGfl59ZGk9jgBY_m0Y7gik3vNxam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99538" y="2971800"/>
            <a:ext cx="1939925" cy="164633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6569442"/>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0" y="304800"/>
            <a:ext cx="9144000" cy="1143000"/>
          </a:xfrm>
        </p:spPr>
        <p:txBody>
          <a:bodyPr/>
          <a:lstStyle/>
          <a:p>
            <a:pPr algn="ctr" eaLnBrk="1" hangingPunct="1"/>
            <a:r>
              <a:rPr lang="en-US" altLang="en-US" sz="4000" dirty="0"/>
              <a:t>Three Arguments Against the Virgin Birth (Isa. 7:13-14)</a:t>
            </a:r>
          </a:p>
        </p:txBody>
      </p:sp>
      <p:sp>
        <p:nvSpPr>
          <p:cNvPr id="8195" name="Rectangle 3"/>
          <p:cNvSpPr>
            <a:spLocks noGrp="1" noChangeArrowheads="1"/>
          </p:cNvSpPr>
          <p:nvPr>
            <p:ph type="body" idx="1"/>
          </p:nvPr>
        </p:nvSpPr>
        <p:spPr>
          <a:xfrm>
            <a:off x="457200" y="1946275"/>
            <a:ext cx="6934200" cy="4114800"/>
          </a:xfrm>
        </p:spPr>
        <p:txBody>
          <a:bodyPr/>
          <a:lstStyle/>
          <a:p>
            <a:pPr marL="457200" indent="-457200" eaLnBrk="1" hangingPunct="1">
              <a:spcBef>
                <a:spcPts val="0"/>
              </a:spcBef>
              <a:spcAft>
                <a:spcPts val="3600"/>
              </a:spcAft>
              <a:buSzPct val="100000"/>
              <a:buFont typeface="+mj-lt"/>
              <a:buAutoNum type="arabicPeriod"/>
              <a:defRPr/>
            </a:pPr>
            <a:r>
              <a:rPr lang="en-US" sz="3600" dirty="0"/>
              <a:t>The Hebrew word is </a:t>
            </a:r>
            <a:r>
              <a:rPr lang="en-US" sz="3600" i="1" dirty="0" err="1"/>
              <a:t>Betulah</a:t>
            </a:r>
            <a:r>
              <a:rPr lang="en-US" sz="3600" dirty="0"/>
              <a:t> and not </a:t>
            </a:r>
            <a:r>
              <a:rPr lang="en-US" sz="3600" i="1" dirty="0"/>
              <a:t>Almah</a:t>
            </a:r>
            <a:r>
              <a:rPr lang="en-US" sz="3600" dirty="0"/>
              <a:t> (Joel 1:8)</a:t>
            </a:r>
          </a:p>
          <a:p>
            <a:pPr marL="457200" indent="-457200" eaLnBrk="1" hangingPunct="1">
              <a:spcBef>
                <a:spcPts val="0"/>
              </a:spcBef>
              <a:spcAft>
                <a:spcPts val="3600"/>
              </a:spcAft>
              <a:buSzPct val="100000"/>
              <a:buFont typeface="+mj-lt"/>
              <a:buAutoNum type="arabicPeriod"/>
              <a:defRPr/>
            </a:pPr>
            <a:r>
              <a:rPr lang="en-US" sz="3600" b="1" u="sng" dirty="0">
                <a:solidFill>
                  <a:srgbClr val="FFFFCC"/>
                </a:solidFill>
              </a:rPr>
              <a:t>The Hebrew word </a:t>
            </a:r>
            <a:r>
              <a:rPr lang="en-US" sz="3600" b="1" i="1" u="sng" dirty="0" err="1">
                <a:solidFill>
                  <a:srgbClr val="FFFFCC"/>
                </a:solidFill>
              </a:rPr>
              <a:t>Almah</a:t>
            </a:r>
            <a:r>
              <a:rPr lang="en-US" sz="3600" b="1" i="1" u="sng" dirty="0">
                <a:solidFill>
                  <a:srgbClr val="FFFFCC"/>
                </a:solidFill>
              </a:rPr>
              <a:t> does not mean virgin</a:t>
            </a:r>
          </a:p>
          <a:p>
            <a:pPr marL="457200" indent="-457200" eaLnBrk="1" hangingPunct="1">
              <a:spcBef>
                <a:spcPts val="0"/>
              </a:spcBef>
              <a:spcAft>
                <a:spcPts val="3600"/>
              </a:spcAft>
              <a:buSzPct val="100000"/>
              <a:buFont typeface="+mj-lt"/>
              <a:buAutoNum type="arabicPeriod"/>
              <a:defRPr/>
            </a:pPr>
            <a:r>
              <a:rPr lang="en-US" sz="3600" dirty="0"/>
              <a:t>No relevance to Isaiah’s day</a:t>
            </a:r>
            <a:r>
              <a:rPr lang="en-US" sz="3600" i="1" dirty="0"/>
              <a:t> </a:t>
            </a:r>
          </a:p>
        </p:txBody>
      </p:sp>
      <p:pic>
        <p:nvPicPr>
          <p:cNvPr id="25604" name="Picture 5" descr="https://encrypted-tbn2.gstatic.com/images?q=tbn:ANd9GcQjYa1b34wEurDM_Ysus-MUPsGfl59ZGk9jgBY_m0Y7gik3vNxam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99538" y="2971800"/>
            <a:ext cx="1939925" cy="164633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3773185"/>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571500" y="304800"/>
            <a:ext cx="8001000" cy="914400"/>
          </a:xfrm>
        </p:spPr>
        <p:txBody>
          <a:bodyPr/>
          <a:lstStyle/>
          <a:p>
            <a:pPr algn="ctr" eaLnBrk="1" hangingPunct="1"/>
            <a:r>
              <a:rPr lang="en-US" altLang="en-US" dirty="0"/>
              <a:t>To Fulfill Old Testament Prophecy</a:t>
            </a:r>
          </a:p>
        </p:txBody>
      </p:sp>
      <p:sp>
        <p:nvSpPr>
          <p:cNvPr id="5123" name="Rectangle 3"/>
          <p:cNvSpPr>
            <a:spLocks noGrp="1" noChangeArrowheads="1"/>
          </p:cNvSpPr>
          <p:nvPr>
            <p:ph type="body" idx="1"/>
          </p:nvPr>
        </p:nvSpPr>
        <p:spPr>
          <a:xfrm>
            <a:off x="609600" y="1600200"/>
            <a:ext cx="7924800" cy="4460875"/>
          </a:xfrm>
        </p:spPr>
        <p:txBody>
          <a:bodyPr/>
          <a:lstStyle/>
          <a:p>
            <a:pPr marL="457200" indent="-457200" eaLnBrk="1" hangingPunct="1">
              <a:spcBef>
                <a:spcPts val="0"/>
              </a:spcBef>
              <a:spcAft>
                <a:spcPts val="2400"/>
              </a:spcAft>
              <a:defRPr/>
            </a:pPr>
            <a:r>
              <a:rPr lang="en-US" dirty="0" err="1"/>
              <a:t>Almah</a:t>
            </a:r>
            <a:endParaRPr lang="en-US" dirty="0"/>
          </a:p>
          <a:p>
            <a:pPr marL="914400" lvl="1" indent="-457200" eaLnBrk="1" hangingPunct="1">
              <a:spcBef>
                <a:spcPts val="0"/>
              </a:spcBef>
              <a:spcAft>
                <a:spcPts val="2400"/>
              </a:spcAft>
              <a:defRPr/>
            </a:pPr>
            <a:r>
              <a:rPr lang="en-US" dirty="0"/>
              <a:t>OT uses </a:t>
            </a:r>
            <a:r>
              <a:rPr lang="en-US" dirty="0">
                <a:cs typeface="Calibri" panose="020F0502020204030204" pitchFamily="34" charset="0"/>
              </a:rPr>
              <a:t>(Gen 24:43; Exod 2:8; Ps 68:25; Song of Solomon 1:3; 6:8; </a:t>
            </a:r>
            <a:r>
              <a:rPr lang="en-US" dirty="0" err="1">
                <a:cs typeface="Calibri" panose="020F0502020204030204" pitchFamily="34" charset="0"/>
              </a:rPr>
              <a:t>Prov</a:t>
            </a:r>
            <a:r>
              <a:rPr lang="en-US" dirty="0">
                <a:cs typeface="Calibri" panose="020F0502020204030204" pitchFamily="34" charset="0"/>
              </a:rPr>
              <a:t> 30:18-19)</a:t>
            </a:r>
            <a:r>
              <a:rPr lang="en-US" dirty="0"/>
              <a:t> </a:t>
            </a:r>
          </a:p>
          <a:p>
            <a:pPr marL="914400" lvl="1" indent="-457200" eaLnBrk="1" hangingPunct="1">
              <a:spcBef>
                <a:spcPts val="0"/>
              </a:spcBef>
              <a:spcAft>
                <a:spcPts val="2400"/>
              </a:spcAft>
              <a:defRPr/>
            </a:pPr>
            <a:r>
              <a:rPr lang="en-US" dirty="0"/>
              <a:t>LXX</a:t>
            </a:r>
          </a:p>
          <a:p>
            <a:pPr marL="914400" lvl="1" indent="-457200" eaLnBrk="1" hangingPunct="1">
              <a:spcBef>
                <a:spcPts val="0"/>
              </a:spcBef>
              <a:spcAft>
                <a:spcPts val="2400"/>
              </a:spcAft>
              <a:defRPr/>
            </a:pPr>
            <a:r>
              <a:rPr lang="en-US" dirty="0"/>
              <a:t>Matt 1:23</a:t>
            </a:r>
          </a:p>
        </p:txBody>
      </p:sp>
      <p:pic>
        <p:nvPicPr>
          <p:cNvPr id="19460" name="Picture 5" descr="https://encrypted-tbn2.gstatic.com/images?q=tbn:ANd9GcQjYa1b34wEurDM_Ysus-MUPsGfl59ZGk9jgBY_m0Y7gik3vNxam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49335" y="3505199"/>
            <a:ext cx="3663671" cy="310896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65078587"/>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0" y="304800"/>
            <a:ext cx="9144000" cy="1143000"/>
          </a:xfrm>
        </p:spPr>
        <p:txBody>
          <a:bodyPr/>
          <a:lstStyle/>
          <a:p>
            <a:pPr algn="ctr" eaLnBrk="1" hangingPunct="1"/>
            <a:r>
              <a:rPr lang="en-US" altLang="en-US" sz="4000" dirty="0"/>
              <a:t>Three Arguments Against the Virgin Birth (Isa. 7:13-14)</a:t>
            </a:r>
          </a:p>
        </p:txBody>
      </p:sp>
      <p:sp>
        <p:nvSpPr>
          <p:cNvPr id="8195" name="Rectangle 3"/>
          <p:cNvSpPr>
            <a:spLocks noGrp="1" noChangeArrowheads="1"/>
          </p:cNvSpPr>
          <p:nvPr>
            <p:ph type="body" idx="1"/>
          </p:nvPr>
        </p:nvSpPr>
        <p:spPr>
          <a:xfrm>
            <a:off x="457200" y="1946275"/>
            <a:ext cx="6934200" cy="4114800"/>
          </a:xfrm>
        </p:spPr>
        <p:txBody>
          <a:bodyPr/>
          <a:lstStyle/>
          <a:p>
            <a:pPr marL="457200" indent="-457200" eaLnBrk="1" hangingPunct="1">
              <a:spcBef>
                <a:spcPts val="0"/>
              </a:spcBef>
              <a:spcAft>
                <a:spcPts val="3600"/>
              </a:spcAft>
              <a:buSzPct val="100000"/>
              <a:buFont typeface="+mj-lt"/>
              <a:buAutoNum type="arabicPeriod"/>
              <a:defRPr/>
            </a:pPr>
            <a:r>
              <a:rPr lang="en-US" sz="3600" dirty="0"/>
              <a:t>The Hebrew word is </a:t>
            </a:r>
            <a:r>
              <a:rPr lang="en-US" sz="3600" i="1" dirty="0" err="1"/>
              <a:t>Betulah</a:t>
            </a:r>
            <a:r>
              <a:rPr lang="en-US" sz="3600" dirty="0"/>
              <a:t> and not </a:t>
            </a:r>
            <a:r>
              <a:rPr lang="en-US" sz="3600" i="1" dirty="0"/>
              <a:t>Almah</a:t>
            </a:r>
            <a:r>
              <a:rPr lang="en-US" sz="3600" dirty="0"/>
              <a:t> (Joel 1:8)!</a:t>
            </a:r>
          </a:p>
          <a:p>
            <a:pPr marL="457200" indent="-457200" eaLnBrk="1" hangingPunct="1">
              <a:spcBef>
                <a:spcPts val="0"/>
              </a:spcBef>
              <a:spcAft>
                <a:spcPts val="3600"/>
              </a:spcAft>
              <a:buSzPct val="100000"/>
              <a:buFont typeface="+mj-lt"/>
              <a:buAutoNum type="arabicPeriod"/>
              <a:defRPr/>
            </a:pPr>
            <a:r>
              <a:rPr lang="en-US" sz="3600" dirty="0"/>
              <a:t>The Hebrew word </a:t>
            </a:r>
            <a:r>
              <a:rPr lang="en-US" sz="3600" i="1" dirty="0" err="1"/>
              <a:t>Almah</a:t>
            </a:r>
            <a:r>
              <a:rPr lang="en-US" sz="3600" i="1" dirty="0"/>
              <a:t> does not mean virgin</a:t>
            </a:r>
            <a:r>
              <a:rPr lang="en-US" sz="3600" dirty="0"/>
              <a:t>!</a:t>
            </a:r>
          </a:p>
          <a:p>
            <a:pPr marL="457200" indent="-457200" eaLnBrk="1" hangingPunct="1">
              <a:spcBef>
                <a:spcPts val="0"/>
              </a:spcBef>
              <a:spcAft>
                <a:spcPts val="3600"/>
              </a:spcAft>
              <a:buSzPct val="100000"/>
              <a:buFont typeface="+mj-lt"/>
              <a:buAutoNum type="arabicPeriod"/>
              <a:defRPr/>
            </a:pPr>
            <a:r>
              <a:rPr lang="en-US" sz="3600" b="1" u="sng" dirty="0">
                <a:solidFill>
                  <a:srgbClr val="FFFFCC"/>
                </a:solidFill>
              </a:rPr>
              <a:t>No relevance to Isaiah’s day</a:t>
            </a:r>
            <a:r>
              <a:rPr lang="en-US" sz="3600" b="1" dirty="0">
                <a:solidFill>
                  <a:srgbClr val="FFFFCC"/>
                </a:solidFill>
              </a:rPr>
              <a:t>!</a:t>
            </a:r>
          </a:p>
        </p:txBody>
      </p:sp>
      <p:pic>
        <p:nvPicPr>
          <p:cNvPr id="25604" name="Picture 5" descr="https://encrypted-tbn2.gstatic.com/images?q=tbn:ANd9GcQjYa1b34wEurDM_Ysus-MUPsGfl59ZGk9jgBY_m0Y7gik3vNxam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99538" y="2971800"/>
            <a:ext cx="1939925" cy="164633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2420426"/>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85800" y="304800"/>
            <a:ext cx="7772400" cy="762000"/>
          </a:xfrm>
        </p:spPr>
        <p:txBody>
          <a:bodyPr/>
          <a:lstStyle/>
          <a:p>
            <a:pPr algn="ctr" eaLnBrk="1" hangingPunct="1"/>
            <a:r>
              <a:rPr lang="en-US" altLang="en-US" dirty="0"/>
              <a:t>Isaiah 7:13-14</a:t>
            </a:r>
          </a:p>
        </p:txBody>
      </p:sp>
      <p:sp>
        <p:nvSpPr>
          <p:cNvPr id="6147" name="Rectangle 3"/>
          <p:cNvSpPr>
            <a:spLocks noGrp="1" noChangeArrowheads="1"/>
          </p:cNvSpPr>
          <p:nvPr>
            <p:ph type="body" idx="1"/>
          </p:nvPr>
        </p:nvSpPr>
        <p:spPr>
          <a:xfrm>
            <a:off x="228600" y="1066800"/>
            <a:ext cx="8382000" cy="5562600"/>
          </a:xfrm>
        </p:spPr>
        <p:txBody>
          <a:bodyPr/>
          <a:lstStyle/>
          <a:p>
            <a:pPr marL="457200" indent="-457200" eaLnBrk="1" hangingPunct="1">
              <a:spcBef>
                <a:spcPts val="0"/>
              </a:spcBef>
              <a:spcAft>
                <a:spcPts val="1600"/>
              </a:spcAft>
              <a:defRPr/>
            </a:pPr>
            <a:r>
              <a:rPr lang="en-US" dirty="0"/>
              <a:t>Ahaz’ Day?</a:t>
            </a:r>
          </a:p>
          <a:p>
            <a:pPr marL="914400" lvl="1" indent="-457200" eaLnBrk="1" hangingPunct="1">
              <a:spcBef>
                <a:spcPts val="0"/>
              </a:spcBef>
              <a:spcAft>
                <a:spcPts val="1600"/>
              </a:spcAft>
              <a:defRPr/>
            </a:pPr>
            <a:r>
              <a:rPr lang="en-US" dirty="0"/>
              <a:t>Isaiah 53 in Acts 8:31-35</a:t>
            </a:r>
          </a:p>
          <a:p>
            <a:pPr marL="914400" lvl="1" indent="-457200" eaLnBrk="1" hangingPunct="1">
              <a:spcBef>
                <a:spcPts val="0"/>
              </a:spcBef>
              <a:spcAft>
                <a:spcPts val="1600"/>
              </a:spcAft>
              <a:defRPr/>
            </a:pPr>
            <a:r>
              <a:rPr lang="en-US" dirty="0"/>
              <a:t>Sign (Isa 7:14)</a:t>
            </a:r>
          </a:p>
          <a:p>
            <a:pPr marL="914400" lvl="1" indent="-457200" eaLnBrk="1" hangingPunct="1">
              <a:spcBef>
                <a:spcPts val="0"/>
              </a:spcBef>
              <a:spcAft>
                <a:spcPts val="1600"/>
              </a:spcAft>
              <a:defRPr/>
            </a:pPr>
            <a:r>
              <a:rPr lang="en-US" dirty="0"/>
              <a:t>Two threats (Isa. 7:1-2)</a:t>
            </a:r>
          </a:p>
          <a:p>
            <a:pPr marL="1371600" lvl="2" indent="-457200" eaLnBrk="1" hangingPunct="1">
              <a:spcBef>
                <a:spcPts val="0"/>
              </a:spcBef>
              <a:spcAft>
                <a:spcPts val="1600"/>
              </a:spcAft>
              <a:defRPr/>
            </a:pPr>
            <a:r>
              <a:rPr lang="en-US" i="1" dirty="0"/>
              <a:t>Shear </a:t>
            </a:r>
            <a:r>
              <a:rPr lang="en-US" i="1" dirty="0" err="1"/>
              <a:t>Jashub</a:t>
            </a:r>
            <a:r>
              <a:rPr lang="en-US" dirty="0"/>
              <a:t> (Isa. 7:3)</a:t>
            </a:r>
          </a:p>
          <a:p>
            <a:pPr marL="1371600" lvl="2" indent="-457200" eaLnBrk="1" hangingPunct="1">
              <a:spcBef>
                <a:spcPts val="0"/>
              </a:spcBef>
              <a:spcAft>
                <a:spcPts val="1600"/>
              </a:spcAft>
              <a:defRPr/>
            </a:pPr>
            <a:r>
              <a:rPr lang="en-US" dirty="0"/>
              <a:t>David (Isa 7:13)</a:t>
            </a:r>
          </a:p>
          <a:p>
            <a:pPr marL="1371600" lvl="2" indent="-457200" eaLnBrk="1" hangingPunct="1">
              <a:spcBef>
                <a:spcPts val="0"/>
              </a:spcBef>
              <a:spcAft>
                <a:spcPts val="1600"/>
              </a:spcAft>
              <a:defRPr/>
            </a:pPr>
            <a:r>
              <a:rPr lang="en-US" dirty="0"/>
              <a:t>From the singular to the plural “you”</a:t>
            </a:r>
          </a:p>
          <a:p>
            <a:pPr marL="914400" lvl="1" indent="-457200" eaLnBrk="1" hangingPunct="1">
              <a:spcBef>
                <a:spcPts val="0"/>
              </a:spcBef>
              <a:spcAft>
                <a:spcPts val="1600"/>
              </a:spcAft>
              <a:defRPr/>
            </a:pPr>
            <a:r>
              <a:rPr lang="en-US" dirty="0"/>
              <a:t>Extended context (Isa 9:6; 11:1-5)</a:t>
            </a:r>
          </a:p>
        </p:txBody>
      </p:sp>
      <p:pic>
        <p:nvPicPr>
          <p:cNvPr id="20484" name="Picture 5" descr="https://encrypted-tbn2.gstatic.com/images?q=tbn:ANd9GcQjYa1b34wEurDM_Ysus-MUPsGfl59ZGk9jgBY_m0Y7gik3vNxam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1600200"/>
            <a:ext cx="2617788" cy="222151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94058382"/>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85800" y="304800"/>
            <a:ext cx="7772400" cy="762000"/>
          </a:xfrm>
        </p:spPr>
        <p:txBody>
          <a:bodyPr/>
          <a:lstStyle/>
          <a:p>
            <a:pPr algn="ctr" eaLnBrk="1" hangingPunct="1"/>
            <a:r>
              <a:rPr lang="en-US" altLang="en-US" dirty="0"/>
              <a:t>Isaiah 7:13-14</a:t>
            </a:r>
          </a:p>
        </p:txBody>
      </p:sp>
      <p:sp>
        <p:nvSpPr>
          <p:cNvPr id="6147" name="Rectangle 3"/>
          <p:cNvSpPr>
            <a:spLocks noGrp="1" noChangeArrowheads="1"/>
          </p:cNvSpPr>
          <p:nvPr>
            <p:ph type="body" idx="1"/>
          </p:nvPr>
        </p:nvSpPr>
        <p:spPr>
          <a:xfrm>
            <a:off x="228600" y="1066800"/>
            <a:ext cx="8382000" cy="5562600"/>
          </a:xfrm>
        </p:spPr>
        <p:txBody>
          <a:bodyPr/>
          <a:lstStyle/>
          <a:p>
            <a:pPr marL="457200" indent="-457200" eaLnBrk="1" hangingPunct="1">
              <a:spcBef>
                <a:spcPts val="0"/>
              </a:spcBef>
              <a:spcAft>
                <a:spcPts val="1600"/>
              </a:spcAft>
              <a:defRPr/>
            </a:pPr>
            <a:r>
              <a:rPr lang="en-US" b="1" dirty="0">
                <a:solidFill>
                  <a:srgbClr val="FFFFCC"/>
                </a:solidFill>
              </a:rPr>
              <a:t>Ahaz’ Day?</a:t>
            </a:r>
          </a:p>
          <a:p>
            <a:pPr marL="914400" lvl="1" indent="-457200" eaLnBrk="1" hangingPunct="1">
              <a:spcBef>
                <a:spcPts val="0"/>
              </a:spcBef>
              <a:spcAft>
                <a:spcPts val="1600"/>
              </a:spcAft>
              <a:defRPr/>
            </a:pPr>
            <a:r>
              <a:rPr lang="en-US" b="1" u="sng" dirty="0">
                <a:solidFill>
                  <a:srgbClr val="FFFFCC"/>
                </a:solidFill>
              </a:rPr>
              <a:t>Isaiah 53 in Acts 8:31-35</a:t>
            </a:r>
          </a:p>
          <a:p>
            <a:pPr marL="914400" lvl="1" indent="-457200" eaLnBrk="1" hangingPunct="1">
              <a:spcBef>
                <a:spcPts val="0"/>
              </a:spcBef>
              <a:spcAft>
                <a:spcPts val="1600"/>
              </a:spcAft>
              <a:defRPr/>
            </a:pPr>
            <a:r>
              <a:rPr lang="en-US" dirty="0"/>
              <a:t>Sign (Isa 7:14)</a:t>
            </a:r>
          </a:p>
          <a:p>
            <a:pPr marL="914400" lvl="1" indent="-457200" eaLnBrk="1" hangingPunct="1">
              <a:spcBef>
                <a:spcPts val="0"/>
              </a:spcBef>
              <a:spcAft>
                <a:spcPts val="1600"/>
              </a:spcAft>
              <a:defRPr/>
            </a:pPr>
            <a:r>
              <a:rPr lang="en-US" dirty="0"/>
              <a:t>Two threats (Isa. 7:1-2)</a:t>
            </a:r>
          </a:p>
          <a:p>
            <a:pPr marL="1371600" lvl="2" indent="-457200" eaLnBrk="1" hangingPunct="1">
              <a:spcBef>
                <a:spcPts val="0"/>
              </a:spcBef>
              <a:spcAft>
                <a:spcPts val="1600"/>
              </a:spcAft>
              <a:defRPr/>
            </a:pPr>
            <a:r>
              <a:rPr lang="en-US" i="1" dirty="0"/>
              <a:t>Shear </a:t>
            </a:r>
            <a:r>
              <a:rPr lang="en-US" i="1" dirty="0" err="1"/>
              <a:t>Jashub</a:t>
            </a:r>
            <a:r>
              <a:rPr lang="en-US" dirty="0"/>
              <a:t> (Isa. 7:3)</a:t>
            </a:r>
          </a:p>
          <a:p>
            <a:pPr marL="1371600" lvl="2" indent="-457200" eaLnBrk="1" hangingPunct="1">
              <a:spcBef>
                <a:spcPts val="0"/>
              </a:spcBef>
              <a:spcAft>
                <a:spcPts val="1600"/>
              </a:spcAft>
              <a:defRPr/>
            </a:pPr>
            <a:r>
              <a:rPr lang="en-US" dirty="0"/>
              <a:t>David (Isa 7:13)</a:t>
            </a:r>
          </a:p>
          <a:p>
            <a:pPr marL="1371600" lvl="2" indent="-457200" eaLnBrk="1" hangingPunct="1">
              <a:spcBef>
                <a:spcPts val="0"/>
              </a:spcBef>
              <a:spcAft>
                <a:spcPts val="1600"/>
              </a:spcAft>
              <a:defRPr/>
            </a:pPr>
            <a:r>
              <a:rPr lang="en-US" dirty="0"/>
              <a:t>From the singular to the plural “you”</a:t>
            </a:r>
          </a:p>
          <a:p>
            <a:pPr marL="914400" lvl="1" indent="-457200" eaLnBrk="1" hangingPunct="1">
              <a:spcBef>
                <a:spcPts val="0"/>
              </a:spcBef>
              <a:spcAft>
                <a:spcPts val="1600"/>
              </a:spcAft>
              <a:defRPr/>
            </a:pPr>
            <a:r>
              <a:rPr lang="en-US" dirty="0"/>
              <a:t>Extended context (Isa 9:6; 11:1-5)</a:t>
            </a:r>
          </a:p>
        </p:txBody>
      </p:sp>
      <p:pic>
        <p:nvPicPr>
          <p:cNvPr id="20484" name="Picture 5" descr="https://encrypted-tbn2.gstatic.com/images?q=tbn:ANd9GcQjYa1b34wEurDM_Ysus-MUPsGfl59ZGk9jgBY_m0Y7gik3vNxam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1600200"/>
            <a:ext cx="2617788" cy="222151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4853004"/>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85800" y="304800"/>
            <a:ext cx="7772400" cy="762000"/>
          </a:xfrm>
        </p:spPr>
        <p:txBody>
          <a:bodyPr/>
          <a:lstStyle/>
          <a:p>
            <a:pPr algn="ctr" eaLnBrk="1" hangingPunct="1"/>
            <a:r>
              <a:rPr lang="en-US" altLang="en-US" dirty="0"/>
              <a:t>Isaiah 7:13-14</a:t>
            </a:r>
          </a:p>
        </p:txBody>
      </p:sp>
      <p:sp>
        <p:nvSpPr>
          <p:cNvPr id="6147" name="Rectangle 3"/>
          <p:cNvSpPr>
            <a:spLocks noGrp="1" noChangeArrowheads="1"/>
          </p:cNvSpPr>
          <p:nvPr>
            <p:ph type="body" idx="1"/>
          </p:nvPr>
        </p:nvSpPr>
        <p:spPr>
          <a:xfrm>
            <a:off x="228600" y="1066800"/>
            <a:ext cx="8382000" cy="5562600"/>
          </a:xfrm>
        </p:spPr>
        <p:txBody>
          <a:bodyPr/>
          <a:lstStyle/>
          <a:p>
            <a:pPr marL="457200" indent="-457200" eaLnBrk="1" hangingPunct="1">
              <a:spcBef>
                <a:spcPts val="0"/>
              </a:spcBef>
              <a:spcAft>
                <a:spcPts val="1600"/>
              </a:spcAft>
              <a:defRPr/>
            </a:pPr>
            <a:r>
              <a:rPr lang="en-US" b="1" dirty="0">
                <a:solidFill>
                  <a:srgbClr val="FFFFCC"/>
                </a:solidFill>
              </a:rPr>
              <a:t>Ahaz’ Day?</a:t>
            </a:r>
          </a:p>
          <a:p>
            <a:pPr marL="914400" lvl="1" indent="-457200" eaLnBrk="1" hangingPunct="1">
              <a:spcBef>
                <a:spcPts val="0"/>
              </a:spcBef>
              <a:spcAft>
                <a:spcPts val="1600"/>
              </a:spcAft>
              <a:defRPr/>
            </a:pPr>
            <a:r>
              <a:rPr lang="en-US" dirty="0"/>
              <a:t>Isaiah 53 in Acts 8:31-35</a:t>
            </a:r>
          </a:p>
          <a:p>
            <a:pPr marL="914400" lvl="1" indent="-457200" eaLnBrk="1" hangingPunct="1">
              <a:spcBef>
                <a:spcPts val="0"/>
              </a:spcBef>
              <a:spcAft>
                <a:spcPts val="1600"/>
              </a:spcAft>
              <a:defRPr/>
            </a:pPr>
            <a:r>
              <a:rPr lang="en-US" b="1" u="sng" dirty="0">
                <a:solidFill>
                  <a:srgbClr val="FFFFCC"/>
                </a:solidFill>
              </a:rPr>
              <a:t>Sign (Isa 7:14)</a:t>
            </a:r>
          </a:p>
          <a:p>
            <a:pPr marL="914400" lvl="1" indent="-457200" eaLnBrk="1" hangingPunct="1">
              <a:spcBef>
                <a:spcPts val="0"/>
              </a:spcBef>
              <a:spcAft>
                <a:spcPts val="1600"/>
              </a:spcAft>
              <a:defRPr/>
            </a:pPr>
            <a:r>
              <a:rPr lang="en-US" dirty="0"/>
              <a:t>Two threats (Isa. 7:1-2)</a:t>
            </a:r>
          </a:p>
          <a:p>
            <a:pPr marL="1371600" lvl="2" indent="-457200" eaLnBrk="1" hangingPunct="1">
              <a:spcBef>
                <a:spcPts val="0"/>
              </a:spcBef>
              <a:spcAft>
                <a:spcPts val="1600"/>
              </a:spcAft>
              <a:defRPr/>
            </a:pPr>
            <a:r>
              <a:rPr lang="en-US" i="1" dirty="0"/>
              <a:t>Shear </a:t>
            </a:r>
            <a:r>
              <a:rPr lang="en-US" i="1" dirty="0" err="1"/>
              <a:t>Jashub</a:t>
            </a:r>
            <a:r>
              <a:rPr lang="en-US" dirty="0"/>
              <a:t> (Isa. 7:3)</a:t>
            </a:r>
          </a:p>
          <a:p>
            <a:pPr marL="1371600" lvl="2" indent="-457200" eaLnBrk="1" hangingPunct="1">
              <a:spcBef>
                <a:spcPts val="0"/>
              </a:spcBef>
              <a:spcAft>
                <a:spcPts val="1600"/>
              </a:spcAft>
              <a:defRPr/>
            </a:pPr>
            <a:r>
              <a:rPr lang="en-US" dirty="0"/>
              <a:t>David (Isa 7:13)</a:t>
            </a:r>
          </a:p>
          <a:p>
            <a:pPr marL="1371600" lvl="2" indent="-457200" eaLnBrk="1" hangingPunct="1">
              <a:spcBef>
                <a:spcPts val="0"/>
              </a:spcBef>
              <a:spcAft>
                <a:spcPts val="1600"/>
              </a:spcAft>
              <a:defRPr/>
            </a:pPr>
            <a:r>
              <a:rPr lang="en-US" dirty="0"/>
              <a:t>From the singular to the plural “you”</a:t>
            </a:r>
          </a:p>
          <a:p>
            <a:pPr marL="914400" lvl="1" indent="-457200" eaLnBrk="1" hangingPunct="1">
              <a:spcBef>
                <a:spcPts val="0"/>
              </a:spcBef>
              <a:spcAft>
                <a:spcPts val="1600"/>
              </a:spcAft>
              <a:defRPr/>
            </a:pPr>
            <a:r>
              <a:rPr lang="en-US" dirty="0"/>
              <a:t>Extended context (Isa 9:6; 11:1-5)</a:t>
            </a:r>
          </a:p>
        </p:txBody>
      </p:sp>
      <p:pic>
        <p:nvPicPr>
          <p:cNvPr id="20484" name="Picture 5" descr="https://encrypted-tbn2.gstatic.com/images?q=tbn:ANd9GcQjYa1b34wEurDM_Ysus-MUPsGfl59ZGk9jgBY_m0Y7gik3vNxam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1600200"/>
            <a:ext cx="2617788" cy="222151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5025873"/>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76213" y="163513"/>
            <a:ext cx="8791575" cy="6530975"/>
          </a:xfrm>
          <a:prstGeom prst="rect">
            <a:avLst/>
          </a:prstGeom>
          <a:noFill/>
          <a:ln w="38100">
            <a:solidFill>
              <a:srgbClr val="3333FF"/>
            </a:solidFill>
            <a:miter lim="800000"/>
            <a:headEnd/>
            <a:tailEnd/>
          </a:ln>
          <a:extLst>
            <a:ext uri="{909E8E84-426E-40DD-AFC4-6F175D3DCCD1}">
              <a14:hiddenFill xmlns:a14="http://schemas.microsoft.com/office/drawing/2010/main">
                <a:solidFill>
                  <a:srgbClr val="FFFFFF"/>
                </a:solidFill>
              </a14:hiddenFill>
            </a:ext>
          </a:extLst>
        </p:spPr>
      </p:pic>
      <p:sp>
        <p:nvSpPr>
          <p:cNvPr id="64514" name="Rectangle 1"/>
          <p:cNvSpPr>
            <a:spLocks noChangeArrowheads="1"/>
          </p:cNvSpPr>
          <p:nvPr/>
        </p:nvSpPr>
        <p:spPr bwMode="auto">
          <a:xfrm>
            <a:off x="373857" y="169686"/>
            <a:ext cx="8396287" cy="4801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1200"/>
              </a:spcAft>
            </a:pPr>
            <a:r>
              <a:rPr lang="en-US" altLang="en-US" sz="4400" b="1" dirty="0">
                <a:solidFill>
                  <a:srgbClr val="00FFFF"/>
                </a:solidFill>
                <a:effectLst>
                  <a:outerShdw blurRad="38100" dist="38100" dir="2700000" algn="tl">
                    <a:srgbClr val="000000">
                      <a:alpha val="43137"/>
                    </a:srgbClr>
                  </a:outerShdw>
                </a:effectLst>
                <a:latin typeface="Calibri" panose="020F0502020204030204" pitchFamily="34" charset="0"/>
                <a:cs typeface="+mn-cs"/>
              </a:rPr>
              <a:t>Isaiah 7:13-14 (NASB)</a:t>
            </a:r>
          </a:p>
          <a:p>
            <a:pPr algn="just"/>
            <a:r>
              <a:rPr lang="en-US" altLang="en-US" sz="3600" dirty="0">
                <a:latin typeface="Calibri" panose="020F0502020204030204" pitchFamily="34" charset="0"/>
              </a:rPr>
              <a:t>“</a:t>
            </a:r>
            <a:r>
              <a:rPr lang="en-US" sz="3600" dirty="0">
                <a:latin typeface="Calibri" panose="020F0502020204030204" pitchFamily="34" charset="0"/>
              </a:rPr>
              <a:t>Then he said, “Listen now, O house of David! Is it too slight a thing for you to try the patience of men, that you will try the patience of my God as well? </a:t>
            </a:r>
            <a:r>
              <a:rPr lang="en-US" sz="3600" baseline="30000" dirty="0">
                <a:latin typeface="Calibri" panose="020F0502020204030204" pitchFamily="34" charset="0"/>
              </a:rPr>
              <a:t>14 </a:t>
            </a:r>
            <a:r>
              <a:rPr lang="en-US" sz="3600" dirty="0">
                <a:latin typeface="Calibri" panose="020F0502020204030204" pitchFamily="34" charset="0"/>
              </a:rPr>
              <a:t>Therefore the Lord Himself will give you a </a:t>
            </a:r>
            <a:r>
              <a:rPr lang="en-US" sz="3600" b="1" u="sng" dirty="0">
                <a:solidFill>
                  <a:srgbClr val="FFFFCC"/>
                </a:solidFill>
                <a:latin typeface="Calibri" panose="020F0502020204030204" pitchFamily="34" charset="0"/>
              </a:rPr>
              <a:t>sign</a:t>
            </a:r>
            <a:r>
              <a:rPr lang="en-US" sz="3600" dirty="0">
                <a:latin typeface="Calibri" panose="020F0502020204030204" pitchFamily="34" charset="0"/>
              </a:rPr>
              <a:t>: Behold, a virgin will be with child and bear a son, and she will call His name Immanuel.</a:t>
            </a:r>
            <a:r>
              <a:rPr lang="en-US" altLang="en-US" sz="3600" dirty="0">
                <a:latin typeface="Calibri" panose="020F0502020204030204" pitchFamily="34" charset="0"/>
              </a:rPr>
              <a:t>”</a:t>
            </a:r>
          </a:p>
        </p:txBody>
      </p:sp>
    </p:spTree>
    <p:extLst>
      <p:ext uri="{BB962C8B-B14F-4D97-AF65-F5344CB8AC3E}">
        <p14:creationId xmlns:p14="http://schemas.microsoft.com/office/powerpoint/2010/main" val="3364873112"/>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9" name="Picture 5" descr="https://encrypted-tbn2.gstatic.com/images?q=tbn:ANd9GcQjYa1b34wEurDM_Ysus-MUPsGfl59ZGk9jgBY_m0Y7gik3vNxam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7520" y="76200"/>
            <a:ext cx="1508961" cy="128016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Table 3"/>
          <p:cNvGraphicFramePr>
            <a:graphicFrameLocks noGrp="1"/>
          </p:cNvGraphicFramePr>
          <p:nvPr>
            <p:extLst>
              <p:ext uri="{D42A27DB-BD31-4B8C-83A1-F6EECF244321}">
                <p14:modId xmlns:p14="http://schemas.microsoft.com/office/powerpoint/2010/main" val="836632116"/>
              </p:ext>
            </p:extLst>
          </p:nvPr>
        </p:nvGraphicFramePr>
        <p:xfrm>
          <a:off x="228600" y="1469285"/>
          <a:ext cx="8686800" cy="5160115"/>
        </p:xfrm>
        <a:graphic>
          <a:graphicData uri="http://schemas.openxmlformats.org/drawingml/2006/table">
            <a:tbl>
              <a:tblPr firstRow="1" bandRow="1">
                <a:tableStyleId>{073A0DAA-6AF3-43AB-8588-CEC1D06C72B9}</a:tableStyleId>
              </a:tblPr>
              <a:tblGrid>
                <a:gridCol w="4343400">
                  <a:extLst>
                    <a:ext uri="{9D8B030D-6E8A-4147-A177-3AD203B41FA5}">
                      <a16:colId xmlns:a16="http://schemas.microsoft.com/office/drawing/2014/main" val="2941835128"/>
                    </a:ext>
                  </a:extLst>
                </a:gridCol>
                <a:gridCol w="4343400">
                  <a:extLst>
                    <a:ext uri="{9D8B030D-6E8A-4147-A177-3AD203B41FA5}">
                      <a16:colId xmlns:a16="http://schemas.microsoft.com/office/drawing/2014/main" val="1635026271"/>
                    </a:ext>
                  </a:extLst>
                </a:gridCol>
              </a:tblGrid>
              <a:tr h="727223">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3600" b="1" kern="1200" dirty="0">
                          <a:solidFill>
                            <a:srgbClr val="FFFFCC"/>
                          </a:solidFill>
                          <a:latin typeface="Calibri" panose="020F0502020204030204" pitchFamily="34" charset="0"/>
                          <a:ea typeface="+mn-ea"/>
                          <a:cs typeface="+mn-cs"/>
                        </a:rPr>
                        <a:t>ISAIAH 7 AND 8 DIFFERENCES</a:t>
                      </a:r>
                      <a:endParaRPr lang="en-US" sz="3600" b="1" kern="1200" dirty="0">
                        <a:solidFill>
                          <a:srgbClr val="FFFFCC"/>
                        </a:solidFill>
                        <a:latin typeface="Calibri" panose="020F0502020204030204" pitchFamily="34" charset="0"/>
                        <a:ea typeface="+mn-ea"/>
                        <a:cs typeface="+mn-cs"/>
                      </a:endParaRPr>
                    </a:p>
                  </a:txBody>
                  <a:tcPr>
                    <a:solidFill>
                      <a:srgbClr val="0099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3600" b="1" kern="1200" dirty="0">
                        <a:solidFill>
                          <a:schemeClr val="lt1"/>
                        </a:solidFill>
                        <a:latin typeface="Calibri" panose="020F0502020204030204" pitchFamily="34" charset="0"/>
                        <a:ea typeface="+mn-ea"/>
                        <a:cs typeface="+mn-cs"/>
                      </a:endParaRPr>
                    </a:p>
                  </a:txBody>
                  <a:tcPr>
                    <a:solidFill>
                      <a:srgbClr val="0099FF"/>
                    </a:solidFill>
                  </a:tcPr>
                </a:tc>
                <a:extLst>
                  <a:ext uri="{0D108BD9-81ED-4DB2-BD59-A6C34878D82A}">
                    <a16:rowId xmlns:a16="http://schemas.microsoft.com/office/drawing/2014/main" val="1923191769"/>
                  </a:ext>
                </a:extLst>
              </a:tr>
              <a:tr h="5791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3200" b="1" kern="1200" cap="small" baseline="0" dirty="0">
                          <a:solidFill>
                            <a:schemeClr val="lt1"/>
                          </a:solidFill>
                          <a:latin typeface="Calibri" panose="020F0502020204030204" pitchFamily="34" charset="0"/>
                          <a:ea typeface="+mn-ea"/>
                          <a:cs typeface="+mn-cs"/>
                        </a:rPr>
                        <a:t>Isaiah 7</a:t>
                      </a:r>
                      <a:endParaRPr lang="en-US" sz="3200" b="1" kern="1200" cap="small" baseline="0" dirty="0">
                        <a:solidFill>
                          <a:schemeClr val="lt1"/>
                        </a:solidFill>
                        <a:latin typeface="Calibri" panose="020F0502020204030204" pitchFamily="34" charset="0"/>
                        <a:ea typeface="+mn-ea"/>
                        <a:cs typeface="+mn-cs"/>
                      </a:endParaRPr>
                    </a:p>
                  </a:txBody>
                  <a:tcPr>
                    <a:solidFill>
                      <a:srgbClr val="0099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3200" b="1" kern="1200" cap="small" baseline="0" dirty="0">
                          <a:solidFill>
                            <a:schemeClr val="lt1"/>
                          </a:solidFill>
                          <a:latin typeface="Calibri" panose="020F0502020204030204" pitchFamily="34" charset="0"/>
                          <a:ea typeface="+mn-ea"/>
                          <a:cs typeface="+mn-cs"/>
                        </a:rPr>
                        <a:t>Isaiah 8</a:t>
                      </a:r>
                      <a:endParaRPr lang="en-US" sz="3200" b="1" kern="1200" cap="small" baseline="0" dirty="0">
                        <a:solidFill>
                          <a:schemeClr val="lt1"/>
                        </a:solidFill>
                        <a:latin typeface="Calibri" panose="020F0502020204030204" pitchFamily="34" charset="0"/>
                        <a:ea typeface="+mn-ea"/>
                        <a:cs typeface="+mn-cs"/>
                      </a:endParaRPr>
                    </a:p>
                  </a:txBody>
                  <a:tcPr>
                    <a:solidFill>
                      <a:srgbClr val="0099FF"/>
                    </a:solidFill>
                  </a:tcPr>
                </a:tc>
                <a:extLst>
                  <a:ext uri="{0D108BD9-81ED-4DB2-BD59-A6C34878D82A}">
                    <a16:rowId xmlns:a16="http://schemas.microsoft.com/office/drawing/2014/main" val="3761866451"/>
                  </a:ext>
                </a:extLst>
              </a:tr>
              <a:tr h="727223">
                <a:tc>
                  <a:txBody>
                    <a:bodyPr/>
                    <a:lstStyle/>
                    <a:p>
                      <a:pPr marL="0" marR="0" lvl="0" indent="0" algn="l" defTabSz="914400" rtl="0" eaLnBrk="1" fontAlgn="base" latinLnBrk="0" hangingPunct="1">
                        <a:lnSpc>
                          <a:spcPct val="100000"/>
                        </a:lnSpc>
                        <a:spcBef>
                          <a:spcPct val="20000"/>
                        </a:spcBef>
                        <a:spcAft>
                          <a:spcPct val="0"/>
                        </a:spcAft>
                        <a:buClr>
                          <a:srgbClr val="C00000"/>
                        </a:buClr>
                        <a:buSzPct val="75000"/>
                        <a:buFont typeface="Wingdings" panose="05000000000000000000" pitchFamily="2" charset="2"/>
                        <a:buNone/>
                        <a:tabLst/>
                        <a:defRPr/>
                      </a:pPr>
                      <a:r>
                        <a:rPr kumimoji="0" lang="en-US" sz="2800" b="1" i="0" u="none" strike="noStrike" kern="0" cap="none" spc="0" normalizeH="0" baseline="0" noProof="0" dirty="0">
                          <a:ln>
                            <a:noFill/>
                          </a:ln>
                          <a:solidFill>
                            <a:schemeClr val="bg2"/>
                          </a:solidFill>
                          <a:effectLst/>
                          <a:uLnTx/>
                          <a:uFillTx/>
                          <a:latin typeface="Calibri" panose="020F0502020204030204" pitchFamily="34" charset="0"/>
                          <a:ea typeface="+mn-ea"/>
                          <a:cs typeface="+mn-cs"/>
                        </a:rPr>
                        <a:t>Immanuel</a:t>
                      </a:r>
                    </a:p>
                  </a:txBody>
                  <a:tcPr/>
                </a:tc>
                <a:tc>
                  <a:txBody>
                    <a:bodyPr/>
                    <a:lstStyle/>
                    <a:p>
                      <a:pPr marL="0" marR="0" lvl="0" indent="0" algn="l" defTabSz="914400" rtl="0" eaLnBrk="1" fontAlgn="base" latinLnBrk="0" hangingPunct="1">
                        <a:lnSpc>
                          <a:spcPct val="100000"/>
                        </a:lnSpc>
                        <a:spcBef>
                          <a:spcPct val="20000"/>
                        </a:spcBef>
                        <a:spcAft>
                          <a:spcPct val="0"/>
                        </a:spcAft>
                        <a:buClr>
                          <a:srgbClr val="C00000"/>
                        </a:buClr>
                        <a:buSzPct val="75000"/>
                        <a:buFont typeface="Wingdings" panose="05000000000000000000" pitchFamily="2" charset="2"/>
                        <a:buNone/>
                        <a:tabLst/>
                        <a:defRPr/>
                      </a:pPr>
                      <a:r>
                        <a:rPr kumimoji="0" lang="en-US" sz="2800" b="1" i="0" u="none" strike="noStrike" kern="0" cap="none" spc="0" normalizeH="0" baseline="0" noProof="0" dirty="0">
                          <a:ln>
                            <a:noFill/>
                          </a:ln>
                          <a:solidFill>
                            <a:schemeClr val="bg2"/>
                          </a:solidFill>
                          <a:effectLst/>
                          <a:uLnTx/>
                          <a:uFillTx/>
                          <a:latin typeface="Calibri" panose="020F0502020204030204" pitchFamily="34" charset="0"/>
                          <a:ea typeface="+mn-ea"/>
                          <a:cs typeface="+mn-cs"/>
                        </a:rPr>
                        <a:t>Maher-</a:t>
                      </a:r>
                      <a:r>
                        <a:rPr kumimoji="0" lang="en-US" sz="2800" b="1" i="0" u="none" strike="noStrike" kern="0" cap="none" spc="0" normalizeH="0" baseline="0" noProof="0" dirty="0" err="1">
                          <a:ln>
                            <a:noFill/>
                          </a:ln>
                          <a:solidFill>
                            <a:schemeClr val="bg2"/>
                          </a:solidFill>
                          <a:effectLst/>
                          <a:uLnTx/>
                          <a:uFillTx/>
                          <a:latin typeface="Calibri" panose="020F0502020204030204" pitchFamily="34" charset="0"/>
                          <a:ea typeface="+mn-ea"/>
                          <a:cs typeface="+mn-cs"/>
                        </a:rPr>
                        <a:t>shalal</a:t>
                      </a:r>
                      <a:r>
                        <a:rPr kumimoji="0" lang="en-US" sz="2800" b="1" i="0" u="none" strike="noStrike" kern="0" cap="none" spc="0" normalizeH="0" baseline="0" noProof="0" dirty="0">
                          <a:ln>
                            <a:noFill/>
                          </a:ln>
                          <a:solidFill>
                            <a:schemeClr val="bg2"/>
                          </a:solidFill>
                          <a:effectLst/>
                          <a:uLnTx/>
                          <a:uFillTx/>
                          <a:latin typeface="Calibri" panose="020F0502020204030204" pitchFamily="34" charset="0"/>
                          <a:ea typeface="+mn-ea"/>
                          <a:cs typeface="+mn-cs"/>
                        </a:rPr>
                        <a:t>-hash-</a:t>
                      </a:r>
                      <a:r>
                        <a:rPr kumimoji="0" lang="en-US" sz="2800" b="1" i="0" u="none" strike="noStrike" kern="0" cap="none" spc="0" normalizeH="0" baseline="0" noProof="0" dirty="0" err="1">
                          <a:ln>
                            <a:noFill/>
                          </a:ln>
                          <a:solidFill>
                            <a:schemeClr val="bg2"/>
                          </a:solidFill>
                          <a:effectLst/>
                          <a:uLnTx/>
                          <a:uFillTx/>
                          <a:latin typeface="Calibri" panose="020F0502020204030204" pitchFamily="34" charset="0"/>
                          <a:ea typeface="+mn-ea"/>
                          <a:cs typeface="+mn-cs"/>
                        </a:rPr>
                        <a:t>baz</a:t>
                      </a:r>
                      <a:endParaRPr kumimoji="0" lang="en-US" sz="2800" b="1" i="0" u="none" strike="noStrike" kern="0" cap="none" spc="0" normalizeH="0" baseline="0" noProof="0" dirty="0">
                        <a:ln>
                          <a:noFill/>
                        </a:ln>
                        <a:solidFill>
                          <a:schemeClr val="bg2"/>
                        </a:solidFill>
                        <a:effectLst/>
                        <a:uLnTx/>
                        <a:uFillTx/>
                        <a:latin typeface="Calibri" panose="020F0502020204030204" pitchFamily="34" charset="0"/>
                        <a:ea typeface="+mn-ea"/>
                        <a:cs typeface="+mn-cs"/>
                      </a:endParaRPr>
                    </a:p>
                  </a:txBody>
                  <a:tcPr/>
                </a:tc>
                <a:extLst>
                  <a:ext uri="{0D108BD9-81ED-4DB2-BD59-A6C34878D82A}">
                    <a16:rowId xmlns:a16="http://schemas.microsoft.com/office/drawing/2014/main" val="1872098101"/>
                  </a:ext>
                </a:extLst>
              </a:tr>
              <a:tr h="727223">
                <a:tc>
                  <a:txBody>
                    <a:bodyPr/>
                    <a:lstStyle/>
                    <a:p>
                      <a:pPr marL="0" marR="0" lvl="0" indent="0" algn="l" defTabSz="914400" rtl="0" eaLnBrk="1" fontAlgn="base" latinLnBrk="0" hangingPunct="1">
                        <a:lnSpc>
                          <a:spcPct val="100000"/>
                        </a:lnSpc>
                        <a:spcBef>
                          <a:spcPct val="20000"/>
                        </a:spcBef>
                        <a:spcAft>
                          <a:spcPct val="0"/>
                        </a:spcAft>
                        <a:buClr>
                          <a:srgbClr val="C00000"/>
                        </a:buClr>
                        <a:buSzPct val="75000"/>
                        <a:buFont typeface="Wingdings" panose="05000000000000000000" pitchFamily="2" charset="2"/>
                        <a:buNone/>
                        <a:tabLst/>
                        <a:defRPr/>
                      </a:pPr>
                      <a:r>
                        <a:rPr kumimoji="0" lang="en-US" sz="2800" b="1" i="0" u="none" strike="noStrike" kern="0" cap="none" spc="0" normalizeH="0" baseline="0" noProof="0" dirty="0">
                          <a:ln>
                            <a:noFill/>
                          </a:ln>
                          <a:solidFill>
                            <a:schemeClr val="bg2"/>
                          </a:solidFill>
                          <a:effectLst/>
                          <a:uLnTx/>
                          <a:uFillTx/>
                          <a:latin typeface="Calibri" panose="020F0502020204030204" pitchFamily="34" charset="0"/>
                          <a:ea typeface="+mn-ea"/>
                          <a:cs typeface="+mn-cs"/>
                        </a:rPr>
                        <a:t>Blessing</a:t>
                      </a:r>
                    </a:p>
                  </a:txBody>
                  <a:tcPr/>
                </a:tc>
                <a:tc>
                  <a:txBody>
                    <a:bodyPr/>
                    <a:lstStyle/>
                    <a:p>
                      <a:pPr marL="0" marR="0" lvl="0" indent="0" algn="l" defTabSz="914400" rtl="0" eaLnBrk="1" fontAlgn="base" latinLnBrk="0" hangingPunct="1">
                        <a:lnSpc>
                          <a:spcPct val="100000"/>
                        </a:lnSpc>
                        <a:spcBef>
                          <a:spcPct val="20000"/>
                        </a:spcBef>
                        <a:spcAft>
                          <a:spcPct val="0"/>
                        </a:spcAft>
                        <a:buClr>
                          <a:srgbClr val="C00000"/>
                        </a:buClr>
                        <a:buSzPct val="75000"/>
                        <a:buFont typeface="Wingdings" panose="05000000000000000000" pitchFamily="2" charset="2"/>
                        <a:buNone/>
                        <a:tabLst/>
                        <a:defRPr/>
                      </a:pPr>
                      <a:r>
                        <a:rPr kumimoji="0" lang="en-US" sz="2800" b="1" i="0" u="none" strike="noStrike" kern="0" cap="none" spc="0" normalizeH="0" baseline="0" noProof="0" dirty="0">
                          <a:ln>
                            <a:noFill/>
                          </a:ln>
                          <a:solidFill>
                            <a:schemeClr val="bg2"/>
                          </a:solidFill>
                          <a:effectLst/>
                          <a:uLnTx/>
                          <a:uFillTx/>
                          <a:latin typeface="Calibri" panose="020F0502020204030204" pitchFamily="34" charset="0"/>
                          <a:ea typeface="+mn-ea"/>
                          <a:cs typeface="+mn-cs"/>
                        </a:rPr>
                        <a:t>Judgment</a:t>
                      </a:r>
                    </a:p>
                  </a:txBody>
                  <a:tcPr/>
                </a:tc>
                <a:extLst>
                  <a:ext uri="{0D108BD9-81ED-4DB2-BD59-A6C34878D82A}">
                    <a16:rowId xmlns:a16="http://schemas.microsoft.com/office/drawing/2014/main" val="3349206850"/>
                  </a:ext>
                </a:extLst>
              </a:tr>
              <a:tr h="727223">
                <a:tc>
                  <a:txBody>
                    <a:bodyPr/>
                    <a:lstStyle/>
                    <a:p>
                      <a:pPr marL="0" marR="0" lvl="0" indent="0" algn="l" defTabSz="914400" rtl="0" eaLnBrk="1" fontAlgn="base" latinLnBrk="0" hangingPunct="1">
                        <a:lnSpc>
                          <a:spcPct val="100000"/>
                        </a:lnSpc>
                        <a:spcBef>
                          <a:spcPct val="20000"/>
                        </a:spcBef>
                        <a:spcAft>
                          <a:spcPct val="0"/>
                        </a:spcAft>
                        <a:buClr>
                          <a:srgbClr val="C00000"/>
                        </a:buClr>
                        <a:buSzPct val="75000"/>
                        <a:buFont typeface="Wingdings" panose="05000000000000000000" pitchFamily="2" charset="2"/>
                        <a:buNone/>
                        <a:tabLst/>
                        <a:defRPr/>
                      </a:pPr>
                      <a:r>
                        <a:rPr kumimoji="0" lang="en-US" sz="2800" b="1" i="0" u="none" strike="noStrike" kern="0" cap="none" spc="0" normalizeH="0" baseline="0" noProof="0" dirty="0">
                          <a:ln>
                            <a:noFill/>
                          </a:ln>
                          <a:solidFill>
                            <a:schemeClr val="bg2"/>
                          </a:solidFill>
                          <a:effectLst/>
                          <a:uLnTx/>
                          <a:uFillTx/>
                          <a:latin typeface="Calibri" panose="020F0502020204030204" pitchFamily="34" charset="0"/>
                          <a:ea typeface="+mn-ea"/>
                          <a:cs typeface="+mn-cs"/>
                        </a:rPr>
                        <a:t>Born to a virgin</a:t>
                      </a:r>
                    </a:p>
                  </a:txBody>
                  <a:tcPr/>
                </a:tc>
                <a:tc>
                  <a:txBody>
                    <a:bodyPr/>
                    <a:lstStyle/>
                    <a:p>
                      <a:pPr marL="0" marR="0" lvl="0" indent="0" algn="l" defTabSz="914400" rtl="0" eaLnBrk="1" fontAlgn="base" latinLnBrk="0" hangingPunct="1">
                        <a:lnSpc>
                          <a:spcPct val="100000"/>
                        </a:lnSpc>
                        <a:spcBef>
                          <a:spcPct val="20000"/>
                        </a:spcBef>
                        <a:spcAft>
                          <a:spcPct val="0"/>
                        </a:spcAft>
                        <a:buClr>
                          <a:srgbClr val="C00000"/>
                        </a:buClr>
                        <a:buSzPct val="75000"/>
                        <a:buFont typeface="Wingdings" panose="05000000000000000000" pitchFamily="2" charset="2"/>
                        <a:buNone/>
                        <a:tabLst/>
                        <a:defRPr/>
                      </a:pPr>
                      <a:r>
                        <a:rPr kumimoji="0" lang="en-US" sz="2800" b="1" i="0" u="none" strike="noStrike" kern="0" cap="none" spc="0" normalizeH="0" baseline="0" noProof="0" dirty="0">
                          <a:ln>
                            <a:noFill/>
                          </a:ln>
                          <a:solidFill>
                            <a:schemeClr val="bg2"/>
                          </a:solidFill>
                          <a:effectLst/>
                          <a:uLnTx/>
                          <a:uFillTx/>
                          <a:latin typeface="Calibri" panose="020F0502020204030204" pitchFamily="34" charset="0"/>
                          <a:ea typeface="+mn-ea"/>
                          <a:cs typeface="+mn-cs"/>
                        </a:rPr>
                        <a:t>Born to Isaiah's wife</a:t>
                      </a:r>
                    </a:p>
                  </a:txBody>
                  <a:tcPr/>
                </a:tc>
                <a:extLst>
                  <a:ext uri="{0D108BD9-81ED-4DB2-BD59-A6C34878D82A}">
                    <a16:rowId xmlns:a16="http://schemas.microsoft.com/office/drawing/2014/main" val="3466771009"/>
                  </a:ext>
                </a:extLst>
              </a:tr>
              <a:tr h="727223">
                <a:tc>
                  <a:txBody>
                    <a:bodyPr/>
                    <a:lstStyle/>
                    <a:p>
                      <a:pPr marL="0" marR="0" lvl="0" indent="0" algn="l" defTabSz="914400" rtl="0" eaLnBrk="1" fontAlgn="base" latinLnBrk="0" hangingPunct="1">
                        <a:lnSpc>
                          <a:spcPct val="100000"/>
                        </a:lnSpc>
                        <a:spcBef>
                          <a:spcPct val="20000"/>
                        </a:spcBef>
                        <a:spcAft>
                          <a:spcPct val="0"/>
                        </a:spcAft>
                        <a:buClr>
                          <a:srgbClr val="C00000"/>
                        </a:buClr>
                        <a:buSzPct val="75000"/>
                        <a:buFont typeface="Wingdings" panose="05000000000000000000" pitchFamily="2" charset="2"/>
                        <a:buNone/>
                        <a:tabLst/>
                        <a:defRPr/>
                      </a:pPr>
                      <a:r>
                        <a:rPr kumimoji="0" lang="en-US" sz="2800" b="1" i="0" u="none" strike="noStrike" kern="0" cap="none" spc="0" normalizeH="0" baseline="0" noProof="0" dirty="0">
                          <a:ln>
                            <a:noFill/>
                          </a:ln>
                          <a:solidFill>
                            <a:schemeClr val="bg2"/>
                          </a:solidFill>
                          <a:effectLst/>
                          <a:uLnTx/>
                          <a:uFillTx/>
                          <a:latin typeface="Calibri" panose="020F0502020204030204" pitchFamily="34" charset="0"/>
                          <a:ea typeface="+mn-ea"/>
                          <a:cs typeface="+mn-cs"/>
                        </a:rPr>
                        <a:t>Age 12 </a:t>
                      </a:r>
                    </a:p>
                  </a:txBody>
                  <a:tcPr/>
                </a:tc>
                <a:tc>
                  <a:txBody>
                    <a:bodyPr/>
                    <a:lstStyle/>
                    <a:p>
                      <a:pPr marL="0" marR="0" lvl="0" indent="0" algn="l" defTabSz="914400" rtl="0" eaLnBrk="1" fontAlgn="base" latinLnBrk="0" hangingPunct="1">
                        <a:lnSpc>
                          <a:spcPct val="100000"/>
                        </a:lnSpc>
                        <a:spcBef>
                          <a:spcPct val="20000"/>
                        </a:spcBef>
                        <a:spcAft>
                          <a:spcPct val="0"/>
                        </a:spcAft>
                        <a:buClr>
                          <a:srgbClr val="C00000"/>
                        </a:buClr>
                        <a:buSzPct val="75000"/>
                        <a:buFont typeface="Wingdings" panose="05000000000000000000" pitchFamily="2" charset="2"/>
                        <a:buNone/>
                        <a:tabLst/>
                        <a:defRPr/>
                      </a:pPr>
                      <a:r>
                        <a:rPr kumimoji="0" lang="en-US" sz="2800" b="1" i="0" u="none" strike="noStrike" kern="0" cap="none" spc="0" normalizeH="0" baseline="0" noProof="0" dirty="0">
                          <a:ln>
                            <a:noFill/>
                          </a:ln>
                          <a:solidFill>
                            <a:schemeClr val="bg2"/>
                          </a:solidFill>
                          <a:effectLst/>
                          <a:uLnTx/>
                          <a:uFillTx/>
                          <a:latin typeface="Calibri" panose="020F0502020204030204" pitchFamily="34" charset="0"/>
                          <a:ea typeface="+mn-ea"/>
                          <a:cs typeface="+mn-cs"/>
                        </a:rPr>
                        <a:t>Age 1-2</a:t>
                      </a:r>
                    </a:p>
                  </a:txBody>
                  <a:tcPr/>
                </a:tc>
                <a:extLst>
                  <a:ext uri="{0D108BD9-81ED-4DB2-BD59-A6C34878D82A}">
                    <a16:rowId xmlns:a16="http://schemas.microsoft.com/office/drawing/2014/main" val="392342736"/>
                  </a:ext>
                </a:extLst>
              </a:tr>
              <a:tr h="944880">
                <a:tc>
                  <a:txBody>
                    <a:bodyPr/>
                    <a:lstStyle/>
                    <a:p>
                      <a:pPr marL="0" marR="0" lvl="0" indent="0" algn="l" defTabSz="914400" rtl="0" eaLnBrk="1" fontAlgn="base" latinLnBrk="0" hangingPunct="1">
                        <a:lnSpc>
                          <a:spcPct val="100000"/>
                        </a:lnSpc>
                        <a:spcBef>
                          <a:spcPct val="20000"/>
                        </a:spcBef>
                        <a:spcAft>
                          <a:spcPct val="0"/>
                        </a:spcAft>
                        <a:buClr>
                          <a:srgbClr val="C00000"/>
                        </a:buClr>
                        <a:buSzPct val="75000"/>
                        <a:buFont typeface="Wingdings" panose="05000000000000000000" pitchFamily="2" charset="2"/>
                        <a:buNone/>
                        <a:tabLst/>
                        <a:defRPr/>
                      </a:pPr>
                      <a:r>
                        <a:rPr kumimoji="0" lang="en-US" sz="2800" b="1" i="0" u="none" strike="noStrike" kern="0" cap="none" spc="0" normalizeH="0" baseline="0" noProof="0" dirty="0">
                          <a:ln>
                            <a:noFill/>
                          </a:ln>
                          <a:solidFill>
                            <a:schemeClr val="bg2"/>
                          </a:solidFill>
                          <a:effectLst/>
                          <a:uLnTx/>
                          <a:uFillTx/>
                          <a:latin typeface="Calibri" panose="020F0502020204030204" pitchFamily="34" charset="0"/>
                          <a:ea typeface="+mn-ea"/>
                          <a:cs typeface="+mn-cs"/>
                        </a:rPr>
                        <a:t>Assyrian judgment upon Judah</a:t>
                      </a:r>
                    </a:p>
                  </a:txBody>
                  <a:tcPr/>
                </a:tc>
                <a:tc>
                  <a:txBody>
                    <a:bodyPr/>
                    <a:lstStyle/>
                    <a:p>
                      <a:pPr marL="0" marR="0" lvl="0" indent="0" algn="l" defTabSz="914400" rtl="0" eaLnBrk="1" fontAlgn="base" latinLnBrk="0" hangingPunct="1">
                        <a:lnSpc>
                          <a:spcPct val="100000"/>
                        </a:lnSpc>
                        <a:spcBef>
                          <a:spcPct val="20000"/>
                        </a:spcBef>
                        <a:spcAft>
                          <a:spcPct val="0"/>
                        </a:spcAft>
                        <a:buClr>
                          <a:srgbClr val="C00000"/>
                        </a:buClr>
                        <a:buSzPct val="75000"/>
                        <a:buFont typeface="Wingdings" panose="05000000000000000000" pitchFamily="2" charset="2"/>
                        <a:buNone/>
                        <a:tabLst/>
                        <a:defRPr/>
                      </a:pPr>
                      <a:r>
                        <a:rPr kumimoji="0" lang="en-US" sz="2800" b="1" i="0" u="none" strike="noStrike" kern="0" cap="none" spc="0" normalizeH="0" baseline="0" noProof="0" dirty="0">
                          <a:ln>
                            <a:noFill/>
                          </a:ln>
                          <a:solidFill>
                            <a:schemeClr val="bg2"/>
                          </a:solidFill>
                          <a:effectLst/>
                          <a:uLnTx/>
                          <a:uFillTx/>
                          <a:latin typeface="Calibri" panose="020F0502020204030204" pitchFamily="34" charset="0"/>
                          <a:ea typeface="+mn-ea"/>
                          <a:cs typeface="+mn-cs"/>
                        </a:rPr>
                        <a:t>Assyrian judgment upon Syria and Israel</a:t>
                      </a:r>
                    </a:p>
                  </a:txBody>
                  <a:tcPr/>
                </a:tc>
                <a:extLst>
                  <a:ext uri="{0D108BD9-81ED-4DB2-BD59-A6C34878D82A}">
                    <a16:rowId xmlns:a16="http://schemas.microsoft.com/office/drawing/2014/main" val="275393254"/>
                  </a:ext>
                </a:extLst>
              </a:tr>
            </a:tbl>
          </a:graphicData>
        </a:graphic>
      </p:graphicFrame>
    </p:spTree>
    <p:extLst>
      <p:ext uri="{BB962C8B-B14F-4D97-AF65-F5344CB8AC3E}">
        <p14:creationId xmlns:p14="http://schemas.microsoft.com/office/powerpoint/2010/main" val="7812983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1143000"/>
          </a:xfrm>
        </p:spPr>
        <p:txBody>
          <a:bodyPr/>
          <a:lstStyle/>
          <a:p>
            <a:pPr algn="ctr">
              <a:buFontTx/>
              <a:buNone/>
              <a:defRPr/>
            </a:pPr>
            <a:r>
              <a:rPr lang="en-US" dirty="0"/>
              <a:t>Messiah Must Be:</a:t>
            </a:r>
          </a:p>
        </p:txBody>
      </p:sp>
      <p:sp>
        <p:nvSpPr>
          <p:cNvPr id="3" name="Content Placeholder 2"/>
          <p:cNvSpPr>
            <a:spLocks noGrp="1"/>
          </p:cNvSpPr>
          <p:nvPr>
            <p:ph idx="1"/>
          </p:nvPr>
        </p:nvSpPr>
        <p:spPr>
          <a:xfrm>
            <a:off x="228600" y="1600200"/>
            <a:ext cx="8686800" cy="3733800"/>
          </a:xfrm>
        </p:spPr>
        <p:txBody>
          <a:bodyPr/>
          <a:lstStyle/>
          <a:p>
            <a:pPr marL="457200" lvl="1" indent="-454025">
              <a:spcBef>
                <a:spcPts val="0"/>
              </a:spcBef>
              <a:spcAft>
                <a:spcPts val="3600"/>
              </a:spcAft>
              <a:buSzPct val="100000"/>
              <a:buFont typeface="+mj-lt"/>
              <a:buAutoNum type="arabicPeriod"/>
              <a:defRPr/>
            </a:pPr>
            <a:r>
              <a:rPr lang="en-US" sz="3600" b="1" u="sng" dirty="0">
                <a:solidFill>
                  <a:srgbClr val="FFFFCC"/>
                </a:solidFill>
              </a:rPr>
              <a:t>A man (Gen 3:15)</a:t>
            </a:r>
            <a:r>
              <a:rPr lang="en-US" sz="3600" dirty="0"/>
              <a:t>  </a:t>
            </a:r>
          </a:p>
          <a:p>
            <a:pPr marL="457200" lvl="1" indent="-454025">
              <a:spcBef>
                <a:spcPts val="0"/>
              </a:spcBef>
              <a:spcAft>
                <a:spcPts val="3600"/>
              </a:spcAft>
              <a:buSzPct val="100000"/>
              <a:buFont typeface="+mj-lt"/>
              <a:buAutoNum type="arabicPeriod"/>
              <a:defRPr/>
            </a:pPr>
            <a:r>
              <a:rPr lang="en-US" sz="3600" dirty="0"/>
              <a:t>From Jacob’s line (Num 24:17)  </a:t>
            </a:r>
          </a:p>
          <a:p>
            <a:pPr marL="457200" lvl="1" indent="-454025">
              <a:spcBef>
                <a:spcPts val="0"/>
              </a:spcBef>
              <a:spcAft>
                <a:spcPts val="3600"/>
              </a:spcAft>
              <a:buSzPct val="100000"/>
              <a:buFont typeface="+mj-lt"/>
              <a:buAutoNum type="arabicPeriod"/>
              <a:defRPr/>
            </a:pPr>
            <a:r>
              <a:rPr lang="en-US" sz="3600" dirty="0"/>
              <a:t>Be born of a virgin (Isa 7:13-14)  </a:t>
            </a:r>
          </a:p>
          <a:p>
            <a:pPr marL="457200" lvl="1" indent="-454025">
              <a:spcBef>
                <a:spcPts val="0"/>
              </a:spcBef>
              <a:spcAft>
                <a:spcPts val="3600"/>
              </a:spcAft>
              <a:buSzPct val="100000"/>
              <a:buFont typeface="+mj-lt"/>
              <a:buAutoNum type="arabicPeriod"/>
              <a:defRPr/>
            </a:pPr>
            <a:r>
              <a:rPr lang="en-US" sz="3600" dirty="0"/>
              <a:t>Be born in Bethlehem (Micah 5:2)  </a:t>
            </a:r>
          </a:p>
        </p:txBody>
      </p:sp>
      <p:pic>
        <p:nvPicPr>
          <p:cNvPr id="5" name="Picture 5" descr="https://encrypted-tbn2.gstatic.com/images?q=tbn:ANd9GcQjYa1b34wEurDM_Ysus-MUPsGfl59ZGk9jgBY_m0Y7gik3vNxam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1600200"/>
            <a:ext cx="2425280" cy="20574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02930408"/>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85800" y="304800"/>
            <a:ext cx="7772400" cy="762000"/>
          </a:xfrm>
        </p:spPr>
        <p:txBody>
          <a:bodyPr/>
          <a:lstStyle/>
          <a:p>
            <a:pPr algn="ctr" eaLnBrk="1" hangingPunct="1"/>
            <a:r>
              <a:rPr lang="en-US" altLang="en-US" dirty="0"/>
              <a:t>Isaiah 7:13-14</a:t>
            </a:r>
          </a:p>
        </p:txBody>
      </p:sp>
      <p:sp>
        <p:nvSpPr>
          <p:cNvPr id="6147" name="Rectangle 3"/>
          <p:cNvSpPr>
            <a:spLocks noGrp="1" noChangeArrowheads="1"/>
          </p:cNvSpPr>
          <p:nvPr>
            <p:ph type="body" idx="1"/>
          </p:nvPr>
        </p:nvSpPr>
        <p:spPr>
          <a:xfrm>
            <a:off x="228600" y="1066800"/>
            <a:ext cx="8382000" cy="5562600"/>
          </a:xfrm>
        </p:spPr>
        <p:txBody>
          <a:bodyPr/>
          <a:lstStyle/>
          <a:p>
            <a:pPr marL="457200" indent="-457200" eaLnBrk="1" hangingPunct="1">
              <a:spcBef>
                <a:spcPts val="0"/>
              </a:spcBef>
              <a:spcAft>
                <a:spcPts val="1600"/>
              </a:spcAft>
              <a:defRPr/>
            </a:pPr>
            <a:r>
              <a:rPr lang="en-US" b="1" dirty="0">
                <a:solidFill>
                  <a:srgbClr val="FFFFCC"/>
                </a:solidFill>
              </a:rPr>
              <a:t>Ahaz’ Day?</a:t>
            </a:r>
          </a:p>
          <a:p>
            <a:pPr marL="914400" lvl="1" indent="-457200" eaLnBrk="1" hangingPunct="1">
              <a:spcBef>
                <a:spcPts val="0"/>
              </a:spcBef>
              <a:spcAft>
                <a:spcPts val="1600"/>
              </a:spcAft>
              <a:defRPr/>
            </a:pPr>
            <a:r>
              <a:rPr lang="en-US" dirty="0"/>
              <a:t>Isaiah 53 in Acts 8:31-35</a:t>
            </a:r>
          </a:p>
          <a:p>
            <a:pPr marL="914400" lvl="1" indent="-457200" eaLnBrk="1" hangingPunct="1">
              <a:spcBef>
                <a:spcPts val="0"/>
              </a:spcBef>
              <a:spcAft>
                <a:spcPts val="1600"/>
              </a:spcAft>
              <a:defRPr/>
            </a:pPr>
            <a:r>
              <a:rPr lang="en-US" dirty="0"/>
              <a:t>Sign (Isa 7:14)</a:t>
            </a:r>
          </a:p>
          <a:p>
            <a:pPr marL="914400" lvl="1" indent="-457200" eaLnBrk="1" hangingPunct="1">
              <a:spcBef>
                <a:spcPts val="0"/>
              </a:spcBef>
              <a:spcAft>
                <a:spcPts val="1600"/>
              </a:spcAft>
              <a:defRPr/>
            </a:pPr>
            <a:r>
              <a:rPr lang="en-US" b="1" u="sng" dirty="0">
                <a:solidFill>
                  <a:srgbClr val="FFFFCC"/>
                </a:solidFill>
              </a:rPr>
              <a:t>Two threats (Isa. 7:1-2)</a:t>
            </a:r>
          </a:p>
          <a:p>
            <a:pPr marL="1371600" lvl="2" indent="-457200" eaLnBrk="1" hangingPunct="1">
              <a:spcBef>
                <a:spcPts val="0"/>
              </a:spcBef>
              <a:spcAft>
                <a:spcPts val="1600"/>
              </a:spcAft>
              <a:defRPr/>
            </a:pPr>
            <a:r>
              <a:rPr lang="en-US" i="1" dirty="0"/>
              <a:t>Shear </a:t>
            </a:r>
            <a:r>
              <a:rPr lang="en-US" i="1" dirty="0" err="1"/>
              <a:t>Jashub</a:t>
            </a:r>
            <a:r>
              <a:rPr lang="en-US" dirty="0"/>
              <a:t> (Isa. 7:3)</a:t>
            </a:r>
          </a:p>
          <a:p>
            <a:pPr marL="1371600" lvl="2" indent="-457200" eaLnBrk="1" hangingPunct="1">
              <a:spcBef>
                <a:spcPts val="0"/>
              </a:spcBef>
              <a:spcAft>
                <a:spcPts val="1600"/>
              </a:spcAft>
              <a:defRPr/>
            </a:pPr>
            <a:r>
              <a:rPr lang="en-US" dirty="0"/>
              <a:t>David (Isa 7:13)</a:t>
            </a:r>
          </a:p>
          <a:p>
            <a:pPr marL="1371600" lvl="2" indent="-457200" eaLnBrk="1" hangingPunct="1">
              <a:spcBef>
                <a:spcPts val="0"/>
              </a:spcBef>
              <a:spcAft>
                <a:spcPts val="1600"/>
              </a:spcAft>
              <a:defRPr/>
            </a:pPr>
            <a:r>
              <a:rPr lang="en-US" dirty="0"/>
              <a:t>From the singular to the plural “you”</a:t>
            </a:r>
          </a:p>
          <a:p>
            <a:pPr marL="914400" lvl="1" indent="-457200" eaLnBrk="1" hangingPunct="1">
              <a:spcBef>
                <a:spcPts val="0"/>
              </a:spcBef>
              <a:spcAft>
                <a:spcPts val="1600"/>
              </a:spcAft>
              <a:defRPr/>
            </a:pPr>
            <a:r>
              <a:rPr lang="en-US" dirty="0"/>
              <a:t>Extended context (Isa 9:6; 11:1-5)</a:t>
            </a:r>
          </a:p>
        </p:txBody>
      </p:sp>
      <p:pic>
        <p:nvPicPr>
          <p:cNvPr id="20484" name="Picture 5" descr="https://encrypted-tbn2.gstatic.com/images?q=tbn:ANd9GcQjYa1b34wEurDM_Ysus-MUPsGfl59ZGk9jgBY_m0Y7gik3vNxam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1600200"/>
            <a:ext cx="2617788" cy="222151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9068375"/>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85800" y="304800"/>
            <a:ext cx="7772400" cy="762000"/>
          </a:xfrm>
        </p:spPr>
        <p:txBody>
          <a:bodyPr/>
          <a:lstStyle/>
          <a:p>
            <a:pPr algn="ctr" eaLnBrk="1" hangingPunct="1"/>
            <a:r>
              <a:rPr lang="en-US" altLang="en-US" dirty="0"/>
              <a:t>Isaiah 7:13-14</a:t>
            </a:r>
          </a:p>
        </p:txBody>
      </p:sp>
      <p:sp>
        <p:nvSpPr>
          <p:cNvPr id="6147" name="Rectangle 3"/>
          <p:cNvSpPr>
            <a:spLocks noGrp="1" noChangeArrowheads="1"/>
          </p:cNvSpPr>
          <p:nvPr>
            <p:ph type="body" idx="1"/>
          </p:nvPr>
        </p:nvSpPr>
        <p:spPr>
          <a:xfrm>
            <a:off x="228600" y="1066800"/>
            <a:ext cx="8382000" cy="5562600"/>
          </a:xfrm>
        </p:spPr>
        <p:txBody>
          <a:bodyPr/>
          <a:lstStyle/>
          <a:p>
            <a:pPr marL="457200" indent="-457200" eaLnBrk="1" hangingPunct="1">
              <a:spcBef>
                <a:spcPts val="0"/>
              </a:spcBef>
              <a:spcAft>
                <a:spcPts val="1600"/>
              </a:spcAft>
              <a:defRPr/>
            </a:pPr>
            <a:r>
              <a:rPr lang="en-US" b="1" dirty="0">
                <a:solidFill>
                  <a:srgbClr val="FFFFCC"/>
                </a:solidFill>
              </a:rPr>
              <a:t>Ahaz’ Day?</a:t>
            </a:r>
          </a:p>
          <a:p>
            <a:pPr marL="914400" lvl="1" indent="-457200" eaLnBrk="1" hangingPunct="1">
              <a:spcBef>
                <a:spcPts val="0"/>
              </a:spcBef>
              <a:spcAft>
                <a:spcPts val="1600"/>
              </a:spcAft>
              <a:defRPr/>
            </a:pPr>
            <a:r>
              <a:rPr lang="en-US" dirty="0"/>
              <a:t>Isaiah 53 in Acts 8:31-35</a:t>
            </a:r>
          </a:p>
          <a:p>
            <a:pPr marL="914400" lvl="1" indent="-457200" eaLnBrk="1" hangingPunct="1">
              <a:spcBef>
                <a:spcPts val="0"/>
              </a:spcBef>
              <a:spcAft>
                <a:spcPts val="1600"/>
              </a:spcAft>
              <a:defRPr/>
            </a:pPr>
            <a:r>
              <a:rPr lang="en-US" dirty="0"/>
              <a:t>Sign (Isa 7:14)</a:t>
            </a:r>
          </a:p>
          <a:p>
            <a:pPr marL="914400" lvl="1" indent="-457200" eaLnBrk="1" hangingPunct="1">
              <a:spcBef>
                <a:spcPts val="0"/>
              </a:spcBef>
              <a:spcAft>
                <a:spcPts val="1600"/>
              </a:spcAft>
              <a:defRPr/>
            </a:pPr>
            <a:r>
              <a:rPr lang="en-US" b="1" dirty="0">
                <a:solidFill>
                  <a:srgbClr val="FFFFCC"/>
                </a:solidFill>
              </a:rPr>
              <a:t>Two threats (Isa. 7:1-2)</a:t>
            </a:r>
          </a:p>
          <a:p>
            <a:pPr marL="1371600" lvl="2" indent="-457200" eaLnBrk="1" hangingPunct="1">
              <a:spcBef>
                <a:spcPts val="0"/>
              </a:spcBef>
              <a:spcAft>
                <a:spcPts val="1600"/>
              </a:spcAft>
              <a:defRPr/>
            </a:pPr>
            <a:r>
              <a:rPr lang="en-US" b="1" i="1" u="sng" dirty="0">
                <a:solidFill>
                  <a:srgbClr val="FFFFCC"/>
                </a:solidFill>
              </a:rPr>
              <a:t>Shear </a:t>
            </a:r>
            <a:r>
              <a:rPr lang="en-US" b="1" i="1" u="sng" dirty="0" err="1">
                <a:solidFill>
                  <a:srgbClr val="FFFFCC"/>
                </a:solidFill>
              </a:rPr>
              <a:t>Jashub</a:t>
            </a:r>
            <a:r>
              <a:rPr lang="en-US" b="1" i="1" u="sng" dirty="0">
                <a:solidFill>
                  <a:srgbClr val="FFFFCC"/>
                </a:solidFill>
              </a:rPr>
              <a:t> </a:t>
            </a:r>
            <a:r>
              <a:rPr lang="en-US" b="1" u="sng" dirty="0">
                <a:solidFill>
                  <a:srgbClr val="FFFFCC"/>
                </a:solidFill>
              </a:rPr>
              <a:t>(Isa. 7:3)</a:t>
            </a:r>
          </a:p>
          <a:p>
            <a:pPr marL="1371600" lvl="2" indent="-457200" eaLnBrk="1" hangingPunct="1">
              <a:spcBef>
                <a:spcPts val="0"/>
              </a:spcBef>
              <a:spcAft>
                <a:spcPts val="1600"/>
              </a:spcAft>
              <a:defRPr/>
            </a:pPr>
            <a:r>
              <a:rPr lang="en-US" dirty="0"/>
              <a:t>David (Isa 7:13)</a:t>
            </a:r>
          </a:p>
          <a:p>
            <a:pPr marL="1371600" lvl="2" indent="-457200" eaLnBrk="1" hangingPunct="1">
              <a:spcBef>
                <a:spcPts val="0"/>
              </a:spcBef>
              <a:spcAft>
                <a:spcPts val="1600"/>
              </a:spcAft>
              <a:defRPr/>
            </a:pPr>
            <a:r>
              <a:rPr lang="en-US" dirty="0"/>
              <a:t>From the singular to the plural “you”</a:t>
            </a:r>
          </a:p>
          <a:p>
            <a:pPr marL="914400" lvl="1" indent="-457200" eaLnBrk="1" hangingPunct="1">
              <a:spcBef>
                <a:spcPts val="0"/>
              </a:spcBef>
              <a:spcAft>
                <a:spcPts val="1600"/>
              </a:spcAft>
              <a:defRPr/>
            </a:pPr>
            <a:r>
              <a:rPr lang="en-US" dirty="0"/>
              <a:t>Extended context (Isa 9:6; 11:1-5)</a:t>
            </a:r>
          </a:p>
        </p:txBody>
      </p:sp>
      <p:pic>
        <p:nvPicPr>
          <p:cNvPr id="5" name="Picture 5" descr="https://encrypted-tbn2.gstatic.com/images?q=tbn:ANd9GcQjYa1b34wEurDM_Ysus-MUPsGfl59ZGk9jgBY_m0Y7gik3vNxam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1600200"/>
            <a:ext cx="2617788" cy="222151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8610816"/>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85800" y="304800"/>
            <a:ext cx="7772400" cy="762000"/>
          </a:xfrm>
        </p:spPr>
        <p:txBody>
          <a:bodyPr/>
          <a:lstStyle/>
          <a:p>
            <a:pPr algn="ctr" eaLnBrk="1" hangingPunct="1"/>
            <a:r>
              <a:rPr lang="en-US" altLang="en-US" dirty="0"/>
              <a:t>Isaiah 7:13-14</a:t>
            </a:r>
          </a:p>
        </p:txBody>
      </p:sp>
      <p:sp>
        <p:nvSpPr>
          <p:cNvPr id="6147" name="Rectangle 3"/>
          <p:cNvSpPr>
            <a:spLocks noGrp="1" noChangeArrowheads="1"/>
          </p:cNvSpPr>
          <p:nvPr>
            <p:ph type="body" idx="1"/>
          </p:nvPr>
        </p:nvSpPr>
        <p:spPr>
          <a:xfrm>
            <a:off x="228600" y="1066800"/>
            <a:ext cx="8382000" cy="5562600"/>
          </a:xfrm>
        </p:spPr>
        <p:txBody>
          <a:bodyPr/>
          <a:lstStyle/>
          <a:p>
            <a:pPr marL="457200" indent="-457200" eaLnBrk="1" hangingPunct="1">
              <a:spcBef>
                <a:spcPts val="0"/>
              </a:spcBef>
              <a:spcAft>
                <a:spcPts val="1600"/>
              </a:spcAft>
              <a:defRPr/>
            </a:pPr>
            <a:r>
              <a:rPr lang="en-US" b="1" dirty="0">
                <a:solidFill>
                  <a:srgbClr val="FFFFCC"/>
                </a:solidFill>
              </a:rPr>
              <a:t>Ahaz’ Day?</a:t>
            </a:r>
          </a:p>
          <a:p>
            <a:pPr marL="914400" lvl="1" indent="-457200" eaLnBrk="1" hangingPunct="1">
              <a:spcBef>
                <a:spcPts val="0"/>
              </a:spcBef>
              <a:spcAft>
                <a:spcPts val="1600"/>
              </a:spcAft>
              <a:defRPr/>
            </a:pPr>
            <a:r>
              <a:rPr lang="en-US" dirty="0"/>
              <a:t>Isaiah 53 in Acts 8:31-35</a:t>
            </a:r>
          </a:p>
          <a:p>
            <a:pPr marL="914400" lvl="1" indent="-457200" eaLnBrk="1" hangingPunct="1">
              <a:spcBef>
                <a:spcPts val="0"/>
              </a:spcBef>
              <a:spcAft>
                <a:spcPts val="1600"/>
              </a:spcAft>
              <a:defRPr/>
            </a:pPr>
            <a:r>
              <a:rPr lang="en-US" dirty="0"/>
              <a:t>Sign (Isa 7:14)</a:t>
            </a:r>
          </a:p>
          <a:p>
            <a:pPr marL="914400" lvl="1" indent="-457200" eaLnBrk="1" hangingPunct="1">
              <a:spcBef>
                <a:spcPts val="0"/>
              </a:spcBef>
              <a:spcAft>
                <a:spcPts val="1600"/>
              </a:spcAft>
              <a:defRPr/>
            </a:pPr>
            <a:r>
              <a:rPr lang="en-US" b="1" dirty="0">
                <a:solidFill>
                  <a:srgbClr val="FFFFCC"/>
                </a:solidFill>
              </a:rPr>
              <a:t>Two threats (Isa. 7:1-2)</a:t>
            </a:r>
          </a:p>
          <a:p>
            <a:pPr marL="1371600" lvl="2" indent="-457200" eaLnBrk="1" hangingPunct="1">
              <a:spcBef>
                <a:spcPts val="0"/>
              </a:spcBef>
              <a:spcAft>
                <a:spcPts val="1600"/>
              </a:spcAft>
              <a:defRPr/>
            </a:pPr>
            <a:r>
              <a:rPr lang="en-US" i="1" dirty="0"/>
              <a:t>Shear </a:t>
            </a:r>
            <a:r>
              <a:rPr lang="en-US" i="1" dirty="0" err="1"/>
              <a:t>Jashub</a:t>
            </a:r>
            <a:r>
              <a:rPr lang="en-US" i="1" dirty="0"/>
              <a:t> </a:t>
            </a:r>
            <a:r>
              <a:rPr lang="en-US" dirty="0"/>
              <a:t>(Isa. 7:3)</a:t>
            </a:r>
          </a:p>
          <a:p>
            <a:pPr marL="1371600" lvl="2" indent="-457200" eaLnBrk="1" hangingPunct="1">
              <a:spcBef>
                <a:spcPts val="0"/>
              </a:spcBef>
              <a:spcAft>
                <a:spcPts val="1600"/>
              </a:spcAft>
              <a:defRPr/>
            </a:pPr>
            <a:r>
              <a:rPr lang="en-US" b="1" u="sng" dirty="0">
                <a:solidFill>
                  <a:srgbClr val="FFFFCC"/>
                </a:solidFill>
              </a:rPr>
              <a:t>David (Isa 7:13)</a:t>
            </a:r>
          </a:p>
          <a:p>
            <a:pPr marL="1371600" lvl="2" indent="-457200" eaLnBrk="1" hangingPunct="1">
              <a:spcBef>
                <a:spcPts val="0"/>
              </a:spcBef>
              <a:spcAft>
                <a:spcPts val="1600"/>
              </a:spcAft>
              <a:defRPr/>
            </a:pPr>
            <a:r>
              <a:rPr lang="en-US" dirty="0"/>
              <a:t>From the singular to the plural “you”</a:t>
            </a:r>
          </a:p>
          <a:p>
            <a:pPr marL="914400" lvl="1" indent="-457200" eaLnBrk="1" hangingPunct="1">
              <a:spcBef>
                <a:spcPts val="0"/>
              </a:spcBef>
              <a:spcAft>
                <a:spcPts val="1600"/>
              </a:spcAft>
              <a:defRPr/>
            </a:pPr>
            <a:r>
              <a:rPr lang="en-US" dirty="0"/>
              <a:t>Extended context (Isa 9:6; 11:1-5)</a:t>
            </a:r>
          </a:p>
        </p:txBody>
      </p:sp>
      <p:pic>
        <p:nvPicPr>
          <p:cNvPr id="5" name="Picture 5" descr="https://encrypted-tbn2.gstatic.com/images?q=tbn:ANd9GcQjYa1b34wEurDM_Ysus-MUPsGfl59ZGk9jgBY_m0Y7gik3vNxam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1600200"/>
            <a:ext cx="2617788" cy="222151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51696289"/>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76213" y="163513"/>
            <a:ext cx="8791575" cy="6530975"/>
          </a:xfrm>
          <a:prstGeom prst="rect">
            <a:avLst/>
          </a:prstGeom>
          <a:noFill/>
          <a:ln w="38100">
            <a:solidFill>
              <a:srgbClr val="3333FF"/>
            </a:solidFill>
            <a:miter lim="800000"/>
            <a:headEnd/>
            <a:tailEnd/>
          </a:ln>
          <a:extLst>
            <a:ext uri="{909E8E84-426E-40DD-AFC4-6F175D3DCCD1}">
              <a14:hiddenFill xmlns:a14="http://schemas.microsoft.com/office/drawing/2010/main">
                <a:solidFill>
                  <a:srgbClr val="FFFFFF"/>
                </a:solidFill>
              </a14:hiddenFill>
            </a:ext>
          </a:extLst>
        </p:spPr>
      </p:pic>
      <p:sp>
        <p:nvSpPr>
          <p:cNvPr id="64514" name="Rectangle 1"/>
          <p:cNvSpPr>
            <a:spLocks noChangeArrowheads="1"/>
          </p:cNvSpPr>
          <p:nvPr/>
        </p:nvSpPr>
        <p:spPr bwMode="auto">
          <a:xfrm>
            <a:off x="373857" y="169686"/>
            <a:ext cx="8396287" cy="4801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1200"/>
              </a:spcAft>
            </a:pPr>
            <a:r>
              <a:rPr lang="en-US" altLang="en-US" sz="4400" b="1" dirty="0">
                <a:solidFill>
                  <a:srgbClr val="00FFFF"/>
                </a:solidFill>
                <a:effectLst>
                  <a:outerShdw blurRad="38100" dist="38100" dir="2700000" algn="tl">
                    <a:srgbClr val="000000">
                      <a:alpha val="43137"/>
                    </a:srgbClr>
                  </a:outerShdw>
                </a:effectLst>
                <a:latin typeface="Calibri" panose="020F0502020204030204" pitchFamily="34" charset="0"/>
                <a:cs typeface="+mn-cs"/>
              </a:rPr>
              <a:t>Isaiah 7:13-14 (NASB)</a:t>
            </a:r>
          </a:p>
          <a:p>
            <a:pPr algn="just"/>
            <a:r>
              <a:rPr lang="en-US" altLang="en-US" sz="3600" dirty="0">
                <a:latin typeface="Calibri" panose="020F0502020204030204" pitchFamily="34" charset="0"/>
              </a:rPr>
              <a:t>“</a:t>
            </a:r>
            <a:r>
              <a:rPr lang="en-US" sz="3600" dirty="0">
                <a:latin typeface="Calibri" panose="020F0502020204030204" pitchFamily="34" charset="0"/>
              </a:rPr>
              <a:t>Then he said, “Listen now, </a:t>
            </a:r>
            <a:r>
              <a:rPr lang="en-US" sz="3600" b="1" u="sng" dirty="0">
                <a:solidFill>
                  <a:srgbClr val="FFFFCC"/>
                </a:solidFill>
                <a:latin typeface="Calibri" panose="020F0502020204030204" pitchFamily="34" charset="0"/>
              </a:rPr>
              <a:t>O house of David!</a:t>
            </a:r>
            <a:r>
              <a:rPr lang="en-US" sz="3600" dirty="0">
                <a:latin typeface="Calibri" panose="020F0502020204030204" pitchFamily="34" charset="0"/>
              </a:rPr>
              <a:t> Is it too slight a thing for you to try the patience of men, that you will try the patience of my God as well? </a:t>
            </a:r>
            <a:r>
              <a:rPr lang="en-US" sz="3600" baseline="30000" dirty="0">
                <a:latin typeface="Calibri" panose="020F0502020204030204" pitchFamily="34" charset="0"/>
              </a:rPr>
              <a:t>14 </a:t>
            </a:r>
            <a:r>
              <a:rPr lang="en-US" sz="3600" dirty="0">
                <a:latin typeface="Calibri" panose="020F0502020204030204" pitchFamily="34" charset="0"/>
              </a:rPr>
              <a:t>Therefore the Lord Himself will give you a sign: Behold, a virgin will be with child and bear a son, and she will call His name Immanuel.</a:t>
            </a:r>
            <a:r>
              <a:rPr lang="en-US" altLang="en-US" sz="3600" dirty="0">
                <a:latin typeface="Calibri" panose="020F0502020204030204" pitchFamily="34" charset="0"/>
              </a:rPr>
              <a:t>”</a:t>
            </a:r>
          </a:p>
        </p:txBody>
      </p:sp>
    </p:spTree>
    <p:extLst>
      <p:ext uri="{BB962C8B-B14F-4D97-AF65-F5344CB8AC3E}">
        <p14:creationId xmlns:p14="http://schemas.microsoft.com/office/powerpoint/2010/main" val="2573999020"/>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85800" y="304800"/>
            <a:ext cx="7772400" cy="762000"/>
          </a:xfrm>
        </p:spPr>
        <p:txBody>
          <a:bodyPr/>
          <a:lstStyle/>
          <a:p>
            <a:pPr algn="ctr" eaLnBrk="1" hangingPunct="1"/>
            <a:r>
              <a:rPr lang="en-US" altLang="en-US" dirty="0"/>
              <a:t>Isaiah 7:13-14</a:t>
            </a:r>
          </a:p>
        </p:txBody>
      </p:sp>
      <p:sp>
        <p:nvSpPr>
          <p:cNvPr id="6147" name="Rectangle 3"/>
          <p:cNvSpPr>
            <a:spLocks noGrp="1" noChangeArrowheads="1"/>
          </p:cNvSpPr>
          <p:nvPr>
            <p:ph type="body" idx="1"/>
          </p:nvPr>
        </p:nvSpPr>
        <p:spPr>
          <a:xfrm>
            <a:off x="228600" y="1066800"/>
            <a:ext cx="8382000" cy="5562600"/>
          </a:xfrm>
        </p:spPr>
        <p:txBody>
          <a:bodyPr/>
          <a:lstStyle/>
          <a:p>
            <a:pPr marL="457200" indent="-457200" eaLnBrk="1" hangingPunct="1">
              <a:spcBef>
                <a:spcPts val="0"/>
              </a:spcBef>
              <a:spcAft>
                <a:spcPts val="1600"/>
              </a:spcAft>
              <a:defRPr/>
            </a:pPr>
            <a:r>
              <a:rPr lang="en-US" b="1" dirty="0">
                <a:solidFill>
                  <a:srgbClr val="FFFFCC"/>
                </a:solidFill>
              </a:rPr>
              <a:t>Ahaz’ Day?</a:t>
            </a:r>
          </a:p>
          <a:p>
            <a:pPr marL="914400" lvl="1" indent="-457200" eaLnBrk="1" hangingPunct="1">
              <a:spcBef>
                <a:spcPts val="0"/>
              </a:spcBef>
              <a:spcAft>
                <a:spcPts val="1600"/>
              </a:spcAft>
              <a:defRPr/>
            </a:pPr>
            <a:r>
              <a:rPr lang="en-US" dirty="0"/>
              <a:t>Isaiah 53 in Acts 8:31-35</a:t>
            </a:r>
          </a:p>
          <a:p>
            <a:pPr marL="914400" lvl="1" indent="-457200" eaLnBrk="1" hangingPunct="1">
              <a:spcBef>
                <a:spcPts val="0"/>
              </a:spcBef>
              <a:spcAft>
                <a:spcPts val="1600"/>
              </a:spcAft>
              <a:defRPr/>
            </a:pPr>
            <a:r>
              <a:rPr lang="en-US" dirty="0"/>
              <a:t>Sign (Isa 7:14)</a:t>
            </a:r>
          </a:p>
          <a:p>
            <a:pPr marL="914400" lvl="1" indent="-457200" eaLnBrk="1" hangingPunct="1">
              <a:spcBef>
                <a:spcPts val="0"/>
              </a:spcBef>
              <a:spcAft>
                <a:spcPts val="1600"/>
              </a:spcAft>
              <a:defRPr/>
            </a:pPr>
            <a:r>
              <a:rPr lang="en-US" b="1" dirty="0">
                <a:solidFill>
                  <a:srgbClr val="FFFFCC"/>
                </a:solidFill>
              </a:rPr>
              <a:t>Two threats (Isa. 7:1-2)</a:t>
            </a:r>
          </a:p>
          <a:p>
            <a:pPr marL="1371600" lvl="2" indent="-457200" eaLnBrk="1" hangingPunct="1">
              <a:spcBef>
                <a:spcPts val="0"/>
              </a:spcBef>
              <a:spcAft>
                <a:spcPts val="1600"/>
              </a:spcAft>
              <a:defRPr/>
            </a:pPr>
            <a:r>
              <a:rPr lang="en-US" i="1" dirty="0"/>
              <a:t>Shear </a:t>
            </a:r>
            <a:r>
              <a:rPr lang="en-US" i="1" dirty="0" err="1"/>
              <a:t>Jashub</a:t>
            </a:r>
            <a:r>
              <a:rPr lang="en-US" i="1" dirty="0"/>
              <a:t> </a:t>
            </a:r>
            <a:r>
              <a:rPr lang="en-US" dirty="0"/>
              <a:t>(Isa. 7:3)</a:t>
            </a:r>
          </a:p>
          <a:p>
            <a:pPr marL="1371600" lvl="2" indent="-457200" eaLnBrk="1" hangingPunct="1">
              <a:spcBef>
                <a:spcPts val="0"/>
              </a:spcBef>
              <a:spcAft>
                <a:spcPts val="1600"/>
              </a:spcAft>
              <a:defRPr/>
            </a:pPr>
            <a:r>
              <a:rPr lang="en-US" dirty="0"/>
              <a:t>David (Isa 7:13)</a:t>
            </a:r>
          </a:p>
          <a:p>
            <a:pPr marL="1371600" lvl="2" indent="-457200" eaLnBrk="1" hangingPunct="1">
              <a:spcBef>
                <a:spcPts val="0"/>
              </a:spcBef>
              <a:spcAft>
                <a:spcPts val="1600"/>
              </a:spcAft>
              <a:defRPr/>
            </a:pPr>
            <a:r>
              <a:rPr lang="en-US" b="1" u="sng" dirty="0">
                <a:solidFill>
                  <a:srgbClr val="FFFFCC"/>
                </a:solidFill>
              </a:rPr>
              <a:t>From the singular to the plural “you”</a:t>
            </a:r>
          </a:p>
          <a:p>
            <a:pPr marL="914400" lvl="1" indent="-457200" eaLnBrk="1" hangingPunct="1">
              <a:spcBef>
                <a:spcPts val="0"/>
              </a:spcBef>
              <a:spcAft>
                <a:spcPts val="1600"/>
              </a:spcAft>
              <a:defRPr/>
            </a:pPr>
            <a:r>
              <a:rPr lang="en-US" dirty="0"/>
              <a:t>Extended context (Isa 9:6; 11:1-5)</a:t>
            </a:r>
          </a:p>
        </p:txBody>
      </p:sp>
      <p:pic>
        <p:nvPicPr>
          <p:cNvPr id="5" name="Picture 5" descr="https://encrypted-tbn2.gstatic.com/images?q=tbn:ANd9GcQjYa1b34wEurDM_Ysus-MUPsGfl59ZGk9jgBY_m0Y7gik3vNxam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1600200"/>
            <a:ext cx="2617788" cy="222151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9982207"/>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3"/>
          <p:cNvSpPr>
            <a:spLocks noChangeArrowheads="1"/>
          </p:cNvSpPr>
          <p:nvPr/>
        </p:nvSpPr>
        <p:spPr bwMode="auto">
          <a:xfrm>
            <a:off x="76200" y="685800"/>
            <a:ext cx="8991600" cy="6063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marL="0" marR="0" algn="just">
              <a:spcBef>
                <a:spcPts val="0"/>
              </a:spcBef>
              <a:spcAft>
                <a:spcPts val="0"/>
              </a:spcAft>
            </a:pPr>
            <a:r>
              <a:rPr lang="en-US" baseline="30000" dirty="0">
                <a:latin typeface="Calibri" panose="020F0502020204030204" pitchFamily="34" charset="0"/>
              </a:rPr>
              <a:t>9</a:t>
            </a:r>
            <a:r>
              <a:rPr lang="en-US" dirty="0">
                <a:latin typeface="Calibri" panose="020F0502020204030204" pitchFamily="34" charset="0"/>
              </a:rPr>
              <a:t> “… and the head of Ephraim is Samaria and the head of Samaria is the son of </a:t>
            </a:r>
            <a:r>
              <a:rPr lang="en-US" dirty="0" err="1">
                <a:latin typeface="Calibri" panose="020F0502020204030204" pitchFamily="34" charset="0"/>
              </a:rPr>
              <a:t>Remaliah</a:t>
            </a:r>
            <a:r>
              <a:rPr lang="en-US" dirty="0">
                <a:latin typeface="Calibri" panose="020F0502020204030204" pitchFamily="34" charset="0"/>
              </a:rPr>
              <a:t>. If </a:t>
            </a:r>
            <a:r>
              <a:rPr lang="en-US" b="1" u="sng" dirty="0">
                <a:solidFill>
                  <a:srgbClr val="FFFFCC"/>
                </a:solidFill>
                <a:latin typeface="Calibri" panose="020F0502020204030204" pitchFamily="34" charset="0"/>
              </a:rPr>
              <a:t>you [s]</a:t>
            </a:r>
            <a:r>
              <a:rPr lang="en-US" b="1" dirty="0">
                <a:solidFill>
                  <a:srgbClr val="FFFFCC"/>
                </a:solidFill>
                <a:latin typeface="Calibri" panose="020F0502020204030204" pitchFamily="34" charset="0"/>
              </a:rPr>
              <a:t> </a:t>
            </a:r>
            <a:r>
              <a:rPr lang="en-US" dirty="0">
                <a:latin typeface="Calibri" panose="020F0502020204030204" pitchFamily="34" charset="0"/>
              </a:rPr>
              <a:t>will not believe, </a:t>
            </a:r>
            <a:r>
              <a:rPr lang="en-US" b="1" u="sng" dirty="0">
                <a:solidFill>
                  <a:srgbClr val="FFFFCC"/>
                </a:solidFill>
                <a:latin typeface="Calibri" panose="020F0502020204030204" pitchFamily="34" charset="0"/>
              </a:rPr>
              <a:t>you [s]</a:t>
            </a:r>
            <a:r>
              <a:rPr lang="en-US" b="1" dirty="0">
                <a:solidFill>
                  <a:srgbClr val="FFFFCC"/>
                </a:solidFill>
                <a:latin typeface="Calibri" panose="020F0502020204030204" pitchFamily="34" charset="0"/>
              </a:rPr>
              <a:t> </a:t>
            </a:r>
            <a:r>
              <a:rPr lang="en-US" dirty="0">
                <a:latin typeface="Calibri" panose="020F0502020204030204" pitchFamily="34" charset="0"/>
              </a:rPr>
              <a:t>surely shall not last.”’” </a:t>
            </a:r>
            <a:r>
              <a:rPr lang="en-US" baseline="30000" dirty="0">
                <a:latin typeface="Calibri" panose="020F0502020204030204" pitchFamily="34" charset="0"/>
              </a:rPr>
              <a:t>10</a:t>
            </a:r>
            <a:r>
              <a:rPr lang="en-US" dirty="0">
                <a:latin typeface="Calibri" panose="020F0502020204030204" pitchFamily="34" charset="0"/>
              </a:rPr>
              <a:t> Then the Lord spoke again to Ahaz, saying, </a:t>
            </a:r>
            <a:r>
              <a:rPr lang="en-US" baseline="30000" dirty="0">
                <a:latin typeface="Calibri" panose="020F0502020204030204" pitchFamily="34" charset="0"/>
              </a:rPr>
              <a:t>11</a:t>
            </a:r>
            <a:r>
              <a:rPr lang="en-US" dirty="0">
                <a:latin typeface="Calibri" panose="020F0502020204030204" pitchFamily="34" charset="0"/>
              </a:rPr>
              <a:t> “Ask a sign for </a:t>
            </a:r>
            <a:r>
              <a:rPr lang="en-US" b="1" u="sng" dirty="0">
                <a:solidFill>
                  <a:srgbClr val="FFFFCC"/>
                </a:solidFill>
                <a:latin typeface="Calibri" panose="020F0502020204030204" pitchFamily="34" charset="0"/>
              </a:rPr>
              <a:t>yourself [s]</a:t>
            </a:r>
            <a:r>
              <a:rPr lang="en-US" b="1" dirty="0">
                <a:solidFill>
                  <a:srgbClr val="FFFFCC"/>
                </a:solidFill>
                <a:latin typeface="Calibri" panose="020F0502020204030204" pitchFamily="34" charset="0"/>
              </a:rPr>
              <a:t> </a:t>
            </a:r>
            <a:r>
              <a:rPr lang="en-US" dirty="0">
                <a:latin typeface="Calibri" panose="020F0502020204030204" pitchFamily="34" charset="0"/>
              </a:rPr>
              <a:t>from the Lord your God; make it deep as </a:t>
            </a:r>
            <a:r>
              <a:rPr lang="en-US" dirty="0" err="1">
                <a:latin typeface="Calibri" panose="020F0502020204030204" pitchFamily="34" charset="0"/>
              </a:rPr>
              <a:t>Sheol</a:t>
            </a:r>
            <a:r>
              <a:rPr lang="en-US" dirty="0">
                <a:latin typeface="Calibri" panose="020F0502020204030204" pitchFamily="34" charset="0"/>
              </a:rPr>
              <a:t> or high as heaven.” </a:t>
            </a:r>
            <a:r>
              <a:rPr lang="en-US" baseline="30000" dirty="0">
                <a:latin typeface="Calibri" panose="020F0502020204030204" pitchFamily="34" charset="0"/>
              </a:rPr>
              <a:t>12</a:t>
            </a:r>
            <a:r>
              <a:rPr lang="en-US" dirty="0">
                <a:latin typeface="Calibri" panose="020F0502020204030204" pitchFamily="34" charset="0"/>
              </a:rPr>
              <a:t> But Ahaz said, “I will not ask, nor will I test the Lord!” </a:t>
            </a:r>
            <a:r>
              <a:rPr lang="en-US" baseline="30000" dirty="0">
                <a:latin typeface="Calibri" panose="020F0502020204030204" pitchFamily="34" charset="0"/>
              </a:rPr>
              <a:t>13</a:t>
            </a:r>
            <a:r>
              <a:rPr lang="en-US" dirty="0">
                <a:latin typeface="Calibri" panose="020F0502020204030204" pitchFamily="34" charset="0"/>
              </a:rPr>
              <a:t> Then he said, “Listen now, O house of David! Is it too slight a thing for </a:t>
            </a:r>
            <a:r>
              <a:rPr lang="en-US" b="1" u="sng" dirty="0">
                <a:solidFill>
                  <a:srgbClr val="FFFFCC"/>
                </a:solidFill>
                <a:latin typeface="Calibri" panose="020F0502020204030204" pitchFamily="34" charset="0"/>
              </a:rPr>
              <a:t>you [</a:t>
            </a:r>
            <a:r>
              <a:rPr lang="en-US" b="1" u="sng" dirty="0" err="1">
                <a:solidFill>
                  <a:srgbClr val="FFFFCC"/>
                </a:solidFill>
                <a:latin typeface="Calibri" panose="020F0502020204030204" pitchFamily="34" charset="0"/>
              </a:rPr>
              <a:t>pl</a:t>
            </a:r>
            <a:r>
              <a:rPr lang="en-US" b="1" u="sng" dirty="0">
                <a:solidFill>
                  <a:srgbClr val="FFFFCC"/>
                </a:solidFill>
                <a:latin typeface="Calibri" panose="020F0502020204030204" pitchFamily="34" charset="0"/>
              </a:rPr>
              <a:t>]</a:t>
            </a:r>
            <a:r>
              <a:rPr lang="en-US" dirty="0">
                <a:latin typeface="Calibri" panose="020F0502020204030204" pitchFamily="34" charset="0"/>
              </a:rPr>
              <a:t> to try the patience of men, that </a:t>
            </a:r>
            <a:r>
              <a:rPr lang="en-US" b="1" u="sng" dirty="0">
                <a:solidFill>
                  <a:srgbClr val="FFFFCC"/>
                </a:solidFill>
                <a:latin typeface="Calibri" panose="020F0502020204030204" pitchFamily="34" charset="0"/>
              </a:rPr>
              <a:t>you [</a:t>
            </a:r>
            <a:r>
              <a:rPr lang="en-US" b="1" u="sng" dirty="0" err="1">
                <a:solidFill>
                  <a:srgbClr val="FFFFCC"/>
                </a:solidFill>
                <a:latin typeface="Calibri" panose="020F0502020204030204" pitchFamily="34" charset="0"/>
              </a:rPr>
              <a:t>pl</a:t>
            </a:r>
            <a:r>
              <a:rPr lang="en-US" b="1" u="sng" dirty="0">
                <a:solidFill>
                  <a:srgbClr val="FFFFCC"/>
                </a:solidFill>
                <a:latin typeface="Calibri" panose="020F0502020204030204" pitchFamily="34" charset="0"/>
              </a:rPr>
              <a:t>]</a:t>
            </a:r>
            <a:r>
              <a:rPr lang="en-US" b="1" dirty="0">
                <a:solidFill>
                  <a:srgbClr val="FFFFCC"/>
                </a:solidFill>
                <a:latin typeface="Calibri" panose="020F0502020204030204" pitchFamily="34" charset="0"/>
              </a:rPr>
              <a:t> </a:t>
            </a:r>
            <a:r>
              <a:rPr lang="en-US" dirty="0">
                <a:latin typeface="Calibri" panose="020F0502020204030204" pitchFamily="34" charset="0"/>
              </a:rPr>
              <a:t>will try the patience of my God as well? </a:t>
            </a:r>
            <a:r>
              <a:rPr lang="en-US" baseline="30000" dirty="0">
                <a:latin typeface="Calibri" panose="020F0502020204030204" pitchFamily="34" charset="0"/>
              </a:rPr>
              <a:t>14</a:t>
            </a:r>
            <a:r>
              <a:rPr lang="en-US" dirty="0">
                <a:latin typeface="Calibri" panose="020F0502020204030204" pitchFamily="34" charset="0"/>
              </a:rPr>
              <a:t> “Therefore the Lord Himself will give </a:t>
            </a:r>
            <a:r>
              <a:rPr lang="en-US" b="1" u="sng" dirty="0">
                <a:solidFill>
                  <a:srgbClr val="FFFFCC"/>
                </a:solidFill>
                <a:latin typeface="Calibri" panose="020F0502020204030204" pitchFamily="34" charset="0"/>
              </a:rPr>
              <a:t>you [</a:t>
            </a:r>
            <a:r>
              <a:rPr lang="en-US" b="1" u="sng" dirty="0" err="1">
                <a:solidFill>
                  <a:srgbClr val="FFFFCC"/>
                </a:solidFill>
                <a:latin typeface="Calibri" panose="020F0502020204030204" pitchFamily="34" charset="0"/>
              </a:rPr>
              <a:t>pl</a:t>
            </a:r>
            <a:r>
              <a:rPr lang="en-US" b="1" u="sng" dirty="0">
                <a:solidFill>
                  <a:srgbClr val="FFFFCC"/>
                </a:solidFill>
                <a:latin typeface="Calibri" panose="020F0502020204030204" pitchFamily="34" charset="0"/>
              </a:rPr>
              <a:t>]</a:t>
            </a:r>
            <a:r>
              <a:rPr lang="en-US" b="1" dirty="0">
                <a:solidFill>
                  <a:srgbClr val="FFFFCC"/>
                </a:solidFill>
                <a:latin typeface="Calibri" panose="020F0502020204030204" pitchFamily="34" charset="0"/>
              </a:rPr>
              <a:t> </a:t>
            </a:r>
            <a:r>
              <a:rPr lang="en-US" dirty="0">
                <a:latin typeface="Calibri" panose="020F0502020204030204" pitchFamily="34" charset="0"/>
              </a:rPr>
              <a:t>a sign: Behold, a virgin will be with child and bear a son, and she will call His name Immanuel. </a:t>
            </a:r>
            <a:r>
              <a:rPr lang="en-US" baseline="30000" dirty="0">
                <a:latin typeface="Calibri" panose="020F0502020204030204" pitchFamily="34" charset="0"/>
              </a:rPr>
              <a:t>15</a:t>
            </a:r>
            <a:r>
              <a:rPr lang="en-US" dirty="0">
                <a:latin typeface="Calibri" panose="020F0502020204030204" pitchFamily="34" charset="0"/>
              </a:rPr>
              <a:t> “He will eat curds and honey at the time He knows enough to refuse evil and choose good. </a:t>
            </a:r>
            <a:r>
              <a:rPr lang="en-US" baseline="30000" dirty="0">
                <a:latin typeface="Calibri" panose="020F0502020204030204" pitchFamily="34" charset="0"/>
              </a:rPr>
              <a:t>16</a:t>
            </a:r>
            <a:r>
              <a:rPr lang="en-US" dirty="0">
                <a:latin typeface="Calibri" panose="020F0502020204030204" pitchFamily="34" charset="0"/>
              </a:rPr>
              <a:t> “For before the boy will know enough to refuse evil and choose good, the land whose two kings </a:t>
            </a:r>
            <a:r>
              <a:rPr lang="en-US" b="1" u="sng" dirty="0">
                <a:solidFill>
                  <a:srgbClr val="FFFFCC"/>
                </a:solidFill>
                <a:latin typeface="Calibri" panose="020F0502020204030204" pitchFamily="34" charset="0"/>
              </a:rPr>
              <a:t>you [s]</a:t>
            </a:r>
            <a:r>
              <a:rPr lang="en-US" b="1" dirty="0">
                <a:solidFill>
                  <a:srgbClr val="FFFFCC"/>
                </a:solidFill>
                <a:latin typeface="Calibri" panose="020F0502020204030204" pitchFamily="34" charset="0"/>
              </a:rPr>
              <a:t> </a:t>
            </a:r>
            <a:r>
              <a:rPr lang="en-US" dirty="0">
                <a:latin typeface="Calibri" panose="020F0502020204030204" pitchFamily="34" charset="0"/>
              </a:rPr>
              <a:t>dread will be forsaken. </a:t>
            </a:r>
            <a:r>
              <a:rPr lang="en-US" baseline="30000" dirty="0">
                <a:latin typeface="Calibri" panose="020F0502020204030204" pitchFamily="34" charset="0"/>
              </a:rPr>
              <a:t>17</a:t>
            </a:r>
            <a:r>
              <a:rPr lang="en-US" dirty="0">
                <a:latin typeface="Calibri" panose="020F0502020204030204" pitchFamily="34" charset="0"/>
              </a:rPr>
              <a:t> “The Lord will bring on </a:t>
            </a:r>
            <a:r>
              <a:rPr lang="en-US" b="1" u="sng" dirty="0">
                <a:solidFill>
                  <a:srgbClr val="FFFFCC"/>
                </a:solidFill>
                <a:latin typeface="Calibri" panose="020F0502020204030204" pitchFamily="34" charset="0"/>
              </a:rPr>
              <a:t>you [s]</a:t>
            </a:r>
            <a:r>
              <a:rPr lang="en-US" b="1" dirty="0">
                <a:solidFill>
                  <a:srgbClr val="FFFFCC"/>
                </a:solidFill>
                <a:latin typeface="Calibri" panose="020F0502020204030204" pitchFamily="34" charset="0"/>
              </a:rPr>
              <a:t>, </a:t>
            </a:r>
            <a:r>
              <a:rPr lang="en-US" dirty="0">
                <a:latin typeface="Calibri" panose="020F0502020204030204" pitchFamily="34" charset="0"/>
              </a:rPr>
              <a:t>on your people, and on your father’s house such days as have never come since the day that Ephraim separated from Judah, the king of Assyria.”</a:t>
            </a:r>
            <a:endParaRPr lang="en-US" sz="2800" dirty="0">
              <a:latin typeface="Calibri" panose="020F0502020204030204" pitchFamily="34" charset="0"/>
            </a:endParaRPr>
          </a:p>
        </p:txBody>
      </p:sp>
      <p:sp>
        <p:nvSpPr>
          <p:cNvPr id="2" name="Rectangle 1"/>
          <p:cNvSpPr/>
          <p:nvPr/>
        </p:nvSpPr>
        <p:spPr>
          <a:xfrm>
            <a:off x="2738805" y="197994"/>
            <a:ext cx="3666388" cy="523220"/>
          </a:xfrm>
          <a:prstGeom prst="rect">
            <a:avLst/>
          </a:prstGeom>
        </p:spPr>
        <p:txBody>
          <a:bodyPr wrap="none">
            <a:spAutoFit/>
          </a:bodyPr>
          <a:lstStyle/>
          <a:p>
            <a:pPr lvl="0" algn="ctr">
              <a:spcBef>
                <a:spcPts val="0"/>
              </a:spcBef>
              <a:spcAft>
                <a:spcPts val="1000"/>
              </a:spcAft>
            </a:pPr>
            <a:r>
              <a:rPr lang="en-US" sz="2800" dirty="0">
                <a:solidFill>
                  <a:srgbClr val="00FFFF"/>
                </a:solidFill>
                <a:latin typeface="Calibri" panose="020F0502020204030204" pitchFamily="34" charset="0"/>
              </a:rPr>
              <a:t>Isaiah 7:9–17 (NASB95) </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6570" y="201543"/>
            <a:ext cx="889347" cy="548640"/>
          </a:xfrm>
          <a:prstGeom prst="rect">
            <a:avLst/>
          </a:prstGeom>
        </p:spPr>
      </p:pic>
    </p:spTree>
    <p:extLst>
      <p:ext uri="{BB962C8B-B14F-4D97-AF65-F5344CB8AC3E}">
        <p14:creationId xmlns:p14="http://schemas.microsoft.com/office/powerpoint/2010/main" val="3918480665"/>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85800" y="304800"/>
            <a:ext cx="7772400" cy="762000"/>
          </a:xfrm>
        </p:spPr>
        <p:txBody>
          <a:bodyPr/>
          <a:lstStyle/>
          <a:p>
            <a:pPr algn="ctr" eaLnBrk="1" hangingPunct="1"/>
            <a:r>
              <a:rPr lang="en-US" altLang="en-US" dirty="0"/>
              <a:t>Isaiah 7:13-14</a:t>
            </a:r>
          </a:p>
        </p:txBody>
      </p:sp>
      <p:sp>
        <p:nvSpPr>
          <p:cNvPr id="6147" name="Rectangle 3"/>
          <p:cNvSpPr>
            <a:spLocks noGrp="1" noChangeArrowheads="1"/>
          </p:cNvSpPr>
          <p:nvPr>
            <p:ph type="body" idx="1"/>
          </p:nvPr>
        </p:nvSpPr>
        <p:spPr>
          <a:xfrm>
            <a:off x="228600" y="1066800"/>
            <a:ext cx="8382000" cy="5562600"/>
          </a:xfrm>
        </p:spPr>
        <p:txBody>
          <a:bodyPr/>
          <a:lstStyle/>
          <a:p>
            <a:pPr marL="457200" indent="-457200" eaLnBrk="1" hangingPunct="1">
              <a:spcBef>
                <a:spcPts val="0"/>
              </a:spcBef>
              <a:spcAft>
                <a:spcPts val="1600"/>
              </a:spcAft>
              <a:defRPr/>
            </a:pPr>
            <a:r>
              <a:rPr lang="en-US" b="1" dirty="0">
                <a:solidFill>
                  <a:srgbClr val="FFFFCC"/>
                </a:solidFill>
              </a:rPr>
              <a:t>Ahaz’ Day?</a:t>
            </a:r>
          </a:p>
          <a:p>
            <a:pPr marL="914400" lvl="1" indent="-457200" eaLnBrk="1" hangingPunct="1">
              <a:spcBef>
                <a:spcPts val="0"/>
              </a:spcBef>
              <a:spcAft>
                <a:spcPts val="1600"/>
              </a:spcAft>
              <a:defRPr/>
            </a:pPr>
            <a:r>
              <a:rPr lang="en-US" dirty="0"/>
              <a:t>Isaiah 53 in Acts 8:31-35</a:t>
            </a:r>
          </a:p>
          <a:p>
            <a:pPr marL="914400" lvl="1" indent="-457200" eaLnBrk="1" hangingPunct="1">
              <a:spcBef>
                <a:spcPts val="0"/>
              </a:spcBef>
              <a:spcAft>
                <a:spcPts val="1600"/>
              </a:spcAft>
              <a:defRPr/>
            </a:pPr>
            <a:r>
              <a:rPr lang="en-US" dirty="0"/>
              <a:t>Sign (Isa 7:14)</a:t>
            </a:r>
          </a:p>
          <a:p>
            <a:pPr marL="914400" lvl="1" indent="-457200" eaLnBrk="1" hangingPunct="1">
              <a:spcBef>
                <a:spcPts val="0"/>
              </a:spcBef>
              <a:spcAft>
                <a:spcPts val="1600"/>
              </a:spcAft>
              <a:defRPr/>
            </a:pPr>
            <a:r>
              <a:rPr lang="en-US" dirty="0"/>
              <a:t>Two threats (Isa. 7:1-2)</a:t>
            </a:r>
          </a:p>
          <a:p>
            <a:pPr marL="1371600" lvl="2" indent="-457200" eaLnBrk="1" hangingPunct="1">
              <a:spcBef>
                <a:spcPts val="0"/>
              </a:spcBef>
              <a:spcAft>
                <a:spcPts val="1600"/>
              </a:spcAft>
              <a:defRPr/>
            </a:pPr>
            <a:r>
              <a:rPr lang="en-US" i="1" dirty="0"/>
              <a:t>Shear </a:t>
            </a:r>
            <a:r>
              <a:rPr lang="en-US" i="1" dirty="0" err="1"/>
              <a:t>Jashub</a:t>
            </a:r>
            <a:r>
              <a:rPr lang="en-US" i="1" dirty="0"/>
              <a:t> </a:t>
            </a:r>
            <a:r>
              <a:rPr lang="en-US" dirty="0"/>
              <a:t>(Isa. 7:3)</a:t>
            </a:r>
          </a:p>
          <a:p>
            <a:pPr marL="1371600" lvl="2" indent="-457200" eaLnBrk="1" hangingPunct="1">
              <a:spcBef>
                <a:spcPts val="0"/>
              </a:spcBef>
              <a:spcAft>
                <a:spcPts val="1600"/>
              </a:spcAft>
              <a:defRPr/>
            </a:pPr>
            <a:r>
              <a:rPr lang="en-US" dirty="0"/>
              <a:t>David (Isa 7:13)</a:t>
            </a:r>
          </a:p>
          <a:p>
            <a:pPr marL="1371600" lvl="2" indent="-457200" eaLnBrk="1" hangingPunct="1">
              <a:spcBef>
                <a:spcPts val="0"/>
              </a:spcBef>
              <a:spcAft>
                <a:spcPts val="1600"/>
              </a:spcAft>
              <a:defRPr/>
            </a:pPr>
            <a:r>
              <a:rPr lang="en-US" dirty="0"/>
              <a:t>From the singular to the plural “you”</a:t>
            </a:r>
          </a:p>
          <a:p>
            <a:pPr marL="914400" lvl="1" indent="-457200" eaLnBrk="1" hangingPunct="1">
              <a:spcBef>
                <a:spcPts val="0"/>
              </a:spcBef>
              <a:spcAft>
                <a:spcPts val="1600"/>
              </a:spcAft>
              <a:defRPr/>
            </a:pPr>
            <a:r>
              <a:rPr lang="en-US" b="1" u="sng" dirty="0">
                <a:solidFill>
                  <a:srgbClr val="FFFFCC"/>
                </a:solidFill>
                <a:ea typeface="+mn-ea"/>
                <a:cs typeface="+mn-cs"/>
              </a:rPr>
              <a:t>Extended context (Isa 9:6; 11:1-5)</a:t>
            </a:r>
          </a:p>
        </p:txBody>
      </p:sp>
      <p:pic>
        <p:nvPicPr>
          <p:cNvPr id="5" name="Picture 5" descr="https://encrypted-tbn2.gstatic.com/images?q=tbn:ANd9GcQjYa1b34wEurDM_Ysus-MUPsGfl59ZGk9jgBY_m0Y7gik3vNxam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1600200"/>
            <a:ext cx="2617788" cy="222151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5165056"/>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1143000"/>
          </a:xfrm>
        </p:spPr>
        <p:txBody>
          <a:bodyPr/>
          <a:lstStyle/>
          <a:p>
            <a:pPr algn="ctr">
              <a:buFontTx/>
              <a:buNone/>
              <a:defRPr/>
            </a:pPr>
            <a:r>
              <a:rPr lang="en-US" dirty="0"/>
              <a:t>Messiah Must Be:</a:t>
            </a:r>
          </a:p>
        </p:txBody>
      </p:sp>
      <p:sp>
        <p:nvSpPr>
          <p:cNvPr id="3" name="Content Placeholder 2"/>
          <p:cNvSpPr>
            <a:spLocks noGrp="1"/>
          </p:cNvSpPr>
          <p:nvPr>
            <p:ph idx="1"/>
          </p:nvPr>
        </p:nvSpPr>
        <p:spPr>
          <a:xfrm>
            <a:off x="228600" y="1600200"/>
            <a:ext cx="7162800" cy="3733800"/>
          </a:xfrm>
        </p:spPr>
        <p:txBody>
          <a:bodyPr/>
          <a:lstStyle/>
          <a:p>
            <a:pPr marL="457200" lvl="1" indent="-454025">
              <a:spcBef>
                <a:spcPts val="0"/>
              </a:spcBef>
              <a:spcAft>
                <a:spcPts val="3600"/>
              </a:spcAft>
              <a:buSzPct val="100000"/>
              <a:buFont typeface="+mj-lt"/>
              <a:buAutoNum type="arabicPeriod"/>
              <a:defRPr/>
            </a:pPr>
            <a:r>
              <a:rPr lang="en-US" sz="3600" dirty="0"/>
              <a:t>A man (Gen 3:15)  </a:t>
            </a:r>
          </a:p>
          <a:p>
            <a:pPr marL="457200" lvl="1" indent="-454025">
              <a:spcBef>
                <a:spcPts val="0"/>
              </a:spcBef>
              <a:spcAft>
                <a:spcPts val="3600"/>
              </a:spcAft>
              <a:buSzPct val="100000"/>
              <a:buFont typeface="+mj-lt"/>
              <a:buAutoNum type="arabicPeriod"/>
              <a:defRPr/>
            </a:pPr>
            <a:r>
              <a:rPr lang="en-US" sz="3600" dirty="0"/>
              <a:t>From Jacob’s line (Num 24:17)  </a:t>
            </a:r>
          </a:p>
          <a:p>
            <a:pPr marL="457200" lvl="1" indent="-454025">
              <a:spcBef>
                <a:spcPts val="0"/>
              </a:spcBef>
              <a:spcAft>
                <a:spcPts val="3600"/>
              </a:spcAft>
              <a:buSzPct val="100000"/>
              <a:buFont typeface="+mj-lt"/>
              <a:buAutoNum type="arabicPeriod"/>
              <a:defRPr/>
            </a:pPr>
            <a:r>
              <a:rPr lang="en-US" sz="3600" dirty="0"/>
              <a:t>Be born of a virgin (Isa 7:13-14)  </a:t>
            </a:r>
          </a:p>
          <a:p>
            <a:pPr marL="457200" lvl="1" indent="-454025">
              <a:spcBef>
                <a:spcPts val="0"/>
              </a:spcBef>
              <a:spcAft>
                <a:spcPts val="3600"/>
              </a:spcAft>
              <a:buSzPct val="100000"/>
              <a:buFont typeface="+mj-lt"/>
              <a:buAutoNum type="arabicPeriod"/>
              <a:defRPr/>
            </a:pPr>
            <a:r>
              <a:rPr lang="en-US" sz="3600" b="1" u="sng" dirty="0">
                <a:solidFill>
                  <a:srgbClr val="FFFFCC"/>
                </a:solidFill>
              </a:rPr>
              <a:t>Be born in Bethlehem (Micah 5:2)  </a:t>
            </a:r>
          </a:p>
        </p:txBody>
      </p:sp>
      <p:pic>
        <p:nvPicPr>
          <p:cNvPr id="4" name="Picture 5" descr="https://encrypted-tbn2.gstatic.com/images?q=tbn:ANd9GcQjYa1b34wEurDM_Ysus-MUPsGfl59ZGk9jgBY_m0Y7gik3vNxam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1600200"/>
            <a:ext cx="2425280" cy="20574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9634374"/>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495300" y="228600"/>
            <a:ext cx="8153400" cy="838200"/>
          </a:xfrm>
        </p:spPr>
        <p:txBody>
          <a:bodyPr/>
          <a:lstStyle/>
          <a:p>
            <a:pPr marL="461963" indent="-460375" eaLnBrk="1" hangingPunct="1">
              <a:buFont typeface="+mj-lt"/>
              <a:buAutoNum type="arabicPeriod" startAt="4"/>
              <a:defRPr/>
            </a:pPr>
            <a:r>
              <a:rPr lang="en-US" sz="4000" dirty="0"/>
              <a:t>Messiah must be born in Bethlehem</a:t>
            </a:r>
          </a:p>
        </p:txBody>
      </p:sp>
      <p:sp>
        <p:nvSpPr>
          <p:cNvPr id="63491" name="Rectangle 3"/>
          <p:cNvSpPr>
            <a:spLocks noGrp="1" noChangeArrowheads="1"/>
          </p:cNvSpPr>
          <p:nvPr>
            <p:ph type="body" idx="1"/>
          </p:nvPr>
        </p:nvSpPr>
        <p:spPr>
          <a:xfrm>
            <a:off x="762000" y="3144838"/>
            <a:ext cx="2667000" cy="568325"/>
          </a:xfrm>
        </p:spPr>
        <p:txBody>
          <a:bodyPr/>
          <a:lstStyle/>
          <a:p>
            <a:pPr marL="461963" indent="-461963" eaLnBrk="1" hangingPunct="1">
              <a:lnSpc>
                <a:spcPct val="90000"/>
              </a:lnSpc>
              <a:buFont typeface="Wingdings" panose="05000000000000000000" pitchFamily="2" charset="2"/>
              <a:buChar char="n"/>
              <a:defRPr/>
            </a:pPr>
            <a:r>
              <a:rPr lang="en-US" sz="3600" dirty="0"/>
              <a:t>Micah 5:2</a:t>
            </a:r>
          </a:p>
        </p:txBody>
      </p:sp>
      <p:pic>
        <p:nvPicPr>
          <p:cNvPr id="30724" name="Picture 4" descr="C:\Documents and Settings\Owner\Application Data\Microsoft\Media Catalog\Downloaded Clips\cl77\j0297865.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1701800"/>
            <a:ext cx="4013200" cy="401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83404685"/>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76213" y="163513"/>
            <a:ext cx="8791575" cy="6530975"/>
          </a:xfrm>
          <a:prstGeom prst="rect">
            <a:avLst/>
          </a:prstGeom>
          <a:noFill/>
          <a:ln w="38100">
            <a:solidFill>
              <a:srgbClr val="3333FF"/>
            </a:solidFill>
            <a:miter lim="800000"/>
            <a:headEnd/>
            <a:tailEnd/>
          </a:ln>
          <a:extLst>
            <a:ext uri="{909E8E84-426E-40DD-AFC4-6F175D3DCCD1}">
              <a14:hiddenFill xmlns:a14="http://schemas.microsoft.com/office/drawing/2010/main">
                <a:solidFill>
                  <a:srgbClr val="FFFFFF"/>
                </a:solidFill>
              </a14:hiddenFill>
            </a:ext>
          </a:extLst>
        </p:spPr>
      </p:pic>
      <p:sp>
        <p:nvSpPr>
          <p:cNvPr id="64514" name="Rectangle 1"/>
          <p:cNvSpPr>
            <a:spLocks noChangeArrowheads="1"/>
          </p:cNvSpPr>
          <p:nvPr/>
        </p:nvSpPr>
        <p:spPr bwMode="auto">
          <a:xfrm>
            <a:off x="176213" y="169686"/>
            <a:ext cx="8791575" cy="4001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1200"/>
              </a:spcAft>
            </a:pPr>
            <a:r>
              <a:rPr lang="en-US" altLang="en-US" sz="4400" b="1" dirty="0">
                <a:solidFill>
                  <a:srgbClr val="00FFFF"/>
                </a:solidFill>
                <a:effectLst>
                  <a:outerShdw blurRad="38100" dist="38100" dir="2700000" algn="tl">
                    <a:srgbClr val="000000">
                      <a:alpha val="43137"/>
                    </a:srgbClr>
                  </a:outerShdw>
                </a:effectLst>
                <a:latin typeface="Calibri" panose="020F0502020204030204" pitchFamily="34" charset="0"/>
                <a:cs typeface="+mn-cs"/>
              </a:rPr>
              <a:t>Micah 5:2 (NASB)</a:t>
            </a:r>
          </a:p>
          <a:p>
            <a:pPr algn="just"/>
            <a:r>
              <a:rPr lang="en-US" altLang="en-US" sz="4000" dirty="0">
                <a:latin typeface="Calibri" panose="020F0502020204030204" pitchFamily="34" charset="0"/>
              </a:rPr>
              <a:t>“</a:t>
            </a:r>
            <a:r>
              <a:rPr lang="en-US" sz="4000" dirty="0">
                <a:latin typeface="Calibri" panose="020F0502020204030204" pitchFamily="34" charset="0"/>
              </a:rPr>
              <a:t>But as for you, Bethlehem </a:t>
            </a:r>
            <a:r>
              <a:rPr lang="en-US" sz="4000" dirty="0" err="1">
                <a:latin typeface="Calibri" panose="020F0502020204030204" pitchFamily="34" charset="0"/>
              </a:rPr>
              <a:t>Ephrathah</a:t>
            </a:r>
            <a:r>
              <a:rPr lang="en-US" sz="4000" dirty="0">
                <a:latin typeface="Calibri" panose="020F0502020204030204" pitchFamily="34" charset="0"/>
              </a:rPr>
              <a:t>, </a:t>
            </a:r>
            <a:r>
              <a:rPr lang="en-US" sz="4000" i="1" dirty="0">
                <a:latin typeface="Calibri" panose="020F0502020204030204" pitchFamily="34" charset="0"/>
              </a:rPr>
              <a:t>Too</a:t>
            </a:r>
            <a:r>
              <a:rPr lang="en-US" sz="4000" dirty="0">
                <a:latin typeface="Calibri" panose="020F0502020204030204" pitchFamily="34" charset="0"/>
              </a:rPr>
              <a:t> little to be among the clans of Judah, From you One will go forth for Me to be ruler in Israel. His goings forth are from long ago, From the days of eternity.</a:t>
            </a:r>
            <a:r>
              <a:rPr lang="en-US" altLang="en-US" sz="4000" dirty="0">
                <a:latin typeface="Calibri" panose="020F0502020204030204" pitchFamily="34" charset="0"/>
              </a:rPr>
              <a:t>”</a:t>
            </a:r>
          </a:p>
        </p:txBody>
      </p:sp>
    </p:spTree>
    <p:extLst>
      <p:ext uri="{BB962C8B-B14F-4D97-AF65-F5344CB8AC3E}">
        <p14:creationId xmlns:p14="http://schemas.microsoft.com/office/powerpoint/2010/main" val="1714229966"/>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1752600" y="304800"/>
            <a:ext cx="5638800" cy="1143000"/>
          </a:xfrm>
        </p:spPr>
        <p:txBody>
          <a:bodyPr/>
          <a:lstStyle/>
          <a:p>
            <a:pPr marL="457200" indent="-454025" eaLnBrk="1" hangingPunct="1">
              <a:buFont typeface="+mj-lt"/>
              <a:buAutoNum type="arabicPeriod"/>
              <a:defRPr/>
            </a:pPr>
            <a:r>
              <a:rPr lang="en-US" sz="4000" dirty="0"/>
              <a:t>Messiah must be a man</a:t>
            </a:r>
          </a:p>
        </p:txBody>
      </p:sp>
      <p:sp>
        <p:nvSpPr>
          <p:cNvPr id="38915" name="Rectangle 3"/>
          <p:cNvSpPr>
            <a:spLocks noGrp="1" noChangeArrowheads="1"/>
          </p:cNvSpPr>
          <p:nvPr>
            <p:ph type="body" idx="1"/>
          </p:nvPr>
        </p:nvSpPr>
        <p:spPr>
          <a:xfrm>
            <a:off x="762000" y="3144838"/>
            <a:ext cx="3200400" cy="568325"/>
          </a:xfrm>
        </p:spPr>
        <p:txBody>
          <a:bodyPr/>
          <a:lstStyle/>
          <a:p>
            <a:pPr marL="457200" indent="-457200" eaLnBrk="1" hangingPunct="1">
              <a:lnSpc>
                <a:spcPct val="90000"/>
              </a:lnSpc>
              <a:buFont typeface="Wingdings" panose="05000000000000000000" pitchFamily="2" charset="2"/>
              <a:buChar char="n"/>
              <a:defRPr/>
            </a:pPr>
            <a:r>
              <a:rPr lang="en-US" sz="3600" dirty="0"/>
              <a:t>Genesis 3:15</a:t>
            </a:r>
          </a:p>
        </p:txBody>
      </p:sp>
      <p:pic>
        <p:nvPicPr>
          <p:cNvPr id="16388" name="Picture 8" descr="C:\Documents and Settings\Owner\Application Data\Microsoft\Media Catalog\Downloaded Clips\cl3\PE07654_.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0012" y="1446212"/>
            <a:ext cx="2897188" cy="487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9672794"/>
      </p:ext>
    </p:extLst>
  </p:cSld>
  <p:clrMapOvr>
    <a:masterClrMapping/>
  </p:clrMapOvr>
  <p:transition advClick="0"/>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76213" y="163513"/>
            <a:ext cx="8791575" cy="6530975"/>
          </a:xfrm>
          <a:prstGeom prst="rect">
            <a:avLst/>
          </a:prstGeom>
          <a:noFill/>
          <a:ln w="38100">
            <a:solidFill>
              <a:srgbClr val="3333FF"/>
            </a:solidFill>
            <a:miter lim="800000"/>
            <a:headEnd/>
            <a:tailEnd/>
          </a:ln>
          <a:extLst>
            <a:ext uri="{909E8E84-426E-40DD-AFC4-6F175D3DCCD1}">
              <a14:hiddenFill xmlns:a14="http://schemas.microsoft.com/office/drawing/2010/main">
                <a:solidFill>
                  <a:srgbClr val="FFFFFF"/>
                </a:solidFill>
              </a14:hiddenFill>
            </a:ext>
          </a:extLst>
        </p:spPr>
      </p:pic>
      <p:sp>
        <p:nvSpPr>
          <p:cNvPr id="64514" name="Rectangle 1"/>
          <p:cNvSpPr>
            <a:spLocks noChangeArrowheads="1"/>
          </p:cNvSpPr>
          <p:nvPr/>
        </p:nvSpPr>
        <p:spPr bwMode="auto">
          <a:xfrm>
            <a:off x="176213" y="169686"/>
            <a:ext cx="8791575" cy="4001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1200"/>
              </a:spcAft>
            </a:pPr>
            <a:r>
              <a:rPr lang="en-US" altLang="en-US" sz="4400" b="1" dirty="0">
                <a:solidFill>
                  <a:srgbClr val="00FFFF"/>
                </a:solidFill>
                <a:effectLst>
                  <a:outerShdw blurRad="38100" dist="38100" dir="2700000" algn="tl">
                    <a:srgbClr val="000000">
                      <a:alpha val="43137"/>
                    </a:srgbClr>
                  </a:outerShdw>
                </a:effectLst>
                <a:latin typeface="Calibri" panose="020F0502020204030204" pitchFamily="34" charset="0"/>
                <a:cs typeface="+mn-cs"/>
              </a:rPr>
              <a:t>Micah 5:2 (NASB)</a:t>
            </a:r>
          </a:p>
          <a:p>
            <a:pPr algn="just"/>
            <a:r>
              <a:rPr lang="en-US" altLang="en-US" sz="4000" dirty="0">
                <a:latin typeface="Calibri" panose="020F0502020204030204" pitchFamily="34" charset="0"/>
              </a:rPr>
              <a:t>“</a:t>
            </a:r>
            <a:r>
              <a:rPr lang="en-US" sz="4000" dirty="0">
                <a:latin typeface="Calibri" panose="020F0502020204030204" pitchFamily="34" charset="0"/>
              </a:rPr>
              <a:t>But as for you, Bethlehem </a:t>
            </a:r>
            <a:r>
              <a:rPr lang="en-US" sz="4000" dirty="0" err="1">
                <a:latin typeface="Calibri" panose="020F0502020204030204" pitchFamily="34" charset="0"/>
              </a:rPr>
              <a:t>Ephrathah</a:t>
            </a:r>
            <a:r>
              <a:rPr lang="en-US" sz="4000" dirty="0">
                <a:latin typeface="Calibri" panose="020F0502020204030204" pitchFamily="34" charset="0"/>
              </a:rPr>
              <a:t>, </a:t>
            </a:r>
            <a:r>
              <a:rPr lang="en-US" sz="4000" i="1" dirty="0">
                <a:latin typeface="Calibri" panose="020F0502020204030204" pitchFamily="34" charset="0"/>
              </a:rPr>
              <a:t>Too</a:t>
            </a:r>
            <a:r>
              <a:rPr lang="en-US" sz="4000" dirty="0">
                <a:latin typeface="Calibri" panose="020F0502020204030204" pitchFamily="34" charset="0"/>
              </a:rPr>
              <a:t> little to be among the clans of Judah, From you One will go forth for Me to be ruler in Israel. His goings forth are from long ago, From the days of </a:t>
            </a:r>
            <a:r>
              <a:rPr lang="en-US" sz="4000" b="1" u="sng" dirty="0">
                <a:solidFill>
                  <a:srgbClr val="FFFFCC"/>
                </a:solidFill>
                <a:latin typeface="Calibri" panose="020F0502020204030204" pitchFamily="34" charset="0"/>
              </a:rPr>
              <a:t>eternity</a:t>
            </a:r>
            <a:r>
              <a:rPr lang="en-US" sz="4000" dirty="0">
                <a:latin typeface="Calibri" panose="020F0502020204030204" pitchFamily="34" charset="0"/>
              </a:rPr>
              <a:t>.</a:t>
            </a:r>
            <a:r>
              <a:rPr lang="en-US" altLang="en-US" sz="4000" dirty="0">
                <a:latin typeface="Calibri" panose="020F0502020204030204" pitchFamily="34" charset="0"/>
              </a:rPr>
              <a:t>”</a:t>
            </a:r>
          </a:p>
        </p:txBody>
      </p:sp>
    </p:spTree>
    <p:extLst>
      <p:ext uri="{BB962C8B-B14F-4D97-AF65-F5344CB8AC3E}">
        <p14:creationId xmlns:p14="http://schemas.microsoft.com/office/powerpoint/2010/main" val="1378730805"/>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76213" y="163513"/>
            <a:ext cx="8791575" cy="6530975"/>
          </a:xfrm>
          <a:prstGeom prst="rect">
            <a:avLst/>
          </a:prstGeom>
          <a:noFill/>
          <a:ln w="38100">
            <a:solidFill>
              <a:srgbClr val="3333FF"/>
            </a:solidFill>
            <a:miter lim="800000"/>
            <a:headEnd/>
            <a:tailEnd/>
          </a:ln>
          <a:extLst>
            <a:ext uri="{909E8E84-426E-40DD-AFC4-6F175D3DCCD1}">
              <a14:hiddenFill xmlns:a14="http://schemas.microsoft.com/office/drawing/2010/main">
                <a:solidFill>
                  <a:srgbClr val="FFFFFF"/>
                </a:solidFill>
              </a14:hiddenFill>
            </a:ext>
          </a:extLst>
        </p:spPr>
      </p:pic>
      <p:sp>
        <p:nvSpPr>
          <p:cNvPr id="64514" name="Rectangle 1"/>
          <p:cNvSpPr>
            <a:spLocks noChangeArrowheads="1"/>
          </p:cNvSpPr>
          <p:nvPr/>
        </p:nvSpPr>
        <p:spPr bwMode="auto">
          <a:xfrm>
            <a:off x="176213" y="169686"/>
            <a:ext cx="8791575" cy="4001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1200"/>
              </a:spcAft>
            </a:pPr>
            <a:r>
              <a:rPr lang="en-US" altLang="en-US" sz="4400" b="1" dirty="0">
                <a:solidFill>
                  <a:srgbClr val="00FFFF"/>
                </a:solidFill>
                <a:effectLst>
                  <a:outerShdw blurRad="38100" dist="38100" dir="2700000" algn="tl">
                    <a:srgbClr val="000000">
                      <a:alpha val="43137"/>
                    </a:srgbClr>
                  </a:outerShdw>
                </a:effectLst>
                <a:latin typeface="Calibri" panose="020F0502020204030204" pitchFamily="34" charset="0"/>
                <a:cs typeface="+mn-cs"/>
              </a:rPr>
              <a:t>Micah 5:2 (NASB)</a:t>
            </a:r>
          </a:p>
          <a:p>
            <a:pPr algn="just"/>
            <a:r>
              <a:rPr lang="en-US" altLang="en-US" sz="4000" dirty="0">
                <a:latin typeface="Calibri" panose="020F0502020204030204" pitchFamily="34" charset="0"/>
              </a:rPr>
              <a:t>“</a:t>
            </a:r>
            <a:r>
              <a:rPr lang="en-US" sz="4000" dirty="0">
                <a:latin typeface="Calibri" panose="020F0502020204030204" pitchFamily="34" charset="0"/>
              </a:rPr>
              <a:t>But as for you, Bethlehem </a:t>
            </a:r>
            <a:r>
              <a:rPr lang="en-US" sz="4000" dirty="0" err="1">
                <a:latin typeface="Calibri" panose="020F0502020204030204" pitchFamily="34" charset="0"/>
              </a:rPr>
              <a:t>Ephrathah</a:t>
            </a:r>
            <a:r>
              <a:rPr lang="en-US" sz="4000" dirty="0">
                <a:latin typeface="Calibri" panose="020F0502020204030204" pitchFamily="34" charset="0"/>
              </a:rPr>
              <a:t>, </a:t>
            </a:r>
            <a:r>
              <a:rPr lang="en-US" sz="4000" i="1" dirty="0">
                <a:latin typeface="Calibri" panose="020F0502020204030204" pitchFamily="34" charset="0"/>
              </a:rPr>
              <a:t>Too</a:t>
            </a:r>
            <a:r>
              <a:rPr lang="en-US" sz="4000" dirty="0">
                <a:latin typeface="Calibri" panose="020F0502020204030204" pitchFamily="34" charset="0"/>
              </a:rPr>
              <a:t> little to be among the clans of Judah, From you One will go forth for Me to be ruler in </a:t>
            </a:r>
            <a:r>
              <a:rPr lang="en-US" sz="4000" b="1" u="sng" dirty="0">
                <a:solidFill>
                  <a:srgbClr val="FFFFCC"/>
                </a:solidFill>
                <a:latin typeface="Calibri" panose="020F0502020204030204" pitchFamily="34" charset="0"/>
              </a:rPr>
              <a:t>Israel</a:t>
            </a:r>
            <a:r>
              <a:rPr lang="en-US" sz="4000" dirty="0">
                <a:latin typeface="Calibri" panose="020F0502020204030204" pitchFamily="34" charset="0"/>
              </a:rPr>
              <a:t>. His goings forth are from long ago, From the days of eternity.</a:t>
            </a:r>
            <a:r>
              <a:rPr lang="en-US" altLang="en-US" sz="4000" dirty="0">
                <a:latin typeface="Calibri" panose="020F0502020204030204" pitchFamily="34" charset="0"/>
              </a:rPr>
              <a:t>”</a:t>
            </a:r>
          </a:p>
        </p:txBody>
      </p:sp>
    </p:spTree>
    <p:extLst>
      <p:ext uri="{BB962C8B-B14F-4D97-AF65-F5344CB8AC3E}">
        <p14:creationId xmlns:p14="http://schemas.microsoft.com/office/powerpoint/2010/main" val="915378011"/>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jesus was a palestini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066800"/>
            <a:ext cx="8343900" cy="4695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7301991"/>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76213" y="163513"/>
            <a:ext cx="8791575" cy="6530975"/>
          </a:xfrm>
          <a:prstGeom prst="rect">
            <a:avLst/>
          </a:prstGeom>
          <a:noFill/>
          <a:ln w="38100">
            <a:solidFill>
              <a:srgbClr val="3333FF"/>
            </a:solidFill>
            <a:miter lim="800000"/>
            <a:headEnd/>
            <a:tailEnd/>
          </a:ln>
          <a:extLst>
            <a:ext uri="{909E8E84-426E-40DD-AFC4-6F175D3DCCD1}">
              <a14:hiddenFill xmlns:a14="http://schemas.microsoft.com/office/drawing/2010/main">
                <a:solidFill>
                  <a:srgbClr val="FFFFFF"/>
                </a:solidFill>
              </a14:hiddenFill>
            </a:ext>
          </a:extLst>
        </p:spPr>
      </p:pic>
      <p:sp>
        <p:nvSpPr>
          <p:cNvPr id="64514" name="Rectangle 1"/>
          <p:cNvSpPr>
            <a:spLocks noChangeArrowheads="1"/>
          </p:cNvSpPr>
          <p:nvPr/>
        </p:nvSpPr>
        <p:spPr bwMode="auto">
          <a:xfrm>
            <a:off x="176213" y="169686"/>
            <a:ext cx="8791575" cy="4001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1200"/>
              </a:spcAft>
            </a:pPr>
            <a:r>
              <a:rPr lang="en-US" altLang="en-US" sz="4400" b="1" dirty="0">
                <a:solidFill>
                  <a:srgbClr val="00FFFF"/>
                </a:solidFill>
                <a:effectLst>
                  <a:outerShdw blurRad="38100" dist="38100" dir="2700000" algn="tl">
                    <a:srgbClr val="000000">
                      <a:alpha val="43137"/>
                    </a:srgbClr>
                  </a:outerShdw>
                </a:effectLst>
                <a:latin typeface="Calibri" panose="020F0502020204030204" pitchFamily="34" charset="0"/>
                <a:cs typeface="+mn-cs"/>
              </a:rPr>
              <a:t>Micah 5:2 (NASB)</a:t>
            </a:r>
          </a:p>
          <a:p>
            <a:pPr algn="just"/>
            <a:r>
              <a:rPr lang="en-US" altLang="en-US" sz="4000" dirty="0">
                <a:latin typeface="Calibri" panose="020F0502020204030204" pitchFamily="34" charset="0"/>
              </a:rPr>
              <a:t>“</a:t>
            </a:r>
            <a:r>
              <a:rPr lang="en-US" sz="4000" dirty="0">
                <a:latin typeface="Calibri" panose="020F0502020204030204" pitchFamily="34" charset="0"/>
              </a:rPr>
              <a:t>But as for you, Bethlehem </a:t>
            </a:r>
            <a:r>
              <a:rPr lang="en-US" sz="4000" dirty="0" err="1">
                <a:latin typeface="Calibri" panose="020F0502020204030204" pitchFamily="34" charset="0"/>
              </a:rPr>
              <a:t>Ephrathah</a:t>
            </a:r>
            <a:r>
              <a:rPr lang="en-US" sz="4000" dirty="0">
                <a:latin typeface="Calibri" panose="020F0502020204030204" pitchFamily="34" charset="0"/>
              </a:rPr>
              <a:t>, </a:t>
            </a:r>
            <a:r>
              <a:rPr lang="en-US" sz="4000" i="1" dirty="0">
                <a:latin typeface="Calibri" panose="020F0502020204030204" pitchFamily="34" charset="0"/>
              </a:rPr>
              <a:t>Too</a:t>
            </a:r>
            <a:r>
              <a:rPr lang="en-US" sz="4000" dirty="0">
                <a:latin typeface="Calibri" panose="020F0502020204030204" pitchFamily="34" charset="0"/>
              </a:rPr>
              <a:t> little to be among the clans of </a:t>
            </a:r>
            <a:r>
              <a:rPr lang="en-US" sz="4000" b="1" u="sng" dirty="0">
                <a:solidFill>
                  <a:srgbClr val="FFFFCC"/>
                </a:solidFill>
                <a:latin typeface="Calibri" panose="020F0502020204030204" pitchFamily="34" charset="0"/>
              </a:rPr>
              <a:t>Judah</a:t>
            </a:r>
            <a:r>
              <a:rPr lang="en-US" sz="4000" dirty="0">
                <a:latin typeface="Calibri" panose="020F0502020204030204" pitchFamily="34" charset="0"/>
              </a:rPr>
              <a:t>, From you One will go forth for Me to be ruler in Israel. His goings forth are from long ago, From the days of eternity.</a:t>
            </a:r>
            <a:r>
              <a:rPr lang="en-US" altLang="en-US" sz="4000" dirty="0">
                <a:latin typeface="Calibri" panose="020F0502020204030204" pitchFamily="34" charset="0"/>
              </a:rPr>
              <a:t>”</a:t>
            </a:r>
          </a:p>
        </p:txBody>
      </p:sp>
    </p:spTree>
    <p:extLst>
      <p:ext uri="{BB962C8B-B14F-4D97-AF65-F5344CB8AC3E}">
        <p14:creationId xmlns:p14="http://schemas.microsoft.com/office/powerpoint/2010/main" val="3946817244"/>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l="1785" r="1785" b="12534"/>
          <a:stretch>
            <a:fillRect/>
          </a:stretch>
        </p:blipFill>
        <p:spPr bwMode="auto">
          <a:xfrm>
            <a:off x="2514600" y="304800"/>
            <a:ext cx="4114800" cy="6248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579799194"/>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398587" y="188695"/>
            <a:ext cx="4346825" cy="6480610"/>
          </a:xfrm>
          <a:prstGeom prst="rect">
            <a:avLst/>
          </a:prstGeom>
        </p:spPr>
      </p:pic>
    </p:spTree>
    <p:extLst>
      <p:ext uri="{BB962C8B-B14F-4D97-AF65-F5344CB8AC3E}">
        <p14:creationId xmlns:p14="http://schemas.microsoft.com/office/powerpoint/2010/main" val="99802274"/>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190500" y="228600"/>
            <a:ext cx="8763000" cy="1143000"/>
          </a:xfrm>
        </p:spPr>
        <p:txBody>
          <a:bodyPr/>
          <a:lstStyle/>
          <a:p>
            <a:pPr eaLnBrk="1" hangingPunct="1">
              <a:defRPr/>
            </a:pPr>
            <a:r>
              <a:rPr lang="en-US" sz="4000" dirty="0"/>
              <a:t>Messiah must be from the tribe of Judah</a:t>
            </a:r>
          </a:p>
        </p:txBody>
      </p:sp>
      <p:sp>
        <p:nvSpPr>
          <p:cNvPr id="59395" name="Rectangle 3"/>
          <p:cNvSpPr>
            <a:spLocks noGrp="1" noChangeArrowheads="1"/>
          </p:cNvSpPr>
          <p:nvPr>
            <p:ph type="body" idx="1"/>
          </p:nvPr>
        </p:nvSpPr>
        <p:spPr>
          <a:xfrm>
            <a:off x="762000" y="2400300"/>
            <a:ext cx="3886200" cy="2057400"/>
          </a:xfrm>
        </p:spPr>
        <p:txBody>
          <a:bodyPr/>
          <a:lstStyle/>
          <a:p>
            <a:pPr eaLnBrk="1" hangingPunct="1">
              <a:spcBef>
                <a:spcPts val="0"/>
              </a:spcBef>
              <a:spcAft>
                <a:spcPts val="3600"/>
              </a:spcAft>
              <a:buFont typeface="Wingdings" panose="05000000000000000000" pitchFamily="2" charset="2"/>
              <a:buChar char="n"/>
              <a:defRPr/>
            </a:pPr>
            <a:r>
              <a:rPr lang="en-US" sz="3600" dirty="0"/>
              <a:t>Genesis 49:10</a:t>
            </a:r>
          </a:p>
          <a:p>
            <a:pPr eaLnBrk="1" hangingPunct="1">
              <a:spcBef>
                <a:spcPts val="0"/>
              </a:spcBef>
              <a:spcAft>
                <a:spcPts val="3600"/>
              </a:spcAft>
              <a:buFont typeface="Wingdings" panose="05000000000000000000" pitchFamily="2" charset="2"/>
              <a:buChar char="n"/>
              <a:defRPr/>
            </a:pPr>
            <a:r>
              <a:rPr lang="en-US" sz="3600" dirty="0"/>
              <a:t>Revelation 5:5</a:t>
            </a:r>
          </a:p>
        </p:txBody>
      </p:sp>
      <p:pic>
        <p:nvPicPr>
          <p:cNvPr id="25604" name="Picture 5" descr="C:\Program Files\Common Files\Microsoft Shared\Clipart\cagcat50\AN01124_.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1312069"/>
            <a:ext cx="3478213" cy="423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8132565"/>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76213" y="163513"/>
            <a:ext cx="8791575" cy="6530975"/>
          </a:xfrm>
          <a:prstGeom prst="rect">
            <a:avLst/>
          </a:prstGeom>
          <a:noFill/>
          <a:ln w="38100">
            <a:solidFill>
              <a:srgbClr val="3333FF"/>
            </a:solidFill>
            <a:miter lim="800000"/>
            <a:headEnd/>
            <a:tailEnd/>
          </a:ln>
          <a:extLst>
            <a:ext uri="{909E8E84-426E-40DD-AFC4-6F175D3DCCD1}">
              <a14:hiddenFill xmlns:a14="http://schemas.microsoft.com/office/drawing/2010/main">
                <a:solidFill>
                  <a:srgbClr val="FFFFFF"/>
                </a:solidFill>
              </a14:hiddenFill>
            </a:ext>
          </a:extLst>
        </p:spPr>
      </p:pic>
      <p:sp>
        <p:nvSpPr>
          <p:cNvPr id="64514" name="Rectangle 1"/>
          <p:cNvSpPr>
            <a:spLocks noChangeArrowheads="1"/>
          </p:cNvSpPr>
          <p:nvPr/>
        </p:nvSpPr>
        <p:spPr bwMode="auto">
          <a:xfrm>
            <a:off x="176213" y="169686"/>
            <a:ext cx="8791575" cy="4001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1200"/>
              </a:spcAft>
            </a:pPr>
            <a:r>
              <a:rPr lang="en-US" altLang="en-US" sz="4400" b="1" dirty="0">
                <a:solidFill>
                  <a:srgbClr val="00FFFF"/>
                </a:solidFill>
                <a:effectLst>
                  <a:outerShdw blurRad="38100" dist="38100" dir="2700000" algn="tl">
                    <a:srgbClr val="000000">
                      <a:alpha val="43137"/>
                    </a:srgbClr>
                  </a:outerShdw>
                </a:effectLst>
                <a:latin typeface="Calibri" panose="020F0502020204030204" pitchFamily="34" charset="0"/>
                <a:cs typeface="+mn-cs"/>
              </a:rPr>
              <a:t>Micah 5:2 (NASB)</a:t>
            </a:r>
          </a:p>
          <a:p>
            <a:pPr algn="just"/>
            <a:r>
              <a:rPr lang="en-US" altLang="en-US" sz="4000" dirty="0">
                <a:latin typeface="Calibri" panose="020F0502020204030204" pitchFamily="34" charset="0"/>
              </a:rPr>
              <a:t>“</a:t>
            </a:r>
            <a:r>
              <a:rPr lang="en-US" sz="4000" dirty="0">
                <a:latin typeface="Calibri" panose="020F0502020204030204" pitchFamily="34" charset="0"/>
              </a:rPr>
              <a:t>But as for you, </a:t>
            </a:r>
            <a:r>
              <a:rPr lang="en-US" sz="4000" b="1" u="sng" dirty="0">
                <a:solidFill>
                  <a:srgbClr val="FFFFCC"/>
                </a:solidFill>
                <a:latin typeface="Calibri" panose="020F0502020204030204" pitchFamily="34" charset="0"/>
              </a:rPr>
              <a:t>Bethlehem</a:t>
            </a:r>
            <a:r>
              <a:rPr lang="en-US" sz="4000" dirty="0">
                <a:latin typeface="Calibri" panose="020F0502020204030204" pitchFamily="34" charset="0"/>
              </a:rPr>
              <a:t> </a:t>
            </a:r>
            <a:r>
              <a:rPr lang="en-US" sz="4000" dirty="0" err="1">
                <a:latin typeface="Calibri" panose="020F0502020204030204" pitchFamily="34" charset="0"/>
              </a:rPr>
              <a:t>Ephrathah</a:t>
            </a:r>
            <a:r>
              <a:rPr lang="en-US" sz="4000" dirty="0">
                <a:latin typeface="Calibri" panose="020F0502020204030204" pitchFamily="34" charset="0"/>
              </a:rPr>
              <a:t>, </a:t>
            </a:r>
            <a:r>
              <a:rPr lang="en-US" sz="4000" i="1" dirty="0">
                <a:latin typeface="Calibri" panose="020F0502020204030204" pitchFamily="34" charset="0"/>
              </a:rPr>
              <a:t>Too</a:t>
            </a:r>
            <a:r>
              <a:rPr lang="en-US" sz="4000" dirty="0">
                <a:latin typeface="Calibri" panose="020F0502020204030204" pitchFamily="34" charset="0"/>
              </a:rPr>
              <a:t> little to be among the clans of Judah, From you One will go forth for Me to be ruler in Israel. His goings forth are from long ago, From the days of eternity.</a:t>
            </a:r>
            <a:r>
              <a:rPr lang="en-US" altLang="en-US" sz="4000" dirty="0">
                <a:latin typeface="Calibri" panose="020F0502020204030204" pitchFamily="34" charset="0"/>
              </a:rPr>
              <a:t>”</a:t>
            </a:r>
          </a:p>
        </p:txBody>
      </p:sp>
    </p:spTree>
    <p:extLst>
      <p:ext uri="{BB962C8B-B14F-4D97-AF65-F5344CB8AC3E}">
        <p14:creationId xmlns:p14="http://schemas.microsoft.com/office/powerpoint/2010/main" val="456522295"/>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1" name="Picture 3"/>
          <p:cNvPicPr>
            <a:picLocks noGrp="1" noChangeAspect="1" noChangeArrowheads="1"/>
          </p:cNvPicPr>
          <p:nvPr>
            <p:ph type="body" idx="4294967295"/>
          </p:nvPr>
        </p:nvPicPr>
        <p:blipFill>
          <a:blip r:embed="rId2">
            <a:extLst>
              <a:ext uri="{28A0092B-C50C-407E-A947-70E740481C1C}">
                <a14:useLocalDpi xmlns:a14="http://schemas.microsoft.com/office/drawing/2010/main" val="0"/>
              </a:ext>
            </a:extLst>
          </a:blip>
          <a:srcRect/>
          <a:stretch>
            <a:fillRect/>
          </a:stretch>
        </p:blipFill>
        <p:spPr>
          <a:xfrm>
            <a:off x="266700" y="788988"/>
            <a:ext cx="8610600" cy="52800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Oval 7"/>
          <p:cNvSpPr>
            <a:spLocks noChangeArrowheads="1"/>
          </p:cNvSpPr>
          <p:nvPr/>
        </p:nvSpPr>
        <p:spPr bwMode="auto">
          <a:xfrm>
            <a:off x="4267200" y="1447800"/>
            <a:ext cx="2590800" cy="1600200"/>
          </a:xfrm>
          <a:prstGeom prst="ellipse">
            <a:avLst/>
          </a:prstGeom>
          <a:noFill/>
          <a:ln w="762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Tree>
    <p:extLst>
      <p:ext uri="{BB962C8B-B14F-4D97-AF65-F5344CB8AC3E}">
        <p14:creationId xmlns:p14="http://schemas.microsoft.com/office/powerpoint/2010/main" val="2509868230"/>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Image result for two bethlehem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152400"/>
            <a:ext cx="4476750" cy="6602401"/>
          </a:xfrm>
          <a:prstGeom prst="rect">
            <a:avLst/>
          </a:prstGeom>
          <a:noFill/>
          <a:extLst>
            <a:ext uri="{909E8E84-426E-40DD-AFC4-6F175D3DCCD1}">
              <a14:hiddenFill xmlns:a14="http://schemas.microsoft.com/office/drawing/2010/main">
                <a:solidFill>
                  <a:srgbClr val="FFFFFF"/>
                </a:solidFill>
              </a14:hiddenFill>
            </a:ext>
          </a:extLst>
        </p:spPr>
      </p:pic>
      <p:sp>
        <p:nvSpPr>
          <p:cNvPr id="4" name="Oval 7"/>
          <p:cNvSpPr>
            <a:spLocks noChangeArrowheads="1"/>
          </p:cNvSpPr>
          <p:nvPr/>
        </p:nvSpPr>
        <p:spPr bwMode="auto">
          <a:xfrm>
            <a:off x="3733800" y="3276600"/>
            <a:ext cx="1905000" cy="838200"/>
          </a:xfrm>
          <a:prstGeom prst="ellipse">
            <a:avLst/>
          </a:prstGeom>
          <a:noFill/>
          <a:ln w="762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Tree>
    <p:extLst>
      <p:ext uri="{BB962C8B-B14F-4D97-AF65-F5344CB8AC3E}">
        <p14:creationId xmlns:p14="http://schemas.microsoft.com/office/powerpoint/2010/main" val="1473759017"/>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76213" y="163513"/>
            <a:ext cx="8791575" cy="6530975"/>
          </a:xfrm>
          <a:prstGeom prst="rect">
            <a:avLst/>
          </a:prstGeom>
          <a:noFill/>
          <a:ln w="38100">
            <a:solidFill>
              <a:srgbClr val="3333FF"/>
            </a:solidFill>
            <a:miter lim="800000"/>
            <a:headEnd/>
            <a:tailEnd/>
          </a:ln>
          <a:extLst>
            <a:ext uri="{909E8E84-426E-40DD-AFC4-6F175D3DCCD1}">
              <a14:hiddenFill xmlns:a14="http://schemas.microsoft.com/office/drawing/2010/main">
                <a:solidFill>
                  <a:srgbClr val="FFFFFF"/>
                </a:solidFill>
              </a14:hiddenFill>
            </a:ext>
          </a:extLst>
        </p:spPr>
      </p:pic>
      <p:sp>
        <p:nvSpPr>
          <p:cNvPr id="64514" name="Rectangle 1"/>
          <p:cNvSpPr>
            <a:spLocks noChangeArrowheads="1"/>
          </p:cNvSpPr>
          <p:nvPr/>
        </p:nvSpPr>
        <p:spPr bwMode="auto">
          <a:xfrm>
            <a:off x="609600" y="169686"/>
            <a:ext cx="7924800" cy="4001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1200"/>
              </a:spcAft>
            </a:pPr>
            <a:r>
              <a:rPr lang="en-US" altLang="en-US" sz="4400" b="1" dirty="0">
                <a:solidFill>
                  <a:srgbClr val="00FFFF"/>
                </a:solidFill>
                <a:effectLst>
                  <a:outerShdw blurRad="38100" dist="38100" dir="2700000" algn="tl">
                    <a:srgbClr val="000000">
                      <a:alpha val="43137"/>
                    </a:srgbClr>
                  </a:outerShdw>
                </a:effectLst>
                <a:latin typeface="Calibri" panose="020F0502020204030204" pitchFamily="34" charset="0"/>
                <a:cs typeface="+mn-cs"/>
              </a:rPr>
              <a:t>Genesis 3:15 (NASB)</a:t>
            </a:r>
          </a:p>
          <a:p>
            <a:pPr algn="just"/>
            <a:r>
              <a:rPr lang="en-US" altLang="en-US" sz="4000" dirty="0">
                <a:latin typeface="Calibri" panose="020F0502020204030204" pitchFamily="34" charset="0"/>
              </a:rPr>
              <a:t>“</a:t>
            </a:r>
            <a:r>
              <a:rPr lang="en-US" sz="4000" dirty="0">
                <a:latin typeface="Calibri" panose="020F0502020204030204" pitchFamily="34" charset="0"/>
              </a:rPr>
              <a:t>And I will put enmity Between you and the woman, And between your seed and her seed; He shall bruise you on the head, And you shall bruise him on the heel.</a:t>
            </a:r>
            <a:r>
              <a:rPr lang="en-US" altLang="en-US" sz="4000" dirty="0">
                <a:latin typeface="Calibri" panose="020F0502020204030204" pitchFamily="34" charset="0"/>
              </a:rPr>
              <a:t>”</a:t>
            </a:r>
          </a:p>
        </p:txBody>
      </p:sp>
    </p:spTree>
    <p:extLst>
      <p:ext uri="{BB962C8B-B14F-4D97-AF65-F5344CB8AC3E}">
        <p14:creationId xmlns:p14="http://schemas.microsoft.com/office/powerpoint/2010/main" val="2058544099"/>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76213" y="163513"/>
            <a:ext cx="8791575" cy="6530975"/>
          </a:xfrm>
          <a:prstGeom prst="rect">
            <a:avLst/>
          </a:prstGeom>
          <a:noFill/>
          <a:ln w="38100">
            <a:solidFill>
              <a:srgbClr val="3333FF"/>
            </a:solidFill>
            <a:miter lim="800000"/>
            <a:headEnd/>
            <a:tailEnd/>
          </a:ln>
          <a:extLst>
            <a:ext uri="{909E8E84-426E-40DD-AFC4-6F175D3DCCD1}">
              <a14:hiddenFill xmlns:a14="http://schemas.microsoft.com/office/drawing/2010/main">
                <a:solidFill>
                  <a:srgbClr val="FFFFFF"/>
                </a:solidFill>
              </a14:hiddenFill>
            </a:ext>
          </a:extLst>
        </p:spPr>
      </p:pic>
      <p:sp>
        <p:nvSpPr>
          <p:cNvPr id="64514" name="Rectangle 1"/>
          <p:cNvSpPr>
            <a:spLocks noChangeArrowheads="1"/>
          </p:cNvSpPr>
          <p:nvPr/>
        </p:nvSpPr>
        <p:spPr bwMode="auto">
          <a:xfrm>
            <a:off x="176213" y="169686"/>
            <a:ext cx="8791575" cy="4001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1200"/>
              </a:spcAft>
            </a:pPr>
            <a:r>
              <a:rPr lang="en-US" altLang="en-US" sz="4400" b="1" dirty="0">
                <a:solidFill>
                  <a:srgbClr val="00FFFF"/>
                </a:solidFill>
                <a:effectLst>
                  <a:outerShdw blurRad="38100" dist="38100" dir="2700000" algn="tl">
                    <a:srgbClr val="000000">
                      <a:alpha val="43137"/>
                    </a:srgbClr>
                  </a:outerShdw>
                </a:effectLst>
                <a:latin typeface="Calibri" panose="020F0502020204030204" pitchFamily="34" charset="0"/>
                <a:cs typeface="+mn-cs"/>
              </a:rPr>
              <a:t>Micah 5:2 (NASB)</a:t>
            </a:r>
          </a:p>
          <a:p>
            <a:pPr algn="just"/>
            <a:r>
              <a:rPr lang="en-US" altLang="en-US" sz="4000" dirty="0">
                <a:latin typeface="Calibri" panose="020F0502020204030204" pitchFamily="34" charset="0"/>
              </a:rPr>
              <a:t>“</a:t>
            </a:r>
            <a:r>
              <a:rPr lang="en-US" sz="4000" dirty="0">
                <a:latin typeface="Calibri" panose="020F0502020204030204" pitchFamily="34" charset="0"/>
              </a:rPr>
              <a:t>But as for you, Bethlehem </a:t>
            </a:r>
            <a:r>
              <a:rPr lang="en-US" sz="4000" b="1" u="sng" dirty="0" err="1">
                <a:solidFill>
                  <a:srgbClr val="FFFFCC"/>
                </a:solidFill>
                <a:latin typeface="Calibri" panose="020F0502020204030204" pitchFamily="34" charset="0"/>
              </a:rPr>
              <a:t>Ephrathah</a:t>
            </a:r>
            <a:r>
              <a:rPr lang="en-US" sz="4000" dirty="0">
                <a:latin typeface="Calibri" panose="020F0502020204030204" pitchFamily="34" charset="0"/>
              </a:rPr>
              <a:t>, </a:t>
            </a:r>
            <a:r>
              <a:rPr lang="en-US" sz="4000" i="1" dirty="0">
                <a:latin typeface="Calibri" panose="020F0502020204030204" pitchFamily="34" charset="0"/>
              </a:rPr>
              <a:t>Too</a:t>
            </a:r>
            <a:r>
              <a:rPr lang="en-US" sz="4000" dirty="0">
                <a:latin typeface="Calibri" panose="020F0502020204030204" pitchFamily="34" charset="0"/>
              </a:rPr>
              <a:t> little to be among the clans of Judah, From you One will go forth for Me to be ruler in Israel. His goings forth are from long ago, From the days of eternity.</a:t>
            </a:r>
            <a:r>
              <a:rPr lang="en-US" altLang="en-US" sz="4000" dirty="0">
                <a:latin typeface="Calibri" panose="020F0502020204030204" pitchFamily="34" charset="0"/>
              </a:rPr>
              <a:t>”</a:t>
            </a:r>
          </a:p>
        </p:txBody>
      </p:sp>
    </p:spTree>
    <p:extLst>
      <p:ext uri="{BB962C8B-B14F-4D97-AF65-F5344CB8AC3E}">
        <p14:creationId xmlns:p14="http://schemas.microsoft.com/office/powerpoint/2010/main" val="2341033975"/>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334574" y="112488"/>
            <a:ext cx="4474852" cy="6633023"/>
          </a:xfrm>
          <a:prstGeom prst="rect">
            <a:avLst/>
          </a:prstGeom>
        </p:spPr>
      </p:pic>
    </p:spTree>
    <p:extLst>
      <p:ext uri="{BB962C8B-B14F-4D97-AF65-F5344CB8AC3E}">
        <p14:creationId xmlns:p14="http://schemas.microsoft.com/office/powerpoint/2010/main" val="4085306694"/>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685800" y="228600"/>
            <a:ext cx="7772400" cy="762000"/>
          </a:xfrm>
        </p:spPr>
        <p:txBody>
          <a:bodyPr/>
          <a:lstStyle/>
          <a:p>
            <a:pPr algn="ctr" eaLnBrk="1" hangingPunct="1">
              <a:buFontTx/>
              <a:buNone/>
              <a:defRPr/>
            </a:pPr>
            <a:r>
              <a:rPr lang="en-US" sz="4000" dirty="0">
                <a:effectLst>
                  <a:outerShdw blurRad="38100" dist="38100" dir="2700000" algn="tl">
                    <a:srgbClr val="000000">
                      <a:alpha val="43137"/>
                    </a:srgbClr>
                  </a:outerShdw>
                </a:effectLst>
              </a:rPr>
              <a:t>Modern Example</a:t>
            </a:r>
          </a:p>
        </p:txBody>
      </p:sp>
      <p:sp>
        <p:nvSpPr>
          <p:cNvPr id="72707" name="Rectangle 3"/>
          <p:cNvSpPr>
            <a:spLocks noGrp="1" noChangeArrowheads="1"/>
          </p:cNvSpPr>
          <p:nvPr>
            <p:ph type="body" idx="1"/>
          </p:nvPr>
        </p:nvSpPr>
        <p:spPr>
          <a:xfrm>
            <a:off x="533400" y="1143000"/>
            <a:ext cx="3581400" cy="5410200"/>
          </a:xfrm>
        </p:spPr>
        <p:txBody>
          <a:bodyPr/>
          <a:lstStyle/>
          <a:p>
            <a:pPr marL="461963" indent="-461963" eaLnBrk="1" hangingPunct="1">
              <a:lnSpc>
                <a:spcPct val="90000"/>
              </a:lnSpc>
              <a:defRPr/>
            </a:pPr>
            <a:r>
              <a:rPr lang="en-US" sz="3600" dirty="0"/>
              <a:t>Hemisphere</a:t>
            </a:r>
          </a:p>
          <a:p>
            <a:pPr marL="461963" indent="-461963" eaLnBrk="1" hangingPunct="1">
              <a:lnSpc>
                <a:spcPct val="90000"/>
              </a:lnSpc>
              <a:defRPr/>
            </a:pPr>
            <a:r>
              <a:rPr lang="en-US" sz="3600" dirty="0"/>
              <a:t>Country</a:t>
            </a:r>
          </a:p>
          <a:p>
            <a:pPr marL="461963" indent="-461963" eaLnBrk="1" hangingPunct="1">
              <a:lnSpc>
                <a:spcPct val="90000"/>
              </a:lnSpc>
              <a:defRPr/>
            </a:pPr>
            <a:r>
              <a:rPr lang="en-US" sz="3600" dirty="0"/>
              <a:t>State</a:t>
            </a:r>
          </a:p>
          <a:p>
            <a:pPr marL="461963" indent="-461963" eaLnBrk="1" hangingPunct="1">
              <a:lnSpc>
                <a:spcPct val="90000"/>
              </a:lnSpc>
              <a:defRPr/>
            </a:pPr>
            <a:r>
              <a:rPr lang="en-US" sz="3600" dirty="0"/>
              <a:t>County</a:t>
            </a:r>
          </a:p>
          <a:p>
            <a:pPr marL="461963" indent="-461963" eaLnBrk="1" hangingPunct="1">
              <a:lnSpc>
                <a:spcPct val="90000"/>
              </a:lnSpc>
              <a:defRPr/>
            </a:pPr>
            <a:r>
              <a:rPr lang="en-US" sz="3600" dirty="0"/>
              <a:t>City</a:t>
            </a:r>
          </a:p>
          <a:p>
            <a:pPr marL="461963" indent="-461963" eaLnBrk="1" hangingPunct="1">
              <a:lnSpc>
                <a:spcPct val="90000"/>
              </a:lnSpc>
              <a:defRPr/>
            </a:pPr>
            <a:r>
              <a:rPr lang="en-US" sz="3600" dirty="0"/>
              <a:t>Zip code</a:t>
            </a:r>
          </a:p>
          <a:p>
            <a:pPr marL="461963" indent="-461963" eaLnBrk="1" hangingPunct="1">
              <a:lnSpc>
                <a:spcPct val="90000"/>
              </a:lnSpc>
              <a:defRPr/>
            </a:pPr>
            <a:r>
              <a:rPr lang="en-US" sz="3600" dirty="0"/>
              <a:t>Street name</a:t>
            </a:r>
          </a:p>
          <a:p>
            <a:pPr marL="461963" indent="-461963" eaLnBrk="1" hangingPunct="1">
              <a:lnSpc>
                <a:spcPct val="90000"/>
              </a:lnSpc>
              <a:defRPr/>
            </a:pPr>
            <a:r>
              <a:rPr lang="en-US" sz="3600" dirty="0"/>
              <a:t>Street address</a:t>
            </a:r>
          </a:p>
          <a:p>
            <a:pPr marL="461963" indent="-461963" eaLnBrk="1" hangingPunct="1">
              <a:lnSpc>
                <a:spcPct val="90000"/>
              </a:lnSpc>
              <a:defRPr/>
            </a:pPr>
            <a:r>
              <a:rPr lang="en-US" sz="3600" dirty="0"/>
              <a:t>Person</a:t>
            </a:r>
          </a:p>
        </p:txBody>
      </p:sp>
      <p:pic>
        <p:nvPicPr>
          <p:cNvPr id="4" name="Picture 4"/>
          <p:cNvPicPr>
            <a:picLocks noChangeAspect="1" noChangeArrowheads="1"/>
          </p:cNvPicPr>
          <p:nvPr/>
        </p:nvPicPr>
        <p:blipFill>
          <a:blip r:embed="rId2" cstate="print"/>
          <a:srcRect/>
          <a:stretch>
            <a:fillRect/>
          </a:stretch>
        </p:blipFill>
        <p:spPr bwMode="auto">
          <a:xfrm>
            <a:off x="4343400" y="1295400"/>
            <a:ext cx="4293203" cy="41148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117323782"/>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idx="4294967295"/>
          </p:nvPr>
        </p:nvSpPr>
        <p:spPr>
          <a:xfrm>
            <a:off x="685800" y="2857500"/>
            <a:ext cx="7772400" cy="1143000"/>
          </a:xfrm>
        </p:spPr>
        <p:txBody>
          <a:bodyPr/>
          <a:lstStyle/>
          <a:p>
            <a:pPr algn="ctr"/>
            <a:r>
              <a:rPr lang="en-US" altLang="en-US" sz="6000">
                <a:latin typeface="Calibri" panose="020F0502020204030204" pitchFamily="34" charset="0"/>
              </a:rPr>
              <a:t>Conclusion</a:t>
            </a:r>
          </a:p>
        </p:txBody>
      </p:sp>
    </p:spTree>
    <p:extLst>
      <p:ext uri="{BB962C8B-B14F-4D97-AF65-F5344CB8AC3E}">
        <p14:creationId xmlns:p14="http://schemas.microsoft.com/office/powerpoint/2010/main" val="3497725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1143000"/>
          </a:xfrm>
        </p:spPr>
        <p:txBody>
          <a:bodyPr/>
          <a:lstStyle/>
          <a:p>
            <a:pPr algn="ctr">
              <a:buFontTx/>
              <a:buNone/>
              <a:defRPr/>
            </a:pPr>
            <a:r>
              <a:rPr lang="en-US" dirty="0"/>
              <a:t>Messiah Must Be:</a:t>
            </a:r>
          </a:p>
        </p:txBody>
      </p:sp>
      <p:sp>
        <p:nvSpPr>
          <p:cNvPr id="3" name="Content Placeholder 2"/>
          <p:cNvSpPr>
            <a:spLocks noGrp="1"/>
          </p:cNvSpPr>
          <p:nvPr>
            <p:ph idx="1"/>
          </p:nvPr>
        </p:nvSpPr>
        <p:spPr>
          <a:xfrm>
            <a:off x="228600" y="1600200"/>
            <a:ext cx="7162800" cy="3733800"/>
          </a:xfrm>
        </p:spPr>
        <p:txBody>
          <a:bodyPr/>
          <a:lstStyle/>
          <a:p>
            <a:pPr marL="457200" lvl="1" indent="-454025">
              <a:spcBef>
                <a:spcPts val="0"/>
              </a:spcBef>
              <a:spcAft>
                <a:spcPts val="3600"/>
              </a:spcAft>
              <a:buSzPct val="100000"/>
              <a:buFont typeface="+mj-lt"/>
              <a:buAutoNum type="arabicPeriod"/>
              <a:defRPr/>
            </a:pPr>
            <a:r>
              <a:rPr lang="en-US" sz="3600" dirty="0"/>
              <a:t>A man (Gen 3:15)  </a:t>
            </a:r>
          </a:p>
          <a:p>
            <a:pPr marL="457200" lvl="1" indent="-454025">
              <a:spcBef>
                <a:spcPts val="0"/>
              </a:spcBef>
              <a:spcAft>
                <a:spcPts val="3600"/>
              </a:spcAft>
              <a:buSzPct val="100000"/>
              <a:buFont typeface="+mj-lt"/>
              <a:buAutoNum type="arabicPeriod"/>
              <a:defRPr/>
            </a:pPr>
            <a:r>
              <a:rPr lang="en-US" sz="3600" dirty="0"/>
              <a:t>From Jacob’s line (Num 24:17)  </a:t>
            </a:r>
          </a:p>
          <a:p>
            <a:pPr marL="457200" lvl="1" indent="-454025">
              <a:spcBef>
                <a:spcPts val="0"/>
              </a:spcBef>
              <a:spcAft>
                <a:spcPts val="3600"/>
              </a:spcAft>
              <a:buSzPct val="100000"/>
              <a:buFont typeface="+mj-lt"/>
              <a:buAutoNum type="arabicPeriod"/>
              <a:defRPr/>
            </a:pPr>
            <a:r>
              <a:rPr lang="en-US" sz="3600" dirty="0"/>
              <a:t>Be born of a virgin (Isa 7:13-14)  </a:t>
            </a:r>
          </a:p>
          <a:p>
            <a:pPr marL="457200" lvl="1" indent="-454025">
              <a:spcBef>
                <a:spcPts val="0"/>
              </a:spcBef>
              <a:spcAft>
                <a:spcPts val="3600"/>
              </a:spcAft>
              <a:buSzPct val="100000"/>
              <a:buFont typeface="+mj-lt"/>
              <a:buAutoNum type="arabicPeriod"/>
              <a:defRPr/>
            </a:pPr>
            <a:r>
              <a:rPr lang="en-US" sz="3600" dirty="0"/>
              <a:t>Be born in Bethlehem (Micah 5:2) </a:t>
            </a:r>
          </a:p>
        </p:txBody>
      </p:sp>
      <p:pic>
        <p:nvPicPr>
          <p:cNvPr id="4" name="Picture 5" descr="https://encrypted-tbn2.gstatic.com/images?q=tbn:ANd9GcQjYa1b34wEurDM_Ysus-MUPsGfl59ZGk9jgBY_m0Y7gik3vNxam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1600200"/>
            <a:ext cx="2425280" cy="20574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28653349"/>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76213" y="163513"/>
            <a:ext cx="8791575" cy="6530975"/>
          </a:xfrm>
          <a:prstGeom prst="rect">
            <a:avLst/>
          </a:prstGeom>
          <a:noFill/>
          <a:ln w="38100">
            <a:solidFill>
              <a:srgbClr val="3333FF"/>
            </a:solidFill>
            <a:miter lim="800000"/>
            <a:headEnd/>
            <a:tailEnd/>
          </a:ln>
          <a:extLst>
            <a:ext uri="{909E8E84-426E-40DD-AFC4-6F175D3DCCD1}">
              <a14:hiddenFill xmlns:a14="http://schemas.microsoft.com/office/drawing/2010/main">
                <a:solidFill>
                  <a:srgbClr val="FFFFFF"/>
                </a:solidFill>
              </a14:hiddenFill>
            </a:ext>
          </a:extLst>
        </p:spPr>
      </p:pic>
      <p:sp>
        <p:nvSpPr>
          <p:cNvPr id="64514" name="Rectangle 1"/>
          <p:cNvSpPr>
            <a:spLocks noChangeArrowheads="1"/>
          </p:cNvSpPr>
          <p:nvPr/>
        </p:nvSpPr>
        <p:spPr bwMode="auto">
          <a:xfrm>
            <a:off x="609600" y="169686"/>
            <a:ext cx="7924800" cy="4001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1200"/>
              </a:spcAft>
            </a:pPr>
            <a:r>
              <a:rPr lang="en-US" altLang="en-US" sz="4400" b="1" dirty="0">
                <a:solidFill>
                  <a:srgbClr val="00FFFF"/>
                </a:solidFill>
                <a:effectLst>
                  <a:outerShdw blurRad="38100" dist="38100" dir="2700000" algn="tl">
                    <a:srgbClr val="000000">
                      <a:alpha val="43137"/>
                    </a:srgbClr>
                  </a:outerShdw>
                </a:effectLst>
                <a:latin typeface="Calibri" panose="020F0502020204030204" pitchFamily="34" charset="0"/>
                <a:cs typeface="+mn-cs"/>
              </a:rPr>
              <a:t>Genesis 4:1 (NASB)</a:t>
            </a:r>
          </a:p>
          <a:p>
            <a:pPr algn="just"/>
            <a:r>
              <a:rPr lang="en-US" altLang="en-US" sz="4000" dirty="0">
                <a:latin typeface="Calibri" panose="020F0502020204030204" pitchFamily="34" charset="0"/>
              </a:rPr>
              <a:t>“</a:t>
            </a:r>
            <a:r>
              <a:rPr lang="en-US" sz="4000" dirty="0">
                <a:latin typeface="Calibri" panose="020F0502020204030204" pitchFamily="34" charset="0"/>
              </a:rPr>
              <a:t>Now the man had relations with his wife Eve, and she conceived and gave birth to Cain, and she said, ‘I have gotten a </a:t>
            </a:r>
            <a:r>
              <a:rPr lang="en-US" sz="4000" dirty="0" err="1">
                <a:latin typeface="Calibri" panose="020F0502020204030204" pitchFamily="34" charset="0"/>
              </a:rPr>
              <a:t>manchild</a:t>
            </a:r>
            <a:r>
              <a:rPr lang="en-US" sz="4000" dirty="0">
                <a:latin typeface="Calibri" panose="020F0502020204030204" pitchFamily="34" charset="0"/>
              </a:rPr>
              <a:t> with </a:t>
            </a:r>
            <a:r>
              <a:rPr lang="en-US" sz="4000" i="1" dirty="0">
                <a:solidFill>
                  <a:srgbClr val="FFFFCC"/>
                </a:solidFill>
                <a:latin typeface="Calibri" panose="020F0502020204030204" pitchFamily="34" charset="0"/>
              </a:rPr>
              <a:t>the help of</a:t>
            </a:r>
            <a:r>
              <a:rPr lang="en-US" sz="4000" dirty="0">
                <a:solidFill>
                  <a:srgbClr val="FFFFCC"/>
                </a:solidFill>
                <a:latin typeface="Calibri" panose="020F0502020204030204" pitchFamily="34" charset="0"/>
              </a:rPr>
              <a:t> </a:t>
            </a:r>
            <a:r>
              <a:rPr lang="en-US" sz="4000" dirty="0">
                <a:latin typeface="Calibri" panose="020F0502020204030204" pitchFamily="34" charset="0"/>
              </a:rPr>
              <a:t>the </a:t>
            </a:r>
            <a:r>
              <a:rPr lang="en-US" sz="4000" cap="small" dirty="0">
                <a:latin typeface="Calibri" panose="020F0502020204030204" pitchFamily="34" charset="0"/>
              </a:rPr>
              <a:t>Lord</a:t>
            </a:r>
            <a:r>
              <a:rPr lang="en-US" sz="4000" dirty="0">
                <a:latin typeface="Calibri" panose="020F0502020204030204" pitchFamily="34" charset="0"/>
              </a:rPr>
              <a:t>.’”</a:t>
            </a:r>
          </a:p>
        </p:txBody>
      </p:sp>
    </p:spTree>
    <p:extLst>
      <p:ext uri="{BB962C8B-B14F-4D97-AF65-F5344CB8AC3E}">
        <p14:creationId xmlns:p14="http://schemas.microsoft.com/office/powerpoint/2010/main" val="801446301"/>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76213" y="163513"/>
            <a:ext cx="8791575" cy="6530975"/>
          </a:xfrm>
          <a:prstGeom prst="rect">
            <a:avLst/>
          </a:prstGeom>
          <a:noFill/>
          <a:ln w="38100">
            <a:solidFill>
              <a:srgbClr val="3333FF"/>
            </a:solidFill>
            <a:miter lim="800000"/>
            <a:headEnd/>
            <a:tailEnd/>
          </a:ln>
          <a:extLst>
            <a:ext uri="{909E8E84-426E-40DD-AFC4-6F175D3DCCD1}">
              <a14:hiddenFill xmlns:a14="http://schemas.microsoft.com/office/drawing/2010/main">
                <a:solidFill>
                  <a:srgbClr val="FFFFFF"/>
                </a:solidFill>
              </a14:hiddenFill>
            </a:ext>
          </a:extLst>
        </p:spPr>
      </p:pic>
      <p:sp>
        <p:nvSpPr>
          <p:cNvPr id="64514" name="Rectangle 1"/>
          <p:cNvSpPr>
            <a:spLocks noChangeArrowheads="1"/>
          </p:cNvSpPr>
          <p:nvPr/>
        </p:nvSpPr>
        <p:spPr bwMode="auto">
          <a:xfrm>
            <a:off x="609600" y="169686"/>
            <a:ext cx="7924800" cy="4001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1200"/>
              </a:spcAft>
            </a:pPr>
            <a:r>
              <a:rPr lang="en-US" altLang="en-US" sz="4400" b="1" dirty="0">
                <a:solidFill>
                  <a:srgbClr val="00FFFF"/>
                </a:solidFill>
                <a:effectLst>
                  <a:outerShdw blurRad="38100" dist="38100" dir="2700000" algn="tl">
                    <a:srgbClr val="000000">
                      <a:alpha val="43137"/>
                    </a:srgbClr>
                  </a:outerShdw>
                </a:effectLst>
                <a:latin typeface="Calibri" panose="020F0502020204030204" pitchFamily="34" charset="0"/>
                <a:cs typeface="+mn-cs"/>
              </a:rPr>
              <a:t>Genesis 4:1 (NASB)</a:t>
            </a:r>
          </a:p>
          <a:p>
            <a:pPr algn="just"/>
            <a:r>
              <a:rPr lang="en-US" altLang="en-US" sz="4000" dirty="0">
                <a:latin typeface="Calibri" panose="020F0502020204030204" pitchFamily="34" charset="0"/>
              </a:rPr>
              <a:t>“</a:t>
            </a:r>
            <a:r>
              <a:rPr lang="en-US" sz="4000" dirty="0">
                <a:latin typeface="Calibri" panose="020F0502020204030204" pitchFamily="34" charset="0"/>
              </a:rPr>
              <a:t>Now the man had relations with his wife Eve, and she conceived and gave birth to Cain, and she said, ‘I have gotten a </a:t>
            </a:r>
            <a:r>
              <a:rPr lang="en-US" sz="4000" dirty="0" err="1">
                <a:latin typeface="Calibri" panose="020F0502020204030204" pitchFamily="34" charset="0"/>
              </a:rPr>
              <a:t>manchild</a:t>
            </a:r>
            <a:r>
              <a:rPr lang="en-US" sz="4000" dirty="0">
                <a:latin typeface="Calibri" panose="020F0502020204030204" pitchFamily="34" charset="0"/>
              </a:rPr>
              <a:t> with </a:t>
            </a:r>
            <a:r>
              <a:rPr lang="en-US" sz="4000" b="1" i="1" u="sng" dirty="0">
                <a:solidFill>
                  <a:srgbClr val="FFFFCC"/>
                </a:solidFill>
                <a:latin typeface="Calibri" panose="020F0502020204030204" pitchFamily="34" charset="0"/>
              </a:rPr>
              <a:t>the help of</a:t>
            </a:r>
            <a:r>
              <a:rPr lang="en-US" sz="4000" b="1" u="sng" dirty="0">
                <a:solidFill>
                  <a:srgbClr val="FFFFCC"/>
                </a:solidFill>
                <a:latin typeface="Calibri" panose="020F0502020204030204" pitchFamily="34" charset="0"/>
              </a:rPr>
              <a:t> </a:t>
            </a:r>
            <a:r>
              <a:rPr lang="en-US" sz="4000" dirty="0">
                <a:latin typeface="Calibri" panose="020F0502020204030204" pitchFamily="34" charset="0"/>
              </a:rPr>
              <a:t>the </a:t>
            </a:r>
            <a:r>
              <a:rPr lang="en-US" sz="4000" cap="small" dirty="0">
                <a:latin typeface="Calibri" panose="020F0502020204030204" pitchFamily="34" charset="0"/>
              </a:rPr>
              <a:t>Lord</a:t>
            </a:r>
            <a:r>
              <a:rPr lang="en-US" sz="4000" dirty="0">
                <a:latin typeface="Calibri" panose="020F0502020204030204" pitchFamily="34" charset="0"/>
              </a:rPr>
              <a:t>.’”</a:t>
            </a:r>
          </a:p>
        </p:txBody>
      </p:sp>
    </p:spTree>
    <p:extLst>
      <p:ext uri="{BB962C8B-B14F-4D97-AF65-F5344CB8AC3E}">
        <p14:creationId xmlns:p14="http://schemas.microsoft.com/office/powerpoint/2010/main" val="2359427873"/>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76213" y="163513"/>
            <a:ext cx="8791575" cy="6530975"/>
          </a:xfrm>
          <a:prstGeom prst="rect">
            <a:avLst/>
          </a:prstGeom>
          <a:noFill/>
          <a:ln w="38100">
            <a:solidFill>
              <a:srgbClr val="3333FF"/>
            </a:solidFill>
            <a:miter lim="800000"/>
            <a:headEnd/>
            <a:tailEnd/>
          </a:ln>
          <a:extLst>
            <a:ext uri="{909E8E84-426E-40DD-AFC4-6F175D3DCCD1}">
              <a14:hiddenFill xmlns:a14="http://schemas.microsoft.com/office/drawing/2010/main">
                <a:solidFill>
                  <a:srgbClr val="FFFFFF"/>
                </a:solidFill>
              </a14:hiddenFill>
            </a:ext>
          </a:extLst>
        </p:spPr>
      </p:pic>
      <p:sp>
        <p:nvSpPr>
          <p:cNvPr id="64514" name="Rectangle 1"/>
          <p:cNvSpPr>
            <a:spLocks noChangeArrowheads="1"/>
          </p:cNvSpPr>
          <p:nvPr/>
        </p:nvSpPr>
        <p:spPr bwMode="auto">
          <a:xfrm>
            <a:off x="609600" y="169686"/>
            <a:ext cx="7924800" cy="4001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1200"/>
              </a:spcAft>
            </a:pPr>
            <a:r>
              <a:rPr lang="en-US" altLang="en-US" sz="4400" b="1" dirty="0">
                <a:solidFill>
                  <a:srgbClr val="00FFFF"/>
                </a:solidFill>
                <a:effectLst>
                  <a:outerShdw blurRad="38100" dist="38100" dir="2700000" algn="tl">
                    <a:srgbClr val="000000">
                      <a:alpha val="43137"/>
                    </a:srgbClr>
                  </a:outerShdw>
                </a:effectLst>
                <a:latin typeface="Calibri" panose="020F0502020204030204" pitchFamily="34" charset="0"/>
                <a:cs typeface="+mn-cs"/>
              </a:rPr>
              <a:t>Genesis 5:29 (NASB)</a:t>
            </a:r>
          </a:p>
          <a:p>
            <a:pPr algn="just"/>
            <a:r>
              <a:rPr lang="en-US" altLang="en-US" sz="4000" dirty="0">
                <a:latin typeface="Calibri" panose="020F0502020204030204" pitchFamily="34" charset="0"/>
              </a:rPr>
              <a:t>“</a:t>
            </a:r>
            <a:r>
              <a:rPr lang="en-US" sz="4000" dirty="0">
                <a:latin typeface="Calibri" panose="020F0502020204030204" pitchFamily="34" charset="0"/>
              </a:rPr>
              <a:t>Now he called his name Noah, saying, ‘This one will give us rest from our work and from the toil of our hands </a:t>
            </a:r>
            <a:r>
              <a:rPr lang="en-US" sz="4000" i="1" dirty="0">
                <a:latin typeface="Calibri" panose="020F0502020204030204" pitchFamily="34" charset="0"/>
              </a:rPr>
              <a:t>arising</a:t>
            </a:r>
            <a:r>
              <a:rPr lang="en-US" sz="4000" dirty="0">
                <a:latin typeface="Calibri" panose="020F0502020204030204" pitchFamily="34" charset="0"/>
              </a:rPr>
              <a:t> from the ground which the </a:t>
            </a:r>
            <a:r>
              <a:rPr lang="en-US" sz="4000" cap="small" dirty="0">
                <a:latin typeface="Calibri" panose="020F0502020204030204" pitchFamily="34" charset="0"/>
              </a:rPr>
              <a:t>Lord</a:t>
            </a:r>
            <a:r>
              <a:rPr lang="en-US" sz="4000" dirty="0">
                <a:latin typeface="Calibri" panose="020F0502020204030204" pitchFamily="34" charset="0"/>
              </a:rPr>
              <a:t> has </a:t>
            </a:r>
            <a:r>
              <a:rPr lang="en-US" sz="4000" b="1" u="sng" dirty="0">
                <a:solidFill>
                  <a:srgbClr val="FFFFCC"/>
                </a:solidFill>
                <a:latin typeface="Calibri" panose="020F0502020204030204" pitchFamily="34" charset="0"/>
              </a:rPr>
              <a:t>cursed</a:t>
            </a:r>
            <a:r>
              <a:rPr lang="en-US" sz="4000" dirty="0">
                <a:latin typeface="Calibri" panose="020F0502020204030204" pitchFamily="34" charset="0"/>
              </a:rPr>
              <a:t>.’”</a:t>
            </a:r>
          </a:p>
        </p:txBody>
      </p:sp>
    </p:spTree>
    <p:extLst>
      <p:ext uri="{BB962C8B-B14F-4D97-AF65-F5344CB8AC3E}">
        <p14:creationId xmlns:p14="http://schemas.microsoft.com/office/powerpoint/2010/main" val="404566602"/>
      </p:ext>
    </p:extLst>
  </p:cSld>
  <p:clrMapOvr>
    <a:masterClrMapping/>
  </p:clrMapOvr>
  <p:transition/>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13498</TotalTime>
  <Words>2294</Words>
  <Application>Microsoft Office PowerPoint</Application>
  <PresentationFormat>On-screen Show (4:3)</PresentationFormat>
  <Paragraphs>221</Paragraphs>
  <Slides>64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64</vt:i4>
      </vt:variant>
    </vt:vector>
  </HeadingPairs>
  <TitlesOfParts>
    <vt:vector size="69" baseType="lpstr">
      <vt:lpstr>Arial</vt:lpstr>
      <vt:lpstr>Calibri</vt:lpstr>
      <vt:lpstr>Times New Roman</vt:lpstr>
      <vt:lpstr>Wingdings</vt:lpstr>
      <vt:lpstr>Azure</vt:lpstr>
      <vt:lpstr>FOUR CHRISTMAS PROPHECIES</vt:lpstr>
      <vt:lpstr>Messiah Must Be:</vt:lpstr>
      <vt:lpstr>PowerPoint Presentation</vt:lpstr>
      <vt:lpstr>Messiah Must Be:</vt:lpstr>
      <vt:lpstr>Messiah must be a man</vt:lpstr>
      <vt:lpstr>PowerPoint Presentation</vt:lpstr>
      <vt:lpstr>PowerPoint Presentation</vt:lpstr>
      <vt:lpstr>PowerPoint Presentation</vt:lpstr>
      <vt:lpstr>PowerPoint Presentation</vt:lpstr>
      <vt:lpstr>PowerPoint Presentation</vt:lpstr>
      <vt:lpstr>PowerPoint Presentation</vt:lpstr>
      <vt:lpstr>Why the Virgin Birth?</vt:lpstr>
      <vt:lpstr>PowerPoint Presentation</vt:lpstr>
      <vt:lpstr>Messiah Must Be:</vt:lpstr>
      <vt:lpstr>Messiah must be Jewish or from the line of Jacob</vt:lpstr>
      <vt:lpstr>PowerPoint Presentation</vt:lpstr>
      <vt:lpstr>PowerPoint Presentation</vt:lpstr>
      <vt:lpstr>PowerPoint Presentation</vt:lpstr>
      <vt:lpstr>Balaam's 7 Oracles Blessing Israel (23-24) </vt:lpstr>
      <vt:lpstr>Balaam's 7 Oracles Blessing Israel (23-24) </vt:lpstr>
      <vt:lpstr>Balaam's 7 Oracles Blessing Israel (23-24) </vt:lpstr>
      <vt:lpstr>PowerPoint Presentation</vt:lpstr>
      <vt:lpstr>PowerPoint Presentation</vt:lpstr>
      <vt:lpstr>Messiah must present Himself to Israel on March 30, A.D. 33</vt:lpstr>
      <vt:lpstr>PowerPoint Presentation</vt:lpstr>
      <vt:lpstr>Messiah Must Be:</vt:lpstr>
      <vt:lpstr>Messiah must be born of a virgin</vt:lpstr>
      <vt:lpstr>PowerPoint Presentation</vt:lpstr>
      <vt:lpstr>PowerPoint Presentation</vt:lpstr>
      <vt:lpstr>Three Arguments Against the Virgin Birth (Isa. 7:13-14)</vt:lpstr>
      <vt:lpstr>Three Arguments Against the Virgin Birth (Isa. 7:13-14)</vt:lpstr>
      <vt:lpstr>Three Arguments Against the Virgin Birth (Isa. 7:13-14)</vt:lpstr>
      <vt:lpstr>To Fulfill Old Testament Prophecy</vt:lpstr>
      <vt:lpstr>Three Arguments Against the Virgin Birth (Isa. 7:13-14)</vt:lpstr>
      <vt:lpstr>Isaiah 7:13-14</vt:lpstr>
      <vt:lpstr>Isaiah 7:13-14</vt:lpstr>
      <vt:lpstr>Isaiah 7:13-14</vt:lpstr>
      <vt:lpstr>PowerPoint Presentation</vt:lpstr>
      <vt:lpstr>PowerPoint Presentation</vt:lpstr>
      <vt:lpstr>Isaiah 7:13-14</vt:lpstr>
      <vt:lpstr>Isaiah 7:13-14</vt:lpstr>
      <vt:lpstr>Isaiah 7:13-14</vt:lpstr>
      <vt:lpstr>PowerPoint Presentation</vt:lpstr>
      <vt:lpstr>Isaiah 7:13-14</vt:lpstr>
      <vt:lpstr>PowerPoint Presentation</vt:lpstr>
      <vt:lpstr>Isaiah 7:13-14</vt:lpstr>
      <vt:lpstr>Messiah Must Be:</vt:lpstr>
      <vt:lpstr>Messiah must be born in Bethlehem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Messiah must be from the tribe of Judah</vt:lpstr>
      <vt:lpstr>PowerPoint Presentation</vt:lpstr>
      <vt:lpstr>PowerPoint Presentation</vt:lpstr>
      <vt:lpstr>PowerPoint Presentation</vt:lpstr>
      <vt:lpstr>PowerPoint Presentation</vt:lpstr>
      <vt:lpstr>PowerPoint Presentation</vt:lpstr>
      <vt:lpstr>Modern Example</vt:lpstr>
      <vt:lpstr>Conclusion</vt:lpstr>
      <vt:lpstr>Messiah Must Be: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Duty to Love - Rom. 12:9-13</dc:title>
  <dc:subject>Divine Righteousness Revealed</dc:subject>
  <dc:creator>A. Woods</dc:creator>
  <dc:description>Modified by Jim McGowan</dc:description>
  <cp:lastModifiedBy>Andy Woods</cp:lastModifiedBy>
  <cp:revision>1426</cp:revision>
  <cp:lastPrinted>2016-12-18T02:45:55Z</cp:lastPrinted>
  <dcterms:created xsi:type="dcterms:W3CDTF">2009-03-17T12:21:13Z</dcterms:created>
  <dcterms:modified xsi:type="dcterms:W3CDTF">2016-12-25T12:56:14Z</dcterms:modified>
</cp:coreProperties>
</file>