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64" r:id="rId2"/>
    <p:sldId id="258" r:id="rId3"/>
    <p:sldId id="266" r:id="rId4"/>
    <p:sldId id="321" r:id="rId5"/>
    <p:sldId id="320" r:id="rId6"/>
    <p:sldId id="267" r:id="rId7"/>
    <p:sldId id="353" r:id="rId8"/>
    <p:sldId id="268" r:id="rId9"/>
    <p:sldId id="355" r:id="rId10"/>
    <p:sldId id="356" r:id="rId11"/>
    <p:sldId id="322" r:id="rId12"/>
    <p:sldId id="325" r:id="rId13"/>
    <p:sldId id="274" r:id="rId14"/>
    <p:sldId id="341" r:id="rId15"/>
    <p:sldId id="357" r:id="rId16"/>
    <p:sldId id="319" r:id="rId17"/>
    <p:sldId id="358" r:id="rId18"/>
    <p:sldId id="342" r:id="rId19"/>
    <p:sldId id="334" r:id="rId20"/>
    <p:sldId id="359" r:id="rId21"/>
    <p:sldId id="336" r:id="rId22"/>
    <p:sldId id="304" r:id="rId23"/>
    <p:sldId id="360" r:id="rId24"/>
    <p:sldId id="343" r:id="rId25"/>
    <p:sldId id="361" r:id="rId26"/>
    <p:sldId id="337" r:id="rId27"/>
    <p:sldId id="362" r:id="rId28"/>
    <p:sldId id="297" r:id="rId29"/>
    <p:sldId id="327" r:id="rId30"/>
    <p:sldId id="344" r:id="rId31"/>
    <p:sldId id="278" r:id="rId32"/>
    <p:sldId id="273" r:id="rId33"/>
    <p:sldId id="296" r:id="rId34"/>
    <p:sldId id="272" r:id="rId35"/>
    <p:sldId id="309" r:id="rId36"/>
    <p:sldId id="328" r:id="rId37"/>
    <p:sldId id="329" r:id="rId38"/>
    <p:sldId id="295" r:id="rId39"/>
    <p:sldId id="338" r:id="rId40"/>
    <p:sldId id="289" r:id="rId41"/>
    <p:sldId id="363" r:id="rId42"/>
    <p:sldId id="340" r:id="rId43"/>
    <p:sldId id="279" r:id="rId44"/>
    <p:sldId id="346" r:id="rId45"/>
    <p:sldId id="312" r:id="rId46"/>
    <p:sldId id="345" r:id="rId47"/>
    <p:sldId id="347" r:id="rId48"/>
    <p:sldId id="349" r:id="rId49"/>
    <p:sldId id="348" r:id="rId50"/>
    <p:sldId id="350" r:id="rId51"/>
    <p:sldId id="351" r:id="rId52"/>
    <p:sldId id="352" r:id="rId53"/>
    <p:sldId id="283" r:id="rId54"/>
    <p:sldId id="364" r:id="rId55"/>
    <p:sldId id="287" r:id="rId56"/>
    <p:sldId id="365" r:id="rId57"/>
    <p:sldId id="305" r:id="rId58"/>
    <p:sldId id="291" r:id="rId59"/>
    <p:sldId id="323" r:id="rId60"/>
    <p:sldId id="263" r:id="rId61"/>
    <p:sldId id="366" r:id="rId62"/>
    <p:sldId id="298" r:id="rId63"/>
    <p:sldId id="367" r:id="rId64"/>
    <p:sldId id="368" r:id="rId65"/>
    <p:sldId id="300" r:id="rId66"/>
    <p:sldId id="370" r:id="rId67"/>
    <p:sldId id="369" r:id="rId68"/>
    <p:sldId id="280" r:id="rId69"/>
    <p:sldId id="301" r:id="rId70"/>
    <p:sldId id="371" r:id="rId7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66FF66"/>
    <a:srgbClr val="CC00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8644" autoAdjust="0"/>
  </p:normalViewPr>
  <p:slideViewPr>
    <p:cSldViewPr>
      <p:cViewPr>
        <p:scale>
          <a:sx n="90" d="100"/>
          <a:sy n="90" d="100"/>
        </p:scale>
        <p:origin x="213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a:t>Spiritual Anatomy - Part 1</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8A32176-21A4-4E17-8512-D331549B8FFD}" type="datetimeFigureOut">
              <a:rPr lang="en-US" smtClean="0"/>
              <a:t>11/3/2016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a:t>Jim McGowan, Th.D.</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753FF15-0C23-46F9-BDC5-F5DB2B521E20}" type="slidenum">
              <a:rPr lang="en-US" smtClean="0"/>
              <a:t>‹#›</a:t>
            </a:fld>
            <a:endParaRPr lang="en-US"/>
          </a:p>
        </p:txBody>
      </p:sp>
    </p:spTree>
    <p:extLst>
      <p:ext uri="{BB962C8B-B14F-4D97-AF65-F5344CB8AC3E}">
        <p14:creationId xmlns:p14="http://schemas.microsoft.com/office/powerpoint/2010/main" val="165385738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cs typeface="Arial" charset="0"/>
              </a:defRPr>
            </a:lvl1pPr>
          </a:lstStyle>
          <a:p>
            <a:pPr>
              <a:defRPr/>
            </a:pPr>
            <a:r>
              <a:rPr lang="en-US"/>
              <a:t>Spiritual Anatomy - Part 1</a:t>
            </a:r>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cs typeface="Arial" charset="0"/>
              </a:defRPr>
            </a:lvl1pPr>
          </a:lstStyle>
          <a:p>
            <a:pPr>
              <a:defRPr/>
            </a:pPr>
            <a:fld id="{62D12461-9D2F-47FB-AFC9-87177C3E3454}" type="datetimeFigureOut">
              <a:rPr lang="en-US"/>
              <a:pPr>
                <a:defRPr/>
              </a:pPr>
              <a:t>11/3/2016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cs typeface="Arial" charset="0"/>
              </a:defRPr>
            </a:lvl1pPr>
          </a:lstStyle>
          <a:p>
            <a:pPr>
              <a:defRPr/>
            </a:pPr>
            <a:r>
              <a:rPr lang="en-US"/>
              <a:t>Jim McGowan, Th.D.</a:t>
            </a:r>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atin typeface="Arial" charset="0"/>
                <a:cs typeface="Arial" charset="0"/>
              </a:defRPr>
            </a:lvl1pPr>
          </a:lstStyle>
          <a:p>
            <a:pPr>
              <a:defRPr/>
            </a:pPr>
            <a:fld id="{74FEF5A8-1FF9-4313-9E56-6F6040EF51ED}" type="slidenum">
              <a:rPr lang="en-US"/>
              <a:pPr>
                <a:defRPr/>
              </a:pPr>
              <a:t>‹#›</a:t>
            </a:fld>
            <a:endParaRPr lang="en-US"/>
          </a:p>
        </p:txBody>
      </p:sp>
    </p:spTree>
    <p:extLst>
      <p:ext uri="{BB962C8B-B14F-4D97-AF65-F5344CB8AC3E}">
        <p14:creationId xmlns:p14="http://schemas.microsoft.com/office/powerpoint/2010/main" val="13111628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duluthbible.org/filerequest/990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duluthbible.org/filerequest/9902.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9F3496-7423-43B3-80D1-759753E0B533}" type="slidenum">
              <a:rPr lang="en-US" altLang="en-US" sz="1300" smtClean="0">
                <a:latin typeface="Arial" charset="0"/>
              </a:rPr>
              <a:pPr eaLnBrk="1" hangingPunct="1">
                <a:spcBef>
                  <a:spcPct val="0"/>
                </a:spcBef>
              </a:pPr>
              <a:t>1</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0" dirty="0"/>
              <a:t>One point that I want to stress</a:t>
            </a:r>
            <a:r>
              <a:rPr lang="en-US" altLang="en-US" sz="1400" b="0" baseline="0" dirty="0"/>
              <a:t> here is that i</a:t>
            </a:r>
            <a:r>
              <a:rPr lang="en-US" altLang="en-US" sz="1400" b="0" dirty="0"/>
              <a:t>f you are a believer, you </a:t>
            </a:r>
            <a:r>
              <a:rPr lang="en-US" altLang="en-US" sz="1400" b="1" u="sng" dirty="0"/>
              <a:t>DO NOT</a:t>
            </a:r>
            <a:r>
              <a:rPr lang="en-US" altLang="en-US" sz="1400" b="1" u="none" dirty="0"/>
              <a:t> </a:t>
            </a:r>
            <a:r>
              <a:rPr lang="en-US" altLang="en-US" sz="1400" b="0" dirty="0"/>
              <a:t>have both spiritual histories – as we have already seen, Adam’s history was replaced by Christ’s. Furthermore,  the Believer </a:t>
            </a:r>
            <a:r>
              <a:rPr lang="en-US" altLang="en-US" sz="1400" b="1" u="sng" kern="1200" dirty="0">
                <a:solidFill>
                  <a:schemeClr val="tx1"/>
                </a:solidFill>
                <a:latin typeface="+mn-lt"/>
                <a:ea typeface="+mn-ea"/>
                <a:cs typeface="+mn-cs"/>
              </a:rPr>
              <a:t>CANNOT</a:t>
            </a:r>
            <a:r>
              <a:rPr lang="en-US" altLang="en-US" sz="1400" b="0" dirty="0"/>
              <a:t> go back and forth from being “in Adam” to being “in Christ”.  </a:t>
            </a:r>
          </a:p>
          <a:p>
            <a:pPr eaLnBrk="1" hangingPunct="1">
              <a:spcBef>
                <a:spcPct val="0"/>
              </a:spcBef>
            </a:pPr>
            <a:endParaRPr lang="en-US" altLang="en-US" sz="1400" b="0" dirty="0"/>
          </a:p>
          <a:p>
            <a:pPr eaLnBrk="1" hangingPunct="1">
              <a:spcBef>
                <a:spcPct val="0"/>
              </a:spcBef>
            </a:pPr>
            <a:r>
              <a:rPr lang="en-US" altLang="en-US" sz="1400" b="0" dirty="0"/>
              <a:t>Finally, while</a:t>
            </a:r>
            <a:r>
              <a:rPr lang="en-US" altLang="en-US" sz="1400" b="0" baseline="0" dirty="0"/>
              <a:t> </a:t>
            </a:r>
            <a:r>
              <a:rPr lang="en-US" altLang="en-US" sz="1400" b="0" dirty="0"/>
              <a:t>all are saved by faith alone, all those saved ARE NOT “in Christ”.  </a:t>
            </a:r>
          </a:p>
          <a:p>
            <a:pPr eaLnBrk="1" hangingPunct="1">
              <a:spcBef>
                <a:spcPct val="0"/>
              </a:spcBef>
            </a:pPr>
            <a:endParaRPr lang="en-US" altLang="en-US" sz="1400" b="0" dirty="0"/>
          </a:p>
          <a:p>
            <a:r>
              <a:rPr lang="en-US" altLang="en-US" sz="1400" b="0" dirty="0"/>
              <a:t>Jews were baptized into (Identified</a:t>
            </a:r>
            <a:r>
              <a:rPr lang="en-US" altLang="en-US" sz="1400" b="0" baseline="0" dirty="0"/>
              <a:t> with</a:t>
            </a:r>
            <a:r>
              <a:rPr lang="en-US" altLang="en-US" sz="1400" b="0" dirty="0"/>
              <a:t>) Moses (</a:t>
            </a:r>
            <a:r>
              <a:rPr lang="en-US" sz="1400" b="0" dirty="0"/>
              <a:t>1 Cor. 10:2</a:t>
            </a:r>
            <a:r>
              <a:rPr lang="en-US" altLang="en-US" sz="1400" b="0" i="0" dirty="0"/>
              <a:t>;  </a:t>
            </a:r>
            <a:r>
              <a:rPr lang="en-US" sz="1400" b="0" i="0" dirty="0"/>
              <a:t>“Those Israelites …were indeed judicially associated by God with the Mosaic economy,—“into a spiritual union with Moses, and constituted his disciples.”  Newell, W. R. (</a:t>
            </a:r>
            <a:r>
              <a:rPr lang="en-US" sz="1400" b="0" i="0" dirty="0" err="1"/>
              <a:t>n.d.</a:t>
            </a:r>
            <a:r>
              <a:rPr lang="en-US" sz="1400" b="0" i="0" dirty="0"/>
              <a:t>). Romans Verse-by-Verse (p. 143). Grand Rapids, MI: Christian Classics Ethereal Library.</a:t>
            </a:r>
          </a:p>
          <a:p>
            <a:pPr eaLnBrk="1" hangingPunct="1">
              <a:spcBef>
                <a:spcPct val="0"/>
              </a:spcBef>
            </a:pPr>
            <a:endParaRPr lang="en-US" altLang="en-US" sz="1400" b="0" dirty="0"/>
          </a:p>
          <a:p>
            <a:pPr eaLnBrk="1" hangingPunct="1">
              <a:spcBef>
                <a:spcPct val="0"/>
              </a:spcBef>
            </a:pPr>
            <a:r>
              <a:rPr lang="en-US" altLang="en-US" sz="1400" b="0" dirty="0"/>
              <a:t>We on the other hand, were baptized in (Identified</a:t>
            </a:r>
            <a:r>
              <a:rPr lang="en-US" altLang="en-US" sz="1400" b="0" baseline="0" dirty="0"/>
              <a:t> with</a:t>
            </a:r>
            <a:r>
              <a:rPr lang="en-US" altLang="en-US" sz="1400" b="0" dirty="0"/>
              <a:t>) Christ as Church Age believers.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10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357946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400" b="1" dirty="0"/>
              <a:t>The Old Man, the Sin Nature</a:t>
            </a:r>
            <a:r>
              <a:rPr lang="en-US" sz="1400" b="1" baseline="0" dirty="0"/>
              <a:t> - </a:t>
            </a:r>
            <a:r>
              <a:rPr lang="en-US" sz="1400" b="1" dirty="0"/>
              <a:t>the New Man and the New Nature</a:t>
            </a:r>
            <a:endParaRPr lang="en-US" sz="1400" dirty="0"/>
          </a:p>
          <a:p>
            <a:pPr eaLnBrk="1" hangingPunct="1">
              <a:spcBef>
                <a:spcPct val="0"/>
              </a:spcBef>
              <a:defRPr/>
            </a:pPr>
            <a:r>
              <a:rPr lang="en-US" sz="1400" b="1" dirty="0"/>
              <a:t> </a:t>
            </a:r>
            <a:endParaRPr lang="en-US" sz="1400"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11</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400" b="1" dirty="0"/>
              <a:t>The Old Man, the Sin Nature</a:t>
            </a:r>
            <a:r>
              <a:rPr lang="en-US" sz="1400" b="1" baseline="0" dirty="0"/>
              <a:t> - </a:t>
            </a:r>
            <a:r>
              <a:rPr lang="en-US" sz="1400" b="1" dirty="0"/>
              <a:t>the New Man and the New Nature</a:t>
            </a:r>
            <a:endParaRPr lang="en-US" sz="1400" dirty="0"/>
          </a:p>
          <a:p>
            <a:pPr eaLnBrk="1" hangingPunct="1">
              <a:spcBef>
                <a:spcPct val="0"/>
              </a:spcBef>
              <a:defRPr/>
            </a:pPr>
            <a:r>
              <a:rPr lang="en-US" sz="1400" b="1" dirty="0"/>
              <a:t> </a:t>
            </a:r>
            <a:endParaRPr lang="en-US" sz="1400" dirty="0"/>
          </a:p>
          <a:p>
            <a:pPr eaLnBrk="1" hangingPunct="1">
              <a:spcBef>
                <a:spcPct val="0"/>
              </a:spcBef>
              <a:defRPr/>
            </a:pPr>
            <a:r>
              <a:rPr lang="en-US" sz="1400" b="0" dirty="0"/>
              <a:t>When believers hear these terms, there is often at least some uncertainty as to what they mean, and perhaps even a lot of uncertainty.</a:t>
            </a:r>
            <a:r>
              <a:rPr lang="en-US" sz="1400" b="0" baseline="0" dirty="0"/>
              <a:t>  </a:t>
            </a:r>
          </a:p>
          <a:p>
            <a:pPr eaLnBrk="1" hangingPunct="1">
              <a:spcBef>
                <a:spcPct val="0"/>
              </a:spcBef>
              <a:defRPr/>
            </a:pPr>
            <a:endParaRPr lang="en-US" sz="1400" b="0" baseline="0" dirty="0"/>
          </a:p>
          <a:p>
            <a:pPr eaLnBrk="1" hangingPunct="1">
              <a:spcBef>
                <a:spcPct val="0"/>
              </a:spcBef>
              <a:defRPr/>
            </a:pPr>
            <a:r>
              <a:rPr lang="en-US" sz="1400" b="0" baseline="0" dirty="0"/>
              <a:t>Throughout the remaining sessions, we will utilize this graphic to </a:t>
            </a:r>
            <a:r>
              <a:rPr lang="en-US" altLang="en-US" sz="1400" b="0" dirty="0"/>
              <a:t>help us gain clarity regarding these</a:t>
            </a:r>
            <a:r>
              <a:rPr lang="en-US" altLang="en-US" sz="1400" b="0" baseline="0" dirty="0"/>
              <a:t> terns </a:t>
            </a:r>
            <a:r>
              <a:rPr lang="en-US" altLang="en-US" sz="1400" b="0" dirty="0"/>
              <a:t>(Old Man, Sin Nature, New Man New Nature).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12</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ts val="0"/>
              </a:spcBef>
              <a:spcAft>
                <a:spcPts val="600"/>
              </a:spcAft>
              <a:defRPr/>
            </a:pPr>
            <a:r>
              <a:rPr lang="en-US" sz="1400" b="1" dirty="0">
                <a:latin typeface="Calibri" pitchFamily="34" charset="0"/>
                <a:cs typeface="Calibri" pitchFamily="34" charset="0"/>
              </a:rPr>
              <a:t>The Old Man (Rom. 6; Eph. 4; Col. 3) is the </a:t>
            </a:r>
            <a:r>
              <a:rPr lang="en-US" sz="1400" b="1" i="1" dirty="0">
                <a:solidFill>
                  <a:srgbClr val="0000FF"/>
                </a:solidFill>
                <a:latin typeface="Calibri" pitchFamily="34" charset="0"/>
                <a:cs typeface="Calibri" pitchFamily="34" charset="0"/>
              </a:rPr>
              <a:t>positional person </a:t>
            </a:r>
            <a:r>
              <a:rPr lang="en-US" sz="1400" b="1" dirty="0">
                <a:latin typeface="Calibri" pitchFamily="34" charset="0"/>
                <a:cs typeface="Calibri" pitchFamily="34" charset="0"/>
              </a:rPr>
              <a:t>representing </a:t>
            </a:r>
            <a:r>
              <a:rPr lang="en-US" sz="1400" b="1" i="1" dirty="0">
                <a:solidFill>
                  <a:srgbClr val="0000FF"/>
                </a:solidFill>
                <a:latin typeface="Calibri" pitchFamily="34" charset="0"/>
                <a:cs typeface="Calibri" pitchFamily="34" charset="0"/>
              </a:rPr>
              <a:t>all who the unbeliever is </a:t>
            </a:r>
            <a:r>
              <a:rPr lang="en-US" sz="1400" b="1" i="1" u="sng" dirty="0">
                <a:solidFill>
                  <a:srgbClr val="0000FF"/>
                </a:solidFill>
                <a:latin typeface="Calibri" pitchFamily="34" charset="0"/>
                <a:cs typeface="Calibri" pitchFamily="34" charset="0"/>
              </a:rPr>
              <a:t>in Adam</a:t>
            </a:r>
            <a:r>
              <a:rPr lang="en-US" sz="1400" dirty="0">
                <a:latin typeface="Calibri" pitchFamily="34" charset="0"/>
                <a:cs typeface="Calibri" pitchFamily="34" charset="0"/>
              </a:rPr>
              <a:t>; including Adam’s Spiritual History.  </a:t>
            </a:r>
            <a:r>
              <a:rPr lang="en-US" sz="1400" b="1" u="sng" dirty="0">
                <a:latin typeface="Calibri" pitchFamily="34" charset="0"/>
                <a:cs typeface="Calibri" pitchFamily="34" charset="0"/>
              </a:rPr>
              <a:t>SEE HANDOUT!</a:t>
            </a:r>
          </a:p>
          <a:p>
            <a:pPr marL="228600" indent="-228600">
              <a:spcBef>
                <a:spcPts val="0"/>
              </a:spcBef>
              <a:spcAft>
                <a:spcPts val="600"/>
              </a:spcAft>
              <a:buFont typeface="Arial" pitchFamily="34" charset="0"/>
              <a:buChar char="•"/>
              <a:defRPr/>
            </a:pPr>
            <a:r>
              <a:rPr lang="en-US" sz="1400" dirty="0">
                <a:latin typeface="Calibri" pitchFamily="34" charset="0"/>
                <a:cs typeface="Calibri" pitchFamily="34" charset="0"/>
              </a:rPr>
              <a:t>Adam’s Spiritual History included the Sin Nature </a:t>
            </a:r>
            <a:r>
              <a:rPr lang="en-US" sz="1400" b="1" i="1" dirty="0">
                <a:solidFill>
                  <a:srgbClr val="0000FF"/>
                </a:solidFill>
                <a:latin typeface="Calibri" pitchFamily="34" charset="0"/>
                <a:cs typeface="Calibri" pitchFamily="34" charset="0"/>
              </a:rPr>
              <a:t>(all of the attributes  and characteristics of how the Old Man is inclined to behave)</a:t>
            </a:r>
            <a:r>
              <a:rPr lang="en-US" sz="1400" dirty="0">
                <a:latin typeface="Calibri" pitchFamily="34" charset="0"/>
                <a:cs typeface="Calibri" pitchFamily="34" charset="0"/>
              </a:rPr>
              <a:t>. </a:t>
            </a:r>
          </a:p>
          <a:p>
            <a:pPr marL="228600" indent="-228600">
              <a:spcBef>
                <a:spcPts val="0"/>
              </a:spcBef>
              <a:spcAft>
                <a:spcPts val="600"/>
              </a:spcAft>
              <a:buFont typeface="Arial" pitchFamily="34" charset="0"/>
              <a:buChar char="•"/>
              <a:defRPr/>
            </a:pPr>
            <a:r>
              <a:rPr lang="en-US" sz="1400" dirty="0">
                <a:latin typeface="Calibri" pitchFamily="34" charset="0"/>
                <a:cs typeface="Calibri" pitchFamily="34" charset="0"/>
              </a:rPr>
              <a:t>In Rom. 6-7, the English words, “the Sin” refer to the Sin Nature. (see Handout)</a:t>
            </a:r>
          </a:p>
          <a:p>
            <a:pPr marL="228600" marR="0" indent="-228600" algn="l" defTabSz="914400" rtl="0" eaLnBrk="0" fontAlgn="base" latinLnBrk="0" hangingPunct="0">
              <a:lnSpc>
                <a:spcPct val="100000"/>
              </a:lnSpc>
              <a:spcBef>
                <a:spcPts val="0"/>
              </a:spcBef>
              <a:spcAft>
                <a:spcPts val="600"/>
              </a:spcAft>
              <a:buClrTx/>
              <a:buSzTx/>
              <a:buFont typeface="Arial" pitchFamily="34" charset="0"/>
              <a:buChar char="•"/>
              <a:tabLst/>
              <a:defRPr/>
            </a:pPr>
            <a:r>
              <a:rPr lang="en-US" altLang="en-US" sz="1400" dirty="0">
                <a:latin typeface="Calibri" pitchFamily="34" charset="0"/>
                <a:cs typeface="Calibri" pitchFamily="34" charset="0"/>
              </a:rPr>
              <a:t>The positional person of the Old Man in Adam possesses a Sin Nature, but the two terms are not identical or even equivalent.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FE87B0-D30C-456A-9E77-260D753D4115}" type="slidenum">
              <a:rPr lang="en-US" altLang="en-US" sz="1300" smtClean="0">
                <a:latin typeface="Arial" charset="0"/>
              </a:rPr>
              <a:pPr eaLnBrk="1" hangingPunct="1">
                <a:spcBef>
                  <a:spcPct val="0"/>
                </a:spcBef>
              </a:pPr>
              <a:t>13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1</a:t>
            </a:r>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Slide Number Placeholder 5"/>
          <p:cNvSpPr>
            <a:spLocks noGrp="1"/>
          </p:cNvSpPr>
          <p:nvPr>
            <p:ph type="sldNum" sz="quarter" idx="12"/>
          </p:nvPr>
        </p:nvSpPr>
        <p:spPr/>
        <p:txBody>
          <a:bodyPr/>
          <a:lstStyle/>
          <a:p>
            <a:pPr>
              <a:defRPr/>
            </a:pPr>
            <a:fld id="{74FEF5A8-1FF9-4313-9E56-6F6040EF51ED}" type="slidenum">
              <a:rPr lang="en-US" smtClean="0"/>
              <a:pPr>
                <a:defRPr/>
              </a:pPr>
              <a:t>14</a:t>
            </a:fld>
            <a:endParaRPr lang="en-US"/>
          </a:p>
        </p:txBody>
      </p:sp>
    </p:spTree>
    <p:extLst>
      <p:ext uri="{BB962C8B-B14F-4D97-AF65-F5344CB8AC3E}">
        <p14:creationId xmlns:p14="http://schemas.microsoft.com/office/powerpoint/2010/main" val="88308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1</a:t>
            </a:r>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Slide Number Placeholder 5"/>
          <p:cNvSpPr>
            <a:spLocks noGrp="1"/>
          </p:cNvSpPr>
          <p:nvPr>
            <p:ph type="sldNum" sz="quarter" idx="12"/>
          </p:nvPr>
        </p:nvSpPr>
        <p:spPr/>
        <p:txBody>
          <a:bodyPr/>
          <a:lstStyle/>
          <a:p>
            <a:pPr>
              <a:defRPr/>
            </a:pPr>
            <a:fld id="{74FEF5A8-1FF9-4313-9E56-6F6040EF51ED}" type="slidenum">
              <a:rPr lang="en-US" smtClean="0"/>
              <a:pPr>
                <a:defRPr/>
              </a:pPr>
              <a:t>15</a:t>
            </a:fld>
            <a:endParaRPr lang="en-US"/>
          </a:p>
        </p:txBody>
      </p:sp>
    </p:spTree>
    <p:extLst>
      <p:ext uri="{BB962C8B-B14F-4D97-AF65-F5344CB8AC3E}">
        <p14:creationId xmlns:p14="http://schemas.microsoft.com/office/powerpoint/2010/main" val="360171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p:spPr>
        <p:txBody>
          <a:bodyPr wrap="square" numCol="1" anchor="t" anchorCtr="0" compatLnSpc="1">
            <a:prstTxWarp prst="textNoShape">
              <a:avLst/>
            </a:prstTxWarp>
          </a:bodyPr>
          <a:lstStyle/>
          <a:p>
            <a:pPr marL="225425" indent="-225425" eaLnBrk="1" hangingPunct="1">
              <a:spcBef>
                <a:spcPts val="600"/>
              </a:spcBef>
              <a:spcAft>
                <a:spcPts val="600"/>
              </a:spcAft>
              <a:buFont typeface="Arial" panose="020B0604020202020204" pitchFamily="34" charset="0"/>
              <a:buChar char="•"/>
            </a:pPr>
            <a:r>
              <a:rPr lang="en-US" altLang="en-US" sz="1400" b="1" i="1" u="sng" dirty="0">
                <a:solidFill>
                  <a:srgbClr val="000000"/>
                </a:solidFill>
                <a:latin typeface="Calibri" pitchFamily="34" charset="0"/>
              </a:rPr>
              <a:t>Contextually</a:t>
            </a:r>
            <a:r>
              <a:rPr lang="en-US" altLang="en-US" sz="1400" b="1" dirty="0">
                <a:solidFill>
                  <a:srgbClr val="000000"/>
                </a:solidFill>
                <a:latin typeface="Calibri" pitchFamily="34" charset="0"/>
              </a:rPr>
              <a:t>, </a:t>
            </a:r>
            <a:r>
              <a:rPr lang="en-US" altLang="en-US" sz="1400" dirty="0">
                <a:solidFill>
                  <a:srgbClr val="000000"/>
                </a:solidFill>
                <a:latin typeface="Calibri" pitchFamily="34" charset="0"/>
              </a:rPr>
              <a:t>the term </a:t>
            </a:r>
            <a:r>
              <a:rPr lang="en-US" altLang="en-US" sz="1400" b="1" dirty="0">
                <a:solidFill>
                  <a:srgbClr val="000000"/>
                </a:solidFill>
                <a:latin typeface="Calibri" pitchFamily="34" charset="0"/>
              </a:rPr>
              <a:t>“Flesh” </a:t>
            </a:r>
            <a:r>
              <a:rPr lang="en-US" altLang="en-US" sz="1400" dirty="0">
                <a:solidFill>
                  <a:srgbClr val="000000"/>
                </a:solidFill>
                <a:latin typeface="Calibri" pitchFamily="34" charset="0"/>
              </a:rPr>
              <a:t>is often best understood as referring to the </a:t>
            </a:r>
            <a:r>
              <a:rPr lang="en-US" altLang="en-US" sz="1400" b="1" dirty="0">
                <a:solidFill>
                  <a:srgbClr val="0000FF"/>
                </a:solidFill>
                <a:latin typeface="Calibri" pitchFamily="34" charset="0"/>
              </a:rPr>
              <a:t>Sin Nature </a:t>
            </a:r>
            <a:r>
              <a:rPr lang="en-US" altLang="en-US" sz="1400" b="1" i="1" u="sng" dirty="0">
                <a:solidFill>
                  <a:srgbClr val="0000FF"/>
                </a:solidFill>
                <a:latin typeface="Calibri" pitchFamily="34" charset="0"/>
              </a:rPr>
              <a:t>as it acts through the physical human body</a:t>
            </a:r>
            <a:r>
              <a:rPr lang="en-US" altLang="en-US" sz="1400" dirty="0">
                <a:solidFill>
                  <a:srgbClr val="000000"/>
                </a:solidFill>
                <a:latin typeface="Calibri" pitchFamily="34" charset="0"/>
              </a:rPr>
              <a:t>.</a:t>
            </a:r>
            <a:r>
              <a:rPr lang="en-US" sz="1400" dirty="0">
                <a:latin typeface="Calibri" pitchFamily="34" charset="0"/>
              </a:rPr>
              <a:t> </a:t>
            </a:r>
          </a:p>
          <a:p>
            <a:pPr marL="225425" indent="-225425" eaLnBrk="1" hangingPunct="1">
              <a:spcBef>
                <a:spcPts val="600"/>
              </a:spcBef>
              <a:spcAft>
                <a:spcPts val="600"/>
              </a:spcAft>
              <a:buFont typeface="Arial" panose="020B0604020202020204" pitchFamily="34" charset="0"/>
              <a:buChar char="•"/>
            </a:pPr>
            <a:r>
              <a:rPr lang="en-US" sz="1400" dirty="0">
                <a:latin typeface="Calibri" pitchFamily="34" charset="0"/>
              </a:rPr>
              <a:t>Rom. 6:6 is a clear example of this where the phrase, </a:t>
            </a:r>
            <a:r>
              <a:rPr lang="en-US" sz="1400" b="1" i="1" dirty="0">
                <a:latin typeface="Calibri" pitchFamily="34" charset="0"/>
              </a:rPr>
              <a:t>“body of sin” </a:t>
            </a:r>
            <a:r>
              <a:rPr lang="en-US" sz="1400" dirty="0">
                <a:latin typeface="Calibri" pitchFamily="34" charset="0"/>
              </a:rPr>
              <a:t>describes our physical bodies as </a:t>
            </a:r>
            <a:r>
              <a:rPr lang="en-US" sz="1400" b="1" i="1" u="sng" dirty="0">
                <a:solidFill>
                  <a:srgbClr val="0000FF"/>
                </a:solidFill>
                <a:latin typeface="Calibri" pitchFamily="34" charset="0"/>
              </a:rPr>
              <a:t>the vehicles through which </a:t>
            </a:r>
            <a:r>
              <a:rPr lang="en-US" altLang="en-US" sz="1400" b="1" i="1" u="sng" dirty="0">
                <a:solidFill>
                  <a:srgbClr val="0000FF"/>
                </a:solidFill>
                <a:latin typeface="Calibri" pitchFamily="34" charset="0"/>
              </a:rPr>
              <a:t>the Sin Nature </a:t>
            </a:r>
            <a:r>
              <a:rPr lang="en-US" sz="1400" b="1" i="1" u="sng" dirty="0">
                <a:solidFill>
                  <a:srgbClr val="0000FF"/>
                </a:solidFill>
                <a:latin typeface="Calibri" pitchFamily="34" charset="0"/>
              </a:rPr>
              <a:t>expresses itself</a:t>
            </a:r>
            <a:r>
              <a:rPr lang="en-US" sz="1400" dirty="0">
                <a:latin typeface="Calibri" pitchFamily="34" charset="0"/>
              </a:rPr>
              <a:t>.</a:t>
            </a:r>
          </a:p>
          <a:p>
            <a:pPr marL="0" indent="0" eaLnBrk="1" hangingPunct="1">
              <a:spcBef>
                <a:spcPts val="600"/>
              </a:spcBef>
              <a:spcAft>
                <a:spcPts val="600"/>
              </a:spcAft>
              <a:buFont typeface="Arial" panose="020B0604020202020204" pitchFamily="34" charset="0"/>
              <a:buNone/>
            </a:pPr>
            <a:endParaRPr lang="en-US" sz="1400" dirty="0">
              <a:latin typeface="Calibri"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FE87B0-D30C-456A-9E77-260D753D4115}" type="slidenum">
              <a:rPr lang="en-US" altLang="en-US" sz="1300" smtClean="0">
                <a:latin typeface="Arial" charset="0"/>
              </a:rPr>
              <a:pPr eaLnBrk="1" hangingPunct="1">
                <a:spcBef>
                  <a:spcPct val="0"/>
                </a:spcBef>
              </a:pPr>
              <a:t>16</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altLang="en-US" sz="1400" dirty="0">
                <a:latin typeface="+mn-lt"/>
              </a:rPr>
              <a:t>1 Corinthians 1:30 - But </a:t>
            </a:r>
            <a:r>
              <a:rPr lang="en-US" altLang="en-US" sz="1400" b="1" u="sng" dirty="0">
                <a:latin typeface="+mn-lt"/>
              </a:rPr>
              <a:t>by His doing </a:t>
            </a:r>
            <a:r>
              <a:rPr lang="en-US" altLang="en-US" sz="1400" dirty="0">
                <a:latin typeface="+mn-lt"/>
              </a:rPr>
              <a:t>you are in Christ Jesus, who became to us wisdom from God, and righteousness and sanctification, and redemption.</a:t>
            </a:r>
          </a:p>
          <a:p>
            <a:pPr eaLnBrk="1" hangingPunct="1">
              <a:spcBef>
                <a:spcPct val="0"/>
              </a:spcBef>
            </a:pPr>
            <a:endParaRPr lang="en-US" altLang="en-US" sz="1400" dirty="0">
              <a:latin typeface="+mn-lt"/>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17</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290564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p:spPr>
        <p:txBody>
          <a:bodyPr wrap="square" numCol="1" anchor="t" anchorCtr="0" compatLnSpc="1">
            <a:prstTxWarp prst="textNoShape">
              <a:avLst/>
            </a:prstTxWarp>
          </a:bodyPr>
          <a:lstStyle/>
          <a:p>
            <a:pPr lvl="0" algn="l">
              <a:spcBef>
                <a:spcPts val="0"/>
              </a:spcBef>
              <a:spcAft>
                <a:spcPts val="0"/>
              </a:spcAft>
              <a:defRPr/>
            </a:pPr>
            <a:r>
              <a:rPr lang="en-US" sz="1400" b="0" dirty="0">
                <a:solidFill>
                  <a:schemeClr val="tx1"/>
                </a:solidFill>
                <a:latin typeface="Calibri" panose="020F0502020204030204" pitchFamily="34" charset="0"/>
              </a:rPr>
              <a:t>W. R. Newell - Romans Verse-by-Verse (pp. 149–150). Grand Rapids, MI: Christian Classics Ethereal Library.</a:t>
            </a: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lang="en-US" sz="1400" b="0" dirty="0">
                <a:solidFill>
                  <a:schemeClr val="tx1"/>
                </a:solidFill>
                <a:latin typeface="Calibri" panose="020F0502020204030204" pitchFamily="34" charset="0"/>
                <a:cs typeface="Calibri" panose="020F0502020204030204" pitchFamily="34" charset="0"/>
              </a:rPr>
              <a:t>That the body of sin might be annulled [done away] — The word for “annulled” is </a:t>
            </a:r>
            <a:r>
              <a:rPr lang="en-US" sz="1400" b="0" i="1" dirty="0" err="1">
                <a:solidFill>
                  <a:schemeClr val="tx1"/>
                </a:solidFill>
                <a:latin typeface="Calibri" panose="020F0502020204030204" pitchFamily="34" charset="0"/>
                <a:cs typeface="Calibri" panose="020F0502020204030204" pitchFamily="34" charset="0"/>
              </a:rPr>
              <a:t>katargeo</a:t>
            </a:r>
            <a:r>
              <a:rPr lang="en-US" sz="1400" b="0" dirty="0">
                <a:solidFill>
                  <a:schemeClr val="tx1"/>
                </a:solidFill>
                <a:latin typeface="Calibri" panose="020F0502020204030204" pitchFamily="34" charset="0"/>
                <a:cs typeface="Calibri" panose="020F0502020204030204" pitchFamily="34" charset="0"/>
              </a:rPr>
              <a:t>…The meaning is, to “put out of business.” The “body of sin” refers to our bodies as yet unredeemed, and not delivered from sin’s rule;…(See Chapter 7:8–24). …</a:t>
            </a:r>
            <a:r>
              <a:rPr lang="en-US" sz="1400" b="0" dirty="0">
                <a:solidFill>
                  <a:schemeClr val="tx1"/>
                </a:solidFill>
                <a:latin typeface="Calibri" pitchFamily="34" charset="0"/>
              </a:rPr>
              <a:t>since our old man has been crucified with Christ, </a:t>
            </a:r>
            <a:r>
              <a:rPr lang="en-US" sz="1400" b="0" u="sng" dirty="0">
                <a:solidFill>
                  <a:schemeClr val="tx1"/>
                </a:solidFill>
                <a:latin typeface="Calibri" pitchFamily="34" charset="0"/>
              </a:rPr>
              <a:t>all the rights of sin are gone</a:t>
            </a:r>
            <a:r>
              <a:rPr lang="en-US" sz="1400" b="0" dirty="0">
                <a:solidFill>
                  <a:schemeClr val="tx1"/>
                </a:solidFill>
                <a:latin typeface="Calibri" pitchFamily="34" charset="0"/>
              </a:rPr>
              <a:t>; and the indwelling Holy Spirit can annul “the body of sin”; thus delivering us from sin’s bondage</a:t>
            </a:r>
            <a:r>
              <a:rPr lang="en-US" sz="1400" b="0" dirty="0">
                <a:solidFill>
                  <a:schemeClr val="tx1"/>
                </a:solidFill>
                <a:latin typeface="Calibri" panose="020F0502020204030204" pitchFamily="34" charset="0"/>
                <a:cs typeface="Calibri" panose="020F0502020204030204" pitchFamily="34" charset="0"/>
              </a:rPr>
              <a:t>….</a:t>
            </a:r>
            <a:r>
              <a:rPr lang="en-US" sz="1400" b="0" dirty="0">
                <a:solidFill>
                  <a:schemeClr val="tx1"/>
                </a:solidFill>
                <a:latin typeface="Calibri" pitchFamily="34" charset="0"/>
              </a:rPr>
              <a:t>It is blessed to know that we do not have to crucify the old man: that was done in Christ’s federal death at the cross. Nor do we have to “annul” the “body of sin”: that is done by the blessed Spirit </a:t>
            </a:r>
            <a:r>
              <a:rPr lang="en-US" sz="1400" b="0" i="1" u="sng" dirty="0">
                <a:solidFill>
                  <a:schemeClr val="tx1"/>
                </a:solidFill>
                <a:latin typeface="Calibri" pitchFamily="34" charset="0"/>
              </a:rPr>
              <a:t>AS WE YIELD TO HIM</a:t>
            </a:r>
            <a:r>
              <a:rPr lang="en-US" sz="1400" b="0" dirty="0">
                <a:solidFill>
                  <a:schemeClr val="tx1"/>
                </a:solidFill>
                <a:latin typeface="Calibri" panose="020F0502020204030204" pitchFamily="34" charset="0"/>
                <a:cs typeface="Calibri" panose="020F0502020204030204" pitchFamily="34" charset="0"/>
              </a:rPr>
              <a: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FE87B0-D30C-456A-9E77-260D753D4115}" type="slidenum">
              <a:rPr lang="en-US" altLang="en-US" sz="1300" smtClean="0">
                <a:latin typeface="Arial" charset="0"/>
              </a:rPr>
              <a:pPr eaLnBrk="1" hangingPunct="1">
                <a:spcBef>
                  <a:spcPct val="0"/>
                </a:spcBef>
              </a:pPr>
              <a:t>18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indent="-225425" eaLnBrk="1" hangingPunct="1">
              <a:spcBef>
                <a:spcPts val="600"/>
              </a:spcBef>
              <a:spcAft>
                <a:spcPts val="600"/>
              </a:spcAft>
              <a:buFont typeface="Arial" panose="020B0604020202020204" pitchFamily="34" charset="0"/>
              <a:buChar char="•"/>
            </a:pPr>
            <a:r>
              <a:rPr lang="en-US" altLang="en-US" sz="1400" dirty="0">
                <a:solidFill>
                  <a:srgbClr val="000000"/>
                </a:solidFill>
                <a:latin typeface="Calibri" pitchFamily="34" charset="0"/>
              </a:rPr>
              <a:t>It is </a:t>
            </a:r>
            <a:r>
              <a:rPr lang="en-US" altLang="en-US" sz="1400" b="1" u="sng" dirty="0">
                <a:solidFill>
                  <a:srgbClr val="000000"/>
                </a:solidFill>
                <a:latin typeface="Calibri" pitchFamily="34" charset="0"/>
              </a:rPr>
              <a:t>only</a:t>
            </a:r>
            <a:r>
              <a:rPr lang="en-US" altLang="en-US" sz="1400" dirty="0">
                <a:solidFill>
                  <a:srgbClr val="000000"/>
                </a:solidFill>
                <a:latin typeface="Calibri" pitchFamily="34" charset="0"/>
              </a:rPr>
              <a:t> by means of </a:t>
            </a:r>
            <a:r>
              <a:rPr lang="en-US" altLang="en-US" sz="1400" b="1" i="1" dirty="0">
                <a:solidFill>
                  <a:srgbClr val="0000FF"/>
                </a:solidFill>
                <a:latin typeface="Calibri" pitchFamily="34" charset="0"/>
              </a:rPr>
              <a:t>the convicting work of the Holy Spirit </a:t>
            </a:r>
            <a:r>
              <a:rPr lang="en-US" altLang="en-US" sz="1400" dirty="0">
                <a:solidFill>
                  <a:srgbClr val="000000"/>
                </a:solidFill>
                <a:latin typeface="Calibri" pitchFamily="34" charset="0"/>
              </a:rPr>
              <a:t>that the unbeliever comes to believe in Christ’s death, burial and resurrection (John 16:8-11)</a:t>
            </a:r>
            <a:r>
              <a:rPr lang="en-US" altLang="en-US" sz="1400" b="1" dirty="0">
                <a:solidFill>
                  <a:srgbClr val="000000"/>
                </a:solidFill>
                <a:latin typeface="Calibri" pitchFamily="34" charset="0"/>
              </a:rPr>
              <a:t>.</a:t>
            </a:r>
          </a:p>
          <a:p>
            <a:pPr marL="225425" indent="-225425" eaLnBrk="1" hangingPunct="1">
              <a:spcBef>
                <a:spcPts val="600"/>
              </a:spcBef>
              <a:spcAft>
                <a:spcPts val="600"/>
              </a:spcAft>
              <a:buFont typeface="Arial" panose="020B0604020202020204" pitchFamily="34" charset="0"/>
              <a:buChar char="•"/>
            </a:pPr>
            <a:endParaRPr lang="en-US" altLang="en-US" sz="1400" b="1" dirty="0">
              <a:solidFill>
                <a:srgbClr val="000000"/>
              </a:solidFill>
              <a:latin typeface="Calibri"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E677E7-D028-48C7-AEF8-5C46F0952565}" type="slidenum">
              <a:rPr lang="en-US" altLang="en-US" sz="1300" smtClean="0">
                <a:latin typeface="Arial" charset="0"/>
              </a:rPr>
              <a:pPr eaLnBrk="1" hangingPunct="1">
                <a:spcBef>
                  <a:spcPct val="0"/>
                </a:spcBef>
              </a:pPr>
              <a:t>19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b="1" dirty="0"/>
              <a:t>Introduction to Who we were – Who we are – Who we are becoming</a:t>
            </a:r>
          </a:p>
          <a:p>
            <a:pPr eaLnBrk="1" fontAlgn="auto" hangingPunct="1">
              <a:spcBef>
                <a:spcPts val="0"/>
              </a:spcBef>
              <a:spcAft>
                <a:spcPts val="0"/>
              </a:spcAft>
              <a:defRPr/>
            </a:pPr>
            <a:r>
              <a:rPr lang="en-US" sz="1400" dirty="0"/>
              <a:t> </a:t>
            </a:r>
          </a:p>
          <a:p>
            <a:pPr eaLnBrk="1" fontAlgn="auto" hangingPunct="1">
              <a:spcBef>
                <a:spcPts val="0"/>
              </a:spcBef>
              <a:spcAft>
                <a:spcPts val="0"/>
              </a:spcAft>
              <a:defRPr/>
            </a:pPr>
            <a:r>
              <a:rPr lang="en-US" sz="1400" dirty="0"/>
              <a:t>In this session and those that follow, we will be taking a look at what God’s word says about 1) who we were as unbelievers, 2) who we are as believers and, 3) who we are becoming, as believers.  </a:t>
            </a:r>
          </a:p>
          <a:p>
            <a:pPr eaLnBrk="1" fontAlgn="auto" hangingPunct="1">
              <a:spcBef>
                <a:spcPts val="0"/>
              </a:spcBef>
              <a:spcAft>
                <a:spcPts val="0"/>
              </a:spcAft>
              <a:defRPr/>
            </a:pPr>
            <a:endParaRPr lang="en-US" sz="1400" dirty="0"/>
          </a:p>
          <a:p>
            <a:pPr eaLnBrk="1" fontAlgn="auto" hangingPunct="1">
              <a:spcBef>
                <a:spcPts val="0"/>
              </a:spcBef>
              <a:spcAft>
                <a:spcPts val="0"/>
              </a:spcAft>
              <a:defRPr/>
            </a:pPr>
            <a:r>
              <a:rPr lang="en-US" sz="1400" dirty="0"/>
              <a:t>We will examine what Scripture says about these things and discover some intriguing aspects of the unbeliever’s and the believer’s ‘spiritual anatomy’.  Briefly, we will:</a:t>
            </a:r>
          </a:p>
          <a:p>
            <a:pPr eaLnBrk="1" fontAlgn="auto" hangingPunct="1">
              <a:spcBef>
                <a:spcPts val="0"/>
              </a:spcBef>
              <a:spcAft>
                <a:spcPts val="0"/>
              </a:spcAft>
              <a:defRPr/>
            </a:pPr>
            <a:r>
              <a:rPr lang="en-US" sz="1400" dirty="0"/>
              <a:t> </a:t>
            </a:r>
          </a:p>
          <a:p>
            <a:pPr marL="181240" indent="-181240" eaLnBrk="1" fontAlgn="auto" hangingPunct="1">
              <a:spcBef>
                <a:spcPts val="0"/>
              </a:spcBef>
              <a:spcAft>
                <a:spcPts val="0"/>
              </a:spcAft>
              <a:buFont typeface="Arial" pitchFamily="34" charset="0"/>
              <a:buChar char="•"/>
              <a:defRPr/>
            </a:pPr>
            <a:r>
              <a:rPr lang="en-US" sz="1400" dirty="0"/>
              <a:t>Consider the Spiritual Anatomy</a:t>
            </a:r>
            <a:r>
              <a:rPr lang="en-US" sz="1400" baseline="0" dirty="0"/>
              <a:t> of t</a:t>
            </a:r>
            <a:r>
              <a:rPr lang="en-US" sz="1400" dirty="0"/>
              <a:t>he Unbeliever (the Old Man, the Sin Nature) and the Spiritual Anatomy</a:t>
            </a:r>
            <a:r>
              <a:rPr lang="en-US" sz="1400" baseline="0" dirty="0"/>
              <a:t> of the B</a:t>
            </a:r>
            <a:r>
              <a:rPr lang="en-US" sz="1400" dirty="0"/>
              <a:t>eliever (the New Man and the New Nature)</a:t>
            </a:r>
          </a:p>
          <a:p>
            <a:pPr marL="181240" indent="-181240" eaLnBrk="1" fontAlgn="auto" hangingPunct="1">
              <a:spcBef>
                <a:spcPts val="0"/>
              </a:spcBef>
              <a:spcAft>
                <a:spcPts val="0"/>
              </a:spcAft>
              <a:buFont typeface="Arial" pitchFamily="34" charset="0"/>
              <a:buChar char="•"/>
              <a:defRPr/>
            </a:pPr>
            <a:r>
              <a:rPr lang="en-US" sz="1400" dirty="0"/>
              <a:t>Review and Enhance our understanding</a:t>
            </a:r>
            <a:r>
              <a:rPr lang="en-US" sz="1400" baseline="0" dirty="0"/>
              <a:t> of </a:t>
            </a:r>
            <a:r>
              <a:rPr lang="en-US" sz="1400" dirty="0"/>
              <a:t>Identification Truths</a:t>
            </a:r>
            <a:r>
              <a:rPr lang="en-US" sz="1400" baseline="0" dirty="0"/>
              <a:t> </a:t>
            </a:r>
          </a:p>
          <a:p>
            <a:pPr marL="181240" indent="-181240" eaLnBrk="1" fontAlgn="auto" hangingPunct="1">
              <a:spcBef>
                <a:spcPts val="0"/>
              </a:spcBef>
              <a:spcAft>
                <a:spcPts val="0"/>
              </a:spcAft>
              <a:buFont typeface="Arial" pitchFamily="34" charset="0"/>
              <a:buChar char="•"/>
              <a:defRPr/>
            </a:pPr>
            <a:r>
              <a:rPr lang="en-US" sz="1400" dirty="0"/>
              <a:t>Discuss the aspects of Body, Soul and Spirit as it relates to the Unbeliever and the Believer</a:t>
            </a:r>
          </a:p>
          <a:p>
            <a:pPr marL="181240" indent="-181240" eaLnBrk="1" fontAlgn="auto" hangingPunct="1">
              <a:spcBef>
                <a:spcPts val="0"/>
              </a:spcBef>
              <a:spcAft>
                <a:spcPts val="0"/>
              </a:spcAft>
              <a:buFont typeface="Arial" pitchFamily="34" charset="0"/>
              <a:buChar char="•"/>
              <a:defRPr/>
            </a:pPr>
            <a:r>
              <a:rPr lang="en-US" sz="1400" dirty="0"/>
              <a:t>Consider Adam and Eve</a:t>
            </a:r>
            <a:r>
              <a:rPr lang="en-US" sz="1400" baseline="0" dirty="0"/>
              <a:t> as </a:t>
            </a:r>
            <a:r>
              <a:rPr lang="en-US" sz="1400" dirty="0"/>
              <a:t>originally created in the image of God and how that contrast and compares with Believers, who are being conformed and transformed into the image of Christ</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424E1D-8A4E-4258-A66E-A8A91B3FAC13}" type="slidenum">
              <a:rPr lang="en-US" altLang="en-US" sz="1300" smtClean="0">
                <a:latin typeface="Arial" charset="0"/>
              </a:rPr>
              <a:pPr eaLnBrk="1" hangingPunct="1">
                <a:spcBef>
                  <a:spcPct val="0"/>
                </a:spcBef>
              </a:pPr>
              <a:t>2</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4" name="Header Placeholder 3"/>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buNone/>
            </a:pPr>
            <a:r>
              <a:rPr lang="en-US" sz="1400" b="1" dirty="0">
                <a:solidFill>
                  <a:schemeClr val="tx1"/>
                </a:solidFill>
              </a:rPr>
              <a:t>John 16:8–11 - </a:t>
            </a:r>
            <a:r>
              <a:rPr lang="en-US" sz="1400" baseline="30000" dirty="0">
                <a:solidFill>
                  <a:schemeClr val="tx1"/>
                </a:solidFill>
              </a:rPr>
              <a:t>8</a:t>
            </a:r>
            <a:r>
              <a:rPr lang="en-US" sz="1400" dirty="0">
                <a:solidFill>
                  <a:schemeClr val="tx1"/>
                </a:solidFill>
              </a:rPr>
              <a:t> </a:t>
            </a:r>
            <a:r>
              <a:rPr lang="en-US" sz="1400" b="1" dirty="0">
                <a:solidFill>
                  <a:schemeClr val="tx1"/>
                </a:solidFill>
              </a:rPr>
              <a:t>“And He, when He comes, will convict the world concerning sin </a:t>
            </a:r>
            <a:r>
              <a:rPr lang="en-US" sz="1400" dirty="0">
                <a:solidFill>
                  <a:schemeClr val="tx1"/>
                </a:solidFill>
              </a:rPr>
              <a:t>and righteousness and judgment; </a:t>
            </a:r>
            <a:r>
              <a:rPr lang="en-US" sz="1400" baseline="30000" dirty="0">
                <a:solidFill>
                  <a:schemeClr val="tx1"/>
                </a:solidFill>
              </a:rPr>
              <a:t>9</a:t>
            </a:r>
            <a:r>
              <a:rPr lang="en-US" sz="1400" dirty="0">
                <a:solidFill>
                  <a:schemeClr val="tx1"/>
                </a:solidFill>
              </a:rPr>
              <a:t> </a:t>
            </a:r>
            <a:r>
              <a:rPr lang="en-US" sz="1400" b="1" dirty="0">
                <a:solidFill>
                  <a:schemeClr val="tx1"/>
                </a:solidFill>
              </a:rPr>
              <a:t>concerning sin, because they do not believe in Me</a:t>
            </a:r>
            <a:r>
              <a:rPr lang="en-US" sz="1400" dirty="0">
                <a:solidFill>
                  <a:schemeClr val="tx1"/>
                </a:solidFill>
              </a:rPr>
              <a:t>; </a:t>
            </a:r>
            <a:r>
              <a:rPr lang="en-US" sz="1400" baseline="30000" dirty="0">
                <a:solidFill>
                  <a:schemeClr val="tx1"/>
                </a:solidFill>
              </a:rPr>
              <a:t>10</a:t>
            </a:r>
            <a:r>
              <a:rPr lang="en-US" sz="1400" dirty="0">
                <a:solidFill>
                  <a:schemeClr val="tx1"/>
                </a:solidFill>
              </a:rPr>
              <a:t> and concerning righteousness, because I go to the Father and you no longer see Me; </a:t>
            </a:r>
            <a:r>
              <a:rPr lang="en-US" sz="1400" baseline="30000" dirty="0">
                <a:solidFill>
                  <a:schemeClr val="tx1"/>
                </a:solidFill>
              </a:rPr>
              <a:t>11</a:t>
            </a:r>
            <a:r>
              <a:rPr lang="en-US" sz="1400" dirty="0">
                <a:solidFill>
                  <a:schemeClr val="tx1"/>
                </a:solidFill>
              </a:rPr>
              <a:t> and concerning judgment, because the ruler of this world has been judged.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20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197891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5425" lvl="0" indent="-225425" eaLnBrk="1" hangingPunct="1">
              <a:spcBef>
                <a:spcPts val="600"/>
              </a:spcBef>
              <a:spcAft>
                <a:spcPts val="600"/>
              </a:spcAft>
              <a:buFont typeface="Arial" panose="020B0604020202020204" pitchFamily="34" charset="0"/>
              <a:buChar char="•"/>
            </a:pPr>
            <a:r>
              <a:rPr lang="en-US" altLang="en-US" sz="1400" dirty="0">
                <a:solidFill>
                  <a:schemeClr val="tx1"/>
                </a:solidFill>
                <a:latin typeface="Calibri" pitchFamily="34" charset="0"/>
              </a:rPr>
              <a:t>Left to itself, the inclination of the Sin Nature would </a:t>
            </a:r>
            <a:r>
              <a:rPr lang="en-US" altLang="en-US" sz="1400" b="1" u="sng" dirty="0">
                <a:solidFill>
                  <a:schemeClr val="tx1"/>
                </a:solidFill>
                <a:latin typeface="Calibri" pitchFamily="34" charset="0"/>
              </a:rPr>
              <a:t>never</a:t>
            </a:r>
            <a:r>
              <a:rPr lang="en-US" altLang="en-US" sz="1400" dirty="0">
                <a:solidFill>
                  <a:schemeClr val="tx1"/>
                </a:solidFill>
                <a:latin typeface="Calibri" pitchFamily="34" charset="0"/>
              </a:rPr>
              <a:t> be to believe in Christ </a:t>
            </a:r>
            <a:r>
              <a:rPr lang="en-US" altLang="en-US" sz="1400" i="1" dirty="0">
                <a:solidFill>
                  <a:schemeClr val="tx1"/>
                </a:solidFill>
                <a:latin typeface="Calibri" pitchFamily="34" charset="0"/>
              </a:rPr>
              <a:t>(that He is the Christ the Son of God, who died, was buried and rose again)</a:t>
            </a:r>
            <a:r>
              <a:rPr lang="en-US" altLang="en-US" sz="1400" dirty="0">
                <a:solidFill>
                  <a:schemeClr val="tx1"/>
                </a:solidFill>
                <a:latin typeface="Calibri" pitchFamily="34" charset="0"/>
              </a:rPr>
              <a:t>.  </a:t>
            </a:r>
          </a:p>
          <a:p>
            <a:pPr marL="225425" indent="-225425" eaLnBrk="1" hangingPunct="1">
              <a:spcBef>
                <a:spcPts val="600"/>
              </a:spcBef>
              <a:spcAft>
                <a:spcPts val="600"/>
              </a:spcAft>
              <a:buFont typeface="Arial" panose="020B0604020202020204" pitchFamily="34" charset="0"/>
              <a:buChar char="•"/>
            </a:pPr>
            <a:r>
              <a:rPr lang="en-US" sz="1400" dirty="0">
                <a:solidFill>
                  <a:schemeClr val="tx1"/>
                </a:solidFill>
                <a:latin typeface="Calibri" pitchFamily="34" charset="0"/>
              </a:rPr>
              <a:t>Since the unbeliever, ruled by the Sin Nature, refuses to believe until convicted by the Holy Spirit, </a:t>
            </a:r>
            <a:r>
              <a:rPr lang="en-US" sz="1400" b="1" i="1" dirty="0">
                <a:solidFill>
                  <a:schemeClr val="tx1"/>
                </a:solidFill>
                <a:latin typeface="Calibri" pitchFamily="34" charset="0"/>
              </a:rPr>
              <a:t>once accomplished, we can joyfully proclaim the following</a:t>
            </a:r>
            <a:r>
              <a:rPr lang="en-US" sz="1400" dirty="0">
                <a:solidFill>
                  <a:schemeClr val="tx1"/>
                </a:solidFill>
                <a:latin typeface="Calibri" pitchFamily="34" charset="0"/>
              </a:rPr>
              <a:t>:</a:t>
            </a:r>
          </a:p>
          <a:p>
            <a:pPr algn="ctr"/>
            <a:r>
              <a:rPr lang="en-US" altLang="en-US" sz="1400" b="1" i="1" u="sng" cap="all" dirty="0">
                <a:solidFill>
                  <a:schemeClr val="tx1"/>
                </a:solidFill>
                <a:latin typeface="Calibri" pitchFamily="34" charset="0"/>
              </a:rPr>
              <a:t>BELIEF IN CHRIST IS THE LAST ACT</a:t>
            </a:r>
            <a:r>
              <a:rPr lang="en-US" altLang="en-US" sz="1400" b="1" i="1" cap="all" dirty="0">
                <a:solidFill>
                  <a:schemeClr val="tx1"/>
                </a:solidFill>
                <a:latin typeface="Calibri" pitchFamily="34" charset="0"/>
              </a:rPr>
              <a:t> ASSOCIATED WITH THE OLD MAN</a:t>
            </a:r>
            <a:endParaRPr lang="en-US" sz="1400" cap="all" dirty="0">
              <a:solidFill>
                <a:schemeClr val="tx1"/>
              </a:solidFill>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E677E7-D028-48C7-AEF8-5C46F0952565}" type="slidenum">
              <a:rPr lang="en-US" altLang="en-US" sz="1300" smtClean="0">
                <a:latin typeface="Arial" charset="0"/>
              </a:rPr>
              <a:pPr eaLnBrk="1" hangingPunct="1">
                <a:spcBef>
                  <a:spcPct val="0"/>
                </a:spcBef>
              </a:pPr>
              <a:t>21</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US" altLang="en-US" sz="1400" b="1" i="1" u="sng" dirty="0">
                <a:latin typeface="Calibri" pitchFamily="34" charset="0"/>
              </a:rPr>
              <a:t>Upon believing</a:t>
            </a:r>
            <a:r>
              <a:rPr lang="en-US" altLang="en-US" sz="1400" dirty="0">
                <a:latin typeface="Calibri" pitchFamily="34" charset="0"/>
              </a:rPr>
              <a:t>, that person who was positionally ‘in Adam’ is taken out of being ‘in Adam’, </a:t>
            </a:r>
            <a:r>
              <a:rPr lang="en-US" altLang="en-US" sz="1400" b="1" dirty="0">
                <a:latin typeface="Calibri" pitchFamily="34" charset="0"/>
              </a:rPr>
              <a:t>never again to be ‘in Adam’, and never again to have any association with the positional person of the Old Man</a:t>
            </a:r>
            <a:r>
              <a:rPr lang="en-US" altLang="en-US" sz="1400" dirty="0">
                <a:latin typeface="Calibri" pitchFamily="34" charset="0"/>
              </a:rPr>
              <a:t>.  </a:t>
            </a:r>
          </a:p>
          <a:p>
            <a:pPr marL="171450" indent="-171450" algn="just" eaLnBrk="1" hangingPunct="1">
              <a:lnSpc>
                <a:spcPct val="100000"/>
              </a:lnSpc>
              <a:spcBef>
                <a:spcPts val="600"/>
              </a:spcBef>
              <a:spcAft>
                <a:spcPts val="600"/>
              </a:spcAft>
              <a:buFont typeface="Arial" panose="020B0604020202020204" pitchFamily="34" charset="0"/>
              <a:buChar char="•"/>
            </a:pPr>
            <a:endParaRPr lang="en-US" altLang="en-US" sz="1400" dirty="0">
              <a:solidFill>
                <a:srgbClr val="000000"/>
              </a:solidFill>
              <a:latin typeface="Calibri"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6D7B47-DF48-4627-B502-FE331A2BF9AB}" type="slidenum">
              <a:rPr lang="en-US" altLang="en-US" sz="1300" smtClean="0">
                <a:latin typeface="Arial" charset="0"/>
              </a:rPr>
              <a:pPr eaLnBrk="1" hangingPunct="1">
                <a:spcBef>
                  <a:spcPct val="0"/>
                </a:spcBef>
              </a:pPr>
              <a:t>22</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eaLnBrk="1" hangingPunct="1">
              <a:spcBef>
                <a:spcPts val="600"/>
              </a:spcBef>
              <a:spcAft>
                <a:spcPts val="600"/>
              </a:spcAft>
              <a:buFont typeface="Arial" panose="020B0604020202020204" pitchFamily="34" charset="0"/>
              <a:buChar char="•"/>
            </a:pPr>
            <a:r>
              <a:rPr lang="en-US" altLang="en-US" sz="1400" b="1" i="1" u="sng" dirty="0">
                <a:solidFill>
                  <a:schemeClr val="tx1"/>
                </a:solidFill>
                <a:latin typeface="Calibri" pitchFamily="34" charset="0"/>
              </a:rPr>
              <a:t>Upon believing</a:t>
            </a:r>
            <a:r>
              <a:rPr lang="en-US" altLang="en-US" sz="1400" dirty="0">
                <a:solidFill>
                  <a:schemeClr val="tx1"/>
                </a:solidFill>
                <a:latin typeface="Calibri" pitchFamily="34" charset="0"/>
              </a:rPr>
              <a:t>, that person who was </a:t>
            </a:r>
            <a:r>
              <a:rPr lang="en-US" altLang="en-US" sz="1400" dirty="0" err="1">
                <a:solidFill>
                  <a:schemeClr val="tx1"/>
                </a:solidFill>
                <a:latin typeface="Calibri" pitchFamily="34" charset="0"/>
              </a:rPr>
              <a:t>positionally</a:t>
            </a:r>
            <a:r>
              <a:rPr lang="en-US" altLang="en-US" sz="1400" dirty="0">
                <a:solidFill>
                  <a:schemeClr val="tx1"/>
                </a:solidFill>
                <a:latin typeface="Calibri" pitchFamily="34" charset="0"/>
              </a:rPr>
              <a:t> ‘in Adam’ is now, </a:t>
            </a:r>
            <a:r>
              <a:rPr lang="en-US" altLang="en-US" sz="1400" b="1" i="1" dirty="0">
                <a:solidFill>
                  <a:schemeClr val="tx1"/>
                </a:solidFill>
                <a:latin typeface="Calibri" pitchFamily="34" charset="0"/>
              </a:rPr>
              <a:t>by faith in God’s work through Christ</a:t>
            </a:r>
            <a:r>
              <a:rPr lang="en-US" altLang="en-US" sz="1400" dirty="0">
                <a:solidFill>
                  <a:schemeClr val="tx1"/>
                </a:solidFill>
                <a:latin typeface="Calibri" pitchFamily="34" charset="0"/>
              </a:rPr>
              <a:t>, </a:t>
            </a:r>
            <a:r>
              <a:rPr lang="en-US" altLang="en-US" sz="1400" b="1" i="1" dirty="0">
                <a:solidFill>
                  <a:schemeClr val="tx1"/>
                </a:solidFill>
                <a:latin typeface="Calibri" pitchFamily="34" charset="0"/>
              </a:rPr>
              <a:t>made to be </a:t>
            </a:r>
            <a:r>
              <a:rPr lang="en-US" altLang="en-US" sz="1400" b="1" i="1" dirty="0" err="1">
                <a:solidFill>
                  <a:schemeClr val="tx1"/>
                </a:solidFill>
                <a:latin typeface="Calibri" pitchFamily="34" charset="0"/>
              </a:rPr>
              <a:t>positionally</a:t>
            </a:r>
            <a:r>
              <a:rPr lang="en-US" altLang="en-US" sz="1400" b="1" i="1" dirty="0">
                <a:solidFill>
                  <a:schemeClr val="tx1"/>
                </a:solidFill>
                <a:latin typeface="Calibri" pitchFamily="34" charset="0"/>
              </a:rPr>
              <a:t> and </a:t>
            </a:r>
            <a:r>
              <a:rPr lang="en-US" altLang="en-US" sz="1400" b="1" i="1" u="sng" dirty="0">
                <a:solidFill>
                  <a:schemeClr val="tx1"/>
                </a:solidFill>
                <a:latin typeface="Calibri" pitchFamily="34" charset="0"/>
              </a:rPr>
              <a:t>irreversibly</a:t>
            </a:r>
            <a:r>
              <a:rPr lang="en-US" altLang="en-US" sz="1400" b="1" i="1" dirty="0">
                <a:solidFill>
                  <a:schemeClr val="tx1"/>
                </a:solidFill>
                <a:latin typeface="Calibri" pitchFamily="34" charset="0"/>
              </a:rPr>
              <a:t> ‘in Christ’. </a:t>
            </a:r>
          </a:p>
          <a:p>
            <a:pPr marL="171450" indent="-171450" algn="just" eaLnBrk="1" hangingPunct="1">
              <a:spcBef>
                <a:spcPts val="600"/>
              </a:spcBef>
              <a:spcAft>
                <a:spcPts val="600"/>
              </a:spcAft>
              <a:buFont typeface="Arial" panose="020B0604020202020204" pitchFamily="34" charset="0"/>
              <a:buChar char="•"/>
            </a:pPr>
            <a:r>
              <a:rPr lang="en-US" altLang="en-US" sz="1400" dirty="0">
                <a:solidFill>
                  <a:schemeClr val="tx1"/>
                </a:solidFill>
                <a:latin typeface="Calibri" pitchFamily="34" charset="0"/>
              </a:rPr>
              <a:t>The new positional person of the believer in Christ, called the New Man, is </a:t>
            </a:r>
            <a:r>
              <a:rPr lang="en-US" altLang="en-US" sz="1400" b="1" i="1" dirty="0">
                <a:solidFill>
                  <a:schemeClr val="tx1"/>
                </a:solidFill>
                <a:latin typeface="Calibri" pitchFamily="34" charset="0"/>
              </a:rPr>
              <a:t>all of who we are in Christ</a:t>
            </a:r>
            <a:r>
              <a:rPr lang="en-US" altLang="en-US" sz="1400" dirty="0">
                <a:solidFill>
                  <a:schemeClr val="tx1"/>
                </a:solidFill>
                <a:latin typeface="Calibri" pitchFamily="34" charset="0"/>
              </a:rPr>
              <a:t>, and that New Man </a:t>
            </a:r>
            <a:r>
              <a:rPr lang="en-US" altLang="en-US" sz="1400" i="1" dirty="0">
                <a:solidFill>
                  <a:schemeClr val="tx1"/>
                </a:solidFill>
                <a:latin typeface="Calibri" pitchFamily="34" charset="0"/>
              </a:rPr>
              <a:t>possesses </a:t>
            </a:r>
            <a:r>
              <a:rPr lang="en-US" altLang="en-US" sz="1400" dirty="0">
                <a:solidFill>
                  <a:schemeClr val="tx1"/>
                </a:solidFill>
                <a:latin typeface="Calibri" pitchFamily="34" charset="0"/>
              </a:rPr>
              <a:t>a New Nature – but the New Man is more than just the New Nature.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6D7B47-DF48-4627-B502-FE331A2BF9AB}" type="slidenum">
              <a:rPr lang="en-US" altLang="en-US" sz="1300" smtClean="0">
                <a:latin typeface="Arial" charset="0"/>
              </a:rPr>
              <a:pPr eaLnBrk="1" hangingPunct="1">
                <a:spcBef>
                  <a:spcPct val="0"/>
                </a:spcBef>
              </a:pPr>
              <a:t>23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277253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spcBef>
                <a:spcPts val="0"/>
              </a:spcBef>
              <a:spcAft>
                <a:spcPts val="600"/>
              </a:spcAft>
              <a:buFont typeface="Arial" panose="020B0604020202020204" pitchFamily="34" charset="0"/>
              <a:buChar char="•"/>
            </a:pPr>
            <a:r>
              <a:rPr lang="en-US" altLang="en-US" sz="1400" b="1" dirty="0">
                <a:solidFill>
                  <a:schemeClr val="tx1"/>
                </a:solidFill>
                <a:latin typeface="Calibri" pitchFamily="34" charset="0"/>
              </a:rPr>
              <a:t>The two terms, “old man” and “sin nature” are often mistakenly understood as synonyms. </a:t>
            </a:r>
            <a:r>
              <a:rPr lang="en-US" altLang="en-US" sz="1400" dirty="0">
                <a:solidFill>
                  <a:schemeClr val="tx1"/>
                </a:solidFill>
                <a:latin typeface="Calibri" pitchFamily="34" charset="0"/>
              </a:rPr>
              <a:t>This is likely due to the pattern of inconsistent translation when addressing three key passages that deal with the “old man” (Rom. 6:6, Eph. 4:22 and Col. 3:9).</a:t>
            </a:r>
          </a:p>
          <a:p>
            <a:pPr marL="231775" indent="-231775" eaLnBrk="1" hangingPunct="1">
              <a:spcBef>
                <a:spcPts val="0"/>
              </a:spcBef>
              <a:spcAft>
                <a:spcPts val="600"/>
              </a:spcAft>
              <a:buFont typeface="Arial" panose="020B0604020202020204" pitchFamily="34" charset="0"/>
              <a:buChar char="•"/>
            </a:pPr>
            <a:endParaRPr lang="en-US" altLang="en-US" sz="1400" dirty="0">
              <a:solidFill>
                <a:schemeClr val="tx1"/>
              </a:solidFill>
              <a:latin typeface="Calibri" pitchFamily="34" charset="0"/>
            </a:endParaRPr>
          </a:p>
          <a:p>
            <a:pPr marL="231775" marR="0" lvl="0" indent="-231775"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schemeClr val="tx1"/>
                </a:solidFill>
                <a:latin typeface="Calibri" panose="020F0502020204030204" pitchFamily="34" charset="0"/>
              </a:rPr>
              <a:t>It is crucial that we understand that each of these passages addresses </a:t>
            </a:r>
            <a:r>
              <a:rPr lang="en-US" sz="1400" b="1" i="1" dirty="0">
                <a:solidFill>
                  <a:schemeClr val="tx1"/>
                </a:solidFill>
                <a:latin typeface="Calibri" panose="020F0502020204030204" pitchFamily="34" charset="0"/>
              </a:rPr>
              <a:t>WHAT IS ALREADY ETERNALLY TRUE </a:t>
            </a:r>
            <a:r>
              <a:rPr lang="en-US" sz="1400" b="1" i="1" u="sng" dirty="0">
                <a:solidFill>
                  <a:schemeClr val="tx1"/>
                </a:solidFill>
                <a:latin typeface="Calibri" panose="020F0502020204030204" pitchFamily="34" charset="0"/>
              </a:rPr>
              <a:t>REGARDING OUR RELATIONSHIP</a:t>
            </a:r>
            <a:r>
              <a:rPr lang="en-US" sz="1400" b="1" i="1" dirty="0">
                <a:solidFill>
                  <a:schemeClr val="tx1"/>
                </a:solidFill>
                <a:latin typeface="Calibri" panose="020F0502020204030204" pitchFamily="34" charset="0"/>
              </a:rPr>
              <a:t> TO THE “OLD MAN”</a:t>
            </a:r>
            <a:r>
              <a:rPr lang="en-US" sz="1400" dirty="0">
                <a:solidFill>
                  <a:schemeClr val="tx1"/>
                </a:solidFill>
                <a:latin typeface="Calibri" panose="020F0502020204030204" pitchFamily="34" charset="0"/>
              </a:rPr>
              <a:t> because of our new eternal position “in Christ”. </a:t>
            </a:r>
            <a:endParaRPr lang="en-US" altLang="en-US" sz="1400" dirty="0">
              <a:solidFill>
                <a:schemeClr val="tx1"/>
              </a:solidFill>
              <a:latin typeface="Calibri"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111D75-FDBC-4D42-9236-610D768767F8}" type="slidenum">
              <a:rPr lang="en-US" altLang="en-US" sz="1300" smtClean="0">
                <a:latin typeface="Arial" charset="0"/>
              </a:rPr>
              <a:pPr eaLnBrk="1" hangingPunct="1">
                <a:spcBef>
                  <a:spcPct val="0"/>
                </a:spcBef>
              </a:pPr>
              <a:t>24</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lgn="l" eaLnBrk="1" hangingPunct="1">
              <a:spcBef>
                <a:spcPct val="0"/>
              </a:spcBef>
              <a:spcAft>
                <a:spcPts val="1200"/>
              </a:spcAft>
              <a:buNone/>
            </a:pPr>
            <a:r>
              <a:rPr lang="en-US" altLang="en-US" sz="1400" b="1" dirty="0">
                <a:solidFill>
                  <a:schemeClr val="tx1"/>
                </a:solidFill>
                <a:latin typeface="Calibri" panose="020F0502020204030204" pitchFamily="34" charset="0"/>
              </a:rPr>
              <a:t>Romans 6:6 - </a:t>
            </a:r>
            <a:r>
              <a:rPr lang="en-US" altLang="en-US" sz="1400" dirty="0">
                <a:solidFill>
                  <a:schemeClr val="tx1"/>
                </a:solidFill>
                <a:latin typeface="Calibri" pitchFamily="34" charset="0"/>
              </a:rPr>
              <a:t>…knowing this, that </a:t>
            </a:r>
            <a:r>
              <a:rPr lang="en-US" altLang="en-US" sz="1400" b="1" u="sng" dirty="0">
                <a:solidFill>
                  <a:schemeClr val="tx1"/>
                </a:solidFill>
                <a:latin typeface="Calibri" pitchFamily="34" charset="0"/>
              </a:rPr>
              <a:t>our old man WAS CRUCIFIED </a:t>
            </a:r>
            <a:r>
              <a:rPr lang="en-US" altLang="en-US" sz="1400" dirty="0">
                <a:solidFill>
                  <a:schemeClr val="tx1"/>
                </a:solidFill>
                <a:latin typeface="Calibri" pitchFamily="34" charset="0"/>
              </a:rPr>
              <a:t>(aorist) </a:t>
            </a:r>
            <a:r>
              <a:rPr lang="en-US" altLang="en-US" sz="1400" b="1" u="sng" dirty="0">
                <a:solidFill>
                  <a:schemeClr val="tx1"/>
                </a:solidFill>
                <a:latin typeface="Calibri" pitchFamily="34" charset="0"/>
              </a:rPr>
              <a:t>with </a:t>
            </a:r>
            <a:r>
              <a:rPr lang="en-US" altLang="en-US" sz="1400" b="1" i="1" u="sng" dirty="0">
                <a:solidFill>
                  <a:schemeClr val="tx1"/>
                </a:solidFill>
                <a:latin typeface="Calibri" pitchFamily="34" charset="0"/>
              </a:rPr>
              <a:t>Him</a:t>
            </a:r>
            <a:r>
              <a:rPr lang="en-US" altLang="en-US" sz="1400" i="1" dirty="0">
                <a:solidFill>
                  <a:schemeClr val="tx1"/>
                </a:solidFill>
                <a:latin typeface="Calibri" pitchFamily="34" charset="0"/>
              </a:rPr>
              <a:t>,</a:t>
            </a:r>
            <a:r>
              <a:rPr lang="en-US" altLang="en-US" sz="1400" dirty="0">
                <a:solidFill>
                  <a:schemeClr val="tx1"/>
                </a:solidFill>
                <a:latin typeface="Calibri" pitchFamily="34" charset="0"/>
              </a:rPr>
              <a:t> that the body of sin </a:t>
            </a:r>
            <a:r>
              <a:rPr lang="en-US" altLang="en-US" sz="1400" i="1" dirty="0">
                <a:solidFill>
                  <a:schemeClr val="tx1"/>
                </a:solidFill>
                <a:latin typeface="Calibri" pitchFamily="34" charset="0"/>
              </a:rPr>
              <a:t>(</a:t>
            </a:r>
            <a:r>
              <a:rPr lang="en-US" sz="1400" i="1" dirty="0">
                <a:solidFill>
                  <a:schemeClr val="tx1"/>
                </a:solidFill>
                <a:latin typeface="Calibri" pitchFamily="34" charset="0"/>
              </a:rPr>
              <a:t>our physical bodies as vehicles through which sin expresses itself</a:t>
            </a:r>
            <a:r>
              <a:rPr lang="en-US" altLang="en-US" sz="1400" i="1" dirty="0">
                <a:solidFill>
                  <a:schemeClr val="tx1"/>
                </a:solidFill>
                <a:latin typeface="Calibri" pitchFamily="34" charset="0"/>
              </a:rPr>
              <a:t>) </a:t>
            </a:r>
            <a:r>
              <a:rPr lang="en-US" altLang="en-US" sz="1400" dirty="0">
                <a:solidFill>
                  <a:schemeClr val="tx1"/>
                </a:solidFill>
                <a:latin typeface="Calibri" pitchFamily="34" charset="0"/>
              </a:rPr>
              <a:t>might be done away with, that we should no longer be slaves of sin.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25</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399079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defRPr/>
            </a:pPr>
            <a:r>
              <a:rPr lang="en-US" altLang="en-US" sz="1400" b="1" dirty="0">
                <a:latin typeface="+mn-lt"/>
              </a:rPr>
              <a:t>Clarifying Romans 6:6</a:t>
            </a:r>
            <a:r>
              <a:rPr lang="en-US" altLang="en-US" sz="1400" dirty="0">
                <a:latin typeface="+mn-lt"/>
              </a:rPr>
              <a:t>:  </a:t>
            </a:r>
          </a:p>
          <a:p>
            <a:pPr marL="171450" indent="-171450">
              <a:spcBef>
                <a:spcPts val="600"/>
              </a:spcBef>
              <a:spcAft>
                <a:spcPts val="600"/>
              </a:spcAft>
              <a:buFont typeface="Arial" panose="020B0604020202020204" pitchFamily="34" charset="0"/>
              <a:buChar char="•"/>
            </a:pPr>
            <a:r>
              <a:rPr lang="en-US" altLang="en-US" sz="1400" dirty="0">
                <a:solidFill>
                  <a:schemeClr val="tx1"/>
                </a:solidFill>
                <a:latin typeface="+mn-lt"/>
              </a:rPr>
              <a:t>"</a:t>
            </a:r>
            <a:r>
              <a:rPr lang="en-US" altLang="en-US" sz="1400" b="1" dirty="0">
                <a:solidFill>
                  <a:schemeClr val="tx1"/>
                </a:solidFill>
                <a:latin typeface="+mn-lt"/>
              </a:rPr>
              <a:t>Our old man</a:t>
            </a:r>
            <a:r>
              <a:rPr lang="en-US" altLang="en-US" sz="1400" dirty="0">
                <a:solidFill>
                  <a:schemeClr val="tx1"/>
                </a:solidFill>
                <a:latin typeface="+mn-lt"/>
              </a:rPr>
              <a:t>—This is our old selves, as we were in and from Adam. …</a:t>
            </a:r>
            <a:r>
              <a:rPr lang="en-US" altLang="en-US" sz="1400" b="1" i="1" dirty="0">
                <a:solidFill>
                  <a:schemeClr val="tx1"/>
                </a:solidFill>
                <a:latin typeface="+mn-lt"/>
              </a:rPr>
              <a:t>we must not confuse the “old man” with “the flesh (sin nature)...</a:t>
            </a:r>
            <a:r>
              <a:rPr lang="en-US" sz="1400" dirty="0">
                <a:solidFill>
                  <a:schemeClr val="tx1"/>
                </a:solidFill>
                <a:latin typeface="+mn-lt"/>
              </a:rPr>
              <a:t>When we are told, for instance, in Colossians, that we have put off the old man, we know that we are being addressed as new creatures in Christ, and that </a:t>
            </a:r>
            <a:r>
              <a:rPr lang="en-US" sz="1400" b="1" i="1" dirty="0">
                <a:solidFill>
                  <a:schemeClr val="tx1"/>
                </a:solidFill>
                <a:latin typeface="+mn-lt"/>
              </a:rPr>
              <a:t>the old man represents all we naturally were,—desires, lusts, ambitions, hopes, judgments: looked at as a whole federally: </a:t>
            </a:r>
            <a:r>
              <a:rPr lang="en-US" sz="1400" b="1" i="1" u="sng" dirty="0">
                <a:solidFill>
                  <a:schemeClr val="tx1"/>
                </a:solidFill>
                <a:latin typeface="+mn-lt"/>
              </a:rPr>
              <a:t>we used to be that</a:t>
            </a:r>
            <a:r>
              <a:rPr lang="en-US" sz="1400" dirty="0">
                <a:solidFill>
                  <a:schemeClr val="tx1"/>
                </a:solidFill>
                <a:latin typeface="+mn-lt"/>
              </a:rPr>
              <a:t>—now we have put that off.” </a:t>
            </a:r>
            <a:r>
              <a:rPr lang="en-US" altLang="en-US" sz="1400" b="1" dirty="0">
                <a:solidFill>
                  <a:schemeClr val="tx1"/>
                </a:solidFill>
                <a:latin typeface="+mn-lt"/>
              </a:rPr>
              <a:t>Wm. Newell</a:t>
            </a:r>
            <a:r>
              <a:rPr lang="en-US" altLang="en-US" sz="1400" dirty="0">
                <a:solidFill>
                  <a:schemeClr val="tx1"/>
                </a:solidFill>
                <a:latin typeface="+mn-lt"/>
              </a:rPr>
              <a:t>, </a:t>
            </a:r>
            <a:r>
              <a:rPr lang="en-US" altLang="en-US" sz="1400" i="1" dirty="0">
                <a:solidFill>
                  <a:schemeClr val="tx1"/>
                </a:solidFill>
                <a:latin typeface="+mn-lt"/>
              </a:rPr>
              <a:t>Romans Commentary </a:t>
            </a:r>
            <a:r>
              <a:rPr lang="en-US" altLang="en-US" sz="1400" dirty="0">
                <a:solidFill>
                  <a:schemeClr val="tx1"/>
                </a:solidFill>
                <a:latin typeface="+mn-lt"/>
              </a:rPr>
              <a:t>(pg. 147).</a:t>
            </a:r>
          </a:p>
          <a:p>
            <a:pPr marL="171450" marR="0" lvl="0" indent="-1714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altLang="en-US" sz="1400" dirty="0">
                <a:solidFill>
                  <a:schemeClr val="tx1"/>
                </a:solidFill>
                <a:latin typeface="+mn-lt"/>
              </a:rPr>
              <a:t>"</a:t>
            </a:r>
            <a:r>
              <a:rPr lang="en-US" altLang="en-US" sz="1400" b="1" i="1" dirty="0">
                <a:solidFill>
                  <a:schemeClr val="tx1"/>
                </a:solidFill>
                <a:latin typeface="+mn-lt"/>
              </a:rPr>
              <a:t>My old man is not merely my old (sin) nature</a:t>
            </a:r>
            <a:r>
              <a:rPr lang="en-US" altLang="en-US" sz="1400" dirty="0">
                <a:solidFill>
                  <a:schemeClr val="tx1"/>
                </a:solidFill>
                <a:latin typeface="+mn-lt"/>
              </a:rPr>
              <a:t>...". </a:t>
            </a:r>
            <a:r>
              <a:rPr lang="en-US" altLang="en-US" sz="1400" b="1" dirty="0">
                <a:solidFill>
                  <a:schemeClr val="tx1"/>
                </a:solidFill>
                <a:latin typeface="+mn-lt"/>
              </a:rPr>
              <a:t>H.A. </a:t>
            </a:r>
            <a:r>
              <a:rPr lang="en-US" altLang="en-US" sz="1400" b="1" dirty="0" err="1">
                <a:solidFill>
                  <a:schemeClr val="tx1"/>
                </a:solidFill>
                <a:latin typeface="+mn-lt"/>
              </a:rPr>
              <a:t>Ironside</a:t>
            </a:r>
            <a:r>
              <a:rPr lang="en-US" altLang="en-US" sz="1400" b="1" dirty="0">
                <a:solidFill>
                  <a:schemeClr val="tx1"/>
                </a:solidFill>
                <a:latin typeface="+mn-lt"/>
              </a:rPr>
              <a:t>, </a:t>
            </a:r>
            <a:r>
              <a:rPr lang="en-US" altLang="en-US" sz="1400" i="1" dirty="0">
                <a:solidFill>
                  <a:schemeClr val="tx1"/>
                </a:solidFill>
                <a:latin typeface="+mn-lt"/>
              </a:rPr>
              <a:t>Romans Commentary </a:t>
            </a:r>
            <a:r>
              <a:rPr lang="en-US" altLang="en-US" sz="1400" dirty="0">
                <a:solidFill>
                  <a:schemeClr val="tx1"/>
                </a:solidFill>
                <a:latin typeface="+mn-lt"/>
              </a:rPr>
              <a:t>(pg. 77).</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1ED55B-818B-4659-AF7F-A20AAE94895E}" type="slidenum">
              <a:rPr lang="en-US" altLang="en-US" sz="1300" smtClean="0">
                <a:latin typeface="Arial" charset="0"/>
              </a:rPr>
              <a:pPr eaLnBrk="1" hangingPunct="1">
                <a:spcBef>
                  <a:spcPct val="0"/>
                </a:spcBef>
              </a:pPr>
              <a:t>26</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lgn="l" eaLnBrk="1" hangingPunct="1">
              <a:spcBef>
                <a:spcPct val="0"/>
              </a:spcBef>
              <a:spcAft>
                <a:spcPts val="1200"/>
              </a:spcAft>
              <a:buNone/>
            </a:pPr>
            <a:r>
              <a:rPr lang="en-US" altLang="en-US" sz="1400" b="1" dirty="0">
                <a:solidFill>
                  <a:schemeClr val="tx1"/>
                </a:solidFill>
                <a:latin typeface="Calibri" panose="020F0502020204030204" pitchFamily="34" charset="0"/>
              </a:rPr>
              <a:t>Colossians 3:9 - </a:t>
            </a:r>
            <a:r>
              <a:rPr lang="en-US" altLang="en-US" sz="1400" dirty="0">
                <a:solidFill>
                  <a:schemeClr val="tx1"/>
                </a:solidFill>
                <a:latin typeface="Calibri" panose="020F0502020204030204" pitchFamily="34" charset="0"/>
              </a:rPr>
              <a:t>Do not lie to one another, since </a:t>
            </a:r>
            <a:r>
              <a:rPr lang="en-US" altLang="en-US" sz="1400" b="1" u="sng" dirty="0">
                <a:solidFill>
                  <a:schemeClr val="tx1"/>
                </a:solidFill>
                <a:latin typeface="Calibri" pitchFamily="34" charset="0"/>
              </a:rPr>
              <a:t>YOU HAVE PUT OFF</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(aorist) </a:t>
            </a:r>
            <a:r>
              <a:rPr lang="en-US" altLang="en-US" sz="1400" b="1" u="sng" dirty="0">
                <a:solidFill>
                  <a:schemeClr val="tx1"/>
                </a:solidFill>
                <a:latin typeface="Calibri" pitchFamily="34" charset="0"/>
              </a:rPr>
              <a:t>the old man</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with his deeds, </a:t>
            </a:r>
          </a:p>
          <a:p>
            <a:pPr marL="0" lvl="1" indent="0" algn="l" eaLnBrk="1" hangingPunct="1">
              <a:spcBef>
                <a:spcPct val="0"/>
              </a:spcBef>
              <a:spcAft>
                <a:spcPts val="1200"/>
              </a:spcAft>
              <a:buNone/>
            </a:pPr>
            <a:r>
              <a:rPr lang="en-US" altLang="en-US" sz="1400" b="1" dirty="0">
                <a:solidFill>
                  <a:schemeClr val="tx1"/>
                </a:solidFill>
                <a:latin typeface="Calibri" panose="020F0502020204030204" pitchFamily="34" charset="0"/>
              </a:rPr>
              <a:t>Ephesians 4:22  - </a:t>
            </a:r>
            <a:r>
              <a:rPr lang="en-US" altLang="en-US" sz="1400" dirty="0">
                <a:solidFill>
                  <a:schemeClr val="tx1"/>
                </a:solidFill>
                <a:latin typeface="Calibri" panose="020F0502020204030204" pitchFamily="34" charset="0"/>
              </a:rPr>
              <a:t>…that you </a:t>
            </a:r>
            <a:r>
              <a:rPr lang="en-US" altLang="en-US" sz="1400" b="1" u="sng" dirty="0">
                <a:solidFill>
                  <a:schemeClr val="tx1"/>
                </a:solidFill>
                <a:latin typeface="Calibri" pitchFamily="34" charset="0"/>
              </a:rPr>
              <a:t>put off</a:t>
            </a:r>
            <a:r>
              <a:rPr lang="en-US" altLang="en-US" sz="1400" dirty="0">
                <a:solidFill>
                  <a:schemeClr val="tx1"/>
                </a:solidFill>
                <a:latin typeface="Calibri" pitchFamily="34" charset="0"/>
              </a:rPr>
              <a:t> (aorist), concerning your former conduct, the </a:t>
            </a:r>
            <a:r>
              <a:rPr lang="en-US" altLang="en-US" sz="1400" b="1" u="sng" dirty="0">
                <a:solidFill>
                  <a:schemeClr val="tx1"/>
                </a:solidFill>
                <a:latin typeface="Calibri" pitchFamily="34" charset="0"/>
              </a:rPr>
              <a:t>old man</a:t>
            </a:r>
            <a:r>
              <a:rPr lang="en-US" altLang="en-US" sz="1400" b="1" dirty="0">
                <a:solidFill>
                  <a:schemeClr val="tx1"/>
                </a:solidFill>
                <a:latin typeface="Calibri" pitchFamily="34" charset="0"/>
              </a:rPr>
              <a:t> </a:t>
            </a:r>
            <a:r>
              <a:rPr lang="en-US" altLang="en-US" sz="1400" dirty="0">
                <a:solidFill>
                  <a:schemeClr val="tx1"/>
                </a:solidFill>
                <a:latin typeface="Calibri" panose="020F0502020204030204" pitchFamily="34" charset="0"/>
              </a:rPr>
              <a:t>which grows corrupt according to the deceitful lusts,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27</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2505089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solidFill>
                  <a:schemeClr val="tx1"/>
                </a:solidFill>
              </a:rPr>
              <a:t>Clarifying Ephesians 4:22</a:t>
            </a:r>
            <a:r>
              <a:rPr lang="en-US" altLang="en-US" sz="1400" dirty="0">
                <a:solidFill>
                  <a:schemeClr val="tx1"/>
                </a:solidFill>
              </a:rPr>
              <a:t>:  </a:t>
            </a:r>
          </a:p>
          <a:p>
            <a:pPr eaLnBrk="1" hangingPunct="1">
              <a:spcBef>
                <a:spcPct val="0"/>
              </a:spcBef>
            </a:pPr>
            <a:endParaRPr lang="en-US" altLang="en-US" sz="1400" dirty="0">
              <a:solidFill>
                <a:schemeClr val="tx1"/>
              </a:solidFill>
            </a:endParaRPr>
          </a:p>
          <a:p>
            <a:pPr eaLnBrk="1" hangingPunct="1">
              <a:spcBef>
                <a:spcPct val="0"/>
              </a:spcBef>
            </a:pPr>
            <a:r>
              <a:rPr lang="en-US" altLang="en-US" sz="1400" b="1" dirty="0">
                <a:solidFill>
                  <a:schemeClr val="tx1"/>
                </a:solidFill>
              </a:rPr>
              <a:t> </a:t>
            </a:r>
            <a:r>
              <a:rPr lang="en-US" altLang="en-US" sz="1400" dirty="0">
                <a:solidFill>
                  <a:schemeClr val="tx1"/>
                </a:solidFill>
              </a:rPr>
              <a:t>“The old man is put off and the new man is put on. </a:t>
            </a:r>
            <a:r>
              <a:rPr lang="en-US" altLang="en-US" sz="1400" b="1" u="sng" dirty="0">
                <a:solidFill>
                  <a:schemeClr val="tx1"/>
                </a:solidFill>
              </a:rPr>
              <a:t>We are not told to put off the old man by all kinds of endeavors and resolutions; it is already done</a:t>
            </a:r>
            <a:r>
              <a:rPr lang="en-US" altLang="en-US" sz="1400" dirty="0">
                <a:solidFill>
                  <a:schemeClr val="tx1"/>
                </a:solidFill>
              </a:rPr>
              <a:t>. The old man was put away by the cross of Christ (Rom. 6:6). This is the blessed truth which delivers from doubt and bondage. And then we receive something in Christ, the new man, the new nature.” </a:t>
            </a:r>
            <a:r>
              <a:rPr lang="en-US" altLang="en-US" sz="1400" dirty="0" err="1">
                <a:solidFill>
                  <a:schemeClr val="tx1"/>
                </a:solidFill>
              </a:rPr>
              <a:t>Gaebelein</a:t>
            </a:r>
            <a:r>
              <a:rPr lang="en-US" altLang="en-US" sz="1400" dirty="0">
                <a:solidFill>
                  <a:schemeClr val="tx1"/>
                </a:solidFill>
              </a:rPr>
              <a:t>, A. C. (2009). The Annotated Bible, Volume 7: Romans to Ephesians (263-264).</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83B184-7626-4DD2-8C9D-0FAC35DB0056}" type="slidenum">
              <a:rPr lang="en-US" altLang="en-US" sz="1300" smtClean="0">
                <a:latin typeface="Arial" charset="0"/>
              </a:rPr>
              <a:pPr eaLnBrk="1" hangingPunct="1">
                <a:spcBef>
                  <a:spcPct val="0"/>
                </a:spcBef>
              </a:pPr>
              <a:t>28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sz="1400" dirty="0">
                <a:latin typeface="Calibri" panose="020F0502020204030204" pitchFamily="34" charset="0"/>
              </a:rPr>
              <a:t>In treating Eph. 4 :22-25, there are two contrasting grammatical positions: </a:t>
            </a:r>
          </a:p>
          <a:p>
            <a:pPr marL="514350" indent="-514350">
              <a:buFontTx/>
              <a:buAutoNum type="arabicParenR"/>
            </a:pPr>
            <a:r>
              <a:rPr lang="en-US" sz="1400" dirty="0">
                <a:latin typeface="Calibri" panose="020F0502020204030204" pitchFamily="34" charset="0"/>
              </a:rPr>
              <a:t>The </a:t>
            </a:r>
            <a:r>
              <a:rPr lang="en-US" sz="1400" b="1" u="sng" dirty="0">
                <a:latin typeface="Calibri" panose="020F0502020204030204" pitchFamily="34" charset="0"/>
              </a:rPr>
              <a:t>incorrect</a:t>
            </a:r>
            <a:r>
              <a:rPr lang="en-US" sz="1400" dirty="0">
                <a:latin typeface="Calibri" panose="020F0502020204030204" pitchFamily="34" charset="0"/>
              </a:rPr>
              <a:t> position that these verses present an </a:t>
            </a:r>
            <a:r>
              <a:rPr lang="en-US" sz="1400" b="1" u="sng" dirty="0">
                <a:latin typeface="Calibri" panose="020F0502020204030204" pitchFamily="34" charset="0"/>
              </a:rPr>
              <a:t>imperative sense</a:t>
            </a:r>
            <a:r>
              <a:rPr lang="en-US" sz="1400" dirty="0">
                <a:latin typeface="Calibri" panose="020F0502020204030204" pitchFamily="34" charset="0"/>
              </a:rPr>
              <a:t> -  </a:t>
            </a:r>
            <a:r>
              <a:rPr lang="en-US" sz="1400" i="1" dirty="0">
                <a:latin typeface="Calibri" panose="020F0502020204030204" pitchFamily="34" charset="0"/>
              </a:rPr>
              <a:t>continual commands for believers to follow, </a:t>
            </a:r>
            <a:r>
              <a:rPr lang="en-US" sz="1400" dirty="0">
                <a:latin typeface="Calibri" panose="020F0502020204030204" pitchFamily="34" charset="0"/>
              </a:rPr>
              <a:t>(most English Bibles). </a:t>
            </a:r>
          </a:p>
          <a:p>
            <a:pPr marL="463550" lvl="1" indent="-6350">
              <a:buNone/>
            </a:pPr>
            <a:r>
              <a:rPr lang="en-US" sz="1400" dirty="0">
                <a:latin typeface="Calibri" panose="020F0502020204030204" pitchFamily="34" charset="0"/>
              </a:rPr>
              <a:t>Some individuals who champion this view include: Darrell L. Bock, Theodore </a:t>
            </a:r>
            <a:r>
              <a:rPr lang="en-US" sz="1400" dirty="0" err="1">
                <a:latin typeface="Calibri" panose="020F0502020204030204" pitchFamily="34" charset="0"/>
              </a:rPr>
              <a:t>Epp</a:t>
            </a:r>
            <a:r>
              <a:rPr lang="en-US" sz="1400" dirty="0">
                <a:latin typeface="Calibri" panose="020F0502020204030204" pitchFamily="34" charset="0"/>
              </a:rPr>
              <a:t>, Charles Hodge, Ruth </a:t>
            </a:r>
            <a:r>
              <a:rPr lang="en-US" sz="1400" dirty="0" err="1">
                <a:latin typeface="Calibri" panose="020F0502020204030204" pitchFamily="34" charset="0"/>
              </a:rPr>
              <a:t>Paxson</a:t>
            </a:r>
            <a:r>
              <a:rPr lang="en-US" sz="1400" dirty="0">
                <a:latin typeface="Calibri" panose="020F0502020204030204" pitchFamily="34" charset="0"/>
              </a:rPr>
              <a:t>, and Lehman Strauss.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111D75-FDBC-4D42-9236-610D768767F8}" type="slidenum">
              <a:rPr lang="en-US" altLang="en-US" sz="1300" smtClean="0">
                <a:latin typeface="Arial" charset="0"/>
              </a:rPr>
              <a:pPr eaLnBrk="1" hangingPunct="1">
                <a:spcBef>
                  <a:spcPct val="0"/>
                </a:spcBef>
              </a:pPr>
              <a:t>29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4488" indent="-344488" eaLnBrk="1" hangingPunct="1">
              <a:spcBef>
                <a:spcPts val="0"/>
              </a:spcBef>
              <a:spcAft>
                <a:spcPts val="600"/>
              </a:spcAft>
              <a:buFont typeface="+mj-lt"/>
              <a:buAutoNum type="romanUcPeriod"/>
            </a:pPr>
            <a:r>
              <a:rPr lang="en-US" altLang="en-US" sz="1400" dirty="0">
                <a:latin typeface="+mn-lt"/>
              </a:rPr>
              <a:t>Spiritual Anatomy</a:t>
            </a:r>
          </a:p>
          <a:p>
            <a:pPr marL="1200150" lvl="1" indent="-457200" eaLnBrk="1" hangingPunct="1">
              <a:spcBef>
                <a:spcPts val="0"/>
              </a:spcBef>
              <a:spcAft>
                <a:spcPts val="600"/>
              </a:spcAft>
              <a:buFont typeface="+mj-lt"/>
              <a:buAutoNum type="alphaUcPeriod"/>
            </a:pPr>
            <a:r>
              <a:rPr lang="en-US" altLang="en-US" sz="1400" dirty="0">
                <a:latin typeface="+mn-lt"/>
              </a:rPr>
              <a:t>“In Adam” vs. “In Christ”</a:t>
            </a:r>
          </a:p>
          <a:p>
            <a:pPr marL="1825625" lvl="2" indent="-457200" eaLnBrk="1" hangingPunct="1">
              <a:spcBef>
                <a:spcPts val="0"/>
              </a:spcBef>
              <a:spcAft>
                <a:spcPts val="600"/>
              </a:spcAft>
              <a:buFont typeface="+mj-lt"/>
              <a:buAutoNum type="arabicPeriod"/>
            </a:pPr>
            <a:r>
              <a:rPr lang="en-US" altLang="en-US" sz="1400" dirty="0">
                <a:latin typeface="+mn-lt"/>
              </a:rPr>
              <a:t>Unbeliever “In Adam”</a:t>
            </a:r>
          </a:p>
          <a:p>
            <a:pPr marL="1825625" lvl="2" indent="-457200" eaLnBrk="1" hangingPunct="1">
              <a:spcBef>
                <a:spcPts val="0"/>
              </a:spcBef>
              <a:spcAft>
                <a:spcPts val="600"/>
              </a:spcAft>
              <a:buFont typeface="+mj-lt"/>
              <a:buAutoNum type="arabicPeriod"/>
            </a:pPr>
            <a:r>
              <a:rPr lang="en-US" altLang="en-US" sz="1400" dirty="0">
                <a:latin typeface="+mn-lt"/>
              </a:rPr>
              <a:t>Church Age Believer “In Christ”</a:t>
            </a:r>
          </a:p>
          <a:p>
            <a:pPr marL="1200150" lvl="1" indent="-457200" eaLnBrk="1" hangingPunct="1">
              <a:spcBef>
                <a:spcPts val="0"/>
              </a:spcBef>
              <a:spcAft>
                <a:spcPts val="600"/>
              </a:spcAft>
              <a:buFont typeface="+mj-lt"/>
              <a:buAutoNum type="alphaUcPeriod"/>
            </a:pPr>
            <a:r>
              <a:rPr lang="en-US" altLang="en-US" sz="1400" dirty="0">
                <a:latin typeface="+mn-lt"/>
              </a:rPr>
              <a:t>Old Man, Sin Nature vs. New Man, New Nature</a:t>
            </a:r>
          </a:p>
          <a:p>
            <a:pPr marL="1828800" lvl="2" indent="-460375" eaLnBrk="1" hangingPunct="1">
              <a:spcBef>
                <a:spcPts val="0"/>
              </a:spcBef>
              <a:spcAft>
                <a:spcPts val="600"/>
              </a:spcAft>
              <a:buFont typeface="+mj-lt"/>
              <a:buAutoNum type="arabicPeriod"/>
            </a:pPr>
            <a:r>
              <a:rPr lang="en-US" altLang="en-US" sz="1400" dirty="0">
                <a:latin typeface="+mn-lt"/>
              </a:rPr>
              <a:t>Key Points</a:t>
            </a:r>
          </a:p>
          <a:p>
            <a:pPr marL="1828800" lvl="2" indent="-460375" eaLnBrk="1" hangingPunct="1">
              <a:spcBef>
                <a:spcPts val="0"/>
              </a:spcBef>
              <a:spcAft>
                <a:spcPts val="600"/>
              </a:spcAft>
              <a:buFont typeface="+mj-lt"/>
              <a:buAutoNum type="arabicPeriod"/>
            </a:pPr>
            <a:r>
              <a:rPr lang="en-US" altLang="en-US" sz="1400" dirty="0">
                <a:latin typeface="+mn-lt"/>
              </a:rPr>
              <a:t>Old Man vs. Sin Nature Critical Distinctions</a:t>
            </a:r>
          </a:p>
          <a:p>
            <a:pPr marL="1200150" lvl="1" indent="-457200" eaLnBrk="1" hangingPunct="1">
              <a:spcBef>
                <a:spcPts val="0"/>
              </a:spcBef>
              <a:spcAft>
                <a:spcPts val="600"/>
              </a:spcAft>
              <a:buFont typeface="+mj-lt"/>
              <a:buAutoNum type="alphaUcPeriod"/>
            </a:pPr>
            <a:r>
              <a:rPr lang="en-US" altLang="en-US" sz="1400" dirty="0">
                <a:latin typeface="+mn-lt"/>
              </a:rPr>
              <a:t>Continuity of Person</a:t>
            </a:r>
          </a:p>
          <a:p>
            <a:pPr marL="457200" marR="0" lvl="0" indent="-457200" algn="l" defTabSz="914400" rtl="0" eaLnBrk="1" fontAlgn="base" latinLnBrk="0" hangingPunct="1">
              <a:lnSpc>
                <a:spcPct val="100000"/>
              </a:lnSpc>
              <a:spcBef>
                <a:spcPts val="0"/>
              </a:spcBef>
              <a:spcAft>
                <a:spcPts val="600"/>
              </a:spcAft>
              <a:buClrTx/>
              <a:buSzTx/>
              <a:buFont typeface="+mj-lt"/>
              <a:buAutoNum type="romanUcPeriod"/>
              <a:tabLst/>
              <a:defRPr/>
            </a:pPr>
            <a:r>
              <a:rPr lang="en-US" altLang="en-US" sz="1400" dirty="0">
                <a:latin typeface="+mn-lt"/>
              </a:rPr>
              <a:t>Summation &amp; Conclusion</a:t>
            </a:r>
            <a:endParaRPr lang="en-US" altLang="en-US" sz="1400" baseline="0" dirty="0">
              <a:latin typeface="+mn-lt"/>
            </a:endParaRPr>
          </a:p>
          <a:p>
            <a:pPr marL="742950" lvl="1" indent="-285750" eaLnBrk="1" hangingPunct="1">
              <a:spcBef>
                <a:spcPct val="0"/>
              </a:spcBef>
              <a:buFont typeface="+mj-lt"/>
              <a:buAutoNum type="alphaUcPeriod"/>
            </a:pPr>
            <a:endParaRPr lang="en-US" altLang="en-US" sz="1400" dirty="0">
              <a:latin typeface="+mn-lt"/>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3</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buFont typeface="+mj-lt"/>
              <a:buAutoNum type="arabicParenR" startAt="2"/>
            </a:pPr>
            <a:r>
              <a:rPr lang="en-US" sz="1400" dirty="0">
                <a:latin typeface="Calibri" panose="020F0502020204030204" pitchFamily="34" charset="0"/>
              </a:rPr>
              <a:t>The </a:t>
            </a:r>
            <a:r>
              <a:rPr lang="en-US" sz="1400" b="1" u="sng" dirty="0">
                <a:solidFill>
                  <a:srgbClr val="0000FF"/>
                </a:solidFill>
                <a:latin typeface="Calibri" panose="020F0502020204030204" pitchFamily="34" charset="0"/>
              </a:rPr>
              <a:t>correct</a:t>
            </a:r>
            <a:r>
              <a:rPr lang="en-US" sz="1400" dirty="0">
                <a:solidFill>
                  <a:srgbClr val="0000FF"/>
                </a:solidFill>
                <a:latin typeface="Calibri" panose="020F0502020204030204" pitchFamily="34" charset="0"/>
              </a:rPr>
              <a:t> </a:t>
            </a:r>
            <a:r>
              <a:rPr lang="en-US" sz="1400" dirty="0">
                <a:latin typeface="Calibri" panose="020F0502020204030204" pitchFamily="34" charset="0"/>
              </a:rPr>
              <a:t>position that these verses present a past </a:t>
            </a:r>
            <a:r>
              <a:rPr lang="en-US" sz="1400" b="1" u="sng" dirty="0">
                <a:solidFill>
                  <a:srgbClr val="0000FF"/>
                </a:solidFill>
                <a:latin typeface="Calibri" panose="020F0502020204030204" pitchFamily="34" charset="0"/>
              </a:rPr>
              <a:t>indicative sense</a:t>
            </a:r>
            <a:r>
              <a:rPr lang="en-US" sz="1400" b="1" dirty="0">
                <a:solidFill>
                  <a:srgbClr val="0000FF"/>
                </a:solidFill>
                <a:latin typeface="Calibri" panose="020F0502020204030204" pitchFamily="34" charset="0"/>
              </a:rPr>
              <a:t> </a:t>
            </a:r>
            <a:r>
              <a:rPr lang="en-US" sz="1400" dirty="0">
                <a:latin typeface="Calibri" panose="020F0502020204030204" pitchFamily="34" charset="0"/>
              </a:rPr>
              <a:t>- </a:t>
            </a:r>
            <a:r>
              <a:rPr lang="en-US" sz="1400" i="1" dirty="0">
                <a:latin typeface="Calibri" panose="020F0502020204030204" pitchFamily="34" charset="0"/>
              </a:rPr>
              <a:t>stating facts which are already true of every believer positionally.</a:t>
            </a:r>
          </a:p>
          <a:p>
            <a:pPr marL="463550" lvl="1" indent="-6350">
              <a:buNone/>
            </a:pPr>
            <a:r>
              <a:rPr lang="en-US" sz="1400" dirty="0">
                <a:latin typeface="Calibri" panose="020F0502020204030204" pitchFamily="34" charset="0"/>
              </a:rPr>
              <a:t>Some individuals who champion this view include: Lewis  Sperry  Chafer,  Harold W. </a:t>
            </a:r>
            <a:r>
              <a:rPr lang="en-US" sz="1400" dirty="0" err="1">
                <a:latin typeface="Calibri" panose="020F0502020204030204" pitchFamily="34" charset="0"/>
              </a:rPr>
              <a:t>Hoehner</a:t>
            </a:r>
            <a:r>
              <a:rPr lang="en-US" sz="1400" dirty="0">
                <a:latin typeface="Calibri" panose="020F0502020204030204" pitchFamily="34" charset="0"/>
              </a:rPr>
              <a:t>, H.A. </a:t>
            </a:r>
            <a:r>
              <a:rPr lang="en-US" sz="1400" dirty="0" err="1">
                <a:latin typeface="Calibri" panose="020F0502020204030204" pitchFamily="34" charset="0"/>
              </a:rPr>
              <a:t>Ironside</a:t>
            </a:r>
            <a:r>
              <a:rPr lang="en-US" sz="1400" dirty="0">
                <a:latin typeface="Calibri" panose="020F0502020204030204" pitchFamily="34" charset="0"/>
              </a:rPr>
              <a:t>, H.C.G. </a:t>
            </a:r>
            <a:r>
              <a:rPr lang="en-US" sz="1400" dirty="0" err="1">
                <a:latin typeface="Calibri" panose="020F0502020204030204" pitchFamily="34" charset="0"/>
              </a:rPr>
              <a:t>Moule</a:t>
            </a:r>
            <a:r>
              <a:rPr lang="en-US" sz="1400" dirty="0">
                <a:latin typeface="Calibri" panose="020F0502020204030204" pitchFamily="34" charset="0"/>
              </a:rPr>
              <a:t>, John R.W. Stott, Daniel B. Wallace, B.F. Westcott, and Warren W. </a:t>
            </a:r>
            <a:r>
              <a:rPr lang="en-US" sz="1400" dirty="0" err="1">
                <a:latin typeface="Calibri" panose="020F0502020204030204" pitchFamily="34" charset="0"/>
              </a:rPr>
              <a:t>Wiersbe</a:t>
            </a:r>
            <a:endParaRPr lang="en-US" sz="1400" dirty="0">
              <a:latin typeface="Calibri" panose="020F050202020403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111D75-FDBC-4D42-9236-610D768767F8}" type="slidenum">
              <a:rPr lang="en-US" altLang="en-US" sz="1300" smtClean="0">
                <a:latin typeface="Arial" charset="0"/>
              </a:rPr>
              <a:pPr eaLnBrk="1" hangingPunct="1">
                <a:spcBef>
                  <a:spcPct val="0"/>
                </a:spcBef>
              </a:pPr>
              <a:t>30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0"/>
              </a:spcBef>
              <a:spcAft>
                <a:spcPts val="600"/>
              </a:spcAft>
              <a:buFont typeface="Arial" panose="020B0604020202020204" pitchFamily="34" charset="0"/>
              <a:buChar char="•"/>
            </a:pPr>
            <a:r>
              <a:rPr lang="en-US" altLang="en-US" sz="1400" dirty="0">
                <a:latin typeface="Calibri" pitchFamily="34" charset="0"/>
              </a:rPr>
              <a:t>"</a:t>
            </a:r>
            <a:r>
              <a:rPr lang="en-US" altLang="en-US" sz="1400" b="1" i="1" dirty="0">
                <a:solidFill>
                  <a:srgbClr val="0000FF"/>
                </a:solidFill>
                <a:latin typeface="Calibri" pitchFamily="34" charset="0"/>
              </a:rPr>
              <a:t>Some people confound the old man with the old (sin) nature</a:t>
            </a:r>
            <a:r>
              <a:rPr lang="en-US" altLang="en-US" sz="1400" dirty="0">
                <a:latin typeface="Calibri" pitchFamily="34" charset="0"/>
              </a:rPr>
              <a:t>.  You see, the old man is more than the old nature.  The old man is the man of old, what you once were before you were converted.  </a:t>
            </a:r>
            <a:r>
              <a:rPr lang="en-US" altLang="en-US" sz="1400" b="1" i="1" dirty="0">
                <a:solidFill>
                  <a:srgbClr val="0000FF"/>
                </a:solidFill>
                <a:latin typeface="Calibri" pitchFamily="34" charset="0"/>
              </a:rPr>
              <a:t>Now you are through with the old man</a:t>
            </a:r>
            <a:r>
              <a:rPr lang="en-US" altLang="en-US" sz="1400" dirty="0">
                <a:latin typeface="Calibri" pitchFamily="34" charset="0"/>
              </a:rPr>
              <a:t>."  </a:t>
            </a:r>
            <a:r>
              <a:rPr lang="en-US" altLang="en-US" sz="1400" b="1" dirty="0">
                <a:latin typeface="Calibri" pitchFamily="34" charset="0"/>
              </a:rPr>
              <a:t>H.A. </a:t>
            </a:r>
            <a:r>
              <a:rPr lang="en-US" altLang="en-US" sz="1400" b="1" dirty="0" err="1">
                <a:latin typeface="Calibri" pitchFamily="34" charset="0"/>
              </a:rPr>
              <a:t>Ironside</a:t>
            </a:r>
            <a:r>
              <a:rPr lang="en-US" altLang="en-US" sz="1400" dirty="0">
                <a:latin typeface="Calibri" pitchFamily="34" charset="0"/>
              </a:rPr>
              <a:t>, </a:t>
            </a:r>
            <a:r>
              <a:rPr lang="en-US" altLang="en-US" sz="1400" i="1" dirty="0">
                <a:latin typeface="Calibri" pitchFamily="34" charset="0"/>
              </a:rPr>
              <a:t>Ephesians Commentary </a:t>
            </a:r>
            <a:r>
              <a:rPr lang="en-US" altLang="en-US" sz="1400" dirty="0">
                <a:solidFill>
                  <a:srgbClr val="000000"/>
                </a:solidFill>
                <a:latin typeface="Calibri" pitchFamily="34" charset="0"/>
              </a:rPr>
              <a:t>(pg. 124)…</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71ED55B-818B-4659-AF7F-A20AAE94895E}" type="slidenum">
              <a:rPr lang="en-US" altLang="en-US" sz="1300" smtClean="0">
                <a:latin typeface="Arial" charset="0"/>
              </a:rPr>
              <a:pPr eaLnBrk="1" hangingPunct="1">
                <a:spcBef>
                  <a:spcPct val="0"/>
                </a:spcBef>
              </a:pPr>
              <a:t>31</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t>Clarifying Ephesians 4:22</a:t>
            </a:r>
            <a:r>
              <a:rPr lang="en-US" altLang="en-US" sz="1400" dirty="0"/>
              <a:t>:  </a:t>
            </a:r>
          </a:p>
          <a:p>
            <a:pPr eaLnBrk="1" hangingPunct="1">
              <a:spcBef>
                <a:spcPct val="0"/>
              </a:spcBef>
            </a:pPr>
            <a:r>
              <a:rPr lang="en-US" altLang="en-US" sz="1400" b="1" dirty="0"/>
              <a:t> </a:t>
            </a:r>
            <a:endParaRPr lang="en-US" altLang="en-US" sz="1400" dirty="0"/>
          </a:p>
          <a:p>
            <a:pPr algn="just" eaLnBrk="1" hangingPunct="1">
              <a:spcBef>
                <a:spcPct val="0"/>
              </a:spcBef>
            </a:pPr>
            <a:r>
              <a:rPr lang="en-US" altLang="en-US" sz="1400" b="1" dirty="0"/>
              <a:t>Kenneth </a:t>
            </a:r>
            <a:r>
              <a:rPr lang="en-US" altLang="en-US" sz="1400" b="1" dirty="0" err="1"/>
              <a:t>Wuest</a:t>
            </a:r>
            <a:r>
              <a:rPr lang="en-US" altLang="en-US" sz="1400" dirty="0"/>
              <a:t>, on Ephesians 4:22 (page 111),</a:t>
            </a:r>
            <a:r>
              <a:rPr lang="en-US" altLang="en-US" sz="1400" b="1" dirty="0"/>
              <a:t> “</a:t>
            </a:r>
            <a:r>
              <a:rPr lang="en-US" altLang="en-US" sz="1400" dirty="0"/>
              <a:t>That </a:t>
            </a:r>
            <a:r>
              <a:rPr lang="en-US" altLang="en-US" sz="1400" b="1" u="sng" dirty="0"/>
              <a:t>you have put off once for all with reference to your former manner of life the old man</a:t>
            </a:r>
            <a:r>
              <a:rPr lang="en-US" altLang="en-US" sz="1400" dirty="0"/>
              <a:t> which is being corrupted according to the passionate desires of deceit; moreover, that you are being constantly renewed with reference to the spirit of your mind that </a:t>
            </a:r>
            <a:r>
              <a:rPr lang="en-US" altLang="en-US" sz="1400" b="1" u="sng" dirty="0"/>
              <a:t>you have put on once for all the new man</a:t>
            </a:r>
            <a:r>
              <a:rPr lang="en-US" altLang="en-US" sz="1400" dirty="0"/>
              <a:t> which after God was created in righteousness and holiness of truth.”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FC57B2-1637-475E-9AAB-9BAC311BF585}" type="slidenum">
              <a:rPr lang="en-US" altLang="en-US" sz="1300" smtClean="0">
                <a:latin typeface="Arial" charset="0"/>
              </a:rPr>
              <a:pPr eaLnBrk="1" hangingPunct="1">
                <a:spcBef>
                  <a:spcPct val="0"/>
                </a:spcBef>
              </a:pPr>
              <a:t>32</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solidFill>
                  <a:schemeClr val="tx1"/>
                </a:solidFill>
              </a:rPr>
              <a:t>Clarifying Ephesians 4:22</a:t>
            </a:r>
            <a:r>
              <a:rPr lang="en-US" altLang="en-US" sz="1400" dirty="0">
                <a:solidFill>
                  <a:schemeClr val="tx1"/>
                </a:solidFill>
              </a:rPr>
              <a:t>:  </a:t>
            </a:r>
          </a:p>
          <a:p>
            <a:pPr eaLnBrk="1" hangingPunct="1">
              <a:spcBef>
                <a:spcPct val="0"/>
              </a:spcBef>
            </a:pPr>
            <a:r>
              <a:rPr lang="en-US" altLang="en-US" sz="1400" b="1" dirty="0">
                <a:solidFill>
                  <a:schemeClr val="tx1"/>
                </a:solidFill>
              </a:rPr>
              <a:t> </a:t>
            </a:r>
            <a:endParaRPr lang="en-US" altLang="en-US" sz="1400" dirty="0">
              <a:solidFill>
                <a:schemeClr val="tx1"/>
              </a:solidFill>
            </a:endParaRPr>
          </a:p>
          <a:p>
            <a:pPr algn="just"/>
            <a:r>
              <a:rPr lang="en-US" altLang="en-US" sz="1400" i="1" dirty="0">
                <a:solidFill>
                  <a:schemeClr val="tx1"/>
                </a:solidFill>
              </a:rPr>
              <a:t>The expression, “put off,” is a figure taken from the putting off of garments…. It was in our identification with Christ in His crucifixion that potentially we put off the old man, and we did so actually at the moment we were saved….</a:t>
            </a:r>
            <a:r>
              <a:rPr lang="en-US" altLang="en-US" sz="1400" dirty="0">
                <a:solidFill>
                  <a:schemeClr val="tx1"/>
                </a:solidFill>
              </a:rPr>
              <a:t> Since the old man refers to the unsaved person dominated by the totally depraved nature, the new man refers to the saved person dominated by the divine nature. This new man “after God is created in righteousness and true holiness.” This is what Paul has reference to when he says, “Therefore if any man be in Christ, he is a new creation” (II Cor. 5:17).  </a:t>
            </a:r>
            <a:r>
              <a:rPr lang="en-US" altLang="en-US" sz="1400" dirty="0" err="1">
                <a:solidFill>
                  <a:schemeClr val="tx1"/>
                </a:solidFill>
                <a:ea typeface="Calibri" pitchFamily="34" charset="0"/>
                <a:cs typeface="Calibri" pitchFamily="34" charset="0"/>
              </a:rPr>
              <a:t>Wuest's</a:t>
            </a:r>
            <a:r>
              <a:rPr lang="en-US" altLang="en-US" sz="1400" dirty="0">
                <a:solidFill>
                  <a:schemeClr val="tx1"/>
                </a:solidFill>
                <a:ea typeface="Calibri" pitchFamily="34" charset="0"/>
                <a:cs typeface="Calibri" pitchFamily="34" charset="0"/>
              </a:rPr>
              <a:t> Word Studies from the Greek New Testament (</a:t>
            </a:r>
            <a:r>
              <a:rPr lang="en-US" altLang="en-US" sz="1400" dirty="0" err="1">
                <a:solidFill>
                  <a:schemeClr val="tx1"/>
                </a:solidFill>
                <a:ea typeface="Calibri" pitchFamily="34" charset="0"/>
                <a:cs typeface="Calibri" pitchFamily="34" charset="0"/>
              </a:rPr>
              <a:t>Eph</a:t>
            </a:r>
            <a:r>
              <a:rPr lang="en-US" altLang="en-US" sz="1400" dirty="0">
                <a:solidFill>
                  <a:schemeClr val="tx1"/>
                </a:solidFill>
                <a:ea typeface="Calibri" pitchFamily="34" charset="0"/>
                <a:cs typeface="Calibri" pitchFamily="34" charset="0"/>
              </a:rPr>
              <a:t> 4:22). </a:t>
            </a:r>
            <a:endParaRPr lang="en-US" altLang="en-US" sz="1400" dirty="0">
              <a:solidFill>
                <a:schemeClr val="tx1"/>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728234-5D83-487F-883A-4B2EE9E6DB59}" type="slidenum">
              <a:rPr lang="en-US" altLang="en-US" sz="1300" smtClean="0">
                <a:latin typeface="Arial" charset="0"/>
              </a:rPr>
              <a:pPr eaLnBrk="1" hangingPunct="1">
                <a:spcBef>
                  <a:spcPct val="0"/>
                </a:spcBef>
              </a:pPr>
              <a:t>33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t>Clarifying Ephesians 4:22</a:t>
            </a:r>
            <a:r>
              <a:rPr lang="en-US" altLang="en-US" sz="1400" dirty="0"/>
              <a:t>:  </a:t>
            </a:r>
          </a:p>
          <a:p>
            <a:pPr eaLnBrk="1" hangingPunct="1">
              <a:spcBef>
                <a:spcPct val="0"/>
              </a:spcBef>
            </a:pPr>
            <a:r>
              <a:rPr lang="en-US" altLang="en-US" sz="1400" b="1" dirty="0"/>
              <a:t> </a:t>
            </a:r>
            <a:endParaRPr lang="en-US" altLang="en-US" sz="1400" dirty="0"/>
          </a:p>
          <a:p>
            <a:pPr algn="just" eaLnBrk="1" hangingPunct="1">
              <a:spcBef>
                <a:spcPct val="0"/>
              </a:spcBef>
            </a:pPr>
            <a:r>
              <a:rPr lang="en-US" altLang="en-US" sz="1400" b="1" dirty="0"/>
              <a:t>Harold </a:t>
            </a:r>
            <a:r>
              <a:rPr lang="en-US" altLang="en-US" sz="1400" b="1" dirty="0" err="1"/>
              <a:t>Hoehner</a:t>
            </a:r>
            <a:r>
              <a:rPr lang="en-US" altLang="en-US" sz="1400" dirty="0"/>
              <a:t>, on Ephesians 4:22, (pages 603, 605, 606), “….</a:t>
            </a:r>
            <a:r>
              <a:rPr lang="en-US" altLang="en-US" sz="1400" b="1" u="sng" dirty="0"/>
              <a:t>accomplished events rather than a process</a:t>
            </a:r>
            <a:r>
              <a:rPr lang="en-US" altLang="en-US" sz="1400" dirty="0"/>
              <a:t>… they have put off or laid aside that old person at conversion…”… “Paul then is teaching, that having been taught in Him, believers have been taught that the old person, according to the former lifestyle was laid aside at the time of their faith in the one who taught them, namely Christ.”…”The present tense denotes continuing action, which indicates that the corruption continues in the unregenerate person.”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56BB46-BB43-4884-8DA2-5A58E99274DF}" type="slidenum">
              <a:rPr lang="en-US" altLang="en-US" sz="1300" smtClean="0">
                <a:latin typeface="Arial" charset="0"/>
              </a:rPr>
              <a:pPr eaLnBrk="1" hangingPunct="1">
                <a:spcBef>
                  <a:spcPct val="0"/>
                </a:spcBef>
              </a:pPr>
              <a:t>34</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altLang="en-US" sz="1400" b="1" dirty="0">
                <a:solidFill>
                  <a:schemeClr val="tx1"/>
                </a:solidFill>
                <a:latin typeface="Calibri" panose="020F0502020204030204" pitchFamily="34" charset="0"/>
              </a:rPr>
              <a:t>Chafer, L. S. (1935). The Ephesian letter (139-140),  </a:t>
            </a:r>
            <a:r>
              <a:rPr lang="en-US" altLang="en-US" sz="1400" dirty="0">
                <a:solidFill>
                  <a:schemeClr val="tx1"/>
                </a:solidFill>
                <a:latin typeface="Calibri" panose="020F0502020204030204" pitchFamily="34" charset="0"/>
              </a:rPr>
              <a:t>“The change that has been wrought in them—not by mere reformation, but by divine transformation—is no less than that the former manner of life, which has been so vividly described, and the old man, which is corrupt according to the deceitful lusts, “is put off.” </a:t>
            </a:r>
            <a:r>
              <a:rPr lang="en-US" sz="1400" b="1" i="1" dirty="0">
                <a:solidFill>
                  <a:schemeClr val="tx1"/>
                </a:solidFill>
                <a:latin typeface="Calibri" panose="020F0502020204030204" pitchFamily="34" charset="0"/>
              </a:rPr>
              <a:t>That this is not a command for these saints to do something which was not yet accomplished is seen when two other passages are examined along with this.  In Romans 6:6 the old man is declared to be crucified in the crucifixion of Christ; and in Colossians 3:9, it is stated of the believers that “ye have put off the old man and his deeds.” </a:t>
            </a:r>
            <a:r>
              <a:rPr lang="en-US" sz="1400" dirty="0">
                <a:solidFill>
                  <a:schemeClr val="tx1"/>
                </a:solidFill>
                <a:latin typeface="Calibri" panose="020F0502020204030204" pitchFamily="34" charset="0"/>
              </a:rPr>
              <a:t>The disposing of the old man is wrought in that particular aspect of the death of Christ which is </a:t>
            </a:r>
            <a:r>
              <a:rPr lang="en-US" sz="1400" i="1" dirty="0">
                <a:solidFill>
                  <a:schemeClr val="tx1"/>
                </a:solidFill>
                <a:latin typeface="Calibri" panose="020F0502020204030204" pitchFamily="34" charset="0"/>
              </a:rPr>
              <a:t>unto sin </a:t>
            </a:r>
            <a:r>
              <a:rPr lang="en-US" sz="1400" dirty="0">
                <a:solidFill>
                  <a:schemeClr val="tx1"/>
                </a:solidFill>
                <a:latin typeface="Calibri" panose="020F0502020204030204" pitchFamily="34" charset="0"/>
              </a:rPr>
              <a:t>(Rom. 6:10), and is also made an </a:t>
            </a:r>
            <a:r>
              <a:rPr lang="en-US" sz="1400" i="1" dirty="0">
                <a:solidFill>
                  <a:schemeClr val="tx1"/>
                </a:solidFill>
                <a:latin typeface="Calibri" panose="020F0502020204030204" pitchFamily="34" charset="0"/>
              </a:rPr>
              <a:t>actuality</a:t>
            </a:r>
            <a:r>
              <a:rPr lang="en-US" sz="1400" dirty="0">
                <a:solidFill>
                  <a:schemeClr val="tx1"/>
                </a:solidFill>
                <a:latin typeface="Calibri" panose="020F0502020204030204" pitchFamily="34" charset="0"/>
              </a:rPr>
              <a:t> by the Holy…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7577C0-BE85-4728-B9A8-54B2589FF1A6}" type="slidenum">
              <a:rPr lang="en-US" altLang="en-US" sz="1300" smtClean="0">
                <a:latin typeface="Arial" charset="0"/>
              </a:rPr>
              <a:pPr eaLnBrk="1" hangingPunct="1">
                <a:spcBef>
                  <a:spcPct val="0"/>
                </a:spcBef>
              </a:pPr>
              <a:t>35</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tx1"/>
                </a:solidFill>
                <a:latin typeface="Calibri" panose="020F0502020204030204" pitchFamily="34" charset="0"/>
              </a:rPr>
              <a:t>…Spirit in all who believe. It should be observed, however, that </a:t>
            </a:r>
            <a:r>
              <a:rPr lang="en-US" altLang="en-US" sz="1400" b="1" dirty="0">
                <a:solidFill>
                  <a:schemeClr val="tx1"/>
                </a:solidFill>
                <a:latin typeface="Calibri" panose="020F0502020204030204" pitchFamily="34" charset="0"/>
              </a:rPr>
              <a:t>the old man now “put off” is not identical with the </a:t>
            </a:r>
            <a:r>
              <a:rPr lang="en-US" altLang="en-US" sz="1400" b="1" i="1" dirty="0">
                <a:solidFill>
                  <a:schemeClr val="tx1"/>
                </a:solidFill>
                <a:latin typeface="Calibri" panose="020F0502020204030204" pitchFamily="34" charset="0"/>
              </a:rPr>
              <a:t>flesh</a:t>
            </a:r>
            <a:r>
              <a:rPr lang="en-US" altLang="en-US" sz="1400" dirty="0">
                <a:solidFill>
                  <a:schemeClr val="tx1"/>
                </a:solidFill>
                <a:latin typeface="Calibri" panose="020F0502020204030204" pitchFamily="34" charset="0"/>
              </a:rPr>
              <a:t> which, without question, is to abide with each believer to the end of his earthly pilgrimage (Gal. 5:16, 17); </a:t>
            </a:r>
            <a:r>
              <a:rPr lang="en-US" altLang="en-US" sz="1400" b="1" dirty="0">
                <a:solidFill>
                  <a:schemeClr val="tx1"/>
                </a:solidFill>
                <a:latin typeface="Calibri" panose="020F0502020204030204" pitchFamily="34" charset="0"/>
              </a:rPr>
              <a:t>but it is rather the first </a:t>
            </a:r>
            <a:r>
              <a:rPr lang="en-US" altLang="en-US" sz="1400" b="1" dirty="0" err="1">
                <a:solidFill>
                  <a:schemeClr val="tx1"/>
                </a:solidFill>
                <a:latin typeface="Calibri" panose="020F0502020204030204" pitchFamily="34" charset="0"/>
              </a:rPr>
              <a:t>Adamic</a:t>
            </a:r>
            <a:r>
              <a:rPr lang="en-US" altLang="en-US" sz="1400" b="1" dirty="0">
                <a:solidFill>
                  <a:schemeClr val="tx1"/>
                </a:solidFill>
                <a:latin typeface="Calibri" panose="020F0502020204030204" pitchFamily="34" charset="0"/>
              </a:rPr>
              <a:t>-relationship which, for the believer, passed out of existence with the death of Christ, </a:t>
            </a:r>
            <a:r>
              <a:rPr lang="en-US" altLang="en-US" sz="1400" dirty="0">
                <a:solidFill>
                  <a:schemeClr val="tx1"/>
                </a:solidFill>
                <a:latin typeface="Calibri" panose="020F0502020204030204" pitchFamily="34" charset="0"/>
              </a:rPr>
              <a:t>being replaced by the New-Creation relationship in Christ, the Last Adam. The connection with the first Adam, which was as …vital as the life stream itself, has been broken by divine power to the end that a new connection might be established with Christ. The appeal here is in accordance with the injunctions of grace. </a:t>
            </a:r>
            <a:r>
              <a:rPr lang="en-US" altLang="en-US" sz="1400" b="1" dirty="0">
                <a:solidFill>
                  <a:schemeClr val="tx1"/>
                </a:solidFill>
                <a:latin typeface="Calibri" panose="020F0502020204030204" pitchFamily="34" charset="0"/>
              </a:rPr>
              <a:t>It is because the old man </a:t>
            </a:r>
            <a:r>
              <a:rPr lang="en-US" altLang="en-US" sz="1400" b="1" i="1" dirty="0">
                <a:solidFill>
                  <a:schemeClr val="tx1"/>
                </a:solidFill>
                <a:latin typeface="Calibri" panose="020F0502020204030204" pitchFamily="34" charset="0"/>
              </a:rPr>
              <a:t>had been </a:t>
            </a:r>
            <a:r>
              <a:rPr lang="en-US" altLang="en-US" sz="1400" b="1" dirty="0">
                <a:solidFill>
                  <a:schemeClr val="tx1"/>
                </a:solidFill>
                <a:latin typeface="Calibri" panose="020F0502020204030204" pitchFamily="34" charset="0"/>
              </a:rPr>
              <a:t>put off that they were to abstain from their former evil ways, rather than that by abstaining from… </a:t>
            </a:r>
            <a:endParaRPr lang="en-US" altLang="en-US" sz="1400" dirty="0">
              <a:solidFill>
                <a:schemeClr val="tx1"/>
              </a:solidFill>
              <a:latin typeface="Calibri" panose="020F0502020204030204"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27577C0-BE85-4728-B9A8-54B2589FF1A6}" type="slidenum">
              <a:rPr lang="en-US" altLang="en-US" sz="1300" smtClean="0">
                <a:latin typeface="Arial" charset="0"/>
              </a:rPr>
              <a:pPr eaLnBrk="1" hangingPunct="1">
                <a:spcBef>
                  <a:spcPct val="0"/>
                </a:spcBef>
              </a:pPr>
              <a:t>36</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altLang="en-US" sz="1400" dirty="0">
                <a:solidFill>
                  <a:schemeClr val="tx1"/>
                </a:solidFill>
                <a:latin typeface="Calibri" panose="020F0502020204030204" pitchFamily="34" charset="0"/>
              </a:rPr>
              <a:t>…</a:t>
            </a:r>
            <a:r>
              <a:rPr lang="en-US" altLang="en-US" sz="1400" b="1" dirty="0">
                <a:solidFill>
                  <a:schemeClr val="tx1"/>
                </a:solidFill>
                <a:latin typeface="Calibri" panose="020F0502020204030204" pitchFamily="34" charset="0"/>
              </a:rPr>
              <a:t>evil ways the old man </a:t>
            </a:r>
            <a:r>
              <a:rPr lang="en-US" altLang="en-US" sz="1400" b="1" i="1" dirty="0">
                <a:solidFill>
                  <a:schemeClr val="tx1"/>
                </a:solidFill>
                <a:latin typeface="Calibri" panose="020F0502020204030204" pitchFamily="34" charset="0"/>
              </a:rPr>
              <a:t>might be </a:t>
            </a:r>
            <a:r>
              <a:rPr lang="en-US" altLang="en-US" sz="1400" b="1" dirty="0">
                <a:solidFill>
                  <a:schemeClr val="tx1"/>
                </a:solidFill>
                <a:latin typeface="Calibri" panose="020F0502020204030204" pitchFamily="34" charset="0"/>
              </a:rPr>
              <a:t>put off. </a:t>
            </a:r>
            <a:r>
              <a:rPr lang="en-US" sz="1400" dirty="0">
                <a:solidFill>
                  <a:schemeClr val="tx1"/>
                </a:solidFill>
                <a:latin typeface="Calibri" panose="020F0502020204030204" pitchFamily="34" charset="0"/>
              </a:rPr>
              <a:t>Indeed a renewing of mind by the Holy Spirit is needed (verse 23) to the end that the vital importance of this purity of life shall be comprehended at all times and under all circumstances. </a:t>
            </a:r>
            <a:r>
              <a:rPr lang="en-US" sz="1400" b="1" dirty="0">
                <a:solidFill>
                  <a:schemeClr val="tx1"/>
                </a:solidFill>
                <a:latin typeface="Calibri" panose="020F0502020204030204" pitchFamily="34" charset="0"/>
              </a:rPr>
              <a:t>Similarly, they had been taught as the truth is in Christ that they had also “put on the Man, which after God is created in righteousness and true holiness” (verse 24). The new man is that which is wrought by the regenerating power of the Spirit—“a new creature” (2 Cor. 5:17; Gal. 6:15)</a:t>
            </a:r>
            <a:r>
              <a:rPr lang="en-US" sz="1400" dirty="0">
                <a:solidFill>
                  <a:schemeClr val="tx1"/>
                </a:solidFill>
                <a:latin typeface="Calibri" panose="020F0502020204030204" pitchFamily="34" charset="0"/>
              </a:rPr>
              <a:t>—and, being born of God, cannot participate in the former evil which is the tendency of the flesh and which was the practice of the old man. The new man, being thus begotten of God, is said to be “created in righteousness and true holiness.” The righteousness referred to is that imputed…</a:t>
            </a:r>
            <a:endParaRPr lang="en-US" sz="1400" b="1" dirty="0">
              <a:solidFill>
                <a:schemeClr val="tx1"/>
              </a:solidFill>
              <a:latin typeface="Calibri" panose="020F050202020403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00189B-FD11-4292-A91C-301E5086A8CB}" type="slidenum">
              <a:rPr lang="en-US" altLang="en-US" sz="1300" smtClean="0">
                <a:latin typeface="Arial" charset="0"/>
              </a:rPr>
              <a:pPr eaLnBrk="1" hangingPunct="1">
                <a:spcBef>
                  <a:spcPct val="0"/>
                </a:spcBef>
              </a:pPr>
              <a:t>37</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…imputed righteousness which Christ is and which He is made to those who believe (2 Cor. 5:21), and, likewise, </a:t>
            </a:r>
            <a:r>
              <a:rPr lang="en-US" altLang="en-US" sz="1400" i="1" dirty="0"/>
              <a:t>true</a:t>
            </a:r>
            <a:r>
              <a:rPr lang="en-US" altLang="en-US" sz="1400" dirty="0"/>
              <a:t> holiness is theirs on the ground of their new position in Christ (Heb. 10:14).”</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00189B-FD11-4292-A91C-301E5086A8CB}" type="slidenum">
              <a:rPr lang="en-US" altLang="en-US" sz="1300" smtClean="0">
                <a:latin typeface="Arial" charset="0"/>
              </a:rPr>
              <a:pPr eaLnBrk="1" hangingPunct="1">
                <a:spcBef>
                  <a:spcPct val="0"/>
                </a:spcBef>
              </a:pPr>
              <a:t>38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sz="1400" b="1" i="1" dirty="0">
                <a:solidFill>
                  <a:schemeClr val="tx1"/>
                </a:solidFill>
                <a:latin typeface="Calibri" pitchFamily="34" charset="0"/>
              </a:rPr>
              <a:t>SCRIPTURAL FACT + FAITH = SPIRITUAL VICTORY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solidFill>
                  <a:schemeClr val="tx1"/>
                </a:solidFill>
                <a:latin typeface="Calibri" panose="020F0502020204030204" pitchFamily="34" charset="0"/>
              </a:rPr>
              <a:t>Here is a profound </a:t>
            </a:r>
            <a:r>
              <a:rPr lang="en-US" sz="1400" b="1" u="sng" dirty="0">
                <a:solidFill>
                  <a:schemeClr val="tx1"/>
                </a:solidFill>
                <a:latin typeface="Calibri" panose="020F0502020204030204" pitchFamily="34" charset="0"/>
              </a:rPr>
              <a:t>scriptural fact </a:t>
            </a:r>
            <a:r>
              <a:rPr lang="en-US" sz="1400" dirty="0">
                <a:solidFill>
                  <a:schemeClr val="tx1"/>
                </a:solidFill>
                <a:latin typeface="Calibri" panose="020F0502020204030204" pitchFamily="34" charset="0"/>
              </a:rPr>
              <a:t>that must accepted by faith, namely, that</a:t>
            </a:r>
            <a:r>
              <a:rPr lang="en-US" sz="1400" b="1" i="1" dirty="0">
                <a:solidFill>
                  <a:schemeClr val="tx1"/>
                </a:solidFill>
                <a:latin typeface="Calibri" panose="020F0502020204030204" pitchFamily="34" charset="0"/>
              </a:rPr>
              <a:t> the corruption of the positional Old Man </a:t>
            </a:r>
            <a:r>
              <a:rPr lang="en-US" sz="1400" b="1" i="1" u="sng" dirty="0">
                <a:solidFill>
                  <a:schemeClr val="tx1"/>
                </a:solidFill>
                <a:latin typeface="Calibri" panose="020F0502020204030204" pitchFamily="34" charset="0"/>
              </a:rPr>
              <a:t>CONTINUES ONLY IN THE UNBELIEVER</a:t>
            </a:r>
            <a:r>
              <a:rPr lang="en-US" sz="1400" b="1" i="1" dirty="0">
                <a:solidFill>
                  <a:schemeClr val="tx1"/>
                </a:solidFill>
                <a:latin typeface="Calibri" panose="020F0502020204030204" pitchFamily="34" charset="0"/>
              </a:rPr>
              <a:t>;</a:t>
            </a:r>
            <a:r>
              <a:rPr lang="en-US" sz="1400" dirty="0">
                <a:solidFill>
                  <a:schemeClr val="tx1"/>
                </a:solidFill>
                <a:latin typeface="Calibri" panose="020F0502020204030204" pitchFamily="34" charset="0"/>
              </a:rPr>
              <a:t> </a:t>
            </a:r>
            <a:r>
              <a:rPr lang="en-US" sz="1400" b="1" i="1" dirty="0">
                <a:solidFill>
                  <a:schemeClr val="tx1"/>
                </a:solidFill>
                <a:latin typeface="Calibri" pitchFamily="34" charset="0"/>
              </a:rPr>
              <a:t>it is no longer active in the believer, who is eternally positioned, “in Christ”</a:t>
            </a:r>
            <a:r>
              <a:rPr lang="en-US" altLang="en-US" sz="1400" dirty="0">
                <a:solidFill>
                  <a:schemeClr val="tx1"/>
                </a:solidFill>
                <a:latin typeface="Calibri" pitchFamily="34" charset="0"/>
              </a:rPr>
              <a:t>.</a:t>
            </a:r>
            <a:endParaRPr lang="en-US" sz="1400" dirty="0">
              <a:solidFill>
                <a:schemeClr val="tx1"/>
              </a:solidFill>
              <a:latin typeface="Calibri" panose="020F0502020204030204"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00189B-FD11-4292-A91C-301E5086A8CB}" type="slidenum">
              <a:rPr lang="en-US" altLang="en-US" sz="1300" smtClean="0">
                <a:latin typeface="Arial" charset="0"/>
              </a:rPr>
              <a:pPr eaLnBrk="1" hangingPunct="1">
                <a:spcBef>
                  <a:spcPct val="0"/>
                </a:spcBef>
              </a:pPr>
              <a:t>39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4</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en-US" altLang="en-US" sz="1400" b="1" u="sng" dirty="0">
                <a:solidFill>
                  <a:schemeClr val="tx1"/>
                </a:solidFill>
                <a:latin typeface="Calibri" pitchFamily="34" charset="0"/>
              </a:rPr>
              <a:t>CRITICAL DISTINCTIONS</a:t>
            </a:r>
          </a:p>
          <a:p>
            <a:pPr marL="0" marR="0" indent="0" algn="l" defTabSz="914400" rtl="0" eaLnBrk="1" fontAlgn="base" latinLnBrk="0" hangingPunct="1">
              <a:lnSpc>
                <a:spcPct val="100000"/>
              </a:lnSpc>
              <a:spcBef>
                <a:spcPts val="0"/>
              </a:spcBef>
              <a:spcAft>
                <a:spcPts val="600"/>
              </a:spcAft>
              <a:buClrTx/>
              <a:buSzTx/>
              <a:buFontTx/>
              <a:buNone/>
              <a:tabLst/>
              <a:defRP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Correctly understanding our former positional relationship to Adam and our present positional relationship “in Christ” awakens us to the fact that Romans 6 addresses the believer’s modified relationship to the Sin Nature, and not the Old Man – </a:t>
            </a:r>
            <a:r>
              <a:rPr lang="en-US" altLang="en-US" sz="1400" b="1" i="1" dirty="0">
                <a:solidFill>
                  <a:schemeClr val="tx1"/>
                </a:solidFill>
                <a:latin typeface="Calibri" pitchFamily="34" charset="0"/>
              </a:rPr>
              <a:t>who was crucified</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indent="0" algn="l" eaLnBrk="1" hangingPunct="1">
              <a:spcBef>
                <a:spcPct val="0"/>
              </a:spcBef>
              <a:spcAft>
                <a:spcPts val="1200"/>
              </a:spcAft>
              <a:buNone/>
            </a:pPr>
            <a:r>
              <a:rPr lang="en-US" altLang="en-US" sz="1400" b="1" dirty="0">
                <a:solidFill>
                  <a:schemeClr val="tx1"/>
                </a:solidFill>
                <a:latin typeface="Calibri" panose="020F0502020204030204" pitchFamily="34" charset="0"/>
              </a:rPr>
              <a:t>Romans 6:6 - </a:t>
            </a:r>
            <a:r>
              <a:rPr lang="en-US" altLang="en-US" sz="1400" dirty="0">
                <a:solidFill>
                  <a:schemeClr val="tx1"/>
                </a:solidFill>
                <a:latin typeface="Calibri" pitchFamily="34" charset="0"/>
              </a:rPr>
              <a:t>…knowing this, that </a:t>
            </a:r>
            <a:r>
              <a:rPr lang="en-US" altLang="en-US" sz="1400" b="1" u="sng" dirty="0">
                <a:solidFill>
                  <a:schemeClr val="tx1"/>
                </a:solidFill>
                <a:latin typeface="Calibri" pitchFamily="34" charset="0"/>
              </a:rPr>
              <a:t>our old man WAS CRUCIFIED </a:t>
            </a:r>
            <a:r>
              <a:rPr lang="en-US" altLang="en-US" sz="1400" dirty="0">
                <a:solidFill>
                  <a:schemeClr val="tx1"/>
                </a:solidFill>
                <a:latin typeface="Calibri" pitchFamily="34" charset="0"/>
              </a:rPr>
              <a:t>(aorist) </a:t>
            </a:r>
            <a:r>
              <a:rPr lang="en-US" altLang="en-US" sz="1400" b="1" u="sng" dirty="0">
                <a:solidFill>
                  <a:schemeClr val="tx1"/>
                </a:solidFill>
                <a:latin typeface="Calibri" pitchFamily="34" charset="0"/>
              </a:rPr>
              <a:t>with </a:t>
            </a:r>
            <a:r>
              <a:rPr lang="en-US" altLang="en-US" sz="1400" b="1" i="1" u="sng" dirty="0">
                <a:solidFill>
                  <a:schemeClr val="tx1"/>
                </a:solidFill>
                <a:latin typeface="Calibri" pitchFamily="34" charset="0"/>
              </a:rPr>
              <a:t>Him</a:t>
            </a:r>
            <a:r>
              <a:rPr lang="en-US" altLang="en-US" sz="1400" i="1" dirty="0">
                <a:solidFill>
                  <a:schemeClr val="tx1"/>
                </a:solidFill>
                <a:latin typeface="Calibri" pitchFamily="34" charset="0"/>
              </a:rPr>
              <a:t>,</a:t>
            </a:r>
            <a:r>
              <a:rPr lang="en-US" altLang="en-US" sz="1400" dirty="0">
                <a:solidFill>
                  <a:schemeClr val="tx1"/>
                </a:solidFill>
                <a:latin typeface="Calibri" pitchFamily="34" charset="0"/>
              </a:rPr>
              <a:t> that the body of sin </a:t>
            </a:r>
            <a:r>
              <a:rPr lang="en-US" altLang="en-US" sz="1400" i="1" dirty="0">
                <a:solidFill>
                  <a:schemeClr val="tx1"/>
                </a:solidFill>
                <a:latin typeface="Calibri" pitchFamily="34" charset="0"/>
              </a:rPr>
              <a:t>(</a:t>
            </a:r>
            <a:r>
              <a:rPr lang="en-US" sz="1400" i="1" dirty="0">
                <a:solidFill>
                  <a:schemeClr val="tx1"/>
                </a:solidFill>
                <a:latin typeface="Calibri" pitchFamily="34" charset="0"/>
              </a:rPr>
              <a:t>our physical bodies as vehicles through which sin expresses itself</a:t>
            </a:r>
            <a:r>
              <a:rPr lang="en-US" altLang="en-US" sz="1400" i="1" dirty="0">
                <a:solidFill>
                  <a:schemeClr val="tx1"/>
                </a:solidFill>
                <a:latin typeface="Calibri" pitchFamily="34" charset="0"/>
              </a:rPr>
              <a:t>) </a:t>
            </a:r>
            <a:r>
              <a:rPr lang="en-US" altLang="en-US" sz="1400" dirty="0">
                <a:solidFill>
                  <a:schemeClr val="tx1"/>
                </a:solidFill>
                <a:latin typeface="Calibri" pitchFamily="34" charset="0"/>
              </a:rPr>
              <a:t>might be done away with, that we should no longer be slaves of sin.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41</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2109399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0"/>
              </a:spcAft>
              <a:buNone/>
            </a:pPr>
            <a:r>
              <a:rPr lang="en-US" altLang="en-US" sz="1400" dirty="0">
                <a:solidFill>
                  <a:schemeClr val="tx1"/>
                </a:solidFill>
                <a:latin typeface="Calibri" pitchFamily="34" charset="0"/>
              </a:rPr>
              <a:t>Scripturally, we know that </a:t>
            </a:r>
            <a:r>
              <a:rPr lang="en-US" altLang="en-US" sz="1400" b="1" dirty="0">
                <a:solidFill>
                  <a:schemeClr val="tx1"/>
                </a:solidFill>
                <a:latin typeface="Calibri" pitchFamily="34" charset="0"/>
              </a:rPr>
              <a:t>the Cross is an eternal, impenetrable barrier</a:t>
            </a:r>
            <a:r>
              <a:rPr lang="en-US" altLang="en-US" sz="1400" dirty="0">
                <a:solidFill>
                  <a:schemeClr val="tx1"/>
                </a:solidFill>
                <a:latin typeface="Calibri" pitchFamily="34" charset="0"/>
              </a:rPr>
              <a:t>, however, when the term </a:t>
            </a:r>
            <a:r>
              <a:rPr lang="en-US" altLang="en-US" sz="1400" b="1" dirty="0">
                <a:solidFill>
                  <a:schemeClr val="tx1"/>
                </a:solidFill>
                <a:latin typeface="Calibri" pitchFamily="34" charset="0"/>
              </a:rPr>
              <a:t>“old man” </a:t>
            </a:r>
            <a:r>
              <a:rPr lang="en-US" altLang="en-US" sz="1400" dirty="0">
                <a:solidFill>
                  <a:schemeClr val="tx1"/>
                </a:solidFill>
                <a:latin typeface="Calibri" pitchFamily="34" charset="0"/>
              </a:rPr>
              <a:t>is employed as a synonym for the </a:t>
            </a:r>
            <a:r>
              <a:rPr lang="en-US" altLang="en-US" sz="1400" b="1" dirty="0">
                <a:solidFill>
                  <a:schemeClr val="tx1"/>
                </a:solidFill>
                <a:latin typeface="Calibri" pitchFamily="34" charset="0"/>
              </a:rPr>
              <a:t>“sin (old) nature”</a:t>
            </a:r>
            <a:r>
              <a:rPr lang="en-US" altLang="en-US" sz="1400" dirty="0">
                <a:solidFill>
                  <a:schemeClr val="tx1"/>
                </a:solidFill>
                <a:latin typeface="Calibri" pitchFamily="34" charset="0"/>
              </a:rPr>
              <a:t> the implication is that believers can choose to go back or may somehow slip back into being </a:t>
            </a:r>
            <a:r>
              <a:rPr lang="en-US" altLang="en-US" sz="1400" b="1" dirty="0">
                <a:solidFill>
                  <a:schemeClr val="tx1"/>
                </a:solidFill>
                <a:latin typeface="Calibri" pitchFamily="34" charset="0"/>
              </a:rPr>
              <a:t>“in Adam”</a:t>
            </a:r>
            <a:r>
              <a:rPr lang="en-US" altLang="en-US" sz="1400" b="0" baseline="0" dirty="0">
                <a:solidFill>
                  <a:schemeClr val="tx1"/>
                </a:solidFill>
                <a:latin typeface="Calibri" pitchFamily="34" charset="0"/>
              </a:rPr>
              <a:t> </a:t>
            </a:r>
            <a:r>
              <a:rPr lang="en-US" altLang="en-US" sz="1400" dirty="0">
                <a:solidFill>
                  <a:schemeClr val="tx1"/>
                </a:solidFill>
                <a:latin typeface="Calibri" pitchFamily="34" charset="0"/>
              </a:rPr>
              <a:t>but w</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 are no longer </a:t>
            </a:r>
            <a:r>
              <a:rPr lang="en-US" altLang="en-US" sz="1400" b="1" dirty="0">
                <a:solidFill>
                  <a:schemeClr val="tx1"/>
                </a:solidFill>
                <a:latin typeface="Calibri" pitchFamily="34" charset="0"/>
              </a:rPr>
              <a:t>“in Adam”</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and never will be again. </a:t>
            </a:r>
            <a:endParaRPr lang="en-US" altLang="en-US" sz="1400" dirty="0">
              <a:solidFill>
                <a:schemeClr val="tx1"/>
              </a:solidFill>
              <a:latin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42</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400" b="1" dirty="0">
                <a:solidFill>
                  <a:schemeClr val="tx1"/>
                </a:solidFill>
                <a:latin typeface="Calibri" pitchFamily="34" charset="0"/>
              </a:rPr>
              <a:t>That positional person, the Old Man in Adam, cannot </a:t>
            </a:r>
            <a:r>
              <a:rPr lang="en-US" altLang="en-US" sz="1400" b="1" i="1" dirty="0">
                <a:solidFill>
                  <a:schemeClr val="tx1"/>
                </a:solidFill>
                <a:latin typeface="Calibri" pitchFamily="34" charset="0"/>
              </a:rPr>
              <a:t>revive  </a:t>
            </a:r>
            <a:r>
              <a:rPr lang="en-US" altLang="en-US" sz="1400" b="1" dirty="0">
                <a:solidFill>
                  <a:schemeClr val="tx1"/>
                </a:solidFill>
                <a:latin typeface="Calibri" pitchFamily="34" charset="0"/>
              </a:rPr>
              <a:t>and pop back into our lives…</a:t>
            </a:r>
            <a:r>
              <a:rPr lang="en-US" altLang="en-US" sz="1400" b="1" u="sng" dirty="0">
                <a:solidFill>
                  <a:schemeClr val="tx1"/>
                </a:solidFill>
                <a:latin typeface="Calibri" pitchFamily="34" charset="0"/>
              </a:rPr>
              <a:t>he was crucified</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Nor can the believer in any way reverse his/her eternal position and get back into being the “old man” (“in Adam”).</a:t>
            </a:r>
            <a:endParaRPr lang="en-US" altLang="en-US" sz="1400" dirty="0">
              <a:solidFill>
                <a:schemeClr val="tx1"/>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8521D8-7F38-48A4-A735-7673F798A830}" type="slidenum">
              <a:rPr lang="en-US" altLang="en-US" sz="1300" smtClean="0">
                <a:latin typeface="Arial" charset="0"/>
              </a:rPr>
              <a:pPr eaLnBrk="1" hangingPunct="1">
                <a:spcBef>
                  <a:spcPct val="0"/>
                </a:spcBef>
              </a:pPr>
              <a:t>43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tx1"/>
                </a:solidFill>
                <a:latin typeface="+mn-lt"/>
              </a:rPr>
              <a:t>“By  virtue  of  the  Spirit  of  God identifying us through His baptizing work with the death, burial, and resurrection of Jesus Christ (Rom. 6:3-4; 1 Cor. 12:12-13), we now stand in a new relationship… </a:t>
            </a:r>
            <a:r>
              <a:rPr lang="en-US" altLang="en-US" sz="1400" b="1" dirty="0">
                <a:solidFill>
                  <a:schemeClr val="tx1"/>
                </a:solidFill>
                <a:latin typeface="+mn-lt"/>
              </a:rPr>
              <a:t>alive toward God and dead to the world </a:t>
            </a:r>
            <a:r>
              <a:rPr lang="en-US" altLang="en-US" sz="1400" dirty="0">
                <a:solidFill>
                  <a:schemeClr val="tx1"/>
                </a:solidFill>
                <a:latin typeface="+mn-lt"/>
              </a:rPr>
              <a:t>(Gal. 6:14), </a:t>
            </a:r>
            <a:r>
              <a:rPr lang="en-US" altLang="en-US" sz="1400" b="1" dirty="0">
                <a:solidFill>
                  <a:schemeClr val="tx1"/>
                </a:solidFill>
                <a:latin typeface="+mn-lt"/>
              </a:rPr>
              <a:t>the devil </a:t>
            </a:r>
            <a:r>
              <a:rPr lang="en-US" altLang="en-US" sz="1400" dirty="0">
                <a:solidFill>
                  <a:schemeClr val="tx1"/>
                </a:solidFill>
                <a:latin typeface="+mn-lt"/>
              </a:rPr>
              <a:t>(Heb. 2:14-15), </a:t>
            </a:r>
            <a:r>
              <a:rPr lang="en-US" altLang="en-US" sz="1400" b="1" dirty="0">
                <a:solidFill>
                  <a:schemeClr val="tx1"/>
                </a:solidFill>
                <a:latin typeface="+mn-lt"/>
              </a:rPr>
              <a:t>and our greatest adversary in the Christian life, our own flesh</a:t>
            </a:r>
            <a:r>
              <a:rPr lang="en-US" altLang="en-US" sz="1400" dirty="0">
                <a:solidFill>
                  <a:schemeClr val="tx1"/>
                </a:solidFill>
                <a:latin typeface="+mn-lt"/>
              </a:rPr>
              <a:t> (Rom. 6:6).” </a:t>
            </a:r>
            <a:r>
              <a:rPr lang="en-US" sz="1400" dirty="0">
                <a:solidFill>
                  <a:schemeClr val="tx1"/>
                </a:solidFill>
                <a:latin typeface="+mn-lt"/>
              </a:rPr>
              <a:t>Tom Stegall, </a:t>
            </a:r>
            <a:r>
              <a:rPr lang="en-US" sz="1400" i="1" dirty="0">
                <a:solidFill>
                  <a:schemeClr val="tx1"/>
                </a:solidFill>
                <a:latin typeface="+mn-lt"/>
              </a:rPr>
              <a:t>Distinguishing the "Man" and the "Nature" Pt.1</a:t>
            </a:r>
            <a:r>
              <a:rPr lang="en-US" sz="1400" dirty="0">
                <a:solidFill>
                  <a:schemeClr val="tx1"/>
                </a:solidFill>
                <a:latin typeface="+mn-lt"/>
              </a:rPr>
              <a:t>, </a:t>
            </a:r>
            <a:r>
              <a:rPr lang="en-US" sz="1400" dirty="0">
                <a:solidFill>
                  <a:schemeClr val="tx1"/>
                </a:solidFill>
                <a:latin typeface="+mn-lt"/>
                <a:hlinkClick r:id="rId3"/>
              </a:rPr>
              <a:t>http://www.duluthbible.org/filerequest/9896.pdf</a:t>
            </a:r>
            <a:r>
              <a:rPr lang="en-US" sz="1400" dirty="0">
                <a:solidFill>
                  <a:schemeClr val="tx1"/>
                </a:solidFill>
                <a:latin typeface="+mn-lt"/>
              </a:rPr>
              <a:t>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8521D8-7F38-48A4-A735-7673F798A830}" type="slidenum">
              <a:rPr lang="en-US" altLang="en-US" sz="1300" smtClean="0">
                <a:latin typeface="Arial" charset="0"/>
              </a:rPr>
              <a:pPr eaLnBrk="1" hangingPunct="1">
                <a:spcBef>
                  <a:spcPct val="0"/>
                </a:spcBef>
              </a:pPr>
              <a:t>44</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solidFill>
                  <a:schemeClr val="tx1"/>
                </a:solidFill>
                <a:ea typeface="Calibri" pitchFamily="34" charset="0"/>
                <a:cs typeface="Calibri" pitchFamily="34" charset="0"/>
              </a:rPr>
              <a:t>However, the Sin Nature that pertained to the Old Man is still associated with the physical human body of the believer until the Lord takes the believer home</a:t>
            </a:r>
            <a:r>
              <a:rPr lang="en-US" altLang="en-US" sz="1400" dirty="0">
                <a:solidFill>
                  <a:schemeClr val="tx1"/>
                </a:solidFill>
                <a:ea typeface="Calibri" pitchFamily="34" charset="0"/>
                <a:cs typeface="Calibri" pitchFamily="34" charset="0"/>
              </a:rPr>
              <a:t>.  </a:t>
            </a:r>
          </a:p>
          <a:p>
            <a:pPr eaLnBrk="1" hangingPunct="1">
              <a:spcBef>
                <a:spcPct val="0"/>
              </a:spcBef>
            </a:pPr>
            <a:endParaRPr lang="en-US" altLang="en-US" sz="1400" dirty="0">
              <a:solidFill>
                <a:schemeClr val="tx1"/>
              </a:solidFill>
              <a:ea typeface="Calibri" pitchFamily="34" charset="0"/>
              <a:cs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45</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altLang="en-US" sz="1400" dirty="0">
                <a:solidFill>
                  <a:schemeClr val="tx1"/>
                </a:solidFill>
                <a:latin typeface="Calibri" pitchFamily="34" charset="0"/>
              </a:rPr>
              <a:t>“…we need to keep in mind the difference between our </a:t>
            </a:r>
            <a:r>
              <a:rPr lang="en-US" altLang="en-US" sz="1400" b="1" dirty="0">
                <a:solidFill>
                  <a:schemeClr val="tx1"/>
                </a:solidFill>
                <a:latin typeface="Calibri" pitchFamily="34" charset="0"/>
              </a:rPr>
              <a:t>positional identification</a:t>
            </a:r>
            <a:r>
              <a:rPr lang="en-US" altLang="en-US" sz="1400" dirty="0">
                <a:solidFill>
                  <a:schemeClr val="tx1"/>
                </a:solidFill>
                <a:latin typeface="Calibri" pitchFamily="34" charset="0"/>
              </a:rPr>
              <a:t> in the sight of God versus our </a:t>
            </a:r>
            <a:r>
              <a:rPr lang="en-US" altLang="en-US" sz="1400" b="1" dirty="0">
                <a:solidFill>
                  <a:schemeClr val="tx1"/>
                </a:solidFill>
                <a:latin typeface="Calibri" pitchFamily="34" charset="0"/>
              </a:rPr>
              <a:t>constitutional make- up </a:t>
            </a:r>
            <a:r>
              <a:rPr lang="en-US" altLang="en-US" sz="1400" dirty="0">
                <a:solidFill>
                  <a:schemeClr val="tx1"/>
                </a:solidFill>
                <a:latin typeface="Calibri" pitchFamily="34" charset="0"/>
              </a:rPr>
              <a:t>as a total person. </a:t>
            </a:r>
            <a:r>
              <a:rPr lang="en-US" altLang="en-US" sz="1400" b="1" u="sng" dirty="0">
                <a:solidFill>
                  <a:schemeClr val="tx1"/>
                </a:solidFill>
                <a:latin typeface="Calibri" pitchFamily="34" charset="0"/>
              </a:rPr>
              <a:t>Before I was saved, God did not see me as “a sin nature” but as an “old man” in Adam possessing a sin nature</a:t>
            </a:r>
            <a:r>
              <a:rPr lang="en-US" altLang="en-US" sz="1400" b="1" dirty="0">
                <a:solidFill>
                  <a:schemeClr val="tx1"/>
                </a:solidFill>
                <a:latin typeface="Calibri" pitchFamily="34" charset="0"/>
              </a:rPr>
              <a:t>. Similarly, now that I've been born again, </a:t>
            </a:r>
            <a:r>
              <a:rPr lang="en-US" altLang="en-US" sz="1400" b="1" u="sng" dirty="0">
                <a:solidFill>
                  <a:schemeClr val="tx1"/>
                </a:solidFill>
                <a:latin typeface="Calibri" pitchFamily="34" charset="0"/>
              </a:rPr>
              <a:t>God does not see me as “a new divine nature” but as a “new man” in Christ possessing a new nature</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The “old man” versus the “new man” references deal with the identity of the person as being either an unregenerate person in Adam or a regenerate person in Christ. The “sin nature” versus the “new nature” references deal with what we possessed/possess internally as part of our constitutional make-up.”  </a:t>
            </a:r>
            <a:r>
              <a:rPr lang="en-US" sz="1400" dirty="0">
                <a:solidFill>
                  <a:schemeClr val="tx1"/>
                </a:solidFill>
                <a:latin typeface="Calibri" panose="020F0502020204030204" pitchFamily="34" charset="0"/>
              </a:rPr>
              <a:t>Tom Stegall, </a:t>
            </a:r>
            <a:r>
              <a:rPr lang="en-US" sz="1400" i="1" dirty="0">
                <a:solidFill>
                  <a:schemeClr val="tx1"/>
                </a:solidFill>
                <a:latin typeface="Calibri" panose="020F0502020204030204" pitchFamily="34" charset="0"/>
              </a:rPr>
              <a:t>Distinguishing the "Man" and the "Nature" Pt.1</a:t>
            </a:r>
            <a:r>
              <a:rPr lang="en-US" sz="1400" dirty="0">
                <a:solidFill>
                  <a:schemeClr val="tx1"/>
                </a:solidFill>
                <a:latin typeface="Calibri" panose="020F0502020204030204" pitchFamily="34" charset="0"/>
              </a:rPr>
              <a:t>, </a:t>
            </a:r>
            <a:r>
              <a:rPr lang="en-US" sz="1400" dirty="0">
                <a:solidFill>
                  <a:schemeClr val="tx1"/>
                </a:solidFill>
                <a:latin typeface="Calibri" panose="020F0502020204030204" pitchFamily="34" charset="0"/>
                <a:hlinkClick r:id="rId3"/>
              </a:rPr>
              <a:t>http://www.duluthbible.org/filerequest/9896.pdf</a:t>
            </a:r>
            <a:r>
              <a:rPr lang="en-US" sz="1400" dirty="0">
                <a:solidFill>
                  <a:schemeClr val="tx1"/>
                </a:solidFill>
                <a:latin typeface="Calibri" pitchFamily="34"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46</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a:solidFill>
                  <a:schemeClr val="tx1"/>
                </a:solidFill>
                <a:latin typeface="+mn-lt"/>
              </a:rPr>
              <a:t>“…</a:t>
            </a:r>
            <a:r>
              <a:rPr lang="en-US" sz="1400" b="1" i="1" dirty="0">
                <a:solidFill>
                  <a:schemeClr val="tx1"/>
                </a:solidFill>
                <a:latin typeface="+mn-lt"/>
              </a:rPr>
              <a:t>if we assume for a moment that Scripture doesn't distinguish between the “old man” and “sin nature” or between the “new man” and “new nature,” then 2 Cor. 5:17 would be teaching that believers no longer possess a “sin nature,”</a:t>
            </a:r>
            <a:r>
              <a:rPr lang="en-US" sz="1400" dirty="0">
                <a:solidFill>
                  <a:schemeClr val="tx1"/>
                </a:solidFill>
                <a:latin typeface="+mn-lt"/>
              </a:rPr>
              <a:t> since “old things [such as the sin nature] have passed away” and “all things [including our natures] have become new.” </a:t>
            </a:r>
            <a:r>
              <a:rPr lang="en-US" sz="1400" b="1" dirty="0">
                <a:solidFill>
                  <a:schemeClr val="tx1"/>
                </a:solidFill>
                <a:latin typeface="+mn-lt"/>
              </a:rPr>
              <a:t>There must therefore be a distinction between the “man” and the “nature.”  </a:t>
            </a:r>
            <a:r>
              <a:rPr lang="en-US" sz="1400" dirty="0">
                <a:solidFill>
                  <a:schemeClr val="tx1"/>
                </a:solidFill>
                <a:latin typeface="+mn-lt"/>
              </a:rPr>
              <a:t>Tom Stegall, </a:t>
            </a:r>
            <a:r>
              <a:rPr lang="en-US" sz="1400" i="1" dirty="0">
                <a:solidFill>
                  <a:schemeClr val="tx1"/>
                </a:solidFill>
                <a:latin typeface="+mn-lt"/>
              </a:rPr>
              <a:t>Distinguishing the "Man" and the "Nature" Pt.1</a:t>
            </a:r>
            <a:r>
              <a:rPr lang="en-US" sz="1400" dirty="0">
                <a:solidFill>
                  <a:schemeClr val="tx1"/>
                </a:solidFill>
                <a:latin typeface="+mn-lt"/>
              </a:rPr>
              <a:t>, </a:t>
            </a:r>
            <a:r>
              <a:rPr lang="en-US" sz="1400" dirty="0">
                <a:solidFill>
                  <a:schemeClr val="tx1"/>
                </a:solidFill>
                <a:latin typeface="+mn-lt"/>
                <a:hlinkClick r:id="rId3"/>
              </a:rPr>
              <a:t>http://www.duluthbible.org/filerequest/9896.pdf</a:t>
            </a:r>
            <a:r>
              <a:rPr lang="en-US" sz="1400" dirty="0">
                <a:solidFill>
                  <a:schemeClr val="tx1"/>
                </a:solidFill>
                <a:latin typeface="+mn-lt"/>
              </a:rPr>
              <a:t> </a:t>
            </a:r>
          </a:p>
          <a:p>
            <a:pPr eaLnBrk="1" hangingPunct="1">
              <a:spcBef>
                <a:spcPct val="0"/>
              </a:spcBef>
            </a:pPr>
            <a:endParaRPr lang="en-US" altLang="en-US" sz="1400" dirty="0">
              <a:solidFill>
                <a:schemeClr val="tx1"/>
              </a:solidFill>
              <a:latin typeface="+mn-lt"/>
              <a:ea typeface="Calibri" pitchFamily="34" charset="0"/>
              <a:cs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47</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R="12770" algn="just">
              <a:buNone/>
            </a:pPr>
            <a:r>
              <a:rPr lang="en-US" sz="1200" dirty="0">
                <a:solidFill>
                  <a:schemeClr val="tx1"/>
                </a:solidFill>
                <a:latin typeface="+mn-lt"/>
              </a:rPr>
              <a:t>“…if “old things [such as our natures] have passed away” and “all things [including our sinful natures] have become new,” then logically we shouldn't possess sin natures now that we're saved. Yet Scripture and experience both testify with unmistakable clarity that the sin nature is alive and kicking inside of every child of God (Rom. 7:15-25). </a:t>
            </a:r>
            <a:r>
              <a:rPr lang="en-US" sz="1200" b="1" i="1" dirty="0">
                <a:solidFill>
                  <a:schemeClr val="tx1"/>
                </a:solidFill>
                <a:latin typeface="+mn-lt"/>
              </a:rPr>
              <a:t>If there is no distinction between the </a:t>
            </a:r>
            <a:r>
              <a:rPr lang="en-US" sz="1200" b="1" i="1" u="sng" dirty="0">
                <a:solidFill>
                  <a:schemeClr val="tx1"/>
                </a:solidFill>
                <a:latin typeface="+mn-lt"/>
              </a:rPr>
              <a:t>old man </a:t>
            </a:r>
            <a:r>
              <a:rPr lang="en-US" sz="1200" b="1" i="1" dirty="0">
                <a:solidFill>
                  <a:schemeClr val="tx1"/>
                </a:solidFill>
                <a:latin typeface="+mn-lt"/>
              </a:rPr>
              <a:t>and the  </a:t>
            </a:r>
            <a:r>
              <a:rPr lang="en-US" sz="1200" b="1" i="1" u="sng" dirty="0">
                <a:solidFill>
                  <a:schemeClr val="tx1"/>
                </a:solidFill>
                <a:latin typeface="+mn-lt"/>
              </a:rPr>
              <a:t>sin nature</a:t>
            </a:r>
            <a:r>
              <a:rPr lang="en-US" sz="1200" b="1" i="1" dirty="0">
                <a:solidFill>
                  <a:schemeClr val="tx1"/>
                </a:solidFill>
                <a:latin typeface="+mn-lt"/>
              </a:rPr>
              <a:t>, then this would contradict 2 Corinthians 5:17. </a:t>
            </a:r>
            <a:r>
              <a:rPr lang="en-US" sz="1200" dirty="0">
                <a:solidFill>
                  <a:schemeClr val="tx1"/>
                </a:solidFill>
                <a:latin typeface="+mn-lt"/>
              </a:rPr>
              <a:t>There must therefore be a distinction between the </a:t>
            </a:r>
            <a:r>
              <a:rPr lang="en-US" sz="1200" u="sng" dirty="0">
                <a:solidFill>
                  <a:schemeClr val="tx1"/>
                </a:solidFill>
                <a:latin typeface="+mn-lt"/>
              </a:rPr>
              <a:t>man </a:t>
            </a:r>
            <a:r>
              <a:rPr lang="en-US" sz="1200" dirty="0">
                <a:solidFill>
                  <a:schemeClr val="tx1"/>
                </a:solidFill>
                <a:latin typeface="+mn-lt"/>
              </a:rPr>
              <a:t>and the </a:t>
            </a:r>
            <a:r>
              <a:rPr lang="en-US" sz="1200" u="sng" dirty="0">
                <a:solidFill>
                  <a:schemeClr val="tx1"/>
                </a:solidFill>
                <a:latin typeface="+mn-lt"/>
              </a:rPr>
              <a:t>nature</a:t>
            </a:r>
            <a:r>
              <a:rPr lang="en-US" sz="1200" dirty="0">
                <a:solidFill>
                  <a:schemeClr val="tx1"/>
                </a:solidFill>
                <a:latin typeface="+mn-lt"/>
              </a:rPr>
              <a:t>.  Tom Stegall, </a:t>
            </a:r>
            <a:r>
              <a:rPr lang="en-US" sz="1200" i="1" dirty="0">
                <a:solidFill>
                  <a:schemeClr val="tx1"/>
                </a:solidFill>
                <a:latin typeface="+mn-lt"/>
              </a:rPr>
              <a:t>Distinguishing the "Man" and the "Nature" Pt.2</a:t>
            </a:r>
            <a:r>
              <a:rPr lang="en-US" sz="1200" dirty="0">
                <a:solidFill>
                  <a:schemeClr val="tx1"/>
                </a:solidFill>
                <a:latin typeface="+mn-lt"/>
              </a:rPr>
              <a:t>, </a:t>
            </a:r>
            <a:r>
              <a:rPr lang="en-US" sz="1200" dirty="0">
                <a:solidFill>
                  <a:schemeClr val="tx1"/>
                </a:solidFill>
                <a:latin typeface="+mn-lt"/>
                <a:hlinkClick r:id="rId3"/>
              </a:rPr>
              <a:t>http://www.duluthbible.org/filerequest/9902.pdf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sz="1400" dirty="0">
                <a:solidFill>
                  <a:schemeClr val="tx1"/>
                </a:solidFill>
                <a:latin typeface="Calibri" panose="020F0502020204030204" pitchFamily="34" charset="0"/>
              </a:rPr>
              <a:t>“…Col. 3:9-10…says that the “new man” is “renewed” (present tense) in knowledge according to the image of God. If the “new man” is equivalent to the “new divine nature,” then how can the “new nature” presently be changing or be in the process of being renewed? Is our indwelling new divine nature capable of change or growth, or are you yourself as a regenerate “person” capable  of continual renewal? We as “persons” grow or mature as we more consistently walk by means of the Spirit, but our new divine nature itself does not change or need renewing. </a:t>
            </a:r>
            <a:r>
              <a:rPr lang="en-US" sz="1400" b="1" dirty="0">
                <a:solidFill>
                  <a:schemeClr val="tx1"/>
                </a:solidFill>
                <a:latin typeface="Calibri" panose="020F0502020204030204" pitchFamily="34" charset="0"/>
              </a:rPr>
              <a:t>This is another reason why the “new man” cannot be the same as the “new nature,” nor the “old man” be the same as the “sin nature.”  </a:t>
            </a:r>
            <a:r>
              <a:rPr lang="en-US" sz="1400" dirty="0">
                <a:solidFill>
                  <a:schemeClr val="tx1"/>
                </a:solidFill>
                <a:latin typeface="Calibri" panose="020F0502020204030204" pitchFamily="34" charset="0"/>
              </a:rPr>
              <a:t>Tom Stegall, </a:t>
            </a:r>
            <a:r>
              <a:rPr lang="en-US" sz="1400" i="1" dirty="0">
                <a:solidFill>
                  <a:schemeClr val="tx1"/>
                </a:solidFill>
                <a:latin typeface="Calibri" panose="020F0502020204030204" pitchFamily="34" charset="0"/>
              </a:rPr>
              <a:t>Distinguishing the "Man" and the "Nature" Pt.1</a:t>
            </a:r>
            <a:r>
              <a:rPr lang="en-US" sz="1400" dirty="0">
                <a:solidFill>
                  <a:schemeClr val="tx1"/>
                </a:solidFill>
                <a:latin typeface="Calibri" panose="020F0502020204030204" pitchFamily="34" charset="0"/>
              </a:rPr>
              <a:t>, </a:t>
            </a:r>
            <a:r>
              <a:rPr lang="en-US" sz="1400" dirty="0">
                <a:solidFill>
                  <a:schemeClr val="tx1"/>
                </a:solidFill>
                <a:latin typeface="Calibri" panose="020F0502020204030204" pitchFamily="34" charset="0"/>
                <a:hlinkClick r:id="rId3"/>
              </a:rPr>
              <a:t>http://www.duluthbible.org/filerequest/9896.pdf</a:t>
            </a:r>
            <a:r>
              <a:rPr lang="en-US" sz="1400" dirty="0">
                <a:solidFill>
                  <a:schemeClr val="tx1"/>
                </a:solidFill>
                <a:latin typeface="Calibri" pitchFamily="34" charset="0"/>
              </a:rPr>
              <a:t> </a:t>
            </a:r>
          </a:p>
          <a:p>
            <a:pPr algn="just" eaLnBrk="1" hangingPunct="1">
              <a:spcBef>
                <a:spcPct val="0"/>
              </a:spcBef>
            </a:pPr>
            <a:endParaRPr lang="en-US" altLang="en-US" sz="1400" dirty="0">
              <a:solidFill>
                <a:schemeClr val="tx1"/>
              </a:solidFill>
              <a:ea typeface="Calibri" pitchFamily="34" charset="0"/>
              <a:cs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49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1 Corinthians 15:20-22</a:t>
            </a:r>
          </a:p>
          <a:p>
            <a:pPr eaLnBrk="1" hangingPunct="1">
              <a:spcBef>
                <a:spcPct val="0"/>
              </a:spcBef>
            </a:pPr>
            <a:endParaRPr lang="en-US" altLang="en-US" sz="1400" dirty="0"/>
          </a:p>
          <a:p>
            <a:pPr eaLnBrk="1" hangingPunct="1">
              <a:spcBef>
                <a:spcPct val="0"/>
              </a:spcBef>
            </a:pPr>
            <a:r>
              <a:rPr lang="en-US" altLang="en-US" sz="1400" dirty="0"/>
              <a:t>But now Christ has been raised from the dead, the first fruits of those who are asleep. 21 </a:t>
            </a:r>
            <a:r>
              <a:rPr lang="en-US" altLang="en-US" sz="1400" b="1" u="sng" dirty="0"/>
              <a:t>For since by a man came death</a:t>
            </a:r>
            <a:r>
              <a:rPr lang="en-US" altLang="en-US" sz="1400" dirty="0"/>
              <a:t>, by a man also came the resurrection of the dead. 22 </a:t>
            </a:r>
            <a:r>
              <a:rPr lang="en-US" altLang="en-US" sz="1400" b="1" u="sng" dirty="0"/>
              <a:t>For as in Adam all die</a:t>
            </a:r>
            <a:r>
              <a:rPr lang="en-US" altLang="en-US" sz="1400" dirty="0"/>
              <a:t>, so also in Christ all will be made alive.</a:t>
            </a:r>
          </a:p>
          <a:p>
            <a:pPr eaLnBrk="1" hangingPunct="1">
              <a:spcBef>
                <a:spcPct val="0"/>
              </a:spcBef>
            </a:pPr>
            <a:r>
              <a:rPr lang="en-US" altLang="en-US" sz="1400" dirty="0"/>
              <a:t> </a:t>
            </a:r>
          </a:p>
          <a:p>
            <a:pPr eaLnBrk="1" hangingPunct="1">
              <a:spcBef>
                <a:spcPct val="0"/>
              </a:spcBef>
            </a:pPr>
            <a:r>
              <a:rPr lang="en-US" altLang="en-US" sz="1400" dirty="0"/>
              <a:t>1 Corinthians chapter 15 is primarily about the resurrection, but verses 21 and 22 provide some important insights including:</a:t>
            </a:r>
          </a:p>
          <a:p>
            <a:pPr eaLnBrk="1" hangingPunct="1">
              <a:spcBef>
                <a:spcPct val="0"/>
              </a:spcBef>
            </a:pPr>
            <a:endParaRPr lang="en-US" altLang="en-US" sz="1400"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5</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sz="1400" dirty="0">
                <a:solidFill>
                  <a:schemeClr val="tx1"/>
                </a:solidFill>
                <a:latin typeface="Calibri" panose="020F0502020204030204" pitchFamily="34" charset="0"/>
              </a:rPr>
              <a:t>Col. 3:9 states that we have already permanently "put off" the old man while Col. 3:10 says that we have already permanently "put on" the new man. If the </a:t>
            </a:r>
            <a:r>
              <a:rPr lang="en-US" sz="1400" u="sng" dirty="0">
                <a:solidFill>
                  <a:schemeClr val="tx1"/>
                </a:solidFill>
                <a:latin typeface="Calibri" panose="020F0502020204030204" pitchFamily="34" charset="0"/>
              </a:rPr>
              <a:t>old man </a:t>
            </a:r>
            <a:r>
              <a:rPr lang="en-US" sz="1400" dirty="0">
                <a:solidFill>
                  <a:schemeClr val="tx1"/>
                </a:solidFill>
                <a:latin typeface="Calibri" panose="020F0502020204030204" pitchFamily="34" charset="0"/>
              </a:rPr>
              <a:t>is equivalent to the </a:t>
            </a:r>
            <a:r>
              <a:rPr lang="en-US" sz="1400" u="sng" dirty="0">
                <a:solidFill>
                  <a:schemeClr val="tx1"/>
                </a:solidFill>
                <a:latin typeface="Calibri" panose="020F0502020204030204" pitchFamily="34" charset="0"/>
              </a:rPr>
              <a:t>sin</a:t>
            </a:r>
            <a:r>
              <a:rPr lang="en-US" sz="1400" dirty="0">
                <a:solidFill>
                  <a:schemeClr val="tx1"/>
                </a:solidFill>
                <a:latin typeface="Calibri" panose="020F0502020204030204" pitchFamily="34" charset="0"/>
              </a:rPr>
              <a:t> </a:t>
            </a:r>
            <a:r>
              <a:rPr lang="en-US" sz="1400" u="sng" dirty="0">
                <a:solidFill>
                  <a:schemeClr val="tx1"/>
                </a:solidFill>
                <a:latin typeface="Calibri" panose="020F0502020204030204" pitchFamily="34" charset="0"/>
              </a:rPr>
              <a:t>nature</a:t>
            </a:r>
            <a:r>
              <a:rPr lang="en-US" sz="1400" dirty="0">
                <a:solidFill>
                  <a:schemeClr val="tx1"/>
                </a:solidFill>
                <a:latin typeface="Calibri" panose="020F0502020204030204" pitchFamily="34" charset="0"/>
              </a:rPr>
              <a:t>, then this must be saying that we have also permanently put off the sin nature? But, as we have seen, the old man refers to the old unregenerate man “in Adam.” Since we </a:t>
            </a:r>
            <a:r>
              <a:rPr lang="en-US" sz="1400" dirty="0" err="1">
                <a:solidFill>
                  <a:schemeClr val="tx1"/>
                </a:solidFill>
                <a:latin typeface="Calibri" panose="020F0502020204030204" pitchFamily="34" charset="0"/>
              </a:rPr>
              <a:t>scripturallly</a:t>
            </a:r>
            <a:r>
              <a:rPr lang="en-US" sz="1400" dirty="0">
                <a:solidFill>
                  <a:schemeClr val="tx1"/>
                </a:solidFill>
                <a:latin typeface="Calibri" panose="020F0502020204030204" pitchFamily="34" charset="0"/>
              </a:rPr>
              <a:t> still possess a sin nature, there must be a difference between  the terms </a:t>
            </a:r>
            <a:r>
              <a:rPr lang="en-US" sz="1400" u="sng" dirty="0">
                <a:solidFill>
                  <a:schemeClr val="tx1"/>
                </a:solidFill>
                <a:latin typeface="Calibri" panose="020F0502020204030204" pitchFamily="34" charset="0"/>
              </a:rPr>
              <a:t>man</a:t>
            </a:r>
            <a:r>
              <a:rPr lang="en-US" sz="1400" dirty="0">
                <a:solidFill>
                  <a:schemeClr val="tx1"/>
                </a:solidFill>
                <a:latin typeface="Calibri" panose="020F0502020204030204" pitchFamily="34" charset="0"/>
              </a:rPr>
              <a:t> and the </a:t>
            </a:r>
            <a:r>
              <a:rPr lang="en-US" sz="1400" u="sng" dirty="0">
                <a:solidFill>
                  <a:schemeClr val="tx1"/>
                </a:solidFill>
                <a:latin typeface="Calibri" panose="020F0502020204030204" pitchFamily="34" charset="0"/>
              </a:rPr>
              <a:t>nature</a:t>
            </a:r>
            <a:r>
              <a:rPr lang="en-US" sz="1400" dirty="0">
                <a:solidFill>
                  <a:schemeClr val="tx1"/>
                </a:solidFill>
                <a:latin typeface="Calibri" panose="020F0502020204030204" pitchFamily="34" charset="0"/>
              </a:rPr>
              <a:t>.   Tom Stegall, </a:t>
            </a:r>
            <a:r>
              <a:rPr lang="en-US" sz="1400" i="1" dirty="0">
                <a:solidFill>
                  <a:schemeClr val="tx1"/>
                </a:solidFill>
                <a:latin typeface="Calibri" panose="020F0502020204030204" pitchFamily="34" charset="0"/>
              </a:rPr>
              <a:t>Distinguishing the "Man" and the "Nature" Pt.1</a:t>
            </a:r>
            <a:r>
              <a:rPr lang="en-US" sz="1400" dirty="0">
                <a:solidFill>
                  <a:schemeClr val="tx1"/>
                </a:solidFill>
                <a:latin typeface="Calibri" panose="020F0502020204030204" pitchFamily="34" charset="0"/>
              </a:rPr>
              <a:t>, </a:t>
            </a:r>
            <a:r>
              <a:rPr lang="en-US" sz="1400" dirty="0">
                <a:solidFill>
                  <a:schemeClr val="tx1"/>
                </a:solidFill>
                <a:latin typeface="Calibri" panose="020F0502020204030204" pitchFamily="34" charset="0"/>
                <a:hlinkClick r:id="rId3"/>
              </a:rPr>
              <a:t>http://www.duluthbible.org/filerequest/9896.pdf</a:t>
            </a:r>
            <a:r>
              <a:rPr lang="en-US" sz="1400" dirty="0">
                <a:solidFill>
                  <a:schemeClr val="tx1"/>
                </a:solidFill>
                <a:latin typeface="Calibri" pitchFamily="34" charset="0"/>
              </a:rPr>
              <a:t> </a:t>
            </a:r>
          </a:p>
          <a:p>
            <a:pPr algn="just" eaLnBrk="1" hangingPunct="1">
              <a:spcBef>
                <a:spcPct val="0"/>
              </a:spcBef>
            </a:pPr>
            <a:endParaRPr lang="en-US" altLang="en-US" sz="1400" dirty="0">
              <a:solidFill>
                <a:schemeClr val="tx1"/>
              </a:solidFill>
              <a:ea typeface="Calibri" pitchFamily="34" charset="0"/>
              <a:cs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50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US" sz="1400" dirty="0">
                <a:solidFill>
                  <a:schemeClr val="tx1"/>
                </a:solidFill>
                <a:latin typeface="+mn-lt"/>
              </a:rPr>
              <a:t>The three infinitives in Eph. 4:22-24 should be translated as </a:t>
            </a:r>
            <a:r>
              <a:rPr lang="en-US" sz="1400" u="sng" dirty="0">
                <a:solidFill>
                  <a:schemeClr val="tx1"/>
                </a:solidFill>
                <a:latin typeface="+mn-lt"/>
              </a:rPr>
              <a:t>indicatives</a:t>
            </a:r>
            <a:r>
              <a:rPr lang="en-US" sz="1400" dirty="0">
                <a:solidFill>
                  <a:schemeClr val="tx1"/>
                </a:solidFill>
                <a:latin typeface="+mn-lt"/>
              </a:rPr>
              <a:t> and taken with the aorist participle in 4:25a, as a past tense fact ("having put away") rather than a present practice ("putting away"). When done so, Ephesians 4:22-32 beautifully parallels Colossians 3:1-25 where it is clear that our position in Christ precedes, and is the basis for,  our condition and daily practice in the Christian life.  Tom Stegall, </a:t>
            </a:r>
            <a:r>
              <a:rPr lang="en-US" sz="1400" i="1" dirty="0">
                <a:solidFill>
                  <a:schemeClr val="tx1"/>
                </a:solidFill>
                <a:latin typeface="+mn-lt"/>
              </a:rPr>
              <a:t>Distinguishing the "Man" and the "Nature" Pt.2</a:t>
            </a:r>
            <a:r>
              <a:rPr lang="en-US" sz="1400" dirty="0">
                <a:solidFill>
                  <a:schemeClr val="tx1"/>
                </a:solidFill>
                <a:latin typeface="+mn-lt"/>
              </a:rPr>
              <a:t>, </a:t>
            </a:r>
            <a:r>
              <a:rPr lang="en-US" sz="1400" dirty="0">
                <a:solidFill>
                  <a:schemeClr val="tx1"/>
                </a:solidFill>
                <a:latin typeface="+mn-lt"/>
                <a:hlinkClick r:id="rId3"/>
              </a:rPr>
              <a:t>http://www.duluthbible.org/filerequest/9902.pdf </a:t>
            </a:r>
            <a:endParaRPr lang="en-US" altLang="en-US" sz="1400" dirty="0">
              <a:solidFill>
                <a:schemeClr val="tx1"/>
              </a:solidFill>
              <a:latin typeface="+mn-lt"/>
              <a:ea typeface="Calibri" pitchFamily="34" charset="0"/>
              <a:cs typeface="Calibri"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BCA368-8BD9-4F5A-B5D1-6E20905F8993}" type="slidenum">
              <a:rPr lang="en-US" altLang="en-US" sz="1300" smtClean="0">
                <a:latin typeface="Arial" charset="0"/>
              </a:rPr>
              <a:pPr eaLnBrk="1" hangingPunct="1">
                <a:spcBef>
                  <a:spcPct val="0"/>
                </a:spcBef>
              </a:pPr>
              <a:t>51</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1</a:t>
            </a:r>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Slide Number Placeholder 5"/>
          <p:cNvSpPr>
            <a:spLocks noGrp="1"/>
          </p:cNvSpPr>
          <p:nvPr>
            <p:ph type="sldNum" sz="quarter" idx="12"/>
          </p:nvPr>
        </p:nvSpPr>
        <p:spPr/>
        <p:txBody>
          <a:bodyPr/>
          <a:lstStyle/>
          <a:p>
            <a:pPr>
              <a:defRPr/>
            </a:pPr>
            <a:fld id="{74FEF5A8-1FF9-4313-9E56-6F6040EF51ED}" type="slidenum">
              <a:rPr lang="en-US" smtClean="0"/>
              <a:pPr>
                <a:defRPr/>
              </a:pPr>
              <a:t>52</a:t>
            </a:fld>
            <a:endParaRPr lang="en-US"/>
          </a:p>
        </p:txBody>
      </p:sp>
    </p:spTree>
    <p:extLst>
      <p:ext uri="{BB962C8B-B14F-4D97-AF65-F5344CB8AC3E}">
        <p14:creationId xmlns:p14="http://schemas.microsoft.com/office/powerpoint/2010/main" val="3541106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tx1"/>
                </a:solidFill>
                <a:latin typeface="Calibri" pitchFamily="34" charset="0"/>
              </a:rPr>
              <a:t>So the Sin Nature remains associated with our </a:t>
            </a:r>
            <a:r>
              <a:rPr lang="en-US" altLang="en-US" sz="1400" b="1" u="sng" dirty="0">
                <a:solidFill>
                  <a:schemeClr val="tx1"/>
                </a:solidFill>
                <a:latin typeface="Calibri" pitchFamily="34" charset="0"/>
              </a:rPr>
              <a:t>physical human body</a:t>
            </a:r>
            <a:r>
              <a:rPr lang="en-US" altLang="en-US" sz="1400" b="1" dirty="0">
                <a:solidFill>
                  <a:schemeClr val="tx1"/>
                </a:solidFill>
                <a:latin typeface="Calibri" pitchFamily="34" charset="0"/>
              </a:rPr>
              <a:t>… </a:t>
            </a:r>
            <a:r>
              <a:rPr lang="en-US" altLang="en-US" sz="1400" i="1" dirty="0">
                <a:solidFill>
                  <a:schemeClr val="tx1"/>
                </a:solidFill>
                <a:latin typeface="Calibri" pitchFamily="34" charset="0"/>
              </a:rPr>
              <a:t>but Paul wrote that we believers are all </a:t>
            </a:r>
            <a:r>
              <a:rPr lang="en-US" altLang="en-US" sz="1400" b="1" i="1" dirty="0">
                <a:solidFill>
                  <a:schemeClr val="tx1"/>
                </a:solidFill>
                <a:latin typeface="Calibri" pitchFamily="34" charset="0"/>
              </a:rPr>
              <a:t>new in kind creatures – a new in kind creation </a:t>
            </a:r>
            <a:r>
              <a:rPr lang="en-US" altLang="en-US" sz="1400" dirty="0">
                <a:solidFill>
                  <a:schemeClr val="tx1"/>
                </a:solidFill>
                <a:latin typeface="Calibri" pitchFamily="34" charset="0"/>
              </a:rPr>
              <a:t>(2 Cor. 5:17; Gal. 6:15). </a:t>
            </a:r>
          </a:p>
          <a:p>
            <a:pPr eaLnBrk="1" hangingPunct="1">
              <a:spcBef>
                <a:spcPct val="0"/>
              </a:spcBef>
            </a:pPr>
            <a:endParaRPr lang="en-US" altLang="en-US" sz="1400" dirty="0">
              <a:solidFill>
                <a:schemeClr val="tx1"/>
              </a:solidFill>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11C057-06A6-42C8-B544-CB45722B707A}" type="slidenum">
              <a:rPr lang="en-US" altLang="en-US" sz="1300" smtClean="0">
                <a:latin typeface="Arial" charset="0"/>
              </a:rPr>
              <a:pPr eaLnBrk="1" hangingPunct="1">
                <a:spcBef>
                  <a:spcPct val="0"/>
                </a:spcBef>
              </a:pPr>
              <a:t>53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ts val="600"/>
              </a:spcBef>
              <a:spcAft>
                <a:spcPts val="0"/>
              </a:spcAft>
              <a:buFontTx/>
              <a:buNone/>
            </a:pPr>
            <a:r>
              <a:rPr lang="en-US" altLang="en-US" sz="1400" b="1" dirty="0">
                <a:solidFill>
                  <a:schemeClr val="tx1"/>
                </a:solidFill>
                <a:latin typeface="Calibri" panose="020F0502020204030204" pitchFamily="34" charset="0"/>
              </a:rPr>
              <a:t>2 Cor. 5:17 - </a:t>
            </a:r>
            <a:r>
              <a:rPr lang="en-US" altLang="en-US" sz="1400" dirty="0">
                <a:solidFill>
                  <a:schemeClr val="tx1"/>
                </a:solidFill>
                <a:latin typeface="Calibri" pitchFamily="34" charset="0"/>
              </a:rPr>
              <a:t>Therefore if any man is in Christ, </a:t>
            </a:r>
            <a:r>
              <a:rPr lang="en-US" altLang="en-US" sz="1400" i="1" dirty="0">
                <a:solidFill>
                  <a:schemeClr val="tx1"/>
                </a:solidFill>
                <a:latin typeface="Calibri" pitchFamily="34" charset="0"/>
              </a:rPr>
              <a:t>he is</a:t>
            </a:r>
            <a:r>
              <a:rPr lang="en-US" altLang="en-US" sz="1400" dirty="0">
                <a:solidFill>
                  <a:schemeClr val="tx1"/>
                </a:solidFill>
                <a:latin typeface="Calibri" pitchFamily="34" charset="0"/>
              </a:rPr>
              <a:t> a </a:t>
            </a:r>
            <a:r>
              <a:rPr lang="en-US" altLang="en-US" sz="1400" b="1" dirty="0">
                <a:solidFill>
                  <a:schemeClr val="tx1"/>
                </a:solidFill>
                <a:latin typeface="Calibri" pitchFamily="34" charset="0"/>
              </a:rPr>
              <a:t>new creature</a:t>
            </a:r>
            <a:r>
              <a:rPr lang="en-US" altLang="en-US" sz="1400" dirty="0">
                <a:solidFill>
                  <a:schemeClr val="tx1"/>
                </a:solidFill>
                <a:latin typeface="Calibri" pitchFamily="34" charset="0"/>
              </a:rPr>
              <a:t>; the old things passed away; behold, new things have come. </a:t>
            </a:r>
          </a:p>
          <a:p>
            <a:pPr algn="l" eaLnBrk="1" hangingPunct="1">
              <a:spcBef>
                <a:spcPts val="600"/>
              </a:spcBef>
              <a:spcAft>
                <a:spcPts val="0"/>
              </a:spcAft>
            </a:pPr>
            <a:r>
              <a:rPr lang="en-US" altLang="en-US" sz="1400" b="1" dirty="0">
                <a:solidFill>
                  <a:schemeClr val="tx1"/>
                </a:solidFill>
                <a:latin typeface="Calibri" panose="020F0502020204030204" pitchFamily="34" charset="0"/>
              </a:rPr>
              <a:t>Gal. 6:15 - </a:t>
            </a:r>
            <a:r>
              <a:rPr lang="en-US" altLang="en-US" sz="1400" dirty="0">
                <a:solidFill>
                  <a:schemeClr val="tx1"/>
                </a:solidFill>
                <a:latin typeface="Calibri" pitchFamily="34" charset="0"/>
              </a:rPr>
              <a:t>For neither is circumcision anything, nor uncircumcision, but a </a:t>
            </a:r>
            <a:r>
              <a:rPr lang="en-US" altLang="en-US" sz="1400" b="1" dirty="0">
                <a:solidFill>
                  <a:schemeClr val="tx1"/>
                </a:solidFill>
                <a:latin typeface="Calibri" pitchFamily="34" charset="0"/>
              </a:rPr>
              <a:t>new creation</a:t>
            </a:r>
            <a:r>
              <a:rPr lang="en-US" altLang="en-US" sz="1400" dirty="0">
                <a:solidFill>
                  <a:schemeClr val="tx1"/>
                </a:solidFill>
                <a:latin typeface="Calibri" pitchFamily="34" charset="0"/>
              </a:rPr>
              <a:t>. </a:t>
            </a:r>
          </a:p>
          <a:p>
            <a:pPr algn="l" eaLnBrk="1" hangingPunct="1">
              <a:spcBef>
                <a:spcPts val="600"/>
              </a:spcBef>
              <a:spcAft>
                <a:spcPts val="0"/>
              </a:spcAft>
              <a:buFontTx/>
              <a:buNone/>
            </a:pPr>
            <a:endParaRPr lang="en-US" altLang="en-US" sz="1400" dirty="0">
              <a:solidFill>
                <a:schemeClr val="tx1"/>
              </a:solidFill>
              <a:latin typeface="Calibri"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54</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3808606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ts val="600"/>
              </a:spcBef>
              <a:spcAft>
                <a:spcPts val="600"/>
              </a:spcAft>
              <a:buNone/>
            </a:pPr>
            <a:r>
              <a:rPr lang="en-US" altLang="en-US" sz="1400" dirty="0">
                <a:solidFill>
                  <a:schemeClr val="tx1"/>
                </a:solidFill>
                <a:latin typeface="Calibri" pitchFamily="34" charset="0"/>
              </a:rPr>
              <a:t>We also know that the Old Man refers to </a:t>
            </a:r>
            <a:r>
              <a:rPr lang="en-US" altLang="en-US" sz="1400" b="1" u="sng" dirty="0">
                <a:solidFill>
                  <a:schemeClr val="tx1"/>
                </a:solidFill>
                <a:latin typeface="Calibri" pitchFamily="34" charset="0"/>
              </a:rPr>
              <a:t>everything </a:t>
            </a:r>
            <a:r>
              <a:rPr lang="en-US" altLang="en-US" sz="1400" b="1" i="1" u="sng" dirty="0">
                <a:solidFill>
                  <a:schemeClr val="tx1"/>
                </a:solidFill>
                <a:latin typeface="Calibri" pitchFamily="34" charset="0"/>
              </a:rPr>
              <a:t>we were</a:t>
            </a:r>
            <a:r>
              <a:rPr lang="en-US" altLang="en-US" sz="1400" b="1" i="1" dirty="0">
                <a:solidFill>
                  <a:schemeClr val="tx1"/>
                </a:solidFill>
                <a:latin typeface="Calibri" pitchFamily="34" charset="0"/>
              </a:rPr>
              <a:t> – in Adam</a:t>
            </a:r>
            <a:r>
              <a:rPr lang="en-US" altLang="en-US" sz="1400" dirty="0">
                <a:solidFill>
                  <a:schemeClr val="tx1"/>
                </a:solidFill>
                <a:latin typeface="Calibri" pitchFamily="34" charset="0"/>
              </a:rPr>
              <a:t>, yet Paul wrote that the old things have “passed away” (2 Cor. 5:17). </a:t>
            </a:r>
          </a:p>
          <a:p>
            <a:pPr algn="just" eaLnBrk="1" hangingPunct="1">
              <a:spcBef>
                <a:spcPts val="600"/>
              </a:spcBef>
              <a:spcAft>
                <a:spcPts val="600"/>
              </a:spcAft>
              <a:buNone/>
            </a:pPr>
            <a:r>
              <a:rPr lang="en-US" sz="1400" b="1" i="1" dirty="0">
                <a:solidFill>
                  <a:schemeClr val="tx1"/>
                </a:solidFill>
                <a:latin typeface="Calibri" panose="020F0502020204030204" pitchFamily="34" charset="0"/>
              </a:rPr>
              <a:t>If Paul was a new creation in Christ, </a:t>
            </a:r>
            <a:r>
              <a:rPr lang="en-US" sz="1400" dirty="0">
                <a:solidFill>
                  <a:schemeClr val="tx1"/>
                </a:solidFill>
                <a:latin typeface="Calibri" panose="020F0502020204030204" pitchFamily="34" charset="0"/>
              </a:rPr>
              <a:t>how is it that he could write about who he was (</a:t>
            </a:r>
            <a:r>
              <a:rPr lang="en-US" sz="1400" i="1" dirty="0">
                <a:solidFill>
                  <a:schemeClr val="tx1"/>
                </a:solidFill>
                <a:latin typeface="Calibri" panose="020F0502020204030204" pitchFamily="34" charset="0"/>
              </a:rPr>
              <a:t>and other believers were</a:t>
            </a:r>
            <a:r>
              <a:rPr lang="en-US" sz="1400" dirty="0">
                <a:solidFill>
                  <a:schemeClr val="tx1"/>
                </a:solidFill>
                <a:latin typeface="Calibri" panose="020F0502020204030204" pitchFamily="34" charset="0"/>
              </a:rPr>
              <a:t>) </a:t>
            </a:r>
            <a:r>
              <a:rPr lang="en-US" sz="1400" b="1" i="1" dirty="0">
                <a:solidFill>
                  <a:schemeClr val="tx1"/>
                </a:solidFill>
                <a:latin typeface="Calibri" panose="020F0502020204030204" pitchFamily="34" charset="0"/>
              </a:rPr>
              <a:t>before believing</a:t>
            </a:r>
            <a:r>
              <a:rPr lang="en-US" sz="1400" dirty="0">
                <a:solidFill>
                  <a:schemeClr val="tx1"/>
                </a:solidFill>
                <a:latin typeface="Calibri" panose="020F0502020204030204" pitchFamily="34" charset="0"/>
              </a:rPr>
              <a:t>, and still say it was him (Acts 22:28; 26:12; 1 Tim. 1:12-16; Eph. 2:1–3; Phil. 3:4-11)? Haven’t </a:t>
            </a:r>
            <a:r>
              <a:rPr lang="en-US" altLang="en-US" sz="1400" dirty="0">
                <a:solidFill>
                  <a:schemeClr val="tx1"/>
                </a:solidFill>
                <a:latin typeface="Calibri" pitchFamily="34" charset="0"/>
              </a:rPr>
              <a:t>old things really “passed away”?</a:t>
            </a:r>
            <a:endParaRPr lang="en-US" sz="1400" dirty="0">
              <a:solidFill>
                <a:schemeClr val="tx1"/>
              </a:solidFill>
              <a:latin typeface="Calibri" panose="020F0502020204030204" pitchFamily="34" charset="0"/>
            </a:endParaRPr>
          </a:p>
          <a:p>
            <a:pPr algn="just" eaLnBrk="1" hangingPunct="1">
              <a:spcBef>
                <a:spcPts val="600"/>
              </a:spcBef>
              <a:spcAft>
                <a:spcPts val="600"/>
              </a:spcAft>
              <a:buNone/>
            </a:pPr>
            <a:endParaRPr lang="en-US" sz="1400" dirty="0">
              <a:solidFill>
                <a:schemeClr val="tx1"/>
              </a:solidFill>
              <a:latin typeface="Calibri" panose="020F0502020204030204" pitchFamily="34"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243091-651A-44D8-8D4F-F20F868C8C84}" type="slidenum">
              <a:rPr lang="en-US" altLang="en-US" sz="1300" smtClean="0">
                <a:latin typeface="Arial" charset="0"/>
              </a:rPr>
              <a:pPr eaLnBrk="1" hangingPunct="1">
                <a:spcBef>
                  <a:spcPct val="0"/>
                </a:spcBef>
              </a:pPr>
              <a:t>55</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ts val="0"/>
              </a:spcBef>
              <a:spcAft>
                <a:spcPts val="1200"/>
              </a:spcAft>
              <a:buNone/>
            </a:pPr>
            <a:r>
              <a:rPr lang="en-US" altLang="en-US" sz="1400" b="1" dirty="0">
                <a:solidFill>
                  <a:schemeClr val="tx1"/>
                </a:solidFill>
                <a:latin typeface="Calibri" panose="020F0502020204030204" pitchFamily="34" charset="0"/>
              </a:rPr>
              <a:t>1 Timothy 1:13 - </a:t>
            </a:r>
            <a:r>
              <a:rPr lang="en-US" altLang="en-US" sz="1400" dirty="0">
                <a:solidFill>
                  <a:schemeClr val="tx1"/>
                </a:solidFill>
                <a:latin typeface="Calibri" pitchFamily="34" charset="0"/>
              </a:rPr>
              <a:t>… </a:t>
            </a:r>
            <a:r>
              <a:rPr lang="en-US" altLang="en-US" sz="1400" b="1" u="sng" dirty="0">
                <a:solidFill>
                  <a:schemeClr val="tx1"/>
                </a:solidFill>
                <a:latin typeface="Calibri" pitchFamily="34" charset="0"/>
              </a:rPr>
              <a:t>I was</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formerly a blasphemer and a persecutor and a violent aggressor. And yet </a:t>
            </a:r>
            <a:r>
              <a:rPr lang="en-US" altLang="en-US" sz="1400" b="1" u="sng" dirty="0">
                <a:solidFill>
                  <a:schemeClr val="tx1"/>
                </a:solidFill>
                <a:latin typeface="Calibri" pitchFamily="34" charset="0"/>
              </a:rPr>
              <a:t>I was</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shown mercy, because </a:t>
            </a:r>
            <a:r>
              <a:rPr lang="en-US" altLang="en-US" sz="1400" b="1" u="sng" dirty="0">
                <a:solidFill>
                  <a:schemeClr val="tx1"/>
                </a:solidFill>
                <a:latin typeface="Calibri" pitchFamily="34" charset="0"/>
              </a:rPr>
              <a:t>I acted </a:t>
            </a:r>
            <a:r>
              <a:rPr lang="en-US" altLang="en-US" sz="1400" dirty="0">
                <a:solidFill>
                  <a:schemeClr val="tx1"/>
                </a:solidFill>
                <a:latin typeface="Calibri" pitchFamily="34" charset="0"/>
              </a:rPr>
              <a:t>ignorantly in unbelief; </a:t>
            </a:r>
          </a:p>
          <a:p>
            <a:pPr algn="just">
              <a:spcBef>
                <a:spcPts val="0"/>
              </a:spcBef>
              <a:spcAft>
                <a:spcPts val="1200"/>
              </a:spcAft>
              <a:defRPr/>
            </a:pPr>
            <a:r>
              <a:rPr lang="en-US" sz="1400" b="1" dirty="0">
                <a:solidFill>
                  <a:schemeClr val="tx1"/>
                </a:solidFill>
                <a:latin typeface="Calibri" panose="020F0502020204030204" pitchFamily="34" charset="0"/>
              </a:rPr>
              <a:t>Ephesians 2:1–3 - </a:t>
            </a:r>
            <a:r>
              <a:rPr lang="en-US" sz="1400" baseline="30000" dirty="0">
                <a:solidFill>
                  <a:schemeClr val="tx1"/>
                </a:solidFill>
                <a:latin typeface="Calibri" pitchFamily="34" charset="0"/>
                <a:cs typeface="Calibri" pitchFamily="34" charset="0"/>
              </a:rPr>
              <a:t>1</a:t>
            </a:r>
            <a:r>
              <a:rPr lang="en-US" sz="1400" dirty="0">
                <a:solidFill>
                  <a:schemeClr val="tx1"/>
                </a:solidFill>
                <a:latin typeface="Calibri" pitchFamily="34" charset="0"/>
                <a:cs typeface="Calibri" pitchFamily="34" charset="0"/>
              </a:rPr>
              <a:t> A</a:t>
            </a:r>
            <a:r>
              <a:rPr lang="en-US" sz="1400" cap="small" dirty="0">
                <a:solidFill>
                  <a:schemeClr val="tx1"/>
                </a:solidFill>
                <a:latin typeface="Calibri" pitchFamily="34" charset="0"/>
                <a:cs typeface="Calibri" pitchFamily="34" charset="0"/>
              </a:rPr>
              <a:t>nd</a:t>
            </a:r>
            <a:r>
              <a:rPr lang="en-US" sz="1400" dirty="0">
                <a:solidFill>
                  <a:schemeClr val="tx1"/>
                </a:solidFill>
                <a:latin typeface="Calibri" pitchFamily="34" charset="0"/>
                <a:cs typeface="Calibri" pitchFamily="34" charset="0"/>
              </a:rPr>
              <a:t> </a:t>
            </a:r>
            <a:r>
              <a:rPr lang="en-US" sz="1400" b="1" u="sng" dirty="0">
                <a:solidFill>
                  <a:schemeClr val="tx1"/>
                </a:solidFill>
                <a:latin typeface="Calibri" pitchFamily="34" charset="0"/>
              </a:rPr>
              <a:t>you were</a:t>
            </a:r>
            <a:r>
              <a:rPr lang="en-US" sz="1400" b="1" dirty="0">
                <a:solidFill>
                  <a:schemeClr val="tx1"/>
                </a:solidFill>
                <a:latin typeface="Calibri" pitchFamily="34" charset="0"/>
              </a:rPr>
              <a:t> </a:t>
            </a:r>
            <a:r>
              <a:rPr lang="en-US" sz="1400" dirty="0">
                <a:solidFill>
                  <a:schemeClr val="tx1"/>
                </a:solidFill>
                <a:latin typeface="Calibri" pitchFamily="34" charset="0"/>
                <a:cs typeface="Calibri" pitchFamily="34" charset="0"/>
              </a:rPr>
              <a:t>dead in your trespasses and sins,… </a:t>
            </a:r>
            <a:r>
              <a:rPr lang="en-US" sz="1400" baseline="30000" dirty="0">
                <a:solidFill>
                  <a:schemeClr val="tx1"/>
                </a:solidFill>
                <a:latin typeface="Calibri" pitchFamily="34" charset="0"/>
                <a:cs typeface="Calibri" pitchFamily="34" charset="0"/>
              </a:rPr>
              <a:t>3</a:t>
            </a:r>
            <a:r>
              <a:rPr lang="en-US" sz="1400" dirty="0">
                <a:solidFill>
                  <a:schemeClr val="tx1"/>
                </a:solidFill>
                <a:latin typeface="Calibri" pitchFamily="34" charset="0"/>
                <a:cs typeface="Calibri" pitchFamily="34" charset="0"/>
              </a:rPr>
              <a:t> </a:t>
            </a:r>
            <a:r>
              <a:rPr lang="en-US" sz="1400" b="1" u="sng" dirty="0">
                <a:solidFill>
                  <a:schemeClr val="tx1"/>
                </a:solidFill>
                <a:latin typeface="Calibri" pitchFamily="34" charset="0"/>
              </a:rPr>
              <a:t>we too all formerly lived in the lusts of our flesh, indulging the desires of the flesh and of the mind</a:t>
            </a:r>
            <a:r>
              <a:rPr lang="en-US" sz="1400" dirty="0">
                <a:solidFill>
                  <a:schemeClr val="tx1"/>
                </a:solidFill>
                <a:latin typeface="Calibri" pitchFamily="34" charset="0"/>
                <a:cs typeface="Calibri" pitchFamily="34" charset="0"/>
              </a:rPr>
              <a:t>, and were by nature children of wrath, even as the rest.</a:t>
            </a:r>
            <a:r>
              <a:rPr lang="en-US" sz="1400" i="1" dirty="0">
                <a:solidFill>
                  <a:schemeClr val="tx1"/>
                </a:solidFill>
                <a:latin typeface="Calibri" pitchFamily="34" charset="0"/>
                <a:cs typeface="Calibri" pitchFamily="34" charset="0"/>
              </a:rPr>
              <a:t> </a:t>
            </a:r>
          </a:p>
          <a:p>
            <a:pPr marL="0" lvl="1" indent="0" algn="just" eaLnBrk="1" hangingPunct="1">
              <a:spcBef>
                <a:spcPct val="0"/>
              </a:spcBef>
              <a:spcAft>
                <a:spcPts val="1200"/>
              </a:spcAft>
              <a:buNone/>
            </a:pPr>
            <a:endParaRPr lang="en-US" altLang="en-US" sz="1400" dirty="0">
              <a:solidFill>
                <a:schemeClr val="tx1"/>
              </a:solidFill>
              <a:latin typeface="Calibri"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56</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884935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l" eaLnBrk="1" hangingPunct="1">
              <a:spcBef>
                <a:spcPts val="0"/>
              </a:spcBef>
              <a:spcAft>
                <a:spcPts val="600"/>
              </a:spcAft>
              <a:buFont typeface="Arial" panose="020B0604020202020204" pitchFamily="34" charset="0"/>
              <a:buNone/>
              <a:defRPr/>
            </a:pPr>
            <a:r>
              <a:rPr lang="en-US" sz="1400" dirty="0"/>
              <a:t>We know that the Old Man and the Sin Nature, both positioned “in Adam” cannot be improved, refurbished, or renovated.</a:t>
            </a:r>
          </a:p>
          <a:p>
            <a:pPr marL="0" indent="0" algn="l" eaLnBrk="1" hangingPunct="1">
              <a:spcBef>
                <a:spcPts val="0"/>
              </a:spcBef>
              <a:spcAft>
                <a:spcPts val="600"/>
              </a:spcAft>
              <a:buFont typeface="Arial" panose="020B0604020202020204" pitchFamily="34" charset="0"/>
              <a:buNone/>
              <a:defRPr/>
            </a:pPr>
            <a:r>
              <a:rPr lang="en-US" sz="1400" dirty="0"/>
              <a:t>We also know that neither our position “in Christ,” nor the New Man nor the New Nature can be improved, refurbished, or renovated.</a:t>
            </a:r>
          </a:p>
          <a:p>
            <a:pPr marL="0" indent="0" algn="l" eaLnBrk="1" hangingPunct="1">
              <a:spcBef>
                <a:spcPts val="0"/>
              </a:spcBef>
              <a:spcAft>
                <a:spcPts val="600"/>
              </a:spcAft>
              <a:buFont typeface="Arial" panose="020B0604020202020204" pitchFamily="34" charset="0"/>
              <a:buNone/>
              <a:defRPr/>
            </a:pPr>
            <a:r>
              <a:rPr lang="en-US" sz="1400" dirty="0"/>
              <a:t>Therefore, the </a:t>
            </a:r>
            <a:r>
              <a:rPr lang="en-US" sz="1400" b="1" u="sng" dirty="0"/>
              <a:t>old man</a:t>
            </a:r>
            <a:r>
              <a:rPr lang="en-US" sz="1400" b="1" u="none" dirty="0"/>
              <a:t> </a:t>
            </a:r>
            <a:r>
              <a:rPr lang="en-US" sz="1400" dirty="0"/>
              <a:t>and  </a:t>
            </a:r>
            <a:r>
              <a:rPr lang="en-US" sz="1400" b="1" u="sng" dirty="0"/>
              <a:t>new man</a:t>
            </a:r>
            <a:r>
              <a:rPr lang="en-US" sz="1400" b="1" u="none" dirty="0"/>
              <a:t> </a:t>
            </a:r>
            <a:r>
              <a:rPr lang="en-US" sz="1400" dirty="0"/>
              <a:t>CANNOT simultaneously co-exist.</a:t>
            </a:r>
          </a:p>
          <a:p>
            <a:pPr marL="344488" indent="-344488" algn="l" eaLnBrk="1" hangingPunct="1">
              <a:spcBef>
                <a:spcPts val="0"/>
              </a:spcBef>
              <a:spcAft>
                <a:spcPts val="600"/>
              </a:spcAft>
              <a:defRPr/>
            </a:pPr>
            <a:endParaRPr lang="en-US" sz="1400"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CB881A-CAFF-4BAA-80F7-ED349456ED4B}" type="slidenum">
              <a:rPr lang="en-US" altLang="en-US" sz="1300" smtClean="0">
                <a:latin typeface="Arial" charset="0"/>
              </a:rPr>
              <a:pPr eaLnBrk="1" hangingPunct="1">
                <a:spcBef>
                  <a:spcPct val="0"/>
                </a:spcBef>
              </a:pPr>
              <a:t>57</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spcAft>
                <a:spcPts val="600"/>
              </a:spcAft>
              <a:buNone/>
            </a:pPr>
            <a:r>
              <a:rPr lang="en-US" altLang="en-US" sz="1400" dirty="0">
                <a:solidFill>
                  <a:schemeClr val="tx1"/>
                </a:solidFill>
                <a:latin typeface="Calibri" panose="020F0502020204030204" pitchFamily="34" charset="0"/>
              </a:rPr>
              <a:t>Given the immutability of these facts, how is it that the New Testament can </a:t>
            </a:r>
            <a:r>
              <a:rPr lang="en-US" altLang="en-US" sz="1400" b="1" u="sng" dirty="0">
                <a:solidFill>
                  <a:schemeClr val="tx1"/>
                </a:solidFill>
                <a:latin typeface="Calibri" panose="020F0502020204030204" pitchFamily="34" charset="0"/>
              </a:rPr>
              <a:t>command</a:t>
            </a:r>
            <a:r>
              <a:rPr lang="en-US" altLang="en-US" sz="1400" dirty="0">
                <a:solidFill>
                  <a:schemeClr val="tx1"/>
                </a:solidFill>
                <a:latin typeface="Calibri" panose="020F0502020204030204" pitchFamily="34" charset="0"/>
              </a:rPr>
              <a:t> believers, as New Creatures in Christ, to be Conformed, Changed, Transformed, Growing and Maturing?</a:t>
            </a:r>
          </a:p>
          <a:p>
            <a:pPr eaLnBrk="1" hangingPunct="1">
              <a:spcBef>
                <a:spcPts val="0"/>
              </a:spcBef>
              <a:spcAft>
                <a:spcPts val="600"/>
              </a:spcAft>
              <a:buNone/>
            </a:pPr>
            <a:r>
              <a:rPr lang="en-US" altLang="en-US" sz="1400" b="1" i="1" dirty="0">
                <a:solidFill>
                  <a:schemeClr val="tx1"/>
                </a:solidFill>
                <a:latin typeface="Calibri" panose="020F0502020204030204" pitchFamily="34" charset="0"/>
              </a:rPr>
              <a:t>Evidently, given these commands of Scripture, there must yet be something that needs to be changed, but if the old things have ‘passed away’ (2 Cor. 5:17) what is it  about the believer that continues </a:t>
            </a:r>
            <a:r>
              <a:rPr lang="en-US" altLang="en-US" sz="1400" b="1" i="1" u="sng" dirty="0">
                <a:solidFill>
                  <a:schemeClr val="tx1"/>
                </a:solidFill>
                <a:latin typeface="Calibri" panose="020F0502020204030204" pitchFamily="34" charset="0"/>
              </a:rPr>
              <a:t>from before we were saved </a:t>
            </a:r>
            <a:r>
              <a:rPr lang="en-US" altLang="en-US" sz="1400" b="1" i="1" dirty="0">
                <a:solidFill>
                  <a:schemeClr val="tx1"/>
                </a:solidFill>
                <a:latin typeface="Calibri" panose="020F0502020204030204" pitchFamily="34" charset="0"/>
              </a:rPr>
              <a:t>that needs changing?</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4BD6F7-4C27-4FED-B62E-0A90A5B561E5}" type="slidenum">
              <a:rPr lang="en-US" altLang="en-US" sz="1300" smtClean="0">
                <a:latin typeface="Arial" charset="0"/>
              </a:rPr>
              <a:pPr eaLnBrk="1" hangingPunct="1">
                <a:spcBef>
                  <a:spcPct val="0"/>
                </a:spcBef>
              </a:pPr>
              <a:t>58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47BDC1-6819-4463-AB57-98CB2725FC7F}" type="slidenum">
              <a:rPr lang="en-US" altLang="en-US" sz="1300" smtClean="0">
                <a:latin typeface="Arial" charset="0"/>
              </a:rPr>
              <a:pPr eaLnBrk="1" hangingPunct="1">
                <a:spcBef>
                  <a:spcPct val="0"/>
                </a:spcBef>
              </a:pPr>
              <a:t>59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All human beings are conceived and born ‘in Adam’, that is, they are positionally ‘in Adam’ and identified with him, so that all unbelievers have Adam as the spiritual head of the race of fallen mankind.  This is the fixed position of each unbeliever.  All those ‘in Adam’ share his spiritual history, and the consequences of that history, and are identified with him.    </a:t>
            </a:r>
          </a:p>
          <a:p>
            <a:pPr eaLnBrk="1" hangingPunct="1">
              <a:spcBef>
                <a:spcPct val="0"/>
              </a:spcBef>
            </a:pPr>
            <a:endParaRPr lang="en-US" altLang="en-US" sz="1400" b="1" dirty="0"/>
          </a:p>
          <a:p>
            <a:pPr eaLnBrk="1" hangingPunct="1">
              <a:spcBef>
                <a:spcPct val="0"/>
              </a:spcBef>
            </a:pPr>
            <a:r>
              <a:rPr lang="en-US" altLang="en-US" sz="1400" b="1" dirty="0"/>
              <a:t>What is Adam’s spiritual history?  Where was he initially?  He was not righteousness, he was fundamentally innocent! Adam disobeyed the one rule.</a:t>
            </a:r>
          </a:p>
          <a:p>
            <a:pPr eaLnBrk="1" hangingPunct="1">
              <a:spcBef>
                <a:spcPct val="0"/>
              </a:spcBef>
            </a:pPr>
            <a:endParaRPr lang="en-US" altLang="en-US" sz="1400" b="1" dirty="0"/>
          </a:p>
          <a:p>
            <a:pPr eaLnBrk="1" hangingPunct="1">
              <a:spcBef>
                <a:spcPct val="0"/>
              </a:spcBef>
            </a:pPr>
            <a:r>
              <a:rPr lang="en-US" altLang="en-US" sz="1400" b="1" dirty="0"/>
              <a:t>What does it mean to have his spiritual history?  The spiritual anatomy is the same because we have the same history in Adam.</a:t>
            </a:r>
            <a:endParaRPr lang="en-US" altLang="en-US" sz="14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D10EF0-EC2A-4093-A860-10FA8F9E78EC}" type="slidenum">
              <a:rPr lang="en-US" altLang="en-US" sz="1300" smtClean="0">
                <a:latin typeface="Arial" charset="0"/>
              </a:rPr>
              <a:pPr eaLnBrk="1" hangingPunct="1">
                <a:spcBef>
                  <a:spcPct val="0"/>
                </a:spcBef>
              </a:pPr>
              <a:t>6</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solidFill>
                  <a:schemeClr val="tx1"/>
                </a:solidFill>
                <a:latin typeface="+mn-lt"/>
              </a:rPr>
              <a:t>Continuity of Person! (The essential you)</a:t>
            </a:r>
          </a:p>
          <a:p>
            <a:pPr eaLnBrk="1" hangingPunct="1">
              <a:spcBef>
                <a:spcPct val="0"/>
              </a:spcBef>
            </a:pPr>
            <a:endParaRPr lang="en-US" altLang="en-US" sz="1400" dirty="0">
              <a:solidFill>
                <a:schemeClr val="tx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b="1" dirty="0">
                <a:solidFill>
                  <a:schemeClr val="tx1"/>
                </a:solidFill>
                <a:latin typeface="+mn-lt"/>
              </a:rPr>
              <a:t>So there was this person “in Adam” who is now in “Christ”!</a:t>
            </a:r>
          </a:p>
          <a:p>
            <a:pPr>
              <a:spcAft>
                <a:spcPts val="600"/>
              </a:spcAft>
            </a:pPr>
            <a:r>
              <a:rPr lang="en-US" sz="1400" b="1" dirty="0">
                <a:solidFill>
                  <a:schemeClr val="tx1"/>
                </a:solidFill>
                <a:latin typeface="+mn-lt"/>
              </a:rPr>
              <a:t>There are indeed some things that remain the same through the radical spiritual transition of the new birth:</a:t>
            </a:r>
          </a:p>
          <a:p>
            <a:pPr marL="346075" indent="-346075">
              <a:spcAft>
                <a:spcPts val="300"/>
              </a:spcAft>
              <a:buFont typeface="Arial" panose="020B0604020202020204" pitchFamily="34" charset="0"/>
              <a:buChar char="•"/>
            </a:pPr>
            <a:r>
              <a:rPr lang="en-US" sz="1400" dirty="0">
                <a:solidFill>
                  <a:schemeClr val="tx1"/>
                </a:solidFill>
                <a:latin typeface="+mn-lt"/>
              </a:rPr>
              <a:t>The human body – all that goes with it and identifies that body.</a:t>
            </a:r>
          </a:p>
          <a:p>
            <a:pPr marL="346075" indent="-346075">
              <a:spcAft>
                <a:spcPts val="300"/>
              </a:spcAft>
              <a:buFont typeface="Arial" panose="020B0604020202020204" pitchFamily="34" charset="0"/>
              <a:buChar char="•"/>
            </a:pPr>
            <a:r>
              <a:rPr lang="en-US" sz="1400" dirty="0">
                <a:solidFill>
                  <a:schemeClr val="tx1"/>
                </a:solidFill>
                <a:latin typeface="+mn-lt"/>
              </a:rPr>
              <a:t>One’s personal identity and earthly relationships.</a:t>
            </a:r>
          </a:p>
          <a:p>
            <a:pPr marL="346075" indent="-346075">
              <a:spcAft>
                <a:spcPts val="300"/>
              </a:spcAft>
              <a:buFont typeface="Arial" panose="020B0604020202020204" pitchFamily="34" charset="0"/>
              <a:buChar char="•"/>
            </a:pPr>
            <a:r>
              <a:rPr lang="en-US" sz="1400" dirty="0">
                <a:solidFill>
                  <a:schemeClr val="tx1"/>
                </a:solidFill>
                <a:latin typeface="+mn-lt"/>
              </a:rPr>
              <a:t>One’s personal characteristics, including likes and dislikes.</a:t>
            </a:r>
          </a:p>
          <a:p>
            <a:pPr marL="346075" indent="-346075">
              <a:spcAft>
                <a:spcPts val="300"/>
              </a:spcAft>
              <a:buFont typeface="Arial" panose="020B0604020202020204" pitchFamily="34" charset="0"/>
              <a:buChar char="•"/>
            </a:pPr>
            <a:r>
              <a:rPr lang="en-US" sz="1400" dirty="0">
                <a:solidFill>
                  <a:schemeClr val="tx1"/>
                </a:solidFill>
                <a:latin typeface="+mn-lt"/>
              </a:rPr>
              <a:t>One’s earthly skills and knowledge.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47BDC1-6819-4463-AB57-98CB2725FC7F}" type="slidenum">
              <a:rPr lang="en-US" altLang="en-US" sz="1300" smtClean="0">
                <a:latin typeface="Arial" charset="0"/>
              </a:rPr>
              <a:pPr eaLnBrk="1" hangingPunct="1">
                <a:spcBef>
                  <a:spcPct val="0"/>
                </a:spcBef>
              </a:pPr>
              <a:t>60</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Aft>
                <a:spcPts val="600"/>
              </a:spcAft>
            </a:pPr>
            <a:r>
              <a:rPr lang="en-US" sz="1400" dirty="0">
                <a:solidFill>
                  <a:schemeClr val="tx1"/>
                </a:solidFill>
                <a:latin typeface="Calibri" panose="020F0502020204030204" pitchFamily="34" charset="0"/>
              </a:rPr>
              <a:t>The New Testament affirms that there is a </a:t>
            </a:r>
            <a:r>
              <a:rPr lang="en-US" sz="1400" b="1" dirty="0">
                <a:solidFill>
                  <a:schemeClr val="tx1"/>
                </a:solidFill>
                <a:latin typeface="Calibri" panose="020F0502020204030204" pitchFamily="34" charset="0"/>
              </a:rPr>
              <a:t>“Continuity of Person”</a:t>
            </a:r>
            <a:r>
              <a:rPr lang="en-US" sz="1400" dirty="0">
                <a:solidFill>
                  <a:schemeClr val="tx1"/>
                </a:solidFill>
                <a:latin typeface="Calibri" panose="020F0502020204030204" pitchFamily="34" charset="0"/>
              </a:rPr>
              <a:t> (the personhood, the identity of the physical body, and the soul of the person), that continues from the “Old Man” to “New Man”.</a:t>
            </a:r>
          </a:p>
          <a:p>
            <a:pPr algn="just">
              <a:spcAft>
                <a:spcPts val="600"/>
              </a:spcAft>
            </a:pPr>
            <a:r>
              <a:rPr lang="en-US" sz="1400" dirty="0">
                <a:solidFill>
                  <a:schemeClr val="tx1"/>
                </a:solidFill>
                <a:latin typeface="Calibri" panose="020F0502020204030204" pitchFamily="34" charset="0"/>
              </a:rPr>
              <a:t>This </a:t>
            </a:r>
            <a:r>
              <a:rPr lang="en-US" sz="1400" b="1" i="1" dirty="0">
                <a:solidFill>
                  <a:schemeClr val="tx1"/>
                </a:solidFill>
                <a:latin typeface="Calibri" panose="020F0502020204030204" pitchFamily="34" charset="0"/>
              </a:rPr>
              <a:t>essential part of us </a:t>
            </a:r>
            <a:r>
              <a:rPr lang="en-US" sz="1400" dirty="0">
                <a:solidFill>
                  <a:schemeClr val="tx1"/>
                </a:solidFill>
                <a:latin typeface="Calibri" panose="020F0502020204030204" pitchFamily="34" charset="0"/>
              </a:rPr>
              <a:t>continues and is conveyed through the transition from being spiritually the “Old Man” </a:t>
            </a:r>
            <a:r>
              <a:rPr lang="en-US" sz="1400" i="1" dirty="0">
                <a:solidFill>
                  <a:schemeClr val="tx1"/>
                </a:solidFill>
                <a:latin typeface="Calibri" panose="020F0502020204030204" pitchFamily="34" charset="0"/>
              </a:rPr>
              <a:t>(who is crucified),</a:t>
            </a:r>
            <a:r>
              <a:rPr lang="en-US" sz="1400" dirty="0">
                <a:solidFill>
                  <a:schemeClr val="tx1"/>
                </a:solidFill>
                <a:latin typeface="Calibri" panose="020F0502020204030204" pitchFamily="34" charset="0"/>
              </a:rPr>
              <a:t> to being spiritually the “New Man”</a:t>
            </a:r>
            <a:r>
              <a:rPr lang="en-US" sz="1400" i="1" dirty="0">
                <a:solidFill>
                  <a:schemeClr val="tx1"/>
                </a:solidFill>
                <a:latin typeface="Calibri" panose="020F0502020204030204" pitchFamily="34" charset="0"/>
              </a:rPr>
              <a:t> (Gk. k</a:t>
            </a:r>
            <a:r>
              <a:rPr lang="el-GR" sz="1400" i="1" dirty="0">
                <a:solidFill>
                  <a:schemeClr val="tx1"/>
                </a:solidFill>
                <a:latin typeface="Calibri" panose="020F0502020204030204" pitchFamily="34" charset="0"/>
              </a:rPr>
              <a:t>αινός</a:t>
            </a:r>
            <a:r>
              <a:rPr lang="en-US" sz="1400" i="1" dirty="0">
                <a:solidFill>
                  <a:schemeClr val="tx1"/>
                </a:solidFill>
                <a:latin typeface="Calibri" panose="020F0502020204030204" pitchFamily="34" charset="0"/>
              </a:rPr>
              <a:t>: new in kind),</a:t>
            </a:r>
            <a:r>
              <a:rPr lang="en-US" sz="1400" dirty="0">
                <a:solidFill>
                  <a:schemeClr val="tx1"/>
                </a:solidFill>
                <a:latin typeface="Calibri" panose="020F0502020204030204" pitchFamily="34" charset="0"/>
              </a:rPr>
              <a:t> who is “in Christ”, </a:t>
            </a:r>
            <a:r>
              <a:rPr lang="en-US" sz="1400" i="1" dirty="0">
                <a:solidFill>
                  <a:schemeClr val="tx1"/>
                </a:solidFill>
                <a:latin typeface="Calibri" panose="020F0502020204030204" pitchFamily="34" charset="0"/>
              </a:rPr>
              <a:t>and will remain with us throughout eternity.</a:t>
            </a:r>
            <a:endParaRPr lang="en-US" sz="1400" dirty="0">
              <a:solidFill>
                <a:schemeClr val="tx1"/>
              </a:solidFill>
              <a:latin typeface="Calibri" panose="020F0502020204030204" pitchFamily="34" charset="0"/>
            </a:endParaRPr>
          </a:p>
          <a:p>
            <a:pPr eaLnBrk="1" hangingPunct="1">
              <a:spcBef>
                <a:spcPct val="0"/>
              </a:spcBef>
            </a:pPr>
            <a:endParaRPr lang="en-US" altLang="en-US" sz="1400" b="1" dirty="0">
              <a:solidFill>
                <a:schemeClr val="tx1"/>
              </a:solidFill>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47BDC1-6819-4463-AB57-98CB2725FC7F}" type="slidenum">
              <a:rPr lang="en-US" altLang="en-US" sz="1300" smtClean="0">
                <a:latin typeface="Arial" charset="0"/>
              </a:rPr>
              <a:pPr eaLnBrk="1" hangingPunct="1">
                <a:spcBef>
                  <a:spcPct val="0"/>
                </a:spcBef>
              </a:pPr>
              <a:t>61</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27434123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buFontTx/>
              <a:buNone/>
            </a:pPr>
            <a:endParaRPr lang="en-US" altLang="en-US" dirty="0">
              <a:ea typeface="Calibri" pitchFamily="34" charset="0"/>
              <a:cs typeface="Calibri"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1FA57-51F4-4910-94A7-6378166DD359}" type="slidenum">
              <a:rPr lang="en-US" altLang="en-US" sz="1300" smtClean="0">
                <a:latin typeface="Arial" charset="0"/>
              </a:rPr>
              <a:pPr eaLnBrk="1" hangingPunct="1">
                <a:spcBef>
                  <a:spcPct val="0"/>
                </a:spcBef>
              </a:pPr>
              <a:t>62</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buFontTx/>
              <a:buNone/>
            </a:pPr>
            <a:r>
              <a:rPr lang="en-US" altLang="en-US" sz="1400" b="1" dirty="0">
                <a:solidFill>
                  <a:schemeClr val="tx1"/>
                </a:solidFill>
                <a:latin typeface="Calibri" pitchFamily="34" charset="0"/>
              </a:rPr>
              <a:t>It is the “continuing person” that is moment by moment being changed during our earthly pilgrimage. </a:t>
            </a:r>
          </a:p>
          <a:p>
            <a:pPr eaLnBrk="1" hangingPunct="1">
              <a:spcBef>
                <a:spcPts val="600"/>
              </a:spcBef>
              <a:spcAft>
                <a:spcPts val="600"/>
              </a:spcAft>
              <a:buFontTx/>
              <a:buNone/>
            </a:pPr>
            <a:endParaRPr lang="en-US" altLang="en-US" sz="1400" dirty="0">
              <a:solidFill>
                <a:schemeClr val="tx1"/>
              </a:solidFill>
              <a:latin typeface="Calibri" pitchFamily="34" charset="0"/>
            </a:endParaRPr>
          </a:p>
          <a:p>
            <a:pPr eaLnBrk="1" hangingPunct="1">
              <a:spcBef>
                <a:spcPts val="600"/>
              </a:spcBef>
              <a:spcAft>
                <a:spcPts val="600"/>
              </a:spcAft>
              <a:buFontTx/>
              <a:buNone/>
            </a:pPr>
            <a:r>
              <a:rPr lang="en-US" altLang="en-US" sz="1400" dirty="0">
                <a:solidFill>
                  <a:schemeClr val="tx1"/>
                </a:solidFill>
                <a:latin typeface="Calibri" pitchFamily="34" charset="0"/>
              </a:rPr>
              <a:t>Ultimately, when we see Christ face to face, being then, fully like Him in body, soul and spirit, these changes will be fully realized! (1 John 3:2)</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B1FA57-51F4-4910-94A7-6378166DD359}" type="slidenum">
              <a:rPr lang="en-US" altLang="en-US" sz="1300" smtClean="0">
                <a:latin typeface="Arial" charset="0"/>
              </a:rPr>
              <a:pPr eaLnBrk="1" hangingPunct="1">
                <a:spcBef>
                  <a:spcPct val="0"/>
                </a:spcBef>
              </a:pPr>
              <a:t>63</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2855641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ts val="0"/>
              </a:spcBef>
              <a:spcAft>
                <a:spcPts val="1200"/>
              </a:spcAft>
              <a:buNone/>
            </a:pPr>
            <a:r>
              <a:rPr lang="en-US" altLang="en-US" sz="1400" b="1" dirty="0">
                <a:solidFill>
                  <a:schemeClr val="tx1"/>
                </a:solidFill>
                <a:latin typeface="Calibri" panose="020F0502020204030204" pitchFamily="34" charset="0"/>
              </a:rPr>
              <a:t>1 John 3:2b - </a:t>
            </a:r>
            <a:r>
              <a:rPr lang="en-US" altLang="en-US" sz="1400" dirty="0">
                <a:solidFill>
                  <a:schemeClr val="tx1"/>
                </a:solidFill>
                <a:latin typeface="Calibri" pitchFamily="34" charset="0"/>
              </a:rPr>
              <a:t>…We know that, when He appears, </a:t>
            </a:r>
            <a:r>
              <a:rPr lang="en-US" altLang="en-US" sz="1400" b="1" u="sng" dirty="0">
                <a:solidFill>
                  <a:schemeClr val="tx1"/>
                </a:solidFill>
                <a:latin typeface="Calibri" pitchFamily="34" charset="0"/>
              </a:rPr>
              <a:t>we shall be like Him</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because we shall see Him just as He is. </a:t>
            </a:r>
          </a:p>
          <a:p>
            <a:pPr marL="0" lvl="1" indent="0" algn="l" eaLnBrk="1" hangingPunct="1">
              <a:spcBef>
                <a:spcPct val="0"/>
              </a:spcBef>
              <a:spcAft>
                <a:spcPts val="1200"/>
              </a:spcAft>
              <a:buNone/>
            </a:pPr>
            <a:endParaRPr lang="en-US" altLang="en-US" sz="1400" dirty="0">
              <a:solidFill>
                <a:schemeClr val="tx1"/>
              </a:solidFill>
              <a:latin typeface="Calibri"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64</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4060766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spcAft>
                <a:spcPts val="600"/>
              </a:spcAft>
              <a:buFontTx/>
              <a:buNone/>
            </a:pPr>
            <a:r>
              <a:rPr lang="en-US" altLang="en-US" sz="1400" dirty="0">
                <a:latin typeface="+mn-lt"/>
              </a:rPr>
              <a:t>Each believer has and maintains his or her own </a:t>
            </a:r>
            <a:r>
              <a:rPr lang="en-US" altLang="en-US" sz="1400" b="1" dirty="0">
                <a:latin typeface="+mn-lt"/>
              </a:rPr>
              <a:t>unique identity </a:t>
            </a:r>
            <a:r>
              <a:rPr lang="en-US" altLang="en-US" sz="1400" dirty="0">
                <a:latin typeface="+mn-lt"/>
              </a:rPr>
              <a:t>and </a:t>
            </a:r>
            <a:r>
              <a:rPr lang="en-US" altLang="en-US" sz="1400" b="1" dirty="0">
                <a:latin typeface="+mn-lt"/>
              </a:rPr>
              <a:t>individual relationship and fellowship </a:t>
            </a:r>
            <a:r>
              <a:rPr lang="en-US" altLang="en-US" sz="1400" dirty="0">
                <a:latin typeface="+mn-lt"/>
              </a:rPr>
              <a:t>with Christ now, but also on into eternity (Rev. 2:17).</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88CDA5-2276-45E4-8623-8085CED578C3}" type="slidenum">
              <a:rPr lang="en-US" altLang="en-US" sz="1300" smtClean="0">
                <a:latin typeface="Arial" charset="0"/>
              </a:rPr>
              <a:pPr eaLnBrk="1" hangingPunct="1">
                <a:spcBef>
                  <a:spcPct val="0"/>
                </a:spcBef>
              </a:pPr>
              <a:t>65</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ts val="1200"/>
              </a:spcAft>
              <a:buClrTx/>
              <a:buSzTx/>
              <a:buFontTx/>
              <a:buNone/>
              <a:tabLst/>
              <a:defRPr/>
            </a:pPr>
            <a:r>
              <a:rPr lang="en-US" altLang="en-US" sz="1400" dirty="0">
                <a:solidFill>
                  <a:schemeClr val="tx1"/>
                </a:solidFill>
                <a:latin typeface="+mn-lt"/>
                <a:ea typeface="Calibri" pitchFamily="34" charset="0"/>
                <a:cs typeface="Calibri" pitchFamily="34" charset="0"/>
              </a:rPr>
              <a:t>Rev. 2:17 - ‘He who has an ear, let him hear what the Spirit says to the churches. To him who overcomes, to him I will give </a:t>
            </a:r>
            <a:r>
              <a:rPr lang="en-US" altLang="en-US" sz="1400" i="1" dirty="0">
                <a:solidFill>
                  <a:schemeClr val="tx1"/>
                </a:solidFill>
                <a:latin typeface="+mn-lt"/>
                <a:ea typeface="Calibri" pitchFamily="34" charset="0"/>
                <a:cs typeface="Calibri" pitchFamily="34" charset="0"/>
              </a:rPr>
              <a:t>some </a:t>
            </a:r>
            <a:r>
              <a:rPr lang="en-US" altLang="en-US" sz="1400" dirty="0">
                <a:solidFill>
                  <a:schemeClr val="tx1"/>
                </a:solidFill>
                <a:latin typeface="+mn-lt"/>
                <a:ea typeface="Calibri" pitchFamily="34" charset="0"/>
                <a:cs typeface="Calibri" pitchFamily="34" charset="0"/>
              </a:rPr>
              <a:t>of the hidden manna, and I will give him a white stone, and </a:t>
            </a:r>
            <a:r>
              <a:rPr lang="en-US" altLang="en-US" sz="1400" b="1" dirty="0">
                <a:solidFill>
                  <a:schemeClr val="tx1"/>
                </a:solidFill>
                <a:latin typeface="+mn-lt"/>
                <a:ea typeface="Calibri" pitchFamily="34" charset="0"/>
                <a:cs typeface="Calibri" pitchFamily="34" charset="0"/>
              </a:rPr>
              <a:t>a new name </a:t>
            </a:r>
            <a:r>
              <a:rPr lang="en-US" altLang="en-US" sz="1400" dirty="0">
                <a:solidFill>
                  <a:schemeClr val="tx1"/>
                </a:solidFill>
                <a:latin typeface="+mn-lt"/>
                <a:ea typeface="Calibri" pitchFamily="34" charset="0"/>
                <a:cs typeface="Calibri" pitchFamily="34" charset="0"/>
              </a:rPr>
              <a:t>written on the stone which no one knows but he who receives it.’</a:t>
            </a:r>
          </a:p>
          <a:p>
            <a:pPr marL="0" lvl="1" indent="0" algn="l" eaLnBrk="1" hangingPunct="1">
              <a:spcBef>
                <a:spcPct val="0"/>
              </a:spcBef>
              <a:spcAft>
                <a:spcPts val="1200"/>
              </a:spcAft>
              <a:buNone/>
            </a:pPr>
            <a:endParaRPr lang="en-US" altLang="en-US" sz="1400" dirty="0">
              <a:solidFill>
                <a:schemeClr val="tx1"/>
              </a:solidFill>
              <a:latin typeface="Calibri"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66</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914283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dirty="0">
                <a:solidFill>
                  <a:schemeClr val="tx1"/>
                </a:solidFill>
                <a:latin typeface="+mn-lt"/>
              </a:rPr>
              <a:t>Presently, during our </a:t>
            </a:r>
            <a:r>
              <a:rPr lang="en-US" altLang="en-US" sz="1400" b="1" dirty="0">
                <a:solidFill>
                  <a:schemeClr val="tx1"/>
                </a:solidFill>
                <a:latin typeface="+mn-lt"/>
              </a:rPr>
              <a:t>earthly existence, </a:t>
            </a:r>
            <a:r>
              <a:rPr lang="en-US" altLang="en-US" sz="1400" dirty="0">
                <a:solidFill>
                  <a:schemeClr val="tx1"/>
                </a:solidFill>
                <a:latin typeface="+mn-lt"/>
              </a:rPr>
              <a:t>God is changing the spiritual aspects of the “continuing person,” (</a:t>
            </a:r>
            <a:r>
              <a:rPr lang="en-US" altLang="en-US" sz="1400" i="1" dirty="0">
                <a:solidFill>
                  <a:schemeClr val="tx1"/>
                </a:solidFill>
                <a:latin typeface="+mn-lt"/>
              </a:rPr>
              <a:t>formerly “in Adam”).</a:t>
            </a:r>
            <a:endParaRPr lang="en-US" altLang="en-US" sz="1400" dirty="0">
              <a:solidFill>
                <a:schemeClr val="tx1"/>
              </a:solidFill>
              <a:latin typeface="+mn-lt"/>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88CDA5-2276-45E4-8623-8085CED578C3}" type="slidenum">
              <a:rPr lang="en-US" altLang="en-US" sz="1300" smtClean="0">
                <a:latin typeface="Arial" charset="0"/>
              </a:rPr>
              <a:pPr eaLnBrk="1" hangingPunct="1">
                <a:spcBef>
                  <a:spcPct val="0"/>
                </a:spcBef>
              </a:pPr>
              <a:t>67</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extLst>
      <p:ext uri="{BB962C8B-B14F-4D97-AF65-F5344CB8AC3E}">
        <p14:creationId xmlns:p14="http://schemas.microsoft.com/office/powerpoint/2010/main" val="368585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solidFill>
                  <a:schemeClr val="tx1"/>
                </a:solidFill>
                <a:latin typeface="+mn-lt"/>
              </a:rPr>
              <a:t>It is the spiritual aspects of this continuing person, formerly “in Adam” that God will change over the course of </a:t>
            </a:r>
            <a:r>
              <a:rPr lang="en-US" altLang="en-US" sz="1400" b="1" dirty="0">
                <a:solidFill>
                  <a:schemeClr val="tx1"/>
                </a:solidFill>
                <a:latin typeface="+mn-lt"/>
              </a:rPr>
              <a:t>earthly existence</a:t>
            </a:r>
            <a:r>
              <a:rPr lang="en-US" altLang="en-US" sz="1400" dirty="0">
                <a:solidFill>
                  <a:schemeClr val="tx1"/>
                </a:solidFill>
                <a:latin typeface="+mn-lt"/>
              </a:rPr>
              <a:t>:</a:t>
            </a:r>
          </a:p>
          <a:p>
            <a:pPr eaLnBrk="1" hangingPunct="1">
              <a:spcBef>
                <a:spcPct val="0"/>
              </a:spcBef>
            </a:pPr>
            <a:endParaRPr lang="en-US" altLang="en-US" sz="1400" dirty="0">
              <a:solidFill>
                <a:schemeClr val="tx1"/>
              </a:solidFill>
              <a:latin typeface="+mn-lt"/>
            </a:endParaRPr>
          </a:p>
          <a:p>
            <a:pPr marL="285750" indent="-285750" eaLnBrk="1" hangingPunct="1">
              <a:spcBef>
                <a:spcPct val="0"/>
              </a:spcBef>
              <a:buFont typeface="Arial" panose="020B0604020202020204" pitchFamily="34" charset="0"/>
              <a:buChar char="•"/>
            </a:pPr>
            <a:r>
              <a:rPr lang="en-US" altLang="en-US" sz="1400" dirty="0">
                <a:solidFill>
                  <a:schemeClr val="tx1"/>
                </a:solidFill>
                <a:latin typeface="+mn-lt"/>
              </a:rPr>
              <a:t> Conformed to the image of Christ (Romans 8:28, 29)</a:t>
            </a:r>
          </a:p>
          <a:p>
            <a:pPr marL="285750" indent="-285750" eaLnBrk="1" hangingPunct="1">
              <a:spcBef>
                <a:spcPct val="0"/>
              </a:spcBef>
              <a:buFont typeface="Arial" panose="020B0604020202020204" pitchFamily="34" charset="0"/>
              <a:buChar char="•"/>
            </a:pPr>
            <a:r>
              <a:rPr lang="en-US" altLang="en-US" sz="1400" dirty="0">
                <a:solidFill>
                  <a:schemeClr val="tx1"/>
                </a:solidFill>
                <a:latin typeface="+mn-lt"/>
              </a:rPr>
              <a:t>Transformed into the image of Christ (2 Corinthians 3:18)</a:t>
            </a:r>
          </a:p>
          <a:p>
            <a:pPr marL="285750" indent="-285750" eaLnBrk="1" hangingPunct="1">
              <a:spcBef>
                <a:spcPct val="0"/>
              </a:spcBef>
              <a:buFont typeface="Arial" panose="020B0604020202020204" pitchFamily="34" charset="0"/>
              <a:buChar char="•"/>
            </a:pPr>
            <a:r>
              <a:rPr lang="en-US" altLang="en-US" sz="1400" dirty="0">
                <a:solidFill>
                  <a:schemeClr val="tx1"/>
                </a:solidFill>
                <a:latin typeface="+mn-lt"/>
              </a:rPr>
              <a:t>Growing and maturing spiritually (Ephesians 4:12-16; 2 Peter 3:18)</a:t>
            </a:r>
          </a:p>
          <a:p>
            <a:pPr marL="285750" indent="-285750" eaLnBrk="1" hangingPunct="1">
              <a:spcBef>
                <a:spcPct val="0"/>
              </a:spcBef>
              <a:buFont typeface="Arial" panose="020B0604020202020204" pitchFamily="34" charset="0"/>
              <a:buChar char="•"/>
            </a:pPr>
            <a:r>
              <a:rPr lang="en-US" altLang="en-US" sz="1400" dirty="0">
                <a:solidFill>
                  <a:schemeClr val="tx1"/>
                </a:solidFill>
                <a:latin typeface="+mn-lt"/>
              </a:rPr>
              <a:t>Sanctified – set apart and made Holy (Hebrews 10:14)</a:t>
            </a:r>
          </a:p>
          <a:p>
            <a:pPr eaLnBrk="1" hangingPunct="1">
              <a:spcBef>
                <a:spcPct val="0"/>
              </a:spcBef>
            </a:pPr>
            <a:endParaRPr lang="en-US" altLang="en-US" sz="1400" dirty="0">
              <a:solidFill>
                <a:schemeClr val="tx1"/>
              </a:solidFill>
              <a:latin typeface="+mn-lt"/>
            </a:endParaRPr>
          </a:p>
          <a:p>
            <a:pPr eaLnBrk="1" hangingPunct="1">
              <a:spcBef>
                <a:spcPct val="0"/>
              </a:spcBef>
            </a:pPr>
            <a:r>
              <a:rPr lang="en-US" altLang="en-US" sz="1400" dirty="0">
                <a:solidFill>
                  <a:schemeClr val="tx1"/>
                </a:solidFill>
                <a:latin typeface="+mn-lt"/>
              </a:rPr>
              <a:t>These </a:t>
            </a:r>
            <a:r>
              <a:rPr lang="en-US" altLang="en-US" sz="1400" b="0" dirty="0">
                <a:solidFill>
                  <a:schemeClr val="tx1"/>
                </a:solidFill>
                <a:latin typeface="+mn-lt"/>
              </a:rPr>
              <a:t>processes</a:t>
            </a:r>
            <a:r>
              <a:rPr lang="en-US" altLang="en-US" sz="1400" b="1" dirty="0">
                <a:solidFill>
                  <a:schemeClr val="tx1"/>
                </a:solidFill>
                <a:latin typeface="+mn-lt"/>
              </a:rPr>
              <a:t> </a:t>
            </a:r>
            <a:r>
              <a:rPr lang="en-US" altLang="en-US" sz="1400" dirty="0">
                <a:solidFill>
                  <a:schemeClr val="tx1"/>
                </a:solidFill>
                <a:latin typeface="+mn-lt"/>
              </a:rPr>
              <a:t>are </a:t>
            </a:r>
            <a:r>
              <a:rPr lang="en-US" altLang="en-US" sz="1400" b="0" dirty="0">
                <a:solidFill>
                  <a:schemeClr val="tx1"/>
                </a:solidFill>
                <a:latin typeface="+mn-lt"/>
              </a:rPr>
              <a:t>changing</a:t>
            </a:r>
            <a:r>
              <a:rPr lang="en-US" altLang="en-US" sz="1400" b="1" dirty="0">
                <a:solidFill>
                  <a:schemeClr val="tx1"/>
                </a:solidFill>
                <a:latin typeface="+mn-lt"/>
              </a:rPr>
              <a:t> </a:t>
            </a:r>
            <a:r>
              <a:rPr lang="en-US" altLang="en-US" sz="1400" dirty="0">
                <a:solidFill>
                  <a:schemeClr val="tx1"/>
                </a:solidFill>
                <a:latin typeface="+mn-lt"/>
              </a:rPr>
              <a:t>the continuing person more and more into the positional person of the New Man.  </a:t>
            </a:r>
          </a:p>
          <a:p>
            <a:pPr eaLnBrk="1" hangingPunct="1">
              <a:spcBef>
                <a:spcPct val="0"/>
              </a:spcBef>
            </a:pPr>
            <a:endParaRPr lang="en-US" altLang="en-US" sz="1400" b="1" dirty="0">
              <a:solidFill>
                <a:schemeClr val="tx1"/>
              </a:solidFill>
              <a:latin typeface="+mn-lt"/>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4EF032-C9D8-4AA4-89EB-D2F542D3F3A0}" type="slidenum">
              <a:rPr lang="en-US" altLang="en-US" sz="1300" smtClean="0">
                <a:latin typeface="Arial" charset="0"/>
              </a:rPr>
              <a:pPr eaLnBrk="1" hangingPunct="1">
                <a:spcBef>
                  <a:spcPct val="0"/>
                </a:spcBef>
              </a:pPr>
              <a:t>68</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ts val="317"/>
              </a:spcBef>
              <a:spcAft>
                <a:spcPts val="317"/>
              </a:spcAft>
              <a:defRPr/>
            </a:pPr>
            <a:endParaRPr lang="en-US" dirty="0">
              <a:cs typeface="Calibri"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FF2A889-4522-47B3-83EA-DAC6A9879FE2}" type="slidenum">
              <a:rPr lang="en-US" altLang="en-US" sz="1300" smtClean="0">
                <a:latin typeface="Arial" charset="0"/>
              </a:rPr>
              <a:pPr eaLnBrk="1" hangingPunct="1">
                <a:spcBef>
                  <a:spcPct val="0"/>
                </a:spcBef>
              </a:pPr>
              <a:t>69</a:t>
            </a:fld>
            <a:endParaRPr lang="en-US" altLang="en-US" sz="1300">
              <a:latin typeface="Arial" charset="0"/>
            </a:endParaRPr>
          </a:p>
        </p:txBody>
      </p:sp>
      <p:sp>
        <p:nvSpPr>
          <p:cNvPr id="2" name="Footer Placeholder 1"/>
          <p:cNvSpPr>
            <a:spLocks noGrp="1"/>
          </p:cNvSpPr>
          <p:nvPr>
            <p:ph type="ftr" sz="quarter" idx="10"/>
          </p:nvPr>
        </p:nvSpPr>
        <p:spPr/>
        <p:txBody>
          <a:bodyPr/>
          <a:lstStyle/>
          <a:p>
            <a:pPr>
              <a:defRPr/>
            </a:pPr>
            <a:r>
              <a:rPr lang="en-US"/>
              <a:t>Jim McGowan, Th.D.</a:t>
            </a:r>
          </a:p>
        </p:txBody>
      </p:sp>
      <p:sp>
        <p:nvSpPr>
          <p:cNvPr id="3" name="Header Placeholder 2"/>
          <p:cNvSpPr>
            <a:spLocks noGrp="1"/>
          </p:cNvSpPr>
          <p:nvPr>
            <p:ph type="hdr" sz="quarter" idx="11"/>
          </p:nvPr>
        </p:nvSpPr>
        <p:spPr/>
        <p:txBody>
          <a:bodyPr/>
          <a:lstStyle/>
          <a:p>
            <a:pPr>
              <a:defRPr/>
            </a:pPr>
            <a:r>
              <a:rPr lang="en-US"/>
              <a:t>Spiritual Anatomy - Part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1 Corinthians 15:20-22</a:t>
            </a:r>
          </a:p>
          <a:p>
            <a:pPr eaLnBrk="1" hangingPunct="1">
              <a:spcBef>
                <a:spcPct val="0"/>
              </a:spcBef>
            </a:pPr>
            <a:endParaRPr lang="en-US" altLang="en-US" sz="1400" dirty="0"/>
          </a:p>
          <a:p>
            <a:pPr eaLnBrk="1" hangingPunct="1">
              <a:spcBef>
                <a:spcPct val="0"/>
              </a:spcBef>
            </a:pPr>
            <a:r>
              <a:rPr lang="en-US" altLang="en-US" sz="1400" dirty="0"/>
              <a:t>But now Christ has been raised from the dead, the first fruits of those who are asleep. 21 For since by a man came death, by a man also came the resurrection of the dead. 22 For as in Adam all die, so also in Christ all will be made alive.</a:t>
            </a:r>
          </a:p>
          <a:p>
            <a:pPr eaLnBrk="1" hangingPunct="1">
              <a:spcBef>
                <a:spcPct val="0"/>
              </a:spcBef>
            </a:pPr>
            <a:r>
              <a:rPr lang="en-US" altLang="en-US" sz="1400" dirty="0"/>
              <a:t> </a:t>
            </a:r>
          </a:p>
          <a:p>
            <a:pPr eaLnBrk="1" hangingPunct="1">
              <a:spcBef>
                <a:spcPct val="0"/>
              </a:spcBef>
            </a:pPr>
            <a:r>
              <a:rPr lang="en-US" altLang="en-US" sz="1400" dirty="0"/>
              <a:t>1 Corinthians chapter 15 is primarily about the resurrection, but verses 21 and 22 provide some important insights including:</a:t>
            </a:r>
          </a:p>
          <a:p>
            <a:pPr eaLnBrk="1" hangingPunct="1">
              <a:spcBef>
                <a:spcPct val="0"/>
              </a:spcBef>
            </a:pPr>
            <a:endParaRPr lang="en-US" altLang="en-US" sz="1400"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7</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3588239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4488" indent="-344488" eaLnBrk="1" hangingPunct="1">
              <a:spcBef>
                <a:spcPts val="0"/>
              </a:spcBef>
              <a:spcAft>
                <a:spcPts val="600"/>
              </a:spcAft>
              <a:buFont typeface="+mj-lt"/>
              <a:buAutoNum type="romanUcPeriod"/>
            </a:pPr>
            <a:r>
              <a:rPr lang="en-US" altLang="en-US" sz="1400" dirty="0">
                <a:latin typeface="+mn-lt"/>
              </a:rPr>
              <a:t>Spiritual Anatomy</a:t>
            </a:r>
          </a:p>
          <a:p>
            <a:pPr marL="1200150" lvl="1" indent="-457200" eaLnBrk="1" hangingPunct="1">
              <a:spcBef>
                <a:spcPts val="0"/>
              </a:spcBef>
              <a:spcAft>
                <a:spcPts val="600"/>
              </a:spcAft>
              <a:buFont typeface="+mj-lt"/>
              <a:buAutoNum type="alphaUcPeriod"/>
            </a:pPr>
            <a:r>
              <a:rPr lang="en-US" altLang="en-US" sz="1400" dirty="0">
                <a:latin typeface="+mn-lt"/>
              </a:rPr>
              <a:t>“In Adam” vs. “In Christ”</a:t>
            </a:r>
          </a:p>
          <a:p>
            <a:pPr marL="1825625" lvl="2" indent="-457200" eaLnBrk="1" hangingPunct="1">
              <a:spcBef>
                <a:spcPts val="0"/>
              </a:spcBef>
              <a:spcAft>
                <a:spcPts val="600"/>
              </a:spcAft>
              <a:buFont typeface="+mj-lt"/>
              <a:buAutoNum type="arabicPeriod"/>
            </a:pPr>
            <a:r>
              <a:rPr lang="en-US" altLang="en-US" sz="1400" dirty="0">
                <a:latin typeface="+mn-lt"/>
              </a:rPr>
              <a:t>Unbeliever “In Adam”</a:t>
            </a:r>
          </a:p>
          <a:p>
            <a:pPr marL="1825625" lvl="2" indent="-457200" eaLnBrk="1" hangingPunct="1">
              <a:spcBef>
                <a:spcPts val="0"/>
              </a:spcBef>
              <a:spcAft>
                <a:spcPts val="600"/>
              </a:spcAft>
              <a:buFont typeface="+mj-lt"/>
              <a:buAutoNum type="arabicPeriod"/>
            </a:pPr>
            <a:r>
              <a:rPr lang="en-US" altLang="en-US" sz="1400" dirty="0">
                <a:latin typeface="+mn-lt"/>
              </a:rPr>
              <a:t>Church Age Believer “In Christ”</a:t>
            </a:r>
          </a:p>
          <a:p>
            <a:pPr marL="1200150" lvl="1" indent="-457200" eaLnBrk="1" hangingPunct="1">
              <a:spcBef>
                <a:spcPts val="0"/>
              </a:spcBef>
              <a:spcAft>
                <a:spcPts val="600"/>
              </a:spcAft>
              <a:buFont typeface="+mj-lt"/>
              <a:buAutoNum type="alphaUcPeriod"/>
            </a:pPr>
            <a:r>
              <a:rPr lang="en-US" altLang="en-US" sz="1400" dirty="0">
                <a:latin typeface="+mn-lt"/>
              </a:rPr>
              <a:t>Old Man, Sin Nature vs. New Man, New Nature</a:t>
            </a:r>
          </a:p>
          <a:p>
            <a:pPr marL="1828800" lvl="2" indent="-460375" eaLnBrk="1" hangingPunct="1">
              <a:spcBef>
                <a:spcPts val="0"/>
              </a:spcBef>
              <a:spcAft>
                <a:spcPts val="600"/>
              </a:spcAft>
              <a:buFont typeface="+mj-lt"/>
              <a:buAutoNum type="arabicPeriod"/>
            </a:pPr>
            <a:r>
              <a:rPr lang="en-US" altLang="en-US" sz="1400" dirty="0">
                <a:latin typeface="+mn-lt"/>
              </a:rPr>
              <a:t>Key Points</a:t>
            </a:r>
          </a:p>
          <a:p>
            <a:pPr marL="1828800" lvl="2" indent="-460375" eaLnBrk="1" hangingPunct="1">
              <a:spcBef>
                <a:spcPts val="0"/>
              </a:spcBef>
              <a:spcAft>
                <a:spcPts val="600"/>
              </a:spcAft>
              <a:buFont typeface="+mj-lt"/>
              <a:buAutoNum type="arabicPeriod"/>
            </a:pPr>
            <a:r>
              <a:rPr lang="en-US" altLang="en-US" sz="1400" dirty="0">
                <a:latin typeface="+mn-lt"/>
              </a:rPr>
              <a:t>Old Man vs. Sin Nature Critical Distinctions</a:t>
            </a:r>
          </a:p>
          <a:p>
            <a:pPr marL="1200150" lvl="1" indent="-457200" eaLnBrk="1" hangingPunct="1">
              <a:spcBef>
                <a:spcPts val="0"/>
              </a:spcBef>
              <a:spcAft>
                <a:spcPts val="600"/>
              </a:spcAft>
              <a:buFont typeface="+mj-lt"/>
              <a:buAutoNum type="alphaUcPeriod"/>
            </a:pPr>
            <a:r>
              <a:rPr lang="en-US" altLang="en-US" sz="1400" dirty="0">
                <a:latin typeface="+mn-lt"/>
              </a:rPr>
              <a:t>Continuity of Person</a:t>
            </a:r>
          </a:p>
          <a:p>
            <a:pPr marL="457200" marR="0" lvl="0" indent="-457200" algn="l" defTabSz="914400" rtl="0" eaLnBrk="1" fontAlgn="base" latinLnBrk="0" hangingPunct="1">
              <a:lnSpc>
                <a:spcPct val="100000"/>
              </a:lnSpc>
              <a:spcBef>
                <a:spcPts val="0"/>
              </a:spcBef>
              <a:spcAft>
                <a:spcPts val="600"/>
              </a:spcAft>
              <a:buClrTx/>
              <a:buSzTx/>
              <a:buFont typeface="+mj-lt"/>
              <a:buAutoNum type="romanUcPeriod"/>
              <a:tabLst/>
              <a:defRPr/>
            </a:pPr>
            <a:r>
              <a:rPr lang="en-US" altLang="en-US" sz="1400" dirty="0">
                <a:latin typeface="+mn-lt"/>
              </a:rPr>
              <a:t>Summation &amp; Conclusion</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70</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3752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t>In Christ</a:t>
            </a:r>
            <a:r>
              <a:rPr lang="en-US" altLang="en-US" sz="1400" dirty="0"/>
              <a:t>: All of those who were conceived and born in Adam, once having believed the gospel of salvation, are placed into Christ – they are from that time forward ‘in Christ’, by God’s doing (1 Corinthians 1:30).   All those ‘in Christ’ share His spiritual history, and the consequences of that history, and are identified with Him.</a:t>
            </a:r>
          </a:p>
          <a:p>
            <a:pPr eaLnBrk="1" hangingPunct="1">
              <a:spcBef>
                <a:spcPct val="0"/>
              </a:spcBef>
            </a:pPr>
            <a:endParaRPr lang="en-US" altLang="en-US" sz="1400"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5D47CD-FD30-4FAF-95A8-6109DD607FC8}" type="slidenum">
              <a:rPr lang="en-US" altLang="en-US" sz="1300" smtClean="0">
                <a:latin typeface="Arial" charset="0"/>
              </a:rPr>
              <a:pPr eaLnBrk="1" hangingPunct="1">
                <a:spcBef>
                  <a:spcPct val="0"/>
                </a:spcBef>
              </a:pPr>
              <a:t>8</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altLang="en-US" sz="1400" dirty="0">
                <a:latin typeface="+mn-lt"/>
              </a:rPr>
              <a:t>1 Corinthians 1:30 - But </a:t>
            </a:r>
            <a:r>
              <a:rPr lang="en-US" altLang="en-US" sz="1400" b="1" u="sng" dirty="0">
                <a:latin typeface="+mn-lt"/>
              </a:rPr>
              <a:t>by His doing </a:t>
            </a:r>
            <a:r>
              <a:rPr lang="en-US" altLang="en-US" sz="1400" dirty="0">
                <a:latin typeface="+mn-lt"/>
              </a:rPr>
              <a:t>you are in Christ Jesus, who became to us wisdom from God, and righteousness and sanctification, and redemption.</a:t>
            </a:r>
          </a:p>
          <a:p>
            <a:pPr eaLnBrk="1" hangingPunct="1">
              <a:spcBef>
                <a:spcPct val="0"/>
              </a:spcBef>
            </a:pPr>
            <a:endParaRPr lang="en-US" altLang="en-US" sz="1400" dirty="0">
              <a:latin typeface="+mn-lt"/>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A542E5-48F4-475B-ADC1-494F04E0C327}" type="slidenum">
              <a:rPr lang="en-US" altLang="en-US" sz="1300" smtClean="0">
                <a:latin typeface="Arial" charset="0"/>
              </a:rPr>
              <a:pPr eaLnBrk="1" hangingPunct="1">
                <a:spcBef>
                  <a:spcPct val="0"/>
                </a:spcBef>
              </a:pPr>
              <a:t>9</a:t>
            </a:fld>
            <a:endParaRPr lang="en-US" altLang="en-US" sz="1300" dirty="0">
              <a:latin typeface="Arial" charset="0"/>
            </a:endParaRPr>
          </a:p>
        </p:txBody>
      </p:sp>
      <p:sp>
        <p:nvSpPr>
          <p:cNvPr id="2" name="Footer Placeholder 1"/>
          <p:cNvSpPr>
            <a:spLocks noGrp="1"/>
          </p:cNvSpPr>
          <p:nvPr>
            <p:ph type="ftr" sz="quarter" idx="10"/>
          </p:nvPr>
        </p:nvSpPr>
        <p:spPr/>
        <p:txBody>
          <a:bodyPr/>
          <a:lstStyle/>
          <a:p>
            <a:pPr>
              <a:defRPr/>
            </a:pPr>
            <a:r>
              <a:rPr lang="en-US" dirty="0"/>
              <a:t>Jim McGowan, Th.D.</a:t>
            </a:r>
          </a:p>
        </p:txBody>
      </p:sp>
      <p:sp>
        <p:nvSpPr>
          <p:cNvPr id="3" name="Header Placeholder 2"/>
          <p:cNvSpPr>
            <a:spLocks noGrp="1"/>
          </p:cNvSpPr>
          <p:nvPr>
            <p:ph type="hdr" sz="quarter" idx="11"/>
          </p:nvPr>
        </p:nvSpPr>
        <p:spPr/>
        <p:txBody>
          <a:bodyPr/>
          <a:lstStyle/>
          <a:p>
            <a:pPr>
              <a:defRPr/>
            </a:pPr>
            <a:r>
              <a:rPr lang="en-US" dirty="0"/>
              <a:t>Spiritual Anatomy - Part 1</a:t>
            </a:r>
          </a:p>
        </p:txBody>
      </p:sp>
    </p:spTree>
    <p:extLst>
      <p:ext uri="{BB962C8B-B14F-4D97-AF65-F5344CB8AC3E}">
        <p14:creationId xmlns:p14="http://schemas.microsoft.com/office/powerpoint/2010/main" val="353931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B72A10-4F78-4904-B55D-2204946B420D}" type="slidenum">
              <a:rPr lang="en-US"/>
              <a:pPr>
                <a:defRPr/>
              </a:pPr>
              <a:t>‹#›</a:t>
            </a:fld>
            <a:endParaRPr lang="en-US"/>
          </a:p>
        </p:txBody>
      </p:sp>
    </p:spTree>
    <p:extLst>
      <p:ext uri="{BB962C8B-B14F-4D97-AF65-F5344CB8AC3E}">
        <p14:creationId xmlns:p14="http://schemas.microsoft.com/office/powerpoint/2010/main" val="180339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8264B-B8C2-4503-91F8-893F6687BA11}" type="slidenum">
              <a:rPr lang="en-US"/>
              <a:pPr>
                <a:defRPr/>
              </a:pPr>
              <a:t>‹#›</a:t>
            </a:fld>
            <a:endParaRPr lang="en-US"/>
          </a:p>
        </p:txBody>
      </p:sp>
    </p:spTree>
    <p:extLst>
      <p:ext uri="{BB962C8B-B14F-4D97-AF65-F5344CB8AC3E}">
        <p14:creationId xmlns:p14="http://schemas.microsoft.com/office/powerpoint/2010/main" val="134365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79EE91-A3AA-4F22-A8F9-A551EE4709C1}" type="slidenum">
              <a:rPr lang="en-US"/>
              <a:pPr>
                <a:defRPr/>
              </a:pPr>
              <a:t>‹#›</a:t>
            </a:fld>
            <a:endParaRPr lang="en-US"/>
          </a:p>
        </p:txBody>
      </p:sp>
    </p:spTree>
    <p:extLst>
      <p:ext uri="{BB962C8B-B14F-4D97-AF65-F5344CB8AC3E}">
        <p14:creationId xmlns:p14="http://schemas.microsoft.com/office/powerpoint/2010/main" val="162925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249ED3-11AF-403E-B0D9-66B546A671AE}" type="slidenum">
              <a:rPr lang="en-US"/>
              <a:pPr>
                <a:defRPr/>
              </a:pPr>
              <a:t>‹#›</a:t>
            </a:fld>
            <a:endParaRPr lang="en-US"/>
          </a:p>
        </p:txBody>
      </p:sp>
    </p:spTree>
    <p:extLst>
      <p:ext uri="{BB962C8B-B14F-4D97-AF65-F5344CB8AC3E}">
        <p14:creationId xmlns:p14="http://schemas.microsoft.com/office/powerpoint/2010/main" val="58792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87F56-595F-45E4-93D1-D078D9C1A177}" type="slidenum">
              <a:rPr lang="en-US"/>
              <a:pPr>
                <a:defRPr/>
              </a:pPr>
              <a:t>‹#›</a:t>
            </a:fld>
            <a:endParaRPr lang="en-US"/>
          </a:p>
        </p:txBody>
      </p:sp>
    </p:spTree>
    <p:extLst>
      <p:ext uri="{BB962C8B-B14F-4D97-AF65-F5344CB8AC3E}">
        <p14:creationId xmlns:p14="http://schemas.microsoft.com/office/powerpoint/2010/main" val="294022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8863DD-8929-4240-9B9E-5A2EDCB47624}" type="slidenum">
              <a:rPr lang="en-US"/>
              <a:pPr>
                <a:defRPr/>
              </a:pPr>
              <a:t>‹#›</a:t>
            </a:fld>
            <a:endParaRPr lang="en-US"/>
          </a:p>
        </p:txBody>
      </p:sp>
    </p:spTree>
    <p:extLst>
      <p:ext uri="{BB962C8B-B14F-4D97-AF65-F5344CB8AC3E}">
        <p14:creationId xmlns:p14="http://schemas.microsoft.com/office/powerpoint/2010/main" val="316574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2298F8-F196-41DC-ABF7-9FF4D27AFE66}" type="slidenum">
              <a:rPr lang="en-US"/>
              <a:pPr>
                <a:defRPr/>
              </a:pPr>
              <a:t>‹#›</a:t>
            </a:fld>
            <a:endParaRPr lang="en-US"/>
          </a:p>
        </p:txBody>
      </p:sp>
    </p:spTree>
    <p:extLst>
      <p:ext uri="{BB962C8B-B14F-4D97-AF65-F5344CB8AC3E}">
        <p14:creationId xmlns:p14="http://schemas.microsoft.com/office/powerpoint/2010/main" val="25865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691361-4BD3-44ED-9756-760A7C4DBE27}" type="slidenum">
              <a:rPr lang="en-US"/>
              <a:pPr>
                <a:defRPr/>
              </a:pPr>
              <a:t>‹#›</a:t>
            </a:fld>
            <a:endParaRPr lang="en-US"/>
          </a:p>
        </p:txBody>
      </p:sp>
    </p:spTree>
    <p:extLst>
      <p:ext uri="{BB962C8B-B14F-4D97-AF65-F5344CB8AC3E}">
        <p14:creationId xmlns:p14="http://schemas.microsoft.com/office/powerpoint/2010/main" val="160807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17D9DE-D517-4A23-835C-277FDB0F09EB}" type="slidenum">
              <a:rPr lang="en-US"/>
              <a:pPr>
                <a:defRPr/>
              </a:pPr>
              <a:t>‹#›</a:t>
            </a:fld>
            <a:endParaRPr lang="en-US"/>
          </a:p>
        </p:txBody>
      </p:sp>
    </p:spTree>
    <p:extLst>
      <p:ext uri="{BB962C8B-B14F-4D97-AF65-F5344CB8AC3E}">
        <p14:creationId xmlns:p14="http://schemas.microsoft.com/office/powerpoint/2010/main" val="193085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06690-E5CA-4B7B-8799-A419F4595D51}" type="slidenum">
              <a:rPr lang="en-US"/>
              <a:pPr>
                <a:defRPr/>
              </a:pPr>
              <a:t>‹#›</a:t>
            </a:fld>
            <a:endParaRPr lang="en-US"/>
          </a:p>
        </p:txBody>
      </p:sp>
    </p:spTree>
    <p:extLst>
      <p:ext uri="{BB962C8B-B14F-4D97-AF65-F5344CB8AC3E}">
        <p14:creationId xmlns:p14="http://schemas.microsoft.com/office/powerpoint/2010/main" val="349099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E4FA9B-9042-434B-B24A-2EF58E349562}" type="slidenum">
              <a:rPr lang="en-US"/>
              <a:pPr>
                <a:defRPr/>
              </a:pPr>
              <a:t>‹#›</a:t>
            </a:fld>
            <a:endParaRPr lang="en-US"/>
          </a:p>
        </p:txBody>
      </p:sp>
    </p:spTree>
    <p:extLst>
      <p:ext uri="{BB962C8B-B14F-4D97-AF65-F5344CB8AC3E}">
        <p14:creationId xmlns:p14="http://schemas.microsoft.com/office/powerpoint/2010/main" val="348553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DB2D3DCA-E3F6-4E3E-8E92-BA86B85577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media.photobucket.com/image/jesus%20throne/zcry/faith/throne1.jpg?o=15"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duluthbible.org/filerequest/9902.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duluthbible.org/filerequest/9896.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duluthbible.org/filerequest/9902.pdf"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1828800" y="685800"/>
            <a:ext cx="5486400" cy="5486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3"/>
          <p:cNvSpPr txBox="1">
            <a:spLocks noChangeArrowheads="1"/>
          </p:cNvSpPr>
          <p:nvPr/>
        </p:nvSpPr>
        <p:spPr bwMode="auto">
          <a:xfrm>
            <a:off x="2286000" y="3124200"/>
            <a:ext cx="4530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400" b="1" dirty="0">
                <a:latin typeface="Calibri" pitchFamily="34" charset="0"/>
              </a:rPr>
              <a:t>Part 1</a:t>
            </a:r>
          </a:p>
        </p:txBody>
      </p:sp>
      <p:sp>
        <p:nvSpPr>
          <p:cNvPr id="6" name="TextBox 3"/>
          <p:cNvSpPr txBox="1">
            <a:spLocks noChangeArrowheads="1"/>
          </p:cNvSpPr>
          <p:nvPr/>
        </p:nvSpPr>
        <p:spPr bwMode="auto">
          <a:xfrm>
            <a:off x="1295400" y="63054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r>
              <a:rPr lang="en-US" sz="1000" b="1" dirty="0">
                <a:solidFill>
                  <a:srgbClr val="000000"/>
                </a:solidFill>
                <a:latin typeface="Calibri" pitchFamily="34" charset="0"/>
                <a:cs typeface="Calibri" pitchFamily="34" charset="0"/>
              </a:rPr>
              <a:t>This presentation was compiled using excerpts from the </a:t>
            </a:r>
            <a:r>
              <a:rPr lang="en-US" sz="1000" b="1" i="1" dirty="0">
                <a:solidFill>
                  <a:srgbClr val="000000"/>
                </a:solidFill>
                <a:latin typeface="Calibri" pitchFamily="34" charset="0"/>
                <a:cs typeface="Calibri" pitchFamily="34" charset="0"/>
              </a:rPr>
              <a:t>Complete Works of Miles J. Stanford, </a:t>
            </a:r>
            <a:r>
              <a:rPr lang="en-US" sz="1000" b="1" dirty="0">
                <a:solidFill>
                  <a:srgbClr val="000000"/>
                </a:solidFill>
                <a:latin typeface="Calibri" pitchFamily="34" charset="0"/>
                <a:cs typeface="Calibri" pitchFamily="34" charset="0"/>
              </a:rPr>
              <a:t>resources</a:t>
            </a:r>
            <a:r>
              <a:rPr lang="en-US" sz="1000" b="1" i="1" dirty="0">
                <a:solidFill>
                  <a:srgbClr val="000000"/>
                </a:solidFill>
                <a:latin typeface="Calibri" pitchFamily="34" charset="0"/>
                <a:cs typeface="Calibri" pitchFamily="34" charset="0"/>
              </a:rPr>
              <a:t> </a:t>
            </a:r>
            <a:r>
              <a:rPr lang="en-US" sz="1000" b="1" dirty="0">
                <a:solidFill>
                  <a:srgbClr val="000000"/>
                </a:solidFill>
                <a:latin typeface="Calibri" pitchFamily="34" charset="0"/>
                <a:cs typeface="Calibri" pitchFamily="34" charset="0"/>
              </a:rPr>
              <a:t>obtained from </a:t>
            </a:r>
            <a:r>
              <a:rPr lang="en-US" sz="1000" b="1" i="1" dirty="0">
                <a:solidFill>
                  <a:srgbClr val="000000"/>
                </a:solidFill>
                <a:latin typeface="Calibri" pitchFamily="34" charset="0"/>
                <a:cs typeface="Calibri" pitchFamily="34" charset="0"/>
              </a:rPr>
              <a:t>Duluth Bible Church’s website, </a:t>
            </a:r>
            <a:r>
              <a:rPr lang="en-US" sz="1000" b="1" dirty="0">
                <a:solidFill>
                  <a:srgbClr val="000000"/>
                </a:solidFill>
                <a:latin typeface="Calibri" pitchFamily="34" charset="0"/>
                <a:cs typeface="Calibri" pitchFamily="34" charset="0"/>
              </a:rPr>
              <a:t>and resources</a:t>
            </a:r>
            <a:r>
              <a:rPr lang="en-US" sz="1000" b="1" i="1" dirty="0">
                <a:solidFill>
                  <a:srgbClr val="000000"/>
                </a:solidFill>
                <a:latin typeface="Calibri" pitchFamily="34" charset="0"/>
                <a:cs typeface="Calibri" pitchFamily="34" charset="0"/>
              </a:rPr>
              <a:t> </a:t>
            </a:r>
            <a:r>
              <a:rPr lang="en-US" sz="1000" b="1" dirty="0">
                <a:solidFill>
                  <a:srgbClr val="000000"/>
                </a:solidFill>
                <a:latin typeface="Calibri" pitchFamily="34" charset="0"/>
                <a:cs typeface="Calibri" pitchFamily="34" charset="0"/>
              </a:rPr>
              <a:t>obtained from Pastor Vern Peterman, Holly Hills Bible Church – Used with permission.</a:t>
            </a:r>
          </a:p>
        </p:txBody>
      </p:sp>
      <p:graphicFrame>
        <p:nvGraphicFramePr>
          <p:cNvPr id="8" name="Table 7"/>
          <p:cNvGraphicFramePr>
            <a:graphicFrameLocks noGrp="1"/>
          </p:cNvGraphicFramePr>
          <p:nvPr/>
        </p:nvGraphicFramePr>
        <p:xfrm>
          <a:off x="381000" y="381000"/>
          <a:ext cx="852377" cy="6309360"/>
        </p:xfrm>
        <a:graphic>
          <a:graphicData uri="http://schemas.openxmlformats.org/drawingml/2006/table">
            <a:tbl>
              <a:tblPr firstRow="1" bandRow="1">
                <a:effectLst/>
                <a:tableStyleId>{2D5ABB26-0587-4C30-8999-92F81FD0307C}</a:tableStyleId>
              </a:tblPr>
              <a:tblGrid>
                <a:gridCol w="852377">
                  <a:extLst>
                    <a:ext uri="{9D8B030D-6E8A-4147-A177-3AD203B41FA5}">
                      <a16:colId xmlns:a16="http://schemas.microsoft.com/office/drawing/2014/main" val="20000"/>
                    </a:ext>
                  </a:extLst>
                </a:gridCol>
              </a:tblGrid>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S</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0"/>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P</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1"/>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I</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2"/>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R</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3"/>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I</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4"/>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T</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5"/>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U</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6"/>
                  </a:ext>
                </a:extLst>
              </a:tr>
              <a:tr h="680597">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A</a:t>
                      </a:r>
                      <a:endParaRPr lang="en-US" sz="4000" b="0" cap="none" spc="0" baseline="-25000" dirty="0">
                        <a:ln>
                          <a:noFill/>
                        </a:ln>
                        <a:solidFill>
                          <a:schemeClr val="tx1"/>
                        </a:solidFill>
                        <a:effectLst/>
                        <a:latin typeface="Arial Black" panose="020B0A04020102020204" pitchFamily="34" charset="0"/>
                      </a:endParaRPr>
                    </a:p>
                  </a:txBody>
                  <a:tcPr anchor="ctr"/>
                </a:tc>
                <a:extLst>
                  <a:ext uri="{0D108BD9-81ED-4DB2-BD59-A6C34878D82A}">
                    <a16:rowId xmlns:a16="http://schemas.microsoft.com/office/drawing/2014/main" val="10007"/>
                  </a:ext>
                </a:extLst>
              </a:tr>
              <a:tr h="680597">
                <a:tc>
                  <a:txBody>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L</a:t>
                      </a:r>
                    </a:p>
                  </a:txBody>
                  <a:tcPr anchor="ct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nvGraphicFramePr>
        <p:xfrm>
          <a:off x="7758223" y="381000"/>
          <a:ext cx="852377" cy="5791198"/>
        </p:xfrm>
        <a:graphic>
          <a:graphicData uri="http://schemas.openxmlformats.org/drawingml/2006/table">
            <a:tbl>
              <a:tblPr firstRow="1" bandRow="1">
                <a:tableStyleId>{2D5ABB26-0587-4C30-8999-92F81FD0307C}</a:tableStyleId>
              </a:tblPr>
              <a:tblGrid>
                <a:gridCol w="852377">
                  <a:extLst>
                    <a:ext uri="{9D8B030D-6E8A-4147-A177-3AD203B41FA5}">
                      <a16:colId xmlns:a16="http://schemas.microsoft.com/office/drawing/2014/main" val="20000"/>
                    </a:ext>
                  </a:extLst>
                </a:gridCol>
              </a:tblGrid>
              <a:tr h="827314">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A</a:t>
                      </a:r>
                      <a:endParaRPr lang="en-US" sz="4000" b="0" cap="none" spc="0" baseline="-25000" dirty="0">
                        <a:ln>
                          <a:noFill/>
                        </a:ln>
                        <a:solidFill>
                          <a:schemeClr val="tx1"/>
                        </a:solidFill>
                        <a:effectLst/>
                        <a:latin typeface="Arial Black" panose="020B0A04020102020204" pitchFamily="34" charset="0"/>
                      </a:endParaRPr>
                    </a:p>
                  </a:txBody>
                  <a:tcPr/>
                </a:tc>
                <a:extLst>
                  <a:ext uri="{0D108BD9-81ED-4DB2-BD59-A6C34878D82A}">
                    <a16:rowId xmlns:a16="http://schemas.microsoft.com/office/drawing/2014/main" val="10000"/>
                  </a:ext>
                </a:extLst>
              </a:tr>
              <a:tr h="827314">
                <a:tc>
                  <a:txBody>
                    <a:bodyPr/>
                    <a:lstStyle/>
                    <a:p>
                      <a:pPr marL="0" algn="ctr" defTabSz="914400" rtl="0" eaLnBrk="1" latinLnBrk="0" hangingPunct="1"/>
                      <a:r>
                        <a:rPr lang="en-US" sz="40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Calibri" pitchFamily="34" charset="0"/>
                        </a:rPr>
                        <a:t>N</a:t>
                      </a:r>
                    </a:p>
                  </a:txBody>
                  <a:tcPr/>
                </a:tc>
                <a:extLst>
                  <a:ext uri="{0D108BD9-81ED-4DB2-BD59-A6C34878D82A}">
                    <a16:rowId xmlns:a16="http://schemas.microsoft.com/office/drawing/2014/main" val="10001"/>
                  </a:ext>
                </a:extLst>
              </a:tr>
              <a:tr h="827314">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A</a:t>
                      </a:r>
                      <a:endParaRPr lang="en-US" sz="4000" b="0" cap="none" spc="0" baseline="-25000" dirty="0">
                        <a:ln>
                          <a:noFill/>
                        </a:ln>
                        <a:solidFill>
                          <a:schemeClr val="tx1"/>
                        </a:solidFill>
                        <a:effectLst/>
                        <a:latin typeface="Arial Black" panose="020B0A04020102020204" pitchFamily="34" charset="0"/>
                      </a:endParaRPr>
                    </a:p>
                  </a:txBody>
                  <a:tcPr/>
                </a:tc>
                <a:extLst>
                  <a:ext uri="{0D108BD9-81ED-4DB2-BD59-A6C34878D82A}">
                    <a16:rowId xmlns:a16="http://schemas.microsoft.com/office/drawing/2014/main" val="10002"/>
                  </a:ext>
                </a:extLst>
              </a:tr>
              <a:tr h="827314">
                <a:tc>
                  <a:txBody>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T</a:t>
                      </a:r>
                      <a:endParaRPr lang="en-US" sz="4000" b="0" cap="none" spc="0" baseline="-25000" dirty="0">
                        <a:ln>
                          <a:noFill/>
                        </a:ln>
                        <a:solidFill>
                          <a:schemeClr val="tx1"/>
                        </a:solidFill>
                        <a:effectLst/>
                        <a:latin typeface="Arial Black" panose="020B0A04020102020204" pitchFamily="34" charset="0"/>
                      </a:endParaRPr>
                    </a:p>
                  </a:txBody>
                  <a:tcPr/>
                </a:tc>
                <a:extLst>
                  <a:ext uri="{0D108BD9-81ED-4DB2-BD59-A6C34878D82A}">
                    <a16:rowId xmlns:a16="http://schemas.microsoft.com/office/drawing/2014/main" val="10003"/>
                  </a:ext>
                </a:extLst>
              </a:tr>
              <a:tr h="827314">
                <a:tc>
                  <a:txBody>
                    <a:bodyPr/>
                    <a:lstStyle/>
                    <a:p>
                      <a:pPr marL="0" algn="ctr" defTabSz="914400" rtl="0" eaLnBrk="1" latinLnBrk="0" hangingPunct="1"/>
                      <a:r>
                        <a:rPr lang="en-US" sz="40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Calibri" pitchFamily="34" charset="0"/>
                        </a:rPr>
                        <a:t>O</a:t>
                      </a:r>
                    </a:p>
                  </a:txBody>
                  <a:tcPr/>
                </a:tc>
                <a:extLst>
                  <a:ext uri="{0D108BD9-81ED-4DB2-BD59-A6C34878D82A}">
                    <a16:rowId xmlns:a16="http://schemas.microsoft.com/office/drawing/2014/main" val="10004"/>
                  </a:ext>
                </a:extLst>
              </a:tr>
              <a:tr h="827314">
                <a:tc>
                  <a:txBody>
                    <a:bodyPr/>
                    <a:lstStyle/>
                    <a:p>
                      <a:pPr marL="0" algn="ctr" defTabSz="914400" rtl="0" eaLnBrk="1" latinLnBrk="0" hangingPunct="1"/>
                      <a:r>
                        <a:rPr lang="en-US" sz="40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Calibri" pitchFamily="34" charset="0"/>
                        </a:rPr>
                        <a:t>M</a:t>
                      </a:r>
                    </a:p>
                  </a:txBody>
                  <a:tcPr/>
                </a:tc>
                <a:extLst>
                  <a:ext uri="{0D108BD9-81ED-4DB2-BD59-A6C34878D82A}">
                    <a16:rowId xmlns:a16="http://schemas.microsoft.com/office/drawing/2014/main" val="10005"/>
                  </a:ext>
                </a:extLst>
              </a:tr>
              <a:tr h="827314">
                <a:tc>
                  <a:txBody>
                    <a:bodyPr/>
                    <a:lstStyle/>
                    <a:p>
                      <a:pPr marL="0" algn="ctr" defTabSz="914400" rtl="0" eaLnBrk="1" latinLnBrk="0" hangingPunct="1"/>
                      <a:r>
                        <a:rPr lang="en-US" sz="40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n-ea"/>
                          <a:cs typeface="Calibri" pitchFamily="34" charset="0"/>
                        </a:rPr>
                        <a:t>Y</a:t>
                      </a:r>
                    </a:p>
                  </a:txBody>
                  <a:tcPr/>
                </a:tc>
                <a:extLst>
                  <a:ext uri="{0D108BD9-81ED-4DB2-BD59-A6C34878D82A}">
                    <a16:rowId xmlns:a16="http://schemas.microsoft.com/office/drawing/2014/main" val="10006"/>
                  </a:ext>
                </a:extLst>
              </a:tr>
            </a:tbl>
          </a:graphicData>
        </a:graphic>
      </p:graphicFrame>
      <p:sp>
        <p:nvSpPr>
          <p:cNvPr id="10" name="TextBox 3"/>
          <p:cNvSpPr txBox="1">
            <a:spLocks noChangeArrowheads="1"/>
          </p:cNvSpPr>
          <p:nvPr/>
        </p:nvSpPr>
        <p:spPr bwMode="auto">
          <a:xfrm>
            <a:off x="2306638" y="4724400"/>
            <a:ext cx="45307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chemeClr val="accent5">
                    <a:lumMod val="10000"/>
                  </a:schemeClr>
                </a:solidFill>
                <a:latin typeface="Calibri" pitchFamily="34" charset="0"/>
                <a:ea typeface="+mj-ea"/>
                <a:cs typeface="Calibri" pitchFamily="34" charset="0"/>
              </a:rPr>
              <a:t>Jim McGowan, Th.D.</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Sugar Land Bible Church</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Nov. 06, 2016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922" y="685800"/>
            <a:ext cx="7198157" cy="5486400"/>
          </a:xfrm>
          <a:prstGeom prst="rect">
            <a:avLst/>
          </a:prstGeom>
        </p:spPr>
      </p:pic>
    </p:spTree>
    <p:extLst>
      <p:ext uri="{BB962C8B-B14F-4D97-AF65-F5344CB8AC3E}">
        <p14:creationId xmlns:p14="http://schemas.microsoft.com/office/powerpoint/2010/main" val="30942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5955454" y="563880"/>
            <a:ext cx="2655146" cy="256032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srcRect/>
          <a:stretch>
            <a:fillRect/>
          </a:stretch>
        </p:blipFill>
        <p:spPr bwMode="auto">
          <a:xfrm>
            <a:off x="545254" y="3815804"/>
            <a:ext cx="2655146" cy="2560320"/>
          </a:xfrm>
          <a:prstGeom prst="rect">
            <a:avLst/>
          </a:prstGeom>
          <a:ln>
            <a:noFill/>
          </a:ln>
          <a:effectLst>
            <a:outerShdw blurRad="292100" dist="139700" dir="2700000" algn="tl" rotWithShape="0">
              <a:srgbClr val="333333">
                <a:alpha val="65000"/>
              </a:srgbClr>
            </a:outerShdw>
          </a:effectLst>
        </p:spPr>
      </p:pic>
      <p:sp>
        <p:nvSpPr>
          <p:cNvPr id="5123" name="Rectangle 2"/>
          <p:cNvSpPr>
            <a:spLocks noChangeArrowheads="1"/>
          </p:cNvSpPr>
          <p:nvPr/>
        </p:nvSpPr>
        <p:spPr bwMode="auto">
          <a:xfrm>
            <a:off x="254847" y="572869"/>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14350" lvl="1" indent="-514350" eaLnBrk="1" hangingPunct="1">
              <a:spcBef>
                <a:spcPts val="600"/>
              </a:spcBef>
              <a:spcAft>
                <a:spcPts val="600"/>
              </a:spcAft>
              <a:buFont typeface="+mj-lt"/>
              <a:buAutoNum type="alphaUcPeriod" startAt="2"/>
            </a:pPr>
            <a:r>
              <a:rPr lang="en-US" altLang="en-US" sz="3600" dirty="0">
                <a:latin typeface="Calibri" pitchFamily="34" charset="0"/>
              </a:rPr>
              <a:t>Old Man, Sin Nature… </a:t>
            </a:r>
          </a:p>
        </p:txBody>
      </p:sp>
      <p:sp>
        <p:nvSpPr>
          <p:cNvPr id="7" name="Rectangle 2"/>
          <p:cNvSpPr>
            <a:spLocks noChangeArrowheads="1"/>
          </p:cNvSpPr>
          <p:nvPr/>
        </p:nvSpPr>
        <p:spPr bwMode="auto">
          <a:xfrm>
            <a:off x="3581400" y="4495800"/>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eaLnBrk="1" hangingPunct="1">
              <a:spcBef>
                <a:spcPts val="600"/>
              </a:spcBef>
              <a:spcAft>
                <a:spcPts val="600"/>
              </a:spcAft>
              <a:buNone/>
            </a:pPr>
            <a:r>
              <a:rPr lang="en-US" altLang="en-US" sz="3600" dirty="0">
                <a:latin typeface="Calibri" pitchFamily="34" charset="0"/>
              </a:rPr>
              <a:t>…New Man, New Nature</a:t>
            </a:r>
          </a:p>
        </p:txBody>
      </p:sp>
      <p:sp>
        <p:nvSpPr>
          <p:cNvPr id="8" name="Rectangle 2"/>
          <p:cNvSpPr>
            <a:spLocks noChangeArrowheads="1"/>
          </p:cNvSpPr>
          <p:nvPr/>
        </p:nvSpPr>
        <p:spPr bwMode="auto">
          <a:xfrm>
            <a:off x="4204124" y="2630269"/>
            <a:ext cx="73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eaLnBrk="1" hangingPunct="1">
              <a:spcBef>
                <a:spcPts val="600"/>
              </a:spcBef>
              <a:spcAft>
                <a:spcPts val="600"/>
              </a:spcAft>
              <a:buNone/>
            </a:pPr>
            <a:r>
              <a:rPr lang="en-US" altLang="en-US" sz="3600" dirty="0">
                <a:latin typeface="Calibri" pitchFamily="34" charset="0"/>
              </a:rPr>
              <a:t>Vs.</a:t>
            </a:r>
          </a:p>
        </p:txBody>
      </p:sp>
    </p:spTree>
    <p:extLst>
      <p:ext uri="{BB962C8B-B14F-4D97-AF65-F5344CB8AC3E}">
        <p14:creationId xmlns:p14="http://schemas.microsoft.com/office/powerpoint/2010/main" val="298093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0384" y="1066800"/>
            <a:ext cx="60032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419100" y="405825"/>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lvl="1" indent="-341313" eaLnBrk="1" hangingPunct="1">
              <a:spcBef>
                <a:spcPts val="600"/>
              </a:spcBef>
              <a:spcAft>
                <a:spcPts val="600"/>
              </a:spcAft>
              <a:buFont typeface="+mj-lt"/>
              <a:buAutoNum type="alphaUcPeriod" startAt="2"/>
            </a:pPr>
            <a:r>
              <a:rPr lang="en-US" altLang="en-US" sz="3200" dirty="0">
                <a:latin typeface="Calibri" pitchFamily="34" charset="0"/>
              </a:rPr>
              <a:t>Old Man, Sin Nature vs. New Man, New Nature</a:t>
            </a:r>
          </a:p>
        </p:txBody>
      </p:sp>
      <p:sp>
        <p:nvSpPr>
          <p:cNvPr id="2" name="Rectangle 1"/>
          <p:cNvSpPr/>
          <p:nvPr/>
        </p:nvSpPr>
        <p:spPr>
          <a:xfrm>
            <a:off x="0" y="5599093"/>
            <a:ext cx="9144000" cy="1015663"/>
          </a:xfrm>
          <a:prstGeom prst="rect">
            <a:avLst/>
          </a:prstGeom>
        </p:spPr>
        <p:txBody>
          <a:bodyPr wrap="square">
            <a:spAutoFit/>
          </a:bodyPr>
          <a:lstStyle/>
          <a:p>
            <a:pPr algn="ctr"/>
            <a:r>
              <a:rPr lang="en-US" sz="3000" i="1" dirty="0">
                <a:latin typeface="Calibri" panose="020F0502020204030204" pitchFamily="34" charset="0"/>
              </a:rPr>
              <a:t>There is often at least some uncertainty as to what these terms mean, and perhaps even a lot of uncertainty. </a:t>
            </a:r>
          </a:p>
        </p:txBody>
      </p:sp>
    </p:spTree>
    <p:extLst>
      <p:ext uri="{BB962C8B-B14F-4D97-AF65-F5344CB8AC3E}">
        <p14:creationId xmlns:p14="http://schemas.microsoft.com/office/powerpoint/2010/main" val="266340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
          <p:cNvSpPr>
            <a:spLocks noChangeArrowheads="1"/>
          </p:cNvSpPr>
          <p:nvPr/>
        </p:nvSpPr>
        <p:spPr bwMode="auto">
          <a:xfrm>
            <a:off x="2895600" y="932557"/>
            <a:ext cx="6096000" cy="3862596"/>
          </a:xfrm>
          <a:prstGeom prst="rect">
            <a:avLst/>
          </a:prstGeom>
          <a:noFill/>
          <a:ln>
            <a:noFill/>
          </a:ln>
          <a:extLst/>
        </p:spPr>
        <p:txBody>
          <a:bodyPr wrap="square">
            <a:spAutoFit/>
          </a:bodyPr>
          <a:lstStyle/>
          <a:p>
            <a:pPr algn="just">
              <a:spcBef>
                <a:spcPts val="0"/>
              </a:spcBef>
              <a:spcAft>
                <a:spcPts val="600"/>
              </a:spcAft>
              <a:defRPr/>
            </a:pPr>
            <a:r>
              <a:rPr lang="en-US" sz="3000" b="1" dirty="0">
                <a:latin typeface="Calibri" pitchFamily="34" charset="0"/>
                <a:cs typeface="Calibri" pitchFamily="34" charset="0"/>
              </a:rPr>
              <a:t>The Old Man (Rom. 6; Eph. 4; Col. 3) is the </a:t>
            </a:r>
            <a:r>
              <a:rPr lang="en-US" sz="3000" b="1" i="1" dirty="0">
                <a:solidFill>
                  <a:srgbClr val="0000FF"/>
                </a:solidFill>
                <a:latin typeface="Calibri" pitchFamily="34" charset="0"/>
                <a:cs typeface="Calibri" pitchFamily="34" charset="0"/>
              </a:rPr>
              <a:t>positional person </a:t>
            </a:r>
            <a:r>
              <a:rPr lang="en-US" sz="3000" b="1" dirty="0">
                <a:latin typeface="Calibri" pitchFamily="34" charset="0"/>
                <a:cs typeface="Calibri" pitchFamily="34" charset="0"/>
              </a:rPr>
              <a:t>representing </a:t>
            </a:r>
            <a:r>
              <a:rPr lang="en-US" sz="3000" b="1" i="1" dirty="0">
                <a:solidFill>
                  <a:srgbClr val="0000FF"/>
                </a:solidFill>
                <a:latin typeface="Calibri" pitchFamily="34" charset="0"/>
                <a:cs typeface="Calibri" pitchFamily="34" charset="0"/>
              </a:rPr>
              <a:t>all who the unbeliever is </a:t>
            </a:r>
            <a:r>
              <a:rPr lang="en-US" sz="3000" b="1" i="1" u="sng" dirty="0">
                <a:solidFill>
                  <a:srgbClr val="0000FF"/>
                </a:solidFill>
                <a:latin typeface="Calibri" pitchFamily="34" charset="0"/>
                <a:cs typeface="Calibri" pitchFamily="34" charset="0"/>
              </a:rPr>
              <a:t>in Adam</a:t>
            </a:r>
            <a:r>
              <a:rPr lang="en-US" sz="3000" dirty="0">
                <a:latin typeface="Calibri" pitchFamily="34" charset="0"/>
                <a:cs typeface="Calibri" pitchFamily="34" charset="0"/>
              </a:rPr>
              <a:t>; including Adam’s Spiritual History. </a:t>
            </a:r>
          </a:p>
          <a:p>
            <a:pPr marL="228600" indent="-228600" algn="just">
              <a:spcBef>
                <a:spcPts val="0"/>
              </a:spcBef>
              <a:spcAft>
                <a:spcPts val="600"/>
              </a:spcAft>
              <a:buFont typeface="Arial" pitchFamily="34" charset="0"/>
              <a:buChar char="•"/>
              <a:defRPr/>
            </a:pPr>
            <a:r>
              <a:rPr lang="en-US" sz="3000" dirty="0">
                <a:latin typeface="Calibri" pitchFamily="34" charset="0"/>
                <a:cs typeface="Calibri" pitchFamily="34" charset="0"/>
              </a:rPr>
              <a:t>Adam’s Spiritual History included the </a:t>
            </a:r>
            <a:r>
              <a:rPr lang="en-US" sz="3000" b="1" dirty="0">
                <a:latin typeface="Calibri" pitchFamily="34" charset="0"/>
                <a:cs typeface="Calibri" pitchFamily="34" charset="0"/>
              </a:rPr>
              <a:t>Sin Nature</a:t>
            </a:r>
            <a:r>
              <a:rPr lang="en-US" sz="3000" dirty="0">
                <a:latin typeface="Calibri" pitchFamily="34" charset="0"/>
                <a:cs typeface="Calibri" pitchFamily="34" charset="0"/>
              </a:rPr>
              <a:t>. In Rom. 6-7, the English words, “the Sin” actually refer to the </a:t>
            </a:r>
            <a:r>
              <a:rPr lang="en-US" sz="3000" b="1" dirty="0">
                <a:latin typeface="Calibri" pitchFamily="34" charset="0"/>
                <a:cs typeface="Calibri" pitchFamily="34" charset="0"/>
              </a:rPr>
              <a:t>Sin Nature</a:t>
            </a:r>
            <a:r>
              <a:rPr lang="en-US" sz="3000" dirty="0">
                <a:latin typeface="Calibri" pitchFamily="34" charset="0"/>
                <a:cs typeface="Calibri" pitchFamily="34" charset="0"/>
              </a:rPr>
              <a:t>.</a:t>
            </a:r>
          </a:p>
        </p:txBody>
      </p:sp>
      <p:pic>
        <p:nvPicPr>
          <p:cNvPr id="1126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069537"/>
            <a:ext cx="2609131" cy="3233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a:spLocks noChangeArrowheads="1"/>
          </p:cNvSpPr>
          <p:nvPr/>
        </p:nvSpPr>
        <p:spPr bwMode="auto">
          <a:xfrm>
            <a:off x="228601" y="4724400"/>
            <a:ext cx="86105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600"/>
              </a:spcAft>
              <a:buFont typeface="Arial" pitchFamily="34" charset="0"/>
              <a:buChar char="•"/>
              <a:defRPr/>
            </a:pPr>
            <a:r>
              <a:rPr lang="en-US" altLang="en-US" sz="3000" dirty="0">
                <a:latin typeface="Calibri" pitchFamily="34" charset="0"/>
                <a:cs typeface="Calibri" pitchFamily="34" charset="0"/>
              </a:rPr>
              <a:t>While the positional person of the </a:t>
            </a:r>
            <a:r>
              <a:rPr lang="en-US" altLang="en-US" sz="3000" b="1" dirty="0">
                <a:latin typeface="Calibri" pitchFamily="34" charset="0"/>
                <a:cs typeface="Calibri" pitchFamily="34" charset="0"/>
              </a:rPr>
              <a:t>Old Man </a:t>
            </a:r>
            <a:r>
              <a:rPr lang="en-US" altLang="en-US" sz="3000" dirty="0">
                <a:latin typeface="Calibri" pitchFamily="34" charset="0"/>
                <a:cs typeface="Calibri" pitchFamily="34" charset="0"/>
              </a:rPr>
              <a:t>in Adam possesses a </a:t>
            </a:r>
            <a:r>
              <a:rPr lang="en-US" altLang="en-US" sz="3000" b="1" dirty="0">
                <a:latin typeface="Calibri" pitchFamily="34" charset="0"/>
                <a:cs typeface="Calibri" pitchFamily="34" charset="0"/>
              </a:rPr>
              <a:t>Sin Nature</a:t>
            </a:r>
            <a:r>
              <a:rPr lang="en-US" altLang="en-US" sz="3000" dirty="0">
                <a:latin typeface="Calibri" pitchFamily="34" charset="0"/>
                <a:cs typeface="Calibri" pitchFamily="34" charset="0"/>
              </a:rPr>
              <a:t>, </a:t>
            </a:r>
            <a:r>
              <a:rPr lang="en-US" altLang="en-US" sz="3000" b="1" i="1" dirty="0">
                <a:solidFill>
                  <a:srgbClr val="0000FF"/>
                </a:solidFill>
                <a:latin typeface="Calibri" pitchFamily="34" charset="0"/>
                <a:cs typeface="Calibri" pitchFamily="34" charset="0"/>
              </a:rPr>
              <a:t>the two terms </a:t>
            </a:r>
            <a:r>
              <a:rPr lang="en-US" altLang="en-US" sz="3000" b="1" dirty="0">
                <a:latin typeface="Calibri" pitchFamily="34" charset="0"/>
                <a:cs typeface="Calibri" pitchFamily="34" charset="0"/>
              </a:rPr>
              <a:t>(Old Man / Sin Nature) </a:t>
            </a:r>
            <a:r>
              <a:rPr lang="en-US" altLang="en-US" sz="3000" b="1" i="1" dirty="0">
                <a:solidFill>
                  <a:srgbClr val="0000FF"/>
                </a:solidFill>
                <a:latin typeface="Calibri" pitchFamily="34" charset="0"/>
                <a:cs typeface="Calibri" pitchFamily="34" charset="0"/>
              </a:rPr>
              <a:t>are not identical or even equivalent</a:t>
            </a:r>
            <a:r>
              <a:rPr lang="en-US" altLang="en-US" sz="3000" dirty="0">
                <a:latin typeface="Calibri" pitchFamily="34" charset="0"/>
                <a:cs typeface="Calibri" pitchFamily="34" charset="0"/>
              </a:rPr>
              <a:t>.  </a:t>
            </a:r>
          </a:p>
        </p:txBody>
      </p:sp>
      <p:sp>
        <p:nvSpPr>
          <p:cNvPr id="3" name="Rectangle 2"/>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764935" y="649069"/>
            <a:ext cx="36141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rPr>
              <a:t>What is a Nature?</a:t>
            </a:r>
            <a:endParaRPr lang="en-US" altLang="en-US" sz="3600" b="1" dirty="0"/>
          </a:p>
        </p:txBody>
      </p:sp>
      <p:pic>
        <p:nvPicPr>
          <p:cNvPr id="61448" name="Picture 8" descr="http://t2.gstatic.com/images?q=tbn:ANd9GcSYWrfzuB7Mcz30xzuxRgpr__zDw-NJOTe33QYdMULEnnOmnfIxi-eZLs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676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http://t1.gstatic.com/images?q=tbn:ANd9GcRAPAm2gjPFaZRJmS-ULSQs9pDF7cpZ5sDmSsRp-XarLUi-XNbdP7fd9DXZa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1676400"/>
            <a:ext cx="319784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342900" y="5486400"/>
            <a:ext cx="84582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000" dirty="0">
                <a:latin typeface="Calibri" pitchFamily="34" charset="0"/>
              </a:rPr>
              <a:t>It is not all of what a creature is…</a:t>
            </a:r>
            <a:endParaRPr lang="en-US" altLang="en-US" sz="3000" b="1" dirty="0"/>
          </a:p>
        </p:txBody>
      </p:sp>
      <p:sp>
        <p:nvSpPr>
          <p:cNvPr id="8" name="Rectangle 7"/>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spTree>
    <p:extLst>
      <p:ext uri="{BB962C8B-B14F-4D97-AF65-F5344CB8AC3E}">
        <p14:creationId xmlns:p14="http://schemas.microsoft.com/office/powerpoint/2010/main" val="156607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1"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7705" y="1600200"/>
            <a:ext cx="338859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42900" y="5613737"/>
            <a:ext cx="8458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3000" dirty="0">
                <a:latin typeface="Calibri" pitchFamily="34" charset="0"/>
              </a:rPr>
              <a:t>…it is the collection of attributes and characteristics </a:t>
            </a:r>
            <a:r>
              <a:rPr lang="en-US" altLang="en-US" sz="3000" b="1" dirty="0">
                <a:latin typeface="Calibri" pitchFamily="34" charset="0"/>
              </a:rPr>
              <a:t>that cause that creature to behave a certain way.</a:t>
            </a:r>
            <a:endParaRPr lang="en-US" altLang="en-US" sz="3000" b="1" dirty="0"/>
          </a:p>
        </p:txBody>
      </p:sp>
      <p:sp>
        <p:nvSpPr>
          <p:cNvPr id="11" name="Rectangle 1"/>
          <p:cNvSpPr>
            <a:spLocks noChangeArrowheads="1"/>
          </p:cNvSpPr>
          <p:nvPr/>
        </p:nvSpPr>
        <p:spPr bwMode="auto">
          <a:xfrm>
            <a:off x="2764935" y="649069"/>
            <a:ext cx="36141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rPr>
              <a:t>What is a Nature?</a:t>
            </a:r>
            <a:endParaRPr lang="en-US" altLang="en-US" sz="3600" b="1" dirty="0"/>
          </a:p>
        </p:txBody>
      </p:sp>
      <p:pic>
        <p:nvPicPr>
          <p:cNvPr id="12" name="Picture 8" descr="http://t2.gstatic.com/images?q=tbn:ANd9GcSYWrfzuB7Mcz30xzuxRgpr__zDw-NJOTe33QYdMULEnnOmnfIxi-eZLs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676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t1.gstatic.com/images?q=tbn:ANd9GcRAPAm2gjPFaZRJmS-ULSQs9pDF7cpZ5sDmSsRp-XarLUi-XNbdP7fd9DXZa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11865" y="1676400"/>
            <a:ext cx="182733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spTree>
    <p:extLst>
      <p:ext uri="{BB962C8B-B14F-4D97-AF65-F5344CB8AC3E}">
        <p14:creationId xmlns:p14="http://schemas.microsoft.com/office/powerpoint/2010/main" val="22128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Rectangle 1"/>
          <p:cNvSpPr>
            <a:spLocks noChangeArrowheads="1"/>
          </p:cNvSpPr>
          <p:nvPr/>
        </p:nvSpPr>
        <p:spPr bwMode="auto">
          <a:xfrm>
            <a:off x="2667000" y="1542395"/>
            <a:ext cx="6324600" cy="4862870"/>
          </a:xfrm>
          <a:prstGeom prst="rect">
            <a:avLst/>
          </a:prstGeom>
          <a:noFill/>
          <a:ln>
            <a:noFill/>
          </a:ln>
          <a:extLst/>
        </p:spPr>
        <p:txBody>
          <a:bodyPr wrap="square">
            <a:spAutoFit/>
          </a:bodyPr>
          <a:lstStyle/>
          <a:p>
            <a:pPr marL="225425" indent="-225425" algn="just">
              <a:spcBef>
                <a:spcPts val="600"/>
              </a:spcBef>
              <a:spcAft>
                <a:spcPts val="600"/>
              </a:spcAft>
              <a:buFont typeface="Arial" panose="020B0604020202020204" pitchFamily="34" charset="0"/>
              <a:buChar char="•"/>
            </a:pPr>
            <a:r>
              <a:rPr lang="en-US" altLang="en-US" sz="3000" b="1" i="1" u="sng" dirty="0">
                <a:solidFill>
                  <a:srgbClr val="000000"/>
                </a:solidFill>
                <a:latin typeface="Calibri" pitchFamily="34" charset="0"/>
              </a:rPr>
              <a:t>When contextually appropriate</a:t>
            </a:r>
            <a:r>
              <a:rPr lang="en-US" altLang="en-US" sz="3000" b="1" dirty="0">
                <a:solidFill>
                  <a:srgbClr val="000000"/>
                </a:solidFill>
                <a:latin typeface="Calibri" pitchFamily="34" charset="0"/>
              </a:rPr>
              <a:t>, </a:t>
            </a:r>
            <a:r>
              <a:rPr lang="en-US" altLang="en-US" sz="3000" dirty="0">
                <a:solidFill>
                  <a:srgbClr val="000000"/>
                </a:solidFill>
                <a:latin typeface="Calibri" pitchFamily="34" charset="0"/>
              </a:rPr>
              <a:t>the term </a:t>
            </a:r>
            <a:r>
              <a:rPr lang="en-US" altLang="en-US" sz="3000" b="1" dirty="0">
                <a:solidFill>
                  <a:srgbClr val="000000"/>
                </a:solidFill>
                <a:latin typeface="Calibri" pitchFamily="34" charset="0"/>
              </a:rPr>
              <a:t>“flesh or body” </a:t>
            </a:r>
            <a:r>
              <a:rPr lang="en-US" altLang="en-US" sz="3000" dirty="0">
                <a:solidFill>
                  <a:srgbClr val="000000"/>
                </a:solidFill>
                <a:latin typeface="Calibri" pitchFamily="34" charset="0"/>
              </a:rPr>
              <a:t>is often best understood as referring to the </a:t>
            </a:r>
            <a:r>
              <a:rPr lang="en-US" altLang="en-US" sz="3000" b="1" dirty="0">
                <a:solidFill>
                  <a:srgbClr val="0000FF"/>
                </a:solidFill>
                <a:latin typeface="Calibri" pitchFamily="34" charset="0"/>
              </a:rPr>
              <a:t>Sin Nature </a:t>
            </a:r>
            <a:r>
              <a:rPr lang="en-US" altLang="en-US" sz="3000" b="1" i="1" u="sng" dirty="0">
                <a:solidFill>
                  <a:srgbClr val="0000FF"/>
                </a:solidFill>
                <a:latin typeface="Calibri" pitchFamily="34" charset="0"/>
              </a:rPr>
              <a:t>as it acts through the physical human body</a:t>
            </a:r>
            <a:r>
              <a:rPr lang="en-US" sz="3000" b="1" i="1" dirty="0">
                <a:solidFill>
                  <a:srgbClr val="0000FF"/>
                </a:solidFill>
                <a:latin typeface="Calibri" pitchFamily="34" charset="0"/>
              </a:rPr>
              <a:t>.</a:t>
            </a:r>
          </a:p>
          <a:p>
            <a:pPr marL="225425" indent="-225425" algn="just" eaLnBrk="1" hangingPunct="1">
              <a:spcBef>
                <a:spcPts val="600"/>
              </a:spcBef>
              <a:spcAft>
                <a:spcPts val="600"/>
              </a:spcAft>
              <a:buFont typeface="Arial" panose="020B0604020202020204" pitchFamily="34" charset="0"/>
              <a:buChar char="•"/>
            </a:pPr>
            <a:r>
              <a:rPr lang="en-US" sz="3000" dirty="0">
                <a:latin typeface="Calibri" pitchFamily="34" charset="0"/>
              </a:rPr>
              <a:t>Rom. 6:6 is a clear example of this where the phrase, </a:t>
            </a:r>
            <a:r>
              <a:rPr lang="en-US" sz="3000" b="1" i="1" dirty="0">
                <a:latin typeface="Calibri" pitchFamily="34" charset="0"/>
              </a:rPr>
              <a:t>“body of sin” </a:t>
            </a:r>
            <a:r>
              <a:rPr lang="en-US" sz="3000" dirty="0">
                <a:latin typeface="Calibri" pitchFamily="34" charset="0"/>
              </a:rPr>
              <a:t>describes our physical human bodies as </a:t>
            </a:r>
            <a:r>
              <a:rPr lang="en-US" sz="3000" b="1" i="1" u="sng" dirty="0">
                <a:solidFill>
                  <a:srgbClr val="0000FF"/>
                </a:solidFill>
                <a:latin typeface="Calibri" pitchFamily="34" charset="0"/>
              </a:rPr>
              <a:t>the vehicles through which </a:t>
            </a:r>
            <a:r>
              <a:rPr lang="en-US" altLang="en-US" sz="3000" b="1" i="1" u="sng" dirty="0">
                <a:solidFill>
                  <a:srgbClr val="0000FF"/>
                </a:solidFill>
                <a:latin typeface="Calibri" pitchFamily="34" charset="0"/>
              </a:rPr>
              <a:t>the Sin Nature </a:t>
            </a:r>
            <a:r>
              <a:rPr lang="en-US" sz="3000" b="1" i="1" u="sng" dirty="0">
                <a:solidFill>
                  <a:srgbClr val="0000FF"/>
                </a:solidFill>
                <a:latin typeface="Calibri" pitchFamily="34" charset="0"/>
              </a:rPr>
              <a:t>expresses itself</a:t>
            </a:r>
            <a:r>
              <a:rPr lang="en-US" sz="3000" dirty="0">
                <a:latin typeface="Calibri" pitchFamily="34" charset="0"/>
              </a:rPr>
              <a:t>. </a:t>
            </a:r>
          </a:p>
        </p:txBody>
      </p:sp>
      <p:sp>
        <p:nvSpPr>
          <p:cNvPr id="6" name="Rectangle 5"/>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390" y="1847196"/>
            <a:ext cx="2286000" cy="2832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1"/>
          <p:cNvSpPr>
            <a:spLocks noChangeArrowheads="1"/>
          </p:cNvSpPr>
          <p:nvPr/>
        </p:nvSpPr>
        <p:spPr bwMode="auto">
          <a:xfrm>
            <a:off x="2764935" y="649069"/>
            <a:ext cx="3288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rPr>
              <a:t>What the Flesh?</a:t>
            </a:r>
            <a:endParaRPr lang="en-US" altLang="en-US" sz="3600" b="1" dirty="0"/>
          </a:p>
        </p:txBody>
      </p:sp>
    </p:spTree>
    <p:extLst>
      <p:ext uri="{BB962C8B-B14F-4D97-AF65-F5344CB8AC3E}">
        <p14:creationId xmlns:p14="http://schemas.microsoft.com/office/powerpoint/2010/main" val="173581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533400" y="109478"/>
            <a:ext cx="8077200" cy="3016210"/>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Romans 6:6</a:t>
            </a:r>
          </a:p>
          <a:p>
            <a:pPr marL="0" lvl="1" indent="0" algn="just" eaLnBrk="1" hangingPunct="1">
              <a:spcBef>
                <a:spcPct val="0"/>
              </a:spcBef>
              <a:spcAft>
                <a:spcPts val="1200"/>
              </a:spcAft>
              <a:buNone/>
            </a:pPr>
            <a:r>
              <a:rPr lang="en-US" altLang="en-US" sz="3600" b="1" dirty="0">
                <a:latin typeface="Calibri" panose="020F0502020204030204" pitchFamily="34" charset="0"/>
              </a:rPr>
              <a:t>knowing this, that </a:t>
            </a:r>
            <a:r>
              <a:rPr lang="en-US" altLang="en-US" sz="3600" b="1" i="1" dirty="0">
                <a:solidFill>
                  <a:srgbClr val="0000FF"/>
                </a:solidFill>
                <a:latin typeface="Calibri" pitchFamily="34" charset="0"/>
                <a:cs typeface="Calibri" pitchFamily="34" charset="0"/>
              </a:rPr>
              <a:t>our old man was crucified with Him</a:t>
            </a:r>
            <a:r>
              <a:rPr lang="en-US" altLang="en-US" sz="3600" b="1" dirty="0">
                <a:latin typeface="Calibri" panose="020F0502020204030204" pitchFamily="34" charset="0"/>
              </a:rPr>
              <a:t>, that </a:t>
            </a:r>
            <a:r>
              <a:rPr lang="en-US" altLang="en-US" sz="3600" b="1" i="1" dirty="0">
                <a:solidFill>
                  <a:srgbClr val="0000FF"/>
                </a:solidFill>
                <a:latin typeface="Calibri" pitchFamily="34" charset="0"/>
                <a:cs typeface="Calibri" pitchFamily="34" charset="0"/>
              </a:rPr>
              <a:t>the body of sin </a:t>
            </a:r>
            <a:r>
              <a:rPr lang="en-US" altLang="en-US" sz="3600" b="1" dirty="0">
                <a:latin typeface="Calibri" panose="020F0502020204030204" pitchFamily="34" charset="0"/>
              </a:rPr>
              <a:t>might be done away with, that we should no longer be slaves of sin.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240" y="3008115"/>
            <a:ext cx="1869521" cy="2286000"/>
          </a:xfrm>
          <a:prstGeom prst="rect">
            <a:avLst/>
          </a:prstGeom>
        </p:spPr>
      </p:pic>
    </p:spTree>
    <p:extLst>
      <p:ext uri="{BB962C8B-B14F-4D97-AF65-F5344CB8AC3E}">
        <p14:creationId xmlns:p14="http://schemas.microsoft.com/office/powerpoint/2010/main" val="275829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5503" y="94327"/>
            <a:ext cx="7939897" cy="892552"/>
          </a:xfrm>
          <a:prstGeom prst="rect">
            <a:avLst/>
          </a:prstGeom>
        </p:spPr>
        <p:txBody>
          <a:bodyPr wrap="square">
            <a:spAutoFit/>
          </a:bodyPr>
          <a:lstStyle/>
          <a:p>
            <a:pPr lvl="0" algn="ctr">
              <a:spcBef>
                <a:spcPts val="0"/>
              </a:spcBef>
              <a:spcAft>
                <a:spcPts val="0"/>
              </a:spcAft>
              <a:defRPr/>
            </a:pPr>
            <a:r>
              <a:rPr lang="en-US" sz="3600" b="1" dirty="0">
                <a:latin typeface="Calibri" panose="020F0502020204030204" pitchFamily="34" charset="0"/>
              </a:rPr>
              <a:t>W. R. Newell</a:t>
            </a:r>
            <a:endParaRPr lang="en-US" dirty="0">
              <a:latin typeface="Calibri" panose="020F0502020204030204" pitchFamily="34" charset="0"/>
            </a:endParaRPr>
          </a:p>
          <a:p>
            <a:pPr lvl="0" algn="ctr">
              <a:spcBef>
                <a:spcPts val="0"/>
              </a:spcBef>
              <a:spcAft>
                <a:spcPts val="0"/>
              </a:spcAft>
              <a:defRPr/>
            </a:pPr>
            <a:r>
              <a:rPr lang="en-US" sz="1600" b="1" dirty="0">
                <a:latin typeface="Calibri" panose="020F0502020204030204" pitchFamily="34" charset="0"/>
              </a:rPr>
              <a:t>Romans Verse-by-Verse (pp. 149–150). Grand Rapids, MI: Christian Classics Ethereal Library.</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852" y="152400"/>
            <a:ext cx="76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
          <p:cNvSpPr>
            <a:spLocks noChangeArrowheads="1"/>
          </p:cNvSpPr>
          <p:nvPr/>
        </p:nvSpPr>
        <p:spPr bwMode="auto">
          <a:xfrm>
            <a:off x="76201" y="1066800"/>
            <a:ext cx="8991599" cy="5262979"/>
          </a:xfrm>
          <a:prstGeom prst="rect">
            <a:avLst/>
          </a:prstGeom>
          <a:noFill/>
          <a:ln>
            <a:noFill/>
          </a:ln>
          <a:extLst/>
        </p:spPr>
        <p:txBody>
          <a:bodyPr wrap="square" anchor="t">
            <a:spAutoFit/>
          </a:bodyPr>
          <a:lstStyle/>
          <a:p>
            <a:pPr algn="just">
              <a:spcBef>
                <a:spcPts val="0"/>
              </a:spcBef>
              <a:spcAft>
                <a:spcPts val="0"/>
              </a:spcAft>
            </a:pPr>
            <a:r>
              <a:rPr lang="en-US" sz="2800" dirty="0">
                <a:latin typeface="Calibri" panose="020F0502020204030204" pitchFamily="34" charset="0"/>
                <a:cs typeface="Calibri" panose="020F0502020204030204" pitchFamily="34" charset="0"/>
              </a:rPr>
              <a:t>That the body of sin might be annulled [done away] — The word for “annulled” is </a:t>
            </a:r>
            <a:r>
              <a:rPr lang="en-US" sz="2800" i="1" dirty="0" err="1">
                <a:latin typeface="Calibri" panose="020F0502020204030204" pitchFamily="34" charset="0"/>
                <a:cs typeface="Calibri" panose="020F0502020204030204" pitchFamily="34" charset="0"/>
              </a:rPr>
              <a:t>katargeo</a:t>
            </a:r>
            <a:r>
              <a:rPr lang="en-US" sz="2800" dirty="0">
                <a:latin typeface="Calibri" panose="020F0502020204030204" pitchFamily="34" charset="0"/>
                <a:cs typeface="Calibri" panose="020F0502020204030204" pitchFamily="34" charset="0"/>
              </a:rPr>
              <a:t>…The meaning is, to “put out of business.” The “body of sin” refers to our bodies as yet unredeemed, and not delivered from sin’s rule;…(See Chapter 7:8–24). …</a:t>
            </a:r>
            <a:r>
              <a:rPr lang="en-US" sz="2800" b="1" dirty="0">
                <a:solidFill>
                  <a:srgbClr val="0000FF"/>
                </a:solidFill>
                <a:latin typeface="Calibri" pitchFamily="34" charset="0"/>
              </a:rPr>
              <a:t>since our old man has been crucified with Christ, </a:t>
            </a:r>
            <a:r>
              <a:rPr lang="en-US" sz="2800" b="1" u="sng" dirty="0">
                <a:solidFill>
                  <a:srgbClr val="C00000"/>
                </a:solidFill>
                <a:latin typeface="Calibri" pitchFamily="34" charset="0"/>
              </a:rPr>
              <a:t>all the rights of sin are gone</a:t>
            </a:r>
            <a:r>
              <a:rPr lang="en-US" sz="2800" b="1" dirty="0">
                <a:solidFill>
                  <a:srgbClr val="0000FF"/>
                </a:solidFill>
                <a:latin typeface="Calibri" pitchFamily="34" charset="0"/>
              </a:rPr>
              <a:t>; and the indwelling Holy Spirit can annul “the body of sin”; thus delivering us from sin’s bondage</a:t>
            </a:r>
            <a:r>
              <a:rPr lang="en-US" sz="2800" dirty="0">
                <a:latin typeface="Calibri" panose="020F0502020204030204" pitchFamily="34" charset="0"/>
                <a:cs typeface="Calibri" panose="020F0502020204030204" pitchFamily="34" charset="0"/>
              </a:rPr>
              <a:t>….</a:t>
            </a:r>
            <a:r>
              <a:rPr lang="en-US" sz="2800" b="1" dirty="0">
                <a:solidFill>
                  <a:srgbClr val="009900"/>
                </a:solidFill>
                <a:latin typeface="Calibri" pitchFamily="34" charset="0"/>
              </a:rPr>
              <a:t>It is blessed to know that we do not have to crucify the old man: that was done in Christ’s federal death at the cross. Nor do we have to “annul” the “body of sin”: that is done by the blessed Spirit </a:t>
            </a:r>
            <a:r>
              <a:rPr lang="en-US" sz="2800" b="1" i="1" u="sng" dirty="0">
                <a:solidFill>
                  <a:srgbClr val="009900"/>
                </a:solidFill>
                <a:latin typeface="Calibri" pitchFamily="34" charset="0"/>
              </a:rPr>
              <a:t>AS WE YIELD TO HIM</a:t>
            </a:r>
            <a:r>
              <a:rPr lang="en-US" sz="2800" dirty="0">
                <a:latin typeface="Calibri" panose="020F0502020204030204" pitchFamily="34" charset="0"/>
                <a:cs typeface="Calibri" panose="020F0502020204030204" pitchFamily="34" charset="0"/>
              </a:rPr>
              <a:t>. (emphasis mine)</a:t>
            </a:r>
          </a:p>
        </p:txBody>
      </p:sp>
    </p:spTree>
    <p:extLst>
      <p:ext uri="{BB962C8B-B14F-4D97-AF65-F5344CB8AC3E}">
        <p14:creationId xmlns:p14="http://schemas.microsoft.com/office/powerpoint/2010/main" val="270248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1"/>
          <p:cNvSpPr>
            <a:spLocks noChangeArrowheads="1"/>
          </p:cNvSpPr>
          <p:nvPr/>
        </p:nvSpPr>
        <p:spPr bwMode="auto">
          <a:xfrm>
            <a:off x="2514600" y="855107"/>
            <a:ext cx="65151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5425" indent="-225425" algn="just" eaLnBrk="1" hangingPunct="1">
              <a:spcBef>
                <a:spcPts val="600"/>
              </a:spcBef>
              <a:spcAft>
                <a:spcPts val="600"/>
              </a:spcAft>
              <a:buFont typeface="Arial" panose="020B0604020202020204" pitchFamily="34" charset="0"/>
              <a:buChar char="•"/>
            </a:pPr>
            <a:r>
              <a:rPr lang="en-US" altLang="en-US" sz="3000" dirty="0">
                <a:solidFill>
                  <a:srgbClr val="000000"/>
                </a:solidFill>
                <a:latin typeface="Calibri" pitchFamily="34" charset="0"/>
              </a:rPr>
              <a:t>It is </a:t>
            </a:r>
            <a:r>
              <a:rPr lang="en-US" altLang="en-US" sz="3000" b="1" u="sng" dirty="0">
                <a:solidFill>
                  <a:srgbClr val="000000"/>
                </a:solidFill>
                <a:latin typeface="Calibri" pitchFamily="34" charset="0"/>
              </a:rPr>
              <a:t>only</a:t>
            </a:r>
            <a:r>
              <a:rPr lang="en-US" altLang="en-US" sz="3000" dirty="0">
                <a:solidFill>
                  <a:srgbClr val="000000"/>
                </a:solidFill>
                <a:latin typeface="Calibri" pitchFamily="34" charset="0"/>
              </a:rPr>
              <a:t> by means of </a:t>
            </a:r>
            <a:r>
              <a:rPr lang="en-US" altLang="en-US" sz="3000" b="1" i="1" dirty="0">
                <a:solidFill>
                  <a:srgbClr val="0000FF"/>
                </a:solidFill>
                <a:latin typeface="Calibri" pitchFamily="34" charset="0"/>
              </a:rPr>
              <a:t>the convicting work of the Holy Spirit </a:t>
            </a:r>
            <a:r>
              <a:rPr lang="en-US" altLang="en-US" sz="3000" dirty="0">
                <a:solidFill>
                  <a:srgbClr val="000000"/>
                </a:solidFill>
                <a:latin typeface="Calibri" pitchFamily="34" charset="0"/>
              </a:rPr>
              <a:t>that the unbeliever comes to believe in Christ’s death, burial and resurrection (John 16:8-11)</a:t>
            </a:r>
            <a:r>
              <a:rPr lang="en-US" altLang="en-US" sz="3000" b="1" dirty="0">
                <a:solidFill>
                  <a:srgbClr val="000000"/>
                </a:solidFill>
                <a:latin typeface="Calibri" pitchFamily="34" charset="0"/>
              </a:rPr>
              <a:t>.</a:t>
            </a:r>
          </a:p>
        </p:txBody>
      </p:sp>
      <p:sp>
        <p:nvSpPr>
          <p:cNvPr id="7" name="Rectangle 6"/>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pic>
        <p:nvPicPr>
          <p:cNvPr id="8"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391" y="1066800"/>
            <a:ext cx="2213728" cy="2743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3429000"/>
            <a:ext cx="4267200" cy="3200400"/>
          </a:xfrm>
          <a:prstGeom prst="rect">
            <a:avLst/>
          </a:prstGeom>
        </p:spPr>
      </p:pic>
    </p:spTree>
    <p:extLst>
      <p:ext uri="{BB962C8B-B14F-4D97-AF65-F5344CB8AC3E}">
        <p14:creationId xmlns:p14="http://schemas.microsoft.com/office/powerpoint/2010/main" val="180139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935038"/>
            <a:ext cx="70104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7200" b="1" dirty="0">
                <a:latin typeface="Freestyle Script" pitchFamily="66" charset="0"/>
              </a:rPr>
              <a:t>Who We Were……………..</a:t>
            </a:r>
          </a:p>
          <a:p>
            <a:pPr eaLnBrk="1" hangingPunct="1">
              <a:spcBef>
                <a:spcPct val="0"/>
              </a:spcBef>
              <a:buFontTx/>
              <a:buNone/>
            </a:pPr>
            <a:endParaRPr lang="en-US" altLang="en-US" sz="5400" b="1" dirty="0">
              <a:latin typeface="Freestyle Script" pitchFamily="66" charset="0"/>
            </a:endParaRPr>
          </a:p>
          <a:p>
            <a:pPr eaLnBrk="1" hangingPunct="1">
              <a:spcBef>
                <a:spcPct val="0"/>
              </a:spcBef>
              <a:buFontTx/>
              <a:buNone/>
            </a:pPr>
            <a:r>
              <a:rPr lang="en-US" altLang="en-US" sz="7200" b="1" dirty="0">
                <a:latin typeface="Freestyle Script" pitchFamily="66" charset="0"/>
              </a:rPr>
              <a:t>Who We Are……………….</a:t>
            </a:r>
          </a:p>
          <a:p>
            <a:pPr eaLnBrk="1" hangingPunct="1">
              <a:spcBef>
                <a:spcPct val="0"/>
              </a:spcBef>
              <a:buFontTx/>
              <a:buNone/>
            </a:pPr>
            <a:endParaRPr lang="en-US" altLang="en-US" sz="5400" b="1" dirty="0">
              <a:latin typeface="Freestyle Script" pitchFamily="66" charset="0"/>
            </a:endParaRPr>
          </a:p>
          <a:p>
            <a:pPr eaLnBrk="1" hangingPunct="1">
              <a:spcBef>
                <a:spcPct val="0"/>
              </a:spcBef>
              <a:buFontTx/>
              <a:buNone/>
            </a:pPr>
            <a:r>
              <a:rPr lang="en-US" altLang="en-US" sz="7200" b="1" dirty="0">
                <a:latin typeface="Freestyle Script" pitchFamily="66" charset="0"/>
              </a:rPr>
              <a:t>Who We Are Becoming…….</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2000" y="1066800"/>
            <a:ext cx="1422400" cy="137160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srcRect/>
          <a:stretch>
            <a:fillRect/>
          </a:stretch>
        </p:blipFill>
        <p:spPr bwMode="auto">
          <a:xfrm>
            <a:off x="7112000" y="2971800"/>
            <a:ext cx="1422400" cy="1371600"/>
          </a:xfrm>
          <a:prstGeom prst="rect">
            <a:avLst/>
          </a:prstGeom>
          <a:ln>
            <a:noFill/>
          </a:ln>
          <a:effectLst>
            <a:outerShdw blurRad="292100" dist="139700" dir="2700000" algn="tl" rotWithShape="0">
              <a:srgbClr val="333333">
                <a:alpha val="65000"/>
              </a:srgbClr>
            </a:outerShdw>
          </a:effectLst>
        </p:spPr>
      </p:pic>
      <p:pic>
        <p:nvPicPr>
          <p:cNvPr id="7" name="Picture 9" descr="http://th674.photobucket.com/albums/vv110/zcry/faith/th_throne1.jpg">
            <a:hlinkClick r:id="rId5"/>
          </p:cNvPr>
          <p:cNvPicPr>
            <a:picLocks noChangeAspect="1" noChangeArrowheads="1"/>
          </p:cNvPicPr>
          <p:nvPr/>
        </p:nvPicPr>
        <p:blipFill>
          <a:blip r:embed="rId6"/>
          <a:srcRect/>
          <a:stretch>
            <a:fillRect/>
          </a:stretch>
        </p:blipFill>
        <p:spPr bwMode="auto">
          <a:xfrm>
            <a:off x="7126288" y="4876800"/>
            <a:ext cx="1431925" cy="1371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 name="Rectangle 4"/>
          <p:cNvSpPr>
            <a:spLocks noChangeArrowheads="1"/>
          </p:cNvSpPr>
          <p:nvPr/>
        </p:nvSpPr>
        <p:spPr bwMode="auto">
          <a:xfrm>
            <a:off x="228600" y="167414"/>
            <a:ext cx="8763000" cy="5343001"/>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sz="3600" b="1" dirty="0">
                <a:latin typeface="Calibri" panose="020F0502020204030204" pitchFamily="34" charset="0"/>
              </a:rPr>
              <a:t>John 16:8–11</a:t>
            </a:r>
          </a:p>
          <a:p>
            <a:pPr algn="just">
              <a:buNone/>
            </a:pPr>
            <a:r>
              <a:rPr lang="en-US" sz="3600" b="1" baseline="30000" dirty="0">
                <a:solidFill>
                  <a:srgbClr val="C00000"/>
                </a:solidFill>
                <a:latin typeface="Calibri" panose="020F0502020204030204" pitchFamily="34" charset="0"/>
                <a:cs typeface="Calibri" panose="020F0502020204030204" pitchFamily="34" charset="0"/>
              </a:rPr>
              <a:t>8</a:t>
            </a:r>
            <a:r>
              <a:rPr lang="en-US" sz="3600" b="1" dirty="0">
                <a:solidFill>
                  <a:srgbClr val="C00000"/>
                </a:solidFill>
                <a:latin typeface="Calibri" panose="020F0502020204030204" pitchFamily="34" charset="0"/>
                <a:cs typeface="Calibri" panose="020F0502020204030204" pitchFamily="34" charset="0"/>
              </a:rPr>
              <a:t> “And He, when He comes, </a:t>
            </a:r>
            <a:r>
              <a:rPr lang="en-US" sz="3600" b="1" u="sng" dirty="0">
                <a:solidFill>
                  <a:srgbClr val="C00000"/>
                </a:solidFill>
                <a:latin typeface="Calibri" panose="020F0502020204030204" pitchFamily="34" charset="0"/>
                <a:cs typeface="Calibri" panose="020F0502020204030204" pitchFamily="34" charset="0"/>
              </a:rPr>
              <a:t>will convict the world concerning sin and righteousness and judgment</a:t>
            </a:r>
            <a:r>
              <a:rPr lang="en-US" sz="3600" b="1" dirty="0">
                <a:solidFill>
                  <a:srgbClr val="C00000"/>
                </a:solidFill>
                <a:latin typeface="Calibri" panose="020F0502020204030204" pitchFamily="34" charset="0"/>
                <a:cs typeface="Calibri" panose="020F0502020204030204" pitchFamily="34" charset="0"/>
              </a:rPr>
              <a:t>; </a:t>
            </a:r>
            <a:r>
              <a:rPr lang="en-US" sz="3600" b="1" baseline="30000" dirty="0">
                <a:solidFill>
                  <a:srgbClr val="C00000"/>
                </a:solidFill>
                <a:latin typeface="Calibri" panose="020F0502020204030204" pitchFamily="34" charset="0"/>
                <a:cs typeface="Calibri" panose="020F0502020204030204" pitchFamily="34" charset="0"/>
              </a:rPr>
              <a:t>9</a:t>
            </a:r>
            <a:r>
              <a:rPr lang="en-US" sz="3600" b="1" dirty="0">
                <a:solidFill>
                  <a:srgbClr val="C00000"/>
                </a:solidFill>
                <a:latin typeface="Calibri" panose="020F0502020204030204" pitchFamily="34" charset="0"/>
                <a:cs typeface="Calibri" panose="020F0502020204030204" pitchFamily="34" charset="0"/>
              </a:rPr>
              <a:t> concerning sin, because they do not believe in Me; </a:t>
            </a:r>
            <a:r>
              <a:rPr lang="en-US" sz="3600" b="1" baseline="30000" dirty="0">
                <a:solidFill>
                  <a:srgbClr val="C00000"/>
                </a:solidFill>
                <a:latin typeface="Calibri" panose="020F0502020204030204" pitchFamily="34" charset="0"/>
                <a:cs typeface="Calibri" panose="020F0502020204030204" pitchFamily="34" charset="0"/>
              </a:rPr>
              <a:t>10</a:t>
            </a:r>
            <a:r>
              <a:rPr lang="en-US" sz="3600" b="1" dirty="0">
                <a:solidFill>
                  <a:srgbClr val="C00000"/>
                </a:solidFill>
                <a:latin typeface="Calibri" panose="020F0502020204030204" pitchFamily="34" charset="0"/>
                <a:cs typeface="Calibri" panose="020F0502020204030204" pitchFamily="34" charset="0"/>
              </a:rPr>
              <a:t> and concerning righteousness, because I go to the Father and you no longer see Me; </a:t>
            </a:r>
            <a:r>
              <a:rPr lang="en-US" sz="3600" b="1" baseline="30000" dirty="0">
                <a:solidFill>
                  <a:srgbClr val="C00000"/>
                </a:solidFill>
                <a:latin typeface="Calibri" panose="020F0502020204030204" pitchFamily="34" charset="0"/>
                <a:cs typeface="Calibri" panose="020F0502020204030204" pitchFamily="34" charset="0"/>
              </a:rPr>
              <a:t>11</a:t>
            </a:r>
            <a:r>
              <a:rPr lang="en-US" sz="3600" b="1" dirty="0">
                <a:solidFill>
                  <a:srgbClr val="C00000"/>
                </a:solidFill>
                <a:latin typeface="Calibri" panose="020F0502020204030204" pitchFamily="34" charset="0"/>
                <a:cs typeface="Calibri" panose="020F0502020204030204" pitchFamily="34" charset="0"/>
              </a:rPr>
              <a:t> and concerning judgment, because the ruler of this world has been judged. </a:t>
            </a:r>
          </a:p>
        </p:txBody>
      </p:sp>
    </p:spTree>
    <p:extLst>
      <p:ext uri="{BB962C8B-B14F-4D97-AF65-F5344CB8AC3E}">
        <p14:creationId xmlns:p14="http://schemas.microsoft.com/office/powerpoint/2010/main" val="6779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1"/>
          <p:cNvSpPr>
            <a:spLocks noChangeArrowheads="1"/>
          </p:cNvSpPr>
          <p:nvPr/>
        </p:nvSpPr>
        <p:spPr bwMode="auto">
          <a:xfrm>
            <a:off x="2362200" y="855107"/>
            <a:ext cx="65913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5425" lvl="0" indent="-225425" algn="just" eaLnBrk="1" hangingPunct="1">
              <a:spcBef>
                <a:spcPts val="600"/>
              </a:spcBef>
              <a:spcAft>
                <a:spcPts val="600"/>
              </a:spcAft>
              <a:buFont typeface="Arial" panose="020B0604020202020204" pitchFamily="34" charset="0"/>
              <a:buChar char="•"/>
            </a:pPr>
            <a:r>
              <a:rPr lang="en-US" altLang="en-US" sz="3000" b="1" i="1" dirty="0">
                <a:solidFill>
                  <a:srgbClr val="000000"/>
                </a:solidFill>
                <a:latin typeface="Calibri" pitchFamily="34" charset="0"/>
              </a:rPr>
              <a:t>Left to itself, the inclination of the Sin Nature would </a:t>
            </a:r>
            <a:r>
              <a:rPr lang="en-US" altLang="en-US" sz="3000" b="1" i="1" u="sng" dirty="0">
                <a:solidFill>
                  <a:srgbClr val="0000FF"/>
                </a:solidFill>
                <a:latin typeface="Calibri" pitchFamily="34" charset="0"/>
              </a:rPr>
              <a:t>NEVER</a:t>
            </a:r>
            <a:r>
              <a:rPr lang="en-US" altLang="en-US" sz="3000" b="1" i="1" dirty="0">
                <a:solidFill>
                  <a:srgbClr val="000000"/>
                </a:solidFill>
                <a:latin typeface="Calibri" pitchFamily="34" charset="0"/>
              </a:rPr>
              <a:t> be to believe that Christ is the Son of God, who died, was buried, and rose again</a:t>
            </a:r>
            <a:r>
              <a:rPr lang="en-US" altLang="en-US" sz="3000" b="1" dirty="0">
                <a:solidFill>
                  <a:srgbClr val="000000"/>
                </a:solidFill>
                <a:latin typeface="Calibri" pitchFamily="34" charset="0"/>
              </a:rPr>
              <a:t>.</a:t>
            </a:r>
            <a:r>
              <a:rPr lang="en-US" altLang="en-US" sz="3000" dirty="0">
                <a:solidFill>
                  <a:srgbClr val="000000"/>
                </a:solidFill>
                <a:latin typeface="Calibri" pitchFamily="34" charset="0"/>
              </a:rPr>
              <a:t>  </a:t>
            </a:r>
          </a:p>
          <a:p>
            <a:pPr marL="225425" indent="-225425" algn="just" eaLnBrk="1" hangingPunct="1">
              <a:spcBef>
                <a:spcPts val="600"/>
              </a:spcBef>
              <a:spcAft>
                <a:spcPts val="600"/>
              </a:spcAft>
              <a:buFont typeface="Arial" panose="020B0604020202020204" pitchFamily="34" charset="0"/>
              <a:buChar char="•"/>
            </a:pPr>
            <a:r>
              <a:rPr lang="en-US" sz="3000" dirty="0">
                <a:solidFill>
                  <a:srgbClr val="000000"/>
                </a:solidFill>
                <a:latin typeface="Calibri" pitchFamily="34" charset="0"/>
              </a:rPr>
              <a:t>Since the unbeliever, ruled by the Sin Nature, refuses to believe until convicted by the Holy Spirit, </a:t>
            </a:r>
            <a:r>
              <a:rPr lang="en-US" sz="3000" b="1" i="1" dirty="0">
                <a:solidFill>
                  <a:srgbClr val="000000"/>
                </a:solidFill>
                <a:latin typeface="Calibri" pitchFamily="34" charset="0"/>
              </a:rPr>
              <a:t>once accomplished, we can </a:t>
            </a:r>
            <a:r>
              <a:rPr lang="en-US" sz="3000" b="1" i="1" u="sng" dirty="0">
                <a:solidFill>
                  <a:srgbClr val="000000"/>
                </a:solidFill>
                <a:latin typeface="Calibri" pitchFamily="34" charset="0"/>
              </a:rPr>
              <a:t>joyfully proclaim</a:t>
            </a:r>
            <a:r>
              <a:rPr lang="en-US" sz="3000" b="1" i="1" dirty="0">
                <a:solidFill>
                  <a:srgbClr val="000000"/>
                </a:solidFill>
                <a:latin typeface="Calibri" pitchFamily="34" charset="0"/>
              </a:rPr>
              <a:t> the following</a:t>
            </a:r>
            <a:r>
              <a:rPr lang="en-US" sz="3000" dirty="0">
                <a:solidFill>
                  <a:srgbClr val="000000"/>
                </a:solidFill>
                <a:latin typeface="Calibri" pitchFamily="34" charset="0"/>
              </a:rPr>
              <a:t>:</a:t>
            </a:r>
          </a:p>
        </p:txBody>
      </p:sp>
      <p:sp>
        <p:nvSpPr>
          <p:cNvPr id="7" name="Rectangle 6"/>
          <p:cNvSpPr/>
          <p:nvPr/>
        </p:nvSpPr>
        <p:spPr>
          <a:xfrm>
            <a:off x="1447800" y="198428"/>
            <a:ext cx="6248400" cy="523220"/>
          </a:xfrm>
          <a:prstGeom prst="rect">
            <a:avLst/>
          </a:prstGeom>
        </p:spPr>
        <p:txBody>
          <a:bodyPr wrap="squar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sp>
        <p:nvSpPr>
          <p:cNvPr id="5" name="Rectangle 4"/>
          <p:cNvSpPr/>
          <p:nvPr/>
        </p:nvSpPr>
        <p:spPr>
          <a:xfrm>
            <a:off x="190500" y="5704582"/>
            <a:ext cx="8763000" cy="1077218"/>
          </a:xfrm>
          <a:prstGeom prst="rect">
            <a:avLst/>
          </a:prstGeom>
        </p:spPr>
        <p:txBody>
          <a:bodyPr wrap="square">
            <a:spAutoFit/>
          </a:bodyPr>
          <a:lstStyle/>
          <a:p>
            <a:pPr algn="ctr"/>
            <a:r>
              <a:rPr lang="en-US" altLang="en-US" sz="3200" b="1" i="1" u="sng" cap="all" dirty="0">
                <a:solidFill>
                  <a:srgbClr val="C00000"/>
                </a:solidFill>
                <a:latin typeface="Calibri" pitchFamily="34" charset="0"/>
              </a:rPr>
              <a:t>BELIEF IN CHRIST IS THE LAST ACT</a:t>
            </a:r>
            <a:r>
              <a:rPr lang="en-US" altLang="en-US" sz="3200" b="1" i="1" cap="all" dirty="0">
                <a:solidFill>
                  <a:srgbClr val="C00000"/>
                </a:solidFill>
                <a:latin typeface="Calibri" pitchFamily="34" charset="0"/>
              </a:rPr>
              <a:t> </a:t>
            </a:r>
          </a:p>
          <a:p>
            <a:pPr algn="ctr"/>
            <a:r>
              <a:rPr lang="en-US" altLang="en-US" sz="3200" b="1" i="1" cap="all" dirty="0">
                <a:solidFill>
                  <a:srgbClr val="000000"/>
                </a:solidFill>
                <a:latin typeface="Calibri" pitchFamily="34" charset="0"/>
              </a:rPr>
              <a:t>ASSOCIATED WITH THE OLD MAN!</a:t>
            </a:r>
            <a:endParaRPr lang="en-US" sz="3200" cap="all"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962400"/>
            <a:ext cx="1905000" cy="1554480"/>
          </a:xfrm>
          <a:prstGeom prst="rect">
            <a:avLst/>
          </a:prstGeom>
        </p:spPr>
      </p:pic>
      <p:pic>
        <p:nvPicPr>
          <p:cNvPr id="9"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1" y="1066800"/>
            <a:ext cx="1904999" cy="2619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643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1"/>
          <p:cNvSpPr>
            <a:spLocks noChangeArrowheads="1"/>
          </p:cNvSpPr>
          <p:nvPr/>
        </p:nvSpPr>
        <p:spPr bwMode="auto">
          <a:xfrm>
            <a:off x="3048000" y="827306"/>
            <a:ext cx="5943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pPr>
            <a:r>
              <a:rPr lang="en-US" altLang="en-US" sz="3000" b="1" i="1" u="sng" dirty="0">
                <a:latin typeface="Calibri" pitchFamily="34" charset="0"/>
              </a:rPr>
              <a:t>Upon believing</a:t>
            </a:r>
            <a:r>
              <a:rPr lang="en-US" altLang="en-US" sz="3000" dirty="0">
                <a:latin typeface="Calibri" pitchFamily="34" charset="0"/>
              </a:rPr>
              <a:t>, that person who was positionally ‘in Adam’ is taken out of being ‘in Adam’, </a:t>
            </a:r>
            <a:r>
              <a:rPr lang="en-US" altLang="en-US" sz="3000" b="1" dirty="0">
                <a:latin typeface="Calibri" pitchFamily="34" charset="0"/>
              </a:rPr>
              <a:t>never again to be ‘in Adam’, and never again to have any association with the </a:t>
            </a:r>
            <a:r>
              <a:rPr lang="en-US" altLang="en-US" sz="3000" b="1" u="sng" dirty="0">
                <a:latin typeface="Calibri" pitchFamily="34" charset="0"/>
              </a:rPr>
              <a:t>positional person of the Old Man</a:t>
            </a:r>
            <a:r>
              <a:rPr lang="en-US" altLang="en-US" sz="3000" dirty="0">
                <a:latin typeface="Calibri" pitchFamily="34" charset="0"/>
              </a:rPr>
              <a:t>.  </a:t>
            </a:r>
          </a:p>
        </p:txBody>
      </p:sp>
      <p:sp>
        <p:nvSpPr>
          <p:cNvPr id="8" name="Rectangle 7"/>
          <p:cNvSpPr/>
          <p:nvPr/>
        </p:nvSpPr>
        <p:spPr>
          <a:xfrm>
            <a:off x="3448790" y="198428"/>
            <a:ext cx="2246449" cy="523220"/>
          </a:xfrm>
          <a:prstGeom prst="rect">
            <a:avLst/>
          </a:prstGeom>
        </p:spPr>
        <p:txBody>
          <a:bodyPr wrap="non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971273"/>
            <a:ext cx="2867776" cy="3931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14" y="1143000"/>
            <a:ext cx="5638786"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pPr>
            <a:r>
              <a:rPr lang="en-US" altLang="en-US" sz="3000" b="1" i="1" u="sng" dirty="0">
                <a:latin typeface="Calibri" pitchFamily="34" charset="0"/>
              </a:rPr>
              <a:t>Upon believing</a:t>
            </a:r>
            <a:r>
              <a:rPr lang="en-US" altLang="en-US" sz="3000" dirty="0">
                <a:latin typeface="Calibri" pitchFamily="34" charset="0"/>
              </a:rPr>
              <a:t>, that person who was positionally ‘in Adam’ is now, </a:t>
            </a:r>
            <a:r>
              <a:rPr lang="en-US" altLang="en-US" sz="3000" b="1" i="1" dirty="0">
                <a:solidFill>
                  <a:srgbClr val="C00000"/>
                </a:solidFill>
                <a:latin typeface="Calibri" pitchFamily="34" charset="0"/>
              </a:rPr>
              <a:t>by faith in God’s work through Christ</a:t>
            </a:r>
            <a:r>
              <a:rPr lang="en-US" altLang="en-US" sz="3000" dirty="0">
                <a:latin typeface="Calibri" pitchFamily="34" charset="0"/>
              </a:rPr>
              <a:t>, </a:t>
            </a:r>
            <a:r>
              <a:rPr lang="en-US" altLang="en-US" sz="3000" b="1" i="1" dirty="0">
                <a:solidFill>
                  <a:srgbClr val="0000FF"/>
                </a:solidFill>
                <a:latin typeface="Calibri" pitchFamily="34" charset="0"/>
              </a:rPr>
              <a:t>made to be positionally and </a:t>
            </a:r>
            <a:r>
              <a:rPr lang="en-US" altLang="en-US" sz="3000" b="1" i="1" u="sng" dirty="0">
                <a:solidFill>
                  <a:srgbClr val="0000FF"/>
                </a:solidFill>
                <a:latin typeface="Calibri" pitchFamily="34" charset="0"/>
              </a:rPr>
              <a:t>irreversibly</a:t>
            </a:r>
            <a:r>
              <a:rPr lang="en-US" altLang="en-US" sz="3000" b="1" i="1" dirty="0">
                <a:solidFill>
                  <a:srgbClr val="0000FF"/>
                </a:solidFill>
                <a:latin typeface="Calibri" pitchFamily="34" charset="0"/>
              </a:rPr>
              <a:t> ‘in Christ’. </a:t>
            </a:r>
          </a:p>
          <a:p>
            <a:pPr algn="just" eaLnBrk="1" hangingPunct="1">
              <a:spcBef>
                <a:spcPts val="600"/>
              </a:spcBef>
              <a:spcAft>
                <a:spcPts val="600"/>
              </a:spcAft>
            </a:pPr>
            <a:r>
              <a:rPr lang="en-US" altLang="en-US" sz="3000" dirty="0">
                <a:solidFill>
                  <a:srgbClr val="000000"/>
                </a:solidFill>
                <a:latin typeface="Calibri" pitchFamily="34" charset="0"/>
              </a:rPr>
              <a:t>The new positional person of the believer in Christ, called the New Man, is </a:t>
            </a:r>
            <a:r>
              <a:rPr lang="en-US" altLang="en-US" sz="3000" b="1" i="1" dirty="0">
                <a:solidFill>
                  <a:srgbClr val="0000FF"/>
                </a:solidFill>
                <a:latin typeface="Calibri" pitchFamily="34" charset="0"/>
              </a:rPr>
              <a:t>all of who we are in Christ</a:t>
            </a:r>
            <a:r>
              <a:rPr lang="en-US" altLang="en-US" sz="3000" dirty="0">
                <a:solidFill>
                  <a:srgbClr val="000000"/>
                </a:solidFill>
                <a:latin typeface="Calibri" pitchFamily="34" charset="0"/>
              </a:rPr>
              <a:t>, and that New Man </a:t>
            </a:r>
            <a:r>
              <a:rPr lang="en-US" altLang="en-US" sz="3000" i="1" dirty="0">
                <a:solidFill>
                  <a:srgbClr val="000000"/>
                </a:solidFill>
                <a:latin typeface="Calibri" pitchFamily="34" charset="0"/>
              </a:rPr>
              <a:t>possesses </a:t>
            </a:r>
            <a:r>
              <a:rPr lang="en-US" altLang="en-US" sz="3000" dirty="0">
                <a:solidFill>
                  <a:srgbClr val="000000"/>
                </a:solidFill>
                <a:latin typeface="Calibri" pitchFamily="34" charset="0"/>
              </a:rPr>
              <a:t>a New Nature – but the New Man is more than just the New Nature.</a:t>
            </a:r>
          </a:p>
        </p:txBody>
      </p:sp>
      <p:sp>
        <p:nvSpPr>
          <p:cNvPr id="8" name="Rectangle 7"/>
          <p:cNvSpPr/>
          <p:nvPr/>
        </p:nvSpPr>
        <p:spPr>
          <a:xfrm>
            <a:off x="3448790" y="198428"/>
            <a:ext cx="2246449" cy="523220"/>
          </a:xfrm>
          <a:prstGeom prst="rect">
            <a:avLst/>
          </a:prstGeom>
        </p:spPr>
        <p:txBody>
          <a:bodyPr wrap="none">
            <a:spAutoFit/>
          </a:bodyPr>
          <a:lstStyle/>
          <a:p>
            <a:pPr marL="463550" lvl="0" indent="-463550" algn="ctr">
              <a:spcBef>
                <a:spcPts val="600"/>
              </a:spcBef>
              <a:spcAft>
                <a:spcPts val="600"/>
              </a:spcAft>
              <a:buFont typeface="+mj-lt"/>
              <a:buAutoNum type="arabicPeriod"/>
              <a:defRPr/>
            </a:pPr>
            <a:r>
              <a:rPr lang="en-US" sz="2800" b="1" dirty="0">
                <a:solidFill>
                  <a:srgbClr val="000000"/>
                </a:solidFill>
                <a:latin typeface="Calibri" pitchFamily="34" charset="0"/>
                <a:cs typeface="Calibri" pitchFamily="34" charset="0"/>
              </a:rPr>
              <a:t>Key Points</a:t>
            </a:r>
          </a:p>
        </p:txBody>
      </p:sp>
      <p:pic>
        <p:nvPicPr>
          <p:cNvPr id="7" name="Picture 6"/>
          <p:cNvPicPr>
            <a:picLocks noChangeAspect="1"/>
          </p:cNvPicPr>
          <p:nvPr/>
        </p:nvPicPr>
        <p:blipFill>
          <a:blip r:embed="rId3"/>
          <a:stretch>
            <a:fillRect/>
          </a:stretch>
        </p:blipFill>
        <p:spPr>
          <a:xfrm>
            <a:off x="6096000" y="1429219"/>
            <a:ext cx="2846940" cy="4297680"/>
          </a:xfrm>
          <a:prstGeom prst="rect">
            <a:avLst/>
          </a:prstGeom>
          <a:solidFill>
            <a:srgbClr val="FFFFFF">
              <a:shade val="85000"/>
            </a:srgbClr>
          </a:solidFill>
          <a:ln w="88900" cap="sq">
            <a:solidFill>
              <a:srgbClr val="FFCC66">
                <a:lumMod val="75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96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209800" y="1032570"/>
            <a:ext cx="6858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31775" indent="-231775" algn="just" eaLnBrk="1" hangingPunct="1">
              <a:spcBef>
                <a:spcPts val="0"/>
              </a:spcBef>
              <a:spcAft>
                <a:spcPts val="600"/>
              </a:spcAft>
            </a:pPr>
            <a:r>
              <a:rPr lang="en-US" altLang="en-US" sz="3000" b="1" dirty="0">
                <a:latin typeface="Calibri" pitchFamily="34" charset="0"/>
              </a:rPr>
              <a:t>The two terms, “old man” and “sin nature” are often mistakenly understood as synonyms. </a:t>
            </a:r>
            <a:r>
              <a:rPr lang="en-US" altLang="en-US" sz="3000" dirty="0">
                <a:latin typeface="Calibri" pitchFamily="34" charset="0"/>
              </a:rPr>
              <a:t>This is likely due to incorrect and inconsistent translation when addressing three key passages that deal with the “old man” </a:t>
            </a:r>
            <a:r>
              <a:rPr lang="en-US" altLang="en-US" sz="3000" b="1" dirty="0">
                <a:latin typeface="Calibri" pitchFamily="34" charset="0"/>
              </a:rPr>
              <a:t>(Rom. 6:6, Eph. 4:22 and Col. 3:9).</a:t>
            </a:r>
          </a:p>
        </p:txBody>
      </p:sp>
      <p:sp>
        <p:nvSpPr>
          <p:cNvPr id="2" name="Rectangle 1"/>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1" y="1219201"/>
            <a:ext cx="1904999" cy="2619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1"/>
          <p:cNvSpPr>
            <a:spLocks noChangeArrowheads="1"/>
          </p:cNvSpPr>
          <p:nvPr/>
        </p:nvSpPr>
        <p:spPr bwMode="auto">
          <a:xfrm>
            <a:off x="152401" y="4419600"/>
            <a:ext cx="876299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31775" indent="-231775" algn="just" eaLnBrk="1" hangingPunct="1">
              <a:spcBef>
                <a:spcPts val="0"/>
              </a:spcBef>
              <a:spcAft>
                <a:spcPts val="600"/>
              </a:spcAft>
            </a:pPr>
            <a:r>
              <a:rPr lang="en-US" sz="3000" dirty="0">
                <a:latin typeface="Calibri" panose="020F0502020204030204" pitchFamily="34" charset="0"/>
              </a:rPr>
              <a:t>It is crucial that we understand that each of these passages addresses </a:t>
            </a:r>
            <a:r>
              <a:rPr lang="en-US" sz="3000" b="1" i="1" dirty="0">
                <a:solidFill>
                  <a:srgbClr val="0000FF"/>
                </a:solidFill>
                <a:latin typeface="Calibri" panose="020F0502020204030204" pitchFamily="34" charset="0"/>
              </a:rPr>
              <a:t>WHAT IS ALREADY ETERNALLY TRUE </a:t>
            </a:r>
            <a:r>
              <a:rPr lang="en-US" sz="3000" b="1" i="1" u="sng" dirty="0">
                <a:solidFill>
                  <a:srgbClr val="0000FF"/>
                </a:solidFill>
                <a:latin typeface="Calibri" panose="020F0502020204030204" pitchFamily="34" charset="0"/>
              </a:rPr>
              <a:t>REGARDING OUR RELATIONSHIP</a:t>
            </a:r>
            <a:r>
              <a:rPr lang="en-US" sz="3000" b="1" i="1" dirty="0">
                <a:solidFill>
                  <a:srgbClr val="0000FF"/>
                </a:solidFill>
                <a:latin typeface="Calibri" panose="020F0502020204030204" pitchFamily="34" charset="0"/>
              </a:rPr>
              <a:t> TO THE “OLD MAN”</a:t>
            </a:r>
            <a:r>
              <a:rPr lang="en-US" sz="3000" dirty="0">
                <a:latin typeface="Calibri" panose="020F0502020204030204" pitchFamily="34" charset="0"/>
              </a:rPr>
              <a:t> because of our new eternal position “in Christ”. </a:t>
            </a:r>
            <a:endParaRPr lang="en-US" altLang="en-US" sz="3000" dirty="0">
              <a:latin typeface="Calibri" pitchFamily="34" charset="0"/>
            </a:endParaRPr>
          </a:p>
        </p:txBody>
      </p:sp>
    </p:spTree>
    <p:extLst>
      <p:ext uri="{BB962C8B-B14F-4D97-AF65-F5344CB8AC3E}">
        <p14:creationId xmlns:p14="http://schemas.microsoft.com/office/powerpoint/2010/main" val="142838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152400" y="109478"/>
            <a:ext cx="8839200" cy="412420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Romans 6:6</a:t>
            </a:r>
          </a:p>
          <a:p>
            <a:pPr algn="just" eaLnBrk="1" hangingPunct="1">
              <a:spcBef>
                <a:spcPts val="0"/>
              </a:spcBef>
              <a:spcAft>
                <a:spcPts val="600"/>
              </a:spcAft>
              <a:buFontTx/>
              <a:buNone/>
            </a:pPr>
            <a:r>
              <a:rPr lang="en-US" altLang="en-US" sz="3600" dirty="0">
                <a:latin typeface="Calibri" pitchFamily="34" charset="0"/>
              </a:rPr>
              <a:t>…knowing this, that </a:t>
            </a:r>
            <a:r>
              <a:rPr lang="en-US" altLang="en-US" sz="3600" b="1" u="sng" dirty="0">
                <a:solidFill>
                  <a:srgbClr val="0000FF"/>
                </a:solidFill>
                <a:latin typeface="Calibri" pitchFamily="34" charset="0"/>
              </a:rPr>
              <a:t>our old man WAS CRUCIFIED</a:t>
            </a:r>
            <a:r>
              <a:rPr lang="en-US" altLang="en-US" sz="3600" b="1" dirty="0">
                <a:solidFill>
                  <a:srgbClr val="0000FF"/>
                </a:solidFill>
                <a:latin typeface="Calibri" pitchFamily="34" charset="0"/>
              </a:rPr>
              <a:t> </a:t>
            </a:r>
            <a:r>
              <a:rPr lang="en-US" altLang="en-US" sz="3600" dirty="0">
                <a:latin typeface="Calibri" pitchFamily="34" charset="0"/>
              </a:rPr>
              <a:t>(aorist) </a:t>
            </a:r>
            <a:r>
              <a:rPr lang="en-US" altLang="en-US" sz="3600" b="1" u="sng" dirty="0">
                <a:solidFill>
                  <a:srgbClr val="0000FF"/>
                </a:solidFill>
                <a:latin typeface="Calibri" pitchFamily="34" charset="0"/>
              </a:rPr>
              <a:t>with </a:t>
            </a:r>
            <a:r>
              <a:rPr lang="en-US" altLang="en-US" sz="3600" b="1" i="1" u="sng" dirty="0">
                <a:solidFill>
                  <a:srgbClr val="0000FF"/>
                </a:solidFill>
                <a:latin typeface="Calibri" pitchFamily="34" charset="0"/>
              </a:rPr>
              <a:t>Him</a:t>
            </a:r>
            <a:r>
              <a:rPr lang="en-US" altLang="en-US" sz="3600" i="1" dirty="0">
                <a:latin typeface="Calibri" pitchFamily="34" charset="0"/>
              </a:rPr>
              <a:t>,</a:t>
            </a:r>
            <a:r>
              <a:rPr lang="en-US" altLang="en-US" sz="3600" dirty="0">
                <a:latin typeface="Calibri" pitchFamily="34" charset="0"/>
              </a:rPr>
              <a:t> that the body of sin </a:t>
            </a:r>
            <a:r>
              <a:rPr lang="en-US" altLang="en-US" sz="3600" i="1" dirty="0">
                <a:latin typeface="Calibri" pitchFamily="34" charset="0"/>
              </a:rPr>
              <a:t>(</a:t>
            </a:r>
            <a:r>
              <a:rPr lang="en-US" sz="3600" i="1" dirty="0">
                <a:latin typeface="Calibri" pitchFamily="34" charset="0"/>
              </a:rPr>
              <a:t>our physical bodies as vehicles through which sin expresses itself</a:t>
            </a:r>
            <a:r>
              <a:rPr lang="en-US" altLang="en-US" sz="3600" i="1" dirty="0">
                <a:latin typeface="Calibri" pitchFamily="34" charset="0"/>
              </a:rPr>
              <a:t>) </a:t>
            </a:r>
            <a:r>
              <a:rPr lang="en-US" altLang="en-US" sz="3600" dirty="0">
                <a:latin typeface="Calibri" pitchFamily="34" charset="0"/>
              </a:rPr>
              <a:t>might be done away with, that we should no longer be slaves of sin.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967" y="4748213"/>
            <a:ext cx="1362633" cy="1828800"/>
          </a:xfrm>
          <a:prstGeom prst="rect">
            <a:avLst/>
          </a:prstGeom>
        </p:spPr>
      </p:pic>
    </p:spTree>
    <p:extLst>
      <p:ext uri="{BB962C8B-B14F-4D97-AF65-F5344CB8AC3E}">
        <p14:creationId xmlns:p14="http://schemas.microsoft.com/office/powerpoint/2010/main" val="4872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
          <p:cNvSpPr>
            <a:spLocks noChangeArrowheads="1"/>
          </p:cNvSpPr>
          <p:nvPr/>
        </p:nvSpPr>
        <p:spPr bwMode="auto">
          <a:xfrm>
            <a:off x="1282996" y="1416182"/>
            <a:ext cx="778480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algn="just">
              <a:spcBef>
                <a:spcPts val="600"/>
              </a:spcBef>
              <a:spcAft>
                <a:spcPts val="600"/>
              </a:spcAft>
              <a:buNone/>
            </a:pPr>
            <a:r>
              <a:rPr lang="en-US" altLang="en-US" sz="2600" dirty="0">
                <a:solidFill>
                  <a:srgbClr val="000000"/>
                </a:solidFill>
                <a:latin typeface="Calibri" pitchFamily="34" charset="0"/>
              </a:rPr>
              <a:t>"</a:t>
            </a:r>
            <a:r>
              <a:rPr lang="en-US" altLang="en-US" sz="2600" b="1" dirty="0">
                <a:solidFill>
                  <a:srgbClr val="000000"/>
                </a:solidFill>
                <a:latin typeface="Calibri" pitchFamily="34" charset="0"/>
              </a:rPr>
              <a:t>Our old man</a:t>
            </a:r>
            <a:r>
              <a:rPr lang="en-US" altLang="en-US" sz="2600" dirty="0">
                <a:solidFill>
                  <a:srgbClr val="000000"/>
                </a:solidFill>
                <a:latin typeface="Calibri" pitchFamily="34" charset="0"/>
              </a:rPr>
              <a:t>—This is our old selves, as we were in and from Adam. …</a:t>
            </a:r>
            <a:r>
              <a:rPr lang="en-US" altLang="en-US" sz="2600" b="1" i="1" dirty="0">
                <a:solidFill>
                  <a:srgbClr val="0000FF"/>
                </a:solidFill>
                <a:latin typeface="Calibri" pitchFamily="34" charset="0"/>
              </a:rPr>
              <a:t>we must not confuse the “old man” with “the flesh (sin nature)... </a:t>
            </a:r>
            <a:r>
              <a:rPr lang="en-US" sz="2600" dirty="0">
                <a:latin typeface="Calibri" panose="020F0502020204030204" pitchFamily="34" charset="0"/>
              </a:rPr>
              <a:t>When we are told, for instance, in Colossians, that we have put off the old </a:t>
            </a:r>
            <a:r>
              <a:rPr lang="en-US" sz="2600" dirty="0">
                <a:solidFill>
                  <a:srgbClr val="000000"/>
                </a:solidFill>
                <a:latin typeface="Calibri" panose="020F0502020204030204" pitchFamily="34" charset="0"/>
              </a:rPr>
              <a:t>man, we </a:t>
            </a:r>
            <a:endParaRPr lang="en-US" altLang="en-US" sz="2600" dirty="0">
              <a:solidFill>
                <a:srgbClr val="000000"/>
              </a:solidFill>
              <a:latin typeface="Calibri" pitchFamily="34" charset="0"/>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852" y="1584960"/>
            <a:ext cx="1143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2" name="Rectangle 11"/>
          <p:cNvSpPr/>
          <p:nvPr/>
        </p:nvSpPr>
        <p:spPr>
          <a:xfrm>
            <a:off x="1257300" y="848380"/>
            <a:ext cx="6629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a:pPr>
            <a:r>
              <a:rPr lang="en-US" altLang="en-US" sz="2800" b="1" i="1" dirty="0">
                <a:solidFill>
                  <a:srgbClr val="C00000"/>
                </a:solidFill>
                <a:latin typeface="Calibri" pitchFamily="34" charset="0"/>
              </a:rPr>
              <a:t>The Theologians Speak on Romans!</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271736"/>
            <a:ext cx="1143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5486400"/>
            <a:ext cx="7708604" cy="892552"/>
          </a:xfrm>
          <a:prstGeom prst="rect">
            <a:avLst/>
          </a:prstGeom>
        </p:spPr>
        <p:txBody>
          <a:bodyPr wrap="square">
            <a:spAutoFit/>
          </a:bodyPr>
          <a:lstStyle/>
          <a:p>
            <a:pPr lvl="0">
              <a:spcBef>
                <a:spcPts val="0"/>
              </a:spcBef>
              <a:spcAft>
                <a:spcPts val="600"/>
              </a:spcAft>
            </a:pPr>
            <a:r>
              <a:rPr lang="en-US" altLang="en-US" sz="2600" dirty="0">
                <a:solidFill>
                  <a:srgbClr val="000000"/>
                </a:solidFill>
                <a:latin typeface="Calibri" pitchFamily="34" charset="0"/>
              </a:rPr>
              <a:t>"</a:t>
            </a:r>
            <a:r>
              <a:rPr lang="en-US" altLang="en-US" sz="2600" b="1" i="1" dirty="0">
                <a:solidFill>
                  <a:srgbClr val="0000FF"/>
                </a:solidFill>
                <a:latin typeface="Calibri" pitchFamily="34" charset="0"/>
              </a:rPr>
              <a:t>My old man is not merely my old (sin) nature</a:t>
            </a:r>
            <a:r>
              <a:rPr lang="en-US" altLang="en-US" sz="2600" dirty="0">
                <a:solidFill>
                  <a:srgbClr val="000000"/>
                </a:solidFill>
                <a:latin typeface="Calibri" pitchFamily="34" charset="0"/>
              </a:rPr>
              <a:t>...". </a:t>
            </a:r>
            <a:r>
              <a:rPr lang="en-US" altLang="en-US" sz="2600" b="1" dirty="0">
                <a:solidFill>
                  <a:srgbClr val="000000"/>
                </a:solidFill>
                <a:latin typeface="Calibri" pitchFamily="34" charset="0"/>
              </a:rPr>
              <a:t>H.A. </a:t>
            </a:r>
            <a:r>
              <a:rPr lang="en-US" altLang="en-US" sz="2600" b="1" dirty="0" err="1">
                <a:solidFill>
                  <a:srgbClr val="000000"/>
                </a:solidFill>
                <a:latin typeface="Calibri" pitchFamily="34" charset="0"/>
              </a:rPr>
              <a:t>Ironside</a:t>
            </a:r>
            <a:r>
              <a:rPr lang="en-US" altLang="en-US" sz="2600" b="1" dirty="0">
                <a:solidFill>
                  <a:srgbClr val="000000"/>
                </a:solidFill>
                <a:latin typeface="Calibri" pitchFamily="34" charset="0"/>
              </a:rPr>
              <a:t>, </a:t>
            </a:r>
            <a:r>
              <a:rPr lang="en-US" altLang="en-US" sz="2600" i="1" dirty="0">
                <a:solidFill>
                  <a:srgbClr val="000000"/>
                </a:solidFill>
                <a:latin typeface="Calibri" pitchFamily="34" charset="0"/>
              </a:rPr>
              <a:t>Romans Commentary </a:t>
            </a:r>
            <a:r>
              <a:rPr lang="en-US" altLang="en-US" sz="2600" dirty="0">
                <a:solidFill>
                  <a:srgbClr val="000000"/>
                </a:solidFill>
                <a:latin typeface="Calibri" pitchFamily="34" charset="0"/>
              </a:rPr>
              <a:t>(pg. 77).</a:t>
            </a:r>
          </a:p>
        </p:txBody>
      </p:sp>
      <p:sp>
        <p:nvSpPr>
          <p:cNvPr id="3" name="Rectangle 2"/>
          <p:cNvSpPr/>
          <p:nvPr/>
        </p:nvSpPr>
        <p:spPr>
          <a:xfrm>
            <a:off x="152400" y="2971800"/>
            <a:ext cx="8839200" cy="2092881"/>
          </a:xfrm>
          <a:prstGeom prst="rect">
            <a:avLst/>
          </a:prstGeom>
        </p:spPr>
        <p:txBody>
          <a:bodyPr wrap="square">
            <a:spAutoFit/>
          </a:bodyPr>
          <a:lstStyle/>
          <a:p>
            <a:pPr lvl="0" algn="just">
              <a:spcBef>
                <a:spcPts val="600"/>
              </a:spcBef>
              <a:spcAft>
                <a:spcPts val="600"/>
              </a:spcAft>
            </a:pPr>
            <a:r>
              <a:rPr lang="en-US" sz="2600" dirty="0">
                <a:solidFill>
                  <a:srgbClr val="000000"/>
                </a:solidFill>
                <a:latin typeface="Calibri" panose="020F0502020204030204" pitchFamily="34" charset="0"/>
              </a:rPr>
              <a:t>know that we are being addressed as new creatures in Christ, and that </a:t>
            </a:r>
            <a:r>
              <a:rPr lang="en-US" sz="2600" b="1" i="1" dirty="0">
                <a:solidFill>
                  <a:srgbClr val="0000FF"/>
                </a:solidFill>
                <a:latin typeface="Calibri" panose="020F0502020204030204" pitchFamily="34" charset="0"/>
              </a:rPr>
              <a:t>the old man represents all we naturally were,—desires, lusts, ambitions, hopes, judgments: looked at as a whole federally: </a:t>
            </a:r>
            <a:r>
              <a:rPr lang="en-US" sz="2600" b="1" i="1" u="sng" dirty="0">
                <a:solidFill>
                  <a:srgbClr val="0000FF"/>
                </a:solidFill>
                <a:latin typeface="Calibri" panose="020F0502020204030204" pitchFamily="34" charset="0"/>
              </a:rPr>
              <a:t>we used to be that</a:t>
            </a:r>
            <a:r>
              <a:rPr lang="en-US" sz="2600" dirty="0">
                <a:solidFill>
                  <a:srgbClr val="000000"/>
                </a:solidFill>
                <a:latin typeface="Calibri" panose="020F0502020204030204" pitchFamily="34" charset="0"/>
              </a:rPr>
              <a:t>—now we have put that off.” </a:t>
            </a:r>
            <a:r>
              <a:rPr lang="en-US" altLang="en-US" sz="2600" b="1" dirty="0">
                <a:solidFill>
                  <a:srgbClr val="000000"/>
                </a:solidFill>
                <a:latin typeface="Calibri" pitchFamily="34" charset="0"/>
              </a:rPr>
              <a:t>Wm. Newell</a:t>
            </a:r>
            <a:r>
              <a:rPr lang="en-US" altLang="en-US" sz="2600" dirty="0">
                <a:solidFill>
                  <a:srgbClr val="000000"/>
                </a:solidFill>
                <a:latin typeface="Calibri" pitchFamily="34" charset="0"/>
              </a:rPr>
              <a:t>, </a:t>
            </a:r>
            <a:r>
              <a:rPr lang="en-US" altLang="en-US" sz="2600" i="1" dirty="0">
                <a:solidFill>
                  <a:srgbClr val="000000"/>
                </a:solidFill>
                <a:latin typeface="Calibri" pitchFamily="34" charset="0"/>
              </a:rPr>
              <a:t>Romans Commentary </a:t>
            </a:r>
            <a:r>
              <a:rPr lang="en-US" altLang="en-US" sz="2600" dirty="0">
                <a:solidFill>
                  <a:srgbClr val="000000"/>
                </a:solidFill>
                <a:latin typeface="Calibri" pitchFamily="34" charset="0"/>
              </a:rPr>
              <a:t>(pg. 147).</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74708"/>
            <a:ext cx="1021973" cy="1371600"/>
          </a:xfrm>
          <a:prstGeom prst="rect">
            <a:avLst/>
          </a:prstGeom>
        </p:spPr>
      </p:pic>
    </p:spTree>
    <p:extLst>
      <p:ext uri="{BB962C8B-B14F-4D97-AF65-F5344CB8AC3E}">
        <p14:creationId xmlns:p14="http://schemas.microsoft.com/office/powerpoint/2010/main" val="289871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 name="Rectangle 1"/>
          <p:cNvSpPr>
            <a:spLocks noChangeArrowheads="1"/>
          </p:cNvSpPr>
          <p:nvPr/>
        </p:nvSpPr>
        <p:spPr bwMode="auto">
          <a:xfrm>
            <a:off x="228600" y="2286000"/>
            <a:ext cx="8686800" cy="2462213"/>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Ephesians 4:22 </a:t>
            </a:r>
          </a:p>
          <a:p>
            <a:pPr lvl="0" algn="just" eaLnBrk="1" hangingPunct="1">
              <a:spcBef>
                <a:spcPts val="0"/>
              </a:spcBef>
              <a:spcAft>
                <a:spcPts val="600"/>
              </a:spcAft>
              <a:buNone/>
            </a:pPr>
            <a:r>
              <a:rPr lang="en-US" altLang="en-US" sz="3600" dirty="0">
                <a:latin typeface="Calibri" panose="020F0502020204030204" pitchFamily="34" charset="0"/>
              </a:rPr>
              <a:t>…that you </a:t>
            </a:r>
            <a:r>
              <a:rPr lang="en-US" altLang="en-US" sz="3600" b="1" u="sng" dirty="0">
                <a:solidFill>
                  <a:srgbClr val="0000FF"/>
                </a:solidFill>
                <a:latin typeface="Calibri" pitchFamily="34" charset="0"/>
              </a:rPr>
              <a:t>put off</a:t>
            </a:r>
            <a:r>
              <a:rPr lang="en-US" altLang="en-US" sz="3600" dirty="0">
                <a:solidFill>
                  <a:srgbClr val="000000"/>
                </a:solidFill>
                <a:latin typeface="Calibri" pitchFamily="34" charset="0"/>
              </a:rPr>
              <a:t> </a:t>
            </a:r>
            <a:r>
              <a:rPr lang="en-US" altLang="en-US" sz="3600" dirty="0">
                <a:latin typeface="Calibri" panose="020F0502020204030204" pitchFamily="34" charset="0"/>
              </a:rPr>
              <a:t>(aorist), concerning your former conduct, the </a:t>
            </a:r>
            <a:r>
              <a:rPr lang="en-US" altLang="en-US" sz="3600" b="1" u="sng" dirty="0">
                <a:solidFill>
                  <a:srgbClr val="0000FF"/>
                </a:solidFill>
                <a:latin typeface="Calibri" pitchFamily="34" charset="0"/>
              </a:rPr>
              <a:t>old man</a:t>
            </a:r>
            <a:r>
              <a:rPr lang="en-US" altLang="en-US" sz="3600" b="1" dirty="0">
                <a:solidFill>
                  <a:srgbClr val="0000FF"/>
                </a:solidFill>
                <a:latin typeface="Calibri" pitchFamily="34" charset="0"/>
              </a:rPr>
              <a:t> </a:t>
            </a:r>
            <a:r>
              <a:rPr lang="en-US" altLang="en-US" sz="3600" dirty="0">
                <a:latin typeface="Calibri" panose="020F0502020204030204" pitchFamily="34" charset="0"/>
              </a:rPr>
              <a:t>which grows corrupt according to the deceitful lusts, </a:t>
            </a:r>
          </a:p>
        </p:txBody>
      </p:sp>
      <p:sp>
        <p:nvSpPr>
          <p:cNvPr id="6" name="Rectangle 1"/>
          <p:cNvSpPr>
            <a:spLocks noChangeArrowheads="1"/>
          </p:cNvSpPr>
          <p:nvPr/>
        </p:nvSpPr>
        <p:spPr bwMode="auto">
          <a:xfrm>
            <a:off x="225958" y="154394"/>
            <a:ext cx="8692084" cy="1908215"/>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Colossians 3:9 </a:t>
            </a:r>
          </a:p>
          <a:p>
            <a:pPr lvl="0" algn="just" eaLnBrk="1" hangingPunct="1">
              <a:spcBef>
                <a:spcPts val="0"/>
              </a:spcBef>
              <a:spcAft>
                <a:spcPts val="600"/>
              </a:spcAft>
              <a:buNone/>
            </a:pPr>
            <a:r>
              <a:rPr lang="en-US" altLang="en-US" sz="3600" dirty="0">
                <a:latin typeface="Calibri" panose="020F0502020204030204" pitchFamily="34" charset="0"/>
              </a:rPr>
              <a:t>Do not lie to one another, since </a:t>
            </a:r>
            <a:r>
              <a:rPr lang="en-US" altLang="en-US" sz="3600" b="1" u="sng" dirty="0">
                <a:solidFill>
                  <a:srgbClr val="0000FF"/>
                </a:solidFill>
                <a:latin typeface="Calibri" pitchFamily="34" charset="0"/>
              </a:rPr>
              <a:t>YOU HAVE PUT OFF</a:t>
            </a:r>
            <a:r>
              <a:rPr lang="en-US" altLang="en-US" sz="3600" b="1" dirty="0">
                <a:solidFill>
                  <a:srgbClr val="0000FF"/>
                </a:solidFill>
                <a:latin typeface="Calibri" pitchFamily="34" charset="0"/>
              </a:rPr>
              <a:t> </a:t>
            </a:r>
            <a:r>
              <a:rPr lang="en-US" altLang="en-US" sz="3600" dirty="0">
                <a:solidFill>
                  <a:srgbClr val="000000"/>
                </a:solidFill>
                <a:latin typeface="Calibri" pitchFamily="34" charset="0"/>
              </a:rPr>
              <a:t>(aorist) </a:t>
            </a:r>
            <a:r>
              <a:rPr lang="en-US" altLang="en-US" sz="3600" b="1" u="sng" dirty="0">
                <a:solidFill>
                  <a:srgbClr val="0000FF"/>
                </a:solidFill>
                <a:latin typeface="Calibri" pitchFamily="34" charset="0"/>
              </a:rPr>
              <a:t>the old man</a:t>
            </a:r>
            <a:r>
              <a:rPr lang="en-US" altLang="en-US" sz="3600" b="1" dirty="0">
                <a:solidFill>
                  <a:srgbClr val="000000"/>
                </a:solidFill>
                <a:latin typeface="Calibri" pitchFamily="34" charset="0"/>
              </a:rPr>
              <a:t> </a:t>
            </a:r>
            <a:r>
              <a:rPr lang="en-US" altLang="en-US" sz="3600" dirty="0">
                <a:latin typeface="Calibri" panose="020F0502020204030204" pitchFamily="34" charset="0"/>
              </a:rPr>
              <a:t>with his deeds,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967" y="4748213"/>
            <a:ext cx="1362633" cy="1828800"/>
          </a:xfrm>
          <a:prstGeom prst="rect">
            <a:avLst/>
          </a:prstGeom>
        </p:spPr>
      </p:pic>
    </p:spTree>
    <p:extLst>
      <p:ext uri="{BB962C8B-B14F-4D97-AF65-F5344CB8AC3E}">
        <p14:creationId xmlns:p14="http://schemas.microsoft.com/office/powerpoint/2010/main" val="11018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371600" y="1473145"/>
            <a:ext cx="757685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buNone/>
            </a:pPr>
            <a:r>
              <a:rPr lang="en-US" altLang="en-US" sz="2800" dirty="0">
                <a:latin typeface="Calibri" pitchFamily="34" charset="0"/>
              </a:rPr>
              <a:t>“The old man is put off and the new man is put on. </a:t>
            </a:r>
            <a:r>
              <a:rPr lang="en-US" altLang="en-US" sz="2800" b="1" i="1" u="sng" dirty="0">
                <a:solidFill>
                  <a:srgbClr val="0000FF"/>
                </a:solidFill>
                <a:latin typeface="Calibri" pitchFamily="34" charset="0"/>
              </a:rPr>
              <a:t>We are not told to put off the old man by all kinds of endeavors and resolutions; IT IS ALREADY DONE</a:t>
            </a:r>
            <a:r>
              <a:rPr lang="en-US" altLang="en-US" sz="2800" b="1" i="1" dirty="0">
                <a:solidFill>
                  <a:srgbClr val="0000FF"/>
                </a:solidFill>
                <a:latin typeface="Calibri" pitchFamily="34" charset="0"/>
              </a:rPr>
              <a:t>. </a:t>
            </a:r>
            <a:r>
              <a:rPr lang="en-US" altLang="en-US" sz="2800" dirty="0">
                <a:latin typeface="Calibri" pitchFamily="34" charset="0"/>
              </a:rPr>
              <a:t>The old man was put away by the cross of Christ (Rom. 6:6). This is the blessed truth which delivers from doubt and bondage. And then we receive something in Christ, the new man, the new nature.” </a:t>
            </a:r>
            <a:r>
              <a:rPr lang="en-US" altLang="en-US" sz="2800" b="1" dirty="0">
                <a:latin typeface="Calibri" pitchFamily="34" charset="0"/>
              </a:rPr>
              <a:t>A. C. </a:t>
            </a:r>
            <a:r>
              <a:rPr lang="en-US" altLang="en-US" sz="2800" b="1" dirty="0" err="1">
                <a:latin typeface="Calibri" pitchFamily="34" charset="0"/>
              </a:rPr>
              <a:t>Gaebelein</a:t>
            </a:r>
            <a:r>
              <a:rPr lang="en-US" altLang="en-US" sz="2800" dirty="0">
                <a:latin typeface="Calibri" pitchFamily="34" charset="0"/>
              </a:rPr>
              <a:t>, </a:t>
            </a:r>
            <a:r>
              <a:rPr lang="en-US" altLang="en-US" sz="2800" i="1" dirty="0">
                <a:latin typeface="Calibri" pitchFamily="34" charset="0"/>
              </a:rPr>
              <a:t>The Annotated Bible</a:t>
            </a:r>
            <a:r>
              <a:rPr lang="en-US" altLang="en-US" sz="2800" dirty="0">
                <a:latin typeface="Calibri" pitchFamily="34" charset="0"/>
              </a:rPr>
              <a:t>, Vol. 7: Romans to Ephesians (263-264) </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76401"/>
            <a:ext cx="1141356"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6" name="Rectangle 5"/>
          <p:cNvSpPr/>
          <p:nvPr/>
        </p:nvSpPr>
        <p:spPr>
          <a:xfrm>
            <a:off x="1257300" y="848380"/>
            <a:ext cx="6629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a:pPr>
            <a:r>
              <a:rPr lang="en-US" altLang="en-US" sz="2800" b="1" i="1" dirty="0">
                <a:solidFill>
                  <a:srgbClr val="C00000"/>
                </a:solidFill>
                <a:latin typeface="Calibri" pitchFamily="34" charset="0"/>
              </a:rPr>
              <a:t>The Theologians Speak on Romans!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031" y="74708"/>
            <a:ext cx="1021973"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286000" y="1600200"/>
            <a:ext cx="6781800" cy="41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800" dirty="0">
                <a:latin typeface="Calibri" panose="020F0502020204030204" pitchFamily="34" charset="0"/>
              </a:rPr>
              <a:t>Two contrasting </a:t>
            </a:r>
            <a:r>
              <a:rPr lang="en-US" sz="2800" b="1" i="1" u="sng" dirty="0">
                <a:latin typeface="Calibri" panose="020F0502020204030204" pitchFamily="34" charset="0"/>
              </a:rPr>
              <a:t>grammatical</a:t>
            </a:r>
            <a:r>
              <a:rPr lang="en-US" sz="2800" dirty="0">
                <a:latin typeface="Calibri" panose="020F0502020204030204" pitchFamily="34" charset="0"/>
              </a:rPr>
              <a:t> positions: </a:t>
            </a:r>
          </a:p>
          <a:p>
            <a:pPr marL="573088" indent="-463550" algn="just">
              <a:buFontTx/>
              <a:buAutoNum type="arabicParenR"/>
            </a:pPr>
            <a:r>
              <a:rPr lang="en-US" sz="2800" dirty="0">
                <a:latin typeface="Calibri" panose="020F0502020204030204" pitchFamily="34" charset="0"/>
              </a:rPr>
              <a:t>The </a:t>
            </a:r>
            <a:r>
              <a:rPr lang="en-US" sz="2800" b="1" u="sng" dirty="0">
                <a:latin typeface="Calibri" panose="020F0502020204030204" pitchFamily="34" charset="0"/>
              </a:rPr>
              <a:t>incorrect</a:t>
            </a:r>
            <a:r>
              <a:rPr lang="en-US" sz="2800" dirty="0">
                <a:latin typeface="Calibri" panose="020F0502020204030204" pitchFamily="34" charset="0"/>
              </a:rPr>
              <a:t> position: that these verses present an </a:t>
            </a:r>
            <a:r>
              <a:rPr lang="en-US" sz="2800" b="1" u="sng" dirty="0">
                <a:latin typeface="Calibri" panose="020F0502020204030204" pitchFamily="34" charset="0"/>
              </a:rPr>
              <a:t>imperative sense</a:t>
            </a:r>
            <a:r>
              <a:rPr lang="en-US" sz="2800" dirty="0">
                <a:latin typeface="Calibri" panose="020F0502020204030204" pitchFamily="34" charset="0"/>
              </a:rPr>
              <a:t> </a:t>
            </a:r>
            <a:r>
              <a:rPr lang="en-US" sz="2800" b="1" dirty="0">
                <a:latin typeface="Calibri" panose="020F0502020204030204" pitchFamily="34" charset="0"/>
              </a:rPr>
              <a:t>– </a:t>
            </a:r>
            <a:r>
              <a:rPr lang="en-US" sz="2800" b="1" i="1" dirty="0">
                <a:latin typeface="Calibri" panose="020F0502020204030204" pitchFamily="34" charset="0"/>
              </a:rPr>
              <a:t>continual commands for believers to follow, </a:t>
            </a:r>
            <a:r>
              <a:rPr lang="en-US" sz="2800" i="1" dirty="0">
                <a:latin typeface="Calibri" panose="020F0502020204030204" pitchFamily="34" charset="0"/>
              </a:rPr>
              <a:t>(most English Bibles)</a:t>
            </a:r>
            <a:r>
              <a:rPr lang="en-US" sz="2800" dirty="0">
                <a:latin typeface="Calibri" panose="020F0502020204030204" pitchFamily="34" charset="0"/>
              </a:rPr>
              <a:t>. </a:t>
            </a:r>
          </a:p>
          <a:p>
            <a:pPr marL="573088" algn="just">
              <a:buNone/>
            </a:pPr>
            <a:r>
              <a:rPr lang="en-US" sz="2800" i="1" dirty="0">
                <a:latin typeface="Calibri" panose="020F0502020204030204" pitchFamily="34" charset="0"/>
              </a:rPr>
              <a:t>Some individuals who champion this view include: Darrell L. Bock, Theodore </a:t>
            </a:r>
            <a:r>
              <a:rPr lang="en-US" sz="2800" i="1" dirty="0" err="1">
                <a:latin typeface="Calibri" panose="020F0502020204030204" pitchFamily="34" charset="0"/>
              </a:rPr>
              <a:t>Epp</a:t>
            </a:r>
            <a:r>
              <a:rPr lang="en-US" sz="2800" i="1" dirty="0">
                <a:latin typeface="Calibri" panose="020F0502020204030204" pitchFamily="34" charset="0"/>
              </a:rPr>
              <a:t>, Charles Hodge, Ruth </a:t>
            </a:r>
            <a:r>
              <a:rPr lang="en-US" sz="2800" i="1" dirty="0" err="1">
                <a:latin typeface="Calibri" panose="020F0502020204030204" pitchFamily="34" charset="0"/>
              </a:rPr>
              <a:t>Paxson</a:t>
            </a:r>
            <a:r>
              <a:rPr lang="en-US" sz="2800" i="1" dirty="0">
                <a:latin typeface="Calibri" panose="020F0502020204030204" pitchFamily="34" charset="0"/>
              </a:rPr>
              <a:t>, and Lehman Strauss.</a:t>
            </a:r>
          </a:p>
        </p:txBody>
      </p:sp>
      <p:sp>
        <p:nvSpPr>
          <p:cNvPr id="2" name="Rectangle 1"/>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86831"/>
            <a:ext cx="199505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81000" y="848380"/>
            <a:ext cx="84582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2"/>
            </a:pPr>
            <a:r>
              <a:rPr lang="en-US" altLang="en-US" sz="2800" b="1" i="1" dirty="0">
                <a:solidFill>
                  <a:srgbClr val="C00000"/>
                </a:solidFill>
                <a:latin typeface="Calibri" pitchFamily="34" charset="0"/>
              </a:rPr>
              <a:t>Incorrect and Inconsistent Translation (Eph. 4:22-25)</a:t>
            </a:r>
          </a:p>
        </p:txBody>
      </p:sp>
    </p:spTree>
    <p:extLst>
      <p:ext uri="{BB962C8B-B14F-4D97-AF65-F5344CB8AC3E}">
        <p14:creationId xmlns:p14="http://schemas.microsoft.com/office/powerpoint/2010/main" val="326810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Outline </a:t>
            </a:r>
          </a:p>
        </p:txBody>
      </p:sp>
      <p:sp>
        <p:nvSpPr>
          <p:cNvPr id="4" name="Rectangle 2"/>
          <p:cNvSpPr>
            <a:spLocks noChangeArrowheads="1"/>
          </p:cNvSpPr>
          <p:nvPr/>
        </p:nvSpPr>
        <p:spPr bwMode="auto">
          <a:xfrm>
            <a:off x="419100" y="1143000"/>
            <a:ext cx="8382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57200" indent="-457200" eaLnBrk="1" hangingPunct="1">
              <a:spcBef>
                <a:spcPts val="0"/>
              </a:spcBef>
              <a:spcAft>
                <a:spcPts val="600"/>
              </a:spcAft>
              <a:buFont typeface="+mj-lt"/>
              <a:buAutoNum type="romanUcPeriod"/>
            </a:pPr>
            <a:r>
              <a:rPr lang="en-US" altLang="en-US" sz="3000" dirty="0">
                <a:latin typeface="Calibri" pitchFamily="34" charset="0"/>
              </a:rPr>
              <a:t>Spiritual Anatomy</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“In Adam” vs. “In Christ”</a:t>
            </a:r>
          </a:p>
          <a:p>
            <a:pPr marL="1371600" lvl="2" indent="-460375" defTabSz="1030288" eaLnBrk="1" hangingPunct="1">
              <a:spcBef>
                <a:spcPts val="0"/>
              </a:spcBef>
              <a:spcAft>
                <a:spcPts val="600"/>
              </a:spcAft>
              <a:buFont typeface="+mj-lt"/>
              <a:buAutoNum type="arabicPeriod"/>
            </a:pPr>
            <a:r>
              <a:rPr lang="en-US" altLang="en-US" sz="3000" dirty="0">
                <a:latin typeface="Calibri" pitchFamily="34" charset="0"/>
              </a:rPr>
              <a:t>Unbeliever “In Adam”</a:t>
            </a:r>
          </a:p>
          <a:p>
            <a:pPr marL="1371600" lvl="2" indent="-460375" defTabSz="1030288" eaLnBrk="1" hangingPunct="1">
              <a:spcBef>
                <a:spcPts val="0"/>
              </a:spcBef>
              <a:spcAft>
                <a:spcPts val="600"/>
              </a:spcAft>
              <a:buFont typeface="+mj-lt"/>
              <a:buAutoNum type="arabicPeriod"/>
            </a:pPr>
            <a:r>
              <a:rPr lang="en-US" altLang="en-US" sz="3000" dirty="0">
                <a:latin typeface="Calibri" pitchFamily="34" charset="0"/>
              </a:rPr>
              <a:t>Church Age Believer “In Christ”</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Old Man, Sin Nature vs. New Man, New Nature</a:t>
            </a:r>
          </a:p>
          <a:p>
            <a:pPr marL="1371600" lvl="2" indent="-460375" eaLnBrk="1" hangingPunct="1">
              <a:spcBef>
                <a:spcPts val="0"/>
              </a:spcBef>
              <a:spcAft>
                <a:spcPts val="600"/>
              </a:spcAft>
              <a:buFont typeface="+mj-lt"/>
              <a:buAutoNum type="arabicPeriod"/>
            </a:pPr>
            <a:r>
              <a:rPr lang="en-US" altLang="en-US" sz="3000" dirty="0">
                <a:latin typeface="Calibri" pitchFamily="34" charset="0"/>
              </a:rPr>
              <a:t>Key Points</a:t>
            </a:r>
          </a:p>
          <a:p>
            <a:pPr marL="1371600" lvl="2" indent="-460375" eaLnBrk="1" hangingPunct="1">
              <a:spcBef>
                <a:spcPts val="0"/>
              </a:spcBef>
              <a:spcAft>
                <a:spcPts val="600"/>
              </a:spcAft>
              <a:buFont typeface="+mj-lt"/>
              <a:buAutoNum type="arabicPeriod"/>
            </a:pPr>
            <a:r>
              <a:rPr lang="en-US" altLang="en-US" sz="3000" dirty="0">
                <a:latin typeface="Calibri" pitchFamily="34" charset="0"/>
              </a:rPr>
              <a:t>Old Man vs. Sin Nature Critical Distinctions</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Continuity of Person</a:t>
            </a:r>
          </a:p>
          <a:p>
            <a:pPr marL="457200" indent="-457200" eaLnBrk="1" hangingPunct="1">
              <a:spcBef>
                <a:spcPts val="0"/>
              </a:spcBef>
              <a:spcAft>
                <a:spcPts val="600"/>
              </a:spcAft>
              <a:buFont typeface="+mj-lt"/>
              <a:buAutoNum type="romanUcPeriod"/>
            </a:pPr>
            <a:r>
              <a:rPr lang="en-US" altLang="en-US" sz="3000" dirty="0">
                <a:latin typeface="Calibri" pitchFamily="34" charset="0"/>
              </a:rPr>
              <a:t>Summation &amp; Conclusion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286000" y="1600200"/>
            <a:ext cx="678180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just">
              <a:buFont typeface="+mj-lt"/>
              <a:buAutoNum type="arabicParenR" startAt="2"/>
            </a:pPr>
            <a:r>
              <a:rPr lang="en-US" sz="2800" dirty="0">
                <a:latin typeface="Calibri" panose="020F0502020204030204" pitchFamily="34" charset="0"/>
              </a:rPr>
              <a:t>The </a:t>
            </a:r>
            <a:r>
              <a:rPr lang="en-US" sz="2800" b="1" u="sng" dirty="0">
                <a:solidFill>
                  <a:srgbClr val="0000FF"/>
                </a:solidFill>
                <a:latin typeface="Calibri" panose="020F0502020204030204" pitchFamily="34" charset="0"/>
              </a:rPr>
              <a:t>correct</a:t>
            </a:r>
            <a:r>
              <a:rPr lang="en-US" sz="2800" dirty="0">
                <a:solidFill>
                  <a:srgbClr val="0000FF"/>
                </a:solidFill>
                <a:latin typeface="Calibri" panose="020F0502020204030204" pitchFamily="34" charset="0"/>
              </a:rPr>
              <a:t> </a:t>
            </a:r>
            <a:r>
              <a:rPr lang="en-US" sz="2800" dirty="0">
                <a:latin typeface="Calibri" panose="020F0502020204030204" pitchFamily="34" charset="0"/>
              </a:rPr>
              <a:t>position: that these verses present a past </a:t>
            </a:r>
            <a:r>
              <a:rPr lang="en-US" sz="2800" b="1" u="sng" dirty="0">
                <a:solidFill>
                  <a:srgbClr val="0000FF"/>
                </a:solidFill>
                <a:latin typeface="Calibri" panose="020F0502020204030204" pitchFamily="34" charset="0"/>
              </a:rPr>
              <a:t>indicative sense</a:t>
            </a:r>
            <a:r>
              <a:rPr lang="en-US" sz="2800" b="1" i="1" dirty="0">
                <a:solidFill>
                  <a:srgbClr val="0000FF"/>
                </a:solidFill>
                <a:latin typeface="Calibri" panose="020F0502020204030204" pitchFamily="34" charset="0"/>
              </a:rPr>
              <a:t> – stating facts which are </a:t>
            </a:r>
            <a:r>
              <a:rPr lang="en-US" sz="2800" b="1" i="1" u="sng" dirty="0">
                <a:solidFill>
                  <a:srgbClr val="0000FF"/>
                </a:solidFill>
                <a:latin typeface="Calibri" panose="020F0502020204030204" pitchFamily="34" charset="0"/>
              </a:rPr>
              <a:t>already true</a:t>
            </a:r>
            <a:r>
              <a:rPr lang="en-US" sz="2800" b="1" i="1" dirty="0">
                <a:solidFill>
                  <a:srgbClr val="0000FF"/>
                </a:solidFill>
                <a:latin typeface="Calibri" panose="020F0502020204030204" pitchFamily="34" charset="0"/>
              </a:rPr>
              <a:t> of every believer positionally.  </a:t>
            </a:r>
          </a:p>
          <a:p>
            <a:pPr marL="461963" lvl="1" indent="-4763" algn="just">
              <a:buNone/>
            </a:pPr>
            <a:r>
              <a:rPr lang="en-US" i="1" dirty="0">
                <a:latin typeface="Calibri" panose="020F0502020204030204" pitchFamily="34" charset="0"/>
              </a:rPr>
              <a:t>Some individuals who champion this view include: Lewis Sperry Chafer, </a:t>
            </a:r>
            <a:r>
              <a:rPr lang="en-US" altLang="en-US" i="1" dirty="0">
                <a:latin typeface="Calibri" panose="020F0502020204030204" pitchFamily="34" charset="0"/>
              </a:rPr>
              <a:t>William R. Newell, </a:t>
            </a:r>
            <a:r>
              <a:rPr lang="en-US" i="1" dirty="0">
                <a:latin typeface="Calibri" panose="020F0502020204030204" pitchFamily="34" charset="0"/>
              </a:rPr>
              <a:t>Harold W. </a:t>
            </a:r>
            <a:r>
              <a:rPr lang="en-US" i="1" dirty="0" err="1">
                <a:latin typeface="Calibri" panose="020F0502020204030204" pitchFamily="34" charset="0"/>
              </a:rPr>
              <a:t>Hoehner</a:t>
            </a:r>
            <a:r>
              <a:rPr lang="en-US" i="1" dirty="0">
                <a:latin typeface="Calibri" panose="020F0502020204030204" pitchFamily="34" charset="0"/>
              </a:rPr>
              <a:t>, H. A. Ironside, H. C. G. </a:t>
            </a:r>
            <a:r>
              <a:rPr lang="en-US" i="1" dirty="0" err="1">
                <a:latin typeface="Calibri" panose="020F0502020204030204" pitchFamily="34" charset="0"/>
              </a:rPr>
              <a:t>Moule</a:t>
            </a:r>
            <a:r>
              <a:rPr lang="en-US" i="1" dirty="0">
                <a:latin typeface="Calibri" panose="020F0502020204030204" pitchFamily="34" charset="0"/>
              </a:rPr>
              <a:t>, John R. W. Stott, Daniel B. Wallace, B. F. Westcott, and Warren W. </a:t>
            </a:r>
            <a:r>
              <a:rPr lang="en-US" i="1" dirty="0" err="1">
                <a:latin typeface="Calibri" panose="020F0502020204030204" pitchFamily="34" charset="0"/>
              </a:rPr>
              <a:t>Wiersbe</a:t>
            </a:r>
            <a:r>
              <a:rPr lang="en-US" i="1" dirty="0">
                <a:latin typeface="Calibri" panose="020F0502020204030204" pitchFamily="34" charset="0"/>
              </a:rPr>
              <a:t>.</a:t>
            </a:r>
          </a:p>
        </p:txBody>
      </p:sp>
      <p:sp>
        <p:nvSpPr>
          <p:cNvPr id="2" name="Rectangle 1"/>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pic>
        <p:nvPicPr>
          <p:cNvPr id="7"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86831"/>
            <a:ext cx="199505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81000" y="848380"/>
            <a:ext cx="84582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2"/>
            </a:pPr>
            <a:r>
              <a:rPr lang="en-US" altLang="en-US" sz="2800" b="1" i="1" dirty="0">
                <a:solidFill>
                  <a:srgbClr val="C00000"/>
                </a:solidFill>
                <a:latin typeface="Calibri" pitchFamily="34" charset="0"/>
              </a:rPr>
              <a:t>Incorrect and Inconsistent Translation (Eph. 4:22-25)</a:t>
            </a:r>
          </a:p>
        </p:txBody>
      </p:sp>
    </p:spTree>
    <p:extLst>
      <p:ext uri="{BB962C8B-B14F-4D97-AF65-F5344CB8AC3E}">
        <p14:creationId xmlns:p14="http://schemas.microsoft.com/office/powerpoint/2010/main" val="289589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
          <p:cNvSpPr>
            <a:spLocks noChangeArrowheads="1"/>
          </p:cNvSpPr>
          <p:nvPr/>
        </p:nvSpPr>
        <p:spPr bwMode="auto">
          <a:xfrm>
            <a:off x="1371600" y="1416182"/>
            <a:ext cx="7620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indent="0" algn="just" eaLnBrk="1" hangingPunct="1">
              <a:spcBef>
                <a:spcPts val="0"/>
              </a:spcBef>
              <a:spcAft>
                <a:spcPts val="600"/>
              </a:spcAft>
              <a:buNone/>
            </a:pPr>
            <a:r>
              <a:rPr lang="en-US" altLang="en-US" sz="2800" dirty="0">
                <a:latin typeface="Calibri" pitchFamily="34" charset="0"/>
              </a:rPr>
              <a:t>"</a:t>
            </a:r>
            <a:r>
              <a:rPr lang="en-US" altLang="en-US" sz="2800" b="1" i="1" dirty="0">
                <a:solidFill>
                  <a:srgbClr val="0000FF"/>
                </a:solidFill>
                <a:latin typeface="Calibri" pitchFamily="34" charset="0"/>
              </a:rPr>
              <a:t>Some people confound the old man with the old (sin) nature</a:t>
            </a:r>
            <a:r>
              <a:rPr lang="en-US" altLang="en-US" sz="2800" dirty="0">
                <a:latin typeface="Calibri" pitchFamily="34" charset="0"/>
              </a:rPr>
              <a:t>.  You see, the old man is more than the old nature.  The old man is the man of old, what you once were before you were converted.  </a:t>
            </a:r>
            <a:r>
              <a:rPr lang="en-US" altLang="en-US" sz="2800" b="1" i="1" dirty="0">
                <a:solidFill>
                  <a:srgbClr val="0000FF"/>
                </a:solidFill>
                <a:latin typeface="Calibri" pitchFamily="34" charset="0"/>
              </a:rPr>
              <a:t>Now you are through with the old man</a:t>
            </a:r>
            <a:r>
              <a:rPr lang="en-US" altLang="en-US" sz="2800" dirty="0">
                <a:latin typeface="Calibri" pitchFamily="34" charset="0"/>
              </a:rPr>
              <a:t>."  </a:t>
            </a:r>
            <a:r>
              <a:rPr lang="en-US" altLang="en-US" sz="2800" b="1" dirty="0">
                <a:latin typeface="Calibri" pitchFamily="34" charset="0"/>
              </a:rPr>
              <a:t>H.A. </a:t>
            </a:r>
            <a:r>
              <a:rPr lang="en-US" altLang="en-US" sz="2800" b="1" dirty="0" err="1">
                <a:latin typeface="Calibri" pitchFamily="34" charset="0"/>
              </a:rPr>
              <a:t>Ironside</a:t>
            </a:r>
            <a:r>
              <a:rPr lang="en-US" altLang="en-US" sz="2800" dirty="0">
                <a:latin typeface="Calibri" pitchFamily="34" charset="0"/>
              </a:rPr>
              <a:t>, </a:t>
            </a:r>
            <a:r>
              <a:rPr lang="en-US" altLang="en-US" sz="2800" i="1" dirty="0">
                <a:latin typeface="Calibri" pitchFamily="34" charset="0"/>
              </a:rPr>
              <a:t>Ephesians Commentary </a:t>
            </a:r>
            <a:r>
              <a:rPr lang="en-US" altLang="en-US" sz="2800" dirty="0">
                <a:solidFill>
                  <a:srgbClr val="000000"/>
                </a:solidFill>
                <a:latin typeface="Calibri" pitchFamily="34" charset="0"/>
              </a:rPr>
              <a:t>(pg. 124)…</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69058"/>
            <a:ext cx="1143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9" name="Rectangle 8"/>
          <p:cNvSpPr/>
          <p:nvPr/>
        </p:nvSpPr>
        <p:spPr>
          <a:xfrm>
            <a:off x="685800" y="8483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031" y="74708"/>
            <a:ext cx="1021973"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331858" y="1447800"/>
            <a:ext cx="750734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0"/>
              </a:spcAft>
              <a:buNone/>
            </a:pPr>
            <a:r>
              <a:rPr lang="en-US" altLang="en-US" sz="2800" b="1" dirty="0">
                <a:latin typeface="Calibri" pitchFamily="34" charset="0"/>
              </a:rPr>
              <a:t>“</a:t>
            </a:r>
            <a:r>
              <a:rPr lang="en-US" altLang="en-US" sz="2800" dirty="0">
                <a:latin typeface="Calibri" pitchFamily="34" charset="0"/>
              </a:rPr>
              <a:t>That </a:t>
            </a:r>
            <a:r>
              <a:rPr lang="en-US" altLang="en-US" sz="2800" b="1" i="1" u="sng" dirty="0">
                <a:solidFill>
                  <a:srgbClr val="0000FF"/>
                </a:solidFill>
                <a:latin typeface="Calibri" pitchFamily="34" charset="0"/>
              </a:rPr>
              <a:t>you have put off once for all with reference to your former manner of life the old man </a:t>
            </a:r>
            <a:r>
              <a:rPr lang="en-US" altLang="en-US" sz="2800" dirty="0">
                <a:latin typeface="Calibri" pitchFamily="34" charset="0"/>
              </a:rPr>
              <a:t>which is being corrupted according to the passionate desires of deceit; moreover, that you are being constantly renewed with reference to the spirit of your mind that </a:t>
            </a:r>
            <a:r>
              <a:rPr lang="en-US" altLang="en-US" sz="2800" b="1" i="1" u="sng" dirty="0">
                <a:solidFill>
                  <a:srgbClr val="0000FF"/>
                </a:solidFill>
                <a:latin typeface="Calibri" pitchFamily="34" charset="0"/>
              </a:rPr>
              <a:t>you have put on once for all the new man </a:t>
            </a:r>
            <a:r>
              <a:rPr lang="en-US" altLang="en-US" sz="2800" dirty="0">
                <a:latin typeface="Calibri" pitchFamily="34" charset="0"/>
              </a:rPr>
              <a:t>which after God was created in righteousness and holiness of truth.” </a:t>
            </a:r>
            <a:r>
              <a:rPr lang="en-US" altLang="en-US" sz="2800" b="1" dirty="0">
                <a:latin typeface="Calibri" pitchFamily="34" charset="0"/>
              </a:rPr>
              <a:t>Dr. Kenneth </a:t>
            </a:r>
            <a:r>
              <a:rPr lang="en-US" altLang="en-US" sz="2800" b="1" dirty="0" err="1">
                <a:latin typeface="Calibri" pitchFamily="34" charset="0"/>
              </a:rPr>
              <a:t>Wuest</a:t>
            </a:r>
            <a:r>
              <a:rPr lang="en-US" altLang="en-US" sz="2800" dirty="0">
                <a:latin typeface="Calibri" pitchFamily="34" charset="0"/>
              </a:rPr>
              <a:t>, </a:t>
            </a:r>
            <a:r>
              <a:rPr lang="en-US" altLang="en-US" sz="2800" i="1" dirty="0">
                <a:latin typeface="Calibri" pitchFamily="34" charset="0"/>
              </a:rPr>
              <a:t>Ephesians</a:t>
            </a:r>
            <a:r>
              <a:rPr lang="en-US" altLang="en-US" sz="2800" dirty="0">
                <a:latin typeface="Calibri" pitchFamily="34" charset="0"/>
              </a:rPr>
              <a:t> 4:22 (page 111)</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3" y="1600200"/>
            <a:ext cx="114135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8" name="Rectangle 7"/>
          <p:cNvSpPr/>
          <p:nvPr/>
        </p:nvSpPr>
        <p:spPr>
          <a:xfrm>
            <a:off x="685800" y="8483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031" y="74708"/>
            <a:ext cx="1021973"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95400" y="1467177"/>
            <a:ext cx="76962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0"/>
              </a:spcAft>
              <a:buNone/>
            </a:pPr>
            <a:r>
              <a:rPr lang="en-US" altLang="en-US" sz="2600" i="1" dirty="0">
                <a:latin typeface="Calibri" pitchFamily="34" charset="0"/>
              </a:rPr>
              <a:t>The expression, “put off,” is a figure taken from the putting off of garments…. </a:t>
            </a:r>
            <a:r>
              <a:rPr lang="en-US" altLang="en-US" sz="2600" b="1" i="1" dirty="0">
                <a:latin typeface="Calibri" pitchFamily="34" charset="0"/>
              </a:rPr>
              <a:t>It was in our identification with Christ in His crucifixion that potentially we put off the old man, </a:t>
            </a:r>
            <a:r>
              <a:rPr lang="en-US" altLang="en-US" sz="2600" b="1" i="1" dirty="0">
                <a:solidFill>
                  <a:srgbClr val="0000FF"/>
                </a:solidFill>
                <a:latin typeface="Calibri" pitchFamily="34" charset="0"/>
              </a:rPr>
              <a:t>and </a:t>
            </a:r>
            <a:r>
              <a:rPr lang="en-US" altLang="en-US" sz="2600" b="1" i="1" u="sng" dirty="0">
                <a:solidFill>
                  <a:srgbClr val="0000FF"/>
                </a:solidFill>
                <a:latin typeface="Calibri" pitchFamily="34" charset="0"/>
              </a:rPr>
              <a:t>WE DID SO ACTUALLY</a:t>
            </a:r>
            <a:r>
              <a:rPr lang="en-US" altLang="en-US" sz="2600" b="1" i="1" dirty="0">
                <a:solidFill>
                  <a:srgbClr val="0000FF"/>
                </a:solidFill>
                <a:latin typeface="Calibri" pitchFamily="34" charset="0"/>
              </a:rPr>
              <a:t> at the moment we were saved….</a:t>
            </a:r>
            <a:r>
              <a:rPr lang="en-US" sz="2600" b="1" i="1" dirty="0">
                <a:latin typeface="Calibri" pitchFamily="34" charset="0"/>
              </a:rPr>
              <a:t>Since the old man refers to the unsaved person dominated by the totally depraved nature, </a:t>
            </a:r>
            <a:r>
              <a:rPr lang="en-US" sz="2600" b="1" i="1" dirty="0">
                <a:solidFill>
                  <a:srgbClr val="C00000"/>
                </a:solidFill>
                <a:latin typeface="Calibri" pitchFamily="34" charset="0"/>
              </a:rPr>
              <a:t>the new man refers to the saved person dominated by the divine nature. </a:t>
            </a:r>
            <a:r>
              <a:rPr lang="en-US" sz="2600" dirty="0">
                <a:latin typeface="Calibri" pitchFamily="34" charset="0"/>
              </a:rPr>
              <a:t>This new man “after God is created in righteousness and true holiness.” </a:t>
            </a:r>
            <a:r>
              <a:rPr lang="en-US" sz="2600" b="1" dirty="0">
                <a:latin typeface="Calibri" pitchFamily="34" charset="0"/>
              </a:rPr>
              <a:t>This is what Paul has reference to when he says, “Therefore if any man be in Christ, he is a new creation” (II Cor. 5:17). </a:t>
            </a:r>
            <a:r>
              <a:rPr lang="en-US" altLang="en-US" sz="2600" b="1" dirty="0">
                <a:latin typeface="Calibri" pitchFamily="34" charset="0"/>
              </a:rPr>
              <a:t>Dr. Kenneth </a:t>
            </a:r>
            <a:r>
              <a:rPr lang="en-US" altLang="en-US" sz="2600" b="1" dirty="0" err="1">
                <a:latin typeface="Calibri" pitchFamily="34" charset="0"/>
              </a:rPr>
              <a:t>Wuest</a:t>
            </a:r>
            <a:r>
              <a:rPr lang="en-US" altLang="en-US" sz="2600" dirty="0">
                <a:latin typeface="Calibri" pitchFamily="34" charset="0"/>
              </a:rPr>
              <a:t>, </a:t>
            </a:r>
            <a:r>
              <a:rPr lang="en-US" sz="2600" i="1" dirty="0">
                <a:latin typeface="Calibri" pitchFamily="34" charset="0"/>
              </a:rPr>
              <a:t>Word Studies from the Greek New Testament</a:t>
            </a:r>
            <a:endParaRPr lang="en-US" sz="2600" dirty="0">
              <a:latin typeface="Calibri" pitchFamily="34" charset="0"/>
            </a:endParaRP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3" y="1600200"/>
            <a:ext cx="114135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5800" y="8483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031" y="74708"/>
            <a:ext cx="1021973"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371600" y="1447800"/>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1200"/>
              </a:spcBef>
              <a:spcAft>
                <a:spcPts val="1200"/>
              </a:spcAft>
              <a:buNone/>
            </a:pPr>
            <a:r>
              <a:rPr lang="en-US" altLang="en-US" sz="2800" dirty="0">
                <a:latin typeface="Calibri" pitchFamily="34" charset="0"/>
              </a:rPr>
              <a:t>“….</a:t>
            </a:r>
            <a:r>
              <a:rPr lang="en-US" altLang="en-US" sz="2800" b="1" u="sng" dirty="0">
                <a:latin typeface="Calibri" pitchFamily="34" charset="0"/>
              </a:rPr>
              <a:t>accomplished events rather than  a process</a:t>
            </a:r>
            <a:r>
              <a:rPr lang="en-US" altLang="en-US" sz="2800" dirty="0">
                <a:latin typeface="Calibri" pitchFamily="34" charset="0"/>
              </a:rPr>
              <a:t>… </a:t>
            </a:r>
            <a:r>
              <a:rPr lang="en-US" altLang="en-US" sz="2800" b="1" i="1" dirty="0">
                <a:solidFill>
                  <a:srgbClr val="0000FF"/>
                </a:solidFill>
                <a:latin typeface="Calibri" pitchFamily="34" charset="0"/>
              </a:rPr>
              <a:t>they have put off or laid aside that old person at conversion</a:t>
            </a:r>
            <a:r>
              <a:rPr lang="en-US" altLang="en-US" sz="2800" dirty="0">
                <a:latin typeface="Calibri" pitchFamily="34" charset="0"/>
              </a:rPr>
              <a:t>…”… “Paul then is teaching, that having been taught in Him, believers have been taught [aorist] that the old person, </a:t>
            </a:r>
            <a:r>
              <a:rPr lang="en-US" altLang="en-US" sz="2800" dirty="0">
                <a:solidFill>
                  <a:srgbClr val="000000"/>
                </a:solidFill>
                <a:latin typeface="Calibri" pitchFamily="34" charset="0"/>
              </a:rPr>
              <a:t>according to the former lifestyle was laid aside</a:t>
            </a:r>
            <a:r>
              <a:rPr lang="en-US" altLang="en-US" sz="2800" dirty="0">
                <a:latin typeface="Calibri" pitchFamily="34" charset="0"/>
              </a:rPr>
              <a:t> [aorist]</a:t>
            </a:r>
            <a:r>
              <a:rPr lang="en-US" altLang="en-US" sz="2800" dirty="0">
                <a:solidFill>
                  <a:srgbClr val="000000"/>
                </a:solidFill>
                <a:latin typeface="Calibri" pitchFamily="34" charset="0"/>
              </a:rPr>
              <a:t> </a:t>
            </a:r>
            <a:r>
              <a:rPr lang="en-US" altLang="en-US" sz="2800" b="1" i="1" dirty="0">
                <a:solidFill>
                  <a:srgbClr val="0000FF"/>
                </a:solidFill>
                <a:latin typeface="Calibri" pitchFamily="34" charset="0"/>
              </a:rPr>
              <a:t>at the time of their faith in the one who taught them, namely Christ</a:t>
            </a:r>
            <a:r>
              <a:rPr lang="en-US" altLang="en-US" sz="2800" dirty="0">
                <a:solidFill>
                  <a:srgbClr val="000000"/>
                </a:solidFill>
                <a:latin typeface="Calibri" pitchFamily="34" charset="0"/>
              </a:rPr>
              <a:t>.”…” </a:t>
            </a:r>
            <a:r>
              <a:rPr lang="en-US" altLang="en-US" sz="2800" b="1" dirty="0">
                <a:solidFill>
                  <a:srgbClr val="000000"/>
                </a:solidFill>
                <a:latin typeface="Calibri" pitchFamily="34" charset="0"/>
              </a:rPr>
              <a:t>Harold </a:t>
            </a:r>
            <a:r>
              <a:rPr lang="en-US" altLang="en-US" sz="2800" b="1" dirty="0" err="1">
                <a:solidFill>
                  <a:srgbClr val="000000"/>
                </a:solidFill>
                <a:latin typeface="Calibri" pitchFamily="34" charset="0"/>
              </a:rPr>
              <a:t>Hoehner</a:t>
            </a:r>
            <a:r>
              <a:rPr lang="en-US" altLang="en-US" sz="2800" dirty="0">
                <a:solidFill>
                  <a:srgbClr val="000000"/>
                </a:solidFill>
                <a:latin typeface="Calibri" pitchFamily="34" charset="0"/>
              </a:rPr>
              <a:t>, </a:t>
            </a:r>
            <a:r>
              <a:rPr lang="en-US" altLang="en-US" sz="2800" i="1" dirty="0">
                <a:solidFill>
                  <a:srgbClr val="000000"/>
                </a:solidFill>
                <a:latin typeface="Calibri" pitchFamily="34" charset="0"/>
              </a:rPr>
              <a:t>Ephesians: An Exegetical Commentary, </a:t>
            </a:r>
            <a:r>
              <a:rPr lang="en-US" altLang="en-US" sz="2800" dirty="0">
                <a:solidFill>
                  <a:srgbClr val="000000"/>
                </a:solidFill>
                <a:latin typeface="Calibri" pitchFamily="34" charset="0"/>
              </a:rPr>
              <a:t>v. 4:22, (pages 603, 605-606)</a:t>
            </a:r>
            <a:endParaRPr lang="en-US" altLang="en-US" sz="2800" dirty="0">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600200"/>
            <a:ext cx="1143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7" name="Rectangle 6"/>
          <p:cNvSpPr/>
          <p:nvPr/>
        </p:nvSpPr>
        <p:spPr>
          <a:xfrm>
            <a:off x="685800" y="8483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2031" y="74708"/>
            <a:ext cx="1021973"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600200" y="1066800"/>
            <a:ext cx="7467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2600" b="1" dirty="0">
                <a:latin typeface="Calibri" panose="020F0502020204030204" pitchFamily="34" charset="0"/>
              </a:rPr>
              <a:t>Chafer, L. S. (1935). The Ephesian letter (139-140),  </a:t>
            </a:r>
            <a:r>
              <a:rPr lang="en-US" altLang="en-US" sz="2600" dirty="0">
                <a:latin typeface="Calibri" panose="020F0502020204030204" pitchFamily="34" charset="0"/>
              </a:rPr>
              <a:t>“The change that has been wrought in them—not by mere reformation, but by divine transformation—is no less than that the former manner of life, which has been so vividly described, and the old man, which is corrupt according to the deceitful lusts, “is put off.”</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1" y="1180042"/>
            <a:ext cx="1295399" cy="209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762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2" name="Rectangle 1"/>
          <p:cNvSpPr/>
          <p:nvPr/>
        </p:nvSpPr>
        <p:spPr>
          <a:xfrm>
            <a:off x="76200" y="3429000"/>
            <a:ext cx="8991600" cy="3293209"/>
          </a:xfrm>
          <a:prstGeom prst="rect">
            <a:avLst/>
          </a:prstGeom>
        </p:spPr>
        <p:txBody>
          <a:bodyPr wrap="square">
            <a:spAutoFit/>
          </a:bodyPr>
          <a:lstStyle/>
          <a:p>
            <a:pPr algn="just"/>
            <a:r>
              <a:rPr lang="en-US" sz="2600" b="1" i="1" dirty="0">
                <a:solidFill>
                  <a:srgbClr val="C00000"/>
                </a:solidFill>
                <a:latin typeface="Calibri" panose="020F0502020204030204" pitchFamily="34" charset="0"/>
              </a:rPr>
              <a:t>That this is not a command for these saints to do something which was not yet accomplished is seen when two other passages are examined along with this.  In Romans 6:6 the old man is declared to be crucified in the crucifixion of Christ; and in Colossians 3:9, it is stated of the believers that “ye have put off the old man and his deeds.” </a:t>
            </a:r>
            <a:r>
              <a:rPr lang="en-US" sz="2600" dirty="0">
                <a:latin typeface="Calibri" panose="020F0502020204030204" pitchFamily="34" charset="0"/>
              </a:rPr>
              <a:t>The disposing of the old man is wrought in that particular aspect of the death of Christ which is </a:t>
            </a:r>
            <a:r>
              <a:rPr lang="en-US" sz="2600" i="1" dirty="0">
                <a:latin typeface="Calibri" panose="020F0502020204030204" pitchFamily="34" charset="0"/>
              </a:rPr>
              <a:t>unto sin </a:t>
            </a:r>
            <a:r>
              <a:rPr lang="en-US" sz="2600" dirty="0">
                <a:latin typeface="Calibri" panose="020F0502020204030204" pitchFamily="34" charset="0"/>
              </a:rPr>
              <a:t>(Rom. 6:10), and is also made an </a:t>
            </a:r>
            <a:r>
              <a:rPr lang="en-US" sz="2600" i="1" dirty="0">
                <a:latin typeface="Calibri" panose="020F0502020204030204" pitchFamily="34" charset="0"/>
              </a:rPr>
              <a:t>actuality</a:t>
            </a:r>
            <a:r>
              <a:rPr lang="en-US" sz="2600" dirty="0">
                <a:latin typeface="Calibri" panose="020F0502020204030204" pitchFamily="34" charset="0"/>
              </a:rPr>
              <a:t> by the Holy…</a:t>
            </a:r>
          </a:p>
        </p:txBody>
      </p:sp>
      <p:sp>
        <p:nvSpPr>
          <p:cNvPr id="8" name="Rectangle 7"/>
          <p:cNvSpPr/>
          <p:nvPr/>
        </p:nvSpPr>
        <p:spPr>
          <a:xfrm>
            <a:off x="685800" y="6197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spTree>
    <p:extLst>
      <p:ext uri="{BB962C8B-B14F-4D97-AF65-F5344CB8AC3E}">
        <p14:creationId xmlns:p14="http://schemas.microsoft.com/office/powerpoint/2010/main" val="4390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600200" y="1049953"/>
            <a:ext cx="73914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None/>
            </a:pPr>
            <a:r>
              <a:rPr lang="en-US" altLang="en-US" sz="2600" dirty="0">
                <a:latin typeface="Calibri" panose="020F0502020204030204" pitchFamily="34" charset="0"/>
              </a:rPr>
              <a:t>…Spirit in all who believe. It should be observed, however, that </a:t>
            </a:r>
            <a:r>
              <a:rPr lang="en-US" altLang="en-US" sz="2600" b="1" dirty="0">
                <a:solidFill>
                  <a:srgbClr val="0000FF"/>
                </a:solidFill>
                <a:latin typeface="Calibri" panose="020F0502020204030204" pitchFamily="34" charset="0"/>
              </a:rPr>
              <a:t>the old man now “put off” is not identical with the </a:t>
            </a:r>
            <a:r>
              <a:rPr lang="en-US" altLang="en-US" sz="2600" b="1" i="1" dirty="0">
                <a:solidFill>
                  <a:srgbClr val="0000FF"/>
                </a:solidFill>
                <a:latin typeface="Calibri" panose="020F0502020204030204" pitchFamily="34" charset="0"/>
              </a:rPr>
              <a:t>flesh</a:t>
            </a:r>
            <a:r>
              <a:rPr lang="en-US" altLang="en-US" sz="2600" dirty="0">
                <a:solidFill>
                  <a:srgbClr val="0000FF"/>
                </a:solidFill>
                <a:latin typeface="Calibri" panose="020F0502020204030204" pitchFamily="34" charset="0"/>
              </a:rPr>
              <a:t> </a:t>
            </a:r>
            <a:r>
              <a:rPr lang="en-US" altLang="en-US" sz="2600" dirty="0">
                <a:latin typeface="Calibri" panose="020F0502020204030204" pitchFamily="34" charset="0"/>
              </a:rPr>
              <a:t>which, without question, is to abide with each believer to the end of his earthly pilgrimage (Gal. 5:16, 17); </a:t>
            </a:r>
            <a:r>
              <a:rPr lang="en-US" altLang="en-US" sz="2600" b="1" dirty="0">
                <a:solidFill>
                  <a:srgbClr val="0000FF"/>
                </a:solidFill>
                <a:latin typeface="Calibri" panose="020F0502020204030204" pitchFamily="34" charset="0"/>
              </a:rPr>
              <a:t>but it is rather the first </a:t>
            </a:r>
            <a:r>
              <a:rPr lang="en-US" altLang="en-US" sz="2600" b="1" dirty="0" err="1">
                <a:solidFill>
                  <a:srgbClr val="0000FF"/>
                </a:solidFill>
                <a:latin typeface="Calibri" panose="020F0502020204030204" pitchFamily="34" charset="0"/>
              </a:rPr>
              <a:t>Adamic</a:t>
            </a:r>
            <a:r>
              <a:rPr lang="en-US" altLang="en-US" sz="2600" b="1" dirty="0">
                <a:solidFill>
                  <a:srgbClr val="0000FF"/>
                </a:solidFill>
                <a:latin typeface="Calibri" panose="020F0502020204030204" pitchFamily="34" charset="0"/>
              </a:rPr>
              <a:t>-relationship which, for the believer, passed</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1" y="1180042"/>
            <a:ext cx="1295399" cy="209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762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8" name="Rectangle 7"/>
          <p:cNvSpPr>
            <a:spLocks noChangeArrowheads="1"/>
          </p:cNvSpPr>
          <p:nvPr/>
        </p:nvSpPr>
        <p:spPr bwMode="auto">
          <a:xfrm>
            <a:off x="152400" y="3429000"/>
            <a:ext cx="8839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None/>
            </a:pPr>
            <a:r>
              <a:rPr lang="en-US" altLang="en-US" sz="2600" b="1" dirty="0">
                <a:solidFill>
                  <a:srgbClr val="0000FF"/>
                </a:solidFill>
                <a:latin typeface="Calibri" panose="020F0502020204030204" pitchFamily="34" charset="0"/>
              </a:rPr>
              <a:t>out of existence with the death of Christ, </a:t>
            </a:r>
            <a:r>
              <a:rPr lang="en-US" altLang="en-US" sz="2600" dirty="0">
                <a:latin typeface="Calibri" panose="020F0502020204030204" pitchFamily="34" charset="0"/>
              </a:rPr>
              <a:t>being replaced by the New-Creation relationship in Christ, the Last Adam. The connection with the first Adam, which was as …vital as the life stream itself, has been broken by divine power to the end that a new connection might be established with Christ. </a:t>
            </a:r>
            <a:r>
              <a:rPr lang="en-US" altLang="en-US" sz="2600" dirty="0">
                <a:solidFill>
                  <a:srgbClr val="000000"/>
                </a:solidFill>
                <a:latin typeface="Calibri" panose="020F0502020204030204" pitchFamily="34" charset="0"/>
              </a:rPr>
              <a:t>The appeal here is in accordance with the injunctions of grace. </a:t>
            </a:r>
            <a:r>
              <a:rPr lang="en-US" altLang="en-US" sz="2600" b="1" dirty="0">
                <a:solidFill>
                  <a:srgbClr val="0000FF"/>
                </a:solidFill>
                <a:latin typeface="Calibri" panose="020F0502020204030204" pitchFamily="34" charset="0"/>
              </a:rPr>
              <a:t>It is because the old man </a:t>
            </a:r>
            <a:r>
              <a:rPr lang="en-US" altLang="en-US" sz="2600" b="1" i="1" dirty="0">
                <a:solidFill>
                  <a:srgbClr val="0000FF"/>
                </a:solidFill>
                <a:latin typeface="Calibri" panose="020F0502020204030204" pitchFamily="34" charset="0"/>
              </a:rPr>
              <a:t>had been </a:t>
            </a:r>
            <a:r>
              <a:rPr lang="en-US" altLang="en-US" sz="2600" b="1" dirty="0">
                <a:solidFill>
                  <a:srgbClr val="0000FF"/>
                </a:solidFill>
                <a:latin typeface="Calibri" panose="020F0502020204030204" pitchFamily="34" charset="0"/>
              </a:rPr>
              <a:t>put off that they were to abstain from their former evil ways, rather than that by abstaining from… </a:t>
            </a:r>
            <a:endParaRPr lang="en-US" altLang="en-US" sz="2600" dirty="0">
              <a:solidFill>
                <a:srgbClr val="0000FF"/>
              </a:solidFill>
              <a:latin typeface="Calibri" panose="020F0502020204030204" pitchFamily="34" charset="0"/>
            </a:endParaRPr>
          </a:p>
        </p:txBody>
      </p:sp>
      <p:sp>
        <p:nvSpPr>
          <p:cNvPr id="7" name="Rectangle 6"/>
          <p:cNvSpPr/>
          <p:nvPr/>
        </p:nvSpPr>
        <p:spPr>
          <a:xfrm>
            <a:off x="685800" y="6197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spTree>
    <p:extLst>
      <p:ext uri="{BB962C8B-B14F-4D97-AF65-F5344CB8AC3E}">
        <p14:creationId xmlns:p14="http://schemas.microsoft.com/office/powerpoint/2010/main" val="417594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600200" y="1056620"/>
            <a:ext cx="7467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buNone/>
            </a:pPr>
            <a:r>
              <a:rPr lang="en-US" altLang="en-US" sz="2600" dirty="0">
                <a:solidFill>
                  <a:srgbClr val="0000FF"/>
                </a:solidFill>
                <a:latin typeface="Calibri" panose="020F0502020204030204" pitchFamily="34" charset="0"/>
              </a:rPr>
              <a:t>…</a:t>
            </a:r>
            <a:r>
              <a:rPr lang="en-US" altLang="en-US" sz="2600" b="1" dirty="0">
                <a:solidFill>
                  <a:srgbClr val="0000FF"/>
                </a:solidFill>
                <a:latin typeface="Calibri" panose="020F0502020204030204" pitchFamily="34" charset="0"/>
              </a:rPr>
              <a:t>evil ways the old man </a:t>
            </a:r>
            <a:r>
              <a:rPr lang="en-US" altLang="en-US" sz="2600" b="1" i="1" dirty="0">
                <a:solidFill>
                  <a:srgbClr val="0000FF"/>
                </a:solidFill>
                <a:latin typeface="Calibri" panose="020F0502020204030204" pitchFamily="34" charset="0"/>
              </a:rPr>
              <a:t>might be </a:t>
            </a:r>
            <a:r>
              <a:rPr lang="en-US" altLang="en-US" sz="2600" b="1" dirty="0">
                <a:solidFill>
                  <a:srgbClr val="0000FF"/>
                </a:solidFill>
                <a:latin typeface="Calibri" panose="020F0502020204030204" pitchFamily="34" charset="0"/>
              </a:rPr>
              <a:t>put off. </a:t>
            </a:r>
            <a:r>
              <a:rPr lang="en-US" sz="2600" dirty="0">
                <a:latin typeface="Calibri" panose="020F0502020204030204" pitchFamily="34" charset="0"/>
              </a:rPr>
              <a:t>Indeed a renewing of mind by the Holy Spirit is needed (verse 23) to the end that the vital importance of this purity of life shall be comprehended at all times and under all circumstances. </a:t>
            </a:r>
            <a:r>
              <a:rPr lang="en-US" sz="2600" b="1" dirty="0">
                <a:solidFill>
                  <a:srgbClr val="0000FF"/>
                </a:solidFill>
                <a:latin typeface="Calibri" panose="020F0502020204030204" pitchFamily="34" charset="0"/>
              </a:rPr>
              <a:t>Similarly, they had been taught as the truth is in Christ that they had also “put on the</a:t>
            </a:r>
          </a:p>
        </p:txBody>
      </p:sp>
      <p:sp>
        <p:nvSpPr>
          <p:cNvPr id="2" name="Rectangle 1"/>
          <p:cNvSpPr/>
          <p:nvPr/>
        </p:nvSpPr>
        <p:spPr>
          <a:xfrm>
            <a:off x="114300" y="3429000"/>
            <a:ext cx="8877300" cy="3293209"/>
          </a:xfrm>
          <a:prstGeom prst="rect">
            <a:avLst/>
          </a:prstGeom>
        </p:spPr>
        <p:txBody>
          <a:bodyPr wrap="square">
            <a:spAutoFit/>
          </a:bodyPr>
          <a:lstStyle/>
          <a:p>
            <a:pPr algn="just"/>
            <a:r>
              <a:rPr lang="en-US" sz="2600" b="1" dirty="0">
                <a:solidFill>
                  <a:srgbClr val="0000FF"/>
                </a:solidFill>
                <a:latin typeface="Calibri" panose="020F0502020204030204" pitchFamily="34" charset="0"/>
              </a:rPr>
              <a:t>Man, which after God is created in righteousness and true holiness” (verse 24). The new man is that which is wrought by the regenerating power of the Spirit—“a new creature” (2 Cor. 5:17; Gal. 6:15)</a:t>
            </a:r>
            <a:r>
              <a:rPr lang="en-US" sz="2600" dirty="0">
                <a:latin typeface="Calibri" panose="020F0502020204030204" pitchFamily="34" charset="0"/>
              </a:rPr>
              <a:t>—and, being born of God, cannot participate in the former evil which is the tendency of the flesh and which was the practice of the old man. The new man, being thus begotten of God, is said to be “created in righteousness and true holiness.” The righteousness referred to is that imputed…</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1" y="1167421"/>
            <a:ext cx="1295399" cy="209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762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8" name="Rectangle 7"/>
          <p:cNvSpPr/>
          <p:nvPr/>
        </p:nvSpPr>
        <p:spPr>
          <a:xfrm>
            <a:off x="685800" y="6197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spTree>
    <p:extLst>
      <p:ext uri="{BB962C8B-B14F-4D97-AF65-F5344CB8AC3E}">
        <p14:creationId xmlns:p14="http://schemas.microsoft.com/office/powerpoint/2010/main" val="13167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199" y="1384042"/>
            <a:ext cx="7315201" cy="1692771"/>
          </a:xfrm>
          <a:prstGeom prst="rect">
            <a:avLst/>
          </a:prstGeom>
        </p:spPr>
        <p:txBody>
          <a:bodyPr wrap="square">
            <a:spAutoFit/>
          </a:bodyPr>
          <a:lstStyle/>
          <a:p>
            <a:pPr algn="just"/>
            <a:r>
              <a:rPr lang="en-US" sz="2600" dirty="0">
                <a:latin typeface="Calibri" panose="020F0502020204030204" pitchFamily="34" charset="0"/>
              </a:rPr>
              <a:t>…righteousness which Christ is and which He is made to those who believe (2 Cor. 5:21), and, likewise, true holiness is theirs on the ground of their new position in Christ (Heb. 10:14).”</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1" y="1482401"/>
            <a:ext cx="1295399" cy="209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284202"/>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6" name="Rectangle 5"/>
          <p:cNvSpPr/>
          <p:nvPr/>
        </p:nvSpPr>
        <p:spPr>
          <a:xfrm>
            <a:off x="685800" y="848380"/>
            <a:ext cx="7772400" cy="523220"/>
          </a:xfrm>
          <a:prstGeom prst="rect">
            <a:avLst/>
          </a:prstGeom>
        </p:spPr>
        <p:txBody>
          <a:bodyPr wrap="square">
            <a:spAutoFit/>
          </a:bodyPr>
          <a:lstStyle/>
          <a:p>
            <a:pPr marL="463550" lvl="2" indent="-460375" algn="ctr" eaLnBrk="1" hangingPunct="1">
              <a:spcBef>
                <a:spcPts val="0"/>
              </a:spcBef>
              <a:spcAft>
                <a:spcPts val="600"/>
              </a:spcAft>
              <a:buFont typeface="+mj-lt"/>
              <a:buAutoNum type="alphaLcParenR" startAt="3"/>
            </a:pPr>
            <a:r>
              <a:rPr lang="en-US" altLang="en-US" sz="2800" b="1" i="1" dirty="0">
                <a:solidFill>
                  <a:srgbClr val="C00000"/>
                </a:solidFill>
                <a:latin typeface="Calibri" pitchFamily="34" charset="0"/>
              </a:rPr>
              <a:t>The Theologians Speak on Ephesians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84202"/>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3" name="Rectangle 2"/>
          <p:cNvSpPr/>
          <p:nvPr/>
        </p:nvSpPr>
        <p:spPr>
          <a:xfrm>
            <a:off x="279529" y="1614725"/>
            <a:ext cx="8584941" cy="2246769"/>
          </a:xfrm>
          <a:prstGeom prst="rect">
            <a:avLst/>
          </a:prstGeom>
        </p:spPr>
        <p:txBody>
          <a:bodyPr wrap="square">
            <a:spAutoFit/>
          </a:bodyPr>
          <a:lstStyle/>
          <a:p>
            <a:pPr algn="just" eaLnBrk="1" hangingPunct="1">
              <a:spcBef>
                <a:spcPts val="0"/>
              </a:spcBef>
              <a:spcAft>
                <a:spcPts val="600"/>
              </a:spcAft>
              <a:buNone/>
            </a:pPr>
            <a:r>
              <a:rPr lang="en-US" sz="2800" b="1" u="sng" dirty="0">
                <a:latin typeface="Calibri" panose="020F0502020204030204" pitchFamily="34" charset="0"/>
              </a:rPr>
              <a:t>HERE IS A PROFOUND SCRIPTURAL FACT</a:t>
            </a:r>
            <a:r>
              <a:rPr lang="en-US" sz="2800" b="1" dirty="0">
                <a:latin typeface="Calibri" panose="020F0502020204030204" pitchFamily="34" charset="0"/>
              </a:rPr>
              <a:t> …</a:t>
            </a:r>
            <a:r>
              <a:rPr lang="en-US" sz="2800" dirty="0">
                <a:latin typeface="Calibri" panose="020F0502020204030204" pitchFamily="34" charset="0"/>
              </a:rPr>
              <a:t>that must be accepted by faith, namely, that</a:t>
            </a:r>
            <a:r>
              <a:rPr lang="en-US" sz="2800" b="1" i="1" dirty="0">
                <a:latin typeface="Calibri" panose="020F0502020204030204" pitchFamily="34" charset="0"/>
              </a:rPr>
              <a:t> THE CORRUPTION OF THE POSITIONAL OLD MAN </a:t>
            </a:r>
            <a:r>
              <a:rPr lang="en-US" sz="2800" b="1" i="1" u="sng" dirty="0">
                <a:latin typeface="Calibri" panose="020F0502020204030204" pitchFamily="34" charset="0"/>
              </a:rPr>
              <a:t>CONTINUES ONLY IN THE UNBELIEVER</a:t>
            </a:r>
            <a:r>
              <a:rPr lang="en-US" sz="2800" b="1" i="1" dirty="0">
                <a:latin typeface="Calibri" panose="020F0502020204030204" pitchFamily="34" charset="0"/>
              </a:rPr>
              <a:t>;</a:t>
            </a:r>
            <a:r>
              <a:rPr lang="en-US" sz="2800" dirty="0">
                <a:latin typeface="Calibri" panose="020F0502020204030204" pitchFamily="34" charset="0"/>
              </a:rPr>
              <a:t> </a:t>
            </a:r>
            <a:r>
              <a:rPr lang="en-US" sz="2800" b="1" i="1" dirty="0">
                <a:solidFill>
                  <a:srgbClr val="0000FF"/>
                </a:solidFill>
                <a:latin typeface="Calibri" pitchFamily="34" charset="0"/>
              </a:rPr>
              <a:t>it is no longer active in the believer, who is eternally positioned, “in Christ”</a:t>
            </a:r>
            <a:r>
              <a:rPr lang="en-US" altLang="en-US" sz="2800" dirty="0">
                <a:latin typeface="Calibri" pitchFamily="34" charset="0"/>
              </a:rPr>
              <a:t>.</a:t>
            </a:r>
            <a:endParaRPr lang="en-US" sz="2800" dirty="0">
              <a:latin typeface="Calibri" panose="020F0502020204030204" pitchFamily="34" charset="0"/>
            </a:endParaRPr>
          </a:p>
        </p:txBody>
      </p:sp>
      <p:sp>
        <p:nvSpPr>
          <p:cNvPr id="8" name="Rectangle 1"/>
          <p:cNvSpPr>
            <a:spLocks noChangeArrowheads="1"/>
          </p:cNvSpPr>
          <p:nvPr/>
        </p:nvSpPr>
        <p:spPr bwMode="auto">
          <a:xfrm>
            <a:off x="714772" y="914400"/>
            <a:ext cx="7714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lvl="2" indent="-463550" algn="ctr" eaLnBrk="1" hangingPunct="1">
              <a:spcBef>
                <a:spcPts val="0"/>
              </a:spcBef>
              <a:spcAft>
                <a:spcPts val="600"/>
              </a:spcAft>
              <a:buFont typeface="+mj-lt"/>
              <a:buAutoNum type="alphaLcParenR" startAt="4"/>
            </a:pPr>
            <a:r>
              <a:rPr lang="en-US" altLang="en-US" sz="2800" b="1" i="1" dirty="0">
                <a:solidFill>
                  <a:srgbClr val="C00000"/>
                </a:solidFill>
                <a:latin typeface="Calibri" pitchFamily="34" charset="0"/>
              </a:rPr>
              <a:t>SCRIPTURAL FACT + FAITH = SPIRITUAL VICTORY</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1700" y="4038600"/>
            <a:ext cx="344060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0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95300" y="3136613"/>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ts val="600"/>
              </a:spcBef>
              <a:spcAft>
                <a:spcPts val="600"/>
              </a:spcAft>
              <a:buFont typeface="+mj-lt"/>
              <a:buAutoNum type="alphaUcPeriod"/>
            </a:pPr>
            <a:r>
              <a:rPr lang="en-US" altLang="en-US" sz="3600" dirty="0">
                <a:latin typeface="Calibri" pitchFamily="34" charset="0"/>
              </a:rPr>
              <a:t>“In Adam” vs. “In Christ”</a:t>
            </a:r>
          </a:p>
        </p:txBody>
      </p:sp>
      <p:pic>
        <p:nvPicPr>
          <p:cNvPr id="5" name="Picture 1"/>
          <p:cNvPicPr>
            <a:picLocks noChangeAspect="1" noChangeArrowheads="1"/>
          </p:cNvPicPr>
          <p:nvPr/>
        </p:nvPicPr>
        <p:blipFill>
          <a:blip r:embed="rId3"/>
          <a:srcRect/>
          <a:stretch>
            <a:fillRect/>
          </a:stretch>
        </p:blipFill>
        <p:spPr bwMode="auto">
          <a:xfrm>
            <a:off x="228600" y="3886200"/>
            <a:ext cx="2844800" cy="274320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srcRect/>
          <a:stretch>
            <a:fillRect/>
          </a:stretch>
        </p:blipFill>
        <p:spPr bwMode="auto">
          <a:xfrm>
            <a:off x="6096000" y="228600"/>
            <a:ext cx="28448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791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5" name="Rectangle 4"/>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2" name="Rectangle 1"/>
          <p:cNvSpPr/>
          <p:nvPr/>
        </p:nvSpPr>
        <p:spPr>
          <a:xfrm>
            <a:off x="190500" y="1447800"/>
            <a:ext cx="8763000" cy="2862322"/>
          </a:xfrm>
          <a:prstGeom prst="rect">
            <a:avLst/>
          </a:prstGeom>
        </p:spPr>
        <p:txBody>
          <a:bodyPr wrap="square">
            <a:spAutoFit/>
          </a:bodyPr>
          <a:lstStyle/>
          <a:p>
            <a:pPr algn="just"/>
            <a:r>
              <a:rPr lang="en-US" altLang="en-US" sz="3000" dirty="0">
                <a:latin typeface="Calibri" panose="020F0502020204030204" pitchFamily="34" charset="0"/>
                <a:ea typeface="Calibri" panose="020F0502020204030204" pitchFamily="34" charset="0"/>
                <a:cs typeface="Calibri" panose="020F0502020204030204" pitchFamily="34" charset="0"/>
              </a:rPr>
              <a:t>Correctly understanding our former positional relationship to Adam and our present positional relationship “in Christ” </a:t>
            </a:r>
            <a:r>
              <a:rPr lang="en-US" altLang="en-US" sz="3000" b="1" dirty="0">
                <a:solidFill>
                  <a:srgbClr val="0000FF"/>
                </a:solidFill>
                <a:latin typeface="Calibri" panose="020F0502020204030204" pitchFamily="34" charset="0"/>
                <a:ea typeface="Calibri" panose="020F0502020204030204" pitchFamily="34" charset="0"/>
                <a:cs typeface="Calibri" panose="020F0502020204030204" pitchFamily="34" charset="0"/>
              </a:rPr>
              <a:t>awakens us to the fact that Romans 6 addresses the believer’s modified relationship to the Sin Nature</a:t>
            </a:r>
            <a:r>
              <a:rPr lang="en-US" altLang="en-US" sz="3000" dirty="0">
                <a:latin typeface="Calibri" panose="020F0502020204030204" pitchFamily="34" charset="0"/>
                <a:ea typeface="Calibri" panose="020F0502020204030204" pitchFamily="34" charset="0"/>
                <a:cs typeface="Calibri" panose="020F0502020204030204" pitchFamily="34" charset="0"/>
              </a:rPr>
              <a:t>, and not the Old Man – </a:t>
            </a:r>
            <a:r>
              <a:rPr lang="en-US" altLang="en-US" sz="3000" b="1" i="1" dirty="0">
                <a:latin typeface="Calibri" pitchFamily="34" charset="0"/>
              </a:rPr>
              <a:t>who was crucified</a:t>
            </a:r>
            <a:r>
              <a:rPr lang="en-US" altLang="en-US" sz="3000" dirty="0">
                <a:latin typeface="Calibri" panose="020F0502020204030204" pitchFamily="34" charset="0"/>
                <a:ea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320302"/>
            <a:ext cx="1795312" cy="246149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4870" y="4419600"/>
            <a:ext cx="1514330" cy="2286000"/>
          </a:xfrm>
          <a:prstGeom prst="rect">
            <a:avLst/>
          </a:prstGeom>
          <a:solidFill>
            <a:srgbClr val="FFFFFF">
              <a:shade val="85000"/>
            </a:srgbClr>
          </a:solidFill>
          <a:ln w="88900" cap="sq">
            <a:solidFill>
              <a:srgbClr val="FFCC66">
                <a:lumMod val="75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152400" y="109478"/>
            <a:ext cx="8839200" cy="412420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Romans 6:6</a:t>
            </a:r>
          </a:p>
          <a:p>
            <a:pPr algn="just" eaLnBrk="1" hangingPunct="1">
              <a:spcBef>
                <a:spcPts val="0"/>
              </a:spcBef>
              <a:spcAft>
                <a:spcPts val="600"/>
              </a:spcAft>
              <a:buFontTx/>
              <a:buNone/>
            </a:pPr>
            <a:r>
              <a:rPr lang="en-US" altLang="en-US" sz="3600" dirty="0">
                <a:latin typeface="Calibri" pitchFamily="34" charset="0"/>
              </a:rPr>
              <a:t>…knowing this, that </a:t>
            </a:r>
            <a:r>
              <a:rPr lang="en-US" altLang="en-US" sz="3600" b="1" u="sng" dirty="0">
                <a:solidFill>
                  <a:srgbClr val="0000FF"/>
                </a:solidFill>
                <a:latin typeface="Calibri" pitchFamily="34" charset="0"/>
              </a:rPr>
              <a:t>our old man WAS CRUCIFIED</a:t>
            </a:r>
            <a:r>
              <a:rPr lang="en-US" altLang="en-US" sz="3600" b="1" dirty="0">
                <a:solidFill>
                  <a:srgbClr val="0000FF"/>
                </a:solidFill>
                <a:latin typeface="Calibri" pitchFamily="34" charset="0"/>
              </a:rPr>
              <a:t> </a:t>
            </a:r>
            <a:r>
              <a:rPr lang="en-US" altLang="en-US" sz="3600" dirty="0">
                <a:latin typeface="Calibri" pitchFamily="34" charset="0"/>
              </a:rPr>
              <a:t>(aorist) </a:t>
            </a:r>
            <a:r>
              <a:rPr lang="en-US" altLang="en-US" sz="3600" b="1" u="sng" dirty="0">
                <a:solidFill>
                  <a:srgbClr val="0000FF"/>
                </a:solidFill>
                <a:latin typeface="Calibri" pitchFamily="34" charset="0"/>
              </a:rPr>
              <a:t>with </a:t>
            </a:r>
            <a:r>
              <a:rPr lang="en-US" altLang="en-US" sz="3600" b="1" i="1" u="sng" dirty="0">
                <a:solidFill>
                  <a:srgbClr val="0000FF"/>
                </a:solidFill>
                <a:latin typeface="Calibri" pitchFamily="34" charset="0"/>
              </a:rPr>
              <a:t>Him</a:t>
            </a:r>
            <a:r>
              <a:rPr lang="en-US" altLang="en-US" sz="3600" i="1" dirty="0">
                <a:latin typeface="Calibri" pitchFamily="34" charset="0"/>
              </a:rPr>
              <a:t>,</a:t>
            </a:r>
            <a:r>
              <a:rPr lang="en-US" altLang="en-US" sz="3600" dirty="0">
                <a:latin typeface="Calibri" pitchFamily="34" charset="0"/>
              </a:rPr>
              <a:t> that the body of sin </a:t>
            </a:r>
            <a:r>
              <a:rPr lang="en-US" altLang="en-US" sz="3600" i="1" dirty="0">
                <a:latin typeface="Calibri" pitchFamily="34" charset="0"/>
              </a:rPr>
              <a:t>(</a:t>
            </a:r>
            <a:r>
              <a:rPr lang="en-US" sz="3600" i="1" dirty="0">
                <a:latin typeface="Calibri" pitchFamily="34" charset="0"/>
              </a:rPr>
              <a:t>our physical bodies as vehicles through which sin expresses itself</a:t>
            </a:r>
            <a:r>
              <a:rPr lang="en-US" altLang="en-US" sz="3600" i="1" dirty="0">
                <a:latin typeface="Calibri" pitchFamily="34" charset="0"/>
              </a:rPr>
              <a:t>) </a:t>
            </a:r>
            <a:r>
              <a:rPr lang="en-US" altLang="en-US" sz="3600" dirty="0">
                <a:latin typeface="Calibri" pitchFamily="34" charset="0"/>
              </a:rPr>
              <a:t>might be done away with, that we should no longer be slaves of sin. </a:t>
            </a:r>
          </a:p>
        </p:txBody>
      </p:sp>
    </p:spTree>
    <p:extLst>
      <p:ext uri="{BB962C8B-B14F-4D97-AF65-F5344CB8AC3E}">
        <p14:creationId xmlns:p14="http://schemas.microsoft.com/office/powerpoint/2010/main" val="78872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8" name="Rectangle 2"/>
          <p:cNvSpPr>
            <a:spLocks noChangeArrowheads="1"/>
          </p:cNvSpPr>
          <p:nvPr/>
        </p:nvSpPr>
        <p:spPr bwMode="auto">
          <a:xfrm>
            <a:off x="152400" y="1476851"/>
            <a:ext cx="5410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spcAft>
                <a:spcPts val="0"/>
              </a:spcAft>
              <a:buNone/>
            </a:pPr>
            <a:r>
              <a:rPr lang="en-US" altLang="en-US" sz="3000" dirty="0">
                <a:latin typeface="Calibri" pitchFamily="34" charset="0"/>
              </a:rPr>
              <a:t>Scripturally, we know that </a:t>
            </a:r>
            <a:r>
              <a:rPr lang="en-US" altLang="en-US" sz="3000" b="1" dirty="0">
                <a:solidFill>
                  <a:srgbClr val="0000FF"/>
                </a:solidFill>
                <a:latin typeface="Calibri" pitchFamily="34" charset="0"/>
              </a:rPr>
              <a:t>the Cross is an eternal, impenetrable barrier</a:t>
            </a:r>
            <a:r>
              <a:rPr lang="en-US" altLang="en-US" sz="3000" dirty="0">
                <a:latin typeface="Calibri" pitchFamily="34" charset="0"/>
              </a:rPr>
              <a:t>, however, when the term </a:t>
            </a:r>
            <a:r>
              <a:rPr lang="en-US" altLang="en-US" sz="3000" b="1" dirty="0">
                <a:latin typeface="Calibri" pitchFamily="34" charset="0"/>
              </a:rPr>
              <a:t>“old man” </a:t>
            </a:r>
            <a:r>
              <a:rPr lang="en-US" altLang="en-US" sz="3000" dirty="0">
                <a:latin typeface="Calibri" pitchFamily="34" charset="0"/>
              </a:rPr>
              <a:t>is </a:t>
            </a:r>
            <a:r>
              <a:rPr lang="en-US" altLang="en-US" sz="3000" b="1" i="1" u="sng" dirty="0">
                <a:solidFill>
                  <a:srgbClr val="0000FF"/>
                </a:solidFill>
                <a:latin typeface="Calibri" pitchFamily="34" charset="0"/>
              </a:rPr>
              <a:t>incorrectly employed</a:t>
            </a:r>
            <a:r>
              <a:rPr lang="en-US" altLang="en-US" sz="3000" b="1" i="1" dirty="0">
                <a:solidFill>
                  <a:srgbClr val="0000FF"/>
                </a:solidFill>
                <a:latin typeface="Calibri" pitchFamily="34" charset="0"/>
              </a:rPr>
              <a:t> </a:t>
            </a:r>
            <a:r>
              <a:rPr lang="en-US" altLang="en-US" sz="3000" dirty="0">
                <a:latin typeface="Calibri" pitchFamily="34" charset="0"/>
              </a:rPr>
              <a:t>as a synonym for the </a:t>
            </a:r>
            <a:r>
              <a:rPr lang="en-US" altLang="en-US" sz="3000" b="1" dirty="0">
                <a:latin typeface="Calibri" pitchFamily="34" charset="0"/>
              </a:rPr>
              <a:t>“sin (old) nature”</a:t>
            </a:r>
            <a:r>
              <a:rPr lang="en-US" altLang="en-US" sz="3000" dirty="0">
                <a:latin typeface="Calibri" pitchFamily="34" charset="0"/>
              </a:rPr>
              <a:t> the implication is that believers can choose to go back or may somehow slip back into being </a:t>
            </a:r>
            <a:r>
              <a:rPr lang="en-US" altLang="en-US" sz="3000" b="1" dirty="0">
                <a:latin typeface="Calibri" pitchFamily="34" charset="0"/>
              </a:rPr>
              <a:t>“in Adam”</a:t>
            </a:r>
            <a:r>
              <a:rPr lang="en-US" altLang="en-US" sz="3000" dirty="0">
                <a:latin typeface="Calibri" pitchFamily="34" charset="0"/>
              </a:rPr>
              <a:t>, but w</a:t>
            </a:r>
            <a:r>
              <a:rPr lang="en-US" altLang="en-US" sz="3000" dirty="0">
                <a:latin typeface="Calibri" panose="020F0502020204030204" pitchFamily="34" charset="0"/>
                <a:ea typeface="Calibri" panose="020F0502020204030204" pitchFamily="34" charset="0"/>
                <a:cs typeface="Calibri" panose="020F0502020204030204" pitchFamily="34" charset="0"/>
              </a:rPr>
              <a:t>e are no longer </a:t>
            </a:r>
            <a:r>
              <a:rPr lang="en-US" altLang="en-US" sz="3000" b="1" dirty="0">
                <a:latin typeface="Calibri" pitchFamily="34" charset="0"/>
              </a:rPr>
              <a:t>“in Adam”</a:t>
            </a:r>
            <a:r>
              <a:rPr lang="en-US" altLang="en-US" sz="3000" dirty="0">
                <a:latin typeface="Calibri" panose="020F0502020204030204" pitchFamily="34" charset="0"/>
                <a:ea typeface="Calibri" panose="020F0502020204030204" pitchFamily="34" charset="0"/>
                <a:cs typeface="Calibri" panose="020F0502020204030204" pitchFamily="34" charset="0"/>
              </a:rPr>
              <a:t> and never will be again.  </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8539" y="1629251"/>
            <a:ext cx="316686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48539" y="4648200"/>
            <a:ext cx="3166861" cy="1995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Tree>
    <p:extLst>
      <p:ext uri="{BB962C8B-B14F-4D97-AF65-F5344CB8AC3E}">
        <p14:creationId xmlns:p14="http://schemas.microsoft.com/office/powerpoint/2010/main" val="77756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0" y="1386840"/>
            <a:ext cx="297180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6132" y="4455289"/>
            <a:ext cx="304573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ross 4"/>
          <p:cNvSpPr/>
          <p:nvPr/>
        </p:nvSpPr>
        <p:spPr>
          <a:xfrm rot="2706544">
            <a:off x="6998366" y="3034547"/>
            <a:ext cx="1776669" cy="1779513"/>
          </a:xfrm>
          <a:prstGeom prst="plus">
            <a:avLst>
              <a:gd name="adj" fmla="val 4204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23555" name="Rectangle 1"/>
          <p:cNvSpPr>
            <a:spLocks noChangeArrowheads="1"/>
          </p:cNvSpPr>
          <p:nvPr/>
        </p:nvSpPr>
        <p:spPr bwMode="auto">
          <a:xfrm>
            <a:off x="228600" y="1600200"/>
            <a:ext cx="6705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None/>
            </a:pPr>
            <a:r>
              <a:rPr lang="en-US" altLang="en-US" sz="3000" b="1" i="1" dirty="0">
                <a:solidFill>
                  <a:srgbClr val="C00000"/>
                </a:solidFill>
                <a:latin typeface="Calibri" pitchFamily="34" charset="0"/>
              </a:rPr>
              <a:t>That positional person, the Old Man in Adam, </a:t>
            </a:r>
            <a:r>
              <a:rPr lang="en-US" altLang="en-US" sz="3000" b="1" dirty="0">
                <a:solidFill>
                  <a:srgbClr val="C00000"/>
                </a:solidFill>
                <a:latin typeface="Calibri" pitchFamily="34" charset="0"/>
              </a:rPr>
              <a:t>cannot revive and pop back into our lives</a:t>
            </a:r>
            <a:r>
              <a:rPr lang="en-US" altLang="en-US" sz="3000" b="1" i="1" dirty="0">
                <a:solidFill>
                  <a:srgbClr val="C00000"/>
                </a:solidFill>
                <a:latin typeface="Calibri" pitchFamily="34" charset="0"/>
              </a:rPr>
              <a:t>…</a:t>
            </a:r>
            <a:r>
              <a:rPr lang="en-US" altLang="en-US" sz="3000" b="1" i="1" u="sng" dirty="0">
                <a:solidFill>
                  <a:srgbClr val="C00000"/>
                </a:solidFill>
                <a:latin typeface="Calibri" pitchFamily="34" charset="0"/>
              </a:rPr>
              <a:t>he was crucified</a:t>
            </a:r>
            <a:r>
              <a:rPr lang="en-US" altLang="en-US" sz="3000" b="1" i="1" dirty="0">
                <a:solidFill>
                  <a:srgbClr val="C00000"/>
                </a:solidFill>
                <a:latin typeface="Calibri" pitchFamily="34" charset="0"/>
              </a:rPr>
              <a:t>!</a:t>
            </a:r>
            <a:r>
              <a:rPr lang="en-US" altLang="en-US" sz="3000" i="1" dirty="0">
                <a:solidFill>
                  <a:schemeClr val="tx1">
                    <a:lumMod val="95000"/>
                    <a:lumOff val="5000"/>
                  </a:schemeClr>
                </a:solidFill>
                <a:latin typeface="Calibri" pitchFamily="34" charset="0"/>
              </a:rPr>
              <a:t> (</a:t>
            </a:r>
            <a:r>
              <a:rPr lang="en-US" altLang="en-US" sz="3000" dirty="0">
                <a:solidFill>
                  <a:schemeClr val="tx1">
                    <a:lumMod val="95000"/>
                    <a:lumOff val="5000"/>
                  </a:schemeClr>
                </a:solidFill>
                <a:latin typeface="Calibri" pitchFamily="34" charset="0"/>
              </a:rPr>
              <a:t>Rom. 6:6). </a:t>
            </a:r>
            <a:r>
              <a:rPr lang="en-US" altLang="en-US" sz="3000" dirty="0">
                <a:latin typeface="Calibri" pitchFamily="34" charset="0"/>
              </a:rPr>
              <a:t>Nor can the believer in any way reverse his/her eternal position and get back into being the “old man” (“in Adam”).</a:t>
            </a:r>
            <a:endParaRPr lang="en-US" altLang="en-US" sz="3000" dirty="0"/>
          </a:p>
        </p:txBody>
      </p:sp>
      <p:sp>
        <p:nvSpPr>
          <p:cNvPr id="9"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23555" name="Rectangle 1"/>
          <p:cNvSpPr>
            <a:spLocks noChangeArrowheads="1"/>
          </p:cNvSpPr>
          <p:nvPr/>
        </p:nvSpPr>
        <p:spPr bwMode="auto">
          <a:xfrm>
            <a:off x="152400" y="1447800"/>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None/>
            </a:pPr>
            <a:r>
              <a:rPr lang="en-US" altLang="en-US" sz="2800" dirty="0">
                <a:latin typeface="Calibri" pitchFamily="34" charset="0"/>
              </a:rPr>
              <a:t>“By  virtue  of  the  Spirit  of  God identifying us through His baptizing work with the death, burial, and resurrection of Jesus Christ (Rom. 6:3-4; 1 Cor. 12:12-13), we now stand in a new relationship… </a:t>
            </a:r>
            <a:r>
              <a:rPr lang="en-US" altLang="en-US" sz="2800" b="1" dirty="0">
                <a:solidFill>
                  <a:srgbClr val="0000FF"/>
                </a:solidFill>
                <a:latin typeface="Calibri" pitchFamily="34" charset="0"/>
              </a:rPr>
              <a:t>alive toward God and </a:t>
            </a:r>
            <a:r>
              <a:rPr lang="en-US" altLang="en-US" sz="2800" b="1" u="sng" dirty="0">
                <a:solidFill>
                  <a:srgbClr val="0000FF"/>
                </a:solidFill>
                <a:latin typeface="Calibri" pitchFamily="34" charset="0"/>
              </a:rPr>
              <a:t>dead to the world </a:t>
            </a:r>
            <a:r>
              <a:rPr lang="en-US" altLang="en-US" sz="2800" dirty="0">
                <a:latin typeface="Calibri" pitchFamily="34" charset="0"/>
              </a:rPr>
              <a:t>(Gal. 6:14), </a:t>
            </a:r>
            <a:r>
              <a:rPr lang="en-US" altLang="en-US" sz="2800" b="1" u="sng" dirty="0">
                <a:solidFill>
                  <a:srgbClr val="0000FF"/>
                </a:solidFill>
                <a:latin typeface="Calibri" pitchFamily="34" charset="0"/>
              </a:rPr>
              <a:t>the devil</a:t>
            </a:r>
            <a:r>
              <a:rPr lang="en-US" altLang="en-US" sz="2800" b="1" dirty="0">
                <a:solidFill>
                  <a:srgbClr val="0000FF"/>
                </a:solidFill>
                <a:latin typeface="Calibri" pitchFamily="34" charset="0"/>
              </a:rPr>
              <a:t> </a:t>
            </a:r>
            <a:r>
              <a:rPr lang="en-US" altLang="en-US" sz="2800" dirty="0">
                <a:latin typeface="Calibri" pitchFamily="34" charset="0"/>
              </a:rPr>
              <a:t>(Heb. 2:14-15), </a:t>
            </a:r>
            <a:r>
              <a:rPr lang="en-US" altLang="en-US" sz="2800" b="1" u="sng" dirty="0">
                <a:solidFill>
                  <a:srgbClr val="0000FF"/>
                </a:solidFill>
                <a:latin typeface="Calibri" pitchFamily="34" charset="0"/>
              </a:rPr>
              <a:t>and our greatest adversary in the Christian life, our own flesh</a:t>
            </a:r>
            <a:r>
              <a:rPr lang="en-US" altLang="en-US" sz="2800" dirty="0">
                <a:latin typeface="Calibri" pitchFamily="34" charset="0"/>
              </a:rPr>
              <a:t> (Rom. 6:6).”</a:t>
            </a:r>
          </a:p>
        </p:txBody>
      </p:sp>
      <p:sp>
        <p:nvSpPr>
          <p:cNvPr id="9"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8" name="Rectangle 7"/>
          <p:cNvSpPr/>
          <p:nvPr/>
        </p:nvSpPr>
        <p:spPr>
          <a:xfrm>
            <a:off x="190500" y="6474023"/>
            <a:ext cx="8763000" cy="307777"/>
          </a:xfrm>
          <a:prstGeom prst="rect">
            <a:avLst/>
          </a:prstGeom>
        </p:spPr>
        <p:txBody>
          <a:bodyPr wrap="square">
            <a:spAutoFit/>
          </a:bodyPr>
          <a:lstStyle/>
          <a:p>
            <a:pPr algn="ctr"/>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Pt.1</a:t>
            </a:r>
            <a:r>
              <a:rPr lang="en-US" sz="1400" dirty="0">
                <a:latin typeface="Calibri" panose="020F0502020204030204" pitchFamily="34" charset="0"/>
              </a:rPr>
              <a:t>, </a:t>
            </a:r>
            <a:r>
              <a:rPr lang="en-US" sz="1400" dirty="0">
                <a:latin typeface="Calibri" panose="020F0502020204030204" pitchFamily="34" charset="0"/>
                <a:hlinkClick r:id="rId3"/>
              </a:rPr>
              <a:t>http://www.duluthbible.org/filerequest/9896.pdf</a:t>
            </a:r>
            <a:r>
              <a:rPr lang="en-US" sz="1400" dirty="0">
                <a:latin typeface="Calibri" pitchFamily="34" charset="0"/>
              </a:rPr>
              <a:t> </a:t>
            </a:r>
          </a:p>
        </p:txBody>
      </p:sp>
      <p:pic>
        <p:nvPicPr>
          <p:cNvPr id="1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7232" y="4114800"/>
            <a:ext cx="304573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699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2514600" y="4230231"/>
            <a:ext cx="6477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3000" b="1" dirty="0">
                <a:solidFill>
                  <a:srgbClr val="C00000"/>
                </a:solidFill>
                <a:latin typeface="Calibri" pitchFamily="34" charset="0"/>
              </a:rPr>
              <a:t>However, </a:t>
            </a:r>
            <a:r>
              <a:rPr lang="en-US" altLang="en-US" sz="3000" b="1" i="1" dirty="0">
                <a:solidFill>
                  <a:srgbClr val="C00000"/>
                </a:solidFill>
                <a:latin typeface="Calibri" pitchFamily="34" charset="0"/>
              </a:rPr>
              <a:t>the Sin Nature that pertained to the Old Man</a:t>
            </a:r>
            <a:r>
              <a:rPr lang="en-US" altLang="en-US" sz="3000" b="1" dirty="0">
                <a:solidFill>
                  <a:srgbClr val="C00000"/>
                </a:solidFill>
                <a:latin typeface="Calibri" pitchFamily="34" charset="0"/>
              </a:rPr>
              <a:t>, remains associated with the </a:t>
            </a:r>
            <a:r>
              <a:rPr lang="en-US" altLang="en-US" sz="3000" b="1" i="1" dirty="0">
                <a:solidFill>
                  <a:srgbClr val="0000FF"/>
                </a:solidFill>
                <a:latin typeface="Calibri" pitchFamily="34" charset="0"/>
              </a:rPr>
              <a:t>“</a:t>
            </a:r>
            <a:r>
              <a:rPr lang="en-US" altLang="en-US" sz="3000" b="1" i="1" u="sng" dirty="0">
                <a:solidFill>
                  <a:srgbClr val="0000FF"/>
                </a:solidFill>
                <a:latin typeface="Calibri" pitchFamily="34" charset="0"/>
              </a:rPr>
              <a:t>yet to be glorified</a:t>
            </a:r>
            <a:r>
              <a:rPr lang="en-US" altLang="en-US" sz="3000" b="1" i="1" dirty="0">
                <a:solidFill>
                  <a:srgbClr val="0000FF"/>
                </a:solidFill>
                <a:latin typeface="Calibri" pitchFamily="34" charset="0"/>
              </a:rPr>
              <a:t>”</a:t>
            </a:r>
            <a:r>
              <a:rPr lang="en-US" altLang="en-US" sz="3000" b="1" i="1" dirty="0">
                <a:solidFill>
                  <a:srgbClr val="C00000"/>
                </a:solidFill>
                <a:latin typeface="Calibri" pitchFamily="34" charset="0"/>
              </a:rPr>
              <a:t> </a:t>
            </a:r>
            <a:r>
              <a:rPr lang="en-US" altLang="en-US" sz="3000" b="1" dirty="0">
                <a:solidFill>
                  <a:srgbClr val="C00000"/>
                </a:solidFill>
                <a:latin typeface="Calibri" pitchFamily="34" charset="0"/>
              </a:rPr>
              <a:t>physical human body </a:t>
            </a:r>
            <a:r>
              <a:rPr lang="en-US" altLang="en-US" sz="3000" dirty="0">
                <a:latin typeface="Calibri" pitchFamily="34" charset="0"/>
              </a:rPr>
              <a:t>of the believer until the Lord takes the believer home. </a:t>
            </a:r>
            <a:endParaRPr lang="en-US" altLang="en-US" sz="3000" dirty="0"/>
          </a:p>
        </p:txBody>
      </p:sp>
      <p:pic>
        <p:nvPicPr>
          <p:cNvPr id="6"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1" y="1371600"/>
            <a:ext cx="2895599" cy="5410200"/>
          </a:xfrm>
          <a:prstGeom prst="rect">
            <a:avLst/>
          </a:prstGeom>
          <a:noFill/>
          <a:ln>
            <a:noFill/>
          </a:ln>
          <a:effectLst/>
          <a:scene3d>
            <a:camera prst="orthographicFront">
              <a:rot lat="0" lon="10800000" rev="0"/>
            </a:camera>
            <a:lightRig rig="threePt" dir="t"/>
          </a:scene3d>
          <a:extLst/>
        </p:spPr>
      </p:pic>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4857" y="1770760"/>
            <a:ext cx="304573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Tree>
    <p:extLst>
      <p:ext uri="{BB962C8B-B14F-4D97-AF65-F5344CB8AC3E}">
        <p14:creationId xmlns:p14="http://schemas.microsoft.com/office/powerpoint/2010/main" val="170427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37620"/>
            <a:ext cx="876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2600" dirty="0">
                <a:latin typeface="Calibri" pitchFamily="34" charset="0"/>
              </a:rPr>
              <a:t>“…we need to keep in mind the difference between our </a:t>
            </a:r>
            <a:r>
              <a:rPr lang="en-US" altLang="en-US" sz="2600" b="1" dirty="0">
                <a:latin typeface="Calibri" pitchFamily="34" charset="0"/>
              </a:rPr>
              <a:t>positional identification</a:t>
            </a:r>
            <a:r>
              <a:rPr lang="en-US" altLang="en-US" sz="2600" dirty="0">
                <a:latin typeface="Calibri" pitchFamily="34" charset="0"/>
              </a:rPr>
              <a:t> in the sight of God versus our </a:t>
            </a:r>
            <a:r>
              <a:rPr lang="en-US" altLang="en-US" sz="2600" b="1" dirty="0">
                <a:latin typeface="Calibri" pitchFamily="34" charset="0"/>
              </a:rPr>
              <a:t>constitutional make- up </a:t>
            </a:r>
            <a:r>
              <a:rPr lang="en-US" altLang="en-US" sz="2600" dirty="0">
                <a:latin typeface="Calibri" pitchFamily="34" charset="0"/>
              </a:rPr>
              <a:t>as a total person. </a:t>
            </a:r>
            <a:r>
              <a:rPr lang="en-US" altLang="en-US" sz="2600" b="1" u="sng" dirty="0">
                <a:solidFill>
                  <a:srgbClr val="0000FF"/>
                </a:solidFill>
                <a:latin typeface="Calibri" pitchFamily="34" charset="0"/>
              </a:rPr>
              <a:t>Before I was saved, God did not see me as “a sin nature” but as an “old man” in Adam possessing a sin nature</a:t>
            </a:r>
            <a:r>
              <a:rPr lang="en-US" altLang="en-US" sz="2600" b="1" dirty="0">
                <a:solidFill>
                  <a:srgbClr val="0000FF"/>
                </a:solidFill>
                <a:latin typeface="Calibri" pitchFamily="34" charset="0"/>
              </a:rPr>
              <a:t>. Similarly, now that I've been born again, </a:t>
            </a:r>
            <a:r>
              <a:rPr lang="en-US" altLang="en-US" sz="2600" b="1" u="sng" dirty="0">
                <a:solidFill>
                  <a:srgbClr val="C00000"/>
                </a:solidFill>
                <a:latin typeface="Calibri" pitchFamily="34" charset="0"/>
              </a:rPr>
              <a:t>God does not see me as “a new divine nature” but as a “new man” in Christ possessing a new nature</a:t>
            </a:r>
            <a:r>
              <a:rPr lang="en-US" altLang="en-US" sz="2600" b="1" dirty="0">
                <a:solidFill>
                  <a:srgbClr val="0000FF"/>
                </a:solidFill>
                <a:latin typeface="Calibri" pitchFamily="34" charset="0"/>
              </a:rPr>
              <a:t>. </a:t>
            </a:r>
            <a:r>
              <a:rPr lang="en-US" altLang="en-US" sz="2600" dirty="0">
                <a:latin typeface="Calibri" pitchFamily="34" charset="0"/>
              </a:rPr>
              <a:t>The “old man” versus the “new man” references deal with the identity of the person as being either an unregenerate person in Adam or a regenerate person in Christ. The “sin nature” versus the “new nature” references deal with what we possessed/possess internally as part of our constitutional make-up.”</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2" name="Rectangle 1"/>
          <p:cNvSpPr/>
          <p:nvPr/>
        </p:nvSpPr>
        <p:spPr>
          <a:xfrm>
            <a:off x="190500" y="6474023"/>
            <a:ext cx="8763000" cy="307777"/>
          </a:xfrm>
          <a:prstGeom prst="rect">
            <a:avLst/>
          </a:prstGeom>
        </p:spPr>
        <p:txBody>
          <a:bodyPr wrap="square">
            <a:spAutoFit/>
          </a:bodyPr>
          <a:lstStyle/>
          <a:p>
            <a:pPr algn="ctr"/>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Pt.1</a:t>
            </a:r>
            <a:r>
              <a:rPr lang="en-US" sz="1400" dirty="0">
                <a:latin typeface="Calibri" panose="020F0502020204030204" pitchFamily="34" charset="0"/>
              </a:rPr>
              <a:t>, </a:t>
            </a:r>
            <a:r>
              <a:rPr lang="en-US" sz="1400" dirty="0">
                <a:latin typeface="Calibri" panose="020F0502020204030204" pitchFamily="34" charset="0"/>
                <a:hlinkClick r:id="rId3"/>
              </a:rPr>
              <a:t>http://www.duluthbible.org/filerequest/9896.pdf</a:t>
            </a:r>
            <a:r>
              <a:rPr lang="en-US" sz="1400" dirty="0">
                <a:latin typeface="Calibri" pitchFamily="34" charset="0"/>
              </a:rPr>
              <a:t> </a:t>
            </a:r>
          </a:p>
        </p:txBody>
      </p:sp>
    </p:spTree>
    <p:extLst>
      <p:ext uri="{BB962C8B-B14F-4D97-AF65-F5344CB8AC3E}">
        <p14:creationId xmlns:p14="http://schemas.microsoft.com/office/powerpoint/2010/main" val="268383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37620"/>
            <a:ext cx="876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800" dirty="0">
                <a:latin typeface="Calibri"/>
              </a:rPr>
              <a:t>“…</a:t>
            </a:r>
            <a:r>
              <a:rPr lang="en-US" sz="2800" b="1" i="1" dirty="0">
                <a:solidFill>
                  <a:srgbClr val="0000FF"/>
                </a:solidFill>
                <a:latin typeface="Calibri"/>
              </a:rPr>
              <a:t>if we assume for a moment that Scripture doesn't distinguish between</a:t>
            </a:r>
            <a:r>
              <a:rPr lang="en-US" sz="2800" b="1" i="1" dirty="0">
                <a:solidFill>
                  <a:srgbClr val="0000FF"/>
                </a:solidFill>
                <a:latin typeface="Times New Roman"/>
              </a:rPr>
              <a:t> </a:t>
            </a:r>
            <a:r>
              <a:rPr lang="en-US" sz="2800" b="1" i="1" dirty="0">
                <a:solidFill>
                  <a:srgbClr val="0000FF"/>
                </a:solidFill>
                <a:latin typeface="Calibri"/>
              </a:rPr>
              <a:t>the “old man” and “sin nature” or between the</a:t>
            </a:r>
            <a:r>
              <a:rPr lang="en-US" sz="2800" b="1" i="1" dirty="0">
                <a:solidFill>
                  <a:srgbClr val="0000FF"/>
                </a:solidFill>
                <a:latin typeface="Times New Roman"/>
              </a:rPr>
              <a:t> </a:t>
            </a:r>
            <a:r>
              <a:rPr lang="en-US" sz="2800" b="1" i="1" dirty="0">
                <a:solidFill>
                  <a:srgbClr val="0000FF"/>
                </a:solidFill>
                <a:latin typeface="Calibri"/>
              </a:rPr>
              <a:t>“new man” and “new nature,” then 2 Cor. 5:17</a:t>
            </a:r>
            <a:r>
              <a:rPr lang="en-US" sz="2800" b="1" i="1" dirty="0">
                <a:solidFill>
                  <a:srgbClr val="0000FF"/>
                </a:solidFill>
                <a:latin typeface="Times New Roman"/>
              </a:rPr>
              <a:t> </a:t>
            </a:r>
            <a:r>
              <a:rPr lang="en-US" sz="2800" b="1" i="1" dirty="0">
                <a:solidFill>
                  <a:srgbClr val="0000FF"/>
                </a:solidFill>
                <a:latin typeface="Calibri"/>
              </a:rPr>
              <a:t>would be teaching that believers no longer possess</a:t>
            </a:r>
            <a:r>
              <a:rPr lang="en-US" sz="2800" b="1" i="1" dirty="0">
                <a:solidFill>
                  <a:srgbClr val="0000FF"/>
                </a:solidFill>
                <a:latin typeface="Times New Roman"/>
              </a:rPr>
              <a:t> </a:t>
            </a:r>
            <a:r>
              <a:rPr lang="en-US" sz="2800" b="1" i="1" dirty="0">
                <a:solidFill>
                  <a:srgbClr val="0000FF"/>
                </a:solidFill>
                <a:latin typeface="Calibri"/>
              </a:rPr>
              <a:t>a “sin nature,”</a:t>
            </a:r>
            <a:r>
              <a:rPr lang="en-US" sz="2800" dirty="0">
                <a:latin typeface="Calibri"/>
              </a:rPr>
              <a:t> since “old things [</a:t>
            </a:r>
            <a:r>
              <a:rPr lang="en-US" sz="2800" i="1" dirty="0">
                <a:latin typeface="Calibri"/>
              </a:rPr>
              <a:t>such as the sin</a:t>
            </a:r>
            <a:r>
              <a:rPr lang="en-US" sz="2800" i="1" dirty="0">
                <a:latin typeface="Times New Roman"/>
              </a:rPr>
              <a:t> </a:t>
            </a:r>
            <a:r>
              <a:rPr lang="en-US" sz="2800" i="1" dirty="0">
                <a:latin typeface="Calibri"/>
              </a:rPr>
              <a:t>nature</a:t>
            </a:r>
            <a:r>
              <a:rPr lang="en-US" sz="2800" dirty="0">
                <a:latin typeface="Calibri"/>
              </a:rPr>
              <a:t>] have passed away” and “all things [</a:t>
            </a:r>
            <a:r>
              <a:rPr lang="en-US" sz="2800" i="1" dirty="0">
                <a:latin typeface="Calibri"/>
              </a:rPr>
              <a:t>including</a:t>
            </a:r>
            <a:r>
              <a:rPr lang="en-US" sz="2800" i="1" dirty="0">
                <a:latin typeface="Times New Roman"/>
              </a:rPr>
              <a:t> </a:t>
            </a:r>
            <a:r>
              <a:rPr lang="en-US" sz="2800" i="1" dirty="0">
                <a:latin typeface="Calibri"/>
              </a:rPr>
              <a:t>our natures</a:t>
            </a:r>
            <a:r>
              <a:rPr lang="en-US" sz="2800" dirty="0">
                <a:latin typeface="Calibri"/>
              </a:rPr>
              <a:t>] have become new.” </a:t>
            </a:r>
            <a:r>
              <a:rPr lang="en-US" sz="2800" b="1" dirty="0">
                <a:latin typeface="Calibri"/>
              </a:rPr>
              <a:t>There must</a:t>
            </a:r>
            <a:r>
              <a:rPr lang="en-US" sz="2800" b="1" dirty="0">
                <a:latin typeface="Times New Roman"/>
              </a:rPr>
              <a:t> </a:t>
            </a:r>
            <a:r>
              <a:rPr lang="en-US" sz="2800" b="1" dirty="0">
                <a:latin typeface="Calibri"/>
              </a:rPr>
              <a:t>therefore be a distinction between the “man” and the “nature.”</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2" name="Rectangle 1"/>
          <p:cNvSpPr/>
          <p:nvPr/>
        </p:nvSpPr>
        <p:spPr>
          <a:xfrm>
            <a:off x="190500" y="6474023"/>
            <a:ext cx="8763000" cy="307777"/>
          </a:xfrm>
          <a:prstGeom prst="rect">
            <a:avLst/>
          </a:prstGeom>
        </p:spPr>
        <p:txBody>
          <a:bodyPr wrap="square">
            <a:spAutoFit/>
          </a:bodyPr>
          <a:lstStyle/>
          <a:p>
            <a:pPr algn="ctr"/>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Pt.1</a:t>
            </a:r>
            <a:r>
              <a:rPr lang="en-US" sz="1400" dirty="0">
                <a:latin typeface="Calibri" panose="020F0502020204030204" pitchFamily="34" charset="0"/>
              </a:rPr>
              <a:t>, </a:t>
            </a:r>
            <a:r>
              <a:rPr lang="en-US" sz="1400" dirty="0">
                <a:latin typeface="Calibri" panose="020F0502020204030204" pitchFamily="34" charset="0"/>
                <a:hlinkClick r:id="rId3"/>
              </a:rPr>
              <a:t>http://www.duluthbible.org/filerequest/9896.pdf</a:t>
            </a:r>
            <a:r>
              <a:rPr lang="en-US" sz="1400" dirty="0">
                <a:latin typeface="Calibri" pitchFamily="34" charset="0"/>
              </a:rPr>
              <a:t> </a:t>
            </a:r>
          </a:p>
        </p:txBody>
      </p:sp>
    </p:spTree>
    <p:extLst>
      <p:ext uri="{BB962C8B-B14F-4D97-AF65-F5344CB8AC3E}">
        <p14:creationId xmlns:p14="http://schemas.microsoft.com/office/powerpoint/2010/main" val="55769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37620"/>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R="12770" algn="just">
              <a:buNone/>
            </a:pPr>
            <a:r>
              <a:rPr lang="en-US" sz="2800" dirty="0">
                <a:latin typeface="Calibri" panose="020F0502020204030204" pitchFamily="34" charset="0"/>
              </a:rPr>
              <a:t>“…if “old things [such as our natures] have passed away” and “all things [including our sinful natures] have become new,” then logically we shouldn't possess sin natures now that we're saved. Yet Scripture and experience both testify with unmistakable clarity that the sin nature is alive and kicking inside of every child of God (Rom. 7:15-25). </a:t>
            </a:r>
            <a:r>
              <a:rPr lang="en-US" sz="2800" b="1" i="1" dirty="0">
                <a:solidFill>
                  <a:srgbClr val="0000FF"/>
                </a:solidFill>
                <a:latin typeface="Calibri" panose="020F0502020204030204" pitchFamily="34" charset="0"/>
              </a:rPr>
              <a:t>If there is no distinction between the </a:t>
            </a:r>
            <a:r>
              <a:rPr lang="en-US" sz="2800" b="1" i="1" u="sng" dirty="0">
                <a:solidFill>
                  <a:srgbClr val="0000FF"/>
                </a:solidFill>
                <a:latin typeface="Calibri" panose="020F0502020204030204" pitchFamily="34" charset="0"/>
              </a:rPr>
              <a:t>old man </a:t>
            </a:r>
            <a:r>
              <a:rPr lang="en-US" sz="2800" b="1" i="1" dirty="0">
                <a:solidFill>
                  <a:srgbClr val="0000FF"/>
                </a:solidFill>
                <a:latin typeface="Calibri" panose="020F0502020204030204" pitchFamily="34" charset="0"/>
              </a:rPr>
              <a:t>and the </a:t>
            </a:r>
            <a:r>
              <a:rPr lang="en-US" sz="2800" b="1" i="1" u="sng" dirty="0">
                <a:solidFill>
                  <a:srgbClr val="0000FF"/>
                </a:solidFill>
                <a:latin typeface="Calibri" panose="020F0502020204030204" pitchFamily="34" charset="0"/>
              </a:rPr>
              <a:t>sin nature</a:t>
            </a:r>
            <a:r>
              <a:rPr lang="en-US" sz="2800" b="1" i="1" dirty="0">
                <a:solidFill>
                  <a:srgbClr val="0000FF"/>
                </a:solidFill>
                <a:latin typeface="Calibri" panose="020F0502020204030204" pitchFamily="34" charset="0"/>
              </a:rPr>
              <a:t>, then this would contradict 2 Corinthians 5:17. </a:t>
            </a:r>
            <a:r>
              <a:rPr lang="en-US" sz="2800" b="1" dirty="0">
                <a:latin typeface="Calibri" panose="020F0502020204030204" pitchFamily="34" charset="0"/>
              </a:rPr>
              <a:t>There must therefore be a distinction between the </a:t>
            </a:r>
            <a:r>
              <a:rPr lang="en-US" sz="2800" b="1" u="sng" dirty="0">
                <a:latin typeface="Calibri" panose="020F0502020204030204" pitchFamily="34" charset="0"/>
              </a:rPr>
              <a:t>man </a:t>
            </a:r>
            <a:r>
              <a:rPr lang="en-US" sz="2800" b="1" dirty="0">
                <a:latin typeface="Calibri" panose="020F0502020204030204" pitchFamily="34" charset="0"/>
              </a:rPr>
              <a:t>and the </a:t>
            </a:r>
            <a:r>
              <a:rPr lang="en-US" sz="2800" b="1" u="sng" dirty="0">
                <a:latin typeface="Calibri" panose="020F0502020204030204" pitchFamily="34" charset="0"/>
              </a:rPr>
              <a:t>nature</a:t>
            </a:r>
            <a:r>
              <a:rPr lang="en-US" sz="2800" b="1" dirty="0">
                <a:latin typeface="Calibri" panose="020F0502020204030204" pitchFamily="34" charset="0"/>
              </a:rPr>
              <a:t>.</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2" name="Rectangle 1"/>
          <p:cNvSpPr/>
          <p:nvPr/>
        </p:nvSpPr>
        <p:spPr>
          <a:xfrm>
            <a:off x="438150" y="6474023"/>
            <a:ext cx="8267700" cy="307777"/>
          </a:xfrm>
          <a:prstGeom prst="rect">
            <a:avLst/>
          </a:prstGeom>
        </p:spPr>
        <p:txBody>
          <a:bodyPr wrap="square">
            <a:spAutoFit/>
          </a:bodyPr>
          <a:lstStyle/>
          <a:p>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Pt.2</a:t>
            </a:r>
            <a:r>
              <a:rPr lang="en-US" sz="1400" dirty="0">
                <a:latin typeface="Calibri" panose="020F0502020204030204" pitchFamily="34" charset="0"/>
              </a:rPr>
              <a:t>, </a:t>
            </a:r>
            <a:r>
              <a:rPr lang="en-US" sz="1400" dirty="0">
                <a:hlinkClick r:id="rId3"/>
              </a:rPr>
              <a:t>http://www.duluthbible.org/filerequest/9902.pdf </a:t>
            </a:r>
          </a:p>
        </p:txBody>
      </p:sp>
    </p:spTree>
    <p:extLst>
      <p:ext uri="{BB962C8B-B14F-4D97-AF65-F5344CB8AC3E}">
        <p14:creationId xmlns:p14="http://schemas.microsoft.com/office/powerpoint/2010/main" val="139251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47800"/>
            <a:ext cx="8763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600" dirty="0">
                <a:latin typeface="Calibri" panose="020F0502020204030204" pitchFamily="34" charset="0"/>
              </a:rPr>
              <a:t>“…Col. 3:9-10…says that the “new man” is “renewed” (present tense) in knowledge according to the image of God. If the “new man” is equivalent to the “new divine nature,” then how can the “new nature” presently be changing or be in the process of being renewed? Is our indwelling new divine nature capable of change or growth, or are you yourself as a regenerate “person” capable  of continual renewal? We as “persons” grow or mature as we more consistently walk by means of the Spirit, but our new divine nature itself does not change or need renewing. </a:t>
            </a:r>
            <a:r>
              <a:rPr lang="en-US" sz="2600" b="1" dirty="0">
                <a:solidFill>
                  <a:srgbClr val="0000FF"/>
                </a:solidFill>
                <a:latin typeface="Calibri" panose="020F0502020204030204" pitchFamily="34" charset="0"/>
              </a:rPr>
              <a:t>This is another reason why the “new man” cannot be the same as the “new nature,” </a:t>
            </a:r>
            <a:r>
              <a:rPr lang="en-US" sz="2600" b="1" dirty="0">
                <a:solidFill>
                  <a:srgbClr val="C00000"/>
                </a:solidFill>
                <a:latin typeface="Calibri" panose="020F0502020204030204" pitchFamily="34" charset="0"/>
              </a:rPr>
              <a:t>nor the “old man” be the same as the “sin nature.”… </a:t>
            </a:r>
            <a:r>
              <a:rPr lang="en-US" sz="2600" dirty="0">
                <a:latin typeface="Calibri" panose="020F0502020204030204" pitchFamily="34" charset="0"/>
              </a:rPr>
              <a:t>Col. 3:9 states that we have already </a:t>
            </a:r>
            <a:r>
              <a:rPr lang="en-US" sz="2600" u="sng" dirty="0">
                <a:latin typeface="Calibri" panose="020F0502020204030204" pitchFamily="34" charset="0"/>
              </a:rPr>
              <a:t>permanently</a:t>
            </a:r>
            <a:r>
              <a:rPr lang="en-US" sz="2600" dirty="0">
                <a:latin typeface="Calibri" panose="020F0502020204030204" pitchFamily="34" charset="0"/>
              </a:rPr>
              <a:t> "put off" the old man while Col. 3:10 says that…</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Tree>
    <p:extLst>
      <p:ext uri="{BB962C8B-B14F-4D97-AF65-F5344CB8AC3E}">
        <p14:creationId xmlns:p14="http://schemas.microsoft.com/office/powerpoint/2010/main" val="215545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152400" y="152400"/>
            <a:ext cx="8839200" cy="412420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spcAft>
                <a:spcPts val="1200"/>
              </a:spcAft>
              <a:buFontTx/>
              <a:buNone/>
            </a:pPr>
            <a:r>
              <a:rPr lang="en-US" altLang="en-US" sz="3600" b="1" dirty="0">
                <a:latin typeface="Calibri" panose="020F0502020204030204" pitchFamily="34" charset="0"/>
              </a:rPr>
              <a:t>1 Corinthians 15:20-22</a:t>
            </a:r>
          </a:p>
          <a:p>
            <a:pPr algn="just" eaLnBrk="1" hangingPunct="1">
              <a:spcBef>
                <a:spcPct val="0"/>
              </a:spcBef>
              <a:spcAft>
                <a:spcPts val="600"/>
              </a:spcAft>
              <a:buFontTx/>
              <a:buNone/>
            </a:pPr>
            <a:r>
              <a:rPr lang="en-US" altLang="en-US" sz="3600" b="1" baseline="30000" dirty="0">
                <a:latin typeface="Calibri" panose="020F0502020204030204" pitchFamily="34" charset="0"/>
              </a:rPr>
              <a:t>20 </a:t>
            </a:r>
            <a:r>
              <a:rPr lang="en-US" altLang="en-US" sz="3600" b="1" dirty="0">
                <a:latin typeface="Calibri" panose="020F0502020204030204" pitchFamily="34" charset="0"/>
              </a:rPr>
              <a:t>But now Christ has been raised from the dead, the first fruits of those who are asleep. </a:t>
            </a:r>
            <a:r>
              <a:rPr lang="en-US" altLang="en-US" sz="3600" b="1" baseline="30000" dirty="0">
                <a:latin typeface="Calibri" panose="020F0502020204030204" pitchFamily="34" charset="0"/>
              </a:rPr>
              <a:t>21</a:t>
            </a:r>
            <a:r>
              <a:rPr lang="en-US" altLang="en-US" sz="3600" b="1" dirty="0">
                <a:latin typeface="Calibri" panose="020F0502020204030204" pitchFamily="34" charset="0"/>
              </a:rPr>
              <a:t> </a:t>
            </a:r>
            <a:r>
              <a:rPr lang="en-US" altLang="en-US" sz="3600" b="1" u="sng" dirty="0">
                <a:solidFill>
                  <a:srgbClr val="C00000"/>
                </a:solidFill>
                <a:latin typeface="Calibri" panose="020F0502020204030204" pitchFamily="34" charset="0"/>
              </a:rPr>
              <a:t>For since by a man [Adam] came death</a:t>
            </a:r>
            <a:r>
              <a:rPr lang="en-US" altLang="en-US" sz="3600" b="1" dirty="0">
                <a:latin typeface="Calibri" panose="020F0502020204030204" pitchFamily="34" charset="0"/>
              </a:rPr>
              <a:t>, by a man [Christ] also came the resurrection of the dead. </a:t>
            </a:r>
            <a:r>
              <a:rPr lang="en-US" altLang="en-US" sz="3600" b="1" baseline="30000" dirty="0">
                <a:latin typeface="Calibri" panose="020F0502020204030204" pitchFamily="34" charset="0"/>
              </a:rPr>
              <a:t>22</a:t>
            </a:r>
            <a:r>
              <a:rPr lang="en-US" altLang="en-US" sz="3600" b="1" dirty="0">
                <a:latin typeface="Calibri" panose="020F0502020204030204" pitchFamily="34" charset="0"/>
              </a:rPr>
              <a:t> For as </a:t>
            </a:r>
            <a:r>
              <a:rPr lang="en-US" altLang="en-US" sz="3600" b="1" u="sng" dirty="0">
                <a:solidFill>
                  <a:srgbClr val="C00000"/>
                </a:solidFill>
                <a:latin typeface="Calibri" panose="020F0502020204030204" pitchFamily="34" charset="0"/>
              </a:rPr>
              <a:t>IN ADAM ALL DIE</a:t>
            </a:r>
            <a:r>
              <a:rPr lang="en-US" altLang="en-US" sz="3600" b="1" dirty="0">
                <a:latin typeface="Calibri" panose="020F0502020204030204" pitchFamily="34" charset="0"/>
              </a:rPr>
              <a:t>, so also in Christ all will be made alive.</a:t>
            </a:r>
          </a:p>
        </p:txBody>
      </p:sp>
    </p:spTree>
    <p:extLst>
      <p:ext uri="{BB962C8B-B14F-4D97-AF65-F5344CB8AC3E}">
        <p14:creationId xmlns:p14="http://schemas.microsoft.com/office/powerpoint/2010/main" val="14659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47800"/>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800" dirty="0">
                <a:latin typeface="Calibri" panose="020F0502020204030204" pitchFamily="34" charset="0"/>
              </a:rPr>
              <a:t>…we have already </a:t>
            </a:r>
            <a:r>
              <a:rPr lang="en-US" sz="2800" u="sng" dirty="0">
                <a:latin typeface="Calibri" panose="020F0502020204030204" pitchFamily="34" charset="0"/>
              </a:rPr>
              <a:t>permanently</a:t>
            </a:r>
            <a:r>
              <a:rPr lang="en-US" sz="2800" dirty="0">
                <a:latin typeface="Calibri" panose="020F0502020204030204" pitchFamily="34" charset="0"/>
              </a:rPr>
              <a:t> "put on" the new man. </a:t>
            </a:r>
            <a:r>
              <a:rPr lang="en-US" sz="2800" b="1" dirty="0">
                <a:latin typeface="Calibri" panose="020F0502020204030204" pitchFamily="34" charset="0"/>
              </a:rPr>
              <a:t>If the </a:t>
            </a:r>
            <a:r>
              <a:rPr lang="en-US" sz="2800" b="1" u="sng" dirty="0">
                <a:latin typeface="Calibri" panose="020F0502020204030204" pitchFamily="34" charset="0"/>
              </a:rPr>
              <a:t>Old Man </a:t>
            </a:r>
            <a:r>
              <a:rPr lang="en-US" sz="2800" b="1" dirty="0">
                <a:latin typeface="Calibri" panose="020F0502020204030204" pitchFamily="34" charset="0"/>
              </a:rPr>
              <a:t>is equivalent to the </a:t>
            </a:r>
            <a:r>
              <a:rPr lang="en-US" sz="2800" b="1" u="sng" dirty="0">
                <a:latin typeface="Calibri" panose="020F0502020204030204" pitchFamily="34" charset="0"/>
              </a:rPr>
              <a:t>Sin Nature</a:t>
            </a:r>
            <a:r>
              <a:rPr lang="en-US" sz="2800" b="1" dirty="0">
                <a:latin typeface="Calibri" panose="020F0502020204030204" pitchFamily="34" charset="0"/>
              </a:rPr>
              <a:t>, then this passage would be teaching that we have also permanently put off the </a:t>
            </a:r>
            <a:r>
              <a:rPr lang="en-US" sz="2800" b="1" u="sng" dirty="0">
                <a:latin typeface="Calibri" panose="020F0502020204030204" pitchFamily="34" charset="0"/>
              </a:rPr>
              <a:t>Sin Nature</a:t>
            </a:r>
            <a:r>
              <a:rPr lang="en-US" sz="2800" dirty="0">
                <a:latin typeface="Calibri" panose="020F0502020204030204" pitchFamily="34" charset="0"/>
              </a:rPr>
              <a:t>. But, as we have seen, the </a:t>
            </a:r>
            <a:r>
              <a:rPr lang="en-US" sz="2800" u="sng" dirty="0">
                <a:latin typeface="Calibri" panose="020F0502020204030204" pitchFamily="34" charset="0"/>
              </a:rPr>
              <a:t>Old Man</a:t>
            </a:r>
            <a:r>
              <a:rPr lang="en-US" sz="2800" dirty="0">
                <a:latin typeface="Calibri" panose="020F0502020204030204" pitchFamily="34" charset="0"/>
              </a:rPr>
              <a:t> refers to the old unregenerate man [positioned] “in Adam.” Since Scripture teaches that the </a:t>
            </a:r>
            <a:r>
              <a:rPr lang="en-US" sz="2800" u="sng" dirty="0">
                <a:latin typeface="Calibri" panose="020F0502020204030204" pitchFamily="34" charset="0"/>
              </a:rPr>
              <a:t>Sin Nature still exists</a:t>
            </a:r>
            <a:r>
              <a:rPr lang="en-US" sz="2800" dirty="0">
                <a:latin typeface="Calibri" panose="020F0502020204030204" pitchFamily="34" charset="0"/>
              </a:rPr>
              <a:t> after the spiritual transition from “in Adam” to “in Christ” [and] </a:t>
            </a:r>
            <a:r>
              <a:rPr lang="en-US" sz="2800" b="1" i="1" dirty="0">
                <a:solidFill>
                  <a:srgbClr val="0000FF"/>
                </a:solidFill>
                <a:latin typeface="Calibri" panose="020F0502020204030204" pitchFamily="34" charset="0"/>
              </a:rPr>
              <a:t>seek[s] to express itself in the unredeemed, unglorified physical body</a:t>
            </a:r>
            <a:r>
              <a:rPr lang="en-US" sz="2800" dirty="0">
                <a:latin typeface="Calibri" panose="020F0502020204030204" pitchFamily="34" charset="0"/>
              </a:rPr>
              <a:t>, there must be a difference between  the terms </a:t>
            </a:r>
            <a:r>
              <a:rPr lang="en-US" sz="2800" u="sng" dirty="0">
                <a:latin typeface="Calibri" panose="020F0502020204030204" pitchFamily="34" charset="0"/>
              </a:rPr>
              <a:t>Old Man </a:t>
            </a:r>
            <a:r>
              <a:rPr lang="en-US" sz="2800" dirty="0">
                <a:latin typeface="Calibri" panose="020F0502020204030204" pitchFamily="34" charset="0"/>
              </a:rPr>
              <a:t>and </a:t>
            </a:r>
            <a:r>
              <a:rPr lang="en-US" sz="2800" u="sng" dirty="0">
                <a:latin typeface="Calibri" panose="020F0502020204030204" pitchFamily="34" charset="0"/>
              </a:rPr>
              <a:t>Sin Nature</a:t>
            </a:r>
            <a:r>
              <a:rPr lang="en-US" sz="2800" dirty="0">
                <a:latin typeface="Calibri" panose="020F0502020204030204" pitchFamily="34" charset="0"/>
              </a:rPr>
              <a:t>.” </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2" name="Rectangle 1"/>
          <p:cNvSpPr/>
          <p:nvPr/>
        </p:nvSpPr>
        <p:spPr>
          <a:xfrm>
            <a:off x="190500" y="6474023"/>
            <a:ext cx="8763000" cy="307777"/>
          </a:xfrm>
          <a:prstGeom prst="rect">
            <a:avLst/>
          </a:prstGeom>
        </p:spPr>
        <p:txBody>
          <a:bodyPr wrap="square">
            <a:spAutoFit/>
          </a:bodyPr>
          <a:lstStyle/>
          <a:p>
            <a:pPr algn="ctr"/>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Pt.1</a:t>
            </a:r>
            <a:r>
              <a:rPr lang="en-US" sz="1400" dirty="0">
                <a:latin typeface="Calibri" panose="020F0502020204030204" pitchFamily="34" charset="0"/>
              </a:rPr>
              <a:t>, </a:t>
            </a:r>
            <a:r>
              <a:rPr lang="en-US" sz="1400" dirty="0">
                <a:latin typeface="Calibri" panose="020F0502020204030204" pitchFamily="34" charset="0"/>
                <a:hlinkClick r:id="rId3"/>
              </a:rPr>
              <a:t>http://www.duluthbible.org/filerequest/9896.pdf</a:t>
            </a:r>
            <a:r>
              <a:rPr lang="en-US" sz="1400" dirty="0">
                <a:latin typeface="Calibri" pitchFamily="34" charset="0"/>
              </a:rPr>
              <a:t> </a:t>
            </a:r>
          </a:p>
        </p:txBody>
      </p:sp>
    </p:spTree>
    <p:extLst>
      <p:ext uri="{BB962C8B-B14F-4D97-AF65-F5344CB8AC3E}">
        <p14:creationId xmlns:p14="http://schemas.microsoft.com/office/powerpoint/2010/main" val="71500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190500" y="1447800"/>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buNone/>
            </a:pPr>
            <a:r>
              <a:rPr lang="en-US" sz="2800" dirty="0">
                <a:solidFill>
                  <a:srgbClr val="00B050"/>
                </a:solidFill>
                <a:latin typeface="Calibri" panose="020F0502020204030204" pitchFamily="34" charset="0"/>
              </a:rPr>
              <a:t>“</a:t>
            </a:r>
            <a:r>
              <a:rPr lang="en-US" sz="2800" b="1" dirty="0">
                <a:solidFill>
                  <a:srgbClr val="00B050"/>
                </a:solidFill>
                <a:latin typeface="Calibri" panose="020F0502020204030204" pitchFamily="34" charset="0"/>
              </a:rPr>
              <a:t>Scripture is clear that the sin nature and the new divine nature co-exist within the believer (Rom. 7:15-25; Gal. 5:16-17)</a:t>
            </a:r>
            <a:r>
              <a:rPr lang="en-US" sz="2800" dirty="0">
                <a:latin typeface="Calibri" panose="020F0502020204030204" pitchFamily="34" charset="0"/>
              </a:rPr>
              <a:t>. The old man and new man, however, cannot simultaneously co-exist.  </a:t>
            </a:r>
            <a:r>
              <a:rPr lang="en-US" sz="2800" b="1" dirty="0">
                <a:latin typeface="Calibri" panose="020F0502020204030204" pitchFamily="34" charset="0"/>
              </a:rPr>
              <a:t>The old man was terminated at the Cross of Christ (Rom. 6:6; Gal. 2:19-20) and ceased to exist at the moment of regeneration and identification with Christ (2 Cor. 5:17)</a:t>
            </a:r>
            <a:r>
              <a:rPr lang="en-US" sz="2800" dirty="0">
                <a:latin typeface="Calibri" panose="020F0502020204030204" pitchFamily="34" charset="0"/>
              </a:rPr>
              <a:t>. </a:t>
            </a:r>
            <a:r>
              <a:rPr lang="en-US" sz="2800" b="1" i="1" dirty="0">
                <a:solidFill>
                  <a:srgbClr val="0000FF"/>
                </a:solidFill>
                <a:latin typeface="Calibri" panose="020F0502020204030204" pitchFamily="34" charset="0"/>
              </a:rPr>
              <a:t>To teach that the old man is equivalent to the sin nature is to teach that believers no longer possess a sin nature.</a:t>
            </a:r>
            <a:r>
              <a:rPr lang="en-US" sz="2800" dirty="0">
                <a:latin typeface="Calibri" panose="020F0502020204030204" pitchFamily="34" charset="0"/>
              </a:rPr>
              <a:t>  The old man is NOT equivalent to the sin nature.”</a:t>
            </a:r>
          </a:p>
        </p:txBody>
      </p:sp>
      <p:sp>
        <p:nvSpPr>
          <p:cNvPr id="9" name="Rectangle 8"/>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10" name="TextBox 1"/>
          <p:cNvSpPr txBox="1">
            <a:spLocks noChangeArrowheads="1"/>
          </p:cNvSpPr>
          <p:nvPr/>
        </p:nvSpPr>
        <p:spPr bwMode="auto">
          <a:xfrm>
            <a:off x="190500" y="9144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lphaLcParenR" startAt="5"/>
            </a:pPr>
            <a:r>
              <a:rPr lang="en-US" altLang="en-US" sz="2800" b="1" u="sng" dirty="0">
                <a:solidFill>
                  <a:srgbClr val="C00000"/>
                </a:solidFill>
                <a:latin typeface="Calibri" pitchFamily="34" charset="0"/>
              </a:rPr>
              <a:t>CRITICAL DISTINCTIONS</a:t>
            </a:r>
          </a:p>
        </p:txBody>
      </p:sp>
      <p:sp>
        <p:nvSpPr>
          <p:cNvPr id="6" name="Rectangle 5"/>
          <p:cNvSpPr/>
          <p:nvPr/>
        </p:nvSpPr>
        <p:spPr>
          <a:xfrm>
            <a:off x="438150" y="6474023"/>
            <a:ext cx="8267700" cy="307777"/>
          </a:xfrm>
          <a:prstGeom prst="rect">
            <a:avLst/>
          </a:prstGeom>
        </p:spPr>
        <p:txBody>
          <a:bodyPr wrap="square">
            <a:spAutoFit/>
          </a:bodyPr>
          <a:lstStyle/>
          <a:p>
            <a:r>
              <a:rPr lang="en-US" sz="1400" dirty="0">
                <a:latin typeface="Calibri" panose="020F0502020204030204" pitchFamily="34" charset="0"/>
              </a:rPr>
              <a:t>Tom </a:t>
            </a:r>
            <a:r>
              <a:rPr lang="en-US" sz="1400" dirty="0" err="1">
                <a:latin typeface="Calibri" panose="020F0502020204030204" pitchFamily="34" charset="0"/>
              </a:rPr>
              <a:t>Stegall</a:t>
            </a:r>
            <a:r>
              <a:rPr lang="en-US" sz="1400" dirty="0">
                <a:latin typeface="Calibri" panose="020F0502020204030204" pitchFamily="34" charset="0"/>
              </a:rPr>
              <a:t>, </a:t>
            </a:r>
            <a:r>
              <a:rPr lang="en-US" sz="1400" i="1" dirty="0">
                <a:latin typeface="Calibri" panose="020F0502020204030204" pitchFamily="34" charset="0"/>
              </a:rPr>
              <a:t>Distinguishing the "Man" and the "Nature" Pt.2</a:t>
            </a:r>
            <a:r>
              <a:rPr lang="en-US" sz="1400" dirty="0">
                <a:latin typeface="Calibri" panose="020F0502020204030204" pitchFamily="34" charset="0"/>
              </a:rPr>
              <a:t>, </a:t>
            </a:r>
            <a:r>
              <a:rPr lang="en-US" sz="1400" dirty="0">
                <a:hlinkClick r:id="rId3"/>
              </a:rPr>
              <a:t>http://www.duluthbible.org/filerequest/9902.pdf </a:t>
            </a:r>
          </a:p>
        </p:txBody>
      </p:sp>
    </p:spTree>
    <p:extLst>
      <p:ext uri="{BB962C8B-B14F-4D97-AF65-F5344CB8AC3E}">
        <p14:creationId xmlns:p14="http://schemas.microsoft.com/office/powerpoint/2010/main" val="14191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152400" y="1066799"/>
            <a:ext cx="3048000" cy="3657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a:spLocks noChangeArrowheads="1"/>
          </p:cNvSpPr>
          <p:nvPr/>
        </p:nvSpPr>
        <p:spPr bwMode="auto">
          <a:xfrm>
            <a:off x="3352800" y="914400"/>
            <a:ext cx="5715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2800" b="1" dirty="0">
                <a:latin typeface="Calibri" pitchFamily="34" charset="0"/>
              </a:rPr>
              <a:t>The believer’s </a:t>
            </a:r>
            <a:r>
              <a:rPr lang="en-US" altLang="en-US" sz="2800" b="1" u="sng" dirty="0">
                <a:solidFill>
                  <a:srgbClr val="0000FF"/>
                </a:solidFill>
                <a:latin typeface="Calibri" pitchFamily="34" charset="0"/>
              </a:rPr>
              <a:t>deposed, judged, and condemned Sin Nature</a:t>
            </a:r>
            <a:r>
              <a:rPr lang="en-US" altLang="en-US" sz="2800" b="1" dirty="0">
                <a:solidFill>
                  <a:srgbClr val="0000FF"/>
                </a:solidFill>
                <a:latin typeface="Calibri" pitchFamily="34" charset="0"/>
              </a:rPr>
              <a:t> </a:t>
            </a:r>
            <a:r>
              <a:rPr lang="en-US" altLang="en-US" sz="2800" dirty="0">
                <a:latin typeface="Calibri" pitchFamily="34" charset="0"/>
              </a:rPr>
              <a:t>is like a vicious, murderous, sea captain who, while bound to the ship’s mast awaiting execution at the next port, continually calls out to the sailors, like an alluring siren, berating them and making false promises all designed to secure his release. </a:t>
            </a:r>
          </a:p>
        </p:txBody>
      </p:sp>
      <p:sp>
        <p:nvSpPr>
          <p:cNvPr id="12" name="Rectangle 11"/>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5" name="Rectangle 4"/>
          <p:cNvSpPr>
            <a:spLocks noChangeArrowheads="1"/>
          </p:cNvSpPr>
          <p:nvPr/>
        </p:nvSpPr>
        <p:spPr bwMode="auto">
          <a:xfrm>
            <a:off x="152400" y="4800600"/>
            <a:ext cx="895744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2800" i="1" dirty="0">
                <a:latin typeface="Calibri" pitchFamily="34" charset="0"/>
              </a:rPr>
              <a:t>Although stripped of all authority</a:t>
            </a:r>
            <a:r>
              <a:rPr lang="en-US" altLang="en-US" sz="2800" dirty="0">
                <a:latin typeface="Calibri" pitchFamily="34" charset="0"/>
              </a:rPr>
              <a:t>, he continues his assault on the hearts and minds of the sailors, hoping they will be seduced by him, and thus allow him to regain control of the ship and continue his murderous ways. </a:t>
            </a:r>
            <a:endParaRPr lang="en-US" altLang="en-US" sz="2800" dirty="0"/>
          </a:p>
        </p:txBody>
      </p:sp>
    </p:spTree>
    <p:extLst>
      <p:ext uri="{BB962C8B-B14F-4D97-AF65-F5344CB8AC3E}">
        <p14:creationId xmlns:p14="http://schemas.microsoft.com/office/powerpoint/2010/main" val="3663599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429000" y="1534632"/>
            <a:ext cx="5562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r>
              <a:rPr lang="en-US" altLang="en-US" sz="3000" dirty="0">
                <a:latin typeface="Calibri" pitchFamily="34" charset="0"/>
              </a:rPr>
              <a:t>So the Sin Nature remains associated with our </a:t>
            </a:r>
            <a:r>
              <a:rPr lang="en-US" altLang="en-US" sz="3000" b="1" u="sng" dirty="0">
                <a:latin typeface="Calibri" pitchFamily="34" charset="0"/>
              </a:rPr>
              <a:t>physical human body</a:t>
            </a:r>
            <a:r>
              <a:rPr lang="en-US" altLang="en-US" sz="3000" u="sng" dirty="0">
                <a:latin typeface="Calibri" pitchFamily="34" charset="0"/>
              </a:rPr>
              <a:t>…</a:t>
            </a:r>
          </a:p>
          <a:p>
            <a:pPr algn="just" eaLnBrk="1" hangingPunct="1">
              <a:spcBef>
                <a:spcPct val="0"/>
              </a:spcBef>
              <a:buFontTx/>
              <a:buNone/>
            </a:pPr>
            <a:endParaRPr lang="en-US" altLang="en-US" sz="3000" b="1" u="sng" dirty="0">
              <a:latin typeface="Calibri" pitchFamily="34" charset="0"/>
            </a:endParaRPr>
          </a:p>
          <a:p>
            <a:pPr algn="just" eaLnBrk="1" hangingPunct="1">
              <a:spcBef>
                <a:spcPct val="0"/>
              </a:spcBef>
              <a:buFontTx/>
              <a:buNone/>
            </a:pPr>
            <a:r>
              <a:rPr lang="en-US" altLang="en-US" sz="3000" b="1" dirty="0">
                <a:latin typeface="Calibri" pitchFamily="34" charset="0"/>
              </a:rPr>
              <a:t>… </a:t>
            </a:r>
            <a:r>
              <a:rPr lang="en-US" altLang="en-US" sz="3000" i="1" dirty="0">
                <a:latin typeface="Calibri" pitchFamily="34" charset="0"/>
              </a:rPr>
              <a:t>but Paul wrote that we believers are all </a:t>
            </a:r>
            <a:r>
              <a:rPr lang="en-US" altLang="en-US" sz="3000" b="1" i="1" dirty="0">
                <a:solidFill>
                  <a:srgbClr val="0000FF"/>
                </a:solidFill>
                <a:latin typeface="Calibri" pitchFamily="34" charset="0"/>
              </a:rPr>
              <a:t>new (</a:t>
            </a:r>
            <a:r>
              <a:rPr lang="el-GR" sz="3000" b="1" i="1" dirty="0">
                <a:solidFill>
                  <a:srgbClr val="0000FF"/>
                </a:solidFill>
                <a:latin typeface="Calibri" pitchFamily="34" charset="0"/>
              </a:rPr>
              <a:t>καινός</a:t>
            </a:r>
            <a:r>
              <a:rPr lang="en-US" sz="3000" b="1" i="1" dirty="0">
                <a:solidFill>
                  <a:srgbClr val="0000FF"/>
                </a:solidFill>
                <a:latin typeface="Calibri" pitchFamily="34" charset="0"/>
              </a:rPr>
              <a:t>) </a:t>
            </a:r>
            <a:r>
              <a:rPr lang="en-US" altLang="en-US" sz="3000" b="1" i="1" dirty="0">
                <a:solidFill>
                  <a:srgbClr val="0000FF"/>
                </a:solidFill>
                <a:latin typeface="Calibri" pitchFamily="34" charset="0"/>
              </a:rPr>
              <a:t>in kind creatures – a new (</a:t>
            </a:r>
            <a:r>
              <a:rPr lang="el-GR" sz="3000" b="1" i="1" dirty="0">
                <a:solidFill>
                  <a:srgbClr val="0000FF"/>
                </a:solidFill>
                <a:latin typeface="Calibri" pitchFamily="34" charset="0"/>
              </a:rPr>
              <a:t>καινός</a:t>
            </a:r>
            <a:r>
              <a:rPr lang="en-US" sz="3000" b="1" i="1" dirty="0">
                <a:solidFill>
                  <a:srgbClr val="0000FF"/>
                </a:solidFill>
                <a:latin typeface="Calibri" pitchFamily="34" charset="0"/>
              </a:rPr>
              <a:t>) </a:t>
            </a:r>
            <a:r>
              <a:rPr lang="en-US" altLang="en-US" sz="3000" b="1" i="1" dirty="0">
                <a:solidFill>
                  <a:srgbClr val="0000FF"/>
                </a:solidFill>
                <a:latin typeface="Calibri" pitchFamily="34" charset="0"/>
              </a:rPr>
              <a:t>in kind creation </a:t>
            </a:r>
            <a:r>
              <a:rPr lang="en-US" altLang="en-US" sz="3000" dirty="0">
                <a:latin typeface="Calibri" pitchFamily="34" charset="0"/>
              </a:rPr>
              <a:t>(2 Cor. 5:17; Gal. 6:15). </a:t>
            </a:r>
          </a:p>
        </p:txBody>
      </p:sp>
      <p:sp>
        <p:nvSpPr>
          <p:cNvPr id="25605" name="TextBox 1"/>
          <p:cNvSpPr txBox="1">
            <a:spLocks noChangeArrowheads="1"/>
          </p:cNvSpPr>
          <p:nvPr/>
        </p:nvSpPr>
        <p:spPr bwMode="auto">
          <a:xfrm>
            <a:off x="823090" y="914400"/>
            <a:ext cx="7497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lphaLcParenR" startAt="6"/>
            </a:pPr>
            <a:r>
              <a:rPr lang="en-US" altLang="en-US" sz="2800" b="1" dirty="0">
                <a:solidFill>
                  <a:srgbClr val="0000FF"/>
                </a:solidFill>
                <a:latin typeface="Calibri" pitchFamily="34" charset="0"/>
              </a:rPr>
              <a:t>THINGS TO PONDER</a:t>
            </a:r>
          </a:p>
        </p:txBody>
      </p:sp>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95077"/>
            <a:ext cx="301353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 name="Rectangle 2"/>
          <p:cNvSpPr>
            <a:spLocks noChangeArrowheads="1"/>
          </p:cNvSpPr>
          <p:nvPr/>
        </p:nvSpPr>
        <p:spPr bwMode="auto">
          <a:xfrm>
            <a:off x="152400" y="152400"/>
            <a:ext cx="8839200" cy="2539157"/>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spcAft>
                <a:spcPts val="1200"/>
              </a:spcAft>
              <a:buFontTx/>
              <a:buNone/>
            </a:pPr>
            <a:r>
              <a:rPr lang="en-US" altLang="en-US" sz="3600" b="1" dirty="0">
                <a:latin typeface="Calibri" panose="020F0502020204030204" pitchFamily="34" charset="0"/>
              </a:rPr>
              <a:t>2 Cor. 5:17</a:t>
            </a:r>
          </a:p>
          <a:p>
            <a:pPr algn="just" eaLnBrk="1" hangingPunct="1">
              <a:spcBef>
                <a:spcPts val="0"/>
              </a:spcBef>
              <a:spcAft>
                <a:spcPts val="0"/>
              </a:spcAft>
              <a:buFontTx/>
              <a:buNone/>
            </a:pPr>
            <a:r>
              <a:rPr lang="en-US" altLang="en-US" sz="3600" dirty="0">
                <a:latin typeface="Calibri" pitchFamily="34" charset="0"/>
              </a:rPr>
              <a:t>Therefore if any man is in Christ, </a:t>
            </a:r>
            <a:r>
              <a:rPr lang="en-US" altLang="en-US" sz="3600" i="1" dirty="0">
                <a:latin typeface="Calibri" pitchFamily="34" charset="0"/>
              </a:rPr>
              <a:t>he is</a:t>
            </a:r>
            <a:r>
              <a:rPr lang="en-US" altLang="en-US" sz="3600" dirty="0">
                <a:latin typeface="Calibri" pitchFamily="34" charset="0"/>
              </a:rPr>
              <a:t> a </a:t>
            </a:r>
            <a:r>
              <a:rPr lang="en-US" altLang="en-US" sz="3600" b="1" dirty="0">
                <a:solidFill>
                  <a:srgbClr val="0000FF"/>
                </a:solidFill>
                <a:latin typeface="Calibri" pitchFamily="34" charset="0"/>
              </a:rPr>
              <a:t>new creature</a:t>
            </a:r>
            <a:r>
              <a:rPr lang="en-US" altLang="en-US" sz="3600" dirty="0">
                <a:latin typeface="Calibri" pitchFamily="34" charset="0"/>
              </a:rPr>
              <a:t>; the old things passed away; behold, new things have come. </a:t>
            </a:r>
          </a:p>
        </p:txBody>
      </p:sp>
      <p:sp>
        <p:nvSpPr>
          <p:cNvPr id="6" name="Rectangle 1"/>
          <p:cNvSpPr>
            <a:spLocks noChangeArrowheads="1"/>
          </p:cNvSpPr>
          <p:nvPr/>
        </p:nvSpPr>
        <p:spPr bwMode="auto">
          <a:xfrm>
            <a:off x="152400" y="2590800"/>
            <a:ext cx="8839200" cy="1908215"/>
          </a:xfrm>
          <a:prstGeom prst="rect">
            <a:avLst/>
          </a:prstGeom>
          <a:no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0"/>
              </a:spcBef>
              <a:spcAft>
                <a:spcPts val="1200"/>
              </a:spcAft>
            </a:pPr>
            <a:r>
              <a:rPr lang="en-US" altLang="en-US" sz="3600" b="1" dirty="0">
                <a:latin typeface="Calibri" panose="020F0502020204030204" pitchFamily="34" charset="0"/>
              </a:rPr>
              <a:t>Gal. 6:15</a:t>
            </a:r>
          </a:p>
          <a:p>
            <a:pPr algn="just" eaLnBrk="1" hangingPunct="1">
              <a:spcBef>
                <a:spcPts val="0"/>
              </a:spcBef>
              <a:spcAft>
                <a:spcPts val="0"/>
              </a:spcAft>
            </a:pPr>
            <a:r>
              <a:rPr lang="en-US" altLang="en-US" sz="3600" dirty="0">
                <a:latin typeface="Calibri" pitchFamily="34" charset="0"/>
              </a:rPr>
              <a:t>For neither is circumcision anything, nor uncircumcision, but a </a:t>
            </a:r>
            <a:r>
              <a:rPr lang="en-US" altLang="en-US" sz="3600" b="1" dirty="0">
                <a:solidFill>
                  <a:srgbClr val="0000FF"/>
                </a:solidFill>
                <a:latin typeface="Calibri" pitchFamily="34" charset="0"/>
              </a:rPr>
              <a:t>new creation</a:t>
            </a:r>
            <a:r>
              <a:rPr lang="en-US" altLang="en-US" sz="3600" dirty="0">
                <a:latin typeface="Calibri" pitchFamily="34" charset="0"/>
              </a:rPr>
              <a:t>. </a:t>
            </a:r>
          </a:p>
        </p:txBody>
      </p:sp>
    </p:spTree>
    <p:extLst>
      <p:ext uri="{BB962C8B-B14F-4D97-AF65-F5344CB8AC3E}">
        <p14:creationId xmlns:p14="http://schemas.microsoft.com/office/powerpoint/2010/main" val="209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185088" y="1447800"/>
            <a:ext cx="62157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buNone/>
            </a:pPr>
            <a:r>
              <a:rPr lang="en-US" altLang="en-US" sz="3000" dirty="0">
                <a:latin typeface="Calibri" pitchFamily="34" charset="0"/>
              </a:rPr>
              <a:t>We also know that the Old Man refers to everything </a:t>
            </a:r>
            <a:r>
              <a:rPr lang="en-US" altLang="en-US" sz="3000" b="1" i="1" u="sng" dirty="0">
                <a:latin typeface="Calibri" pitchFamily="34" charset="0"/>
              </a:rPr>
              <a:t>we were</a:t>
            </a:r>
            <a:r>
              <a:rPr lang="en-US" altLang="en-US" sz="3000" b="1" i="1" dirty="0">
                <a:latin typeface="Calibri" pitchFamily="34" charset="0"/>
              </a:rPr>
              <a:t> – </a:t>
            </a:r>
            <a:r>
              <a:rPr lang="en-US" altLang="en-US" sz="3000" b="1" i="1" dirty="0">
                <a:solidFill>
                  <a:srgbClr val="C00000"/>
                </a:solidFill>
                <a:latin typeface="Calibri" pitchFamily="34" charset="0"/>
              </a:rPr>
              <a:t>in Adam</a:t>
            </a:r>
            <a:r>
              <a:rPr lang="en-US" altLang="en-US" sz="3000" dirty="0">
                <a:latin typeface="Calibri" pitchFamily="34" charset="0"/>
              </a:rPr>
              <a:t>, </a:t>
            </a:r>
            <a:r>
              <a:rPr lang="en-US" altLang="en-US" sz="3000" i="1" dirty="0">
                <a:latin typeface="Calibri" pitchFamily="34" charset="0"/>
              </a:rPr>
              <a:t>yet Paul wrote that the old things have “passed away” (2 Cor. 5:17). </a:t>
            </a:r>
          </a:p>
          <a:p>
            <a:pPr algn="just" eaLnBrk="1" hangingPunct="1">
              <a:spcBef>
                <a:spcPts val="600"/>
              </a:spcBef>
              <a:spcAft>
                <a:spcPts val="600"/>
              </a:spcAft>
              <a:buNone/>
            </a:pPr>
            <a:r>
              <a:rPr lang="en-US" sz="3000" b="1" i="1" dirty="0">
                <a:latin typeface="Calibri" panose="020F0502020204030204" pitchFamily="34" charset="0"/>
              </a:rPr>
              <a:t>If Paul was a new creation in Christ, </a:t>
            </a:r>
            <a:r>
              <a:rPr lang="en-US" sz="3000" dirty="0">
                <a:latin typeface="Calibri" panose="020F0502020204030204" pitchFamily="34" charset="0"/>
              </a:rPr>
              <a:t>how is it that he could write about who he was (</a:t>
            </a:r>
            <a:r>
              <a:rPr lang="en-US" sz="3000" i="1" dirty="0">
                <a:latin typeface="Calibri" panose="020F0502020204030204" pitchFamily="34" charset="0"/>
              </a:rPr>
              <a:t>and other believers were</a:t>
            </a:r>
            <a:r>
              <a:rPr lang="en-US" sz="3000" dirty="0">
                <a:latin typeface="Calibri" panose="020F0502020204030204" pitchFamily="34" charset="0"/>
              </a:rPr>
              <a:t>) </a:t>
            </a:r>
            <a:r>
              <a:rPr lang="en-US" sz="3000" b="1" i="1" dirty="0">
                <a:latin typeface="Calibri" panose="020F0502020204030204" pitchFamily="34" charset="0"/>
              </a:rPr>
              <a:t>before believing</a:t>
            </a:r>
            <a:r>
              <a:rPr lang="en-US" sz="3000" dirty="0">
                <a:latin typeface="Calibri" panose="020F0502020204030204" pitchFamily="34" charset="0"/>
              </a:rPr>
              <a:t>, and still say it was him (cf. Acts 22:28; 26:12; 1 Tim. 1:12-16; Eph. 2:1–3; Phil. 3:4-11)? </a:t>
            </a:r>
            <a:r>
              <a:rPr lang="en-US" sz="3000" i="1" dirty="0">
                <a:latin typeface="Calibri" panose="020F0502020204030204" pitchFamily="34" charset="0"/>
              </a:rPr>
              <a:t>Haven’t </a:t>
            </a:r>
            <a:r>
              <a:rPr lang="en-US" altLang="en-US" sz="3000" i="1" dirty="0">
                <a:latin typeface="Calibri" pitchFamily="34" charset="0"/>
              </a:rPr>
              <a:t>old things really “passed away”?</a:t>
            </a:r>
            <a:endParaRPr lang="en-US" sz="3000" i="1" dirty="0">
              <a:latin typeface="Calibri" panose="020F0502020204030204" pitchFamily="34" charset="0"/>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0707" y="1676400"/>
            <a:ext cx="246089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7" name="TextBox 1"/>
          <p:cNvSpPr txBox="1">
            <a:spLocks noChangeArrowheads="1"/>
          </p:cNvSpPr>
          <p:nvPr/>
        </p:nvSpPr>
        <p:spPr bwMode="auto">
          <a:xfrm>
            <a:off x="823090" y="914400"/>
            <a:ext cx="7497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lphaLcParenR" startAt="6"/>
            </a:pPr>
            <a:r>
              <a:rPr lang="en-US" altLang="en-US" sz="2800" b="1" dirty="0">
                <a:solidFill>
                  <a:srgbClr val="0000FF"/>
                </a:solidFill>
                <a:latin typeface="Calibri" pitchFamily="34" charset="0"/>
              </a:rPr>
              <a:t>THINGS TO PONDER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1440"/>
            <a:ext cx="8991600" cy="6675120"/>
          </a:xfrm>
          <a:prstGeom prst="rect">
            <a:avLst/>
          </a:prstGeom>
        </p:spPr>
      </p:pic>
      <p:sp>
        <p:nvSpPr>
          <p:cNvPr id="7" name="Rectangle 2"/>
          <p:cNvSpPr>
            <a:spLocks noChangeArrowheads="1"/>
          </p:cNvSpPr>
          <p:nvPr/>
        </p:nvSpPr>
        <p:spPr bwMode="auto">
          <a:xfrm>
            <a:off x="76200" y="160853"/>
            <a:ext cx="8915400" cy="2277547"/>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spcAft>
                <a:spcPts val="1200"/>
              </a:spcAft>
              <a:buNone/>
            </a:pPr>
            <a:r>
              <a:rPr lang="en-US" altLang="en-US" sz="3600" b="1" dirty="0">
                <a:latin typeface="Calibri" panose="020F0502020204030204" pitchFamily="34" charset="0"/>
              </a:rPr>
              <a:t>1 Timothy 1:13</a:t>
            </a:r>
          </a:p>
          <a:p>
            <a:pPr algn="just" eaLnBrk="1" hangingPunct="1">
              <a:spcBef>
                <a:spcPts val="0"/>
              </a:spcBef>
              <a:spcAft>
                <a:spcPts val="600"/>
              </a:spcAft>
              <a:buFontTx/>
              <a:buNone/>
            </a:pPr>
            <a:r>
              <a:rPr lang="en-US" altLang="en-US" dirty="0">
                <a:latin typeface="Calibri" pitchFamily="34" charset="0"/>
              </a:rPr>
              <a:t>… </a:t>
            </a:r>
            <a:r>
              <a:rPr lang="en-US" altLang="en-US" b="1" u="sng" dirty="0">
                <a:solidFill>
                  <a:srgbClr val="0000FF"/>
                </a:solidFill>
                <a:latin typeface="Calibri" pitchFamily="34" charset="0"/>
              </a:rPr>
              <a:t>I was</a:t>
            </a:r>
            <a:r>
              <a:rPr lang="en-US" altLang="en-US" b="1" dirty="0">
                <a:solidFill>
                  <a:srgbClr val="0000FF"/>
                </a:solidFill>
                <a:latin typeface="Calibri" pitchFamily="34" charset="0"/>
              </a:rPr>
              <a:t> </a:t>
            </a:r>
            <a:r>
              <a:rPr lang="en-US" altLang="en-US" dirty="0">
                <a:latin typeface="Calibri" pitchFamily="34" charset="0"/>
              </a:rPr>
              <a:t>formerly a blasphemer and a persecutor and a violent aggressor. And yet </a:t>
            </a:r>
            <a:r>
              <a:rPr lang="en-US" altLang="en-US" b="1" u="sng" dirty="0">
                <a:solidFill>
                  <a:srgbClr val="0000FF"/>
                </a:solidFill>
                <a:latin typeface="Calibri" pitchFamily="34" charset="0"/>
              </a:rPr>
              <a:t>I was</a:t>
            </a:r>
            <a:r>
              <a:rPr lang="en-US" altLang="en-US" b="1" dirty="0">
                <a:solidFill>
                  <a:srgbClr val="0000FF"/>
                </a:solidFill>
                <a:latin typeface="Calibri" pitchFamily="34" charset="0"/>
              </a:rPr>
              <a:t> </a:t>
            </a:r>
            <a:r>
              <a:rPr lang="en-US" altLang="en-US" dirty="0">
                <a:latin typeface="Calibri" pitchFamily="34" charset="0"/>
              </a:rPr>
              <a:t>shown mercy, because </a:t>
            </a:r>
            <a:r>
              <a:rPr lang="en-US" altLang="en-US" b="1" u="sng" dirty="0">
                <a:solidFill>
                  <a:srgbClr val="0000FF"/>
                </a:solidFill>
                <a:latin typeface="Calibri" pitchFamily="34" charset="0"/>
              </a:rPr>
              <a:t>I acted </a:t>
            </a:r>
            <a:r>
              <a:rPr lang="en-US" altLang="en-US" dirty="0">
                <a:latin typeface="Calibri" pitchFamily="34" charset="0"/>
              </a:rPr>
              <a:t>ignorantly in unbelief; </a:t>
            </a:r>
          </a:p>
        </p:txBody>
      </p:sp>
      <p:sp>
        <p:nvSpPr>
          <p:cNvPr id="8" name="Rectangle 7"/>
          <p:cNvSpPr/>
          <p:nvPr/>
        </p:nvSpPr>
        <p:spPr>
          <a:xfrm>
            <a:off x="114300" y="2362200"/>
            <a:ext cx="8915400" cy="3262432"/>
          </a:xfrm>
          <a:prstGeom prst="rect">
            <a:avLst/>
          </a:prstGeom>
          <a:noFill/>
          <a:ln>
            <a:noFill/>
          </a:ln>
        </p:spPr>
        <p:txBody>
          <a:bodyPr wrap="square">
            <a:spAutoFit/>
          </a:bodyPr>
          <a:lstStyle/>
          <a:p>
            <a:pPr algn="ctr">
              <a:spcBef>
                <a:spcPts val="0"/>
              </a:spcBef>
              <a:spcAft>
                <a:spcPts val="1200"/>
              </a:spcAft>
              <a:defRPr/>
            </a:pPr>
            <a:r>
              <a:rPr lang="en-US" sz="3600" b="1" dirty="0">
                <a:latin typeface="Calibri" panose="020F0502020204030204" pitchFamily="34" charset="0"/>
              </a:rPr>
              <a:t>Ephesians 2:1–3 </a:t>
            </a:r>
          </a:p>
          <a:p>
            <a:pPr algn="just">
              <a:spcBef>
                <a:spcPts val="0"/>
              </a:spcBef>
              <a:spcAft>
                <a:spcPts val="600"/>
              </a:spcAft>
              <a:defRPr/>
            </a:pPr>
            <a:r>
              <a:rPr lang="en-US" sz="3200" baseline="30000" dirty="0">
                <a:latin typeface="Calibri" pitchFamily="34" charset="0"/>
                <a:cs typeface="Calibri" pitchFamily="34" charset="0"/>
              </a:rPr>
              <a:t>1</a:t>
            </a:r>
            <a:r>
              <a:rPr lang="en-US" sz="3200" dirty="0">
                <a:latin typeface="Calibri" pitchFamily="34" charset="0"/>
                <a:cs typeface="Calibri" pitchFamily="34" charset="0"/>
              </a:rPr>
              <a:t> A</a:t>
            </a:r>
            <a:r>
              <a:rPr lang="en-US" sz="3200" cap="small" dirty="0">
                <a:latin typeface="Calibri" pitchFamily="34" charset="0"/>
                <a:cs typeface="Calibri" pitchFamily="34" charset="0"/>
              </a:rPr>
              <a:t>nd</a:t>
            </a:r>
            <a:r>
              <a:rPr lang="en-US" sz="3200" dirty="0">
                <a:latin typeface="Calibri" pitchFamily="34" charset="0"/>
                <a:cs typeface="Calibri" pitchFamily="34" charset="0"/>
              </a:rPr>
              <a:t> </a:t>
            </a:r>
            <a:r>
              <a:rPr lang="en-US" sz="3200" b="1" u="sng" dirty="0">
                <a:solidFill>
                  <a:srgbClr val="0000FF"/>
                </a:solidFill>
                <a:latin typeface="Calibri" pitchFamily="34" charset="0"/>
              </a:rPr>
              <a:t>you were</a:t>
            </a:r>
            <a:r>
              <a:rPr lang="en-US" sz="3200" b="1" dirty="0">
                <a:solidFill>
                  <a:srgbClr val="0000FF"/>
                </a:solidFill>
                <a:latin typeface="Calibri" pitchFamily="34" charset="0"/>
              </a:rPr>
              <a:t> </a:t>
            </a:r>
            <a:r>
              <a:rPr lang="en-US" sz="3200" dirty="0">
                <a:latin typeface="Calibri" pitchFamily="34" charset="0"/>
                <a:cs typeface="Calibri" pitchFamily="34" charset="0"/>
              </a:rPr>
              <a:t>dead in your trespasses and sins,… </a:t>
            </a:r>
            <a:r>
              <a:rPr lang="en-US" sz="3200" baseline="30000" dirty="0">
                <a:latin typeface="Calibri" pitchFamily="34" charset="0"/>
                <a:cs typeface="Calibri" pitchFamily="34" charset="0"/>
              </a:rPr>
              <a:t>3</a:t>
            </a:r>
            <a:r>
              <a:rPr lang="en-US" sz="3200" dirty="0">
                <a:latin typeface="Calibri" pitchFamily="34" charset="0"/>
                <a:cs typeface="Calibri" pitchFamily="34" charset="0"/>
              </a:rPr>
              <a:t> </a:t>
            </a:r>
            <a:r>
              <a:rPr lang="en-US" sz="3200" b="1" u="sng" dirty="0">
                <a:solidFill>
                  <a:srgbClr val="0000FF"/>
                </a:solidFill>
                <a:latin typeface="Calibri" pitchFamily="34" charset="0"/>
              </a:rPr>
              <a:t>we too all formerly lived in the lusts of our flesh, indulging the desires of the flesh and of the mind</a:t>
            </a:r>
            <a:r>
              <a:rPr lang="en-US" sz="3200" dirty="0">
                <a:latin typeface="Calibri" pitchFamily="34" charset="0"/>
                <a:cs typeface="Calibri" pitchFamily="34" charset="0"/>
              </a:rPr>
              <a:t>, and were by nature children of wrath, even as the rest.</a:t>
            </a:r>
            <a:r>
              <a:rPr lang="en-US" sz="3200" i="1" dirty="0">
                <a:latin typeface="Calibri" pitchFamily="34" charset="0"/>
                <a:cs typeface="Calibri" pitchFamily="34" charset="0"/>
              </a:rPr>
              <a:t> </a:t>
            </a:r>
          </a:p>
        </p:txBody>
      </p:sp>
    </p:spTree>
    <p:extLst>
      <p:ext uri="{BB962C8B-B14F-4D97-AF65-F5344CB8AC3E}">
        <p14:creationId xmlns:p14="http://schemas.microsoft.com/office/powerpoint/2010/main" val="42263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28675" name="Rectangle 2"/>
          <p:cNvSpPr>
            <a:spLocks noChangeArrowheads="1"/>
          </p:cNvSpPr>
          <p:nvPr/>
        </p:nvSpPr>
        <p:spPr bwMode="auto">
          <a:xfrm>
            <a:off x="76200" y="1447086"/>
            <a:ext cx="6400799"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4488" indent="-344488" algn="just" eaLnBrk="1" hangingPunct="1">
              <a:spcBef>
                <a:spcPts val="0"/>
              </a:spcBef>
              <a:spcAft>
                <a:spcPts val="600"/>
              </a:spcAft>
              <a:defRPr/>
            </a:pPr>
            <a:r>
              <a:rPr lang="en-US" altLang="en-US" sz="3000" dirty="0">
                <a:latin typeface="Calibri" pitchFamily="34" charset="0"/>
              </a:rPr>
              <a:t>We know that the Old Man and the Sin Nature, both positioned “in Adam” </a:t>
            </a:r>
            <a:r>
              <a:rPr lang="en-US" altLang="en-US" sz="3000" b="1" dirty="0">
                <a:solidFill>
                  <a:srgbClr val="0000FF"/>
                </a:solidFill>
                <a:latin typeface="Calibri" pitchFamily="34" charset="0"/>
              </a:rPr>
              <a:t>cannot be improved, refurbished, or renovated</a:t>
            </a:r>
            <a:r>
              <a:rPr lang="en-US" altLang="en-US" sz="3000" dirty="0">
                <a:latin typeface="Calibri" pitchFamily="34" charset="0"/>
              </a:rPr>
              <a:t>.</a:t>
            </a:r>
          </a:p>
          <a:p>
            <a:pPr marL="344488" indent="-344488" algn="just" eaLnBrk="1" hangingPunct="1">
              <a:spcBef>
                <a:spcPts val="0"/>
              </a:spcBef>
              <a:spcAft>
                <a:spcPts val="600"/>
              </a:spcAft>
              <a:defRPr/>
            </a:pPr>
            <a:r>
              <a:rPr lang="en-US" altLang="en-US" sz="3000" dirty="0">
                <a:latin typeface="Calibri" pitchFamily="34" charset="0"/>
              </a:rPr>
              <a:t>We also know that neither our position “in Christ,” nor the New Man nor the New Nature </a:t>
            </a:r>
            <a:r>
              <a:rPr lang="en-US" altLang="en-US" sz="3000" b="1" dirty="0">
                <a:solidFill>
                  <a:srgbClr val="0000FF"/>
                </a:solidFill>
                <a:latin typeface="Calibri" pitchFamily="34" charset="0"/>
              </a:rPr>
              <a:t>can be improved, refurbished, or renovated</a:t>
            </a:r>
            <a:r>
              <a:rPr lang="en-US" altLang="en-US" sz="3000" dirty="0">
                <a:latin typeface="Calibri" pitchFamily="34" charset="0"/>
              </a:rPr>
              <a:t>.</a:t>
            </a:r>
          </a:p>
          <a:p>
            <a:pPr marL="344488" indent="-344488" algn="just" eaLnBrk="1" hangingPunct="1">
              <a:spcBef>
                <a:spcPts val="0"/>
              </a:spcBef>
              <a:spcAft>
                <a:spcPts val="600"/>
              </a:spcAft>
              <a:defRPr/>
            </a:pPr>
            <a:r>
              <a:rPr lang="en-US" sz="3000" dirty="0">
                <a:latin typeface="Calibri" panose="020F0502020204030204" pitchFamily="34" charset="0"/>
              </a:rPr>
              <a:t>Therefore, the </a:t>
            </a:r>
            <a:r>
              <a:rPr lang="en-US" sz="3000" u="sng" dirty="0">
                <a:latin typeface="Calibri" panose="020F0502020204030204" pitchFamily="34" charset="0"/>
              </a:rPr>
              <a:t>old man</a:t>
            </a:r>
            <a:r>
              <a:rPr lang="en-US" sz="3000" dirty="0">
                <a:latin typeface="Calibri" panose="020F0502020204030204" pitchFamily="34" charset="0"/>
              </a:rPr>
              <a:t> and </a:t>
            </a:r>
            <a:r>
              <a:rPr lang="en-US" sz="3000" u="sng" dirty="0">
                <a:latin typeface="Calibri" panose="020F0502020204030204" pitchFamily="34" charset="0"/>
              </a:rPr>
              <a:t>new</a:t>
            </a:r>
            <a:r>
              <a:rPr lang="en-US" sz="3000" dirty="0">
                <a:latin typeface="Calibri" panose="020F0502020204030204" pitchFamily="34" charset="0"/>
              </a:rPr>
              <a:t> </a:t>
            </a:r>
            <a:r>
              <a:rPr lang="en-US" sz="3000" u="sng" dirty="0">
                <a:latin typeface="Calibri" panose="020F0502020204030204" pitchFamily="34" charset="0"/>
              </a:rPr>
              <a:t>man</a:t>
            </a:r>
            <a:r>
              <a:rPr lang="en-US" sz="3000" dirty="0">
                <a:latin typeface="Calibri" panose="020F0502020204030204" pitchFamily="34" charset="0"/>
              </a:rPr>
              <a:t> CANNOT simultaneously co-exist.</a:t>
            </a:r>
            <a:endParaRPr lang="en-US" altLang="en-US" sz="3000" dirty="0">
              <a:latin typeface="Calibri" pitchFamily="34" charset="0"/>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1524000"/>
            <a:ext cx="246089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823090" y="914400"/>
            <a:ext cx="7497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lphaLcParenR" startAt="6"/>
            </a:pPr>
            <a:r>
              <a:rPr lang="en-US" altLang="en-US" sz="2800" b="1" dirty="0">
                <a:solidFill>
                  <a:srgbClr val="0000FF"/>
                </a:solidFill>
                <a:latin typeface="Calibri" pitchFamily="34" charset="0"/>
              </a:rPr>
              <a:t>THINGS TO PONDER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Dr. Jim McGowan\AppData\Local\Microsoft\Windows\Temporary Internet Files\Content.IE5\3ZASC7FA\MM900236240[1].gif"/>
          <p:cNvPicPr>
            <a:picLocks noChangeAspect="1" noChangeArrowheads="1" noCrop="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828800" y="15875"/>
            <a:ext cx="5451475"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2772" name="Rectangle 5"/>
          <p:cNvSpPr>
            <a:spLocks noChangeArrowheads="1"/>
          </p:cNvSpPr>
          <p:nvPr/>
        </p:nvSpPr>
        <p:spPr bwMode="auto">
          <a:xfrm>
            <a:off x="152399" y="1492508"/>
            <a:ext cx="6378307"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600"/>
              </a:spcAft>
              <a:buNone/>
            </a:pPr>
            <a:r>
              <a:rPr lang="en-US" altLang="en-US" sz="3000" b="1" dirty="0">
                <a:solidFill>
                  <a:srgbClr val="0000FF"/>
                </a:solidFill>
                <a:latin typeface="Calibri" panose="020F0502020204030204" pitchFamily="34" charset="0"/>
              </a:rPr>
              <a:t>Since the Scriptures cannot lie</a:t>
            </a:r>
            <a:r>
              <a:rPr lang="en-US" altLang="en-US" sz="3000" dirty="0">
                <a:latin typeface="Calibri" panose="020F0502020204030204" pitchFamily="34" charset="0"/>
              </a:rPr>
              <a:t>, how is it that the New Testament can </a:t>
            </a:r>
            <a:r>
              <a:rPr lang="en-US" altLang="en-US" sz="3000" b="1" u="sng" dirty="0">
                <a:solidFill>
                  <a:srgbClr val="C00000"/>
                </a:solidFill>
                <a:latin typeface="Calibri" panose="020F0502020204030204" pitchFamily="34" charset="0"/>
              </a:rPr>
              <a:t>command</a:t>
            </a:r>
            <a:r>
              <a:rPr lang="en-US" altLang="en-US" sz="3000" dirty="0">
                <a:latin typeface="Calibri" panose="020F0502020204030204" pitchFamily="34" charset="0"/>
              </a:rPr>
              <a:t> believers, </a:t>
            </a:r>
            <a:r>
              <a:rPr lang="en-US" altLang="en-US" sz="3000" i="1" dirty="0">
                <a:latin typeface="Calibri" panose="020F0502020204030204" pitchFamily="34" charset="0"/>
              </a:rPr>
              <a:t>as New Creatures in Christ</a:t>
            </a:r>
            <a:r>
              <a:rPr lang="en-US" altLang="en-US" sz="3000" dirty="0">
                <a:latin typeface="Calibri" panose="020F0502020204030204" pitchFamily="34" charset="0"/>
              </a:rPr>
              <a:t>, to be Conformed, Changed, Transformed, Growing and Maturing?</a:t>
            </a:r>
          </a:p>
          <a:p>
            <a:pPr algn="just" eaLnBrk="1" hangingPunct="1">
              <a:spcBef>
                <a:spcPts val="0"/>
              </a:spcBef>
              <a:spcAft>
                <a:spcPts val="600"/>
              </a:spcAft>
              <a:buNone/>
            </a:pPr>
            <a:r>
              <a:rPr lang="en-US" altLang="en-US" sz="3000" b="1" i="1" dirty="0">
                <a:latin typeface="Calibri" panose="020F0502020204030204" pitchFamily="34" charset="0"/>
              </a:rPr>
              <a:t>Evidently, there must yet be something that needs to be changed, but if the old things have ‘passed away’ (2 Cor. 5:17) what is it about the believer that continues </a:t>
            </a:r>
            <a:r>
              <a:rPr lang="en-US" altLang="en-US" sz="3000" b="1" i="1" u="sng" dirty="0">
                <a:solidFill>
                  <a:srgbClr val="0000FF"/>
                </a:solidFill>
                <a:latin typeface="Calibri" panose="020F0502020204030204" pitchFamily="34" charset="0"/>
              </a:rPr>
              <a:t>from before we were saved</a:t>
            </a:r>
            <a:r>
              <a:rPr lang="en-US" altLang="en-US" sz="3000" b="1" i="1" dirty="0">
                <a:solidFill>
                  <a:srgbClr val="0000FF"/>
                </a:solidFill>
                <a:latin typeface="Calibri" panose="020F0502020204030204" pitchFamily="34" charset="0"/>
              </a:rPr>
              <a:t> </a:t>
            </a:r>
            <a:r>
              <a:rPr lang="en-US" altLang="en-US" sz="3000" b="1" i="1" dirty="0">
                <a:latin typeface="Calibri" panose="020F0502020204030204" pitchFamily="34" charset="0"/>
              </a:rPr>
              <a:t>that needs changing?</a:t>
            </a:r>
          </a:p>
        </p:txBody>
      </p:sp>
      <p:sp>
        <p:nvSpPr>
          <p:cNvPr id="5" name="Rectangle 4"/>
          <p:cNvSpPr/>
          <p:nvPr/>
        </p:nvSpPr>
        <p:spPr>
          <a:xfrm>
            <a:off x="0" y="304800"/>
            <a:ext cx="9144000" cy="523220"/>
          </a:xfrm>
          <a:prstGeom prst="rect">
            <a:avLst/>
          </a:prstGeom>
        </p:spPr>
        <p:txBody>
          <a:bodyPr wrap="square">
            <a:spAutoFit/>
          </a:bodyPr>
          <a:lstStyle/>
          <a:p>
            <a:pPr marL="344488" indent="-344488" algn="ctr">
              <a:buFont typeface="+mj-lt"/>
              <a:buAutoNum type="arabicPeriod" startAt="2"/>
            </a:pPr>
            <a:r>
              <a:rPr lang="en-US" sz="2800" b="1" dirty="0">
                <a:latin typeface="Calibri" panose="020F0502020204030204" pitchFamily="34" charset="0"/>
              </a:rPr>
              <a:t>“Old Man” (self) vs. (Old) “Sin Nature”</a:t>
            </a:r>
            <a:endParaRPr lang="en-US" altLang="en-US" sz="2800" b="1" dirty="0">
              <a:latin typeface="Calibri" pitchFamily="34" charset="0"/>
            </a:endParaRPr>
          </a:p>
        </p:txBody>
      </p:sp>
      <p:sp>
        <p:nvSpPr>
          <p:cNvPr id="6" name="TextBox 1"/>
          <p:cNvSpPr txBox="1">
            <a:spLocks noChangeArrowheads="1"/>
          </p:cNvSpPr>
          <p:nvPr/>
        </p:nvSpPr>
        <p:spPr bwMode="auto">
          <a:xfrm>
            <a:off x="95250" y="914400"/>
            <a:ext cx="895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lphaLcParenR" startAt="7"/>
            </a:pPr>
            <a:r>
              <a:rPr lang="en-US" altLang="en-US" sz="2800" b="1" dirty="0">
                <a:solidFill>
                  <a:srgbClr val="0000FF"/>
                </a:solidFill>
                <a:latin typeface="Calibri" pitchFamily="34" charset="0"/>
              </a:rPr>
              <a:t>WHAT LACK I YET?</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0707" y="1524000"/>
            <a:ext cx="246089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3796"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1817" y="1524000"/>
            <a:ext cx="544036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2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590800" y="1447800"/>
            <a:ext cx="6324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buFontTx/>
              <a:buNone/>
            </a:pPr>
            <a:r>
              <a:rPr lang="en-US" altLang="en-US" sz="3000" dirty="0">
                <a:latin typeface="Calibri" pitchFamily="34" charset="0"/>
              </a:rPr>
              <a:t>All human beings are conceived and born ‘in Adam’, that is, they are positionally ‘in Adam’ and identified with him, so that all unbelievers have Adam as the spiritual head </a:t>
            </a:r>
            <a:r>
              <a:rPr lang="en-US" altLang="en-US" sz="3000" i="1" dirty="0">
                <a:solidFill>
                  <a:srgbClr val="0000FF"/>
                </a:solidFill>
                <a:latin typeface="Calibri" pitchFamily="34" charset="0"/>
              </a:rPr>
              <a:t>(Seminal Head) </a:t>
            </a:r>
            <a:r>
              <a:rPr lang="en-US" altLang="en-US" sz="3000" dirty="0">
                <a:latin typeface="Calibri" pitchFamily="34" charset="0"/>
              </a:rPr>
              <a:t>of the race of fallen mankind.  </a:t>
            </a:r>
            <a:r>
              <a:rPr lang="en-US" altLang="en-US" sz="3000" b="1" dirty="0">
                <a:latin typeface="Calibri" pitchFamily="34" charset="0"/>
              </a:rPr>
              <a:t>This is the </a:t>
            </a:r>
            <a:r>
              <a:rPr lang="en-US" altLang="en-US" sz="3000" b="1" u="sng" dirty="0">
                <a:latin typeface="Calibri" pitchFamily="34" charset="0"/>
              </a:rPr>
              <a:t>fixed position</a:t>
            </a:r>
            <a:r>
              <a:rPr lang="en-US" altLang="en-US" sz="3000" b="1" dirty="0">
                <a:latin typeface="Calibri" pitchFamily="34" charset="0"/>
              </a:rPr>
              <a:t> of each unbeliever.</a:t>
            </a:r>
            <a:r>
              <a:rPr lang="en-US" altLang="en-US" sz="3000" dirty="0">
                <a:latin typeface="Calibri" pitchFamily="34" charset="0"/>
              </a:rPr>
              <a:t> All those ‘in Adam’ share his </a:t>
            </a:r>
            <a:r>
              <a:rPr lang="en-US" altLang="en-US" sz="3000" b="1" u="sng" dirty="0">
                <a:latin typeface="Calibri" pitchFamily="34" charset="0"/>
              </a:rPr>
              <a:t>spiritual history</a:t>
            </a:r>
            <a:r>
              <a:rPr lang="en-US" altLang="en-US" sz="3000" dirty="0">
                <a:latin typeface="Calibri" pitchFamily="34" charset="0"/>
              </a:rPr>
              <a:t>, and the consequences of that history, and are </a:t>
            </a:r>
            <a:r>
              <a:rPr lang="en-US" altLang="en-US" sz="3000" b="1" dirty="0">
                <a:latin typeface="Calibri" pitchFamily="34" charset="0"/>
              </a:rPr>
              <a:t>identified</a:t>
            </a:r>
            <a:r>
              <a:rPr lang="en-US" altLang="en-US" sz="3000" dirty="0">
                <a:latin typeface="Calibri" pitchFamily="34" charset="0"/>
              </a:rPr>
              <a:t> with him.</a:t>
            </a:r>
          </a:p>
        </p:txBody>
      </p:sp>
      <p:pic>
        <p:nvPicPr>
          <p:cNvPr id="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94884"/>
            <a:ext cx="2172593" cy="2103120"/>
          </a:xfrm>
          <a:prstGeom prst="rect">
            <a:avLst/>
          </a:prstGeom>
          <a:noFill/>
          <a:ln>
            <a:noFill/>
          </a:ln>
          <a:effectLst>
            <a:outerShdw blurRad="292100" dist="139700" dir="2700000" algn="tl" rotWithShape="0">
              <a:srgbClr val="333333">
                <a:alpha val="64999"/>
              </a:srgbClr>
            </a:outerShdw>
          </a:effectLst>
          <a:extLst/>
        </p:spPr>
      </p:pic>
      <p:sp>
        <p:nvSpPr>
          <p:cNvPr id="2" name="Rectangle 1"/>
          <p:cNvSpPr/>
          <p:nvPr/>
        </p:nvSpPr>
        <p:spPr>
          <a:xfrm>
            <a:off x="1995878" y="316468"/>
            <a:ext cx="5152244" cy="646331"/>
          </a:xfrm>
          <a:prstGeom prst="rect">
            <a:avLst/>
          </a:prstGeom>
        </p:spPr>
        <p:txBody>
          <a:bodyPr wrap="none">
            <a:spAutoFit/>
          </a:bodyPr>
          <a:lstStyle/>
          <a:p>
            <a:pPr marL="569913" lvl="1" indent="-563563" eaLnBrk="1" hangingPunct="1">
              <a:spcBef>
                <a:spcPts val="600"/>
              </a:spcBef>
              <a:spcAft>
                <a:spcPts val="600"/>
              </a:spcAft>
              <a:buFont typeface="+mj-lt"/>
              <a:buAutoNum type="arabicPeriod"/>
            </a:pPr>
            <a:r>
              <a:rPr lang="en-US" altLang="en-US" sz="3600" b="1" dirty="0">
                <a:latin typeface="Calibri" pitchFamily="34" charset="0"/>
              </a:rPr>
              <a:t>Unbelievers “In Adam”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3796"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sp>
        <p:nvSpPr>
          <p:cNvPr id="2" name="Rectangle 1"/>
          <p:cNvSpPr/>
          <p:nvPr/>
        </p:nvSpPr>
        <p:spPr>
          <a:xfrm>
            <a:off x="3581400" y="1509861"/>
            <a:ext cx="5486400" cy="2939266"/>
          </a:xfrm>
          <a:prstGeom prst="rect">
            <a:avLst/>
          </a:prstGeom>
        </p:spPr>
        <p:txBody>
          <a:bodyPr wrap="square">
            <a:spAutoFit/>
          </a:bodyPr>
          <a:lstStyle/>
          <a:p>
            <a:pPr algn="just">
              <a:spcAft>
                <a:spcPts val="600"/>
              </a:spcAft>
            </a:pPr>
            <a:r>
              <a:rPr lang="en-US" sz="3000" b="1" dirty="0">
                <a:latin typeface="Calibri" panose="020F0502020204030204" pitchFamily="34" charset="0"/>
              </a:rPr>
              <a:t>There are indeed some things that remain the same through the radical spiritual transition of the new birth:</a:t>
            </a:r>
          </a:p>
          <a:p>
            <a:pPr marL="346075" indent="-346075" algn="just">
              <a:spcAft>
                <a:spcPts val="300"/>
              </a:spcAft>
              <a:buFont typeface="Arial" panose="020B0604020202020204" pitchFamily="34" charset="0"/>
              <a:buChar char="•"/>
            </a:pPr>
            <a:r>
              <a:rPr lang="en-US" sz="3000" dirty="0">
                <a:latin typeface="Calibri" panose="020F0502020204030204" pitchFamily="34" charset="0"/>
              </a:rPr>
              <a:t>The human body – all that goes with it and identifies that body.</a:t>
            </a:r>
          </a:p>
        </p:txBody>
      </p:sp>
      <p:sp>
        <p:nvSpPr>
          <p:cNvPr id="6" name="Rectangle 5"/>
          <p:cNvSpPr/>
          <p:nvPr/>
        </p:nvSpPr>
        <p:spPr>
          <a:xfrm>
            <a:off x="114300" y="4343400"/>
            <a:ext cx="8915400" cy="2477601"/>
          </a:xfrm>
          <a:prstGeom prst="rect">
            <a:avLst/>
          </a:prstGeom>
        </p:spPr>
        <p:txBody>
          <a:bodyPr wrap="square">
            <a:spAutoFit/>
          </a:bodyPr>
          <a:lstStyle/>
          <a:p>
            <a:pPr marL="346075" indent="-346075" algn="just">
              <a:spcAft>
                <a:spcPts val="300"/>
              </a:spcAft>
              <a:buFont typeface="Arial" panose="020B0604020202020204" pitchFamily="34" charset="0"/>
              <a:buChar char="•"/>
            </a:pPr>
            <a:r>
              <a:rPr lang="en-US" sz="3000" dirty="0">
                <a:latin typeface="Calibri" panose="020F0502020204030204" pitchFamily="34" charset="0"/>
              </a:rPr>
              <a:t>One’s personal identity and earthly relationships (father, mother, son, daughter, etc.).</a:t>
            </a:r>
          </a:p>
          <a:p>
            <a:pPr marL="346075" indent="-346075" algn="just">
              <a:spcAft>
                <a:spcPts val="300"/>
              </a:spcAft>
              <a:buFont typeface="Arial" panose="020B0604020202020204" pitchFamily="34" charset="0"/>
              <a:buChar char="•"/>
            </a:pPr>
            <a:r>
              <a:rPr lang="en-US" sz="3000" dirty="0">
                <a:latin typeface="Calibri" panose="020F0502020204030204" pitchFamily="34" charset="0"/>
              </a:rPr>
              <a:t>One’s personal characteristics, including likes and dislikes.</a:t>
            </a:r>
          </a:p>
          <a:p>
            <a:pPr marL="346075" indent="-346075" algn="just">
              <a:spcAft>
                <a:spcPts val="300"/>
              </a:spcAft>
              <a:buFont typeface="Arial" panose="020B0604020202020204" pitchFamily="34" charset="0"/>
              <a:buChar char="•"/>
            </a:pPr>
            <a:r>
              <a:rPr lang="en-US" sz="3000" dirty="0">
                <a:latin typeface="Calibri" panose="020F0502020204030204" pitchFamily="34" charset="0"/>
              </a:rPr>
              <a:t>One’s skills and knowledge.</a:t>
            </a:r>
          </a:p>
        </p:txBody>
      </p:sp>
      <p:sp>
        <p:nvSpPr>
          <p:cNvPr id="3" name="Rectangle 2"/>
          <p:cNvSpPr/>
          <p:nvPr/>
        </p:nvSpPr>
        <p:spPr>
          <a:xfrm>
            <a:off x="114300" y="924580"/>
            <a:ext cx="8915400" cy="523220"/>
          </a:xfrm>
          <a:prstGeom prst="rect">
            <a:avLst/>
          </a:prstGeom>
        </p:spPr>
        <p:txBody>
          <a:bodyPr wrap="square">
            <a:spAutoFit/>
          </a:bodyPr>
          <a:lstStyle/>
          <a:p>
            <a:r>
              <a:rPr lang="en-US" sz="2800" b="1" dirty="0">
                <a:solidFill>
                  <a:srgbClr val="0000FF"/>
                </a:solidFill>
                <a:latin typeface="Calibri" pitchFamily="34" charset="0"/>
              </a:rPr>
              <a:t>So there was this person “in Adam” who is now in “Christ”!</a:t>
            </a:r>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767" y="1662265"/>
            <a:ext cx="3291840" cy="2470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3796"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sp>
        <p:nvSpPr>
          <p:cNvPr id="2" name="Rectangle 1"/>
          <p:cNvSpPr/>
          <p:nvPr/>
        </p:nvSpPr>
        <p:spPr>
          <a:xfrm>
            <a:off x="228600" y="904312"/>
            <a:ext cx="8686800" cy="4324261"/>
          </a:xfrm>
          <a:prstGeom prst="rect">
            <a:avLst/>
          </a:prstGeom>
        </p:spPr>
        <p:txBody>
          <a:bodyPr wrap="square">
            <a:spAutoFit/>
          </a:bodyPr>
          <a:lstStyle/>
          <a:p>
            <a:pPr algn="just">
              <a:spcAft>
                <a:spcPts val="600"/>
              </a:spcAft>
            </a:pPr>
            <a:r>
              <a:rPr lang="en-US" sz="3000" dirty="0">
                <a:latin typeface="Calibri" panose="020F0502020204030204" pitchFamily="34" charset="0"/>
              </a:rPr>
              <a:t>The New Testament affirms that there is a </a:t>
            </a:r>
            <a:r>
              <a:rPr lang="en-US" sz="3000" b="1" dirty="0">
                <a:solidFill>
                  <a:srgbClr val="0000FF"/>
                </a:solidFill>
                <a:latin typeface="Calibri" panose="020F0502020204030204" pitchFamily="34" charset="0"/>
              </a:rPr>
              <a:t>“Continuity of Person”</a:t>
            </a:r>
            <a:r>
              <a:rPr lang="en-US" sz="3000" dirty="0">
                <a:solidFill>
                  <a:srgbClr val="0000FF"/>
                </a:solidFill>
                <a:latin typeface="Calibri" panose="020F0502020204030204" pitchFamily="34" charset="0"/>
              </a:rPr>
              <a:t> </a:t>
            </a:r>
            <a:r>
              <a:rPr lang="en-US" sz="3000" dirty="0">
                <a:latin typeface="Calibri" panose="020F0502020204030204" pitchFamily="34" charset="0"/>
              </a:rPr>
              <a:t>(the personhood, the identity of the physical body, and the soul of the person), that continues from the “Old Man” to “New Man”.</a:t>
            </a:r>
          </a:p>
          <a:p>
            <a:pPr algn="just">
              <a:spcAft>
                <a:spcPts val="600"/>
              </a:spcAft>
            </a:pPr>
            <a:r>
              <a:rPr lang="en-US" sz="3000" dirty="0">
                <a:latin typeface="Calibri" panose="020F0502020204030204" pitchFamily="34" charset="0"/>
              </a:rPr>
              <a:t>This </a:t>
            </a:r>
            <a:r>
              <a:rPr lang="en-US" sz="3000" b="1" i="1" dirty="0">
                <a:solidFill>
                  <a:srgbClr val="0000FF"/>
                </a:solidFill>
                <a:latin typeface="Calibri" panose="020F0502020204030204" pitchFamily="34" charset="0"/>
              </a:rPr>
              <a:t>essential part of us </a:t>
            </a:r>
            <a:r>
              <a:rPr lang="en-US" sz="3000" dirty="0">
                <a:latin typeface="Calibri" panose="020F0502020204030204" pitchFamily="34" charset="0"/>
              </a:rPr>
              <a:t>continues and is conveyed through the transition from being spiritually the “Old Man” </a:t>
            </a:r>
            <a:r>
              <a:rPr lang="en-US" sz="3000" i="1" dirty="0">
                <a:latin typeface="Calibri" panose="020F0502020204030204" pitchFamily="34" charset="0"/>
              </a:rPr>
              <a:t>(who is crucified),</a:t>
            </a:r>
            <a:r>
              <a:rPr lang="en-US" sz="3000" dirty="0">
                <a:latin typeface="Calibri" panose="020F0502020204030204" pitchFamily="34" charset="0"/>
              </a:rPr>
              <a:t> to being spiritually the “New Man”</a:t>
            </a:r>
            <a:r>
              <a:rPr lang="en-US" sz="3000" i="1" dirty="0">
                <a:latin typeface="Calibri" panose="020F0502020204030204" pitchFamily="34" charset="0"/>
              </a:rPr>
              <a:t> (Gk. k</a:t>
            </a:r>
            <a:r>
              <a:rPr lang="el-GR" sz="3000" i="1" dirty="0">
                <a:latin typeface="Calibri" panose="020F0502020204030204" pitchFamily="34" charset="0"/>
              </a:rPr>
              <a:t>αινός</a:t>
            </a:r>
            <a:r>
              <a:rPr lang="en-US" sz="3000" i="1" dirty="0">
                <a:latin typeface="Calibri" panose="020F0502020204030204" pitchFamily="34" charset="0"/>
              </a:rPr>
              <a:t>: new in kind),</a:t>
            </a:r>
            <a:r>
              <a:rPr lang="en-US" sz="3000" dirty="0">
                <a:latin typeface="Calibri" panose="020F0502020204030204" pitchFamily="34" charset="0"/>
              </a:rPr>
              <a:t> who is “in Christ”, </a:t>
            </a:r>
            <a:r>
              <a:rPr lang="en-US" sz="3000" i="1" dirty="0">
                <a:latin typeface="Calibri" panose="020F0502020204030204" pitchFamily="34" charset="0"/>
              </a:rPr>
              <a:t>and will remain with us throughout eternity.</a:t>
            </a:r>
            <a:endParaRPr lang="en-US" sz="3000" dirty="0">
              <a:latin typeface="Calibri" panose="020F0502020204030204" pitchFamily="34" charset="0"/>
            </a:endParaRPr>
          </a:p>
        </p:txBody>
      </p:sp>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7364" y="5228573"/>
            <a:ext cx="1949272" cy="1463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91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0059" y="990600"/>
            <a:ext cx="720388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6869" name="TextBox 2"/>
          <p:cNvSpPr txBox="1">
            <a:spLocks noChangeArrowheads="1"/>
          </p:cNvSpPr>
          <p:nvPr/>
        </p:nvSpPr>
        <p:spPr bwMode="auto">
          <a:xfrm>
            <a:off x="228600" y="914400"/>
            <a:ext cx="8686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buFontTx/>
              <a:buNone/>
            </a:pPr>
            <a:r>
              <a:rPr lang="en-US" altLang="en-US" sz="3000" b="1" dirty="0">
                <a:latin typeface="Calibri" pitchFamily="34" charset="0"/>
              </a:rPr>
              <a:t>It is the “continuing person” that is moment by moment being changed during our earthly pilgrimage. </a:t>
            </a:r>
          </a:p>
          <a:p>
            <a:pPr algn="just" eaLnBrk="1" hangingPunct="1">
              <a:spcBef>
                <a:spcPts val="600"/>
              </a:spcBef>
              <a:spcAft>
                <a:spcPts val="600"/>
              </a:spcAft>
              <a:buFontTx/>
              <a:buNone/>
            </a:pPr>
            <a:r>
              <a:rPr lang="en-US" altLang="en-US" sz="3000" dirty="0">
                <a:latin typeface="Calibri" pitchFamily="34" charset="0"/>
              </a:rPr>
              <a:t>Ultimately, when we see Christ face to face, being then, fully like Him, these changes will be fully realized! (1 John 3:2)</a:t>
            </a:r>
          </a:p>
        </p:txBody>
      </p:sp>
      <p:sp>
        <p:nvSpPr>
          <p:cNvPr id="7"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1032" y="3962400"/>
            <a:ext cx="360193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8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1440"/>
            <a:ext cx="8991600" cy="6675120"/>
          </a:xfrm>
          <a:prstGeom prst="rect">
            <a:avLst/>
          </a:prstGeom>
        </p:spPr>
      </p:pic>
      <p:sp>
        <p:nvSpPr>
          <p:cNvPr id="5" name="Rectangle 5"/>
          <p:cNvSpPr>
            <a:spLocks noChangeArrowheads="1"/>
          </p:cNvSpPr>
          <p:nvPr/>
        </p:nvSpPr>
        <p:spPr bwMode="auto">
          <a:xfrm>
            <a:off x="838200" y="204787"/>
            <a:ext cx="7467600" cy="2462213"/>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spcAft>
                <a:spcPts val="1200"/>
              </a:spcAft>
              <a:buNone/>
            </a:pPr>
            <a:r>
              <a:rPr lang="en-US" altLang="en-US" sz="3600" b="1" dirty="0">
                <a:latin typeface="Calibri" panose="020F0502020204030204" pitchFamily="34" charset="0"/>
              </a:rPr>
              <a:t>1 John 3:2b</a:t>
            </a:r>
          </a:p>
          <a:p>
            <a:pPr algn="just" eaLnBrk="1" hangingPunct="1">
              <a:spcBef>
                <a:spcPct val="0"/>
              </a:spcBef>
              <a:buFontTx/>
              <a:buNone/>
            </a:pPr>
            <a:r>
              <a:rPr lang="en-US" altLang="en-US" sz="3600" dirty="0">
                <a:latin typeface="Calibri" pitchFamily="34" charset="0"/>
              </a:rPr>
              <a:t>…We know that, when He appears, </a:t>
            </a:r>
            <a:r>
              <a:rPr lang="en-US" altLang="en-US" sz="3600" b="1" u="sng" dirty="0">
                <a:solidFill>
                  <a:srgbClr val="0000FF"/>
                </a:solidFill>
                <a:latin typeface="Calibri" pitchFamily="34" charset="0"/>
              </a:rPr>
              <a:t>we shall be like Him</a:t>
            </a:r>
            <a:r>
              <a:rPr lang="en-US" altLang="en-US" sz="3600" b="1" dirty="0">
                <a:solidFill>
                  <a:srgbClr val="0000FF"/>
                </a:solidFill>
                <a:latin typeface="Calibri" pitchFamily="34" charset="0"/>
              </a:rPr>
              <a:t>, </a:t>
            </a:r>
            <a:r>
              <a:rPr lang="en-US" altLang="en-US" sz="3600" dirty="0">
                <a:latin typeface="Calibri" pitchFamily="34" charset="0"/>
              </a:rPr>
              <a:t>because we shall see Him just as He is. </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7773" y="2590800"/>
            <a:ext cx="2828454" cy="2743200"/>
          </a:xfrm>
          <a:prstGeom prst="rect">
            <a:avLst/>
          </a:prstGeom>
        </p:spPr>
      </p:pic>
    </p:spTree>
    <p:extLst>
      <p:ext uri="{BB962C8B-B14F-4D97-AF65-F5344CB8AC3E}">
        <p14:creationId xmlns:p14="http://schemas.microsoft.com/office/powerpoint/2010/main" val="6900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7892" name="TextBox 2"/>
          <p:cNvSpPr txBox="1">
            <a:spLocks noChangeArrowheads="1"/>
          </p:cNvSpPr>
          <p:nvPr/>
        </p:nvSpPr>
        <p:spPr bwMode="auto">
          <a:xfrm>
            <a:off x="152400" y="1132820"/>
            <a:ext cx="5181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600"/>
              </a:spcAft>
              <a:buFontTx/>
              <a:buNone/>
            </a:pPr>
            <a:r>
              <a:rPr lang="en-US" altLang="en-US" sz="3000" dirty="0">
                <a:latin typeface="Calibri" pitchFamily="34" charset="0"/>
              </a:rPr>
              <a:t>Each believer has and maintains his or her own </a:t>
            </a:r>
            <a:r>
              <a:rPr lang="en-US" altLang="en-US" sz="3000" b="1" dirty="0">
                <a:latin typeface="Calibri" pitchFamily="34" charset="0"/>
              </a:rPr>
              <a:t>unique identity and</a:t>
            </a:r>
            <a:r>
              <a:rPr lang="en-US" altLang="en-US" sz="3000" dirty="0">
                <a:latin typeface="Calibri" pitchFamily="34" charset="0"/>
              </a:rPr>
              <a:t> </a:t>
            </a:r>
            <a:r>
              <a:rPr lang="en-US" altLang="en-US" sz="3000" b="1" dirty="0">
                <a:latin typeface="Calibri" pitchFamily="34" charset="0"/>
              </a:rPr>
              <a:t>individual relationship and fellowship </a:t>
            </a:r>
            <a:r>
              <a:rPr lang="en-US" altLang="en-US" sz="3000" dirty="0">
                <a:latin typeface="Calibri" pitchFamily="34" charset="0"/>
              </a:rPr>
              <a:t>with Christ </a:t>
            </a:r>
            <a:r>
              <a:rPr lang="en-US" altLang="en-US" sz="3000" b="1" u="sng" dirty="0">
                <a:latin typeface="Calibri" pitchFamily="34" charset="0"/>
              </a:rPr>
              <a:t>now</a:t>
            </a:r>
            <a:r>
              <a:rPr lang="en-US" altLang="en-US" sz="3000" dirty="0">
                <a:latin typeface="Calibri" pitchFamily="34" charset="0"/>
              </a:rPr>
              <a:t>, but also </a:t>
            </a:r>
            <a:r>
              <a:rPr lang="en-US" altLang="en-US" sz="3000" b="1" u="sng" dirty="0">
                <a:latin typeface="Calibri" pitchFamily="34" charset="0"/>
              </a:rPr>
              <a:t>on into eternity</a:t>
            </a:r>
            <a:r>
              <a:rPr lang="en-US" altLang="en-US" sz="3000" dirty="0">
                <a:latin typeface="Calibri" pitchFamily="34" charset="0"/>
              </a:rPr>
              <a:t> (Rev. 2:17).</a:t>
            </a:r>
          </a:p>
        </p:txBody>
      </p:sp>
      <p:sp>
        <p:nvSpPr>
          <p:cNvPr id="7"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295401"/>
            <a:ext cx="3235711" cy="472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1440"/>
            <a:ext cx="8991600" cy="6675120"/>
          </a:xfrm>
          <a:prstGeom prst="rect">
            <a:avLst/>
          </a:prstGeom>
        </p:spPr>
      </p:pic>
      <p:sp>
        <p:nvSpPr>
          <p:cNvPr id="6" name="Rectangle 5"/>
          <p:cNvSpPr>
            <a:spLocks noChangeArrowheads="1"/>
          </p:cNvSpPr>
          <p:nvPr/>
        </p:nvSpPr>
        <p:spPr bwMode="auto">
          <a:xfrm>
            <a:off x="152400" y="101798"/>
            <a:ext cx="8839200" cy="4124206"/>
          </a:xfrm>
          <a:prstGeom prst="rect">
            <a:avLst/>
          </a:prstGeom>
          <a:noFill/>
          <a:ln w="9525">
            <a:noFill/>
            <a:miter lim="800000"/>
            <a:headEnd/>
            <a:tailEnd/>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spcAft>
                <a:spcPts val="1200"/>
              </a:spcAft>
              <a:buNone/>
            </a:pPr>
            <a:r>
              <a:rPr lang="en-US" altLang="en-US" sz="3600" b="1" dirty="0">
                <a:latin typeface="Calibri" panose="020F0502020204030204" pitchFamily="34" charset="0"/>
              </a:rPr>
              <a:t>Rev. 2:17</a:t>
            </a:r>
          </a:p>
          <a:p>
            <a:pPr algn="just" eaLnBrk="1" hangingPunct="1">
              <a:spcBef>
                <a:spcPct val="0"/>
              </a:spcBef>
              <a:buFontTx/>
              <a:buNone/>
            </a:pPr>
            <a:r>
              <a:rPr lang="en-US" altLang="en-US" sz="3600" dirty="0">
                <a:latin typeface="Calibri" pitchFamily="34" charset="0"/>
              </a:rPr>
              <a:t>‘He who has an ear, let him hear what the Spirit says to the churches. To him who overcomes, to him I will give </a:t>
            </a:r>
            <a:r>
              <a:rPr lang="en-US" altLang="en-US" sz="3600" i="1" dirty="0">
                <a:latin typeface="Calibri" pitchFamily="34" charset="0"/>
              </a:rPr>
              <a:t>some </a:t>
            </a:r>
            <a:r>
              <a:rPr lang="en-US" altLang="en-US" sz="3600" dirty="0">
                <a:latin typeface="Calibri" pitchFamily="34" charset="0"/>
              </a:rPr>
              <a:t>of the hidden manna, and I will give him a white stone, and </a:t>
            </a:r>
            <a:r>
              <a:rPr lang="en-US" altLang="en-US" sz="3600" b="1" dirty="0">
                <a:solidFill>
                  <a:srgbClr val="0000FF"/>
                </a:solidFill>
                <a:latin typeface="Calibri" pitchFamily="34" charset="0"/>
              </a:rPr>
              <a:t>a new name </a:t>
            </a:r>
            <a:r>
              <a:rPr lang="en-US" altLang="en-US" sz="3600" dirty="0">
                <a:latin typeface="Calibri" pitchFamily="34" charset="0"/>
              </a:rPr>
              <a:t>written on the stone which no one knows but he who receives it.’</a:t>
            </a:r>
          </a:p>
        </p:txBody>
      </p:sp>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226004"/>
            <a:ext cx="1096567" cy="160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7892" name="TextBox 2"/>
          <p:cNvSpPr txBox="1">
            <a:spLocks noChangeArrowheads="1"/>
          </p:cNvSpPr>
          <p:nvPr/>
        </p:nvSpPr>
        <p:spPr bwMode="auto">
          <a:xfrm>
            <a:off x="184681" y="1150541"/>
            <a:ext cx="87746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0"/>
              </a:spcBef>
              <a:spcAft>
                <a:spcPts val="600"/>
              </a:spcAft>
              <a:buNone/>
            </a:pPr>
            <a:r>
              <a:rPr lang="en-US" altLang="en-US" sz="3000" dirty="0">
                <a:solidFill>
                  <a:srgbClr val="000000"/>
                </a:solidFill>
                <a:latin typeface="Calibri" panose="020F0502020204030204" pitchFamily="34" charset="0"/>
              </a:rPr>
              <a:t>Presently, during our </a:t>
            </a:r>
            <a:r>
              <a:rPr lang="en-US" altLang="en-US" sz="3000" b="1" dirty="0">
                <a:solidFill>
                  <a:srgbClr val="000000"/>
                </a:solidFill>
                <a:latin typeface="Calibri" panose="020F0502020204030204" pitchFamily="34" charset="0"/>
              </a:rPr>
              <a:t>earthly existence, </a:t>
            </a:r>
            <a:r>
              <a:rPr lang="en-US" altLang="en-US" sz="3000" dirty="0">
                <a:solidFill>
                  <a:srgbClr val="000000"/>
                </a:solidFill>
                <a:latin typeface="Calibri" panose="020F0502020204030204" pitchFamily="34" charset="0"/>
              </a:rPr>
              <a:t>God is changing the spiritual aspects of the “Continuing Person,” (</a:t>
            </a:r>
            <a:r>
              <a:rPr lang="en-US" altLang="en-US" sz="3000" i="1" dirty="0">
                <a:solidFill>
                  <a:srgbClr val="000000"/>
                </a:solidFill>
                <a:latin typeface="Calibri" panose="020F0502020204030204" pitchFamily="34" charset="0"/>
              </a:rPr>
              <a:t>formerly “in Adam”)</a:t>
            </a:r>
            <a:r>
              <a:rPr lang="en-US" altLang="en-US" sz="3000" dirty="0">
                <a:latin typeface="Calibri" panose="020F0502020204030204" pitchFamily="34" charset="0"/>
              </a:rPr>
              <a:t> through the use of specific processes including:</a:t>
            </a:r>
            <a:endParaRPr lang="en-US" altLang="en-US" sz="3000" dirty="0">
              <a:solidFill>
                <a:srgbClr val="000000"/>
              </a:solidFill>
              <a:latin typeface="Calibri" panose="020F0502020204030204" pitchFamily="34" charset="0"/>
            </a:endParaRPr>
          </a:p>
        </p:txBody>
      </p:sp>
      <p:sp>
        <p:nvSpPr>
          <p:cNvPr id="7"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0869" y="3505199"/>
            <a:ext cx="420226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25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1"/>
          <p:cNvSpPr>
            <a:spLocks noChangeArrowheads="1"/>
          </p:cNvSpPr>
          <p:nvPr/>
        </p:nvSpPr>
        <p:spPr bwMode="auto">
          <a:xfrm>
            <a:off x="152400" y="2209800"/>
            <a:ext cx="86868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585788"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5138" lvl="1" algn="just" eaLnBrk="1" hangingPunct="1">
              <a:spcBef>
                <a:spcPts val="0"/>
              </a:spcBef>
              <a:spcAft>
                <a:spcPts val="600"/>
              </a:spcAft>
              <a:buFont typeface="Arial" charset="0"/>
              <a:buChar char="•"/>
            </a:pPr>
            <a:r>
              <a:rPr lang="en-US" altLang="en-US" sz="3000" b="1" u="sng" dirty="0">
                <a:latin typeface="Calibri" panose="020F0502020204030204" pitchFamily="34" charset="0"/>
              </a:rPr>
              <a:t>Conforming</a:t>
            </a:r>
            <a:r>
              <a:rPr lang="en-US" altLang="en-US" sz="3000" dirty="0">
                <a:latin typeface="Calibri" panose="020F0502020204030204" pitchFamily="34" charset="0"/>
              </a:rPr>
              <a:t> us into Christ’s image (Rom. 8:28-29)</a:t>
            </a:r>
          </a:p>
          <a:p>
            <a:pPr marL="465138" lvl="1" algn="just" eaLnBrk="1" hangingPunct="1">
              <a:spcBef>
                <a:spcPts val="0"/>
              </a:spcBef>
              <a:spcAft>
                <a:spcPts val="600"/>
              </a:spcAft>
              <a:buFont typeface="Arial" charset="0"/>
              <a:buChar char="•"/>
            </a:pPr>
            <a:r>
              <a:rPr lang="en-US" altLang="en-US" sz="3000" b="1" u="sng" dirty="0">
                <a:latin typeface="Calibri" panose="020F0502020204030204" pitchFamily="34" charset="0"/>
              </a:rPr>
              <a:t>Transforming</a:t>
            </a:r>
            <a:r>
              <a:rPr lang="en-US" altLang="en-US" sz="3000" dirty="0">
                <a:latin typeface="Calibri" panose="020F0502020204030204" pitchFamily="34" charset="0"/>
              </a:rPr>
              <a:t> us into Christ’s image (2 Cor. 3:18)</a:t>
            </a:r>
          </a:p>
          <a:p>
            <a:pPr marL="465138" lvl="1" algn="just" eaLnBrk="1" hangingPunct="1">
              <a:spcBef>
                <a:spcPts val="0"/>
              </a:spcBef>
              <a:spcAft>
                <a:spcPts val="600"/>
              </a:spcAft>
              <a:buFont typeface="Arial" charset="0"/>
              <a:buChar char="•"/>
            </a:pPr>
            <a:r>
              <a:rPr lang="en-US" altLang="en-US" sz="3000" dirty="0">
                <a:latin typeface="Calibri" panose="020F0502020204030204" pitchFamily="34" charset="0"/>
              </a:rPr>
              <a:t>Spiritual Growth and Maturing processes (Eph. 4:12-16; 2 Pet. 3:18)</a:t>
            </a:r>
          </a:p>
          <a:p>
            <a:pPr marL="465138" lvl="1" algn="just" eaLnBrk="1" hangingPunct="1">
              <a:spcBef>
                <a:spcPts val="0"/>
              </a:spcBef>
              <a:spcAft>
                <a:spcPts val="600"/>
              </a:spcAft>
              <a:buFont typeface="Arial" charset="0"/>
              <a:buChar char="•"/>
            </a:pPr>
            <a:r>
              <a:rPr lang="en-US" altLang="en-US" sz="3000" b="1" u="sng" dirty="0">
                <a:latin typeface="Calibri" panose="020F0502020204030204" pitchFamily="34" charset="0"/>
              </a:rPr>
              <a:t>Sanctification processes</a:t>
            </a:r>
            <a:r>
              <a:rPr lang="en-US" altLang="en-US" sz="3000" dirty="0">
                <a:latin typeface="Calibri" panose="020F0502020204030204" pitchFamily="34" charset="0"/>
              </a:rPr>
              <a:t> (Heb. 10:14)</a:t>
            </a:r>
          </a:p>
        </p:txBody>
      </p:sp>
      <p:sp>
        <p:nvSpPr>
          <p:cNvPr id="4" name="TextBox 3"/>
          <p:cNvSpPr txBox="1">
            <a:spLocks noChangeArrowheads="1"/>
          </p:cNvSpPr>
          <p:nvPr/>
        </p:nvSpPr>
        <p:spPr bwMode="auto">
          <a:xfrm>
            <a:off x="0" y="3048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63550" indent="-463550" algn="ctr" eaLnBrk="1" hangingPunct="1">
              <a:buFont typeface="+mj-lt"/>
              <a:buAutoNum type="arabicPeriod" startAt="3"/>
            </a:pPr>
            <a:r>
              <a:rPr lang="en-US" altLang="en-US" sz="2800" b="1" dirty="0">
                <a:latin typeface="Calibri" pitchFamily="34" charset="0"/>
              </a:rPr>
              <a:t>Continuity of Person - </a:t>
            </a:r>
            <a:r>
              <a:rPr lang="en-US" altLang="en-US" sz="2800" b="1" u="sng" dirty="0">
                <a:solidFill>
                  <a:srgbClr val="0000FF"/>
                </a:solidFill>
                <a:latin typeface="Calibri" pitchFamily="34" charset="0"/>
              </a:rPr>
              <a:t>The Essential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904875"/>
            <a:ext cx="8229600" cy="122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4939605"/>
            <a:ext cx="6705600" cy="1477328"/>
          </a:xfrm>
          <a:prstGeom prst="rect">
            <a:avLst/>
          </a:prstGeom>
        </p:spPr>
        <p:txBody>
          <a:bodyPr wrap="square">
            <a:spAutoFit/>
          </a:bodyPr>
          <a:lstStyle/>
          <a:p>
            <a:pPr lvl="0" algn="just">
              <a:spcBef>
                <a:spcPts val="0"/>
              </a:spcBef>
              <a:spcAft>
                <a:spcPts val="600"/>
              </a:spcAft>
            </a:pPr>
            <a:r>
              <a:rPr lang="en-US" altLang="en-US" sz="3000" b="1" dirty="0">
                <a:solidFill>
                  <a:srgbClr val="000000"/>
                </a:solidFill>
                <a:latin typeface="Calibri" panose="020F0502020204030204" pitchFamily="34" charset="0"/>
              </a:rPr>
              <a:t>These processes are changing the “continuing person” more and more into the “positional person” of the New Man.</a:t>
            </a: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4107873"/>
            <a:ext cx="2198077" cy="259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2"/>
          <p:cNvSpPr txBox="1">
            <a:spLocks noChangeArrowheads="1"/>
          </p:cNvSpPr>
          <p:nvPr/>
        </p:nvSpPr>
        <p:spPr bwMode="auto">
          <a:xfrm>
            <a:off x="2628900" y="1997839"/>
            <a:ext cx="388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6000" b="1" dirty="0">
                <a:latin typeface="Calibri" panose="020F0502020204030204" pitchFamily="34" charset="0"/>
              </a:rPr>
              <a:t>Summation</a:t>
            </a:r>
          </a:p>
          <a:p>
            <a:pPr algn="ctr" eaLnBrk="1" hangingPunct="1">
              <a:spcBef>
                <a:spcPct val="0"/>
              </a:spcBef>
              <a:buFontTx/>
              <a:buNone/>
            </a:pPr>
            <a:r>
              <a:rPr lang="en-US" altLang="en-US" sz="6000" b="1" dirty="0">
                <a:latin typeface="Calibri" panose="020F0502020204030204" pitchFamily="34" charset="0"/>
              </a:rPr>
              <a:t>and </a:t>
            </a:r>
          </a:p>
          <a:p>
            <a:pPr algn="ctr" eaLnBrk="1" hangingPunct="1">
              <a:spcBef>
                <a:spcPct val="0"/>
              </a:spcBef>
              <a:buFontTx/>
              <a:buNone/>
            </a:pPr>
            <a:r>
              <a:rPr lang="en-US" altLang="en-US" sz="6000" b="1" dirty="0">
                <a:latin typeface="Calibri" panose="020F0502020204030204" pitchFamily="34" charset="0"/>
              </a:rPr>
              <a:t>Closing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152400" y="143738"/>
            <a:ext cx="8839200" cy="412420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spcAft>
                <a:spcPts val="1200"/>
              </a:spcAft>
              <a:buNone/>
            </a:pPr>
            <a:r>
              <a:rPr lang="en-US" altLang="en-US" sz="3600" b="1" dirty="0">
                <a:latin typeface="Calibri" panose="020F0502020204030204" pitchFamily="34" charset="0"/>
              </a:rPr>
              <a:t>1 Corinthians 15:20-22</a:t>
            </a:r>
          </a:p>
          <a:p>
            <a:pPr algn="just" eaLnBrk="1" hangingPunct="1">
              <a:spcBef>
                <a:spcPct val="0"/>
              </a:spcBef>
              <a:spcAft>
                <a:spcPts val="600"/>
              </a:spcAft>
              <a:buFontTx/>
              <a:buNone/>
            </a:pPr>
            <a:r>
              <a:rPr lang="en-US" altLang="en-US" sz="3600" b="1" baseline="30000" dirty="0">
                <a:latin typeface="Calibri" panose="020F0502020204030204" pitchFamily="34" charset="0"/>
              </a:rPr>
              <a:t>20 </a:t>
            </a:r>
            <a:r>
              <a:rPr lang="en-US" altLang="en-US" sz="3600" b="1" dirty="0">
                <a:latin typeface="Calibri" panose="020F0502020204030204" pitchFamily="34" charset="0"/>
              </a:rPr>
              <a:t>But now Christ has been raised from the dead, the first fruits of those who are asleep. </a:t>
            </a:r>
            <a:r>
              <a:rPr lang="en-US" altLang="en-US" sz="3600" b="1" baseline="30000" dirty="0">
                <a:latin typeface="Calibri" panose="020F0502020204030204" pitchFamily="34" charset="0"/>
              </a:rPr>
              <a:t>21</a:t>
            </a:r>
            <a:r>
              <a:rPr lang="en-US" altLang="en-US" sz="3600" b="1" dirty="0">
                <a:latin typeface="Calibri" panose="020F0502020204030204" pitchFamily="34" charset="0"/>
              </a:rPr>
              <a:t> For since by a man [Adam] came death, </a:t>
            </a:r>
            <a:r>
              <a:rPr lang="en-US" altLang="en-US" sz="3600" b="1" u="sng" dirty="0">
                <a:solidFill>
                  <a:srgbClr val="0000FF"/>
                </a:solidFill>
                <a:latin typeface="Calibri" pitchFamily="34" charset="0"/>
              </a:rPr>
              <a:t>by a man [Christ] also came the resurrection of the dead</a:t>
            </a:r>
            <a:r>
              <a:rPr lang="en-US" altLang="en-US" sz="3600" b="1" dirty="0">
                <a:latin typeface="Calibri" panose="020F0502020204030204" pitchFamily="34" charset="0"/>
              </a:rPr>
              <a:t>. </a:t>
            </a:r>
            <a:r>
              <a:rPr lang="en-US" altLang="en-US" sz="3600" b="1" baseline="30000" dirty="0">
                <a:latin typeface="Calibri" panose="020F0502020204030204" pitchFamily="34" charset="0"/>
              </a:rPr>
              <a:t>22</a:t>
            </a:r>
            <a:r>
              <a:rPr lang="en-US" altLang="en-US" sz="3600" b="1" dirty="0">
                <a:latin typeface="Calibri" panose="020F0502020204030204" pitchFamily="34" charset="0"/>
              </a:rPr>
              <a:t> For as in Adam all die, so also </a:t>
            </a:r>
            <a:r>
              <a:rPr lang="en-US" altLang="en-US" sz="3600" b="1" u="sng" dirty="0">
                <a:solidFill>
                  <a:srgbClr val="0000FF"/>
                </a:solidFill>
                <a:latin typeface="Calibri" pitchFamily="34" charset="0"/>
              </a:rPr>
              <a:t>IN CHRIST ALL WILL BE MADE ALIVE</a:t>
            </a:r>
            <a:r>
              <a:rPr lang="en-US" altLang="en-US" sz="3600" b="1" dirty="0">
                <a:latin typeface="Calibri" panose="020F0502020204030204" pitchFamily="34" charset="0"/>
              </a:rPr>
              <a:t>.</a:t>
            </a:r>
          </a:p>
        </p:txBody>
      </p:sp>
    </p:spTree>
    <p:extLst>
      <p:ext uri="{BB962C8B-B14F-4D97-AF65-F5344CB8AC3E}">
        <p14:creationId xmlns:p14="http://schemas.microsoft.com/office/powerpoint/2010/main" val="22442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rPr>
              <a:t>Outline </a:t>
            </a:r>
          </a:p>
        </p:txBody>
      </p:sp>
      <p:sp>
        <p:nvSpPr>
          <p:cNvPr id="4" name="Rectangle 2"/>
          <p:cNvSpPr>
            <a:spLocks noChangeArrowheads="1"/>
          </p:cNvSpPr>
          <p:nvPr/>
        </p:nvSpPr>
        <p:spPr bwMode="auto">
          <a:xfrm>
            <a:off x="419100" y="1143000"/>
            <a:ext cx="8382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57200" indent="-457200" eaLnBrk="1" hangingPunct="1">
              <a:spcBef>
                <a:spcPts val="0"/>
              </a:spcBef>
              <a:spcAft>
                <a:spcPts val="600"/>
              </a:spcAft>
              <a:buFont typeface="+mj-lt"/>
              <a:buAutoNum type="romanUcPeriod"/>
            </a:pPr>
            <a:r>
              <a:rPr lang="en-US" altLang="en-US" sz="3000" dirty="0">
                <a:latin typeface="Calibri" pitchFamily="34" charset="0"/>
              </a:rPr>
              <a:t>Spiritual Anatomy</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“In Adam” vs. “In Christ”</a:t>
            </a:r>
          </a:p>
          <a:p>
            <a:pPr marL="1371600" lvl="2" indent="-460375" defTabSz="1030288" eaLnBrk="1" hangingPunct="1">
              <a:spcBef>
                <a:spcPts val="0"/>
              </a:spcBef>
              <a:spcAft>
                <a:spcPts val="600"/>
              </a:spcAft>
              <a:buFont typeface="+mj-lt"/>
              <a:buAutoNum type="arabicPeriod"/>
            </a:pPr>
            <a:r>
              <a:rPr lang="en-US" altLang="en-US" sz="3000" dirty="0">
                <a:latin typeface="Calibri" pitchFamily="34" charset="0"/>
              </a:rPr>
              <a:t>Unbeliever “In Adam”</a:t>
            </a:r>
          </a:p>
          <a:p>
            <a:pPr marL="1371600" lvl="2" indent="-460375" defTabSz="1030288" eaLnBrk="1" hangingPunct="1">
              <a:spcBef>
                <a:spcPts val="0"/>
              </a:spcBef>
              <a:spcAft>
                <a:spcPts val="600"/>
              </a:spcAft>
              <a:buFont typeface="+mj-lt"/>
              <a:buAutoNum type="arabicPeriod"/>
            </a:pPr>
            <a:r>
              <a:rPr lang="en-US" altLang="en-US" sz="3000" dirty="0">
                <a:latin typeface="Calibri" pitchFamily="34" charset="0"/>
              </a:rPr>
              <a:t>Church Age Believer “In Christ”</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Old Man, Sin Nature vs. New Man, New Nature</a:t>
            </a:r>
          </a:p>
          <a:p>
            <a:pPr marL="1371600" lvl="2" indent="-460375" eaLnBrk="1" hangingPunct="1">
              <a:spcBef>
                <a:spcPts val="0"/>
              </a:spcBef>
              <a:spcAft>
                <a:spcPts val="600"/>
              </a:spcAft>
              <a:buFont typeface="+mj-lt"/>
              <a:buAutoNum type="arabicPeriod"/>
            </a:pPr>
            <a:r>
              <a:rPr lang="en-US" altLang="en-US" sz="3000" dirty="0">
                <a:latin typeface="Calibri" pitchFamily="34" charset="0"/>
              </a:rPr>
              <a:t>Key Points</a:t>
            </a:r>
          </a:p>
          <a:p>
            <a:pPr marL="1371600" lvl="2" indent="-460375" eaLnBrk="1" hangingPunct="1">
              <a:spcBef>
                <a:spcPts val="0"/>
              </a:spcBef>
              <a:spcAft>
                <a:spcPts val="600"/>
              </a:spcAft>
              <a:buFont typeface="+mj-lt"/>
              <a:buAutoNum type="arabicPeriod"/>
            </a:pPr>
            <a:r>
              <a:rPr lang="en-US" altLang="en-US" sz="3000" dirty="0">
                <a:latin typeface="Calibri" pitchFamily="34" charset="0"/>
              </a:rPr>
              <a:t>Old Man vs. Sin Nature Critical Distinctions</a:t>
            </a:r>
          </a:p>
          <a:p>
            <a:pPr marL="914400" lvl="1" indent="-457200" eaLnBrk="1" hangingPunct="1">
              <a:spcBef>
                <a:spcPts val="0"/>
              </a:spcBef>
              <a:spcAft>
                <a:spcPts val="600"/>
              </a:spcAft>
              <a:buFont typeface="+mj-lt"/>
              <a:buAutoNum type="alphaUcPeriod"/>
            </a:pPr>
            <a:r>
              <a:rPr lang="en-US" altLang="en-US" sz="3000" dirty="0">
                <a:latin typeface="Calibri" pitchFamily="34" charset="0"/>
              </a:rPr>
              <a:t>Continuity of Person</a:t>
            </a:r>
          </a:p>
          <a:p>
            <a:pPr marL="457200" indent="-457200" eaLnBrk="1" hangingPunct="1">
              <a:spcBef>
                <a:spcPts val="0"/>
              </a:spcBef>
              <a:spcAft>
                <a:spcPts val="600"/>
              </a:spcAft>
              <a:buFont typeface="+mj-lt"/>
              <a:buAutoNum type="romanUcPeriod"/>
            </a:pPr>
            <a:r>
              <a:rPr lang="en-US" altLang="en-US" sz="3000" dirty="0">
                <a:latin typeface="Calibri" pitchFamily="34" charset="0"/>
              </a:rPr>
              <a:t>Summation &amp; Conclusion</a:t>
            </a:r>
          </a:p>
        </p:txBody>
      </p:sp>
    </p:spTree>
    <p:extLst>
      <p:ext uri="{BB962C8B-B14F-4D97-AF65-F5344CB8AC3E}">
        <p14:creationId xmlns:p14="http://schemas.microsoft.com/office/powerpoint/2010/main" val="29087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228600" y="1371600"/>
            <a:ext cx="6172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buFontTx/>
              <a:buNone/>
            </a:pPr>
            <a:r>
              <a:rPr lang="en-US" altLang="en-US" sz="3000" dirty="0">
                <a:latin typeface="Calibri" pitchFamily="34" charset="0"/>
              </a:rPr>
              <a:t>All of those who were conceived and born in Adam, once having believed the gospel of salvation, are placed into Christ – they are from that time forward ‘in Christ’, by God’s doing (1 Cor. 1:30).   All those ‘in Christ’ share His </a:t>
            </a:r>
            <a:r>
              <a:rPr lang="en-US" altLang="en-US" sz="3000" b="1" dirty="0">
                <a:latin typeface="Calibri" pitchFamily="34" charset="0"/>
              </a:rPr>
              <a:t>spiritual history</a:t>
            </a:r>
            <a:r>
              <a:rPr lang="en-US" altLang="en-US" sz="3000" dirty="0">
                <a:latin typeface="Calibri" pitchFamily="34" charset="0"/>
              </a:rPr>
              <a:t>, and the consequences of that history, and are </a:t>
            </a:r>
            <a:r>
              <a:rPr lang="en-US" altLang="en-US" sz="3000" b="1" dirty="0">
                <a:latin typeface="Calibri" pitchFamily="34" charset="0"/>
              </a:rPr>
              <a:t>identified</a:t>
            </a:r>
            <a:r>
              <a:rPr lang="en-US" altLang="en-US" sz="3000" dirty="0">
                <a:latin typeface="Calibri" pitchFamily="34" charset="0"/>
              </a:rPr>
              <a:t> with Him.</a:t>
            </a:r>
          </a:p>
        </p:txBody>
      </p:sp>
      <p:pic>
        <p:nvPicPr>
          <p:cNvPr id="4" name="Picture 2"/>
          <p:cNvPicPr>
            <a:picLocks noChangeAspect="1" noChangeArrowheads="1"/>
          </p:cNvPicPr>
          <p:nvPr/>
        </p:nvPicPr>
        <p:blipFill>
          <a:blip r:embed="rId3"/>
          <a:srcRect/>
          <a:stretch>
            <a:fillRect/>
          </a:stretch>
        </p:blipFill>
        <p:spPr bwMode="auto">
          <a:xfrm>
            <a:off x="6658184" y="1600200"/>
            <a:ext cx="2181016" cy="210312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136412" y="316468"/>
            <a:ext cx="6871176" cy="646331"/>
          </a:xfrm>
          <a:prstGeom prst="rect">
            <a:avLst/>
          </a:prstGeom>
        </p:spPr>
        <p:txBody>
          <a:bodyPr wrap="none">
            <a:spAutoFit/>
          </a:bodyPr>
          <a:lstStyle/>
          <a:p>
            <a:pPr marL="569913" lvl="1" indent="-569913" eaLnBrk="1" hangingPunct="1">
              <a:spcBef>
                <a:spcPts val="600"/>
              </a:spcBef>
              <a:spcAft>
                <a:spcPts val="600"/>
              </a:spcAft>
              <a:buFont typeface="+mj-lt"/>
              <a:buAutoNum type="arabicPeriod" startAt="2"/>
            </a:pPr>
            <a:r>
              <a:rPr lang="en-US" altLang="en-US" sz="3600" b="1" dirty="0">
                <a:latin typeface="Calibri" pitchFamily="34" charset="0"/>
              </a:rPr>
              <a:t>Church Age Believers “In Christ”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60152"/>
            <a:ext cx="8991600" cy="6675120"/>
          </a:xfrm>
          <a:prstGeom prst="rect">
            <a:avLst/>
          </a:prstGeom>
        </p:spPr>
      </p:pic>
      <p:sp>
        <p:nvSpPr>
          <p:cNvPr id="5123" name="Rectangle 2"/>
          <p:cNvSpPr>
            <a:spLocks noChangeArrowheads="1"/>
          </p:cNvSpPr>
          <p:nvPr/>
        </p:nvSpPr>
        <p:spPr bwMode="auto">
          <a:xfrm>
            <a:off x="533400" y="109478"/>
            <a:ext cx="8077200" cy="3016210"/>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lvl="1" indent="0" algn="ctr" eaLnBrk="1" hangingPunct="1">
              <a:spcBef>
                <a:spcPct val="0"/>
              </a:spcBef>
              <a:spcAft>
                <a:spcPts val="1200"/>
              </a:spcAft>
              <a:buNone/>
            </a:pPr>
            <a:r>
              <a:rPr lang="en-US" altLang="en-US" sz="3600" b="1" dirty="0">
                <a:latin typeface="Calibri" panose="020F0502020204030204" pitchFamily="34" charset="0"/>
              </a:rPr>
              <a:t>1 Cor. 1:30</a:t>
            </a:r>
          </a:p>
          <a:p>
            <a:pPr marL="0" lvl="1" algn="just" eaLnBrk="1" hangingPunct="1">
              <a:spcBef>
                <a:spcPct val="0"/>
              </a:spcBef>
              <a:buFontTx/>
              <a:buNone/>
            </a:pPr>
            <a:r>
              <a:rPr lang="en-US" altLang="en-US" sz="3600" b="1" dirty="0">
                <a:latin typeface="Calibri" panose="020F0502020204030204" pitchFamily="34" charset="0"/>
              </a:rPr>
              <a:t>But </a:t>
            </a:r>
            <a:r>
              <a:rPr lang="en-US" altLang="en-US" sz="3600" b="1" u="sng" dirty="0">
                <a:solidFill>
                  <a:srgbClr val="0000FF"/>
                </a:solidFill>
                <a:latin typeface="Calibri" pitchFamily="34" charset="0"/>
              </a:rPr>
              <a:t>by His doing</a:t>
            </a:r>
            <a:r>
              <a:rPr lang="en-US" altLang="en-US" sz="3600" b="1" dirty="0">
                <a:solidFill>
                  <a:srgbClr val="0000FF"/>
                </a:solidFill>
                <a:latin typeface="Calibri" pitchFamily="34" charset="0"/>
              </a:rPr>
              <a:t> </a:t>
            </a:r>
            <a:r>
              <a:rPr lang="en-US" altLang="en-US" sz="3600" b="1" dirty="0">
                <a:latin typeface="Calibri" panose="020F0502020204030204" pitchFamily="34" charset="0"/>
              </a:rPr>
              <a:t>you are </a:t>
            </a:r>
            <a:r>
              <a:rPr lang="en-US" altLang="en-US" sz="3600" b="1" u="sng" dirty="0">
                <a:solidFill>
                  <a:srgbClr val="0000FF"/>
                </a:solidFill>
                <a:latin typeface="Calibri" pitchFamily="34" charset="0"/>
              </a:rPr>
              <a:t>in Christ Jesus</a:t>
            </a:r>
            <a:r>
              <a:rPr lang="en-US" altLang="en-US" sz="3600" b="1" dirty="0">
                <a:latin typeface="Calibri" panose="020F0502020204030204" pitchFamily="34" charset="0"/>
              </a:rPr>
              <a:t>, who became to us wisdom from God, and righteousness and sanctification, and redemption.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5040" y="2715534"/>
            <a:ext cx="2773920" cy="2694666"/>
          </a:xfrm>
          <a:prstGeom prst="rect">
            <a:avLst/>
          </a:prstGeom>
        </p:spPr>
      </p:pic>
    </p:spTree>
    <p:extLst>
      <p:ext uri="{BB962C8B-B14F-4D97-AF65-F5344CB8AC3E}">
        <p14:creationId xmlns:p14="http://schemas.microsoft.com/office/powerpoint/2010/main" val="363967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4689</TotalTime>
  <Words>10806</Words>
  <Application>Microsoft Office PowerPoint</Application>
  <PresentationFormat>On-screen Show (4:3)</PresentationFormat>
  <Paragraphs>622</Paragraphs>
  <Slides>70</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Arial Black</vt:lpstr>
      <vt:lpstr>Calibri</vt:lpstr>
      <vt:lpstr>Freestyle Script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Anatomy</dc:title>
  <dc:subject>Spiritual Anatomy</dc:subject>
  <dc:creator>Dr. Jim McGowan / Dr. Vern Peterman</dc:creator>
  <dc:description>Modified by Jim McGowan</dc:description>
  <cp:lastModifiedBy>Jim McGowan</cp:lastModifiedBy>
  <cp:revision>500</cp:revision>
  <cp:lastPrinted>2014-06-17T20:33:32Z</cp:lastPrinted>
  <dcterms:created xsi:type="dcterms:W3CDTF">2011-01-09T14:08:04Z</dcterms:created>
  <dcterms:modified xsi:type="dcterms:W3CDTF">2016-11-03T18:33:14Z</dcterms:modified>
  <cp:contentStatus/>
</cp:coreProperties>
</file>