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4" r:id="rId2"/>
    <p:sldId id="258" r:id="rId3"/>
    <p:sldId id="278" r:id="rId4"/>
    <p:sldId id="339" r:id="rId5"/>
    <p:sldId id="336" r:id="rId6"/>
    <p:sldId id="304" r:id="rId7"/>
    <p:sldId id="303" r:id="rId8"/>
    <p:sldId id="321" r:id="rId9"/>
    <p:sldId id="302" r:id="rId10"/>
    <p:sldId id="279" r:id="rId11"/>
    <p:sldId id="322" r:id="rId12"/>
    <p:sldId id="306" r:id="rId13"/>
    <p:sldId id="305" r:id="rId14"/>
    <p:sldId id="324" r:id="rId15"/>
    <p:sldId id="323" r:id="rId16"/>
    <p:sldId id="325" r:id="rId17"/>
    <p:sldId id="326" r:id="rId18"/>
    <p:sldId id="327" r:id="rId19"/>
    <p:sldId id="341" r:id="rId20"/>
    <p:sldId id="348" r:id="rId21"/>
    <p:sldId id="340" r:id="rId22"/>
    <p:sldId id="344" r:id="rId23"/>
    <p:sldId id="298" r:id="rId24"/>
    <p:sldId id="338" r:id="rId25"/>
    <p:sldId id="345" r:id="rId26"/>
    <p:sldId id="316" r:id="rId27"/>
    <p:sldId id="308" r:id="rId28"/>
    <p:sldId id="309" r:id="rId29"/>
    <p:sldId id="310" r:id="rId30"/>
    <p:sldId id="311" r:id="rId31"/>
    <p:sldId id="313" r:id="rId32"/>
    <p:sldId id="337" r:id="rId33"/>
    <p:sldId id="312" r:id="rId34"/>
    <p:sldId id="349" r:id="rId35"/>
    <p:sldId id="335" r:id="rId36"/>
    <p:sldId id="342" r:id="rId37"/>
    <p:sldId id="317" r:id="rId38"/>
    <p:sldId id="350" r:id="rId39"/>
    <p:sldId id="330" r:id="rId40"/>
    <p:sldId id="315" r:id="rId41"/>
    <p:sldId id="318" r:id="rId42"/>
    <p:sldId id="346" r:id="rId43"/>
    <p:sldId id="319" r:id="rId44"/>
    <p:sldId id="332" r:id="rId45"/>
    <p:sldId id="334" r:id="rId46"/>
    <p:sldId id="333" r:id="rId47"/>
    <p:sldId id="347" r:id="rId4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CC6600"/>
    <a:srgbClr val="FFCC99"/>
    <a:srgbClr val="CC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971" autoAdjust="0"/>
  </p:normalViewPr>
  <p:slideViewPr>
    <p:cSldViewPr>
      <p:cViewPr varScale="1">
        <p:scale>
          <a:sx n="83" d="100"/>
          <a:sy n="83" d="100"/>
        </p:scale>
        <p:origin x="178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a:latin typeface="Calibri" panose="020F0502020204030204" pitchFamily="34" charset="0"/>
                <a:cs typeface="Calibri" panose="020F0502020204030204" pitchFamily="34" charset="0"/>
              </a:rPr>
              <a:t>Spiritual Anatomy - Part 2</a:t>
            </a: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528EE13-1E19-4FE0-B576-C44294E11A06}" type="datetimeFigureOut">
              <a:rPr lang="en-US" smtClean="0">
                <a:latin typeface="Calibri" panose="020F0502020204030204" pitchFamily="34" charset="0"/>
                <a:cs typeface="Calibri" panose="020F0502020204030204" pitchFamily="34" charset="0"/>
              </a:rPr>
              <a:t>11/16/2016</a:t>
            </a:fld>
            <a:endParaRPr lang="en-US"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Dr. Jim McGowan</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1D09126-A91A-4683-949F-E8A60668CD26}"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115959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Calibri" panose="020F0502020204030204" pitchFamily="34" charset="0"/>
                <a:cs typeface="Calibri" panose="020F0502020204030204" pitchFamily="34" charset="0"/>
              </a:defRPr>
            </a:lvl1pPr>
          </a:lstStyle>
          <a:p>
            <a:pPr>
              <a:defRPr/>
            </a:pPr>
            <a:r>
              <a:rPr lang="en-US" dirty="0"/>
              <a:t>Spiritual Anatomy - Part 2</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Calibri" panose="020F0502020204030204" pitchFamily="34" charset="0"/>
                <a:cs typeface="Calibri" panose="020F0502020204030204" pitchFamily="34" charset="0"/>
              </a:defRPr>
            </a:lvl1pPr>
          </a:lstStyle>
          <a:p>
            <a:pPr>
              <a:defRPr/>
            </a:pPr>
            <a:fld id="{9D5AAD7C-007D-475E-A651-73963CD519F6}" type="datetimeFigureOut">
              <a:rPr lang="en-US" smtClean="0"/>
              <a:pPr>
                <a:defRPr/>
              </a:pPr>
              <a:t>11/16/2016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Calibri" panose="020F0502020204030204" pitchFamily="34" charset="0"/>
                <a:cs typeface="Calibri" panose="020F0502020204030204" pitchFamily="34" charset="0"/>
              </a:defRPr>
            </a:lvl1pPr>
          </a:lstStyle>
          <a:p>
            <a:pPr>
              <a:defRPr/>
            </a:pPr>
            <a:r>
              <a:rPr lang="en-US" dirty="0"/>
              <a:t>Dr. Jim McGowan</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Calibri" panose="020F0502020204030204" pitchFamily="34" charset="0"/>
                <a:cs typeface="Calibri" panose="020F0502020204030204" pitchFamily="34" charset="0"/>
              </a:defRPr>
            </a:lvl1pPr>
          </a:lstStyle>
          <a:p>
            <a:pPr>
              <a:defRPr/>
            </a:pPr>
            <a:fld id="{E2FDC1AC-E5EC-4D5F-9FCB-86A3FC8134A0}" type="slidenum">
              <a:rPr lang="en-US" smtClean="0"/>
              <a:pPr>
                <a:defRPr/>
              </a:pPr>
              <a:t>‹#›</a:t>
            </a:fld>
            <a:endParaRPr lang="en-US" dirty="0"/>
          </a:p>
        </p:txBody>
      </p:sp>
    </p:spTree>
    <p:extLst>
      <p:ext uri="{BB962C8B-B14F-4D97-AF65-F5344CB8AC3E}">
        <p14:creationId xmlns:p14="http://schemas.microsoft.com/office/powerpoint/2010/main" val="170927306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98623624-A1BC-4B9F-A5B9-11B5757B6E40}" type="slidenum">
              <a:rPr lang="en-US" altLang="en-US" smtClean="0"/>
              <a:pPr eaLnBrk="1" hangingPunct="1">
                <a:spcBef>
                  <a:spcPct val="0"/>
                </a:spcBef>
              </a:pPr>
              <a:t>1</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400"/>
              </a:spcAft>
              <a:defRPr/>
            </a:pPr>
            <a:r>
              <a:rPr lang="en-US" sz="1400" dirty="0">
                <a:latin typeface="Calibri" panose="020F0502020204030204" pitchFamily="34" charset="0"/>
                <a:cs typeface="Calibri" panose="020F0502020204030204" pitchFamily="34" charset="0"/>
              </a:rPr>
              <a:t>We said that:</a:t>
            </a:r>
          </a:p>
          <a:p>
            <a:pPr marL="342900" indent="-342900">
              <a:spcBef>
                <a:spcPts val="400"/>
              </a:spcBef>
              <a:spcAft>
                <a:spcPts val="400"/>
              </a:spcAft>
              <a:buFont typeface="Arial" pitchFamily="34" charset="0"/>
              <a:buChar char="•"/>
              <a:defRPr/>
            </a:pPr>
            <a:r>
              <a:rPr lang="en-US" sz="1400" dirty="0">
                <a:latin typeface="Calibri" panose="020F0502020204030204" pitchFamily="34" charset="0"/>
                <a:cs typeface="Calibri" panose="020F0502020204030204" pitchFamily="34" charset="0"/>
              </a:rPr>
              <a:t>The New Man is also a </a:t>
            </a:r>
            <a:r>
              <a:rPr lang="en-US" sz="1400" b="1" dirty="0">
                <a:latin typeface="Calibri" panose="020F0502020204030204" pitchFamily="34" charset="0"/>
                <a:cs typeface="Calibri" panose="020F0502020204030204" pitchFamily="34" charset="0"/>
              </a:rPr>
              <a:t>positional</a:t>
            </a:r>
            <a:r>
              <a:rPr lang="en-US" sz="1400" dirty="0">
                <a:latin typeface="Calibri" panose="020F0502020204030204" pitchFamily="34" charset="0"/>
                <a:cs typeface="Calibri" panose="020F0502020204030204" pitchFamily="34" charset="0"/>
              </a:rPr>
              <a:t> person.  </a:t>
            </a:r>
          </a:p>
          <a:p>
            <a:pPr marL="342900" indent="-342900">
              <a:spcBef>
                <a:spcPts val="400"/>
              </a:spcBef>
              <a:spcAft>
                <a:spcPts val="400"/>
              </a:spcAft>
              <a:buFont typeface="Arial" pitchFamily="34" charset="0"/>
              <a:buChar char="•"/>
              <a:defRPr/>
            </a:pPr>
            <a:r>
              <a:rPr lang="en-US" sz="1400" dirty="0">
                <a:latin typeface="Calibri" panose="020F0502020204030204" pitchFamily="34" charset="0"/>
                <a:cs typeface="Calibri" panose="020F0502020204030204" pitchFamily="34" charset="0"/>
              </a:rPr>
              <a:t>The New Man is all of who we are now, as believers </a:t>
            </a:r>
            <a:r>
              <a:rPr lang="en-US" sz="1400" b="1" dirty="0">
                <a:latin typeface="Calibri" panose="020F0502020204030204" pitchFamily="34" charset="0"/>
                <a:cs typeface="Calibri" panose="020F0502020204030204" pitchFamily="34" charset="0"/>
              </a:rPr>
              <a:t>“in Christ”</a:t>
            </a:r>
            <a:r>
              <a:rPr lang="en-US" sz="1400" dirty="0">
                <a:latin typeface="Calibri" panose="020F0502020204030204" pitchFamily="34" charset="0"/>
                <a:cs typeface="Calibri" panose="020F0502020204030204" pitchFamily="34" charset="0"/>
              </a:rPr>
              <a:t>.  </a:t>
            </a:r>
          </a:p>
          <a:p>
            <a:pPr marL="342900" indent="-342900">
              <a:spcBef>
                <a:spcPts val="400"/>
              </a:spcBef>
              <a:spcAft>
                <a:spcPts val="400"/>
              </a:spcAft>
              <a:buFont typeface="Arial" pitchFamily="34" charset="0"/>
              <a:buChar char="•"/>
              <a:defRPr/>
            </a:pPr>
            <a:r>
              <a:rPr lang="en-US" sz="1400" dirty="0">
                <a:latin typeface="Calibri" panose="020F0502020204030204" pitchFamily="34" charset="0"/>
                <a:cs typeface="Calibri" panose="020F0502020204030204" pitchFamily="34" charset="0"/>
              </a:rPr>
              <a:t>The New Man possesses a New Nature.</a:t>
            </a:r>
          </a:p>
          <a:p>
            <a:pPr marL="342900" indent="-342900">
              <a:spcBef>
                <a:spcPts val="400"/>
              </a:spcBef>
              <a:spcAft>
                <a:spcPts val="400"/>
              </a:spcAft>
              <a:buFont typeface="Arial" pitchFamily="34" charset="0"/>
              <a:buChar char="•"/>
              <a:defRPr/>
            </a:pPr>
            <a:r>
              <a:rPr lang="en-US" sz="1400" b="1" i="1" dirty="0">
                <a:latin typeface="Calibri" panose="020F0502020204030204" pitchFamily="34" charset="0"/>
                <a:cs typeface="Calibri" panose="020F0502020204030204" pitchFamily="34" charset="0"/>
              </a:rPr>
              <a:t>The terms “New Man” and “New Nature” are NOT interchangeable terms for the same thing.</a:t>
            </a:r>
          </a:p>
          <a:p>
            <a:pPr marL="342900" indent="-342900">
              <a:spcBef>
                <a:spcPts val="400"/>
              </a:spcBef>
              <a:spcAft>
                <a:spcPts val="400"/>
              </a:spcAft>
              <a:buFont typeface="Arial" pitchFamily="34" charset="0"/>
              <a:buChar char="•"/>
              <a:defRPr/>
            </a:pPr>
            <a:r>
              <a:rPr lang="en-US" altLang="en-US" sz="1400" dirty="0">
                <a:latin typeface="Calibri" pitchFamily="34" charset="0"/>
                <a:cs typeface="Calibri" panose="020F0502020204030204" pitchFamily="34" charset="0"/>
              </a:rPr>
              <a:t>The Sin Nature will be present with the “</a:t>
            </a:r>
            <a:r>
              <a:rPr lang="en-US" altLang="en-US" sz="1400" u="sng" dirty="0">
                <a:latin typeface="Calibri" pitchFamily="34" charset="0"/>
                <a:cs typeface="Calibri" panose="020F0502020204030204" pitchFamily="34" charset="0"/>
              </a:rPr>
              <a:t>believer</a:t>
            </a:r>
            <a:r>
              <a:rPr lang="en-US" altLang="en-US" sz="1400" dirty="0">
                <a:latin typeface="Calibri" pitchFamily="34" charset="0"/>
                <a:cs typeface="Calibri" panose="020F0502020204030204" pitchFamily="34" charset="0"/>
              </a:rPr>
              <a:t>” until he/she receives the new body which is fashioned after Christ’s (1 Jn. 3:2).</a:t>
            </a:r>
          </a:p>
          <a:p>
            <a:pPr eaLnBrk="1" hangingPunct="1">
              <a:spcBef>
                <a:spcPct val="0"/>
              </a:spcBef>
            </a:pPr>
            <a:endParaRPr lang="en-US" altLang="en-US" sz="1400"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B3F4D9E-5A64-4E0A-8E1A-FAA17ACB959E}" type="slidenum">
              <a:rPr lang="en-US" altLang="en-US" smtClean="0"/>
              <a:pPr eaLnBrk="1" hangingPunct="1">
                <a:spcBef>
                  <a:spcPct val="0"/>
                </a:spcBef>
              </a:pPr>
              <a:t>10</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dirty="0">
                <a:latin typeface="Calibri" pitchFamily="34" charset="0"/>
                <a:cs typeface="Calibri" panose="020F0502020204030204" pitchFamily="34" charset="0"/>
              </a:rPr>
              <a:t>Nature is not all of what a creature is…..it is the collection of attributes and characteristics </a:t>
            </a:r>
            <a:r>
              <a:rPr lang="en-US" altLang="en-US" sz="1400" b="1" dirty="0">
                <a:latin typeface="Calibri" pitchFamily="34" charset="0"/>
                <a:cs typeface="Calibri" panose="020F0502020204030204" pitchFamily="34" charset="0"/>
              </a:rPr>
              <a:t>that cause that creature to behave a certain way.</a:t>
            </a:r>
          </a:p>
        </p:txBody>
      </p:sp>
      <p:sp>
        <p:nvSpPr>
          <p:cNvPr id="4" name="Header Placeholder 3"/>
          <p:cNvSpPr>
            <a:spLocks noGrp="1"/>
          </p:cNvSpPr>
          <p:nvPr>
            <p:ph type="hdr" sz="quarter" idx="10"/>
          </p:nvPr>
        </p:nvSpPr>
        <p:spPr/>
        <p:txBody>
          <a:bodyPr/>
          <a:lstStyle/>
          <a:p>
            <a:pPr>
              <a:defRPr/>
            </a:pPr>
            <a:r>
              <a:rPr lang="en-US"/>
              <a:t>Spiritual Anatomy - Part 2</a:t>
            </a:r>
            <a:endParaRPr lang="en-US" dirty="0"/>
          </a:p>
        </p:txBody>
      </p:sp>
      <p:sp>
        <p:nvSpPr>
          <p:cNvPr id="5" name="Footer Placeholder 4"/>
          <p:cNvSpPr>
            <a:spLocks noGrp="1"/>
          </p:cNvSpPr>
          <p:nvPr>
            <p:ph type="ftr" sz="quarter" idx="11"/>
          </p:nvPr>
        </p:nvSpPr>
        <p:spPr/>
        <p:txBody>
          <a:bodyPr/>
          <a:lstStyle/>
          <a:p>
            <a:pPr>
              <a:defRPr/>
            </a:pPr>
            <a:r>
              <a:rPr lang="en-US"/>
              <a:t>Dr. Jim McGowan</a:t>
            </a:r>
            <a:endParaRPr lang="en-US" dirty="0"/>
          </a:p>
        </p:txBody>
      </p:sp>
      <p:sp>
        <p:nvSpPr>
          <p:cNvPr id="6" name="Slide Number Placeholder 5"/>
          <p:cNvSpPr>
            <a:spLocks noGrp="1"/>
          </p:cNvSpPr>
          <p:nvPr>
            <p:ph type="sldNum" sz="quarter" idx="12"/>
          </p:nvPr>
        </p:nvSpPr>
        <p:spPr/>
        <p:txBody>
          <a:bodyPr/>
          <a:lstStyle/>
          <a:p>
            <a:pPr>
              <a:defRPr/>
            </a:pPr>
            <a:fld id="{E2FDC1AC-E5EC-4D5F-9FCB-86A3FC8134A0}" type="slidenum">
              <a:rPr lang="en-US" smtClean="0"/>
              <a:pPr>
                <a:defRPr/>
              </a:pPr>
              <a:t>11</a:t>
            </a:fld>
            <a:endParaRPr lang="en-US" dirty="0"/>
          </a:p>
        </p:txBody>
      </p:sp>
    </p:spTree>
    <p:extLst>
      <p:ext uri="{BB962C8B-B14F-4D97-AF65-F5344CB8AC3E}">
        <p14:creationId xmlns:p14="http://schemas.microsoft.com/office/powerpoint/2010/main" val="227002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defRPr/>
            </a:pPr>
            <a:r>
              <a:rPr lang="en-US" sz="1400" dirty="0">
                <a:latin typeface="Calibri" pitchFamily="34" charset="0"/>
                <a:cs typeface="Calibri" pitchFamily="34" charset="0"/>
              </a:rPr>
              <a:t>We said that:</a:t>
            </a:r>
          </a:p>
          <a:p>
            <a:pPr marL="342900" indent="-342900">
              <a:spcAft>
                <a:spcPts val="600"/>
              </a:spcAft>
              <a:buFont typeface="Arial" pitchFamily="34" charset="0"/>
              <a:buChar char="•"/>
              <a:defRPr/>
            </a:pPr>
            <a:r>
              <a:rPr lang="en-US" sz="1400" dirty="0">
                <a:latin typeface="Calibri" pitchFamily="34" charset="0"/>
                <a:cs typeface="Calibri" pitchFamily="34" charset="0"/>
              </a:rPr>
              <a:t>Individual Personhood continues from Adam to Christ. </a:t>
            </a:r>
          </a:p>
          <a:p>
            <a:pPr marL="342900" indent="-342900">
              <a:spcAft>
                <a:spcPts val="600"/>
              </a:spcAft>
              <a:buFont typeface="Arial" pitchFamily="34" charset="0"/>
              <a:buChar char="•"/>
              <a:defRPr/>
            </a:pPr>
            <a:r>
              <a:rPr lang="en-US" sz="1400" dirty="0">
                <a:latin typeface="Calibri" pitchFamily="34" charset="0"/>
                <a:cs typeface="Calibri" pitchFamily="34" charset="0"/>
              </a:rPr>
              <a:t>The part of the believer that changes over time, (conformed, transformed, grows and matures, is sanctified, etc.), is the </a:t>
            </a:r>
            <a:r>
              <a:rPr lang="en-US" sz="1400" b="1" dirty="0">
                <a:latin typeface="Calibri" pitchFamily="34" charset="0"/>
                <a:cs typeface="Calibri" pitchFamily="34" charset="0"/>
              </a:rPr>
              <a:t>Continuing Person</a:t>
            </a:r>
            <a:r>
              <a:rPr lang="en-US" sz="1400" dirty="0">
                <a:latin typeface="Calibri" pitchFamily="34" charset="0"/>
                <a:cs typeface="Calibri" pitchFamily="34" charset="0"/>
              </a:rPr>
              <a:t>.</a:t>
            </a:r>
          </a:p>
          <a:p>
            <a:pPr marL="342900" indent="-342900">
              <a:spcAft>
                <a:spcPts val="600"/>
              </a:spcAft>
              <a:buFont typeface="Arial" pitchFamily="34" charset="0"/>
              <a:buChar char="•"/>
              <a:defRPr/>
            </a:pPr>
            <a:r>
              <a:rPr lang="en-US" altLang="en-US" sz="1400" dirty="0">
                <a:latin typeface="Calibri" pitchFamily="34" charset="0"/>
                <a:cs typeface="Calibri" panose="020F0502020204030204" pitchFamily="34" charset="0"/>
              </a:rPr>
              <a:t>It is the </a:t>
            </a:r>
            <a:r>
              <a:rPr lang="en-US" altLang="en-US" sz="1400" b="1" dirty="0">
                <a:latin typeface="Calibri" pitchFamily="34" charset="0"/>
                <a:cs typeface="Calibri" panose="020F0502020204030204" pitchFamily="34" charset="0"/>
              </a:rPr>
              <a:t>Continuing Person</a:t>
            </a:r>
            <a:r>
              <a:rPr lang="en-US" altLang="en-US" sz="1400" dirty="0">
                <a:latin typeface="Calibri" pitchFamily="34" charset="0"/>
                <a:cs typeface="Calibri" panose="020F0502020204030204" pitchFamily="34" charset="0"/>
              </a:rPr>
              <a:t> that Paul, </a:t>
            </a:r>
            <a:r>
              <a:rPr lang="en-US" altLang="en-US" sz="1400" i="1" dirty="0">
                <a:latin typeface="Calibri" pitchFamily="34" charset="0"/>
                <a:cs typeface="Calibri" panose="020F0502020204030204" pitchFamily="34" charset="0"/>
              </a:rPr>
              <a:t>as a believer</a:t>
            </a:r>
            <a:r>
              <a:rPr lang="en-US" altLang="en-US" sz="1400" dirty="0">
                <a:latin typeface="Calibri" pitchFamily="34" charset="0"/>
                <a:cs typeface="Calibri" panose="020F0502020204030204" pitchFamily="34" charset="0"/>
              </a:rPr>
              <a:t>,  referred to in Acts 22:3; 20, where he discusses his former life </a:t>
            </a:r>
            <a:r>
              <a:rPr lang="en-US" altLang="en-US" sz="1400" i="1" dirty="0">
                <a:latin typeface="Calibri" pitchFamily="34" charset="0"/>
                <a:cs typeface="Calibri" panose="020F0502020204030204" pitchFamily="34" charset="0"/>
              </a:rPr>
              <a:t>as an unbeliever</a:t>
            </a:r>
            <a:r>
              <a:rPr lang="en-US" altLang="en-US" sz="1400" dirty="0">
                <a:latin typeface="Calibri" pitchFamily="34" charset="0"/>
                <a:cs typeface="Calibri" panose="020F0502020204030204" pitchFamily="34" charset="0"/>
              </a:rPr>
              <a:t>, (“</a:t>
            </a:r>
            <a:r>
              <a:rPr lang="en-US" altLang="en-US" sz="1400" b="1" dirty="0">
                <a:latin typeface="Calibri" pitchFamily="34" charset="0"/>
                <a:cs typeface="Calibri" panose="020F0502020204030204" pitchFamily="34" charset="0"/>
              </a:rPr>
              <a:t>I was</a:t>
            </a:r>
            <a:r>
              <a:rPr lang="en-US" altLang="en-US" sz="1400" dirty="0">
                <a:latin typeface="Calibri" pitchFamily="34" charset="0"/>
                <a:cs typeface="Calibri" panose="020F0502020204030204" pitchFamily="34" charset="0"/>
              </a:rPr>
              <a:t>…”).</a:t>
            </a:r>
          </a:p>
          <a:p>
            <a:pPr eaLnBrk="1" hangingPunct="1">
              <a:spcBef>
                <a:spcPct val="0"/>
              </a:spcBef>
            </a:pPr>
            <a:endParaRPr lang="en-US" altLang="en-US" sz="1400"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6A834AE-BF60-4A0B-84A7-E2B41BC8918E}" type="slidenum">
              <a:rPr lang="en-US" altLang="en-US" smtClean="0"/>
              <a:pPr eaLnBrk="1" hangingPunct="1">
                <a:spcBef>
                  <a:spcPct val="0"/>
                </a:spcBef>
              </a:pPr>
              <a:t>12</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defRPr/>
            </a:pPr>
            <a:r>
              <a:rPr lang="en-US" sz="1400" dirty="0">
                <a:latin typeface="Calibri" pitchFamily="34" charset="0"/>
                <a:cs typeface="Calibri" pitchFamily="34" charset="0"/>
              </a:rPr>
              <a:t>We also said that:</a:t>
            </a:r>
          </a:p>
          <a:p>
            <a:pPr marL="457200" indent="-457200">
              <a:spcAft>
                <a:spcPts val="600"/>
              </a:spcAft>
              <a:buFont typeface="Arial" pitchFamily="34" charset="0"/>
              <a:buChar char="•"/>
              <a:defRPr/>
            </a:pPr>
            <a:r>
              <a:rPr lang="en-US" sz="1400" dirty="0">
                <a:latin typeface="Calibri" pitchFamily="34" charset="0"/>
                <a:cs typeface="Calibri" pitchFamily="34" charset="0"/>
              </a:rPr>
              <a:t>Just as there is </a:t>
            </a:r>
            <a:r>
              <a:rPr lang="en-US" sz="1400" b="1" dirty="0">
                <a:latin typeface="Calibri" pitchFamily="34" charset="0"/>
                <a:cs typeface="Calibri" pitchFamily="34" charset="0"/>
              </a:rPr>
              <a:t>no variation</a:t>
            </a:r>
            <a:r>
              <a:rPr lang="en-US" sz="1400" dirty="0">
                <a:latin typeface="Calibri" pitchFamily="34" charset="0"/>
                <a:cs typeface="Calibri" pitchFamily="34" charset="0"/>
              </a:rPr>
              <a:t> in being “in Adam”, there is also </a:t>
            </a:r>
            <a:r>
              <a:rPr lang="en-US" sz="1400" b="1" dirty="0">
                <a:latin typeface="Calibri" pitchFamily="34" charset="0"/>
                <a:cs typeface="Calibri" pitchFamily="34" charset="0"/>
              </a:rPr>
              <a:t>no changing</a:t>
            </a:r>
            <a:r>
              <a:rPr lang="en-US" sz="1400" dirty="0">
                <a:latin typeface="Calibri" pitchFamily="34" charset="0"/>
                <a:cs typeface="Calibri" pitchFamily="34" charset="0"/>
              </a:rPr>
              <a:t> the Old Man or the Sin Nature.  </a:t>
            </a:r>
          </a:p>
          <a:p>
            <a:pPr marL="457200" indent="-457200">
              <a:spcAft>
                <a:spcPts val="600"/>
              </a:spcAft>
              <a:buFont typeface="Arial" pitchFamily="34" charset="0"/>
              <a:buChar char="•"/>
              <a:defRPr/>
            </a:pPr>
            <a:r>
              <a:rPr lang="en-US" sz="1400" dirty="0">
                <a:latin typeface="Calibri" pitchFamily="34" charset="0"/>
                <a:cs typeface="Calibri" pitchFamily="34" charset="0"/>
              </a:rPr>
              <a:t>There is also </a:t>
            </a:r>
            <a:r>
              <a:rPr lang="en-US" sz="1400" b="1" dirty="0">
                <a:latin typeface="Calibri" pitchFamily="34" charset="0"/>
                <a:cs typeface="Calibri" pitchFamily="34" charset="0"/>
              </a:rPr>
              <a:t>no changing</a:t>
            </a:r>
            <a:r>
              <a:rPr lang="en-US" sz="1400" dirty="0">
                <a:latin typeface="Calibri" pitchFamily="34" charset="0"/>
                <a:cs typeface="Calibri" pitchFamily="34" charset="0"/>
              </a:rPr>
              <a:t> the New Man nor the New Nature, since there is </a:t>
            </a:r>
            <a:r>
              <a:rPr lang="en-US" sz="1400" b="1" dirty="0">
                <a:latin typeface="Calibri" pitchFamily="34" charset="0"/>
                <a:cs typeface="Calibri" pitchFamily="34" charset="0"/>
              </a:rPr>
              <a:t>no variation</a:t>
            </a:r>
            <a:r>
              <a:rPr lang="en-US" sz="1400" dirty="0">
                <a:latin typeface="Calibri" pitchFamily="34" charset="0"/>
                <a:cs typeface="Calibri" pitchFamily="34" charset="0"/>
              </a:rPr>
              <a:t> in being “in Christ”.</a:t>
            </a:r>
          </a:p>
          <a:p>
            <a:pPr marL="457200" indent="-457200">
              <a:spcAft>
                <a:spcPts val="600"/>
              </a:spcAft>
              <a:buFont typeface="Arial" pitchFamily="34" charset="0"/>
              <a:buChar char="•"/>
              <a:defRPr/>
            </a:pPr>
            <a:endParaRPr lang="en-US" sz="1400" dirty="0">
              <a:latin typeface="Calibri" pitchFamily="34" charset="0"/>
              <a:cs typeface="Calibri"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9DE33E5-E368-4F06-AA8E-9BB5BF6BA455}" type="slidenum">
              <a:rPr lang="en-US" altLang="en-US" smtClean="0"/>
              <a:pPr eaLnBrk="1" hangingPunct="1">
                <a:spcBef>
                  <a:spcPct val="0"/>
                </a:spcBef>
              </a:pPr>
              <a:t>13</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34"/>
              </a:spcBef>
              <a:spcAft>
                <a:spcPts val="634"/>
              </a:spcAft>
              <a:defRPr/>
            </a:pPr>
            <a:r>
              <a:rPr lang="en-US" altLang="en-US" sz="1400" dirty="0"/>
              <a:t>Why is it important to consider these things and will it make a difference as we go forward in our discussion?  </a:t>
            </a:r>
          </a:p>
          <a:p>
            <a:pPr>
              <a:spcBef>
                <a:spcPts val="634"/>
              </a:spcBef>
              <a:spcAft>
                <a:spcPts val="634"/>
              </a:spcAft>
              <a:defRPr/>
            </a:pPr>
            <a:r>
              <a:rPr lang="en-US" sz="1400" dirty="0">
                <a:cs typeface="Calibri" pitchFamily="34" charset="0"/>
              </a:rPr>
              <a:t>Consider how you would answer the following questions:</a:t>
            </a:r>
          </a:p>
          <a:p>
            <a:pPr marL="483306" indent="-483306">
              <a:spcBef>
                <a:spcPts val="634"/>
              </a:spcBef>
              <a:spcAft>
                <a:spcPts val="634"/>
              </a:spcAft>
              <a:buFont typeface="Arial" pitchFamily="34" charset="0"/>
              <a:buChar char="•"/>
              <a:defRPr/>
            </a:pPr>
            <a:r>
              <a:rPr lang="en-US" sz="1400" i="1" dirty="0">
                <a:cs typeface="Calibri" pitchFamily="34" charset="0"/>
              </a:rPr>
              <a:t>Am I trying to make the Sin Nature better?  </a:t>
            </a:r>
          </a:p>
          <a:p>
            <a:pPr marL="483306" indent="-483306">
              <a:spcBef>
                <a:spcPts val="634"/>
              </a:spcBef>
              <a:spcAft>
                <a:spcPts val="634"/>
              </a:spcAft>
              <a:buFont typeface="Arial" pitchFamily="34" charset="0"/>
              <a:buChar char="•"/>
              <a:defRPr/>
            </a:pPr>
            <a:r>
              <a:rPr lang="en-US" sz="1400" i="1" dirty="0">
                <a:cs typeface="Calibri" pitchFamily="34" charset="0"/>
              </a:rPr>
              <a:t>Is it God’s plan for me to try really, really, hard, to be a good Christian or be more like Christ?  </a:t>
            </a:r>
          </a:p>
          <a:p>
            <a:pPr marL="483306" indent="-483306">
              <a:spcBef>
                <a:spcPts val="634"/>
              </a:spcBef>
              <a:spcAft>
                <a:spcPts val="634"/>
              </a:spcAft>
              <a:buFont typeface="Arial" pitchFamily="34" charset="0"/>
              <a:buChar char="•"/>
              <a:defRPr/>
            </a:pPr>
            <a:r>
              <a:rPr lang="en-US" sz="1400" i="1" dirty="0">
                <a:cs typeface="Calibri" pitchFamily="34" charset="0"/>
              </a:rPr>
              <a:t>Do we need to improve the New Nature?  The New Man?  </a:t>
            </a:r>
          </a:p>
          <a:p>
            <a:pPr marL="483306" indent="-483306">
              <a:spcBef>
                <a:spcPts val="634"/>
              </a:spcBef>
              <a:spcAft>
                <a:spcPts val="634"/>
              </a:spcAft>
              <a:buFont typeface="Arial" pitchFamily="34" charset="0"/>
              <a:buChar char="•"/>
              <a:defRPr/>
            </a:pPr>
            <a:r>
              <a:rPr lang="en-US" sz="1400" i="1" dirty="0">
                <a:cs typeface="Calibri" pitchFamily="34" charset="0"/>
              </a:rPr>
              <a:t>Do we need to get more </a:t>
            </a:r>
            <a:r>
              <a:rPr lang="en-US" sz="1400" b="1" i="1" dirty="0">
                <a:cs typeface="Calibri" pitchFamily="34" charset="0"/>
              </a:rPr>
              <a:t>‘in Christ’</a:t>
            </a:r>
            <a:r>
              <a:rPr lang="en-US" sz="1400" i="1" dirty="0">
                <a:cs typeface="Calibri" pitchFamily="34" charset="0"/>
              </a:rPr>
              <a:t> than we were yesterday?</a:t>
            </a:r>
            <a:endParaRPr lang="en-US" sz="1400" dirty="0">
              <a:cs typeface="Calibri" pitchFamily="34" charset="0"/>
            </a:endParaRPr>
          </a:p>
          <a:p>
            <a:pPr>
              <a:defRPr/>
            </a:pPr>
            <a:endParaRPr lang="en-US" altLang="en-US" sz="1400"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C82F427-2D88-4E49-8417-D75C1AA2D569}" type="slidenum">
              <a:rPr lang="en-US" altLang="en-US" smtClean="0"/>
              <a:pPr eaLnBrk="1" hangingPunct="1">
                <a:spcBef>
                  <a:spcPct val="0"/>
                </a:spcBef>
              </a:pPr>
              <a:t>14</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Spiritual Anatomy - Part 2</a:t>
            </a:r>
            <a:endParaRPr lang="en-US" dirty="0"/>
          </a:p>
        </p:txBody>
      </p:sp>
      <p:sp>
        <p:nvSpPr>
          <p:cNvPr id="5" name="Footer Placeholder 4"/>
          <p:cNvSpPr>
            <a:spLocks noGrp="1"/>
          </p:cNvSpPr>
          <p:nvPr>
            <p:ph type="ftr" sz="quarter" idx="11"/>
          </p:nvPr>
        </p:nvSpPr>
        <p:spPr/>
        <p:txBody>
          <a:bodyPr/>
          <a:lstStyle/>
          <a:p>
            <a:pPr>
              <a:defRPr/>
            </a:pPr>
            <a:r>
              <a:rPr lang="en-US"/>
              <a:t>Dr. Jim McGowan</a:t>
            </a:r>
            <a:endParaRPr lang="en-US" dirty="0"/>
          </a:p>
        </p:txBody>
      </p:sp>
      <p:sp>
        <p:nvSpPr>
          <p:cNvPr id="6" name="Slide Number Placeholder 5"/>
          <p:cNvSpPr>
            <a:spLocks noGrp="1"/>
          </p:cNvSpPr>
          <p:nvPr>
            <p:ph type="sldNum" sz="quarter" idx="12"/>
          </p:nvPr>
        </p:nvSpPr>
        <p:spPr/>
        <p:txBody>
          <a:bodyPr/>
          <a:lstStyle/>
          <a:p>
            <a:pPr>
              <a:defRPr/>
            </a:pPr>
            <a:fld id="{E2FDC1AC-E5EC-4D5F-9FCB-86A3FC8134A0}" type="slidenum">
              <a:rPr lang="en-US" smtClean="0"/>
              <a:pPr>
                <a:defRPr/>
              </a:pPr>
              <a:t>15</a:t>
            </a:fld>
            <a:endParaRPr lang="en-US" dirty="0"/>
          </a:p>
        </p:txBody>
      </p:sp>
    </p:spTree>
    <p:extLst>
      <p:ext uri="{BB962C8B-B14F-4D97-AF65-F5344CB8AC3E}">
        <p14:creationId xmlns:p14="http://schemas.microsoft.com/office/powerpoint/2010/main" val="399261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34"/>
              </a:spcAft>
            </a:pPr>
            <a:r>
              <a:rPr lang="en-US" altLang="en-US" sz="1400" dirty="0">
                <a:latin typeface="Calibri" pitchFamily="34" charset="0"/>
              </a:rPr>
              <a:t>Getting these concepts clear is vitally important, otherwise </a:t>
            </a:r>
            <a:r>
              <a:rPr lang="en-US" altLang="en-US" sz="1400" i="1" dirty="0">
                <a:latin typeface="Calibri" pitchFamily="34" charset="0"/>
              </a:rPr>
              <a:t>we may find ourselves trying to change things that can never change or never need to change</a:t>
            </a:r>
            <a:r>
              <a:rPr lang="en-US" altLang="en-US" sz="1400" dirty="0">
                <a:latin typeface="Calibri" pitchFamily="34" charset="0"/>
              </a:rPr>
              <a:t>.</a:t>
            </a:r>
          </a:p>
          <a:p>
            <a:pPr defTabSz="966612" eaLnBrk="1" hangingPunct="1">
              <a:spcBef>
                <a:spcPct val="0"/>
              </a:spcBef>
              <a:spcAft>
                <a:spcPts val="634"/>
              </a:spcAft>
              <a:defRPr/>
            </a:pPr>
            <a:r>
              <a:rPr lang="en-US" altLang="en-US" sz="1400" dirty="0">
                <a:latin typeface="Calibri" pitchFamily="34" charset="0"/>
              </a:rPr>
              <a:t>Believers often get frustrated, confused, and flustered, wondering what God is doing because they don’t have a clear biblical understanding of these concepts.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EA6D7F87-8BA3-4921-953C-5965E849EB59}" type="slidenum">
              <a:rPr lang="en-US" altLang="en-US" smtClean="0"/>
              <a:pPr eaLnBrk="1" hangingPunct="1">
                <a:spcBef>
                  <a:spcPct val="0"/>
                </a:spcBef>
              </a:pPr>
              <a:t>16</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34"/>
              </a:spcAft>
            </a:pPr>
            <a:r>
              <a:rPr lang="en-US" altLang="en-US" sz="1400" dirty="0">
                <a:ea typeface="Calibri" pitchFamily="34" charset="0"/>
                <a:cs typeface="Calibri" pitchFamily="34" charset="0"/>
              </a:rPr>
              <a:t>When we understand biblically…</a:t>
            </a:r>
          </a:p>
          <a:p>
            <a:pPr marL="457200" lvl="0" indent="-457200">
              <a:spcAft>
                <a:spcPts val="634"/>
              </a:spcAft>
              <a:buFont typeface="+mj-lt"/>
              <a:buAutoNum type="arabicPeriod"/>
            </a:pPr>
            <a:r>
              <a:rPr lang="en-US" altLang="en-US" sz="1400" dirty="0">
                <a:ea typeface="Calibri" pitchFamily="34" charset="0"/>
                <a:cs typeface="Calibri" pitchFamily="34" charset="0"/>
              </a:rPr>
              <a:t>How God has made us, and </a:t>
            </a:r>
          </a:p>
          <a:p>
            <a:pPr marL="457200" lvl="0" indent="-457200">
              <a:spcAft>
                <a:spcPts val="634"/>
              </a:spcAft>
              <a:buFont typeface="+mj-lt"/>
              <a:buAutoNum type="arabicPeriod"/>
            </a:pPr>
            <a:r>
              <a:rPr lang="en-US" altLang="en-US" sz="1400" dirty="0">
                <a:ea typeface="Calibri" pitchFamily="34" charset="0"/>
                <a:cs typeface="Calibri" pitchFamily="34" charset="0"/>
              </a:rPr>
              <a:t>What God is changing in us, and </a:t>
            </a:r>
          </a:p>
          <a:p>
            <a:pPr marL="457200" lvl="0" indent="-457200">
              <a:spcAft>
                <a:spcPts val="634"/>
              </a:spcAft>
              <a:buFont typeface="+mj-lt"/>
              <a:buAutoNum type="arabicPeriod"/>
            </a:pPr>
            <a:r>
              <a:rPr lang="en-US" altLang="en-US" sz="1400" dirty="0">
                <a:ea typeface="Calibri" pitchFamily="34" charset="0"/>
                <a:cs typeface="Calibri" pitchFamily="34" charset="0"/>
              </a:rPr>
              <a:t>How He is producing this change in us, </a:t>
            </a:r>
          </a:p>
          <a:p>
            <a:pPr>
              <a:spcAft>
                <a:spcPts val="634"/>
              </a:spcAft>
            </a:pPr>
            <a:r>
              <a:rPr lang="en-US" altLang="en-US" sz="1400" dirty="0">
                <a:ea typeface="Calibri" pitchFamily="34" charset="0"/>
                <a:cs typeface="Calibri" pitchFamily="34" charset="0"/>
              </a:rPr>
              <a:t>…then our perception of reality comes in line with His.</a:t>
            </a:r>
          </a:p>
          <a:p>
            <a:endParaRPr lang="en-US" altLang="en-US" sz="1400" dirty="0"/>
          </a:p>
          <a:p>
            <a:endParaRPr lang="en-US" altLang="en-US" sz="1400"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4E747CD-E0E1-40D0-8DEF-51C491EC7799}" type="slidenum">
              <a:rPr lang="en-US" altLang="en-US" smtClean="0"/>
              <a:pPr eaLnBrk="1" hangingPunct="1">
                <a:spcBef>
                  <a:spcPct val="0"/>
                </a:spcBef>
              </a:pPr>
              <a:t>17</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latin typeface="Calibri" pitchFamily="34" charset="0"/>
                <a:cs typeface="Calibri" panose="020F0502020204030204" pitchFamily="34" charset="0"/>
              </a:rPr>
              <a:t>Some Points of Clarification!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i="1" u="sng" dirty="0">
                <a:latin typeface="Calibri" pitchFamily="34" charset="0"/>
                <a:cs typeface="Calibri" pitchFamily="34" charset="0"/>
              </a:rPr>
              <a:t>WE ARE NOT SAYING</a:t>
            </a:r>
            <a:r>
              <a:rPr lang="en-US" sz="1400" b="1" i="1" dirty="0">
                <a:latin typeface="Calibri" pitchFamily="34" charset="0"/>
                <a:cs typeface="Calibri" pitchFamily="34" charset="0"/>
              </a:rPr>
              <a:t> </a:t>
            </a:r>
            <a:r>
              <a:rPr lang="en-US" sz="1400" dirty="0">
                <a:latin typeface="Calibri" pitchFamily="34" charset="0"/>
                <a:cs typeface="Calibri" pitchFamily="34" charset="0"/>
              </a:rPr>
              <a:t>that once we understand these concepts, we will never have any problems!</a:t>
            </a:r>
          </a:p>
          <a:p>
            <a:endParaRPr lang="en-US" sz="1400" dirty="0"/>
          </a:p>
        </p:txBody>
      </p:sp>
      <p:sp>
        <p:nvSpPr>
          <p:cNvPr id="4" name="Header Placeholder 3"/>
          <p:cNvSpPr>
            <a:spLocks noGrp="1"/>
          </p:cNvSpPr>
          <p:nvPr>
            <p:ph type="hdr" sz="quarter" idx="10"/>
          </p:nvPr>
        </p:nvSpPr>
        <p:spPr/>
        <p:txBody>
          <a:bodyPr/>
          <a:lstStyle/>
          <a:p>
            <a:pPr>
              <a:defRPr/>
            </a:pPr>
            <a:r>
              <a:rPr lang="en-US"/>
              <a:t>Spiritual Anatomy - Part 2</a:t>
            </a:r>
            <a:endParaRPr lang="en-US" dirty="0"/>
          </a:p>
        </p:txBody>
      </p:sp>
      <p:sp>
        <p:nvSpPr>
          <p:cNvPr id="5" name="Footer Placeholder 4"/>
          <p:cNvSpPr>
            <a:spLocks noGrp="1"/>
          </p:cNvSpPr>
          <p:nvPr>
            <p:ph type="ftr" sz="quarter" idx="11"/>
          </p:nvPr>
        </p:nvSpPr>
        <p:spPr/>
        <p:txBody>
          <a:bodyPr/>
          <a:lstStyle/>
          <a:p>
            <a:pPr>
              <a:defRPr/>
            </a:pPr>
            <a:r>
              <a:rPr lang="en-US"/>
              <a:t>Dr. Jim McGowan</a:t>
            </a:r>
            <a:endParaRPr lang="en-US" dirty="0"/>
          </a:p>
        </p:txBody>
      </p:sp>
      <p:sp>
        <p:nvSpPr>
          <p:cNvPr id="6" name="Slide Number Placeholder 5"/>
          <p:cNvSpPr>
            <a:spLocks noGrp="1"/>
          </p:cNvSpPr>
          <p:nvPr>
            <p:ph type="sldNum" sz="quarter" idx="12"/>
          </p:nvPr>
        </p:nvSpPr>
        <p:spPr/>
        <p:txBody>
          <a:bodyPr/>
          <a:lstStyle/>
          <a:p>
            <a:pPr>
              <a:defRPr/>
            </a:pPr>
            <a:fld id="{E2FDC1AC-E5EC-4D5F-9FCB-86A3FC8134A0}" type="slidenum">
              <a:rPr lang="en-US" smtClean="0"/>
              <a:pPr>
                <a:defRPr/>
              </a:pPr>
              <a:t>18</a:t>
            </a:fld>
            <a:endParaRPr lang="en-US" dirty="0"/>
          </a:p>
        </p:txBody>
      </p:sp>
    </p:spTree>
    <p:extLst>
      <p:ext uri="{BB962C8B-B14F-4D97-AF65-F5344CB8AC3E}">
        <p14:creationId xmlns:p14="http://schemas.microsoft.com/office/powerpoint/2010/main" val="133554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400" b="1" dirty="0">
                <a:latin typeface="Calibri" pitchFamily="34" charset="0"/>
                <a:cs typeface="Calibri" panose="020F0502020204030204" pitchFamily="34" charset="0"/>
              </a:rPr>
              <a:t>Some Points of Clarification!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u="sng" dirty="0">
                <a:solidFill>
                  <a:srgbClr val="000000"/>
                </a:solidFill>
                <a:latin typeface="Calibri" pitchFamily="34" charset="0"/>
                <a:cs typeface="Calibri" pitchFamily="34" charset="0"/>
              </a:rPr>
              <a:t>WE ARE SAYING</a:t>
            </a:r>
            <a:r>
              <a:rPr lang="en-US" sz="1400" b="1" dirty="0">
                <a:solidFill>
                  <a:srgbClr val="000000"/>
                </a:solidFill>
                <a:latin typeface="Calibri" pitchFamily="34" charset="0"/>
                <a:cs typeface="Calibri" pitchFamily="34" charset="0"/>
              </a:rPr>
              <a:t> </a:t>
            </a:r>
            <a:r>
              <a:rPr lang="en-US" sz="1400" dirty="0">
                <a:solidFill>
                  <a:srgbClr val="000000"/>
                </a:solidFill>
                <a:latin typeface="Calibri" pitchFamily="34" charset="0"/>
                <a:cs typeface="Calibri" pitchFamily="34" charset="0"/>
              </a:rPr>
              <a:t>that once we clearly understand these concepts we won’t have any false, </a:t>
            </a:r>
            <a:r>
              <a:rPr lang="en-US" sz="1400" b="1" dirty="0">
                <a:solidFill>
                  <a:srgbClr val="000000"/>
                </a:solidFill>
                <a:latin typeface="Calibri" pitchFamily="34" charset="0"/>
                <a:cs typeface="Calibri" pitchFamily="34" charset="0"/>
              </a:rPr>
              <a:t>‘self-imposed’</a:t>
            </a:r>
            <a:r>
              <a:rPr lang="en-US" sz="1400" dirty="0">
                <a:solidFill>
                  <a:srgbClr val="000000"/>
                </a:solidFill>
                <a:latin typeface="Calibri" pitchFamily="34" charset="0"/>
                <a:cs typeface="Calibri" pitchFamily="34" charset="0"/>
              </a:rPr>
              <a:t> problems springing from:</a:t>
            </a:r>
          </a:p>
          <a:p>
            <a:pPr marL="460375" lvl="1" indent="-234950">
              <a:spcBef>
                <a:spcPts val="0"/>
              </a:spcBef>
              <a:spcAft>
                <a:spcPts val="600"/>
              </a:spcAft>
              <a:buFont typeface="Arial" pitchFamily="34" charset="0"/>
              <a:buChar char="•"/>
              <a:defRPr/>
            </a:pPr>
            <a:r>
              <a:rPr lang="en-US" sz="1400" dirty="0">
                <a:latin typeface="Calibri" pitchFamily="34" charset="0"/>
                <a:cs typeface="Calibri" pitchFamily="34" charset="0"/>
              </a:rPr>
              <a:t>an erroneous understanding of God’s Word.</a:t>
            </a:r>
          </a:p>
          <a:p>
            <a:pPr marL="460375" lvl="1" indent="-234950">
              <a:spcBef>
                <a:spcPts val="0"/>
              </a:spcBef>
              <a:spcAft>
                <a:spcPts val="600"/>
              </a:spcAft>
              <a:buFont typeface="Arial" pitchFamily="34" charset="0"/>
              <a:buChar char="•"/>
              <a:defRPr/>
            </a:pPr>
            <a:r>
              <a:rPr lang="en-US" sz="1400" dirty="0">
                <a:latin typeface="Calibri" pitchFamily="34" charset="0"/>
                <a:cs typeface="Calibri" pitchFamily="34" charset="0"/>
              </a:rPr>
              <a:t>trying to change something that </a:t>
            </a:r>
            <a:r>
              <a:rPr lang="en-US" sz="1400" b="1" i="1" dirty="0">
                <a:latin typeface="Calibri" pitchFamily="34" charset="0"/>
                <a:cs typeface="Calibri" pitchFamily="34" charset="0"/>
              </a:rPr>
              <a:t>won’t</a:t>
            </a:r>
            <a:r>
              <a:rPr lang="en-US" sz="1400" i="1" dirty="0">
                <a:latin typeface="Calibri" pitchFamily="34" charset="0"/>
                <a:cs typeface="Calibri" pitchFamily="34" charset="0"/>
              </a:rPr>
              <a:t> </a:t>
            </a:r>
            <a:r>
              <a:rPr lang="en-US" sz="1400" dirty="0">
                <a:latin typeface="Calibri" pitchFamily="34" charset="0"/>
                <a:cs typeface="Calibri" pitchFamily="34" charset="0"/>
              </a:rPr>
              <a:t>change. </a:t>
            </a:r>
          </a:p>
          <a:p>
            <a:pPr marL="460375" lvl="1" indent="-234950">
              <a:spcBef>
                <a:spcPts val="0"/>
              </a:spcBef>
              <a:spcAft>
                <a:spcPts val="600"/>
              </a:spcAft>
              <a:buFont typeface="Arial" pitchFamily="34" charset="0"/>
              <a:buChar char="•"/>
              <a:defRPr/>
            </a:pPr>
            <a:r>
              <a:rPr lang="en-US" sz="1400" dirty="0">
                <a:latin typeface="Calibri" pitchFamily="34" charset="0"/>
                <a:cs typeface="Calibri" pitchFamily="34" charset="0"/>
              </a:rPr>
              <a:t>struggling to be more </a:t>
            </a:r>
            <a:r>
              <a:rPr lang="en-US" sz="1400" b="1" dirty="0">
                <a:latin typeface="Calibri" pitchFamily="34" charset="0"/>
                <a:cs typeface="Calibri" pitchFamily="34" charset="0"/>
              </a:rPr>
              <a:t>“in Christ”</a:t>
            </a:r>
            <a:r>
              <a:rPr lang="en-US" sz="1400" dirty="0">
                <a:latin typeface="Calibri" pitchFamily="34" charset="0"/>
                <a:cs typeface="Calibri" pitchFamily="34" charset="0"/>
              </a:rPr>
              <a:t> or more </a:t>
            </a:r>
            <a:r>
              <a:rPr lang="en-US" sz="1400" b="1" dirty="0">
                <a:latin typeface="Calibri" pitchFamily="34" charset="0"/>
                <a:cs typeface="Calibri" pitchFamily="34" charset="0"/>
              </a:rPr>
              <a:t>“like Christ”</a:t>
            </a:r>
            <a:r>
              <a:rPr lang="en-US" sz="1400" dirty="0">
                <a:latin typeface="Calibri" pitchFamily="34" charset="0"/>
                <a:cs typeface="Calibri" pitchFamily="34" charset="0"/>
              </a:rPr>
              <a:t>! </a:t>
            </a:r>
          </a:p>
          <a:p>
            <a:endParaRPr lang="en-US" sz="1400" dirty="0"/>
          </a:p>
        </p:txBody>
      </p:sp>
      <p:sp>
        <p:nvSpPr>
          <p:cNvPr id="4" name="Header Placeholder 3"/>
          <p:cNvSpPr>
            <a:spLocks noGrp="1"/>
          </p:cNvSpPr>
          <p:nvPr>
            <p:ph type="hdr" sz="quarter" idx="10"/>
          </p:nvPr>
        </p:nvSpPr>
        <p:spPr/>
        <p:txBody>
          <a:bodyPr/>
          <a:lstStyle/>
          <a:p>
            <a:pPr>
              <a:defRPr/>
            </a:pPr>
            <a:r>
              <a:rPr lang="en-US"/>
              <a:t>Spiritual Anatomy - Part 2</a:t>
            </a:r>
            <a:endParaRPr lang="en-US" dirty="0"/>
          </a:p>
        </p:txBody>
      </p:sp>
      <p:sp>
        <p:nvSpPr>
          <p:cNvPr id="5" name="Footer Placeholder 4"/>
          <p:cNvSpPr>
            <a:spLocks noGrp="1"/>
          </p:cNvSpPr>
          <p:nvPr>
            <p:ph type="ftr" sz="quarter" idx="11"/>
          </p:nvPr>
        </p:nvSpPr>
        <p:spPr/>
        <p:txBody>
          <a:bodyPr/>
          <a:lstStyle/>
          <a:p>
            <a:pPr>
              <a:defRPr/>
            </a:pPr>
            <a:r>
              <a:rPr lang="en-US"/>
              <a:t>Dr. Jim McGowan</a:t>
            </a:r>
            <a:endParaRPr lang="en-US" dirty="0"/>
          </a:p>
        </p:txBody>
      </p:sp>
      <p:sp>
        <p:nvSpPr>
          <p:cNvPr id="6" name="Slide Number Placeholder 5"/>
          <p:cNvSpPr>
            <a:spLocks noGrp="1"/>
          </p:cNvSpPr>
          <p:nvPr>
            <p:ph type="sldNum" sz="quarter" idx="12"/>
          </p:nvPr>
        </p:nvSpPr>
        <p:spPr/>
        <p:txBody>
          <a:bodyPr/>
          <a:lstStyle/>
          <a:p>
            <a:pPr>
              <a:defRPr/>
            </a:pPr>
            <a:fld id="{E2FDC1AC-E5EC-4D5F-9FCB-86A3FC8134A0}" type="slidenum">
              <a:rPr lang="en-US" smtClean="0"/>
              <a:pPr>
                <a:defRPr/>
              </a:pPr>
              <a:t>19</a:t>
            </a:fld>
            <a:endParaRPr lang="en-US" dirty="0"/>
          </a:p>
        </p:txBody>
      </p:sp>
    </p:spTree>
    <p:extLst>
      <p:ext uri="{BB962C8B-B14F-4D97-AF65-F5344CB8AC3E}">
        <p14:creationId xmlns:p14="http://schemas.microsoft.com/office/powerpoint/2010/main" val="287170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A58B890-D743-457C-841A-30F4EB0BC18B}" type="slidenum">
              <a:rPr lang="en-US" altLang="en-US" smtClean="0"/>
              <a:pPr eaLnBrk="1" hangingPunct="1">
                <a:spcBef>
                  <a:spcPct val="0"/>
                </a:spcBef>
              </a:pPr>
              <a:t>2</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15000"/>
              </a:lnSpc>
              <a:spcBef>
                <a:spcPts val="0"/>
              </a:spcBef>
              <a:spcAft>
                <a:spcPts val="1000"/>
              </a:spcAft>
            </a:pPr>
            <a:r>
              <a:rPr lang="en-US" sz="1400" b="1" dirty="0">
                <a:latin typeface="Calibri" panose="020F0502020204030204" pitchFamily="34" charset="0"/>
              </a:rPr>
              <a:t>1 Corinthians 9:26 (NASB95)</a:t>
            </a:r>
          </a:p>
          <a:p>
            <a:pPr marL="0" marR="0" algn="l">
              <a:lnSpc>
                <a:spcPct val="115000"/>
              </a:lnSpc>
              <a:spcBef>
                <a:spcPts val="0"/>
              </a:spcBef>
              <a:spcAft>
                <a:spcPts val="1000"/>
              </a:spcAft>
            </a:pPr>
            <a:r>
              <a:rPr lang="en-US" sz="1400" dirty="0">
                <a:latin typeface="Calibri" panose="020F0502020204030204" pitchFamily="34" charset="0"/>
              </a:rPr>
              <a:t>Therefore I run in such a way, as not without aim; I box in such a way, as not beating the air;</a:t>
            </a:r>
          </a:p>
          <a:p>
            <a:pPr algn="l"/>
            <a:endParaRPr lang="en-US" sz="1400" dirty="0">
              <a:latin typeface="+mn-lt"/>
            </a:endParaRPr>
          </a:p>
        </p:txBody>
      </p:sp>
      <p:sp>
        <p:nvSpPr>
          <p:cNvPr id="4" name="Header Placeholder 3"/>
          <p:cNvSpPr>
            <a:spLocks noGrp="1"/>
          </p:cNvSpPr>
          <p:nvPr>
            <p:ph type="hdr" sz="quarter" idx="10"/>
          </p:nvPr>
        </p:nvSpPr>
        <p:spPr/>
        <p:txBody>
          <a:bodyPr/>
          <a:lstStyle/>
          <a:p>
            <a:pPr>
              <a:defRPr/>
            </a:pPr>
            <a:r>
              <a:rPr lang="en-US"/>
              <a:t>Spiritual Anatomy - Part 2</a:t>
            </a:r>
            <a:endParaRPr lang="en-US" dirty="0"/>
          </a:p>
        </p:txBody>
      </p:sp>
      <p:sp>
        <p:nvSpPr>
          <p:cNvPr id="5" name="Footer Placeholder 4"/>
          <p:cNvSpPr>
            <a:spLocks noGrp="1"/>
          </p:cNvSpPr>
          <p:nvPr>
            <p:ph type="ftr" sz="quarter" idx="11"/>
          </p:nvPr>
        </p:nvSpPr>
        <p:spPr/>
        <p:txBody>
          <a:bodyPr/>
          <a:lstStyle/>
          <a:p>
            <a:pPr>
              <a:defRPr/>
            </a:pPr>
            <a:r>
              <a:rPr lang="en-US"/>
              <a:t>Dr. Jim McGowan</a:t>
            </a:r>
            <a:endParaRPr lang="en-US" dirty="0"/>
          </a:p>
        </p:txBody>
      </p:sp>
      <p:sp>
        <p:nvSpPr>
          <p:cNvPr id="6" name="Slide Number Placeholder 5"/>
          <p:cNvSpPr>
            <a:spLocks noGrp="1"/>
          </p:cNvSpPr>
          <p:nvPr>
            <p:ph type="sldNum" sz="quarter" idx="12"/>
          </p:nvPr>
        </p:nvSpPr>
        <p:spPr/>
        <p:txBody>
          <a:bodyPr/>
          <a:lstStyle/>
          <a:p>
            <a:pPr>
              <a:defRPr/>
            </a:pPr>
            <a:fld id="{E2FDC1AC-E5EC-4D5F-9FCB-86A3FC8134A0}" type="slidenum">
              <a:rPr lang="en-US" smtClean="0"/>
              <a:pPr>
                <a:defRPr/>
              </a:pPr>
              <a:t>20</a:t>
            </a:fld>
            <a:endParaRPr lang="en-US" dirty="0"/>
          </a:p>
        </p:txBody>
      </p:sp>
    </p:spTree>
    <p:extLst>
      <p:ext uri="{BB962C8B-B14F-4D97-AF65-F5344CB8AC3E}">
        <p14:creationId xmlns:p14="http://schemas.microsoft.com/office/powerpoint/2010/main" val="427882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0" fontAlgn="base" latinLnBrk="0" hangingPunct="0">
              <a:lnSpc>
                <a:spcPct val="100000"/>
              </a:lnSpc>
              <a:spcBef>
                <a:spcPct val="30000"/>
              </a:spcBef>
              <a:spcAft>
                <a:spcPct val="0"/>
              </a:spcAft>
              <a:buClrTx/>
              <a:buSzTx/>
              <a:buFontTx/>
              <a:buNone/>
              <a:tabLst/>
              <a:defRPr/>
            </a:pPr>
            <a:r>
              <a:rPr lang="en-US" altLang="en-US" sz="1400" b="1" dirty="0">
                <a:latin typeface="+mn-lt"/>
                <a:cs typeface="Calibri" panose="020F0502020204030204" pitchFamily="34" charset="0"/>
              </a:rPr>
              <a:t>Some Points of Clarification!</a:t>
            </a:r>
          </a:p>
          <a:p>
            <a:pPr defTabSz="966612">
              <a:defRPr/>
            </a:pPr>
            <a:r>
              <a:rPr lang="en-US" sz="1400" b="1" i="1" u="sng" dirty="0">
                <a:latin typeface="+mn-lt"/>
                <a:cs typeface="Calibri" pitchFamily="34" charset="0"/>
              </a:rPr>
              <a:t>WE ARE SAYING</a:t>
            </a:r>
            <a:r>
              <a:rPr lang="en-US" sz="1400" b="1" i="1" dirty="0">
                <a:latin typeface="+mn-lt"/>
                <a:cs typeface="Calibri" pitchFamily="34" charset="0"/>
              </a:rPr>
              <a:t> </a:t>
            </a:r>
            <a:r>
              <a:rPr lang="en-US" sz="1400" dirty="0">
                <a:latin typeface="+mn-lt"/>
                <a:cs typeface="Calibri" pitchFamily="34" charset="0"/>
              </a:rPr>
              <a:t>that we must correctly understand and answer the following questions:</a:t>
            </a:r>
          </a:p>
          <a:p>
            <a:endParaRPr lang="en-US" sz="1400" dirty="0">
              <a:latin typeface="+mn-lt"/>
            </a:endParaRPr>
          </a:p>
          <a:p>
            <a:pPr marL="248366" lvl="1" indent="-241653">
              <a:spcBef>
                <a:spcPts val="0"/>
              </a:spcBef>
              <a:spcAft>
                <a:spcPts val="634"/>
              </a:spcAft>
              <a:buFont typeface="Arial" charset="0"/>
              <a:buChar char="•"/>
              <a:defRPr/>
            </a:pPr>
            <a:r>
              <a:rPr lang="en-US" sz="1400" dirty="0">
                <a:latin typeface="+mn-lt"/>
                <a:cs typeface="Calibri" pitchFamily="34" charset="0"/>
              </a:rPr>
              <a:t>What God is doing?  </a:t>
            </a:r>
          </a:p>
          <a:p>
            <a:pPr marL="248366" lvl="1" indent="-241653">
              <a:spcBef>
                <a:spcPts val="0"/>
              </a:spcBef>
              <a:spcAft>
                <a:spcPts val="634"/>
              </a:spcAft>
              <a:buFont typeface="Arial" charset="0"/>
              <a:buChar char="•"/>
              <a:defRPr/>
            </a:pPr>
            <a:r>
              <a:rPr lang="en-US" sz="1400" dirty="0">
                <a:latin typeface="+mn-lt"/>
                <a:cs typeface="Calibri" pitchFamily="34" charset="0"/>
              </a:rPr>
              <a:t>What has God already accomplished?</a:t>
            </a:r>
          </a:p>
          <a:p>
            <a:pPr marL="248366" lvl="1" indent="-241653">
              <a:spcBef>
                <a:spcPts val="0"/>
              </a:spcBef>
              <a:spcAft>
                <a:spcPts val="634"/>
              </a:spcAft>
              <a:buFont typeface="Arial" charset="0"/>
              <a:buChar char="•"/>
              <a:defRPr/>
            </a:pPr>
            <a:r>
              <a:rPr lang="en-US" sz="1400" dirty="0">
                <a:latin typeface="+mn-lt"/>
                <a:cs typeface="Calibri" pitchFamily="34" charset="0"/>
              </a:rPr>
              <a:t>What is God accomplishing now?</a:t>
            </a:r>
          </a:p>
          <a:p>
            <a:pPr marL="248366" lvl="1" indent="-241653">
              <a:spcBef>
                <a:spcPts val="0"/>
              </a:spcBef>
              <a:spcAft>
                <a:spcPts val="634"/>
              </a:spcAft>
              <a:buFont typeface="Arial" charset="0"/>
              <a:buChar char="•"/>
              <a:defRPr/>
            </a:pPr>
            <a:r>
              <a:rPr lang="en-US" sz="1400" dirty="0">
                <a:latin typeface="+mn-lt"/>
                <a:cs typeface="Calibri" pitchFamily="34" charset="0"/>
              </a:rPr>
              <a:t>What specific changes does God intend in the life of the believer? </a:t>
            </a:r>
          </a:p>
          <a:p>
            <a:pPr marL="248366" lvl="1" indent="-241653">
              <a:spcBef>
                <a:spcPts val="0"/>
              </a:spcBef>
              <a:spcAft>
                <a:spcPts val="634"/>
              </a:spcAft>
              <a:buFont typeface="Arial" charset="0"/>
              <a:buChar char="•"/>
              <a:defRPr/>
            </a:pPr>
            <a:r>
              <a:rPr lang="en-US" sz="1400" b="1" i="1" dirty="0">
                <a:latin typeface="+mn-lt"/>
                <a:cs typeface="Calibri" pitchFamily="34" charset="0"/>
              </a:rPr>
              <a:t>Are we trying to change what never will change and was never intended to change?</a:t>
            </a:r>
          </a:p>
          <a:p>
            <a:endParaRPr lang="en-US" sz="1400" dirty="0">
              <a:latin typeface="+mn-lt"/>
            </a:endParaRPr>
          </a:p>
        </p:txBody>
      </p:sp>
      <p:sp>
        <p:nvSpPr>
          <p:cNvPr id="4" name="Slide Number Placeholder 3"/>
          <p:cNvSpPr>
            <a:spLocks noGrp="1"/>
          </p:cNvSpPr>
          <p:nvPr>
            <p:ph type="sldNum" sz="quarter" idx="10"/>
          </p:nvPr>
        </p:nvSpPr>
        <p:spPr/>
        <p:txBody>
          <a:bodyPr/>
          <a:lstStyle/>
          <a:p>
            <a:pPr>
              <a:defRPr/>
            </a:pPr>
            <a:fld id="{E2FDC1AC-E5EC-4D5F-9FCB-86A3FC8134A0}"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a:t>Dr. Jim McGowan</a:t>
            </a:r>
          </a:p>
        </p:txBody>
      </p:sp>
      <p:sp>
        <p:nvSpPr>
          <p:cNvPr id="6" name="Header Placeholder 5"/>
          <p:cNvSpPr>
            <a:spLocks noGrp="1"/>
          </p:cNvSpPr>
          <p:nvPr>
            <p:ph type="hdr" sz="quarter" idx="12"/>
          </p:nvPr>
        </p:nvSpPr>
        <p:spPr/>
        <p:txBody>
          <a:bodyPr/>
          <a:lstStyle/>
          <a:p>
            <a:pPr>
              <a:defRPr/>
            </a:pPr>
            <a:r>
              <a:rPr lang="en-US"/>
              <a:t>Spiritual Anatomy - Part 2</a:t>
            </a:r>
          </a:p>
        </p:txBody>
      </p:sp>
    </p:spTree>
    <p:extLst>
      <p:ext uri="{BB962C8B-B14F-4D97-AF65-F5344CB8AC3E}">
        <p14:creationId xmlns:p14="http://schemas.microsoft.com/office/powerpoint/2010/main" val="2151023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Calibri" pitchFamily="34" charset="0"/>
              <a:cs typeface="Calibri" pitchFamily="34"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D2E2C4B-6CE2-45BA-AF6E-AB69BA569084}" type="slidenum">
              <a:rPr lang="en-US" altLang="en-US" smtClean="0">
                <a:solidFill>
                  <a:prstClr val="black"/>
                </a:solidFill>
              </a:rPr>
              <a:pPr eaLnBrk="1" hangingPunct="1">
                <a:spcBef>
                  <a:spcPct val="0"/>
                </a:spcBef>
              </a:pPr>
              <a:t>22</a:t>
            </a:fld>
            <a:endParaRPr lang="en-US" altLang="en-US" dirty="0">
              <a:solidFill>
                <a:prstClr val="black"/>
              </a:solidFill>
            </a:endParaRPr>
          </a:p>
        </p:txBody>
      </p:sp>
      <p:sp>
        <p:nvSpPr>
          <p:cNvPr id="2" name="Footer Placeholder 1"/>
          <p:cNvSpPr>
            <a:spLocks noGrp="1"/>
          </p:cNvSpPr>
          <p:nvPr>
            <p:ph type="ftr" sz="quarter" idx="10"/>
          </p:nvPr>
        </p:nvSpPr>
        <p:spPr/>
        <p:txBody>
          <a:bodyPr/>
          <a:lstStyle/>
          <a:p>
            <a:pPr>
              <a:defRPr/>
            </a:pPr>
            <a:r>
              <a:rPr lang="en-US">
                <a:solidFill>
                  <a:prstClr val="black"/>
                </a:solidFill>
              </a:rPr>
              <a:t>Dr. Jim McGowan</a:t>
            </a:r>
          </a:p>
        </p:txBody>
      </p:sp>
      <p:sp>
        <p:nvSpPr>
          <p:cNvPr id="3" name="Header Placeholder 2"/>
          <p:cNvSpPr>
            <a:spLocks noGrp="1"/>
          </p:cNvSpPr>
          <p:nvPr>
            <p:ph type="hdr" sz="quarter" idx="11"/>
          </p:nvPr>
        </p:nvSpPr>
        <p:spPr/>
        <p:txBody>
          <a:bodyPr/>
          <a:lstStyle/>
          <a:p>
            <a:pPr>
              <a:defRPr/>
            </a:pPr>
            <a:r>
              <a:rPr lang="en-US">
                <a:solidFill>
                  <a:prstClr val="black"/>
                </a:solidFill>
              </a:rPr>
              <a:t>Spiritual Anatomy - Part 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Calibri" pitchFamily="34" charset="0"/>
              <a:cs typeface="Calibri"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DE3BA70-97D9-4509-A56B-5985B4DCD899}" type="slidenum">
              <a:rPr lang="en-US" altLang="en-US" smtClean="0"/>
              <a:pPr eaLnBrk="1" hangingPunct="1">
                <a:spcBef>
                  <a:spcPct val="0"/>
                </a:spcBef>
              </a:pPr>
              <a:t>23</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just" defTabSz="914400" rtl="0" eaLnBrk="0" fontAlgn="base" latinLnBrk="0" hangingPunct="0">
              <a:lnSpc>
                <a:spcPct val="100000"/>
              </a:lnSpc>
              <a:spcBef>
                <a:spcPts val="600"/>
              </a:spcBef>
              <a:spcAft>
                <a:spcPts val="600"/>
              </a:spcAft>
              <a:buClrTx/>
              <a:buSzTx/>
              <a:buFont typeface="+mj-lt"/>
              <a:buAutoNum type="arabicPeriod"/>
              <a:tabLst/>
              <a:defRPr/>
            </a:pPr>
            <a:r>
              <a:rPr lang="en-US" sz="1400" b="1" dirty="0">
                <a:solidFill>
                  <a:schemeClr val="tx1"/>
                </a:solidFill>
                <a:latin typeface="+mn-lt"/>
                <a:cs typeface="Calibri" panose="020F0502020204030204" pitchFamily="34" charset="0"/>
              </a:rPr>
              <a:t>Clarification</a:t>
            </a:r>
          </a:p>
          <a:p>
            <a:pPr marL="285750" indent="-285750" algn="just">
              <a:spcBef>
                <a:spcPts val="600"/>
              </a:spcBef>
              <a:spcAft>
                <a:spcPts val="600"/>
              </a:spcAft>
              <a:buFont typeface="Arial" panose="020B0604020202020204" pitchFamily="34" charset="0"/>
              <a:buChar char="•"/>
            </a:pPr>
            <a:r>
              <a:rPr lang="en-US" altLang="en-US" sz="1400" b="1" dirty="0">
                <a:solidFill>
                  <a:schemeClr val="tx1"/>
                </a:solidFill>
                <a:latin typeface="+mn-lt"/>
                <a:cs typeface="Calibri" panose="020F0502020204030204" pitchFamily="34" charset="0"/>
              </a:rPr>
              <a:t>Identification Truth is predominantly related to Church age believers, </a:t>
            </a:r>
            <a:r>
              <a:rPr lang="en-US" altLang="en-US" sz="1400" i="1" dirty="0">
                <a:solidFill>
                  <a:schemeClr val="tx1"/>
                </a:solidFill>
                <a:latin typeface="+mn-lt"/>
                <a:cs typeface="Calibri" panose="020F0502020204030204" pitchFamily="34" charset="0"/>
              </a:rPr>
              <a:t>(Acts 2 to the Rapture) </a:t>
            </a:r>
            <a:r>
              <a:rPr lang="en-US" altLang="en-US" sz="1400" b="1" dirty="0">
                <a:solidFill>
                  <a:schemeClr val="tx1"/>
                </a:solidFill>
                <a:latin typeface="+mn-lt"/>
                <a:cs typeface="Calibri" panose="020F0502020204030204" pitchFamily="34" charset="0"/>
              </a:rPr>
              <a:t>being</a:t>
            </a:r>
            <a:r>
              <a:rPr lang="en-US" altLang="en-US" sz="1400" dirty="0">
                <a:solidFill>
                  <a:schemeClr val="tx1"/>
                </a:solidFill>
                <a:latin typeface="+mn-lt"/>
                <a:cs typeface="Calibri" panose="020F0502020204030204" pitchFamily="34" charset="0"/>
              </a:rPr>
              <a:t> </a:t>
            </a:r>
            <a:r>
              <a:rPr lang="en-US" altLang="en-US" sz="1400" b="1" dirty="0">
                <a:solidFill>
                  <a:schemeClr val="tx1"/>
                </a:solidFill>
                <a:latin typeface="+mn-lt"/>
                <a:cs typeface="Calibri" panose="020F0502020204030204" pitchFamily="34" charset="0"/>
              </a:rPr>
              <a:t>explained most fully by the Apostle Paul</a:t>
            </a:r>
            <a:r>
              <a:rPr lang="en-US" altLang="en-US" sz="1400" dirty="0">
                <a:solidFill>
                  <a:schemeClr val="tx1"/>
                </a:solidFill>
                <a:latin typeface="+mn-lt"/>
                <a:cs typeface="Calibri" panose="020F0502020204030204" pitchFamily="34" charset="0"/>
              </a:rPr>
              <a:t> </a:t>
            </a:r>
            <a:r>
              <a:rPr lang="en-US" altLang="en-US" sz="1400" i="1" dirty="0">
                <a:solidFill>
                  <a:schemeClr val="tx1"/>
                </a:solidFill>
                <a:latin typeface="+mn-lt"/>
                <a:cs typeface="Calibri" panose="020F0502020204030204" pitchFamily="34" charset="0"/>
              </a:rPr>
              <a:t>(</a:t>
            </a:r>
            <a:r>
              <a:rPr lang="en-US" sz="1400" i="1" dirty="0">
                <a:solidFill>
                  <a:schemeClr val="tx1"/>
                </a:solidFill>
                <a:latin typeface="+mn-lt"/>
                <a:cs typeface="Calibri" panose="020F0502020204030204" pitchFamily="34" charset="0"/>
              </a:rPr>
              <a:t>although it is also evidenced in the writings of John, Peter, and other authors of Scripture as well).</a:t>
            </a:r>
          </a:p>
          <a:p>
            <a:pPr marL="742950" lvl="1" indent="-285750" eaLnBrk="1" hangingPunct="1">
              <a:spcBef>
                <a:spcPct val="0"/>
              </a:spcBef>
              <a:buFont typeface="Calibri" panose="020F0502020204030204" pitchFamily="34" charset="0"/>
              <a:buChar char="―"/>
            </a:pPr>
            <a:r>
              <a:rPr lang="en-US" altLang="en-US" sz="1400" dirty="0">
                <a:solidFill>
                  <a:schemeClr val="tx1"/>
                </a:solidFill>
                <a:latin typeface="+mn-lt"/>
                <a:ea typeface="Calibri" pitchFamily="34" charset="0"/>
                <a:cs typeface="Calibri" pitchFamily="34" charset="0"/>
              </a:rPr>
              <a:t>Israel went into the sea and under the cloud – They were identified with Moses (Baptized into Moses 1 Cor. 10:1) and therefore, under the Law.  We were baptized into Christ and that baptism separates us from the Law. </a:t>
            </a:r>
          </a:p>
          <a:p>
            <a:pPr marL="742950" lvl="1" indent="-285750" eaLnBrk="1" hangingPunct="1">
              <a:spcBef>
                <a:spcPct val="0"/>
              </a:spcBef>
              <a:buFont typeface="Calibri" panose="020F0502020204030204" pitchFamily="34" charset="0"/>
              <a:buChar char="―"/>
            </a:pPr>
            <a:r>
              <a:rPr lang="en-US" altLang="en-US" sz="1400" dirty="0">
                <a:solidFill>
                  <a:schemeClr val="tx1"/>
                </a:solidFill>
                <a:latin typeface="+mn-lt"/>
                <a:ea typeface="Calibri" pitchFamily="34" charset="0"/>
                <a:cs typeface="Calibri" pitchFamily="34" charset="0"/>
              </a:rPr>
              <a:t>Jesus told the unbelieving Jews, “Unless you believe in me, you will die in your sins.  They were stuck in Adam. </a:t>
            </a:r>
          </a:p>
          <a:p>
            <a:pPr marL="285750" indent="-285750" algn="just">
              <a:spcBef>
                <a:spcPts val="600"/>
              </a:spcBef>
              <a:spcAft>
                <a:spcPts val="600"/>
              </a:spcAft>
              <a:buFont typeface="Arial" panose="020B0604020202020204" pitchFamily="34" charset="0"/>
              <a:buChar char="•"/>
            </a:pPr>
            <a:r>
              <a:rPr lang="en-US" altLang="en-US" sz="1400" b="1" dirty="0">
                <a:solidFill>
                  <a:schemeClr val="tx1"/>
                </a:solidFill>
                <a:latin typeface="+mn-lt"/>
                <a:cs typeface="Calibri" panose="020F0502020204030204" pitchFamily="34" charset="0"/>
              </a:rPr>
              <a:t>Identification truth  is revealed and understood entirely by the will and actions of God</a:t>
            </a:r>
            <a:r>
              <a:rPr lang="en-US" altLang="en-US" sz="1400" dirty="0">
                <a:solidFill>
                  <a:schemeClr val="tx1"/>
                </a:solidFill>
                <a:latin typeface="+mn-lt"/>
                <a:cs typeface="Calibri" panose="020F0502020204030204" pitchFamily="34" charset="0"/>
              </a:rPr>
              <a:t>, </a:t>
            </a:r>
            <a:r>
              <a:rPr lang="en-US" altLang="en-US" sz="1400" b="1" i="1" dirty="0">
                <a:solidFill>
                  <a:schemeClr val="tx1"/>
                </a:solidFill>
                <a:latin typeface="+mn-lt"/>
                <a:cs typeface="Calibri" panose="020F0502020204030204" pitchFamily="34" charset="0"/>
              </a:rPr>
              <a:t>and</a:t>
            </a:r>
            <a:r>
              <a:rPr lang="en-US" altLang="en-US" sz="1400" i="1" dirty="0">
                <a:solidFill>
                  <a:schemeClr val="tx1"/>
                </a:solidFill>
                <a:latin typeface="+mn-lt"/>
                <a:cs typeface="Calibri" panose="020F0502020204030204" pitchFamily="34" charset="0"/>
              </a:rPr>
              <a:t> </a:t>
            </a:r>
            <a:r>
              <a:rPr lang="en-US" altLang="en-US" sz="1400" b="1" i="1" dirty="0">
                <a:solidFill>
                  <a:schemeClr val="tx1"/>
                </a:solidFill>
                <a:latin typeface="+mn-lt"/>
                <a:cs typeface="Calibri" panose="020F0502020204030204" pitchFamily="34" charset="0"/>
              </a:rPr>
              <a:t>the blessings of our identification with Christ are accomplished entirely by God’s infinite, eternal and amazing grace</a:t>
            </a:r>
            <a:r>
              <a:rPr lang="en-US" altLang="en-US" sz="1400" dirty="0">
                <a:solidFill>
                  <a:schemeClr val="tx1"/>
                </a:solidFill>
                <a:latin typeface="+mn-lt"/>
                <a:cs typeface="Calibri" panose="020F0502020204030204" pitchFamily="34" charset="0"/>
              </a:rPr>
              <a: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D203D45-0388-4A7B-AFCE-D07732CB6EEE}" type="slidenum">
              <a:rPr lang="en-US" altLang="en-US" smtClean="0"/>
              <a:pPr eaLnBrk="1" hangingPunct="1">
                <a:spcBef>
                  <a:spcPct val="0"/>
                </a:spcBef>
              </a:pPr>
              <a:t>24</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gn="l">
              <a:spcAft>
                <a:spcPts val="1200"/>
              </a:spcAft>
            </a:pPr>
            <a:r>
              <a:rPr lang="en-US" altLang="en-US" sz="1400" b="1" dirty="0">
                <a:latin typeface="Calibri" panose="020F0502020204030204" pitchFamily="34" charset="0"/>
                <a:cs typeface="Calibri" panose="020F0502020204030204" pitchFamily="34" charset="0"/>
              </a:rPr>
              <a:t>Eph. 1:3-4a - </a:t>
            </a:r>
            <a:r>
              <a:rPr lang="en-US" altLang="en-US" sz="1400" dirty="0">
                <a:latin typeface="Calibri" pitchFamily="34" charset="0"/>
                <a:cs typeface="Calibri" panose="020F0502020204030204" pitchFamily="34" charset="0"/>
              </a:rPr>
              <a:t>“</a:t>
            </a:r>
            <a:r>
              <a:rPr lang="en-US" altLang="en-US" sz="1400" baseline="30000" dirty="0">
                <a:latin typeface="Calibri" pitchFamily="34" charset="0"/>
                <a:cs typeface="Calibri" panose="020F0502020204030204" pitchFamily="34" charset="0"/>
              </a:rPr>
              <a:t>3</a:t>
            </a:r>
            <a:r>
              <a:rPr lang="en-US" altLang="en-US" sz="1400" dirty="0">
                <a:latin typeface="Calibri" pitchFamily="34" charset="0"/>
                <a:cs typeface="Calibri" panose="020F0502020204030204" pitchFamily="34" charset="0"/>
              </a:rPr>
              <a:t> Blessed be the God and Father of our Lord Jesus Christ, who has blessed us with every spiritual blessing in the heavenly places </a:t>
            </a:r>
            <a:r>
              <a:rPr lang="en-US" altLang="en-US" sz="1400" b="1" i="1" dirty="0">
                <a:solidFill>
                  <a:srgbClr val="0000FF"/>
                </a:solidFill>
                <a:latin typeface="Calibri" pitchFamily="34" charset="0"/>
                <a:cs typeface="Calibri" panose="020F0502020204030204" pitchFamily="34" charset="0"/>
              </a:rPr>
              <a:t>in Christ</a:t>
            </a:r>
            <a:r>
              <a:rPr lang="en-US" altLang="en-US" sz="1400" dirty="0">
                <a:latin typeface="Calibri" pitchFamily="34" charset="0"/>
                <a:cs typeface="Calibri" panose="020F0502020204030204" pitchFamily="34" charset="0"/>
              </a:rPr>
              <a:t>, </a:t>
            </a:r>
            <a:r>
              <a:rPr lang="en-US" altLang="en-US" sz="1400" baseline="30000" dirty="0">
                <a:latin typeface="Calibri" pitchFamily="34" charset="0"/>
                <a:cs typeface="Calibri" panose="020F0502020204030204" pitchFamily="34" charset="0"/>
              </a:rPr>
              <a:t>4</a:t>
            </a:r>
            <a:r>
              <a:rPr lang="en-US" altLang="en-US" sz="1400" dirty="0">
                <a:latin typeface="Calibri" pitchFamily="34" charset="0"/>
                <a:cs typeface="Calibri" panose="020F0502020204030204" pitchFamily="34" charset="0"/>
              </a:rPr>
              <a:t> just as He chose us </a:t>
            </a:r>
            <a:r>
              <a:rPr lang="en-US" altLang="en-US" sz="1400" b="1" i="1" dirty="0">
                <a:solidFill>
                  <a:srgbClr val="0000FF"/>
                </a:solidFill>
                <a:latin typeface="Calibri" pitchFamily="34" charset="0"/>
                <a:cs typeface="Calibri" panose="020F0502020204030204" pitchFamily="34" charset="0"/>
              </a:rPr>
              <a:t>in Him</a:t>
            </a:r>
            <a:r>
              <a:rPr lang="en-US" altLang="en-US" sz="1400" dirty="0">
                <a:latin typeface="Calibri" pitchFamily="34" charset="0"/>
                <a:cs typeface="Calibri" panose="020F0502020204030204" pitchFamily="34" charset="0"/>
              </a:rPr>
              <a:t>…”.</a:t>
            </a:r>
          </a:p>
          <a:p>
            <a:pPr algn="l" eaLnBrk="1" hangingPunct="1">
              <a:spcBef>
                <a:spcPct val="0"/>
              </a:spcBef>
            </a:pPr>
            <a:endParaRPr lang="en-US" altLang="en-US" sz="1400" dirty="0">
              <a:ea typeface="Calibri" pitchFamily="34" charset="0"/>
              <a:cs typeface="Calibri"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D203D45-0388-4A7B-AFCE-D07732CB6EEE}" type="slidenum">
              <a:rPr lang="en-US" altLang="en-US" smtClean="0"/>
              <a:pPr eaLnBrk="1" hangingPunct="1">
                <a:spcBef>
                  <a:spcPct val="0"/>
                </a:spcBef>
              </a:pPr>
              <a:t>25</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extLst>
      <p:ext uri="{BB962C8B-B14F-4D97-AF65-F5344CB8AC3E}">
        <p14:creationId xmlns:p14="http://schemas.microsoft.com/office/powerpoint/2010/main" val="4047616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startAt="2"/>
              <a:tabLst/>
              <a:defRPr/>
            </a:pPr>
            <a:r>
              <a:rPr lang="en-US" altLang="en-US" sz="1400" b="1" dirty="0">
                <a:latin typeface="+mn-lt"/>
                <a:cs typeface="Calibri" panose="020F0502020204030204" pitchFamily="34" charset="0"/>
              </a:rPr>
              <a:t>Identification Synonyms</a:t>
            </a:r>
            <a:endParaRPr lang="en-US" altLang="en-US" sz="1400" dirty="0">
              <a:latin typeface="+mn-lt"/>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b="1" dirty="0">
                <a:latin typeface="+mn-lt"/>
                <a:cs typeface="Calibri" panose="020F0502020204030204" pitchFamily="34" charset="0"/>
              </a:rPr>
              <a:t>The word ‘identification’ is a convenient ‘handle’ for what the Scripture teaches, but the actual words used to convey this biblical truth include:</a:t>
            </a:r>
          </a:p>
          <a:p>
            <a:pPr rtl="0" eaLnBrk="1" fontAlgn="ctr" latinLnBrk="0" hangingPunct="1"/>
            <a:r>
              <a:rPr lang="en-US" sz="1400" b="1" i="0" u="none" strike="noStrike" kern="1200" dirty="0">
                <a:solidFill>
                  <a:schemeClr val="tx1"/>
                </a:solidFill>
                <a:effectLst/>
                <a:latin typeface="+mn-lt"/>
                <a:ea typeface="+mn-ea"/>
                <a:cs typeface="+mn-cs"/>
              </a:rPr>
              <a:t>In </a:t>
            </a:r>
            <a:r>
              <a:rPr lang="en-US" sz="1400" b="0" i="0" u="none" strike="noStrike" kern="1200" dirty="0">
                <a:solidFill>
                  <a:schemeClr val="tx1"/>
                </a:solidFill>
                <a:effectLst/>
                <a:latin typeface="+mn-lt"/>
                <a:ea typeface="+mn-ea"/>
                <a:cs typeface="+mn-cs"/>
              </a:rPr>
              <a:t> - being placed entirely in, so as to share an identity </a:t>
            </a:r>
          </a:p>
          <a:p>
            <a:pPr rtl="0" eaLnBrk="1" fontAlgn="ctr" latinLnBrk="0" hangingPunct="1"/>
            <a:r>
              <a:rPr lang="en-US" sz="1400" b="1" i="0" u="none" strike="noStrike" kern="1200" dirty="0">
                <a:solidFill>
                  <a:schemeClr val="tx1"/>
                </a:solidFill>
                <a:effectLst/>
                <a:latin typeface="+mn-lt"/>
                <a:ea typeface="+mn-ea"/>
                <a:cs typeface="+mn-cs"/>
              </a:rPr>
              <a:t>With </a:t>
            </a:r>
            <a:r>
              <a:rPr lang="en-US" sz="1400" b="0" i="0" u="none" strike="noStrike" kern="1200" dirty="0">
                <a:solidFill>
                  <a:schemeClr val="tx1"/>
                </a:solidFill>
                <a:effectLst/>
                <a:latin typeface="+mn-lt"/>
                <a:ea typeface="+mn-ea"/>
                <a:cs typeface="+mn-cs"/>
              </a:rPr>
              <a:t> - intimately joined in action and consequence</a:t>
            </a:r>
          </a:p>
          <a:p>
            <a:pPr rtl="0" eaLnBrk="1" fontAlgn="ctr" latinLnBrk="0" hangingPunct="1"/>
            <a:r>
              <a:rPr lang="en-US" sz="1400" b="1" i="0" u="none" strike="noStrike" kern="1200" dirty="0">
                <a:solidFill>
                  <a:schemeClr val="tx1"/>
                </a:solidFill>
                <a:effectLst/>
                <a:latin typeface="+mn-lt"/>
                <a:ea typeface="+mn-ea"/>
                <a:cs typeface="+mn-cs"/>
              </a:rPr>
              <a:t>Together with </a:t>
            </a:r>
            <a:r>
              <a:rPr lang="en-US" sz="1400" b="0" i="0" u="none" strike="noStrike" kern="1200" dirty="0">
                <a:solidFill>
                  <a:schemeClr val="tx1"/>
                </a:solidFill>
                <a:effectLst/>
                <a:latin typeface="+mn-lt"/>
                <a:ea typeface="+mn-ea"/>
                <a:cs typeface="+mn-cs"/>
              </a:rPr>
              <a:t> - as above, with ‘together’ underscoring the same identity &amp; action</a:t>
            </a:r>
          </a:p>
          <a:p>
            <a:pPr rtl="0" eaLnBrk="1" fontAlgn="ctr" latinLnBrk="0" hangingPunct="1"/>
            <a:r>
              <a:rPr lang="en-US" sz="1400" b="1" i="0" u="none" strike="noStrike" kern="1200" dirty="0">
                <a:solidFill>
                  <a:schemeClr val="tx1"/>
                </a:solidFill>
                <a:effectLst/>
                <a:latin typeface="+mn-lt"/>
                <a:ea typeface="+mn-ea"/>
                <a:cs typeface="+mn-cs"/>
              </a:rPr>
              <a:t>United with (Rom. 6) </a:t>
            </a:r>
            <a:r>
              <a:rPr lang="en-US" sz="1400" b="0" i="0" u="none" strike="noStrike" kern="1200" dirty="0">
                <a:solidFill>
                  <a:schemeClr val="tx1"/>
                </a:solidFill>
                <a:effectLst/>
                <a:latin typeface="+mn-lt"/>
                <a:ea typeface="+mn-ea"/>
                <a:cs typeface="+mn-cs"/>
              </a:rPr>
              <a:t> - ‘united’ implies a oneness, so a spiritual oneness is communicated</a:t>
            </a:r>
          </a:p>
          <a:p>
            <a:pPr rtl="0" eaLnBrk="1" fontAlgn="auto" latinLnBrk="0" hangingPunct="1"/>
            <a:r>
              <a:rPr lang="en-US" sz="1400" b="1" i="0" u="none" strike="noStrike" kern="1200" dirty="0">
                <a:solidFill>
                  <a:schemeClr val="tx1"/>
                </a:solidFill>
                <a:effectLst/>
                <a:latin typeface="+mn-lt"/>
                <a:ea typeface="+mn-ea"/>
                <a:cs typeface="+mn-cs"/>
              </a:rPr>
              <a:t>Baptized into (Rom. 6; Col) </a:t>
            </a:r>
            <a:r>
              <a:rPr lang="en-US" sz="1400" b="0" i="0" u="none" strike="noStrike" kern="1200" dirty="0">
                <a:solidFill>
                  <a:schemeClr val="tx1"/>
                </a:solidFill>
                <a:effectLst/>
                <a:latin typeface="+mn-lt"/>
                <a:ea typeface="+mn-ea"/>
                <a:cs typeface="+mn-cs"/>
              </a:rPr>
              <a:t>- ‘baptized’ means to be immersed or entirely placed into, so as to be permanently changed by that immersion or placement</a:t>
            </a:r>
          </a:p>
          <a:p>
            <a:pPr eaLnBrk="1" hangingPunct="1">
              <a:spcBef>
                <a:spcPct val="0"/>
              </a:spcBef>
            </a:pPr>
            <a:endParaRPr lang="en-US" altLang="en-US" sz="1400" dirty="0">
              <a:latin typeface="+mn-lt"/>
              <a:ea typeface="Calibri" pitchFamily="34" charset="0"/>
              <a:cs typeface="Calibri"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C858E4C-ABFC-49DB-9DD7-3AD1FEE9914D}" type="slidenum">
              <a:rPr lang="en-US" altLang="en-US" smtClean="0"/>
              <a:pPr eaLnBrk="1" hangingPunct="1">
                <a:spcBef>
                  <a:spcPct val="0"/>
                </a:spcBef>
              </a:pPr>
              <a:t>26</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lang="en-US" altLang="en-US" sz="1400" b="1" dirty="0">
                <a:latin typeface="Calibri" pitchFamily="34" charset="0"/>
                <a:cs typeface="Calibri" panose="020F0502020204030204" pitchFamily="34" charset="0"/>
              </a:rPr>
              <a:t>Death is Separation</a:t>
            </a:r>
            <a:endParaRPr lang="en-US" altLang="en-US" sz="1400" dirty="0">
              <a:latin typeface="Calibri" pitchFamily="34" charset="0"/>
              <a:cs typeface="Calibri" panose="020F0502020204030204" pitchFamily="34" charset="0"/>
            </a:endParaRPr>
          </a:p>
          <a:p>
            <a:pPr marL="171450" indent="-171450">
              <a:spcBef>
                <a:spcPct val="0"/>
              </a:spcBef>
              <a:spcAft>
                <a:spcPts val="600"/>
              </a:spcAft>
              <a:buFont typeface="Arial" panose="020B0604020202020204" pitchFamily="34" charset="0"/>
              <a:buChar char="•"/>
            </a:pPr>
            <a:r>
              <a:rPr lang="en-US" altLang="en-US" sz="1400" dirty="0">
                <a:latin typeface="Calibri" pitchFamily="34" charset="0"/>
                <a:cs typeface="Calibri" panose="020F0502020204030204" pitchFamily="34" charset="0"/>
              </a:rPr>
              <a:t>When Adam was told that he would surely die if he ate of the tree of the fruit of the knowledge of good and evil (Gen. 2:17), that meant </a:t>
            </a:r>
            <a:r>
              <a:rPr lang="en-US" altLang="en-US" sz="1400" b="1" dirty="0">
                <a:latin typeface="Calibri" pitchFamily="34" charset="0"/>
                <a:cs typeface="Calibri" panose="020F0502020204030204" pitchFamily="34" charset="0"/>
              </a:rPr>
              <a:t>separation</a:t>
            </a:r>
            <a:r>
              <a:rPr lang="en-US" altLang="en-US" sz="1400" dirty="0">
                <a:latin typeface="Calibri" pitchFamily="34" charset="0"/>
                <a:cs typeface="Calibri" panose="020F0502020204030204" pitchFamily="34" charset="0"/>
              </a:rPr>
              <a:t>.  </a:t>
            </a:r>
          </a:p>
          <a:p>
            <a:pPr marL="171450" indent="-171450">
              <a:spcBef>
                <a:spcPct val="0"/>
              </a:spcBef>
              <a:spcAft>
                <a:spcPts val="600"/>
              </a:spcAft>
              <a:buFont typeface="Arial" panose="020B0604020202020204" pitchFamily="34" charset="0"/>
              <a:buChar char="•"/>
            </a:pPr>
            <a:r>
              <a:rPr lang="en-US" altLang="en-US" sz="1400" dirty="0">
                <a:latin typeface="Calibri" pitchFamily="34" charset="0"/>
                <a:cs typeface="Calibri" panose="020F0502020204030204" pitchFamily="34" charset="0"/>
              </a:rPr>
              <a:t>When Isaiah said that the sins of the people of Israel had caused a </a:t>
            </a:r>
            <a:r>
              <a:rPr lang="en-US" altLang="en-US" sz="1400" b="1" dirty="0">
                <a:latin typeface="Calibri" pitchFamily="34" charset="0"/>
                <a:cs typeface="Calibri" panose="020F0502020204030204" pitchFamily="34" charset="0"/>
              </a:rPr>
              <a:t>separation</a:t>
            </a:r>
            <a:r>
              <a:rPr lang="en-US" altLang="en-US" sz="1400" dirty="0">
                <a:latin typeface="Calibri" pitchFamily="34" charset="0"/>
                <a:cs typeface="Calibri" panose="020F0502020204030204" pitchFamily="34" charset="0"/>
              </a:rPr>
              <a:t> from God that meant spiritual death (Isa. 59:1-10).  </a:t>
            </a:r>
          </a:p>
          <a:p>
            <a:pPr marL="171450" indent="-171450">
              <a:spcBef>
                <a:spcPct val="0"/>
              </a:spcBef>
              <a:spcAft>
                <a:spcPts val="600"/>
              </a:spcAft>
              <a:buFont typeface="Arial" panose="020B0604020202020204" pitchFamily="34" charset="0"/>
              <a:buChar char="•"/>
            </a:pPr>
            <a:r>
              <a:rPr lang="en-US" altLang="en-US" sz="1400" dirty="0">
                <a:latin typeface="Calibri" pitchFamily="34" charset="0"/>
                <a:cs typeface="Calibri" panose="020F0502020204030204" pitchFamily="34" charset="0"/>
              </a:rPr>
              <a:t>When Jesus told the Jewish leaders that unless they believed in Him they would </a:t>
            </a:r>
            <a:r>
              <a:rPr lang="en-US" altLang="en-US" sz="1400" i="1" dirty="0">
                <a:latin typeface="Calibri" pitchFamily="34" charset="0"/>
                <a:cs typeface="Calibri" panose="020F0502020204030204" pitchFamily="34" charset="0"/>
              </a:rPr>
              <a:t>‘die in their sins’</a:t>
            </a:r>
            <a:r>
              <a:rPr lang="en-US" altLang="en-US" sz="1400" dirty="0">
                <a:latin typeface="Calibri" pitchFamily="34" charset="0"/>
                <a:cs typeface="Calibri" panose="020F0502020204030204" pitchFamily="34" charset="0"/>
              </a:rPr>
              <a:t>, He was pointing out that they would suffer a death that would </a:t>
            </a:r>
            <a:r>
              <a:rPr lang="en-US" altLang="en-US" sz="1400" b="1" dirty="0">
                <a:latin typeface="Calibri" pitchFamily="34" charset="0"/>
                <a:cs typeface="Calibri" panose="020F0502020204030204" pitchFamily="34" charset="0"/>
              </a:rPr>
              <a:t>separate</a:t>
            </a:r>
            <a:r>
              <a:rPr lang="en-US" altLang="en-US" sz="1400" dirty="0">
                <a:latin typeface="Calibri" pitchFamily="34" charset="0"/>
                <a:cs typeface="Calibri" panose="020F0502020204030204" pitchFamily="34" charset="0"/>
              </a:rPr>
              <a:t> them from the very God they claimed to know (John 8:24).  </a:t>
            </a:r>
          </a:p>
          <a:p>
            <a:pPr marL="171450" indent="-171450">
              <a:spcBef>
                <a:spcPct val="0"/>
              </a:spcBef>
              <a:spcAft>
                <a:spcPts val="600"/>
              </a:spcAft>
              <a:buFont typeface="Arial" panose="020B0604020202020204" pitchFamily="34" charset="0"/>
              <a:buChar char="•"/>
            </a:pPr>
            <a:r>
              <a:rPr lang="en-US" altLang="en-US" sz="1400" b="1" i="1" dirty="0">
                <a:latin typeface="Calibri" pitchFamily="34" charset="0"/>
                <a:cs typeface="Calibri" panose="020F0502020204030204" pitchFamily="34" charset="0"/>
              </a:rPr>
              <a:t>Paul taught that death means separation in Eph. 2:1-3, 11-13; 4:18; Col. 1:21.</a:t>
            </a:r>
            <a:endParaRPr lang="en-US" altLang="en-US" sz="1400" i="1" dirty="0">
              <a:latin typeface="Calibri" pitchFamily="34" charset="0"/>
              <a:cs typeface="Calibri" panose="020F0502020204030204" pitchFamily="34" charset="0"/>
            </a:endParaRPr>
          </a:p>
          <a:p>
            <a:pPr eaLnBrk="1" hangingPunct="1">
              <a:spcBef>
                <a:spcPct val="0"/>
              </a:spcBef>
            </a:pPr>
            <a:endParaRPr lang="en-US" altLang="en-US" sz="1400" dirty="0">
              <a:ea typeface="Calibri" pitchFamily="34" charset="0"/>
              <a:cs typeface="Calibri"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55C87EE-EAD7-4286-9F22-8DE8140D52D3}" type="slidenum">
              <a:rPr lang="en-US" altLang="en-US" smtClean="0"/>
              <a:pPr eaLnBrk="1" hangingPunct="1">
                <a:spcBef>
                  <a:spcPct val="0"/>
                </a:spcBef>
              </a:pPr>
              <a:t>27</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defRPr/>
            </a:pPr>
            <a:r>
              <a:rPr lang="en-US" altLang="en-US" sz="1400" b="1" dirty="0">
                <a:latin typeface="+mn-lt"/>
                <a:cs typeface="Calibri" panose="020F0502020204030204" pitchFamily="34" charset="0"/>
              </a:rPr>
              <a:t>Death is </a:t>
            </a:r>
            <a:r>
              <a:rPr lang="en-US" altLang="en-US" sz="1400" b="1" kern="1200" dirty="0">
                <a:solidFill>
                  <a:schemeClr val="tx1"/>
                </a:solidFill>
                <a:latin typeface="+mn-lt"/>
                <a:ea typeface="+mn-ea"/>
                <a:cs typeface="Calibri" panose="020F0502020204030204" pitchFamily="34" charset="0"/>
              </a:rPr>
              <a:t>Separation - </a:t>
            </a:r>
            <a:r>
              <a:rPr lang="en-US" altLang="en-US" sz="1400" dirty="0">
                <a:latin typeface="+mn-lt"/>
                <a:ea typeface="Calibri" pitchFamily="34" charset="0"/>
                <a:cs typeface="Calibri" pitchFamily="34" charset="0"/>
              </a:rPr>
              <a:t>“Death is Separation” is bad news, unless it is good news!</a:t>
            </a:r>
          </a:p>
          <a:p>
            <a:pPr rtl="0" eaLnBrk="1" fontAlgn="ctr" latinLnBrk="0" hangingPunct="1"/>
            <a:r>
              <a:rPr lang="en-US" sz="1400" b="1" i="0" u="none" strike="noStrike" kern="1200" dirty="0">
                <a:solidFill>
                  <a:schemeClr val="tx1"/>
                </a:solidFill>
                <a:effectLst/>
                <a:latin typeface="+mn-lt"/>
                <a:ea typeface="+mn-ea"/>
                <a:cs typeface="+mn-cs"/>
              </a:rPr>
              <a:t>Rom. 6:1-11 - </a:t>
            </a:r>
            <a:r>
              <a:rPr lang="en-US" sz="1400" b="0" i="0" u="none" strike="noStrike" kern="1200" dirty="0">
                <a:solidFill>
                  <a:schemeClr val="tx1"/>
                </a:solidFill>
                <a:effectLst/>
                <a:latin typeface="+mn-lt"/>
                <a:ea typeface="+mn-ea"/>
                <a:cs typeface="+mn-cs"/>
              </a:rPr>
              <a:t>dead to sin (sin nature), alive to Christ</a:t>
            </a:r>
          </a:p>
          <a:p>
            <a:pPr rtl="0" eaLnBrk="1" fontAlgn="ctr" latinLnBrk="0" hangingPunct="1"/>
            <a:r>
              <a:rPr lang="en-US" sz="1400" b="1" i="0" u="none" strike="noStrike" kern="1200" dirty="0">
                <a:solidFill>
                  <a:schemeClr val="tx1"/>
                </a:solidFill>
                <a:effectLst/>
                <a:latin typeface="+mn-lt"/>
                <a:ea typeface="+mn-ea"/>
                <a:cs typeface="+mn-cs"/>
              </a:rPr>
              <a:t>Rom. 7:1-6 - </a:t>
            </a:r>
            <a:r>
              <a:rPr lang="en-US" sz="1400" b="0" i="0" u="none" strike="noStrike" kern="1200" dirty="0">
                <a:solidFill>
                  <a:schemeClr val="tx1"/>
                </a:solidFill>
                <a:effectLst/>
                <a:latin typeface="+mn-lt"/>
                <a:ea typeface="+mn-ea"/>
                <a:cs typeface="+mn-cs"/>
              </a:rPr>
              <a:t>died to the Law, joined to Christ</a:t>
            </a:r>
          </a:p>
          <a:p>
            <a:pPr rtl="0" eaLnBrk="1" fontAlgn="ctr" latinLnBrk="0" hangingPunct="1"/>
            <a:r>
              <a:rPr lang="en-US" sz="1400" b="1" i="0" u="none" strike="noStrike" kern="1200" dirty="0">
                <a:solidFill>
                  <a:schemeClr val="tx1"/>
                </a:solidFill>
                <a:effectLst/>
                <a:latin typeface="+mn-lt"/>
                <a:ea typeface="+mn-ea"/>
                <a:cs typeface="+mn-cs"/>
              </a:rPr>
              <a:t>2 Cor. 5:14-15 - </a:t>
            </a:r>
            <a:r>
              <a:rPr lang="en-US" sz="1400" b="0" i="0" u="none" strike="noStrike" kern="1200" dirty="0">
                <a:solidFill>
                  <a:schemeClr val="tx1"/>
                </a:solidFill>
                <a:effectLst/>
                <a:latin typeface="+mn-lt"/>
                <a:ea typeface="+mn-ea"/>
                <a:cs typeface="+mn-cs"/>
              </a:rPr>
              <a:t>dead to ourselves, alive to Christ</a:t>
            </a:r>
          </a:p>
          <a:p>
            <a:pPr rtl="0" eaLnBrk="1" fontAlgn="auto" latinLnBrk="0" hangingPunct="1"/>
            <a:r>
              <a:rPr lang="en-US" sz="1400" b="1" i="0" u="none" strike="noStrike" kern="1200" dirty="0">
                <a:solidFill>
                  <a:schemeClr val="tx1"/>
                </a:solidFill>
                <a:effectLst/>
                <a:latin typeface="+mn-lt"/>
                <a:ea typeface="+mn-ea"/>
                <a:cs typeface="+mn-cs"/>
              </a:rPr>
              <a:t>Gal. 2:19- 20 - </a:t>
            </a:r>
            <a:r>
              <a:rPr lang="en-US" sz="1400" b="0" i="0" u="none" strike="noStrike" kern="1200" dirty="0">
                <a:solidFill>
                  <a:schemeClr val="tx1"/>
                </a:solidFill>
                <a:effectLst/>
                <a:latin typeface="+mn-lt"/>
                <a:ea typeface="+mn-ea"/>
                <a:cs typeface="+mn-cs"/>
              </a:rPr>
              <a:t>died to the Law, to live to God</a:t>
            </a:r>
          </a:p>
          <a:p>
            <a:pPr rtl="0" eaLnBrk="1" fontAlgn="auto" latinLnBrk="0" hangingPunct="1"/>
            <a:r>
              <a:rPr lang="en-US" sz="1400" b="1" i="0" u="none" strike="noStrike" kern="1200" dirty="0">
                <a:solidFill>
                  <a:schemeClr val="tx1"/>
                </a:solidFill>
                <a:effectLst/>
                <a:latin typeface="+mn-lt"/>
                <a:ea typeface="+mn-ea"/>
                <a:cs typeface="+mn-cs"/>
              </a:rPr>
              <a:t>Col. 2:20 - </a:t>
            </a:r>
            <a:r>
              <a:rPr lang="en-US" sz="1400" b="0" i="0" u="none" strike="noStrike" kern="1200" dirty="0">
                <a:solidFill>
                  <a:schemeClr val="tx1"/>
                </a:solidFill>
                <a:effectLst/>
                <a:latin typeface="+mn-lt"/>
                <a:ea typeface="+mn-ea"/>
                <a:cs typeface="+mn-cs"/>
              </a:rPr>
              <a:t>died with Christ to the elementary principles of the world</a:t>
            </a:r>
          </a:p>
          <a:p>
            <a:pPr rtl="0" eaLnBrk="1" fontAlgn="auto" latinLnBrk="0" hangingPunct="1"/>
            <a:r>
              <a:rPr lang="en-US" sz="1400" b="1" i="0" u="none" strike="noStrike" kern="1200" dirty="0">
                <a:solidFill>
                  <a:schemeClr val="tx1"/>
                </a:solidFill>
                <a:effectLst/>
                <a:latin typeface="+mn-lt"/>
                <a:ea typeface="+mn-ea"/>
                <a:cs typeface="+mn-cs"/>
              </a:rPr>
              <a:t>Col. 3:5, 20 - </a:t>
            </a:r>
            <a:r>
              <a:rPr lang="en-US" sz="1400" b="0" i="0" u="none" strike="noStrike" kern="1200" dirty="0">
                <a:solidFill>
                  <a:schemeClr val="tx1"/>
                </a:solidFill>
                <a:effectLst/>
                <a:latin typeface="+mn-lt"/>
                <a:ea typeface="+mn-ea"/>
                <a:cs typeface="+mn-cs"/>
              </a:rPr>
              <a:t>dead to sin, died with Christ to the world</a:t>
            </a:r>
          </a:p>
          <a:p>
            <a:pPr eaLnBrk="1" hangingPunct="1">
              <a:spcBef>
                <a:spcPct val="0"/>
              </a:spcBef>
            </a:pPr>
            <a:endParaRPr lang="en-US" altLang="en-US" sz="1400" dirty="0">
              <a:latin typeface="+mn-lt"/>
              <a:ea typeface="Calibri" pitchFamily="34" charset="0"/>
              <a:cs typeface="Calibri"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0A2EFF4-CA81-4D55-A71C-D2AFF0AA63B0}" type="slidenum">
              <a:rPr lang="en-US" altLang="en-US" smtClean="0"/>
              <a:pPr eaLnBrk="1" hangingPunct="1">
                <a:spcBef>
                  <a:spcPct val="0"/>
                </a:spcBef>
              </a:pPr>
              <a:t>28</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indent="-463550" algn="l" eaLnBrk="1" hangingPunct="1">
              <a:spcBef>
                <a:spcPct val="0"/>
              </a:spcBef>
              <a:buFont typeface="+mj-lt"/>
              <a:buAutoNum type="arabicPeriod" startAt="3"/>
            </a:pPr>
            <a:r>
              <a:rPr lang="en-US" altLang="en-US" sz="1400" b="1" dirty="0">
                <a:latin typeface="Calibri" pitchFamily="34" charset="0"/>
                <a:cs typeface="Calibri" panose="020F0502020204030204" pitchFamily="34" charset="0"/>
              </a:rPr>
              <a:t>Death is Separation - The Key Biblical Principles Summarized</a:t>
            </a:r>
          </a:p>
          <a:p>
            <a:pPr marL="349250" indent="-349250" eaLnBrk="1" hangingPunct="1">
              <a:spcBef>
                <a:spcPts val="600"/>
              </a:spcBef>
              <a:spcAft>
                <a:spcPts val="600"/>
              </a:spcAft>
            </a:pPr>
            <a:r>
              <a:rPr lang="en-US" altLang="en-US" sz="1400" dirty="0">
                <a:latin typeface="Calibri" pitchFamily="34" charset="0"/>
                <a:cs typeface="Calibri" panose="020F0502020204030204" pitchFamily="34" charset="0"/>
              </a:rPr>
              <a:t>Identification joins us…</a:t>
            </a:r>
          </a:p>
          <a:p>
            <a:pPr marL="349250" indent="-349250" eaLnBrk="1" hangingPunct="1">
              <a:spcBef>
                <a:spcPts val="600"/>
              </a:spcBef>
              <a:spcAft>
                <a:spcPts val="600"/>
              </a:spcAft>
            </a:pPr>
            <a:r>
              <a:rPr lang="en-US" altLang="en-US" sz="1400" dirty="0">
                <a:latin typeface="Calibri" pitchFamily="34" charset="0"/>
                <a:cs typeface="Calibri" panose="020F0502020204030204" pitchFamily="34" charset="0"/>
              </a:rPr>
              <a:t>Death separates us…</a:t>
            </a:r>
          </a:p>
          <a:p>
            <a:pPr marL="349250" indent="-349250" eaLnBrk="1" hangingPunct="1">
              <a:spcBef>
                <a:spcPts val="600"/>
              </a:spcBef>
              <a:spcAft>
                <a:spcPts val="600"/>
              </a:spcAft>
            </a:pPr>
            <a:r>
              <a:rPr lang="en-US" altLang="en-US" sz="1400" dirty="0">
                <a:latin typeface="Calibri" pitchFamily="34" charset="0"/>
                <a:cs typeface="Calibri" panose="020F0502020204030204" pitchFamily="34" charset="0"/>
              </a:rPr>
              <a:t>Our Identification with death joins us to that death; that death separates us.  </a:t>
            </a:r>
          </a:p>
          <a:p>
            <a:pPr eaLnBrk="1" hangingPunct="1">
              <a:spcBef>
                <a:spcPct val="0"/>
              </a:spcBef>
            </a:pPr>
            <a:endParaRPr lang="en-US" altLang="en-US" sz="1400" dirty="0">
              <a:ea typeface="Calibri" pitchFamily="34" charset="0"/>
              <a:cs typeface="Calibri"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7F8FFF3-1310-4126-A391-E45B127E3BB7}" type="slidenum">
              <a:rPr lang="en-US" altLang="en-US" smtClean="0"/>
              <a:pPr eaLnBrk="1" hangingPunct="1">
                <a:spcBef>
                  <a:spcPct val="0"/>
                </a:spcBef>
              </a:pPr>
              <a:t>29</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Calibri" pitchFamily="34" charset="0"/>
              <a:cs typeface="Calibri" pitchFamily="34"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D2E2C4B-6CE2-45BA-AF6E-AB69BA569084}" type="slidenum">
              <a:rPr lang="en-US" altLang="en-US" smtClean="0"/>
              <a:pPr eaLnBrk="1" hangingPunct="1">
                <a:spcBef>
                  <a:spcPct val="0"/>
                </a:spcBef>
              </a:pPr>
              <a:t>3</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indent="-463550" algn="l" eaLnBrk="1" hangingPunct="1">
              <a:spcBef>
                <a:spcPct val="0"/>
              </a:spcBef>
              <a:buFont typeface="+mj-lt"/>
              <a:buAutoNum type="arabicPeriod" startAt="3"/>
            </a:pPr>
            <a:r>
              <a:rPr lang="en-US" altLang="en-US" sz="1400" b="1" dirty="0">
                <a:latin typeface="Calibri" pitchFamily="34" charset="0"/>
                <a:cs typeface="Calibri" panose="020F0502020204030204" pitchFamily="34" charset="0"/>
              </a:rPr>
              <a:t>Death is Separation - Primary Examples</a:t>
            </a:r>
          </a:p>
          <a:p>
            <a:pPr>
              <a:spcBef>
                <a:spcPts val="600"/>
              </a:spcBef>
              <a:spcAft>
                <a:spcPts val="600"/>
              </a:spcAft>
              <a:defRPr/>
            </a:pPr>
            <a:r>
              <a:rPr lang="en-US" sz="1400" dirty="0">
                <a:latin typeface="Calibri" pitchFamily="34" charset="0"/>
                <a:cs typeface="Calibri" pitchFamily="34" charset="0"/>
              </a:rPr>
              <a:t>Identification with Adam, (being “in Adam”), </a:t>
            </a:r>
            <a:r>
              <a:rPr lang="en-US" sz="1400" b="1" u="sng" dirty="0">
                <a:latin typeface="Calibri" pitchFamily="34" charset="0"/>
                <a:cs typeface="Calibri" pitchFamily="34" charset="0"/>
              </a:rPr>
              <a:t>joins us</a:t>
            </a:r>
            <a:r>
              <a:rPr lang="en-US" sz="1400" b="1" dirty="0">
                <a:latin typeface="Calibri" pitchFamily="34" charset="0"/>
                <a:cs typeface="Calibri" pitchFamily="34" charset="0"/>
              </a:rPr>
              <a:t> </a:t>
            </a:r>
            <a:r>
              <a:rPr lang="en-US" sz="1400" dirty="0">
                <a:latin typeface="Calibri" pitchFamily="34" charset="0"/>
                <a:cs typeface="Calibri" pitchFamily="34" charset="0"/>
              </a:rPr>
              <a:t>to Adam’s </a:t>
            </a:r>
            <a:r>
              <a:rPr lang="en-US" sz="1400" b="1" dirty="0">
                <a:latin typeface="Calibri" pitchFamily="34" charset="0"/>
                <a:cs typeface="Calibri" pitchFamily="34" charset="0"/>
              </a:rPr>
              <a:t>death of separation </a:t>
            </a:r>
            <a:r>
              <a:rPr lang="en-US" sz="1400" dirty="0">
                <a:latin typeface="Calibri" pitchFamily="34" charset="0"/>
                <a:cs typeface="Calibri" pitchFamily="34" charset="0"/>
              </a:rPr>
              <a:t>from God.  </a:t>
            </a:r>
          </a:p>
          <a:p>
            <a:pPr marL="341313" indent="-341313">
              <a:spcBef>
                <a:spcPts val="600"/>
              </a:spcBef>
              <a:spcAft>
                <a:spcPts val="600"/>
              </a:spcAft>
              <a:buFont typeface="Arial" pitchFamily="34" charset="0"/>
              <a:buChar char="•"/>
              <a:defRPr/>
            </a:pPr>
            <a:r>
              <a:rPr lang="en-US" sz="1400" dirty="0">
                <a:latin typeface="Calibri" pitchFamily="34" charset="0"/>
                <a:cs typeface="Calibri" pitchFamily="34" charset="0"/>
              </a:rPr>
              <a:t>Each of us was </a:t>
            </a:r>
            <a:r>
              <a:rPr lang="en-US" sz="1400" b="1" dirty="0">
                <a:latin typeface="Calibri" pitchFamily="34" charset="0"/>
                <a:cs typeface="Calibri" pitchFamily="34" charset="0"/>
              </a:rPr>
              <a:t>joined to </a:t>
            </a:r>
            <a:r>
              <a:rPr lang="en-US" sz="1400" dirty="0">
                <a:latin typeface="Calibri" pitchFamily="34" charset="0"/>
                <a:cs typeface="Calibri" pitchFamily="34" charset="0"/>
              </a:rPr>
              <a:t>the Sin Nature, to the Law, to the World, and to Adam’s spiritual history.</a:t>
            </a:r>
          </a:p>
          <a:p>
            <a:pPr marL="341313" indent="-341313">
              <a:spcBef>
                <a:spcPts val="600"/>
              </a:spcBef>
              <a:spcAft>
                <a:spcPts val="600"/>
              </a:spcAft>
              <a:buFont typeface="Arial" pitchFamily="34" charset="0"/>
              <a:buChar char="•"/>
              <a:defRPr/>
            </a:pPr>
            <a:r>
              <a:rPr lang="en-US" sz="1400" dirty="0">
                <a:latin typeface="Calibri" pitchFamily="34" charset="0"/>
                <a:cs typeface="Calibri" pitchFamily="34" charset="0"/>
              </a:rPr>
              <a:t>As an unbeliever, identified with Adam, (“in Adam”), each of us was </a:t>
            </a:r>
            <a:r>
              <a:rPr lang="en-US" sz="1400" b="1" dirty="0">
                <a:latin typeface="Calibri" pitchFamily="34" charset="0"/>
                <a:cs typeface="Calibri" pitchFamily="34" charset="0"/>
              </a:rPr>
              <a:t>separated from </a:t>
            </a:r>
            <a:r>
              <a:rPr lang="en-US" sz="1400" dirty="0">
                <a:latin typeface="Calibri" pitchFamily="34" charset="0"/>
                <a:cs typeface="Calibri" pitchFamily="34" charset="0"/>
              </a:rPr>
              <a:t>Christ, from His righteousness, and from His spiritual history.</a:t>
            </a:r>
          </a:p>
          <a:p>
            <a:pPr algn="l" eaLnBrk="1" hangingPunct="1">
              <a:spcBef>
                <a:spcPct val="0"/>
              </a:spcBef>
            </a:pPr>
            <a:endParaRPr lang="en-US" altLang="en-US" sz="1400" dirty="0">
              <a:ea typeface="Calibri" pitchFamily="34" charset="0"/>
              <a:cs typeface="Calibri" pitchFamily="34"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D741E53F-43AC-4305-BD1F-5C10FF4F4D0D}" type="slidenum">
              <a:rPr lang="en-US" altLang="en-US" smtClean="0"/>
              <a:pPr eaLnBrk="1" hangingPunct="1">
                <a:spcBef>
                  <a:spcPct val="0"/>
                </a:spcBef>
              </a:pPr>
              <a:t>30</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indent="-463550" algn="l" eaLnBrk="1" hangingPunct="1">
              <a:spcBef>
                <a:spcPct val="0"/>
              </a:spcBef>
              <a:buFont typeface="+mj-lt"/>
              <a:buAutoNum type="arabicPeriod" startAt="4"/>
            </a:pPr>
            <a:r>
              <a:rPr lang="en-US" altLang="en-US" sz="1400" b="1" dirty="0">
                <a:solidFill>
                  <a:schemeClr val="tx1"/>
                </a:solidFill>
                <a:latin typeface="+mn-lt"/>
                <a:cs typeface="Calibri" panose="020F0502020204030204" pitchFamily="34" charset="0"/>
              </a:rPr>
              <a:t>Adam’s Spiritual history? - “I put you in remembrance”</a:t>
            </a:r>
          </a:p>
          <a:p>
            <a:pPr eaLnBrk="1" hangingPunct="1">
              <a:spcBef>
                <a:spcPct val="0"/>
              </a:spcBef>
            </a:pPr>
            <a:endParaRPr lang="en-US" altLang="en-US" sz="1400" dirty="0">
              <a:solidFill>
                <a:schemeClr val="tx1"/>
              </a:solidFill>
              <a:latin typeface="+mn-lt"/>
              <a:ea typeface="Calibri" pitchFamily="34" charset="0"/>
              <a:cs typeface="Calibri" pitchFamily="34" charset="0"/>
            </a:endParaRPr>
          </a:p>
          <a:p>
            <a:pPr marL="346075" indent="-346075" eaLnBrk="1" hangingPunct="1">
              <a:spcBef>
                <a:spcPts val="600"/>
              </a:spcBef>
              <a:spcAft>
                <a:spcPts val="600"/>
              </a:spcAft>
              <a:buFont typeface="Arial" charset="0"/>
              <a:buChar char="•"/>
            </a:pPr>
            <a:r>
              <a:rPr lang="en-US" altLang="en-US" sz="1400" b="1" dirty="0">
                <a:solidFill>
                  <a:schemeClr val="tx1"/>
                </a:solidFill>
                <a:latin typeface="+mn-lt"/>
                <a:cs typeface="Calibri" panose="020F0502020204030204" pitchFamily="34" charset="0"/>
              </a:rPr>
              <a:t>Adam was created in innocence NOT created righteous </a:t>
            </a:r>
            <a:r>
              <a:rPr lang="en-US" altLang="en-US" sz="1400" dirty="0">
                <a:solidFill>
                  <a:schemeClr val="tx1"/>
                </a:solidFill>
                <a:latin typeface="+mn-lt"/>
                <a:cs typeface="Calibri" panose="020F0502020204030204" pitchFamily="34" charset="0"/>
              </a:rPr>
              <a:t>- Innocence is simple </a:t>
            </a:r>
            <a:r>
              <a:rPr lang="en-US" altLang="en-US" sz="1400" b="1" i="1" dirty="0">
                <a:solidFill>
                  <a:schemeClr val="tx1"/>
                </a:solidFill>
                <a:latin typeface="+mn-lt"/>
                <a:cs typeface="Calibri" panose="020F0502020204030204" pitchFamily="34" charset="0"/>
              </a:rPr>
              <a:t>‘not having sinned,’</a:t>
            </a:r>
            <a:r>
              <a:rPr lang="en-US" altLang="en-US" sz="1400" b="1" dirty="0">
                <a:solidFill>
                  <a:schemeClr val="tx1"/>
                </a:solidFill>
                <a:latin typeface="+mn-lt"/>
                <a:cs typeface="Calibri" panose="020F0502020204030204" pitchFamily="34" charset="0"/>
              </a:rPr>
              <a:t> </a:t>
            </a:r>
            <a:r>
              <a:rPr lang="en-US" altLang="en-US" sz="1400" dirty="0">
                <a:solidFill>
                  <a:schemeClr val="tx1"/>
                </a:solidFill>
                <a:latin typeface="+mn-lt"/>
                <a:cs typeface="Calibri" panose="020F0502020204030204" pitchFamily="34" charset="0"/>
              </a:rPr>
              <a:t>a condition which could be lost as was apparent with Adam. </a:t>
            </a:r>
          </a:p>
          <a:p>
            <a:pPr marL="346075" indent="-346075" eaLnBrk="1" hangingPunct="1">
              <a:spcBef>
                <a:spcPts val="600"/>
              </a:spcBef>
              <a:spcAft>
                <a:spcPts val="600"/>
              </a:spcAft>
              <a:buFont typeface="Arial" charset="0"/>
              <a:buChar char="•"/>
            </a:pPr>
            <a:r>
              <a:rPr lang="en-US" altLang="en-US" sz="1400" dirty="0">
                <a:solidFill>
                  <a:schemeClr val="tx1"/>
                </a:solidFill>
                <a:latin typeface="+mn-lt"/>
                <a:cs typeface="Calibri" panose="020F0502020204030204" pitchFamily="34" charset="0"/>
              </a:rPr>
              <a:t>Adam died </a:t>
            </a:r>
            <a:r>
              <a:rPr lang="en-US" altLang="en-US" sz="1400" b="1" i="1" dirty="0">
                <a:solidFill>
                  <a:schemeClr val="tx1"/>
                </a:solidFill>
                <a:latin typeface="+mn-lt"/>
                <a:cs typeface="Calibri" panose="020F0502020204030204" pitchFamily="34" charset="0"/>
              </a:rPr>
              <a:t>(became separated from God) </a:t>
            </a:r>
            <a:r>
              <a:rPr lang="en-US" altLang="en-US" sz="1400" dirty="0">
                <a:solidFill>
                  <a:schemeClr val="tx1"/>
                </a:solidFill>
                <a:latin typeface="+mn-lt"/>
                <a:cs typeface="Calibri" panose="020F0502020204030204" pitchFamily="34" charset="0"/>
              </a:rPr>
              <a:t>because of rebellion in choosing his own way.  </a:t>
            </a:r>
          </a:p>
          <a:p>
            <a:pPr marL="346075" indent="-346075" eaLnBrk="1" hangingPunct="1">
              <a:spcBef>
                <a:spcPts val="600"/>
              </a:spcBef>
              <a:spcAft>
                <a:spcPts val="600"/>
              </a:spcAft>
              <a:buFont typeface="Arial" charset="0"/>
              <a:buChar char="•"/>
            </a:pPr>
            <a:r>
              <a:rPr lang="en-US" altLang="en-US" sz="1400" dirty="0">
                <a:solidFill>
                  <a:schemeClr val="tx1"/>
                </a:solidFill>
                <a:latin typeface="+mn-lt"/>
                <a:cs typeface="Calibri" panose="020F0502020204030204" pitchFamily="34" charset="0"/>
              </a:rPr>
              <a:t>All humanity has inherited a sin nature through Adam.</a:t>
            </a:r>
          </a:p>
          <a:p>
            <a:pPr marL="346075" indent="-346075" eaLnBrk="1" hangingPunct="1">
              <a:spcBef>
                <a:spcPts val="600"/>
              </a:spcBef>
              <a:spcAft>
                <a:spcPts val="600"/>
              </a:spcAft>
              <a:buFont typeface="Arial" charset="0"/>
              <a:buChar char="•"/>
            </a:pPr>
            <a:r>
              <a:rPr lang="en-US" altLang="en-US" sz="1400" dirty="0">
                <a:solidFill>
                  <a:schemeClr val="tx1"/>
                </a:solidFill>
                <a:latin typeface="+mn-lt"/>
                <a:cs typeface="Calibri" panose="020F0502020204030204" pitchFamily="34" charset="0"/>
              </a:rPr>
              <a:t>All unbelievers are now </a:t>
            </a:r>
            <a:r>
              <a:rPr lang="en-US" altLang="en-US" sz="1400" b="1" dirty="0">
                <a:solidFill>
                  <a:schemeClr val="tx1"/>
                </a:solidFill>
                <a:latin typeface="+mn-lt"/>
                <a:cs typeface="Calibri" panose="020F0502020204030204" pitchFamily="34" charset="0"/>
              </a:rPr>
              <a:t>“in Adam”</a:t>
            </a:r>
            <a:r>
              <a:rPr lang="en-US" altLang="en-US" sz="1400" dirty="0">
                <a:solidFill>
                  <a:schemeClr val="tx1"/>
                </a:solidFill>
                <a:latin typeface="+mn-lt"/>
                <a:cs typeface="Calibri" panose="020F0502020204030204" pitchFamily="34" charset="0"/>
              </a:rPr>
              <a:t> and share his spiritual history and subsequent consequences, </a:t>
            </a:r>
            <a:r>
              <a:rPr lang="en-US" altLang="en-US" sz="1400" b="1" i="1" dirty="0">
                <a:solidFill>
                  <a:schemeClr val="tx1"/>
                </a:solidFill>
                <a:latin typeface="+mn-lt"/>
                <a:cs typeface="Calibri" panose="020F0502020204030204" pitchFamily="34" charset="0"/>
              </a:rPr>
              <a:t>through identification with him</a:t>
            </a:r>
            <a:r>
              <a:rPr lang="en-US" altLang="en-US" sz="1400" dirty="0">
                <a:solidFill>
                  <a:schemeClr val="tx1"/>
                </a:solidFill>
                <a:latin typeface="+mn-lt"/>
                <a:cs typeface="Calibri" panose="020F0502020204030204" pitchFamily="34" charset="0"/>
              </a:rPr>
              <a: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121CC7E-0202-4D47-A8E4-49DF3FEEBA98}" type="slidenum">
              <a:rPr lang="en-US" altLang="en-US" smtClean="0"/>
              <a:pPr eaLnBrk="1" hangingPunct="1">
                <a:spcBef>
                  <a:spcPct val="0"/>
                </a:spcBef>
              </a:pPr>
              <a:t>31</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indent="-463550" algn="l" eaLnBrk="1" hangingPunct="1">
              <a:spcBef>
                <a:spcPct val="0"/>
              </a:spcBef>
              <a:buFont typeface="+mj-lt"/>
              <a:buAutoNum type="arabicPeriod" startAt="5"/>
            </a:pPr>
            <a:r>
              <a:rPr lang="en-US" altLang="en-US" sz="1400" b="1" dirty="0">
                <a:latin typeface="Calibri" pitchFamily="34" charset="0"/>
                <a:cs typeface="Calibri" panose="020F0502020204030204" pitchFamily="34" charset="0"/>
              </a:rPr>
              <a:t>Christ’s Spiritual history? - “I put you in remembrance”</a:t>
            </a:r>
          </a:p>
          <a:p>
            <a:pPr marL="342900" indent="-342900" algn="just" eaLnBrk="1" hangingPunct="1">
              <a:spcBef>
                <a:spcPts val="600"/>
              </a:spcBef>
              <a:spcAft>
                <a:spcPts val="600"/>
              </a:spcAft>
              <a:buFont typeface="Arial" panose="020B0604020202020204" pitchFamily="34" charset="0"/>
              <a:buChar char="•"/>
            </a:pPr>
            <a:r>
              <a:rPr lang="en-US" altLang="en-US" sz="1400" dirty="0">
                <a:latin typeface="Calibri" pitchFamily="34" charset="0"/>
                <a:cs typeface="Calibri" panose="020F0502020204030204" pitchFamily="34" charset="0"/>
              </a:rPr>
              <a:t>The moment we believed we were identified with </a:t>
            </a:r>
            <a:r>
              <a:rPr lang="en-US" altLang="en-US" sz="1400" b="1" i="1" dirty="0">
                <a:latin typeface="Calibri" pitchFamily="34" charset="0"/>
                <a:cs typeface="Calibri" panose="020F0502020204030204" pitchFamily="34" charset="0"/>
              </a:rPr>
              <a:t>(joined to) </a:t>
            </a:r>
            <a:r>
              <a:rPr lang="en-US" altLang="en-US" sz="1400" dirty="0">
                <a:latin typeface="Calibri" pitchFamily="34" charset="0"/>
                <a:cs typeface="Calibri" panose="020F0502020204030204" pitchFamily="34" charset="0"/>
              </a:rPr>
              <a:t>Christ in His Death, Burial, Resurrection, Ascension, and Seating in Heaven.</a:t>
            </a:r>
          </a:p>
          <a:p>
            <a:pPr marL="342900" indent="-342900" algn="just" eaLnBrk="1" hangingPunct="1">
              <a:spcBef>
                <a:spcPts val="600"/>
              </a:spcBef>
              <a:spcAft>
                <a:spcPts val="600"/>
              </a:spcAft>
              <a:buFont typeface="Arial" panose="020B0604020202020204" pitchFamily="34" charset="0"/>
              <a:buChar char="•"/>
            </a:pPr>
            <a:r>
              <a:rPr lang="en-US" altLang="en-US" sz="1400" dirty="0">
                <a:latin typeface="Calibri" pitchFamily="34" charset="0"/>
                <a:cs typeface="Calibri" panose="020F0502020204030204" pitchFamily="34" charset="0"/>
              </a:rPr>
              <a:t>Christ is righteous. The moment we believed we were given Christ’s righteousness which is unchangeable and eternal. Righteousness is right standing with God.</a:t>
            </a:r>
          </a:p>
          <a:p>
            <a:pPr marL="342900" indent="-342900" algn="just" eaLnBrk="1" hangingPunct="1">
              <a:spcBef>
                <a:spcPts val="600"/>
              </a:spcBef>
              <a:spcAft>
                <a:spcPts val="600"/>
              </a:spcAft>
              <a:buFont typeface="Arial" panose="020B0604020202020204" pitchFamily="34" charset="0"/>
              <a:buChar char="•"/>
            </a:pPr>
            <a:r>
              <a:rPr lang="en-US" altLang="en-US" sz="1400" dirty="0">
                <a:latin typeface="Calibri" pitchFamily="34" charset="0"/>
                <a:cs typeface="Calibri" panose="020F0502020204030204" pitchFamily="34" charset="0"/>
              </a:rPr>
              <a:t>The moment we believed we were positionally “in Christ”, a New Man with a New Nature.</a:t>
            </a:r>
          </a:p>
          <a:p>
            <a:pPr marL="0" indent="0" algn="l" eaLnBrk="1" hangingPunct="1">
              <a:spcBef>
                <a:spcPct val="0"/>
              </a:spcBef>
              <a:buFont typeface="+mj-lt"/>
              <a:buNone/>
            </a:pPr>
            <a:endParaRPr lang="en-US" altLang="en-US" sz="1400" b="1" dirty="0">
              <a:latin typeface="Calibri" pitchFamily="34" charset="0"/>
              <a:cs typeface="Calibri" panose="020F0502020204030204" pitchFamily="34"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69E47FB-3600-4A4F-9830-8C3FF498EB5C}" type="slidenum">
              <a:rPr lang="en-US" altLang="en-US" smtClean="0"/>
              <a:pPr eaLnBrk="1" hangingPunct="1">
                <a:spcBef>
                  <a:spcPct val="0"/>
                </a:spcBef>
              </a:pPr>
              <a:t>32</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3550" indent="-463550" algn="l" eaLnBrk="1" hangingPunct="1">
              <a:spcBef>
                <a:spcPct val="0"/>
              </a:spcBef>
              <a:buFont typeface="+mj-lt"/>
              <a:buAutoNum type="arabicPeriod" startAt="5"/>
            </a:pPr>
            <a:r>
              <a:rPr lang="en-US" altLang="en-US" sz="1400" b="1" dirty="0">
                <a:latin typeface="+mn-lt"/>
                <a:cs typeface="Calibri" panose="020F0502020204030204" pitchFamily="34" charset="0"/>
              </a:rPr>
              <a:t>Christ’s Spiritual history? - “I put you in remembrance”</a:t>
            </a:r>
          </a:p>
          <a:p>
            <a:pPr marL="914400" lvl="1" indent="-457200" algn="just">
              <a:spcBef>
                <a:spcPts val="600"/>
              </a:spcBef>
              <a:spcAft>
                <a:spcPts val="600"/>
              </a:spcAft>
              <a:buFont typeface="Arial" panose="020B0604020202020204" pitchFamily="34" charset="0"/>
              <a:buChar char="•"/>
              <a:defRPr/>
            </a:pPr>
            <a:r>
              <a:rPr lang="en-US" sz="1400" dirty="0">
                <a:latin typeface="Calibri" pitchFamily="34" charset="0"/>
                <a:cs typeface="Calibri" pitchFamily="34" charset="0"/>
              </a:rPr>
              <a:t>Identification with Christ, (being “in Christ”), </a:t>
            </a:r>
            <a:r>
              <a:rPr lang="en-US" sz="1400" b="1" u="sng" dirty="0">
                <a:latin typeface="Calibri" pitchFamily="34" charset="0"/>
                <a:cs typeface="Calibri" pitchFamily="34" charset="0"/>
              </a:rPr>
              <a:t>joins us</a:t>
            </a:r>
            <a:r>
              <a:rPr lang="en-US" sz="1400" b="1" dirty="0">
                <a:latin typeface="Calibri" pitchFamily="34" charset="0"/>
                <a:cs typeface="Calibri" pitchFamily="34" charset="0"/>
              </a:rPr>
              <a:t> </a:t>
            </a:r>
            <a:r>
              <a:rPr lang="en-US" sz="1400" dirty="0">
                <a:latin typeface="Calibri" pitchFamily="34" charset="0"/>
                <a:cs typeface="Calibri" pitchFamily="34" charset="0"/>
              </a:rPr>
              <a:t>to Christ.  As believers, </a:t>
            </a:r>
            <a:r>
              <a:rPr lang="en-US" sz="1400" b="1" dirty="0">
                <a:latin typeface="Calibri" pitchFamily="34" charset="0"/>
                <a:cs typeface="Calibri" pitchFamily="34" charset="0"/>
              </a:rPr>
              <a:t>‘</a:t>
            </a:r>
            <a:r>
              <a:rPr lang="en-US" sz="1400" b="1" u="sng" dirty="0">
                <a:latin typeface="Calibri" pitchFamily="34" charset="0"/>
                <a:cs typeface="Calibri" pitchFamily="34" charset="0"/>
              </a:rPr>
              <a:t>what was true</a:t>
            </a:r>
            <a:r>
              <a:rPr lang="en-US" sz="1400" b="1" dirty="0">
                <a:latin typeface="Calibri" pitchFamily="34" charset="0"/>
                <a:cs typeface="Calibri" pitchFamily="34" charset="0"/>
              </a:rPr>
              <a:t>’</a:t>
            </a:r>
            <a:r>
              <a:rPr lang="en-US" sz="1400" dirty="0">
                <a:latin typeface="Calibri" pitchFamily="34" charset="0"/>
                <a:cs typeface="Calibri" pitchFamily="34" charset="0"/>
              </a:rPr>
              <a:t> of our being joined to and identified with Adam has forever changed.</a:t>
            </a:r>
          </a:p>
          <a:p>
            <a:pPr marL="1371600" lvl="1" indent="-457200" algn="just">
              <a:spcBef>
                <a:spcPts val="600"/>
              </a:spcBef>
              <a:spcAft>
                <a:spcPts val="600"/>
              </a:spcAft>
              <a:buFont typeface="Calibri" panose="020F0502020204030204" pitchFamily="34" charset="0"/>
              <a:buChar char="―"/>
              <a:defRPr/>
            </a:pPr>
            <a:r>
              <a:rPr lang="en-US" sz="1400" dirty="0">
                <a:latin typeface="Calibri" pitchFamily="34" charset="0"/>
                <a:cs typeface="Calibri" pitchFamily="34" charset="0"/>
              </a:rPr>
              <a:t>Identified with Christ, we were </a:t>
            </a:r>
            <a:r>
              <a:rPr lang="en-US" sz="1400" b="1" dirty="0">
                <a:latin typeface="Calibri" pitchFamily="34" charset="0"/>
                <a:cs typeface="Calibri" pitchFamily="34" charset="0"/>
              </a:rPr>
              <a:t>joined to </a:t>
            </a:r>
            <a:r>
              <a:rPr lang="en-US" sz="1400" dirty="0">
                <a:latin typeface="Calibri" pitchFamily="34" charset="0"/>
                <a:cs typeface="Calibri" pitchFamily="34" charset="0"/>
              </a:rPr>
              <a:t>Christ, to His righteousness, and to His spiritual history.</a:t>
            </a:r>
          </a:p>
          <a:p>
            <a:pPr marL="1371600" lvl="1" indent="-457200" algn="just">
              <a:spcBef>
                <a:spcPts val="600"/>
              </a:spcBef>
              <a:spcAft>
                <a:spcPts val="600"/>
              </a:spcAft>
              <a:buFont typeface="Calibri" panose="020F0502020204030204" pitchFamily="34" charset="0"/>
              <a:buChar char="―"/>
              <a:defRPr/>
            </a:pPr>
            <a:r>
              <a:rPr lang="en-US" sz="1400" dirty="0">
                <a:latin typeface="Calibri" pitchFamily="34" charset="0"/>
                <a:cs typeface="Calibri" pitchFamily="34" charset="0"/>
              </a:rPr>
              <a:t>In our identification with Christ, each one of us was </a:t>
            </a:r>
            <a:r>
              <a:rPr lang="en-US" sz="1400" b="1" dirty="0">
                <a:latin typeface="Calibri" pitchFamily="34" charset="0"/>
                <a:cs typeface="Calibri" pitchFamily="34" charset="0"/>
              </a:rPr>
              <a:t>separated from </a:t>
            </a:r>
            <a:r>
              <a:rPr lang="en-US" sz="1400" dirty="0">
                <a:latin typeface="Calibri" pitchFamily="34" charset="0"/>
                <a:cs typeface="Calibri" pitchFamily="34" charset="0"/>
              </a:rPr>
              <a:t>the Sin Nature, the Law, the World, and from Adam’s spiritual history.  </a:t>
            </a:r>
          </a:p>
          <a:p>
            <a:pPr eaLnBrk="1" hangingPunct="1">
              <a:spcBef>
                <a:spcPct val="0"/>
              </a:spcBef>
            </a:pPr>
            <a:endParaRPr lang="en-US" altLang="en-US" sz="1400" dirty="0">
              <a:latin typeface="+mn-lt"/>
              <a:ea typeface="Calibri" pitchFamily="34" charset="0"/>
              <a:cs typeface="Calibri" pitchFamily="34" charset="0"/>
            </a:endParaRPr>
          </a:p>
          <a:p>
            <a:pPr eaLnBrk="1" hangingPunct="1">
              <a:spcBef>
                <a:spcPct val="0"/>
              </a:spcBef>
            </a:pPr>
            <a:r>
              <a:rPr lang="en-US" altLang="en-US" sz="1400" dirty="0">
                <a:latin typeface="+mn-lt"/>
                <a:ea typeface="Calibri" pitchFamily="34" charset="0"/>
                <a:cs typeface="Calibri" pitchFamily="34" charset="0"/>
              </a:rPr>
              <a:t>Compare these in the diagram on the next slide.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E4F5A70-4AE6-479B-ABE9-8EBDBD751191}" type="slidenum">
              <a:rPr lang="en-US" altLang="en-US" smtClean="0"/>
              <a:pPr eaLnBrk="1" hangingPunct="1">
                <a:spcBef>
                  <a:spcPct val="0"/>
                </a:spcBef>
              </a:pPr>
              <a:t>33</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400" dirty="0"/>
              <a:t>In Adam</a:t>
            </a:r>
          </a:p>
          <a:p>
            <a:pPr>
              <a:defRPr/>
            </a:pPr>
            <a:r>
              <a:rPr lang="en-US" sz="1400" dirty="0"/>
              <a:t>Joined To – Old Man, Sin Nature, Adam’s History, Trio of enemies – World, Flesh, Devil, Satan’s Authority  </a:t>
            </a:r>
            <a:r>
              <a:rPr lang="en-US" sz="1400" b="1" u="sng" dirty="0"/>
              <a:t>VS. </a:t>
            </a:r>
            <a:r>
              <a:rPr lang="en-US" sz="1400" b="1" dirty="0"/>
              <a:t> </a:t>
            </a:r>
            <a:r>
              <a:rPr lang="en-US" sz="1400" dirty="0"/>
              <a:t>Separated From – Christ, </a:t>
            </a:r>
          </a:p>
          <a:p>
            <a:pPr>
              <a:defRPr/>
            </a:pPr>
            <a:endParaRPr lang="en-US" sz="1400" dirty="0"/>
          </a:p>
          <a:p>
            <a:pPr>
              <a:defRPr/>
            </a:pPr>
            <a:r>
              <a:rPr lang="en-US" sz="1400" dirty="0"/>
              <a:t>In Christ</a:t>
            </a:r>
          </a:p>
          <a:p>
            <a:pPr>
              <a:defRPr/>
            </a:pPr>
            <a:r>
              <a:rPr lang="en-US" sz="1400" dirty="0"/>
              <a:t>Joined To – New Man, New Nature, Christ’s History, Christ’s righteousness, Christ’s Life, Different Future! (Short Term Good or Bad; Long Term – Bright)  </a:t>
            </a:r>
            <a:r>
              <a:rPr lang="en-US" sz="1400" b="1" u="sng" dirty="0"/>
              <a:t>VS.</a:t>
            </a:r>
            <a:r>
              <a:rPr lang="en-US" sz="1400" dirty="0"/>
              <a:t>  Separated From – Old Man, Sin Nature (</a:t>
            </a:r>
            <a:r>
              <a:rPr lang="en-US" sz="1400" i="1" dirty="0"/>
              <a:t>no longer has the claim over us that it had</a:t>
            </a:r>
            <a:r>
              <a:rPr lang="en-US" sz="1400" dirty="0"/>
              <a:t>), Adam’s History, World, Devil, </a:t>
            </a:r>
          </a:p>
          <a:p>
            <a:pPr>
              <a:defRPr/>
            </a:pPr>
            <a:endParaRPr lang="en-US" sz="1400" dirty="0"/>
          </a:p>
          <a:p>
            <a:pPr>
              <a:defRPr/>
            </a:pPr>
            <a:r>
              <a:rPr lang="en-US" sz="1400" dirty="0"/>
              <a:t>Separation From does not mean annihilation or extermination!  The devil is still here, as is the sin nature, and the world.  In order for God to remove us from the presence of sin, He would have to kill us because we must have a new body to complete the entire process.</a:t>
            </a:r>
          </a:p>
          <a:p>
            <a:pPr>
              <a:defRPr/>
            </a:pPr>
            <a:endParaRPr lang="en-US" sz="1400" dirty="0"/>
          </a:p>
          <a:p>
            <a:pPr>
              <a:defRPr/>
            </a:pPr>
            <a:r>
              <a:rPr lang="en-US" sz="1400" dirty="0"/>
              <a:t>Discuss those who teach the annihilation  of the sin nature – use Iraq and </a:t>
            </a:r>
            <a:r>
              <a:rPr lang="en-US" sz="1400" dirty="0" err="1"/>
              <a:t>Afganistan</a:t>
            </a:r>
            <a:r>
              <a:rPr lang="en-US" sz="1400" dirty="0"/>
              <a:t> as examples.  Send soldiers there and tell them there is no enemy.</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C62A582-72F8-4F56-8B3B-22954AD11765}" type="slidenum">
              <a:rPr lang="en-US" altLang="en-US" smtClean="0"/>
              <a:pPr eaLnBrk="1" hangingPunct="1">
                <a:spcBef>
                  <a:spcPct val="0"/>
                </a:spcBef>
              </a:pPr>
              <a:t>34</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4" name="Header Placeholder 3"/>
          <p:cNvSpPr>
            <a:spLocks noGrp="1"/>
          </p:cNvSpPr>
          <p:nvPr>
            <p:ph type="hdr" sz="quarter" idx="11"/>
          </p:nvPr>
        </p:nvSpPr>
        <p:spPr/>
        <p:txBody>
          <a:bodyPr/>
          <a:lstStyle/>
          <a:p>
            <a:pPr>
              <a:defRPr/>
            </a:pPr>
            <a:r>
              <a:rPr lang="en-US"/>
              <a:t>Spiritual Anatomy - Part 2</a:t>
            </a:r>
          </a:p>
        </p:txBody>
      </p:sp>
    </p:spTree>
    <p:extLst>
      <p:ext uri="{BB962C8B-B14F-4D97-AF65-F5344CB8AC3E}">
        <p14:creationId xmlns:p14="http://schemas.microsoft.com/office/powerpoint/2010/main" val="2100971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Calibri" pitchFamily="34" charset="0"/>
              <a:cs typeface="Calibri"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5ED2361-6A54-4596-9DBF-D15E8DBB7839}" type="slidenum">
              <a:rPr lang="en-US" altLang="en-US" smtClean="0"/>
              <a:pPr eaLnBrk="1" hangingPunct="1">
                <a:spcBef>
                  <a:spcPct val="0"/>
                </a:spcBef>
              </a:pPr>
              <a:t>35</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66612" rtl="0" eaLnBrk="1" fontAlgn="base" latinLnBrk="0" hangingPunct="1">
              <a:lnSpc>
                <a:spcPct val="100000"/>
              </a:lnSpc>
              <a:spcBef>
                <a:spcPct val="0"/>
              </a:spcBef>
              <a:spcAft>
                <a:spcPct val="0"/>
              </a:spcAft>
              <a:buClrTx/>
              <a:buSzTx/>
              <a:buFontTx/>
              <a:buNone/>
              <a:tabLst/>
              <a:defRPr/>
            </a:pPr>
            <a:r>
              <a:rPr lang="en-US" altLang="en-US" sz="1400" b="1" dirty="0">
                <a:latin typeface="+mn-lt"/>
                <a:cs typeface="Calibri" panose="020F0502020204030204" pitchFamily="34" charset="0"/>
              </a:rPr>
              <a:t>So is this all… just hypothetical? – NO!!!</a:t>
            </a:r>
            <a:endParaRPr lang="en-US" altLang="en-US" sz="1400" dirty="0">
              <a:latin typeface="+mn-lt"/>
              <a:cs typeface="Calibri" panose="020F0502020204030204" pitchFamily="34" charset="0"/>
            </a:endParaRPr>
          </a:p>
          <a:p>
            <a:pPr defTabSz="966612" eaLnBrk="1" hangingPunct="1">
              <a:spcBef>
                <a:spcPct val="0"/>
              </a:spcBef>
              <a:defRPr/>
            </a:pPr>
            <a:r>
              <a:rPr lang="en-US" altLang="en-US" sz="1400" dirty="0">
                <a:latin typeface="+mn-lt"/>
              </a:rPr>
              <a:t>Our understanding of identification Truth directly affects, at least two areas that touch </a:t>
            </a:r>
            <a:r>
              <a:rPr lang="en-US" altLang="en-US" sz="1400" b="1" u="sng" dirty="0">
                <a:latin typeface="+mn-lt"/>
              </a:rPr>
              <a:t>directly</a:t>
            </a:r>
            <a:r>
              <a:rPr lang="en-US" altLang="en-US" sz="1400" b="1" dirty="0">
                <a:latin typeface="+mn-lt"/>
              </a:rPr>
              <a:t> </a:t>
            </a:r>
            <a:r>
              <a:rPr lang="en-US" altLang="en-US" sz="1400" dirty="0">
                <a:latin typeface="+mn-lt"/>
              </a:rPr>
              <a:t>upon what God is doing in the life of the believer, 1) </a:t>
            </a:r>
            <a:r>
              <a:rPr lang="en-US" altLang="en-US" sz="1400" b="1" dirty="0">
                <a:latin typeface="+mn-lt"/>
              </a:rPr>
              <a:t>the Sin Nature and the 2) Continuing Person…</a:t>
            </a:r>
          </a:p>
          <a:p>
            <a:pPr eaLnBrk="1" hangingPunct="1">
              <a:spcBef>
                <a:spcPct val="0"/>
              </a:spcBef>
            </a:pPr>
            <a:endParaRPr lang="en-US" altLang="en-US" sz="1400" dirty="0">
              <a:latin typeface="+mn-lt"/>
              <a:ea typeface="Calibri" pitchFamily="34" charset="0"/>
              <a:cs typeface="Calibri" pitchFamily="34" charset="0"/>
            </a:endParaRPr>
          </a:p>
          <a:p>
            <a:pPr>
              <a:spcAft>
                <a:spcPts val="634"/>
              </a:spcAft>
            </a:pPr>
            <a:r>
              <a:rPr lang="en-US" altLang="en-US" sz="1400" dirty="0">
                <a:latin typeface="+mn-lt"/>
                <a:ea typeface="Calibri" pitchFamily="34" charset="0"/>
                <a:cs typeface="Calibri" pitchFamily="34" charset="0"/>
              </a:rPr>
              <a:t>..and, I</a:t>
            </a:r>
            <a:r>
              <a:rPr lang="en-US" altLang="en-US" sz="1400" dirty="0">
                <a:latin typeface="+mn-lt"/>
              </a:rPr>
              <a:t>dentification Truth </a:t>
            </a:r>
            <a:r>
              <a:rPr lang="en-US" altLang="en-US" sz="1400" dirty="0">
                <a:latin typeface="+mn-lt"/>
                <a:ea typeface="Calibri" panose="020F0502020204030204" pitchFamily="34" charset="0"/>
                <a:cs typeface="Calibri" panose="020F0502020204030204" pitchFamily="34" charset="0"/>
              </a:rPr>
              <a:t>answers two important questions:</a:t>
            </a:r>
          </a:p>
          <a:p>
            <a:pPr marL="285750" indent="-285750">
              <a:spcAft>
                <a:spcPts val="634"/>
              </a:spcAft>
              <a:buFont typeface="Arial" panose="020B0604020202020204" pitchFamily="34" charset="0"/>
              <a:buChar char="•"/>
            </a:pPr>
            <a:r>
              <a:rPr lang="en-US" altLang="en-US" sz="1400" b="1" dirty="0">
                <a:latin typeface="+mn-lt"/>
                <a:ea typeface="Calibri" panose="020F0502020204030204" pitchFamily="34" charset="0"/>
                <a:cs typeface="Calibri" panose="020F0502020204030204" pitchFamily="34" charset="0"/>
              </a:rPr>
              <a:t>Why do believers sin? and, </a:t>
            </a:r>
          </a:p>
          <a:p>
            <a:pPr marL="285750" indent="-285750">
              <a:spcAft>
                <a:spcPts val="634"/>
              </a:spcAft>
              <a:buFont typeface="Arial" panose="020B0604020202020204" pitchFamily="34" charset="0"/>
              <a:buChar char="•"/>
            </a:pPr>
            <a:r>
              <a:rPr lang="en-US" altLang="en-US" sz="1400" b="1" dirty="0">
                <a:latin typeface="+mn-lt"/>
                <a:ea typeface="Calibri" panose="020F0502020204030204" pitchFamily="34" charset="0"/>
                <a:cs typeface="Calibri" panose="020F0502020204030204" pitchFamily="34" charset="0"/>
              </a:rPr>
              <a:t>How do believers have any hope of not sinning?</a:t>
            </a:r>
            <a:r>
              <a:rPr lang="en-US" altLang="en-US" sz="1400" dirty="0">
                <a:latin typeface="+mn-lt"/>
                <a:ea typeface="Calibri" panose="020F0502020204030204" pitchFamily="34" charset="0"/>
                <a:cs typeface="Calibri" panose="020F0502020204030204" pitchFamily="34" charset="0"/>
              </a:rPr>
              <a:t> </a:t>
            </a:r>
          </a:p>
          <a:p>
            <a:pPr eaLnBrk="1" hangingPunct="1">
              <a:spcBef>
                <a:spcPct val="0"/>
              </a:spcBef>
            </a:pPr>
            <a:endParaRPr lang="en-US" altLang="en-US" sz="1400" dirty="0">
              <a:latin typeface="+mn-lt"/>
              <a:ea typeface="Calibri" panose="020F0502020204030204" pitchFamily="34" charset="0"/>
              <a:cs typeface="Calibri" panose="020F0502020204030204" pitchFamily="34"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4F718C0F-9B84-4458-909B-41EE739C9BE8}" type="slidenum">
              <a:rPr lang="en-US" altLang="en-US" smtClean="0"/>
              <a:pPr eaLnBrk="1" hangingPunct="1">
                <a:spcBef>
                  <a:spcPct val="0"/>
                </a:spcBef>
              </a:pPr>
              <a:t>36</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b="1" dirty="0">
                <a:latin typeface="+mn-lt"/>
                <a:cs typeface="Calibri" panose="020F0502020204030204" pitchFamily="34" charset="0"/>
              </a:rPr>
              <a:t>So is this all… just hypothetical? – NO!!!</a:t>
            </a:r>
            <a:endParaRPr lang="en-US" altLang="en-US" sz="1400" dirty="0">
              <a:latin typeface="+mn-lt"/>
              <a:cs typeface="Calibri" panose="020F0502020204030204"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altLang="en-US" sz="1400" dirty="0">
                <a:latin typeface="+mn-lt"/>
                <a:cs typeface="Calibri" panose="020F0502020204030204" pitchFamily="34" charset="0"/>
              </a:rPr>
              <a:t>Identification Truth reveals the primary manner of dealing with the Sin Nature, </a:t>
            </a:r>
            <a:r>
              <a:rPr lang="en-US" altLang="en-US" sz="1400" b="1" i="1" dirty="0">
                <a:latin typeface="+mn-lt"/>
                <a:cs typeface="Calibri" panose="020F0502020204030204" pitchFamily="34" charset="0"/>
              </a:rPr>
              <a:t>which is </a:t>
            </a:r>
            <a:r>
              <a:rPr lang="en-US" altLang="en-US" sz="1400" b="1" dirty="0">
                <a:latin typeface="+mn-lt"/>
                <a:cs typeface="Calibri" panose="020F0502020204030204" pitchFamily="34" charset="0"/>
              </a:rPr>
              <a:t>– our identification with Christ (Romans 6:1-14).</a:t>
            </a:r>
            <a:r>
              <a:rPr lang="en-US" altLang="en-US" sz="1400" dirty="0">
                <a:latin typeface="+mn-lt"/>
                <a:cs typeface="Calibri" panose="020F0502020204030204" pitchFamily="34" charset="0"/>
              </a:rPr>
              <a:t>  </a:t>
            </a:r>
          </a:p>
          <a:p>
            <a:pPr eaLnBrk="1" hangingPunct="1">
              <a:spcBef>
                <a:spcPct val="0"/>
              </a:spcBef>
            </a:pPr>
            <a:endParaRPr lang="en-US" altLang="en-US" sz="1400" dirty="0">
              <a:latin typeface="+mn-lt"/>
              <a:ea typeface="Calibri" pitchFamily="34" charset="0"/>
              <a:cs typeface="Calibri"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8773292-F444-4784-B1A5-7A76BF92FA46}" type="slidenum">
              <a:rPr lang="en-US" altLang="en-US" smtClean="0"/>
              <a:pPr eaLnBrk="1" hangingPunct="1">
                <a:spcBef>
                  <a:spcPct val="0"/>
                </a:spcBef>
              </a:pPr>
              <a:t>37</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i="1" dirty="0">
                <a:solidFill>
                  <a:schemeClr val="tx1"/>
                </a:solidFill>
                <a:latin typeface="Calibri" pitchFamily="34" charset="0"/>
                <a:cs typeface="Calibri" pitchFamily="34" charset="0"/>
              </a:rPr>
              <a:t>The Sin Nature is the collection of attributes and characteristics of how the Old Man is inclined to behave.</a:t>
            </a:r>
          </a:p>
          <a:p>
            <a:pPr marL="0" indent="0" algn="just">
              <a:spcBef>
                <a:spcPts val="600"/>
              </a:spcBef>
              <a:spcAft>
                <a:spcPts val="600"/>
              </a:spcAft>
              <a:buFont typeface="Arial" panose="020B0604020202020204" pitchFamily="34" charset="0"/>
              <a:buNone/>
            </a:pPr>
            <a:r>
              <a:rPr lang="en-US" altLang="en-US" sz="1400" b="1" i="1" u="sng" dirty="0">
                <a:solidFill>
                  <a:schemeClr val="tx1"/>
                </a:solidFill>
                <a:latin typeface="Calibri" pitchFamily="34" charset="0"/>
              </a:rPr>
              <a:t>When contextually appropriate</a:t>
            </a:r>
            <a:r>
              <a:rPr lang="en-US" altLang="en-US" sz="1400" b="1" dirty="0">
                <a:solidFill>
                  <a:schemeClr val="tx1"/>
                </a:solidFill>
                <a:latin typeface="Calibri" pitchFamily="34" charset="0"/>
              </a:rPr>
              <a:t>, </a:t>
            </a:r>
            <a:r>
              <a:rPr lang="en-US" altLang="en-US" sz="1400" dirty="0">
                <a:solidFill>
                  <a:schemeClr val="tx1"/>
                </a:solidFill>
                <a:latin typeface="Calibri" pitchFamily="34" charset="0"/>
              </a:rPr>
              <a:t>the term </a:t>
            </a:r>
            <a:r>
              <a:rPr lang="en-US" altLang="en-US" sz="1400" b="1" dirty="0">
                <a:solidFill>
                  <a:schemeClr val="tx1"/>
                </a:solidFill>
                <a:latin typeface="Calibri" pitchFamily="34" charset="0"/>
              </a:rPr>
              <a:t>“flesh or body” </a:t>
            </a:r>
            <a:r>
              <a:rPr lang="en-US" altLang="en-US" sz="1400" dirty="0">
                <a:solidFill>
                  <a:schemeClr val="tx1"/>
                </a:solidFill>
                <a:latin typeface="Calibri" pitchFamily="34" charset="0"/>
              </a:rPr>
              <a:t>is often best understood as referring to the </a:t>
            </a:r>
            <a:r>
              <a:rPr lang="en-US" altLang="en-US" sz="1400" b="1" dirty="0">
                <a:solidFill>
                  <a:schemeClr val="tx1"/>
                </a:solidFill>
                <a:latin typeface="Calibri" pitchFamily="34" charset="0"/>
              </a:rPr>
              <a:t>Sin Nature </a:t>
            </a:r>
            <a:r>
              <a:rPr lang="en-US" altLang="en-US" sz="1400" b="1" i="1" u="sng" dirty="0">
                <a:solidFill>
                  <a:schemeClr val="tx1"/>
                </a:solidFill>
                <a:latin typeface="Calibri" pitchFamily="34" charset="0"/>
              </a:rPr>
              <a:t>as it acts through the physical human body</a:t>
            </a:r>
            <a:r>
              <a:rPr lang="en-US" sz="1400" b="1" i="1" dirty="0">
                <a:solidFill>
                  <a:schemeClr val="tx1"/>
                </a:solidFill>
                <a:latin typeface="Calibri" pitchFamily="34" charset="0"/>
              </a:rPr>
              <a:t>.</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D203D45-0388-4A7B-AFCE-D07732CB6EEE}" type="slidenum">
              <a:rPr lang="en-US" altLang="en-US" smtClean="0"/>
              <a:pPr eaLnBrk="1" hangingPunct="1">
                <a:spcBef>
                  <a:spcPct val="0"/>
                </a:spcBef>
              </a:pPr>
              <a:t>38</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extLst>
      <p:ext uri="{BB962C8B-B14F-4D97-AF65-F5344CB8AC3E}">
        <p14:creationId xmlns:p14="http://schemas.microsoft.com/office/powerpoint/2010/main" val="972302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en-US" sz="1200" dirty="0"/>
              <a:t>6:11 Since God has united us with Christ we should “consider,” “count,” or “reckon” ourselves as those who are not under the dominating influence of sin any longer.192 (192. In some parts of the United States, “I reckon” means “I guess.” That is not its meaning here. It means to count on something being true, to believe it).  The verb is a present imperative in the Greek text indicating that we should definitely and constantly view ourselves this way. We must realize that we are free to enjoy our new relationship with God forever.193 (193. Don </a:t>
            </a:r>
            <a:r>
              <a:rPr lang="en-US" altLang="en-US" sz="1200" dirty="0" err="1"/>
              <a:t>Matzat</a:t>
            </a:r>
            <a:r>
              <a:rPr lang="en-US" altLang="en-US" sz="1200" dirty="0"/>
              <a:t> clarified well how Christians should view themselves in Christ-Esteem.)</a:t>
            </a:r>
          </a:p>
          <a:p>
            <a:pPr algn="just"/>
            <a:r>
              <a:rPr lang="en-US" altLang="en-US" sz="1200" dirty="0"/>
              <a:t>Paul previously stressed the importance of knowing certain facts (vv. 3, 6, 9). Now he said that we should count on their being true. We must not just understand them but believe them. He used the same Greek word (</a:t>
            </a:r>
            <a:r>
              <a:rPr lang="en-US" altLang="en-US" sz="1200" dirty="0" err="1"/>
              <a:t>logisthesetai</a:t>
            </a:r>
            <a:r>
              <a:rPr lang="en-US" altLang="en-US" sz="1200" dirty="0"/>
              <a:t>) here as he did in his explanation of justification (2:26; 4:3, 4, 5, 6, 8, 9, 10, 11, 22, 23, 24). God puts righteousness down on the believer’s account. Similarly we should put it down as true that our relationship to sin and death has changed. Only as we do so will we relate to temptation, sin, and death realistically. If we fail to believe that sin no longer dominates us, we will be much more vulnerable to yield to temptation, to practice sin, and to fear death. However if we believe sin does not have that power, we will be more apt to resist temptation, to stay clear of sin, and to anticipate death less fearfully. “Consider” is in the present tense in the Greek text indicating that we need to maintain a realistic view of our relationship to sin (i.e., to “keep on considering”).</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en-US" sz="1200" dirty="0"/>
              <a:t>“The word reckon is a word for faith—in the face of appearances.”194 (194. Newell) …Constable, T. (2003). Tom Constable’s Expository Notes on the Bible. </a:t>
            </a:r>
            <a:r>
              <a:rPr lang="en-US" altLang="en-US" sz="1200" dirty="0" err="1"/>
              <a:t>Galaxie</a:t>
            </a:r>
            <a:r>
              <a:rPr lang="en-US" altLang="en-US" sz="1200" dirty="0"/>
              <a:t> Software.</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18FC6CF-D0B3-44AA-91A9-C118B051B1B4}" type="slidenum">
              <a:rPr lang="en-US" altLang="en-US" smtClean="0"/>
              <a:pPr eaLnBrk="1" hangingPunct="1">
                <a:spcBef>
                  <a:spcPct val="0"/>
                </a:spcBef>
              </a:pPr>
              <a:t>39</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Calibri" pitchFamily="34" charset="0"/>
              <a:cs typeface="Calibri" pitchFamily="34"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D2E2C4B-6CE2-45BA-AF6E-AB69BA569084}" type="slidenum">
              <a:rPr lang="en-US" altLang="en-US" smtClean="0"/>
              <a:pPr eaLnBrk="1" hangingPunct="1">
                <a:spcBef>
                  <a:spcPct val="0"/>
                </a:spcBef>
              </a:pPr>
              <a:t>4</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en-US" sz="1300" b="1" dirty="0">
                <a:latin typeface="+mn-lt"/>
                <a:cs typeface="Calibri" panose="020F0502020204030204" pitchFamily="34" charset="0"/>
              </a:rPr>
              <a:t>So is this all… just hypothetical? – NO!!!</a:t>
            </a:r>
            <a:endParaRPr lang="en-US" altLang="en-US" sz="1300" dirty="0">
              <a:latin typeface="+mn-lt"/>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startAt="2"/>
              <a:tabLst/>
              <a:defRPr/>
            </a:pPr>
            <a:r>
              <a:rPr lang="en-US" altLang="en-US" sz="1300" dirty="0">
                <a:latin typeface="+mn-lt"/>
                <a:cs typeface="Calibri" panose="020F0502020204030204" pitchFamily="34" charset="0"/>
              </a:rPr>
              <a:t>Identification Truth explains that the changes in our “Continuing Person” (ongoing processes - conformed, transformed, growing, maturing, being sanctified, etc.) are </a:t>
            </a:r>
            <a:r>
              <a:rPr lang="en-US" altLang="en-US" sz="1300" b="1" dirty="0">
                <a:latin typeface="+mn-lt"/>
                <a:cs typeface="Calibri" panose="020F0502020204030204" pitchFamily="34" charset="0"/>
              </a:rPr>
              <a:t>in the direction of Christ</a:t>
            </a:r>
            <a:endParaRPr lang="en-US" altLang="en-US" sz="1300" dirty="0">
              <a:latin typeface="+mn-lt"/>
              <a:cs typeface="Calibri" panose="020F0502020204030204" pitchFamily="34" charset="0"/>
            </a:endParaRPr>
          </a:p>
          <a:p>
            <a:pPr algn="just" eaLnBrk="1" hangingPunct="1">
              <a:spcBef>
                <a:spcPct val="0"/>
              </a:spcBef>
            </a:pPr>
            <a:endParaRPr lang="en-US" altLang="en-US" sz="1300" dirty="0">
              <a:latin typeface="+mn-lt"/>
              <a:ea typeface="Calibri" pitchFamily="34" charset="0"/>
              <a:cs typeface="Calibri" pitchFamily="34" charset="0"/>
            </a:endParaRPr>
          </a:p>
          <a:p>
            <a:pPr algn="just" eaLnBrk="1" hangingPunct="1">
              <a:spcBef>
                <a:spcPct val="0"/>
              </a:spcBef>
            </a:pPr>
            <a:r>
              <a:rPr lang="en-US" altLang="en-US" sz="1300" dirty="0">
                <a:latin typeface="+mn-lt"/>
                <a:ea typeface="Calibri" pitchFamily="34" charset="0"/>
                <a:cs typeface="Calibri" pitchFamily="34" charset="0"/>
              </a:rPr>
              <a:t>There is actual spiritual change taking place in the Continuing Person. We do not operate on some vague notion of how to be better people</a:t>
            </a:r>
            <a:r>
              <a:rPr lang="en-US" altLang="en-US" sz="1300" baseline="0" dirty="0">
                <a:latin typeface="+mn-lt"/>
                <a:ea typeface="Calibri" pitchFamily="34" charset="0"/>
                <a:cs typeface="Calibri" pitchFamily="34" charset="0"/>
              </a:rPr>
              <a:t> and </a:t>
            </a:r>
            <a:r>
              <a:rPr lang="en-US" altLang="en-US" sz="1300" dirty="0">
                <a:latin typeface="+mn-lt"/>
                <a:ea typeface="Calibri" pitchFamily="34" charset="0"/>
                <a:cs typeface="Calibri" pitchFamily="34" charset="0"/>
              </a:rPr>
              <a:t>we are not heading in some vague direction!  God’s process</a:t>
            </a:r>
            <a:r>
              <a:rPr lang="en-US" altLang="en-US" sz="1300" baseline="0" dirty="0">
                <a:latin typeface="+mn-lt"/>
                <a:ea typeface="Calibri" pitchFamily="34" charset="0"/>
                <a:cs typeface="Calibri" pitchFamily="34" charset="0"/>
              </a:rPr>
              <a:t> of changing the </a:t>
            </a:r>
            <a:r>
              <a:rPr lang="en-US" altLang="en-US" sz="1300" dirty="0">
                <a:latin typeface="+mn-lt"/>
                <a:ea typeface="Calibri" pitchFamily="34" charset="0"/>
                <a:cs typeface="Calibri" pitchFamily="34" charset="0"/>
              </a:rPr>
              <a:t>Continuing Person is always</a:t>
            </a:r>
            <a:r>
              <a:rPr lang="en-US" altLang="en-US" sz="1300" baseline="0" dirty="0">
                <a:latin typeface="+mn-lt"/>
                <a:ea typeface="Calibri" pitchFamily="34" charset="0"/>
                <a:cs typeface="Calibri" pitchFamily="34" charset="0"/>
              </a:rPr>
              <a:t> </a:t>
            </a:r>
            <a:r>
              <a:rPr lang="en-US" altLang="en-US" sz="1300" dirty="0">
                <a:latin typeface="+mn-lt"/>
                <a:ea typeface="Calibri" pitchFamily="34" charset="0"/>
                <a:cs typeface="Calibri" pitchFamily="34" charset="0"/>
              </a:rPr>
              <a:t>in the direction of Christ.  </a:t>
            </a:r>
          </a:p>
          <a:p>
            <a:pPr algn="just" eaLnBrk="1" hangingPunct="1">
              <a:spcBef>
                <a:spcPct val="0"/>
              </a:spcBef>
            </a:pPr>
            <a:endParaRPr lang="en-US" altLang="en-US" sz="1300" dirty="0">
              <a:latin typeface="+mn-lt"/>
              <a:ea typeface="Calibri" pitchFamily="34" charset="0"/>
              <a:cs typeface="Calibri" pitchFamily="34" charset="0"/>
            </a:endParaRPr>
          </a:p>
          <a:p>
            <a:pPr algn="just" eaLnBrk="1" hangingPunct="1">
              <a:spcBef>
                <a:spcPct val="0"/>
              </a:spcBef>
            </a:pPr>
            <a:r>
              <a:rPr lang="en-US" altLang="en-US" sz="1300" dirty="0">
                <a:latin typeface="+mn-lt"/>
                <a:ea typeface="Calibri" pitchFamily="34" charset="0"/>
                <a:cs typeface="Calibri" pitchFamily="34" charset="0"/>
              </a:rPr>
              <a:t>We’re not called to struggle through life trying to be a good person, or even Christ-like, because God, Himself </a:t>
            </a:r>
            <a:r>
              <a:rPr lang="en-US" altLang="en-US" sz="1300" b="1" u="sng" dirty="0">
                <a:latin typeface="+mn-lt"/>
                <a:ea typeface="Calibri" pitchFamily="34" charset="0"/>
                <a:cs typeface="Calibri" pitchFamily="34" charset="0"/>
              </a:rPr>
              <a:t>IS</a:t>
            </a:r>
            <a:r>
              <a:rPr lang="en-US" altLang="en-US" sz="1300" dirty="0">
                <a:latin typeface="+mn-lt"/>
                <a:ea typeface="Calibri" pitchFamily="34" charset="0"/>
                <a:cs typeface="Calibri" pitchFamily="34" charset="0"/>
              </a:rPr>
              <a:t> presently carrying out these processes in each believer.  </a:t>
            </a:r>
            <a:r>
              <a:rPr lang="en-US" altLang="en-US" sz="1300" b="1" i="1" dirty="0">
                <a:latin typeface="+mn-lt"/>
                <a:ea typeface="Calibri" pitchFamily="34" charset="0"/>
                <a:cs typeface="Calibri" pitchFamily="34" charset="0"/>
              </a:rPr>
              <a:t>We are all now being directed toward a Person – Christ</a:t>
            </a:r>
            <a:r>
              <a:rPr lang="en-US" altLang="en-US" sz="1300" dirty="0">
                <a:latin typeface="+mn-lt"/>
                <a:ea typeface="Calibri" pitchFamily="34" charset="0"/>
                <a:cs typeface="Calibri" pitchFamily="34" charset="0"/>
              </a:rPr>
              <a:t>.  God is not just trying to vaguely change our character.  It is all toward Christ.  The end being that we will be like Christ when we see Him as He is.</a:t>
            </a:r>
          </a:p>
          <a:p>
            <a:pPr algn="just" eaLnBrk="1" hangingPunct="1">
              <a:spcBef>
                <a:spcPct val="0"/>
              </a:spcBef>
            </a:pPr>
            <a:endParaRPr lang="en-US" altLang="en-US" sz="1300" dirty="0">
              <a:latin typeface="+mn-lt"/>
              <a:ea typeface="Calibri" pitchFamily="34" charset="0"/>
              <a:cs typeface="Calibri" pitchFamily="34" charset="0"/>
            </a:endParaRPr>
          </a:p>
          <a:p>
            <a:pPr algn="just" eaLnBrk="1" hangingPunct="1">
              <a:spcBef>
                <a:spcPct val="0"/>
              </a:spcBef>
            </a:pPr>
            <a:r>
              <a:rPr lang="en-US" altLang="en-US" sz="1300" dirty="0">
                <a:latin typeface="+mn-lt"/>
                <a:ea typeface="Calibri" pitchFamily="34" charset="0"/>
                <a:cs typeface="Calibri" pitchFamily="34" charset="0"/>
              </a:rPr>
              <a:t>That’s where everything is headed for the believer so that’s why we need to see that, “EVERTHING THAT HAPPENS TO US, IN US, AND AROUND US IS PART OF GOD’S PROCESS TO ACCOMPLISH HIS PROCESSES.”  It’s all to conform us, to transform us, into the image of His Son.</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3A74390-B85A-48CF-AEF2-1E3B81D11011}" type="slidenum">
              <a:rPr lang="en-US" altLang="en-US" smtClean="0"/>
              <a:pPr eaLnBrk="1" hangingPunct="1">
                <a:spcBef>
                  <a:spcPct val="0"/>
                </a:spcBef>
              </a:pPr>
              <a:t>40</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b="1" dirty="0">
                <a:latin typeface="+mn-lt"/>
                <a:cs typeface="Calibri" panose="020F0502020204030204" pitchFamily="34" charset="0"/>
              </a:rPr>
              <a:t>So is this all… just hypothetical?</a:t>
            </a:r>
            <a:endParaRPr lang="en-US" altLang="en-US" sz="1400" dirty="0">
              <a:latin typeface="+mn-lt"/>
              <a:ea typeface="Calibri" pitchFamily="34" charset="0"/>
              <a:cs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lphaLcPeriod"/>
              <a:tabLst/>
              <a:defRPr/>
            </a:pPr>
            <a:r>
              <a:rPr lang="en-US" altLang="en-US" sz="1400" dirty="0">
                <a:latin typeface="+mn-lt"/>
                <a:cs typeface="Calibri" panose="020F0502020204030204" pitchFamily="34" charset="0"/>
              </a:rPr>
              <a:t>Identification Truth explains that the changes in our “Continuing Person” take place as we </a:t>
            </a:r>
            <a:r>
              <a:rPr lang="en-US" altLang="en-US" sz="1400" u="sng" dirty="0">
                <a:latin typeface="+mn-lt"/>
                <a:cs typeface="Calibri" panose="020F0502020204030204" pitchFamily="34" charset="0"/>
              </a:rPr>
              <a:t>‘</a:t>
            </a:r>
            <a:r>
              <a:rPr lang="en-US" altLang="en-US" sz="1400" b="1" i="1" u="sng" dirty="0">
                <a:latin typeface="+mn-lt"/>
                <a:cs typeface="Calibri" panose="020F0502020204030204" pitchFamily="34" charset="0"/>
              </a:rPr>
              <a:t>walk consistent’</a:t>
            </a:r>
            <a:r>
              <a:rPr lang="en-US" altLang="en-US" sz="1400" dirty="0">
                <a:latin typeface="+mn-lt"/>
                <a:cs typeface="Calibri" panose="020F0502020204030204" pitchFamily="34" charset="0"/>
              </a:rPr>
              <a:t> with who we have been made to be in our eternal identity </a:t>
            </a:r>
            <a:r>
              <a:rPr lang="en-US" altLang="en-US" sz="1400" i="1" dirty="0">
                <a:latin typeface="+mn-lt"/>
                <a:cs typeface="Calibri" panose="020F0502020204030204" pitchFamily="34" charset="0"/>
              </a:rPr>
              <a:t>(positioned in Christ)</a:t>
            </a:r>
            <a:r>
              <a:rPr lang="en-US" altLang="en-US" sz="1400" dirty="0">
                <a:latin typeface="+mn-lt"/>
                <a:cs typeface="Calibri" panose="020F0502020204030204" pitchFamily="34" charset="0"/>
              </a:rPr>
              <a:t>, and those changes are realized because it is </a:t>
            </a:r>
            <a:r>
              <a:rPr lang="en-US" altLang="en-US" sz="1400" b="1" dirty="0">
                <a:latin typeface="+mn-lt"/>
                <a:cs typeface="Calibri" panose="020F0502020204030204" pitchFamily="34" charset="0"/>
              </a:rPr>
              <a:t>Christ, Who does the living in and through us – </a:t>
            </a:r>
            <a:r>
              <a:rPr lang="en-US" altLang="en-US" sz="1400" b="1" i="1" dirty="0">
                <a:latin typeface="+mn-lt"/>
                <a:cs typeface="Calibri" panose="020F0502020204030204" pitchFamily="34" charset="0"/>
              </a:rPr>
              <a:t>by faith</a:t>
            </a:r>
            <a:r>
              <a:rPr lang="en-US" altLang="en-US" sz="1400" i="1" dirty="0">
                <a:latin typeface="+mn-lt"/>
                <a:cs typeface="Calibri" panose="020F0502020204030204" pitchFamily="34" charset="0"/>
              </a:rPr>
              <a:t> </a:t>
            </a:r>
            <a:r>
              <a:rPr lang="en-US" altLang="en-US" sz="1400" dirty="0">
                <a:latin typeface="+mn-lt"/>
                <a:cs typeface="Calibri" panose="020F0502020204030204" pitchFamily="34" charset="0"/>
              </a:rPr>
              <a:t>(</a:t>
            </a:r>
            <a:r>
              <a:rPr lang="en-US" sz="1400" b="1" dirty="0">
                <a:latin typeface="+mn-lt"/>
                <a:cs typeface="Calibri" panose="020F0502020204030204" pitchFamily="34" charset="0"/>
              </a:rPr>
              <a:t>2 Cor. 4:11</a:t>
            </a:r>
            <a:r>
              <a:rPr lang="en-US" altLang="en-US" sz="1400" dirty="0">
                <a:latin typeface="+mn-lt"/>
                <a:cs typeface="Calibri" panose="020F0502020204030204" pitchFamily="34" charset="0"/>
              </a:rPr>
              <a:t>).</a:t>
            </a:r>
          </a:p>
          <a:p>
            <a:pPr eaLnBrk="1" hangingPunct="1">
              <a:spcBef>
                <a:spcPct val="0"/>
              </a:spcBef>
            </a:pPr>
            <a:endParaRPr lang="en-US" altLang="en-US" sz="1400" dirty="0">
              <a:latin typeface="+mn-lt"/>
              <a:ea typeface="Calibri" pitchFamily="34" charset="0"/>
              <a:cs typeface="Calibri"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8078FD5-A081-4492-A57C-4761DF1BE848}" type="slidenum">
              <a:rPr lang="en-US" altLang="en-US" smtClean="0"/>
              <a:pPr eaLnBrk="1" hangingPunct="1">
                <a:spcBef>
                  <a:spcPct val="0"/>
                </a:spcBef>
              </a:pPr>
              <a:t>41</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lgn="l">
              <a:spcAft>
                <a:spcPts val="1200"/>
              </a:spcAft>
            </a:pPr>
            <a:r>
              <a:rPr lang="en-US" sz="4400" b="1" dirty="0">
                <a:latin typeface="Calibri" panose="020F0502020204030204" pitchFamily="34" charset="0"/>
                <a:cs typeface="Calibri" panose="020F0502020204030204" pitchFamily="34" charset="0"/>
              </a:rPr>
              <a:t>2 Cor. 4:11 - </a:t>
            </a:r>
            <a:r>
              <a:rPr lang="en-US" sz="4000" dirty="0">
                <a:latin typeface="Calibri" panose="020F0502020204030204" pitchFamily="34" charset="0"/>
                <a:cs typeface="Calibri" panose="020F0502020204030204" pitchFamily="34" charset="0"/>
              </a:rPr>
              <a:t>For we who live are always delivered to death for Jesus’ sake, </a:t>
            </a:r>
            <a:r>
              <a:rPr lang="en-US" sz="4000" b="1" dirty="0">
                <a:latin typeface="Calibri" panose="020F0502020204030204" pitchFamily="34" charset="0"/>
                <a:cs typeface="Calibri" panose="020F0502020204030204" pitchFamily="34" charset="0"/>
              </a:rPr>
              <a:t>that the life of Jesus also may be </a:t>
            </a:r>
            <a:r>
              <a:rPr lang="en-US" sz="4000" b="1" u="sng" dirty="0">
                <a:latin typeface="Calibri" panose="020F0502020204030204" pitchFamily="34" charset="0"/>
                <a:cs typeface="Calibri" panose="020F0502020204030204" pitchFamily="34" charset="0"/>
              </a:rPr>
              <a:t>manifested in our mortal flesh</a:t>
            </a:r>
            <a:r>
              <a:rPr lang="en-US" sz="4000" dirty="0">
                <a:latin typeface="Calibri" panose="020F0502020204030204" pitchFamily="34" charset="0"/>
                <a:cs typeface="Calibri" panose="020F0502020204030204" pitchFamily="34" charset="0"/>
              </a:rPr>
              <a:t>. </a:t>
            </a:r>
          </a:p>
          <a:p>
            <a:pPr algn="l" eaLnBrk="1" hangingPunct="1">
              <a:spcBef>
                <a:spcPct val="0"/>
              </a:spcBef>
            </a:pPr>
            <a:endParaRPr lang="en-US" altLang="en-US" dirty="0">
              <a:ea typeface="Calibri" pitchFamily="34" charset="0"/>
              <a:cs typeface="Calibri"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B8078FD5-A081-4492-A57C-4761DF1BE848}" type="slidenum">
              <a:rPr lang="en-US" altLang="en-US" smtClean="0"/>
              <a:pPr eaLnBrk="1" hangingPunct="1">
                <a:spcBef>
                  <a:spcPct val="0"/>
                </a:spcBef>
              </a:pPr>
              <a:t>42</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extLst>
      <p:ext uri="{BB962C8B-B14F-4D97-AF65-F5344CB8AC3E}">
        <p14:creationId xmlns:p14="http://schemas.microsoft.com/office/powerpoint/2010/main" val="953209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b="1" dirty="0">
                <a:latin typeface="+mn-lt"/>
                <a:cs typeface="Calibri" panose="020F0502020204030204" pitchFamily="34" charset="0"/>
              </a:rPr>
              <a:t>So is this all… just hypothetical?</a:t>
            </a:r>
            <a:endParaRPr lang="en-US" altLang="en-US" sz="1400" dirty="0">
              <a:latin typeface="+mn-lt"/>
              <a:ea typeface="Calibri" pitchFamily="34" charset="0"/>
              <a:cs typeface="Calibri"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lphaLcPeriod" startAt="2"/>
              <a:tabLst/>
              <a:defRPr/>
            </a:pPr>
            <a:r>
              <a:rPr lang="en-US" altLang="en-US" sz="1400" dirty="0">
                <a:latin typeface="+mn-lt"/>
                <a:cs typeface="Calibri" panose="020F0502020204030204" pitchFamily="34" charset="0"/>
              </a:rPr>
              <a:t>Identification Truth explains that these changes are continually taking place as we ‘</a:t>
            </a:r>
            <a:r>
              <a:rPr lang="en-US" altLang="en-US" sz="1400" b="1" i="1" dirty="0">
                <a:latin typeface="+mn-lt"/>
                <a:cs typeface="Calibri" panose="020F0502020204030204" pitchFamily="34" charset="0"/>
              </a:rPr>
              <a:t>walk consistent’</a:t>
            </a:r>
            <a:r>
              <a:rPr lang="en-US" altLang="en-US" sz="1400" dirty="0">
                <a:latin typeface="+mn-lt"/>
                <a:cs typeface="Calibri" panose="020F0502020204030204" pitchFamily="34" charset="0"/>
              </a:rPr>
              <a:t> with the One Who we have been ‘</a:t>
            </a:r>
            <a:r>
              <a:rPr lang="en-US" altLang="en-US" sz="1400" b="1" dirty="0">
                <a:latin typeface="+mn-lt"/>
                <a:cs typeface="Calibri" panose="020F0502020204030204" pitchFamily="34" charset="0"/>
              </a:rPr>
              <a:t>joined to’ </a:t>
            </a:r>
            <a:r>
              <a:rPr lang="en-US" altLang="en-US" sz="1400" i="1" dirty="0">
                <a:latin typeface="+mn-lt"/>
                <a:cs typeface="Calibri" panose="020F0502020204030204" pitchFamily="34" charset="0"/>
              </a:rPr>
              <a:t>and</a:t>
            </a:r>
            <a:r>
              <a:rPr lang="en-US" altLang="en-US" sz="1400" dirty="0">
                <a:latin typeface="+mn-lt"/>
                <a:cs typeface="Calibri" panose="020F0502020204030204" pitchFamily="34" charset="0"/>
              </a:rPr>
              <a:t> what we have been </a:t>
            </a:r>
            <a:r>
              <a:rPr lang="en-US" altLang="en-US" sz="1400" b="1" dirty="0">
                <a:latin typeface="+mn-lt"/>
                <a:cs typeface="Calibri" panose="020F0502020204030204" pitchFamily="34" charset="0"/>
              </a:rPr>
              <a:t>‘separated from’</a:t>
            </a:r>
            <a:r>
              <a:rPr lang="en-US" altLang="en-US" sz="1400" dirty="0">
                <a:latin typeface="+mn-lt"/>
                <a:cs typeface="Calibri" panose="020F0502020204030204" pitchFamily="34" charset="0"/>
              </a:rPr>
              <a:t>, in Christ.</a:t>
            </a:r>
          </a:p>
          <a:p>
            <a:pPr eaLnBrk="1" hangingPunct="1">
              <a:spcBef>
                <a:spcPct val="0"/>
              </a:spcBef>
            </a:pPr>
            <a:endParaRPr lang="en-US" altLang="en-US" sz="1400" dirty="0">
              <a:latin typeface="+mn-lt"/>
              <a:ea typeface="Calibri" pitchFamily="34" charset="0"/>
              <a:cs typeface="Calibri" pitchFamily="34" charset="0"/>
            </a:endParaRPr>
          </a:p>
          <a:p>
            <a:pPr eaLnBrk="1" hangingPunct="1">
              <a:spcBef>
                <a:spcPct val="0"/>
              </a:spcBef>
            </a:pPr>
            <a:r>
              <a:rPr lang="en-US" altLang="en-US" sz="1400" dirty="0">
                <a:latin typeface="+mn-lt"/>
                <a:ea typeface="Calibri" pitchFamily="34" charset="0"/>
                <a:cs typeface="Calibri" pitchFamily="34" charset="0"/>
              </a:rPr>
              <a:t>Has God given us a bunch of assignments?  Is God the great delegator?  Is He saying, “Do this and this” and “Don’t do this, and this, and this” so that when we walk through Heaven’s gates, He’ll say, let’s see how you did?</a:t>
            </a:r>
          </a:p>
          <a:p>
            <a:pPr eaLnBrk="1" hangingPunct="1">
              <a:spcBef>
                <a:spcPct val="0"/>
              </a:spcBef>
            </a:pPr>
            <a:endParaRPr lang="en-US" altLang="en-US" sz="1400" dirty="0">
              <a:latin typeface="+mn-lt"/>
              <a:ea typeface="Calibri" pitchFamily="34" charset="0"/>
              <a:cs typeface="Calibri" pitchFamily="34" charset="0"/>
            </a:endParaRPr>
          </a:p>
          <a:p>
            <a:pPr eaLnBrk="1" hangingPunct="1">
              <a:spcBef>
                <a:spcPct val="0"/>
              </a:spcBef>
            </a:pPr>
            <a:r>
              <a:rPr lang="en-US" altLang="en-US" sz="1400" dirty="0">
                <a:latin typeface="+mn-lt"/>
                <a:ea typeface="Calibri" pitchFamily="34" charset="0"/>
                <a:cs typeface="Calibri" pitchFamily="34" charset="0"/>
              </a:rPr>
              <a:t>No, the processes that God is using NOW, will accomplish what He desires so that when we walk through Heaven’s gates, we WILL be like Christ.</a:t>
            </a:r>
          </a:p>
          <a:p>
            <a:pPr eaLnBrk="1" hangingPunct="1">
              <a:spcBef>
                <a:spcPct val="0"/>
              </a:spcBef>
            </a:pPr>
            <a:endParaRPr lang="en-US" altLang="en-US" sz="1400" dirty="0">
              <a:latin typeface="+mn-lt"/>
              <a:ea typeface="Calibri" pitchFamily="34" charset="0"/>
              <a:cs typeface="Calibri" pitchFamily="34"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79A4371-6DED-43FF-9821-1CC5439101B0}" type="slidenum">
              <a:rPr lang="en-US" altLang="en-US" smtClean="0"/>
              <a:pPr eaLnBrk="1" hangingPunct="1">
                <a:spcBef>
                  <a:spcPct val="0"/>
                </a:spcBef>
              </a:pPr>
              <a:t>43</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Spiritual Anatomy - Part 2</a:t>
            </a:r>
            <a:endParaRPr lang="en-US" dirty="0"/>
          </a:p>
        </p:txBody>
      </p:sp>
      <p:sp>
        <p:nvSpPr>
          <p:cNvPr id="5" name="Footer Placeholder 4"/>
          <p:cNvSpPr>
            <a:spLocks noGrp="1"/>
          </p:cNvSpPr>
          <p:nvPr>
            <p:ph type="ftr" sz="quarter" idx="11"/>
          </p:nvPr>
        </p:nvSpPr>
        <p:spPr/>
        <p:txBody>
          <a:bodyPr/>
          <a:lstStyle/>
          <a:p>
            <a:pPr>
              <a:defRPr/>
            </a:pPr>
            <a:r>
              <a:rPr lang="en-US"/>
              <a:t>Dr. Jim McGowan</a:t>
            </a:r>
            <a:endParaRPr lang="en-US" dirty="0"/>
          </a:p>
        </p:txBody>
      </p:sp>
      <p:sp>
        <p:nvSpPr>
          <p:cNvPr id="6" name="Slide Number Placeholder 5"/>
          <p:cNvSpPr>
            <a:spLocks noGrp="1"/>
          </p:cNvSpPr>
          <p:nvPr>
            <p:ph type="sldNum" sz="quarter" idx="12"/>
          </p:nvPr>
        </p:nvSpPr>
        <p:spPr/>
        <p:txBody>
          <a:bodyPr/>
          <a:lstStyle/>
          <a:p>
            <a:pPr>
              <a:defRPr/>
            </a:pPr>
            <a:fld id="{E2FDC1AC-E5EC-4D5F-9FCB-86A3FC8134A0}" type="slidenum">
              <a:rPr lang="en-US" smtClean="0"/>
              <a:pPr>
                <a:defRPr/>
              </a:pPr>
              <a:t>44</a:t>
            </a:fld>
            <a:endParaRPr lang="en-US" dirty="0"/>
          </a:p>
        </p:txBody>
      </p:sp>
    </p:spTree>
    <p:extLst>
      <p:ext uri="{BB962C8B-B14F-4D97-AF65-F5344CB8AC3E}">
        <p14:creationId xmlns:p14="http://schemas.microsoft.com/office/powerpoint/2010/main" val="1317035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lgn="just" eaLnBrk="1" hangingPunct="1">
              <a:spcBef>
                <a:spcPts val="600"/>
              </a:spcBef>
              <a:spcAft>
                <a:spcPts val="600"/>
              </a:spcAft>
              <a:buFont typeface="+mj-lt"/>
              <a:buAutoNum type="arabicPeriod"/>
            </a:pPr>
            <a:r>
              <a:rPr lang="en-US" altLang="en-US" sz="1400" dirty="0">
                <a:latin typeface="Calibri" panose="020F0502020204030204" pitchFamily="34" charset="0"/>
                <a:cs typeface="Calibri" panose="020F0502020204030204" pitchFamily="34" charset="0"/>
              </a:rPr>
              <a:t>God, Himself is carrying out specific processes in each believer to produce actual spiritual change. This spiritual change is taking place </a:t>
            </a:r>
            <a:r>
              <a:rPr lang="en-US" altLang="en-US" sz="1400" b="1" dirty="0">
                <a:latin typeface="Calibri" panose="020F0502020204030204" pitchFamily="34" charset="0"/>
                <a:cs typeface="Calibri" panose="020F0502020204030204" pitchFamily="34" charset="0"/>
              </a:rPr>
              <a:t>within our Continuing Person</a:t>
            </a:r>
            <a:r>
              <a:rPr lang="en-US" altLang="en-US" sz="1400" dirty="0">
                <a:latin typeface="Calibri" panose="020F0502020204030204" pitchFamily="34" charset="0"/>
                <a:cs typeface="Calibri" panose="020F0502020204030204" pitchFamily="34" charset="0"/>
              </a:rPr>
              <a:t>. </a:t>
            </a:r>
          </a:p>
          <a:p>
            <a:pPr marL="342900" indent="-342900" algn="just" eaLnBrk="1" hangingPunct="1">
              <a:spcBef>
                <a:spcPts val="600"/>
              </a:spcBef>
              <a:spcAft>
                <a:spcPts val="600"/>
              </a:spcAft>
              <a:buFont typeface="+mj-lt"/>
              <a:buAutoNum type="arabicPeriod"/>
            </a:pPr>
            <a:r>
              <a:rPr lang="en-US" altLang="en-US" sz="1400" dirty="0">
                <a:latin typeface="Calibri" panose="020F0502020204030204" pitchFamily="34" charset="0"/>
                <a:cs typeface="Calibri" panose="020F0502020204030204" pitchFamily="34" charset="0"/>
              </a:rPr>
              <a:t>God’s processes are not random or vague, but are directed toward a Person – Christ. His processes are not merely to change our character, but have as their end that we will be like Christ when we see Him as He is. </a:t>
            </a:r>
          </a:p>
          <a:p>
            <a:pPr marL="342900" indent="-342900" algn="just" eaLnBrk="1" hangingPunct="1">
              <a:spcBef>
                <a:spcPts val="600"/>
              </a:spcBef>
              <a:spcAft>
                <a:spcPts val="600"/>
              </a:spcAft>
              <a:buFont typeface="+mj-lt"/>
              <a:buAutoNum type="arabicPeriod"/>
            </a:pPr>
            <a:r>
              <a:rPr lang="en-US" altLang="en-US" sz="1400" dirty="0">
                <a:latin typeface="Calibri" panose="020F0502020204030204" pitchFamily="34" charset="0"/>
                <a:cs typeface="Calibri" panose="020F0502020204030204" pitchFamily="34" charset="0"/>
              </a:rPr>
              <a:t>God wants us to see that, </a:t>
            </a:r>
            <a:r>
              <a:rPr lang="en-US" altLang="en-US" sz="1400" b="1" dirty="0">
                <a:latin typeface="Calibri" panose="020F0502020204030204" pitchFamily="34" charset="0"/>
                <a:cs typeface="Calibri" panose="020F0502020204030204" pitchFamily="34" charset="0"/>
              </a:rPr>
              <a:t>“EVERTHING THAT HAPPENS TO US, IN US, AND AROUND US IS PART OF HIS PLAN TO ACCOMPLISH HIS PROCESSES IN US.”  </a:t>
            </a:r>
          </a:p>
          <a:p>
            <a:pPr marL="342900" indent="-342900" algn="just" eaLnBrk="1" hangingPunct="1">
              <a:spcBef>
                <a:spcPts val="600"/>
              </a:spcBef>
              <a:spcAft>
                <a:spcPts val="600"/>
              </a:spcAft>
              <a:buFont typeface="+mj-lt"/>
              <a:buAutoNum type="arabicPeriod"/>
            </a:pPr>
            <a:r>
              <a:rPr lang="en-US" altLang="en-US" sz="1400" dirty="0">
                <a:latin typeface="Calibri" panose="020F0502020204030204" pitchFamily="34" charset="0"/>
                <a:cs typeface="Calibri" panose="020F0502020204030204" pitchFamily="34" charset="0"/>
              </a:rPr>
              <a:t>HIS PROCESSES IN US are conforming us and transforming us into the image of His Son so that when we walk through Heaven’s gates, we WILL be like Christ.</a:t>
            </a:r>
          </a:p>
          <a:p>
            <a:pPr marL="342900" indent="-342900" eaLnBrk="1" hangingPunct="1">
              <a:spcBef>
                <a:spcPct val="0"/>
              </a:spcBef>
              <a:buFont typeface="+mj-lt"/>
              <a:buAutoNum type="arabicPeriod"/>
              <a:defRPr/>
            </a:pPr>
            <a:endParaRPr lang="en-US" altLang="en-US" sz="1400" dirty="0">
              <a:ea typeface="Calibri" pitchFamily="34" charset="0"/>
              <a:cs typeface="Calibri" pitchFamily="34"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7A13CB40-3DBA-4B82-B29D-E43619634319}" type="slidenum">
              <a:rPr lang="en-US" altLang="en-US" smtClean="0"/>
              <a:pPr eaLnBrk="1" hangingPunct="1">
                <a:spcBef>
                  <a:spcPct val="0"/>
                </a:spcBef>
              </a:pPr>
              <a:t>45</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ea typeface="Calibri" pitchFamily="34" charset="0"/>
                <a:cs typeface="Calibri" pitchFamily="34" charset="0"/>
              </a:rPr>
              <a:t>Secular Counseling</a:t>
            </a:r>
          </a:p>
          <a:p>
            <a:pPr eaLnBrk="1" hangingPunct="1">
              <a:spcBef>
                <a:spcPct val="0"/>
              </a:spcBef>
            </a:pPr>
            <a:endParaRPr lang="en-US" altLang="en-US" sz="1400" dirty="0">
              <a:ea typeface="Calibri" pitchFamily="34" charset="0"/>
              <a:cs typeface="Calibri" pitchFamily="34" charset="0"/>
            </a:endParaRPr>
          </a:p>
          <a:p>
            <a:pPr marL="0" indent="0" algn="just" eaLnBrk="1" hangingPunct="1">
              <a:spcAft>
                <a:spcPts val="1200"/>
              </a:spcAft>
            </a:pPr>
            <a:r>
              <a:rPr lang="en-US" altLang="en-US" sz="1400" b="1" dirty="0">
                <a:latin typeface="Calibri" pitchFamily="34" charset="0"/>
                <a:cs typeface="Calibri" panose="020F0502020204030204" pitchFamily="34" charset="0"/>
              </a:rPr>
              <a:t>Secular Counseling focuses on our </a:t>
            </a:r>
            <a:r>
              <a:rPr lang="en-US" altLang="en-US" sz="1400" b="1" u="sng" dirty="0">
                <a:latin typeface="Calibri" pitchFamily="34" charset="0"/>
                <a:cs typeface="Calibri" panose="020F0502020204030204" pitchFamily="34" charset="0"/>
              </a:rPr>
              <a:t>personal</a:t>
            </a:r>
            <a:r>
              <a:rPr lang="en-US" altLang="en-US" sz="1400" b="1" dirty="0">
                <a:latin typeface="Calibri" pitchFamily="34" charset="0"/>
                <a:cs typeface="Calibri" panose="020F0502020204030204" pitchFamily="34" charset="0"/>
              </a:rPr>
              <a:t> history “in Adam” now gone! </a:t>
            </a:r>
            <a:r>
              <a:rPr lang="en-US" altLang="en-US" sz="1400" dirty="0">
                <a:latin typeface="Calibri" pitchFamily="34" charset="0"/>
                <a:cs typeface="Calibri" panose="020F0502020204030204" pitchFamily="34" charset="0"/>
              </a:rPr>
              <a:t>That’s all it can do because it doesn’t understand or recognize Christ. Therefore, Secular Counselors (and sadly, uninformed Christian Counselors) </a:t>
            </a:r>
            <a:r>
              <a:rPr lang="en-US" altLang="en-US" sz="1400" i="1" dirty="0">
                <a:latin typeface="Calibri" pitchFamily="34" charset="0"/>
                <a:cs typeface="Calibri" panose="020F0502020204030204" pitchFamily="34" charset="0"/>
              </a:rPr>
              <a:t>struggle to improve the Old Man and Sin Nature!</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BD20DEB-FF0A-472C-A181-80C932C62871}" type="slidenum">
              <a:rPr lang="en-US" altLang="en-US" smtClean="0"/>
              <a:pPr eaLnBrk="1" hangingPunct="1">
                <a:spcBef>
                  <a:spcPct val="0"/>
                </a:spcBef>
              </a:pPr>
              <a:t>46</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mn-lt"/>
                <a:ea typeface="Calibri" pitchFamily="34" charset="0"/>
                <a:cs typeface="Calibri" pitchFamily="34" charset="0"/>
              </a:rPr>
              <a:t>True Biblical Counseling</a:t>
            </a:r>
          </a:p>
          <a:p>
            <a:pPr eaLnBrk="1" hangingPunct="1">
              <a:spcBef>
                <a:spcPct val="0"/>
              </a:spcBef>
            </a:pPr>
            <a:endParaRPr lang="en-US" altLang="en-US" sz="1400" dirty="0">
              <a:latin typeface="+mn-lt"/>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b="1" dirty="0">
                <a:latin typeface="+mn-lt"/>
                <a:cs typeface="Calibri" panose="020F0502020204030204" pitchFamily="34" charset="0"/>
              </a:rPr>
              <a:t>Biblical Counseling focuses on our </a:t>
            </a:r>
            <a:r>
              <a:rPr lang="en-US" altLang="en-US" sz="1400" b="1" u="sng" dirty="0">
                <a:latin typeface="+mn-lt"/>
                <a:cs typeface="Calibri" panose="020F0502020204030204" pitchFamily="34" charset="0"/>
              </a:rPr>
              <a:t>personal</a:t>
            </a:r>
            <a:r>
              <a:rPr lang="en-US" altLang="en-US" sz="1400" b="1" dirty="0">
                <a:latin typeface="+mn-lt"/>
                <a:cs typeface="Calibri" panose="020F0502020204030204" pitchFamily="34" charset="0"/>
              </a:rPr>
              <a:t> shared history “in Christ”! </a:t>
            </a:r>
            <a:r>
              <a:rPr lang="en-US" altLang="en-US" sz="1400" dirty="0">
                <a:latin typeface="+mn-lt"/>
                <a:cs typeface="Calibri" panose="020F0502020204030204" pitchFamily="34" charset="0"/>
              </a:rPr>
              <a:t>Only </a:t>
            </a:r>
            <a:r>
              <a:rPr lang="en-US" altLang="en-US" sz="1400" i="1" dirty="0">
                <a:latin typeface="+mn-lt"/>
                <a:cs typeface="Calibri" panose="020F0502020204030204" pitchFamily="34" charset="0"/>
              </a:rPr>
              <a:t>informed</a:t>
            </a:r>
            <a:r>
              <a:rPr lang="en-US" altLang="en-US" sz="1400" dirty="0">
                <a:latin typeface="+mn-lt"/>
                <a:cs typeface="Calibri" panose="020F0502020204030204" pitchFamily="34" charset="0"/>
              </a:rPr>
              <a:t> Biblical Counselors can share real hope and encouragement because they do not address the Old Man “in Adam”, but deal with the New Man who has a New History “in Christ”.  </a:t>
            </a:r>
            <a:r>
              <a:rPr lang="en-US" altLang="en-US" sz="1400" dirty="0">
                <a:latin typeface="+mn-lt"/>
                <a:ea typeface="Calibri" pitchFamily="34" charset="0"/>
                <a:cs typeface="Calibri" pitchFamily="34" charset="0"/>
              </a:rPr>
              <a:t>This is phenomenal good news!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BD20DEB-FF0A-472C-A181-80C932C62871}" type="slidenum">
              <a:rPr lang="en-US" altLang="en-US" smtClean="0"/>
              <a:pPr eaLnBrk="1" hangingPunct="1">
                <a:spcBef>
                  <a:spcPct val="0"/>
                </a:spcBef>
              </a:pPr>
              <a:t>47</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extLst>
      <p:ext uri="{BB962C8B-B14F-4D97-AF65-F5344CB8AC3E}">
        <p14:creationId xmlns:p14="http://schemas.microsoft.com/office/powerpoint/2010/main" val="859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34"/>
              </a:spcAft>
            </a:pPr>
            <a:r>
              <a:rPr lang="en-US" altLang="en-US" sz="1400" dirty="0">
                <a:latin typeface="Calibri" panose="020F0502020204030204" pitchFamily="34" charset="0"/>
                <a:ea typeface="Calibri" pitchFamily="34" charset="0"/>
                <a:cs typeface="Calibri" pitchFamily="34" charset="0"/>
              </a:rPr>
              <a:t>All human beings are conceived and born “in Adam”, that is, </a:t>
            </a:r>
            <a:r>
              <a:rPr lang="en-US" altLang="en-US" sz="1400" b="1" i="1" dirty="0">
                <a:latin typeface="Calibri" panose="020F0502020204030204" pitchFamily="34" charset="0"/>
                <a:ea typeface="Calibri" pitchFamily="34" charset="0"/>
                <a:cs typeface="Calibri" pitchFamily="34" charset="0"/>
              </a:rPr>
              <a:t>they are positionally “in Adam” and identified with him</a:t>
            </a:r>
            <a:r>
              <a:rPr lang="en-US" altLang="en-US" sz="1400" dirty="0">
                <a:latin typeface="Calibri" panose="020F0502020204030204" pitchFamily="34" charset="0"/>
                <a:ea typeface="Calibri" pitchFamily="34" charset="0"/>
                <a:cs typeface="Calibri" pitchFamily="34" charset="0"/>
              </a:rPr>
              <a:t>. Each unbeliever has Adam as his/her spiritual head since </a:t>
            </a:r>
            <a:r>
              <a:rPr lang="en-US" altLang="en-US" sz="1400" b="1" i="1" dirty="0">
                <a:latin typeface="Calibri" panose="020F0502020204030204" pitchFamily="34" charset="0"/>
                <a:ea typeface="Calibri" pitchFamily="34" charset="0"/>
                <a:cs typeface="Calibri" pitchFamily="34" charset="0"/>
              </a:rPr>
              <a:t>Adam is the seminal head of fallen mankind</a:t>
            </a:r>
            <a:r>
              <a:rPr lang="en-US" altLang="en-US" sz="1400" dirty="0">
                <a:latin typeface="Calibri" panose="020F0502020204030204" pitchFamily="34" charset="0"/>
                <a:ea typeface="Calibri" pitchFamily="34" charset="0"/>
                <a:cs typeface="Calibri" pitchFamily="34" charset="0"/>
              </a:rPr>
              <a:t>. This is the fixed position of each unbeliever.  </a:t>
            </a:r>
          </a:p>
          <a:p>
            <a:pPr eaLnBrk="1" hangingPunct="1">
              <a:spcBef>
                <a:spcPct val="0"/>
              </a:spcBef>
              <a:spcAft>
                <a:spcPts val="634"/>
              </a:spcAft>
            </a:pPr>
            <a:r>
              <a:rPr lang="en-US" altLang="en-US" sz="1400" dirty="0">
                <a:latin typeface="Calibri" panose="020F0502020204030204" pitchFamily="34" charset="0"/>
                <a:ea typeface="Calibri" pitchFamily="34" charset="0"/>
                <a:cs typeface="Calibri" pitchFamily="34" charset="0"/>
              </a:rPr>
              <a:t>All unbelievers share Adam’s </a:t>
            </a:r>
            <a:r>
              <a:rPr lang="en-US" altLang="en-US" sz="1400" b="1" dirty="0">
                <a:latin typeface="Calibri" panose="020F0502020204030204" pitchFamily="34" charset="0"/>
                <a:ea typeface="Calibri" pitchFamily="34" charset="0"/>
                <a:cs typeface="Calibri" pitchFamily="34" charset="0"/>
              </a:rPr>
              <a:t>spiritual history</a:t>
            </a:r>
            <a:r>
              <a:rPr lang="en-US" altLang="en-US" sz="1400" dirty="0">
                <a:latin typeface="Calibri" panose="020F0502020204030204" pitchFamily="34" charset="0"/>
                <a:ea typeface="Calibri" pitchFamily="34" charset="0"/>
                <a:cs typeface="Calibri" pitchFamily="34" charset="0"/>
              </a:rPr>
              <a:t> and the consequences of that history, through their </a:t>
            </a:r>
            <a:r>
              <a:rPr lang="en-US" altLang="en-US" sz="1400" b="1" i="1" dirty="0">
                <a:latin typeface="Calibri" panose="020F0502020204030204" pitchFamily="34" charset="0"/>
                <a:ea typeface="Calibri" pitchFamily="34" charset="0"/>
                <a:cs typeface="Calibri" pitchFamily="34" charset="0"/>
              </a:rPr>
              <a:t>identification</a:t>
            </a:r>
            <a:r>
              <a:rPr lang="en-US" altLang="en-US" sz="1400" i="1" dirty="0">
                <a:latin typeface="Calibri" panose="020F0502020204030204" pitchFamily="34" charset="0"/>
                <a:ea typeface="Calibri" pitchFamily="34" charset="0"/>
                <a:cs typeface="Calibri" pitchFamily="34" charset="0"/>
              </a:rPr>
              <a:t> </a:t>
            </a:r>
            <a:r>
              <a:rPr lang="en-US" altLang="en-US" sz="1400" b="1" i="1" dirty="0">
                <a:latin typeface="Calibri" panose="020F0502020204030204" pitchFamily="34" charset="0"/>
                <a:ea typeface="Calibri" pitchFamily="34" charset="0"/>
                <a:cs typeface="Calibri" pitchFamily="34" charset="0"/>
              </a:rPr>
              <a:t>with him</a:t>
            </a:r>
            <a:r>
              <a:rPr lang="en-US" altLang="en-US" sz="1400" dirty="0">
                <a:latin typeface="Calibri" panose="020F0502020204030204" pitchFamily="34" charset="0"/>
                <a:ea typeface="Calibri" pitchFamily="34" charset="0"/>
                <a:cs typeface="Calibri" pitchFamily="34" charset="0"/>
              </a:rPr>
              <a:t>.</a:t>
            </a:r>
            <a:endParaRPr lang="en-US" altLang="en-US" sz="1400" dirty="0">
              <a:latin typeface="Calibri" panose="020F050202020403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449C17C-2822-436F-B9AA-F93567C0A262}" type="slidenum">
              <a:rPr lang="en-US" altLang="en-US" smtClean="0"/>
              <a:pPr eaLnBrk="1" hangingPunct="1">
                <a:spcBef>
                  <a:spcPct val="0"/>
                </a:spcBef>
              </a:pPr>
              <a:t>5</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altLang="en-US" sz="1400" dirty="0">
                <a:latin typeface="Calibri" pitchFamily="34" charset="0"/>
              </a:rPr>
              <a:t>All of those who were conceived and born </a:t>
            </a:r>
            <a:r>
              <a:rPr lang="en-US" altLang="en-US" sz="1400" b="1" i="1" dirty="0">
                <a:latin typeface="Calibri" panose="020F0502020204030204" pitchFamily="34" charset="0"/>
                <a:ea typeface="Calibri" pitchFamily="34" charset="0"/>
                <a:cs typeface="Calibri" pitchFamily="34" charset="0"/>
              </a:rPr>
              <a:t>“in Adam”</a:t>
            </a:r>
            <a:r>
              <a:rPr lang="en-US" altLang="en-US" sz="1400" dirty="0">
                <a:latin typeface="Calibri" pitchFamily="34" charset="0"/>
              </a:rPr>
              <a:t>, </a:t>
            </a:r>
            <a:r>
              <a:rPr lang="en-US" altLang="en-US" sz="1400" b="1" i="1" dirty="0">
                <a:solidFill>
                  <a:srgbClr val="0000FF"/>
                </a:solidFill>
                <a:latin typeface="Calibri" pitchFamily="34" charset="0"/>
              </a:rPr>
              <a:t>upon believing the gospel of salvation</a:t>
            </a:r>
            <a:r>
              <a:rPr lang="en-US" altLang="en-US" sz="1400" dirty="0">
                <a:latin typeface="Calibri" pitchFamily="34" charset="0"/>
              </a:rPr>
              <a:t>, are placed into Christ – they are from that time forward </a:t>
            </a:r>
            <a:r>
              <a:rPr lang="en-US" altLang="en-US" sz="1400" i="1" dirty="0">
                <a:latin typeface="Calibri" pitchFamily="34" charset="0"/>
              </a:rPr>
              <a:t>“</a:t>
            </a:r>
            <a:r>
              <a:rPr lang="en-US" altLang="en-US" sz="1400" b="1" i="1" dirty="0">
                <a:latin typeface="Calibri" pitchFamily="34" charset="0"/>
              </a:rPr>
              <a:t>in Christ”</a:t>
            </a:r>
            <a:r>
              <a:rPr lang="en-US" altLang="en-US" sz="1400" dirty="0">
                <a:latin typeface="Calibri" pitchFamily="34" charset="0"/>
              </a:rPr>
              <a:t>, by God’s doing (1 Cor. 1:30).   </a:t>
            </a:r>
          </a:p>
          <a:p>
            <a:pPr defTabSz="966612" eaLnBrk="1" hangingPunct="1">
              <a:spcBef>
                <a:spcPct val="0"/>
              </a:spcBef>
              <a:defRPr/>
            </a:pPr>
            <a:endParaRPr lang="en-US" altLang="en-US" sz="1400" dirty="0">
              <a:solidFill>
                <a:srgbClr val="000000"/>
              </a:solidFill>
              <a:latin typeface="Calibri" pitchFamily="34" charset="0"/>
            </a:endParaRPr>
          </a:p>
          <a:p>
            <a:pPr defTabSz="966612" eaLnBrk="1" hangingPunct="1">
              <a:spcBef>
                <a:spcPct val="0"/>
              </a:spcBef>
              <a:defRPr/>
            </a:pPr>
            <a:r>
              <a:rPr lang="en-US" altLang="en-US" sz="1400" dirty="0">
                <a:solidFill>
                  <a:srgbClr val="000000"/>
                </a:solidFill>
                <a:latin typeface="Calibri" pitchFamily="34" charset="0"/>
              </a:rPr>
              <a:t>All </a:t>
            </a:r>
            <a:r>
              <a:rPr lang="en-US" altLang="en-US" sz="1400" dirty="0">
                <a:solidFill>
                  <a:srgbClr val="000000"/>
                </a:solidFill>
                <a:latin typeface="Calibri" panose="020F0502020204030204" pitchFamily="34" charset="0"/>
                <a:ea typeface="Calibri" pitchFamily="34" charset="0"/>
                <a:cs typeface="Calibri" pitchFamily="34" charset="0"/>
              </a:rPr>
              <a:t>believers, being</a:t>
            </a:r>
            <a:r>
              <a:rPr lang="en-US" altLang="en-US" sz="1400" dirty="0">
                <a:solidFill>
                  <a:srgbClr val="000000"/>
                </a:solidFill>
                <a:latin typeface="Calibri" pitchFamily="34" charset="0"/>
              </a:rPr>
              <a:t> </a:t>
            </a:r>
            <a:r>
              <a:rPr lang="en-US" altLang="en-US" sz="1400" i="1" dirty="0">
                <a:solidFill>
                  <a:srgbClr val="000000"/>
                </a:solidFill>
                <a:latin typeface="Calibri" pitchFamily="34" charset="0"/>
              </a:rPr>
              <a:t>“</a:t>
            </a:r>
            <a:r>
              <a:rPr lang="en-US" altLang="en-US" sz="1400" b="1" i="1" dirty="0">
                <a:solidFill>
                  <a:srgbClr val="000000"/>
                </a:solidFill>
                <a:latin typeface="Calibri" pitchFamily="34" charset="0"/>
              </a:rPr>
              <a:t>in Christ”</a:t>
            </a:r>
            <a:r>
              <a:rPr lang="en-US" altLang="en-US" sz="1400" dirty="0">
                <a:solidFill>
                  <a:srgbClr val="000000"/>
                </a:solidFill>
                <a:latin typeface="Calibri" pitchFamily="34" charset="0"/>
              </a:rPr>
              <a:t> share Christ’s </a:t>
            </a:r>
            <a:r>
              <a:rPr lang="en-US" altLang="en-US" sz="1400" b="1" i="1" dirty="0">
                <a:solidFill>
                  <a:srgbClr val="000000"/>
                </a:solidFill>
                <a:latin typeface="Calibri" pitchFamily="34" charset="0"/>
              </a:rPr>
              <a:t>spiritual history</a:t>
            </a:r>
            <a:r>
              <a:rPr lang="en-US" altLang="en-US" sz="1400" dirty="0">
                <a:solidFill>
                  <a:srgbClr val="000000"/>
                </a:solidFill>
                <a:latin typeface="Calibri" pitchFamily="34" charset="0"/>
              </a:rPr>
              <a:t>, and the </a:t>
            </a:r>
            <a:r>
              <a:rPr lang="en-US" altLang="en-US" sz="1400" b="1" i="1" dirty="0">
                <a:solidFill>
                  <a:srgbClr val="000000"/>
                </a:solidFill>
                <a:latin typeface="Calibri" pitchFamily="34" charset="0"/>
              </a:rPr>
              <a:t>consequences</a:t>
            </a:r>
            <a:r>
              <a:rPr lang="en-US" altLang="en-US" sz="1400" dirty="0">
                <a:solidFill>
                  <a:srgbClr val="000000"/>
                </a:solidFill>
                <a:latin typeface="Calibri" pitchFamily="34" charset="0"/>
              </a:rPr>
              <a:t> of that history, </a:t>
            </a:r>
            <a:r>
              <a:rPr lang="en-US" altLang="en-US" sz="1400" dirty="0">
                <a:solidFill>
                  <a:srgbClr val="000000"/>
                </a:solidFill>
                <a:latin typeface="Calibri" panose="020F0502020204030204" pitchFamily="34" charset="0"/>
                <a:ea typeface="Calibri" pitchFamily="34" charset="0"/>
                <a:cs typeface="Calibri" pitchFamily="34" charset="0"/>
              </a:rPr>
              <a:t>through their </a:t>
            </a:r>
            <a:r>
              <a:rPr lang="en-US" altLang="en-US" sz="1400" b="1" i="1" dirty="0">
                <a:solidFill>
                  <a:srgbClr val="000000"/>
                </a:solidFill>
                <a:latin typeface="Calibri" panose="020F0502020204030204" pitchFamily="34" charset="0"/>
                <a:ea typeface="Calibri" pitchFamily="34" charset="0"/>
                <a:cs typeface="Calibri" pitchFamily="34" charset="0"/>
              </a:rPr>
              <a:t>identification with Him</a:t>
            </a:r>
            <a:r>
              <a:rPr lang="en-US" altLang="en-US" sz="1400" dirty="0">
                <a:solidFill>
                  <a:srgbClr val="000000"/>
                </a:solidFill>
                <a:latin typeface="Calibri" pitchFamily="34" charset="0"/>
              </a:rPr>
              <a:t>.</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A43894A6-DEFD-4426-AF94-3EFACFEF1B20}" type="slidenum">
              <a:rPr lang="en-US" altLang="en-US" smtClean="0"/>
              <a:pPr eaLnBrk="1" hangingPunct="1">
                <a:spcBef>
                  <a:spcPct val="0"/>
                </a:spcBef>
              </a:pPr>
              <a:t>6</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0"/>
              </a:spcBef>
              <a:spcAft>
                <a:spcPts val="600"/>
              </a:spcAft>
              <a:defRPr/>
            </a:pPr>
            <a:r>
              <a:rPr lang="en-US" sz="1400" dirty="0">
                <a:latin typeface="Calibri" pitchFamily="34" charset="0"/>
                <a:cs typeface="Calibri" pitchFamily="34" charset="0"/>
              </a:rPr>
              <a:t>We said that:</a:t>
            </a:r>
          </a:p>
          <a:p>
            <a:pPr marL="342900" indent="-342900">
              <a:spcBef>
                <a:spcPts val="600"/>
              </a:spcBef>
              <a:spcAft>
                <a:spcPts val="600"/>
              </a:spcAft>
              <a:buFont typeface="Arial" pitchFamily="34" charset="0"/>
              <a:buChar char="•"/>
              <a:defRPr/>
            </a:pPr>
            <a:r>
              <a:rPr lang="en-US" sz="1400" dirty="0">
                <a:latin typeface="Calibri" pitchFamily="34" charset="0"/>
                <a:cs typeface="Calibri" pitchFamily="34" charset="0"/>
              </a:rPr>
              <a:t>The Old Man is a </a:t>
            </a:r>
            <a:r>
              <a:rPr lang="en-US" sz="1400" b="1" i="1" dirty="0">
                <a:latin typeface="Calibri" pitchFamily="34" charset="0"/>
                <a:cs typeface="Calibri" pitchFamily="34" charset="0"/>
              </a:rPr>
              <a:t>positional</a:t>
            </a:r>
            <a:r>
              <a:rPr lang="en-US" sz="1400" dirty="0">
                <a:latin typeface="Calibri" pitchFamily="34" charset="0"/>
                <a:cs typeface="Calibri" pitchFamily="34" charset="0"/>
              </a:rPr>
              <a:t> person.  </a:t>
            </a:r>
          </a:p>
          <a:p>
            <a:pPr marL="342900" indent="-342900">
              <a:spcBef>
                <a:spcPts val="600"/>
              </a:spcBef>
              <a:spcAft>
                <a:spcPts val="600"/>
              </a:spcAft>
              <a:buFont typeface="Arial" pitchFamily="34" charset="0"/>
              <a:buChar char="•"/>
              <a:defRPr/>
            </a:pPr>
            <a:r>
              <a:rPr lang="en-US" sz="1400" dirty="0">
                <a:latin typeface="Calibri" pitchFamily="34" charset="0"/>
                <a:cs typeface="Calibri" pitchFamily="34" charset="0"/>
              </a:rPr>
              <a:t>The Old Man is all of who each of us was as an unbeliever, </a:t>
            </a:r>
            <a:r>
              <a:rPr lang="en-US" sz="1400" b="1" dirty="0">
                <a:latin typeface="Calibri" pitchFamily="34" charset="0"/>
                <a:cs typeface="Calibri" pitchFamily="34" charset="0"/>
              </a:rPr>
              <a:t>“in Adam”</a:t>
            </a:r>
            <a:r>
              <a:rPr lang="en-US" sz="1400" dirty="0">
                <a:latin typeface="Calibri" pitchFamily="34" charset="0"/>
                <a:cs typeface="Calibri" pitchFamily="34" charset="0"/>
              </a:rPr>
              <a:t>.  </a:t>
            </a:r>
          </a:p>
          <a:p>
            <a:pPr marL="342900" indent="-342900">
              <a:spcBef>
                <a:spcPts val="600"/>
              </a:spcBef>
              <a:spcAft>
                <a:spcPts val="600"/>
              </a:spcAft>
              <a:buFont typeface="Arial" pitchFamily="34" charset="0"/>
              <a:buChar char="•"/>
              <a:defRPr/>
            </a:pPr>
            <a:r>
              <a:rPr lang="en-US" sz="1400" dirty="0">
                <a:latin typeface="Calibri" pitchFamily="34" charset="0"/>
                <a:cs typeface="Calibri" pitchFamily="34" charset="0"/>
              </a:rPr>
              <a:t>The Old Man possesses a Sin Nature.</a:t>
            </a:r>
          </a:p>
          <a:p>
            <a:pPr eaLnBrk="1" hangingPunct="1">
              <a:spcBef>
                <a:spcPct val="0"/>
              </a:spcBef>
            </a:pPr>
            <a:endParaRPr lang="en-US" altLang="en-US" sz="1400"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91A2E4-0E7C-4C49-8FD5-CB5DBA5146CA}" type="slidenum">
              <a:rPr lang="en-US" altLang="en-US" smtClean="0"/>
              <a:pPr eaLnBrk="1" hangingPunct="1">
                <a:spcBef>
                  <a:spcPct val="0"/>
                </a:spcBef>
              </a:pPr>
              <a:t>7</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0"/>
              </a:spcBef>
              <a:spcAft>
                <a:spcPts val="600"/>
              </a:spcAft>
              <a:defRPr/>
            </a:pPr>
            <a:r>
              <a:rPr lang="en-US" sz="1400" dirty="0">
                <a:latin typeface="Calibri" pitchFamily="34" charset="0"/>
                <a:cs typeface="Calibri" pitchFamily="34" charset="0"/>
              </a:rPr>
              <a:t>We said that:</a:t>
            </a:r>
          </a:p>
          <a:p>
            <a:pPr marL="342900" indent="-342900">
              <a:spcBef>
                <a:spcPts val="600"/>
              </a:spcBef>
              <a:spcAft>
                <a:spcPts val="600"/>
              </a:spcAft>
              <a:buFont typeface="Arial" pitchFamily="34" charset="0"/>
              <a:buChar char="•"/>
              <a:defRPr/>
            </a:pPr>
            <a:r>
              <a:rPr lang="en-US" sz="1400" b="1" i="1" dirty="0">
                <a:latin typeface="Calibri" pitchFamily="34" charset="0"/>
                <a:cs typeface="Calibri" pitchFamily="34" charset="0"/>
              </a:rPr>
              <a:t>The Sin Nature is the collection of attributes and characteristics of how the Old Man is inclined to behave.</a:t>
            </a:r>
          </a:p>
          <a:p>
            <a:pPr marL="342900" indent="-342900">
              <a:spcBef>
                <a:spcPts val="600"/>
              </a:spcBef>
              <a:spcAft>
                <a:spcPts val="600"/>
              </a:spcAft>
              <a:buFont typeface="Arial" pitchFamily="34" charset="0"/>
              <a:buChar char="•"/>
              <a:defRPr/>
            </a:pPr>
            <a:r>
              <a:rPr lang="en-US" sz="1400" dirty="0">
                <a:latin typeface="Calibri" pitchFamily="34" charset="0"/>
                <a:cs typeface="Calibri" pitchFamily="34" charset="0"/>
              </a:rPr>
              <a:t>The Sin Nature is not the same as the Old Man.</a:t>
            </a:r>
          </a:p>
          <a:p>
            <a:pPr marL="342900" indent="-342900">
              <a:spcBef>
                <a:spcPts val="600"/>
              </a:spcBef>
              <a:spcAft>
                <a:spcPts val="600"/>
              </a:spcAft>
              <a:buFont typeface="Arial" pitchFamily="34" charset="0"/>
              <a:buChar char="•"/>
              <a:defRPr/>
            </a:pPr>
            <a:r>
              <a:rPr lang="en-US" sz="1400" dirty="0">
                <a:latin typeface="Calibri" pitchFamily="34" charset="0"/>
                <a:cs typeface="Calibri" pitchFamily="34" charset="0"/>
              </a:rPr>
              <a:t>The Sin Nature pertains to the </a:t>
            </a:r>
            <a:r>
              <a:rPr lang="en-US" sz="1400" b="1" u="sng" dirty="0">
                <a:latin typeface="Calibri" pitchFamily="34" charset="0"/>
                <a:cs typeface="Calibri" pitchFamily="34" charset="0"/>
              </a:rPr>
              <a:t>physical</a:t>
            </a:r>
            <a:r>
              <a:rPr lang="en-US" sz="1400" dirty="0">
                <a:latin typeface="Calibri" pitchFamily="34" charset="0"/>
                <a:cs typeface="Calibri" pitchFamily="34" charset="0"/>
              </a:rPr>
              <a:t> human body.</a:t>
            </a:r>
          </a:p>
          <a:p>
            <a:pPr eaLnBrk="1" hangingPunct="1">
              <a:spcBef>
                <a:spcPct val="0"/>
              </a:spcBef>
            </a:pPr>
            <a:endParaRPr lang="en-US" altLang="en-US" sz="1400"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75672DE-9109-4C8F-B98D-712B44B3DF5E}" type="slidenum">
              <a:rPr lang="en-US" altLang="en-US" smtClean="0"/>
              <a:pPr eaLnBrk="1" hangingPunct="1">
                <a:spcBef>
                  <a:spcPct val="0"/>
                </a:spcBef>
              </a:pPr>
              <a:t>8</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400"/>
              </a:spcAft>
              <a:defRPr/>
            </a:pPr>
            <a:r>
              <a:rPr lang="en-US" sz="1400" dirty="0">
                <a:latin typeface="Calibri" panose="020F0502020204030204" pitchFamily="34" charset="0"/>
                <a:cs typeface="Calibri" panose="020F0502020204030204" pitchFamily="34" charset="0"/>
              </a:rPr>
              <a:t>We said that:</a:t>
            </a:r>
          </a:p>
          <a:p>
            <a:pPr marL="342900" indent="-342900">
              <a:spcBef>
                <a:spcPts val="400"/>
              </a:spcBef>
              <a:spcAft>
                <a:spcPts val="400"/>
              </a:spcAft>
              <a:buFont typeface="Arial" pitchFamily="34" charset="0"/>
              <a:buChar char="•"/>
              <a:defRPr/>
            </a:pPr>
            <a:r>
              <a:rPr lang="en-US" sz="1400" dirty="0">
                <a:latin typeface="Calibri" panose="020F0502020204030204" pitchFamily="34" charset="0"/>
                <a:cs typeface="Calibri" panose="020F0502020204030204" pitchFamily="34" charset="0"/>
              </a:rPr>
              <a:t>The New Man is also a </a:t>
            </a:r>
            <a:r>
              <a:rPr lang="en-US" sz="1400" b="1" dirty="0">
                <a:latin typeface="Calibri" panose="020F0502020204030204" pitchFamily="34" charset="0"/>
                <a:cs typeface="Calibri" panose="020F0502020204030204" pitchFamily="34" charset="0"/>
              </a:rPr>
              <a:t>positional</a:t>
            </a:r>
            <a:r>
              <a:rPr lang="en-US" sz="1400" dirty="0">
                <a:latin typeface="Calibri" panose="020F0502020204030204" pitchFamily="34" charset="0"/>
                <a:cs typeface="Calibri" panose="020F0502020204030204" pitchFamily="34" charset="0"/>
              </a:rPr>
              <a:t> person.  </a:t>
            </a:r>
          </a:p>
          <a:p>
            <a:pPr marL="342900" indent="-342900">
              <a:spcBef>
                <a:spcPts val="400"/>
              </a:spcBef>
              <a:spcAft>
                <a:spcPts val="400"/>
              </a:spcAft>
              <a:buFont typeface="Arial" pitchFamily="34" charset="0"/>
              <a:buChar char="•"/>
              <a:defRPr/>
            </a:pPr>
            <a:r>
              <a:rPr lang="en-US" sz="1400" dirty="0">
                <a:latin typeface="Calibri" panose="020F0502020204030204" pitchFamily="34" charset="0"/>
                <a:cs typeface="Calibri" panose="020F0502020204030204" pitchFamily="34" charset="0"/>
              </a:rPr>
              <a:t>The New Man is all of who we are now, as believers </a:t>
            </a:r>
            <a:r>
              <a:rPr lang="en-US" sz="1400" b="1" dirty="0">
                <a:latin typeface="Calibri" panose="020F0502020204030204" pitchFamily="34" charset="0"/>
                <a:cs typeface="Calibri" panose="020F0502020204030204" pitchFamily="34" charset="0"/>
              </a:rPr>
              <a:t>“in Christ”</a:t>
            </a:r>
            <a:r>
              <a:rPr lang="en-US" sz="1400" dirty="0">
                <a:latin typeface="Calibri" panose="020F0502020204030204" pitchFamily="34" charset="0"/>
                <a:cs typeface="Calibri" panose="020F0502020204030204" pitchFamily="34" charset="0"/>
              </a:rPr>
              <a:t>.  </a:t>
            </a:r>
          </a:p>
          <a:p>
            <a:pPr marL="342900" indent="-342900">
              <a:spcBef>
                <a:spcPts val="400"/>
              </a:spcBef>
              <a:spcAft>
                <a:spcPts val="400"/>
              </a:spcAft>
              <a:buFont typeface="Arial" pitchFamily="34" charset="0"/>
              <a:buChar char="•"/>
              <a:defRPr/>
            </a:pPr>
            <a:r>
              <a:rPr lang="en-US" sz="1400" dirty="0">
                <a:latin typeface="Calibri" panose="020F0502020204030204" pitchFamily="34" charset="0"/>
                <a:cs typeface="Calibri" panose="020F0502020204030204" pitchFamily="34" charset="0"/>
              </a:rPr>
              <a:t>The New Man possesses a New Nature.</a:t>
            </a:r>
          </a:p>
          <a:p>
            <a:pPr marL="342900" indent="-342900">
              <a:spcBef>
                <a:spcPts val="400"/>
              </a:spcBef>
              <a:spcAft>
                <a:spcPts val="400"/>
              </a:spcAft>
              <a:buFont typeface="Arial" pitchFamily="34" charset="0"/>
              <a:buChar char="•"/>
              <a:defRPr/>
            </a:pPr>
            <a:r>
              <a:rPr lang="en-US" sz="1400" b="1" i="1" dirty="0">
                <a:latin typeface="Calibri" panose="020F0502020204030204" pitchFamily="34" charset="0"/>
                <a:cs typeface="Calibri" panose="020F0502020204030204" pitchFamily="34" charset="0"/>
              </a:rPr>
              <a:t>The terms “New Man” and “New Nature” are NOT interchangeable terms for the same thing.</a:t>
            </a:r>
          </a:p>
          <a:p>
            <a:pPr>
              <a:spcBef>
                <a:spcPts val="317"/>
              </a:spcBef>
              <a:spcAft>
                <a:spcPts val="317"/>
              </a:spcAft>
            </a:pPr>
            <a:endParaRPr lang="en-US" altLang="en-US" sz="1400" dirty="0">
              <a:ea typeface="Calibri" pitchFamily="34" charset="0"/>
              <a:cs typeface="Calibri"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72" indent="-302066" eaLnBrk="0" hangingPunct="0">
              <a:spcBef>
                <a:spcPct val="30000"/>
              </a:spcBef>
              <a:defRPr sz="1300">
                <a:solidFill>
                  <a:schemeClr val="tx1"/>
                </a:solidFill>
                <a:latin typeface="Calibri" pitchFamily="34" charset="0"/>
              </a:defRPr>
            </a:lvl2pPr>
            <a:lvl3pPr marL="1208265" indent="-241653" eaLnBrk="0" hangingPunct="0">
              <a:spcBef>
                <a:spcPct val="30000"/>
              </a:spcBef>
              <a:defRPr sz="1300">
                <a:solidFill>
                  <a:schemeClr val="tx1"/>
                </a:solidFill>
                <a:latin typeface="Calibri" pitchFamily="34" charset="0"/>
              </a:defRPr>
            </a:lvl3pPr>
            <a:lvl4pPr marL="1691571" indent="-241653" eaLnBrk="0" hangingPunct="0">
              <a:spcBef>
                <a:spcPct val="30000"/>
              </a:spcBef>
              <a:defRPr sz="1300">
                <a:solidFill>
                  <a:schemeClr val="tx1"/>
                </a:solidFill>
                <a:latin typeface="Calibri" pitchFamily="34" charset="0"/>
              </a:defRPr>
            </a:lvl4pPr>
            <a:lvl5pPr marL="2174878" indent="-241653" eaLnBrk="0" hangingPunct="0">
              <a:spcBef>
                <a:spcPct val="30000"/>
              </a:spcBef>
              <a:defRPr sz="1300">
                <a:solidFill>
                  <a:schemeClr val="tx1"/>
                </a:solidFill>
                <a:latin typeface="Calibri" pitchFamily="34" charset="0"/>
              </a:defRPr>
            </a:lvl5pPr>
            <a:lvl6pPr marL="2658184" indent="-241653" eaLnBrk="0" fontAlgn="base" hangingPunct="0">
              <a:spcBef>
                <a:spcPct val="30000"/>
              </a:spcBef>
              <a:spcAft>
                <a:spcPct val="0"/>
              </a:spcAft>
              <a:defRPr sz="1300">
                <a:solidFill>
                  <a:schemeClr val="tx1"/>
                </a:solidFill>
                <a:latin typeface="Calibri" pitchFamily="34" charset="0"/>
              </a:defRPr>
            </a:lvl6pPr>
            <a:lvl7pPr marL="3141490" indent="-241653" eaLnBrk="0" fontAlgn="base" hangingPunct="0">
              <a:spcBef>
                <a:spcPct val="30000"/>
              </a:spcBef>
              <a:spcAft>
                <a:spcPct val="0"/>
              </a:spcAft>
              <a:defRPr sz="1300">
                <a:solidFill>
                  <a:schemeClr val="tx1"/>
                </a:solidFill>
                <a:latin typeface="Calibri" pitchFamily="34" charset="0"/>
              </a:defRPr>
            </a:lvl7pPr>
            <a:lvl8pPr marL="3624796" indent="-241653" eaLnBrk="0" fontAlgn="base" hangingPunct="0">
              <a:spcBef>
                <a:spcPct val="30000"/>
              </a:spcBef>
              <a:spcAft>
                <a:spcPct val="0"/>
              </a:spcAft>
              <a:defRPr sz="1300">
                <a:solidFill>
                  <a:schemeClr val="tx1"/>
                </a:solidFill>
                <a:latin typeface="Calibri" pitchFamily="34" charset="0"/>
              </a:defRPr>
            </a:lvl8pPr>
            <a:lvl9pPr marL="4108102" indent="-241653"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8829D2D-8227-47BD-8EBF-14FD65B4341E}" type="slidenum">
              <a:rPr lang="en-US" altLang="en-US" smtClean="0"/>
              <a:pPr eaLnBrk="1" hangingPunct="1">
                <a:spcBef>
                  <a:spcPct val="0"/>
                </a:spcBef>
              </a:pPr>
              <a:t>9</a:t>
            </a:fld>
            <a:endParaRPr lang="en-US" altLang="en-US" dirty="0"/>
          </a:p>
        </p:txBody>
      </p:sp>
      <p:sp>
        <p:nvSpPr>
          <p:cNvPr id="2" name="Footer Placeholder 1"/>
          <p:cNvSpPr>
            <a:spLocks noGrp="1"/>
          </p:cNvSpPr>
          <p:nvPr>
            <p:ph type="ftr" sz="quarter" idx="10"/>
          </p:nvPr>
        </p:nvSpPr>
        <p:spPr/>
        <p:txBody>
          <a:bodyPr/>
          <a:lstStyle/>
          <a:p>
            <a:pPr>
              <a:defRPr/>
            </a:pPr>
            <a:r>
              <a:rPr lang="en-US"/>
              <a:t>Dr. Jim McGowan</a:t>
            </a:r>
          </a:p>
        </p:txBody>
      </p:sp>
      <p:sp>
        <p:nvSpPr>
          <p:cNvPr id="3" name="Header Placeholder 2"/>
          <p:cNvSpPr>
            <a:spLocks noGrp="1"/>
          </p:cNvSpPr>
          <p:nvPr>
            <p:ph type="hdr" sz="quarter" idx="11"/>
          </p:nvPr>
        </p:nvSpPr>
        <p:spPr/>
        <p:txBody>
          <a:bodyPr/>
          <a:lstStyle/>
          <a:p>
            <a:pPr>
              <a:defRPr/>
            </a:pPr>
            <a:r>
              <a:rPr lang="en-US"/>
              <a:t>Spiritual Anatomy - Part 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9FF84-7354-4E5E-9A1D-5A80BCFE1B42}" type="slidenum">
              <a:rPr lang="en-US"/>
              <a:pPr>
                <a:defRPr/>
              </a:pPr>
              <a:t>‹#›</a:t>
            </a:fld>
            <a:endParaRPr lang="en-US"/>
          </a:p>
        </p:txBody>
      </p:sp>
    </p:spTree>
    <p:extLst>
      <p:ext uri="{BB962C8B-B14F-4D97-AF65-F5344CB8AC3E}">
        <p14:creationId xmlns:p14="http://schemas.microsoft.com/office/powerpoint/2010/main" val="76638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E1259-3E0D-4DAD-AB88-B03AC7FD4EB7}" type="slidenum">
              <a:rPr lang="en-US"/>
              <a:pPr>
                <a:defRPr/>
              </a:pPr>
              <a:t>‹#›</a:t>
            </a:fld>
            <a:endParaRPr lang="en-US"/>
          </a:p>
        </p:txBody>
      </p:sp>
    </p:spTree>
    <p:extLst>
      <p:ext uri="{BB962C8B-B14F-4D97-AF65-F5344CB8AC3E}">
        <p14:creationId xmlns:p14="http://schemas.microsoft.com/office/powerpoint/2010/main" val="298975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92D0B-D95D-4FA1-972E-D4092C251E64}" type="slidenum">
              <a:rPr lang="en-US"/>
              <a:pPr>
                <a:defRPr/>
              </a:pPr>
              <a:t>‹#›</a:t>
            </a:fld>
            <a:endParaRPr lang="en-US"/>
          </a:p>
        </p:txBody>
      </p:sp>
    </p:spTree>
    <p:extLst>
      <p:ext uri="{BB962C8B-B14F-4D97-AF65-F5344CB8AC3E}">
        <p14:creationId xmlns:p14="http://schemas.microsoft.com/office/powerpoint/2010/main" val="339712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24324-D578-4329-BB49-3BAA20A9745B}" type="slidenum">
              <a:rPr lang="en-US"/>
              <a:pPr>
                <a:defRPr/>
              </a:pPr>
              <a:t>‹#›</a:t>
            </a:fld>
            <a:endParaRPr lang="en-US"/>
          </a:p>
        </p:txBody>
      </p:sp>
    </p:spTree>
    <p:extLst>
      <p:ext uri="{BB962C8B-B14F-4D97-AF65-F5344CB8AC3E}">
        <p14:creationId xmlns:p14="http://schemas.microsoft.com/office/powerpoint/2010/main" val="293573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ED42DB-FB4A-464A-805B-52761CD4F8BF}" type="slidenum">
              <a:rPr lang="en-US"/>
              <a:pPr>
                <a:defRPr/>
              </a:pPr>
              <a:t>‹#›</a:t>
            </a:fld>
            <a:endParaRPr lang="en-US"/>
          </a:p>
        </p:txBody>
      </p:sp>
    </p:spTree>
    <p:extLst>
      <p:ext uri="{BB962C8B-B14F-4D97-AF65-F5344CB8AC3E}">
        <p14:creationId xmlns:p14="http://schemas.microsoft.com/office/powerpoint/2010/main" val="116490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596E50-2C59-489E-8CB6-8C8CFD08ECD9}" type="slidenum">
              <a:rPr lang="en-US"/>
              <a:pPr>
                <a:defRPr/>
              </a:pPr>
              <a:t>‹#›</a:t>
            </a:fld>
            <a:endParaRPr lang="en-US"/>
          </a:p>
        </p:txBody>
      </p:sp>
    </p:spTree>
    <p:extLst>
      <p:ext uri="{BB962C8B-B14F-4D97-AF65-F5344CB8AC3E}">
        <p14:creationId xmlns:p14="http://schemas.microsoft.com/office/powerpoint/2010/main" val="93862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4B8719-D27D-4799-A94B-337F7D139F03}" type="slidenum">
              <a:rPr lang="en-US"/>
              <a:pPr>
                <a:defRPr/>
              </a:pPr>
              <a:t>‹#›</a:t>
            </a:fld>
            <a:endParaRPr lang="en-US"/>
          </a:p>
        </p:txBody>
      </p:sp>
    </p:spTree>
    <p:extLst>
      <p:ext uri="{BB962C8B-B14F-4D97-AF65-F5344CB8AC3E}">
        <p14:creationId xmlns:p14="http://schemas.microsoft.com/office/powerpoint/2010/main" val="386634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5F033B-33FD-4F73-B985-9C7157B88DAB}" type="slidenum">
              <a:rPr lang="en-US"/>
              <a:pPr>
                <a:defRPr/>
              </a:pPr>
              <a:t>‹#›</a:t>
            </a:fld>
            <a:endParaRPr lang="en-US"/>
          </a:p>
        </p:txBody>
      </p:sp>
    </p:spTree>
    <p:extLst>
      <p:ext uri="{BB962C8B-B14F-4D97-AF65-F5344CB8AC3E}">
        <p14:creationId xmlns:p14="http://schemas.microsoft.com/office/powerpoint/2010/main" val="218514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29FAC4-6E44-4807-86DF-1FE551C71A1E}" type="slidenum">
              <a:rPr lang="en-US"/>
              <a:pPr>
                <a:defRPr/>
              </a:pPr>
              <a:t>‹#›</a:t>
            </a:fld>
            <a:endParaRPr lang="en-US"/>
          </a:p>
        </p:txBody>
      </p:sp>
    </p:spTree>
    <p:extLst>
      <p:ext uri="{BB962C8B-B14F-4D97-AF65-F5344CB8AC3E}">
        <p14:creationId xmlns:p14="http://schemas.microsoft.com/office/powerpoint/2010/main" val="196730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CD4590-8446-439F-91FD-C511DCBC6E58}" type="slidenum">
              <a:rPr lang="en-US"/>
              <a:pPr>
                <a:defRPr/>
              </a:pPr>
              <a:t>‹#›</a:t>
            </a:fld>
            <a:endParaRPr lang="en-US"/>
          </a:p>
        </p:txBody>
      </p:sp>
    </p:spTree>
    <p:extLst>
      <p:ext uri="{BB962C8B-B14F-4D97-AF65-F5344CB8AC3E}">
        <p14:creationId xmlns:p14="http://schemas.microsoft.com/office/powerpoint/2010/main" val="81154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6241DA-3338-4079-9CC7-EDA84DBAD7B2}" type="slidenum">
              <a:rPr lang="en-US"/>
              <a:pPr>
                <a:defRPr/>
              </a:pPr>
              <a:t>‹#›</a:t>
            </a:fld>
            <a:endParaRPr lang="en-US"/>
          </a:p>
        </p:txBody>
      </p:sp>
    </p:spTree>
    <p:extLst>
      <p:ext uri="{BB962C8B-B14F-4D97-AF65-F5344CB8AC3E}">
        <p14:creationId xmlns:p14="http://schemas.microsoft.com/office/powerpoint/2010/main" val="172765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alphaModFix amt="50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cs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cs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pPr>
              <a:defRPr/>
            </a:pPr>
            <a:fld id="{C46109AF-203E-430E-BE0D-6AA2C81329A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media.photobucket.com/image/jesus%20throne/zcry/faith/throne1.jpg?o=15"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wmf"/><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641" y="76134"/>
            <a:ext cx="7928581" cy="6629465"/>
          </a:xfrm>
          <a:prstGeom prst="rect">
            <a:avLst/>
          </a:prstGeom>
        </p:spPr>
        <p:txBody>
          <a:bodyPr vert="wordArtVert"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SPIRITUAL</a:t>
            </a: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a:p>
            <a:pP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rPr>
              <a:t>  ANATOMY</a:t>
            </a:r>
          </a:p>
        </p:txBody>
      </p:sp>
      <p:pic>
        <p:nvPicPr>
          <p:cNvPr id="2050" name="Picture 6"/>
          <p:cNvPicPr>
            <a:picLocks noChangeAspect="1" noChangeArrowheads="1"/>
          </p:cNvPicPr>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1828800" y="685800"/>
            <a:ext cx="5486400" cy="5486400"/>
          </a:xfrm>
          <a:prstGeom prst="rect">
            <a:avLst/>
          </a:prstGeom>
          <a:noFill/>
          <a:ln w="381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3" name="TextBox 3"/>
          <p:cNvSpPr txBox="1">
            <a:spLocks noChangeArrowheads="1"/>
          </p:cNvSpPr>
          <p:nvPr/>
        </p:nvSpPr>
        <p:spPr bwMode="auto">
          <a:xfrm>
            <a:off x="2286000" y="3124200"/>
            <a:ext cx="4530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400" b="1" dirty="0">
                <a:latin typeface="Calibri" pitchFamily="34" charset="0"/>
                <a:cs typeface="Calibri" panose="020F0502020204030204" pitchFamily="34" charset="0"/>
              </a:rPr>
              <a:t>Part 2</a:t>
            </a:r>
          </a:p>
        </p:txBody>
      </p:sp>
      <p:sp>
        <p:nvSpPr>
          <p:cNvPr id="6" name="TextBox 3"/>
          <p:cNvSpPr txBox="1">
            <a:spLocks noChangeArrowheads="1"/>
          </p:cNvSpPr>
          <p:nvPr/>
        </p:nvSpPr>
        <p:spPr bwMode="auto">
          <a:xfrm>
            <a:off x="1143000" y="630549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1" hangingPunct="1"/>
            <a:r>
              <a:rPr lang="en-US" sz="1000" dirty="0">
                <a:solidFill>
                  <a:srgbClr val="000000"/>
                </a:solidFill>
                <a:latin typeface="Calibri" pitchFamily="34" charset="0"/>
                <a:cs typeface="Calibri" pitchFamily="34" charset="0"/>
              </a:rPr>
              <a:t>This presentation was compiled using excerpts from the </a:t>
            </a:r>
            <a:r>
              <a:rPr lang="en-US" sz="1000" i="1" dirty="0">
                <a:solidFill>
                  <a:srgbClr val="000000"/>
                </a:solidFill>
                <a:latin typeface="Calibri" pitchFamily="34" charset="0"/>
                <a:cs typeface="Calibri" pitchFamily="34" charset="0"/>
              </a:rPr>
              <a:t>Complete Works of Miles J. Stanford, </a:t>
            </a:r>
            <a:r>
              <a:rPr lang="en-US" sz="1000" dirty="0">
                <a:solidFill>
                  <a:srgbClr val="000000"/>
                </a:solidFill>
                <a:latin typeface="Calibri" pitchFamily="34" charset="0"/>
                <a:cs typeface="Calibri" pitchFamily="34" charset="0"/>
              </a:rPr>
              <a:t>resources</a:t>
            </a:r>
            <a:r>
              <a:rPr lang="en-US" sz="1000" i="1" dirty="0">
                <a:solidFill>
                  <a:srgbClr val="000000"/>
                </a:solidFill>
                <a:latin typeface="Calibri" pitchFamily="34" charset="0"/>
                <a:cs typeface="Calibri" pitchFamily="34" charset="0"/>
              </a:rPr>
              <a:t> </a:t>
            </a:r>
            <a:r>
              <a:rPr lang="en-US" sz="1000" dirty="0">
                <a:solidFill>
                  <a:srgbClr val="000000"/>
                </a:solidFill>
                <a:latin typeface="Calibri" pitchFamily="34" charset="0"/>
                <a:cs typeface="Calibri" pitchFamily="34" charset="0"/>
              </a:rPr>
              <a:t>obtained from </a:t>
            </a:r>
            <a:r>
              <a:rPr lang="en-US" sz="1000" i="1" dirty="0">
                <a:solidFill>
                  <a:srgbClr val="000000"/>
                </a:solidFill>
                <a:latin typeface="Calibri" pitchFamily="34" charset="0"/>
                <a:cs typeface="Calibri" pitchFamily="34" charset="0"/>
              </a:rPr>
              <a:t>Duluth Bible Church’s website, </a:t>
            </a:r>
            <a:r>
              <a:rPr lang="en-US" sz="1000" dirty="0">
                <a:solidFill>
                  <a:srgbClr val="000000"/>
                </a:solidFill>
                <a:latin typeface="Calibri" pitchFamily="34" charset="0"/>
                <a:cs typeface="Calibri" pitchFamily="34" charset="0"/>
              </a:rPr>
              <a:t>and resources</a:t>
            </a:r>
            <a:r>
              <a:rPr lang="en-US" sz="1000" i="1" dirty="0">
                <a:solidFill>
                  <a:srgbClr val="000000"/>
                </a:solidFill>
                <a:latin typeface="Calibri" pitchFamily="34" charset="0"/>
                <a:cs typeface="Calibri" pitchFamily="34" charset="0"/>
              </a:rPr>
              <a:t> </a:t>
            </a:r>
            <a:r>
              <a:rPr lang="en-US" sz="1000" dirty="0">
                <a:solidFill>
                  <a:srgbClr val="000000"/>
                </a:solidFill>
                <a:latin typeface="Calibri" pitchFamily="34" charset="0"/>
                <a:cs typeface="Calibri" pitchFamily="34" charset="0"/>
              </a:rPr>
              <a:t>obtained from Pastor Vern Peterman, Holly Hills Bible Church – Used with permission.</a:t>
            </a:r>
          </a:p>
        </p:txBody>
      </p:sp>
      <p:sp>
        <p:nvSpPr>
          <p:cNvPr id="8" name="TextBox 3"/>
          <p:cNvSpPr txBox="1">
            <a:spLocks noChangeArrowheads="1"/>
          </p:cNvSpPr>
          <p:nvPr/>
        </p:nvSpPr>
        <p:spPr bwMode="auto">
          <a:xfrm>
            <a:off x="2306638" y="4724400"/>
            <a:ext cx="453072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dirty="0">
                <a:solidFill>
                  <a:schemeClr val="accent5">
                    <a:lumMod val="10000"/>
                  </a:schemeClr>
                </a:solidFill>
                <a:latin typeface="Calibri" pitchFamily="34" charset="0"/>
                <a:ea typeface="+mj-ea"/>
                <a:cs typeface="Calibri" pitchFamily="34" charset="0"/>
              </a:rPr>
              <a:t>Jim McGowan, Th.D.</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Sugar Land Bible Church</a:t>
            </a:r>
          </a:p>
          <a:p>
            <a:pPr algn="ctr" eaLnBrk="1" hangingPunct="1">
              <a:spcBef>
                <a:spcPct val="0"/>
              </a:spcBef>
              <a:buFontTx/>
              <a:buNone/>
            </a:pPr>
            <a:r>
              <a:rPr lang="en-US" altLang="en-US" sz="2400" b="1" dirty="0">
                <a:solidFill>
                  <a:schemeClr val="accent5">
                    <a:lumMod val="10000"/>
                  </a:schemeClr>
                </a:solidFill>
                <a:latin typeface="Calibri" pitchFamily="34" charset="0"/>
                <a:ea typeface="+mj-ea"/>
                <a:cs typeface="Calibri" pitchFamily="34" charset="0"/>
              </a:rPr>
              <a:t>Nov. 20,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371600"/>
            <a:ext cx="4343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4572000" y="1130300"/>
            <a:ext cx="4495800" cy="3693319"/>
          </a:xfrm>
          <a:prstGeom prst="rect">
            <a:avLst/>
          </a:prstGeom>
        </p:spPr>
        <p:txBody>
          <a:bodyPr wrap="square">
            <a:spAutoFit/>
          </a:bodyPr>
          <a:lstStyle/>
          <a:p>
            <a:pPr>
              <a:spcBef>
                <a:spcPts val="0"/>
              </a:spcBef>
              <a:spcAft>
                <a:spcPts val="600"/>
              </a:spcAft>
              <a:defRPr/>
            </a:pPr>
            <a:r>
              <a:rPr lang="en-US" sz="2800" dirty="0">
                <a:latin typeface="Calibri" pitchFamily="34" charset="0"/>
                <a:cs typeface="Calibri" pitchFamily="34" charset="0"/>
              </a:rPr>
              <a:t>We said that:</a:t>
            </a:r>
          </a:p>
          <a:p>
            <a:pPr marL="231775" indent="-231775">
              <a:spcBef>
                <a:spcPts val="600"/>
              </a:spcBef>
              <a:spcAft>
                <a:spcPts val="600"/>
              </a:spcAft>
              <a:buFont typeface="Arial" pitchFamily="34" charset="0"/>
              <a:buChar char="•"/>
              <a:defRPr/>
            </a:pPr>
            <a:r>
              <a:rPr lang="en-US" sz="2800" dirty="0">
                <a:latin typeface="Calibri" pitchFamily="34" charset="0"/>
                <a:cs typeface="Calibri" pitchFamily="34" charset="0"/>
              </a:rPr>
              <a:t>The “</a:t>
            </a:r>
            <a:r>
              <a:rPr lang="en-US" sz="2800" u="sng" dirty="0">
                <a:latin typeface="Calibri" pitchFamily="34" charset="0"/>
                <a:cs typeface="Calibri" pitchFamily="34" charset="0"/>
              </a:rPr>
              <a:t>believer</a:t>
            </a:r>
            <a:r>
              <a:rPr lang="en-US" sz="2800" dirty="0">
                <a:latin typeface="Calibri" pitchFamily="34" charset="0"/>
                <a:cs typeface="Calibri" pitchFamily="34" charset="0"/>
              </a:rPr>
              <a:t>” continues to have the Sin Nature, (</a:t>
            </a:r>
            <a:r>
              <a:rPr lang="en-US" sz="2800" b="1" dirty="0">
                <a:latin typeface="Calibri" pitchFamily="34" charset="0"/>
                <a:cs typeface="Calibri" pitchFamily="34" charset="0"/>
              </a:rPr>
              <a:t>that once dominated the Old Man</a:t>
            </a:r>
            <a:r>
              <a:rPr lang="en-US" sz="2800" dirty="0">
                <a:latin typeface="Calibri" pitchFamily="34" charset="0"/>
                <a:cs typeface="Calibri" pitchFamily="34" charset="0"/>
              </a:rPr>
              <a:t>), because it is associated with the physical human body, even though the believer is </a:t>
            </a:r>
            <a:r>
              <a:rPr lang="en-US" sz="2800" b="1" dirty="0">
                <a:latin typeface="Calibri" pitchFamily="34" charset="0"/>
                <a:cs typeface="Calibri" pitchFamily="34" charset="0"/>
              </a:rPr>
              <a:t>“in Christ”</a:t>
            </a:r>
            <a:r>
              <a:rPr lang="en-US" sz="2800" dirty="0">
                <a:latin typeface="Calibri" pitchFamily="34" charset="0"/>
                <a:cs typeface="Calibri" pitchFamily="34" charset="0"/>
              </a:rPr>
              <a:t>.  </a:t>
            </a:r>
          </a:p>
        </p:txBody>
      </p:sp>
      <p:sp>
        <p:nvSpPr>
          <p:cNvPr id="8196" name="Rectangle 2"/>
          <p:cNvSpPr>
            <a:spLocks noChangeArrowheads="1"/>
          </p:cNvSpPr>
          <p:nvPr/>
        </p:nvSpPr>
        <p:spPr bwMode="auto">
          <a:xfrm>
            <a:off x="0" y="4800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spcAft>
                <a:spcPts val="600"/>
              </a:spcAft>
            </a:pPr>
            <a:r>
              <a:rPr lang="en-US" altLang="en-US" sz="2800" dirty="0">
                <a:latin typeface="Calibri" pitchFamily="34" charset="0"/>
                <a:cs typeface="Calibri" panose="020F0502020204030204" pitchFamily="34" charset="0"/>
              </a:rPr>
              <a:t>The Sin Nature will be present with the “</a:t>
            </a:r>
            <a:r>
              <a:rPr lang="en-US" altLang="en-US" sz="2800" u="sng" dirty="0">
                <a:latin typeface="Calibri" pitchFamily="34" charset="0"/>
                <a:cs typeface="Calibri" panose="020F0502020204030204" pitchFamily="34" charset="0"/>
              </a:rPr>
              <a:t>believer</a:t>
            </a:r>
            <a:r>
              <a:rPr lang="en-US" altLang="en-US" sz="2800" dirty="0">
                <a:latin typeface="Calibri" pitchFamily="34" charset="0"/>
                <a:cs typeface="Calibri" panose="020F0502020204030204" pitchFamily="34" charset="0"/>
              </a:rPr>
              <a:t>” until he/she receives the new body which is fashioned after Christ’s (1 Jn. 3:2).</a:t>
            </a:r>
          </a:p>
        </p:txBody>
      </p:sp>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rgbClr val="B2B2B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196">
                                            <p:txEl>
                                              <p:pRg st="0" end="0"/>
                                            </p:txEl>
                                          </p:spTgt>
                                        </p:tgtEl>
                                        <p:attrNameLst>
                                          <p:attrName>style.visibility</p:attrName>
                                        </p:attrNameLst>
                                      </p:cBhvr>
                                      <p:to>
                                        <p:strVal val="visible"/>
                                      </p:to>
                                    </p:set>
                                    <p:anim calcmode="lin" valueType="num">
                                      <p:cBhvr>
                                        <p:cTn id="13" dur="5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19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764935" y="1127125"/>
            <a:ext cx="36141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cs typeface="Calibri" panose="020F0502020204030204" pitchFamily="34" charset="0"/>
              </a:rPr>
              <a:t>What is a Nature?</a:t>
            </a:r>
          </a:p>
        </p:txBody>
      </p:sp>
      <p:pic>
        <p:nvPicPr>
          <p:cNvPr id="61448" name="Picture 8" descr="http://t2.gstatic.com/images?q=tbn:ANd9GcSYWrfzuB7Mcz30xzuxRgpr__zDw-NJOTe33QYdMULEnnOmnfIxi-eZLs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78013"/>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http://t1.gstatic.com/images?q=tbn:ANd9GcRAPAm2gjPFaZRJmS-ULSQs9pDF7cpZ5sDmSsRp-XarLUi-XNbdP7fd9DXZ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878013"/>
            <a:ext cx="1979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25" y="1878013"/>
            <a:ext cx="3206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28600" y="4022725"/>
            <a:ext cx="2667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600" dirty="0">
                <a:latin typeface="Calibri" pitchFamily="34" charset="0"/>
                <a:cs typeface="Calibri" panose="020F0502020204030204" pitchFamily="34" charset="0"/>
              </a:rPr>
              <a:t>Nature is not all of what a creature is…</a:t>
            </a:r>
          </a:p>
        </p:txBody>
      </p:sp>
      <p:sp>
        <p:nvSpPr>
          <p:cNvPr id="10" name="Rectangle 9"/>
          <p:cNvSpPr>
            <a:spLocks noChangeArrowheads="1"/>
          </p:cNvSpPr>
          <p:nvPr/>
        </p:nvSpPr>
        <p:spPr bwMode="auto">
          <a:xfrm>
            <a:off x="6248400" y="4022725"/>
            <a:ext cx="28194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600" dirty="0">
                <a:latin typeface="Calibri" pitchFamily="34" charset="0"/>
                <a:cs typeface="Calibri" panose="020F0502020204030204" pitchFamily="34" charset="0"/>
              </a:rPr>
              <a:t>..it is the collection of attributes and characteristics </a:t>
            </a:r>
            <a:r>
              <a:rPr lang="en-US" altLang="en-US" sz="2600" b="1" dirty="0">
                <a:latin typeface="Calibri" pitchFamily="34" charset="0"/>
                <a:cs typeface="Calibri" panose="020F0502020204030204" pitchFamily="34" charset="0"/>
              </a:rPr>
              <a:t>that cause that creature to behave a certain way.</a:t>
            </a: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04543"/>
            <a:ext cx="8686800" cy="2400657"/>
          </a:xfrm>
          <a:prstGeom prst="rect">
            <a:avLst/>
          </a:prstGeom>
        </p:spPr>
        <p:txBody>
          <a:bodyPr>
            <a:spAutoFit/>
          </a:bodyPr>
          <a:lstStyle/>
          <a:p>
            <a:pPr>
              <a:spcAft>
                <a:spcPts val="600"/>
              </a:spcAft>
              <a:defRPr/>
            </a:pPr>
            <a:r>
              <a:rPr lang="en-US" sz="2800" dirty="0">
                <a:latin typeface="Calibri" pitchFamily="34" charset="0"/>
                <a:cs typeface="Calibri" pitchFamily="34" charset="0"/>
              </a:rPr>
              <a:t>We said that:</a:t>
            </a:r>
          </a:p>
          <a:p>
            <a:pPr marL="342900" indent="-342900">
              <a:spcAft>
                <a:spcPts val="600"/>
              </a:spcAft>
              <a:buFont typeface="Arial" pitchFamily="34" charset="0"/>
              <a:buChar char="•"/>
              <a:defRPr/>
            </a:pPr>
            <a:r>
              <a:rPr lang="en-US" sz="2800" dirty="0">
                <a:latin typeface="Calibri" pitchFamily="34" charset="0"/>
                <a:cs typeface="Calibri" pitchFamily="34" charset="0"/>
              </a:rPr>
              <a:t>Individual Personhood continues from Adam to Christ. </a:t>
            </a:r>
          </a:p>
          <a:p>
            <a:pPr marL="342900" indent="-342900">
              <a:spcAft>
                <a:spcPts val="600"/>
              </a:spcAft>
              <a:buFont typeface="Arial" pitchFamily="34" charset="0"/>
              <a:buChar char="•"/>
              <a:defRPr/>
            </a:pPr>
            <a:r>
              <a:rPr lang="en-US" sz="2800" dirty="0">
                <a:latin typeface="Calibri" pitchFamily="34" charset="0"/>
                <a:cs typeface="Calibri" pitchFamily="34" charset="0"/>
              </a:rPr>
              <a:t>The part of the believer that changes over time, (conformed, transformed, grows and matures, is sanctified, etc.), is the </a:t>
            </a:r>
            <a:r>
              <a:rPr lang="en-US" sz="2800" b="1" dirty="0">
                <a:latin typeface="Calibri" pitchFamily="34" charset="0"/>
                <a:cs typeface="Calibri" pitchFamily="34" charset="0"/>
              </a:rPr>
              <a:t>Continuing Person</a:t>
            </a:r>
            <a:r>
              <a:rPr lang="en-US" sz="2800" dirty="0">
                <a:latin typeface="Calibri" pitchFamily="34" charset="0"/>
                <a:cs typeface="Calibri" pitchFamily="34" charset="0"/>
              </a:rPr>
              <a:t>.</a:t>
            </a:r>
          </a:p>
        </p:txBody>
      </p:sp>
      <p:sp>
        <p:nvSpPr>
          <p:cNvPr id="9219" name="Rectangle 2"/>
          <p:cNvSpPr>
            <a:spLocks noChangeArrowheads="1"/>
          </p:cNvSpPr>
          <p:nvPr/>
        </p:nvSpPr>
        <p:spPr bwMode="auto">
          <a:xfrm>
            <a:off x="228600" y="53975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pPr>
            <a:r>
              <a:rPr lang="en-US" altLang="en-US" sz="2800" dirty="0">
                <a:latin typeface="Calibri" pitchFamily="34" charset="0"/>
                <a:cs typeface="Calibri" panose="020F0502020204030204" pitchFamily="34" charset="0"/>
              </a:rPr>
              <a:t>It is the </a:t>
            </a:r>
            <a:r>
              <a:rPr lang="en-US" altLang="en-US" sz="2800" b="1" dirty="0">
                <a:latin typeface="Calibri" pitchFamily="34" charset="0"/>
                <a:cs typeface="Calibri" panose="020F0502020204030204" pitchFamily="34" charset="0"/>
              </a:rPr>
              <a:t>Continuing Person</a:t>
            </a:r>
            <a:r>
              <a:rPr lang="en-US" altLang="en-US" sz="2800" dirty="0">
                <a:latin typeface="Calibri" pitchFamily="34" charset="0"/>
                <a:cs typeface="Calibri" panose="020F0502020204030204" pitchFamily="34" charset="0"/>
              </a:rPr>
              <a:t> that Paul, </a:t>
            </a:r>
            <a:r>
              <a:rPr lang="en-US" altLang="en-US" sz="2800" i="1" dirty="0">
                <a:latin typeface="Calibri" pitchFamily="34" charset="0"/>
                <a:cs typeface="Calibri" panose="020F0502020204030204" pitchFamily="34" charset="0"/>
              </a:rPr>
              <a:t>as a believer</a:t>
            </a:r>
            <a:r>
              <a:rPr lang="en-US" altLang="en-US" sz="2800" dirty="0">
                <a:latin typeface="Calibri" pitchFamily="34" charset="0"/>
                <a:cs typeface="Calibri" panose="020F0502020204030204" pitchFamily="34" charset="0"/>
              </a:rPr>
              <a:t>,  referred to in Acts 22:3; 20, where he discusses his former life </a:t>
            </a:r>
            <a:r>
              <a:rPr lang="en-US" altLang="en-US" sz="2800" i="1" dirty="0">
                <a:latin typeface="Calibri" pitchFamily="34" charset="0"/>
                <a:cs typeface="Calibri" panose="020F0502020204030204" pitchFamily="34" charset="0"/>
              </a:rPr>
              <a:t>as an unbeliever</a:t>
            </a:r>
            <a:r>
              <a:rPr lang="en-US" altLang="en-US" sz="2800" dirty="0">
                <a:latin typeface="Calibri" pitchFamily="34" charset="0"/>
                <a:cs typeface="Calibri" panose="020F0502020204030204" pitchFamily="34" charset="0"/>
              </a:rPr>
              <a:t>, (“</a:t>
            </a:r>
            <a:r>
              <a:rPr lang="en-US" altLang="en-US" sz="2800" b="1" dirty="0">
                <a:latin typeface="Calibri" pitchFamily="34" charset="0"/>
                <a:cs typeface="Calibri" panose="020F0502020204030204" pitchFamily="34" charset="0"/>
              </a:rPr>
              <a:t>I was</a:t>
            </a:r>
            <a:r>
              <a:rPr lang="en-US" altLang="en-US" sz="2800" dirty="0">
                <a:latin typeface="Calibri" pitchFamily="34" charset="0"/>
                <a:cs typeface="Calibri" panose="020F0502020204030204" pitchFamily="34" charset="0"/>
              </a:rPr>
              <a:t>…”).</a:t>
            </a:r>
          </a:p>
        </p:txBody>
      </p:sp>
      <p:pic>
        <p:nvPicPr>
          <p:cNvPr id="13"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6996" y="3505200"/>
            <a:ext cx="8590008" cy="1828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219">
                                            <p:txEl>
                                              <p:pRg st="0" end="0"/>
                                            </p:txEl>
                                          </p:spTgt>
                                        </p:tgtEl>
                                        <p:attrNameLst>
                                          <p:attrName>style.visibility</p:attrName>
                                        </p:attrNameLst>
                                      </p:cBhvr>
                                      <p:to>
                                        <p:strVal val="visible"/>
                                      </p:to>
                                    </p:set>
                                    <p:anim calcmode="lin" valueType="num">
                                      <p:cBhvr>
                                        <p:cTn id="21"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21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1110020"/>
            <a:ext cx="4572000" cy="4985980"/>
          </a:xfrm>
          <a:prstGeom prst="rect">
            <a:avLst/>
          </a:prstGeom>
        </p:spPr>
        <p:txBody>
          <a:bodyPr>
            <a:spAutoFit/>
          </a:bodyPr>
          <a:lstStyle/>
          <a:p>
            <a:pPr>
              <a:spcAft>
                <a:spcPts val="600"/>
              </a:spcAft>
              <a:defRPr/>
            </a:pPr>
            <a:r>
              <a:rPr lang="en-US" sz="2800" dirty="0">
                <a:latin typeface="Calibri" pitchFamily="34" charset="0"/>
                <a:cs typeface="Calibri" pitchFamily="34" charset="0"/>
              </a:rPr>
              <a:t>We also said that:</a:t>
            </a:r>
          </a:p>
          <a:p>
            <a:pPr marL="457200" indent="-457200">
              <a:spcAft>
                <a:spcPts val="600"/>
              </a:spcAft>
              <a:buFont typeface="Arial" pitchFamily="34" charset="0"/>
              <a:buChar char="•"/>
              <a:defRPr/>
            </a:pPr>
            <a:r>
              <a:rPr lang="en-US" sz="2800" dirty="0">
                <a:latin typeface="Calibri" pitchFamily="34" charset="0"/>
                <a:cs typeface="Calibri" pitchFamily="34" charset="0"/>
              </a:rPr>
              <a:t>Just as there is </a:t>
            </a:r>
            <a:r>
              <a:rPr lang="en-US" sz="2800" b="1" dirty="0">
                <a:latin typeface="Calibri" pitchFamily="34" charset="0"/>
                <a:cs typeface="Calibri" pitchFamily="34" charset="0"/>
              </a:rPr>
              <a:t>no variation</a:t>
            </a:r>
            <a:r>
              <a:rPr lang="en-US" sz="2800" dirty="0">
                <a:latin typeface="Calibri" pitchFamily="34" charset="0"/>
                <a:cs typeface="Calibri" pitchFamily="34" charset="0"/>
              </a:rPr>
              <a:t> in being “in Adam”, there is also </a:t>
            </a:r>
            <a:r>
              <a:rPr lang="en-US" sz="2800" b="1" dirty="0">
                <a:latin typeface="Calibri" pitchFamily="34" charset="0"/>
                <a:cs typeface="Calibri" pitchFamily="34" charset="0"/>
              </a:rPr>
              <a:t>no changing</a:t>
            </a:r>
            <a:r>
              <a:rPr lang="en-US" sz="2800" dirty="0">
                <a:latin typeface="Calibri" pitchFamily="34" charset="0"/>
                <a:cs typeface="Calibri" pitchFamily="34" charset="0"/>
              </a:rPr>
              <a:t> the Old Man or the Sin Nature.  </a:t>
            </a:r>
          </a:p>
          <a:p>
            <a:pPr marL="457200" indent="-457200">
              <a:spcAft>
                <a:spcPts val="600"/>
              </a:spcAft>
              <a:buFont typeface="Arial" pitchFamily="34" charset="0"/>
              <a:buChar char="•"/>
              <a:defRPr/>
            </a:pPr>
            <a:r>
              <a:rPr lang="en-US" sz="2800" dirty="0">
                <a:latin typeface="Calibri" pitchFamily="34" charset="0"/>
                <a:cs typeface="Calibri" pitchFamily="34" charset="0"/>
              </a:rPr>
              <a:t>There is also </a:t>
            </a:r>
            <a:r>
              <a:rPr lang="en-US" sz="2800" b="1" dirty="0">
                <a:latin typeface="Calibri" pitchFamily="34" charset="0"/>
                <a:cs typeface="Calibri" pitchFamily="34" charset="0"/>
              </a:rPr>
              <a:t>no changing</a:t>
            </a:r>
            <a:r>
              <a:rPr lang="en-US" sz="2800" dirty="0">
                <a:latin typeface="Calibri" pitchFamily="34" charset="0"/>
                <a:cs typeface="Calibri" pitchFamily="34" charset="0"/>
              </a:rPr>
              <a:t> the New Man nor the New Nature, since there is </a:t>
            </a:r>
            <a:r>
              <a:rPr lang="en-US" sz="2800" b="1" dirty="0">
                <a:latin typeface="Calibri" pitchFamily="34" charset="0"/>
                <a:cs typeface="Calibri" pitchFamily="34" charset="0"/>
              </a:rPr>
              <a:t>no variation</a:t>
            </a:r>
            <a:r>
              <a:rPr lang="en-US" sz="2800" dirty="0">
                <a:latin typeface="Calibri" pitchFamily="34" charset="0"/>
                <a:cs typeface="Calibri" pitchFamily="34" charset="0"/>
              </a:rPr>
              <a:t> in being “in Christ”.</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168" y="228322"/>
            <a:ext cx="4334632" cy="6401355"/>
          </a:xfrm>
          <a:prstGeom prst="rect">
            <a:avLst/>
          </a:prstGeom>
        </p:spPr>
      </p:pic>
      <p:pic>
        <p:nvPicPr>
          <p:cNvPr id="14" name="Picture 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http://t2.gstatic.com/images?q=tbn:ANd9GcRCj9S76aqXEOd70sjY-crkZM25IfcOmxG6jmAgzbuvIuJxIAQI"/>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4506" y="143779"/>
            <a:ext cx="1140894" cy="1400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96996" y="1066800"/>
            <a:ext cx="4950008" cy="584775"/>
          </a:xfrm>
          <a:prstGeom prst="rect">
            <a:avLst/>
          </a:prstGeom>
          <a:noFill/>
        </p:spPr>
        <p:txBody>
          <a:bodyPr wrap="none">
            <a:spAutoFit/>
          </a:bodyPr>
          <a:lstStyle/>
          <a:p>
            <a:pPr algn="ctr">
              <a:defRPr/>
            </a:pPr>
            <a:r>
              <a:rPr lang="en-US" sz="3200" b="1" dirty="0">
                <a:ln w="254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Does All This Really Matter?</a:t>
            </a:r>
          </a:p>
        </p:txBody>
      </p:sp>
      <p:sp>
        <p:nvSpPr>
          <p:cNvPr id="4" name="Rectangle 3"/>
          <p:cNvSpPr/>
          <p:nvPr/>
        </p:nvSpPr>
        <p:spPr>
          <a:xfrm>
            <a:off x="152400" y="2565975"/>
            <a:ext cx="6705600" cy="4154984"/>
          </a:xfrm>
          <a:prstGeom prst="rect">
            <a:avLst/>
          </a:prstGeom>
        </p:spPr>
        <p:txBody>
          <a:bodyPr wrap="square">
            <a:spAutoFit/>
          </a:bodyPr>
          <a:lstStyle/>
          <a:p>
            <a:pPr marL="341313" indent="-341313">
              <a:spcBef>
                <a:spcPts val="600"/>
              </a:spcBef>
              <a:spcAft>
                <a:spcPts val="600"/>
              </a:spcAft>
              <a:buFont typeface="Arial" pitchFamily="34" charset="0"/>
              <a:buChar char="•"/>
              <a:defRPr/>
            </a:pPr>
            <a:r>
              <a:rPr lang="en-US" sz="2800" i="1" dirty="0">
                <a:latin typeface="Calibri" pitchFamily="34" charset="0"/>
                <a:cs typeface="Calibri" pitchFamily="34" charset="0"/>
              </a:rPr>
              <a:t>Am I trying to make the Sin Nature better?  </a:t>
            </a:r>
          </a:p>
          <a:p>
            <a:pPr marL="341313" indent="-341313">
              <a:spcBef>
                <a:spcPts val="600"/>
              </a:spcBef>
              <a:spcAft>
                <a:spcPts val="600"/>
              </a:spcAft>
              <a:buFont typeface="Arial" pitchFamily="34" charset="0"/>
              <a:buChar char="•"/>
              <a:defRPr/>
            </a:pPr>
            <a:r>
              <a:rPr lang="en-US" sz="2800" i="1" dirty="0">
                <a:latin typeface="Calibri" pitchFamily="34" charset="0"/>
                <a:cs typeface="Calibri" pitchFamily="34" charset="0"/>
              </a:rPr>
              <a:t>Is it God’s plan for me to try really, really, hard, to be a good Christian or to be more like Christ?  </a:t>
            </a:r>
          </a:p>
          <a:p>
            <a:pPr marL="341313" indent="-341313">
              <a:spcBef>
                <a:spcPts val="600"/>
              </a:spcBef>
              <a:spcAft>
                <a:spcPts val="600"/>
              </a:spcAft>
              <a:buFont typeface="Arial" pitchFamily="34" charset="0"/>
              <a:buChar char="•"/>
              <a:defRPr/>
            </a:pPr>
            <a:r>
              <a:rPr lang="en-US" sz="2800" i="1" dirty="0">
                <a:latin typeface="Calibri" pitchFamily="34" charset="0"/>
                <a:cs typeface="Calibri" pitchFamily="34" charset="0"/>
              </a:rPr>
              <a:t>Do we need to improve the New Nature?  </a:t>
            </a:r>
          </a:p>
          <a:p>
            <a:pPr marL="341313" indent="-341313">
              <a:spcBef>
                <a:spcPts val="600"/>
              </a:spcBef>
              <a:spcAft>
                <a:spcPts val="600"/>
              </a:spcAft>
              <a:buFont typeface="Arial" pitchFamily="34" charset="0"/>
              <a:buChar char="•"/>
              <a:defRPr/>
            </a:pPr>
            <a:r>
              <a:rPr lang="en-US" sz="2800" i="1" dirty="0">
                <a:latin typeface="Calibri" pitchFamily="34" charset="0"/>
                <a:cs typeface="Calibri" pitchFamily="34" charset="0"/>
              </a:rPr>
              <a:t>Do we need to improve The New Man?  </a:t>
            </a:r>
          </a:p>
          <a:p>
            <a:pPr marL="341313" indent="-341313">
              <a:spcBef>
                <a:spcPts val="600"/>
              </a:spcBef>
              <a:spcAft>
                <a:spcPts val="600"/>
              </a:spcAft>
              <a:buFont typeface="Arial" pitchFamily="34" charset="0"/>
              <a:buChar char="•"/>
              <a:defRPr/>
            </a:pPr>
            <a:r>
              <a:rPr lang="en-US" sz="2800" i="1" dirty="0">
                <a:latin typeface="Calibri" pitchFamily="34" charset="0"/>
                <a:cs typeface="Calibri" pitchFamily="34" charset="0"/>
              </a:rPr>
              <a:t>Do we need to get more </a:t>
            </a:r>
            <a:r>
              <a:rPr lang="en-US" sz="2800" b="1" i="1" dirty="0">
                <a:latin typeface="Calibri" pitchFamily="34" charset="0"/>
                <a:cs typeface="Calibri" pitchFamily="34" charset="0"/>
              </a:rPr>
              <a:t>‘in Christ’</a:t>
            </a:r>
            <a:r>
              <a:rPr lang="en-US" sz="2800" i="1" dirty="0">
                <a:latin typeface="Calibri" pitchFamily="34" charset="0"/>
                <a:cs typeface="Calibri" pitchFamily="34" charset="0"/>
              </a:rPr>
              <a:t> than we were yesterday?</a:t>
            </a:r>
            <a:endParaRPr lang="en-US" sz="2800" dirty="0">
              <a:latin typeface="Calibri" pitchFamily="34" charset="0"/>
              <a:cs typeface="Calibri" pitchFamily="34" charset="0"/>
            </a:endParaRPr>
          </a:p>
        </p:txBody>
      </p:sp>
      <p:sp>
        <p:nvSpPr>
          <p:cNvPr id="5" name="Rectangle 4"/>
          <p:cNvSpPr/>
          <p:nvPr/>
        </p:nvSpPr>
        <p:spPr>
          <a:xfrm>
            <a:off x="260755" y="1838980"/>
            <a:ext cx="8622490" cy="523220"/>
          </a:xfrm>
          <a:prstGeom prst="rect">
            <a:avLst/>
          </a:prstGeom>
        </p:spPr>
        <p:txBody>
          <a:bodyPr wrap="square">
            <a:spAutoFit/>
          </a:bodyPr>
          <a:lstStyle/>
          <a:p>
            <a:pPr lvl="0">
              <a:spcBef>
                <a:spcPts val="600"/>
              </a:spcBef>
              <a:spcAft>
                <a:spcPts val="600"/>
              </a:spcAft>
              <a:defRPr/>
            </a:pPr>
            <a:r>
              <a:rPr lang="en-US" sz="2800" b="1" i="1" dirty="0">
                <a:solidFill>
                  <a:srgbClr val="000000"/>
                </a:solidFill>
                <a:latin typeface="Calibri" pitchFamily="34" charset="0"/>
                <a:cs typeface="Calibri" pitchFamily="34" charset="0"/>
              </a:rPr>
              <a:t>Consider how you would answer the following questions:</a:t>
            </a: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3505200"/>
            <a:ext cx="214884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808080"/>
                                      </p:to>
                                    </p:animClr>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t0.gstatic.com/images?q=tbn:ANd9GcSCWQ-sxoV8JzpSiPuXSA4NRUaXxYptbrGcuiYd2BNW2YpEvl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722351"/>
            <a:ext cx="2677009" cy="26022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5364" name="Picture 16" descr="http://t2.gstatic.com/images?q=tbn:ANd9GcTjsndN1ly7RUzobb0vWOzc3cQFcK3fKRxQ0vvLvrsDDyG6xvqb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53" y="3722351"/>
            <a:ext cx="1656041" cy="225934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5365" name="Picture 18" descr="http://t0.gstatic.com/images?q=tbn:ANd9GcQS2Hn1EW2OumANFJU04iB89leOqtU5h3BZuhwb6-UAmhoYC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58719">
            <a:off x="1896845" y="2453943"/>
            <a:ext cx="5697754"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2019300" y="1135559"/>
            <a:ext cx="5105399" cy="769441"/>
          </a:xfrm>
          <a:prstGeom prst="rect">
            <a:avLst/>
          </a:prstGeom>
          <a:noFill/>
        </p:spPr>
        <p:txBody>
          <a:bodyPr wrap="square">
            <a:spAutoFit/>
          </a:bodyPr>
          <a:lstStyle/>
          <a:p>
            <a:pPr lvl="0" algn="ctr">
              <a:spcBef>
                <a:spcPts val="0"/>
              </a:spcBef>
              <a:spcAft>
                <a:spcPts val="0"/>
              </a:spcAft>
              <a:defRPr/>
            </a:pPr>
            <a:r>
              <a:rPr lang="en-US" sz="4400" b="1" i="1" dirty="0">
                <a:solidFill>
                  <a:srgbClr val="000000"/>
                </a:solidFill>
                <a:latin typeface="Calibri" pitchFamily="34" charset="0"/>
                <a:cs typeface="Calibri" pitchFamily="34" charset="0"/>
              </a:rPr>
              <a:t>MORE “IN CHRIST”?  </a:t>
            </a:r>
          </a:p>
        </p:txBody>
      </p:sp>
      <p:sp>
        <p:nvSpPr>
          <p:cNvPr id="8" name="Rectangle 7"/>
          <p:cNvSpPr/>
          <p:nvPr/>
        </p:nvSpPr>
        <p:spPr>
          <a:xfrm>
            <a:off x="419100" y="5830669"/>
            <a:ext cx="8305800" cy="769441"/>
          </a:xfrm>
          <a:prstGeom prst="rect">
            <a:avLst/>
          </a:prstGeom>
          <a:noFill/>
        </p:spPr>
        <p:txBody>
          <a:bodyPr wrap="square">
            <a:spAutoFit/>
          </a:bodyPr>
          <a:lstStyle/>
          <a:p>
            <a:pPr lvl="0" algn="ctr">
              <a:spcBef>
                <a:spcPts val="0"/>
              </a:spcBef>
              <a:spcAft>
                <a:spcPts val="0"/>
              </a:spcAft>
              <a:defRPr/>
            </a:pPr>
            <a:r>
              <a:rPr lang="en-US" sz="4400" b="1" i="1" dirty="0">
                <a:solidFill>
                  <a:srgbClr val="000000"/>
                </a:solidFill>
                <a:latin typeface="Calibri" pitchFamily="34" charset="0"/>
                <a:cs typeface="Calibri" pitchFamily="34" charset="0"/>
              </a:rPr>
              <a:t>DOES THAT EVEN MAKE SENSE? </a:t>
            </a:r>
            <a:endParaRPr lang="en-US" sz="4400" b="1" dirty="0">
              <a:solidFill>
                <a:srgbClr val="000000"/>
              </a:solidFill>
              <a:latin typeface="Calibri" pitchFamily="34" charset="0"/>
              <a:cs typeface="Calibri" pitchFamily="34" charset="0"/>
            </a:endParaRPr>
          </a:p>
        </p:txBody>
      </p:sp>
      <p:pic>
        <p:nvPicPr>
          <p:cNvPr id="7"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200" y="196559"/>
            <a:ext cx="214884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3949700"/>
            <a:ext cx="8686800"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spcAft>
                <a:spcPts val="600"/>
              </a:spcAft>
              <a:buFontTx/>
              <a:buNone/>
            </a:pPr>
            <a:r>
              <a:rPr lang="en-US" altLang="en-US" sz="2800" dirty="0">
                <a:latin typeface="Calibri" pitchFamily="34" charset="0"/>
                <a:cs typeface="Calibri" panose="020F0502020204030204" pitchFamily="34" charset="0"/>
              </a:rPr>
              <a:t>Getting these concepts clear is vitally important, otherwise </a:t>
            </a:r>
            <a:r>
              <a:rPr lang="en-US" altLang="en-US" sz="2800" i="1" dirty="0">
                <a:latin typeface="Calibri" pitchFamily="34" charset="0"/>
                <a:cs typeface="Calibri" panose="020F0502020204030204" pitchFamily="34" charset="0"/>
              </a:rPr>
              <a:t>we may find ourselves trying to change things that can never change or never need to change</a:t>
            </a:r>
            <a:r>
              <a:rPr lang="en-US" altLang="en-US" sz="2800" dirty="0">
                <a:latin typeface="Calibri" pitchFamily="34" charset="0"/>
                <a:cs typeface="Calibri" panose="020F0502020204030204" pitchFamily="34" charset="0"/>
              </a:rPr>
              <a:t>.</a:t>
            </a:r>
          </a:p>
          <a:p>
            <a:pPr algn="just" eaLnBrk="1" hangingPunct="1">
              <a:spcBef>
                <a:spcPct val="0"/>
              </a:spcBef>
              <a:spcAft>
                <a:spcPts val="600"/>
              </a:spcAft>
              <a:buNone/>
            </a:pPr>
            <a:r>
              <a:rPr lang="en-US" altLang="en-US" sz="2800" dirty="0">
                <a:latin typeface="Calibri" pitchFamily="34" charset="0"/>
                <a:cs typeface="Calibri" panose="020F0502020204030204" pitchFamily="34" charset="0"/>
              </a:rPr>
              <a:t>Believers often get frustrated, confused, and flustered, wondering what God is doing because they don’t have a clear biblical understanding of these concepts.</a:t>
            </a:r>
          </a:p>
        </p:txBody>
      </p:sp>
      <p:pic>
        <p:nvPicPr>
          <p:cNvPr id="26"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892300"/>
            <a:ext cx="1427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1838" y="2425700"/>
            <a:ext cx="14271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62375" y="1892300"/>
            <a:ext cx="1427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2425700"/>
            <a:ext cx="1427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12038" y="1892300"/>
            <a:ext cx="14271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29150" y="1155125"/>
            <a:ext cx="4950008" cy="584775"/>
          </a:xfrm>
          <a:prstGeom prst="rect">
            <a:avLst/>
          </a:prstGeom>
          <a:noFill/>
        </p:spPr>
        <p:txBody>
          <a:bodyPr wrap="none">
            <a:spAutoFit/>
          </a:bodyPr>
          <a:lstStyle/>
          <a:p>
            <a:pPr algn="ctr">
              <a:defRPr/>
            </a:pPr>
            <a:r>
              <a:rPr lang="en-US" sz="3200" b="1" dirty="0">
                <a:ln w="254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Does All This Really Matter?</a:t>
            </a:r>
          </a:p>
        </p:txBody>
      </p:sp>
      <p:pic>
        <p:nvPicPr>
          <p:cNvPr id="11"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3352800"/>
            <a:ext cx="868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spcAft>
                <a:spcPts val="600"/>
              </a:spcAft>
              <a:buFontTx/>
              <a:buNone/>
            </a:pPr>
            <a:r>
              <a:rPr lang="en-US" altLang="en-US" sz="2800" dirty="0">
                <a:latin typeface="Calibri" pitchFamily="34" charset="0"/>
                <a:cs typeface="Calibri" panose="020F0502020204030204" pitchFamily="34" charset="0"/>
              </a:rPr>
              <a:t>…then </a:t>
            </a:r>
            <a:r>
              <a:rPr lang="en-US" altLang="en-US" sz="2800" b="1" dirty="0">
                <a:latin typeface="Calibri" pitchFamily="34" charset="0"/>
                <a:cs typeface="Calibri" panose="020F0502020204030204" pitchFamily="34" charset="0"/>
              </a:rPr>
              <a:t>our perception </a:t>
            </a:r>
            <a:r>
              <a:rPr lang="en-US" altLang="en-US" sz="2800" dirty="0">
                <a:latin typeface="Calibri" pitchFamily="34" charset="0"/>
                <a:cs typeface="Calibri" panose="020F0502020204030204" pitchFamily="34" charset="0"/>
              </a:rPr>
              <a:t>comes in line with </a:t>
            </a:r>
            <a:r>
              <a:rPr lang="en-US" altLang="en-US" sz="2800" b="1" dirty="0">
                <a:latin typeface="Calibri" pitchFamily="34" charset="0"/>
                <a:cs typeface="Calibri" panose="020F0502020204030204" pitchFamily="34" charset="0"/>
              </a:rPr>
              <a:t>God’s perception and His Word, </a:t>
            </a:r>
            <a:r>
              <a:rPr lang="en-US" altLang="en-US" sz="2800" dirty="0">
                <a:latin typeface="Calibri" pitchFamily="34" charset="0"/>
                <a:cs typeface="Calibri" panose="020F0502020204030204" pitchFamily="34" charset="0"/>
              </a:rPr>
              <a:t>instead of with that of the World, the Flesh, and the Devil.</a:t>
            </a:r>
          </a:p>
        </p:txBody>
      </p:sp>
      <p:pic>
        <p:nvPicPr>
          <p:cNvPr id="17411" name="Picture 3" descr="C:\Users\Dr. Jim McGowan\AppData\Local\Microsoft\Windows\Temporary Internet Files\Content.IE5\GE6MUKQL\MC900203014[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687" y="1295400"/>
            <a:ext cx="187113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046817" y="1101725"/>
            <a:ext cx="709718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971550" indent="-5143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spcAft>
                <a:spcPts val="600"/>
              </a:spcAft>
              <a:buFontTx/>
              <a:buNone/>
            </a:pPr>
            <a:r>
              <a:rPr lang="en-US" altLang="en-US" sz="2800" b="1" dirty="0">
                <a:latin typeface="Calibri" pitchFamily="34" charset="0"/>
                <a:cs typeface="Calibri" panose="020F0502020204030204" pitchFamily="34" charset="0"/>
              </a:rPr>
              <a:t>When we understand biblically…</a:t>
            </a:r>
          </a:p>
          <a:p>
            <a:pPr marL="522288" lvl="1" eaLnBrk="1" hangingPunct="1">
              <a:spcBef>
                <a:spcPts val="600"/>
              </a:spcBef>
              <a:spcAft>
                <a:spcPts val="600"/>
              </a:spcAft>
              <a:buFont typeface="Arial" charset="0"/>
              <a:buAutoNum type="arabicParenR"/>
            </a:pPr>
            <a:r>
              <a:rPr lang="en-US" altLang="en-US" dirty="0">
                <a:latin typeface="Calibri" pitchFamily="34" charset="0"/>
                <a:cs typeface="Calibri" panose="020F0502020204030204" pitchFamily="34" charset="0"/>
              </a:rPr>
              <a:t>How God has made us… </a:t>
            </a:r>
          </a:p>
          <a:p>
            <a:pPr marL="522288" lvl="1" eaLnBrk="1" hangingPunct="1">
              <a:spcBef>
                <a:spcPts val="600"/>
              </a:spcBef>
              <a:spcAft>
                <a:spcPts val="600"/>
              </a:spcAft>
              <a:buFont typeface="Arial" charset="0"/>
              <a:buAutoNum type="arabicParenR"/>
            </a:pPr>
            <a:r>
              <a:rPr lang="en-US" altLang="en-US" dirty="0">
                <a:latin typeface="Calibri" pitchFamily="34" charset="0"/>
                <a:cs typeface="Calibri" panose="020F0502020204030204" pitchFamily="34" charset="0"/>
              </a:rPr>
              <a:t>What God is changing in us…</a:t>
            </a:r>
          </a:p>
          <a:p>
            <a:pPr marL="522288" lvl="1" eaLnBrk="1" hangingPunct="1">
              <a:spcBef>
                <a:spcPts val="600"/>
              </a:spcBef>
              <a:spcAft>
                <a:spcPts val="600"/>
              </a:spcAft>
              <a:buFont typeface="Arial" charset="0"/>
              <a:buAutoNum type="arabicParenR"/>
            </a:pPr>
            <a:r>
              <a:rPr lang="en-US" altLang="en-US" dirty="0">
                <a:latin typeface="Calibri" pitchFamily="34" charset="0"/>
                <a:cs typeface="Calibri" panose="020F0502020204030204" pitchFamily="34" charset="0"/>
              </a:rPr>
              <a:t>How He is producing these changes in us… </a:t>
            </a:r>
          </a:p>
        </p:txBody>
      </p:sp>
      <p:pic>
        <p:nvPicPr>
          <p:cNvPr id="78853" name="Picture 5" descr="C:\Users\Dr. Jim McGowan\AppData\Local\Microsoft\Windows\Temporary Internet Files\Content.IE5\F2QOUR1I\MP910216381[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325" y="4876800"/>
            <a:ext cx="2098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http://t2.gstatic.com/images?q=tbn:ANd9GcQ0SjN5sSPXbQuAInbhoGqmXjODoioX-kNLT5F0Qk7jLqzSwh1IN47fiTq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4814888"/>
            <a:ext cx="2813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7" name="Picture 1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15200" y="4684713"/>
            <a:ext cx="14192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ultiply 12"/>
          <p:cNvSpPr/>
          <p:nvPr/>
        </p:nvSpPr>
        <p:spPr>
          <a:xfrm>
            <a:off x="228600" y="4572000"/>
            <a:ext cx="2055813" cy="2286000"/>
          </a:xfrm>
          <a:prstGeom prst="mathMultiply">
            <a:avLst>
              <a:gd name="adj1" fmla="val 122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2" name="Multiply 11"/>
          <p:cNvSpPr/>
          <p:nvPr/>
        </p:nvSpPr>
        <p:spPr>
          <a:xfrm>
            <a:off x="3657600" y="4572000"/>
            <a:ext cx="2055813" cy="2286000"/>
          </a:xfrm>
          <a:prstGeom prst="mathMultiply">
            <a:avLst>
              <a:gd name="adj1" fmla="val 122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 name="Multiply 13"/>
          <p:cNvSpPr/>
          <p:nvPr/>
        </p:nvSpPr>
        <p:spPr>
          <a:xfrm>
            <a:off x="7011987" y="4572000"/>
            <a:ext cx="2055813" cy="2286000"/>
          </a:xfrm>
          <a:prstGeom prst="mathMultiply">
            <a:avLst>
              <a:gd name="adj1" fmla="val 122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pic>
        <p:nvPicPr>
          <p:cNvPr id="15" name="Picture 1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100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250"/>
                                        <p:tgtEl>
                                          <p:spTgt spid="5">
                                            <p:txEl>
                                              <p:pRg st="1" end="1"/>
                                            </p:txEl>
                                          </p:spTgt>
                                        </p:tgtEl>
                                      </p:cBhvr>
                                    </p:animEffect>
                                  </p:childTnLst>
                                </p:cTn>
                              </p:par>
                            </p:childTnLst>
                          </p:cTn>
                        </p:par>
                        <p:par>
                          <p:cTn id="10" fill="hold" nodeType="afterGroup">
                            <p:stCondLst>
                              <p:cond delay="1250"/>
                            </p:stCondLst>
                            <p:childTnLst>
                              <p:par>
                                <p:cTn id="11" presetID="53" presetClass="entr" presetSubtype="16" fill="hold" nodeType="afterEffect">
                                  <p:stCondLst>
                                    <p:cond delay="10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25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2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250"/>
                                        <p:tgtEl>
                                          <p:spTgt spid="5">
                                            <p:txEl>
                                              <p:pRg st="2" end="2"/>
                                            </p:txEl>
                                          </p:spTgt>
                                        </p:tgtEl>
                                      </p:cBhvr>
                                    </p:animEffect>
                                  </p:childTnLst>
                                </p:cTn>
                              </p:par>
                            </p:childTnLst>
                          </p:cTn>
                        </p:par>
                        <p:par>
                          <p:cTn id="16" fill="hold" nodeType="afterGroup">
                            <p:stCondLst>
                              <p:cond delay="2500"/>
                            </p:stCondLst>
                            <p:childTnLst>
                              <p:par>
                                <p:cTn id="17" presetID="53" presetClass="entr" presetSubtype="16" fill="hold"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25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25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1" dur="250"/>
                                        <p:tgtEl>
                                          <p:spTgt spid="5">
                                            <p:txEl>
                                              <p:pRg st="3" end="3"/>
                                            </p:txEl>
                                          </p:spTgt>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25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2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7" dur="250"/>
                                        <p:tgtEl>
                                          <p:spTgt spid="2">
                                            <p:txEl>
                                              <p:pRg st="0" end="0"/>
                                            </p:txEl>
                                          </p:spTgt>
                                        </p:tgtEl>
                                      </p:cBhvr>
                                    </p:animEffect>
                                  </p:childTnLst>
                                </p:cTn>
                              </p:par>
                              <p:par>
                                <p:cTn id="28" presetID="53" presetClass="entr" presetSubtype="16" fill="hold" nodeType="withEffect">
                                  <p:stCondLst>
                                    <p:cond delay="1000"/>
                                  </p:stCondLst>
                                  <p:childTnLst>
                                    <p:set>
                                      <p:cBhvr>
                                        <p:cTn id="29" dur="1" fill="hold">
                                          <p:stCondLst>
                                            <p:cond delay="0"/>
                                          </p:stCondLst>
                                        </p:cTn>
                                        <p:tgtEl>
                                          <p:spTgt spid="78853"/>
                                        </p:tgtEl>
                                        <p:attrNameLst>
                                          <p:attrName>style.visibility</p:attrName>
                                        </p:attrNameLst>
                                      </p:cBhvr>
                                      <p:to>
                                        <p:strVal val="visible"/>
                                      </p:to>
                                    </p:set>
                                    <p:anim calcmode="lin" valueType="num">
                                      <p:cBhvr>
                                        <p:cTn id="30" dur="10" fill="hold"/>
                                        <p:tgtEl>
                                          <p:spTgt spid="78853"/>
                                        </p:tgtEl>
                                        <p:attrNameLst>
                                          <p:attrName>ppt_w</p:attrName>
                                        </p:attrNameLst>
                                      </p:cBhvr>
                                      <p:tavLst>
                                        <p:tav tm="0">
                                          <p:val>
                                            <p:fltVal val="0"/>
                                          </p:val>
                                        </p:tav>
                                        <p:tav tm="100000">
                                          <p:val>
                                            <p:strVal val="#ppt_w"/>
                                          </p:val>
                                        </p:tav>
                                      </p:tavLst>
                                    </p:anim>
                                    <p:anim calcmode="lin" valueType="num">
                                      <p:cBhvr>
                                        <p:cTn id="31" dur="10" fill="hold"/>
                                        <p:tgtEl>
                                          <p:spTgt spid="78853"/>
                                        </p:tgtEl>
                                        <p:attrNameLst>
                                          <p:attrName>ppt_h</p:attrName>
                                        </p:attrNameLst>
                                      </p:cBhvr>
                                      <p:tavLst>
                                        <p:tav tm="0">
                                          <p:val>
                                            <p:fltVal val="0"/>
                                          </p:val>
                                        </p:tav>
                                        <p:tav tm="100000">
                                          <p:val>
                                            <p:strVal val="#ppt_h"/>
                                          </p:val>
                                        </p:tav>
                                      </p:tavLst>
                                    </p:anim>
                                    <p:animEffect transition="in" filter="fade">
                                      <p:cBhvr>
                                        <p:cTn id="32" dur="10"/>
                                        <p:tgtEl>
                                          <p:spTgt spid="78853"/>
                                        </p:tgtEl>
                                      </p:cBhvr>
                                    </p:animEffect>
                                  </p:childTnLst>
                                </p:cTn>
                              </p:par>
                              <p:par>
                                <p:cTn id="33" presetID="53" presetClass="entr" presetSubtype="16" fill="hold" nodeType="withEffect">
                                  <p:stCondLst>
                                    <p:cond delay="1000"/>
                                  </p:stCondLst>
                                  <p:childTnLst>
                                    <p:set>
                                      <p:cBhvr>
                                        <p:cTn id="34" dur="1" fill="hold">
                                          <p:stCondLst>
                                            <p:cond delay="0"/>
                                          </p:stCondLst>
                                        </p:cTn>
                                        <p:tgtEl>
                                          <p:spTgt spid="78855"/>
                                        </p:tgtEl>
                                        <p:attrNameLst>
                                          <p:attrName>style.visibility</p:attrName>
                                        </p:attrNameLst>
                                      </p:cBhvr>
                                      <p:to>
                                        <p:strVal val="visible"/>
                                      </p:to>
                                    </p:set>
                                    <p:anim calcmode="lin" valueType="num">
                                      <p:cBhvr>
                                        <p:cTn id="35" dur="10" fill="hold"/>
                                        <p:tgtEl>
                                          <p:spTgt spid="78855"/>
                                        </p:tgtEl>
                                        <p:attrNameLst>
                                          <p:attrName>ppt_w</p:attrName>
                                        </p:attrNameLst>
                                      </p:cBhvr>
                                      <p:tavLst>
                                        <p:tav tm="0">
                                          <p:val>
                                            <p:fltVal val="0"/>
                                          </p:val>
                                        </p:tav>
                                        <p:tav tm="100000">
                                          <p:val>
                                            <p:strVal val="#ppt_w"/>
                                          </p:val>
                                        </p:tav>
                                      </p:tavLst>
                                    </p:anim>
                                    <p:anim calcmode="lin" valueType="num">
                                      <p:cBhvr>
                                        <p:cTn id="36" dur="10" fill="hold"/>
                                        <p:tgtEl>
                                          <p:spTgt spid="78855"/>
                                        </p:tgtEl>
                                        <p:attrNameLst>
                                          <p:attrName>ppt_h</p:attrName>
                                        </p:attrNameLst>
                                      </p:cBhvr>
                                      <p:tavLst>
                                        <p:tav tm="0">
                                          <p:val>
                                            <p:fltVal val="0"/>
                                          </p:val>
                                        </p:tav>
                                        <p:tav tm="100000">
                                          <p:val>
                                            <p:strVal val="#ppt_h"/>
                                          </p:val>
                                        </p:tav>
                                      </p:tavLst>
                                    </p:anim>
                                    <p:animEffect transition="in" filter="fade">
                                      <p:cBhvr>
                                        <p:cTn id="37" dur="10"/>
                                        <p:tgtEl>
                                          <p:spTgt spid="78855"/>
                                        </p:tgtEl>
                                      </p:cBhvr>
                                    </p:animEffect>
                                  </p:childTnLst>
                                </p:cTn>
                              </p:par>
                              <p:par>
                                <p:cTn id="38" presetID="53" presetClass="entr" presetSubtype="16" fill="hold" nodeType="withEffect">
                                  <p:stCondLst>
                                    <p:cond delay="1000"/>
                                  </p:stCondLst>
                                  <p:childTnLst>
                                    <p:set>
                                      <p:cBhvr>
                                        <p:cTn id="39" dur="1" fill="hold">
                                          <p:stCondLst>
                                            <p:cond delay="0"/>
                                          </p:stCondLst>
                                        </p:cTn>
                                        <p:tgtEl>
                                          <p:spTgt spid="78867"/>
                                        </p:tgtEl>
                                        <p:attrNameLst>
                                          <p:attrName>style.visibility</p:attrName>
                                        </p:attrNameLst>
                                      </p:cBhvr>
                                      <p:to>
                                        <p:strVal val="visible"/>
                                      </p:to>
                                    </p:set>
                                    <p:anim calcmode="lin" valueType="num">
                                      <p:cBhvr>
                                        <p:cTn id="40" dur="10" fill="hold"/>
                                        <p:tgtEl>
                                          <p:spTgt spid="78867"/>
                                        </p:tgtEl>
                                        <p:attrNameLst>
                                          <p:attrName>ppt_w</p:attrName>
                                        </p:attrNameLst>
                                      </p:cBhvr>
                                      <p:tavLst>
                                        <p:tav tm="0">
                                          <p:val>
                                            <p:fltVal val="0"/>
                                          </p:val>
                                        </p:tav>
                                        <p:tav tm="100000">
                                          <p:val>
                                            <p:strVal val="#ppt_w"/>
                                          </p:val>
                                        </p:tav>
                                      </p:tavLst>
                                    </p:anim>
                                    <p:anim calcmode="lin" valueType="num">
                                      <p:cBhvr>
                                        <p:cTn id="41" dur="10" fill="hold"/>
                                        <p:tgtEl>
                                          <p:spTgt spid="78867"/>
                                        </p:tgtEl>
                                        <p:attrNameLst>
                                          <p:attrName>ppt_h</p:attrName>
                                        </p:attrNameLst>
                                      </p:cBhvr>
                                      <p:tavLst>
                                        <p:tav tm="0">
                                          <p:val>
                                            <p:fltVal val="0"/>
                                          </p:val>
                                        </p:tav>
                                        <p:tav tm="100000">
                                          <p:val>
                                            <p:strVal val="#ppt_h"/>
                                          </p:val>
                                        </p:tav>
                                      </p:tavLst>
                                    </p:anim>
                                    <p:animEffect transition="in" filter="fade">
                                      <p:cBhvr>
                                        <p:cTn id="42" dur="10"/>
                                        <p:tgtEl>
                                          <p:spTgt spid="78867"/>
                                        </p:tgtEl>
                                      </p:cBhvr>
                                    </p:animEffect>
                                  </p:childTnLst>
                                </p:cTn>
                              </p:par>
                            </p:childTnLst>
                          </p:cTn>
                        </p:par>
                        <p:par>
                          <p:cTn id="43" fill="hold">
                            <p:stCondLst>
                              <p:cond delay="4760"/>
                            </p:stCondLst>
                            <p:childTnLst>
                              <p:par>
                                <p:cTn id="44" presetID="1" presetClass="entr" presetSubtype="0" fill="hold" nodeType="afterEffect">
                                  <p:stCondLst>
                                    <p:cond delay="1000"/>
                                  </p:stCondLst>
                                  <p:childTnLst>
                                    <p:set>
                                      <p:cBhvr>
                                        <p:cTn id="45" dur="1" fill="hold">
                                          <p:stCondLst>
                                            <p:cond delay="999"/>
                                          </p:stCondLst>
                                        </p:cTn>
                                        <p:tgtEl>
                                          <p:spTgt spid="13"/>
                                        </p:tgtEl>
                                        <p:attrNameLst>
                                          <p:attrName>style.visibility</p:attrName>
                                        </p:attrNameLst>
                                      </p:cBhvr>
                                      <p:to>
                                        <p:strVal val="visible"/>
                                      </p:to>
                                    </p:set>
                                  </p:childTnLst>
                                </p:cTn>
                              </p:par>
                            </p:childTnLst>
                          </p:cTn>
                        </p:par>
                        <p:par>
                          <p:cTn id="46" fill="hold">
                            <p:stCondLst>
                              <p:cond delay="6760"/>
                            </p:stCondLst>
                            <p:childTnLst>
                              <p:par>
                                <p:cTn id="47" presetID="1" presetClass="entr" presetSubtype="0" fill="hold" nodeType="afterEffect">
                                  <p:stCondLst>
                                    <p:cond delay="1000"/>
                                  </p:stCondLst>
                                  <p:childTnLst>
                                    <p:set>
                                      <p:cBhvr>
                                        <p:cTn id="48" dur="1" fill="hold">
                                          <p:stCondLst>
                                            <p:cond delay="999"/>
                                          </p:stCondLst>
                                        </p:cTn>
                                        <p:tgtEl>
                                          <p:spTgt spid="12"/>
                                        </p:tgtEl>
                                        <p:attrNameLst>
                                          <p:attrName>style.visibility</p:attrName>
                                        </p:attrNameLst>
                                      </p:cBhvr>
                                      <p:to>
                                        <p:strVal val="visible"/>
                                      </p:to>
                                    </p:set>
                                  </p:childTnLst>
                                </p:cTn>
                              </p:par>
                            </p:childTnLst>
                          </p:cTn>
                        </p:par>
                        <p:par>
                          <p:cTn id="49" fill="hold">
                            <p:stCondLst>
                              <p:cond delay="8760"/>
                            </p:stCondLst>
                            <p:childTnLst>
                              <p:par>
                                <p:cTn id="50" presetID="1" presetClass="entr" presetSubtype="0" fill="hold" nodeType="afterEffect">
                                  <p:stCondLst>
                                    <p:cond delay="1000"/>
                                  </p:stCondLst>
                                  <p:childTnLst>
                                    <p:set>
                                      <p:cBhvr>
                                        <p:cTn id="51" dur="1" fill="hold">
                                          <p:stCondLst>
                                            <p:cond delay="9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789093"/>
            <a:ext cx="8482084" cy="954107"/>
          </a:xfrm>
          <a:prstGeom prst="rect">
            <a:avLst/>
          </a:prstGeom>
          <a:noFill/>
          <a:ln w="9525">
            <a:noFill/>
            <a:miter lim="800000"/>
            <a:headEnd/>
            <a:tailEnd/>
          </a:ln>
        </p:spPr>
        <p:txBody>
          <a:bodyPr wrap="square">
            <a:spAutoFit/>
          </a:bodyPr>
          <a:lstStyle/>
          <a:p>
            <a:pPr>
              <a:spcBef>
                <a:spcPts val="0"/>
              </a:spcBef>
              <a:spcAft>
                <a:spcPts val="600"/>
              </a:spcAft>
              <a:defRPr/>
            </a:pPr>
            <a:r>
              <a:rPr lang="en-US" sz="2800" b="1" i="1" u="sng" dirty="0">
                <a:latin typeface="Calibri" pitchFamily="34" charset="0"/>
                <a:cs typeface="Calibri" pitchFamily="34" charset="0"/>
              </a:rPr>
              <a:t>WE ARE NOT SAYING</a:t>
            </a:r>
            <a:r>
              <a:rPr lang="en-US" sz="2800" b="1" i="1" dirty="0">
                <a:latin typeface="Calibri" pitchFamily="34" charset="0"/>
                <a:cs typeface="Calibri" pitchFamily="34" charset="0"/>
              </a:rPr>
              <a:t> </a:t>
            </a:r>
            <a:r>
              <a:rPr lang="en-US" sz="2800" dirty="0">
                <a:latin typeface="Calibri" pitchFamily="34" charset="0"/>
                <a:cs typeface="Calibri" pitchFamily="34" charset="0"/>
              </a:rPr>
              <a:t>that once we understand these concepts, we will never have any problems!</a:t>
            </a:r>
          </a:p>
        </p:txBody>
      </p:sp>
      <p:sp>
        <p:nvSpPr>
          <p:cNvPr id="18435" name="TextBox 2"/>
          <p:cNvSpPr txBox="1">
            <a:spLocks noChangeArrowheads="1"/>
          </p:cNvSpPr>
          <p:nvPr/>
        </p:nvSpPr>
        <p:spPr bwMode="auto">
          <a:xfrm>
            <a:off x="457200" y="110535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a:latin typeface="Calibri" pitchFamily="34" charset="0"/>
                <a:cs typeface="Calibri" panose="020F0502020204030204" pitchFamily="34" charset="0"/>
              </a:rPr>
              <a:t>Some Points of Clarification!</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3930" y="2895600"/>
            <a:ext cx="5016140"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8"/>
                                        </p:tgtEl>
                                        <p:attrNameLst>
                                          <p:attrName>r</p:attrName>
                                        </p:attrNameLst>
                                      </p:cBhvr>
                                    </p:animRot>
                                    <p:animRot by="-240000">
                                      <p:cBhvr>
                                        <p:cTn id="7" dur="200" fill="hold">
                                          <p:stCondLst>
                                            <p:cond delay="200"/>
                                          </p:stCondLst>
                                        </p:cTn>
                                        <p:tgtEl>
                                          <p:spTgt spid="1028"/>
                                        </p:tgtEl>
                                        <p:attrNameLst>
                                          <p:attrName>r</p:attrName>
                                        </p:attrNameLst>
                                      </p:cBhvr>
                                    </p:animRot>
                                    <p:animRot by="240000">
                                      <p:cBhvr>
                                        <p:cTn id="8" dur="200" fill="hold">
                                          <p:stCondLst>
                                            <p:cond delay="400"/>
                                          </p:stCondLst>
                                        </p:cTn>
                                        <p:tgtEl>
                                          <p:spTgt spid="1028"/>
                                        </p:tgtEl>
                                        <p:attrNameLst>
                                          <p:attrName>r</p:attrName>
                                        </p:attrNameLst>
                                      </p:cBhvr>
                                    </p:animRot>
                                    <p:animRot by="-240000">
                                      <p:cBhvr>
                                        <p:cTn id="9" dur="200" fill="hold">
                                          <p:stCondLst>
                                            <p:cond delay="600"/>
                                          </p:stCondLst>
                                        </p:cTn>
                                        <p:tgtEl>
                                          <p:spTgt spid="1028"/>
                                        </p:tgtEl>
                                        <p:attrNameLst>
                                          <p:attrName>r</p:attrName>
                                        </p:attrNameLst>
                                      </p:cBhvr>
                                    </p:animRot>
                                    <p:animRot by="120000">
                                      <p:cBhvr>
                                        <p:cTn id="10"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819400"/>
            <a:ext cx="2743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304800" y="3035856"/>
            <a:ext cx="5715000" cy="2831544"/>
          </a:xfrm>
          <a:prstGeom prst="rect">
            <a:avLst/>
          </a:prstGeom>
          <a:noFill/>
          <a:ln w="9525">
            <a:noFill/>
            <a:miter lim="800000"/>
            <a:headEnd/>
            <a:tailEnd/>
          </a:ln>
        </p:spPr>
        <p:txBody>
          <a:bodyPr wrap="square">
            <a:spAutoFit/>
          </a:bodyPr>
          <a:lstStyle/>
          <a:p>
            <a:pPr marL="460375" lvl="1" indent="-234950">
              <a:spcBef>
                <a:spcPts val="0"/>
              </a:spcBef>
              <a:spcAft>
                <a:spcPts val="600"/>
              </a:spcAft>
              <a:buFont typeface="Arial" pitchFamily="34" charset="0"/>
              <a:buChar char="•"/>
              <a:defRPr/>
            </a:pPr>
            <a:r>
              <a:rPr lang="en-US" sz="2800" dirty="0">
                <a:latin typeface="Calibri" pitchFamily="34" charset="0"/>
                <a:cs typeface="Calibri" pitchFamily="34" charset="0"/>
              </a:rPr>
              <a:t>an erroneous understanding of God’s Word.</a:t>
            </a:r>
          </a:p>
          <a:p>
            <a:pPr marL="460375" lvl="1" indent="-234950">
              <a:spcBef>
                <a:spcPts val="0"/>
              </a:spcBef>
              <a:spcAft>
                <a:spcPts val="600"/>
              </a:spcAft>
              <a:buFont typeface="Arial" pitchFamily="34" charset="0"/>
              <a:buChar char="•"/>
              <a:defRPr/>
            </a:pPr>
            <a:r>
              <a:rPr lang="en-US" sz="2800" dirty="0">
                <a:latin typeface="Calibri" pitchFamily="34" charset="0"/>
                <a:cs typeface="Calibri" pitchFamily="34" charset="0"/>
              </a:rPr>
              <a:t>trying to change something that </a:t>
            </a:r>
            <a:r>
              <a:rPr lang="en-US" sz="2800" b="1" i="1" dirty="0">
                <a:latin typeface="Calibri" pitchFamily="34" charset="0"/>
                <a:cs typeface="Calibri" pitchFamily="34" charset="0"/>
              </a:rPr>
              <a:t>won’t</a:t>
            </a:r>
            <a:r>
              <a:rPr lang="en-US" sz="2800" i="1" dirty="0">
                <a:latin typeface="Calibri" pitchFamily="34" charset="0"/>
                <a:cs typeface="Calibri" pitchFamily="34" charset="0"/>
              </a:rPr>
              <a:t> </a:t>
            </a:r>
            <a:r>
              <a:rPr lang="en-US" sz="2800" dirty="0">
                <a:latin typeface="Calibri" pitchFamily="34" charset="0"/>
                <a:cs typeface="Calibri" pitchFamily="34" charset="0"/>
              </a:rPr>
              <a:t>change. </a:t>
            </a:r>
          </a:p>
          <a:p>
            <a:pPr marL="460375" lvl="1" indent="-234950">
              <a:spcBef>
                <a:spcPts val="0"/>
              </a:spcBef>
              <a:spcAft>
                <a:spcPts val="600"/>
              </a:spcAft>
              <a:buFont typeface="Arial" pitchFamily="34" charset="0"/>
              <a:buChar char="•"/>
              <a:defRPr/>
            </a:pPr>
            <a:r>
              <a:rPr lang="en-US" sz="2800" dirty="0">
                <a:latin typeface="Calibri" pitchFamily="34" charset="0"/>
                <a:cs typeface="Calibri" pitchFamily="34" charset="0"/>
              </a:rPr>
              <a:t>struggling to be more </a:t>
            </a:r>
            <a:r>
              <a:rPr lang="en-US" sz="2800" b="1" dirty="0">
                <a:latin typeface="Calibri" pitchFamily="34" charset="0"/>
                <a:cs typeface="Calibri" pitchFamily="34" charset="0"/>
              </a:rPr>
              <a:t>“in Christ”</a:t>
            </a:r>
            <a:r>
              <a:rPr lang="en-US" sz="2800" dirty="0">
                <a:latin typeface="Calibri" pitchFamily="34" charset="0"/>
                <a:cs typeface="Calibri" pitchFamily="34" charset="0"/>
              </a:rPr>
              <a:t> or more </a:t>
            </a:r>
            <a:r>
              <a:rPr lang="en-US" sz="2800" b="1" dirty="0">
                <a:latin typeface="Calibri" pitchFamily="34" charset="0"/>
                <a:cs typeface="Calibri" pitchFamily="34" charset="0"/>
              </a:rPr>
              <a:t>“like Christ”</a:t>
            </a:r>
            <a:r>
              <a:rPr lang="en-US" sz="2800" dirty="0">
                <a:latin typeface="Calibri" pitchFamily="34" charset="0"/>
                <a:cs typeface="Calibri" pitchFamily="34" charset="0"/>
              </a:rPr>
              <a:t>! </a:t>
            </a:r>
          </a:p>
        </p:txBody>
      </p:sp>
      <p:sp>
        <p:nvSpPr>
          <p:cNvPr id="3" name="Rectangle 2"/>
          <p:cNvSpPr/>
          <p:nvPr/>
        </p:nvSpPr>
        <p:spPr>
          <a:xfrm>
            <a:off x="6172200" y="6336268"/>
            <a:ext cx="2743199" cy="369332"/>
          </a:xfrm>
          <a:prstGeom prst="rect">
            <a:avLst/>
          </a:prstGeom>
          <a:solidFill>
            <a:srgbClr val="FFFFCC"/>
          </a:solidFill>
        </p:spPr>
        <p:txBody>
          <a:bodyPr wrap="square">
            <a:spAutoFit/>
          </a:bodyPr>
          <a:lstStyle/>
          <a:p>
            <a:pPr algn="ctr"/>
            <a:r>
              <a:rPr lang="en-US" b="1" dirty="0">
                <a:latin typeface="Calibri" panose="020F0502020204030204" pitchFamily="34" charset="0"/>
                <a:cs typeface="Calibri" panose="020F0502020204030204" pitchFamily="34" charset="0"/>
              </a:rPr>
              <a:t>1 Corinthians 9:26</a:t>
            </a:r>
          </a:p>
        </p:txBody>
      </p:sp>
      <p:sp>
        <p:nvSpPr>
          <p:cNvPr id="4" name="Rectangle 3"/>
          <p:cNvSpPr/>
          <p:nvPr/>
        </p:nvSpPr>
        <p:spPr>
          <a:xfrm>
            <a:off x="228600" y="1752600"/>
            <a:ext cx="8458199" cy="1384995"/>
          </a:xfrm>
          <a:prstGeom prst="rect">
            <a:avLst/>
          </a:prstGeom>
        </p:spPr>
        <p:txBody>
          <a:bodyPr wrap="square">
            <a:spAutoFit/>
          </a:bodyPr>
          <a:lstStyle/>
          <a:p>
            <a:pPr lvl="0">
              <a:spcBef>
                <a:spcPts val="0"/>
              </a:spcBef>
              <a:spcAft>
                <a:spcPts val="600"/>
              </a:spcAft>
              <a:defRPr/>
            </a:pPr>
            <a:r>
              <a:rPr lang="en-US" sz="2800" b="1" u="sng" dirty="0">
                <a:solidFill>
                  <a:srgbClr val="000000"/>
                </a:solidFill>
                <a:latin typeface="Calibri" pitchFamily="34" charset="0"/>
                <a:cs typeface="Calibri" pitchFamily="34" charset="0"/>
              </a:rPr>
              <a:t>WE ARE SAYING</a:t>
            </a:r>
            <a:r>
              <a:rPr lang="en-US" sz="2800" b="1" dirty="0">
                <a:solidFill>
                  <a:srgbClr val="000000"/>
                </a:solidFill>
                <a:latin typeface="Calibri" pitchFamily="34" charset="0"/>
                <a:cs typeface="Calibri" pitchFamily="34" charset="0"/>
              </a:rPr>
              <a:t> </a:t>
            </a:r>
            <a:r>
              <a:rPr lang="en-US" sz="2800" dirty="0">
                <a:solidFill>
                  <a:srgbClr val="000000"/>
                </a:solidFill>
                <a:latin typeface="Calibri" pitchFamily="34" charset="0"/>
                <a:cs typeface="Calibri" pitchFamily="34" charset="0"/>
              </a:rPr>
              <a:t>that once we clearly understand these concepts we won’t have any false, </a:t>
            </a:r>
            <a:r>
              <a:rPr lang="en-US" sz="2800" b="1" dirty="0">
                <a:solidFill>
                  <a:srgbClr val="000000"/>
                </a:solidFill>
                <a:latin typeface="Calibri" pitchFamily="34" charset="0"/>
                <a:cs typeface="Calibri" pitchFamily="34" charset="0"/>
              </a:rPr>
              <a:t>‘self-imposed’</a:t>
            </a:r>
            <a:r>
              <a:rPr lang="en-US" sz="2800" dirty="0">
                <a:solidFill>
                  <a:srgbClr val="000000"/>
                </a:solidFill>
                <a:latin typeface="Calibri" pitchFamily="34" charset="0"/>
                <a:cs typeface="Calibri" pitchFamily="34" charset="0"/>
              </a:rPr>
              <a:t> problems springing from:</a:t>
            </a:r>
          </a:p>
        </p:txBody>
      </p:sp>
      <p:sp>
        <p:nvSpPr>
          <p:cNvPr id="7" name="TextBox 2"/>
          <p:cNvSpPr txBox="1">
            <a:spLocks noChangeArrowheads="1"/>
          </p:cNvSpPr>
          <p:nvPr/>
        </p:nvSpPr>
        <p:spPr bwMode="auto">
          <a:xfrm>
            <a:off x="457200" y="1106487"/>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a:latin typeface="Calibri" pitchFamily="34" charset="0"/>
                <a:cs typeface="Calibri" panose="020F0502020204030204" pitchFamily="34" charset="0"/>
              </a:rPr>
              <a:t>Some Points of Clarification!</a:t>
            </a: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13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5">
                                            <p:txEl>
                                              <p:pRg st="0" end="0"/>
                                            </p:txEl>
                                          </p:spTgt>
                                        </p:tgtEl>
                                      </p:cBhvr>
                                    </p:animEffect>
                                  </p:childTnLst>
                                </p:cTn>
                              </p:par>
                            </p:childTnLst>
                          </p:cTn>
                        </p:par>
                        <p:par>
                          <p:cTn id="13" fill="hold">
                            <p:stCondLst>
                              <p:cond delay="1000"/>
                            </p:stCondLst>
                            <p:childTnLst>
                              <p:par>
                                <p:cTn id="14" presetID="53" presetClass="entr" presetSubtype="16" fill="hold" nodeType="afterEffect">
                                  <p:stCondLst>
                                    <p:cond delay="50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5">
                                            <p:txEl>
                                              <p:pRg st="1" end="1"/>
                                            </p:txEl>
                                          </p:spTgt>
                                        </p:tgtEl>
                                      </p:cBhvr>
                                    </p:animEffect>
                                  </p:childTnLst>
                                </p:cTn>
                              </p:par>
                            </p:childTnLst>
                          </p:cTn>
                        </p:par>
                        <p:par>
                          <p:cTn id="19" fill="hold">
                            <p:stCondLst>
                              <p:cond delay="2000"/>
                            </p:stCondLst>
                            <p:childTnLst>
                              <p:par>
                                <p:cTn id="20" presetID="53" presetClass="entr" presetSubtype="16" fill="hold" nodeType="afterEffect">
                                  <p:stCondLst>
                                    <p:cond delay="50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5">
                                            <p:txEl>
                                              <p:pRg st="2" end="2"/>
                                            </p:txEl>
                                          </p:spTgt>
                                        </p:tgtEl>
                                      </p:cBhvr>
                                    </p:animEffect>
                                  </p:childTnLst>
                                </p:cTn>
                              </p:par>
                            </p:childTnLst>
                          </p:cTn>
                        </p:par>
                        <p:par>
                          <p:cTn id="25" fill="hold">
                            <p:stCondLst>
                              <p:cond delay="3000"/>
                            </p:stCondLst>
                            <p:childTnLst>
                              <p:par>
                                <p:cTn id="26" presetID="53" presetClass="entr" presetSubtype="16"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 fill="hold"/>
                                        <p:tgtEl>
                                          <p:spTgt spid="1026"/>
                                        </p:tgtEl>
                                        <p:attrNameLst>
                                          <p:attrName>ppt_w</p:attrName>
                                        </p:attrNameLst>
                                      </p:cBhvr>
                                      <p:tavLst>
                                        <p:tav tm="0">
                                          <p:val>
                                            <p:fltVal val="0"/>
                                          </p:val>
                                        </p:tav>
                                        <p:tav tm="100000">
                                          <p:val>
                                            <p:strVal val="#ppt_w"/>
                                          </p:val>
                                        </p:tav>
                                      </p:tavLst>
                                    </p:anim>
                                    <p:anim calcmode="lin" valueType="num">
                                      <p:cBhvr>
                                        <p:cTn id="29" dur="10" fill="hold"/>
                                        <p:tgtEl>
                                          <p:spTgt spid="1026"/>
                                        </p:tgtEl>
                                        <p:attrNameLst>
                                          <p:attrName>ppt_h</p:attrName>
                                        </p:attrNameLst>
                                      </p:cBhvr>
                                      <p:tavLst>
                                        <p:tav tm="0">
                                          <p:val>
                                            <p:fltVal val="0"/>
                                          </p:val>
                                        </p:tav>
                                        <p:tav tm="100000">
                                          <p:val>
                                            <p:strVal val="#ppt_h"/>
                                          </p:val>
                                        </p:tav>
                                      </p:tavLst>
                                    </p:anim>
                                    <p:animEffect transition="in" filter="fade">
                                      <p:cBhvr>
                                        <p:cTn id="30" dur="10"/>
                                        <p:tgtEl>
                                          <p:spTgt spid="102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 fill="hold"/>
                                        <p:tgtEl>
                                          <p:spTgt spid="3"/>
                                        </p:tgtEl>
                                        <p:attrNameLst>
                                          <p:attrName>ppt_w</p:attrName>
                                        </p:attrNameLst>
                                      </p:cBhvr>
                                      <p:tavLst>
                                        <p:tav tm="0">
                                          <p:val>
                                            <p:fltVal val="0"/>
                                          </p:val>
                                        </p:tav>
                                        <p:tav tm="100000">
                                          <p:val>
                                            <p:strVal val="#ppt_w"/>
                                          </p:val>
                                        </p:tav>
                                      </p:tavLst>
                                    </p:anim>
                                    <p:anim calcmode="lin" valueType="num">
                                      <p:cBhvr>
                                        <p:cTn id="34" dur="10" fill="hold"/>
                                        <p:tgtEl>
                                          <p:spTgt spid="3"/>
                                        </p:tgtEl>
                                        <p:attrNameLst>
                                          <p:attrName>ppt_h</p:attrName>
                                        </p:attrNameLst>
                                      </p:cBhvr>
                                      <p:tavLst>
                                        <p:tav tm="0">
                                          <p:val>
                                            <p:fltVal val="0"/>
                                          </p:val>
                                        </p:tav>
                                        <p:tav tm="100000">
                                          <p:val>
                                            <p:strVal val="#ppt_h"/>
                                          </p:val>
                                        </p:tav>
                                      </p:tavLst>
                                    </p:anim>
                                    <p:animEffect transition="in" filter="fade">
                                      <p:cBhvr>
                                        <p:cTn id="35"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8600" y="935038"/>
            <a:ext cx="70104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7200" b="1" dirty="0">
                <a:latin typeface="Freestyle Script" pitchFamily="66" charset="0"/>
                <a:cs typeface="Calibri" panose="020F0502020204030204" pitchFamily="34" charset="0"/>
              </a:rPr>
              <a:t>Who We Were……………..</a:t>
            </a:r>
          </a:p>
          <a:p>
            <a:pPr eaLnBrk="1" hangingPunct="1">
              <a:spcBef>
                <a:spcPct val="0"/>
              </a:spcBef>
              <a:buFontTx/>
              <a:buNone/>
            </a:pPr>
            <a:endParaRPr lang="en-US" altLang="en-US" sz="5400" b="1" dirty="0">
              <a:latin typeface="Freestyle Script" pitchFamily="66" charset="0"/>
              <a:cs typeface="Calibri" panose="020F0502020204030204" pitchFamily="34" charset="0"/>
            </a:endParaRPr>
          </a:p>
          <a:p>
            <a:pPr eaLnBrk="1" hangingPunct="1">
              <a:spcBef>
                <a:spcPct val="0"/>
              </a:spcBef>
              <a:buFontTx/>
              <a:buNone/>
            </a:pPr>
            <a:r>
              <a:rPr lang="en-US" altLang="en-US" sz="7200" b="1" dirty="0">
                <a:latin typeface="Freestyle Script" pitchFamily="66" charset="0"/>
                <a:cs typeface="Calibri" panose="020F0502020204030204" pitchFamily="34" charset="0"/>
              </a:rPr>
              <a:t>Who We Are……………….</a:t>
            </a:r>
          </a:p>
          <a:p>
            <a:pPr eaLnBrk="1" hangingPunct="1">
              <a:spcBef>
                <a:spcPct val="0"/>
              </a:spcBef>
              <a:buFontTx/>
              <a:buNone/>
            </a:pPr>
            <a:endParaRPr lang="en-US" altLang="en-US" sz="5400" b="1" dirty="0">
              <a:latin typeface="Freestyle Script" pitchFamily="66" charset="0"/>
              <a:cs typeface="Calibri" panose="020F0502020204030204" pitchFamily="34" charset="0"/>
            </a:endParaRPr>
          </a:p>
          <a:p>
            <a:pPr eaLnBrk="1" hangingPunct="1">
              <a:spcBef>
                <a:spcPct val="0"/>
              </a:spcBef>
              <a:buFontTx/>
              <a:buNone/>
            </a:pPr>
            <a:r>
              <a:rPr lang="en-US" altLang="en-US" sz="7200" b="1" dirty="0">
                <a:latin typeface="Freestyle Script" pitchFamily="66" charset="0"/>
                <a:cs typeface="Calibri" panose="020F0502020204030204" pitchFamily="34" charset="0"/>
              </a:rPr>
              <a:t>Who We Are Becoming…….</a:t>
            </a:r>
          </a:p>
        </p:txBody>
      </p:sp>
      <p:pic>
        <p:nvPicPr>
          <p:cNvPr id="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2000" y="1066800"/>
            <a:ext cx="1422400" cy="1371600"/>
          </a:xfrm>
          <a:prstGeom prst="rect">
            <a:avLst/>
          </a:prstGeom>
          <a:noFill/>
          <a:ln>
            <a:noFill/>
          </a:ln>
          <a:effectLst>
            <a:outerShdw blurRad="292100" dist="139700" dir="2700000" algn="tl" rotWithShape="0">
              <a:srgbClr val="333333">
                <a:alpha val="64999"/>
              </a:srgbClr>
            </a:outerShdw>
          </a:effectLs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2971800"/>
            <a:ext cx="1422400" cy="1371600"/>
          </a:xfrm>
          <a:prstGeom prst="rect">
            <a:avLst/>
          </a:prstGeom>
          <a:ln>
            <a:noFill/>
          </a:ln>
          <a:effectLst>
            <a:outerShdw blurRad="292100" dist="139700" dir="2700000" algn="tl" rotWithShape="0">
              <a:srgbClr val="333333">
                <a:alpha val="65000"/>
              </a:srgbClr>
            </a:outerShdw>
          </a:effectLst>
        </p:spPr>
      </p:pic>
      <p:pic>
        <p:nvPicPr>
          <p:cNvPr id="7" name="Picture 9" descr="http://th674.photobucket.com/albums/vv110/zcry/faith/th_throne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288" y="4876800"/>
            <a:ext cx="1431925"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60152"/>
            <a:ext cx="8991600" cy="6675120"/>
          </a:xfrm>
          <a:prstGeom prst="rect">
            <a:avLst/>
          </a:prstGeom>
        </p:spPr>
      </p:pic>
      <p:sp>
        <p:nvSpPr>
          <p:cNvPr id="2" name="Rectangle 1"/>
          <p:cNvSpPr/>
          <p:nvPr/>
        </p:nvSpPr>
        <p:spPr>
          <a:xfrm>
            <a:off x="381000" y="164018"/>
            <a:ext cx="8382000" cy="3052118"/>
          </a:xfrm>
          <a:prstGeom prst="rect">
            <a:avLst/>
          </a:prstGeom>
        </p:spPr>
        <p:txBody>
          <a:bodyPr wrap="square">
            <a:spAutoFit/>
          </a:bodyPr>
          <a:lstStyle/>
          <a:p>
            <a:pPr marL="0" marR="0" algn="ctr">
              <a:lnSpc>
                <a:spcPct val="115000"/>
              </a:lnSpc>
              <a:spcBef>
                <a:spcPts val="0"/>
              </a:spcBef>
              <a:spcAft>
                <a:spcPts val="1000"/>
              </a:spcAft>
            </a:pPr>
            <a:r>
              <a:rPr lang="en-US" sz="4000" b="1" dirty="0">
                <a:latin typeface="Calibri" panose="020F0502020204030204" pitchFamily="34" charset="0"/>
              </a:rPr>
              <a:t>1 Corinthians 9:26 (NASB95)</a:t>
            </a:r>
          </a:p>
          <a:p>
            <a:pPr marL="0" marR="0">
              <a:lnSpc>
                <a:spcPct val="115000"/>
              </a:lnSpc>
              <a:spcBef>
                <a:spcPts val="0"/>
              </a:spcBef>
              <a:spcAft>
                <a:spcPts val="1000"/>
              </a:spcAft>
            </a:pPr>
            <a:r>
              <a:rPr lang="en-US" sz="4000" dirty="0">
                <a:latin typeface="Calibri" panose="020F0502020204030204" pitchFamily="34" charset="0"/>
              </a:rPr>
              <a:t>Therefore I run in such a way, as not without aim; I box in such a way, </a:t>
            </a:r>
            <a:r>
              <a:rPr lang="en-US" sz="4000" b="1" dirty="0">
                <a:solidFill>
                  <a:srgbClr val="0000FF"/>
                </a:solidFill>
                <a:latin typeface="Calibri" panose="020F0502020204030204" pitchFamily="34" charset="0"/>
              </a:rPr>
              <a:t>as not beating the air</a:t>
            </a:r>
            <a:r>
              <a:rPr lang="en-US" sz="4000" dirty="0">
                <a:latin typeface="Calibri" panose="020F0502020204030204" pitchFamily="34" charset="0"/>
              </a:rPr>
              <a:t>;</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65178" y="3048000"/>
            <a:ext cx="161364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8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 fill="hold"/>
                                        <p:tgtEl>
                                          <p:spTgt spid="11"/>
                                        </p:tgtEl>
                                        <p:attrNameLst>
                                          <p:attrName>ppt_w</p:attrName>
                                        </p:attrNameLst>
                                      </p:cBhvr>
                                      <p:tavLst>
                                        <p:tav tm="0">
                                          <p:val>
                                            <p:fltVal val="0"/>
                                          </p:val>
                                        </p:tav>
                                        <p:tav tm="100000">
                                          <p:val>
                                            <p:strVal val="#ppt_w"/>
                                          </p:val>
                                        </p:tav>
                                      </p:tavLst>
                                    </p:anim>
                                    <p:anim calcmode="lin" valueType="num">
                                      <p:cBhvr>
                                        <p:cTn id="8" dur="10" fill="hold"/>
                                        <p:tgtEl>
                                          <p:spTgt spid="11"/>
                                        </p:tgtEl>
                                        <p:attrNameLst>
                                          <p:attrName>ppt_h</p:attrName>
                                        </p:attrNameLst>
                                      </p:cBhvr>
                                      <p:tavLst>
                                        <p:tav tm="0">
                                          <p:val>
                                            <p:fltVal val="0"/>
                                          </p:val>
                                        </p:tav>
                                        <p:tav tm="100000">
                                          <p:val>
                                            <p:strVal val="#ppt_h"/>
                                          </p:val>
                                        </p:tav>
                                      </p:tavLst>
                                    </p:anim>
                                    <p:animEffect transition="in" filter="fade">
                                      <p:cBhvr>
                                        <p:cTn id="9"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676400"/>
            <a:ext cx="8534400" cy="954107"/>
          </a:xfrm>
          <a:prstGeom prst="rect">
            <a:avLst/>
          </a:prstGeom>
          <a:noFill/>
          <a:ln w="9525">
            <a:noFill/>
            <a:miter lim="800000"/>
            <a:headEnd/>
            <a:tailEnd/>
          </a:ln>
        </p:spPr>
        <p:txBody>
          <a:bodyPr>
            <a:spAutoFit/>
          </a:bodyPr>
          <a:lstStyle/>
          <a:p>
            <a:pPr>
              <a:spcBef>
                <a:spcPts val="0"/>
              </a:spcBef>
              <a:spcAft>
                <a:spcPts val="600"/>
              </a:spcAft>
              <a:defRPr/>
            </a:pPr>
            <a:r>
              <a:rPr lang="en-US" sz="2800" b="1" i="1" u="sng" dirty="0">
                <a:latin typeface="Calibri" pitchFamily="34" charset="0"/>
                <a:cs typeface="Calibri" pitchFamily="34" charset="0"/>
              </a:rPr>
              <a:t>WE ARE SAYING</a:t>
            </a:r>
            <a:r>
              <a:rPr lang="en-US" sz="2800" b="1" i="1" dirty="0">
                <a:latin typeface="Calibri" pitchFamily="34" charset="0"/>
                <a:cs typeface="Calibri" pitchFamily="34" charset="0"/>
              </a:rPr>
              <a:t> </a:t>
            </a:r>
            <a:r>
              <a:rPr lang="en-US" sz="2800" dirty="0">
                <a:latin typeface="Calibri" pitchFamily="34" charset="0"/>
                <a:cs typeface="Calibri" pitchFamily="34" charset="0"/>
              </a:rPr>
              <a:t>that we must correctly understand and answer the following questions:</a:t>
            </a:r>
          </a:p>
        </p:txBody>
      </p:sp>
      <p:sp>
        <p:nvSpPr>
          <p:cNvPr id="18435" name="TextBox 2"/>
          <p:cNvSpPr txBox="1">
            <a:spLocks noChangeArrowheads="1"/>
          </p:cNvSpPr>
          <p:nvPr/>
        </p:nvSpPr>
        <p:spPr bwMode="auto">
          <a:xfrm>
            <a:off x="457200" y="10668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a:latin typeface="Calibri" pitchFamily="34" charset="0"/>
                <a:cs typeface="Calibri" panose="020F0502020204030204" pitchFamily="34" charset="0"/>
              </a:rPr>
              <a:t>Some Points of Clarification!</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677894"/>
            <a:ext cx="256698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noChangeArrowheads="1"/>
          </p:cNvSpPr>
          <p:nvPr/>
        </p:nvSpPr>
        <p:spPr bwMode="auto">
          <a:xfrm>
            <a:off x="2895600" y="2590800"/>
            <a:ext cx="6096000" cy="3847207"/>
          </a:xfrm>
          <a:prstGeom prst="rect">
            <a:avLst/>
          </a:prstGeom>
          <a:noFill/>
          <a:ln w="9525">
            <a:noFill/>
            <a:miter lim="800000"/>
            <a:headEnd/>
            <a:tailEnd/>
          </a:ln>
        </p:spPr>
        <p:txBody>
          <a:bodyPr wrap="square">
            <a:spAutoFit/>
          </a:bodyPr>
          <a:lstStyle/>
          <a:p>
            <a:pPr marL="234950" lvl="1" indent="-228600">
              <a:spcBef>
                <a:spcPts val="0"/>
              </a:spcBef>
              <a:spcAft>
                <a:spcPts val="600"/>
              </a:spcAft>
              <a:buFont typeface="Arial" charset="0"/>
              <a:buChar char="•"/>
              <a:defRPr/>
            </a:pPr>
            <a:r>
              <a:rPr lang="en-US" sz="2800" dirty="0">
                <a:latin typeface="Calibri" pitchFamily="34" charset="0"/>
                <a:cs typeface="Calibri" pitchFamily="34" charset="0"/>
              </a:rPr>
              <a:t>What God is doing?  </a:t>
            </a:r>
          </a:p>
          <a:p>
            <a:pPr marL="234950" lvl="1" indent="-228600">
              <a:spcBef>
                <a:spcPts val="0"/>
              </a:spcBef>
              <a:spcAft>
                <a:spcPts val="600"/>
              </a:spcAft>
              <a:buFont typeface="Arial" charset="0"/>
              <a:buChar char="•"/>
              <a:defRPr/>
            </a:pPr>
            <a:r>
              <a:rPr lang="en-US" sz="2800" dirty="0">
                <a:latin typeface="Calibri" pitchFamily="34" charset="0"/>
                <a:cs typeface="Calibri" pitchFamily="34" charset="0"/>
              </a:rPr>
              <a:t>What has God already accomplished?</a:t>
            </a:r>
          </a:p>
          <a:p>
            <a:pPr marL="234950" lvl="1" indent="-228600">
              <a:spcBef>
                <a:spcPts val="0"/>
              </a:spcBef>
              <a:spcAft>
                <a:spcPts val="600"/>
              </a:spcAft>
              <a:buFont typeface="Arial" charset="0"/>
              <a:buChar char="•"/>
              <a:defRPr/>
            </a:pPr>
            <a:r>
              <a:rPr lang="en-US" sz="2800" dirty="0">
                <a:latin typeface="Calibri" pitchFamily="34" charset="0"/>
                <a:cs typeface="Calibri" pitchFamily="34" charset="0"/>
              </a:rPr>
              <a:t>What is God accomplishing now?</a:t>
            </a:r>
          </a:p>
          <a:p>
            <a:pPr marL="234950" lvl="1" indent="-228600">
              <a:spcBef>
                <a:spcPts val="0"/>
              </a:spcBef>
              <a:spcAft>
                <a:spcPts val="600"/>
              </a:spcAft>
              <a:buFont typeface="Arial" charset="0"/>
              <a:buChar char="•"/>
              <a:defRPr/>
            </a:pPr>
            <a:r>
              <a:rPr lang="en-US" sz="2800" dirty="0">
                <a:latin typeface="Calibri" pitchFamily="34" charset="0"/>
                <a:cs typeface="Calibri" pitchFamily="34" charset="0"/>
              </a:rPr>
              <a:t>What specific changes does God intend in the life of the believer? </a:t>
            </a:r>
          </a:p>
          <a:p>
            <a:pPr marL="234950" lvl="1" indent="-228600">
              <a:spcBef>
                <a:spcPts val="0"/>
              </a:spcBef>
              <a:spcAft>
                <a:spcPts val="600"/>
              </a:spcAft>
              <a:buFont typeface="Arial" charset="0"/>
              <a:buChar char="•"/>
              <a:defRPr/>
            </a:pPr>
            <a:r>
              <a:rPr lang="en-US" sz="2800" b="1" i="1" dirty="0">
                <a:latin typeface="Calibri" pitchFamily="34" charset="0"/>
                <a:cs typeface="Calibri" pitchFamily="34" charset="0"/>
              </a:rPr>
              <a:t>Are we trying to change what never will change and was never intended to change?</a:t>
            </a:r>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7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
                                        <p:tgtEl>
                                          <p:spTgt spid="2">
                                            <p:txEl>
                                              <p:pRg st="0" end="0"/>
                                            </p:txEl>
                                          </p:spTgt>
                                        </p:tgtEl>
                                      </p:cBhvr>
                                    </p:animEffect>
                                  </p:childTnLst>
                                </p:cTn>
                              </p:par>
                            </p:childTnLst>
                          </p:cTn>
                        </p:par>
                        <p:par>
                          <p:cTn id="10" fill="hold">
                            <p:stCondLst>
                              <p:cond delay="10"/>
                            </p:stCondLst>
                            <p:childTnLst>
                              <p:par>
                                <p:cTn id="11" presetID="53" presetClass="entr" presetSubtype="16" fill="hold" nodeType="afterEffect">
                                  <p:stCondLst>
                                    <p:cond delay="50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par>
                          <p:cTn id="16" fill="hold">
                            <p:stCondLst>
                              <p:cond delay="1010"/>
                            </p:stCondLst>
                            <p:childTnLst>
                              <p:par>
                                <p:cTn id="17" presetID="53" presetClass="entr" presetSubtype="16" fill="hold" nodeType="afterEffect">
                                  <p:stCondLst>
                                    <p:cond delay="50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par>
                          <p:cTn id="22" fill="hold">
                            <p:stCondLst>
                              <p:cond delay="2010"/>
                            </p:stCondLst>
                            <p:childTnLst>
                              <p:par>
                                <p:cTn id="23" presetID="53" presetClass="entr" presetSubtype="16" fill="hold" nodeType="afterEffect">
                                  <p:stCondLst>
                                    <p:cond delay="50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
                                            <p:txEl>
                                              <p:pRg st="2" end="2"/>
                                            </p:txEl>
                                          </p:spTgt>
                                        </p:tgtEl>
                                      </p:cBhvr>
                                    </p:animEffect>
                                  </p:childTnLst>
                                </p:cTn>
                              </p:par>
                            </p:childTnLst>
                          </p:cTn>
                        </p:par>
                        <p:par>
                          <p:cTn id="28" fill="hold">
                            <p:stCondLst>
                              <p:cond delay="3010"/>
                            </p:stCondLst>
                            <p:childTnLst>
                              <p:par>
                                <p:cTn id="29" presetID="53" presetClass="entr" presetSubtype="16" fill="hold" nodeType="afterEffect">
                                  <p:stCondLst>
                                    <p:cond delay="50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p:cTn id="3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7">
                                            <p:txEl>
                                              <p:pRg st="4" end="4"/>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2051"/>
                                        </p:tgtEl>
                                        <p:attrNameLst>
                                          <p:attrName>style.visibility</p:attrName>
                                        </p:attrNameLst>
                                      </p:cBhvr>
                                      <p:to>
                                        <p:strVal val="visible"/>
                                      </p:to>
                                    </p:set>
                                    <p:anim calcmode="lin" valueType="num">
                                      <p:cBhvr>
                                        <p:cTn id="43" dur="500" fill="hold"/>
                                        <p:tgtEl>
                                          <p:spTgt spid="2051"/>
                                        </p:tgtEl>
                                        <p:attrNameLst>
                                          <p:attrName>ppt_w</p:attrName>
                                        </p:attrNameLst>
                                      </p:cBhvr>
                                      <p:tavLst>
                                        <p:tav tm="0">
                                          <p:val>
                                            <p:fltVal val="0"/>
                                          </p:val>
                                        </p:tav>
                                        <p:tav tm="100000">
                                          <p:val>
                                            <p:strVal val="#ppt_w"/>
                                          </p:val>
                                        </p:tav>
                                      </p:tavLst>
                                    </p:anim>
                                    <p:anim calcmode="lin" valueType="num">
                                      <p:cBhvr>
                                        <p:cTn id="44" dur="500" fill="hold"/>
                                        <p:tgtEl>
                                          <p:spTgt spid="2051"/>
                                        </p:tgtEl>
                                        <p:attrNameLst>
                                          <p:attrName>ppt_h</p:attrName>
                                        </p:attrNameLst>
                                      </p:cBhvr>
                                      <p:tavLst>
                                        <p:tav tm="0">
                                          <p:val>
                                            <p:fltVal val="0"/>
                                          </p:val>
                                        </p:tav>
                                        <p:tav tm="100000">
                                          <p:val>
                                            <p:strVal val="#ppt_h"/>
                                          </p:val>
                                        </p:tav>
                                      </p:tavLst>
                                    </p:anim>
                                    <p:animEffect transition="in" filter="fade">
                                      <p:cBhvr>
                                        <p:cTn id="4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solidFill>
                  <a:srgbClr val="000000"/>
                </a:solidFill>
                <a:latin typeface="Calibri" panose="020F0502020204030204" pitchFamily="34" charset="0"/>
                <a:cs typeface="Calibri" panose="020F0502020204030204" pitchFamily="34" charset="0"/>
              </a:rPr>
              <a:t>Session 4 Outline </a:t>
            </a:r>
          </a:p>
        </p:txBody>
      </p:sp>
      <p:sp>
        <p:nvSpPr>
          <p:cNvPr id="4" name="Rectangle 2"/>
          <p:cNvSpPr>
            <a:spLocks noChangeArrowheads="1"/>
          </p:cNvSpPr>
          <p:nvPr/>
        </p:nvSpPr>
        <p:spPr bwMode="auto">
          <a:xfrm>
            <a:off x="1390650" y="914400"/>
            <a:ext cx="636270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lvl="1" indent="-463550" eaLnBrk="1" hangingPunct="1">
              <a:spcBef>
                <a:spcPts val="0"/>
              </a:spcBef>
              <a:spcAft>
                <a:spcPts val="600"/>
              </a:spcAft>
              <a:buFont typeface="+mj-lt"/>
              <a:buAutoNum type="romanUcPeriod"/>
            </a:pPr>
            <a:r>
              <a:rPr lang="en-US" altLang="en-US" b="1" dirty="0">
                <a:latin typeface="Calibri" pitchFamily="34" charset="0"/>
                <a:cs typeface="Calibri" panose="020F0502020204030204" pitchFamily="34" charset="0"/>
              </a:rPr>
              <a:t>Spiritual Anatomy – Part 2</a:t>
            </a:r>
          </a:p>
          <a:p>
            <a:pPr marL="914400" lvl="1" indent="-457200" eaLnBrk="1" hangingPunct="1">
              <a:spcBef>
                <a:spcPts val="0"/>
              </a:spcBef>
              <a:spcAft>
                <a:spcPts val="600"/>
              </a:spcAft>
              <a:buFont typeface="+mj-lt"/>
              <a:buAutoNum type="alphaUcPeriod"/>
            </a:pPr>
            <a:r>
              <a:rPr lang="en-US" altLang="en-US" b="1" dirty="0">
                <a:latin typeface="Calibri" pitchFamily="34" charset="0"/>
                <a:cs typeface="Calibri" panose="020F0502020204030204" pitchFamily="34" charset="0"/>
              </a:rPr>
              <a:t>Brief Review Session 3 Concepts</a:t>
            </a:r>
          </a:p>
          <a:p>
            <a:pPr marL="914400" lvl="1" indent="-457200" eaLnBrk="1" hangingPunct="1">
              <a:spcBef>
                <a:spcPts val="0"/>
              </a:spcBef>
              <a:spcAft>
                <a:spcPts val="600"/>
              </a:spcAft>
              <a:buFont typeface="+mj-lt"/>
              <a:buAutoNum type="alphaUcPeriod"/>
            </a:pPr>
            <a:r>
              <a:rPr lang="en-US" altLang="en-US" b="1" dirty="0">
                <a:solidFill>
                  <a:srgbClr val="0000FF"/>
                </a:solidFill>
                <a:latin typeface="Calibri" pitchFamily="34" charset="0"/>
                <a:cs typeface="Calibri" panose="020F0502020204030204" pitchFamily="34" charset="0"/>
              </a:rPr>
              <a:t>Identification Truth - Deeper in and Farther Along</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Clarification</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Identification Synonyms</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Death is Separation</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Adam’s Spiritual History</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Christ’s Spiritual History</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So is this all… just hypothetical?</a:t>
            </a:r>
          </a:p>
          <a:p>
            <a:pPr marL="914400" lvl="1" indent="-457200" eaLnBrk="1" hangingPunct="1">
              <a:spcBef>
                <a:spcPts val="0"/>
              </a:spcBef>
              <a:spcAft>
                <a:spcPts val="600"/>
              </a:spcAft>
              <a:buFont typeface="+mj-lt"/>
              <a:buAutoNum type="alphaUcPeriod"/>
            </a:pPr>
            <a:r>
              <a:rPr lang="en-US" altLang="en-US" b="1" dirty="0">
                <a:latin typeface="Calibri" pitchFamily="34" charset="0"/>
                <a:cs typeface="Calibri" panose="020F0502020204030204" pitchFamily="34" charset="0"/>
              </a:rPr>
              <a:t>Summation</a:t>
            </a:r>
          </a:p>
        </p:txBody>
      </p:sp>
    </p:spTree>
    <p:extLst>
      <p:ext uri="{BB962C8B-B14F-4D97-AF65-F5344CB8AC3E}">
        <p14:creationId xmlns:p14="http://schemas.microsoft.com/office/powerpoint/2010/main" val="106627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Users\Dr. Jim McGowan\AppData\Local\Microsoft\Windows\Temporary Internet Files\Content.IE5\RPPW0ACL\MC900231360[1].wm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19460" name="Rectangle 1"/>
          <p:cNvSpPr>
            <a:spLocks noChangeArrowheads="1"/>
          </p:cNvSpPr>
          <p:nvPr/>
        </p:nvSpPr>
        <p:spPr bwMode="auto">
          <a:xfrm>
            <a:off x="457200" y="264417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569913" indent="-569913" algn="ctr" eaLnBrk="1" hangingPunct="1">
              <a:spcBef>
                <a:spcPct val="0"/>
              </a:spcBef>
              <a:buFont typeface="+mj-lt"/>
              <a:buAutoNum type="alphaUcPeriod" startAt="2"/>
            </a:pPr>
            <a:r>
              <a:rPr lang="en-US" altLang="en-US" sz="4800" b="1" dirty="0">
                <a:latin typeface="Calibri" pitchFamily="34" charset="0"/>
                <a:cs typeface="Calibri" panose="020F0502020204030204" pitchFamily="34" charset="0"/>
              </a:rPr>
              <a:t>Identification Truth - Deeper in and Farther Along</a:t>
            </a:r>
            <a:endParaRPr lang="en-US" altLang="en-US" sz="4800" dirty="0">
              <a:latin typeface="Calibri"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11268" name="TextBox 2"/>
          <p:cNvSpPr txBox="1">
            <a:spLocks noChangeArrowheads="1"/>
          </p:cNvSpPr>
          <p:nvPr/>
        </p:nvSpPr>
        <p:spPr bwMode="auto">
          <a:xfrm>
            <a:off x="76200" y="1143000"/>
            <a:ext cx="89916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cs typeface="Arial" charset="0"/>
              </a:defRPr>
            </a:lvl1pPr>
            <a:lvl2pPr marL="68580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a:spcBef>
                <a:spcPts val="600"/>
              </a:spcBef>
              <a:spcAft>
                <a:spcPts val="600"/>
              </a:spcAft>
            </a:pPr>
            <a:r>
              <a:rPr lang="en-US" altLang="en-US" sz="2800" b="1" dirty="0">
                <a:latin typeface="Calibri" pitchFamily="34" charset="0"/>
                <a:cs typeface="Calibri" panose="020F0502020204030204" pitchFamily="34" charset="0"/>
              </a:rPr>
              <a:t>Identification Truth is predominantly related to Church age believers, </a:t>
            </a:r>
            <a:r>
              <a:rPr lang="en-US" altLang="en-US" sz="2800" i="1" dirty="0">
                <a:latin typeface="Calibri" pitchFamily="34" charset="0"/>
                <a:cs typeface="Calibri" panose="020F0502020204030204" pitchFamily="34" charset="0"/>
              </a:rPr>
              <a:t>(Acts 2 to the Rapture) </a:t>
            </a:r>
            <a:r>
              <a:rPr lang="en-US" altLang="en-US" sz="2800" b="1" dirty="0">
                <a:latin typeface="Calibri" pitchFamily="34" charset="0"/>
                <a:cs typeface="Calibri" panose="020F0502020204030204" pitchFamily="34" charset="0"/>
              </a:rPr>
              <a:t>being</a:t>
            </a:r>
            <a:r>
              <a:rPr lang="en-US" altLang="en-US" sz="2800" dirty="0">
                <a:latin typeface="Calibri" pitchFamily="34" charset="0"/>
                <a:cs typeface="Calibri" panose="020F0502020204030204" pitchFamily="34" charset="0"/>
              </a:rPr>
              <a:t> </a:t>
            </a:r>
            <a:r>
              <a:rPr lang="en-US" altLang="en-US" sz="2800" b="1" dirty="0">
                <a:latin typeface="Calibri" pitchFamily="34" charset="0"/>
                <a:cs typeface="Calibri" panose="020F0502020204030204" pitchFamily="34" charset="0"/>
              </a:rPr>
              <a:t>explained most fully by the Apostle Paul</a:t>
            </a:r>
            <a:r>
              <a:rPr lang="en-US" altLang="en-US" sz="2800" dirty="0">
                <a:latin typeface="Calibri" pitchFamily="34" charset="0"/>
                <a:cs typeface="Calibri" panose="020F0502020204030204" pitchFamily="34" charset="0"/>
              </a:rPr>
              <a:t> </a:t>
            </a:r>
            <a:r>
              <a:rPr lang="en-US" altLang="en-US" sz="2800" i="1" dirty="0">
                <a:latin typeface="Calibri" pitchFamily="34" charset="0"/>
                <a:cs typeface="Calibri" panose="020F0502020204030204" pitchFamily="34" charset="0"/>
              </a:rPr>
              <a:t>(</a:t>
            </a:r>
            <a:r>
              <a:rPr lang="en-US" sz="2800" i="1" dirty="0">
                <a:latin typeface="Calibri" pitchFamily="34" charset="0"/>
                <a:cs typeface="Calibri" panose="020F0502020204030204" pitchFamily="34" charset="0"/>
              </a:rPr>
              <a:t>although it is also evidenced in the writings of John, Peter, and other authors of Scripture as well).</a:t>
            </a:r>
          </a:p>
          <a:p>
            <a:pPr algn="just">
              <a:spcBef>
                <a:spcPts val="600"/>
              </a:spcBef>
              <a:spcAft>
                <a:spcPts val="600"/>
              </a:spcAft>
            </a:pPr>
            <a:r>
              <a:rPr lang="en-US" altLang="en-US" sz="2800" b="1" dirty="0">
                <a:latin typeface="Calibri" pitchFamily="34" charset="0"/>
                <a:cs typeface="Calibri" panose="020F0502020204030204" pitchFamily="34" charset="0"/>
              </a:rPr>
              <a:t>Identification truth  is revealed and understood entirely by the will and actions of God</a:t>
            </a:r>
            <a:r>
              <a:rPr lang="en-US" altLang="en-US" sz="2800" dirty="0">
                <a:latin typeface="Calibri" pitchFamily="34" charset="0"/>
                <a:cs typeface="Calibri" panose="020F0502020204030204" pitchFamily="34" charset="0"/>
              </a:rPr>
              <a:t>, </a:t>
            </a:r>
            <a:r>
              <a:rPr lang="en-US" altLang="en-US" sz="2800" b="1" i="1" dirty="0">
                <a:solidFill>
                  <a:srgbClr val="0000FF"/>
                </a:solidFill>
                <a:latin typeface="Calibri" pitchFamily="34" charset="0"/>
                <a:cs typeface="Calibri" panose="020F0502020204030204" pitchFamily="34" charset="0"/>
              </a:rPr>
              <a:t>and</a:t>
            </a:r>
            <a:r>
              <a:rPr lang="en-US" altLang="en-US" sz="2800" i="1" dirty="0">
                <a:latin typeface="Calibri" pitchFamily="34" charset="0"/>
                <a:cs typeface="Calibri" panose="020F0502020204030204" pitchFamily="34" charset="0"/>
              </a:rPr>
              <a:t> </a:t>
            </a:r>
            <a:r>
              <a:rPr lang="en-US" altLang="en-US" sz="2800" b="1" i="1" dirty="0">
                <a:solidFill>
                  <a:srgbClr val="0000FF"/>
                </a:solidFill>
                <a:latin typeface="Calibri" pitchFamily="34" charset="0"/>
                <a:cs typeface="Calibri" panose="020F0502020204030204" pitchFamily="34" charset="0"/>
              </a:rPr>
              <a:t>the blessings of our identification with Christ are accomplished entirely by God’s infinite, eternal and amazing grace</a:t>
            </a:r>
            <a:r>
              <a:rPr lang="en-US" altLang="en-US" sz="2800" dirty="0">
                <a:latin typeface="Calibri" pitchFamily="34" charset="0"/>
                <a:cs typeface="Calibri" panose="020F0502020204030204" pitchFamily="34" charset="0"/>
              </a:rPr>
              <a:t>.</a:t>
            </a:r>
          </a:p>
        </p:txBody>
      </p:sp>
      <p:sp>
        <p:nvSpPr>
          <p:cNvPr id="20485" name="Rectangle 1"/>
          <p:cNvSpPr>
            <a:spLocks noChangeArrowheads="1"/>
          </p:cNvSpPr>
          <p:nvPr/>
        </p:nvSpPr>
        <p:spPr bwMode="auto">
          <a:xfrm>
            <a:off x="914400" y="253425"/>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a:pPr>
            <a:r>
              <a:rPr lang="en-US" b="1" dirty="0">
                <a:latin typeface="Calibri" pitchFamily="34" charset="0"/>
                <a:cs typeface="Calibri" panose="020F0502020204030204" pitchFamily="34" charset="0"/>
              </a:rPr>
              <a:t>Clarification</a:t>
            </a:r>
          </a:p>
        </p:txBody>
      </p:sp>
    </p:spTree>
    <p:extLst>
      <p:ext uri="{BB962C8B-B14F-4D97-AF65-F5344CB8AC3E}">
        <p14:creationId xmlns:p14="http://schemas.microsoft.com/office/powerpoint/2010/main" val="94915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p:cTn id="7" dur="10" fill="hold"/>
                                        <p:tgtEl>
                                          <p:spTgt spid="11268">
                                            <p:txEl>
                                              <p:pRg st="0" end="0"/>
                                            </p:txEl>
                                          </p:spTgt>
                                        </p:tgtEl>
                                        <p:attrNameLst>
                                          <p:attrName>ppt_w</p:attrName>
                                        </p:attrNameLst>
                                      </p:cBhvr>
                                      <p:tavLst>
                                        <p:tav tm="0">
                                          <p:val>
                                            <p:fltVal val="0"/>
                                          </p:val>
                                        </p:tav>
                                        <p:tav tm="100000">
                                          <p:val>
                                            <p:strVal val="#ppt_w"/>
                                          </p:val>
                                        </p:tav>
                                      </p:tavLst>
                                    </p:anim>
                                    <p:anim calcmode="lin" valueType="num">
                                      <p:cBhvr>
                                        <p:cTn id="8" dur="10" fill="hold"/>
                                        <p:tgtEl>
                                          <p:spTgt spid="11268">
                                            <p:txEl>
                                              <p:pRg st="0" end="0"/>
                                            </p:txEl>
                                          </p:spTgt>
                                        </p:tgtEl>
                                        <p:attrNameLst>
                                          <p:attrName>ppt_h</p:attrName>
                                        </p:attrNameLst>
                                      </p:cBhvr>
                                      <p:tavLst>
                                        <p:tav tm="0">
                                          <p:val>
                                            <p:fltVal val="0"/>
                                          </p:val>
                                        </p:tav>
                                        <p:tav tm="100000">
                                          <p:val>
                                            <p:strVal val="#ppt_h"/>
                                          </p:val>
                                        </p:tav>
                                      </p:tavLst>
                                    </p:anim>
                                    <p:animEffect transition="in" filter="fade">
                                      <p:cBhvr>
                                        <p:cTn id="9" dur="10"/>
                                        <p:tgtEl>
                                          <p:spTgt spid="11268">
                                            <p:txEl>
                                              <p:pRg st="0" end="0"/>
                                            </p:txEl>
                                          </p:spTgt>
                                        </p:tgtEl>
                                      </p:cBhvr>
                                    </p:animEffect>
                                  </p:childTnLst>
                                  <p:subTnLst>
                                    <p:animClr clrSpc="rgb" dir="cw">
                                      <p:cBhvr override="childStyle">
                                        <p:cTn dur="1" fill="hold" display="0" masterRel="nextClick" afterEffect="1"/>
                                        <p:tgtEl>
                                          <p:spTgt spid="11268">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8">
                                            <p:txEl>
                                              <p:pRg st="1" end="1"/>
                                            </p:txEl>
                                          </p:spTgt>
                                        </p:tgtEl>
                                        <p:attrNameLst>
                                          <p:attrName>style.visibility</p:attrName>
                                        </p:attrNameLst>
                                      </p:cBhvr>
                                      <p:to>
                                        <p:strVal val="visible"/>
                                      </p:to>
                                    </p:set>
                                    <p:anim calcmode="lin" valueType="num">
                                      <p:cBhvr>
                                        <p:cTn id="14" dur="500" fill="hold"/>
                                        <p:tgtEl>
                                          <p:spTgt spid="1126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26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2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60152"/>
            <a:ext cx="8991600" cy="6675120"/>
          </a:xfrm>
          <a:prstGeom prst="rect">
            <a:avLst/>
          </a:prstGeom>
        </p:spPr>
      </p:pic>
      <p:sp>
        <p:nvSpPr>
          <p:cNvPr id="7" name="Rectangle 6"/>
          <p:cNvSpPr/>
          <p:nvPr/>
        </p:nvSpPr>
        <p:spPr>
          <a:xfrm>
            <a:off x="228600" y="152400"/>
            <a:ext cx="8686800" cy="4001095"/>
          </a:xfrm>
          <a:prstGeom prst="rect">
            <a:avLst/>
          </a:prstGeom>
          <a:noFill/>
          <a:ln>
            <a:noFill/>
          </a:ln>
        </p:spPr>
        <p:txBody>
          <a:bodyPr wrap="square">
            <a:spAutoFit/>
          </a:bodyPr>
          <a:lstStyle/>
          <a:p>
            <a:pPr marL="0" lvl="1" algn="ctr">
              <a:spcAft>
                <a:spcPts val="1200"/>
              </a:spcAft>
            </a:pPr>
            <a:r>
              <a:rPr lang="en-US" altLang="en-US" sz="4400" b="1" dirty="0">
                <a:latin typeface="Calibri" panose="020F0502020204030204" pitchFamily="34" charset="0"/>
                <a:cs typeface="Calibri" panose="020F0502020204030204" pitchFamily="34" charset="0"/>
              </a:rPr>
              <a:t>Eph. 1:3-4a</a:t>
            </a:r>
          </a:p>
          <a:p>
            <a:pPr marL="6350" lvl="1" indent="-6350" algn="just">
              <a:spcBef>
                <a:spcPts val="0"/>
              </a:spcBef>
              <a:spcAft>
                <a:spcPts val="600"/>
              </a:spcAft>
              <a:buFontTx/>
              <a:buNone/>
            </a:pPr>
            <a:r>
              <a:rPr lang="en-US" altLang="en-US" sz="4000" dirty="0">
                <a:latin typeface="Calibri" pitchFamily="34" charset="0"/>
                <a:cs typeface="Calibri" panose="020F0502020204030204" pitchFamily="34" charset="0"/>
              </a:rPr>
              <a:t>“</a:t>
            </a:r>
            <a:r>
              <a:rPr lang="en-US" altLang="en-US" sz="4000" baseline="30000" dirty="0">
                <a:latin typeface="Calibri" pitchFamily="34" charset="0"/>
                <a:cs typeface="Calibri" panose="020F0502020204030204" pitchFamily="34" charset="0"/>
              </a:rPr>
              <a:t>3</a:t>
            </a:r>
            <a:r>
              <a:rPr lang="en-US" altLang="en-US" sz="4000" dirty="0">
                <a:latin typeface="Calibri" pitchFamily="34" charset="0"/>
                <a:cs typeface="Calibri" panose="020F0502020204030204" pitchFamily="34" charset="0"/>
              </a:rPr>
              <a:t> Blessed be the God and Father of our Lord Jesus Christ, who has blessed us with every spiritual blessing in the heavenly places </a:t>
            </a:r>
            <a:r>
              <a:rPr lang="en-US" altLang="en-US" sz="4000" b="1" i="1" dirty="0">
                <a:solidFill>
                  <a:srgbClr val="0000FF"/>
                </a:solidFill>
                <a:latin typeface="Calibri" pitchFamily="34" charset="0"/>
                <a:cs typeface="Calibri" panose="020F0502020204030204" pitchFamily="34" charset="0"/>
              </a:rPr>
              <a:t>in Christ</a:t>
            </a:r>
            <a:r>
              <a:rPr lang="en-US" altLang="en-US" sz="4000" dirty="0">
                <a:latin typeface="Calibri" pitchFamily="34" charset="0"/>
                <a:cs typeface="Calibri" panose="020F0502020204030204" pitchFamily="34" charset="0"/>
              </a:rPr>
              <a:t>, </a:t>
            </a:r>
            <a:r>
              <a:rPr lang="en-US" altLang="en-US" sz="4000" baseline="30000" dirty="0">
                <a:latin typeface="Calibri" pitchFamily="34" charset="0"/>
                <a:cs typeface="Calibri" panose="020F0502020204030204" pitchFamily="34" charset="0"/>
              </a:rPr>
              <a:t>4</a:t>
            </a:r>
            <a:r>
              <a:rPr lang="en-US" altLang="en-US" sz="4000" dirty="0">
                <a:latin typeface="Calibri" pitchFamily="34" charset="0"/>
                <a:cs typeface="Calibri" panose="020F0502020204030204" pitchFamily="34" charset="0"/>
              </a:rPr>
              <a:t> just as He chose us </a:t>
            </a:r>
            <a:r>
              <a:rPr lang="en-US" altLang="en-US" sz="4000" b="1" i="1" dirty="0">
                <a:solidFill>
                  <a:srgbClr val="0000FF"/>
                </a:solidFill>
                <a:latin typeface="Calibri" pitchFamily="34" charset="0"/>
                <a:cs typeface="Calibri" panose="020F0502020204030204" pitchFamily="34" charset="0"/>
              </a:rPr>
              <a:t>in Him</a:t>
            </a:r>
            <a:r>
              <a:rPr lang="en-US" altLang="en-US" sz="4000" dirty="0">
                <a:latin typeface="Calibri" pitchFamily="34" charset="0"/>
                <a:cs typeface="Calibri" panose="020F0502020204030204" pitchFamily="34" charset="0"/>
              </a:rPr>
              <a:t>…”.</a:t>
            </a:r>
          </a:p>
        </p:txBody>
      </p:sp>
    </p:spTree>
    <p:extLst>
      <p:ext uri="{BB962C8B-B14F-4D97-AF65-F5344CB8AC3E}">
        <p14:creationId xmlns:p14="http://schemas.microsoft.com/office/powerpoint/2010/main" val="2704854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69759554"/>
              </p:ext>
            </p:extLst>
          </p:nvPr>
        </p:nvGraphicFramePr>
        <p:xfrm>
          <a:off x="152400" y="2209800"/>
          <a:ext cx="8915400" cy="4556206"/>
        </p:xfrm>
        <a:graphic>
          <a:graphicData uri="http://schemas.openxmlformats.org/drawingml/2006/table">
            <a:tbl>
              <a:tblPr firstRow="1" bandRow="1">
                <a:tableStyleId>{5940675A-B579-460E-94D1-54222C63F5DA}</a:tableStyleId>
              </a:tblPr>
              <a:tblGrid>
                <a:gridCol w="2122714">
                  <a:extLst>
                    <a:ext uri="{9D8B030D-6E8A-4147-A177-3AD203B41FA5}">
                      <a16:colId xmlns:a16="http://schemas.microsoft.com/office/drawing/2014/main" val="20000"/>
                    </a:ext>
                  </a:extLst>
                </a:gridCol>
                <a:gridCol w="6792686">
                  <a:extLst>
                    <a:ext uri="{9D8B030D-6E8A-4147-A177-3AD203B41FA5}">
                      <a16:colId xmlns:a16="http://schemas.microsoft.com/office/drawing/2014/main" val="20001"/>
                    </a:ext>
                  </a:extLst>
                </a:gridCol>
              </a:tblGrid>
              <a:tr h="883823">
                <a:tc>
                  <a:txBody>
                    <a:bodyPr/>
                    <a:lstStyle/>
                    <a:p>
                      <a:pPr lvl="0" algn="ctr">
                        <a:spcBef>
                          <a:spcPts val="600"/>
                        </a:spcBef>
                        <a:spcAft>
                          <a:spcPts val="600"/>
                        </a:spcAft>
                      </a:pPr>
                      <a:r>
                        <a:rPr lang="en-US" sz="2400" b="1" dirty="0">
                          <a:latin typeface="Calibri" pitchFamily="34" charset="0"/>
                          <a:cs typeface="Calibri" pitchFamily="34" charset="0"/>
                        </a:rPr>
                        <a:t>In</a:t>
                      </a:r>
                    </a:p>
                  </a:txBody>
                  <a:tcPr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indent="-228600"/>
                      <a:r>
                        <a:rPr lang="en-US" sz="2600" dirty="0">
                          <a:latin typeface="Calibri" pitchFamily="34" charset="0"/>
                          <a:cs typeface="Calibri" pitchFamily="34" charset="0"/>
                        </a:rPr>
                        <a:t> - being placed entirely in, so as to share an identity </a:t>
                      </a:r>
                    </a:p>
                  </a:txBody>
                  <a:tcPr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487597">
                <a:tc>
                  <a:txBody>
                    <a:bodyPr/>
                    <a:lstStyle/>
                    <a:p>
                      <a:pPr lvl="0" algn="ctr">
                        <a:spcBef>
                          <a:spcPts val="600"/>
                        </a:spcBef>
                        <a:spcAft>
                          <a:spcPts val="600"/>
                        </a:spcAft>
                      </a:pPr>
                      <a:r>
                        <a:rPr lang="en-US" sz="2400" b="1" dirty="0">
                          <a:latin typeface="Calibri" pitchFamily="34" charset="0"/>
                          <a:cs typeface="Calibri" pitchFamily="34" charset="0"/>
                        </a:rPr>
                        <a:t>With </a:t>
                      </a:r>
                    </a:p>
                  </a:txBody>
                  <a:tcPr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 - intimately joined in action and consequence</a:t>
                      </a:r>
                    </a:p>
                  </a:txBody>
                  <a:tcPr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r h="914285">
                <a:tc>
                  <a:txBody>
                    <a:bodyPr/>
                    <a:lstStyle/>
                    <a:p>
                      <a:pPr lvl="0" algn="ctr">
                        <a:spcBef>
                          <a:spcPts val="600"/>
                        </a:spcBef>
                        <a:spcAft>
                          <a:spcPts val="600"/>
                        </a:spcAft>
                      </a:pPr>
                      <a:r>
                        <a:rPr lang="en-US" sz="2400" b="1" dirty="0">
                          <a:latin typeface="Calibri" pitchFamily="34" charset="0"/>
                          <a:cs typeface="Calibri" pitchFamily="34" charset="0"/>
                        </a:rPr>
                        <a:t>Together with</a:t>
                      </a:r>
                    </a:p>
                  </a:txBody>
                  <a:tcPr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 - as above, with ‘together’ underscoring the same identity &amp; action</a:t>
                      </a:r>
                    </a:p>
                  </a:txBody>
                  <a:tcPr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2"/>
                  </a:ext>
                </a:extLst>
              </a:tr>
              <a:tr h="990371">
                <a:tc>
                  <a:txBody>
                    <a:bodyPr/>
                    <a:lstStyle/>
                    <a:p>
                      <a:pPr lvl="0" algn="ctr">
                        <a:spcBef>
                          <a:spcPts val="600"/>
                        </a:spcBef>
                        <a:spcAft>
                          <a:spcPts val="600"/>
                        </a:spcAft>
                      </a:pPr>
                      <a:r>
                        <a:rPr lang="en-US" sz="2400" b="1" dirty="0">
                          <a:latin typeface="Calibri" pitchFamily="34" charset="0"/>
                          <a:cs typeface="Calibri" pitchFamily="34" charset="0"/>
                        </a:rPr>
                        <a:t>United with (Rom. 6) </a:t>
                      </a:r>
                    </a:p>
                  </a:txBody>
                  <a:tcPr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600" dirty="0">
                          <a:latin typeface="Calibri" pitchFamily="34" charset="0"/>
                          <a:cs typeface="Calibri" pitchFamily="34" charset="0"/>
                        </a:rPr>
                        <a:t> </a:t>
                      </a:r>
                      <a:r>
                        <a:rPr lang="en-US" sz="2600" kern="1200" dirty="0">
                          <a:solidFill>
                            <a:schemeClr val="tx1"/>
                          </a:solidFill>
                          <a:latin typeface="Calibri" pitchFamily="34" charset="0"/>
                          <a:ea typeface="+mn-ea"/>
                          <a:cs typeface="Calibri" pitchFamily="34" charset="0"/>
                        </a:rPr>
                        <a:t>- ‘united’ implies a oneness, so a spiritual oneness is communicated</a:t>
                      </a:r>
                    </a:p>
                  </a:txBody>
                  <a:tcPr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3"/>
                  </a:ext>
                </a:extLst>
              </a:tr>
              <a:tr h="128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itchFamily="34" charset="0"/>
                          <a:cs typeface="Calibri" pitchFamily="34" charset="0"/>
                        </a:rPr>
                        <a:t>Baptized into (Rom. 6; Col. 3)</a:t>
                      </a:r>
                    </a:p>
                  </a:txBody>
                  <a:tcPr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 ‘baptized’ means to be immersed or entirely placed into, so as to be permanently changed by that immersion or placement</a:t>
                      </a:r>
                    </a:p>
                  </a:txBody>
                  <a:tcPr marT="45685" marB="456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4"/>
                  </a:ext>
                </a:extLst>
              </a:tr>
            </a:tbl>
          </a:graphicData>
        </a:graphic>
      </p:graphicFrame>
      <p:sp>
        <p:nvSpPr>
          <p:cNvPr id="13" name="TextBox 12"/>
          <p:cNvSpPr txBox="1">
            <a:spLocks noChangeArrowheads="1"/>
          </p:cNvSpPr>
          <p:nvPr/>
        </p:nvSpPr>
        <p:spPr bwMode="auto">
          <a:xfrm>
            <a:off x="2362200" y="5562600"/>
            <a:ext cx="6629400" cy="1138238"/>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4400" dirty="0">
              <a:latin typeface="Calibri" panose="020F0502020204030204" pitchFamily="34" charset="0"/>
              <a:cs typeface="Calibri" panose="020F0502020204030204" pitchFamily="34" charset="0"/>
            </a:endParaRPr>
          </a:p>
          <a:p>
            <a:pPr eaLnBrk="1" hangingPunct="1">
              <a:spcBef>
                <a:spcPct val="0"/>
              </a:spcBef>
              <a:buFontTx/>
              <a:buNone/>
            </a:pPr>
            <a:endParaRPr lang="en-US" altLang="en-US" sz="2400" dirty="0">
              <a:latin typeface="Calibri" panose="020F0502020204030204" pitchFamily="34" charset="0"/>
              <a:cs typeface="Calibri" panose="020F0502020204030204" pitchFamily="34" charset="0"/>
            </a:endParaRPr>
          </a:p>
        </p:txBody>
      </p:sp>
      <p:sp>
        <p:nvSpPr>
          <p:cNvPr id="12" name="TextBox 11"/>
          <p:cNvSpPr txBox="1">
            <a:spLocks noChangeArrowheads="1"/>
          </p:cNvSpPr>
          <p:nvPr/>
        </p:nvSpPr>
        <p:spPr bwMode="auto">
          <a:xfrm>
            <a:off x="2362200" y="3649663"/>
            <a:ext cx="6629400" cy="769937"/>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4400" dirty="0">
              <a:latin typeface="Calibri" panose="020F0502020204030204" pitchFamily="34" charset="0"/>
              <a:cs typeface="Calibri" panose="020F0502020204030204" pitchFamily="34" charset="0"/>
            </a:endParaRPr>
          </a:p>
        </p:txBody>
      </p:sp>
      <p:sp>
        <p:nvSpPr>
          <p:cNvPr id="21527"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21528" name="TextBox 2"/>
          <p:cNvSpPr txBox="1">
            <a:spLocks noChangeArrowheads="1"/>
          </p:cNvSpPr>
          <p:nvPr/>
        </p:nvSpPr>
        <p:spPr bwMode="auto">
          <a:xfrm>
            <a:off x="152400" y="914400"/>
            <a:ext cx="899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600" b="1" dirty="0">
                <a:latin typeface="Calibri" pitchFamily="34" charset="0"/>
                <a:cs typeface="Calibri" panose="020F0502020204030204" pitchFamily="34" charset="0"/>
              </a:rPr>
              <a:t>The word ‘identification’ is a convenient ‘handle’ for what the Scripture teaches, but the actual words used to convey this biblical truth include:</a:t>
            </a:r>
          </a:p>
        </p:txBody>
      </p:sp>
      <p:sp>
        <p:nvSpPr>
          <p:cNvPr id="21529" name="Rectangle 1"/>
          <p:cNvSpPr>
            <a:spLocks noChangeArrowheads="1"/>
          </p:cNvSpPr>
          <p:nvPr/>
        </p:nvSpPr>
        <p:spPr bwMode="auto">
          <a:xfrm>
            <a:off x="914400" y="3048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2"/>
            </a:pPr>
            <a:r>
              <a:rPr lang="en-US" altLang="en-US" b="1" dirty="0">
                <a:latin typeface="Calibri" pitchFamily="34" charset="0"/>
                <a:cs typeface="Calibri" panose="020F0502020204030204" pitchFamily="34" charset="0"/>
              </a:rPr>
              <a:t>Identification Synonyms</a:t>
            </a:r>
            <a:endParaRPr lang="en-US" altLang="en-US" dirty="0">
              <a:latin typeface="Calibri" pitchFamily="34" charset="0"/>
              <a:cs typeface="Calibri" panose="020F0502020204030204" pitchFamily="34" charset="0"/>
            </a:endParaRPr>
          </a:p>
        </p:txBody>
      </p:sp>
      <p:sp>
        <p:nvSpPr>
          <p:cNvPr id="2" name="TextBox 1"/>
          <p:cNvSpPr txBox="1">
            <a:spLocks noChangeArrowheads="1"/>
          </p:cNvSpPr>
          <p:nvPr/>
        </p:nvSpPr>
        <p:spPr bwMode="auto">
          <a:xfrm>
            <a:off x="2362200" y="3124200"/>
            <a:ext cx="6629400" cy="4000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000" dirty="0">
              <a:latin typeface="Calibri" panose="020F0502020204030204" pitchFamily="34" charset="0"/>
              <a:cs typeface="Calibri" panose="020F0502020204030204" pitchFamily="34" charset="0"/>
            </a:endParaRPr>
          </a:p>
        </p:txBody>
      </p:sp>
      <p:sp>
        <p:nvSpPr>
          <p:cNvPr id="10" name="TextBox 9"/>
          <p:cNvSpPr txBox="1">
            <a:spLocks noChangeArrowheads="1"/>
          </p:cNvSpPr>
          <p:nvPr/>
        </p:nvSpPr>
        <p:spPr bwMode="auto">
          <a:xfrm>
            <a:off x="2362200" y="2278063"/>
            <a:ext cx="6629400" cy="769937"/>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4400" dirty="0">
              <a:latin typeface="Calibri" panose="020F0502020204030204" pitchFamily="34" charset="0"/>
              <a:cs typeface="Calibri" panose="020F0502020204030204" pitchFamily="34" charset="0"/>
            </a:endParaRPr>
          </a:p>
        </p:txBody>
      </p:sp>
      <p:pic>
        <p:nvPicPr>
          <p:cNvPr id="21532" name="Picture 6" descr="C:\Users\Dr. Jim McGowan\AppData\Local\Microsoft\Windows\Temporary Internet Files\Content.IE5\RPPW0ACL\MC900231360[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76200"/>
            <a:ext cx="120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2362200" y="4572000"/>
            <a:ext cx="6629400" cy="769938"/>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4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0"/>
                                  </p:stCondLst>
                                  <p:childTnLst>
                                    <p:set>
                                      <p:cBhvr>
                                        <p:cTn id="12" dur="1" fill="hold">
                                          <p:stCondLst>
                                            <p:cond delay="999"/>
                                          </p:stCondLst>
                                        </p:cTn>
                                        <p:tgtEl>
                                          <p:spTgt spid="12"/>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0"/>
                                  </p:stCondLst>
                                  <p:childTnLst>
                                    <p:set>
                                      <p:cBhvr>
                                        <p:cTn id="15" dur="1" fill="hold">
                                          <p:stCondLst>
                                            <p:cond delay="999"/>
                                          </p:stCondLst>
                                        </p:cTn>
                                        <p:tgtEl>
                                          <p:spTgt spid="15"/>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0"/>
                                  </p:stCondLst>
                                  <p:childTnLst>
                                    <p:set>
                                      <p:cBhvr>
                                        <p:cTn id="18"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 grpId="0" animBg="1"/>
      <p:bldP spid="10"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22531" name="TextBox 2"/>
          <p:cNvSpPr txBox="1">
            <a:spLocks noChangeArrowheads="1"/>
          </p:cNvSpPr>
          <p:nvPr/>
        </p:nvSpPr>
        <p:spPr bwMode="auto">
          <a:xfrm>
            <a:off x="152400" y="990600"/>
            <a:ext cx="891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600" b="1" dirty="0">
                <a:latin typeface="Calibri" pitchFamily="34" charset="0"/>
                <a:cs typeface="Calibri" panose="020F0502020204030204" pitchFamily="34" charset="0"/>
              </a:rPr>
              <a:t>A key principle in Scripture is that </a:t>
            </a:r>
            <a:r>
              <a:rPr lang="en-US" altLang="en-US" sz="2600" b="1" u="sng" dirty="0">
                <a:solidFill>
                  <a:srgbClr val="C00000"/>
                </a:solidFill>
                <a:latin typeface="Calibri" pitchFamily="34" charset="0"/>
                <a:cs typeface="Calibri" panose="020F0502020204030204" pitchFamily="34" charset="0"/>
              </a:rPr>
              <a:t>DEATH MEANS SEPARATION</a:t>
            </a:r>
            <a:r>
              <a:rPr lang="en-US" altLang="en-US" sz="2600" b="1" dirty="0">
                <a:latin typeface="Calibri" pitchFamily="34" charset="0"/>
                <a:cs typeface="Calibri" panose="020F0502020204030204" pitchFamily="34" charset="0"/>
              </a:rPr>
              <a:t>.  </a:t>
            </a:r>
          </a:p>
        </p:txBody>
      </p:sp>
      <p:sp>
        <p:nvSpPr>
          <p:cNvPr id="22532" name="Rectangle 1"/>
          <p:cNvSpPr>
            <a:spLocks noChangeArrowheads="1"/>
          </p:cNvSpPr>
          <p:nvPr/>
        </p:nvSpPr>
        <p:spPr bwMode="auto">
          <a:xfrm>
            <a:off x="914400" y="3048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3"/>
            </a:pPr>
            <a:r>
              <a:rPr lang="en-US" altLang="en-US" b="1" dirty="0">
                <a:latin typeface="Calibri" pitchFamily="34" charset="0"/>
                <a:cs typeface="Calibri" panose="020F0502020204030204" pitchFamily="34" charset="0"/>
              </a:rPr>
              <a:t>Death is Separation</a:t>
            </a:r>
            <a:endParaRPr lang="en-US" altLang="en-US" dirty="0">
              <a:latin typeface="Calibri" pitchFamily="34" charset="0"/>
              <a:cs typeface="Calibri" panose="020F0502020204030204" pitchFamily="34" charset="0"/>
            </a:endParaRPr>
          </a:p>
        </p:txBody>
      </p:sp>
      <p:sp>
        <p:nvSpPr>
          <p:cNvPr id="13317" name="TextBox 2"/>
          <p:cNvSpPr txBox="1">
            <a:spLocks noChangeArrowheads="1"/>
          </p:cNvSpPr>
          <p:nvPr/>
        </p:nvSpPr>
        <p:spPr bwMode="auto">
          <a:xfrm>
            <a:off x="171450" y="1600200"/>
            <a:ext cx="880110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9250" indent="-349250">
              <a:spcBef>
                <a:spcPct val="0"/>
              </a:spcBef>
              <a:spcAft>
                <a:spcPts val="600"/>
              </a:spcAft>
            </a:pPr>
            <a:r>
              <a:rPr lang="en-US" altLang="en-US" sz="2600" dirty="0">
                <a:latin typeface="Calibri" pitchFamily="34" charset="0"/>
                <a:cs typeface="Calibri" panose="020F0502020204030204" pitchFamily="34" charset="0"/>
              </a:rPr>
              <a:t>When Adam was told that he would surely die if he ate of the tree of the fruit of the knowledge of good and evil (Gen. 2:17), that meant </a:t>
            </a:r>
            <a:r>
              <a:rPr lang="en-US" altLang="en-US" sz="2600" b="1" dirty="0">
                <a:latin typeface="Calibri" pitchFamily="34" charset="0"/>
                <a:cs typeface="Calibri" panose="020F0502020204030204" pitchFamily="34" charset="0"/>
              </a:rPr>
              <a:t>separation</a:t>
            </a:r>
            <a:r>
              <a:rPr lang="en-US" altLang="en-US" sz="2600" dirty="0">
                <a:latin typeface="Calibri" pitchFamily="34" charset="0"/>
                <a:cs typeface="Calibri" panose="020F0502020204030204" pitchFamily="34" charset="0"/>
              </a:rPr>
              <a:t>.  </a:t>
            </a:r>
          </a:p>
          <a:p>
            <a:pPr marL="349250" indent="-349250">
              <a:spcBef>
                <a:spcPct val="0"/>
              </a:spcBef>
              <a:spcAft>
                <a:spcPts val="600"/>
              </a:spcAft>
            </a:pPr>
            <a:r>
              <a:rPr lang="en-US" altLang="en-US" sz="2600" dirty="0">
                <a:latin typeface="Calibri" pitchFamily="34" charset="0"/>
                <a:cs typeface="Calibri" panose="020F0502020204030204" pitchFamily="34" charset="0"/>
              </a:rPr>
              <a:t>When Isaiah said that the sins of the people of Israel had caused a </a:t>
            </a:r>
            <a:r>
              <a:rPr lang="en-US" altLang="en-US" sz="2600" b="1" dirty="0">
                <a:latin typeface="Calibri" pitchFamily="34" charset="0"/>
                <a:cs typeface="Calibri" panose="020F0502020204030204" pitchFamily="34" charset="0"/>
              </a:rPr>
              <a:t>separation</a:t>
            </a:r>
            <a:r>
              <a:rPr lang="en-US" altLang="en-US" sz="2600" dirty="0">
                <a:latin typeface="Calibri" pitchFamily="34" charset="0"/>
                <a:cs typeface="Calibri" panose="020F0502020204030204" pitchFamily="34" charset="0"/>
              </a:rPr>
              <a:t> from God that meant spiritual death (Isa. 59:1-10).  </a:t>
            </a:r>
          </a:p>
          <a:p>
            <a:pPr marL="349250" indent="-349250">
              <a:spcBef>
                <a:spcPct val="0"/>
              </a:spcBef>
              <a:spcAft>
                <a:spcPts val="600"/>
              </a:spcAft>
            </a:pPr>
            <a:r>
              <a:rPr lang="en-US" altLang="en-US" sz="2600" dirty="0">
                <a:latin typeface="Calibri" pitchFamily="34" charset="0"/>
                <a:cs typeface="Calibri" panose="020F0502020204030204" pitchFamily="34" charset="0"/>
              </a:rPr>
              <a:t>When Jesus told the Jewish leaders that unless they believed in Him they would </a:t>
            </a:r>
            <a:r>
              <a:rPr lang="en-US" altLang="en-US" sz="2600" i="1" dirty="0">
                <a:latin typeface="Calibri" pitchFamily="34" charset="0"/>
                <a:cs typeface="Calibri" panose="020F0502020204030204" pitchFamily="34" charset="0"/>
              </a:rPr>
              <a:t>‘die in their sins’</a:t>
            </a:r>
            <a:r>
              <a:rPr lang="en-US" altLang="en-US" sz="2600" dirty="0">
                <a:latin typeface="Calibri" pitchFamily="34" charset="0"/>
                <a:cs typeface="Calibri" panose="020F0502020204030204" pitchFamily="34" charset="0"/>
              </a:rPr>
              <a:t>, He was pointing out that they would suffer a death that would </a:t>
            </a:r>
            <a:r>
              <a:rPr lang="en-US" altLang="en-US" sz="2600" b="1" dirty="0">
                <a:latin typeface="Calibri" pitchFamily="34" charset="0"/>
                <a:cs typeface="Calibri" panose="020F0502020204030204" pitchFamily="34" charset="0"/>
              </a:rPr>
              <a:t>separate</a:t>
            </a:r>
            <a:r>
              <a:rPr lang="en-US" altLang="en-US" sz="2600" dirty="0">
                <a:latin typeface="Calibri" pitchFamily="34" charset="0"/>
                <a:cs typeface="Calibri" panose="020F0502020204030204" pitchFamily="34" charset="0"/>
              </a:rPr>
              <a:t> them from the very God they claimed to know (John 8:24).  </a:t>
            </a:r>
          </a:p>
          <a:p>
            <a:pPr marL="349250" indent="-349250">
              <a:spcBef>
                <a:spcPct val="0"/>
              </a:spcBef>
              <a:spcAft>
                <a:spcPts val="600"/>
              </a:spcAft>
            </a:pPr>
            <a:r>
              <a:rPr lang="en-US" altLang="en-US" sz="2600" b="1" i="1" dirty="0">
                <a:latin typeface="Calibri" pitchFamily="34" charset="0"/>
                <a:cs typeface="Calibri" panose="020F0502020204030204" pitchFamily="34" charset="0"/>
              </a:rPr>
              <a:t>Paul taught that death means separation in Eph. 2:1-3, 11-13; 4:18; Col. 1:21.</a:t>
            </a:r>
            <a:endParaRPr lang="en-US" altLang="en-US" sz="2600" i="1" dirty="0">
              <a:latin typeface="Calibri" pitchFamily="34" charset="0"/>
              <a:cs typeface="Calibri" panose="020F0502020204030204" pitchFamily="34" charset="0"/>
            </a:endParaRPr>
          </a:p>
        </p:txBody>
      </p:sp>
      <p:pic>
        <p:nvPicPr>
          <p:cNvPr id="890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8600" y="152400"/>
            <a:ext cx="1127157" cy="914400"/>
          </a:xfrm>
          <a:prstGeom prst="rect">
            <a:avLst/>
          </a:prstGeom>
          <a:ln>
            <a:noFill/>
          </a:ln>
          <a:effectLst>
            <a:reflection blurRad="12700" stA="30000" endPos="30000" dist="5000" dir="5400000" sy="-100000" algn="bl" rotWithShape="0"/>
          </a:effectLst>
          <a:scene3d>
            <a:camera prst="perspectiveContrastingLeftFacing" fov="7200000">
              <a:rot lat="202517" lon="915206" rev="21409250"/>
            </a:camera>
            <a:lightRig rig="threePt" dir="t">
              <a:rot lat="0" lon="0" rev="2700000"/>
            </a:lightRig>
          </a:scene3d>
          <a:sp3d>
            <a:bevelT w="63500" h="50800"/>
          </a:sp3d>
          <a:extLst/>
        </p:spPr>
      </p:pic>
      <p:pic>
        <p:nvPicPr>
          <p:cNvPr id="22535" name="Picture 6" descr="C:\Users\Dr. Jim McGowan\AppData\Local\Microsoft\Windows\Temporary Internet Files\Content.IE5\RPPW0ACL\MC900231360[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76200"/>
            <a:ext cx="120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500" fill="hold"/>
                                        <p:tgtEl>
                                          <p:spTgt spid="133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7">
                                            <p:txEl>
                                              <p:pRg st="0" end="0"/>
                                            </p:txEl>
                                          </p:spTgt>
                                        </p:tgtEl>
                                      </p:cBhvr>
                                    </p:animEffect>
                                  </p:childTnLst>
                                  <p:subTnLst>
                                    <p:animClr clrSpc="rgb" dir="cw">
                                      <p:cBhvr override="childStyle">
                                        <p:cTn dur="1" fill="hold" display="0" masterRel="nextClick" afterEffect="1"/>
                                        <p:tgtEl>
                                          <p:spTgt spid="13317">
                                            <p:txEl>
                                              <p:pRg st="0" end="0"/>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3317">
                                            <p:txEl>
                                              <p:pRg st="1" end="1"/>
                                            </p:txEl>
                                          </p:spTgt>
                                        </p:tgtEl>
                                        <p:attrNameLst>
                                          <p:attrName>style.visibility</p:attrName>
                                        </p:attrNameLst>
                                      </p:cBhvr>
                                      <p:to>
                                        <p:strVal val="visible"/>
                                      </p:to>
                                    </p:set>
                                    <p:anim calcmode="lin" valueType="num">
                                      <p:cBhvr>
                                        <p:cTn id="14" dur="500" fill="hold"/>
                                        <p:tgtEl>
                                          <p:spTgt spid="1331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31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317">
                                            <p:txEl>
                                              <p:pRg st="1" end="1"/>
                                            </p:txEl>
                                          </p:spTgt>
                                        </p:tgtEl>
                                      </p:cBhvr>
                                    </p:animEffect>
                                  </p:childTnLst>
                                  <p:subTnLst>
                                    <p:animClr clrSpc="rgb" dir="cw">
                                      <p:cBhvr override="childStyle">
                                        <p:cTn dur="1" fill="hold" display="0" masterRel="nextClick" afterEffect="1"/>
                                        <p:tgtEl>
                                          <p:spTgt spid="13317">
                                            <p:txEl>
                                              <p:pRg st="1" end="1"/>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3317">
                                            <p:txEl>
                                              <p:pRg st="2" end="2"/>
                                            </p:txEl>
                                          </p:spTgt>
                                        </p:tgtEl>
                                        <p:attrNameLst>
                                          <p:attrName>style.visibility</p:attrName>
                                        </p:attrNameLst>
                                      </p:cBhvr>
                                      <p:to>
                                        <p:strVal val="visible"/>
                                      </p:to>
                                    </p:set>
                                    <p:anim calcmode="lin" valueType="num">
                                      <p:cBhvr>
                                        <p:cTn id="21" dur="500" fill="hold"/>
                                        <p:tgtEl>
                                          <p:spTgt spid="1331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31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317">
                                            <p:txEl>
                                              <p:pRg st="2" end="2"/>
                                            </p:txEl>
                                          </p:spTgt>
                                        </p:tgtEl>
                                      </p:cBhvr>
                                    </p:animEffect>
                                  </p:childTnLst>
                                  <p:subTnLst>
                                    <p:animClr clrSpc="rgb" dir="cw">
                                      <p:cBhvr override="childStyle">
                                        <p:cTn dur="1" fill="hold" display="0" masterRel="nextClick" afterEffect="1"/>
                                        <p:tgtEl>
                                          <p:spTgt spid="13317">
                                            <p:txEl>
                                              <p:pRg st="2" end="2"/>
                                            </p:txEl>
                                          </p:spTgt>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3317">
                                            <p:txEl>
                                              <p:pRg st="3" end="3"/>
                                            </p:txEl>
                                          </p:spTgt>
                                        </p:tgtEl>
                                        <p:attrNameLst>
                                          <p:attrName>style.visibility</p:attrName>
                                        </p:attrNameLst>
                                      </p:cBhvr>
                                      <p:to>
                                        <p:strVal val="visible"/>
                                      </p:to>
                                    </p:set>
                                    <p:anim calcmode="lin" valueType="num">
                                      <p:cBhvr>
                                        <p:cTn id="28" dur="500" fill="hold"/>
                                        <p:tgtEl>
                                          <p:spTgt spid="1331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31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3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36601904"/>
              </p:ext>
            </p:extLst>
          </p:nvPr>
        </p:nvGraphicFramePr>
        <p:xfrm>
          <a:off x="76200" y="2819400"/>
          <a:ext cx="8915400" cy="3413383"/>
        </p:xfrm>
        <a:graphic>
          <a:graphicData uri="http://schemas.openxmlformats.org/drawingml/2006/table">
            <a:tbl>
              <a:tblPr firstRow="1" bandRow="1">
                <a:tableStyleId>{5940675A-B579-460E-94D1-54222C63F5DA}</a:tableStyleId>
              </a:tblPr>
              <a:tblGrid>
                <a:gridCol w="2122714">
                  <a:extLst>
                    <a:ext uri="{9D8B030D-6E8A-4147-A177-3AD203B41FA5}">
                      <a16:colId xmlns:a16="http://schemas.microsoft.com/office/drawing/2014/main" val="20000"/>
                    </a:ext>
                  </a:extLst>
                </a:gridCol>
                <a:gridCol w="6792686">
                  <a:extLst>
                    <a:ext uri="{9D8B030D-6E8A-4147-A177-3AD203B41FA5}">
                      <a16:colId xmlns:a16="http://schemas.microsoft.com/office/drawing/2014/main" val="20001"/>
                    </a:ext>
                  </a:extLst>
                </a:gridCol>
              </a:tblGrid>
              <a:tr h="487561">
                <a:tc>
                  <a:txBody>
                    <a:bodyPr/>
                    <a:lstStyle/>
                    <a:p>
                      <a:pPr lvl="0" algn="ctr">
                        <a:spcBef>
                          <a:spcPts val="600"/>
                        </a:spcBef>
                        <a:spcAft>
                          <a:spcPts val="600"/>
                        </a:spcAft>
                      </a:pPr>
                      <a:r>
                        <a:rPr lang="en-US" sz="2600" b="1" dirty="0">
                          <a:latin typeface="Calibri" pitchFamily="34" charset="0"/>
                          <a:cs typeface="Calibri" pitchFamily="34" charset="0"/>
                        </a:rPr>
                        <a:t>Rom. 6:1-11 </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dirty="0">
                          <a:latin typeface="Calibri" pitchFamily="34" charset="0"/>
                          <a:cs typeface="Calibri" pitchFamily="34" charset="0"/>
                        </a:rPr>
                        <a:t>dead to sin (sin nature), alive to Christ</a:t>
                      </a:r>
                    </a:p>
                  </a:txBody>
                  <a:tcPr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0"/>
                  </a:ext>
                </a:extLst>
              </a:tr>
              <a:tr h="579123">
                <a:tc>
                  <a:txBody>
                    <a:bodyPr/>
                    <a:lstStyle/>
                    <a:p>
                      <a:pPr lvl="0" algn="ctr">
                        <a:spcBef>
                          <a:spcPts val="600"/>
                        </a:spcBef>
                        <a:spcAft>
                          <a:spcPts val="600"/>
                        </a:spcAft>
                      </a:pPr>
                      <a:r>
                        <a:rPr lang="en-US" sz="2600" b="1" dirty="0">
                          <a:latin typeface="Calibri" pitchFamily="34" charset="0"/>
                          <a:cs typeface="Calibri" pitchFamily="34" charset="0"/>
                        </a:rPr>
                        <a:t>Rom. 7:1-6 </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died to the Law, joined to Christ</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1"/>
                  </a:ext>
                </a:extLst>
              </a:tr>
              <a:tr h="487561">
                <a:tc>
                  <a:txBody>
                    <a:bodyPr/>
                    <a:lstStyle/>
                    <a:p>
                      <a:pPr lvl="0" algn="ctr">
                        <a:spcBef>
                          <a:spcPts val="600"/>
                        </a:spcBef>
                        <a:spcAft>
                          <a:spcPts val="600"/>
                        </a:spcAft>
                      </a:pPr>
                      <a:r>
                        <a:rPr lang="en-US" sz="2600" b="1" dirty="0">
                          <a:latin typeface="Calibri" pitchFamily="34" charset="0"/>
                          <a:cs typeface="Calibri" pitchFamily="34" charset="0"/>
                        </a:rPr>
                        <a:t>2 Cor. 5:14-15</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dead to ourselves, alive to Christ</a:t>
                      </a:r>
                    </a:p>
                  </a:txBody>
                  <a:tcPr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2"/>
                  </a:ext>
                </a:extLst>
              </a:tr>
              <a:tr h="487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itchFamily="34" charset="0"/>
                          <a:cs typeface="Calibri" pitchFamily="34" charset="0"/>
                        </a:rPr>
                        <a:t>Gal. 2:19- 20</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died to the Law, to live to God</a:t>
                      </a:r>
                    </a:p>
                  </a:txBody>
                  <a:tcPr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3"/>
                  </a:ext>
                </a:extLst>
              </a:tr>
              <a:tr h="883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itchFamily="34" charset="0"/>
                          <a:cs typeface="Calibri" pitchFamily="34" charset="0"/>
                        </a:rPr>
                        <a:t>Col. 2:20</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died with Christ to the elementary principles of the world</a:t>
                      </a:r>
                    </a:p>
                  </a:txBody>
                  <a:tcPr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4"/>
                  </a:ext>
                </a:extLst>
              </a:tr>
              <a:tr h="4875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dirty="0">
                          <a:latin typeface="Calibri" pitchFamily="34" charset="0"/>
                          <a:cs typeface="Calibri" pitchFamily="34" charset="0"/>
                        </a:rPr>
                        <a:t>Col. 3:5, 20</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tx1"/>
                          </a:solidFill>
                          <a:latin typeface="Calibri" pitchFamily="34" charset="0"/>
                          <a:ea typeface="+mn-ea"/>
                          <a:cs typeface="Calibri" pitchFamily="34" charset="0"/>
                        </a:rPr>
                        <a:t>dead to sin, died with Christ to the world</a:t>
                      </a:r>
                    </a:p>
                  </a:txBody>
                  <a:tcPr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extLst>
                  <a:ext uri="{0D108BD9-81ED-4DB2-BD59-A6C34878D82A}">
                    <a16:rowId xmlns:a16="http://schemas.microsoft.com/office/drawing/2014/main" val="10005"/>
                  </a:ext>
                </a:extLst>
              </a:tr>
            </a:tbl>
          </a:graphicData>
        </a:graphic>
      </p:graphicFrame>
      <p:sp>
        <p:nvSpPr>
          <p:cNvPr id="7" name="TextBox 6"/>
          <p:cNvSpPr txBox="1">
            <a:spLocks noChangeArrowheads="1"/>
          </p:cNvSpPr>
          <p:nvPr/>
        </p:nvSpPr>
        <p:spPr bwMode="auto">
          <a:xfrm>
            <a:off x="2286000" y="2876550"/>
            <a:ext cx="6629400" cy="4000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000" dirty="0">
              <a:latin typeface="Calibri" panose="020F0502020204030204" pitchFamily="34" charset="0"/>
              <a:cs typeface="Calibri" panose="020F0502020204030204" pitchFamily="34" charset="0"/>
            </a:endParaRPr>
          </a:p>
        </p:txBody>
      </p:sp>
      <p:sp>
        <p:nvSpPr>
          <p:cNvPr id="23578"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23579" name="TextBox 2"/>
          <p:cNvSpPr txBox="1">
            <a:spLocks noChangeArrowheads="1"/>
          </p:cNvSpPr>
          <p:nvPr/>
        </p:nvSpPr>
        <p:spPr bwMode="auto">
          <a:xfrm>
            <a:off x="152400" y="1450975"/>
            <a:ext cx="891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600" dirty="0">
                <a:latin typeface="Calibri" pitchFamily="34" charset="0"/>
                <a:cs typeface="Calibri" panose="020F0502020204030204" pitchFamily="34" charset="0"/>
              </a:rPr>
              <a:t>God used the </a:t>
            </a:r>
            <a:r>
              <a:rPr lang="en-US" altLang="en-US" sz="2600" b="1" u="sng" dirty="0">
                <a:solidFill>
                  <a:srgbClr val="C00000"/>
                </a:solidFill>
                <a:latin typeface="Calibri" pitchFamily="34" charset="0"/>
                <a:cs typeface="Calibri" panose="020F0502020204030204" pitchFamily="34" charset="0"/>
              </a:rPr>
              <a:t>‘</a:t>
            </a:r>
            <a:r>
              <a:rPr lang="en-US" altLang="en-US" sz="2600" b="1" i="1" u="sng" dirty="0">
                <a:solidFill>
                  <a:srgbClr val="C00000"/>
                </a:solidFill>
                <a:latin typeface="Calibri" pitchFamily="34" charset="0"/>
                <a:cs typeface="Calibri" panose="020F0502020204030204" pitchFamily="34" charset="0"/>
              </a:rPr>
              <a:t>DEATH IS SEPARATION</a:t>
            </a:r>
            <a:r>
              <a:rPr lang="en-US" altLang="en-US" sz="2600" b="1" u="sng" dirty="0">
                <a:solidFill>
                  <a:srgbClr val="C00000"/>
                </a:solidFill>
                <a:latin typeface="Calibri" pitchFamily="34" charset="0"/>
                <a:cs typeface="Calibri" panose="020F0502020204030204" pitchFamily="34" charset="0"/>
              </a:rPr>
              <a:t>’</a:t>
            </a:r>
            <a:r>
              <a:rPr lang="en-US" altLang="en-US" sz="2600" dirty="0">
                <a:solidFill>
                  <a:srgbClr val="C00000"/>
                </a:solidFill>
                <a:latin typeface="Calibri" pitchFamily="34" charset="0"/>
                <a:cs typeface="Calibri" panose="020F0502020204030204" pitchFamily="34" charset="0"/>
              </a:rPr>
              <a:t> </a:t>
            </a:r>
            <a:r>
              <a:rPr lang="en-US" altLang="en-US" sz="2600" dirty="0">
                <a:latin typeface="Calibri" pitchFamily="34" charset="0"/>
                <a:cs typeface="Calibri" panose="020F0502020204030204" pitchFamily="34" charset="0"/>
              </a:rPr>
              <a:t>principle </a:t>
            </a:r>
            <a:r>
              <a:rPr lang="en-US" altLang="en-US" sz="2600" b="1" dirty="0">
                <a:latin typeface="Calibri" pitchFamily="34" charset="0"/>
                <a:cs typeface="Calibri" panose="020F0502020204030204" pitchFamily="34" charset="0"/>
              </a:rPr>
              <a:t>graciously and for our benefit</a:t>
            </a:r>
            <a:r>
              <a:rPr lang="en-US" altLang="en-US" sz="2600" dirty="0">
                <a:latin typeface="Calibri" pitchFamily="34" charset="0"/>
                <a:cs typeface="Calibri" panose="020F0502020204030204" pitchFamily="34" charset="0"/>
              </a:rPr>
              <a:t>, when we were identified with Christ </a:t>
            </a:r>
            <a:r>
              <a:rPr lang="en-US" altLang="en-US" sz="2600" b="1" dirty="0">
                <a:latin typeface="Calibri" pitchFamily="34" charset="0"/>
                <a:cs typeface="Calibri" panose="020F0502020204030204" pitchFamily="34" charset="0"/>
              </a:rPr>
              <a:t>in His death</a:t>
            </a:r>
            <a:r>
              <a:rPr lang="en-US" altLang="en-US" sz="2600" dirty="0">
                <a:latin typeface="Calibri" pitchFamily="34" charset="0"/>
                <a:cs typeface="Calibri" panose="020F0502020204030204" pitchFamily="34" charset="0"/>
              </a:rPr>
              <a:t>, His burial and His resurrection:</a:t>
            </a:r>
          </a:p>
        </p:txBody>
      </p:sp>
      <p:sp>
        <p:nvSpPr>
          <p:cNvPr id="23580" name="Rectangle 1"/>
          <p:cNvSpPr>
            <a:spLocks noChangeArrowheads="1"/>
          </p:cNvSpPr>
          <p:nvPr/>
        </p:nvSpPr>
        <p:spPr bwMode="auto">
          <a:xfrm>
            <a:off x="914400" y="304800"/>
            <a:ext cx="731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3"/>
            </a:pPr>
            <a:r>
              <a:rPr lang="en-US" altLang="en-US" b="1" dirty="0">
                <a:latin typeface="Calibri" pitchFamily="34" charset="0"/>
                <a:cs typeface="Calibri" panose="020F0502020204030204" pitchFamily="34" charset="0"/>
              </a:rPr>
              <a:t>Death is Separation</a:t>
            </a:r>
          </a:p>
          <a:p>
            <a:pPr algn="ctr" eaLnBrk="1" hangingPunct="1">
              <a:spcBef>
                <a:spcPct val="0"/>
              </a:spcBef>
              <a:buFontTx/>
              <a:buNone/>
            </a:pPr>
            <a:r>
              <a:rPr lang="en-US" altLang="en-US" sz="2800" b="1" dirty="0">
                <a:latin typeface="Calibri" pitchFamily="34" charset="0"/>
                <a:cs typeface="Calibri" panose="020F0502020204030204" pitchFamily="34" charset="0"/>
              </a:rPr>
              <a:t>Bad News, unless it is Good News!</a:t>
            </a:r>
            <a:endParaRPr lang="en-US" altLang="en-US" sz="2800" dirty="0">
              <a:latin typeface="Calibri" pitchFamily="34" charset="0"/>
              <a:cs typeface="Calibri" panose="020F0502020204030204" pitchFamily="34" charset="0"/>
            </a:endParaRPr>
          </a:p>
        </p:txBody>
      </p:sp>
      <p:sp>
        <p:nvSpPr>
          <p:cNvPr id="10" name="TextBox 9"/>
          <p:cNvSpPr txBox="1">
            <a:spLocks noChangeArrowheads="1"/>
          </p:cNvSpPr>
          <p:nvPr/>
        </p:nvSpPr>
        <p:spPr bwMode="auto">
          <a:xfrm>
            <a:off x="2286000" y="3409950"/>
            <a:ext cx="6629400" cy="4000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000" dirty="0">
              <a:latin typeface="Calibri" panose="020F0502020204030204" pitchFamily="34" charset="0"/>
              <a:cs typeface="Calibri" panose="020F0502020204030204" pitchFamily="34" charset="0"/>
            </a:endParaRPr>
          </a:p>
        </p:txBody>
      </p:sp>
      <p:sp>
        <p:nvSpPr>
          <p:cNvPr id="11" name="TextBox 10"/>
          <p:cNvSpPr txBox="1">
            <a:spLocks noChangeArrowheads="1"/>
          </p:cNvSpPr>
          <p:nvPr/>
        </p:nvSpPr>
        <p:spPr bwMode="auto">
          <a:xfrm>
            <a:off x="2286000" y="4431632"/>
            <a:ext cx="6629400" cy="4000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000" dirty="0">
              <a:latin typeface="Calibri" panose="020F0502020204030204" pitchFamily="34" charset="0"/>
              <a:cs typeface="Calibri" panose="020F0502020204030204" pitchFamily="34" charset="0"/>
            </a:endParaRPr>
          </a:p>
        </p:txBody>
      </p:sp>
      <p:sp>
        <p:nvSpPr>
          <p:cNvPr id="12" name="TextBox 11"/>
          <p:cNvSpPr txBox="1">
            <a:spLocks noChangeArrowheads="1"/>
          </p:cNvSpPr>
          <p:nvPr/>
        </p:nvSpPr>
        <p:spPr bwMode="auto">
          <a:xfrm>
            <a:off x="2286000" y="4942807"/>
            <a:ext cx="6629400" cy="708025"/>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4000" dirty="0">
              <a:latin typeface="Calibri" panose="020F0502020204030204" pitchFamily="34" charset="0"/>
              <a:cs typeface="Calibri" panose="020F0502020204030204" pitchFamily="34" charset="0"/>
            </a:endParaRPr>
          </a:p>
        </p:txBody>
      </p:sp>
      <p:sp>
        <p:nvSpPr>
          <p:cNvPr id="13" name="TextBox 12"/>
          <p:cNvSpPr txBox="1">
            <a:spLocks noChangeArrowheads="1"/>
          </p:cNvSpPr>
          <p:nvPr/>
        </p:nvSpPr>
        <p:spPr bwMode="auto">
          <a:xfrm>
            <a:off x="2286000" y="5803232"/>
            <a:ext cx="6629400" cy="4000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000" dirty="0">
              <a:latin typeface="Calibri" panose="020F0502020204030204" pitchFamily="34" charset="0"/>
              <a:cs typeface="Calibri" panose="020F0502020204030204" pitchFamily="34" charset="0"/>
            </a:endParaRPr>
          </a:p>
        </p:txBody>
      </p:sp>
      <p:pic>
        <p:nvPicPr>
          <p:cNvPr id="23585" name="Picture 13" descr="C:\Users\Dr. Jim McGowan\AppData\Local\Microsoft\Windows\Temporary Internet Files\Content.IE5\RPPW0ACL\MC900231360[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76200"/>
            <a:ext cx="12049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48600" y="152400"/>
            <a:ext cx="1127157" cy="914400"/>
          </a:xfrm>
          <a:prstGeom prst="rect">
            <a:avLst/>
          </a:prstGeom>
          <a:ln>
            <a:noFill/>
          </a:ln>
          <a:effectLst>
            <a:reflection blurRad="12700" stA="30000" endPos="30000" dist="5000" dir="5400000" sy="-100000" algn="bl" rotWithShape="0"/>
          </a:effectLst>
          <a:scene3d>
            <a:camera prst="perspectiveContrastingLeftFacing" fov="7200000">
              <a:rot lat="202517" lon="915206" rev="21409250"/>
            </a:camera>
            <a:lightRig rig="threePt" dir="t">
              <a:rot lat="0" lon="0" rev="2700000"/>
            </a:lightRig>
          </a:scene3d>
          <a:sp3d>
            <a:bevelT w="63500" h="50800"/>
          </a:sp3d>
          <a:extLst/>
        </p:spPr>
      </p:pic>
      <p:sp>
        <p:nvSpPr>
          <p:cNvPr id="16" name="TextBox 15"/>
          <p:cNvSpPr txBox="1">
            <a:spLocks noChangeArrowheads="1"/>
          </p:cNvSpPr>
          <p:nvPr/>
        </p:nvSpPr>
        <p:spPr bwMode="auto">
          <a:xfrm>
            <a:off x="2286000" y="3883025"/>
            <a:ext cx="6629400" cy="400050"/>
          </a:xfrm>
          <a:prstGeom prst="rect">
            <a:avLst/>
          </a:prstGeom>
          <a:blipFill dpi="0" rotWithShape="1">
            <a:blip r:embed="rId3">
              <a:extLst>
                <a:ext uri="{28A0092B-C50C-407E-A947-70E740481C1C}">
                  <a14:useLocalDpi xmlns:a14="http://schemas.microsoft.com/office/drawing/2010/main" val="0"/>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999"/>
                                          </p:stCondLst>
                                        </p:cTn>
                                        <p:tgtEl>
                                          <p:spTgt spid="10"/>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0"/>
                                  </p:stCondLst>
                                  <p:childTnLst>
                                    <p:set>
                                      <p:cBhvr>
                                        <p:cTn id="12" dur="1" fill="hold">
                                          <p:stCondLst>
                                            <p:cond delay="999"/>
                                          </p:stCondLst>
                                        </p:cTn>
                                        <p:tgtEl>
                                          <p:spTgt spid="16"/>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0"/>
                                  </p:stCondLst>
                                  <p:childTnLst>
                                    <p:set>
                                      <p:cBhvr>
                                        <p:cTn id="15" dur="1" fill="hold">
                                          <p:stCondLst>
                                            <p:cond delay="999"/>
                                          </p:stCondLst>
                                        </p:cTn>
                                        <p:tgtEl>
                                          <p:spTgt spid="11"/>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0"/>
                                  </p:stCondLst>
                                  <p:childTnLst>
                                    <p:set>
                                      <p:cBhvr>
                                        <p:cTn id="18" dur="1" fill="hold">
                                          <p:stCondLst>
                                            <p:cond delay="999"/>
                                          </p:stCondLst>
                                        </p:cTn>
                                        <p:tgtEl>
                                          <p:spTgt spid="12"/>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0"/>
                                  </p:stCondLst>
                                  <p:childTnLst>
                                    <p:set>
                                      <p:cBhvr>
                                        <p:cTn id="21"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15364" name="Rectangle 2"/>
          <p:cNvSpPr>
            <a:spLocks noChangeArrowheads="1"/>
          </p:cNvSpPr>
          <p:nvPr/>
        </p:nvSpPr>
        <p:spPr bwMode="auto">
          <a:xfrm>
            <a:off x="457200" y="1800225"/>
            <a:ext cx="5715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9250" indent="-349250" eaLnBrk="1" hangingPunct="1">
              <a:spcBef>
                <a:spcPts val="600"/>
              </a:spcBef>
              <a:spcAft>
                <a:spcPts val="600"/>
              </a:spcAft>
            </a:pPr>
            <a:r>
              <a:rPr lang="en-US" altLang="en-US" sz="2800" dirty="0">
                <a:latin typeface="Calibri" pitchFamily="34" charset="0"/>
                <a:cs typeface="Calibri" panose="020F0502020204030204" pitchFamily="34" charset="0"/>
              </a:rPr>
              <a:t>Identification joins us…</a:t>
            </a:r>
          </a:p>
          <a:p>
            <a:pPr marL="349250" indent="-349250" eaLnBrk="1" hangingPunct="1">
              <a:spcBef>
                <a:spcPts val="600"/>
              </a:spcBef>
              <a:spcAft>
                <a:spcPts val="600"/>
              </a:spcAft>
            </a:pPr>
            <a:r>
              <a:rPr lang="en-US" altLang="en-US" sz="2800" dirty="0">
                <a:latin typeface="Calibri" pitchFamily="34" charset="0"/>
                <a:cs typeface="Calibri" panose="020F0502020204030204" pitchFamily="34" charset="0"/>
              </a:rPr>
              <a:t>Death separates us…</a:t>
            </a:r>
          </a:p>
          <a:p>
            <a:pPr marL="349250" indent="-349250" eaLnBrk="1" hangingPunct="1">
              <a:spcBef>
                <a:spcPts val="600"/>
              </a:spcBef>
              <a:spcAft>
                <a:spcPts val="600"/>
              </a:spcAft>
            </a:pPr>
            <a:r>
              <a:rPr lang="en-US" altLang="en-US" sz="2800" dirty="0">
                <a:latin typeface="Calibri" pitchFamily="34" charset="0"/>
                <a:cs typeface="Calibri" panose="020F0502020204030204" pitchFamily="34" charset="0"/>
              </a:rPr>
              <a:t>Our Identification with death joins us to that death; that death separates us.  </a:t>
            </a:r>
          </a:p>
        </p:txBody>
      </p:sp>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828800"/>
            <a:ext cx="2225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648200"/>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914400" y="304800"/>
            <a:ext cx="731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3"/>
            </a:pPr>
            <a:r>
              <a:rPr lang="en-US" altLang="en-US" b="1" dirty="0">
                <a:latin typeface="Calibri" pitchFamily="34" charset="0"/>
                <a:cs typeface="Calibri" panose="020F0502020204030204" pitchFamily="34" charset="0"/>
              </a:rPr>
              <a:t>Death is Separation</a:t>
            </a:r>
          </a:p>
          <a:p>
            <a:pPr algn="ctr" eaLnBrk="1" hangingPunct="1">
              <a:spcBef>
                <a:spcPct val="0"/>
              </a:spcBef>
              <a:buFontTx/>
              <a:buNone/>
            </a:pPr>
            <a:r>
              <a:rPr lang="en-US" altLang="en-US" sz="2800" b="1" dirty="0">
                <a:latin typeface="Calibri" pitchFamily="34" charset="0"/>
                <a:cs typeface="Calibri" panose="020F0502020204030204" pitchFamily="34" charset="0"/>
              </a:rPr>
              <a:t>The Key Biblical Principles Summarized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p:cTn id="7" dur="500" fill="hold"/>
                                        <p:tgtEl>
                                          <p:spTgt spid="1536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4">
                                            <p:txEl>
                                              <p:pRg st="0" end="0"/>
                                            </p:txEl>
                                          </p:spTgt>
                                        </p:tgtEl>
                                      </p:cBhvr>
                                    </p:animEffect>
                                  </p:childTnLst>
                                </p:cTn>
                              </p:par>
                              <p:par>
                                <p:cTn id="10" presetID="22" presetClass="entr" presetSubtype="4" fill="hold" nodeType="with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wipe(down)">
                                      <p:cBhvr>
                                        <p:cTn id="12" dur="500"/>
                                        <p:tgtEl>
                                          <p:spTgt spid="15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15364">
                                            <p:txEl>
                                              <p:pRg st="1" end="1"/>
                                            </p:txEl>
                                          </p:spTgt>
                                        </p:tgtEl>
                                        <p:attrNameLst>
                                          <p:attrName>style.visibility</p:attrName>
                                        </p:attrNameLst>
                                      </p:cBhvr>
                                      <p:to>
                                        <p:strVal val="visible"/>
                                      </p:to>
                                    </p:set>
                                    <p:anim calcmode="lin" valueType="num">
                                      <p:cBhvr>
                                        <p:cTn id="17" dur="500" fill="hold"/>
                                        <p:tgtEl>
                                          <p:spTgt spid="1536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5364">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1536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5364">
                                            <p:txEl>
                                              <p:pRg st="2" end="2"/>
                                            </p:txEl>
                                          </p:spTgt>
                                        </p:tgtEl>
                                        <p:attrNameLst>
                                          <p:attrName>style.visibility</p:attrName>
                                        </p:attrNameLst>
                                      </p:cBhvr>
                                      <p:to>
                                        <p:strVal val="visible"/>
                                      </p:to>
                                    </p:set>
                                    <p:anim calcmode="lin" valueType="num">
                                      <p:cBhvr>
                                        <p:cTn id="24" dur="500" fill="hold"/>
                                        <p:tgtEl>
                                          <p:spTgt spid="1536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5364">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5364">
                                            <p:txEl>
                                              <p:pRg st="2" end="2"/>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533400" y="304800"/>
            <a:ext cx="8153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latin typeface="Calibri" panose="020F0502020204030204" pitchFamily="34" charset="0"/>
                <a:cs typeface="Calibri" panose="020F0502020204030204" pitchFamily="34" charset="0"/>
              </a:rPr>
              <a:t>Session 4 Outline </a:t>
            </a:r>
          </a:p>
        </p:txBody>
      </p:sp>
      <p:sp>
        <p:nvSpPr>
          <p:cNvPr id="4" name="Rectangle 2"/>
          <p:cNvSpPr>
            <a:spLocks noChangeArrowheads="1"/>
          </p:cNvSpPr>
          <p:nvPr/>
        </p:nvSpPr>
        <p:spPr bwMode="auto">
          <a:xfrm>
            <a:off x="1390650" y="914400"/>
            <a:ext cx="636270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lvl="1" indent="-463550" eaLnBrk="1" hangingPunct="1">
              <a:spcBef>
                <a:spcPts val="0"/>
              </a:spcBef>
              <a:spcAft>
                <a:spcPts val="600"/>
              </a:spcAft>
              <a:buFont typeface="+mj-lt"/>
              <a:buAutoNum type="romanUcPeriod"/>
            </a:pPr>
            <a:r>
              <a:rPr lang="en-US" altLang="en-US" b="1" dirty="0">
                <a:latin typeface="Calibri" pitchFamily="34" charset="0"/>
                <a:cs typeface="Calibri" panose="020F0502020204030204" pitchFamily="34" charset="0"/>
              </a:rPr>
              <a:t>Spiritual Anatomy – Part 2</a:t>
            </a:r>
          </a:p>
          <a:p>
            <a:pPr marL="914400" lvl="1" indent="-457200" eaLnBrk="1" hangingPunct="1">
              <a:spcBef>
                <a:spcPts val="0"/>
              </a:spcBef>
              <a:spcAft>
                <a:spcPts val="600"/>
              </a:spcAft>
              <a:buFont typeface="+mj-lt"/>
              <a:buAutoNum type="alphaUcPeriod"/>
            </a:pPr>
            <a:r>
              <a:rPr lang="en-US" altLang="en-US" b="1" dirty="0">
                <a:latin typeface="Calibri" pitchFamily="34" charset="0"/>
                <a:cs typeface="Calibri" panose="020F0502020204030204" pitchFamily="34" charset="0"/>
              </a:rPr>
              <a:t>Brief Review Session 3 Concepts</a:t>
            </a:r>
          </a:p>
          <a:p>
            <a:pPr marL="914400" lvl="1" indent="-457200" eaLnBrk="1" hangingPunct="1">
              <a:spcBef>
                <a:spcPts val="0"/>
              </a:spcBef>
              <a:spcAft>
                <a:spcPts val="600"/>
              </a:spcAft>
              <a:buFont typeface="+mj-lt"/>
              <a:buAutoNum type="alphaUcPeriod"/>
            </a:pPr>
            <a:r>
              <a:rPr lang="en-US" altLang="en-US" b="1" dirty="0">
                <a:latin typeface="Calibri" pitchFamily="34" charset="0"/>
                <a:cs typeface="Calibri" panose="020F0502020204030204" pitchFamily="34" charset="0"/>
              </a:rPr>
              <a:t>Identification Truth - Deeper in and Farther Along</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Clarification</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Identification Synonyms</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Death is Separation</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Adam’s Spiritual History</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Christ’s Spiritual History</a:t>
            </a:r>
          </a:p>
          <a:p>
            <a:pPr marL="1374775" lvl="2" indent="-457200" eaLnBrk="1" hangingPunct="1">
              <a:spcBef>
                <a:spcPts val="0"/>
              </a:spcBef>
              <a:spcAft>
                <a:spcPts val="600"/>
              </a:spcAft>
              <a:buFont typeface="+mj-lt"/>
              <a:buAutoNum type="arabicPeriod"/>
            </a:pPr>
            <a:r>
              <a:rPr lang="en-US" altLang="en-US" sz="2800" b="1" dirty="0">
                <a:latin typeface="Calibri" pitchFamily="34" charset="0"/>
                <a:cs typeface="Calibri" panose="020F0502020204030204" pitchFamily="34" charset="0"/>
              </a:rPr>
              <a:t>So is this all… just hypothetical?</a:t>
            </a:r>
          </a:p>
          <a:p>
            <a:pPr marL="914400" lvl="1" indent="-457200" eaLnBrk="1" hangingPunct="1">
              <a:spcBef>
                <a:spcPts val="0"/>
              </a:spcBef>
              <a:spcAft>
                <a:spcPts val="600"/>
              </a:spcAft>
              <a:buFont typeface="+mj-lt"/>
              <a:buAutoNum type="alphaUcPeriod"/>
            </a:pPr>
            <a:r>
              <a:rPr lang="en-US" altLang="en-US" b="1" dirty="0">
                <a:latin typeface="Calibri" pitchFamily="34" charset="0"/>
                <a:cs typeface="Calibri" panose="020F0502020204030204" pitchFamily="34" charset="0"/>
              </a:rPr>
              <a:t>Summation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038" y="2173288"/>
            <a:ext cx="8158162" cy="3416320"/>
          </a:xfrm>
          <a:prstGeom prst="rect">
            <a:avLst/>
          </a:prstGeom>
        </p:spPr>
        <p:txBody>
          <a:bodyPr wrap="square">
            <a:spAutoFit/>
          </a:bodyPr>
          <a:lstStyle/>
          <a:p>
            <a:pPr>
              <a:spcBef>
                <a:spcPts val="600"/>
              </a:spcBef>
              <a:spcAft>
                <a:spcPts val="600"/>
              </a:spcAft>
              <a:defRPr/>
            </a:pPr>
            <a:r>
              <a:rPr lang="en-US" sz="2800" dirty="0">
                <a:latin typeface="Calibri" pitchFamily="34" charset="0"/>
                <a:cs typeface="Calibri" pitchFamily="34" charset="0"/>
              </a:rPr>
              <a:t>Identification with Adam, (being “in Adam”), </a:t>
            </a:r>
            <a:r>
              <a:rPr lang="en-US" sz="2800" b="1" u="sng" dirty="0">
                <a:latin typeface="Calibri" pitchFamily="34" charset="0"/>
                <a:cs typeface="Calibri" pitchFamily="34" charset="0"/>
              </a:rPr>
              <a:t>joins us</a:t>
            </a:r>
            <a:r>
              <a:rPr lang="en-US" sz="2800" b="1" dirty="0">
                <a:latin typeface="Calibri" pitchFamily="34" charset="0"/>
                <a:cs typeface="Calibri" pitchFamily="34" charset="0"/>
              </a:rPr>
              <a:t> </a:t>
            </a:r>
            <a:r>
              <a:rPr lang="en-US" sz="2800" dirty="0">
                <a:latin typeface="Calibri" pitchFamily="34" charset="0"/>
                <a:cs typeface="Calibri" pitchFamily="34" charset="0"/>
              </a:rPr>
              <a:t>to Adam’s </a:t>
            </a:r>
            <a:r>
              <a:rPr lang="en-US" sz="2800" b="1" dirty="0">
                <a:latin typeface="Calibri" pitchFamily="34" charset="0"/>
                <a:cs typeface="Calibri" pitchFamily="34" charset="0"/>
              </a:rPr>
              <a:t>death of separation </a:t>
            </a:r>
            <a:r>
              <a:rPr lang="en-US" sz="2800" dirty="0">
                <a:latin typeface="Calibri" pitchFamily="34" charset="0"/>
                <a:cs typeface="Calibri" pitchFamily="34" charset="0"/>
              </a:rPr>
              <a:t>from God.  </a:t>
            </a:r>
          </a:p>
          <a:p>
            <a:pPr marL="341313" indent="-341313">
              <a:spcBef>
                <a:spcPts val="600"/>
              </a:spcBef>
              <a:spcAft>
                <a:spcPts val="600"/>
              </a:spcAft>
              <a:buFont typeface="Arial" pitchFamily="34" charset="0"/>
              <a:buChar char="•"/>
              <a:defRPr/>
            </a:pPr>
            <a:r>
              <a:rPr lang="en-US" sz="2800" dirty="0">
                <a:latin typeface="Calibri" pitchFamily="34" charset="0"/>
                <a:cs typeface="Calibri" pitchFamily="34" charset="0"/>
              </a:rPr>
              <a:t>Each of us was </a:t>
            </a:r>
            <a:r>
              <a:rPr lang="en-US" sz="2800" b="1" dirty="0">
                <a:latin typeface="Calibri" pitchFamily="34" charset="0"/>
                <a:cs typeface="Calibri" pitchFamily="34" charset="0"/>
              </a:rPr>
              <a:t>joined to </a:t>
            </a:r>
            <a:r>
              <a:rPr lang="en-US" sz="2800" dirty="0">
                <a:latin typeface="Calibri" pitchFamily="34" charset="0"/>
                <a:cs typeface="Calibri" pitchFamily="34" charset="0"/>
              </a:rPr>
              <a:t>the Sin Nature, to the Law, to the World, and to Adam’s spiritual history.</a:t>
            </a:r>
          </a:p>
          <a:p>
            <a:pPr marL="341313" indent="-341313">
              <a:spcBef>
                <a:spcPts val="600"/>
              </a:spcBef>
              <a:spcAft>
                <a:spcPts val="600"/>
              </a:spcAft>
              <a:buFont typeface="Arial" pitchFamily="34" charset="0"/>
              <a:buChar char="•"/>
              <a:defRPr/>
            </a:pPr>
            <a:r>
              <a:rPr lang="en-US" sz="2800" dirty="0">
                <a:latin typeface="Calibri" pitchFamily="34" charset="0"/>
                <a:cs typeface="Calibri" pitchFamily="34" charset="0"/>
              </a:rPr>
              <a:t>As an unbeliever, identified with Adam, (“in Adam”), each of us was </a:t>
            </a:r>
            <a:r>
              <a:rPr lang="en-US" sz="2800" b="1" dirty="0">
                <a:latin typeface="Calibri" pitchFamily="34" charset="0"/>
                <a:cs typeface="Calibri" pitchFamily="34" charset="0"/>
              </a:rPr>
              <a:t>separated from </a:t>
            </a:r>
            <a:r>
              <a:rPr lang="en-US" sz="2800" dirty="0">
                <a:latin typeface="Calibri" pitchFamily="34" charset="0"/>
                <a:cs typeface="Calibri" pitchFamily="34" charset="0"/>
              </a:rPr>
              <a:t>Christ, from His righteousness, and from His spiritual history.</a:t>
            </a:r>
          </a:p>
        </p:txBody>
      </p:sp>
      <p:sp>
        <p:nvSpPr>
          <p:cNvPr id="8" name="Rectangle 1"/>
          <p:cNvSpPr>
            <a:spLocks noChangeArrowheads="1"/>
          </p:cNvSpPr>
          <p:nvPr/>
        </p:nvSpPr>
        <p:spPr bwMode="auto">
          <a:xfrm>
            <a:off x="914400" y="304800"/>
            <a:ext cx="731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3"/>
            </a:pPr>
            <a:r>
              <a:rPr lang="en-US" altLang="en-US" b="1" dirty="0">
                <a:latin typeface="Calibri" pitchFamily="34" charset="0"/>
                <a:cs typeface="Calibri" panose="020F0502020204030204" pitchFamily="34" charset="0"/>
              </a:rPr>
              <a:t>Death is Separation</a:t>
            </a:r>
          </a:p>
          <a:p>
            <a:pPr algn="ctr" eaLnBrk="1" hangingPunct="1">
              <a:spcBef>
                <a:spcPct val="0"/>
              </a:spcBef>
              <a:buFontTx/>
              <a:buNone/>
            </a:pPr>
            <a:r>
              <a:rPr lang="en-US" altLang="en-US" sz="2800" b="1" dirty="0">
                <a:latin typeface="Calibri" pitchFamily="34" charset="0"/>
                <a:cs typeface="Calibri" panose="020F0502020204030204" pitchFamily="34" charset="0"/>
              </a:rPr>
              <a:t>Primary Examples</a:t>
            </a:r>
          </a:p>
        </p:txBody>
      </p:sp>
      <p:pic>
        <p:nvPicPr>
          <p:cNvPr id="6"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1422400" cy="1371600"/>
          </a:xfrm>
          <a:prstGeom prst="rect">
            <a:avLst/>
          </a:prstGeom>
          <a:ln>
            <a:noFill/>
          </a:ln>
          <a:effectLst>
            <a:softEdge rad="112500"/>
          </a:effectLst>
          <a:scene3d>
            <a:camera prst="orthographicFront">
              <a:rot lat="0" lon="10800000" rev="0"/>
            </a:camera>
            <a:lightRig rig="threePt" dir="t"/>
          </a:scene3d>
          <a:extLst/>
        </p:spPr>
      </p:pic>
      <p:pic>
        <p:nvPicPr>
          <p:cNvPr id="7"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39075" y="76200"/>
            <a:ext cx="1228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26627" name="Rectangle 1"/>
          <p:cNvSpPr>
            <a:spLocks noChangeArrowheads="1"/>
          </p:cNvSpPr>
          <p:nvPr/>
        </p:nvSpPr>
        <p:spPr bwMode="auto">
          <a:xfrm>
            <a:off x="1625600" y="344488"/>
            <a:ext cx="589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4"/>
            </a:pPr>
            <a:r>
              <a:rPr lang="en-US" altLang="en-US" sz="2800" b="1" dirty="0">
                <a:latin typeface="Calibri" panose="020F0502020204030204" pitchFamily="34" charset="0"/>
                <a:cs typeface="Calibri" panose="020F0502020204030204" pitchFamily="34" charset="0"/>
              </a:rPr>
              <a:t>Adam’s Spiritual history?</a:t>
            </a:r>
          </a:p>
          <a:p>
            <a:pPr algn="ctr" eaLnBrk="1" hangingPunct="1">
              <a:spcBef>
                <a:spcPct val="0"/>
              </a:spcBef>
              <a:buNone/>
            </a:pPr>
            <a:r>
              <a:rPr lang="en-US" altLang="en-US" sz="2800" b="1" dirty="0">
                <a:latin typeface="Calibri" panose="020F0502020204030204" pitchFamily="34" charset="0"/>
                <a:cs typeface="Calibri" panose="020F0502020204030204" pitchFamily="34" charset="0"/>
              </a:rPr>
              <a:t>“I put you in remembrance”</a:t>
            </a:r>
          </a:p>
        </p:txBody>
      </p:sp>
      <p:pic>
        <p:nvPicPr>
          <p:cNvPr id="7"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76200"/>
            <a:ext cx="1422400" cy="1371600"/>
          </a:xfrm>
          <a:prstGeom prst="rect">
            <a:avLst/>
          </a:prstGeom>
          <a:ln>
            <a:noFill/>
          </a:ln>
          <a:effectLst>
            <a:softEdge rad="112500"/>
          </a:effectLst>
          <a:scene3d>
            <a:camera prst="orthographicFront">
              <a:rot lat="0" lon="10800000" rev="0"/>
            </a:camera>
            <a:lightRig rig="threePt" dir="t"/>
          </a:scene3d>
          <a:extLst/>
        </p:spPr>
      </p:pic>
      <p:sp>
        <p:nvSpPr>
          <p:cNvPr id="5" name="Rectangle 4"/>
          <p:cNvSpPr>
            <a:spLocks noChangeArrowheads="1"/>
          </p:cNvSpPr>
          <p:nvPr/>
        </p:nvSpPr>
        <p:spPr bwMode="auto">
          <a:xfrm>
            <a:off x="76200" y="1600200"/>
            <a:ext cx="8991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6075" indent="-346075" eaLnBrk="1" hangingPunct="1">
              <a:spcBef>
                <a:spcPts val="600"/>
              </a:spcBef>
              <a:spcAft>
                <a:spcPts val="600"/>
              </a:spcAft>
              <a:buFont typeface="Arial" charset="0"/>
              <a:buChar char="•"/>
            </a:pPr>
            <a:r>
              <a:rPr lang="en-US" altLang="en-US" sz="2800" b="1" dirty="0">
                <a:solidFill>
                  <a:srgbClr val="C00000"/>
                </a:solidFill>
                <a:latin typeface="Calibri" pitchFamily="34" charset="0"/>
                <a:cs typeface="Calibri" panose="020F0502020204030204" pitchFamily="34" charset="0"/>
              </a:rPr>
              <a:t>Adam was created in </a:t>
            </a:r>
            <a:r>
              <a:rPr lang="en-US" altLang="en-US" sz="2800" b="1" u="sng" dirty="0">
                <a:solidFill>
                  <a:srgbClr val="C00000"/>
                </a:solidFill>
                <a:latin typeface="Calibri" pitchFamily="34" charset="0"/>
                <a:cs typeface="Calibri" panose="020F0502020204030204" pitchFamily="34" charset="0"/>
              </a:rPr>
              <a:t>innocence</a:t>
            </a:r>
            <a:r>
              <a:rPr lang="en-US" altLang="en-US" sz="2800" b="1" dirty="0">
                <a:solidFill>
                  <a:srgbClr val="C00000"/>
                </a:solidFill>
                <a:latin typeface="Calibri" pitchFamily="34" charset="0"/>
                <a:cs typeface="Calibri" panose="020F0502020204030204" pitchFamily="34" charset="0"/>
              </a:rPr>
              <a:t> NOT created righteous </a:t>
            </a:r>
            <a:r>
              <a:rPr lang="en-US" altLang="en-US" sz="2800" dirty="0">
                <a:solidFill>
                  <a:srgbClr val="000000"/>
                </a:solidFill>
                <a:latin typeface="Calibri" pitchFamily="34" charset="0"/>
                <a:cs typeface="Calibri" panose="020F0502020204030204" pitchFamily="34" charset="0"/>
              </a:rPr>
              <a:t>- Innocence is simple </a:t>
            </a:r>
            <a:r>
              <a:rPr lang="en-US" altLang="en-US" sz="2800" b="1" i="1" dirty="0">
                <a:solidFill>
                  <a:srgbClr val="000000"/>
                </a:solidFill>
                <a:latin typeface="Calibri" pitchFamily="34" charset="0"/>
                <a:cs typeface="Calibri" panose="020F0502020204030204" pitchFamily="34" charset="0"/>
              </a:rPr>
              <a:t>‘not having sinned,’</a:t>
            </a:r>
            <a:r>
              <a:rPr lang="en-US" altLang="en-US" sz="2800" b="1" dirty="0">
                <a:solidFill>
                  <a:srgbClr val="000000"/>
                </a:solidFill>
                <a:latin typeface="Calibri" pitchFamily="34" charset="0"/>
                <a:cs typeface="Calibri" panose="020F0502020204030204" pitchFamily="34" charset="0"/>
              </a:rPr>
              <a:t> </a:t>
            </a:r>
            <a:r>
              <a:rPr lang="en-US" altLang="en-US" sz="2800" dirty="0">
                <a:solidFill>
                  <a:srgbClr val="000000"/>
                </a:solidFill>
                <a:latin typeface="Calibri" pitchFamily="34" charset="0"/>
                <a:cs typeface="Calibri" panose="020F0502020204030204" pitchFamily="34" charset="0"/>
              </a:rPr>
              <a:t>a condition which could be lost as was apparent with Adam. </a:t>
            </a:r>
          </a:p>
          <a:p>
            <a:pPr marL="346075" indent="-346075" eaLnBrk="1" hangingPunct="1">
              <a:spcBef>
                <a:spcPts val="600"/>
              </a:spcBef>
              <a:spcAft>
                <a:spcPts val="600"/>
              </a:spcAft>
              <a:buFont typeface="Arial" charset="0"/>
              <a:buChar char="•"/>
            </a:pPr>
            <a:r>
              <a:rPr lang="en-US" altLang="en-US" sz="2800" dirty="0">
                <a:latin typeface="Calibri" pitchFamily="34" charset="0"/>
                <a:cs typeface="Calibri" panose="020F0502020204030204" pitchFamily="34" charset="0"/>
              </a:rPr>
              <a:t>Adam died </a:t>
            </a:r>
            <a:r>
              <a:rPr lang="en-US" altLang="en-US" sz="2800" b="1" i="1" dirty="0">
                <a:latin typeface="Calibri" pitchFamily="34" charset="0"/>
                <a:cs typeface="Calibri" panose="020F0502020204030204" pitchFamily="34" charset="0"/>
              </a:rPr>
              <a:t>(became separated from God) </a:t>
            </a:r>
            <a:r>
              <a:rPr lang="en-US" altLang="en-US" sz="2800" dirty="0">
                <a:latin typeface="Calibri" pitchFamily="34" charset="0"/>
                <a:cs typeface="Calibri" panose="020F0502020204030204" pitchFamily="34" charset="0"/>
              </a:rPr>
              <a:t>because of rebellion in choosing his own way.  </a:t>
            </a:r>
          </a:p>
          <a:p>
            <a:pPr marL="346075" indent="-346075" eaLnBrk="1" hangingPunct="1">
              <a:spcBef>
                <a:spcPts val="600"/>
              </a:spcBef>
              <a:spcAft>
                <a:spcPts val="600"/>
              </a:spcAft>
              <a:buFont typeface="Arial" charset="0"/>
              <a:buChar char="•"/>
            </a:pPr>
            <a:r>
              <a:rPr lang="en-US" altLang="en-US" sz="2800" dirty="0">
                <a:latin typeface="Calibri" pitchFamily="34" charset="0"/>
                <a:cs typeface="Calibri" panose="020F0502020204030204" pitchFamily="34" charset="0"/>
              </a:rPr>
              <a:t>All humanity has inherited a sin nature through Adam.</a:t>
            </a:r>
          </a:p>
          <a:p>
            <a:pPr marL="346075" indent="-346075" eaLnBrk="1" hangingPunct="1">
              <a:spcBef>
                <a:spcPts val="600"/>
              </a:spcBef>
              <a:spcAft>
                <a:spcPts val="600"/>
              </a:spcAft>
              <a:buFont typeface="Arial" charset="0"/>
              <a:buChar char="•"/>
            </a:pPr>
            <a:r>
              <a:rPr lang="en-US" altLang="en-US" sz="2800" dirty="0">
                <a:latin typeface="Calibri" pitchFamily="34" charset="0"/>
                <a:cs typeface="Calibri" panose="020F0502020204030204" pitchFamily="34" charset="0"/>
              </a:rPr>
              <a:t>All unbelievers are now </a:t>
            </a:r>
            <a:r>
              <a:rPr lang="en-US" altLang="en-US" sz="2800" b="1" dirty="0">
                <a:latin typeface="Calibri" pitchFamily="34" charset="0"/>
                <a:cs typeface="Calibri" panose="020F0502020204030204" pitchFamily="34" charset="0"/>
              </a:rPr>
              <a:t>“in Adam”</a:t>
            </a:r>
            <a:r>
              <a:rPr lang="en-US" altLang="en-US" sz="2800" dirty="0">
                <a:latin typeface="Calibri" pitchFamily="34" charset="0"/>
                <a:cs typeface="Calibri" panose="020F0502020204030204" pitchFamily="34" charset="0"/>
              </a:rPr>
              <a:t> and share his spiritual history and subsequent consequences, </a:t>
            </a:r>
            <a:r>
              <a:rPr lang="en-US" altLang="en-US" sz="2800" b="1" i="1" dirty="0">
                <a:latin typeface="Calibri" pitchFamily="34" charset="0"/>
                <a:cs typeface="Calibri" panose="020F0502020204030204" pitchFamily="34" charset="0"/>
              </a:rPr>
              <a:t>through identification with him</a:t>
            </a:r>
            <a:r>
              <a:rPr lang="en-US" altLang="en-US" sz="2800" dirty="0">
                <a:latin typeface="Calibri" pitchFamily="34" charset="0"/>
                <a:cs typeface="Calibri" panose="020F0502020204030204" pitchFamily="34" charset="0"/>
              </a:rPr>
              <a:t>.</a:t>
            </a:r>
          </a:p>
        </p:txBody>
      </p:sp>
      <p:pic>
        <p:nvPicPr>
          <p:cNvPr id="6"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39075" y="76200"/>
            <a:ext cx="1228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28675" name="Rectangle 1"/>
          <p:cNvSpPr>
            <a:spLocks noChangeArrowheads="1"/>
          </p:cNvSpPr>
          <p:nvPr/>
        </p:nvSpPr>
        <p:spPr bwMode="auto">
          <a:xfrm>
            <a:off x="1625600" y="344488"/>
            <a:ext cx="589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5"/>
            </a:pPr>
            <a:r>
              <a:rPr lang="en-US" altLang="en-US" b="1" dirty="0">
                <a:latin typeface="Calibri" pitchFamily="34" charset="0"/>
                <a:cs typeface="Calibri" panose="020F0502020204030204" pitchFamily="34" charset="0"/>
              </a:rPr>
              <a:t>Christ’s Spiritual history?</a:t>
            </a:r>
          </a:p>
          <a:p>
            <a:pPr algn="ctr" eaLnBrk="1" hangingPunct="1">
              <a:spcBef>
                <a:spcPct val="0"/>
              </a:spcBef>
              <a:buNone/>
            </a:pPr>
            <a:r>
              <a:rPr lang="en-US" altLang="en-US" sz="2800" b="1" dirty="0">
                <a:latin typeface="Calibri" pitchFamily="34" charset="0"/>
                <a:cs typeface="Calibri" panose="020F0502020204030204" pitchFamily="34" charset="0"/>
              </a:rPr>
              <a:t>“I put you in remembrance”</a:t>
            </a:r>
          </a:p>
        </p:txBody>
      </p:sp>
      <p:sp>
        <p:nvSpPr>
          <p:cNvPr id="2" name="Rectangle 1"/>
          <p:cNvSpPr>
            <a:spLocks noChangeArrowheads="1"/>
          </p:cNvSpPr>
          <p:nvPr/>
        </p:nvSpPr>
        <p:spPr bwMode="auto">
          <a:xfrm>
            <a:off x="228600" y="1790700"/>
            <a:ext cx="86868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eaLnBrk="1" hangingPunct="1">
              <a:spcBef>
                <a:spcPts val="600"/>
              </a:spcBef>
              <a:spcAft>
                <a:spcPts val="600"/>
              </a:spcAft>
              <a:buFont typeface="Arial" panose="020B0604020202020204" pitchFamily="34" charset="0"/>
              <a:buChar char="•"/>
            </a:pPr>
            <a:r>
              <a:rPr lang="en-US" altLang="en-US" sz="2800" dirty="0">
                <a:latin typeface="Calibri" pitchFamily="34" charset="0"/>
                <a:cs typeface="Calibri" panose="020F0502020204030204" pitchFamily="34" charset="0"/>
              </a:rPr>
              <a:t>The moment we believed we were identified with </a:t>
            </a:r>
            <a:r>
              <a:rPr lang="en-US" altLang="en-US" sz="2800" b="1" i="1" dirty="0">
                <a:latin typeface="Calibri" pitchFamily="34" charset="0"/>
                <a:cs typeface="Calibri" panose="020F0502020204030204" pitchFamily="34" charset="0"/>
              </a:rPr>
              <a:t>(joined to) </a:t>
            </a:r>
            <a:r>
              <a:rPr lang="en-US" altLang="en-US" sz="2800" dirty="0">
                <a:latin typeface="Calibri" pitchFamily="34" charset="0"/>
                <a:cs typeface="Calibri" panose="020F0502020204030204" pitchFamily="34" charset="0"/>
              </a:rPr>
              <a:t>Christ in His Death, Burial, Resurrection, Ascension, and Seating in Heaven.</a:t>
            </a:r>
          </a:p>
          <a:p>
            <a:pPr marL="457200" indent="-457200" algn="just" eaLnBrk="1" hangingPunct="1">
              <a:spcBef>
                <a:spcPts val="600"/>
              </a:spcBef>
              <a:spcAft>
                <a:spcPts val="600"/>
              </a:spcAft>
              <a:buFont typeface="Arial" panose="020B0604020202020204" pitchFamily="34" charset="0"/>
              <a:buChar char="•"/>
            </a:pPr>
            <a:r>
              <a:rPr lang="en-US" altLang="en-US" sz="2800" dirty="0">
                <a:latin typeface="Calibri" pitchFamily="34" charset="0"/>
                <a:cs typeface="Calibri" panose="020F0502020204030204" pitchFamily="34" charset="0"/>
              </a:rPr>
              <a:t>Christ is righteous. The moment we believed we were given Christ’s righteousness which is unchangeable and eternal. Righteousness is right standing with God.</a:t>
            </a:r>
          </a:p>
          <a:p>
            <a:pPr marL="457200" indent="-457200" algn="just" eaLnBrk="1" hangingPunct="1">
              <a:spcBef>
                <a:spcPts val="600"/>
              </a:spcBef>
              <a:spcAft>
                <a:spcPts val="600"/>
              </a:spcAft>
              <a:buFont typeface="Arial" panose="020B0604020202020204" pitchFamily="34" charset="0"/>
              <a:buChar char="•"/>
            </a:pPr>
            <a:r>
              <a:rPr lang="en-US" altLang="en-US" sz="2800" dirty="0">
                <a:latin typeface="Calibri" pitchFamily="34" charset="0"/>
                <a:cs typeface="Calibri" panose="020F0502020204030204" pitchFamily="34" charset="0"/>
              </a:rPr>
              <a:t>The moment we believed we were positionally “in Christ”, a New Man with a New Nature.</a:t>
            </a: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8600" y="76200"/>
            <a:ext cx="121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422401"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791593"/>
            <a:ext cx="8763000" cy="3847207"/>
          </a:xfrm>
          <a:prstGeom prst="rect">
            <a:avLst/>
          </a:prstGeom>
        </p:spPr>
        <p:txBody>
          <a:bodyPr wrap="square">
            <a:spAutoFit/>
          </a:bodyPr>
          <a:lstStyle/>
          <a:p>
            <a:pPr marL="457200" indent="-457200" algn="just">
              <a:spcBef>
                <a:spcPts val="600"/>
              </a:spcBef>
              <a:spcAft>
                <a:spcPts val="600"/>
              </a:spcAft>
              <a:buFont typeface="Arial" panose="020B0604020202020204" pitchFamily="34" charset="0"/>
              <a:buChar char="•"/>
              <a:defRPr/>
            </a:pPr>
            <a:r>
              <a:rPr lang="en-US" sz="2800" dirty="0">
                <a:latin typeface="Calibri" pitchFamily="34" charset="0"/>
                <a:cs typeface="Calibri" pitchFamily="34" charset="0"/>
              </a:rPr>
              <a:t>Identification with Christ, (being “in Christ”), </a:t>
            </a:r>
            <a:r>
              <a:rPr lang="en-US" sz="2800" b="1" u="sng" dirty="0">
                <a:latin typeface="Calibri" pitchFamily="34" charset="0"/>
                <a:cs typeface="Calibri" pitchFamily="34" charset="0"/>
              </a:rPr>
              <a:t>joins us</a:t>
            </a:r>
            <a:r>
              <a:rPr lang="en-US" sz="2800" b="1" dirty="0">
                <a:latin typeface="Calibri" pitchFamily="34" charset="0"/>
                <a:cs typeface="Calibri" pitchFamily="34" charset="0"/>
              </a:rPr>
              <a:t> </a:t>
            </a:r>
            <a:r>
              <a:rPr lang="en-US" sz="2800" dirty="0">
                <a:latin typeface="Calibri" pitchFamily="34" charset="0"/>
                <a:cs typeface="Calibri" pitchFamily="34" charset="0"/>
              </a:rPr>
              <a:t>to Christ.  As believers, </a:t>
            </a:r>
            <a:r>
              <a:rPr lang="en-US" sz="2800" b="1" dirty="0">
                <a:latin typeface="Calibri" pitchFamily="34" charset="0"/>
                <a:cs typeface="Calibri" pitchFamily="34" charset="0"/>
              </a:rPr>
              <a:t>‘</a:t>
            </a:r>
            <a:r>
              <a:rPr lang="en-US" sz="2800" b="1" u="sng" dirty="0">
                <a:latin typeface="Calibri" pitchFamily="34" charset="0"/>
                <a:cs typeface="Calibri" pitchFamily="34" charset="0"/>
              </a:rPr>
              <a:t>what was true</a:t>
            </a:r>
            <a:r>
              <a:rPr lang="en-US" sz="2800" b="1" dirty="0">
                <a:latin typeface="Calibri" pitchFamily="34" charset="0"/>
                <a:cs typeface="Calibri" pitchFamily="34" charset="0"/>
              </a:rPr>
              <a:t>’</a:t>
            </a:r>
            <a:r>
              <a:rPr lang="en-US" sz="2800" dirty="0">
                <a:latin typeface="Calibri" pitchFamily="34" charset="0"/>
                <a:cs typeface="Calibri" pitchFamily="34" charset="0"/>
              </a:rPr>
              <a:t> of our being joined to and identified with Adam has forever changed.</a:t>
            </a:r>
          </a:p>
          <a:p>
            <a:pPr marL="914400" indent="-457200" algn="just">
              <a:spcBef>
                <a:spcPts val="600"/>
              </a:spcBef>
              <a:spcAft>
                <a:spcPts val="600"/>
              </a:spcAft>
              <a:buFont typeface="Calibri" panose="020F0502020204030204" pitchFamily="34" charset="0"/>
              <a:buChar char="―"/>
              <a:defRPr/>
            </a:pPr>
            <a:r>
              <a:rPr lang="en-US" sz="2800" dirty="0">
                <a:latin typeface="Calibri" pitchFamily="34" charset="0"/>
                <a:cs typeface="Calibri" pitchFamily="34" charset="0"/>
              </a:rPr>
              <a:t>Identified with Christ, we were </a:t>
            </a:r>
            <a:r>
              <a:rPr lang="en-US" sz="2800" b="1" dirty="0">
                <a:latin typeface="Calibri" pitchFamily="34" charset="0"/>
                <a:cs typeface="Calibri" pitchFamily="34" charset="0"/>
              </a:rPr>
              <a:t>joined to </a:t>
            </a:r>
            <a:r>
              <a:rPr lang="en-US" sz="2800" dirty="0">
                <a:latin typeface="Calibri" pitchFamily="34" charset="0"/>
                <a:cs typeface="Calibri" pitchFamily="34" charset="0"/>
              </a:rPr>
              <a:t>Christ, to His righteousness, and to His spiritual history.</a:t>
            </a:r>
          </a:p>
          <a:p>
            <a:pPr marL="914400" indent="-457200" algn="just">
              <a:spcBef>
                <a:spcPts val="600"/>
              </a:spcBef>
              <a:spcAft>
                <a:spcPts val="600"/>
              </a:spcAft>
              <a:buFont typeface="Calibri" panose="020F0502020204030204" pitchFamily="34" charset="0"/>
              <a:buChar char="―"/>
              <a:defRPr/>
            </a:pPr>
            <a:r>
              <a:rPr lang="en-US" sz="2800" dirty="0">
                <a:latin typeface="Calibri" pitchFamily="34" charset="0"/>
                <a:cs typeface="Calibri" pitchFamily="34" charset="0"/>
              </a:rPr>
              <a:t>In our identification with Christ, each one of us was </a:t>
            </a:r>
            <a:r>
              <a:rPr lang="en-US" sz="2800" b="1" dirty="0">
                <a:latin typeface="Calibri" pitchFamily="34" charset="0"/>
                <a:cs typeface="Calibri" pitchFamily="34" charset="0"/>
              </a:rPr>
              <a:t>separated from </a:t>
            </a:r>
            <a:r>
              <a:rPr lang="en-US" sz="2800" dirty="0">
                <a:latin typeface="Calibri" pitchFamily="34" charset="0"/>
                <a:cs typeface="Calibri" pitchFamily="34" charset="0"/>
              </a:rPr>
              <a:t>the Sin Nature, the Law, the World, and from Adam’s spiritual history.  </a:t>
            </a:r>
          </a:p>
        </p:txBody>
      </p:sp>
      <p:sp>
        <p:nvSpPr>
          <p:cNvPr id="8" name="Rectangle 1"/>
          <p:cNvSpPr>
            <a:spLocks noChangeArrowheads="1"/>
          </p:cNvSpPr>
          <p:nvPr/>
        </p:nvSpPr>
        <p:spPr bwMode="auto">
          <a:xfrm>
            <a:off x="1625600" y="344488"/>
            <a:ext cx="5892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indent="-463550" algn="ctr" eaLnBrk="1" hangingPunct="1">
              <a:spcBef>
                <a:spcPct val="0"/>
              </a:spcBef>
              <a:buFont typeface="+mj-lt"/>
              <a:buAutoNum type="arabicPeriod" startAt="5"/>
            </a:pPr>
            <a:r>
              <a:rPr lang="en-US" altLang="en-US" b="1" dirty="0">
                <a:latin typeface="Calibri" pitchFamily="34" charset="0"/>
                <a:cs typeface="Calibri" panose="020F0502020204030204" pitchFamily="34" charset="0"/>
              </a:rPr>
              <a:t>Christ’s Spiritual history?</a:t>
            </a:r>
          </a:p>
          <a:p>
            <a:pPr algn="ctr" eaLnBrk="1" hangingPunct="1">
              <a:spcBef>
                <a:spcPct val="0"/>
              </a:spcBef>
              <a:buNone/>
            </a:pPr>
            <a:r>
              <a:rPr lang="en-US" altLang="en-US" sz="2800" b="1" dirty="0">
                <a:latin typeface="Calibri" pitchFamily="34" charset="0"/>
                <a:cs typeface="Calibri" panose="020F0502020204030204" pitchFamily="34" charset="0"/>
              </a:rPr>
              <a:t>“I put you in remembrance”</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8600" y="76200"/>
            <a:ext cx="121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422401"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625600" y="228600"/>
            <a:ext cx="58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pPr>
            <a:r>
              <a:rPr lang="en-US" altLang="en-US" b="1" dirty="0">
                <a:latin typeface="Calibri" pitchFamily="34" charset="0"/>
                <a:cs typeface="Calibri" panose="020F0502020204030204" pitchFamily="34" charset="0"/>
              </a:rPr>
              <a:t>In Adam or In Christ?</a:t>
            </a: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53596" y="838200"/>
            <a:ext cx="423680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707090631"/>
              </p:ext>
            </p:extLst>
          </p:nvPr>
        </p:nvGraphicFramePr>
        <p:xfrm>
          <a:off x="114301" y="4191000"/>
          <a:ext cx="8915399" cy="2456923"/>
        </p:xfrm>
        <a:graphic>
          <a:graphicData uri="http://schemas.openxmlformats.org/drawingml/2006/table">
            <a:tbl>
              <a:tblPr firstRow="1" bandRow="1">
                <a:tableStyleId>{5C22544A-7EE6-4342-B048-85BDC9FD1C3A}</a:tableStyleId>
              </a:tblPr>
              <a:tblGrid>
                <a:gridCol w="1927759">
                  <a:extLst>
                    <a:ext uri="{9D8B030D-6E8A-4147-A177-3AD203B41FA5}">
                      <a16:colId xmlns:a16="http://schemas.microsoft.com/office/drawing/2014/main" val="1830400253"/>
                    </a:ext>
                  </a:extLst>
                </a:gridCol>
                <a:gridCol w="4015840">
                  <a:extLst>
                    <a:ext uri="{9D8B030D-6E8A-4147-A177-3AD203B41FA5}">
                      <a16:colId xmlns:a16="http://schemas.microsoft.com/office/drawing/2014/main" val="1348009040"/>
                    </a:ext>
                  </a:extLst>
                </a:gridCol>
                <a:gridCol w="2971800">
                  <a:extLst>
                    <a:ext uri="{9D8B030D-6E8A-4147-A177-3AD203B41FA5}">
                      <a16:colId xmlns:a16="http://schemas.microsoft.com/office/drawing/2014/main" val="3365082261"/>
                    </a:ext>
                  </a:extLst>
                </a:gridCol>
              </a:tblGrid>
              <a:tr h="496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FF"/>
                          </a:solidFill>
                          <a:latin typeface="Calibri" panose="020F0502020204030204" pitchFamily="34" charset="0"/>
                          <a:ea typeface="+mn-ea"/>
                          <a:cs typeface="Calibri" panose="020F0502020204030204" pitchFamily="34" charset="0"/>
                        </a:rPr>
                        <a:t>JOINED 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FF"/>
                          </a:solidFill>
                          <a:latin typeface="Calibri" panose="020F0502020204030204" pitchFamily="34" charset="0"/>
                          <a:ea typeface="+mn-ea"/>
                          <a:cs typeface="Calibri" panose="020F0502020204030204" pitchFamily="34" charset="0"/>
                        </a:rPr>
                        <a:t>SEPARATED FROM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extLst>
                  <a:ext uri="{0D108BD9-81ED-4DB2-BD59-A6C34878D82A}">
                    <a16:rowId xmlns:a16="http://schemas.microsoft.com/office/drawing/2014/main" val="4099219088"/>
                  </a:ext>
                </a:extLst>
              </a:tr>
              <a:tr h="856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latin typeface="Calibri" panose="020F0502020204030204" pitchFamily="34" charset="0"/>
                          <a:ea typeface="+mn-ea"/>
                          <a:cs typeface="Calibri" panose="020F0502020204030204" pitchFamily="34" charset="0"/>
                        </a:rPr>
                        <a:t>IN ADAM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Old Man, Sin Nature, Adam’s History, Came under Satan’s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cs typeface="Calibri" panose="020F0502020204030204" pitchFamily="34" charset="0"/>
                        </a:rPr>
                        <a:t>Christ, Heaven, Spiritual Blessing, Eternity with God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extLst>
                  <a:ext uri="{0D108BD9-81ED-4DB2-BD59-A6C34878D82A}">
                    <a16:rowId xmlns:a16="http://schemas.microsoft.com/office/drawing/2014/main" val="1814591874"/>
                  </a:ext>
                </a:extLst>
              </a:tr>
              <a:tr h="24712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2016297"/>
                  </a:ext>
                </a:extLst>
              </a:tr>
              <a:tr h="856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IN CHRIST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latin typeface="Calibri" panose="020F0502020204030204" pitchFamily="34" charset="0"/>
                          <a:cs typeface="Calibri" panose="020F0502020204030204" pitchFamily="34" charset="0"/>
                        </a:rPr>
                        <a:t>New Man, New Nature, Christ’s History, Christ’s righteousness, Christ’s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latin typeface="Calibri" panose="020F0502020204030204" pitchFamily="34" charset="0"/>
                          <a:cs typeface="Calibri" panose="020F0502020204030204" pitchFamily="34" charset="0"/>
                        </a:rPr>
                        <a:t>Adam, Old Man, Sin Nature, Adam’s History, World, Devil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extLst>
                  <a:ext uri="{0D108BD9-81ED-4DB2-BD59-A6C34878D82A}">
                    <a16:rowId xmlns:a16="http://schemas.microsoft.com/office/drawing/2014/main" val="3928003718"/>
                  </a:ext>
                </a:extLst>
              </a:tr>
            </a:tbl>
          </a:graphicData>
        </a:graphic>
      </p:graphicFrame>
    </p:spTree>
    <p:extLst>
      <p:ext uri="{BB962C8B-B14F-4D97-AF65-F5344CB8AC3E}">
        <p14:creationId xmlns:p14="http://schemas.microsoft.com/office/powerpoint/2010/main" val="371909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3997" y="2621280"/>
            <a:ext cx="2400000" cy="32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stretch>
            <a:fillRect/>
          </a:stretch>
        </p:blipFill>
        <p:spPr>
          <a:xfrm>
            <a:off x="5873714" y="2621280"/>
            <a:ext cx="2400300" cy="32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Image result for Why Should I 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97" y="762000"/>
            <a:ext cx="7396006" cy="3383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C:\Users\Dr. Jim McGowan\AppData\Local\Microsoft\Windows\Temporary Internet Files\Content.IE5\FSW48DSR\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85738"/>
            <a:ext cx="6762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32772" name="Rectangle 1"/>
          <p:cNvSpPr>
            <a:spLocks noChangeArrowheads="1"/>
          </p:cNvSpPr>
          <p:nvPr/>
        </p:nvSpPr>
        <p:spPr bwMode="auto">
          <a:xfrm>
            <a:off x="1371600" y="457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cs typeface="Calibri" panose="020F0502020204030204" pitchFamily="34" charset="0"/>
              </a:rPr>
              <a:t>So is this all… just hypothetical?</a:t>
            </a:r>
            <a:endParaRPr lang="en-US" altLang="en-US" sz="3600" dirty="0">
              <a:latin typeface="Calibri" pitchFamily="34" charset="0"/>
              <a:cs typeface="Calibri" panose="020F0502020204030204" pitchFamily="34" charset="0"/>
            </a:endParaRPr>
          </a:p>
        </p:txBody>
      </p:sp>
      <p:sp>
        <p:nvSpPr>
          <p:cNvPr id="32773" name="Rectangle 2"/>
          <p:cNvSpPr>
            <a:spLocks noChangeArrowheads="1"/>
          </p:cNvSpPr>
          <p:nvPr/>
        </p:nvSpPr>
        <p:spPr bwMode="auto">
          <a:xfrm>
            <a:off x="3505200" y="1400175"/>
            <a:ext cx="5562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ts val="600"/>
              </a:spcBef>
              <a:spcAft>
                <a:spcPts val="600"/>
              </a:spcAft>
              <a:buFontTx/>
              <a:buNone/>
            </a:pPr>
            <a:r>
              <a:rPr lang="en-US" altLang="en-US" sz="2800" dirty="0">
                <a:latin typeface="Calibri" pitchFamily="34" charset="0"/>
                <a:cs typeface="Calibri" panose="020F0502020204030204" pitchFamily="34" charset="0"/>
              </a:rPr>
              <a:t>…our understanding of identification Truth directly affects, at least two areas that touch </a:t>
            </a:r>
            <a:r>
              <a:rPr lang="en-US" altLang="en-US" sz="2800" b="1" u="sng" dirty="0">
                <a:latin typeface="Calibri" pitchFamily="34" charset="0"/>
                <a:cs typeface="Calibri" panose="020F0502020204030204" pitchFamily="34" charset="0"/>
              </a:rPr>
              <a:t>directly</a:t>
            </a:r>
            <a:r>
              <a:rPr lang="en-US" altLang="en-US" sz="2800" b="1" dirty="0">
                <a:latin typeface="Calibri" pitchFamily="34" charset="0"/>
                <a:cs typeface="Calibri" panose="020F0502020204030204" pitchFamily="34" charset="0"/>
              </a:rPr>
              <a:t> </a:t>
            </a:r>
            <a:r>
              <a:rPr lang="en-US" altLang="en-US" sz="2800" dirty="0">
                <a:latin typeface="Calibri" pitchFamily="34" charset="0"/>
                <a:cs typeface="Calibri" panose="020F0502020204030204" pitchFamily="34" charset="0"/>
              </a:rPr>
              <a:t>upon what God is doing in the life of the believer, 1) </a:t>
            </a:r>
            <a:r>
              <a:rPr lang="en-US" altLang="en-US" sz="2800" b="1" dirty="0">
                <a:latin typeface="Calibri" pitchFamily="34" charset="0"/>
                <a:cs typeface="Calibri" panose="020F0502020204030204" pitchFamily="34" charset="0"/>
              </a:rPr>
              <a:t>the Sin Nature and </a:t>
            </a:r>
            <a:r>
              <a:rPr lang="en-US" altLang="en-US" sz="2800" dirty="0">
                <a:latin typeface="Calibri" pitchFamily="34" charset="0"/>
                <a:cs typeface="Calibri" panose="020F0502020204030204" pitchFamily="34" charset="0"/>
              </a:rPr>
              <a:t>2) </a:t>
            </a:r>
            <a:r>
              <a:rPr lang="en-US" altLang="en-US" sz="2800" b="1" dirty="0">
                <a:latin typeface="Calibri" pitchFamily="34" charset="0"/>
                <a:cs typeface="Calibri" panose="020F0502020204030204" pitchFamily="34" charset="0"/>
              </a:rPr>
              <a:t>the Continuing Person…</a:t>
            </a:r>
          </a:p>
        </p:txBody>
      </p:sp>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3999"/>
            <a:ext cx="3397618"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87338" y="4572000"/>
            <a:ext cx="8551861" cy="1969770"/>
          </a:xfrm>
          <a:prstGeom prst="rect">
            <a:avLst/>
          </a:prstGeom>
        </p:spPr>
        <p:txBody>
          <a:bodyPr wrap="square">
            <a:spAutoFit/>
          </a:bodyPr>
          <a:lstStyle/>
          <a:p>
            <a:pPr algn="just">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rPr>
              <a:t>..and, I</a:t>
            </a:r>
            <a:r>
              <a:rPr lang="en-US" altLang="en-US" sz="2800" dirty="0">
                <a:latin typeface="Calibri" pitchFamily="34" charset="0"/>
                <a:cs typeface="Calibri" panose="020F0502020204030204" pitchFamily="34" charset="0"/>
              </a:rPr>
              <a:t>dentification Truth provides </a:t>
            </a:r>
            <a:r>
              <a:rPr lang="en-US" altLang="en-US" sz="2800" dirty="0">
                <a:latin typeface="Calibri" panose="020F0502020204030204" pitchFamily="34" charset="0"/>
                <a:ea typeface="Calibri" panose="020F0502020204030204" pitchFamily="34" charset="0"/>
                <a:cs typeface="Calibri" panose="020F0502020204030204" pitchFamily="34" charset="0"/>
              </a:rPr>
              <a:t>answers to two important questions:</a:t>
            </a:r>
          </a:p>
          <a:p>
            <a:pPr marL="457200" indent="-457200" algn="just">
              <a:spcAft>
                <a:spcPts val="600"/>
              </a:spcAft>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Why do believers sin? and, </a:t>
            </a:r>
          </a:p>
          <a:p>
            <a:pPr marL="457200" indent="-457200" algn="just">
              <a:spcAft>
                <a:spcPts val="600"/>
              </a:spcAft>
              <a:buFont typeface="Arial" panose="020B0604020202020204" pitchFamily="34" charset="0"/>
              <a:buChar char="•"/>
            </a:pPr>
            <a:r>
              <a:rPr lang="en-US" altLang="en-US" sz="2800" b="1" dirty="0">
                <a:latin typeface="Calibri" panose="020F0502020204030204" pitchFamily="34" charset="0"/>
                <a:ea typeface="Calibri" panose="020F0502020204030204" pitchFamily="34" charset="0"/>
                <a:cs typeface="Calibri" panose="020F0502020204030204" pitchFamily="34" charset="0"/>
              </a:rPr>
              <a:t>How do believers have any hope of not sinning?</a:t>
            </a:r>
            <a:r>
              <a:rPr lang="en-US" altLang="en-US" sz="28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4894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childTnLst>
                                  <p:subTnLst>
                                    <p:animClr clrSpc="rgb" dir="cw">
                                      <p:cBhvr override="childStyle">
                                        <p:cTn dur="1" fill="hold" display="0" masterRel="nextClick" afterEffect="1"/>
                                        <p:tgtEl>
                                          <p:spTgt spid="32773"/>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0"/>
          <p:cNvSpPr txBox="1">
            <a:spLocks noChangeArrowheads="1"/>
          </p:cNvSpPr>
          <p:nvPr/>
        </p:nvSpPr>
        <p:spPr bwMode="auto">
          <a:xfrm>
            <a:off x="4038600" y="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latin typeface="Calibri" panose="020F0502020204030204" pitchFamily="34" charset="0"/>
              <a:cs typeface="Calibri" panose="020F0502020204030204" pitchFamily="34" charset="0"/>
            </a:endParaRPr>
          </a:p>
        </p:txBody>
      </p:sp>
      <p:sp>
        <p:nvSpPr>
          <p:cNvPr id="29699" name="Rectangle 2"/>
          <p:cNvSpPr>
            <a:spLocks noChangeArrowheads="1"/>
          </p:cNvSpPr>
          <p:nvPr/>
        </p:nvSpPr>
        <p:spPr bwMode="auto">
          <a:xfrm>
            <a:off x="3352800" y="1371600"/>
            <a:ext cx="5715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144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3550" algn="just" eaLnBrk="1" hangingPunct="1">
              <a:spcBef>
                <a:spcPts val="600"/>
              </a:spcBef>
              <a:spcAft>
                <a:spcPts val="600"/>
              </a:spcAft>
              <a:buFont typeface="+mj-lt"/>
              <a:buAutoNum type="arabicParenR"/>
              <a:defRPr/>
            </a:pPr>
            <a:r>
              <a:rPr lang="en-US" altLang="en-US" sz="2800" dirty="0">
                <a:latin typeface="Calibri" pitchFamily="34" charset="0"/>
                <a:cs typeface="Calibri" panose="020F0502020204030204" pitchFamily="34" charset="0"/>
              </a:rPr>
              <a:t>Identification Truth reveals the primary manner of dealing with the Sin Nature, </a:t>
            </a:r>
            <a:r>
              <a:rPr lang="en-US" altLang="en-US" sz="2800" b="1" i="1" dirty="0">
                <a:latin typeface="Calibri" pitchFamily="34" charset="0"/>
                <a:cs typeface="Calibri" panose="020F0502020204030204" pitchFamily="34" charset="0"/>
              </a:rPr>
              <a:t>which is </a:t>
            </a:r>
            <a:r>
              <a:rPr lang="en-US" altLang="en-US" sz="2800" b="1" dirty="0">
                <a:latin typeface="Calibri" pitchFamily="34" charset="0"/>
                <a:cs typeface="Calibri" panose="020F0502020204030204" pitchFamily="34" charset="0"/>
              </a:rPr>
              <a:t>– our identification with Christ (Romans 6:1-14).</a:t>
            </a:r>
            <a:r>
              <a:rPr lang="en-US" altLang="en-US" sz="2800" dirty="0">
                <a:latin typeface="Calibri" pitchFamily="34" charset="0"/>
                <a:cs typeface="Calibri" panose="020F0502020204030204" pitchFamily="34" charset="0"/>
              </a:rPr>
              <a:t>  </a:t>
            </a:r>
          </a:p>
        </p:txBody>
      </p:sp>
      <p:sp>
        <p:nvSpPr>
          <p:cNvPr id="33796" name="Rectangle 1"/>
          <p:cNvSpPr>
            <a:spLocks noChangeArrowheads="1"/>
          </p:cNvSpPr>
          <p:nvPr/>
        </p:nvSpPr>
        <p:spPr bwMode="auto">
          <a:xfrm>
            <a:off x="1371600" y="457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cs typeface="Calibri" panose="020F0502020204030204" pitchFamily="34" charset="0"/>
              </a:rPr>
              <a:t>So is this all… just hypothetical?</a:t>
            </a:r>
            <a:endParaRPr lang="en-US" altLang="en-US" sz="3600" dirty="0">
              <a:latin typeface="Calibri" pitchFamily="34" charset="0"/>
              <a:cs typeface="Calibri" panose="020F0502020204030204" pitchFamily="34" charset="0"/>
            </a:endParaRPr>
          </a:p>
        </p:txBody>
      </p:sp>
      <p:pic>
        <p:nvPicPr>
          <p:cNvPr id="33798" name="Picture 5" descr="C:\Users\Dr. Jim McGowan\AppData\Local\Microsoft\Windows\Temporary Internet Files\Content.IE5\FSW48DSR\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85738"/>
            <a:ext cx="6762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3999"/>
            <a:ext cx="320040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60152"/>
            <a:ext cx="8991600" cy="6675120"/>
          </a:xfrm>
          <a:prstGeom prst="rect">
            <a:avLst/>
          </a:prstGeom>
        </p:spPr>
      </p:pic>
      <p:sp>
        <p:nvSpPr>
          <p:cNvPr id="2" name="Rectangle 1"/>
          <p:cNvSpPr/>
          <p:nvPr/>
        </p:nvSpPr>
        <p:spPr>
          <a:xfrm>
            <a:off x="76200" y="144334"/>
            <a:ext cx="8991600" cy="5388142"/>
          </a:xfrm>
          <a:prstGeom prst="rect">
            <a:avLst/>
          </a:prstGeom>
        </p:spPr>
        <p:txBody>
          <a:bodyPr wrap="square">
            <a:spAutoFit/>
          </a:bodyPr>
          <a:lstStyle/>
          <a:p>
            <a:pPr marL="0" marR="0" algn="ctr">
              <a:lnSpc>
                <a:spcPct val="115000"/>
              </a:lnSpc>
              <a:spcBef>
                <a:spcPts val="0"/>
              </a:spcBef>
              <a:spcAft>
                <a:spcPts val="1000"/>
              </a:spcAft>
            </a:pPr>
            <a:r>
              <a:rPr lang="en-US" sz="2000" b="1" dirty="0">
                <a:latin typeface="Calibri" panose="020F0502020204030204" pitchFamily="34" charset="0"/>
              </a:rPr>
              <a:t>Romans 6:1–14 (NASB95) </a:t>
            </a:r>
          </a:p>
          <a:p>
            <a:pPr marL="0" marR="0" algn="just">
              <a:lnSpc>
                <a:spcPct val="115000"/>
              </a:lnSpc>
              <a:spcBef>
                <a:spcPts val="0"/>
              </a:spcBef>
              <a:spcAft>
                <a:spcPts val="1000"/>
              </a:spcAft>
            </a:pPr>
            <a:r>
              <a:rPr lang="en-US" sz="1700" baseline="30000" dirty="0">
                <a:latin typeface="Calibri" panose="020F0502020204030204" pitchFamily="34" charset="0"/>
              </a:rPr>
              <a:t>1</a:t>
            </a:r>
            <a:r>
              <a:rPr lang="en-US" sz="1700" dirty="0">
                <a:latin typeface="Calibri" panose="020F0502020204030204" pitchFamily="34" charset="0"/>
              </a:rPr>
              <a:t> What shall we say then? Are we to continue in sin so that grace may increase? </a:t>
            </a:r>
            <a:r>
              <a:rPr lang="en-US" sz="1700" baseline="30000" dirty="0">
                <a:latin typeface="Calibri" panose="020F0502020204030204" pitchFamily="34" charset="0"/>
              </a:rPr>
              <a:t>2</a:t>
            </a:r>
            <a:r>
              <a:rPr lang="en-US" sz="1700" dirty="0">
                <a:latin typeface="Calibri" panose="020F0502020204030204" pitchFamily="34" charset="0"/>
              </a:rPr>
              <a:t> May it never be! How shall we who </a:t>
            </a:r>
            <a:r>
              <a:rPr lang="en-US" sz="1700" b="1" u="sng" dirty="0">
                <a:solidFill>
                  <a:srgbClr val="0000FF"/>
                </a:solidFill>
                <a:highlight>
                  <a:srgbClr val="FFFF00"/>
                </a:highlight>
                <a:latin typeface="Calibri" panose="020F0502020204030204" pitchFamily="34" charset="0"/>
              </a:rPr>
              <a:t>died to sin</a:t>
            </a:r>
            <a:r>
              <a:rPr lang="en-US" sz="1700" b="1" dirty="0">
                <a:solidFill>
                  <a:srgbClr val="0000FF"/>
                </a:solidFill>
                <a:latin typeface="Calibri" panose="020F0502020204030204" pitchFamily="34" charset="0"/>
              </a:rPr>
              <a:t> </a:t>
            </a:r>
            <a:r>
              <a:rPr lang="en-US" sz="1700" dirty="0">
                <a:latin typeface="Calibri" panose="020F0502020204030204" pitchFamily="34" charset="0"/>
              </a:rPr>
              <a:t>still live in it? </a:t>
            </a:r>
            <a:r>
              <a:rPr lang="en-US" sz="1700" baseline="30000" dirty="0">
                <a:latin typeface="Calibri" panose="020F0502020204030204" pitchFamily="34" charset="0"/>
              </a:rPr>
              <a:t>3</a:t>
            </a:r>
            <a:r>
              <a:rPr lang="en-US" sz="1700" dirty="0">
                <a:latin typeface="Calibri" panose="020F0502020204030204" pitchFamily="34" charset="0"/>
              </a:rPr>
              <a:t> Or do you not know that all of us who have been </a:t>
            </a:r>
            <a:r>
              <a:rPr lang="en-US" sz="1700" b="1" u="sng" dirty="0">
                <a:solidFill>
                  <a:srgbClr val="0000FF"/>
                </a:solidFill>
                <a:highlight>
                  <a:srgbClr val="FFFF00"/>
                </a:highlight>
                <a:latin typeface="Calibri" panose="020F0502020204030204" pitchFamily="34" charset="0"/>
              </a:rPr>
              <a:t>baptized into Christ Jesus </a:t>
            </a:r>
            <a:r>
              <a:rPr lang="en-US" sz="1700" dirty="0">
                <a:latin typeface="Calibri" panose="020F0502020204030204" pitchFamily="34" charset="0"/>
              </a:rPr>
              <a:t>have been </a:t>
            </a:r>
            <a:r>
              <a:rPr lang="en-US" sz="1700" b="1" u="sng" dirty="0">
                <a:solidFill>
                  <a:srgbClr val="0000FF"/>
                </a:solidFill>
                <a:highlight>
                  <a:srgbClr val="FFFF00"/>
                </a:highlight>
                <a:latin typeface="Calibri" panose="020F0502020204030204" pitchFamily="34" charset="0"/>
              </a:rPr>
              <a:t>baptized into His death</a:t>
            </a:r>
            <a:r>
              <a:rPr lang="en-US" sz="1700" dirty="0">
                <a:latin typeface="Calibri" panose="020F0502020204030204" pitchFamily="34" charset="0"/>
              </a:rPr>
              <a:t>? </a:t>
            </a:r>
            <a:r>
              <a:rPr lang="en-US" sz="1700" baseline="30000" dirty="0">
                <a:latin typeface="Calibri" panose="020F0502020204030204" pitchFamily="34" charset="0"/>
              </a:rPr>
              <a:t>4</a:t>
            </a:r>
            <a:r>
              <a:rPr lang="en-US" sz="1700" dirty="0">
                <a:latin typeface="Calibri" panose="020F0502020204030204" pitchFamily="34" charset="0"/>
              </a:rPr>
              <a:t> Therefore we have been </a:t>
            </a:r>
            <a:r>
              <a:rPr lang="en-US" sz="1700" b="1" u="sng" dirty="0">
                <a:solidFill>
                  <a:srgbClr val="0000FF"/>
                </a:solidFill>
                <a:highlight>
                  <a:srgbClr val="FFFF00"/>
                </a:highlight>
                <a:latin typeface="Calibri" panose="020F0502020204030204" pitchFamily="34" charset="0"/>
              </a:rPr>
              <a:t>buried with Him through baptism into death</a:t>
            </a:r>
            <a:r>
              <a:rPr lang="en-US" sz="1700" dirty="0">
                <a:latin typeface="Calibri" panose="020F0502020204030204" pitchFamily="34" charset="0"/>
              </a:rPr>
              <a:t>, so that as Christ was raised from the dead through the glory of the Father, so we too might walk in newness of life. </a:t>
            </a:r>
            <a:r>
              <a:rPr lang="en-US" sz="1700" baseline="30000" dirty="0">
                <a:latin typeface="Calibri" panose="020F0502020204030204" pitchFamily="34" charset="0"/>
              </a:rPr>
              <a:t>5</a:t>
            </a:r>
            <a:r>
              <a:rPr lang="en-US" sz="1700" dirty="0">
                <a:latin typeface="Calibri" panose="020F0502020204030204" pitchFamily="34" charset="0"/>
              </a:rPr>
              <a:t> For if we have become </a:t>
            </a:r>
            <a:r>
              <a:rPr lang="en-US" sz="1700" b="1" u="sng" dirty="0">
                <a:solidFill>
                  <a:srgbClr val="0000FF"/>
                </a:solidFill>
                <a:highlight>
                  <a:srgbClr val="FFFF00"/>
                </a:highlight>
                <a:latin typeface="Calibri" panose="020F0502020204030204" pitchFamily="34" charset="0"/>
              </a:rPr>
              <a:t>united with Him in the likeness of His death</a:t>
            </a:r>
            <a:r>
              <a:rPr lang="en-US" sz="1700" dirty="0">
                <a:latin typeface="Calibri" panose="020F0502020204030204" pitchFamily="34" charset="0"/>
              </a:rPr>
              <a:t>, certainly we shall also be </a:t>
            </a:r>
            <a:r>
              <a:rPr lang="en-US" sz="1700" b="1" i="1" u="sng" dirty="0">
                <a:solidFill>
                  <a:srgbClr val="0000FF"/>
                </a:solidFill>
                <a:highlight>
                  <a:srgbClr val="FFFF00"/>
                </a:highlight>
                <a:latin typeface="Calibri" panose="020F0502020204030204" pitchFamily="34" charset="0"/>
              </a:rPr>
              <a:t>in the likeness</a:t>
            </a:r>
            <a:r>
              <a:rPr lang="en-US" sz="1700" b="1" u="sng" dirty="0">
                <a:solidFill>
                  <a:srgbClr val="0000FF"/>
                </a:solidFill>
                <a:highlight>
                  <a:srgbClr val="FFFF00"/>
                </a:highlight>
                <a:latin typeface="Calibri" panose="020F0502020204030204" pitchFamily="34" charset="0"/>
              </a:rPr>
              <a:t> of His resurrection</a:t>
            </a:r>
            <a:r>
              <a:rPr lang="en-US" sz="1700" dirty="0">
                <a:latin typeface="Calibri" panose="020F0502020204030204" pitchFamily="34" charset="0"/>
              </a:rPr>
              <a:t>, </a:t>
            </a:r>
            <a:r>
              <a:rPr lang="en-US" sz="1700" baseline="30000" dirty="0">
                <a:latin typeface="Calibri" panose="020F0502020204030204" pitchFamily="34" charset="0"/>
              </a:rPr>
              <a:t>6</a:t>
            </a:r>
            <a:r>
              <a:rPr lang="en-US" sz="1700" dirty="0">
                <a:latin typeface="Calibri" panose="020F0502020204030204" pitchFamily="34" charset="0"/>
              </a:rPr>
              <a:t> knowing this, that our </a:t>
            </a:r>
            <a:r>
              <a:rPr lang="en-US" sz="1700" b="1" u="sng" dirty="0">
                <a:solidFill>
                  <a:srgbClr val="0000FF"/>
                </a:solidFill>
                <a:highlight>
                  <a:srgbClr val="FFFF00"/>
                </a:highlight>
                <a:latin typeface="Calibri" panose="020F0502020204030204" pitchFamily="34" charset="0"/>
              </a:rPr>
              <a:t>old self was crucified with </a:t>
            </a:r>
            <a:r>
              <a:rPr lang="en-US" sz="1700" b="1" i="1" u="sng" dirty="0">
                <a:solidFill>
                  <a:srgbClr val="0000FF"/>
                </a:solidFill>
                <a:highlight>
                  <a:srgbClr val="FFFF00"/>
                </a:highlight>
                <a:latin typeface="Calibri" panose="020F0502020204030204" pitchFamily="34" charset="0"/>
              </a:rPr>
              <a:t>Him</a:t>
            </a:r>
            <a:r>
              <a:rPr lang="en-US" sz="1700" i="1" dirty="0">
                <a:latin typeface="Calibri" panose="020F0502020204030204" pitchFamily="34" charset="0"/>
              </a:rPr>
              <a:t>,</a:t>
            </a:r>
            <a:r>
              <a:rPr lang="en-US" sz="1700" dirty="0">
                <a:latin typeface="Calibri" panose="020F0502020204030204" pitchFamily="34" charset="0"/>
              </a:rPr>
              <a:t> in order that our body of sin might be done away with, so that we would no longer be slaves to sin; </a:t>
            </a:r>
            <a:r>
              <a:rPr lang="en-US" sz="1700" baseline="30000" dirty="0">
                <a:latin typeface="Calibri" panose="020F0502020204030204" pitchFamily="34" charset="0"/>
              </a:rPr>
              <a:t>7</a:t>
            </a:r>
            <a:r>
              <a:rPr lang="en-US" sz="1700" dirty="0">
                <a:latin typeface="Calibri" panose="020F0502020204030204" pitchFamily="34" charset="0"/>
              </a:rPr>
              <a:t> for </a:t>
            </a:r>
            <a:r>
              <a:rPr lang="en-US" sz="1700" b="1" u="sng" dirty="0">
                <a:solidFill>
                  <a:srgbClr val="0000FF"/>
                </a:solidFill>
                <a:highlight>
                  <a:srgbClr val="FFFF00"/>
                </a:highlight>
                <a:latin typeface="Calibri" panose="020F0502020204030204" pitchFamily="34" charset="0"/>
              </a:rPr>
              <a:t>he who has died is freed from sin</a:t>
            </a:r>
            <a:r>
              <a:rPr lang="en-US" sz="1700" dirty="0">
                <a:latin typeface="Calibri" panose="020F0502020204030204" pitchFamily="34" charset="0"/>
              </a:rPr>
              <a:t>. </a:t>
            </a:r>
            <a:r>
              <a:rPr lang="en-US" sz="1700" baseline="30000" dirty="0">
                <a:latin typeface="Calibri" panose="020F0502020204030204" pitchFamily="34" charset="0"/>
              </a:rPr>
              <a:t>8</a:t>
            </a:r>
            <a:r>
              <a:rPr lang="en-US" sz="1700" dirty="0">
                <a:latin typeface="Calibri" panose="020F0502020204030204" pitchFamily="34" charset="0"/>
              </a:rPr>
              <a:t> Now if we have </a:t>
            </a:r>
            <a:r>
              <a:rPr lang="en-US" sz="1700" b="1" u="sng" dirty="0">
                <a:solidFill>
                  <a:srgbClr val="0000FF"/>
                </a:solidFill>
                <a:highlight>
                  <a:srgbClr val="FFFF00"/>
                </a:highlight>
                <a:latin typeface="Calibri" panose="020F0502020204030204" pitchFamily="34" charset="0"/>
              </a:rPr>
              <a:t>died with Christ</a:t>
            </a:r>
            <a:r>
              <a:rPr lang="en-US" sz="1700" dirty="0">
                <a:latin typeface="Calibri" panose="020F0502020204030204" pitchFamily="34" charset="0"/>
              </a:rPr>
              <a:t>, we believe that </a:t>
            </a:r>
            <a:r>
              <a:rPr lang="en-US" sz="1700" b="1" u="sng" dirty="0">
                <a:solidFill>
                  <a:srgbClr val="0000FF"/>
                </a:solidFill>
                <a:highlight>
                  <a:srgbClr val="FFFF00"/>
                </a:highlight>
                <a:latin typeface="Calibri" panose="020F0502020204030204" pitchFamily="34" charset="0"/>
              </a:rPr>
              <a:t>we shall also live with Him</a:t>
            </a:r>
            <a:r>
              <a:rPr lang="en-US" sz="1700" dirty="0">
                <a:latin typeface="Calibri" panose="020F0502020204030204" pitchFamily="34" charset="0"/>
              </a:rPr>
              <a:t>, </a:t>
            </a:r>
            <a:r>
              <a:rPr lang="en-US" sz="1700" baseline="30000" dirty="0">
                <a:latin typeface="Calibri" panose="020F0502020204030204" pitchFamily="34" charset="0"/>
              </a:rPr>
              <a:t>9</a:t>
            </a:r>
            <a:r>
              <a:rPr lang="en-US" sz="1700" dirty="0">
                <a:latin typeface="Calibri" panose="020F0502020204030204" pitchFamily="34" charset="0"/>
              </a:rPr>
              <a:t> knowing that Christ, having been raised from the dead, is never to die again; death no longer is master over Him. </a:t>
            </a:r>
            <a:r>
              <a:rPr lang="en-US" sz="1700" baseline="30000" dirty="0">
                <a:latin typeface="Calibri" panose="020F0502020204030204" pitchFamily="34" charset="0"/>
              </a:rPr>
              <a:t>10</a:t>
            </a:r>
            <a:r>
              <a:rPr lang="en-US" sz="1700" dirty="0">
                <a:latin typeface="Calibri" panose="020F0502020204030204" pitchFamily="34" charset="0"/>
              </a:rPr>
              <a:t> For the death that He died, He died to sin once for all; but the life that He lives, He lives to God. </a:t>
            </a:r>
            <a:r>
              <a:rPr lang="en-US" sz="1700" baseline="30000" dirty="0">
                <a:latin typeface="Calibri" panose="020F0502020204030204" pitchFamily="34" charset="0"/>
              </a:rPr>
              <a:t>11</a:t>
            </a:r>
            <a:r>
              <a:rPr lang="en-US" sz="1700" dirty="0">
                <a:latin typeface="Calibri" panose="020F0502020204030204" pitchFamily="34" charset="0"/>
              </a:rPr>
              <a:t> </a:t>
            </a:r>
            <a:r>
              <a:rPr lang="en-US" sz="1700" b="1" u="sng" dirty="0">
                <a:solidFill>
                  <a:srgbClr val="0000FF"/>
                </a:solidFill>
                <a:highlight>
                  <a:srgbClr val="FFFF00"/>
                </a:highlight>
                <a:latin typeface="Calibri" panose="020F0502020204030204" pitchFamily="34" charset="0"/>
              </a:rPr>
              <a:t>Even so consider yourselves to be dead to sin, but alive to God in Christ Jesus</a:t>
            </a:r>
            <a:r>
              <a:rPr lang="en-US" sz="1700" dirty="0">
                <a:latin typeface="Calibri" panose="020F0502020204030204" pitchFamily="34" charset="0"/>
              </a:rPr>
              <a:t>. </a:t>
            </a:r>
            <a:r>
              <a:rPr lang="en-US" sz="1700" baseline="30000" dirty="0">
                <a:latin typeface="Calibri" panose="020F0502020204030204" pitchFamily="34" charset="0"/>
              </a:rPr>
              <a:t>12</a:t>
            </a:r>
            <a:r>
              <a:rPr lang="en-US" sz="1700" dirty="0">
                <a:latin typeface="Calibri" panose="020F0502020204030204" pitchFamily="34" charset="0"/>
              </a:rPr>
              <a:t> Therefore do not let sin reign in your mortal body so that you obey its lusts, </a:t>
            </a:r>
            <a:r>
              <a:rPr lang="en-US" sz="1700" baseline="30000" dirty="0">
                <a:latin typeface="Calibri" panose="020F0502020204030204" pitchFamily="34" charset="0"/>
              </a:rPr>
              <a:t>13</a:t>
            </a:r>
            <a:r>
              <a:rPr lang="en-US" sz="1700" dirty="0">
                <a:latin typeface="Calibri" panose="020F0502020204030204" pitchFamily="34" charset="0"/>
              </a:rPr>
              <a:t> and do not go on presenting the members of your body to sin </a:t>
            </a:r>
            <a:r>
              <a:rPr lang="en-US" sz="1700" i="1" dirty="0">
                <a:latin typeface="Calibri" panose="020F0502020204030204" pitchFamily="34" charset="0"/>
              </a:rPr>
              <a:t>as</a:t>
            </a:r>
            <a:r>
              <a:rPr lang="en-US" sz="1700" dirty="0">
                <a:latin typeface="Calibri" panose="020F0502020204030204" pitchFamily="34" charset="0"/>
              </a:rPr>
              <a:t> instruments of unrighteousness; but present yourselves to God as those alive from the dead, and your members </a:t>
            </a:r>
            <a:r>
              <a:rPr lang="en-US" sz="1700" i="1" dirty="0">
                <a:latin typeface="Calibri" panose="020F0502020204030204" pitchFamily="34" charset="0"/>
              </a:rPr>
              <a:t>as</a:t>
            </a:r>
            <a:r>
              <a:rPr lang="en-US" sz="1700" dirty="0">
                <a:latin typeface="Calibri" panose="020F0502020204030204" pitchFamily="34" charset="0"/>
              </a:rPr>
              <a:t> instruments of righteousness to God. </a:t>
            </a:r>
            <a:r>
              <a:rPr lang="en-US" sz="1700" baseline="30000" dirty="0">
                <a:latin typeface="Calibri" panose="020F0502020204030204" pitchFamily="34" charset="0"/>
              </a:rPr>
              <a:t>14</a:t>
            </a:r>
            <a:r>
              <a:rPr lang="en-US" sz="1700" dirty="0">
                <a:latin typeface="Calibri" panose="020F0502020204030204" pitchFamily="34" charset="0"/>
              </a:rPr>
              <a:t> For sin shall not be master over you, for you are not under law but under grace. </a:t>
            </a:r>
            <a:endParaRPr lang="en-US" sz="1700" dirty="0">
              <a:effectLst/>
              <a:latin typeface="Calibri" panose="020F0502020204030204" pitchFamily="34" charset="0"/>
            </a:endParaRPr>
          </a:p>
        </p:txBody>
      </p:sp>
    </p:spTree>
    <p:extLst>
      <p:ext uri="{BB962C8B-B14F-4D97-AF65-F5344CB8AC3E}">
        <p14:creationId xmlns:p14="http://schemas.microsoft.com/office/powerpoint/2010/main" val="1059970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45530"/>
            <a:ext cx="8229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p:cNvSpPr txBox="1">
            <a:spLocks noChangeArrowheads="1"/>
          </p:cNvSpPr>
          <p:nvPr/>
        </p:nvSpPr>
        <p:spPr bwMode="auto">
          <a:xfrm>
            <a:off x="381000" y="5320605"/>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dirty="0">
                <a:latin typeface="Calibri" panose="020F0502020204030204" pitchFamily="34" charset="0"/>
                <a:cs typeface="Calibri" panose="020F0502020204030204" pitchFamily="34" charset="0"/>
              </a:rPr>
              <a:t>Even so consider (reckon) yourselves to be </a:t>
            </a:r>
            <a:r>
              <a:rPr lang="en-US" altLang="en-US" sz="2800" b="1" dirty="0">
                <a:latin typeface="Calibri" panose="020F0502020204030204" pitchFamily="34" charset="0"/>
                <a:cs typeface="Calibri" panose="020F0502020204030204" pitchFamily="34" charset="0"/>
              </a:rPr>
              <a:t>dead unto sin</a:t>
            </a:r>
            <a:r>
              <a:rPr lang="en-US" altLang="en-US" sz="2800" dirty="0">
                <a:latin typeface="Calibri" panose="020F0502020204030204" pitchFamily="34" charset="0"/>
                <a:cs typeface="Calibri" panose="020F0502020204030204" pitchFamily="34" charset="0"/>
              </a:rPr>
              <a:t> (the sin nature)…</a:t>
            </a:r>
          </a:p>
        </p:txBody>
      </p:sp>
      <p:sp>
        <p:nvSpPr>
          <p:cNvPr id="5" name="TextBox 4"/>
          <p:cNvSpPr txBox="1">
            <a:spLocks noChangeArrowheads="1"/>
          </p:cNvSpPr>
          <p:nvPr/>
        </p:nvSpPr>
        <p:spPr bwMode="auto">
          <a:xfrm>
            <a:off x="4876800" y="5338068"/>
            <a:ext cx="373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dirty="0">
                <a:latin typeface="Calibri" panose="020F0502020204030204" pitchFamily="34" charset="0"/>
                <a:cs typeface="Calibri" panose="020F0502020204030204" pitchFamily="34" charset="0"/>
              </a:rPr>
              <a:t>…but </a:t>
            </a:r>
            <a:r>
              <a:rPr lang="en-US" altLang="en-US" sz="2800" b="1" dirty="0">
                <a:latin typeface="Calibri" panose="020F0502020204030204" pitchFamily="34" charset="0"/>
                <a:cs typeface="Calibri" panose="020F0502020204030204" pitchFamily="34" charset="0"/>
              </a:rPr>
              <a:t>alive unto God </a:t>
            </a:r>
            <a:r>
              <a:rPr lang="en-US" altLang="en-US" sz="2800" dirty="0">
                <a:latin typeface="Calibri" panose="020F0502020204030204" pitchFamily="34" charset="0"/>
                <a:cs typeface="Calibri" panose="020F0502020204030204" pitchFamily="34" charset="0"/>
              </a:rPr>
              <a:t>in Christ Jesus (Rom 6:11).</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93130"/>
            <a:ext cx="4043291"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439023"/>
            <a:ext cx="8229600" cy="646331"/>
          </a:xfrm>
          <a:prstGeom prst="rect">
            <a:avLst/>
          </a:prstGeom>
        </p:spPr>
        <p:txBody>
          <a:bodyPr wrap="square">
            <a:spAutoFit/>
          </a:bodyPr>
          <a:lstStyle/>
          <a:p>
            <a:pPr marL="6350" lvl="0" algn="ctr">
              <a:spcBef>
                <a:spcPts val="600"/>
              </a:spcBef>
              <a:spcAft>
                <a:spcPts val="600"/>
              </a:spcAft>
              <a:defRPr/>
            </a:pPr>
            <a:r>
              <a:rPr lang="en-US" altLang="en-US" sz="3600" b="1" dirty="0">
                <a:solidFill>
                  <a:srgbClr val="000000"/>
                </a:solidFill>
                <a:latin typeface="Calibri" pitchFamily="34" charset="0"/>
                <a:cs typeface="Calibri" panose="020F0502020204030204" pitchFamily="34" charset="0"/>
              </a:rPr>
              <a:t>Dead to the Sin Nature (Rom 6:11) but...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402364"/>
            <a:ext cx="2181013" cy="2103120"/>
          </a:xfrm>
          <a:prstGeom prst="rect">
            <a:avLst/>
          </a:prstGeom>
          <a:noFill/>
          <a:ln>
            <a:noFill/>
          </a:ln>
          <a:effectLst>
            <a:outerShdw blurRad="292100" dist="139700" dir="2700000" algn="tl" rotWithShape="0">
              <a:srgbClr val="333333">
                <a:alpha val="64999"/>
              </a:srgbClr>
            </a:outerShdw>
          </a:effectLs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011" y="201612"/>
            <a:ext cx="2181014" cy="21031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56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581400" y="1295400"/>
            <a:ext cx="5486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algn="just" eaLnBrk="1" hangingPunct="1">
              <a:spcBef>
                <a:spcPts val="600"/>
              </a:spcBef>
              <a:spcAft>
                <a:spcPts val="600"/>
              </a:spcAft>
              <a:buFontTx/>
              <a:buAutoNum type="arabicParenR" startAt="2"/>
            </a:pPr>
            <a:r>
              <a:rPr lang="en-US" altLang="en-US" sz="2800" dirty="0">
                <a:latin typeface="Calibri" pitchFamily="34" charset="0"/>
                <a:cs typeface="Calibri" panose="020F0502020204030204" pitchFamily="34" charset="0"/>
              </a:rPr>
              <a:t>Identification Truth explains that the changes in our “Continuing Person” (ongoing processes - conformed, transformed, growing, maturing, being sanctified, etc.) are </a:t>
            </a:r>
            <a:r>
              <a:rPr lang="en-US" altLang="en-US" sz="2800" b="1" dirty="0">
                <a:latin typeface="Calibri" pitchFamily="34" charset="0"/>
                <a:cs typeface="Calibri" panose="020F0502020204030204" pitchFamily="34" charset="0"/>
              </a:rPr>
              <a:t>in the direction of Christ</a:t>
            </a:r>
            <a:endParaRPr lang="en-US" altLang="en-US" sz="2800" dirty="0">
              <a:latin typeface="Calibri" pitchFamily="34" charset="0"/>
              <a:cs typeface="Calibri" panose="020F0502020204030204" pitchFamily="34" charset="0"/>
            </a:endParaRPr>
          </a:p>
        </p:txBody>
      </p:sp>
      <p:sp>
        <p:nvSpPr>
          <p:cNvPr id="35843" name="Rectangle 1"/>
          <p:cNvSpPr>
            <a:spLocks noChangeArrowheads="1"/>
          </p:cNvSpPr>
          <p:nvPr/>
        </p:nvSpPr>
        <p:spPr bwMode="auto">
          <a:xfrm>
            <a:off x="1371600" y="457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cs typeface="Calibri" panose="020F0502020204030204" pitchFamily="34" charset="0"/>
              </a:rPr>
              <a:t>So is this all… just hypothetical?</a:t>
            </a:r>
            <a:endParaRPr lang="en-US" altLang="en-US" sz="3600" dirty="0">
              <a:latin typeface="Calibri" pitchFamily="34" charset="0"/>
              <a:cs typeface="Calibri" panose="020F0502020204030204" pitchFamily="34" charset="0"/>
            </a:endParaRPr>
          </a:p>
        </p:txBody>
      </p:sp>
      <p:pic>
        <p:nvPicPr>
          <p:cNvPr id="35845" name="Picture 5" descr="C:\Users\Dr. Jim McGowan\AppData\Local\Microsoft\Windows\Temporary Internet Files\Content.IE5\FSW48DSR\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85738"/>
            <a:ext cx="6762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524000"/>
            <a:ext cx="32385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Dr. Jim McGowan\AppData\Local\Microsoft\Windows\Temporary Internet Files\Content.IE5\F2QOUR1I\MC900057653[1].wmf"/>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399" y="5867400"/>
            <a:ext cx="1082847" cy="9144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39000" y="4648200"/>
            <a:ext cx="1828800" cy="1905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209 -0.03264 L 0.11354 -0.09004 C 0.1276 -0.08102 0.25017 -0.00879 0.27118 -0.00879 C 0.29687 -0.00879 0.41875 -0.0412 0.43229 -0.05023 L 0.61198 -0.03472 L 0.70035 -0.11319 " pathEditMode="relative" rAng="0" ptsTypes="AAAAAA">
                                      <p:cBhvr>
                                        <p:cTn id="6" dur="5000" fill="hold"/>
                                        <p:tgtEl>
                                          <p:spTgt spid="7"/>
                                        </p:tgtEl>
                                        <p:attrNameLst>
                                          <p:attrName>ppt_x</p:attrName>
                                          <p:attrName>ppt_y</p:attrName>
                                        </p:attrNameLst>
                                      </p:cBhvr>
                                      <p:rCtr x="35122" y="-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581400" y="1295400"/>
            <a:ext cx="5410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algn="just" eaLnBrk="1" hangingPunct="1">
              <a:spcBef>
                <a:spcPts val="600"/>
              </a:spcBef>
              <a:spcAft>
                <a:spcPts val="600"/>
              </a:spcAft>
              <a:buFontTx/>
              <a:buAutoNum type="alphaLcPeriod"/>
            </a:pPr>
            <a:r>
              <a:rPr lang="en-US" altLang="en-US" sz="2800" dirty="0">
                <a:latin typeface="Calibri" pitchFamily="34" charset="0"/>
                <a:cs typeface="Calibri" panose="020F0502020204030204" pitchFamily="34" charset="0"/>
              </a:rPr>
              <a:t>Identification Truth explains that the changes in our “Continuing Person” take place as we </a:t>
            </a:r>
            <a:r>
              <a:rPr lang="en-US" altLang="en-US" sz="2800" u="sng" dirty="0">
                <a:latin typeface="Calibri" pitchFamily="34" charset="0"/>
                <a:cs typeface="Calibri" panose="020F0502020204030204" pitchFamily="34" charset="0"/>
              </a:rPr>
              <a:t>‘</a:t>
            </a:r>
            <a:r>
              <a:rPr lang="en-US" altLang="en-US" sz="2800" b="1" i="1" u="sng" dirty="0">
                <a:latin typeface="Calibri" pitchFamily="34" charset="0"/>
                <a:cs typeface="Calibri" panose="020F0502020204030204" pitchFamily="34" charset="0"/>
              </a:rPr>
              <a:t>walk consistent’</a:t>
            </a:r>
            <a:r>
              <a:rPr lang="en-US" altLang="en-US" sz="2800" dirty="0">
                <a:latin typeface="Calibri" pitchFamily="34" charset="0"/>
                <a:cs typeface="Calibri" panose="020F0502020204030204" pitchFamily="34" charset="0"/>
              </a:rPr>
              <a:t> with who we have been made to be in our eternal identity </a:t>
            </a:r>
            <a:r>
              <a:rPr lang="en-US" altLang="en-US" sz="2800" i="1" dirty="0">
                <a:latin typeface="Calibri" pitchFamily="34" charset="0"/>
                <a:cs typeface="Calibri" panose="020F0502020204030204" pitchFamily="34" charset="0"/>
              </a:rPr>
              <a:t>(positioned in Christ)</a:t>
            </a:r>
            <a:r>
              <a:rPr lang="en-US" altLang="en-US" sz="2800" dirty="0">
                <a:latin typeface="Calibri" pitchFamily="34" charset="0"/>
                <a:cs typeface="Calibri" panose="020F0502020204030204" pitchFamily="34" charset="0"/>
              </a:rPr>
              <a:t>, and those changes are realized because it is </a:t>
            </a:r>
            <a:r>
              <a:rPr lang="en-US" altLang="en-US" sz="2800" b="1" dirty="0">
                <a:latin typeface="Calibri" pitchFamily="34" charset="0"/>
                <a:cs typeface="Calibri" panose="020F0502020204030204" pitchFamily="34" charset="0"/>
              </a:rPr>
              <a:t>Christ, Who does the living in and through us – </a:t>
            </a:r>
            <a:r>
              <a:rPr lang="en-US" altLang="en-US" sz="2800" b="1" i="1" dirty="0">
                <a:latin typeface="Calibri" pitchFamily="34" charset="0"/>
                <a:cs typeface="Calibri" panose="020F0502020204030204" pitchFamily="34" charset="0"/>
              </a:rPr>
              <a:t>by faith</a:t>
            </a:r>
            <a:r>
              <a:rPr lang="en-US" altLang="en-US" sz="2800" i="1" dirty="0">
                <a:latin typeface="Calibri" pitchFamily="34" charset="0"/>
                <a:cs typeface="Calibri" panose="020F0502020204030204" pitchFamily="34" charset="0"/>
              </a:rPr>
              <a:t> </a:t>
            </a:r>
            <a:r>
              <a:rPr lang="en-US" altLang="en-US" sz="2800" dirty="0">
                <a:latin typeface="Calibri"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2 Cor. 4:11</a:t>
            </a:r>
            <a:r>
              <a:rPr lang="en-US" altLang="en-US" sz="2800" dirty="0">
                <a:latin typeface="Calibri" pitchFamily="34" charset="0"/>
                <a:cs typeface="Calibri" panose="020F0502020204030204" pitchFamily="34" charset="0"/>
              </a:rPr>
              <a:t>).</a:t>
            </a:r>
          </a:p>
        </p:txBody>
      </p:sp>
      <p:sp>
        <p:nvSpPr>
          <p:cNvPr id="36867" name="Rectangle 1"/>
          <p:cNvSpPr>
            <a:spLocks noChangeArrowheads="1"/>
          </p:cNvSpPr>
          <p:nvPr/>
        </p:nvSpPr>
        <p:spPr bwMode="auto">
          <a:xfrm>
            <a:off x="1371600" y="457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cs typeface="Calibri" panose="020F0502020204030204" pitchFamily="34" charset="0"/>
              </a:rPr>
              <a:t>So is this all… just hypothetical?</a:t>
            </a:r>
            <a:endParaRPr lang="en-US" altLang="en-US" sz="3600" dirty="0">
              <a:latin typeface="Calibri" pitchFamily="34" charset="0"/>
              <a:cs typeface="Calibri" panose="020F0502020204030204" pitchFamily="34" charset="0"/>
            </a:endParaRPr>
          </a:p>
        </p:txBody>
      </p:sp>
      <p:pic>
        <p:nvPicPr>
          <p:cNvPr id="36869" name="Picture 5" descr="C:\Users\Dr. Jim McGowan\AppData\Local\Microsoft\Windows\Temporary Internet Files\Content.IE5\FSW48DSR\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85738"/>
            <a:ext cx="6762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524000"/>
            <a:ext cx="32385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60152"/>
            <a:ext cx="8991600" cy="6675120"/>
          </a:xfrm>
          <a:prstGeom prst="rect">
            <a:avLst/>
          </a:prstGeom>
        </p:spPr>
      </p:pic>
      <p:sp>
        <p:nvSpPr>
          <p:cNvPr id="2" name="Rectangle 1"/>
          <p:cNvSpPr/>
          <p:nvPr/>
        </p:nvSpPr>
        <p:spPr>
          <a:xfrm>
            <a:off x="457200" y="205532"/>
            <a:ext cx="8229600" cy="3385542"/>
          </a:xfrm>
          <a:prstGeom prst="rect">
            <a:avLst/>
          </a:prstGeom>
          <a:noFill/>
          <a:ln>
            <a:noFill/>
          </a:ln>
        </p:spPr>
        <p:txBody>
          <a:bodyPr wrap="square">
            <a:spAutoFit/>
          </a:bodyPr>
          <a:lstStyle/>
          <a:p>
            <a:pPr marL="0" lvl="1" algn="ctr">
              <a:spcAft>
                <a:spcPts val="1200"/>
              </a:spcAft>
            </a:pPr>
            <a:r>
              <a:rPr lang="en-US" sz="4400" b="1" dirty="0">
                <a:latin typeface="Calibri" panose="020F0502020204030204" pitchFamily="34" charset="0"/>
                <a:cs typeface="Calibri" panose="020F0502020204030204" pitchFamily="34" charset="0"/>
              </a:rPr>
              <a:t>2 Cor. 4:11</a:t>
            </a:r>
          </a:p>
          <a:p>
            <a:pPr algn="just">
              <a:spcAft>
                <a:spcPts val="600"/>
              </a:spcAft>
            </a:pPr>
            <a:r>
              <a:rPr lang="en-US" sz="4000" dirty="0">
                <a:latin typeface="Calibri" panose="020F0502020204030204" pitchFamily="34" charset="0"/>
                <a:cs typeface="Calibri" panose="020F0502020204030204" pitchFamily="34" charset="0"/>
              </a:rPr>
              <a:t>For we who live are always delivered to death for Jesus’ sake, </a:t>
            </a:r>
            <a:r>
              <a:rPr lang="en-US" sz="4000" b="1" dirty="0">
                <a:latin typeface="Calibri" panose="020F0502020204030204" pitchFamily="34" charset="0"/>
                <a:cs typeface="Calibri" panose="020F0502020204030204" pitchFamily="34" charset="0"/>
              </a:rPr>
              <a:t>that the life of Jesus also may be </a:t>
            </a:r>
            <a:r>
              <a:rPr lang="en-US" sz="4000" b="1" u="sng" dirty="0">
                <a:latin typeface="Calibri" panose="020F0502020204030204" pitchFamily="34" charset="0"/>
                <a:cs typeface="Calibri" panose="020F0502020204030204" pitchFamily="34" charset="0"/>
              </a:rPr>
              <a:t>manifested in our mortal flesh</a:t>
            </a:r>
            <a:r>
              <a:rPr lang="en-US" sz="4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76000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0" y="1295400"/>
            <a:ext cx="5105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341313" indent="-341313" algn="just" eaLnBrk="1" hangingPunct="1">
              <a:spcBef>
                <a:spcPts val="600"/>
              </a:spcBef>
              <a:spcAft>
                <a:spcPts val="600"/>
              </a:spcAft>
              <a:buFontTx/>
              <a:buAutoNum type="alphaLcPeriod" startAt="2"/>
            </a:pPr>
            <a:r>
              <a:rPr lang="en-US" altLang="en-US" sz="2800" dirty="0">
                <a:latin typeface="Calibri" pitchFamily="34" charset="0"/>
                <a:cs typeface="Calibri" panose="020F0502020204030204" pitchFamily="34" charset="0"/>
              </a:rPr>
              <a:t>Identification Truth explains that these changes take place as we ‘</a:t>
            </a:r>
            <a:r>
              <a:rPr lang="en-US" altLang="en-US" sz="2800" b="1" i="1" dirty="0">
                <a:latin typeface="Calibri" pitchFamily="34" charset="0"/>
                <a:cs typeface="Calibri" panose="020F0502020204030204" pitchFamily="34" charset="0"/>
              </a:rPr>
              <a:t>walk consistent’</a:t>
            </a:r>
            <a:r>
              <a:rPr lang="en-US" altLang="en-US" sz="2800" dirty="0">
                <a:latin typeface="Calibri" pitchFamily="34" charset="0"/>
                <a:cs typeface="Calibri" panose="020F0502020204030204" pitchFamily="34" charset="0"/>
              </a:rPr>
              <a:t> with the One Who we have been ‘</a:t>
            </a:r>
            <a:r>
              <a:rPr lang="en-US" altLang="en-US" sz="2800" b="1" dirty="0">
                <a:latin typeface="Calibri" pitchFamily="34" charset="0"/>
                <a:cs typeface="Calibri" panose="020F0502020204030204" pitchFamily="34" charset="0"/>
              </a:rPr>
              <a:t>joined to’ </a:t>
            </a:r>
            <a:r>
              <a:rPr lang="en-US" altLang="en-US" sz="2800" i="1" dirty="0">
                <a:latin typeface="Calibri" pitchFamily="34" charset="0"/>
                <a:cs typeface="Calibri" panose="020F0502020204030204" pitchFamily="34" charset="0"/>
              </a:rPr>
              <a:t>and</a:t>
            </a:r>
            <a:r>
              <a:rPr lang="en-US" altLang="en-US" sz="2800" dirty="0">
                <a:latin typeface="Calibri" pitchFamily="34" charset="0"/>
                <a:cs typeface="Calibri" panose="020F0502020204030204" pitchFamily="34" charset="0"/>
              </a:rPr>
              <a:t> what we have been </a:t>
            </a:r>
            <a:r>
              <a:rPr lang="en-US" altLang="en-US" sz="2800" b="1" dirty="0">
                <a:latin typeface="Calibri" pitchFamily="34" charset="0"/>
                <a:cs typeface="Calibri" panose="020F0502020204030204" pitchFamily="34" charset="0"/>
              </a:rPr>
              <a:t>‘separated from’</a:t>
            </a:r>
            <a:r>
              <a:rPr lang="en-US" altLang="en-US" sz="2800" dirty="0">
                <a:latin typeface="Calibri" pitchFamily="34" charset="0"/>
                <a:cs typeface="Calibri" panose="020F0502020204030204" pitchFamily="34" charset="0"/>
              </a:rPr>
              <a:t>, in Christ.</a:t>
            </a:r>
          </a:p>
        </p:txBody>
      </p:sp>
      <p:sp>
        <p:nvSpPr>
          <p:cNvPr id="37891" name="Rectangle 1"/>
          <p:cNvSpPr>
            <a:spLocks noChangeArrowheads="1"/>
          </p:cNvSpPr>
          <p:nvPr/>
        </p:nvSpPr>
        <p:spPr bwMode="auto">
          <a:xfrm>
            <a:off x="1371600" y="4572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3600" b="1" dirty="0">
                <a:latin typeface="Calibri" pitchFamily="34" charset="0"/>
                <a:cs typeface="Calibri" panose="020F0502020204030204" pitchFamily="34" charset="0"/>
              </a:rPr>
              <a:t>So is this all… just hypothetical?</a:t>
            </a:r>
            <a:endParaRPr lang="en-US" altLang="en-US" sz="3600" dirty="0">
              <a:latin typeface="Calibri" pitchFamily="34" charset="0"/>
              <a:cs typeface="Calibri" panose="020F0502020204030204" pitchFamily="34" charset="0"/>
            </a:endParaRPr>
          </a:p>
        </p:txBody>
      </p:sp>
      <p:pic>
        <p:nvPicPr>
          <p:cNvPr id="37893" name="Picture 5" descr="C:\Users\Dr. Jim McGowan\AppData\Local\Microsoft\Windows\Temporary Internet Files\Content.IE5\FSW48DSR\MC900078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185738"/>
            <a:ext cx="6762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524000"/>
            <a:ext cx="32385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
          <p:cNvSpPr>
            <a:spLocks noChangeArrowheads="1"/>
          </p:cNvSpPr>
          <p:nvPr/>
        </p:nvSpPr>
        <p:spPr bwMode="auto">
          <a:xfrm>
            <a:off x="3006956" y="3013502"/>
            <a:ext cx="3130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800" b="1" dirty="0">
                <a:latin typeface="Calibri" pitchFamily="34" charset="0"/>
                <a:cs typeface="Calibri" panose="020F0502020204030204" pitchFamily="34" charset="0"/>
              </a:rPr>
              <a:t>Summation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64000" y="76200"/>
            <a:ext cx="1016000" cy="914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152400" y="1122362"/>
            <a:ext cx="88392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buFont typeface="Arial" charset="0"/>
              <a:buAutoNum type="arabicPeriod"/>
            </a:pPr>
            <a:r>
              <a:rPr lang="en-US" altLang="en-US" sz="2600" dirty="0">
                <a:latin typeface="Calibri" panose="020F0502020204030204" pitchFamily="34" charset="0"/>
                <a:cs typeface="Calibri" panose="020F0502020204030204" pitchFamily="34" charset="0"/>
              </a:rPr>
              <a:t>God, Himself is carrying out specific processes in each believer to produce actual spiritual change. This spiritual change is taking place </a:t>
            </a:r>
            <a:r>
              <a:rPr lang="en-US" altLang="en-US" sz="2600" b="1" dirty="0">
                <a:latin typeface="Calibri" panose="020F0502020204030204" pitchFamily="34" charset="0"/>
                <a:cs typeface="Calibri" panose="020F0502020204030204" pitchFamily="34" charset="0"/>
              </a:rPr>
              <a:t>within our Continuing Person</a:t>
            </a:r>
            <a:r>
              <a:rPr lang="en-US" altLang="en-US" sz="2600" dirty="0">
                <a:latin typeface="Calibri" panose="020F0502020204030204" pitchFamily="34" charset="0"/>
                <a:cs typeface="Calibri" panose="020F0502020204030204" pitchFamily="34" charset="0"/>
              </a:rPr>
              <a:t>. </a:t>
            </a:r>
          </a:p>
          <a:p>
            <a:pPr algn="just" eaLnBrk="1" hangingPunct="1">
              <a:spcBef>
                <a:spcPts val="600"/>
              </a:spcBef>
              <a:spcAft>
                <a:spcPts val="600"/>
              </a:spcAft>
              <a:buFont typeface="Arial" charset="0"/>
              <a:buAutoNum type="arabicPeriod"/>
            </a:pPr>
            <a:r>
              <a:rPr lang="en-US" altLang="en-US" sz="2600" dirty="0">
                <a:latin typeface="Calibri" panose="020F0502020204030204" pitchFamily="34" charset="0"/>
                <a:cs typeface="Calibri" panose="020F0502020204030204" pitchFamily="34" charset="0"/>
              </a:rPr>
              <a:t>God’s processes are not random or vague, but are directed toward a Person – Christ. His processes are not merely to change our character, but have as their end that we will be like Christ when we see Him as He is. </a:t>
            </a:r>
          </a:p>
          <a:p>
            <a:pPr algn="just" eaLnBrk="1" hangingPunct="1">
              <a:spcBef>
                <a:spcPts val="600"/>
              </a:spcBef>
              <a:spcAft>
                <a:spcPts val="600"/>
              </a:spcAft>
              <a:buFont typeface="Arial" charset="0"/>
              <a:buAutoNum type="arabicPeriod"/>
            </a:pPr>
            <a:r>
              <a:rPr lang="en-US" altLang="en-US" sz="2600" dirty="0">
                <a:latin typeface="Calibri" panose="020F0502020204030204" pitchFamily="34" charset="0"/>
                <a:cs typeface="Calibri" panose="020F0502020204030204" pitchFamily="34" charset="0"/>
              </a:rPr>
              <a:t>God wants us to see that, </a:t>
            </a:r>
            <a:r>
              <a:rPr lang="en-US" altLang="en-US" sz="2600" b="1" dirty="0">
                <a:latin typeface="Calibri" panose="020F0502020204030204" pitchFamily="34" charset="0"/>
                <a:cs typeface="Calibri" panose="020F0502020204030204" pitchFamily="34" charset="0"/>
              </a:rPr>
              <a:t>“EVERTHING THAT HAPPENS TO US, IN US, AND AROUND US IS PART OF HIS PLAN TO ACCOMPLISH HIS PROCESSES IN US.”  </a:t>
            </a:r>
          </a:p>
          <a:p>
            <a:pPr algn="just" eaLnBrk="1" hangingPunct="1">
              <a:spcBef>
                <a:spcPts val="600"/>
              </a:spcBef>
              <a:spcAft>
                <a:spcPts val="600"/>
              </a:spcAft>
              <a:buFont typeface="Arial" charset="0"/>
              <a:buAutoNum type="arabicPeriod"/>
            </a:pPr>
            <a:r>
              <a:rPr lang="en-US" altLang="en-US" sz="2600" b="1" dirty="0">
                <a:latin typeface="Calibri" panose="020F0502020204030204" pitchFamily="34" charset="0"/>
                <a:cs typeface="Calibri" panose="020F0502020204030204" pitchFamily="34" charset="0"/>
              </a:rPr>
              <a:t>HIS PROCESSES IN US </a:t>
            </a:r>
            <a:r>
              <a:rPr lang="en-US" altLang="en-US" sz="2600" dirty="0">
                <a:latin typeface="Calibri" panose="020F0502020204030204" pitchFamily="34" charset="0"/>
                <a:cs typeface="Calibri" panose="020F0502020204030204" pitchFamily="34" charset="0"/>
              </a:rPr>
              <a:t>are conforming us and transforming us into the image of His Son so that when we walk through Heaven’s gates, we </a:t>
            </a:r>
            <a:r>
              <a:rPr lang="en-US" altLang="en-US" sz="2600" b="1" dirty="0">
                <a:latin typeface="Calibri" panose="020F0502020204030204" pitchFamily="34" charset="0"/>
                <a:cs typeface="Calibri" panose="020F0502020204030204" pitchFamily="34" charset="0"/>
              </a:rPr>
              <a:t>WILL BE </a:t>
            </a:r>
            <a:r>
              <a:rPr lang="en-US" altLang="en-US" sz="2600" dirty="0">
                <a:latin typeface="Calibri" panose="020F0502020204030204" pitchFamily="34" charset="0"/>
                <a:cs typeface="Calibri" panose="020F0502020204030204" pitchFamily="34" charset="0"/>
              </a:rPr>
              <a:t>like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rgbClr val="B2B2B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B2B2B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67000" y="1578352"/>
            <a:ext cx="6324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Aft>
                <a:spcPts val="1200"/>
              </a:spcAft>
            </a:pPr>
            <a:r>
              <a:rPr lang="en-US" altLang="en-US" sz="3200" b="1" dirty="0">
                <a:latin typeface="Calibri" pitchFamily="34" charset="0"/>
                <a:cs typeface="Calibri" panose="020F0502020204030204" pitchFamily="34" charset="0"/>
              </a:rPr>
              <a:t>Secular Counseling focuses on our </a:t>
            </a:r>
            <a:r>
              <a:rPr lang="en-US" altLang="en-US" sz="3200" b="1" u="sng" dirty="0">
                <a:latin typeface="Calibri" pitchFamily="34" charset="0"/>
                <a:cs typeface="Calibri" panose="020F0502020204030204" pitchFamily="34" charset="0"/>
              </a:rPr>
              <a:t>personal</a:t>
            </a:r>
            <a:r>
              <a:rPr lang="en-US" altLang="en-US" sz="3200" b="1" dirty="0">
                <a:latin typeface="Calibri" pitchFamily="34" charset="0"/>
                <a:cs typeface="Calibri" panose="020F0502020204030204" pitchFamily="34" charset="0"/>
              </a:rPr>
              <a:t> history “in Adam” now gone! </a:t>
            </a:r>
            <a:r>
              <a:rPr lang="en-US" altLang="en-US" sz="3200" dirty="0">
                <a:latin typeface="Calibri" pitchFamily="34" charset="0"/>
                <a:cs typeface="Calibri" panose="020F0502020204030204" pitchFamily="34" charset="0"/>
              </a:rPr>
              <a:t>That’s all it can do because it doesn’t understand or recognize Christ. Therefore, Secular Counselors (and sadly, uninformed Christian Counselors) </a:t>
            </a:r>
            <a:r>
              <a:rPr lang="en-US" altLang="en-US" sz="3200" i="1" dirty="0">
                <a:latin typeface="Calibri" pitchFamily="34" charset="0"/>
                <a:cs typeface="Calibri" panose="020F0502020204030204" pitchFamily="34" charset="0"/>
              </a:rPr>
              <a:t>struggle to improve the Old Man and Sin Nature!</a:t>
            </a:r>
          </a:p>
        </p:txBody>
      </p:sp>
      <p:sp>
        <p:nvSpPr>
          <p:cNvPr id="5" name="Rectangle 1"/>
          <p:cNvSpPr>
            <a:spLocks noChangeArrowheads="1"/>
          </p:cNvSpPr>
          <p:nvPr/>
        </p:nvSpPr>
        <p:spPr bwMode="auto">
          <a:xfrm>
            <a:off x="2475912" y="381000"/>
            <a:ext cx="4192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ts val="0"/>
              </a:spcBef>
              <a:buFontTx/>
              <a:buNone/>
            </a:pPr>
            <a:r>
              <a:rPr lang="en-US" altLang="en-US" sz="4000" b="1" i="1" u="sng" dirty="0">
                <a:latin typeface="Calibri" pitchFamily="34" charset="0"/>
                <a:cs typeface="Calibri" panose="020F0502020204030204" pitchFamily="34" charset="0"/>
              </a:rPr>
              <a:t>Secular</a:t>
            </a:r>
            <a:r>
              <a:rPr lang="en-US" altLang="en-US" sz="4000" b="1" dirty="0">
                <a:latin typeface="Calibri" pitchFamily="34" charset="0"/>
                <a:cs typeface="Calibri" panose="020F0502020204030204" pitchFamily="34" charset="0"/>
              </a:rPr>
              <a:t> Counseling</a:t>
            </a: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1057178" cy="1371600"/>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39661" y="152400"/>
            <a:ext cx="1051939" cy="1371600"/>
          </a:xfrm>
          <a:prstGeom prst="rect">
            <a:avLst/>
          </a:prstGeom>
        </p:spPr>
      </p:pic>
      <p:pic>
        <p:nvPicPr>
          <p:cNvPr id="24" name="Picture 2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 y="5334000"/>
            <a:ext cx="1059458" cy="137160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1179" y="5334000"/>
            <a:ext cx="1090421" cy="1371600"/>
          </a:xfrm>
          <a:prstGeom prst="rect">
            <a:avLst/>
          </a:prstGeom>
        </p:spPr>
      </p:pic>
      <p:pic>
        <p:nvPicPr>
          <p:cNvPr id="10" name="Picture 1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6210" y="1752600"/>
            <a:ext cx="2319702" cy="34528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980612" y="381000"/>
            <a:ext cx="5182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ts val="0"/>
              </a:spcBef>
              <a:buFontTx/>
              <a:buNone/>
            </a:pPr>
            <a:r>
              <a:rPr lang="en-US" altLang="en-US" sz="4000" b="1" i="1" u="sng" dirty="0">
                <a:latin typeface="Calibri" pitchFamily="34" charset="0"/>
                <a:cs typeface="Calibri" panose="020F0502020204030204" pitchFamily="34" charset="0"/>
              </a:rPr>
              <a:t>True</a:t>
            </a:r>
            <a:r>
              <a:rPr lang="en-US" altLang="en-US" sz="4000" b="1" i="1" dirty="0">
                <a:latin typeface="Calibri" pitchFamily="34" charset="0"/>
                <a:cs typeface="Calibri" panose="020F0502020204030204" pitchFamily="34" charset="0"/>
              </a:rPr>
              <a:t> Biblical</a:t>
            </a:r>
            <a:r>
              <a:rPr lang="en-US" altLang="en-US" sz="4000" b="1" dirty="0">
                <a:latin typeface="Calibri" pitchFamily="34" charset="0"/>
                <a:cs typeface="Calibri" panose="020F0502020204030204" pitchFamily="34" charset="0"/>
              </a:rPr>
              <a:t> Counseling</a:t>
            </a:r>
          </a:p>
        </p:txBody>
      </p:sp>
      <p:sp>
        <p:nvSpPr>
          <p:cNvPr id="4" name="Rectangle 3"/>
          <p:cNvSpPr>
            <a:spLocks noChangeArrowheads="1"/>
          </p:cNvSpPr>
          <p:nvPr/>
        </p:nvSpPr>
        <p:spPr bwMode="auto">
          <a:xfrm>
            <a:off x="0" y="1600200"/>
            <a:ext cx="488061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eaLnBrk="1" hangingPunct="1">
              <a:spcAft>
                <a:spcPts val="1200"/>
              </a:spcAft>
            </a:pPr>
            <a:r>
              <a:rPr lang="en-US" altLang="en-US" sz="3200" b="1" dirty="0">
                <a:latin typeface="Calibri" pitchFamily="34" charset="0"/>
                <a:cs typeface="Calibri" panose="020F0502020204030204" pitchFamily="34" charset="0"/>
              </a:rPr>
              <a:t>Biblical Counseling focuses on our </a:t>
            </a:r>
            <a:r>
              <a:rPr lang="en-US" altLang="en-US" sz="3200" b="1" u="sng" dirty="0">
                <a:latin typeface="Calibri" pitchFamily="34" charset="0"/>
                <a:cs typeface="Calibri" panose="020F0502020204030204" pitchFamily="34" charset="0"/>
              </a:rPr>
              <a:t>personal</a:t>
            </a:r>
            <a:r>
              <a:rPr lang="en-US" altLang="en-US" sz="3200" b="1" dirty="0">
                <a:latin typeface="Calibri" pitchFamily="34" charset="0"/>
                <a:cs typeface="Calibri" panose="020F0502020204030204" pitchFamily="34" charset="0"/>
              </a:rPr>
              <a:t> shared history “in Christ”! </a:t>
            </a:r>
            <a:r>
              <a:rPr lang="en-US" altLang="en-US" sz="3200" dirty="0">
                <a:latin typeface="Calibri" pitchFamily="34" charset="0"/>
                <a:cs typeface="Calibri" panose="020F0502020204030204" pitchFamily="34" charset="0"/>
              </a:rPr>
              <a:t>Only </a:t>
            </a:r>
            <a:r>
              <a:rPr lang="en-US" altLang="en-US" sz="3200" i="1" dirty="0">
                <a:latin typeface="Calibri" pitchFamily="34" charset="0"/>
                <a:cs typeface="Calibri" panose="020F0502020204030204" pitchFamily="34" charset="0"/>
              </a:rPr>
              <a:t>informed</a:t>
            </a:r>
            <a:r>
              <a:rPr lang="en-US" altLang="en-US" sz="3200" dirty="0">
                <a:latin typeface="Calibri" pitchFamily="34" charset="0"/>
                <a:cs typeface="Calibri" panose="020F0502020204030204" pitchFamily="34" charset="0"/>
              </a:rPr>
              <a:t> Biblical Counselors can share real hope and encouragement because they do not address the Old Man “in Adam”, but deal with the New Man who has a New History “in Christ”. </a:t>
            </a: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96892" y="1752600"/>
            <a:ext cx="4115760" cy="310896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74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
          <p:cNvSpPr>
            <a:spLocks noChangeArrowheads="1"/>
          </p:cNvSpPr>
          <p:nvPr/>
        </p:nvSpPr>
        <p:spPr bwMode="auto">
          <a:xfrm>
            <a:off x="3657600" y="1071800"/>
            <a:ext cx="5334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None/>
            </a:pPr>
            <a:r>
              <a:rPr lang="en-US" altLang="en-US" sz="2800" dirty="0">
                <a:latin typeface="Calibri" panose="020F0502020204030204" pitchFamily="34" charset="0"/>
                <a:ea typeface="Calibri" pitchFamily="34" charset="0"/>
                <a:cs typeface="Calibri" pitchFamily="34" charset="0"/>
              </a:rPr>
              <a:t>All human beings are conceived and born “in Adam”, that is, </a:t>
            </a:r>
            <a:r>
              <a:rPr lang="en-US" altLang="en-US" sz="2800" b="1" i="1" dirty="0">
                <a:latin typeface="Calibri" panose="020F0502020204030204" pitchFamily="34" charset="0"/>
                <a:ea typeface="Calibri" pitchFamily="34" charset="0"/>
                <a:cs typeface="Calibri" pitchFamily="34" charset="0"/>
              </a:rPr>
              <a:t>they are positionally “in Adam” and identified with him</a:t>
            </a:r>
            <a:r>
              <a:rPr lang="en-US" altLang="en-US" sz="2800" dirty="0">
                <a:latin typeface="Calibri" panose="020F0502020204030204" pitchFamily="34" charset="0"/>
                <a:ea typeface="Calibri" pitchFamily="34" charset="0"/>
                <a:cs typeface="Calibri" pitchFamily="34" charset="0"/>
              </a:rPr>
              <a:t>. </a:t>
            </a:r>
          </a:p>
          <a:p>
            <a:pPr eaLnBrk="1" hangingPunct="1">
              <a:spcBef>
                <a:spcPct val="0"/>
              </a:spcBef>
              <a:spcAft>
                <a:spcPts val="600"/>
              </a:spcAft>
              <a:buNone/>
            </a:pPr>
            <a:r>
              <a:rPr lang="en-US" altLang="en-US" sz="2800" dirty="0">
                <a:latin typeface="Calibri" panose="020F0502020204030204" pitchFamily="34" charset="0"/>
                <a:ea typeface="Calibri" pitchFamily="34" charset="0"/>
                <a:cs typeface="Calibri" pitchFamily="34" charset="0"/>
              </a:rPr>
              <a:t>Each unbeliever has Adam as his/her spiritual head since </a:t>
            </a:r>
            <a:r>
              <a:rPr lang="en-US" altLang="en-US" sz="2800" b="1" i="1" dirty="0">
                <a:latin typeface="Calibri" panose="020F0502020204030204" pitchFamily="34" charset="0"/>
                <a:ea typeface="Calibri" pitchFamily="34" charset="0"/>
                <a:cs typeface="Calibri" pitchFamily="34" charset="0"/>
              </a:rPr>
              <a:t>Adam is the seminal head of fallen mankind</a:t>
            </a:r>
            <a:r>
              <a:rPr lang="en-US" altLang="en-US" sz="2800" dirty="0">
                <a:latin typeface="Calibri" panose="020F0502020204030204" pitchFamily="34" charset="0"/>
                <a:ea typeface="Calibri" pitchFamily="34" charset="0"/>
                <a:cs typeface="Calibri" pitchFamily="34" charset="0"/>
              </a:rPr>
              <a:t>. This is the fixed position of each unbeliever.  </a:t>
            </a: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82005"/>
            <a:ext cx="3200397" cy="3200400"/>
          </a:xfrm>
          <a:prstGeom prst="rect">
            <a:avLst/>
          </a:prstGeom>
          <a:noFill/>
          <a:ln>
            <a:noFill/>
          </a:ln>
          <a:effectLst>
            <a:outerShdw blurRad="292100" dist="139700" dir="2700000" algn="tl" rotWithShape="0">
              <a:srgbClr val="333333">
                <a:alpha val="64999"/>
              </a:srgbClr>
            </a:outerShdw>
          </a:effectLst>
          <a:extLst/>
        </p:spPr>
      </p:pic>
      <p:sp>
        <p:nvSpPr>
          <p:cNvPr id="5124" name="Rectangle 1"/>
          <p:cNvSpPr>
            <a:spLocks noChangeArrowheads="1"/>
          </p:cNvSpPr>
          <p:nvPr/>
        </p:nvSpPr>
        <p:spPr bwMode="auto">
          <a:xfrm>
            <a:off x="962816" y="381000"/>
            <a:ext cx="1968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000" b="1" dirty="0">
                <a:latin typeface="Calibri" panose="020F0502020204030204" pitchFamily="34" charset="0"/>
                <a:cs typeface="Calibri" panose="020F0502020204030204" pitchFamily="34" charset="0"/>
              </a:rPr>
              <a:t>In Adam</a:t>
            </a:r>
            <a:endParaRPr lang="en-US" altLang="en-US" sz="4000" dirty="0">
              <a:latin typeface="Calibri" panose="020F0502020204030204" pitchFamily="34" charset="0"/>
              <a:cs typeface="Calibri" panose="020F0502020204030204" pitchFamily="34" charset="0"/>
            </a:endParaRPr>
          </a:p>
        </p:txBody>
      </p:sp>
      <p:sp>
        <p:nvSpPr>
          <p:cNvPr id="2" name="Rectangle 1"/>
          <p:cNvSpPr/>
          <p:nvPr/>
        </p:nvSpPr>
        <p:spPr>
          <a:xfrm>
            <a:off x="304800" y="5015805"/>
            <a:ext cx="8686800" cy="1384995"/>
          </a:xfrm>
          <a:prstGeom prst="rect">
            <a:avLst/>
          </a:prstGeom>
        </p:spPr>
        <p:txBody>
          <a:bodyPr wrap="square">
            <a:spAutoFit/>
          </a:bodyPr>
          <a:lstStyle/>
          <a:p>
            <a:pPr lvl="0">
              <a:spcAft>
                <a:spcPts val="600"/>
              </a:spcAft>
            </a:pPr>
            <a:r>
              <a:rPr lang="en-US" altLang="en-US" sz="2800" dirty="0">
                <a:solidFill>
                  <a:srgbClr val="000000"/>
                </a:solidFill>
                <a:latin typeface="Calibri" panose="020F0502020204030204" pitchFamily="34" charset="0"/>
                <a:ea typeface="Calibri" pitchFamily="34" charset="0"/>
                <a:cs typeface="Calibri" pitchFamily="34" charset="0"/>
              </a:rPr>
              <a:t>All unbelievers share Adam’s </a:t>
            </a:r>
            <a:r>
              <a:rPr lang="en-US" altLang="en-US" sz="2800" b="1" i="1" dirty="0">
                <a:solidFill>
                  <a:srgbClr val="000000"/>
                </a:solidFill>
                <a:latin typeface="Calibri" panose="020F0502020204030204" pitchFamily="34" charset="0"/>
                <a:ea typeface="Calibri" pitchFamily="34" charset="0"/>
                <a:cs typeface="Calibri" pitchFamily="34" charset="0"/>
              </a:rPr>
              <a:t>spiritual history</a:t>
            </a:r>
            <a:r>
              <a:rPr lang="en-US" altLang="en-US" sz="2800" i="1" dirty="0">
                <a:solidFill>
                  <a:srgbClr val="000000"/>
                </a:solidFill>
                <a:latin typeface="Calibri" panose="020F0502020204030204" pitchFamily="34" charset="0"/>
                <a:ea typeface="Calibri" pitchFamily="34" charset="0"/>
                <a:cs typeface="Calibri" pitchFamily="34" charset="0"/>
              </a:rPr>
              <a:t> </a:t>
            </a:r>
            <a:r>
              <a:rPr lang="en-US" altLang="en-US" sz="2800" dirty="0">
                <a:solidFill>
                  <a:srgbClr val="000000"/>
                </a:solidFill>
                <a:latin typeface="Calibri" panose="020F0502020204030204" pitchFamily="34" charset="0"/>
                <a:ea typeface="Calibri" pitchFamily="34" charset="0"/>
                <a:cs typeface="Calibri" pitchFamily="34" charset="0"/>
              </a:rPr>
              <a:t>and the </a:t>
            </a:r>
            <a:r>
              <a:rPr lang="en-US" altLang="en-US" sz="2800" b="1" i="1" dirty="0">
                <a:solidFill>
                  <a:srgbClr val="000000"/>
                </a:solidFill>
                <a:latin typeface="Calibri" panose="020F0502020204030204" pitchFamily="34" charset="0"/>
                <a:ea typeface="Calibri" pitchFamily="34" charset="0"/>
                <a:cs typeface="Calibri" pitchFamily="34" charset="0"/>
              </a:rPr>
              <a:t>consequences</a:t>
            </a:r>
            <a:r>
              <a:rPr lang="en-US" altLang="en-US" sz="2800" dirty="0">
                <a:solidFill>
                  <a:srgbClr val="000000"/>
                </a:solidFill>
                <a:latin typeface="Calibri" panose="020F0502020204030204" pitchFamily="34" charset="0"/>
                <a:ea typeface="Calibri" pitchFamily="34" charset="0"/>
                <a:cs typeface="Calibri" pitchFamily="34" charset="0"/>
              </a:rPr>
              <a:t> of that history, through their </a:t>
            </a:r>
            <a:r>
              <a:rPr lang="en-US" altLang="en-US" sz="2800" b="1" i="1" dirty="0">
                <a:solidFill>
                  <a:srgbClr val="000000"/>
                </a:solidFill>
                <a:latin typeface="Calibri" panose="020F0502020204030204" pitchFamily="34" charset="0"/>
                <a:ea typeface="Calibri" pitchFamily="34" charset="0"/>
                <a:cs typeface="Calibri" pitchFamily="34" charset="0"/>
              </a:rPr>
              <a:t>identification</a:t>
            </a:r>
            <a:r>
              <a:rPr lang="en-US" altLang="en-US" sz="2800" i="1" dirty="0">
                <a:solidFill>
                  <a:srgbClr val="000000"/>
                </a:solidFill>
                <a:latin typeface="Calibri" panose="020F0502020204030204" pitchFamily="34" charset="0"/>
                <a:ea typeface="Calibri" pitchFamily="34" charset="0"/>
                <a:cs typeface="Calibri" pitchFamily="34" charset="0"/>
              </a:rPr>
              <a:t> </a:t>
            </a:r>
            <a:r>
              <a:rPr lang="en-US" altLang="en-US" sz="2800" b="1" i="1" dirty="0">
                <a:solidFill>
                  <a:srgbClr val="000000"/>
                </a:solidFill>
                <a:latin typeface="Calibri" panose="020F0502020204030204" pitchFamily="34" charset="0"/>
                <a:ea typeface="Calibri" pitchFamily="34" charset="0"/>
                <a:cs typeface="Calibri" pitchFamily="34" charset="0"/>
              </a:rPr>
              <a:t>with him</a:t>
            </a:r>
            <a:r>
              <a:rPr lang="en-US" altLang="en-US" sz="2800" dirty="0">
                <a:solidFill>
                  <a:srgbClr val="000000"/>
                </a:solidFill>
                <a:latin typeface="Calibri" panose="020F0502020204030204" pitchFamily="34" charset="0"/>
                <a:ea typeface="Calibri" pitchFamily="34" charset="0"/>
                <a:cs typeface="Calibri" pitchFamily="34" charset="0"/>
              </a:rPr>
              <a:t>.</a:t>
            </a:r>
            <a:endParaRPr lang="en-US" altLang="en-US" sz="2800" dirty="0">
              <a:solidFill>
                <a:srgbClr val="000000"/>
              </a:solidFill>
              <a:latin typeface="Calibri" panose="020F0502020204030204" pitchFamily="34" charset="0"/>
              <a:cs typeface="Calibri" panose="020F0502020204030204" pitchFamily="34" charset="0"/>
            </a:endParaRPr>
          </a:p>
        </p:txBody>
      </p:sp>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327">
                                            <p:txEl>
                                              <p:pRg st="0" end="0"/>
                                            </p:txEl>
                                          </p:spTgt>
                                        </p:tgtEl>
                                        <p:attrNameLst>
                                          <p:attrName>style.visibility</p:attrName>
                                        </p:attrNameLst>
                                      </p:cBhvr>
                                      <p:to>
                                        <p:strVal val="visible"/>
                                      </p:to>
                                    </p:set>
                                    <p:anim calcmode="lin" valueType="num">
                                      <p:cBhvr>
                                        <p:cTn id="7" dur="500" fill="hold"/>
                                        <p:tgtEl>
                                          <p:spTgt spid="133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27">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327">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327">
                                            <p:txEl>
                                              <p:pRg st="1" end="1"/>
                                            </p:txEl>
                                          </p:spTgt>
                                        </p:tgtEl>
                                        <p:attrNameLst>
                                          <p:attrName>style.visibility</p:attrName>
                                        </p:attrNameLst>
                                      </p:cBhvr>
                                      <p:to>
                                        <p:strVal val="visible"/>
                                      </p:to>
                                    </p:set>
                                    <p:anim calcmode="lin" valueType="num">
                                      <p:cBhvr>
                                        <p:cTn id="13" dur="500" fill="hold"/>
                                        <p:tgtEl>
                                          <p:spTgt spid="133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327">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327">
                                            <p:txEl>
                                              <p:pRg st="1" end="1"/>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319284"/>
            <a:ext cx="3200398" cy="3200400"/>
          </a:xfrm>
          <a:prstGeom prst="rect">
            <a:avLst/>
          </a:prstGeom>
          <a:ln>
            <a:noFill/>
          </a:ln>
          <a:effectLst>
            <a:outerShdw blurRad="292100" dist="139700" dir="2700000" algn="tl" rotWithShape="0">
              <a:srgbClr val="333333">
                <a:alpha val="65000"/>
              </a:srgbClr>
            </a:outerShdw>
          </a:effectLst>
        </p:spPr>
      </p:pic>
      <p:sp>
        <p:nvSpPr>
          <p:cNvPr id="6148" name="Rectangle 3"/>
          <p:cNvSpPr>
            <a:spLocks noChangeArrowheads="1"/>
          </p:cNvSpPr>
          <p:nvPr/>
        </p:nvSpPr>
        <p:spPr bwMode="auto">
          <a:xfrm>
            <a:off x="856099" y="381000"/>
            <a:ext cx="19454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000" b="1" dirty="0">
                <a:latin typeface="Calibri" panose="020F0502020204030204" pitchFamily="34" charset="0"/>
                <a:cs typeface="Calibri" panose="020F0502020204030204" pitchFamily="34" charset="0"/>
              </a:rPr>
              <a:t>In Christ</a:t>
            </a:r>
            <a:endParaRPr lang="en-US" altLang="en-US" sz="4000" dirty="0">
              <a:latin typeface="Calibri" panose="020F0502020204030204" pitchFamily="34" charset="0"/>
              <a:cs typeface="Calibri" panose="020F0502020204030204" pitchFamily="34" charset="0"/>
            </a:endParaRPr>
          </a:p>
        </p:txBody>
      </p:sp>
      <p:sp>
        <p:nvSpPr>
          <p:cNvPr id="2" name="Rectangle 1"/>
          <p:cNvSpPr/>
          <p:nvPr/>
        </p:nvSpPr>
        <p:spPr>
          <a:xfrm>
            <a:off x="228602" y="4634805"/>
            <a:ext cx="8762998" cy="1384995"/>
          </a:xfrm>
          <a:prstGeom prst="rect">
            <a:avLst/>
          </a:prstGeom>
        </p:spPr>
        <p:txBody>
          <a:bodyPr wrap="square">
            <a:spAutoFit/>
          </a:bodyPr>
          <a:lstStyle/>
          <a:p>
            <a:pPr lvl="0">
              <a:spcBef>
                <a:spcPts val="600"/>
              </a:spcBef>
              <a:spcAft>
                <a:spcPts val="600"/>
              </a:spcAft>
            </a:pPr>
            <a:r>
              <a:rPr lang="en-US" altLang="en-US" sz="2800" dirty="0">
                <a:solidFill>
                  <a:srgbClr val="000000"/>
                </a:solidFill>
                <a:latin typeface="Calibri" pitchFamily="34" charset="0"/>
                <a:cs typeface="Calibri" panose="020F0502020204030204" pitchFamily="34" charset="0"/>
              </a:rPr>
              <a:t>All </a:t>
            </a:r>
            <a:r>
              <a:rPr lang="en-US" altLang="en-US" sz="2800" dirty="0">
                <a:solidFill>
                  <a:srgbClr val="000000"/>
                </a:solidFill>
                <a:latin typeface="Calibri" panose="020F0502020204030204" pitchFamily="34" charset="0"/>
                <a:ea typeface="Calibri" pitchFamily="34" charset="0"/>
                <a:cs typeface="Calibri" pitchFamily="34" charset="0"/>
              </a:rPr>
              <a:t>believers, being</a:t>
            </a:r>
            <a:r>
              <a:rPr lang="en-US" altLang="en-US" sz="2800" dirty="0">
                <a:solidFill>
                  <a:srgbClr val="000000"/>
                </a:solidFill>
                <a:latin typeface="Calibri" pitchFamily="34" charset="0"/>
                <a:cs typeface="Calibri" panose="020F0502020204030204" pitchFamily="34" charset="0"/>
              </a:rPr>
              <a:t> </a:t>
            </a:r>
            <a:r>
              <a:rPr lang="en-US" altLang="en-US" sz="2800" i="1" dirty="0">
                <a:solidFill>
                  <a:srgbClr val="000000"/>
                </a:solidFill>
                <a:latin typeface="Calibri" pitchFamily="34" charset="0"/>
                <a:cs typeface="Calibri" panose="020F0502020204030204" pitchFamily="34" charset="0"/>
              </a:rPr>
              <a:t>“</a:t>
            </a:r>
            <a:r>
              <a:rPr lang="en-US" altLang="en-US" sz="2800" b="1" i="1" dirty="0">
                <a:solidFill>
                  <a:srgbClr val="000000"/>
                </a:solidFill>
                <a:latin typeface="Calibri" pitchFamily="34" charset="0"/>
                <a:cs typeface="Calibri" panose="020F0502020204030204" pitchFamily="34" charset="0"/>
              </a:rPr>
              <a:t>in Christ”</a:t>
            </a:r>
            <a:r>
              <a:rPr lang="en-US" altLang="en-US" sz="2800" dirty="0">
                <a:solidFill>
                  <a:srgbClr val="000000"/>
                </a:solidFill>
                <a:latin typeface="Calibri" pitchFamily="34" charset="0"/>
                <a:cs typeface="Calibri" panose="020F0502020204030204" pitchFamily="34" charset="0"/>
              </a:rPr>
              <a:t> share Christ’s </a:t>
            </a:r>
            <a:r>
              <a:rPr lang="en-US" altLang="en-US" sz="2800" b="1" i="1" dirty="0">
                <a:solidFill>
                  <a:srgbClr val="000000"/>
                </a:solidFill>
                <a:latin typeface="Calibri" pitchFamily="34" charset="0"/>
                <a:cs typeface="Calibri" panose="020F0502020204030204" pitchFamily="34" charset="0"/>
              </a:rPr>
              <a:t>spiritual history</a:t>
            </a:r>
            <a:r>
              <a:rPr lang="en-US" altLang="en-US" sz="2800" dirty="0">
                <a:solidFill>
                  <a:srgbClr val="000000"/>
                </a:solidFill>
                <a:latin typeface="Calibri" pitchFamily="34" charset="0"/>
                <a:cs typeface="Calibri" panose="020F0502020204030204" pitchFamily="34" charset="0"/>
              </a:rPr>
              <a:t>, and the </a:t>
            </a:r>
            <a:r>
              <a:rPr lang="en-US" altLang="en-US" sz="2800" b="1" i="1" dirty="0">
                <a:solidFill>
                  <a:srgbClr val="000000"/>
                </a:solidFill>
                <a:latin typeface="Calibri" pitchFamily="34" charset="0"/>
                <a:cs typeface="Calibri" panose="020F0502020204030204" pitchFamily="34" charset="0"/>
              </a:rPr>
              <a:t>consequences</a:t>
            </a:r>
            <a:r>
              <a:rPr lang="en-US" altLang="en-US" sz="2800" dirty="0">
                <a:solidFill>
                  <a:srgbClr val="000000"/>
                </a:solidFill>
                <a:latin typeface="Calibri" pitchFamily="34" charset="0"/>
                <a:cs typeface="Calibri" panose="020F0502020204030204" pitchFamily="34" charset="0"/>
              </a:rPr>
              <a:t> of that history, </a:t>
            </a:r>
            <a:r>
              <a:rPr lang="en-US" altLang="en-US" sz="2800" dirty="0">
                <a:solidFill>
                  <a:srgbClr val="000000"/>
                </a:solidFill>
                <a:latin typeface="Calibri" panose="020F0502020204030204" pitchFamily="34" charset="0"/>
                <a:ea typeface="Calibri" pitchFamily="34" charset="0"/>
                <a:cs typeface="Calibri" pitchFamily="34" charset="0"/>
              </a:rPr>
              <a:t>through their </a:t>
            </a:r>
            <a:r>
              <a:rPr lang="en-US" altLang="en-US" sz="2800" b="1" i="1" dirty="0">
                <a:solidFill>
                  <a:srgbClr val="000000"/>
                </a:solidFill>
                <a:latin typeface="Calibri" panose="020F0502020204030204" pitchFamily="34" charset="0"/>
                <a:ea typeface="Calibri" pitchFamily="34" charset="0"/>
                <a:cs typeface="Calibri" pitchFamily="34" charset="0"/>
              </a:rPr>
              <a:t>identification with Him</a:t>
            </a:r>
            <a:r>
              <a:rPr lang="en-US" altLang="en-US" sz="2800" dirty="0">
                <a:solidFill>
                  <a:srgbClr val="000000"/>
                </a:solidFill>
                <a:latin typeface="Calibri" pitchFamily="34" charset="0"/>
                <a:cs typeface="Calibri" panose="020F0502020204030204" pitchFamily="34" charset="0"/>
              </a:rPr>
              <a:t>.</a:t>
            </a:r>
          </a:p>
        </p:txBody>
      </p:sp>
      <p:sp>
        <p:nvSpPr>
          <p:cNvPr id="6" name="Rectangle 1"/>
          <p:cNvSpPr>
            <a:spLocks noChangeArrowheads="1"/>
          </p:cNvSpPr>
          <p:nvPr/>
        </p:nvSpPr>
        <p:spPr bwMode="auto">
          <a:xfrm>
            <a:off x="3657600" y="1208544"/>
            <a:ext cx="533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spcAft>
                <a:spcPts val="600"/>
              </a:spcAft>
              <a:buNone/>
            </a:pPr>
            <a:r>
              <a:rPr lang="en-US" altLang="en-US" sz="2800" dirty="0">
                <a:latin typeface="Calibri" pitchFamily="34" charset="0"/>
                <a:cs typeface="Calibri" panose="020F0502020204030204" pitchFamily="34" charset="0"/>
              </a:rPr>
              <a:t>All of those who were conceived and born </a:t>
            </a:r>
            <a:r>
              <a:rPr lang="en-US" altLang="en-US" sz="2800" b="1" i="1" dirty="0">
                <a:latin typeface="Calibri" panose="020F0502020204030204" pitchFamily="34" charset="0"/>
                <a:ea typeface="Calibri" pitchFamily="34" charset="0"/>
                <a:cs typeface="Calibri" pitchFamily="34" charset="0"/>
              </a:rPr>
              <a:t>“in Adam”</a:t>
            </a:r>
            <a:r>
              <a:rPr lang="en-US" altLang="en-US" sz="2800" dirty="0">
                <a:latin typeface="Calibri" pitchFamily="34" charset="0"/>
                <a:cs typeface="Calibri" panose="020F0502020204030204" pitchFamily="34" charset="0"/>
              </a:rPr>
              <a:t>, </a:t>
            </a:r>
            <a:r>
              <a:rPr lang="en-US" altLang="en-US" sz="2800" b="1" i="1" dirty="0">
                <a:solidFill>
                  <a:srgbClr val="0000FF"/>
                </a:solidFill>
                <a:latin typeface="Calibri" pitchFamily="34" charset="0"/>
                <a:cs typeface="Calibri" panose="020F0502020204030204" pitchFamily="34" charset="0"/>
              </a:rPr>
              <a:t>upon believing the gospel of salvation</a:t>
            </a:r>
            <a:r>
              <a:rPr lang="en-US" altLang="en-US" sz="2800" dirty="0">
                <a:latin typeface="Calibri" pitchFamily="34" charset="0"/>
                <a:cs typeface="Calibri" panose="020F0502020204030204" pitchFamily="34" charset="0"/>
              </a:rPr>
              <a:t>, are placed into Christ – they are from that time forward </a:t>
            </a:r>
            <a:r>
              <a:rPr lang="en-US" altLang="en-US" sz="2800" i="1" dirty="0">
                <a:latin typeface="Calibri" pitchFamily="34" charset="0"/>
                <a:cs typeface="Calibri" panose="020F0502020204030204" pitchFamily="34" charset="0"/>
              </a:rPr>
              <a:t>“</a:t>
            </a:r>
            <a:r>
              <a:rPr lang="en-US" altLang="en-US" sz="2800" b="1" i="1" dirty="0">
                <a:latin typeface="Calibri" pitchFamily="34" charset="0"/>
                <a:cs typeface="Calibri" panose="020F0502020204030204" pitchFamily="34" charset="0"/>
              </a:rPr>
              <a:t>in Christ”</a:t>
            </a:r>
            <a:r>
              <a:rPr lang="en-US" altLang="en-US" sz="2800" dirty="0">
                <a:latin typeface="Calibri" pitchFamily="34" charset="0"/>
                <a:cs typeface="Calibri" panose="020F0502020204030204" pitchFamily="34" charset="0"/>
              </a:rPr>
              <a:t>, by God’s doing (1 Cor. 1:30).   </a:t>
            </a:r>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
          <p:cNvSpPr>
            <a:spLocks noChangeArrowheads="1"/>
          </p:cNvSpPr>
          <p:nvPr/>
        </p:nvSpPr>
        <p:spPr bwMode="auto">
          <a:xfrm>
            <a:off x="152400" y="1104305"/>
            <a:ext cx="5029200" cy="4001095"/>
          </a:xfrm>
          <a:prstGeom prst="rect">
            <a:avLst/>
          </a:prstGeom>
          <a:noFill/>
          <a:ln>
            <a:noFill/>
          </a:ln>
          <a:extLst/>
        </p:spPr>
        <p:txBody>
          <a:bodyPr wrap="square">
            <a:spAutoFit/>
          </a:bodyPr>
          <a:lstStyle/>
          <a:p>
            <a:pPr>
              <a:spcBef>
                <a:spcPts val="600"/>
              </a:spcBef>
              <a:spcAft>
                <a:spcPts val="600"/>
              </a:spcAft>
              <a:defRPr/>
            </a:pPr>
            <a:r>
              <a:rPr lang="en-US" sz="2800" dirty="0">
                <a:latin typeface="Calibri" pitchFamily="34" charset="0"/>
                <a:cs typeface="Calibri" pitchFamily="34" charset="0"/>
              </a:rPr>
              <a:t>We said that:</a:t>
            </a:r>
          </a:p>
          <a:p>
            <a:pPr marL="342900" indent="-342900">
              <a:spcBef>
                <a:spcPts val="600"/>
              </a:spcBef>
              <a:spcAft>
                <a:spcPts val="600"/>
              </a:spcAft>
              <a:buFont typeface="Arial" pitchFamily="34" charset="0"/>
              <a:buChar char="•"/>
              <a:defRPr/>
            </a:pPr>
            <a:r>
              <a:rPr lang="en-US" sz="2800" dirty="0">
                <a:latin typeface="Calibri" pitchFamily="34" charset="0"/>
                <a:cs typeface="Calibri" pitchFamily="34" charset="0"/>
              </a:rPr>
              <a:t>The Old Man is a </a:t>
            </a:r>
            <a:r>
              <a:rPr lang="en-US" sz="2800" b="1" i="1" dirty="0">
                <a:latin typeface="Calibri" pitchFamily="34" charset="0"/>
                <a:cs typeface="Calibri" pitchFamily="34" charset="0"/>
              </a:rPr>
              <a:t>positional</a:t>
            </a:r>
            <a:r>
              <a:rPr lang="en-US" sz="2800" dirty="0">
                <a:latin typeface="Calibri" pitchFamily="34" charset="0"/>
                <a:cs typeface="Calibri" pitchFamily="34" charset="0"/>
              </a:rPr>
              <a:t> person.  </a:t>
            </a:r>
          </a:p>
          <a:p>
            <a:pPr marL="342900" indent="-342900">
              <a:spcBef>
                <a:spcPts val="600"/>
              </a:spcBef>
              <a:spcAft>
                <a:spcPts val="600"/>
              </a:spcAft>
              <a:buFont typeface="Arial" pitchFamily="34" charset="0"/>
              <a:buChar char="•"/>
              <a:defRPr/>
            </a:pPr>
            <a:r>
              <a:rPr lang="en-US" sz="2800" dirty="0">
                <a:latin typeface="Calibri" pitchFamily="34" charset="0"/>
                <a:cs typeface="Calibri" pitchFamily="34" charset="0"/>
              </a:rPr>
              <a:t>The Old Man is all of who each of us was as an unbeliever, </a:t>
            </a:r>
            <a:r>
              <a:rPr lang="en-US" sz="2800" b="1" dirty="0">
                <a:latin typeface="Calibri" pitchFamily="34" charset="0"/>
                <a:cs typeface="Calibri" pitchFamily="34" charset="0"/>
              </a:rPr>
              <a:t>“in Adam”</a:t>
            </a:r>
            <a:r>
              <a:rPr lang="en-US" sz="2800" dirty="0">
                <a:latin typeface="Calibri" pitchFamily="34" charset="0"/>
                <a:cs typeface="Calibri" pitchFamily="34" charset="0"/>
              </a:rPr>
              <a:t>.  </a:t>
            </a:r>
          </a:p>
          <a:p>
            <a:pPr marL="342900" indent="-342900">
              <a:spcBef>
                <a:spcPts val="600"/>
              </a:spcBef>
              <a:spcAft>
                <a:spcPts val="600"/>
              </a:spcAft>
              <a:buFont typeface="Arial" pitchFamily="34" charset="0"/>
              <a:buChar char="•"/>
              <a:defRPr/>
            </a:pPr>
            <a:r>
              <a:rPr lang="en-US" sz="2800" dirty="0">
                <a:latin typeface="Calibri" pitchFamily="34" charset="0"/>
                <a:cs typeface="Calibri" pitchFamily="34" charset="0"/>
              </a:rPr>
              <a:t>The Old Man possesses a Sin Nature.</a:t>
            </a:r>
          </a:p>
        </p:txBody>
      </p:sp>
      <p:pic>
        <p:nvPicPr>
          <p:cNvPr id="7171"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3313" y="1104304"/>
            <a:ext cx="3455887" cy="514409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327">
                                            <p:txEl>
                                              <p:pRg st="1" end="1"/>
                                            </p:txEl>
                                          </p:spTgt>
                                        </p:tgtEl>
                                        <p:attrNameLst>
                                          <p:attrName>style.visibility</p:attrName>
                                        </p:attrNameLst>
                                      </p:cBhvr>
                                      <p:to>
                                        <p:strVal val="visible"/>
                                      </p:to>
                                    </p:set>
                                    <p:anim calcmode="lin" valueType="num">
                                      <p:cBhvr>
                                        <p:cTn id="7" dur="500" fill="hold"/>
                                        <p:tgtEl>
                                          <p:spTgt spid="133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327">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327">
                                            <p:txEl>
                                              <p:pRg st="1" end="1"/>
                                            </p:txEl>
                                          </p:spTgt>
                                        </p:tgtEl>
                                        <p:attrNameLst>
                                          <p:attrName>ppt_c</p:attrName>
                                        </p:attrNameLst>
                                      </p:cBhvr>
                                      <p:to>
                                        <a:srgbClr val="B2B2B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327">
                                            <p:txEl>
                                              <p:pRg st="2" end="2"/>
                                            </p:txEl>
                                          </p:spTgt>
                                        </p:tgtEl>
                                        <p:attrNameLst>
                                          <p:attrName>style.visibility</p:attrName>
                                        </p:attrNameLst>
                                      </p:cBhvr>
                                      <p:to>
                                        <p:strVal val="visible"/>
                                      </p:to>
                                    </p:set>
                                    <p:anim calcmode="lin" valueType="num">
                                      <p:cBhvr>
                                        <p:cTn id="13" dur="500" fill="hold"/>
                                        <p:tgtEl>
                                          <p:spTgt spid="1332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3327">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327">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327">
                                            <p:txEl>
                                              <p:pRg st="3" end="3"/>
                                            </p:txEl>
                                          </p:spTgt>
                                        </p:tgtEl>
                                        <p:attrNameLst>
                                          <p:attrName>style.visibility</p:attrName>
                                        </p:attrNameLst>
                                      </p:cBhvr>
                                      <p:to>
                                        <p:strVal val="visible"/>
                                      </p:to>
                                    </p:set>
                                    <p:anim calcmode="lin" valueType="num">
                                      <p:cBhvr>
                                        <p:cTn id="19" dur="500" fill="hold"/>
                                        <p:tgtEl>
                                          <p:spTgt spid="1332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332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
          <p:cNvSpPr>
            <a:spLocks noChangeArrowheads="1"/>
          </p:cNvSpPr>
          <p:nvPr/>
        </p:nvSpPr>
        <p:spPr bwMode="auto">
          <a:xfrm>
            <a:off x="3962400" y="1066800"/>
            <a:ext cx="5029200" cy="4431983"/>
          </a:xfrm>
          <a:prstGeom prst="rect">
            <a:avLst/>
          </a:prstGeom>
          <a:noFill/>
          <a:ln>
            <a:noFill/>
          </a:ln>
          <a:extLst/>
        </p:spPr>
        <p:txBody>
          <a:bodyPr wrap="square">
            <a:spAutoFit/>
          </a:bodyPr>
          <a:lstStyle/>
          <a:p>
            <a:pPr>
              <a:spcBef>
                <a:spcPts val="600"/>
              </a:spcBef>
              <a:spcAft>
                <a:spcPts val="600"/>
              </a:spcAft>
              <a:defRPr/>
            </a:pPr>
            <a:r>
              <a:rPr lang="en-US" sz="2800" dirty="0">
                <a:latin typeface="Calibri" pitchFamily="34" charset="0"/>
                <a:cs typeface="Calibri" pitchFamily="34" charset="0"/>
              </a:rPr>
              <a:t>We said that:</a:t>
            </a:r>
          </a:p>
          <a:p>
            <a:pPr marL="342900" indent="-342900">
              <a:spcBef>
                <a:spcPts val="600"/>
              </a:spcBef>
              <a:spcAft>
                <a:spcPts val="600"/>
              </a:spcAft>
              <a:buFont typeface="Arial" pitchFamily="34" charset="0"/>
              <a:buChar char="•"/>
              <a:defRPr/>
            </a:pPr>
            <a:r>
              <a:rPr lang="en-US" sz="2800" b="1" i="1" dirty="0">
                <a:latin typeface="Calibri" pitchFamily="34" charset="0"/>
                <a:cs typeface="Calibri" pitchFamily="34" charset="0"/>
              </a:rPr>
              <a:t>The Sin Nature is the collection of attributes and characteristics of how the Old Man is inclined to behave.</a:t>
            </a:r>
          </a:p>
          <a:p>
            <a:pPr marL="342900" indent="-342900">
              <a:spcBef>
                <a:spcPts val="600"/>
              </a:spcBef>
              <a:spcAft>
                <a:spcPts val="600"/>
              </a:spcAft>
              <a:buFont typeface="Arial" pitchFamily="34" charset="0"/>
              <a:buChar char="•"/>
              <a:defRPr/>
            </a:pPr>
            <a:r>
              <a:rPr lang="en-US" sz="2800" dirty="0">
                <a:latin typeface="Calibri" pitchFamily="34" charset="0"/>
                <a:cs typeface="Calibri" pitchFamily="34" charset="0"/>
              </a:rPr>
              <a:t>The Sin Nature is not the same as the Old Man.</a:t>
            </a:r>
          </a:p>
          <a:p>
            <a:pPr marL="342900" indent="-342900">
              <a:spcBef>
                <a:spcPts val="600"/>
              </a:spcBef>
              <a:spcAft>
                <a:spcPts val="600"/>
              </a:spcAft>
              <a:buFont typeface="Arial" pitchFamily="34" charset="0"/>
              <a:buChar char="•"/>
              <a:defRPr/>
            </a:pPr>
            <a:r>
              <a:rPr lang="en-US" sz="2800" dirty="0">
                <a:latin typeface="Calibri" pitchFamily="34" charset="0"/>
                <a:cs typeface="Calibri" pitchFamily="34" charset="0"/>
              </a:rPr>
              <a:t>The Sin Nature pertains to the </a:t>
            </a:r>
            <a:r>
              <a:rPr lang="en-US" sz="2800" b="1" u="sng" dirty="0">
                <a:latin typeface="Calibri" pitchFamily="34" charset="0"/>
                <a:cs typeface="Calibri" pitchFamily="34" charset="0"/>
              </a:rPr>
              <a:t>physical</a:t>
            </a:r>
            <a:r>
              <a:rPr lang="en-US" sz="2800" dirty="0">
                <a:latin typeface="Calibri" pitchFamily="34" charset="0"/>
                <a:cs typeface="Calibri" pitchFamily="34" charset="0"/>
              </a:rPr>
              <a:t> human body.</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7913" y="1104304"/>
            <a:ext cx="3455887" cy="514409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3327">
                                            <p:txEl>
                                              <p:pRg st="1" end="1"/>
                                            </p:txEl>
                                          </p:spTgt>
                                        </p:tgtEl>
                                        <p:attrNameLst>
                                          <p:attrName>style.visibility</p:attrName>
                                        </p:attrNameLst>
                                      </p:cBhvr>
                                      <p:to>
                                        <p:strVal val="visible"/>
                                      </p:to>
                                    </p:set>
                                    <p:anim calcmode="lin" valueType="num">
                                      <p:cBhvr>
                                        <p:cTn id="7" dur="500" fill="hold"/>
                                        <p:tgtEl>
                                          <p:spTgt spid="133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327">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327">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327">
                                            <p:txEl>
                                              <p:pRg st="2" end="2"/>
                                            </p:txEl>
                                          </p:spTgt>
                                        </p:tgtEl>
                                        <p:attrNameLst>
                                          <p:attrName>style.visibility</p:attrName>
                                        </p:attrNameLst>
                                      </p:cBhvr>
                                      <p:to>
                                        <p:strVal val="visible"/>
                                      </p:to>
                                    </p:set>
                                    <p:anim calcmode="lin" valueType="num">
                                      <p:cBhvr>
                                        <p:cTn id="13" dur="500" fill="hold"/>
                                        <p:tgtEl>
                                          <p:spTgt spid="1332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3327">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13327">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327">
                                            <p:txEl>
                                              <p:pRg st="3" end="3"/>
                                            </p:txEl>
                                          </p:spTgt>
                                        </p:tgtEl>
                                        <p:attrNameLst>
                                          <p:attrName>style.visibility</p:attrName>
                                        </p:attrNameLst>
                                      </p:cBhvr>
                                      <p:to>
                                        <p:strVal val="visible"/>
                                      </p:to>
                                    </p:set>
                                    <p:anim calcmode="lin" valueType="num">
                                      <p:cBhvr>
                                        <p:cTn id="19" dur="500" fill="hold"/>
                                        <p:tgtEl>
                                          <p:spTgt spid="1332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332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2400" y="1143000"/>
            <a:ext cx="5181600" cy="5673348"/>
          </a:xfrm>
          <a:prstGeom prst="rect">
            <a:avLst/>
          </a:prstGeom>
          <a:noFill/>
          <a:ln>
            <a:noFill/>
          </a:ln>
          <a:extLst/>
        </p:spPr>
        <p:txBody>
          <a:bodyPr wrap="square" anchor="t">
            <a:spAutoFit/>
          </a:bodyPr>
          <a:lstStyle/>
          <a:p>
            <a:pPr>
              <a:spcBef>
                <a:spcPts val="0"/>
              </a:spcBef>
              <a:spcAft>
                <a:spcPts val="400"/>
              </a:spcAft>
              <a:defRPr/>
            </a:pPr>
            <a:r>
              <a:rPr lang="en-US" sz="2800" dirty="0">
                <a:latin typeface="Calibri" panose="020F0502020204030204" pitchFamily="34" charset="0"/>
                <a:cs typeface="Calibri" panose="020F0502020204030204" pitchFamily="34" charset="0"/>
              </a:rPr>
              <a:t>We said that:</a:t>
            </a:r>
          </a:p>
          <a:p>
            <a:pPr marL="342900" indent="-342900">
              <a:spcBef>
                <a:spcPts val="400"/>
              </a:spcBef>
              <a:spcAft>
                <a:spcPts val="400"/>
              </a:spcAft>
              <a:buFont typeface="Arial" pitchFamily="34" charset="0"/>
              <a:buChar char="•"/>
              <a:defRPr/>
            </a:pPr>
            <a:r>
              <a:rPr lang="en-US" sz="2800" dirty="0">
                <a:latin typeface="Calibri" panose="020F0502020204030204" pitchFamily="34" charset="0"/>
                <a:cs typeface="Calibri" panose="020F0502020204030204" pitchFamily="34" charset="0"/>
              </a:rPr>
              <a:t>The New Man is also a </a:t>
            </a:r>
            <a:r>
              <a:rPr lang="en-US" sz="2800" b="1" dirty="0">
                <a:latin typeface="Calibri" panose="020F0502020204030204" pitchFamily="34" charset="0"/>
                <a:cs typeface="Calibri" panose="020F0502020204030204" pitchFamily="34" charset="0"/>
              </a:rPr>
              <a:t>positional</a:t>
            </a:r>
            <a:r>
              <a:rPr lang="en-US" sz="2800" dirty="0">
                <a:latin typeface="Calibri" panose="020F0502020204030204" pitchFamily="34" charset="0"/>
                <a:cs typeface="Calibri" panose="020F0502020204030204" pitchFamily="34" charset="0"/>
              </a:rPr>
              <a:t> person.  </a:t>
            </a:r>
          </a:p>
          <a:p>
            <a:pPr marL="342900" indent="-342900">
              <a:spcBef>
                <a:spcPts val="400"/>
              </a:spcBef>
              <a:spcAft>
                <a:spcPts val="400"/>
              </a:spcAft>
              <a:buFont typeface="Arial" pitchFamily="34" charset="0"/>
              <a:buChar char="•"/>
              <a:defRPr/>
            </a:pPr>
            <a:r>
              <a:rPr lang="en-US" sz="2800" dirty="0">
                <a:latin typeface="Calibri" panose="020F0502020204030204" pitchFamily="34" charset="0"/>
                <a:cs typeface="Calibri" panose="020F0502020204030204" pitchFamily="34" charset="0"/>
              </a:rPr>
              <a:t>The New Man is all of who we are now, as believers </a:t>
            </a:r>
            <a:r>
              <a:rPr lang="en-US" sz="2800" b="1" dirty="0">
                <a:latin typeface="Calibri" panose="020F0502020204030204" pitchFamily="34" charset="0"/>
                <a:cs typeface="Calibri" panose="020F0502020204030204" pitchFamily="34" charset="0"/>
              </a:rPr>
              <a:t>“in Christ”</a:t>
            </a:r>
            <a:r>
              <a:rPr lang="en-US" sz="2800" dirty="0">
                <a:latin typeface="Calibri" panose="020F0502020204030204" pitchFamily="34" charset="0"/>
                <a:cs typeface="Calibri" panose="020F0502020204030204" pitchFamily="34" charset="0"/>
              </a:rPr>
              <a:t>.  </a:t>
            </a:r>
          </a:p>
          <a:p>
            <a:pPr marL="342900" indent="-342900">
              <a:spcBef>
                <a:spcPts val="400"/>
              </a:spcBef>
              <a:spcAft>
                <a:spcPts val="400"/>
              </a:spcAft>
              <a:buFont typeface="Arial" pitchFamily="34" charset="0"/>
              <a:buChar char="•"/>
              <a:defRPr/>
            </a:pPr>
            <a:r>
              <a:rPr lang="en-US" sz="2800" dirty="0">
                <a:latin typeface="Calibri" panose="020F0502020204030204" pitchFamily="34" charset="0"/>
                <a:cs typeface="Calibri" panose="020F0502020204030204" pitchFamily="34" charset="0"/>
              </a:rPr>
              <a:t>The New Man possesses a New Nature.</a:t>
            </a:r>
          </a:p>
          <a:p>
            <a:pPr marL="342900" indent="-342900">
              <a:spcBef>
                <a:spcPts val="400"/>
              </a:spcBef>
              <a:spcAft>
                <a:spcPts val="400"/>
              </a:spcAft>
              <a:buFont typeface="Arial" pitchFamily="34" charset="0"/>
              <a:buChar char="•"/>
              <a:defRPr/>
            </a:pPr>
            <a:r>
              <a:rPr lang="en-US" sz="2800" b="1" i="1" dirty="0">
                <a:latin typeface="Calibri" panose="020F0502020204030204" pitchFamily="34" charset="0"/>
                <a:cs typeface="Calibri" panose="020F0502020204030204" pitchFamily="34" charset="0"/>
              </a:rPr>
              <a:t>The terms “New Man” and “New Nature” are NOT interchangeable terms for the same thing.</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57800" y="1143000"/>
            <a:ext cx="3683726" cy="5486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43779"/>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
                                            <p:txEl>
                                              <p:pRg st="2" end="2"/>
                                            </p:txEl>
                                          </p:spTgt>
                                        </p:tgtEl>
                                        <p:attrNameLst>
                                          <p:attrName>ppt_c</p:attrName>
                                        </p:attrNameLst>
                                      </p:cBhvr>
                                      <p:to>
                                        <a:srgbClr val="B2B2B2"/>
                                      </p:to>
                                    </p:animClr>
                                  </p:subTnLst>
                                </p:cTn>
                              </p:par>
                              <p:par>
                                <p:cTn id="9" presetID="23" presetClass="entr" presetSubtype="16"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5">
                                            <p:txEl>
                                              <p:pRg st="3" end="3"/>
                                            </p:txEl>
                                          </p:spTgt>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3999</TotalTime>
  <Words>6721</Words>
  <Application>Microsoft Office PowerPoint</Application>
  <PresentationFormat>On-screen Show (4:3)</PresentationFormat>
  <Paragraphs>516</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Freestyle Script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Anatomy</dc:title>
  <dc:subject>Spiritual Anatomy</dc:subject>
  <dc:creator>Dr. Jim McGowan / Dr. Vern Peterman</dc:creator>
  <dc:description>Modified by Jim McGowan</dc:description>
  <cp:lastModifiedBy>Jim McGowan</cp:lastModifiedBy>
  <cp:revision>401</cp:revision>
  <cp:lastPrinted>2014-04-30T00:47:24Z</cp:lastPrinted>
  <dcterms:created xsi:type="dcterms:W3CDTF">2011-01-09T14:08:04Z</dcterms:created>
  <dcterms:modified xsi:type="dcterms:W3CDTF">2016-11-16T15:40:42Z</dcterms:modified>
  <cp:contentStatus/>
</cp:coreProperties>
</file>