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Lst>
  <p:notesMasterIdLst>
    <p:notesMasterId r:id="rId68"/>
  </p:notesMasterIdLst>
  <p:handoutMasterIdLst>
    <p:handoutMasterId r:id="rId69"/>
  </p:handoutMasterIdLst>
  <p:sldIdLst>
    <p:sldId id="407" r:id="rId4"/>
    <p:sldId id="416" r:id="rId5"/>
    <p:sldId id="399" r:id="rId6"/>
    <p:sldId id="389" r:id="rId7"/>
    <p:sldId id="390" r:id="rId8"/>
    <p:sldId id="391" r:id="rId9"/>
    <p:sldId id="392" r:id="rId10"/>
    <p:sldId id="393" r:id="rId11"/>
    <p:sldId id="394" r:id="rId12"/>
    <p:sldId id="395" r:id="rId13"/>
    <p:sldId id="410" r:id="rId14"/>
    <p:sldId id="420" r:id="rId15"/>
    <p:sldId id="388" r:id="rId16"/>
    <p:sldId id="387" r:id="rId17"/>
    <p:sldId id="268" r:id="rId18"/>
    <p:sldId id="281" r:id="rId19"/>
    <p:sldId id="282" r:id="rId20"/>
    <p:sldId id="285" r:id="rId21"/>
    <p:sldId id="341" r:id="rId22"/>
    <p:sldId id="421" r:id="rId23"/>
    <p:sldId id="400" r:id="rId24"/>
    <p:sldId id="376" r:id="rId25"/>
    <p:sldId id="377" r:id="rId26"/>
    <p:sldId id="401" r:id="rId27"/>
    <p:sldId id="422" r:id="rId28"/>
    <p:sldId id="348" r:id="rId29"/>
    <p:sldId id="403" r:id="rId30"/>
    <p:sldId id="404" r:id="rId31"/>
    <p:sldId id="402" r:id="rId32"/>
    <p:sldId id="378" r:id="rId33"/>
    <p:sldId id="323" r:id="rId34"/>
    <p:sldId id="379" r:id="rId35"/>
    <p:sldId id="380" r:id="rId36"/>
    <p:sldId id="264" r:id="rId37"/>
    <p:sldId id="316" r:id="rId38"/>
    <p:sldId id="367" r:id="rId39"/>
    <p:sldId id="320" r:id="rId40"/>
    <p:sldId id="405" r:id="rId41"/>
    <p:sldId id="406" r:id="rId42"/>
    <p:sldId id="259" r:id="rId43"/>
    <p:sldId id="324" r:id="rId44"/>
    <p:sldId id="269" r:id="rId45"/>
    <p:sldId id="397" r:id="rId46"/>
    <p:sldId id="408" r:id="rId47"/>
    <p:sldId id="271" r:id="rId48"/>
    <p:sldId id="333" r:id="rId49"/>
    <p:sldId id="381" r:id="rId50"/>
    <p:sldId id="334" r:id="rId51"/>
    <p:sldId id="305" r:id="rId52"/>
    <p:sldId id="382" r:id="rId53"/>
    <p:sldId id="409" r:id="rId54"/>
    <p:sldId id="339" r:id="rId55"/>
    <p:sldId id="335" r:id="rId56"/>
    <p:sldId id="287" r:id="rId57"/>
    <p:sldId id="351" r:id="rId58"/>
    <p:sldId id="288" r:id="rId59"/>
    <p:sldId id="383" r:id="rId60"/>
    <p:sldId id="384" r:id="rId61"/>
    <p:sldId id="385" r:id="rId62"/>
    <p:sldId id="373" r:id="rId63"/>
    <p:sldId id="411" r:id="rId64"/>
    <p:sldId id="413" r:id="rId65"/>
    <p:sldId id="414" r:id="rId66"/>
    <p:sldId id="415" r:id="rId6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000066"/>
    <a:srgbClr val="DDDDDD"/>
    <a:srgbClr val="006600"/>
    <a:srgbClr val="663300"/>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87" autoAdjust="0"/>
  </p:normalViewPr>
  <p:slideViewPr>
    <p:cSldViewPr>
      <p:cViewPr varScale="1">
        <p:scale>
          <a:sx n="83" d="100"/>
          <a:sy n="83" d="100"/>
        </p:scale>
        <p:origin x="234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US"/>
              <a:t>LAW &amp; GRACE - 10 Strikes and YOU'RE OUT! - Part 1</a:t>
            </a:r>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r>
              <a:rPr lang="en-US"/>
              <a:t>11/20/2016</a:t>
            </a:r>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a:t>Dr. Jim McGowan</a:t>
            </a:r>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7BECC1A-7730-4A81-86CD-722BE19FE4F7}" type="slidenum">
              <a:rPr lang="en-US" smtClean="0"/>
              <a:t>‹#›</a:t>
            </a:fld>
            <a:endParaRPr lang="en-US"/>
          </a:p>
        </p:txBody>
      </p:sp>
    </p:spTree>
    <p:extLst>
      <p:ext uri="{BB962C8B-B14F-4D97-AF65-F5344CB8AC3E}">
        <p14:creationId xmlns:p14="http://schemas.microsoft.com/office/powerpoint/2010/main" val="46907135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pPr>
              <a:defRPr/>
            </a:pPr>
            <a:r>
              <a:rPr lang="en-US"/>
              <a:t>LAW &amp; GRACE - 10 Strikes and YOU'RE OUT! - Part 1</a:t>
            </a:r>
            <a:endParaRPr lang="en-US" dirty="0"/>
          </a:p>
        </p:txBody>
      </p:sp>
      <p:sp>
        <p:nvSpPr>
          <p:cNvPr id="5123"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pPr>
              <a:defRPr/>
            </a:pPr>
            <a:r>
              <a:rPr lang="en-US"/>
              <a:t>11/20/2016</a:t>
            </a:r>
            <a:endParaRPr lang="en-US" dirty="0"/>
          </a:p>
        </p:txBody>
      </p:sp>
      <p:sp>
        <p:nvSpPr>
          <p:cNvPr id="645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pPr>
              <a:defRPr/>
            </a:pPr>
            <a:r>
              <a:rPr lang="en-US"/>
              <a:t>Dr. Jim McGowan</a:t>
            </a:r>
            <a:endParaRPr lang="en-US" dirty="0"/>
          </a:p>
        </p:txBody>
      </p:sp>
      <p:sp>
        <p:nvSpPr>
          <p:cNvPr id="5127"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pPr>
              <a:defRPr/>
            </a:pPr>
            <a:fld id="{64AFE55C-041F-42C9-B85A-A070FB4AA6D9}" type="slidenum">
              <a:rPr lang="en-US" smtClean="0"/>
              <a:pPr>
                <a:defRPr/>
              </a:pPr>
              <a:t>‹#›</a:t>
            </a:fld>
            <a:endParaRPr lang="en-US" dirty="0"/>
          </a:p>
        </p:txBody>
      </p:sp>
    </p:spTree>
    <p:extLst>
      <p:ext uri="{BB962C8B-B14F-4D97-AF65-F5344CB8AC3E}">
        <p14:creationId xmlns:p14="http://schemas.microsoft.com/office/powerpoint/2010/main" val="110987936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b="1" dirty="0">
                <a:latin typeface="+mn-lt"/>
              </a:rPr>
              <a:t>Law vs. Grace</a:t>
            </a:r>
            <a:endParaRPr lang="en-US" altLang="en-US" sz="1500" dirty="0">
              <a:latin typeface="+mn-lt"/>
            </a:endParaRP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a:t>11/20/2016</a:t>
            </a:r>
          </a:p>
        </p:txBody>
      </p:sp>
      <p:sp>
        <p:nvSpPr>
          <p:cNvPr id="6" name="Header Placeholder 5"/>
          <p:cNvSpPr>
            <a:spLocks noGrp="1"/>
          </p:cNvSpPr>
          <p:nvPr>
            <p:ph type="hdr" sz="quarter" idx="12"/>
          </p:nvPr>
        </p:nvSpPr>
        <p:spPr/>
        <p:txBody>
          <a:bodyPr/>
          <a:lstStyle/>
          <a:p>
            <a:pPr>
              <a:defRPr/>
            </a:pPr>
            <a:r>
              <a:rPr lang="en-US"/>
              <a:t>LAW &amp; GRACE - 10 Strikes and YOU'RE OUT! - Part 1</a:t>
            </a:r>
            <a:endParaRPr lang="en-US" dirty="0"/>
          </a:p>
        </p:txBody>
      </p:sp>
      <p:sp>
        <p:nvSpPr>
          <p:cNvPr id="7" name="Footer Placeholder 6"/>
          <p:cNvSpPr>
            <a:spLocks noGrp="1"/>
          </p:cNvSpPr>
          <p:nvPr>
            <p:ph type="ftr" sz="quarter" idx="13"/>
          </p:nvPr>
        </p:nvSpPr>
        <p:spPr/>
        <p:txBody>
          <a:bodyPr/>
          <a:lstStyle/>
          <a:p>
            <a:pPr>
              <a:defRPr/>
            </a:pPr>
            <a:r>
              <a:rPr lang="en-US"/>
              <a:t>Dr. Jim McGowan</a:t>
            </a:r>
          </a:p>
        </p:txBody>
      </p:sp>
    </p:spTree>
    <p:extLst>
      <p:ext uri="{BB962C8B-B14F-4D97-AF65-F5344CB8AC3E}">
        <p14:creationId xmlns:p14="http://schemas.microsoft.com/office/powerpoint/2010/main" val="1914677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ABA54E9-587F-405D-B4EF-4ECD84D1AACA}" type="slidenum">
              <a:rPr lang="en-US" altLang="en-US" smtClean="0">
                <a:latin typeface="Calibri" panose="020F0502020204030204" pitchFamily="34" charset="0"/>
                <a:cs typeface="Calibri" panose="020F0502020204030204" pitchFamily="34" charset="0"/>
              </a:rPr>
              <a:pPr eaLnBrk="1" hangingPunct="1">
                <a:spcBef>
                  <a:spcPct val="0"/>
                </a:spcBef>
              </a:pPr>
              <a:t>10</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Misunderstanding leads to error!</a:t>
            </a:r>
          </a:p>
          <a:p>
            <a:pPr defTabSz="966612" eaLnBrk="1" hangingPunct="1">
              <a:defRPr/>
            </a:pPr>
            <a:r>
              <a:rPr lang="en-US" altLang="en-US" sz="1500" b="1" dirty="0"/>
              <a:t>A general misunderstanding of Christ’s earthly ministry and of the Law, causes many Christians to misunderstand Grace as well</a:t>
            </a:r>
            <a:r>
              <a:rPr lang="en-US" altLang="en-US" sz="1500" dirty="0"/>
              <a:t>, leading them to think that they must do or not do things </a:t>
            </a:r>
            <a:r>
              <a:rPr lang="en-US" altLang="en-US" sz="1500" b="1" dirty="0"/>
              <a:t>“under the Law”</a:t>
            </a:r>
            <a:r>
              <a:rPr lang="en-US" altLang="en-US" sz="1500" dirty="0"/>
              <a:t> in order to be blessed, but </a:t>
            </a:r>
            <a:r>
              <a:rPr lang="en-US" altLang="en-US" sz="1500" b="1" dirty="0"/>
              <a:t>“under Grace” </a:t>
            </a:r>
            <a:r>
              <a:rPr lang="en-US" altLang="en-US" sz="1500" dirty="0"/>
              <a:t>we are already blessed because we are relying on what Christ has already accomplished for us.</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ABA54E9-587F-405D-B4EF-4ECD84D1AACA}" type="slidenum">
              <a:rPr lang="en-US" altLang="en-US" smtClean="0">
                <a:latin typeface="Calibri" panose="020F0502020204030204" pitchFamily="34" charset="0"/>
                <a:cs typeface="Calibri" panose="020F0502020204030204" pitchFamily="34" charset="0"/>
              </a:rPr>
              <a:pPr eaLnBrk="1" hangingPunct="1">
                <a:spcBef>
                  <a:spcPct val="0"/>
                </a:spcBef>
              </a:pPr>
              <a:t>11</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42341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12</a:t>
            </a:fld>
            <a:endParaRPr lang="en-US"/>
          </a:p>
        </p:txBody>
      </p:sp>
      <p:sp>
        <p:nvSpPr>
          <p:cNvPr id="5" name="Date Placeholder 4"/>
          <p:cNvSpPr>
            <a:spLocks noGrp="1"/>
          </p:cNvSpPr>
          <p:nvPr>
            <p:ph type="dt" idx="11"/>
          </p:nvPr>
        </p:nvSpPr>
        <p:spPr/>
        <p:txBody>
          <a:bodyPr/>
          <a:lstStyle/>
          <a:p>
            <a:pPr>
              <a:defRPr/>
            </a:pPr>
            <a:r>
              <a:rPr lang="en-US"/>
              <a:t>11/20/2016</a:t>
            </a:r>
          </a:p>
        </p:txBody>
      </p:sp>
      <p:sp>
        <p:nvSpPr>
          <p:cNvPr id="6" name="Header Placeholder 5"/>
          <p:cNvSpPr>
            <a:spLocks noGrp="1"/>
          </p:cNvSpPr>
          <p:nvPr>
            <p:ph type="hdr" sz="quarter" idx="12"/>
          </p:nvPr>
        </p:nvSpPr>
        <p:spPr/>
        <p:txBody>
          <a:bodyPr/>
          <a:lstStyle/>
          <a:p>
            <a:pPr>
              <a:defRPr/>
            </a:pPr>
            <a:r>
              <a:rPr lang="en-US"/>
              <a:t>LAW &amp; GRACE - 10 Strikes and YOU'RE OUT! - Part 1</a:t>
            </a:r>
            <a:endParaRPr lang="en-US" dirty="0"/>
          </a:p>
        </p:txBody>
      </p:sp>
      <p:sp>
        <p:nvSpPr>
          <p:cNvPr id="7" name="Footer Placeholder 6"/>
          <p:cNvSpPr>
            <a:spLocks noGrp="1"/>
          </p:cNvSpPr>
          <p:nvPr>
            <p:ph type="ftr" sz="quarter" idx="13"/>
          </p:nvPr>
        </p:nvSpPr>
        <p:spPr/>
        <p:txBody>
          <a:bodyPr/>
          <a:lstStyle/>
          <a:p>
            <a:pPr>
              <a:defRPr/>
            </a:pPr>
            <a:r>
              <a:rPr lang="en-US"/>
              <a:t>Dr. Jim McGowan</a:t>
            </a:r>
          </a:p>
        </p:txBody>
      </p:sp>
    </p:spTree>
    <p:extLst>
      <p:ext uri="{BB962C8B-B14F-4D97-AF65-F5344CB8AC3E}">
        <p14:creationId xmlns:p14="http://schemas.microsoft.com/office/powerpoint/2010/main" val="1544823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US" altLang="en-US"/>
          </a:p>
        </p:txBody>
      </p:sp>
      <p:sp>
        <p:nvSpPr>
          <p:cNvPr id="66564"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85372" indent="-302066" eaLnBrk="0" hangingPunct="0">
              <a:defRPr>
                <a:solidFill>
                  <a:schemeClr val="tx1"/>
                </a:solidFill>
                <a:latin typeface="Arial" charset="0"/>
                <a:cs typeface="Arial" charset="0"/>
              </a:defRPr>
            </a:lvl2pPr>
            <a:lvl3pPr marL="1208265" indent="-241653" eaLnBrk="0" hangingPunct="0">
              <a:defRPr>
                <a:solidFill>
                  <a:schemeClr val="tx1"/>
                </a:solidFill>
                <a:latin typeface="Arial" charset="0"/>
                <a:cs typeface="Arial" charset="0"/>
              </a:defRPr>
            </a:lvl3pPr>
            <a:lvl4pPr marL="1691571" indent="-241653" eaLnBrk="0" hangingPunct="0">
              <a:defRPr>
                <a:solidFill>
                  <a:schemeClr val="tx1"/>
                </a:solidFill>
                <a:latin typeface="Arial" charset="0"/>
                <a:cs typeface="Arial" charset="0"/>
              </a:defRPr>
            </a:lvl4pPr>
            <a:lvl5pPr marL="2174878" indent="-241653" eaLnBrk="0" hangingPunct="0">
              <a:defRPr>
                <a:solidFill>
                  <a:schemeClr val="tx1"/>
                </a:solidFill>
                <a:latin typeface="Arial" charset="0"/>
                <a:cs typeface="Arial" charset="0"/>
              </a:defRPr>
            </a:lvl5pPr>
            <a:lvl6pPr marL="2658184" indent="-241653" eaLnBrk="0" fontAlgn="base" hangingPunct="0">
              <a:spcBef>
                <a:spcPct val="0"/>
              </a:spcBef>
              <a:spcAft>
                <a:spcPct val="0"/>
              </a:spcAft>
              <a:defRPr>
                <a:solidFill>
                  <a:schemeClr val="tx1"/>
                </a:solidFill>
                <a:latin typeface="Arial" charset="0"/>
                <a:cs typeface="Arial" charset="0"/>
              </a:defRPr>
            </a:lvl6pPr>
            <a:lvl7pPr marL="3141490" indent="-241653" eaLnBrk="0" fontAlgn="base" hangingPunct="0">
              <a:spcBef>
                <a:spcPct val="0"/>
              </a:spcBef>
              <a:spcAft>
                <a:spcPct val="0"/>
              </a:spcAft>
              <a:defRPr>
                <a:solidFill>
                  <a:schemeClr val="tx1"/>
                </a:solidFill>
                <a:latin typeface="Arial" charset="0"/>
                <a:cs typeface="Arial" charset="0"/>
              </a:defRPr>
            </a:lvl7pPr>
            <a:lvl8pPr marL="3624796" indent="-241653" eaLnBrk="0" fontAlgn="base" hangingPunct="0">
              <a:spcBef>
                <a:spcPct val="0"/>
              </a:spcBef>
              <a:spcAft>
                <a:spcPct val="0"/>
              </a:spcAft>
              <a:defRPr>
                <a:solidFill>
                  <a:schemeClr val="tx1"/>
                </a:solidFill>
                <a:latin typeface="Arial" charset="0"/>
                <a:cs typeface="Arial" charset="0"/>
              </a:defRPr>
            </a:lvl8pPr>
            <a:lvl9pPr marL="4108102" indent="-241653" eaLnBrk="0" fontAlgn="base" hangingPunct="0">
              <a:spcBef>
                <a:spcPct val="0"/>
              </a:spcBef>
              <a:spcAft>
                <a:spcPct val="0"/>
              </a:spcAft>
              <a:defRPr>
                <a:solidFill>
                  <a:schemeClr val="tx1"/>
                </a:solidFill>
                <a:latin typeface="Arial" charset="0"/>
                <a:cs typeface="Arial" charset="0"/>
              </a:defRPr>
            </a:lvl9pPr>
          </a:lstStyle>
          <a:p>
            <a:pPr eaLnBrk="1" hangingPunct="1"/>
            <a:fld id="{0FEE75EF-9869-4857-BDBD-9108240628D8}" type="slidenum">
              <a:rPr lang="en-US" altLang="en-US" smtClean="0">
                <a:latin typeface="Calibri" panose="020F0502020204030204" pitchFamily="34" charset="0"/>
                <a:cs typeface="Calibri" panose="020F0502020204030204" pitchFamily="34" charset="0"/>
              </a:rPr>
              <a:pPr eaLnBrk="1" hangingPunct="1"/>
              <a:t>13</a:t>
            </a:fld>
            <a:endParaRPr lang="en-US" altLang="en-US" dirty="0">
              <a:latin typeface="Calibri" panose="020F0502020204030204" pitchFamily="34" charset="0"/>
              <a:cs typeface="Calibri" panose="020F0502020204030204" pitchFamily="34" charset="0"/>
            </a:endParaRPr>
          </a:p>
        </p:txBody>
      </p:sp>
      <p:sp>
        <p:nvSpPr>
          <p:cNvPr id="66565" name="Footer Placeholder 4"/>
          <p:cNvSpPr>
            <a:spLocks noGrp="1"/>
          </p:cNvSpPr>
          <p:nvPr>
            <p:ph type="ftr" sz="quarter" idx="4"/>
          </p:nvPr>
        </p:nvSpPr>
        <p:spPr>
          <a:noFill/>
        </p:spPr>
        <p:txBody>
          <a:bodyPr/>
          <a:lstStyle>
            <a:lvl1pPr eaLnBrk="0" hangingPunct="0">
              <a:defRPr>
                <a:solidFill>
                  <a:schemeClr val="tx1"/>
                </a:solidFill>
                <a:latin typeface="Arial" charset="0"/>
                <a:cs typeface="Arial" charset="0"/>
              </a:defRPr>
            </a:lvl1pPr>
            <a:lvl2pPr marL="785372" indent="-302066" eaLnBrk="0" hangingPunct="0">
              <a:defRPr>
                <a:solidFill>
                  <a:schemeClr val="tx1"/>
                </a:solidFill>
                <a:latin typeface="Arial" charset="0"/>
                <a:cs typeface="Arial" charset="0"/>
              </a:defRPr>
            </a:lvl2pPr>
            <a:lvl3pPr marL="1208265" indent="-241653" eaLnBrk="0" hangingPunct="0">
              <a:defRPr>
                <a:solidFill>
                  <a:schemeClr val="tx1"/>
                </a:solidFill>
                <a:latin typeface="Arial" charset="0"/>
                <a:cs typeface="Arial" charset="0"/>
              </a:defRPr>
            </a:lvl3pPr>
            <a:lvl4pPr marL="1691571" indent="-241653" eaLnBrk="0" hangingPunct="0">
              <a:defRPr>
                <a:solidFill>
                  <a:schemeClr val="tx1"/>
                </a:solidFill>
                <a:latin typeface="Arial" charset="0"/>
                <a:cs typeface="Arial" charset="0"/>
              </a:defRPr>
            </a:lvl4pPr>
            <a:lvl5pPr marL="2174878" indent="-241653" eaLnBrk="0" hangingPunct="0">
              <a:defRPr>
                <a:solidFill>
                  <a:schemeClr val="tx1"/>
                </a:solidFill>
                <a:latin typeface="Arial" charset="0"/>
                <a:cs typeface="Arial" charset="0"/>
              </a:defRPr>
            </a:lvl5pPr>
            <a:lvl6pPr marL="2658184" indent="-241653" eaLnBrk="0" fontAlgn="base" hangingPunct="0">
              <a:spcBef>
                <a:spcPct val="0"/>
              </a:spcBef>
              <a:spcAft>
                <a:spcPct val="0"/>
              </a:spcAft>
              <a:defRPr>
                <a:solidFill>
                  <a:schemeClr val="tx1"/>
                </a:solidFill>
                <a:latin typeface="Arial" charset="0"/>
                <a:cs typeface="Arial" charset="0"/>
              </a:defRPr>
            </a:lvl6pPr>
            <a:lvl7pPr marL="3141490" indent="-241653" eaLnBrk="0" fontAlgn="base" hangingPunct="0">
              <a:spcBef>
                <a:spcPct val="0"/>
              </a:spcBef>
              <a:spcAft>
                <a:spcPct val="0"/>
              </a:spcAft>
              <a:defRPr>
                <a:solidFill>
                  <a:schemeClr val="tx1"/>
                </a:solidFill>
                <a:latin typeface="Arial" charset="0"/>
                <a:cs typeface="Arial" charset="0"/>
              </a:defRPr>
            </a:lvl7pPr>
            <a:lvl8pPr marL="3624796" indent="-241653" eaLnBrk="0" fontAlgn="base" hangingPunct="0">
              <a:spcBef>
                <a:spcPct val="0"/>
              </a:spcBef>
              <a:spcAft>
                <a:spcPct val="0"/>
              </a:spcAft>
              <a:defRPr>
                <a:solidFill>
                  <a:schemeClr val="tx1"/>
                </a:solidFill>
                <a:latin typeface="Arial" charset="0"/>
                <a:cs typeface="Arial" charset="0"/>
              </a:defRPr>
            </a:lvl8pPr>
            <a:lvl9pPr marL="4108102" indent="-24165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anose="020F0502020204030204" pitchFamily="34" charset="0"/>
                <a:cs typeface="Calibri" panose="020F0502020204030204" pitchFamily="34" charset="0"/>
              </a:rPr>
              <a:t>Dr. Jim McGowan</a:t>
            </a:r>
            <a:endParaRPr lang="en-US" altLang="en-US" dirty="0">
              <a:latin typeface="Calibri" panose="020F0502020204030204" pitchFamily="34" charset="0"/>
              <a:cs typeface="Calibri" panose="020F0502020204030204" pitchFamily="34" charset="0"/>
            </a:endParaRPr>
          </a:p>
        </p:txBody>
      </p:sp>
      <p:sp>
        <p:nvSpPr>
          <p:cNvPr id="66566" name="Header Placeholder 5"/>
          <p:cNvSpPr>
            <a:spLocks noGrp="1"/>
          </p:cNvSpPr>
          <p:nvPr>
            <p:ph type="hdr" sz="quarter"/>
          </p:nvPr>
        </p:nvSpPr>
        <p:spPr>
          <a:noFill/>
        </p:spPr>
        <p:txBody>
          <a:bodyPr/>
          <a:lstStyle>
            <a:lvl1pPr eaLnBrk="0" hangingPunct="0">
              <a:defRPr>
                <a:solidFill>
                  <a:schemeClr val="tx1"/>
                </a:solidFill>
                <a:latin typeface="Arial" charset="0"/>
                <a:cs typeface="Arial" charset="0"/>
              </a:defRPr>
            </a:lvl1pPr>
            <a:lvl2pPr marL="785372" indent="-302066" eaLnBrk="0" hangingPunct="0">
              <a:defRPr>
                <a:solidFill>
                  <a:schemeClr val="tx1"/>
                </a:solidFill>
                <a:latin typeface="Arial" charset="0"/>
                <a:cs typeface="Arial" charset="0"/>
              </a:defRPr>
            </a:lvl2pPr>
            <a:lvl3pPr marL="1208265" indent="-241653" eaLnBrk="0" hangingPunct="0">
              <a:defRPr>
                <a:solidFill>
                  <a:schemeClr val="tx1"/>
                </a:solidFill>
                <a:latin typeface="Arial" charset="0"/>
                <a:cs typeface="Arial" charset="0"/>
              </a:defRPr>
            </a:lvl3pPr>
            <a:lvl4pPr marL="1691571" indent="-241653" eaLnBrk="0" hangingPunct="0">
              <a:defRPr>
                <a:solidFill>
                  <a:schemeClr val="tx1"/>
                </a:solidFill>
                <a:latin typeface="Arial" charset="0"/>
                <a:cs typeface="Arial" charset="0"/>
              </a:defRPr>
            </a:lvl4pPr>
            <a:lvl5pPr marL="2174878" indent="-241653" eaLnBrk="0" hangingPunct="0">
              <a:defRPr>
                <a:solidFill>
                  <a:schemeClr val="tx1"/>
                </a:solidFill>
                <a:latin typeface="Arial" charset="0"/>
                <a:cs typeface="Arial" charset="0"/>
              </a:defRPr>
            </a:lvl5pPr>
            <a:lvl6pPr marL="2658184" indent="-241653" eaLnBrk="0" fontAlgn="base" hangingPunct="0">
              <a:spcBef>
                <a:spcPct val="0"/>
              </a:spcBef>
              <a:spcAft>
                <a:spcPct val="0"/>
              </a:spcAft>
              <a:defRPr>
                <a:solidFill>
                  <a:schemeClr val="tx1"/>
                </a:solidFill>
                <a:latin typeface="Arial" charset="0"/>
                <a:cs typeface="Arial" charset="0"/>
              </a:defRPr>
            </a:lvl6pPr>
            <a:lvl7pPr marL="3141490" indent="-241653" eaLnBrk="0" fontAlgn="base" hangingPunct="0">
              <a:spcBef>
                <a:spcPct val="0"/>
              </a:spcBef>
              <a:spcAft>
                <a:spcPct val="0"/>
              </a:spcAft>
              <a:defRPr>
                <a:solidFill>
                  <a:schemeClr val="tx1"/>
                </a:solidFill>
                <a:latin typeface="Arial" charset="0"/>
                <a:cs typeface="Arial" charset="0"/>
              </a:defRPr>
            </a:lvl7pPr>
            <a:lvl8pPr marL="3624796" indent="-241653" eaLnBrk="0" fontAlgn="base" hangingPunct="0">
              <a:spcBef>
                <a:spcPct val="0"/>
              </a:spcBef>
              <a:spcAft>
                <a:spcPct val="0"/>
              </a:spcAft>
              <a:defRPr>
                <a:solidFill>
                  <a:schemeClr val="tx1"/>
                </a:solidFill>
                <a:latin typeface="Arial" charset="0"/>
                <a:cs typeface="Arial" charset="0"/>
              </a:defRPr>
            </a:lvl8pPr>
            <a:lvl9pPr marL="4108102" indent="-24165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anose="020F0502020204030204" pitchFamily="34" charset="0"/>
                <a:cs typeface="Calibri" panose="020F0502020204030204" pitchFamily="34" charset="0"/>
              </a:rPr>
              <a:t>LAW &amp; GRACE - 10 Strikes and YOU'RE OUT! - Part 1</a:t>
            </a:r>
            <a:endParaRPr lang="en-US" altLang="en-US"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spcBef>
                <a:spcPct val="0"/>
              </a:spcBef>
            </a:pPr>
            <a:r>
              <a:rPr lang="en-US" altLang="en-US" sz="1500" dirty="0"/>
              <a:t>Our main focus this morning will be on Exo. 3:1-10, but before we go there, it is would be helpful to provide a little history background and context about Jewish Baseball.</a:t>
            </a:r>
          </a:p>
        </p:txBody>
      </p:sp>
      <p:sp>
        <p:nvSpPr>
          <p:cNvPr id="68612"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E254A90-8AE1-48C3-BAD1-DD23E2BA1B62}" type="slidenum">
              <a:rPr lang="en-US" altLang="en-US" smtClean="0">
                <a:solidFill>
                  <a:srgbClr val="000000"/>
                </a:solidFill>
                <a:latin typeface="Calibri" pitchFamily="34" charset="0"/>
                <a:cs typeface="Calibri" panose="020F0502020204030204" pitchFamily="34" charset="0"/>
              </a:rPr>
              <a:pPr eaLnBrk="1" hangingPunct="1">
                <a:spcBef>
                  <a:spcPct val="0"/>
                </a:spcBef>
              </a:pPr>
              <a:t>14</a:t>
            </a:fld>
            <a:endParaRPr lang="en-US" altLang="en-US" dirty="0">
              <a:solidFill>
                <a:srgbClr val="000000"/>
              </a:solidFill>
              <a:latin typeface="Calibri" pitchFamily="34" charset="0"/>
              <a:cs typeface="Calibri" panose="020F0502020204030204" pitchFamily="34" charset="0"/>
            </a:endParaRPr>
          </a:p>
        </p:txBody>
      </p:sp>
      <p:sp>
        <p:nvSpPr>
          <p:cNvPr id="68613" name="Footer Placeholder 4"/>
          <p:cNvSpPr>
            <a:spLocks noGrp="1"/>
          </p:cNvSpPr>
          <p:nvPr>
            <p:ph type="ftr" sz="quarter" idx="4"/>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cs typeface="Calibri" panose="020F0502020204030204" pitchFamily="34" charset="0"/>
              </a:rPr>
              <a:t>Dr. Jim McGowan</a:t>
            </a:r>
            <a:endParaRPr lang="en-US" altLang="en-US" dirty="0">
              <a:solidFill>
                <a:srgbClr val="000000"/>
              </a:solidFill>
              <a:latin typeface="Calibri" pitchFamily="34" charset="0"/>
              <a:cs typeface="Calibri" panose="020F0502020204030204" pitchFamily="34" charset="0"/>
            </a:endParaRPr>
          </a:p>
        </p:txBody>
      </p:sp>
      <p:sp>
        <p:nvSpPr>
          <p:cNvPr id="68614" name="Header Placeholder 1"/>
          <p:cNvSpPr>
            <a:spLocks noGrp="1"/>
          </p:cNvSpPr>
          <p:nvPr>
            <p:ph type="hdr" sz="quarter"/>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latin typeface="Calibri" panose="020F0502020204030204" pitchFamily="34" charset="0"/>
                <a:cs typeface="Calibri" panose="020F0502020204030204" pitchFamily="34" charset="0"/>
              </a:rPr>
              <a:t>LAW &amp; GRACE - 10 Strikes and YOU'RE OUT! - Part 1</a:t>
            </a:r>
            <a:endParaRPr lang="en-US" altLang="en-US" dirty="0">
              <a:latin typeface="Calibri" panose="020F0502020204030204" pitchFamily="34" charset="0"/>
              <a:cs typeface="Calibri" panose="020F0502020204030204" pitchFamily="34" charset="0"/>
            </a:endParaRPr>
          </a:p>
        </p:txBody>
      </p:sp>
      <p:sp>
        <p:nvSpPr>
          <p:cNvPr id="68615" name="Date Placeholder 2"/>
          <p:cNvSpPr>
            <a:spLocks noGrp="1"/>
          </p:cNvSpPr>
          <p:nvPr>
            <p:ph type="dt" sz="quarter" idx="1"/>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latin typeface="Calibri" panose="020F0502020204030204" pitchFamily="34" charset="0"/>
                <a:cs typeface="Calibri" panose="020F0502020204030204" pitchFamily="34" charset="0"/>
              </a:rPr>
              <a:t>11/20/2016</a:t>
            </a:r>
            <a:endParaRPr lang="en-US" altLang="en-US" dirty="0">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 BIG RULE BOOK of JEWISH BASEBALL is THE RULE BOOK from the BIG INNING!  It vitally important that you understand that there are DIFFERENT RULES for JEWISH BASEBALL…different from what you may be accustomed to.  Like all baseball you of course have your basic equipment – caps, bats, and baseballs, etc.  But there are some differences.  If you’re playing JEWISH BASEBALL your only opponent is the EGYPTIAN TEAM.</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15</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54099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As I stated, the rules are different…</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16</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694871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…and you’re all familiar with fly balls, I’m certain, but…</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17</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78526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18</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563111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Also, it vitally important in JEWISH BASEBALL, that the players continually look to their Manager – Moses for all appropriate instructions while on the field.  The key mindset of the JEWISH BASEBALL team is always, WHAT WOULD MOSES DO?</a:t>
            </a:r>
          </a:p>
          <a:p>
            <a:r>
              <a:rPr lang="en-US" sz="1500" dirty="0"/>
              <a:t>And just as the National and American Leagues have their sports paraphernalia, the JEWISH TEAM does too.</a:t>
            </a:r>
          </a:p>
          <a:p>
            <a:r>
              <a:rPr lang="en-US" sz="1500" dirty="0"/>
              <a:t>Now in telling you this, I am actually getting ahead of myself this morning so let me go backtrack and we will eventually catch up this a little later down the road.</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19</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139772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r>
              <a:rPr lang="en-US"/>
              <a:t>11/20/2016</a:t>
            </a:r>
          </a:p>
        </p:txBody>
      </p:sp>
      <p:sp>
        <p:nvSpPr>
          <p:cNvPr id="6" name="Header Placeholder 5"/>
          <p:cNvSpPr>
            <a:spLocks noGrp="1"/>
          </p:cNvSpPr>
          <p:nvPr>
            <p:ph type="hdr" sz="quarter" idx="12"/>
          </p:nvPr>
        </p:nvSpPr>
        <p:spPr/>
        <p:txBody>
          <a:bodyPr/>
          <a:lstStyle/>
          <a:p>
            <a:pPr>
              <a:defRPr/>
            </a:pPr>
            <a:r>
              <a:rPr lang="en-US"/>
              <a:t>LAW &amp; GRACE - 10 Strikes and YOU'RE OUT! - Part 1</a:t>
            </a:r>
            <a:endParaRPr lang="en-US" dirty="0"/>
          </a:p>
        </p:txBody>
      </p:sp>
      <p:sp>
        <p:nvSpPr>
          <p:cNvPr id="7" name="Footer Placeholder 6"/>
          <p:cNvSpPr>
            <a:spLocks noGrp="1"/>
          </p:cNvSpPr>
          <p:nvPr>
            <p:ph type="ftr" sz="quarter" idx="13"/>
          </p:nvPr>
        </p:nvSpPr>
        <p:spPr/>
        <p:txBody>
          <a:bodyPr/>
          <a:lstStyle/>
          <a:p>
            <a:pPr>
              <a:defRPr/>
            </a:pPr>
            <a:r>
              <a:rPr lang="en-US"/>
              <a:t>Dr. Jim McGowan</a:t>
            </a:r>
          </a:p>
        </p:txBody>
      </p:sp>
    </p:spTree>
    <p:extLst>
      <p:ext uri="{BB962C8B-B14F-4D97-AF65-F5344CB8AC3E}">
        <p14:creationId xmlns:p14="http://schemas.microsoft.com/office/powerpoint/2010/main" val="119048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20</a:t>
            </a:fld>
            <a:endParaRPr lang="en-US"/>
          </a:p>
        </p:txBody>
      </p:sp>
      <p:sp>
        <p:nvSpPr>
          <p:cNvPr id="5" name="Date Placeholder 4"/>
          <p:cNvSpPr>
            <a:spLocks noGrp="1"/>
          </p:cNvSpPr>
          <p:nvPr>
            <p:ph type="dt" idx="11"/>
          </p:nvPr>
        </p:nvSpPr>
        <p:spPr/>
        <p:txBody>
          <a:bodyPr/>
          <a:lstStyle/>
          <a:p>
            <a:pPr>
              <a:defRPr/>
            </a:pPr>
            <a:r>
              <a:rPr lang="en-US"/>
              <a:t>11/20/2016</a:t>
            </a:r>
          </a:p>
        </p:txBody>
      </p:sp>
      <p:sp>
        <p:nvSpPr>
          <p:cNvPr id="6" name="Header Placeholder 5"/>
          <p:cNvSpPr>
            <a:spLocks noGrp="1"/>
          </p:cNvSpPr>
          <p:nvPr>
            <p:ph type="hdr" sz="quarter" idx="12"/>
          </p:nvPr>
        </p:nvSpPr>
        <p:spPr/>
        <p:txBody>
          <a:bodyPr/>
          <a:lstStyle/>
          <a:p>
            <a:pPr>
              <a:defRPr/>
            </a:pPr>
            <a:r>
              <a:rPr lang="en-US"/>
              <a:t>LAW &amp; GRACE - 10 Strikes and YOU'RE OUT! - Part 1</a:t>
            </a:r>
            <a:endParaRPr lang="en-US" dirty="0"/>
          </a:p>
        </p:txBody>
      </p:sp>
      <p:sp>
        <p:nvSpPr>
          <p:cNvPr id="7" name="Footer Placeholder 6"/>
          <p:cNvSpPr>
            <a:spLocks noGrp="1"/>
          </p:cNvSpPr>
          <p:nvPr>
            <p:ph type="ftr" sz="quarter" idx="13"/>
          </p:nvPr>
        </p:nvSpPr>
        <p:spPr/>
        <p:txBody>
          <a:bodyPr/>
          <a:lstStyle/>
          <a:p>
            <a:pPr>
              <a:defRPr/>
            </a:pPr>
            <a:r>
              <a:rPr lang="en-US"/>
              <a:t>Dr. Jim McGowan</a:t>
            </a:r>
          </a:p>
        </p:txBody>
      </p:sp>
    </p:spTree>
    <p:extLst>
      <p:ext uri="{BB962C8B-B14F-4D97-AF65-F5344CB8AC3E}">
        <p14:creationId xmlns:p14="http://schemas.microsoft.com/office/powerpoint/2010/main" val="54842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Here is a timeline to give you an historical frame of reference for key biblical events… these are round numbers….</a:t>
            </a:r>
          </a:p>
          <a:p>
            <a:r>
              <a:rPr lang="en-US" sz="1500" dirty="0"/>
              <a:t>The specific events we will be discussing happen ~1446 B.C. </a:t>
            </a:r>
          </a:p>
          <a:p>
            <a:r>
              <a:rPr lang="en-US" sz="1500" dirty="0"/>
              <a:t>400 B.C.  The Old Testament was completed.</a:t>
            </a:r>
          </a:p>
          <a:p>
            <a:r>
              <a:rPr lang="en-US" sz="1500" dirty="0"/>
              <a:t>Moses is the focal point of our study this morning so let’s move on in our discussion.</a:t>
            </a:r>
          </a:p>
          <a:p>
            <a:endParaRPr lang="en-US" sz="1500" dirty="0"/>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21</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941606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altLang="en-US" sz="1500" dirty="0"/>
              <a:t>You will remember that in the historical context, the Israelites after the time of Joseph, were slaves in Egypt for ~ 400 years.  During that time the Israelites greatly multiplied in number even though they were making bricks for Pharaoh.  The bricks were made of straw and mud and would have had the stamp of Pharaoh on them.</a:t>
            </a:r>
          </a:p>
          <a:p>
            <a:r>
              <a:rPr lang="en-US" altLang="en-US" sz="1500" dirty="0"/>
              <a:t>In order to control the population of the Israelites and to limit there ability to potentially rebel, the Pharaoh ordered the killing of all the male children 2 years old and under.  Moses was found by Pharaoh's daughter and raised and educated, in Pharaoh’s household.</a:t>
            </a:r>
          </a:p>
        </p:txBody>
      </p:sp>
      <p:sp>
        <p:nvSpPr>
          <p:cNvPr id="74756"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5E32517-1974-465A-B485-A629F779926B}" type="slidenum">
              <a:rPr lang="en-US" altLang="en-US" smtClean="0">
                <a:latin typeface="Calibri" panose="020F0502020204030204" pitchFamily="34" charset="0"/>
                <a:cs typeface="Calibri" panose="020F0502020204030204" pitchFamily="34" charset="0"/>
              </a:rPr>
              <a:pPr eaLnBrk="1" hangingPunct="1">
                <a:spcBef>
                  <a:spcPct val="0"/>
                </a:spcBef>
              </a:pPr>
              <a:t>22</a:t>
            </a:fld>
            <a:endParaRPr lang="en-US" altLang="en-US"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sz="1500" dirty="0"/>
              <a:t>Moses, at about age 40, killed an Egyptian which caused him to have to go into exile.</a:t>
            </a:r>
          </a:p>
          <a:p>
            <a:r>
              <a:rPr lang="en-US" altLang="en-US" sz="1500" dirty="0"/>
              <a:t>Moses fled to Midian, became a shepherd, married a local girl,  and started raising a family.</a:t>
            </a:r>
          </a:p>
          <a:p>
            <a:endParaRPr lang="en-US" altLang="en-US" sz="1500" dirty="0"/>
          </a:p>
        </p:txBody>
      </p:sp>
      <p:sp>
        <p:nvSpPr>
          <p:cNvPr id="7578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CE31F3-8701-46C0-830F-8224AE133AE8}" type="slidenum">
              <a:rPr lang="en-US" altLang="en-US" smtClean="0">
                <a:latin typeface="Calibri" panose="020F0502020204030204" pitchFamily="34" charset="0"/>
                <a:cs typeface="Calibri" panose="020F0502020204030204" pitchFamily="34" charset="0"/>
              </a:rPr>
              <a:pPr eaLnBrk="1" hangingPunct="1">
                <a:spcBef>
                  <a:spcPct val="0"/>
                </a:spcBef>
              </a:pPr>
              <a:t>23</a:t>
            </a:fld>
            <a:endParaRPr lang="en-US" altLang="en-US"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sz="1500" dirty="0"/>
              <a:t>Moses life can be broken down into 3 sets of 40 years…</a:t>
            </a:r>
          </a:p>
          <a:p>
            <a:pPr marL="241653" indent="-241653">
              <a:buAutoNum type="arabicParenR"/>
            </a:pPr>
            <a:r>
              <a:rPr lang="en-US" altLang="en-US" sz="1500" dirty="0"/>
              <a:t>Life in Pharaoh’s court as an Egyptian Prince.</a:t>
            </a:r>
          </a:p>
          <a:p>
            <a:pPr marL="241653" indent="-241653">
              <a:buAutoNum type="arabicParenR"/>
            </a:pPr>
            <a:r>
              <a:rPr lang="en-US" altLang="en-US" sz="1500" dirty="0"/>
              <a:t>Life as a shepherd in the wilderness.</a:t>
            </a:r>
          </a:p>
          <a:p>
            <a:pPr marL="241653" indent="-241653">
              <a:buAutoNum type="arabicParenR"/>
            </a:pPr>
            <a:r>
              <a:rPr lang="en-US" altLang="en-US" sz="1500" dirty="0"/>
              <a:t>Life as the Lawgiver and leader of Israel.</a:t>
            </a:r>
          </a:p>
          <a:p>
            <a:r>
              <a:rPr lang="en-US" altLang="en-US" sz="1500" b="1" dirty="0"/>
              <a:t>This brings us up to speed with our passage this morning.</a:t>
            </a:r>
          </a:p>
        </p:txBody>
      </p:sp>
      <p:sp>
        <p:nvSpPr>
          <p:cNvPr id="7578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CE31F3-8701-46C0-830F-8224AE133AE8}" type="slidenum">
              <a:rPr lang="en-US" altLang="en-US" smtClean="0">
                <a:latin typeface="Calibri" panose="020F0502020204030204" pitchFamily="34" charset="0"/>
                <a:cs typeface="Calibri" panose="020F0502020204030204" pitchFamily="34" charset="0"/>
              </a:rPr>
              <a:pPr eaLnBrk="1" hangingPunct="1">
                <a:spcBef>
                  <a:spcPct val="0"/>
                </a:spcBef>
              </a:pPr>
              <a:t>24</a:t>
            </a:fld>
            <a:endParaRPr lang="en-US" altLang="en-US"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477020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25</a:t>
            </a:fld>
            <a:endParaRPr lang="en-US"/>
          </a:p>
        </p:txBody>
      </p:sp>
      <p:sp>
        <p:nvSpPr>
          <p:cNvPr id="5" name="Date Placeholder 4"/>
          <p:cNvSpPr>
            <a:spLocks noGrp="1"/>
          </p:cNvSpPr>
          <p:nvPr>
            <p:ph type="dt" idx="11"/>
          </p:nvPr>
        </p:nvSpPr>
        <p:spPr/>
        <p:txBody>
          <a:bodyPr/>
          <a:lstStyle/>
          <a:p>
            <a:pPr>
              <a:defRPr/>
            </a:pPr>
            <a:r>
              <a:rPr lang="en-US"/>
              <a:t>11/20/2016</a:t>
            </a:r>
          </a:p>
        </p:txBody>
      </p:sp>
      <p:sp>
        <p:nvSpPr>
          <p:cNvPr id="6" name="Header Placeholder 5"/>
          <p:cNvSpPr>
            <a:spLocks noGrp="1"/>
          </p:cNvSpPr>
          <p:nvPr>
            <p:ph type="hdr" sz="quarter" idx="12"/>
          </p:nvPr>
        </p:nvSpPr>
        <p:spPr/>
        <p:txBody>
          <a:bodyPr/>
          <a:lstStyle/>
          <a:p>
            <a:pPr>
              <a:defRPr/>
            </a:pPr>
            <a:r>
              <a:rPr lang="en-US"/>
              <a:t>LAW &amp; GRACE - 10 Strikes and YOU'RE OUT! - Part 1</a:t>
            </a:r>
            <a:endParaRPr lang="en-US" dirty="0"/>
          </a:p>
        </p:txBody>
      </p:sp>
      <p:sp>
        <p:nvSpPr>
          <p:cNvPr id="7" name="Footer Placeholder 6"/>
          <p:cNvSpPr>
            <a:spLocks noGrp="1"/>
          </p:cNvSpPr>
          <p:nvPr>
            <p:ph type="ftr" sz="quarter" idx="13"/>
          </p:nvPr>
        </p:nvSpPr>
        <p:spPr/>
        <p:txBody>
          <a:bodyPr/>
          <a:lstStyle/>
          <a:p>
            <a:pPr>
              <a:defRPr/>
            </a:pPr>
            <a:r>
              <a:rPr lang="en-US"/>
              <a:t>Dr. Jim McGowan</a:t>
            </a:r>
          </a:p>
        </p:txBody>
      </p:sp>
    </p:spTree>
    <p:extLst>
      <p:ext uri="{BB962C8B-B14F-4D97-AF65-F5344CB8AC3E}">
        <p14:creationId xmlns:p14="http://schemas.microsoft.com/office/powerpoint/2010/main" val="98806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A3389F5-DB43-46DB-BB7A-EC51B20BE0B0}" type="slidenum">
              <a:rPr lang="en-US" altLang="en-US" smtClean="0">
                <a:latin typeface="Calibri" panose="020F0502020204030204" pitchFamily="34" charset="0"/>
                <a:cs typeface="Calibri" panose="020F0502020204030204" pitchFamily="34" charset="0"/>
              </a:rPr>
              <a:pPr eaLnBrk="1" hangingPunct="1">
                <a:spcBef>
                  <a:spcPct val="0"/>
                </a:spcBef>
              </a:pPr>
              <a:t>26</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A3389F5-DB43-46DB-BB7A-EC51B20BE0B0}" type="slidenum">
              <a:rPr lang="en-US" altLang="en-US" smtClean="0">
                <a:latin typeface="Calibri" panose="020F0502020204030204" pitchFamily="34" charset="0"/>
                <a:cs typeface="Calibri" panose="020F0502020204030204" pitchFamily="34" charset="0"/>
              </a:rPr>
              <a:pPr eaLnBrk="1" hangingPunct="1">
                <a:spcBef>
                  <a:spcPct val="0"/>
                </a:spcBef>
              </a:pPr>
              <a:t>27</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230024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A3389F5-DB43-46DB-BB7A-EC51B20BE0B0}" type="slidenum">
              <a:rPr lang="en-US" altLang="en-US" smtClean="0">
                <a:latin typeface="Calibri" panose="020F0502020204030204" pitchFamily="34" charset="0"/>
                <a:cs typeface="Calibri" panose="020F0502020204030204" pitchFamily="34" charset="0"/>
              </a:rPr>
              <a:pPr eaLnBrk="1" hangingPunct="1">
                <a:spcBef>
                  <a:spcPct val="0"/>
                </a:spcBef>
              </a:pPr>
              <a:t>28</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1145534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A3389F5-DB43-46DB-BB7A-EC51B20BE0B0}" type="slidenum">
              <a:rPr lang="en-US" altLang="en-US" smtClean="0">
                <a:latin typeface="Calibri" panose="020F0502020204030204" pitchFamily="34" charset="0"/>
                <a:cs typeface="Calibri" panose="020F0502020204030204" pitchFamily="34" charset="0"/>
              </a:rPr>
              <a:pPr eaLnBrk="1" hangingPunct="1">
                <a:spcBef>
                  <a:spcPct val="0"/>
                </a:spcBef>
              </a:pPr>
              <a:t>29</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r>
              <a:rPr lang="en-US" altLang="en-US" sz="1500" b="1" dirty="0"/>
              <a:t>How would you like a career change?</a:t>
            </a:r>
          </a:p>
          <a:p>
            <a:pPr marL="181240" indent="-181240" algn="just" eaLnBrk="1" hangingPunct="1">
              <a:lnSpc>
                <a:spcPct val="90000"/>
              </a:lnSpc>
              <a:buFont typeface="Arial" panose="020B0604020202020204" pitchFamily="34" charset="0"/>
              <a:buChar char="•"/>
            </a:pPr>
            <a:r>
              <a:rPr lang="en-US" altLang="en-US" sz="1500" dirty="0"/>
              <a:t>Moses doesn’t know it, but the end of his shepherding career is about to end.</a:t>
            </a:r>
          </a:p>
          <a:p>
            <a:pPr marL="181240" indent="-181240" algn="just" eaLnBrk="1" hangingPunct="1">
              <a:lnSpc>
                <a:spcPct val="90000"/>
              </a:lnSpc>
              <a:buFont typeface="Arial" panose="020B0604020202020204" pitchFamily="34" charset="0"/>
              <a:buChar char="•"/>
            </a:pPr>
            <a:r>
              <a:rPr lang="en-US" altLang="en-US" sz="1500" dirty="0"/>
              <a:t>He is about to receive a new assignment from the Lord, shepherding the Israelites out of the land of Egypt. </a:t>
            </a:r>
          </a:p>
          <a:p>
            <a:pPr marL="181240" indent="-181240" algn="just" eaLnBrk="1" hangingPunct="1">
              <a:lnSpc>
                <a:spcPct val="90000"/>
              </a:lnSpc>
              <a:buFont typeface="Arial" panose="020B0604020202020204" pitchFamily="34" charset="0"/>
              <a:buChar char="•"/>
            </a:pPr>
            <a:r>
              <a:rPr lang="en-US" altLang="en-US" sz="1500" i="1" dirty="0"/>
              <a:t>He doesn’t know it, but this will be a much harder assignment!</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82442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C29EF3C-E62D-44A1-AD0D-C925F745BC7D}" type="slidenum">
              <a:rPr lang="en-US" altLang="en-US" smtClean="0">
                <a:solidFill>
                  <a:srgbClr val="000000"/>
                </a:solidFill>
                <a:latin typeface="Calibri" pitchFamily="34" charset="0"/>
                <a:cs typeface="Calibri" panose="020F0502020204030204" pitchFamily="34" charset="0"/>
              </a:rPr>
              <a:pPr eaLnBrk="1" hangingPunct="1">
                <a:spcBef>
                  <a:spcPct val="0"/>
                </a:spcBef>
              </a:pPr>
              <a:t>3</a:t>
            </a:fld>
            <a:endParaRPr lang="en-US" altLang="en-US" dirty="0">
              <a:solidFill>
                <a:srgbClr val="000000"/>
              </a:solidFill>
              <a:latin typeface="Calibri" pitchFamily="34" charset="0"/>
              <a:cs typeface="Calibri" panose="020F0502020204030204" pitchFamily="34" charset="0"/>
            </a:endParaRPr>
          </a:p>
        </p:txBody>
      </p:sp>
      <p:sp>
        <p:nvSpPr>
          <p:cNvPr id="45061" name="Footer Placeholder 4"/>
          <p:cNvSpPr>
            <a:spLocks noGrp="1"/>
          </p:cNvSpPr>
          <p:nvPr>
            <p:ph type="ftr" sz="quarter" idx="4"/>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cs typeface="Calibri" panose="020F0502020204030204" pitchFamily="34" charset="0"/>
              </a:rPr>
              <a:t>Dr. Jim McGowan</a:t>
            </a:r>
            <a:endParaRPr lang="en-US" altLang="en-US" dirty="0">
              <a:solidFill>
                <a:srgbClr val="000000"/>
              </a:solidFill>
              <a:latin typeface="Calibri" pitchFamily="34" charset="0"/>
              <a:cs typeface="Calibri" panose="020F0502020204030204" pitchFamily="34" charset="0"/>
            </a:endParaRPr>
          </a:p>
        </p:txBody>
      </p:sp>
      <p:sp>
        <p:nvSpPr>
          <p:cNvPr id="45062" name="Header Placeholder 1"/>
          <p:cNvSpPr>
            <a:spLocks noGrp="1"/>
          </p:cNvSpPr>
          <p:nvPr>
            <p:ph type="hdr" sz="quarter"/>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latin typeface="Calibri" panose="020F0502020204030204" pitchFamily="34" charset="0"/>
                <a:cs typeface="Calibri" panose="020F0502020204030204" pitchFamily="34" charset="0"/>
              </a:rPr>
              <a:t>LAW &amp; GRACE - 10 Strikes and YOU'RE OUT! - Part 1</a:t>
            </a:r>
            <a:endParaRPr lang="en-US" altLang="en-US" dirty="0">
              <a:latin typeface="Calibri" panose="020F0502020204030204" pitchFamily="34" charset="0"/>
              <a:cs typeface="Calibri" panose="020F0502020204030204" pitchFamily="34" charset="0"/>
            </a:endParaRPr>
          </a:p>
        </p:txBody>
      </p:sp>
      <p:sp>
        <p:nvSpPr>
          <p:cNvPr id="45063" name="Date Placeholder 2"/>
          <p:cNvSpPr>
            <a:spLocks noGrp="1"/>
          </p:cNvSpPr>
          <p:nvPr>
            <p:ph type="dt" sz="quarter" idx="1"/>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latin typeface="Calibri" panose="020F0502020204030204" pitchFamily="34" charset="0"/>
                <a:cs typeface="Calibri" panose="020F0502020204030204" pitchFamily="34" charset="0"/>
              </a:rPr>
              <a:t>11/20/2016</a:t>
            </a:r>
            <a:endParaRPr lang="en-US" altLang="en-US" dirty="0">
              <a:latin typeface="Calibri" panose="020F0502020204030204" pitchFamily="34" charset="0"/>
              <a:cs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DEE2D4A-78C0-4E26-9900-EB40868D40C2}" type="slidenum">
              <a:rPr lang="en-US" altLang="en-US" smtClean="0">
                <a:latin typeface="Calibri" panose="020F0502020204030204" pitchFamily="34" charset="0"/>
                <a:cs typeface="Calibri" panose="020F0502020204030204" pitchFamily="34" charset="0"/>
              </a:rPr>
              <a:pPr eaLnBrk="1" hangingPunct="1">
                <a:spcBef>
                  <a:spcPct val="0"/>
                </a:spcBef>
              </a:pPr>
              <a:t>30</a:t>
            </a:fld>
            <a:endParaRPr lang="en-US" altLang="en-US" dirty="0">
              <a:latin typeface="Calibri" panose="020F0502020204030204" pitchFamily="34" charset="0"/>
              <a:cs typeface="Calibri" panose="020F050202020403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75360" y="4560570"/>
            <a:ext cx="5364480" cy="4320540"/>
          </a:xfrm>
          <a:noFill/>
        </p:spPr>
        <p:txBody>
          <a:bodyPr/>
          <a:lstStyle/>
          <a:p>
            <a:pPr eaLnBrk="1" hangingPunct="1"/>
            <a:r>
              <a:rPr lang="en-US" altLang="en-US" sz="1500" b="1" dirty="0"/>
              <a:t>How would you like a career change?</a:t>
            </a:r>
          </a:p>
          <a:p>
            <a:pPr marL="302066" indent="-302066" algn="just" eaLnBrk="1" hangingPunct="1">
              <a:lnSpc>
                <a:spcPct val="90000"/>
              </a:lnSpc>
              <a:buFont typeface="Arial" panose="020B0604020202020204" pitchFamily="34" charset="0"/>
              <a:buChar char="•"/>
            </a:pPr>
            <a:r>
              <a:rPr lang="en-US" altLang="en-US" sz="1500" dirty="0"/>
              <a:t>So the angel of the Lord appears to Moses as a burning bush that never burns up.</a:t>
            </a:r>
          </a:p>
          <a:p>
            <a:pPr marL="302066" indent="-302066" algn="just" eaLnBrk="1" hangingPunct="1">
              <a:lnSpc>
                <a:spcPct val="90000"/>
              </a:lnSpc>
              <a:buFont typeface="Arial" panose="020B0604020202020204" pitchFamily="34" charset="0"/>
              <a:buChar char="•"/>
            </a:pPr>
            <a:r>
              <a:rPr lang="en-US" altLang="en-US" sz="1500" dirty="0"/>
              <a:t>That gets Moses’ attention &amp; draws him toward the burning bush for a closer look…  </a:t>
            </a:r>
          </a:p>
          <a:p>
            <a:pPr algn="just" eaLnBrk="1" hangingPunct="1">
              <a:lnSpc>
                <a:spcPct val="90000"/>
              </a:lnSpc>
            </a:pPr>
            <a:r>
              <a:rPr lang="en-US" altLang="en-US" sz="1500" b="1" dirty="0"/>
              <a:t>Some interesting points to consider about this angel of the Lord:</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5BE8A2B-FE92-44F3-B212-7AD8FE95024A}" type="slidenum">
              <a:rPr lang="en-US" altLang="en-US" smtClean="0">
                <a:latin typeface="Calibri" panose="020F0502020204030204" pitchFamily="34" charset="0"/>
                <a:cs typeface="Calibri" panose="020F0502020204030204" pitchFamily="34" charset="0"/>
              </a:rPr>
              <a:pPr eaLnBrk="1" hangingPunct="1">
                <a:spcBef>
                  <a:spcPct val="0"/>
                </a:spcBef>
              </a:pPr>
              <a:t>31</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eaLnBrk="1" hangingPunct="1"/>
            <a:r>
              <a:rPr lang="en-US" sz="1500" b="1" dirty="0"/>
              <a:t>“The Angel of the Lord”</a:t>
            </a:r>
          </a:p>
          <a:p>
            <a:pPr marL="302066" indent="-302066" defTabSz="966612" eaLnBrk="1" hangingPunct="1">
              <a:buFont typeface="Arial" panose="020B0604020202020204" pitchFamily="34" charset="0"/>
              <a:buChar char="•"/>
              <a:defRPr/>
            </a:pPr>
            <a:r>
              <a:rPr lang="en-US" altLang="en-US" sz="1500" b="1" dirty="0"/>
              <a:t>The angel of the Lord speaks as God, doing things that God does </a:t>
            </a:r>
            <a:r>
              <a:rPr lang="en-US" altLang="en-US" sz="1500" dirty="0"/>
              <a:t>(Gen. 16:7-12; 21:17-18; 22:11-18; </a:t>
            </a:r>
            <a:r>
              <a:rPr lang="en-US" altLang="en-US" sz="1500" b="1" dirty="0"/>
              <a:t>Exo. 3:2</a:t>
            </a:r>
            <a:r>
              <a:rPr lang="en-US" altLang="en-US" sz="1500" dirty="0"/>
              <a:t>; Jud. 2:1-4; 5:23; 6:11-24; 13:3-22; 2 Sam. 24:16; Zech. 1:12; 3:1; 12:8).</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F8EAC59-65A3-430A-8922-2B9C602799D3}" type="slidenum">
              <a:rPr lang="en-US" altLang="en-US" smtClean="0">
                <a:latin typeface="Calibri" panose="020F0502020204030204" pitchFamily="34" charset="0"/>
                <a:cs typeface="Calibri" panose="020F0502020204030204" pitchFamily="34" charset="0"/>
              </a:rPr>
              <a:pPr eaLnBrk="1" hangingPunct="1">
                <a:spcBef>
                  <a:spcPct val="0"/>
                </a:spcBef>
              </a:pPr>
              <a:t>32</a:t>
            </a:fld>
            <a:endParaRPr lang="en-US" altLang="en-US" dirty="0">
              <a:latin typeface="Calibri" panose="020F0502020204030204" pitchFamily="34" charset="0"/>
              <a:cs typeface="Calibri" panose="020F050202020403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sz="1500" b="1" dirty="0"/>
              <a:t>“The Angel of the Lord”</a:t>
            </a:r>
          </a:p>
          <a:p>
            <a:pPr algn="just" eaLnBrk="1" hangingPunct="1">
              <a:lnSpc>
                <a:spcPct val="90000"/>
              </a:lnSpc>
            </a:pPr>
            <a:r>
              <a:rPr lang="en-US" altLang="en-US" sz="1500" dirty="0"/>
              <a:t>As in this account, </a:t>
            </a:r>
            <a:r>
              <a:rPr lang="en-US" altLang="en-US" sz="1500" b="1" dirty="0"/>
              <a:t>many who saw the angel  of the Lord said that God had spoken and that they had seen God</a:t>
            </a:r>
            <a:r>
              <a:rPr lang="en-US" altLang="en-US" sz="1500" dirty="0"/>
              <a:t>.</a:t>
            </a:r>
          </a:p>
          <a:p>
            <a:pPr algn="just" eaLnBrk="1" hangingPunct="1">
              <a:lnSpc>
                <a:spcPct val="90000"/>
              </a:lnSpc>
            </a:pPr>
            <a:r>
              <a:rPr lang="en-US" altLang="en-US" sz="1500" b="1" dirty="0"/>
              <a:t>Appearances of the angel of the Lord ceased at Christ’s birth, so we take Him to be the Pre-Incarnate, Son of God.</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B145947-2ECD-4991-B5F6-A4F8D464EAB9}" type="slidenum">
              <a:rPr lang="en-US" altLang="en-US" smtClean="0">
                <a:latin typeface="Calibri" panose="020F0502020204030204" pitchFamily="34" charset="0"/>
                <a:cs typeface="Calibri" panose="020F0502020204030204" pitchFamily="34" charset="0"/>
              </a:rPr>
              <a:pPr eaLnBrk="1" hangingPunct="1">
                <a:spcBef>
                  <a:spcPct val="0"/>
                </a:spcBef>
              </a:pPr>
              <a:t>33</a:t>
            </a:fld>
            <a:endParaRPr lang="en-US" altLang="en-US" dirty="0">
              <a:latin typeface="Calibri" panose="020F0502020204030204" pitchFamily="34" charset="0"/>
              <a:cs typeface="Calibri" panose="020F050202020403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How would you like a career change?</a:t>
            </a:r>
          </a:p>
          <a:p>
            <a:pPr marL="302066" indent="-302066" defTabSz="966612" eaLnBrk="1" hangingPunct="1">
              <a:buFont typeface="Arial" panose="020B0604020202020204" pitchFamily="34" charset="0"/>
              <a:buChar char="•"/>
              <a:defRPr/>
            </a:pPr>
            <a:r>
              <a:rPr lang="en-US" altLang="en-US" sz="1500" dirty="0"/>
              <a:t>So the angel of the Lord appears to Moses as a burning bush that never burns up.</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E95C0A1-11D4-4222-BE89-C0266D7FD923}" type="slidenum">
              <a:rPr lang="en-US" altLang="en-US" smtClean="0">
                <a:latin typeface="Calibri" panose="020F0502020204030204" pitchFamily="34" charset="0"/>
                <a:cs typeface="Calibri" panose="020F0502020204030204" pitchFamily="34" charset="0"/>
              </a:rPr>
              <a:pPr eaLnBrk="1" hangingPunct="1">
                <a:spcBef>
                  <a:spcPct val="0"/>
                </a:spcBef>
              </a:pPr>
              <a:t>34</a:t>
            </a:fld>
            <a:endParaRPr lang="en-US" altLang="en-US" dirty="0">
              <a:latin typeface="Calibri" panose="020F0502020204030204" pitchFamily="34" charset="0"/>
              <a:cs typeface="Calibri" panose="020F050202020403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God calls, but keep your distance</a:t>
            </a:r>
          </a:p>
          <a:p>
            <a:pPr defTabSz="966612" eaLnBrk="1" hangingPunct="1">
              <a:defRPr/>
            </a:pPr>
            <a:r>
              <a:rPr lang="en-US" altLang="en-US" sz="1500" b="1" dirty="0"/>
              <a:t>God calls Moses by name twice</a:t>
            </a:r>
            <a:r>
              <a:rPr lang="en-US" altLang="en-US" sz="1500" dirty="0"/>
              <a:t>,, &amp; Moses responds by saying, “Here I am”.  (Abraham, Abraham - Genesis 22:11; Jacob, Jacob - Genesis 46:2; Samuel, Samuel - 1 Samuel 3:10; Saul, Saul – Acts 9:4; 22:7; 26:14)</a:t>
            </a:r>
          </a:p>
          <a:p>
            <a:pPr algn="just" eaLnBrk="1" hangingPunct="1">
              <a:lnSpc>
                <a:spcPct val="90000"/>
              </a:lnSpc>
            </a:pPr>
            <a:r>
              <a:rPr lang="en-US" altLang="en-US" sz="1500" b="1" dirty="0"/>
              <a:t>God calls Moses but tells Moses, “Do not come near here”.  </a:t>
            </a:r>
          </a:p>
          <a:p>
            <a:pPr algn="just" eaLnBrk="1" hangingPunct="1">
              <a:lnSpc>
                <a:spcPct val="90000"/>
              </a:lnSpc>
            </a:pPr>
            <a:r>
              <a:rPr lang="en-US" altLang="en-US" sz="1500" b="1" dirty="0"/>
              <a:t>Moses the Lawgiver was not allowed to come nearer to God. </a:t>
            </a:r>
          </a:p>
          <a:p>
            <a:pPr defTabSz="966612" eaLnBrk="1" hangingPunct="1">
              <a:defRPr/>
            </a:pPr>
            <a:endParaRPr lang="en-US" altLang="en-US" sz="1500" u="sng"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15CF0F8-7663-40E8-8187-B9E930E3DD5B}" type="slidenum">
              <a:rPr lang="en-US" altLang="en-US" smtClean="0">
                <a:latin typeface="Calibri" panose="020F0502020204030204" pitchFamily="34" charset="0"/>
                <a:cs typeface="Calibri" panose="020F0502020204030204" pitchFamily="34" charset="0"/>
              </a:rPr>
              <a:pPr eaLnBrk="1" hangingPunct="1">
                <a:spcBef>
                  <a:spcPct val="0"/>
                </a:spcBef>
              </a:pPr>
              <a:t>35</a:t>
            </a:fld>
            <a:endParaRPr lang="en-US" altLang="en-US" dirty="0">
              <a:latin typeface="Calibri" panose="020F0502020204030204" pitchFamily="34" charset="0"/>
              <a:cs typeface="Calibri" panose="020F050202020403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God calls, but keep your distance</a:t>
            </a:r>
          </a:p>
          <a:p>
            <a:pPr marL="302066" indent="-302066" algn="just" eaLnBrk="1" hangingPunct="1">
              <a:lnSpc>
                <a:spcPct val="90000"/>
              </a:lnSpc>
              <a:buFont typeface="Arial" panose="020B0604020202020204" pitchFamily="34" charset="0"/>
              <a:buChar char="•"/>
            </a:pPr>
            <a:r>
              <a:rPr lang="en-US" altLang="en-US" sz="1500" dirty="0"/>
              <a:t>Moses is then told to remove his sandals as he is on </a:t>
            </a:r>
            <a:r>
              <a:rPr lang="en-US" altLang="en-US" sz="1500" b="1" u="sng" dirty="0"/>
              <a:t>holy ground</a:t>
            </a:r>
            <a:r>
              <a:rPr lang="en-US" altLang="en-US" sz="1500" dirty="0"/>
              <a:t>.</a:t>
            </a:r>
          </a:p>
          <a:p>
            <a:pPr marL="302066" indent="-302066" algn="just" eaLnBrk="1" hangingPunct="1">
              <a:lnSpc>
                <a:spcPct val="90000"/>
              </a:lnSpc>
              <a:buFont typeface="Arial" panose="020B0604020202020204" pitchFamily="34" charset="0"/>
              <a:buChar char="•"/>
            </a:pPr>
            <a:r>
              <a:rPr lang="en-US" altLang="en-US" sz="1500" dirty="0"/>
              <a:t>God said, "</a:t>
            </a:r>
            <a:r>
              <a:rPr lang="en-US" altLang="en-US" sz="1500" b="1" u="sng" dirty="0"/>
              <a:t>I AM</a:t>
            </a:r>
            <a:r>
              <a:rPr lang="en-US" altLang="en-US" sz="1500" b="1" dirty="0"/>
              <a:t> </a:t>
            </a:r>
            <a:r>
              <a:rPr lang="en-US" altLang="en-US" sz="1500" dirty="0"/>
              <a:t>the God of your father, the God of Abraham, the God of Isaac, and the God of Jacob." </a:t>
            </a:r>
          </a:p>
          <a:p>
            <a:pPr eaLnBrk="1" hangingPunct="1"/>
            <a:r>
              <a:rPr lang="en-US" altLang="en-US" sz="1500" b="1" dirty="0"/>
              <a:t>GOD IS AN “INDIVIDUAL” GOD…HE KNOWS YOU BY NAME!</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b="1" dirty="0"/>
              <a:t>“Do not come near…!”</a:t>
            </a:r>
          </a:p>
          <a:p>
            <a:pPr algn="l" eaLnBrk="1" hangingPunct="1">
              <a:spcBef>
                <a:spcPct val="0"/>
              </a:spcBef>
              <a:buFontTx/>
              <a:buNone/>
            </a:pPr>
            <a:r>
              <a:rPr lang="en-US" altLang="en-US" sz="1500" b="1" dirty="0"/>
              <a:t>“…Then Moses hid his face, for he was afraid to look at God.” Exodus 3:5-6</a:t>
            </a:r>
          </a:p>
          <a:p>
            <a:pPr algn="l"/>
            <a:endParaRPr lang="en-US" sz="1500" dirty="0"/>
          </a:p>
          <a:p>
            <a:pPr algn="l"/>
            <a:r>
              <a:rPr lang="en-US" sz="1500" b="1" u="sng" dirty="0"/>
              <a:t>COMPARE THIS TO WHAT IS WRITTEN IN THE BOOK OF HEBREWS…WRITTEN TO BELIEVING JEWS!!!</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36</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005832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FAEDE9E-68B5-4961-A242-A2B6CD6A7AFE}" type="slidenum">
              <a:rPr lang="en-US" altLang="en-US" smtClean="0">
                <a:latin typeface="Calibri" panose="020F0502020204030204" pitchFamily="34" charset="0"/>
                <a:cs typeface="Calibri" panose="020F0502020204030204" pitchFamily="34" charset="0"/>
              </a:rPr>
              <a:pPr eaLnBrk="1" hangingPunct="1">
                <a:spcBef>
                  <a:spcPct val="0"/>
                </a:spcBef>
              </a:pPr>
              <a:t>37</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500" b="1" dirty="0"/>
              <a:t>Hebrews 4:16 (NASB95) - </a:t>
            </a:r>
            <a:r>
              <a:rPr lang="en-US" sz="1500" dirty="0"/>
              <a:t>Therefore </a:t>
            </a:r>
            <a:r>
              <a:rPr lang="en-US" sz="1500" b="1" dirty="0"/>
              <a:t>let us draw near</a:t>
            </a:r>
            <a:r>
              <a:rPr lang="en-US" sz="1500" dirty="0"/>
              <a:t> with confidence to the throne of grace, so that we may receive mercy and find grace to help in time of need. </a:t>
            </a:r>
          </a:p>
          <a:p>
            <a:pPr algn="l"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FAEDE9E-68B5-4961-A242-A2B6CD6A7AFE}" type="slidenum">
              <a:rPr lang="en-US" altLang="en-US" smtClean="0">
                <a:latin typeface="Calibri" panose="020F0502020204030204" pitchFamily="34" charset="0"/>
                <a:cs typeface="Calibri" panose="020F0502020204030204" pitchFamily="34" charset="0"/>
              </a:rPr>
              <a:pPr eaLnBrk="1" hangingPunct="1">
                <a:spcBef>
                  <a:spcPct val="0"/>
                </a:spcBef>
              </a:pPr>
              <a:t>38</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500" b="1" dirty="0"/>
              <a:t>Hebrews 7:19 (NASB95) - </a:t>
            </a:r>
            <a:r>
              <a:rPr lang="en-US" sz="1500" dirty="0"/>
              <a:t>(for the Law made nothing perfect), and on the other hand there is a bringing in of a better hope, through which </a:t>
            </a:r>
            <a:r>
              <a:rPr lang="en-US" sz="1500" b="1" dirty="0"/>
              <a:t>we draw near to God</a:t>
            </a:r>
            <a:r>
              <a:rPr lang="en-US" sz="1500" dirty="0"/>
              <a:t>.</a:t>
            </a:r>
          </a:p>
          <a:p>
            <a:pPr algn="l"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1628373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FAEDE9E-68B5-4961-A242-A2B6CD6A7AFE}" type="slidenum">
              <a:rPr lang="en-US" altLang="en-US" smtClean="0">
                <a:latin typeface="Calibri" panose="020F0502020204030204" pitchFamily="34" charset="0"/>
                <a:cs typeface="Calibri" panose="020F0502020204030204" pitchFamily="34" charset="0"/>
              </a:rPr>
              <a:pPr eaLnBrk="1" hangingPunct="1">
                <a:spcBef>
                  <a:spcPct val="0"/>
                </a:spcBef>
              </a:pPr>
              <a:t>39</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500" b="1" dirty="0"/>
              <a:t>Hebrews 7:25 (NASB95) - </a:t>
            </a:r>
            <a:r>
              <a:rPr lang="en-US" sz="1500" dirty="0"/>
              <a:t>Therefore He is able also to save forever </a:t>
            </a:r>
            <a:r>
              <a:rPr lang="en-US" sz="1500" b="1" dirty="0"/>
              <a:t>those who draw near to God</a:t>
            </a:r>
            <a:r>
              <a:rPr lang="en-US" sz="1500" dirty="0"/>
              <a:t> through Him, since He always lives to make intercession for them. </a:t>
            </a:r>
            <a:r>
              <a:rPr lang="en-US" altLang="en-US" sz="1500" dirty="0"/>
              <a:t>(cf. Heb. 10:1; 22)</a:t>
            </a:r>
            <a:endParaRPr lang="en-US" sz="1500" dirty="0"/>
          </a:p>
          <a:p>
            <a:pPr algn="l"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52315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50D5196-7BA3-4265-8EAA-74DA6E1FB26D}" type="slidenum">
              <a:rPr lang="en-US" smtClean="0"/>
              <a:pPr>
                <a:defRPr/>
              </a:pPr>
              <a:t>4</a:t>
            </a:fld>
            <a:endParaRPr lang="en-US"/>
          </a:p>
        </p:txBody>
      </p:sp>
      <p:sp>
        <p:nvSpPr>
          <p:cNvPr id="5" name="Footer Placeholder 4"/>
          <p:cNvSpPr>
            <a:spLocks noGrp="1"/>
          </p:cNvSpPr>
          <p:nvPr>
            <p:ph type="ftr" sz="quarter" idx="11"/>
          </p:nvPr>
        </p:nvSpPr>
        <p:spPr/>
        <p:txBody>
          <a:bodyPr/>
          <a:lstStyle/>
          <a:p>
            <a:pPr>
              <a:defRPr/>
            </a:pPr>
            <a:r>
              <a:rPr lang="en-US"/>
              <a:t>Dr. Jim McGowan</a:t>
            </a:r>
          </a:p>
        </p:txBody>
      </p:sp>
      <p:sp>
        <p:nvSpPr>
          <p:cNvPr id="6" name="Header Placeholder 5"/>
          <p:cNvSpPr>
            <a:spLocks noGrp="1"/>
          </p:cNvSpPr>
          <p:nvPr>
            <p:ph type="hdr" sz="quarter" idx="12"/>
          </p:nvPr>
        </p:nvSpPr>
        <p:spPr/>
        <p:txBody>
          <a:bodyPr/>
          <a:lstStyle/>
          <a:p>
            <a:pPr>
              <a:defRPr/>
            </a:pPr>
            <a:r>
              <a:rPr lang="en-US"/>
              <a:t>LAW &amp; GRACE - 10 Strikes and YOU'RE OUT! - Part 1</a:t>
            </a:r>
          </a:p>
        </p:txBody>
      </p:sp>
      <p:sp>
        <p:nvSpPr>
          <p:cNvPr id="7" name="Date Placeholder 6"/>
          <p:cNvSpPr>
            <a:spLocks noGrp="1"/>
          </p:cNvSpPr>
          <p:nvPr>
            <p:ph type="dt" idx="13"/>
          </p:nvPr>
        </p:nvSpPr>
        <p:spPr/>
        <p:txBody>
          <a:bodyPr/>
          <a:lstStyle/>
          <a:p>
            <a:pPr>
              <a:defRPr/>
            </a:pPr>
            <a:r>
              <a:rPr lang="en-US"/>
              <a:t>11/20/2016</a:t>
            </a:r>
            <a:endParaRPr lang="en-US" dirty="0"/>
          </a:p>
        </p:txBody>
      </p:sp>
    </p:spTree>
    <p:extLst>
      <p:ext uri="{BB962C8B-B14F-4D97-AF65-F5344CB8AC3E}">
        <p14:creationId xmlns:p14="http://schemas.microsoft.com/office/powerpoint/2010/main" val="1948310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9C70EF1-5A14-4CE7-81DF-B0B8F9801F02}" type="slidenum">
              <a:rPr lang="en-US" altLang="en-US" smtClean="0">
                <a:latin typeface="Calibri" panose="020F0502020204030204" pitchFamily="34" charset="0"/>
                <a:cs typeface="Calibri" panose="020F0502020204030204" pitchFamily="34" charset="0"/>
              </a:rPr>
              <a:pPr eaLnBrk="1" hangingPunct="1">
                <a:spcBef>
                  <a:spcPct val="0"/>
                </a:spcBef>
              </a:pPr>
              <a:t>40</a:t>
            </a:fld>
            <a:endParaRPr lang="en-US" altLang="en-US" dirty="0">
              <a:latin typeface="Calibri" panose="020F0502020204030204" pitchFamily="34" charset="0"/>
              <a:cs typeface="Calibri" panose="020F050202020403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75360" y="4560570"/>
            <a:ext cx="5364480" cy="4320540"/>
          </a:xfrm>
          <a:noFill/>
        </p:spPr>
        <p:txBody>
          <a:bodyPr/>
          <a:lstStyle/>
          <a:p>
            <a:pPr eaLnBrk="1" hangingPunct="1">
              <a:lnSpc>
                <a:spcPct val="95000"/>
              </a:lnSpc>
            </a:pPr>
            <a:r>
              <a:rPr lang="en-US" altLang="en-US" sz="1500" b="1" dirty="0"/>
              <a:t>Exodus 3:6 - </a:t>
            </a:r>
            <a:r>
              <a:rPr lang="en-US" altLang="en-US" sz="1500" dirty="0"/>
              <a:t>He said also, "</a:t>
            </a:r>
            <a:r>
              <a:rPr lang="en-US" altLang="en-US" sz="1500" b="1" dirty="0"/>
              <a:t>I AM</a:t>
            </a:r>
            <a:r>
              <a:rPr lang="en-US" altLang="en-US" sz="1500" dirty="0"/>
              <a:t>+ the God of your father, the God of Abraham, the God of Isaac, and the God of Jacob.</a:t>
            </a:r>
          </a:p>
          <a:p>
            <a:pPr>
              <a:defRPr/>
            </a:pPr>
            <a:r>
              <a:rPr lang="en-US" sz="1500" dirty="0"/>
              <a:t>* “I AM” in the Greek Old &amp; New Testaments (</a:t>
            </a:r>
            <a:r>
              <a:rPr lang="el-GR" sz="1500" b="1" dirty="0"/>
              <a:t>ἐγὼ εἰμί</a:t>
            </a:r>
            <a:r>
              <a:rPr lang="en-US" sz="1500" dirty="0"/>
              <a:t>) is literally ‘I, I am’</a:t>
            </a: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56B8E47-243F-4761-A575-CF7292801301}" type="slidenum">
              <a:rPr lang="en-US" altLang="en-US" smtClean="0">
                <a:latin typeface="Calibri" panose="020F0502020204030204" pitchFamily="34" charset="0"/>
                <a:cs typeface="Calibri" panose="020F0502020204030204" pitchFamily="34" charset="0"/>
              </a:rPr>
              <a:pPr eaLnBrk="1" hangingPunct="1">
                <a:spcBef>
                  <a:spcPct val="0"/>
                </a:spcBef>
              </a:pPr>
              <a:t>41</a:t>
            </a:fld>
            <a:endParaRPr lang="en-US" altLang="en-US" dirty="0">
              <a:latin typeface="Calibri" panose="020F0502020204030204" pitchFamily="34" charset="0"/>
              <a:cs typeface="Calibri" panose="020F050202020403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75360" y="4560570"/>
            <a:ext cx="5364480" cy="4320540"/>
          </a:xfrm>
          <a:noFill/>
        </p:spPr>
        <p:txBody>
          <a:bodyPr/>
          <a:lstStyle/>
          <a:p>
            <a:pPr algn="just" eaLnBrk="1" hangingPunct="1">
              <a:lnSpc>
                <a:spcPct val="95000"/>
              </a:lnSpc>
            </a:pPr>
            <a:r>
              <a:rPr lang="en-US" altLang="en-US" sz="1500" dirty="0"/>
              <a:t>Exodus 3:14-16 </a:t>
            </a:r>
          </a:p>
          <a:p>
            <a:pPr algn="just" eaLnBrk="1" hangingPunct="1">
              <a:lnSpc>
                <a:spcPct val="95000"/>
              </a:lnSpc>
            </a:pPr>
            <a:r>
              <a:rPr lang="en-US" altLang="en-US" sz="1500" dirty="0"/>
              <a:t>God said to Moses, "</a:t>
            </a:r>
            <a:r>
              <a:rPr lang="en-US" altLang="en-US" sz="1500" b="1" dirty="0"/>
              <a:t>I AM</a:t>
            </a:r>
            <a:r>
              <a:rPr lang="en-US" altLang="en-US" sz="1500" dirty="0"/>
              <a:t> WHO I AM+"; and He said, "Thus you shall say to the sons of Israel, </a:t>
            </a:r>
            <a:r>
              <a:rPr lang="en-US" altLang="en-US" sz="1500" b="1" dirty="0"/>
              <a:t>'I AM</a:t>
            </a:r>
            <a:r>
              <a:rPr lang="en-US" altLang="en-US" sz="1500" dirty="0"/>
              <a:t>+ has sent me to you.'" 15 God, furthermore, said to Moses, "Thus you shall say to the sons of Israel, 'The Lord, the God of your fathers, the God of Abraham, the God of Isaac, and the God of Jacob, has sent me to you.' This is My name forever, and this is My memorial-name to all generations. 16 Go and gather the elders of Israel together and say to them, 'The Lord, the God of your fathers, the God of Abraham, Isaac and Jacob, has appeared to me, saying, "I am indeed concerned about you and what has been done to you in Egypt." </a:t>
            </a:r>
          </a:p>
          <a:p>
            <a:pPr algn="just" eaLnBrk="1" hangingPunct="1">
              <a:lnSpc>
                <a:spcPct val="95000"/>
              </a:lnSpc>
            </a:pPr>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CF2C3AF-D646-4900-8AA0-19DF644B3AFB}" type="slidenum">
              <a:rPr lang="en-US" altLang="en-US" smtClean="0">
                <a:latin typeface="Calibri" panose="020F0502020204030204" pitchFamily="34" charset="0"/>
                <a:cs typeface="Calibri" panose="020F0502020204030204" pitchFamily="34" charset="0"/>
              </a:rPr>
              <a:pPr eaLnBrk="1" hangingPunct="1">
                <a:spcBef>
                  <a:spcPct val="0"/>
                </a:spcBef>
              </a:pPr>
              <a:t>42</a:t>
            </a:fld>
            <a:endParaRPr lang="en-US" altLang="en-US" dirty="0">
              <a:latin typeface="Calibri" panose="020F0502020204030204" pitchFamily="34" charset="0"/>
              <a:cs typeface="Calibri" panose="020F050202020403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75360" y="4560570"/>
            <a:ext cx="5364480" cy="4320540"/>
          </a:xfrm>
          <a:noFill/>
        </p:spPr>
        <p:txBody>
          <a:bodyPr/>
          <a:lstStyle/>
          <a:p>
            <a:pPr eaLnBrk="1" hangingPunct="1"/>
            <a:r>
              <a:rPr lang="en-US" altLang="en-US" sz="1500" b="1" dirty="0"/>
              <a:t>Deity Claim!</a:t>
            </a:r>
          </a:p>
          <a:p>
            <a:pPr defTabSz="966612" eaLnBrk="1" hangingPunct="1">
              <a:defRPr/>
            </a:pPr>
            <a:r>
              <a:rPr lang="en-US" altLang="en-US" sz="1500" dirty="0"/>
              <a:t>‘I AM’ (</a:t>
            </a:r>
            <a:r>
              <a:rPr lang="el-GR" altLang="en-US" sz="1500" b="1" dirty="0"/>
              <a:t>ἐγὼ εἰμί</a:t>
            </a:r>
            <a:r>
              <a:rPr lang="en-US" altLang="en-US" sz="1500" dirty="0"/>
              <a:t>) in these passages &amp; in the Greek Old Testament (LXX) in Exodus 3:6 &amp; 14 is a claim to deity.</a:t>
            </a:r>
            <a:endParaRPr lang="en-US" altLang="en-US" sz="1500" dirty="0">
              <a:cs typeface="Times New Roman" pitchFamily="18" charset="0"/>
            </a:endParaRPr>
          </a:p>
          <a:p>
            <a:pPr defTabSz="966612" eaLnBrk="1" hangingPunct="1">
              <a:defRPr/>
            </a:pPr>
            <a:r>
              <a:rPr lang="en-US" altLang="en-US" sz="1500" kern="0" dirty="0"/>
              <a:t>Jesus said to them, “Truly, truly, I say to you, before Abraham was born, </a:t>
            </a:r>
            <a:r>
              <a:rPr lang="en-US" altLang="en-US" sz="1500" b="1" kern="0" dirty="0"/>
              <a:t>I AM </a:t>
            </a:r>
            <a:r>
              <a:rPr lang="en-US" altLang="en-US" sz="1500" kern="0" dirty="0"/>
              <a:t>[</a:t>
            </a:r>
            <a:r>
              <a:rPr lang="el-GR" altLang="en-US" sz="1500" kern="0" dirty="0"/>
              <a:t>ἐγὼ εἰμί</a:t>
            </a:r>
            <a:r>
              <a:rPr lang="en-US" altLang="en-US" sz="1500" kern="0" dirty="0"/>
              <a:t>])” </a:t>
            </a:r>
            <a:r>
              <a:rPr lang="en-US" sz="1500" kern="0" dirty="0"/>
              <a:t>John 8:58</a:t>
            </a:r>
            <a:endParaRPr lang="en-US" altLang="en-US" sz="1500" kern="0" dirty="0"/>
          </a:p>
          <a:p>
            <a:pPr eaLnBrk="1" hangingPunct="1"/>
            <a:endParaRPr lang="en-US" altLang="en-US" sz="1500" dirty="0">
              <a:cs typeface="Times New Roman" pitchFamily="18"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I BEING IN FACT GOD, AM…</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43</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290921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0"/>
              </a:spcBef>
              <a:spcAft>
                <a:spcPts val="1057"/>
              </a:spcAft>
            </a:pPr>
            <a:r>
              <a:rPr lang="en-US" sz="1500" b="1" dirty="0"/>
              <a:t>John 18:4–8 (NASB95) - </a:t>
            </a:r>
            <a:r>
              <a:rPr lang="en-US" sz="1500" baseline="30000" dirty="0"/>
              <a:t>4</a:t>
            </a:r>
            <a:r>
              <a:rPr lang="en-US" sz="1500" dirty="0"/>
              <a:t> So Jesus, knowing all the things that were coming upon Him, went forth and said to them, “Whom do you seek?” </a:t>
            </a:r>
            <a:r>
              <a:rPr lang="en-US" sz="1500" baseline="30000" dirty="0"/>
              <a:t>5</a:t>
            </a:r>
            <a:r>
              <a:rPr lang="en-US" sz="1500" dirty="0"/>
              <a:t> They answered Him, “Jesus the Nazarene.” He said to them, “</a:t>
            </a:r>
            <a:r>
              <a:rPr lang="en-US" sz="1500" b="1" dirty="0"/>
              <a:t>I am </a:t>
            </a:r>
            <a:r>
              <a:rPr lang="en-US" sz="1500" b="1" i="1" dirty="0"/>
              <a:t>He</a:t>
            </a:r>
            <a:r>
              <a:rPr lang="en-US" sz="1500" i="1" dirty="0"/>
              <a:t>.</a:t>
            </a:r>
            <a:r>
              <a:rPr lang="en-US" sz="1500" dirty="0"/>
              <a:t>” And Judas also, who was betraying Him, was standing with them. </a:t>
            </a:r>
            <a:r>
              <a:rPr lang="en-US" sz="1500" baseline="30000" dirty="0"/>
              <a:t>6</a:t>
            </a:r>
            <a:r>
              <a:rPr lang="en-US" sz="1500" dirty="0"/>
              <a:t> So when He said to them, “</a:t>
            </a:r>
            <a:r>
              <a:rPr lang="en-US" sz="1500" b="1" dirty="0"/>
              <a:t>I am </a:t>
            </a:r>
            <a:r>
              <a:rPr lang="en-US" sz="1500" b="1" i="1" dirty="0"/>
              <a:t>He</a:t>
            </a:r>
            <a:r>
              <a:rPr lang="en-US" sz="1500" dirty="0"/>
              <a:t>,” they drew back and fell to the ground. </a:t>
            </a:r>
            <a:r>
              <a:rPr lang="en-US" sz="1500" baseline="30000" dirty="0"/>
              <a:t>7</a:t>
            </a:r>
            <a:r>
              <a:rPr lang="en-US" sz="1500" dirty="0"/>
              <a:t> Therefore He again asked them, “Whom do you seek?” And they said, “Jesus the Nazarene.” </a:t>
            </a:r>
            <a:r>
              <a:rPr lang="en-US" sz="1500" baseline="30000" dirty="0"/>
              <a:t>8</a:t>
            </a:r>
            <a:r>
              <a:rPr lang="en-US" sz="1500" dirty="0"/>
              <a:t> Jesus answered, “I told you that </a:t>
            </a:r>
            <a:r>
              <a:rPr lang="en-US" sz="1500" b="1" dirty="0"/>
              <a:t>I am </a:t>
            </a:r>
            <a:r>
              <a:rPr lang="en-US" sz="1500" b="1" i="1" dirty="0"/>
              <a:t>He</a:t>
            </a:r>
            <a:r>
              <a:rPr lang="en-US" sz="1500" i="1" dirty="0"/>
              <a:t>;</a:t>
            </a:r>
            <a:r>
              <a:rPr lang="en-US" sz="1500" dirty="0"/>
              <a:t> so if you seek Me, let these go their way,” </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44</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274307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24C0D662-B815-4717-BC4D-211CF512BD06}" type="slidenum">
              <a:rPr lang="en-US" altLang="en-US" smtClean="0">
                <a:latin typeface="Calibri" panose="020F0502020204030204" pitchFamily="34" charset="0"/>
                <a:cs typeface="Calibri" panose="020F0502020204030204" pitchFamily="34" charset="0"/>
              </a:rPr>
              <a:pPr eaLnBrk="1" hangingPunct="1">
                <a:spcBef>
                  <a:spcPct val="0"/>
                </a:spcBef>
              </a:pPr>
              <a:t>45</a:t>
            </a:fld>
            <a:endParaRPr lang="en-US" altLang="en-US" dirty="0">
              <a:latin typeface="Calibri" panose="020F0502020204030204" pitchFamily="34" charset="0"/>
              <a:cs typeface="Calibri" panose="020F050202020403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Exodus 3:6</a:t>
            </a:r>
          </a:p>
          <a:p>
            <a:pPr defTabSz="966612" eaLnBrk="1" hangingPunct="1">
              <a:defRPr/>
            </a:pPr>
            <a:r>
              <a:rPr lang="en-US" altLang="en-US" sz="1500" dirty="0"/>
              <a:t>Moses, soon to be the Lawgiver, then </a:t>
            </a:r>
            <a:r>
              <a:rPr lang="en-US" altLang="en-US" sz="1500" b="1" dirty="0"/>
              <a:t>HID HIS FACE</a:t>
            </a:r>
            <a:r>
              <a:rPr lang="en-US" altLang="en-US" sz="1500" dirty="0"/>
              <a:t>, for he was afraid to look at God.</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D5A5547-C021-4295-82D4-DDDA5C521DCF}" type="slidenum">
              <a:rPr lang="en-US" altLang="en-US" smtClean="0">
                <a:latin typeface="Calibri" panose="020F0502020204030204" pitchFamily="34" charset="0"/>
                <a:cs typeface="Calibri" panose="020F0502020204030204" pitchFamily="34" charset="0"/>
              </a:rPr>
              <a:pPr eaLnBrk="1" hangingPunct="1">
                <a:spcBef>
                  <a:spcPct val="0"/>
                </a:spcBef>
              </a:pPr>
              <a:t>46</a:t>
            </a:fld>
            <a:endParaRPr lang="en-US" altLang="en-US" dirty="0">
              <a:latin typeface="Calibri" panose="020F0502020204030204" pitchFamily="34" charset="0"/>
              <a:cs typeface="Calibri" panose="020F050202020403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75360" y="4560570"/>
            <a:ext cx="5364480" cy="4320540"/>
          </a:xfrm>
          <a:noFill/>
        </p:spPr>
        <p:txBody>
          <a:bodyPr/>
          <a:lstStyle/>
          <a:p>
            <a:pPr algn="just">
              <a:spcBef>
                <a:spcPts val="634"/>
              </a:spcBef>
              <a:spcAft>
                <a:spcPts val="634"/>
              </a:spcAft>
              <a:defRPr/>
            </a:pPr>
            <a:r>
              <a:rPr lang="en-US" sz="1500" b="1" dirty="0"/>
              <a:t>Grace in 2 Corinthians 3:18; 4:6 - </a:t>
            </a:r>
            <a:r>
              <a:rPr lang="en-US" sz="1500" baseline="30000" dirty="0"/>
              <a:t>3:18</a:t>
            </a:r>
            <a:r>
              <a:rPr lang="en-US" sz="1500" dirty="0"/>
              <a:t>But we all, </a:t>
            </a:r>
            <a:r>
              <a:rPr lang="en-US" sz="1500" b="1" dirty="0"/>
              <a:t>WITH UNVEILED FACE</a:t>
            </a:r>
            <a:r>
              <a:rPr lang="en-US" sz="1500" dirty="0"/>
              <a:t>, </a:t>
            </a:r>
            <a:r>
              <a:rPr lang="en-US" sz="1500" b="1" dirty="0"/>
              <a:t>beholding as in a mirror </a:t>
            </a:r>
            <a:r>
              <a:rPr lang="en-US" sz="1500" b="1" u="sng" dirty="0"/>
              <a:t>the glory of the Lord</a:t>
            </a:r>
            <a:r>
              <a:rPr lang="en-US" sz="1500" dirty="0"/>
              <a:t>…</a:t>
            </a:r>
            <a:r>
              <a:rPr lang="en-US" sz="1500" baseline="30000" dirty="0"/>
              <a:t>4:6</a:t>
            </a:r>
            <a:r>
              <a:rPr lang="en-US" sz="1500" dirty="0"/>
              <a:t>For God, who said, "Light shall shine out of darkness," is the One who has shone in our hearts to give </a:t>
            </a:r>
            <a:r>
              <a:rPr lang="en-US" sz="1500" b="1" dirty="0"/>
              <a:t>the Light of the knowledge of the glory of God </a:t>
            </a:r>
            <a:r>
              <a:rPr lang="en-US" sz="1500" b="1" u="sng" dirty="0"/>
              <a:t>in the face of Christ</a:t>
            </a:r>
            <a:r>
              <a:rPr lang="en-US" sz="1500" b="1" dirty="0"/>
              <a:t>.</a:t>
            </a:r>
          </a:p>
          <a:p>
            <a:pPr algn="just" eaLnBrk="1" hangingPunct="1">
              <a:spcBef>
                <a:spcPts val="634"/>
              </a:spcBef>
              <a:spcAft>
                <a:spcPts val="634"/>
              </a:spcAft>
              <a:defRPr/>
            </a:pPr>
            <a:r>
              <a:rPr lang="en-US" altLang="en-US" sz="1500" b="1" dirty="0"/>
              <a:t>Grace in Hebrews 12:2 - </a:t>
            </a:r>
            <a:r>
              <a:rPr lang="en-US" altLang="en-US" sz="1500" dirty="0"/>
              <a:t>…</a:t>
            </a:r>
            <a:r>
              <a:rPr lang="en-US" altLang="en-US" sz="1500" b="1" dirty="0"/>
              <a:t>FIXING OUR EYES ON JESUS</a:t>
            </a:r>
            <a:r>
              <a:rPr lang="en-US" altLang="en-US" sz="1500" dirty="0"/>
              <a:t>… </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867A0A3-066E-48D9-A2FF-A6A215F96A72}" type="slidenum">
              <a:rPr lang="en-US" altLang="en-US" smtClean="0">
                <a:latin typeface="Calibri" panose="020F0502020204030204" pitchFamily="34" charset="0"/>
                <a:cs typeface="Calibri" panose="020F0502020204030204" pitchFamily="34" charset="0"/>
              </a:rPr>
              <a:pPr eaLnBrk="1" hangingPunct="1">
                <a:spcBef>
                  <a:spcPct val="0"/>
                </a:spcBef>
              </a:pPr>
              <a:t>47</a:t>
            </a:fld>
            <a:endParaRPr lang="en-US" altLang="en-US" dirty="0">
              <a:latin typeface="Calibri" panose="020F0502020204030204" pitchFamily="34" charset="0"/>
              <a:cs typeface="Calibri" panose="020F050202020403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75360" y="4560570"/>
            <a:ext cx="5364480" cy="4320540"/>
          </a:xfrm>
          <a:noFill/>
        </p:spPr>
        <p:txBody>
          <a:bodyPr/>
          <a:lstStyle/>
          <a:p>
            <a:pPr algn="just" eaLnBrk="1" hangingPunct="1">
              <a:lnSpc>
                <a:spcPct val="95000"/>
              </a:lnSpc>
            </a:pPr>
            <a:r>
              <a:rPr lang="en-US" altLang="en-US" sz="1500" b="1" dirty="0"/>
              <a:t>Exodus 3:7-10 - </a:t>
            </a:r>
            <a:r>
              <a:rPr lang="en-US" altLang="en-US" sz="1500" b="1" baseline="30000" dirty="0"/>
              <a:t>7</a:t>
            </a:r>
            <a:r>
              <a:rPr lang="en-US" altLang="en-US" sz="1500" b="1" dirty="0"/>
              <a:t> </a:t>
            </a:r>
            <a:r>
              <a:rPr lang="en-US" altLang="en-US" sz="1500" dirty="0"/>
              <a:t>The LORD said, "I have surely seen the affliction of  My people who are in Egypt, and have given heed to their cry because of their taskmasters, for I am aware of their sufferings. </a:t>
            </a:r>
            <a:r>
              <a:rPr lang="en-US" altLang="en-US" sz="1500" b="1" baseline="30000" dirty="0"/>
              <a:t>8</a:t>
            </a:r>
            <a:r>
              <a:rPr lang="en-US" altLang="en-US" sz="1500" b="1" dirty="0"/>
              <a:t> </a:t>
            </a:r>
            <a:r>
              <a:rPr lang="en-US" altLang="en-US" sz="1500" b="1" u="sng" dirty="0"/>
              <a:t>SO I HAVE COME DOWN TO DELIVER THEM</a:t>
            </a:r>
            <a:r>
              <a:rPr lang="en-US" altLang="en-US" sz="1500" b="1" dirty="0"/>
              <a:t> </a:t>
            </a:r>
            <a:r>
              <a:rPr lang="en-US" altLang="en-US" sz="1500" dirty="0"/>
              <a:t>from the power of the Egyptians, and to bring them up from that land to a good and spacious land,  to a land flowing with milk and honey, to the place of the Canaanite and the Hittite and the Amorite and the </a:t>
            </a:r>
            <a:r>
              <a:rPr lang="en-US" altLang="en-US" sz="1500" dirty="0" err="1"/>
              <a:t>Perizzite</a:t>
            </a:r>
            <a:r>
              <a:rPr lang="en-US" altLang="en-US" sz="1500" dirty="0"/>
              <a:t> and the </a:t>
            </a:r>
            <a:r>
              <a:rPr lang="en-US" altLang="en-US" sz="1500" dirty="0" err="1"/>
              <a:t>Hivite</a:t>
            </a:r>
            <a:r>
              <a:rPr lang="en-US" altLang="en-US" sz="1500" dirty="0"/>
              <a:t> and the </a:t>
            </a:r>
            <a:r>
              <a:rPr lang="en-US" altLang="en-US" sz="1500" dirty="0" err="1"/>
              <a:t>Jebusite</a:t>
            </a:r>
            <a:r>
              <a:rPr lang="en-US" altLang="en-US" sz="1500" dirty="0"/>
              <a:t>. </a:t>
            </a:r>
            <a:r>
              <a:rPr lang="en-US" altLang="en-US" sz="1500" b="1" baseline="30000" dirty="0"/>
              <a:t>9</a:t>
            </a:r>
            <a:r>
              <a:rPr lang="en-US" altLang="en-US" sz="1500" b="1" dirty="0"/>
              <a:t> </a:t>
            </a:r>
            <a:r>
              <a:rPr lang="en-US" altLang="en-US" sz="1500" dirty="0"/>
              <a:t>Now, behold, the cry of the sons of Israel has come to Me; furthermore, I have seen the oppression with which the Egyptians are oppressing them. </a:t>
            </a:r>
            <a:r>
              <a:rPr lang="en-US" altLang="en-US" sz="1500" b="1" baseline="30000" dirty="0"/>
              <a:t>10</a:t>
            </a:r>
            <a:r>
              <a:rPr lang="en-US" altLang="en-US" sz="1500" b="1" dirty="0"/>
              <a:t> THEREFORE, COME NOW, AND </a:t>
            </a:r>
            <a:r>
              <a:rPr lang="en-US" altLang="en-US" sz="1500" b="1" u="sng" dirty="0"/>
              <a:t>I WILL SEND YOU</a:t>
            </a:r>
            <a:r>
              <a:rPr lang="en-US" altLang="en-US" sz="1500" dirty="0"/>
              <a:t> to Pharaoh, </a:t>
            </a:r>
            <a:r>
              <a:rPr lang="en-US" altLang="en-US" sz="1500" b="1" u="sng" dirty="0"/>
              <a:t>SO THAT YOU </a:t>
            </a:r>
            <a:r>
              <a:rPr lang="en-US" altLang="en-US" sz="1500" dirty="0"/>
              <a:t>may bring My people, the sons of Israel, out of Egypt.“</a:t>
            </a:r>
          </a:p>
          <a:p>
            <a:pPr algn="just" eaLnBrk="1" hangingPunct="1">
              <a:lnSpc>
                <a:spcPct val="95000"/>
              </a:lnSpc>
            </a:pPr>
            <a:endParaRPr lang="en-US" altLang="en-US" sz="1500" dirty="0"/>
          </a:p>
          <a:p>
            <a:pPr defTabSz="966612" eaLnBrk="1" hangingPunct="1">
              <a:defRPr/>
            </a:pPr>
            <a:r>
              <a:rPr lang="en-US" altLang="en-US" sz="1500" dirty="0"/>
              <a:t>Interesting alternating pattern…</a:t>
            </a:r>
          </a:p>
          <a:p>
            <a:pPr eaLnBrk="1" hangingPunct="1"/>
            <a:r>
              <a:rPr lang="en-US" altLang="en-US" sz="1500" dirty="0"/>
              <a:t>vv. 7 &amp; 9 – The Lord speaks of His awareness of the problem.</a:t>
            </a:r>
          </a:p>
          <a:p>
            <a:pPr eaLnBrk="1" hangingPunct="1"/>
            <a:r>
              <a:rPr lang="en-US" altLang="en-US" sz="1500" dirty="0"/>
              <a:t>vv. 8 &amp; 10 - The Lord speaks of what He is going to do about it.</a:t>
            </a:r>
          </a:p>
          <a:p>
            <a:pPr eaLnBrk="1" hangingPunct="1"/>
            <a:r>
              <a:rPr lang="en-US" altLang="en-US" sz="1500" dirty="0"/>
              <a:t>The Law always points out the inadequacy of the Israelites.</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t>Moses and his brother Aaron would appear before their own people, and before Pharaoh’s court…</a:t>
            </a:r>
          </a:p>
          <a:p>
            <a:endParaRPr lang="en-US" sz="1500" dirty="0"/>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48</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079191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49</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9129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0FB7CE7-0C0C-412F-90D2-2066C5245FA4}" type="slidenum">
              <a:rPr lang="en-US" altLang="en-US" smtClean="0">
                <a:latin typeface="Calibri" panose="020F0502020204030204" pitchFamily="34" charset="0"/>
                <a:cs typeface="Calibri" panose="020F0502020204030204" pitchFamily="34" charset="0"/>
              </a:rPr>
              <a:pPr eaLnBrk="1" hangingPunct="1">
                <a:spcBef>
                  <a:spcPct val="0"/>
                </a:spcBef>
              </a:pPr>
              <a:t>5</a:t>
            </a:fld>
            <a:endParaRPr lang="en-US" altLang="en-US" dirty="0">
              <a:latin typeface="Calibri" panose="020F0502020204030204" pitchFamily="34" charset="0"/>
              <a:cs typeface="Calibri" panose="020F050202020403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What’s Ahead? </a:t>
            </a:r>
          </a:p>
          <a:p>
            <a:pPr defTabSz="966612" eaLnBrk="1" hangingPunct="1">
              <a:defRPr/>
            </a:pPr>
            <a:r>
              <a:rPr lang="en-US" altLang="en-US" sz="1500" dirty="0"/>
              <a:t>As we consider the topic of Law &amp; Grace we will consider three sections of Scripture, including: Exodus through Joshua, the book of Matthew, and Romans through James. </a:t>
            </a:r>
          </a:p>
          <a:p>
            <a:pPr defTabSz="966612" eaLnBrk="1" hangingPunct="1">
              <a:defRPr/>
            </a:pPr>
            <a:r>
              <a:rPr lang="en-US" altLang="en-US" sz="1500" dirty="0"/>
              <a:t>We’ll be comparing and contrasting Israel under the Law &amp; the Church under Grace.</a:t>
            </a:r>
            <a:endParaRPr lang="en-US" sz="1500" dirty="0"/>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F99A17D-23D2-425C-8B89-8E789B21E53B}" type="slidenum">
              <a:rPr lang="en-US" altLang="en-US" smtClean="0">
                <a:latin typeface="Calibri" panose="020F0502020204030204" pitchFamily="34" charset="0"/>
                <a:cs typeface="Calibri" panose="020F0502020204030204" pitchFamily="34" charset="0"/>
              </a:rPr>
              <a:pPr eaLnBrk="1" hangingPunct="1">
                <a:spcBef>
                  <a:spcPct val="0"/>
                </a:spcBef>
              </a:pPr>
              <a:t>50</a:t>
            </a:fld>
            <a:endParaRPr lang="en-US" altLang="en-US" dirty="0">
              <a:latin typeface="Calibri" panose="020F0502020204030204" pitchFamily="34" charset="0"/>
              <a:cs typeface="Calibri" panose="020F050202020403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75360" y="4560570"/>
            <a:ext cx="5364480" cy="4320540"/>
          </a:xfrm>
          <a:noFill/>
        </p:spPr>
        <p:txBody>
          <a:bodyPr/>
          <a:lstStyle/>
          <a:p>
            <a:pPr eaLnBrk="1" hangingPunct="1"/>
            <a:r>
              <a:rPr lang="en-US" altLang="en-US" dirty="0"/>
              <a:t>Over 700 gods.</a:t>
            </a: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F99A17D-23D2-425C-8B89-8E789B21E53B}" type="slidenum">
              <a:rPr lang="en-US" altLang="en-US" smtClean="0">
                <a:latin typeface="Calibri" panose="020F0502020204030204" pitchFamily="34" charset="0"/>
                <a:cs typeface="Calibri" panose="020F0502020204030204" pitchFamily="34" charset="0"/>
              </a:rPr>
              <a:pPr eaLnBrk="1" hangingPunct="1">
                <a:spcBef>
                  <a:spcPct val="0"/>
                </a:spcBef>
              </a:pPr>
              <a:t>51</a:t>
            </a:fld>
            <a:endParaRPr lang="en-US" altLang="en-US" dirty="0">
              <a:latin typeface="Calibri" panose="020F0502020204030204" pitchFamily="34" charset="0"/>
              <a:cs typeface="Calibri" panose="020F050202020403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75360" y="4560570"/>
            <a:ext cx="5364480" cy="4320540"/>
          </a:xfrm>
          <a:noFill/>
        </p:spPr>
        <p:txBody>
          <a:bodyPr/>
          <a:lstStyle/>
          <a:p>
            <a:pPr eaLnBrk="1" hangingPunct="1"/>
            <a:r>
              <a:rPr lang="en-US" altLang="en-US" dirty="0"/>
              <a:t>Over 700 gods.</a:t>
            </a: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743607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lgn="just">
              <a:buFont typeface="+mj-lt"/>
              <a:buAutoNum type="arabicPeriod"/>
            </a:pPr>
            <a:r>
              <a:rPr lang="en-US" sz="1500" dirty="0"/>
              <a:t>Blood over the door post.</a:t>
            </a:r>
          </a:p>
          <a:p>
            <a:pPr marL="241653" indent="-241653" algn="just">
              <a:buFont typeface="+mj-lt"/>
              <a:buAutoNum type="arabicPeriod"/>
            </a:pPr>
            <a:r>
              <a:rPr lang="en-US" sz="1500" dirty="0"/>
              <a:t>Passover meal.</a:t>
            </a:r>
          </a:p>
          <a:p>
            <a:pPr marL="241653" indent="-241653" algn="just">
              <a:buFont typeface="+mj-lt"/>
              <a:buAutoNum type="arabicPeriod"/>
            </a:pPr>
            <a:r>
              <a:rPr lang="en-US" sz="1500" dirty="0"/>
              <a:t>Exodus.</a:t>
            </a:r>
          </a:p>
          <a:p>
            <a:pPr algn="just" defTabSz="966612">
              <a:defRPr/>
            </a:pPr>
            <a:r>
              <a:rPr lang="en-US" sz="1500" b="1" dirty="0"/>
              <a:t>THE FINAL PLAGUE MOVED THE EGYPTIANS AGAINST THEIR OWN PHARAOH!</a:t>
            </a:r>
          </a:p>
          <a:p>
            <a:pPr algn="just"/>
            <a:endParaRPr lang="en-US" sz="1500" dirty="0"/>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52</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1232351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534AEED5-086C-4B9E-929C-546D1A83C0BE}" type="slidenum">
              <a:rPr lang="en-US" altLang="en-US" smtClean="0">
                <a:latin typeface="Calibri" panose="020F0502020204030204" pitchFamily="34" charset="0"/>
                <a:cs typeface="Calibri" panose="020F0502020204030204" pitchFamily="34" charset="0"/>
              </a:rPr>
              <a:pPr eaLnBrk="1" hangingPunct="1">
                <a:spcBef>
                  <a:spcPct val="0"/>
                </a:spcBef>
              </a:pPr>
              <a:t>53</a:t>
            </a:fld>
            <a:endParaRPr lang="en-US" altLang="en-US" dirty="0">
              <a:latin typeface="Calibri" panose="020F0502020204030204" pitchFamily="34" charset="0"/>
              <a:cs typeface="Calibri" panose="020F050202020403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Do not come near, or draw near? </a:t>
            </a:r>
          </a:p>
          <a:p>
            <a:pPr algn="just" defTabSz="966612" eaLnBrk="1" hangingPunct="1">
              <a:defRPr/>
            </a:pPr>
            <a:r>
              <a:rPr lang="en-US" altLang="en-US" sz="1500" dirty="0"/>
              <a:t>Moses, later to be the Lawgiver, was told not to come near – keep your distance, Moses! </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376824E-971B-4ED1-A7C0-0033C73E9F10}" type="slidenum">
              <a:rPr lang="en-US" altLang="en-US" smtClean="0">
                <a:latin typeface="Calibri" panose="020F0502020204030204" pitchFamily="34" charset="0"/>
                <a:cs typeface="Calibri" panose="020F0502020204030204" pitchFamily="34" charset="0"/>
              </a:rPr>
              <a:pPr eaLnBrk="1" hangingPunct="1">
                <a:spcBef>
                  <a:spcPct val="0"/>
                </a:spcBef>
              </a:pPr>
              <a:t>54</a:t>
            </a:fld>
            <a:endParaRPr lang="en-US" altLang="en-US" dirty="0">
              <a:latin typeface="Calibri" panose="020F0502020204030204" pitchFamily="34" charset="0"/>
              <a:cs typeface="Calibri" panose="020F050202020403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Do not come near, or draw near? </a:t>
            </a:r>
          </a:p>
          <a:p>
            <a:pPr algn="just" defTabSz="966612" eaLnBrk="1" hangingPunct="1">
              <a:defRPr/>
            </a:pPr>
            <a:r>
              <a:rPr lang="en-US" altLang="en-US" sz="1500" dirty="0"/>
              <a:t>But the book of Hebrews repeatedly urged the Jewish believers to draw near to God.</a:t>
            </a:r>
          </a:p>
          <a:p>
            <a:pPr algn="just" defTabSz="966612" eaLnBrk="1" hangingPunct="1">
              <a:defRPr/>
            </a:pPr>
            <a:r>
              <a:rPr lang="en-US" altLang="en-US" sz="1500" dirty="0"/>
              <a:t>So did Moses just have it all wrong? Or is God just not as uptight as He used to be? </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AFC253F-5251-4294-AD2C-C2DA0393BBC2}" type="slidenum">
              <a:rPr lang="en-US" altLang="en-US" smtClean="0">
                <a:latin typeface="Calibri" panose="020F0502020204030204" pitchFamily="34" charset="0"/>
                <a:cs typeface="Calibri" panose="020F0502020204030204" pitchFamily="34" charset="0"/>
              </a:rPr>
              <a:pPr eaLnBrk="1" hangingPunct="1">
                <a:spcBef>
                  <a:spcPct val="0"/>
                </a:spcBef>
              </a:pPr>
              <a:t>55</a:t>
            </a:fld>
            <a:endParaRPr lang="en-US" altLang="en-US" dirty="0">
              <a:latin typeface="Calibri" panose="020F0502020204030204" pitchFamily="34" charset="0"/>
              <a:cs typeface="Calibri" panose="020F050202020403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Do not come near, or draw near? </a:t>
            </a:r>
          </a:p>
          <a:p>
            <a:pPr algn="just" defTabSz="966612" eaLnBrk="1" hangingPunct="1">
              <a:defRPr/>
            </a:pPr>
            <a:r>
              <a:rPr lang="en-US" altLang="en-US" sz="1500" dirty="0"/>
              <a:t>No, the difference is </a:t>
            </a:r>
            <a:r>
              <a:rPr lang="en-US" altLang="en-US" sz="1500" b="1" dirty="0"/>
              <a:t>Grace</a:t>
            </a:r>
            <a:r>
              <a:rPr lang="en-US" altLang="en-US" sz="1500" dirty="0"/>
              <a:t>.  </a:t>
            </a:r>
            <a:endParaRPr lang="en-US" altLang="en-US" sz="1500" b="1" dirty="0"/>
          </a:p>
          <a:p>
            <a:pPr algn="just" eaLnBrk="1" hangingPunct="1"/>
            <a:r>
              <a:rPr lang="en-US" altLang="en-US" sz="1900" b="1" dirty="0"/>
              <a:t>GRACE CHANGES EVERYTHING!</a:t>
            </a: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1896D74-D076-4A8A-9022-B182D610AE54}" type="slidenum">
              <a:rPr lang="en-US" altLang="en-US" smtClean="0">
                <a:latin typeface="Calibri" panose="020F0502020204030204" pitchFamily="34" charset="0"/>
                <a:cs typeface="Calibri" panose="020F0502020204030204" pitchFamily="34" charset="0"/>
              </a:rPr>
              <a:pPr eaLnBrk="1" hangingPunct="1">
                <a:spcBef>
                  <a:spcPct val="0"/>
                </a:spcBef>
              </a:pPr>
              <a:t>56</a:t>
            </a:fld>
            <a:endParaRPr lang="en-US" altLang="en-US"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Dread of God, or Confident Access? </a:t>
            </a:r>
          </a:p>
          <a:p>
            <a:pPr algn="just" eaLnBrk="1" hangingPunct="1">
              <a:lnSpc>
                <a:spcPct val="90000"/>
              </a:lnSpc>
            </a:pPr>
            <a:r>
              <a:rPr lang="en-US" altLang="en-US" sz="1500" dirty="0"/>
              <a:t>Even though Moses kept his distance, </a:t>
            </a:r>
            <a:r>
              <a:rPr lang="en-US" altLang="en-US" sz="1500" b="1" dirty="0">
                <a:solidFill>
                  <a:srgbClr val="0000FF"/>
                </a:solidFill>
              </a:rPr>
              <a:t>He was clearly afraid of God</a:t>
            </a:r>
            <a:r>
              <a:rPr lang="en-US" altLang="en-US" sz="1500" dirty="0"/>
              <a:t>.</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92AFCC-9730-424C-9AE2-B6434224BA9F}" type="slidenum">
              <a:rPr lang="en-US" altLang="en-US" smtClean="0">
                <a:latin typeface="Calibri" panose="020F0502020204030204" pitchFamily="34" charset="0"/>
                <a:cs typeface="Calibri" panose="020F0502020204030204" pitchFamily="34" charset="0"/>
              </a:rPr>
              <a:pPr eaLnBrk="1" hangingPunct="1">
                <a:spcBef>
                  <a:spcPct val="0"/>
                </a:spcBef>
              </a:pPr>
              <a:t>57</a:t>
            </a:fld>
            <a:endParaRPr lang="en-US" altLang="en-US" dirty="0">
              <a:latin typeface="Calibri" panose="020F0502020204030204" pitchFamily="34" charset="0"/>
              <a:cs typeface="Calibri" panose="020F050202020403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Dread of God, or Confident Access? </a:t>
            </a:r>
          </a:p>
          <a:p>
            <a:pPr algn="just" defTabSz="966612" eaLnBrk="1" hangingPunct="1">
              <a:defRPr/>
            </a:pPr>
            <a:r>
              <a:rPr lang="en-US" altLang="en-US" sz="1500" dirty="0"/>
              <a:t>But the message of the New Testament is to approach God boldly &amp; confidently. </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F3BAA0C-6F35-43D6-B633-47095F161715}" type="slidenum">
              <a:rPr lang="en-US" altLang="en-US" smtClean="0">
                <a:latin typeface="Calibri" panose="020F0502020204030204" pitchFamily="34" charset="0"/>
                <a:cs typeface="Calibri" panose="020F0502020204030204" pitchFamily="34" charset="0"/>
              </a:rPr>
              <a:pPr eaLnBrk="1" hangingPunct="1">
                <a:spcBef>
                  <a:spcPct val="0"/>
                </a:spcBef>
              </a:pPr>
              <a:t>58</a:t>
            </a:fld>
            <a:endParaRPr lang="en-US" altLang="en-US" dirty="0">
              <a:latin typeface="Calibri" panose="020F0502020204030204" pitchFamily="34" charset="0"/>
              <a:cs typeface="Calibri" panose="020F050202020403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Dread of God, or Confident Access? </a:t>
            </a:r>
          </a:p>
          <a:p>
            <a:pPr algn="just" eaLnBrk="1" hangingPunct="1">
              <a:spcBef>
                <a:spcPct val="50000"/>
              </a:spcBef>
              <a:buFontTx/>
              <a:buNone/>
            </a:pPr>
            <a:r>
              <a:rPr lang="en-US" altLang="en-US" sz="1500" dirty="0"/>
              <a:t>We approach God humbly but boldly and with confidence understanding that our bold &amp; confident access is because </a:t>
            </a:r>
            <a:r>
              <a:rPr lang="en-US" altLang="en-US" sz="1500" b="1" dirty="0"/>
              <a:t>we are by God’s Grace, in Christ!</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2F492D6B-6378-481D-B790-2C8EBFA4C630}" type="slidenum">
              <a:rPr lang="en-US" altLang="en-US" smtClean="0">
                <a:latin typeface="Calibri" panose="020F0502020204030204" pitchFamily="34" charset="0"/>
                <a:cs typeface="Calibri" panose="020F0502020204030204" pitchFamily="34" charset="0"/>
              </a:rPr>
              <a:pPr eaLnBrk="1" hangingPunct="1">
                <a:spcBef>
                  <a:spcPct val="0"/>
                </a:spcBef>
              </a:pPr>
              <a:t>59</a:t>
            </a:fld>
            <a:endParaRPr lang="en-US" altLang="en-US" dirty="0">
              <a:latin typeface="Calibri" panose="020F0502020204030204" pitchFamily="34" charset="0"/>
              <a:cs typeface="Calibri" panose="020F050202020403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Hide Your Face or Behold Him? </a:t>
            </a:r>
          </a:p>
          <a:p>
            <a:pPr algn="just" defTabSz="966612" eaLnBrk="1" hangingPunct="1">
              <a:defRPr/>
            </a:pPr>
            <a:r>
              <a:rPr lang="en-US" altLang="en-US" sz="1500" dirty="0"/>
              <a:t>In Exodus 3:6 we read that Moses hid his face from God, because He was simply afraid.</a:t>
            </a:r>
          </a:p>
          <a:p>
            <a:pPr algn="just" defTabSz="966612" eaLnBrk="1" hangingPunct="1">
              <a:defRPr/>
            </a:pPr>
            <a:r>
              <a:rPr lang="en-US" altLang="en-US" sz="1500" b="1" dirty="0"/>
              <a:t>Before Grace</a:t>
            </a:r>
            <a:r>
              <a:rPr lang="en-US" altLang="en-US" sz="1500" dirty="0"/>
              <a:t>, looking at the Lord was fearful, possibly even dangerous.</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10F03F7-33A9-4DF9-AD96-1BCD8F4B2C29}" type="slidenum">
              <a:rPr lang="en-US" altLang="en-US" smtClean="0">
                <a:latin typeface="Calibri" panose="020F0502020204030204" pitchFamily="34" charset="0"/>
                <a:cs typeface="Calibri" panose="020F0502020204030204" pitchFamily="34" charset="0"/>
              </a:rPr>
              <a:pPr eaLnBrk="1" hangingPunct="1">
                <a:spcBef>
                  <a:spcPct val="0"/>
                </a:spcBef>
              </a:pPr>
              <a:t>6</a:t>
            </a:fld>
            <a:endParaRPr lang="en-US" altLang="en-US" dirty="0">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Does This Really Matter? – YES! </a:t>
            </a:r>
          </a:p>
          <a:p>
            <a:pPr algn="just" eaLnBrk="1" hangingPunct="1">
              <a:spcBef>
                <a:spcPts val="634"/>
              </a:spcBef>
              <a:spcAft>
                <a:spcPts val="634"/>
              </a:spcAft>
            </a:pPr>
            <a:r>
              <a:rPr lang="en-US" altLang="en-US" sz="1500" dirty="0"/>
              <a:t>For one thing, it is  a matter of what the Bible actually says.</a:t>
            </a:r>
          </a:p>
          <a:p>
            <a:pPr algn="just" eaLnBrk="1" hangingPunct="1">
              <a:spcBef>
                <a:spcPts val="634"/>
              </a:spcBef>
              <a:spcAft>
                <a:spcPts val="634"/>
              </a:spcAft>
            </a:pPr>
            <a:r>
              <a:rPr lang="en-US" altLang="en-US" sz="1500" dirty="0"/>
              <a:t>Secondly, making distinctions impacts relationships &amp; identities.</a:t>
            </a:r>
          </a:p>
          <a:p>
            <a:pPr defTabSz="966612" eaLnBrk="1" hangingPunct="1">
              <a:defRPr/>
            </a:pPr>
            <a:r>
              <a:rPr lang="en-US" altLang="en-US" sz="1500" dirty="0"/>
              <a:t>We in the Church have been crucified with Christ so as to die to the Law, so that Christ would do the living through us (Gal. 2:19-20), but if we insist on living under the Law  then we’ll be trying to be blessed by a ministry of death and condemnation (2 Cor. 3:7, 9).</a:t>
            </a:r>
          </a:p>
          <a:p>
            <a:pPr eaLnBrk="1" hangingPunct="1"/>
            <a:endParaRPr lang="en-US" altLang="en-US" sz="1500" dirty="0"/>
          </a:p>
          <a:p>
            <a:pPr eaLnBrk="1" hangingPunct="1"/>
            <a:r>
              <a:rPr lang="en-US" altLang="en-US" sz="1500" dirty="0"/>
              <a:t>Clarity of Identities &amp; Relationships</a:t>
            </a:r>
          </a:p>
          <a:p>
            <a:pPr eaLnBrk="1" hangingPunct="1"/>
            <a:r>
              <a:rPr lang="en-US" altLang="en-US" sz="1500" dirty="0"/>
              <a:t>Wife born in Houston, TX</a:t>
            </a:r>
          </a:p>
          <a:p>
            <a:pPr eaLnBrk="1" hangingPunct="1"/>
            <a:r>
              <a:rPr lang="en-US" altLang="en-US" sz="1500" dirty="0"/>
              <a:t>Two daughters born in Houston, TX</a:t>
            </a:r>
          </a:p>
          <a:p>
            <a:pPr eaLnBrk="1" hangingPunct="1"/>
            <a:r>
              <a:rPr lang="en-US" altLang="en-US" sz="1500" dirty="0"/>
              <a:t>My wife and my daughters.</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E41CA5E-8B58-4088-9FAF-46DB2773A7D5}" type="slidenum">
              <a:rPr lang="en-US" altLang="en-US" smtClean="0">
                <a:latin typeface="Calibri" panose="020F0502020204030204" pitchFamily="34" charset="0"/>
                <a:cs typeface="Calibri" panose="020F0502020204030204" pitchFamily="34" charset="0"/>
              </a:rPr>
              <a:pPr eaLnBrk="1" hangingPunct="1">
                <a:spcBef>
                  <a:spcPct val="0"/>
                </a:spcBef>
              </a:pPr>
              <a:t>60</a:t>
            </a:fld>
            <a:endParaRPr lang="en-US" altLang="en-US" dirty="0">
              <a:latin typeface="Calibri" panose="020F0502020204030204" pitchFamily="34" charset="0"/>
              <a:cs typeface="Calibri" panose="020F050202020403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75360" y="4560570"/>
            <a:ext cx="5364480" cy="4320540"/>
          </a:xfrm>
          <a:noFill/>
        </p:spPr>
        <p:txBody>
          <a:bodyPr/>
          <a:lstStyle/>
          <a:p>
            <a:pPr algn="just" eaLnBrk="1" hangingPunct="1"/>
            <a:r>
              <a:rPr lang="en-US" altLang="en-US" sz="1500" b="1" dirty="0"/>
              <a:t>Hide Your Face or Behold Him? </a:t>
            </a:r>
          </a:p>
          <a:p>
            <a:pPr algn="just" defTabSz="966612" eaLnBrk="1" hangingPunct="1">
              <a:defRPr/>
            </a:pPr>
            <a:r>
              <a:rPr lang="en-US" altLang="en-US" sz="1500" dirty="0"/>
              <a:t>But in the New Testament we find an appeal to be always beholding &amp; looking to the Lord.  </a:t>
            </a:r>
          </a:p>
          <a:p>
            <a:pPr algn="just" defTabSz="966612" eaLnBrk="1" hangingPunct="1">
              <a:defRPr/>
            </a:pPr>
            <a:r>
              <a:rPr lang="en-US" altLang="en-US" sz="1500" b="1" dirty="0"/>
              <a:t>But under Grace</a:t>
            </a:r>
            <a:r>
              <a:rPr lang="en-US" altLang="en-US" sz="1500" dirty="0"/>
              <a:t>, beholding Him has both present and eternal benefits, and is His will.</a:t>
            </a:r>
          </a:p>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E41CA5E-8B58-4088-9FAF-46DB2773A7D5}" type="slidenum">
              <a:rPr lang="en-US" altLang="en-US" smtClean="0">
                <a:latin typeface="Calibri" panose="020F0502020204030204" pitchFamily="34" charset="0"/>
                <a:cs typeface="Calibri" panose="020F0502020204030204" pitchFamily="34" charset="0"/>
              </a:rPr>
              <a:pPr eaLnBrk="1" hangingPunct="1">
                <a:spcBef>
                  <a:spcPct val="0"/>
                </a:spcBef>
              </a:pPr>
              <a:t>61</a:t>
            </a:fld>
            <a:endParaRPr lang="en-US" altLang="en-US" dirty="0">
              <a:latin typeface="Calibri" panose="020F0502020204030204" pitchFamily="34" charset="0"/>
              <a:cs typeface="Calibri" panose="020F050202020403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75360" y="4560570"/>
            <a:ext cx="5364480" cy="4320540"/>
          </a:xfrm>
          <a:noFill/>
        </p:spPr>
        <p:txBody>
          <a:bodyPr/>
          <a:lstStyle/>
          <a:p>
            <a:pPr algn="just"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41737294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eaLnBrk="1" hangingPunct="1">
              <a:spcBef>
                <a:spcPts val="0"/>
              </a:spcBef>
              <a:spcAft>
                <a:spcPts val="0"/>
              </a:spcAft>
            </a:pPr>
            <a:r>
              <a:rPr lang="en-US" sz="1500" b="1" dirty="0">
                <a:latin typeface="+mn-lt"/>
                <a:cs typeface="Arial" panose="020B0604020202020204" pitchFamily="34" charset="0"/>
              </a:rPr>
              <a:t>Conclusion - </a:t>
            </a:r>
            <a:r>
              <a:rPr lang="en-US" altLang="en-US" sz="1500" b="1" dirty="0">
                <a:latin typeface="+mn-lt"/>
              </a:rPr>
              <a:t>For the Believer:</a:t>
            </a:r>
          </a:p>
          <a:p>
            <a:pPr algn="just" eaLnBrk="1" hangingPunct="1">
              <a:spcBef>
                <a:spcPts val="634"/>
              </a:spcBef>
              <a:spcAft>
                <a:spcPts val="634"/>
              </a:spcAft>
              <a:defRPr/>
            </a:pPr>
            <a:r>
              <a:rPr lang="en-US" altLang="en-US" sz="1500" dirty="0"/>
              <a:t>God wants us to begin to understand the clear distinctions between Law and Grace so that we will fully realize and enjoy the divine riches in glory, that are ours, and available right now, in Christ Jesus.</a:t>
            </a:r>
          </a:p>
          <a:p>
            <a:pPr defTabSz="966612" eaLnBrk="1" hangingPunct="1">
              <a:spcBef>
                <a:spcPts val="0"/>
              </a:spcBef>
              <a:spcAft>
                <a:spcPts val="0"/>
              </a:spcAft>
              <a:defRPr/>
            </a:pPr>
            <a:r>
              <a:rPr lang="en-US" sz="1500" b="1" dirty="0">
                <a:latin typeface="+mn-lt"/>
                <a:cs typeface="Arial" charset="0"/>
              </a:rPr>
              <a:t>NEXT SLIDE</a:t>
            </a:r>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3AF22AD-3CDD-499C-89AC-A6AA9A9CB83B}" type="slidenum">
              <a:rPr lang="en-US" altLang="en-US" smtClean="0">
                <a:solidFill>
                  <a:srgbClr val="000000"/>
                </a:solidFill>
                <a:latin typeface="Calibri" pitchFamily="34" charset="0"/>
              </a:rPr>
              <a:pPr eaLnBrk="1" hangingPunct="1">
                <a:spcBef>
                  <a:spcPct val="0"/>
                </a:spcBef>
              </a:pPr>
              <a:t>62</a:t>
            </a:fld>
            <a:endParaRPr lang="en-US" altLang="en-US">
              <a:solidFill>
                <a:srgbClr val="000000"/>
              </a:solidFill>
              <a:latin typeface="Calibri" pitchFamily="34" charset="0"/>
            </a:endParaRPr>
          </a:p>
        </p:txBody>
      </p:sp>
      <p:sp>
        <p:nvSpPr>
          <p:cNvPr id="45061" name="Footer Placeholder 4"/>
          <p:cNvSpPr>
            <a:spLocks noGrp="1"/>
          </p:cNvSpPr>
          <p:nvPr>
            <p:ph type="ftr" sz="quarter" idx="4"/>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rPr>
              <a:t>Dr. Jim McGowan</a:t>
            </a:r>
          </a:p>
        </p:txBody>
      </p:sp>
      <p:sp>
        <p:nvSpPr>
          <p:cNvPr id="45062" name="Header Placeholder 1"/>
          <p:cNvSpPr>
            <a:spLocks noGrp="1"/>
          </p:cNvSpPr>
          <p:nvPr>
            <p:ph type="hdr" sz="quarter"/>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t>LAW &amp; GRACE - 10 Strikes and YOU'RE OUT! - Part 1</a:t>
            </a:r>
            <a:endParaRPr lang="en-US" altLang="en-US" dirty="0"/>
          </a:p>
        </p:txBody>
      </p:sp>
      <p:sp>
        <p:nvSpPr>
          <p:cNvPr id="45063" name="Date Placeholder 2"/>
          <p:cNvSpPr>
            <a:spLocks noGrp="1"/>
          </p:cNvSpPr>
          <p:nvPr>
            <p:ph type="dt" sz="quarter" idx="1"/>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t>11/20/2016</a:t>
            </a:r>
          </a:p>
        </p:txBody>
      </p:sp>
    </p:spTree>
    <p:extLst>
      <p:ext uri="{BB962C8B-B14F-4D97-AF65-F5344CB8AC3E}">
        <p14:creationId xmlns:p14="http://schemas.microsoft.com/office/powerpoint/2010/main" val="40999874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defTabSz="966612" eaLnBrk="1" hangingPunct="1">
              <a:spcBef>
                <a:spcPct val="0"/>
              </a:spcBef>
              <a:defRPr/>
            </a:pPr>
            <a:r>
              <a:rPr lang="en-US" sz="1300" b="1" dirty="0">
                <a:latin typeface="+mn-lt"/>
                <a:cs typeface="Arial" panose="020B0604020202020204" pitchFamily="34" charset="0"/>
              </a:rPr>
              <a:t>Conclusion - </a:t>
            </a:r>
            <a:r>
              <a:rPr lang="en-US" altLang="en-US" sz="1300" b="1" dirty="0"/>
              <a:t>For the Non-Believer:</a:t>
            </a:r>
            <a:endParaRPr lang="en-US" sz="1300" b="1" dirty="0">
              <a:latin typeface="+mn-lt"/>
              <a:cs typeface="Arial" panose="020B0604020202020204" pitchFamily="34" charset="0"/>
            </a:endParaRPr>
          </a:p>
          <a:p>
            <a:pPr defTabSz="997029">
              <a:spcBef>
                <a:spcPts val="0"/>
              </a:spcBef>
              <a:spcAft>
                <a:spcPts val="654"/>
              </a:spcAft>
              <a:defRPr/>
            </a:pPr>
            <a:r>
              <a:rPr lang="en-US" sz="1300" b="1" dirty="0">
                <a:latin typeface="+mn-lt"/>
                <a:cs typeface="Arial" charset="0"/>
              </a:rPr>
              <a:t>The admonition to those present who are unbelievers is: Today is the Day of Salvation. </a:t>
            </a:r>
          </a:p>
          <a:p>
            <a:pPr defTabSz="997029">
              <a:spcBef>
                <a:spcPts val="0"/>
              </a:spcBef>
              <a:spcAft>
                <a:spcPts val="654"/>
              </a:spcAft>
              <a:defRPr/>
            </a:pPr>
            <a:r>
              <a:rPr lang="en-US" sz="1300" b="1" dirty="0">
                <a:latin typeface="+mn-lt"/>
                <a:cs typeface="Arial" charset="0"/>
              </a:rPr>
              <a:t>You can place your faith in Christ’s promises right now. </a:t>
            </a:r>
          </a:p>
          <a:p>
            <a:pPr marL="311572" indent="-311572" defTabSz="997029">
              <a:spcBef>
                <a:spcPts val="0"/>
              </a:spcBef>
              <a:spcAft>
                <a:spcPts val="654"/>
              </a:spcAft>
              <a:buFont typeface="Calibri" panose="020F0502020204030204" pitchFamily="34" charset="0"/>
              <a:buChar char="‒"/>
              <a:defRPr/>
            </a:pPr>
            <a:r>
              <a:rPr lang="en-US" sz="1300" dirty="0">
                <a:latin typeface="+mn-lt"/>
                <a:cs typeface="Arial" charset="0"/>
              </a:rPr>
              <a:t>There are no magical incantations, no secret handshakes, no promise to do good deeds, no commitment to church membership, no emotional, pressure induced assurances, no hand raising, and no aisle walking required. </a:t>
            </a:r>
          </a:p>
          <a:p>
            <a:pPr marL="311572" indent="-311572" defTabSz="997029">
              <a:spcBef>
                <a:spcPts val="0"/>
              </a:spcBef>
              <a:spcAft>
                <a:spcPts val="654"/>
              </a:spcAft>
              <a:buFont typeface="Calibri" panose="020F0502020204030204" pitchFamily="34" charset="0"/>
              <a:buChar char="‒"/>
              <a:defRPr/>
            </a:pPr>
            <a:r>
              <a:rPr lang="en-US" sz="1300" dirty="0">
                <a:latin typeface="+mn-lt"/>
                <a:cs typeface="Arial" charset="0"/>
              </a:rPr>
              <a:t>The one condition of salvation is simple faith, (which is trust in or confidence in or reliance upon), Christ’s promise to give New Life to all those who come to Him for salvation.  </a:t>
            </a:r>
          </a:p>
          <a:p>
            <a:pPr marL="311572" indent="-311572" defTabSz="997029">
              <a:spcBef>
                <a:spcPts val="0"/>
              </a:spcBef>
              <a:spcAft>
                <a:spcPts val="654"/>
              </a:spcAft>
              <a:buFont typeface="Calibri" panose="020F0502020204030204" pitchFamily="34" charset="0"/>
              <a:buChar char="‒"/>
              <a:defRPr/>
            </a:pPr>
            <a:r>
              <a:rPr lang="en-US" sz="1300" dirty="0">
                <a:latin typeface="+mn-lt"/>
                <a:cs typeface="Arial" charset="0"/>
              </a:rPr>
              <a:t>If this is something you have done or are doing right now, God’s Word authoritatively declares that you are a Child of God and you have access to all of God’s Divine Riches of Grace.  God now wants you to grow and mature spiritually, and I can of no better place to do so than here at SLBC.</a:t>
            </a:r>
          </a:p>
          <a:p>
            <a:pPr marL="311572" indent="-311572" defTabSz="997029">
              <a:spcBef>
                <a:spcPts val="0"/>
              </a:spcBef>
              <a:spcAft>
                <a:spcPts val="654"/>
              </a:spcAft>
              <a:buFont typeface="Calibri" panose="020F0502020204030204" pitchFamily="34" charset="0"/>
              <a:buChar char="‒"/>
              <a:defRPr/>
            </a:pPr>
            <a:r>
              <a:rPr lang="en-US" sz="1300" dirty="0">
                <a:latin typeface="+mn-lt"/>
                <a:cs typeface="Arial" charset="0"/>
              </a:rPr>
              <a:t>If you would like more information, the Elders, Deacons, Pastoral staff, and members would be happy to talk with you immediately after the service.  </a:t>
            </a:r>
          </a:p>
          <a:p>
            <a:pPr defTabSz="997029">
              <a:spcBef>
                <a:spcPts val="0"/>
              </a:spcBef>
              <a:spcAft>
                <a:spcPts val="654"/>
              </a:spcAft>
              <a:defRPr/>
            </a:pPr>
            <a:r>
              <a:rPr lang="en-US" sz="1300" b="1" dirty="0">
                <a:latin typeface="+mn-lt"/>
                <a:cs typeface="Arial" charset="0"/>
              </a:rPr>
              <a:t>PRAYER - Father, thank you for the convicting power of the Holy Spirit.  May we all be sensitive to heed His voice as He draws us to the Lord Jesus Christ for salvation, restoration of fellowship, or spiritual growth. Amen!</a:t>
            </a:r>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3AF22AD-3CDD-499C-89AC-A6AA9A9CB83B}" type="slidenum">
              <a:rPr lang="en-US" altLang="en-US" smtClean="0">
                <a:solidFill>
                  <a:srgbClr val="000000"/>
                </a:solidFill>
                <a:latin typeface="Calibri" pitchFamily="34" charset="0"/>
              </a:rPr>
              <a:pPr eaLnBrk="1" hangingPunct="1">
                <a:spcBef>
                  <a:spcPct val="0"/>
                </a:spcBef>
              </a:pPr>
              <a:t>63</a:t>
            </a:fld>
            <a:endParaRPr lang="en-US" altLang="en-US">
              <a:solidFill>
                <a:srgbClr val="000000"/>
              </a:solidFill>
              <a:latin typeface="Calibri" pitchFamily="34" charset="0"/>
            </a:endParaRPr>
          </a:p>
        </p:txBody>
      </p:sp>
      <p:sp>
        <p:nvSpPr>
          <p:cNvPr id="45061" name="Footer Placeholder 4"/>
          <p:cNvSpPr>
            <a:spLocks noGrp="1"/>
          </p:cNvSpPr>
          <p:nvPr>
            <p:ph type="ftr" sz="quarter" idx="4"/>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solidFill>
                  <a:srgbClr val="000000"/>
                </a:solidFill>
                <a:latin typeface="Calibri" pitchFamily="34" charset="0"/>
              </a:rPr>
              <a:t>Dr. Jim McGowan</a:t>
            </a:r>
          </a:p>
        </p:txBody>
      </p:sp>
      <p:sp>
        <p:nvSpPr>
          <p:cNvPr id="45062" name="Header Placeholder 1"/>
          <p:cNvSpPr>
            <a:spLocks noGrp="1"/>
          </p:cNvSpPr>
          <p:nvPr>
            <p:ph type="hdr" sz="quarter"/>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t>LAW &amp; GRACE - 10 Strikes and YOU'RE OUT! - Part 1</a:t>
            </a:r>
            <a:endParaRPr lang="en-US" altLang="en-US" dirty="0"/>
          </a:p>
        </p:txBody>
      </p:sp>
      <p:sp>
        <p:nvSpPr>
          <p:cNvPr id="45063" name="Date Placeholder 2"/>
          <p:cNvSpPr>
            <a:spLocks noGrp="1"/>
          </p:cNvSpPr>
          <p:nvPr>
            <p:ph type="dt" sz="quarter" idx="1"/>
          </p:nvPr>
        </p:nvSpPr>
        <p:spPr>
          <a:noFill/>
        </p:spPr>
        <p:txBody>
          <a:bodyPr/>
          <a:lstStyle>
            <a:lvl1pPr eaLnBrk="0" hangingPunct="0">
              <a:spcBef>
                <a:spcPct val="30000"/>
              </a:spcBef>
              <a:defRPr sz="1300">
                <a:solidFill>
                  <a:schemeClr val="tx1"/>
                </a:solidFill>
                <a:latin typeface="Arial" charset="0"/>
                <a:cs typeface="Arial" charset="0"/>
              </a:defRPr>
            </a:lvl1pPr>
            <a:lvl2pPr marL="783695" indent="-300389" eaLnBrk="0" hangingPunct="0">
              <a:spcBef>
                <a:spcPct val="30000"/>
              </a:spcBef>
              <a:defRPr sz="1300">
                <a:solidFill>
                  <a:schemeClr val="tx1"/>
                </a:solidFill>
                <a:latin typeface="Arial" charset="0"/>
                <a:cs typeface="Arial" charset="0"/>
              </a:defRPr>
            </a:lvl2pPr>
            <a:lvl3pPr marL="1206588" indent="-239975" eaLnBrk="0" hangingPunct="0">
              <a:spcBef>
                <a:spcPct val="30000"/>
              </a:spcBef>
              <a:defRPr sz="1300">
                <a:solidFill>
                  <a:schemeClr val="tx1"/>
                </a:solidFill>
                <a:latin typeface="Arial" charset="0"/>
                <a:cs typeface="Arial" charset="0"/>
              </a:defRPr>
            </a:lvl3pPr>
            <a:lvl4pPr marL="1689894" indent="-239975" eaLnBrk="0" hangingPunct="0">
              <a:spcBef>
                <a:spcPct val="30000"/>
              </a:spcBef>
              <a:defRPr sz="1300">
                <a:solidFill>
                  <a:schemeClr val="tx1"/>
                </a:solidFill>
                <a:latin typeface="Arial" charset="0"/>
                <a:cs typeface="Arial" charset="0"/>
              </a:defRPr>
            </a:lvl4pPr>
            <a:lvl5pPr marL="2173200" indent="-239975" eaLnBrk="0" hangingPunct="0">
              <a:spcBef>
                <a:spcPct val="30000"/>
              </a:spcBef>
              <a:defRPr sz="1300">
                <a:solidFill>
                  <a:schemeClr val="tx1"/>
                </a:solidFill>
                <a:latin typeface="Arial" charset="0"/>
                <a:cs typeface="Arial" charset="0"/>
              </a:defRPr>
            </a:lvl5pPr>
            <a:lvl6pPr marL="2656506" indent="-239975" eaLnBrk="0" fontAlgn="base" hangingPunct="0">
              <a:spcBef>
                <a:spcPct val="30000"/>
              </a:spcBef>
              <a:spcAft>
                <a:spcPct val="0"/>
              </a:spcAft>
              <a:defRPr sz="1300">
                <a:solidFill>
                  <a:schemeClr val="tx1"/>
                </a:solidFill>
                <a:latin typeface="Arial" charset="0"/>
                <a:cs typeface="Arial" charset="0"/>
              </a:defRPr>
            </a:lvl6pPr>
            <a:lvl7pPr marL="3139812" indent="-239975" eaLnBrk="0" fontAlgn="base" hangingPunct="0">
              <a:spcBef>
                <a:spcPct val="30000"/>
              </a:spcBef>
              <a:spcAft>
                <a:spcPct val="0"/>
              </a:spcAft>
              <a:defRPr sz="1300">
                <a:solidFill>
                  <a:schemeClr val="tx1"/>
                </a:solidFill>
                <a:latin typeface="Arial" charset="0"/>
                <a:cs typeface="Arial" charset="0"/>
              </a:defRPr>
            </a:lvl7pPr>
            <a:lvl8pPr marL="3623118" indent="-239975" eaLnBrk="0" fontAlgn="base" hangingPunct="0">
              <a:spcBef>
                <a:spcPct val="30000"/>
              </a:spcBef>
              <a:spcAft>
                <a:spcPct val="0"/>
              </a:spcAft>
              <a:defRPr sz="1300">
                <a:solidFill>
                  <a:schemeClr val="tx1"/>
                </a:solidFill>
                <a:latin typeface="Arial" charset="0"/>
                <a:cs typeface="Arial" charset="0"/>
              </a:defRPr>
            </a:lvl8pPr>
            <a:lvl9pPr marL="4106424" indent="-239975"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r>
              <a:rPr lang="en-US" altLang="en-US"/>
              <a:t>11/20/2016</a:t>
            </a:r>
          </a:p>
        </p:txBody>
      </p:sp>
    </p:spTree>
    <p:extLst>
      <p:ext uri="{BB962C8B-B14F-4D97-AF65-F5344CB8AC3E}">
        <p14:creationId xmlns:p14="http://schemas.microsoft.com/office/powerpoint/2010/main" val="25822447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eaLnBrk="1" fontAlgn="auto" hangingPunct="1">
              <a:spcBef>
                <a:spcPts val="634"/>
              </a:spcBef>
              <a:spcAft>
                <a:spcPts val="634"/>
              </a:spcAft>
              <a:defRPr/>
            </a:pPr>
            <a:r>
              <a:rPr lang="en-US" sz="1900" b="1" kern="0" dirty="0"/>
              <a:t>Numbers 6:24–26 - </a:t>
            </a:r>
            <a:r>
              <a:rPr lang="en-US" sz="1900" b="1" kern="0" baseline="30000" dirty="0"/>
              <a:t>24</a:t>
            </a:r>
            <a:r>
              <a:rPr lang="en-US" sz="1900" b="1" kern="0" dirty="0"/>
              <a:t> The Lord bless you, and keep you; </a:t>
            </a:r>
            <a:r>
              <a:rPr lang="en-US" sz="1900" b="1" kern="0" baseline="30000" dirty="0"/>
              <a:t>25</a:t>
            </a:r>
            <a:r>
              <a:rPr lang="en-US" sz="1900" b="1" kern="0" dirty="0"/>
              <a:t> The Lord make His face shine on you, And be gracious to you; </a:t>
            </a:r>
            <a:r>
              <a:rPr lang="en-US" sz="1900" b="1" kern="0" baseline="30000" dirty="0"/>
              <a:t>26</a:t>
            </a:r>
            <a:r>
              <a:rPr lang="en-US" sz="1900" b="1" kern="0" dirty="0"/>
              <a:t> The Lord lift up His countenance on you, And give you peace.’ </a:t>
            </a:r>
          </a:p>
          <a:p>
            <a:pPr algn="just"/>
            <a:endParaRPr lang="en-US" sz="1900"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64</a:t>
            </a:fld>
            <a:endParaRPr lang="en-US"/>
          </a:p>
        </p:txBody>
      </p:sp>
      <p:sp>
        <p:nvSpPr>
          <p:cNvPr id="5" name="Date Placeholder 4"/>
          <p:cNvSpPr>
            <a:spLocks noGrp="1"/>
          </p:cNvSpPr>
          <p:nvPr>
            <p:ph type="dt" idx="11"/>
          </p:nvPr>
        </p:nvSpPr>
        <p:spPr/>
        <p:txBody>
          <a:bodyPr/>
          <a:lstStyle/>
          <a:p>
            <a:pPr>
              <a:defRPr/>
            </a:pPr>
            <a:r>
              <a:rPr lang="en-US"/>
              <a:t>11/20/2016</a:t>
            </a:r>
          </a:p>
        </p:txBody>
      </p:sp>
      <p:sp>
        <p:nvSpPr>
          <p:cNvPr id="6" name="Header Placeholder 5"/>
          <p:cNvSpPr>
            <a:spLocks noGrp="1"/>
          </p:cNvSpPr>
          <p:nvPr>
            <p:ph type="hdr" sz="quarter" idx="12"/>
          </p:nvPr>
        </p:nvSpPr>
        <p:spPr/>
        <p:txBody>
          <a:bodyPr/>
          <a:lstStyle/>
          <a:p>
            <a:pPr>
              <a:defRPr/>
            </a:pPr>
            <a:r>
              <a:rPr lang="en-US"/>
              <a:t>LAW &amp; GRACE - 10 Strikes and YOU'RE OUT! - Part 1</a:t>
            </a:r>
            <a:endParaRPr lang="en-US" dirty="0"/>
          </a:p>
        </p:txBody>
      </p:sp>
      <p:sp>
        <p:nvSpPr>
          <p:cNvPr id="7" name="Footer Placeholder 6"/>
          <p:cNvSpPr>
            <a:spLocks noGrp="1"/>
          </p:cNvSpPr>
          <p:nvPr>
            <p:ph type="ftr" sz="quarter" idx="13"/>
          </p:nvPr>
        </p:nvSpPr>
        <p:spPr/>
        <p:txBody>
          <a:bodyPr/>
          <a:lstStyle/>
          <a:p>
            <a:pPr>
              <a:defRPr/>
            </a:pPr>
            <a:r>
              <a:rPr lang="en-US"/>
              <a:t>Dr. Jim McGowan</a:t>
            </a:r>
          </a:p>
        </p:txBody>
      </p:sp>
    </p:spTree>
    <p:extLst>
      <p:ext uri="{BB962C8B-B14F-4D97-AF65-F5344CB8AC3E}">
        <p14:creationId xmlns:p14="http://schemas.microsoft.com/office/powerpoint/2010/main" val="350277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altLang="en-US" sz="1500" dirty="0"/>
              <a:t>Baptism is the outward expression of the believer’s identification with the object of his or her faith (cf. Rom. 6:3; Gal. 3:27). Consequently Paul could say the Israelites were baptized into Moses even though they did not undergo literal water baptism in the name of Moses. By following him and submitting to his authority they expressed their identification with him.   Constable, T. (2003). Tom Constable’s Expository Notes on the Bible (1 Co 10:1). </a:t>
            </a:r>
            <a:r>
              <a:rPr lang="en-US" altLang="en-US" sz="1500" dirty="0" err="1"/>
              <a:t>Galaxie</a:t>
            </a:r>
            <a:r>
              <a:rPr lang="en-US" altLang="en-US" sz="1500" dirty="0"/>
              <a:t> Software.</a:t>
            </a:r>
          </a:p>
        </p:txBody>
      </p:sp>
      <p:sp>
        <p:nvSpPr>
          <p:cNvPr id="62468"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943AAFF-FDFA-488B-8F69-4A96A0CB047F}" type="slidenum">
              <a:rPr lang="en-US" altLang="en-US" smtClean="0">
                <a:latin typeface="Calibri" panose="020F0502020204030204" pitchFamily="34" charset="0"/>
                <a:cs typeface="Calibri" panose="020F0502020204030204" pitchFamily="34" charset="0"/>
              </a:rPr>
              <a:pPr eaLnBrk="1" hangingPunct="1">
                <a:spcBef>
                  <a:spcPct val="0"/>
                </a:spcBef>
              </a:pPr>
              <a:t>7</a:t>
            </a:fld>
            <a:endParaRPr lang="en-US" altLang="en-US"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923331D-1AED-4B6C-B147-181B162E461E}" type="slidenum">
              <a:rPr lang="en-US" altLang="en-US" smtClean="0">
                <a:latin typeface="Calibri" panose="020F0502020204030204" pitchFamily="34" charset="0"/>
                <a:cs typeface="Calibri" panose="020F0502020204030204" pitchFamily="34" charset="0"/>
              </a:rPr>
              <a:pPr eaLnBrk="1" hangingPunct="1">
                <a:spcBef>
                  <a:spcPct val="0"/>
                </a:spcBef>
              </a:pPr>
              <a:t>8</a:t>
            </a:fld>
            <a:endParaRPr lang="en-US" altLang="en-US" dirty="0">
              <a:latin typeface="Calibri" panose="020F0502020204030204" pitchFamily="34" charset="0"/>
              <a:cs typeface="Calibri" panose="020F050202020403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75360" y="4560570"/>
            <a:ext cx="5364480" cy="4320540"/>
          </a:xfrm>
          <a:noFill/>
        </p:spPr>
        <p:txBody>
          <a:bodyPr/>
          <a:lstStyle/>
          <a:p>
            <a:pPr algn="just" eaLnBrk="1" hangingPunct="1">
              <a:lnSpc>
                <a:spcPct val="90000"/>
              </a:lnSpc>
            </a:pPr>
            <a:r>
              <a:rPr lang="en-US" altLang="en-US" sz="1500" dirty="0"/>
              <a:t>A significant point of contrast between Law &amp; Grace is in </a:t>
            </a:r>
            <a:r>
              <a:rPr lang="en-US" altLang="en-US" sz="1500" b="1" dirty="0"/>
              <a:t>our access to </a:t>
            </a:r>
            <a:r>
              <a:rPr lang="en-US" altLang="en-US" sz="1500" dirty="0"/>
              <a:t>and </a:t>
            </a:r>
            <a:r>
              <a:rPr lang="en-US" altLang="en-US" sz="1500" b="1" dirty="0"/>
              <a:t>our intimacy with </a:t>
            </a:r>
            <a:r>
              <a:rPr lang="en-US" altLang="en-US" sz="1500" dirty="0"/>
              <a:t>God: </a:t>
            </a:r>
          </a:p>
          <a:p>
            <a:pPr algn="just" eaLnBrk="1" hangingPunct="1">
              <a:lnSpc>
                <a:spcPct val="90000"/>
              </a:lnSpc>
            </a:pPr>
            <a:r>
              <a:rPr lang="en-US" altLang="en-US" sz="1500" dirty="0"/>
              <a:t>Under the Law of Moses, distance from God was a </a:t>
            </a:r>
            <a:r>
              <a:rPr lang="en-US" altLang="en-US" sz="1500" b="1" dirty="0"/>
              <a:t>legal requirement </a:t>
            </a:r>
            <a:r>
              <a:rPr lang="en-US" altLang="en-US" sz="1500" dirty="0"/>
              <a:t>(cf. Exo. 19:12-13; </a:t>
            </a:r>
            <a:r>
              <a:rPr lang="en-US" sz="1500" dirty="0"/>
              <a:t>3:4–5</a:t>
            </a:r>
            <a:r>
              <a:rPr lang="en-US" altLang="en-US" sz="1500" dirty="0"/>
              <a:t>).  </a:t>
            </a:r>
          </a:p>
          <a:p>
            <a:pPr algn="just" eaLnBrk="1" hangingPunct="1">
              <a:lnSpc>
                <a:spcPct val="90000"/>
              </a:lnSpc>
            </a:pPr>
            <a:r>
              <a:rPr lang="en-US" altLang="en-US" sz="1500" b="1" dirty="0"/>
              <a:t>Under Grace we have access to God</a:t>
            </a:r>
            <a:r>
              <a:rPr lang="en-US" altLang="en-US" sz="1500" dirty="0"/>
              <a:t>, are called to draw near to Him, and to know Christ deeply and intimately (Eph. 2:18 &amp; 3:11-12).</a:t>
            </a:r>
          </a:p>
          <a:p>
            <a:pPr eaLnBrk="1" hangingPunct="1"/>
            <a:endParaRPr lang="en-US" altLang="en-US" sz="1500" dirty="0"/>
          </a:p>
          <a:p>
            <a:pPr eaLnBrk="1" hangingPunct="1"/>
            <a:r>
              <a:rPr lang="en-US" altLang="en-US" sz="1500" dirty="0"/>
              <a:t>Law - Do not come near!!!  </a:t>
            </a:r>
          </a:p>
          <a:p>
            <a:pPr eaLnBrk="1" hangingPunct="1"/>
            <a:r>
              <a:rPr lang="en-US" altLang="en-US" sz="1500" dirty="0"/>
              <a:t>Grace – draw near! </a:t>
            </a:r>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630D14F-CA9D-401C-B833-9064883E45B8}" type="slidenum">
              <a:rPr lang="en-US" altLang="en-US" smtClean="0">
                <a:latin typeface="Calibri" panose="020F0502020204030204" pitchFamily="34" charset="0"/>
                <a:cs typeface="Calibri" panose="020F0502020204030204" pitchFamily="34" charset="0"/>
              </a:rPr>
              <a:pPr eaLnBrk="1" hangingPunct="1">
                <a:spcBef>
                  <a:spcPct val="0"/>
                </a:spcBef>
              </a:pPr>
              <a:t>9</a:t>
            </a:fld>
            <a:endParaRPr lang="en-US" altLang="en-US" dirty="0">
              <a:latin typeface="Calibri" panose="020F0502020204030204" pitchFamily="34" charset="0"/>
              <a:cs typeface="Calibri" panose="020F050202020403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Misunderstanding Christ’s earthly ministry</a:t>
            </a:r>
          </a:p>
          <a:p>
            <a:pPr marL="181240" indent="-181240" algn="just" eaLnBrk="1" hangingPunct="1">
              <a:buFont typeface="Arial" panose="020B0604020202020204" pitchFamily="34" charset="0"/>
              <a:buChar char="•"/>
            </a:pPr>
            <a:r>
              <a:rPr lang="en-US" altLang="en-US" sz="1500" b="1" dirty="0"/>
              <a:t>As a Jew, living in Israel, </a:t>
            </a:r>
            <a:r>
              <a:rPr lang="en-US" altLang="en-US" sz="1500" dirty="0"/>
              <a:t>Jesus </a:t>
            </a:r>
            <a:r>
              <a:rPr lang="en-US" altLang="en-US" sz="1500" b="1" dirty="0"/>
              <a:t>, Israel’s King and Messiah</a:t>
            </a:r>
            <a:r>
              <a:rPr lang="en-US" altLang="en-US" sz="1500" dirty="0"/>
              <a:t>, proclaimed the </a:t>
            </a:r>
            <a:r>
              <a:rPr lang="en-US" altLang="en-US" sz="1500" b="1" dirty="0"/>
              <a:t>Gospel of the Kingdom of God </a:t>
            </a:r>
            <a:r>
              <a:rPr lang="en-US" altLang="en-US" sz="1500" dirty="0"/>
              <a:t>only to the </a:t>
            </a:r>
            <a:r>
              <a:rPr lang="en-US" altLang="en-US" sz="1500" b="1" dirty="0"/>
              <a:t>Jews.</a:t>
            </a:r>
            <a:endParaRPr lang="en-US" altLang="en-US" sz="1500" dirty="0"/>
          </a:p>
          <a:p>
            <a:pPr marL="181240" indent="-181240" algn="just" eaLnBrk="1" hangingPunct="1">
              <a:buFont typeface="Arial" panose="020B0604020202020204" pitchFamily="34" charset="0"/>
              <a:buChar char="•"/>
            </a:pPr>
            <a:r>
              <a:rPr lang="en-US" altLang="en-US" sz="1500" dirty="0"/>
              <a:t>Jesus introduced the topic of the Church only after the Jews rejected Him as their King, under the Law of Moses. After the Jews rejected their King and Messiah, the Church, made up of both Jews and Gentiles, </a:t>
            </a:r>
            <a:r>
              <a:rPr lang="en-US" altLang="en-US" sz="1500" b="1" dirty="0"/>
              <a:t>not under Law</a:t>
            </a:r>
            <a:r>
              <a:rPr lang="en-US" altLang="en-US" sz="1500" dirty="0"/>
              <a:t> but under grace, was put in place in order to make Israel jealous (Rom. 11:1).</a:t>
            </a:r>
          </a:p>
          <a:p>
            <a:pPr marL="181240" indent="-181240" algn="just" eaLnBrk="1" hangingPunct="1">
              <a:buFont typeface="Arial" panose="020B0604020202020204" pitchFamily="34" charset="0"/>
              <a:buChar char="•"/>
            </a:pPr>
            <a:r>
              <a:rPr lang="en-US" altLang="en-US" sz="1500" dirty="0"/>
              <a:t>All but the very last part of the earthly ministry of Christ was to </a:t>
            </a:r>
            <a:r>
              <a:rPr lang="en-US" altLang="en-US" sz="1500" b="1" dirty="0"/>
              <a:t>Jews, in the land of Israel</a:t>
            </a:r>
            <a:r>
              <a:rPr lang="en-US" altLang="en-US" sz="1500" dirty="0"/>
              <a:t>, as an appeal </a:t>
            </a:r>
            <a:r>
              <a:rPr lang="en-US" altLang="en-US" sz="1500" b="1" dirty="0"/>
              <a:t>to live under the Law </a:t>
            </a:r>
            <a:r>
              <a:rPr lang="en-US" altLang="en-US" sz="1500" dirty="0"/>
              <a:t>and to accept Him as their King.</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BC094-FB48-44DD-8DA4-C2A91A980CF9}" type="slidenum">
              <a:rPr lang="en-US"/>
              <a:pPr>
                <a:defRPr/>
              </a:pPr>
              <a:t>‹#›</a:t>
            </a:fld>
            <a:endParaRPr lang="en-US"/>
          </a:p>
        </p:txBody>
      </p:sp>
    </p:spTree>
    <p:extLst>
      <p:ext uri="{BB962C8B-B14F-4D97-AF65-F5344CB8AC3E}">
        <p14:creationId xmlns:p14="http://schemas.microsoft.com/office/powerpoint/2010/main" val="3036095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9615F-8771-454E-A7E4-373FD35B8592}" type="slidenum">
              <a:rPr lang="en-US"/>
              <a:pPr>
                <a:defRPr/>
              </a:pPr>
              <a:t>‹#›</a:t>
            </a:fld>
            <a:endParaRPr lang="en-US"/>
          </a:p>
        </p:txBody>
      </p:sp>
    </p:spTree>
    <p:extLst>
      <p:ext uri="{BB962C8B-B14F-4D97-AF65-F5344CB8AC3E}">
        <p14:creationId xmlns:p14="http://schemas.microsoft.com/office/powerpoint/2010/main" val="3939780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E2B735-305A-43B1-AF39-A571120CCD39}" type="slidenum">
              <a:rPr lang="en-US"/>
              <a:pPr>
                <a:defRPr/>
              </a:pPr>
              <a:t>‹#›</a:t>
            </a:fld>
            <a:endParaRPr lang="en-US"/>
          </a:p>
        </p:txBody>
      </p:sp>
    </p:spTree>
    <p:extLst>
      <p:ext uri="{BB962C8B-B14F-4D97-AF65-F5344CB8AC3E}">
        <p14:creationId xmlns:p14="http://schemas.microsoft.com/office/powerpoint/2010/main" val="2784986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1B09A7-7DE2-4472-A87B-C520FFEA61FC}" type="slidenum">
              <a:rPr lang="en-US"/>
              <a:pPr>
                <a:defRPr/>
              </a:pPr>
              <a:t>‹#›</a:t>
            </a:fld>
            <a:endParaRPr lang="en-US"/>
          </a:p>
        </p:txBody>
      </p:sp>
    </p:spTree>
    <p:extLst>
      <p:ext uri="{BB962C8B-B14F-4D97-AF65-F5344CB8AC3E}">
        <p14:creationId xmlns:p14="http://schemas.microsoft.com/office/powerpoint/2010/main" val="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CC996-D0A2-4381-A794-DBA1614BBA94}" type="slidenum">
              <a:rPr lang="en-US"/>
              <a:pPr>
                <a:defRPr/>
              </a:pPr>
              <a:t>‹#›</a:t>
            </a:fld>
            <a:endParaRPr lang="en-US"/>
          </a:p>
        </p:txBody>
      </p:sp>
    </p:spTree>
    <p:extLst>
      <p:ext uri="{BB962C8B-B14F-4D97-AF65-F5344CB8AC3E}">
        <p14:creationId xmlns:p14="http://schemas.microsoft.com/office/powerpoint/2010/main" val="1870621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B4B3A-5787-4D04-8709-5DAA8F09E1A3}" type="slidenum">
              <a:rPr lang="en-US"/>
              <a:pPr>
                <a:defRPr/>
              </a:pPr>
              <a:t>‹#›</a:t>
            </a:fld>
            <a:endParaRPr lang="en-US"/>
          </a:p>
        </p:txBody>
      </p:sp>
    </p:spTree>
    <p:extLst>
      <p:ext uri="{BB962C8B-B14F-4D97-AF65-F5344CB8AC3E}">
        <p14:creationId xmlns:p14="http://schemas.microsoft.com/office/powerpoint/2010/main" val="153035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3FF6E-F5C7-4BFC-8A18-B5751FE94EDE}" type="slidenum">
              <a:rPr lang="en-US"/>
              <a:pPr>
                <a:defRPr/>
              </a:pPr>
              <a:t>‹#›</a:t>
            </a:fld>
            <a:endParaRPr lang="en-US"/>
          </a:p>
        </p:txBody>
      </p:sp>
    </p:spTree>
    <p:extLst>
      <p:ext uri="{BB962C8B-B14F-4D97-AF65-F5344CB8AC3E}">
        <p14:creationId xmlns:p14="http://schemas.microsoft.com/office/powerpoint/2010/main" val="175855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C12196-C469-456C-9FAC-4186E02B2342}" type="slidenum">
              <a:rPr lang="en-US"/>
              <a:pPr>
                <a:defRPr/>
              </a:pPr>
              <a:t>‹#›</a:t>
            </a:fld>
            <a:endParaRPr lang="en-US"/>
          </a:p>
        </p:txBody>
      </p:sp>
    </p:spTree>
    <p:extLst>
      <p:ext uri="{BB962C8B-B14F-4D97-AF65-F5344CB8AC3E}">
        <p14:creationId xmlns:p14="http://schemas.microsoft.com/office/powerpoint/2010/main" val="423014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CD170F-DA47-4710-9710-D35977764243}" type="slidenum">
              <a:rPr lang="en-US"/>
              <a:pPr>
                <a:defRPr/>
              </a:pPr>
              <a:t>‹#›</a:t>
            </a:fld>
            <a:endParaRPr lang="en-US"/>
          </a:p>
        </p:txBody>
      </p:sp>
    </p:spTree>
    <p:extLst>
      <p:ext uri="{BB962C8B-B14F-4D97-AF65-F5344CB8AC3E}">
        <p14:creationId xmlns:p14="http://schemas.microsoft.com/office/powerpoint/2010/main" val="2267065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4F2893-C1B8-4E71-91BA-87A7E64E6899}" type="slidenum">
              <a:rPr lang="en-US"/>
              <a:pPr>
                <a:defRPr/>
              </a:pPr>
              <a:t>‹#›</a:t>
            </a:fld>
            <a:endParaRPr lang="en-US"/>
          </a:p>
        </p:txBody>
      </p:sp>
    </p:spTree>
    <p:extLst>
      <p:ext uri="{BB962C8B-B14F-4D97-AF65-F5344CB8AC3E}">
        <p14:creationId xmlns:p14="http://schemas.microsoft.com/office/powerpoint/2010/main" val="90617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626680-0D79-4C47-A18B-B382B808ABE5}" type="slidenum">
              <a:rPr lang="en-US"/>
              <a:pPr>
                <a:defRPr/>
              </a:pPr>
              <a:t>‹#›</a:t>
            </a:fld>
            <a:endParaRPr lang="en-US"/>
          </a:p>
        </p:txBody>
      </p:sp>
    </p:spTree>
    <p:extLst>
      <p:ext uri="{BB962C8B-B14F-4D97-AF65-F5344CB8AC3E}">
        <p14:creationId xmlns:p14="http://schemas.microsoft.com/office/powerpoint/2010/main" val="10171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9FAB7C-625F-4263-B738-D7F5F732F686}" type="slidenum">
              <a:rPr lang="en-US"/>
              <a:pPr>
                <a:defRPr/>
              </a:pPr>
              <a:t>‹#›</a:t>
            </a:fld>
            <a:endParaRPr lang="en-US"/>
          </a:p>
        </p:txBody>
      </p:sp>
    </p:spTree>
    <p:extLst>
      <p:ext uri="{BB962C8B-B14F-4D97-AF65-F5344CB8AC3E}">
        <p14:creationId xmlns:p14="http://schemas.microsoft.com/office/powerpoint/2010/main" val="2506927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972ACF-0E74-4382-ABA2-91CD41EFB170}" type="slidenum">
              <a:rPr lang="en-US"/>
              <a:pPr>
                <a:defRPr/>
              </a:pPr>
              <a:t>‹#›</a:t>
            </a:fld>
            <a:endParaRPr lang="en-US"/>
          </a:p>
        </p:txBody>
      </p:sp>
    </p:spTree>
    <p:extLst>
      <p:ext uri="{BB962C8B-B14F-4D97-AF65-F5344CB8AC3E}">
        <p14:creationId xmlns:p14="http://schemas.microsoft.com/office/powerpoint/2010/main" val="896246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C0223-433A-4116-8043-6AA80C34498F}" type="slidenum">
              <a:rPr lang="en-US"/>
              <a:pPr>
                <a:defRPr/>
              </a:pPr>
              <a:t>‹#›</a:t>
            </a:fld>
            <a:endParaRPr lang="en-US"/>
          </a:p>
        </p:txBody>
      </p:sp>
    </p:spTree>
    <p:extLst>
      <p:ext uri="{BB962C8B-B14F-4D97-AF65-F5344CB8AC3E}">
        <p14:creationId xmlns:p14="http://schemas.microsoft.com/office/powerpoint/2010/main" val="1208534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583AA6-BF54-44A8-9E8C-15E821C274DC}" type="slidenum">
              <a:rPr lang="en-US"/>
              <a:pPr>
                <a:defRPr/>
              </a:pPr>
              <a:t>‹#›</a:t>
            </a:fld>
            <a:endParaRPr lang="en-US"/>
          </a:p>
        </p:txBody>
      </p:sp>
    </p:spTree>
    <p:extLst>
      <p:ext uri="{BB962C8B-B14F-4D97-AF65-F5344CB8AC3E}">
        <p14:creationId xmlns:p14="http://schemas.microsoft.com/office/powerpoint/2010/main" val="3582717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639C8A-07F3-44D5-A711-2CF37B7FA3B5}" type="slidenum">
              <a:rPr lang="en-US"/>
              <a:pPr>
                <a:defRPr/>
              </a:pPr>
              <a:t>‹#›</a:t>
            </a:fld>
            <a:endParaRPr lang="en-US"/>
          </a:p>
        </p:txBody>
      </p:sp>
    </p:spTree>
    <p:extLst>
      <p:ext uri="{BB962C8B-B14F-4D97-AF65-F5344CB8AC3E}">
        <p14:creationId xmlns:p14="http://schemas.microsoft.com/office/powerpoint/2010/main" val="2317148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5A28C8-42A7-452A-A8D3-DDEF42FDF08E}" type="slidenum">
              <a:rPr lang="en-US"/>
              <a:pPr>
                <a:defRPr/>
              </a:pPr>
              <a:t>‹#›</a:t>
            </a:fld>
            <a:endParaRPr lang="en-US"/>
          </a:p>
        </p:txBody>
      </p:sp>
    </p:spTree>
    <p:extLst>
      <p:ext uri="{BB962C8B-B14F-4D97-AF65-F5344CB8AC3E}">
        <p14:creationId xmlns:p14="http://schemas.microsoft.com/office/powerpoint/2010/main" val="3197234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A6E683-FF52-42EC-BCB2-D109AEA1E481}" type="slidenum">
              <a:rPr lang="en-US"/>
              <a:pPr>
                <a:defRPr/>
              </a:pPr>
              <a:t>‹#›</a:t>
            </a:fld>
            <a:endParaRPr lang="en-US"/>
          </a:p>
        </p:txBody>
      </p:sp>
    </p:spTree>
    <p:extLst>
      <p:ext uri="{BB962C8B-B14F-4D97-AF65-F5344CB8AC3E}">
        <p14:creationId xmlns:p14="http://schemas.microsoft.com/office/powerpoint/2010/main" val="3853150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ED085-288F-4E79-9F91-03B1126BD610}" type="slidenum">
              <a:rPr lang="en-US"/>
              <a:pPr>
                <a:defRPr/>
              </a:pPr>
              <a:t>‹#›</a:t>
            </a:fld>
            <a:endParaRPr lang="en-US"/>
          </a:p>
        </p:txBody>
      </p:sp>
    </p:spTree>
    <p:extLst>
      <p:ext uri="{BB962C8B-B14F-4D97-AF65-F5344CB8AC3E}">
        <p14:creationId xmlns:p14="http://schemas.microsoft.com/office/powerpoint/2010/main" val="2632464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2D61DC-A74B-46BA-AF82-575D2470197A}" type="slidenum">
              <a:rPr lang="en-US"/>
              <a:pPr>
                <a:defRPr/>
              </a:pPr>
              <a:t>‹#›</a:t>
            </a:fld>
            <a:endParaRPr lang="en-US"/>
          </a:p>
        </p:txBody>
      </p:sp>
    </p:spTree>
    <p:extLst>
      <p:ext uri="{BB962C8B-B14F-4D97-AF65-F5344CB8AC3E}">
        <p14:creationId xmlns:p14="http://schemas.microsoft.com/office/powerpoint/2010/main" val="1070040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8F02E-A828-451A-A486-D544F1BBB2A2}" type="slidenum">
              <a:rPr lang="en-US"/>
              <a:pPr>
                <a:defRPr/>
              </a:pPr>
              <a:t>‹#›</a:t>
            </a:fld>
            <a:endParaRPr lang="en-US"/>
          </a:p>
        </p:txBody>
      </p:sp>
    </p:spTree>
    <p:extLst>
      <p:ext uri="{BB962C8B-B14F-4D97-AF65-F5344CB8AC3E}">
        <p14:creationId xmlns:p14="http://schemas.microsoft.com/office/powerpoint/2010/main" val="4034801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AF9162-45D4-4993-B8A2-A9A09D18C138}" type="slidenum">
              <a:rPr lang="en-US"/>
              <a:pPr>
                <a:defRPr/>
              </a:pPr>
              <a:t>‹#›</a:t>
            </a:fld>
            <a:endParaRPr lang="en-US"/>
          </a:p>
        </p:txBody>
      </p:sp>
    </p:spTree>
    <p:extLst>
      <p:ext uri="{BB962C8B-B14F-4D97-AF65-F5344CB8AC3E}">
        <p14:creationId xmlns:p14="http://schemas.microsoft.com/office/powerpoint/2010/main" val="194955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2479A9-0857-4A60-9D62-3B331F7908E1}" type="slidenum">
              <a:rPr lang="en-US"/>
              <a:pPr>
                <a:defRPr/>
              </a:pPr>
              <a:t>‹#›</a:t>
            </a:fld>
            <a:endParaRPr lang="en-US"/>
          </a:p>
        </p:txBody>
      </p:sp>
    </p:spTree>
    <p:extLst>
      <p:ext uri="{BB962C8B-B14F-4D97-AF65-F5344CB8AC3E}">
        <p14:creationId xmlns:p14="http://schemas.microsoft.com/office/powerpoint/2010/main" val="3137440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430535-83AC-442D-A223-758138E6A24C}" type="slidenum">
              <a:rPr lang="en-US"/>
              <a:pPr>
                <a:defRPr/>
              </a:pPr>
              <a:t>‹#›</a:t>
            </a:fld>
            <a:endParaRPr lang="en-US"/>
          </a:p>
        </p:txBody>
      </p:sp>
    </p:spTree>
    <p:extLst>
      <p:ext uri="{BB962C8B-B14F-4D97-AF65-F5344CB8AC3E}">
        <p14:creationId xmlns:p14="http://schemas.microsoft.com/office/powerpoint/2010/main" val="3278016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9F7EDC-CEF3-4904-B20D-8AE0D5555340}" type="slidenum">
              <a:rPr lang="en-US"/>
              <a:pPr>
                <a:defRPr/>
              </a:pPr>
              <a:t>‹#›</a:t>
            </a:fld>
            <a:endParaRPr lang="en-US"/>
          </a:p>
        </p:txBody>
      </p:sp>
    </p:spTree>
    <p:extLst>
      <p:ext uri="{BB962C8B-B14F-4D97-AF65-F5344CB8AC3E}">
        <p14:creationId xmlns:p14="http://schemas.microsoft.com/office/powerpoint/2010/main" val="73105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755022-A1E5-49E2-BE8C-0D7F7BFE1528}" type="slidenum">
              <a:rPr lang="en-US"/>
              <a:pPr>
                <a:defRPr/>
              </a:pPr>
              <a:t>‹#›</a:t>
            </a:fld>
            <a:endParaRPr lang="en-US"/>
          </a:p>
        </p:txBody>
      </p:sp>
    </p:spTree>
    <p:extLst>
      <p:ext uri="{BB962C8B-B14F-4D97-AF65-F5344CB8AC3E}">
        <p14:creationId xmlns:p14="http://schemas.microsoft.com/office/powerpoint/2010/main" val="2011063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0D41A8-68EC-4F89-BA89-E28D3C0D52CD}" type="slidenum">
              <a:rPr lang="en-US"/>
              <a:pPr>
                <a:defRPr/>
              </a:pPr>
              <a:t>‹#›</a:t>
            </a:fld>
            <a:endParaRPr lang="en-US"/>
          </a:p>
        </p:txBody>
      </p:sp>
    </p:spTree>
    <p:extLst>
      <p:ext uri="{BB962C8B-B14F-4D97-AF65-F5344CB8AC3E}">
        <p14:creationId xmlns:p14="http://schemas.microsoft.com/office/powerpoint/2010/main" val="485412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DD519-960E-4463-886E-8C6D695AEAEA}" type="slidenum">
              <a:rPr lang="en-US"/>
              <a:pPr>
                <a:defRPr/>
              </a:pPr>
              <a:t>‹#›</a:t>
            </a:fld>
            <a:endParaRPr lang="en-US"/>
          </a:p>
        </p:txBody>
      </p:sp>
    </p:spTree>
    <p:extLst>
      <p:ext uri="{BB962C8B-B14F-4D97-AF65-F5344CB8AC3E}">
        <p14:creationId xmlns:p14="http://schemas.microsoft.com/office/powerpoint/2010/main" val="3464003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19AAA1-CFF8-4A3B-9FAA-DFE49B9E54F3}" type="slidenum">
              <a:rPr lang="en-US"/>
              <a:pPr>
                <a:defRPr/>
              </a:pPr>
              <a:t>‹#›</a:t>
            </a:fld>
            <a:endParaRPr lang="en-US"/>
          </a:p>
        </p:txBody>
      </p:sp>
    </p:spTree>
    <p:extLst>
      <p:ext uri="{BB962C8B-B14F-4D97-AF65-F5344CB8AC3E}">
        <p14:creationId xmlns:p14="http://schemas.microsoft.com/office/powerpoint/2010/main" val="2021434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4C9C79-DF03-48E1-A7D5-E0F1679E91B7}" type="slidenum">
              <a:rPr lang="en-US"/>
              <a:pPr>
                <a:defRPr/>
              </a:pPr>
              <a:t>‹#›</a:t>
            </a:fld>
            <a:endParaRPr lang="en-US"/>
          </a:p>
        </p:txBody>
      </p:sp>
    </p:spTree>
    <p:extLst>
      <p:ext uri="{BB962C8B-B14F-4D97-AF65-F5344CB8AC3E}">
        <p14:creationId xmlns:p14="http://schemas.microsoft.com/office/powerpoint/2010/main" val="390621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F2FA44-7EA6-4F53-9B58-F3BCE9CC31C6}" type="slidenum">
              <a:rPr lang="en-US"/>
              <a:pPr>
                <a:defRPr/>
              </a:pPr>
              <a:t>‹#›</a:t>
            </a:fld>
            <a:endParaRPr lang="en-US"/>
          </a:p>
        </p:txBody>
      </p:sp>
    </p:spTree>
    <p:extLst>
      <p:ext uri="{BB962C8B-B14F-4D97-AF65-F5344CB8AC3E}">
        <p14:creationId xmlns:p14="http://schemas.microsoft.com/office/powerpoint/2010/main" val="128462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086D59-C398-44AA-AE50-3C2DEECF69AB}" type="slidenum">
              <a:rPr lang="en-US"/>
              <a:pPr>
                <a:defRPr/>
              </a:pPr>
              <a:t>‹#›</a:t>
            </a:fld>
            <a:endParaRPr lang="en-US"/>
          </a:p>
        </p:txBody>
      </p:sp>
    </p:spTree>
    <p:extLst>
      <p:ext uri="{BB962C8B-B14F-4D97-AF65-F5344CB8AC3E}">
        <p14:creationId xmlns:p14="http://schemas.microsoft.com/office/powerpoint/2010/main" val="103675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D60992-E19A-4B9D-B4F5-8499A9DFA4B3}" type="slidenum">
              <a:rPr lang="en-US"/>
              <a:pPr>
                <a:defRPr/>
              </a:pPr>
              <a:t>‹#›</a:t>
            </a:fld>
            <a:endParaRPr lang="en-US"/>
          </a:p>
        </p:txBody>
      </p:sp>
    </p:spTree>
    <p:extLst>
      <p:ext uri="{BB962C8B-B14F-4D97-AF65-F5344CB8AC3E}">
        <p14:creationId xmlns:p14="http://schemas.microsoft.com/office/powerpoint/2010/main" val="393324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DF8875-E37F-4AFD-9023-8CBC98D49799}" type="slidenum">
              <a:rPr lang="en-US"/>
              <a:pPr>
                <a:defRPr/>
              </a:pPr>
              <a:t>‹#›</a:t>
            </a:fld>
            <a:endParaRPr lang="en-US"/>
          </a:p>
        </p:txBody>
      </p:sp>
    </p:spTree>
    <p:extLst>
      <p:ext uri="{BB962C8B-B14F-4D97-AF65-F5344CB8AC3E}">
        <p14:creationId xmlns:p14="http://schemas.microsoft.com/office/powerpoint/2010/main" val="239368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4A309B-D70E-4D1D-BB66-C7E201FC9127}" type="slidenum">
              <a:rPr lang="en-US"/>
              <a:pPr>
                <a:defRPr/>
              </a:pPr>
              <a:t>‹#›</a:t>
            </a:fld>
            <a:endParaRPr lang="en-US"/>
          </a:p>
        </p:txBody>
      </p:sp>
    </p:spTree>
    <p:extLst>
      <p:ext uri="{BB962C8B-B14F-4D97-AF65-F5344CB8AC3E}">
        <p14:creationId xmlns:p14="http://schemas.microsoft.com/office/powerpoint/2010/main" val="10213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4E094C-8FEB-4EC5-B226-06DF70F2E917}" type="slidenum">
              <a:rPr lang="en-US"/>
              <a:pPr>
                <a:defRPr/>
              </a:pPr>
              <a:t>‹#›</a:t>
            </a:fld>
            <a:endParaRPr lang="en-US"/>
          </a:p>
        </p:txBody>
      </p:sp>
    </p:spTree>
    <p:extLst>
      <p:ext uri="{BB962C8B-B14F-4D97-AF65-F5344CB8AC3E}">
        <p14:creationId xmlns:p14="http://schemas.microsoft.com/office/powerpoint/2010/main" val="343833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cs typeface="Calibri" panose="020F050202020403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cs typeface="Calibri" panose="020F050202020403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pPr>
              <a:defRPr/>
            </a:pPr>
            <a:fld id="{4CF54FD4-B38C-4752-B9FD-012EE438285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99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p>
        </p:txBody>
      </p:sp>
      <p:sp>
        <p:nvSpPr>
          <p:cNvPr id="399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endParaRPr lang="en-US"/>
          </a:p>
        </p:txBody>
      </p:sp>
      <p:sp>
        <p:nvSpPr>
          <p:cNvPr id="399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mn-cs"/>
              </a:defRPr>
            </a:lvl1pPr>
          </a:lstStyle>
          <a:p>
            <a:pPr>
              <a:defRPr/>
            </a:pPr>
            <a:fld id="{3F2839FE-B436-419F-A1EB-04E5375784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cs typeface="Times New Roman" pitchFamily="18" charset="0"/>
        </a:defRPr>
      </a:lvl2pPr>
      <a:lvl3pPr algn="ctr" rtl="0" eaLnBrk="0" fontAlgn="base" hangingPunct="0">
        <a:spcBef>
          <a:spcPct val="0"/>
        </a:spcBef>
        <a:spcAft>
          <a:spcPct val="0"/>
        </a:spcAft>
        <a:defRPr sz="4400">
          <a:solidFill>
            <a:schemeClr val="tx2"/>
          </a:solidFill>
          <a:latin typeface="Arial" charset="0"/>
          <a:cs typeface="Times New Roman" pitchFamily="18" charset="0"/>
        </a:defRPr>
      </a:lvl3pPr>
      <a:lvl4pPr algn="ctr" rtl="0" eaLnBrk="0" fontAlgn="base" hangingPunct="0">
        <a:spcBef>
          <a:spcPct val="0"/>
        </a:spcBef>
        <a:spcAft>
          <a:spcPct val="0"/>
        </a:spcAft>
        <a:defRPr sz="4400">
          <a:solidFill>
            <a:schemeClr val="tx2"/>
          </a:solidFill>
          <a:latin typeface="Arial" charset="0"/>
          <a:cs typeface="Times New Roman" pitchFamily="18" charset="0"/>
        </a:defRPr>
      </a:lvl4pPr>
      <a:lvl5pPr algn="ctr" rtl="0" eaLnBrk="0" fontAlgn="base" hangingPunct="0">
        <a:spcBef>
          <a:spcPct val="0"/>
        </a:spcBef>
        <a:spcAft>
          <a:spcPct val="0"/>
        </a:spcAft>
        <a:defRPr sz="4400">
          <a:solidFill>
            <a:schemeClr val="tx2"/>
          </a:solidFill>
          <a:latin typeface="Arial" charset="0"/>
          <a:cs typeface="Times New Roman" pitchFamily="18" charset="0"/>
        </a:defRPr>
      </a:lvl5pPr>
      <a:lvl6pPr marL="457200" algn="ctr" rtl="0" fontAlgn="base">
        <a:spcBef>
          <a:spcPct val="0"/>
        </a:spcBef>
        <a:spcAft>
          <a:spcPct val="0"/>
        </a:spcAft>
        <a:defRPr sz="4400">
          <a:solidFill>
            <a:schemeClr val="tx2"/>
          </a:solidFill>
          <a:latin typeface="Arial" charset="0"/>
          <a:cs typeface="Times New Roman" pitchFamily="18" charset="0"/>
        </a:defRPr>
      </a:lvl6pPr>
      <a:lvl7pPr marL="914400" algn="ctr" rtl="0" fontAlgn="base">
        <a:spcBef>
          <a:spcPct val="0"/>
        </a:spcBef>
        <a:spcAft>
          <a:spcPct val="0"/>
        </a:spcAft>
        <a:defRPr sz="4400">
          <a:solidFill>
            <a:schemeClr val="tx2"/>
          </a:solidFill>
          <a:latin typeface="Arial" charset="0"/>
          <a:cs typeface="Times New Roman" pitchFamily="18" charset="0"/>
        </a:defRPr>
      </a:lvl7pPr>
      <a:lvl8pPr marL="1371600" algn="ctr" rtl="0" fontAlgn="base">
        <a:spcBef>
          <a:spcPct val="0"/>
        </a:spcBef>
        <a:spcAft>
          <a:spcPct val="0"/>
        </a:spcAft>
        <a:defRPr sz="4400">
          <a:solidFill>
            <a:schemeClr val="tx2"/>
          </a:solidFill>
          <a:latin typeface="Arial" charset="0"/>
          <a:cs typeface="Times New Roman" pitchFamily="18" charset="0"/>
        </a:defRPr>
      </a:lvl8pPr>
      <a:lvl9pPr marL="1828800" algn="ctr" rtl="0" fontAlgn="base">
        <a:spcBef>
          <a:spcPct val="0"/>
        </a:spcBef>
        <a:spcAft>
          <a:spcPct val="0"/>
        </a:spcAft>
        <a:defRPr sz="4400">
          <a:solidFill>
            <a:schemeClr val="tx2"/>
          </a:solidFill>
          <a:latin typeface="Arial"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Calibri" panose="020F0502020204030204" pitchFamily="34" charset="0"/>
              </a:defRPr>
            </a:lvl1pPr>
          </a:lstStyle>
          <a:p>
            <a:pPr>
              <a:defRPr/>
            </a:pPr>
            <a:endParaRPr lang="en-US" dirty="0"/>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Calibri" panose="020F0502020204030204" pitchFamily="34" charset="0"/>
              </a:defRPr>
            </a:lvl1pPr>
          </a:lstStyle>
          <a:p>
            <a:pPr>
              <a:defRPr/>
            </a:pPr>
            <a:endParaRPr lang="en-US" dirty="0"/>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Calibri" panose="020F0502020204030204" pitchFamily="34" charset="0"/>
              </a:defRPr>
            </a:lvl1pPr>
          </a:lstStyle>
          <a:p>
            <a:pPr>
              <a:defRPr/>
            </a:pPr>
            <a:fld id="{B6AC4A8D-E0F3-4F10-9217-48C8ED011A4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34"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3"/>
          <p:cNvSpPr txBox="1">
            <a:spLocks noChangeArrowheads="1"/>
          </p:cNvSpPr>
          <p:nvPr/>
        </p:nvSpPr>
        <p:spPr bwMode="auto">
          <a:xfrm>
            <a:off x="1333500" y="6553200"/>
            <a:ext cx="6477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000" dirty="0">
                <a:solidFill>
                  <a:srgbClr val="000000"/>
                </a:solidFill>
                <a:latin typeface="Calibri" panose="020F0502020204030204" pitchFamily="34" charset="0"/>
                <a:cs typeface="Calibri" panose="020F0502020204030204" pitchFamily="34" charset="0"/>
              </a:rPr>
              <a:t>Special thanks to Dr. Vern Peterman for access to his insights and resources.</a:t>
            </a:r>
          </a:p>
        </p:txBody>
      </p:sp>
      <p:pic>
        <p:nvPicPr>
          <p:cNvPr id="2052"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433" y="1752600"/>
            <a:ext cx="682913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457200" y="241299"/>
            <a:ext cx="8229600" cy="1511301"/>
          </a:xfrm>
        </p:spPr>
        <p:txBody>
          <a:bodyPr/>
          <a:lstStyle/>
          <a:p>
            <a:pPr eaLnBrk="1" hangingPunct="1"/>
            <a:r>
              <a:rPr lang="en-US" sz="3200" b="1" dirty="0">
                <a:latin typeface="Calibri" panose="020F0502020204030204" pitchFamily="34" charset="0"/>
                <a:cs typeface="Calibri" panose="020F0502020204030204" pitchFamily="34" charset="0"/>
              </a:rPr>
              <a:t>Law &amp; Grace</a:t>
            </a:r>
            <a:br>
              <a:rPr lang="en-US" sz="3200" b="1" dirty="0">
                <a:latin typeface="Calibri" panose="020F0502020204030204" pitchFamily="34" charset="0"/>
              </a:rPr>
            </a:br>
            <a:r>
              <a:rPr lang="en-US" altLang="en-US" sz="2000" dirty="0">
                <a:latin typeface="Calibri" panose="020F0502020204030204" pitchFamily="34" charset="0"/>
              </a:rPr>
              <a:t>Jim McGowan, Th.D.</a:t>
            </a:r>
            <a:br>
              <a:rPr lang="en-US" altLang="en-US" sz="2000" dirty="0">
                <a:latin typeface="Calibri" panose="020F0502020204030204" pitchFamily="34" charset="0"/>
              </a:rPr>
            </a:br>
            <a:r>
              <a:rPr lang="en-US" altLang="en-US" sz="2000" dirty="0">
                <a:latin typeface="Calibri" panose="020F0502020204030204" pitchFamily="34" charset="0"/>
              </a:rPr>
              <a:t>Sugar Land Bible Church</a:t>
            </a:r>
            <a:br>
              <a:rPr lang="en-US" altLang="en-US" sz="2000" dirty="0">
                <a:latin typeface="Calibri" panose="020F0502020204030204" pitchFamily="34" charset="0"/>
              </a:rPr>
            </a:br>
            <a:r>
              <a:rPr lang="en-US" altLang="en-US" sz="2000" dirty="0">
                <a:latin typeface="Calibri" panose="020F0502020204030204" pitchFamily="34" charset="0"/>
              </a:rPr>
              <a:t>11-20-2016.</a:t>
            </a:r>
            <a:endParaRPr lang="en-US" sz="3200" b="1" dirty="0">
              <a:latin typeface="Calibri" panose="020F0502020204030204" pitchFamily="34" charset="0"/>
            </a:endParaRPr>
          </a:p>
        </p:txBody>
      </p:sp>
    </p:spTree>
    <p:extLst>
      <p:ext uri="{BB962C8B-B14F-4D97-AF65-F5344CB8AC3E}">
        <p14:creationId xmlns:p14="http://schemas.microsoft.com/office/powerpoint/2010/main" val="307165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txBox="1">
            <a:spLocks noChangeArrowheads="1"/>
          </p:cNvSpPr>
          <p:nvPr/>
        </p:nvSpPr>
        <p:spPr bwMode="auto">
          <a:xfrm>
            <a:off x="76200" y="914400"/>
            <a:ext cx="899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Misunderstanding leads to error!</a:t>
            </a: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600200"/>
            <a:ext cx="3511600" cy="502963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225" y="1752600"/>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5370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txBox="1">
            <a:spLocks noChangeArrowheads="1"/>
          </p:cNvSpPr>
          <p:nvPr/>
        </p:nvSpPr>
        <p:spPr bwMode="auto">
          <a:xfrm>
            <a:off x="76200" y="914400"/>
            <a:ext cx="899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Misunderstanding leads to error!</a:t>
            </a: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238250" y="1828800"/>
            <a:ext cx="66675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029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447800" y="838200"/>
            <a:ext cx="6248400" cy="579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1200"/>
              </a:spcAft>
              <a:buFont typeface="+mj-lt"/>
              <a:buAutoNum type="romanUcPeriod"/>
              <a:tabLst>
                <a:tab pos="1939925" algn="l"/>
              </a:tabLst>
            </a:pPr>
            <a:r>
              <a:rPr lang="en-US" altLang="en-US" sz="2600" b="1" dirty="0">
                <a:latin typeface="Calibri" panose="020F0502020204030204" pitchFamily="34" charset="0"/>
              </a:rPr>
              <a:t>Our Purpose, Aim, and Objective</a:t>
            </a:r>
          </a:p>
          <a:p>
            <a:pPr marL="461963" indent="-461963" eaLnBrk="1" hangingPunct="1">
              <a:spcBef>
                <a:spcPts val="0"/>
              </a:spcBef>
              <a:spcAft>
                <a:spcPts val="1200"/>
              </a:spcAft>
              <a:buFont typeface="+mj-lt"/>
              <a:buAutoNum type="romanUcPeriod"/>
              <a:tabLst>
                <a:tab pos="1939925" algn="l"/>
              </a:tabLst>
            </a:pPr>
            <a:r>
              <a:rPr lang="en-US" sz="2600" b="1" dirty="0">
                <a:latin typeface="Calibri" panose="020F0502020204030204" pitchFamily="34" charset="0"/>
              </a:rPr>
              <a:t>Review</a:t>
            </a:r>
            <a:endParaRPr lang="en-US" altLang="en-US" sz="2600" b="1" dirty="0">
              <a:latin typeface="Calibri" panose="020F0502020204030204" pitchFamily="34" charset="0"/>
            </a:endParaRPr>
          </a:p>
          <a:p>
            <a:pPr marL="461963" lvl="1" indent="-461963" eaLnBrk="1" hangingPunct="1">
              <a:spcBef>
                <a:spcPts val="0"/>
              </a:spcBef>
              <a:spcAft>
                <a:spcPts val="1200"/>
              </a:spcAft>
              <a:buFont typeface="+mj-lt"/>
              <a:buAutoNum type="romanUcPeriod" startAt="3"/>
              <a:tabLst>
                <a:tab pos="1939925" algn="l"/>
              </a:tabLst>
            </a:pPr>
            <a:r>
              <a:rPr lang="en-US" altLang="en-US" sz="2600" b="1" dirty="0">
                <a:highlight>
                  <a:srgbClr val="FFFF00"/>
                </a:highlight>
                <a:latin typeface="Calibri" panose="020F0502020204030204" pitchFamily="34" charset="0"/>
              </a:rPr>
              <a:t>Introduction to Rules of Jewish Baseball</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Contextual Background</a:t>
            </a:r>
          </a:p>
          <a:p>
            <a:pPr marL="461963" lvl="1" indent="-461963" eaLnBrk="1" hangingPunct="1">
              <a:spcBef>
                <a:spcPts val="0"/>
              </a:spcBef>
              <a:spcAft>
                <a:spcPts val="1200"/>
              </a:spcAft>
              <a:buFont typeface="+mj-lt"/>
              <a:buAutoNum type="romanUcPeriod" startAt="3"/>
              <a:tabLst>
                <a:tab pos="1939925" algn="l"/>
              </a:tabLst>
            </a:pPr>
            <a:r>
              <a:rPr lang="en-US" sz="2600" b="1" dirty="0">
                <a:latin typeface="Calibri" panose="020F0502020204030204" pitchFamily="34" charset="0"/>
              </a:rPr>
              <a:t>Contrast and Comparison of Law &amp; Grace – Exo. 3:1-10</a:t>
            </a:r>
          </a:p>
          <a:p>
            <a:pPr marL="914400" lvl="2" indent="-514350" eaLnBrk="1" hangingPunct="1">
              <a:spcBef>
                <a:spcPts val="0"/>
              </a:spcBef>
              <a:spcAft>
                <a:spcPts val="1200"/>
              </a:spcAft>
              <a:buFont typeface="+mj-lt"/>
              <a:buAutoNum type="alphaUcPeriod"/>
              <a:tabLst>
                <a:tab pos="1939925" algn="l"/>
              </a:tabLst>
            </a:pPr>
            <a:r>
              <a:rPr lang="en-US" sz="2600" b="1" dirty="0">
                <a:latin typeface="Calibri" panose="020F0502020204030204" pitchFamily="34" charset="0"/>
              </a:rPr>
              <a:t>Foretaste of Future Lessons</a:t>
            </a:r>
          </a:p>
          <a:p>
            <a:pPr marL="914400" lvl="2" indent="-514350" eaLnBrk="1" hangingPunct="1">
              <a:spcBef>
                <a:spcPts val="0"/>
              </a:spcBef>
              <a:spcAft>
                <a:spcPts val="1200"/>
              </a:spcAft>
              <a:buFont typeface="+mj-lt"/>
              <a:buAutoNum type="alphaUcPeriod"/>
              <a:tabLst>
                <a:tab pos="1939925" algn="l"/>
              </a:tabLst>
            </a:pPr>
            <a:r>
              <a:rPr lang="en-US" sz="2600" b="1" dirty="0">
                <a:latin typeface="Calibri" panose="020F0502020204030204" pitchFamily="34" charset="0"/>
              </a:rPr>
              <a:t>Some things to consider regarding a proper perspective</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Conclusion</a:t>
            </a:r>
          </a:p>
        </p:txBody>
      </p:sp>
    </p:spTree>
    <p:extLst>
      <p:ext uri="{BB962C8B-B14F-4D97-AF65-F5344CB8AC3E}">
        <p14:creationId xmlns:p14="http://schemas.microsoft.com/office/powerpoint/2010/main" val="2336092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3314700" y="239713"/>
            <a:ext cx="2514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a:t>
            </a: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975" y="1447800"/>
            <a:ext cx="75104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0" y="725488"/>
            <a:ext cx="9144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3600" b="1" dirty="0">
                <a:latin typeface="Calibri" panose="020F0502020204030204" pitchFamily="34" charset="0"/>
                <a:cs typeface="Calibri" panose="020F0502020204030204" pitchFamily="34" charset="0"/>
              </a:rPr>
              <a:t>10 Strikes and </a:t>
            </a:r>
            <a:r>
              <a:rPr lang="en-US" sz="3600" b="1" dirty="0">
                <a:solidFill>
                  <a:srgbClr val="0000FF"/>
                </a:solidFill>
                <a:latin typeface="Calibri" panose="020F0502020204030204" pitchFamily="34" charset="0"/>
                <a:cs typeface="Calibri" panose="020F0502020204030204" pitchFamily="34" charset="0"/>
              </a:rPr>
              <a:t>YOU”RE OUT </a:t>
            </a:r>
            <a:r>
              <a:rPr lang="en-US" sz="3600" b="1" dirty="0">
                <a:latin typeface="Calibri" panose="020F0502020204030204" pitchFamily="34" charset="0"/>
                <a:cs typeface="Calibri" panose="020F0502020204030204" pitchFamily="34" charset="0"/>
              </a:rPr>
              <a:t>– Part 1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2075" y="762000"/>
            <a:ext cx="8959850" cy="1295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Tx/>
              <a:buNone/>
              <a:defRPr/>
            </a:pPr>
            <a:r>
              <a:rPr lang="en-US" b="1" dirty="0">
                <a:latin typeface="Calibri" panose="020F0502020204030204" pitchFamily="34" charset="0"/>
              </a:rPr>
              <a:t>Scripture Reading</a:t>
            </a:r>
          </a:p>
          <a:p>
            <a:pPr marL="0" indent="0" algn="ctr">
              <a:buFontTx/>
              <a:buNone/>
              <a:defRPr/>
            </a:pPr>
            <a:r>
              <a:rPr lang="en-US" b="1" dirty="0">
                <a:latin typeface="Calibri" panose="020F0502020204030204" pitchFamily="34" charset="0"/>
              </a:rPr>
              <a:t>Exodus 3:1–10</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2124075"/>
            <a:ext cx="57150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the-big-book-of-jewish-baseball-178824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359" y="1447800"/>
            <a:ext cx="4380841"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220" name="Picture 9" descr="Jewish Baseball Legend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41185">
            <a:off x="5790376" y="3560058"/>
            <a:ext cx="263347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 Box 10"/>
          <p:cNvSpPr txBox="1">
            <a:spLocks noChangeArrowheads="1"/>
          </p:cNvSpPr>
          <p:nvPr/>
        </p:nvSpPr>
        <p:spPr bwMode="auto">
          <a:xfrm>
            <a:off x="727075" y="5554663"/>
            <a:ext cx="4222750" cy="846137"/>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600" b="1" dirty="0">
              <a:latin typeface="Calibri" panose="020F0502020204030204" pitchFamily="34" charset="0"/>
              <a:cs typeface="Calibri" panose="020F0502020204030204" pitchFamily="34" charset="0"/>
            </a:endParaRPr>
          </a:p>
          <a:p>
            <a:pPr algn="ctr" eaLnBrk="1" hangingPunct="1">
              <a:spcBef>
                <a:spcPts val="600"/>
              </a:spcBef>
              <a:buFontTx/>
              <a:buNone/>
            </a:pPr>
            <a:r>
              <a:rPr lang="en-US" altLang="en-US" b="1" dirty="0">
                <a:latin typeface="Calibri" panose="020F0502020204030204" pitchFamily="34" charset="0"/>
                <a:cs typeface="Calibri" panose="020F0502020204030204" pitchFamily="34" charset="0"/>
              </a:rPr>
              <a:t>from the </a:t>
            </a:r>
            <a:r>
              <a:rPr lang="en-US" altLang="en-US" b="1" u="sng" dirty="0">
                <a:solidFill>
                  <a:srgbClr val="C00000"/>
                </a:solidFill>
                <a:latin typeface="Calibri" panose="020F0502020204030204" pitchFamily="34" charset="0"/>
                <a:cs typeface="Calibri" panose="020F0502020204030204" pitchFamily="34" charset="0"/>
              </a:rPr>
              <a:t>BIG INNING</a:t>
            </a:r>
          </a:p>
          <a:p>
            <a:pPr algn="ctr" eaLnBrk="1" hangingPunct="1">
              <a:spcBef>
                <a:spcPct val="0"/>
              </a:spcBef>
              <a:buFontTx/>
              <a:buNone/>
            </a:pPr>
            <a:endParaRPr lang="en-US" altLang="en-US" sz="600" b="1" u="sng" dirty="0">
              <a:solidFill>
                <a:srgbClr val="C00000"/>
              </a:solidFill>
              <a:latin typeface="Calibri" panose="020F0502020204030204" pitchFamily="34" charset="0"/>
              <a:cs typeface="Calibri" panose="020F0502020204030204" pitchFamily="34" charset="0"/>
            </a:endParaRPr>
          </a:p>
        </p:txBody>
      </p:sp>
      <p:sp>
        <p:nvSpPr>
          <p:cNvPr id="3" name="Text Box 10"/>
          <p:cNvSpPr txBox="1">
            <a:spLocks noChangeArrowheads="1"/>
          </p:cNvSpPr>
          <p:nvPr/>
        </p:nvSpPr>
        <p:spPr bwMode="auto">
          <a:xfrm>
            <a:off x="838200" y="1762125"/>
            <a:ext cx="3962400" cy="5238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2000" b="1" dirty="0">
                <a:latin typeface="Calibri" panose="020F0502020204030204" pitchFamily="34" charset="0"/>
                <a:cs typeface="Calibri" panose="020F0502020204030204" pitchFamily="34" charset="0"/>
              </a:rPr>
              <a:t>THE </a:t>
            </a:r>
            <a:r>
              <a:rPr lang="en-US" altLang="en-US" sz="2800" b="1" dirty="0">
                <a:latin typeface="Calibri" panose="020F0502020204030204" pitchFamily="34" charset="0"/>
                <a:cs typeface="Calibri" panose="020F0502020204030204" pitchFamily="34" charset="0"/>
              </a:rPr>
              <a:t>BIG </a:t>
            </a:r>
            <a:r>
              <a:rPr lang="en-US" altLang="en-US" sz="2800" b="1" u="sng" dirty="0">
                <a:solidFill>
                  <a:srgbClr val="C00000"/>
                </a:solidFill>
                <a:latin typeface="Calibri" panose="020F0502020204030204" pitchFamily="34" charset="0"/>
                <a:cs typeface="Calibri" panose="020F0502020204030204" pitchFamily="34" charset="0"/>
              </a:rPr>
              <a:t>RULE</a:t>
            </a:r>
            <a:r>
              <a:rPr lang="en-US" altLang="en-US" sz="2800" b="1" dirty="0">
                <a:latin typeface="Calibri" panose="020F0502020204030204" pitchFamily="34" charset="0"/>
                <a:cs typeface="Calibri" panose="020F0502020204030204" pitchFamily="34" charset="0"/>
              </a:rPr>
              <a:t> BOOK</a:t>
            </a:r>
            <a:r>
              <a:rPr lang="en-US" altLang="en-US" sz="2400" b="1" dirty="0">
                <a:latin typeface="Calibri" panose="020F0502020204030204" pitchFamily="34" charset="0"/>
                <a:cs typeface="Calibri" panose="020F0502020204030204" pitchFamily="34" charset="0"/>
              </a:rPr>
              <a:t> </a:t>
            </a:r>
            <a:r>
              <a:rPr lang="en-US" altLang="en-US" sz="2000" b="1" dirty="0">
                <a:latin typeface="Calibri" panose="020F0502020204030204" pitchFamily="34" charset="0"/>
                <a:cs typeface="Calibri" panose="020F0502020204030204" pitchFamily="34" charset="0"/>
              </a:rPr>
              <a:t>of</a:t>
            </a:r>
            <a:endParaRPr lang="en-US" altLang="en-US" sz="9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7545" y="1373188"/>
            <a:ext cx="1371600" cy="1371600"/>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2600" y="1373188"/>
            <a:ext cx="1378258" cy="1371600"/>
          </a:xfrm>
          <a:prstGeom prst="rect">
            <a:avLst/>
          </a:prstGeom>
        </p:spPr>
      </p:pic>
      <p:sp>
        <p:nvSpPr>
          <p:cNvPr id="10"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
          <p:cNvSpPr>
            <a:spLocks noChangeArrowheads="1"/>
          </p:cNvSpPr>
          <p:nvPr/>
        </p:nvSpPr>
        <p:spPr bwMode="auto">
          <a:xfrm>
            <a:off x="3454739" y="1536700"/>
            <a:ext cx="2234521"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000" b="1" dirty="0">
                <a:solidFill>
                  <a:srgbClr val="000000"/>
                </a:solidFill>
                <a:latin typeface="Calibri" panose="020F0502020204030204" pitchFamily="34" charset="0"/>
                <a:cs typeface="Calibri" panose="020F0502020204030204" pitchFamily="34" charset="0"/>
              </a:rPr>
              <a:t>The </a:t>
            </a:r>
          </a:p>
          <a:p>
            <a:pPr algn="ctr" eaLnBrk="1" hangingPunct="1">
              <a:spcBef>
                <a:spcPct val="0"/>
              </a:spcBef>
              <a:buFontTx/>
              <a:buNone/>
            </a:pPr>
            <a:r>
              <a:rPr lang="en-US" altLang="en-US" sz="4000" b="1" dirty="0">
                <a:solidFill>
                  <a:srgbClr val="000000"/>
                </a:solidFill>
                <a:latin typeface="Calibri" panose="020F0502020204030204" pitchFamily="34" charset="0"/>
                <a:cs typeface="Calibri" panose="020F0502020204030204" pitchFamily="34" charset="0"/>
              </a:rPr>
              <a:t>Israelites</a:t>
            </a:r>
          </a:p>
          <a:p>
            <a:pPr algn="ctr" eaLnBrk="1" hangingPunct="1">
              <a:spcBef>
                <a:spcPct val="0"/>
              </a:spcBef>
              <a:buFontTx/>
              <a:buNone/>
            </a:pPr>
            <a:r>
              <a:rPr lang="en-US" altLang="en-US" sz="4000" b="1" dirty="0">
                <a:solidFill>
                  <a:srgbClr val="000000"/>
                </a:solidFill>
                <a:latin typeface="Calibri" panose="020F0502020204030204" pitchFamily="34" charset="0"/>
                <a:cs typeface="Calibri" panose="020F0502020204030204" pitchFamily="34" charset="0"/>
              </a:rPr>
              <a:t> </a:t>
            </a:r>
          </a:p>
          <a:p>
            <a:pPr algn="ctr" eaLnBrk="1" hangingPunct="1">
              <a:spcBef>
                <a:spcPct val="0"/>
              </a:spcBef>
              <a:buFontTx/>
              <a:buNone/>
            </a:pPr>
            <a:r>
              <a:rPr lang="en-US" altLang="en-US" sz="5400" b="1" dirty="0">
                <a:solidFill>
                  <a:srgbClr val="000000"/>
                </a:solidFill>
                <a:latin typeface="Calibri" panose="020F0502020204030204" pitchFamily="34" charset="0"/>
                <a:cs typeface="Calibri" panose="020F0502020204030204" pitchFamily="34" charset="0"/>
              </a:rPr>
              <a:t>vs</a:t>
            </a:r>
            <a:endParaRPr lang="en-US" altLang="en-US" sz="4000" b="1"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en-US" altLang="en-US" sz="4000" b="1" dirty="0">
                <a:solidFill>
                  <a:srgbClr val="000000"/>
                </a:solidFill>
                <a:latin typeface="Calibri" panose="020F0502020204030204" pitchFamily="34" charset="0"/>
                <a:cs typeface="Calibri" panose="020F0502020204030204" pitchFamily="34" charset="0"/>
              </a:rPr>
              <a:t> </a:t>
            </a:r>
          </a:p>
          <a:p>
            <a:pPr algn="ctr" eaLnBrk="1" hangingPunct="1">
              <a:spcBef>
                <a:spcPct val="0"/>
              </a:spcBef>
              <a:buFontTx/>
              <a:buNone/>
            </a:pPr>
            <a:r>
              <a:rPr lang="en-US" altLang="en-US" sz="4000" b="1" dirty="0">
                <a:solidFill>
                  <a:srgbClr val="000000"/>
                </a:solidFill>
                <a:latin typeface="Calibri" panose="020F0502020204030204" pitchFamily="34" charset="0"/>
                <a:cs typeface="Calibri" panose="020F0502020204030204" pitchFamily="34" charset="0"/>
              </a:rPr>
              <a:t>The </a:t>
            </a:r>
          </a:p>
          <a:p>
            <a:pPr algn="ctr" eaLnBrk="1" hangingPunct="1">
              <a:spcBef>
                <a:spcPct val="0"/>
              </a:spcBef>
              <a:buFontTx/>
              <a:buNone/>
            </a:pPr>
            <a:r>
              <a:rPr lang="en-US" altLang="en-US" sz="4000" b="1" dirty="0">
                <a:solidFill>
                  <a:srgbClr val="000000"/>
                </a:solidFill>
                <a:latin typeface="Calibri" panose="020F0502020204030204" pitchFamily="34" charset="0"/>
                <a:cs typeface="Calibri" panose="020F0502020204030204" pitchFamily="34" charset="0"/>
              </a:rPr>
              <a:t>Egyptians</a:t>
            </a:r>
          </a:p>
        </p:txBody>
      </p:sp>
      <p:pic>
        <p:nvPicPr>
          <p:cNvPr id="2" name="Picture 1"/>
          <p:cNvPicPr>
            <a:picLocks noChangeAspect="1"/>
          </p:cNvPicPr>
          <p:nvPr/>
        </p:nvPicPr>
        <p:blipFill>
          <a:blip r:embed="rId3"/>
          <a:stretch>
            <a:fillRect/>
          </a:stretch>
        </p:blipFill>
        <p:spPr>
          <a:xfrm>
            <a:off x="5867400" y="990600"/>
            <a:ext cx="3009900" cy="5334000"/>
          </a:xfrm>
          <a:prstGeom prst="rect">
            <a:avLst/>
          </a:prstGeom>
        </p:spPr>
      </p:pic>
      <p:pic>
        <p:nvPicPr>
          <p:cNvPr id="5" name="Picture 4"/>
          <p:cNvPicPr>
            <a:picLocks noChangeAspect="1"/>
          </p:cNvPicPr>
          <p:nvPr/>
        </p:nvPicPr>
        <p:blipFill>
          <a:blip r:embed="rId4"/>
          <a:stretch>
            <a:fillRect/>
          </a:stretch>
        </p:blipFill>
        <p:spPr>
          <a:xfrm>
            <a:off x="228600" y="990600"/>
            <a:ext cx="3009900" cy="5334000"/>
          </a:xfrm>
          <a:prstGeom prst="rect">
            <a:avLst/>
          </a:prstGeom>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Swinging_strikeou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2264" y="914400"/>
            <a:ext cx="427593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7044" y="1600200"/>
            <a:ext cx="3775956" cy="34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268" name="Text Box 4"/>
          <p:cNvSpPr txBox="1">
            <a:spLocks noChangeArrowheads="1"/>
          </p:cNvSpPr>
          <p:nvPr/>
        </p:nvSpPr>
        <p:spPr bwMode="auto">
          <a:xfrm>
            <a:off x="5549900" y="2590800"/>
            <a:ext cx="2755900" cy="1816100"/>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2800" b="1" dirty="0">
                <a:latin typeface="Calibri" panose="020F0502020204030204" pitchFamily="34" charset="0"/>
                <a:cs typeface="Calibri" panose="020F0502020204030204" pitchFamily="34" charset="0"/>
              </a:rPr>
              <a:t>TEN </a:t>
            </a:r>
          </a:p>
          <a:p>
            <a:pPr algn="ctr" eaLnBrk="1" hangingPunct="1">
              <a:spcBef>
                <a:spcPct val="0"/>
              </a:spcBef>
              <a:buFontTx/>
              <a:buNone/>
            </a:pPr>
            <a:r>
              <a:rPr lang="en-US" altLang="en-US" sz="2800" b="1" dirty="0">
                <a:latin typeface="Calibri" panose="020F0502020204030204" pitchFamily="34" charset="0"/>
                <a:cs typeface="Calibri" panose="020F0502020204030204" pitchFamily="34" charset="0"/>
              </a:rPr>
              <a:t>STRIKES </a:t>
            </a:r>
          </a:p>
          <a:p>
            <a:pPr algn="ctr" eaLnBrk="1" hangingPunct="1">
              <a:spcBef>
                <a:spcPct val="0"/>
              </a:spcBef>
              <a:buFontTx/>
              <a:buNone/>
            </a:pPr>
            <a:r>
              <a:rPr lang="en-US" altLang="en-US" sz="2800" b="1" dirty="0">
                <a:latin typeface="Calibri" panose="020F0502020204030204" pitchFamily="34" charset="0"/>
                <a:cs typeface="Calibri" panose="020F0502020204030204" pitchFamily="34" charset="0"/>
              </a:rPr>
              <a:t>AND YOU’RE OUT!</a:t>
            </a: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9"/>
          <p:cNvSpPr txBox="1">
            <a:spLocks noChangeArrowheads="1"/>
          </p:cNvSpPr>
          <p:nvPr/>
        </p:nvSpPr>
        <p:spPr bwMode="auto">
          <a:xfrm>
            <a:off x="3048000" y="685800"/>
            <a:ext cx="3048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US" sz="3600" b="1" dirty="0">
                <a:solidFill>
                  <a:srgbClr val="0000FF"/>
                </a:solidFill>
                <a:latin typeface="Calibri" panose="020F0502020204030204" pitchFamily="34" charset="0"/>
                <a:cs typeface="Calibri" panose="020F0502020204030204" pitchFamily="34" charset="0"/>
              </a:rPr>
              <a:t>Fly Ball?</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079" y="1295400"/>
            <a:ext cx="772584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685800"/>
            <a:ext cx="4114800" cy="4114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1219200"/>
            <a:ext cx="1010168" cy="1371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2667000"/>
            <a:ext cx="2667000" cy="523220"/>
          </a:xfrm>
          <a:prstGeom prst="rect">
            <a:avLst/>
          </a:prstGeom>
          <a:noFill/>
        </p:spPr>
        <p:txBody>
          <a:bodyPr wrap="square" rtlCol="0">
            <a:spAutoFit/>
          </a:bodyPr>
          <a:lstStyle/>
          <a:p>
            <a:r>
              <a:rPr lang="en-US" sz="2800" b="1" dirty="0">
                <a:solidFill>
                  <a:srgbClr val="000066"/>
                </a:solidFill>
                <a:latin typeface="Bradley Hand ITC" panose="03070402050302030203" pitchFamily="66" charset="0"/>
                <a:cs typeface="Calibri" panose="020F0502020204030204" pitchFamily="34" charset="0"/>
              </a:rPr>
              <a:t>Mo’ Knows Best!</a:t>
            </a: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286000"/>
            <a:ext cx="4114800" cy="4114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2632" y="2667000"/>
            <a:ext cx="1010168" cy="1371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257800" y="3886200"/>
            <a:ext cx="2667000" cy="830997"/>
          </a:xfrm>
          <a:prstGeom prst="rect">
            <a:avLst/>
          </a:prstGeom>
          <a:noFill/>
        </p:spPr>
        <p:txBody>
          <a:bodyPr wrap="square" rtlCol="0">
            <a:spAutoFit/>
          </a:bodyPr>
          <a:lstStyle/>
          <a:p>
            <a:pPr algn="ctr"/>
            <a:r>
              <a:rPr lang="en-US" sz="2800" b="1" dirty="0">
                <a:solidFill>
                  <a:srgbClr val="000066"/>
                </a:solidFill>
                <a:latin typeface="Bradley Hand ITC" panose="03070402050302030203" pitchFamily="66" charset="0"/>
                <a:cs typeface="Calibri" panose="020F0502020204030204" pitchFamily="34" charset="0"/>
              </a:rPr>
              <a:t>WWMD?</a:t>
            </a:r>
          </a:p>
          <a:p>
            <a:pPr algn="ctr"/>
            <a:r>
              <a:rPr lang="en-US" b="1" dirty="0">
                <a:solidFill>
                  <a:srgbClr val="000066"/>
                </a:solidFill>
                <a:latin typeface="Bradley Hand ITC" panose="03070402050302030203" pitchFamily="66" charset="0"/>
                <a:cs typeface="Calibri" panose="020F0502020204030204" pitchFamily="34" charset="0"/>
              </a:rPr>
              <a:t>What would Moses Do?</a:t>
            </a:r>
          </a:p>
        </p:txBody>
      </p:sp>
      <p:sp>
        <p:nvSpPr>
          <p:cNvPr id="9"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447800" y="838200"/>
            <a:ext cx="6248400" cy="579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1200"/>
              </a:spcAft>
              <a:buFont typeface="+mj-lt"/>
              <a:buAutoNum type="romanUcPeriod"/>
              <a:tabLst>
                <a:tab pos="1939925" algn="l"/>
              </a:tabLst>
            </a:pPr>
            <a:r>
              <a:rPr lang="en-US" altLang="en-US" sz="2600" b="1" dirty="0">
                <a:latin typeface="Calibri" panose="020F0502020204030204" pitchFamily="34" charset="0"/>
              </a:rPr>
              <a:t>Our Purpose, Aim, and Objective</a:t>
            </a:r>
          </a:p>
          <a:p>
            <a:pPr marL="461963" indent="-461963" eaLnBrk="1" hangingPunct="1">
              <a:spcBef>
                <a:spcPts val="0"/>
              </a:spcBef>
              <a:spcAft>
                <a:spcPts val="1200"/>
              </a:spcAft>
              <a:buFont typeface="+mj-lt"/>
              <a:buAutoNum type="romanUcPeriod"/>
              <a:tabLst>
                <a:tab pos="1939925" algn="l"/>
              </a:tabLst>
            </a:pPr>
            <a:r>
              <a:rPr lang="en-US" sz="2600" b="1" dirty="0">
                <a:latin typeface="Calibri" panose="020F0502020204030204" pitchFamily="34" charset="0"/>
              </a:rPr>
              <a:t>Review</a:t>
            </a:r>
            <a:endParaRPr lang="en-US" altLang="en-US" sz="2600" b="1" dirty="0">
              <a:latin typeface="Calibri" panose="020F0502020204030204" pitchFamily="34" charset="0"/>
            </a:endParaRP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Introduction to Rules of Jewish Baseball</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Contextual Background</a:t>
            </a:r>
          </a:p>
          <a:p>
            <a:pPr marL="461963" lvl="1" indent="-461963" eaLnBrk="1" hangingPunct="1">
              <a:spcBef>
                <a:spcPts val="0"/>
              </a:spcBef>
              <a:spcAft>
                <a:spcPts val="1200"/>
              </a:spcAft>
              <a:buFont typeface="+mj-lt"/>
              <a:buAutoNum type="romanUcPeriod" startAt="3"/>
              <a:tabLst>
                <a:tab pos="1939925" algn="l"/>
              </a:tabLst>
            </a:pPr>
            <a:r>
              <a:rPr lang="en-US" sz="2600" b="1" dirty="0">
                <a:latin typeface="Calibri" panose="020F0502020204030204" pitchFamily="34" charset="0"/>
              </a:rPr>
              <a:t>Contrast and Comparison of Law &amp; Grace – Exo. 3:1-10</a:t>
            </a:r>
          </a:p>
          <a:p>
            <a:pPr marL="914400" lvl="2" indent="-514350" eaLnBrk="1" hangingPunct="1">
              <a:spcBef>
                <a:spcPts val="0"/>
              </a:spcBef>
              <a:spcAft>
                <a:spcPts val="1200"/>
              </a:spcAft>
              <a:buFont typeface="+mj-lt"/>
              <a:buAutoNum type="alphaUcPeriod"/>
              <a:tabLst>
                <a:tab pos="1939925" algn="l"/>
              </a:tabLst>
            </a:pPr>
            <a:r>
              <a:rPr lang="en-US" sz="2600" b="1" dirty="0">
                <a:latin typeface="Calibri" panose="020F0502020204030204" pitchFamily="34" charset="0"/>
              </a:rPr>
              <a:t>Foretaste of Future Lessons</a:t>
            </a:r>
          </a:p>
          <a:p>
            <a:pPr marL="914400" lvl="2" indent="-514350" eaLnBrk="1" hangingPunct="1">
              <a:spcBef>
                <a:spcPts val="0"/>
              </a:spcBef>
              <a:spcAft>
                <a:spcPts val="1200"/>
              </a:spcAft>
              <a:buFont typeface="+mj-lt"/>
              <a:buAutoNum type="alphaUcPeriod"/>
              <a:tabLst>
                <a:tab pos="1939925" algn="l"/>
              </a:tabLst>
            </a:pPr>
            <a:r>
              <a:rPr lang="en-US" sz="2600" b="1" dirty="0">
                <a:latin typeface="Calibri" panose="020F0502020204030204" pitchFamily="34" charset="0"/>
              </a:rPr>
              <a:t>Some things to consider regarding a proper perspective</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Conclusion</a:t>
            </a:r>
          </a:p>
        </p:txBody>
      </p:sp>
    </p:spTree>
    <p:extLst>
      <p:ext uri="{BB962C8B-B14F-4D97-AF65-F5344CB8AC3E}">
        <p14:creationId xmlns:p14="http://schemas.microsoft.com/office/powerpoint/2010/main" val="310211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447800" y="838200"/>
            <a:ext cx="6248400" cy="579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1200"/>
              </a:spcAft>
              <a:buFont typeface="+mj-lt"/>
              <a:buAutoNum type="romanUcPeriod"/>
              <a:tabLst>
                <a:tab pos="1939925" algn="l"/>
              </a:tabLst>
            </a:pPr>
            <a:r>
              <a:rPr lang="en-US" altLang="en-US" sz="2600" b="1" dirty="0">
                <a:latin typeface="Calibri" panose="020F0502020204030204" pitchFamily="34" charset="0"/>
              </a:rPr>
              <a:t>Our Purpose, Aim, and Objective</a:t>
            </a:r>
          </a:p>
          <a:p>
            <a:pPr marL="461963" indent="-461963" eaLnBrk="1" hangingPunct="1">
              <a:spcBef>
                <a:spcPts val="0"/>
              </a:spcBef>
              <a:spcAft>
                <a:spcPts val="1200"/>
              </a:spcAft>
              <a:buFont typeface="+mj-lt"/>
              <a:buAutoNum type="romanUcPeriod"/>
              <a:tabLst>
                <a:tab pos="1939925" algn="l"/>
              </a:tabLst>
            </a:pPr>
            <a:r>
              <a:rPr lang="en-US" sz="2600" b="1" dirty="0">
                <a:latin typeface="Calibri" panose="020F0502020204030204" pitchFamily="34" charset="0"/>
              </a:rPr>
              <a:t>Review</a:t>
            </a:r>
            <a:endParaRPr lang="en-US" altLang="en-US" sz="2600" b="1" dirty="0">
              <a:latin typeface="Calibri" panose="020F0502020204030204" pitchFamily="34" charset="0"/>
            </a:endParaRP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Introduction to Rules of Jewish Baseball</a:t>
            </a:r>
          </a:p>
          <a:p>
            <a:pPr marL="461963" lvl="1" indent="-461963" eaLnBrk="1" hangingPunct="1">
              <a:spcBef>
                <a:spcPts val="0"/>
              </a:spcBef>
              <a:spcAft>
                <a:spcPts val="1200"/>
              </a:spcAft>
              <a:buFont typeface="+mj-lt"/>
              <a:buAutoNum type="romanUcPeriod" startAt="3"/>
              <a:tabLst>
                <a:tab pos="1939925" algn="l"/>
              </a:tabLst>
            </a:pPr>
            <a:r>
              <a:rPr lang="en-US" altLang="en-US" sz="2600" b="1" dirty="0">
                <a:highlight>
                  <a:srgbClr val="FFFF00"/>
                </a:highlight>
                <a:latin typeface="Calibri" panose="020F0502020204030204" pitchFamily="34" charset="0"/>
              </a:rPr>
              <a:t>Contextual Background</a:t>
            </a:r>
          </a:p>
          <a:p>
            <a:pPr marL="461963" lvl="1" indent="-461963" eaLnBrk="1" hangingPunct="1">
              <a:spcBef>
                <a:spcPts val="0"/>
              </a:spcBef>
              <a:spcAft>
                <a:spcPts val="1200"/>
              </a:spcAft>
              <a:buFont typeface="+mj-lt"/>
              <a:buAutoNum type="romanUcPeriod" startAt="3"/>
              <a:tabLst>
                <a:tab pos="1939925" algn="l"/>
              </a:tabLst>
            </a:pPr>
            <a:r>
              <a:rPr lang="en-US" sz="2600" b="1" dirty="0">
                <a:latin typeface="Calibri" panose="020F0502020204030204" pitchFamily="34" charset="0"/>
              </a:rPr>
              <a:t>Contrast and Comparison of Law &amp; Grace – Exo. 3:1-10</a:t>
            </a:r>
          </a:p>
          <a:p>
            <a:pPr marL="914400" lvl="2" indent="-514350" eaLnBrk="1" hangingPunct="1">
              <a:spcBef>
                <a:spcPts val="0"/>
              </a:spcBef>
              <a:spcAft>
                <a:spcPts val="1200"/>
              </a:spcAft>
              <a:buFont typeface="+mj-lt"/>
              <a:buAutoNum type="alphaUcPeriod"/>
              <a:tabLst>
                <a:tab pos="1939925" algn="l"/>
              </a:tabLst>
            </a:pPr>
            <a:r>
              <a:rPr lang="en-US" sz="2600" b="1" dirty="0">
                <a:latin typeface="Calibri" panose="020F0502020204030204" pitchFamily="34" charset="0"/>
              </a:rPr>
              <a:t>Foretaste of Future Lessons</a:t>
            </a:r>
          </a:p>
          <a:p>
            <a:pPr marL="914400" lvl="2" indent="-514350" eaLnBrk="1" hangingPunct="1">
              <a:spcBef>
                <a:spcPts val="0"/>
              </a:spcBef>
              <a:spcAft>
                <a:spcPts val="1200"/>
              </a:spcAft>
              <a:buFont typeface="+mj-lt"/>
              <a:buAutoNum type="alphaUcPeriod"/>
              <a:tabLst>
                <a:tab pos="1939925" algn="l"/>
              </a:tabLst>
            </a:pPr>
            <a:r>
              <a:rPr lang="en-US" sz="2600" b="1" dirty="0">
                <a:latin typeface="Calibri" panose="020F0502020204030204" pitchFamily="34" charset="0"/>
              </a:rPr>
              <a:t>Some things to consider regarding a proper perspective</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Conclusion</a:t>
            </a:r>
          </a:p>
        </p:txBody>
      </p:sp>
    </p:spTree>
    <p:extLst>
      <p:ext uri="{BB962C8B-B14F-4D97-AF65-F5344CB8AC3E}">
        <p14:creationId xmlns:p14="http://schemas.microsoft.com/office/powerpoint/2010/main" val="2682145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375" y="685800"/>
            <a:ext cx="88432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extLst>
      <p:ext uri="{BB962C8B-B14F-4D97-AF65-F5344CB8AC3E}">
        <p14:creationId xmlns:p14="http://schemas.microsoft.com/office/powerpoint/2010/main" val="417116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haroahs Brick with Straw"/>
          <p:cNvPicPr>
            <a:picLocks noChangeAspect="1" noChangeArrowheads="1"/>
          </p:cNvPicPr>
          <p:nvPr/>
        </p:nvPicPr>
        <p:blipFill>
          <a:blip r:embed="rId3" cstate="email">
            <a:lum bright="-24000" contrast="36000"/>
            <a:extLst>
              <a:ext uri="{28A0092B-C50C-407E-A947-70E740481C1C}">
                <a14:useLocalDpi xmlns:a14="http://schemas.microsoft.com/office/drawing/2010/main"/>
              </a:ext>
            </a:extLst>
          </a:blip>
          <a:srcRect/>
          <a:stretch>
            <a:fillRect/>
          </a:stretch>
        </p:blipFill>
        <p:spPr bwMode="auto">
          <a:xfrm>
            <a:off x="300037" y="838200"/>
            <a:ext cx="4195763"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8550" name="Picture 6" descr="Moses in baske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352800"/>
            <a:ext cx="42672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a:spLocks noChangeArrowheads="1"/>
          </p:cNvSpPr>
          <p:nvPr/>
        </p:nvSpPr>
        <p:spPr bwMode="auto">
          <a:xfrm>
            <a:off x="4648200" y="838200"/>
            <a:ext cx="441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800" b="1" dirty="0">
                <a:latin typeface="Calibri" panose="020F0502020204030204" pitchFamily="34" charset="0"/>
                <a:cs typeface="Calibri" panose="020F0502020204030204" pitchFamily="34" charset="0"/>
              </a:rPr>
              <a:t>Brick made of straw and mud with Pharaoh's stamp.</a:t>
            </a:r>
          </a:p>
        </p:txBody>
      </p:sp>
      <p:sp>
        <p:nvSpPr>
          <p:cNvPr id="6" name="Rectangle 5"/>
          <p:cNvSpPr>
            <a:spLocks noChangeArrowheads="1"/>
          </p:cNvSpPr>
          <p:nvPr/>
        </p:nvSpPr>
        <p:spPr bwMode="auto">
          <a:xfrm>
            <a:off x="206375" y="4724400"/>
            <a:ext cx="426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800" b="1" dirty="0">
                <a:latin typeface="Calibri" panose="020F0502020204030204" pitchFamily="34" charset="0"/>
                <a:cs typeface="Calibri" panose="020F0502020204030204" pitchFamily="34" charset="0"/>
              </a:rPr>
              <a:t>Moses found by Pharaoh's daughter.</a:t>
            </a: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descr="shepherd-in-wilderne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352800"/>
            <a:ext cx="42672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8553" name="Picture 9" descr="Moses slays an Egyptian"/>
          <p:cNvPicPr>
            <a:picLocks noChangeAspect="1" noChangeArrowheads="1"/>
          </p:cNvPicPr>
          <p:nvPr/>
        </p:nvPicPr>
        <p:blipFill>
          <a:blip r:embed="rId4" cstate="email">
            <a:lum contrast="6000"/>
            <a:extLst>
              <a:ext uri="{28A0092B-C50C-407E-A947-70E740481C1C}">
                <a14:useLocalDpi xmlns:a14="http://schemas.microsoft.com/office/drawing/2010/main"/>
              </a:ext>
            </a:extLst>
          </a:blip>
          <a:srcRect/>
          <a:stretch>
            <a:fillRect/>
          </a:stretch>
        </p:blipFill>
        <p:spPr bwMode="auto">
          <a:xfrm>
            <a:off x="4579937" y="914400"/>
            <a:ext cx="4259263"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a:spLocks noChangeArrowheads="1"/>
          </p:cNvSpPr>
          <p:nvPr/>
        </p:nvSpPr>
        <p:spPr bwMode="auto">
          <a:xfrm>
            <a:off x="228600" y="1838325"/>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800" b="1" dirty="0">
                <a:latin typeface="Calibri" panose="020F0502020204030204" pitchFamily="34" charset="0"/>
                <a:cs typeface="Calibri" panose="020F0502020204030204" pitchFamily="34" charset="0"/>
              </a:rPr>
              <a:t>Moses kill an Egyptian.</a:t>
            </a:r>
          </a:p>
        </p:txBody>
      </p:sp>
      <p:sp>
        <p:nvSpPr>
          <p:cNvPr id="2" name="Rectangle 1"/>
          <p:cNvSpPr>
            <a:spLocks noChangeArrowheads="1"/>
          </p:cNvSpPr>
          <p:nvPr/>
        </p:nvSpPr>
        <p:spPr bwMode="auto">
          <a:xfrm>
            <a:off x="4703763" y="4953000"/>
            <a:ext cx="40592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800" b="1" dirty="0">
                <a:latin typeface="Calibri" panose="020F0502020204030204" pitchFamily="34" charset="0"/>
                <a:cs typeface="Calibri" panose="020F0502020204030204" pitchFamily="34" charset="0"/>
              </a:rPr>
              <a:t>Moses flees Egypt and becomes a shepherd.</a:t>
            </a: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descr="shepherd-in-wilderne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700764"/>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641694"/>
            <a:ext cx="3241841" cy="2473106"/>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0960" y="3733800"/>
            <a:ext cx="2842080" cy="2743200"/>
          </a:xfrm>
          <a:prstGeom prst="rect">
            <a:avLst/>
          </a:prstGeom>
        </p:spPr>
      </p:pic>
      <p:sp>
        <p:nvSpPr>
          <p:cNvPr id="9" name="Rectangle 8"/>
          <p:cNvSpPr>
            <a:spLocks noChangeArrowheads="1"/>
          </p:cNvSpPr>
          <p:nvPr/>
        </p:nvSpPr>
        <p:spPr bwMode="auto">
          <a:xfrm>
            <a:off x="2438400" y="842963"/>
            <a:ext cx="426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3600" b="1" dirty="0">
                <a:latin typeface="Calibri" panose="020F0502020204030204" pitchFamily="34" charset="0"/>
                <a:cs typeface="Calibri" panose="020F0502020204030204" pitchFamily="34" charset="0"/>
              </a:rPr>
              <a:t>40 / 40 / 40</a:t>
            </a: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extLst>
      <p:ext uri="{BB962C8B-B14F-4D97-AF65-F5344CB8AC3E}">
        <p14:creationId xmlns:p14="http://schemas.microsoft.com/office/powerpoint/2010/main" val="2229971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200" b="1" kern="0" dirty="0">
                <a:solidFill>
                  <a:schemeClr val="tx1"/>
                </a:solidFill>
                <a:latin typeface="Calibri" panose="020F0502020204030204" pitchFamily="34" charset="0"/>
              </a:rPr>
              <a:t>Outline</a:t>
            </a:r>
            <a:endParaRPr lang="en-US" sz="3200" kern="0" dirty="0">
              <a:solidFill>
                <a:schemeClr val="tx1"/>
              </a:solidFill>
              <a:latin typeface="Calibri" panose="020F0502020204030204" pitchFamily="34" charset="0"/>
            </a:endParaRPr>
          </a:p>
        </p:txBody>
      </p:sp>
      <p:sp>
        <p:nvSpPr>
          <p:cNvPr id="3" name="Rectangle 3"/>
          <p:cNvSpPr txBox="1">
            <a:spLocks noChangeArrowheads="1"/>
          </p:cNvSpPr>
          <p:nvPr/>
        </p:nvSpPr>
        <p:spPr>
          <a:xfrm>
            <a:off x="1447800" y="838200"/>
            <a:ext cx="6248400" cy="579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indent="-461963" eaLnBrk="1" hangingPunct="1">
              <a:spcBef>
                <a:spcPts val="0"/>
              </a:spcBef>
              <a:spcAft>
                <a:spcPts val="1200"/>
              </a:spcAft>
              <a:buFont typeface="+mj-lt"/>
              <a:buAutoNum type="romanUcPeriod"/>
              <a:tabLst>
                <a:tab pos="1939925" algn="l"/>
              </a:tabLst>
            </a:pPr>
            <a:r>
              <a:rPr lang="en-US" altLang="en-US" sz="2600" b="1" dirty="0">
                <a:latin typeface="Calibri" panose="020F0502020204030204" pitchFamily="34" charset="0"/>
              </a:rPr>
              <a:t>Our Purpose, Aim, and Objective</a:t>
            </a:r>
          </a:p>
          <a:p>
            <a:pPr marL="461963" indent="-461963" eaLnBrk="1" hangingPunct="1">
              <a:spcBef>
                <a:spcPts val="0"/>
              </a:spcBef>
              <a:spcAft>
                <a:spcPts val="1200"/>
              </a:spcAft>
              <a:buFont typeface="+mj-lt"/>
              <a:buAutoNum type="romanUcPeriod"/>
              <a:tabLst>
                <a:tab pos="1939925" algn="l"/>
              </a:tabLst>
            </a:pPr>
            <a:r>
              <a:rPr lang="en-US" sz="2600" b="1" dirty="0">
                <a:latin typeface="Calibri" panose="020F0502020204030204" pitchFamily="34" charset="0"/>
              </a:rPr>
              <a:t>Review</a:t>
            </a:r>
            <a:endParaRPr lang="en-US" altLang="en-US" sz="2600" b="1" dirty="0">
              <a:latin typeface="Calibri" panose="020F0502020204030204" pitchFamily="34" charset="0"/>
            </a:endParaRP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Introduction to Rules of Jewish Baseball</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Contextual Background</a:t>
            </a:r>
          </a:p>
          <a:p>
            <a:pPr marL="461963" lvl="1" indent="-461963" eaLnBrk="1" hangingPunct="1">
              <a:spcBef>
                <a:spcPts val="0"/>
              </a:spcBef>
              <a:spcAft>
                <a:spcPts val="1200"/>
              </a:spcAft>
              <a:buFont typeface="+mj-lt"/>
              <a:buAutoNum type="romanUcPeriod" startAt="3"/>
              <a:tabLst>
                <a:tab pos="1939925" algn="l"/>
              </a:tabLst>
            </a:pPr>
            <a:r>
              <a:rPr lang="en-US" sz="2600" b="1" dirty="0">
                <a:highlight>
                  <a:srgbClr val="FFFF00"/>
                </a:highlight>
                <a:latin typeface="Calibri" panose="020F0502020204030204" pitchFamily="34" charset="0"/>
              </a:rPr>
              <a:t>Contrast and Comparison of Law &amp; Grace – Exo. 3:1-10</a:t>
            </a:r>
          </a:p>
          <a:p>
            <a:pPr marL="914400" lvl="2" indent="-514350" eaLnBrk="1" hangingPunct="1">
              <a:spcBef>
                <a:spcPts val="0"/>
              </a:spcBef>
              <a:spcAft>
                <a:spcPts val="1200"/>
              </a:spcAft>
              <a:buFont typeface="+mj-lt"/>
              <a:buAutoNum type="alphaUcPeriod"/>
              <a:tabLst>
                <a:tab pos="1939925" algn="l"/>
              </a:tabLst>
            </a:pPr>
            <a:r>
              <a:rPr lang="en-US" sz="2600" b="1" dirty="0">
                <a:highlight>
                  <a:srgbClr val="FFFF00"/>
                </a:highlight>
                <a:latin typeface="Calibri" panose="020F0502020204030204" pitchFamily="34" charset="0"/>
              </a:rPr>
              <a:t>Foretaste of Future Lessons</a:t>
            </a:r>
          </a:p>
          <a:p>
            <a:pPr marL="914400" lvl="2" indent="-514350" eaLnBrk="1" hangingPunct="1">
              <a:spcBef>
                <a:spcPts val="0"/>
              </a:spcBef>
              <a:spcAft>
                <a:spcPts val="1200"/>
              </a:spcAft>
              <a:buFont typeface="+mj-lt"/>
              <a:buAutoNum type="alphaUcPeriod"/>
              <a:tabLst>
                <a:tab pos="1939925" algn="l"/>
              </a:tabLst>
            </a:pPr>
            <a:r>
              <a:rPr lang="en-US" sz="2600" b="1" dirty="0">
                <a:highlight>
                  <a:srgbClr val="FFFF00"/>
                </a:highlight>
                <a:latin typeface="Calibri" panose="020F0502020204030204" pitchFamily="34" charset="0"/>
              </a:rPr>
              <a:t>Some things to consider regarding a proper perspective</a:t>
            </a:r>
          </a:p>
          <a:p>
            <a:pPr marL="461963" lvl="1" indent="-461963" eaLnBrk="1" hangingPunct="1">
              <a:spcBef>
                <a:spcPts val="0"/>
              </a:spcBef>
              <a:spcAft>
                <a:spcPts val="1200"/>
              </a:spcAft>
              <a:buFont typeface="+mj-lt"/>
              <a:buAutoNum type="romanUcPeriod" startAt="3"/>
              <a:tabLst>
                <a:tab pos="1939925" algn="l"/>
              </a:tabLst>
            </a:pPr>
            <a:r>
              <a:rPr lang="en-US" altLang="en-US" sz="2600" b="1" dirty="0">
                <a:latin typeface="Calibri" panose="020F0502020204030204" pitchFamily="34" charset="0"/>
              </a:rPr>
              <a:t>Conclusion</a:t>
            </a:r>
          </a:p>
        </p:txBody>
      </p:sp>
    </p:spTree>
    <p:extLst>
      <p:ext uri="{BB962C8B-B14F-4D97-AF65-F5344CB8AC3E}">
        <p14:creationId xmlns:p14="http://schemas.microsoft.com/office/powerpoint/2010/main" val="1373484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5" name="Rectangle 4"/>
          <p:cNvSpPr/>
          <p:nvPr/>
        </p:nvSpPr>
        <p:spPr>
          <a:xfrm>
            <a:off x="76200" y="85298"/>
            <a:ext cx="9043810" cy="5452775"/>
          </a:xfrm>
          <a:prstGeom prst="rect">
            <a:avLst/>
          </a:prstGeom>
        </p:spPr>
        <p:txBody>
          <a:bodyPr wrap="square">
            <a:spAutoFit/>
          </a:bodyPr>
          <a:lstStyle/>
          <a:p>
            <a:pPr marL="0" marR="0" algn="ctr">
              <a:spcBef>
                <a:spcPts val="0"/>
              </a:spcBef>
              <a:spcAft>
                <a:spcPts val="1000"/>
              </a:spcAft>
            </a:pPr>
            <a:r>
              <a:rPr lang="en-US" sz="3200" b="1" dirty="0">
                <a:solidFill>
                  <a:srgbClr val="0000FF"/>
                </a:solidFill>
                <a:latin typeface="Calibri" panose="020F0502020204030204" pitchFamily="34" charset="0"/>
                <a:cs typeface="Calibri" panose="020F0502020204030204" pitchFamily="34" charset="0"/>
              </a:rPr>
              <a:t>Exodus 3:1–10 (NASB95) </a:t>
            </a:r>
          </a:p>
          <a:p>
            <a:pPr marL="0" marR="0" algn="just">
              <a:spcBef>
                <a:spcPts val="0"/>
              </a:spcBef>
              <a:spcAft>
                <a:spcPts val="1000"/>
              </a:spcAft>
            </a:pPr>
            <a:r>
              <a:rPr lang="en-US" sz="2800" baseline="30000" dirty="0">
                <a:latin typeface="Calibri" panose="020F0502020204030204" pitchFamily="34" charset="0"/>
                <a:cs typeface="Calibri" panose="020F0502020204030204" pitchFamily="34" charset="0"/>
              </a:rPr>
              <a:t>1</a:t>
            </a:r>
            <a:r>
              <a:rPr lang="en-US" sz="2800" dirty="0">
                <a:latin typeface="Calibri" panose="020F0502020204030204" pitchFamily="34" charset="0"/>
                <a:cs typeface="Calibri" panose="020F0502020204030204" pitchFamily="34" charset="0"/>
              </a:rPr>
              <a:t> Now Moses was pasturing the flock of Jethro his father-in-law, the priest of Midian; and he led the flock to the west side of the wilderness and came to </a:t>
            </a:r>
            <a:r>
              <a:rPr lang="en-US" sz="2800" dirty="0" err="1">
                <a:latin typeface="Calibri" panose="020F0502020204030204" pitchFamily="34" charset="0"/>
                <a:cs typeface="Calibri" panose="020F0502020204030204" pitchFamily="34" charset="0"/>
              </a:rPr>
              <a:t>Horeb</a:t>
            </a:r>
            <a:r>
              <a:rPr lang="en-US" sz="2800" dirty="0">
                <a:latin typeface="Calibri" panose="020F0502020204030204" pitchFamily="34" charset="0"/>
                <a:cs typeface="Calibri" panose="020F0502020204030204" pitchFamily="34" charset="0"/>
              </a:rPr>
              <a:t>, the mountain of God. </a:t>
            </a:r>
            <a:r>
              <a:rPr lang="en-US" sz="2800" baseline="30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 The angel of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appeared to him in a blazing fire from the midst of a bush; and he looked, and behold, the bush was burning with fire, yet the bush was not consumed. </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So Moses said, “I must turn aside now and see this marvelous sight, why the bush is not burned up.” </a:t>
            </a:r>
            <a:r>
              <a:rPr lang="en-US" sz="2800" baseline="30000" dirty="0">
                <a:latin typeface="Calibri" panose="020F0502020204030204" pitchFamily="34" charset="0"/>
                <a:cs typeface="Calibri" panose="020F0502020204030204" pitchFamily="34" charset="0"/>
              </a:rPr>
              <a:t>4</a:t>
            </a:r>
            <a:r>
              <a:rPr lang="en-US" sz="2800" dirty="0">
                <a:latin typeface="Calibri" panose="020F0502020204030204" pitchFamily="34" charset="0"/>
                <a:cs typeface="Calibri" panose="020F0502020204030204" pitchFamily="34" charset="0"/>
              </a:rPr>
              <a:t> When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saw that he turned aside to look, God called to him from the midst of the bush and said, “Moses, Moses!” And he said, “Here I am.”</a:t>
            </a:r>
            <a:endParaRPr lang="en-US" sz="2800" dirty="0">
              <a:effectLst/>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5" name="Rectangle 4"/>
          <p:cNvSpPr/>
          <p:nvPr/>
        </p:nvSpPr>
        <p:spPr>
          <a:xfrm>
            <a:off x="76200" y="85298"/>
            <a:ext cx="9043810" cy="5452775"/>
          </a:xfrm>
          <a:prstGeom prst="rect">
            <a:avLst/>
          </a:prstGeom>
        </p:spPr>
        <p:txBody>
          <a:bodyPr wrap="square">
            <a:spAutoFit/>
          </a:bodyPr>
          <a:lstStyle/>
          <a:p>
            <a:pPr marL="0" marR="0" algn="ctr">
              <a:spcBef>
                <a:spcPts val="0"/>
              </a:spcBef>
              <a:spcAft>
                <a:spcPts val="1000"/>
              </a:spcAft>
            </a:pPr>
            <a:r>
              <a:rPr lang="en-US" sz="3200" b="1" dirty="0">
                <a:solidFill>
                  <a:srgbClr val="0000FF"/>
                </a:solidFill>
                <a:latin typeface="Calibri" panose="020F0502020204030204" pitchFamily="34" charset="0"/>
                <a:cs typeface="Calibri" panose="020F0502020204030204" pitchFamily="34" charset="0"/>
              </a:rPr>
              <a:t>Exodus 3:1–10 (NASB95) </a:t>
            </a:r>
          </a:p>
          <a:p>
            <a:pPr marL="0" marR="0" algn="just">
              <a:spcBef>
                <a:spcPts val="0"/>
              </a:spcBef>
              <a:spcAft>
                <a:spcPts val="1000"/>
              </a:spcAft>
            </a:pPr>
            <a:r>
              <a:rPr lang="en-US" sz="2800" baseline="30000" dirty="0">
                <a:latin typeface="Calibri" panose="020F0502020204030204" pitchFamily="34" charset="0"/>
                <a:cs typeface="Calibri" panose="020F0502020204030204" pitchFamily="34" charset="0"/>
              </a:rPr>
              <a:t>5</a:t>
            </a:r>
            <a:r>
              <a:rPr lang="en-US" sz="2800" dirty="0">
                <a:latin typeface="Calibri" panose="020F0502020204030204" pitchFamily="34" charset="0"/>
                <a:cs typeface="Calibri" panose="020F0502020204030204" pitchFamily="34" charset="0"/>
              </a:rPr>
              <a:t> Then He said, </a:t>
            </a:r>
            <a:r>
              <a:rPr lang="en-US" sz="2800" b="1" dirty="0">
                <a:solidFill>
                  <a:srgbClr val="0000FF"/>
                </a:solidFill>
                <a:latin typeface="Calibri" panose="020F0502020204030204" pitchFamily="34" charset="0"/>
                <a:cs typeface="Calibri" panose="020F0502020204030204" pitchFamily="34" charset="0"/>
              </a:rPr>
              <a:t>“Do not come near here; remove your sandals from your feet, for the place on which you are standing is holy ground.” </a:t>
            </a:r>
            <a:r>
              <a:rPr lang="en-US" sz="2800" baseline="30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 He said also, “I am the God of your father, the God of Abraham, the God of Isaac, and the God of Jacob.” Then Moses hid his face, for he was afraid to look at God. </a:t>
            </a:r>
            <a:r>
              <a:rPr lang="en-US" sz="2800" baseline="30000" dirty="0">
                <a:latin typeface="Calibri" panose="020F0502020204030204" pitchFamily="34" charset="0"/>
                <a:cs typeface="Calibri" panose="020F0502020204030204" pitchFamily="34" charset="0"/>
              </a:rPr>
              <a:t>7</a:t>
            </a:r>
            <a:r>
              <a:rPr lang="en-US" sz="2800" dirty="0">
                <a:latin typeface="Calibri" panose="020F0502020204030204" pitchFamily="34" charset="0"/>
                <a:cs typeface="Calibri" panose="020F0502020204030204" pitchFamily="34" charset="0"/>
              </a:rPr>
              <a:t>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said, “I have surely seen the affliction of My people who are in Egypt, and have given heed to their cry because of their taskmasters, for I am aware of their sufferings. </a:t>
            </a:r>
            <a:r>
              <a:rPr lang="en-US" sz="2800" baseline="30000" dirty="0">
                <a:latin typeface="Calibri" panose="020F0502020204030204" pitchFamily="34" charset="0"/>
                <a:cs typeface="Calibri" panose="020F0502020204030204" pitchFamily="34" charset="0"/>
              </a:rPr>
              <a:t>8</a:t>
            </a:r>
            <a:r>
              <a:rPr lang="en-US" sz="2800" dirty="0">
                <a:latin typeface="Calibri" panose="020F0502020204030204" pitchFamily="34" charset="0"/>
                <a:cs typeface="Calibri" panose="020F0502020204030204" pitchFamily="34" charset="0"/>
              </a:rPr>
              <a:t> “So I have come down to deliver them from the power of the Egyptians, and to bring them up from that land to a good and spacious land, to a land flowing with milk…</a:t>
            </a:r>
            <a:endParaRPr lang="en-US" sz="28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195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5" name="Rectangle 4"/>
          <p:cNvSpPr/>
          <p:nvPr/>
        </p:nvSpPr>
        <p:spPr>
          <a:xfrm>
            <a:off x="76200" y="85298"/>
            <a:ext cx="9043810" cy="3729226"/>
          </a:xfrm>
          <a:prstGeom prst="rect">
            <a:avLst/>
          </a:prstGeom>
        </p:spPr>
        <p:txBody>
          <a:bodyPr wrap="square">
            <a:spAutoFit/>
          </a:bodyPr>
          <a:lstStyle/>
          <a:p>
            <a:pPr marL="0" marR="0" algn="ctr">
              <a:spcBef>
                <a:spcPts val="0"/>
              </a:spcBef>
              <a:spcAft>
                <a:spcPts val="1000"/>
              </a:spcAft>
            </a:pPr>
            <a:r>
              <a:rPr lang="en-US" sz="3200" b="1" dirty="0">
                <a:solidFill>
                  <a:srgbClr val="0000FF"/>
                </a:solidFill>
                <a:latin typeface="Calibri" panose="020F0502020204030204" pitchFamily="34" charset="0"/>
                <a:cs typeface="Calibri" panose="020F0502020204030204" pitchFamily="34" charset="0"/>
              </a:rPr>
              <a:t>Exodus 3:1–10 (NASB95) </a:t>
            </a:r>
          </a:p>
          <a:p>
            <a:pPr marL="0" marR="0" algn="just">
              <a:spcBef>
                <a:spcPts val="0"/>
              </a:spcBef>
              <a:spcAft>
                <a:spcPts val="1000"/>
              </a:spcAft>
            </a:pPr>
            <a:r>
              <a:rPr lang="en-US" sz="2800" dirty="0">
                <a:latin typeface="Calibri" panose="020F0502020204030204" pitchFamily="34" charset="0"/>
                <a:cs typeface="Calibri" panose="020F0502020204030204" pitchFamily="34" charset="0"/>
              </a:rPr>
              <a:t>…and honey, to the place of the Canaanite and the Hittite and the Amorite and the </a:t>
            </a:r>
            <a:r>
              <a:rPr lang="en-US" sz="2800" dirty="0" err="1">
                <a:latin typeface="Calibri" panose="020F0502020204030204" pitchFamily="34" charset="0"/>
                <a:cs typeface="Calibri" panose="020F0502020204030204" pitchFamily="34" charset="0"/>
              </a:rPr>
              <a:t>Perizzite</a:t>
            </a:r>
            <a:r>
              <a:rPr lang="en-US" sz="2800" dirty="0">
                <a:latin typeface="Calibri" panose="020F0502020204030204" pitchFamily="34" charset="0"/>
                <a:cs typeface="Calibri" panose="020F0502020204030204" pitchFamily="34" charset="0"/>
              </a:rPr>
              <a:t> and the </a:t>
            </a:r>
            <a:r>
              <a:rPr lang="en-US" sz="2800" dirty="0" err="1">
                <a:latin typeface="Calibri" panose="020F0502020204030204" pitchFamily="34" charset="0"/>
                <a:cs typeface="Calibri" panose="020F0502020204030204" pitchFamily="34" charset="0"/>
              </a:rPr>
              <a:t>Hivite</a:t>
            </a:r>
            <a:r>
              <a:rPr lang="en-US" sz="2800" dirty="0">
                <a:latin typeface="Calibri" panose="020F0502020204030204" pitchFamily="34" charset="0"/>
                <a:cs typeface="Calibri" panose="020F0502020204030204" pitchFamily="34" charset="0"/>
              </a:rPr>
              <a:t> and the </a:t>
            </a:r>
            <a:r>
              <a:rPr lang="en-US" sz="2800" dirty="0" err="1">
                <a:latin typeface="Calibri" panose="020F0502020204030204" pitchFamily="34" charset="0"/>
                <a:cs typeface="Calibri" panose="020F0502020204030204" pitchFamily="34" charset="0"/>
              </a:rPr>
              <a:t>Jebusite</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9</a:t>
            </a:r>
            <a:r>
              <a:rPr lang="en-US" sz="2800" dirty="0">
                <a:latin typeface="Calibri" panose="020F0502020204030204" pitchFamily="34" charset="0"/>
                <a:cs typeface="Calibri" panose="020F0502020204030204" pitchFamily="34" charset="0"/>
              </a:rPr>
              <a:t> “Now, behold, the cry of the sons of Israel has come to Me; furthermore, I have seen the oppression with which the Egyptians are oppressing them. </a:t>
            </a:r>
            <a:r>
              <a:rPr lang="en-US" sz="2800" baseline="30000" dirty="0">
                <a:latin typeface="Calibri" panose="020F0502020204030204" pitchFamily="34" charset="0"/>
                <a:cs typeface="Calibri" panose="020F0502020204030204" pitchFamily="34" charset="0"/>
              </a:rPr>
              <a:t>10</a:t>
            </a:r>
            <a:r>
              <a:rPr lang="en-US" sz="2800" dirty="0">
                <a:latin typeface="Calibri" panose="020F0502020204030204" pitchFamily="34" charset="0"/>
                <a:cs typeface="Calibri" panose="020F0502020204030204" pitchFamily="34" charset="0"/>
              </a:rPr>
              <a:t> “Therefore, come now, and I will send you to Pharaoh, so that you may bring My people, the sons of Israel, out of Egypt.” </a:t>
            </a:r>
            <a:endParaRPr lang="en-US" sz="28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7808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57250" y="762000"/>
            <a:ext cx="7429500" cy="685800"/>
          </a:xfrm>
        </p:spPr>
        <p:txBody>
          <a:bodyPr/>
          <a:lstStyle/>
          <a:p>
            <a:pPr eaLnBrk="1" hangingPunct="1"/>
            <a:r>
              <a:rPr lang="en-US" altLang="en-US" sz="4000" dirty="0">
                <a:solidFill>
                  <a:srgbClr val="0000FF"/>
                </a:solidFill>
              </a:rPr>
              <a:t> </a:t>
            </a:r>
            <a:r>
              <a:rPr lang="en-US" altLang="en-US" sz="3600" b="1" dirty="0">
                <a:solidFill>
                  <a:srgbClr val="0000FF"/>
                </a:solidFill>
              </a:rPr>
              <a:t>How would you like a career change?</a:t>
            </a:r>
          </a:p>
        </p:txBody>
      </p:sp>
      <p:pic>
        <p:nvPicPr>
          <p:cNvPr id="22534" name="Picture 9" descr="Shepherd &amp; Shee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9046" y="1828800"/>
            <a:ext cx="440590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extLst>
      <p:ext uri="{BB962C8B-B14F-4D97-AF65-F5344CB8AC3E}">
        <p14:creationId xmlns:p14="http://schemas.microsoft.com/office/powerpoint/2010/main" val="148518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3075" name="Content Placeholder 2"/>
          <p:cNvSpPr>
            <a:spLocks noGrp="1"/>
          </p:cNvSpPr>
          <p:nvPr>
            <p:ph idx="1"/>
          </p:nvPr>
        </p:nvSpPr>
        <p:spPr>
          <a:xfrm>
            <a:off x="2209800" y="1524000"/>
            <a:ext cx="6781800" cy="42672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FF"/>
                </a:solidFill>
                <a:latin typeface="Calibri" panose="020F0502020204030204" pitchFamily="34" charset="0"/>
                <a:cs typeface="Calibri" panose="020F0502020204030204" pitchFamily="34" charset="0"/>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752600"/>
            <a:ext cx="1828801"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7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a:latin typeface="Calibri" panose="020F0502020204030204" pitchFamily="34" charset="0"/>
                <a:cs typeface="Calibri" panose="020F0502020204030204" pitchFamily="34" charset="0"/>
              </a:rPr>
              <a:t>Law &amp; Grace</a:t>
            </a:r>
          </a:p>
        </p:txBody>
      </p:sp>
    </p:spTree>
    <p:extLst>
      <p:ext uri="{BB962C8B-B14F-4D97-AF65-F5344CB8AC3E}">
        <p14:creationId xmlns:p14="http://schemas.microsoft.com/office/powerpoint/2010/main" val="262582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body" sz="half" idx="2"/>
          </p:nvPr>
        </p:nvSpPr>
        <p:spPr>
          <a:xfrm>
            <a:off x="4267200" y="1676400"/>
            <a:ext cx="4724400" cy="3657600"/>
          </a:xfrm>
        </p:spPr>
        <p:txBody>
          <a:bodyPr/>
          <a:lstStyle/>
          <a:p>
            <a:pPr algn="just" eaLnBrk="1" hangingPunct="1">
              <a:lnSpc>
                <a:spcPct val="90000"/>
              </a:lnSpc>
            </a:pPr>
            <a:r>
              <a:rPr lang="en-US" altLang="en-US" sz="3000" dirty="0">
                <a:solidFill>
                  <a:srgbClr val="0000FF"/>
                </a:solidFill>
              </a:rPr>
              <a:t>So the angel of the Lord appears to Moses</a:t>
            </a:r>
            <a:r>
              <a:rPr lang="en-US" altLang="en-US" sz="3000" dirty="0"/>
              <a:t> as a burning bush that never burns up.</a:t>
            </a:r>
            <a:endParaRPr lang="en-US" altLang="en-US" sz="3000" dirty="0">
              <a:solidFill>
                <a:schemeClr val="bg1"/>
              </a:solidFill>
            </a:endParaRPr>
          </a:p>
          <a:p>
            <a:pPr algn="just" eaLnBrk="1" hangingPunct="1">
              <a:lnSpc>
                <a:spcPct val="90000"/>
              </a:lnSpc>
            </a:pPr>
            <a:r>
              <a:rPr lang="en-US" altLang="en-US" sz="3000" dirty="0"/>
              <a:t>That gets Moses’ attention &amp; draws him toward the burning bush for a closer look…  </a:t>
            </a:r>
          </a:p>
        </p:txBody>
      </p:sp>
      <p:pic>
        <p:nvPicPr>
          <p:cNvPr id="23558" name="Picture 8" descr="Moses &amp; the burning bush"/>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238125" y="1828800"/>
            <a:ext cx="380047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7" name="Rectangle 2"/>
          <p:cNvSpPr>
            <a:spLocks noGrp="1" noChangeArrowheads="1"/>
          </p:cNvSpPr>
          <p:nvPr>
            <p:ph type="title"/>
          </p:nvPr>
        </p:nvSpPr>
        <p:spPr>
          <a:xfrm>
            <a:off x="862013" y="762000"/>
            <a:ext cx="7419975" cy="685800"/>
          </a:xfrm>
        </p:spPr>
        <p:txBody>
          <a:bodyPr/>
          <a:lstStyle/>
          <a:p>
            <a:pPr eaLnBrk="1" hangingPunct="1"/>
            <a:r>
              <a:rPr lang="en-US" altLang="en-US" sz="4000" dirty="0">
                <a:solidFill>
                  <a:srgbClr val="0000FF"/>
                </a:solidFill>
              </a:rPr>
              <a:t> </a:t>
            </a:r>
            <a:r>
              <a:rPr lang="en-US" altLang="en-US" sz="3600" b="1" dirty="0">
                <a:solidFill>
                  <a:srgbClr val="0000FF"/>
                </a:solidFill>
              </a:rPr>
              <a:t>How would you like a career change?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685800"/>
            <a:ext cx="8229600" cy="1143000"/>
          </a:xfrm>
        </p:spPr>
        <p:txBody>
          <a:bodyPr/>
          <a:lstStyle/>
          <a:p>
            <a:pPr eaLnBrk="1" hangingPunct="1">
              <a:defRPr/>
            </a:pPr>
            <a:r>
              <a:rPr lang="en-US" sz="3600" b="1" dirty="0">
                <a:solidFill>
                  <a:srgbClr val="0000FF"/>
                </a:solidFill>
              </a:rPr>
              <a:t>“The Angel of the Lord”</a:t>
            </a:r>
            <a:endParaRPr lang="en-US" sz="3200" kern="1200" dirty="0">
              <a:solidFill>
                <a:schemeClr val="tx1"/>
              </a:solidFill>
              <a:ea typeface="+mn-ea"/>
            </a:endParaRPr>
          </a:p>
        </p:txBody>
      </p:sp>
      <p:sp>
        <p:nvSpPr>
          <p:cNvPr id="25603" name="Rectangle 3"/>
          <p:cNvSpPr>
            <a:spLocks noGrp="1" noChangeArrowheads="1"/>
          </p:cNvSpPr>
          <p:nvPr>
            <p:ph type="body" sz="half" idx="1"/>
          </p:nvPr>
        </p:nvSpPr>
        <p:spPr>
          <a:xfrm>
            <a:off x="304800" y="2057400"/>
            <a:ext cx="4572000" cy="4495800"/>
          </a:xfrm>
        </p:spPr>
        <p:txBody>
          <a:bodyPr/>
          <a:lstStyle/>
          <a:p>
            <a:pPr algn="just" eaLnBrk="1" hangingPunct="1">
              <a:lnSpc>
                <a:spcPct val="90000"/>
              </a:lnSpc>
            </a:pPr>
            <a:r>
              <a:rPr lang="en-US" altLang="en-US" sz="3000" dirty="0">
                <a:solidFill>
                  <a:srgbClr val="0000FF"/>
                </a:solidFill>
              </a:rPr>
              <a:t>The angel of the Lord</a:t>
            </a:r>
            <a:r>
              <a:rPr lang="en-US" altLang="en-US" sz="3000" dirty="0"/>
              <a:t> speaks as God, doing things that God does (Gen. 16:7-12; 21:17-18; 22:11-18; </a:t>
            </a:r>
            <a:r>
              <a:rPr lang="en-US" altLang="en-US" sz="3000" b="1" dirty="0" err="1">
                <a:solidFill>
                  <a:srgbClr val="0000FF"/>
                </a:solidFill>
              </a:rPr>
              <a:t>Exo</a:t>
            </a:r>
            <a:r>
              <a:rPr lang="en-US" altLang="en-US" sz="3000" b="1" dirty="0">
                <a:solidFill>
                  <a:srgbClr val="0000FF"/>
                </a:solidFill>
              </a:rPr>
              <a:t>. 3:2</a:t>
            </a:r>
            <a:r>
              <a:rPr lang="en-US" altLang="en-US" sz="3000" dirty="0"/>
              <a:t>; Jud. 2:1-4; 5:23; 6:11-24; 13:3-22; 2 Sam. 24:16; Zech. 1:12; 3:1; 12:8).</a:t>
            </a:r>
          </a:p>
        </p:txBody>
      </p:sp>
      <p:pic>
        <p:nvPicPr>
          <p:cNvPr id="24581" name="Picture 6" descr="burning bush &amp; Moses"/>
          <p:cNvPicPr>
            <a:picLocks noChangeAspect="1" noChangeArrowheads="1"/>
          </p:cNvPicPr>
          <p:nvPr/>
        </p:nvPicPr>
        <p:blipFill>
          <a:blip r:embed="rId3">
            <a:lum bright="30000" contrast="36000"/>
            <a:extLst>
              <a:ext uri="{28A0092B-C50C-407E-A947-70E740481C1C}">
                <a14:useLocalDpi xmlns:a14="http://schemas.microsoft.com/office/drawing/2010/main"/>
              </a:ext>
            </a:extLst>
          </a:blip>
          <a:srcRect/>
          <a:stretch>
            <a:fillRect/>
          </a:stretch>
        </p:blipFill>
        <p:spPr bwMode="auto">
          <a:xfrm>
            <a:off x="5006023" y="2133600"/>
            <a:ext cx="3833177"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8" name="Rectangle 4"/>
          <p:cNvSpPr>
            <a:spLocks noGrp="1" noChangeArrowheads="1"/>
          </p:cNvSpPr>
          <p:nvPr>
            <p:ph type="body" sz="half" idx="2"/>
          </p:nvPr>
        </p:nvSpPr>
        <p:spPr>
          <a:xfrm>
            <a:off x="4343400" y="1981200"/>
            <a:ext cx="4648200" cy="4038600"/>
          </a:xfrm>
        </p:spPr>
        <p:txBody>
          <a:bodyPr/>
          <a:lstStyle/>
          <a:p>
            <a:pPr algn="just" eaLnBrk="1" hangingPunct="1">
              <a:lnSpc>
                <a:spcPct val="90000"/>
              </a:lnSpc>
            </a:pPr>
            <a:r>
              <a:rPr lang="en-US" altLang="en-US" sz="3000" dirty="0"/>
              <a:t>As in this account, many who saw </a:t>
            </a:r>
            <a:r>
              <a:rPr lang="en-US" altLang="en-US" sz="3000" dirty="0">
                <a:solidFill>
                  <a:srgbClr val="0000FF"/>
                </a:solidFill>
              </a:rPr>
              <a:t>the angel  of the Lord</a:t>
            </a:r>
            <a:r>
              <a:rPr lang="en-US" altLang="en-US" sz="3000" dirty="0"/>
              <a:t> said that God had spoken and that they had seen God.</a:t>
            </a:r>
          </a:p>
          <a:p>
            <a:pPr algn="just" eaLnBrk="1" hangingPunct="1">
              <a:lnSpc>
                <a:spcPct val="90000"/>
              </a:lnSpc>
            </a:pPr>
            <a:r>
              <a:rPr lang="en-US" altLang="en-US" sz="3000" dirty="0">
                <a:solidFill>
                  <a:srgbClr val="0000FF"/>
                </a:solidFill>
              </a:rPr>
              <a:t>Appearances of the angel of the Lord ceased at Christ’s birth</a:t>
            </a:r>
            <a:r>
              <a:rPr lang="en-US" altLang="en-US" sz="3000" dirty="0"/>
              <a:t>, so we take Him to be the Pre-Incarnate, Son of God.</a:t>
            </a:r>
          </a:p>
        </p:txBody>
      </p:sp>
      <p:pic>
        <p:nvPicPr>
          <p:cNvPr id="13" name="Picture 6" descr="burning bush &amp; Moses"/>
          <p:cNvPicPr>
            <a:picLocks noChangeAspect="1" noChangeArrowheads="1"/>
          </p:cNvPicPr>
          <p:nvPr/>
        </p:nvPicPr>
        <p:blipFill>
          <a:blip r:embed="rId3">
            <a:lum bright="30000" contrast="36000"/>
            <a:extLst>
              <a:ext uri="{28A0092B-C50C-407E-A947-70E740481C1C}">
                <a14:useLocalDpi xmlns:a14="http://schemas.microsoft.com/office/drawing/2010/main"/>
              </a:ext>
            </a:extLst>
          </a:blip>
          <a:srcRect/>
          <a:stretch>
            <a:fillRect/>
          </a:stretch>
        </p:blipFill>
        <p:spPr bwMode="auto">
          <a:xfrm>
            <a:off x="457200" y="2133600"/>
            <a:ext cx="3833177"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Rectangle 2"/>
          <p:cNvSpPr>
            <a:spLocks noGrp="1" noChangeArrowheads="1"/>
          </p:cNvSpPr>
          <p:nvPr>
            <p:ph type="title"/>
          </p:nvPr>
        </p:nvSpPr>
        <p:spPr>
          <a:xfrm>
            <a:off x="457200" y="685800"/>
            <a:ext cx="8229600" cy="1143000"/>
          </a:xfrm>
        </p:spPr>
        <p:txBody>
          <a:bodyPr/>
          <a:lstStyle/>
          <a:p>
            <a:pPr eaLnBrk="1" hangingPunct="1">
              <a:defRPr/>
            </a:pPr>
            <a:r>
              <a:rPr lang="en-US" sz="3600" b="1" dirty="0">
                <a:solidFill>
                  <a:srgbClr val="0000FF"/>
                </a:solidFill>
              </a:rPr>
              <a:t>“The Angel of the Lord”</a:t>
            </a:r>
            <a:endParaRPr lang="en-US" sz="3200" kern="1200" dirty="0">
              <a:solidFill>
                <a:schemeClr val="tx1"/>
              </a:solidFill>
              <a:ea typeface="+mn-ea"/>
            </a:endParaRPr>
          </a:p>
        </p:txBody>
      </p:sp>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sz="half" idx="2"/>
          </p:nvPr>
        </p:nvSpPr>
        <p:spPr>
          <a:xfrm>
            <a:off x="457200" y="1981200"/>
            <a:ext cx="4191000" cy="4572000"/>
          </a:xfrm>
        </p:spPr>
        <p:txBody>
          <a:bodyPr/>
          <a:lstStyle/>
          <a:p>
            <a:pPr algn="just" eaLnBrk="1" hangingPunct="1">
              <a:lnSpc>
                <a:spcPct val="90000"/>
              </a:lnSpc>
            </a:pPr>
            <a:r>
              <a:rPr lang="en-US" altLang="en-US" sz="3000" dirty="0"/>
              <a:t>So the angel of the Lord appears to Moses as a burning bush that never burns up.</a:t>
            </a:r>
          </a:p>
        </p:txBody>
      </p:sp>
      <p:pic>
        <p:nvPicPr>
          <p:cNvPr id="27651" name="Picture 8" descr="Moses &amp; the burning bush"/>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4800600" y="2133600"/>
            <a:ext cx="3800475"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8" name="Rectangle 2"/>
          <p:cNvSpPr>
            <a:spLocks noGrp="1" noChangeArrowheads="1"/>
          </p:cNvSpPr>
          <p:nvPr>
            <p:ph type="title"/>
          </p:nvPr>
        </p:nvSpPr>
        <p:spPr>
          <a:xfrm>
            <a:off x="857250" y="762000"/>
            <a:ext cx="7429500" cy="685800"/>
          </a:xfrm>
        </p:spPr>
        <p:txBody>
          <a:bodyPr/>
          <a:lstStyle/>
          <a:p>
            <a:pPr eaLnBrk="1" hangingPunct="1"/>
            <a:r>
              <a:rPr lang="en-US" altLang="en-US" sz="4000" dirty="0">
                <a:solidFill>
                  <a:srgbClr val="0000FF"/>
                </a:solidFill>
              </a:rPr>
              <a:t> </a:t>
            </a:r>
            <a:r>
              <a:rPr lang="en-US" altLang="en-US" sz="3600" b="1" dirty="0">
                <a:solidFill>
                  <a:srgbClr val="0000FF"/>
                </a:solidFill>
              </a:rPr>
              <a:t>How would you like a career change?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3733800" y="1600200"/>
            <a:ext cx="5105400" cy="4572000"/>
          </a:xfrm>
        </p:spPr>
        <p:txBody>
          <a:bodyPr/>
          <a:lstStyle/>
          <a:p>
            <a:pPr algn="just" eaLnBrk="1" hangingPunct="1">
              <a:lnSpc>
                <a:spcPct val="90000"/>
              </a:lnSpc>
            </a:pPr>
            <a:r>
              <a:rPr lang="en-US" altLang="en-US" sz="3000" b="1" dirty="0">
                <a:solidFill>
                  <a:srgbClr val="0000FF"/>
                </a:solidFill>
              </a:rPr>
              <a:t>God calls Moses by name twice</a:t>
            </a:r>
            <a:r>
              <a:rPr lang="en-US" altLang="en-US" sz="3000" dirty="0"/>
              <a:t>, &amp; Moses responds by saying, “Here I am”.</a:t>
            </a:r>
          </a:p>
          <a:p>
            <a:pPr algn="just" eaLnBrk="1" hangingPunct="1">
              <a:lnSpc>
                <a:spcPct val="90000"/>
              </a:lnSpc>
            </a:pPr>
            <a:r>
              <a:rPr lang="en-US" altLang="en-US" sz="3000" b="1" dirty="0">
                <a:solidFill>
                  <a:srgbClr val="0000FF"/>
                </a:solidFill>
              </a:rPr>
              <a:t>God calls Moses but tells Moses, “Do not come near here”.  </a:t>
            </a:r>
          </a:p>
          <a:p>
            <a:pPr algn="just" eaLnBrk="1" hangingPunct="1">
              <a:lnSpc>
                <a:spcPct val="90000"/>
              </a:lnSpc>
            </a:pPr>
            <a:r>
              <a:rPr lang="en-US" altLang="en-US" sz="3000" b="1" dirty="0">
                <a:solidFill>
                  <a:srgbClr val="C00000"/>
                </a:solidFill>
              </a:rPr>
              <a:t>Moses the Lawgiver</a:t>
            </a:r>
            <a:r>
              <a:rPr lang="en-US" altLang="en-US" sz="3000" b="1" dirty="0">
                <a:solidFill>
                  <a:srgbClr val="0000FF"/>
                </a:solidFill>
              </a:rPr>
              <a:t> was not allowed to come nearer to God. </a:t>
            </a:r>
          </a:p>
        </p:txBody>
      </p:sp>
      <p:sp>
        <p:nvSpPr>
          <p:cNvPr id="28677" name="Rectangle 2"/>
          <p:cNvSpPr txBox="1">
            <a:spLocks noChangeArrowheads="1"/>
          </p:cNvSpPr>
          <p:nvPr/>
        </p:nvSpPr>
        <p:spPr bwMode="auto">
          <a:xfrm>
            <a:off x="304800" y="7620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000" dirty="0">
                <a:solidFill>
                  <a:srgbClr val="0000FF"/>
                </a:solidFill>
                <a:latin typeface="Calibri" panose="020F0502020204030204" pitchFamily="34" charset="0"/>
                <a:cs typeface="Calibri" panose="020F0502020204030204" pitchFamily="34" charset="0"/>
              </a:rPr>
              <a:t> </a:t>
            </a:r>
            <a:r>
              <a:rPr lang="en-US" altLang="en-US" sz="3600" b="1" dirty="0">
                <a:solidFill>
                  <a:srgbClr val="0000FF"/>
                </a:solidFill>
                <a:latin typeface="Calibri" panose="020F0502020204030204" pitchFamily="34" charset="0"/>
                <a:cs typeface="Calibri" panose="020F0502020204030204" pitchFamily="34" charset="0"/>
              </a:rPr>
              <a:t>God calls, but keep your distance – Exo. 3:5</a:t>
            </a:r>
          </a:p>
        </p:txBody>
      </p:sp>
      <p:sp>
        <p:nvSpPr>
          <p:cNvPr id="8"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077" y="1660835"/>
            <a:ext cx="3262848" cy="3200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body" sz="half" idx="2"/>
          </p:nvPr>
        </p:nvSpPr>
        <p:spPr>
          <a:xfrm>
            <a:off x="457200" y="1676400"/>
            <a:ext cx="4191000" cy="4572000"/>
          </a:xfrm>
        </p:spPr>
        <p:txBody>
          <a:bodyPr/>
          <a:lstStyle/>
          <a:p>
            <a:pPr algn="just" eaLnBrk="1" hangingPunct="1">
              <a:lnSpc>
                <a:spcPct val="90000"/>
              </a:lnSpc>
            </a:pPr>
            <a:r>
              <a:rPr lang="en-US" altLang="en-US" sz="3000" dirty="0"/>
              <a:t>Moses is then told to </a:t>
            </a:r>
            <a:r>
              <a:rPr lang="en-US" altLang="en-US" sz="3000" dirty="0">
                <a:solidFill>
                  <a:srgbClr val="0000FF"/>
                </a:solidFill>
              </a:rPr>
              <a:t>remove his sandals as he is on </a:t>
            </a:r>
            <a:r>
              <a:rPr lang="en-US" altLang="en-US" sz="3000" b="1" u="sng" dirty="0">
                <a:solidFill>
                  <a:srgbClr val="0000FF"/>
                </a:solidFill>
              </a:rPr>
              <a:t>holy ground</a:t>
            </a:r>
            <a:r>
              <a:rPr lang="en-US" altLang="en-US" sz="3000" dirty="0">
                <a:solidFill>
                  <a:srgbClr val="0000FF"/>
                </a:solidFill>
              </a:rPr>
              <a:t>.</a:t>
            </a:r>
          </a:p>
          <a:p>
            <a:pPr algn="just" eaLnBrk="1" hangingPunct="1">
              <a:lnSpc>
                <a:spcPct val="90000"/>
              </a:lnSpc>
            </a:pPr>
            <a:r>
              <a:rPr lang="en-US" altLang="en-US" sz="3000" dirty="0">
                <a:solidFill>
                  <a:srgbClr val="0000FF"/>
                </a:solidFill>
              </a:rPr>
              <a:t>God said, "</a:t>
            </a:r>
            <a:r>
              <a:rPr lang="en-US" altLang="en-US" sz="3000" b="1" u="sng" dirty="0">
                <a:solidFill>
                  <a:srgbClr val="0000FF"/>
                </a:solidFill>
              </a:rPr>
              <a:t>I AM</a:t>
            </a:r>
            <a:r>
              <a:rPr lang="en-US" altLang="en-US" sz="3000" b="1" dirty="0">
                <a:solidFill>
                  <a:srgbClr val="0000FF"/>
                </a:solidFill>
              </a:rPr>
              <a:t> </a:t>
            </a:r>
            <a:r>
              <a:rPr lang="en-US" altLang="en-US" sz="3000" dirty="0">
                <a:solidFill>
                  <a:srgbClr val="0000FF"/>
                </a:solidFill>
              </a:rPr>
              <a:t>the God of your father, the God of Abraham, the God of Isaac, and the God of Jacob." </a:t>
            </a:r>
          </a:p>
        </p:txBody>
      </p:sp>
      <p:pic>
        <p:nvPicPr>
          <p:cNvPr id="29699" name="Picture 8" descr="Moses &amp; the burning bush"/>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4800600" y="1828800"/>
            <a:ext cx="3800475"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7" name="Rectangle 2"/>
          <p:cNvSpPr txBox="1">
            <a:spLocks noChangeArrowheads="1"/>
          </p:cNvSpPr>
          <p:nvPr/>
        </p:nvSpPr>
        <p:spPr bwMode="auto">
          <a:xfrm>
            <a:off x="304800" y="7620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000" dirty="0">
                <a:solidFill>
                  <a:srgbClr val="0000FF"/>
                </a:solidFill>
                <a:latin typeface="Calibri" panose="020F0502020204030204" pitchFamily="34" charset="0"/>
                <a:cs typeface="Calibri" panose="020F0502020204030204" pitchFamily="34" charset="0"/>
              </a:rPr>
              <a:t> </a:t>
            </a:r>
            <a:r>
              <a:rPr lang="en-US" altLang="en-US" sz="3600" b="1" dirty="0">
                <a:solidFill>
                  <a:srgbClr val="0000FF"/>
                </a:solidFill>
                <a:latin typeface="Calibri" panose="020F0502020204030204" pitchFamily="34" charset="0"/>
                <a:cs typeface="Calibri" panose="020F0502020204030204" pitchFamily="34" charset="0"/>
              </a:rPr>
              <a:t>God calls, but keep your distance – Exo. 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1600200" y="769203"/>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dirty="0">
                <a:solidFill>
                  <a:srgbClr val="C00000"/>
                </a:solidFill>
                <a:latin typeface="Calibri" panose="020F0502020204030204" pitchFamily="34" charset="0"/>
                <a:cs typeface="Calibri" panose="020F0502020204030204" pitchFamily="34" charset="0"/>
              </a:rPr>
              <a:t>“Do not come near…!”</a:t>
            </a:r>
          </a:p>
        </p:txBody>
      </p:sp>
      <p:sp>
        <p:nvSpPr>
          <p:cNvPr id="16" name="Text Box 3"/>
          <p:cNvSpPr txBox="1">
            <a:spLocks noChangeArrowheads="1"/>
          </p:cNvSpPr>
          <p:nvPr/>
        </p:nvSpPr>
        <p:spPr bwMode="auto">
          <a:xfrm>
            <a:off x="723900" y="5599112"/>
            <a:ext cx="7696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dirty="0">
                <a:solidFill>
                  <a:srgbClr val="0000FF"/>
                </a:solidFill>
                <a:latin typeface="Calibri" panose="020F0502020204030204" pitchFamily="34" charset="0"/>
                <a:cs typeface="Calibri" panose="020F0502020204030204" pitchFamily="34" charset="0"/>
              </a:rPr>
              <a:t>“…Then Moses hid his face, for he was afraid </a:t>
            </a:r>
          </a:p>
          <a:p>
            <a:pPr algn="ctr" eaLnBrk="1" hangingPunct="1">
              <a:spcBef>
                <a:spcPct val="0"/>
              </a:spcBef>
              <a:buFontTx/>
              <a:buNone/>
            </a:pPr>
            <a:r>
              <a:rPr lang="en-US" altLang="en-US" b="1" dirty="0">
                <a:solidFill>
                  <a:srgbClr val="0000FF"/>
                </a:solidFill>
                <a:latin typeface="Calibri" panose="020F0502020204030204" pitchFamily="34" charset="0"/>
                <a:cs typeface="Calibri" panose="020F0502020204030204" pitchFamily="34" charset="0"/>
              </a:rPr>
              <a:t>to look at God.” Exodus 3:5-6</a:t>
            </a:r>
          </a:p>
        </p:txBody>
      </p:sp>
      <p:pic>
        <p:nvPicPr>
          <p:cNvPr id="3" name="Picture 2"/>
          <p:cNvPicPr>
            <a:picLocks noChangeAspect="1"/>
          </p:cNvPicPr>
          <p:nvPr/>
        </p:nvPicPr>
        <p:blipFill>
          <a:blip r:embed="rId3"/>
          <a:stretch>
            <a:fillRect/>
          </a:stretch>
        </p:blipFill>
        <p:spPr>
          <a:xfrm>
            <a:off x="914400" y="1752600"/>
            <a:ext cx="7315200" cy="3657600"/>
          </a:xfrm>
          <a:prstGeom prst="rect">
            <a:avLst/>
          </a:prstGeom>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5" name="Rectangle 4"/>
          <p:cNvSpPr/>
          <p:nvPr/>
        </p:nvSpPr>
        <p:spPr>
          <a:xfrm>
            <a:off x="202495" y="286038"/>
            <a:ext cx="8739010" cy="2436564"/>
          </a:xfrm>
          <a:prstGeom prst="rect">
            <a:avLst/>
          </a:prstGeom>
        </p:spPr>
        <p:txBody>
          <a:bodyPr wrap="square">
            <a:spAutoFit/>
          </a:bodyPr>
          <a:lstStyle/>
          <a:p>
            <a:pPr marL="0" marR="0" algn="ctr">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Hebrews 4:16 (NASB95) </a:t>
            </a:r>
          </a:p>
          <a:p>
            <a:pPr marL="0" marR="0" algn="just">
              <a:spcBef>
                <a:spcPts val="0"/>
              </a:spcBef>
              <a:spcAft>
                <a:spcPts val="1000"/>
              </a:spcAft>
            </a:pPr>
            <a:r>
              <a:rPr lang="en-US" sz="3600" dirty="0">
                <a:latin typeface="Calibri" panose="020F0502020204030204" pitchFamily="34" charset="0"/>
                <a:cs typeface="Calibri" panose="020F0502020204030204" pitchFamily="34" charset="0"/>
              </a:rPr>
              <a:t>Therefore </a:t>
            </a:r>
            <a:r>
              <a:rPr lang="en-US" sz="3600" b="1" dirty="0">
                <a:solidFill>
                  <a:srgbClr val="0000FF"/>
                </a:solidFill>
                <a:latin typeface="Calibri" panose="020F0502020204030204" pitchFamily="34" charset="0"/>
                <a:cs typeface="Calibri" panose="020F0502020204030204" pitchFamily="34" charset="0"/>
              </a:rPr>
              <a:t>let us draw near</a:t>
            </a:r>
            <a:r>
              <a:rPr lang="en-US" sz="3600" dirty="0">
                <a:solidFill>
                  <a:srgbClr val="0000FF"/>
                </a:solidFill>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with confidence to the throne of grace, so that we may receive mercy and find grace to help in time of need. </a:t>
            </a:r>
            <a:endParaRPr lang="en-US" sz="3600" dirty="0">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8446" y="2743200"/>
            <a:ext cx="3067108" cy="2286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5" name="Rectangle 4"/>
          <p:cNvSpPr/>
          <p:nvPr/>
        </p:nvSpPr>
        <p:spPr>
          <a:xfrm>
            <a:off x="88195" y="286038"/>
            <a:ext cx="8967610" cy="2436564"/>
          </a:xfrm>
          <a:prstGeom prst="rect">
            <a:avLst/>
          </a:prstGeom>
        </p:spPr>
        <p:txBody>
          <a:bodyPr wrap="square">
            <a:spAutoFit/>
          </a:bodyPr>
          <a:lstStyle/>
          <a:p>
            <a:pPr marL="0" marR="0" algn="ctr">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Hebrews 7:19 (NASB95)</a:t>
            </a:r>
          </a:p>
          <a:p>
            <a:pPr marL="0" marR="0" algn="just">
              <a:spcBef>
                <a:spcPts val="0"/>
              </a:spcBef>
              <a:spcAft>
                <a:spcPts val="1000"/>
              </a:spcAft>
            </a:pPr>
            <a:r>
              <a:rPr lang="en-US" sz="3600" dirty="0">
                <a:latin typeface="Calibri" panose="020F0502020204030204" pitchFamily="34" charset="0"/>
                <a:cs typeface="Calibri" panose="020F0502020204030204" pitchFamily="34" charset="0"/>
              </a:rPr>
              <a:t>(for the Law made nothing perfect), and on the other hand there is a bringing in of a better hope, through which </a:t>
            </a:r>
            <a:r>
              <a:rPr lang="en-US" sz="3600" b="1" dirty="0">
                <a:solidFill>
                  <a:srgbClr val="0000FF"/>
                </a:solidFill>
                <a:latin typeface="Calibri" panose="020F0502020204030204" pitchFamily="34" charset="0"/>
                <a:cs typeface="Calibri" panose="020F0502020204030204" pitchFamily="34" charset="0"/>
              </a:rPr>
              <a:t>we draw near to God</a:t>
            </a:r>
            <a:r>
              <a:rPr lang="en-US" sz="36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6946" y="2743200"/>
            <a:ext cx="3110108" cy="2286000"/>
          </a:xfrm>
          <a:prstGeom prst="rect">
            <a:avLst/>
          </a:prstGeom>
        </p:spPr>
      </p:pic>
    </p:spTree>
    <p:extLst>
      <p:ext uri="{BB962C8B-B14F-4D97-AF65-F5344CB8AC3E}">
        <p14:creationId xmlns:p14="http://schemas.microsoft.com/office/powerpoint/2010/main" val="2573521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5" name="Rectangle 4"/>
          <p:cNvSpPr/>
          <p:nvPr/>
        </p:nvSpPr>
        <p:spPr>
          <a:xfrm>
            <a:off x="126295" y="286038"/>
            <a:ext cx="8891410" cy="2990562"/>
          </a:xfrm>
          <a:prstGeom prst="rect">
            <a:avLst/>
          </a:prstGeom>
        </p:spPr>
        <p:txBody>
          <a:bodyPr wrap="square">
            <a:spAutoFit/>
          </a:bodyPr>
          <a:lstStyle/>
          <a:p>
            <a:pPr marL="0" marR="0" algn="ctr">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Hebrews 7:25 (NASB95)</a:t>
            </a:r>
          </a:p>
          <a:p>
            <a:pPr marL="0" marR="0" algn="just">
              <a:spcBef>
                <a:spcPts val="0"/>
              </a:spcBef>
              <a:spcAft>
                <a:spcPts val="1000"/>
              </a:spcAft>
            </a:pPr>
            <a:r>
              <a:rPr lang="en-US" sz="3600" dirty="0">
                <a:latin typeface="Calibri" panose="020F0502020204030204" pitchFamily="34" charset="0"/>
                <a:cs typeface="Calibri" panose="020F0502020204030204" pitchFamily="34" charset="0"/>
              </a:rPr>
              <a:t>Therefore He is able also to save forever </a:t>
            </a:r>
            <a:r>
              <a:rPr lang="en-US" sz="3600" b="1" dirty="0">
                <a:solidFill>
                  <a:srgbClr val="0000FF"/>
                </a:solidFill>
                <a:latin typeface="Calibri" panose="020F0502020204030204" pitchFamily="34" charset="0"/>
                <a:cs typeface="Calibri" panose="020F0502020204030204" pitchFamily="34" charset="0"/>
              </a:rPr>
              <a:t>those who draw near to God</a:t>
            </a:r>
            <a:r>
              <a:rPr lang="en-US" sz="3600" dirty="0">
                <a:solidFill>
                  <a:srgbClr val="0000FF"/>
                </a:solidFill>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through Him, since He always lives to make intercession for them. </a:t>
            </a:r>
            <a:r>
              <a:rPr lang="en-US" altLang="en-US" sz="3600" dirty="0">
                <a:latin typeface="Calibri" panose="020F0502020204030204" pitchFamily="34" charset="0"/>
                <a:cs typeface="Calibri" panose="020F0502020204030204" pitchFamily="34" charset="0"/>
              </a:rPr>
              <a:t>(cf. Heb. 10:1; 22)</a:t>
            </a:r>
            <a:endParaRPr lang="en-US" sz="3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4877" y="2819400"/>
            <a:ext cx="1794246" cy="2286000"/>
          </a:xfrm>
          <a:prstGeom prst="rect">
            <a:avLst/>
          </a:prstGeom>
        </p:spPr>
      </p:pic>
    </p:spTree>
    <p:extLst>
      <p:ext uri="{BB962C8B-B14F-4D97-AF65-F5344CB8AC3E}">
        <p14:creationId xmlns:p14="http://schemas.microsoft.com/office/powerpoint/2010/main" val="386196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16002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566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burning_bush with Mo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1600200"/>
            <a:ext cx="3727625"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4819" name="Rectangle 2"/>
          <p:cNvSpPr>
            <a:spLocks noGrp="1" noChangeArrowheads="1"/>
          </p:cNvSpPr>
          <p:nvPr>
            <p:ph type="body" idx="1"/>
          </p:nvPr>
        </p:nvSpPr>
        <p:spPr>
          <a:xfrm>
            <a:off x="228600" y="1600200"/>
            <a:ext cx="4724400" cy="2895600"/>
          </a:xfrm>
        </p:spPr>
        <p:txBody>
          <a:bodyPr/>
          <a:lstStyle/>
          <a:p>
            <a:pPr marL="0" indent="0" algn="just" eaLnBrk="1" hangingPunct="1">
              <a:lnSpc>
                <a:spcPct val="95000"/>
              </a:lnSpc>
              <a:buFontTx/>
              <a:buNone/>
            </a:pPr>
            <a:r>
              <a:rPr lang="en-US" altLang="en-US" sz="3000" dirty="0"/>
              <a:t>He said also, "</a:t>
            </a:r>
            <a:r>
              <a:rPr lang="en-US" altLang="en-US" sz="3000" b="1" dirty="0">
                <a:solidFill>
                  <a:srgbClr val="0000FF"/>
                </a:solidFill>
              </a:rPr>
              <a:t>I AM*</a:t>
            </a:r>
            <a:r>
              <a:rPr lang="en-US" altLang="en-US" sz="3000" dirty="0"/>
              <a:t> the God of your father, the God of Abraham, the God of Isaac, and the God of Jacob.</a:t>
            </a:r>
          </a:p>
        </p:txBody>
      </p:sp>
      <p:sp>
        <p:nvSpPr>
          <p:cNvPr id="2" name="Rectangle 1"/>
          <p:cNvSpPr/>
          <p:nvPr/>
        </p:nvSpPr>
        <p:spPr>
          <a:xfrm>
            <a:off x="304800" y="5715000"/>
            <a:ext cx="8610600" cy="400110"/>
          </a:xfrm>
          <a:prstGeom prst="rect">
            <a:avLst/>
          </a:prstGeom>
        </p:spPr>
        <p:txBody>
          <a:bodyPr>
            <a:spAutoFit/>
          </a:bodyPr>
          <a:lstStyle/>
          <a:p>
            <a:pPr>
              <a:defRPr/>
            </a:pPr>
            <a:r>
              <a:rPr lang="en-US" sz="2000" dirty="0">
                <a:solidFill>
                  <a:srgbClr val="0000FF"/>
                </a:solidFill>
                <a:latin typeface="Calibri" panose="020F0502020204030204" pitchFamily="34" charset="0"/>
                <a:cs typeface="Calibri" panose="020F0502020204030204" pitchFamily="34" charset="0"/>
              </a:rPr>
              <a:t>* “I AM” in the Greek Old &amp; New Testaments (</a:t>
            </a:r>
            <a:r>
              <a:rPr lang="el-GR" sz="2000" b="1" dirty="0">
                <a:solidFill>
                  <a:srgbClr val="0000FF"/>
                </a:solidFill>
                <a:latin typeface="Calibri" panose="020F0502020204030204" pitchFamily="34" charset="0"/>
                <a:cs typeface="Calibri" panose="020F0502020204030204" pitchFamily="34" charset="0"/>
              </a:rPr>
              <a:t>ἐγὼ εἰμί</a:t>
            </a:r>
            <a:r>
              <a:rPr lang="en-US" sz="2000" dirty="0">
                <a:solidFill>
                  <a:srgbClr val="0000FF"/>
                </a:solidFill>
                <a:latin typeface="Calibri" panose="020F0502020204030204" pitchFamily="34" charset="0"/>
                <a:cs typeface="Calibri" panose="020F0502020204030204" pitchFamily="34" charset="0"/>
              </a:rPr>
              <a:t>) is literally ‘I, I am’</a:t>
            </a:r>
          </a:p>
        </p:txBody>
      </p:sp>
      <p:sp>
        <p:nvSpPr>
          <p:cNvPr id="34822" name="Rectangle 7"/>
          <p:cNvSpPr>
            <a:spLocks noChangeArrowheads="1"/>
          </p:cNvSpPr>
          <p:nvPr/>
        </p:nvSpPr>
        <p:spPr bwMode="auto">
          <a:xfrm>
            <a:off x="3452624" y="685800"/>
            <a:ext cx="2238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Exodus 3:6</a:t>
            </a: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35842" name="Rectangle 2"/>
          <p:cNvSpPr>
            <a:spLocks noGrp="1" noChangeArrowheads="1"/>
          </p:cNvSpPr>
          <p:nvPr>
            <p:ph type="body" idx="1"/>
          </p:nvPr>
        </p:nvSpPr>
        <p:spPr>
          <a:xfrm>
            <a:off x="114300" y="76200"/>
            <a:ext cx="8915400" cy="5791200"/>
          </a:xfrm>
          <a:noFill/>
          <a:ln>
            <a:noFill/>
          </a:ln>
        </p:spPr>
        <p:txBody>
          <a:bodyPr/>
          <a:lstStyle/>
          <a:p>
            <a:pPr marL="0" indent="0" algn="ctr" eaLnBrk="1" hangingPunct="1">
              <a:spcBef>
                <a:spcPts val="600"/>
              </a:spcBef>
              <a:spcAft>
                <a:spcPts val="600"/>
              </a:spcAft>
              <a:buNone/>
            </a:pPr>
            <a:r>
              <a:rPr lang="en-US" sz="3600" b="1" kern="1200" dirty="0">
                <a:solidFill>
                  <a:srgbClr val="0000FF"/>
                </a:solidFill>
                <a:latin typeface="Calibri" panose="020F0502020204030204" pitchFamily="34" charset="0"/>
              </a:rPr>
              <a:t>Exodus 3:14-16 </a:t>
            </a:r>
            <a:r>
              <a:rPr lang="en-US" sz="3600" b="1" dirty="0">
                <a:solidFill>
                  <a:srgbClr val="0000FF"/>
                </a:solidFill>
                <a:latin typeface="Calibri" panose="020F0502020204030204" pitchFamily="34" charset="0"/>
              </a:rPr>
              <a:t>(NASB95)</a:t>
            </a:r>
            <a:endParaRPr lang="en-US" sz="3600" b="1" kern="1200" dirty="0">
              <a:solidFill>
                <a:srgbClr val="0000FF"/>
              </a:solidFill>
              <a:latin typeface="Calibri" panose="020F0502020204030204" pitchFamily="34" charset="0"/>
            </a:endParaRPr>
          </a:p>
          <a:p>
            <a:pPr marL="0" indent="0" algn="just" eaLnBrk="1" hangingPunct="1">
              <a:spcBef>
                <a:spcPts val="600"/>
              </a:spcBef>
              <a:spcAft>
                <a:spcPts val="600"/>
              </a:spcAft>
              <a:buFontTx/>
              <a:buNone/>
            </a:pPr>
            <a:r>
              <a:rPr lang="en-US" altLang="en-US" sz="2800" baseline="30000" dirty="0">
                <a:latin typeface="Calibri" panose="020F0502020204030204" pitchFamily="34" charset="0"/>
              </a:rPr>
              <a:t>14</a:t>
            </a:r>
            <a:r>
              <a:rPr lang="en-US" altLang="en-US" sz="2800" dirty="0">
                <a:latin typeface="Calibri" panose="020F0502020204030204" pitchFamily="34" charset="0"/>
              </a:rPr>
              <a:t> God said to Moses, "</a:t>
            </a:r>
            <a:r>
              <a:rPr lang="en-US" altLang="en-US" sz="2800" b="1" dirty="0">
                <a:solidFill>
                  <a:srgbClr val="0000FF"/>
                </a:solidFill>
                <a:latin typeface="Calibri" panose="020F0502020204030204" pitchFamily="34" charset="0"/>
              </a:rPr>
              <a:t>I AM</a:t>
            </a:r>
            <a:r>
              <a:rPr lang="en-US" altLang="en-US" sz="2800" dirty="0">
                <a:latin typeface="Calibri" panose="020F0502020204030204" pitchFamily="34" charset="0"/>
              </a:rPr>
              <a:t> WHO </a:t>
            </a:r>
            <a:r>
              <a:rPr lang="en-US" altLang="en-US" sz="2800" b="1" dirty="0">
                <a:solidFill>
                  <a:srgbClr val="0000FF"/>
                </a:solidFill>
              </a:rPr>
              <a:t>I AM</a:t>
            </a:r>
            <a:r>
              <a:rPr lang="en-US" altLang="en-US" sz="2800" dirty="0">
                <a:latin typeface="Calibri" panose="020F0502020204030204" pitchFamily="34" charset="0"/>
              </a:rPr>
              <a:t>“</a:t>
            </a:r>
            <a:r>
              <a:rPr lang="en-US" altLang="en-US" sz="2800" b="1" dirty="0">
                <a:solidFill>
                  <a:srgbClr val="0000FF"/>
                </a:solidFill>
                <a:latin typeface="Calibri" panose="020F0502020204030204" pitchFamily="34" charset="0"/>
              </a:rPr>
              <a:t>*</a:t>
            </a:r>
            <a:r>
              <a:rPr lang="en-US" altLang="en-US" sz="2800" dirty="0">
                <a:latin typeface="Calibri" panose="020F0502020204030204" pitchFamily="34" charset="0"/>
              </a:rPr>
              <a:t>; and He said, "Thus you shall say to the sons of Israel, </a:t>
            </a:r>
            <a:r>
              <a:rPr lang="en-US" altLang="en-US" sz="2800" b="1" dirty="0">
                <a:solidFill>
                  <a:srgbClr val="0000FF"/>
                </a:solidFill>
                <a:latin typeface="Calibri" panose="020F0502020204030204" pitchFamily="34" charset="0"/>
              </a:rPr>
              <a:t>'I AM*</a:t>
            </a:r>
            <a:r>
              <a:rPr lang="en-US" altLang="en-US" sz="2800" dirty="0">
                <a:latin typeface="Calibri" panose="020F0502020204030204" pitchFamily="34" charset="0"/>
              </a:rPr>
              <a:t> has sent me to you.'" </a:t>
            </a:r>
            <a:r>
              <a:rPr lang="en-US" altLang="en-US" sz="2800" baseline="30000" dirty="0">
                <a:latin typeface="Calibri" panose="020F0502020204030204" pitchFamily="34" charset="0"/>
              </a:rPr>
              <a:t>15</a:t>
            </a:r>
            <a:r>
              <a:rPr lang="en-US" altLang="en-US" sz="2800" dirty="0">
                <a:latin typeface="Calibri" panose="020F0502020204030204" pitchFamily="34" charset="0"/>
              </a:rPr>
              <a:t> God, furthermore, said to Moses, "Thus you shall say to the sons of Israel, 'The Lord, the God of your fathers, the God of Abraham, the God of Isaac, and the God of Jacob, has sent me to you.' This is My name forever, and this is My memorial-name to all generations. </a:t>
            </a:r>
            <a:r>
              <a:rPr lang="en-US" altLang="en-US" sz="2800" baseline="30000" dirty="0">
                <a:latin typeface="Calibri" panose="020F0502020204030204" pitchFamily="34" charset="0"/>
              </a:rPr>
              <a:t>16</a:t>
            </a:r>
            <a:r>
              <a:rPr lang="en-US" altLang="en-US" sz="2800" dirty="0">
                <a:latin typeface="Calibri" panose="020F0502020204030204" pitchFamily="34" charset="0"/>
              </a:rPr>
              <a:t> Go and gather the elders of Israel together and say to them, 'The Lord, the God of your fathers, the God of Abraham, Isaac and Jacob, has appeared to me, saying, "I am indeed concerned about you and what has been done to you in Egypt."</a:t>
            </a:r>
            <a:endParaRPr lang="en-US" altLang="en-US" sz="2800" dirty="0">
              <a:solidFill>
                <a:srgbClr val="0000FF"/>
              </a:solidFill>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76600" y="685800"/>
            <a:ext cx="2590800" cy="584775"/>
          </a:xfrm>
        </p:spPr>
        <p:txBody>
          <a:bodyPr/>
          <a:lstStyle/>
          <a:p>
            <a:pPr eaLnBrk="1" hangingPunct="1"/>
            <a:r>
              <a:rPr lang="en-US" altLang="en-US" sz="3600" b="1" dirty="0">
                <a:solidFill>
                  <a:srgbClr val="0000FF"/>
                </a:solidFill>
              </a:rPr>
              <a:t>Deity Claim!</a:t>
            </a:r>
          </a:p>
        </p:txBody>
      </p:sp>
      <p:sp>
        <p:nvSpPr>
          <p:cNvPr id="36868" name="Rectangle 1"/>
          <p:cNvSpPr>
            <a:spLocks noChangeArrowheads="1"/>
          </p:cNvSpPr>
          <p:nvPr/>
        </p:nvSpPr>
        <p:spPr bwMode="auto">
          <a:xfrm>
            <a:off x="2590800" y="1342072"/>
            <a:ext cx="62103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eaLnBrk="1" hangingPunct="1">
              <a:spcBef>
                <a:spcPct val="30000"/>
              </a:spcBef>
              <a:buFontTx/>
              <a:buNone/>
            </a:pPr>
            <a:r>
              <a:rPr lang="en-US" altLang="en-US" sz="3000" dirty="0">
                <a:latin typeface="Calibri" panose="020F0502020204030204" pitchFamily="34" charset="0"/>
                <a:cs typeface="Calibri" panose="020F0502020204030204" pitchFamily="34" charset="0"/>
              </a:rPr>
              <a:t>‘I AM’ (</a:t>
            </a:r>
            <a:r>
              <a:rPr lang="el-GR" altLang="en-US" sz="3000" b="1" dirty="0">
                <a:solidFill>
                  <a:srgbClr val="0000FF"/>
                </a:solidFill>
                <a:latin typeface="Calibri" panose="020F0502020204030204" pitchFamily="34" charset="0"/>
                <a:cs typeface="Calibri" panose="020F0502020204030204" pitchFamily="34" charset="0"/>
              </a:rPr>
              <a:t>ἐγὼ εἰμί</a:t>
            </a:r>
            <a:r>
              <a:rPr lang="en-US" altLang="en-US" sz="3000" dirty="0">
                <a:latin typeface="Calibri" panose="020F0502020204030204" pitchFamily="34" charset="0"/>
                <a:cs typeface="Calibri" panose="020F0502020204030204" pitchFamily="34" charset="0"/>
              </a:rPr>
              <a:t>) in these passages &amp; in the Greek Old Testament (LXX) in Exodus 3:6 &amp; 14 is a claim to deity.</a:t>
            </a:r>
            <a:endParaRPr lang="en-US" altLang="en-US" sz="3000" dirty="0">
              <a:latin typeface="Calibri" panose="020F0502020204030204" pitchFamily="34" charset="0"/>
              <a:cs typeface="Times New Roman" pitchFamily="18" charset="0"/>
            </a:endParaRPr>
          </a:p>
        </p:txBody>
      </p:sp>
      <p:sp>
        <p:nvSpPr>
          <p:cNvPr id="7" name="Rectangle 2"/>
          <p:cNvSpPr txBox="1">
            <a:spLocks noChangeArrowheads="1"/>
          </p:cNvSpPr>
          <p:nvPr/>
        </p:nvSpPr>
        <p:spPr bwMode="auto">
          <a:xfrm>
            <a:off x="175162" y="3581400"/>
            <a:ext cx="546363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spcBef>
                <a:spcPct val="0"/>
              </a:spcBef>
              <a:buFontTx/>
              <a:buNone/>
            </a:pPr>
            <a:r>
              <a:rPr lang="en-US" altLang="en-US" sz="3000" kern="0" dirty="0">
                <a:latin typeface="Calibri" panose="020F0502020204030204" pitchFamily="34" charset="0"/>
                <a:cs typeface="Calibri" panose="020F0502020204030204" pitchFamily="34" charset="0"/>
              </a:rPr>
              <a:t>Jesus said to them, “Truly, truly, I say to you, before Abraham was born, </a:t>
            </a:r>
            <a:r>
              <a:rPr lang="en-US" altLang="en-US" sz="3000" b="1" kern="0" dirty="0">
                <a:solidFill>
                  <a:srgbClr val="0000FF"/>
                </a:solidFill>
                <a:latin typeface="Calibri" panose="020F0502020204030204" pitchFamily="34" charset="0"/>
                <a:cs typeface="Calibri" panose="020F0502020204030204" pitchFamily="34" charset="0"/>
              </a:rPr>
              <a:t>I AM </a:t>
            </a:r>
            <a:r>
              <a:rPr lang="en-US" altLang="en-US" sz="3000" kern="0" dirty="0">
                <a:solidFill>
                  <a:srgbClr val="0000FF"/>
                </a:solidFill>
                <a:latin typeface="Calibri" panose="020F0502020204030204" pitchFamily="34" charset="0"/>
                <a:cs typeface="Calibri" panose="020F0502020204030204" pitchFamily="34" charset="0"/>
              </a:rPr>
              <a:t>[</a:t>
            </a:r>
            <a:r>
              <a:rPr lang="el-GR" altLang="en-US" sz="3000" kern="0" dirty="0">
                <a:solidFill>
                  <a:srgbClr val="0000FF"/>
                </a:solidFill>
                <a:latin typeface="Calibri" panose="020F0502020204030204" pitchFamily="34" charset="0"/>
                <a:cs typeface="Calibri" panose="020F0502020204030204" pitchFamily="34" charset="0"/>
              </a:rPr>
              <a:t>ἐγὼ εἰμί</a:t>
            </a:r>
            <a:r>
              <a:rPr lang="en-US" altLang="en-US" sz="3000" kern="0" dirty="0">
                <a:solidFill>
                  <a:srgbClr val="0000FF"/>
                </a:solidFill>
                <a:latin typeface="Calibri" panose="020F0502020204030204" pitchFamily="34" charset="0"/>
                <a:cs typeface="Calibri" panose="020F0502020204030204" pitchFamily="34" charset="0"/>
              </a:rPr>
              <a:t>])</a:t>
            </a:r>
            <a:r>
              <a:rPr lang="en-US" altLang="en-US" sz="3000" kern="0" dirty="0">
                <a:latin typeface="Calibri" panose="020F0502020204030204" pitchFamily="34" charset="0"/>
                <a:cs typeface="Calibri" panose="020F0502020204030204" pitchFamily="34" charset="0"/>
              </a:rPr>
              <a:t>” </a:t>
            </a:r>
            <a:r>
              <a:rPr lang="en-US" sz="3000" kern="0" dirty="0">
                <a:latin typeface="Calibri" panose="020F0502020204030204" pitchFamily="34" charset="0"/>
                <a:cs typeface="Calibri" panose="020F0502020204030204" pitchFamily="34" charset="0"/>
              </a:rPr>
              <a:t>John 8:58</a:t>
            </a:r>
            <a:endParaRPr lang="en-US" altLang="en-US" sz="3000" kern="0" dirty="0">
              <a:latin typeface="Calibri" panose="020F0502020204030204" pitchFamily="34" charset="0"/>
              <a:cs typeface="Calibri" panose="020F0502020204030204" pitchFamily="34" charset="0"/>
            </a:endParaRPr>
          </a:p>
        </p:txBody>
      </p:sp>
      <p:pic>
        <p:nvPicPr>
          <p:cNvPr id="3687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162" y="1377573"/>
            <a:ext cx="2415638" cy="20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200" y="3581400"/>
            <a:ext cx="3048000" cy="2286000"/>
          </a:xfrm>
          <a:prstGeom prst="rect">
            <a:avLst/>
          </a:prstGeom>
        </p:spPr>
      </p:pic>
      <p:sp>
        <p:nvSpPr>
          <p:cNvPr id="9"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21" name="Rectangle 2"/>
          <p:cNvSpPr txBox="1">
            <a:spLocks noChangeArrowheads="1"/>
          </p:cNvSpPr>
          <p:nvPr/>
        </p:nvSpPr>
        <p:spPr bwMode="auto">
          <a:xfrm>
            <a:off x="0" y="533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altLang="en-US" sz="2800" b="1" kern="0" dirty="0">
                <a:solidFill>
                  <a:srgbClr val="0000FF"/>
                </a:solidFill>
                <a:latin typeface="Calibri" panose="020F0502020204030204" pitchFamily="34" charset="0"/>
                <a:cs typeface="Calibri" panose="020F0502020204030204" pitchFamily="34" charset="0"/>
              </a:rPr>
              <a:t>7 “I AM” </a:t>
            </a:r>
            <a:r>
              <a:rPr lang="en-US" altLang="en-US" sz="2800" b="1" kern="0" dirty="0">
                <a:solidFill>
                  <a:srgbClr val="C00000"/>
                </a:solidFill>
                <a:latin typeface="Calibri" panose="020F0502020204030204" pitchFamily="34" charset="0"/>
                <a:cs typeface="Calibri" panose="020F0502020204030204" pitchFamily="34" charset="0"/>
              </a:rPr>
              <a:t>(</a:t>
            </a:r>
            <a:r>
              <a:rPr lang="el-GR" altLang="en-US" sz="2800" b="1" kern="0" dirty="0">
                <a:solidFill>
                  <a:srgbClr val="C00000"/>
                </a:solidFill>
                <a:latin typeface="Calibri" panose="020F0502020204030204" pitchFamily="34" charset="0"/>
                <a:cs typeface="Calibri" panose="020F0502020204030204" pitchFamily="34" charset="0"/>
              </a:rPr>
              <a:t>ἐγὼ εἰμί</a:t>
            </a:r>
            <a:r>
              <a:rPr lang="en-US" altLang="en-US" sz="2800" b="1" kern="0" dirty="0">
                <a:solidFill>
                  <a:srgbClr val="C00000"/>
                </a:solidFill>
                <a:latin typeface="Calibri" panose="020F0502020204030204" pitchFamily="34" charset="0"/>
                <a:cs typeface="Calibri" panose="020F0502020204030204" pitchFamily="34" charset="0"/>
              </a:rPr>
              <a:t>) </a:t>
            </a:r>
            <a:r>
              <a:rPr lang="en-US" altLang="en-US" sz="2800" b="1" kern="0" dirty="0">
                <a:solidFill>
                  <a:srgbClr val="0000FF"/>
                </a:solidFill>
                <a:latin typeface="Calibri" panose="020F0502020204030204" pitchFamily="34" charset="0"/>
                <a:cs typeface="Calibri" panose="020F0502020204030204" pitchFamily="34" charset="0"/>
              </a:rPr>
              <a:t>Statements of Christ in John’s Gospel</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888" y="1285875"/>
            <a:ext cx="8656637"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extLst>
      <p:ext uri="{BB962C8B-B14F-4D97-AF65-F5344CB8AC3E}">
        <p14:creationId xmlns:p14="http://schemas.microsoft.com/office/powerpoint/2010/main" val="2075732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6" name="Rectangle 5"/>
          <p:cNvSpPr/>
          <p:nvPr/>
        </p:nvSpPr>
        <p:spPr>
          <a:xfrm>
            <a:off x="152400" y="76200"/>
            <a:ext cx="8839200" cy="5317353"/>
          </a:xfrm>
          <a:prstGeom prst="rect">
            <a:avLst/>
          </a:prstGeom>
        </p:spPr>
        <p:txBody>
          <a:bodyPr wrap="square">
            <a:spAutoFit/>
          </a:bodyPr>
          <a:lstStyle/>
          <a:p>
            <a:pPr marL="0" marR="0" algn="ctr">
              <a:lnSpc>
                <a:spcPct val="115000"/>
              </a:lnSpc>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John 18:4–8 (NASB95) </a:t>
            </a:r>
          </a:p>
          <a:p>
            <a:pPr marL="0" marR="0" algn="just">
              <a:lnSpc>
                <a:spcPct val="115000"/>
              </a:lnSpc>
              <a:spcBef>
                <a:spcPts val="0"/>
              </a:spcBef>
              <a:spcAft>
                <a:spcPts val="1000"/>
              </a:spcAft>
            </a:pPr>
            <a:r>
              <a:rPr lang="en-US" sz="2800" baseline="30000" dirty="0">
                <a:latin typeface="Calibri" panose="020F0502020204030204" pitchFamily="34" charset="0"/>
              </a:rPr>
              <a:t>4</a:t>
            </a:r>
            <a:r>
              <a:rPr lang="en-US" sz="2800" dirty="0">
                <a:latin typeface="Calibri" panose="020F0502020204030204" pitchFamily="34" charset="0"/>
              </a:rPr>
              <a:t> So Jesus, knowing all the things that were coming upon Him, went forth and said to them, “Whom do you seek?” </a:t>
            </a:r>
            <a:r>
              <a:rPr lang="en-US" sz="2800" baseline="30000" dirty="0">
                <a:latin typeface="Calibri" panose="020F0502020204030204" pitchFamily="34" charset="0"/>
              </a:rPr>
              <a:t>5</a:t>
            </a:r>
            <a:r>
              <a:rPr lang="en-US" sz="2800" dirty="0">
                <a:latin typeface="Calibri" panose="020F0502020204030204" pitchFamily="34" charset="0"/>
              </a:rPr>
              <a:t> They answered Him, “Jesus the Nazarene.” He said to them, “</a:t>
            </a:r>
            <a:r>
              <a:rPr lang="en-US" sz="2800" b="1" dirty="0">
                <a:solidFill>
                  <a:srgbClr val="0000FF"/>
                </a:solidFill>
                <a:latin typeface="Calibri" panose="020F0502020204030204" pitchFamily="34" charset="0"/>
              </a:rPr>
              <a:t>I am </a:t>
            </a:r>
            <a:r>
              <a:rPr lang="en-US" sz="2800" b="1" i="1" dirty="0">
                <a:solidFill>
                  <a:srgbClr val="0000FF"/>
                </a:solidFill>
                <a:latin typeface="Calibri" panose="020F0502020204030204" pitchFamily="34" charset="0"/>
              </a:rPr>
              <a:t>He</a:t>
            </a:r>
            <a:r>
              <a:rPr lang="en-US" sz="2800" i="1" dirty="0">
                <a:latin typeface="Calibri" panose="020F0502020204030204" pitchFamily="34" charset="0"/>
              </a:rPr>
              <a:t>.</a:t>
            </a:r>
            <a:r>
              <a:rPr lang="en-US" sz="2800" dirty="0">
                <a:latin typeface="Calibri" panose="020F0502020204030204" pitchFamily="34" charset="0"/>
              </a:rPr>
              <a:t>” And Judas also, who was betraying Him, was standing with them. </a:t>
            </a:r>
            <a:r>
              <a:rPr lang="en-US" sz="2800" baseline="30000" dirty="0">
                <a:latin typeface="Calibri" panose="020F0502020204030204" pitchFamily="34" charset="0"/>
              </a:rPr>
              <a:t>6</a:t>
            </a:r>
            <a:r>
              <a:rPr lang="en-US" sz="2800" dirty="0">
                <a:latin typeface="Calibri" panose="020F0502020204030204" pitchFamily="34" charset="0"/>
              </a:rPr>
              <a:t> So when He said to them, “</a:t>
            </a:r>
            <a:r>
              <a:rPr lang="en-US" sz="2800" b="1" dirty="0">
                <a:solidFill>
                  <a:srgbClr val="0000FF"/>
                </a:solidFill>
                <a:latin typeface="Calibri" panose="020F0502020204030204" pitchFamily="34" charset="0"/>
              </a:rPr>
              <a:t>I am </a:t>
            </a:r>
            <a:r>
              <a:rPr lang="en-US" sz="2800" b="1" i="1" dirty="0">
                <a:solidFill>
                  <a:srgbClr val="0000FF"/>
                </a:solidFill>
                <a:latin typeface="Calibri" panose="020F0502020204030204" pitchFamily="34" charset="0"/>
              </a:rPr>
              <a:t>He</a:t>
            </a:r>
            <a:r>
              <a:rPr lang="en-US" sz="2800" dirty="0">
                <a:latin typeface="Calibri" panose="020F0502020204030204" pitchFamily="34" charset="0"/>
              </a:rPr>
              <a:t>,” they drew back and fell to the ground. </a:t>
            </a:r>
            <a:r>
              <a:rPr lang="en-US" sz="2800" baseline="30000" dirty="0">
                <a:latin typeface="Calibri" panose="020F0502020204030204" pitchFamily="34" charset="0"/>
              </a:rPr>
              <a:t>7</a:t>
            </a:r>
            <a:r>
              <a:rPr lang="en-US" sz="2800" dirty="0">
                <a:latin typeface="Calibri" panose="020F0502020204030204" pitchFamily="34" charset="0"/>
              </a:rPr>
              <a:t> Therefore He again asked them, “Whom do you seek?” And they said, “Jesus the Nazarene.” </a:t>
            </a:r>
            <a:r>
              <a:rPr lang="en-US" sz="2800" baseline="30000" dirty="0">
                <a:latin typeface="Calibri" panose="020F0502020204030204" pitchFamily="34" charset="0"/>
              </a:rPr>
              <a:t>8</a:t>
            </a:r>
            <a:r>
              <a:rPr lang="en-US" sz="2800" dirty="0">
                <a:latin typeface="Calibri" panose="020F0502020204030204" pitchFamily="34" charset="0"/>
              </a:rPr>
              <a:t> Jesus answered, “I told you that </a:t>
            </a:r>
            <a:r>
              <a:rPr lang="en-US" sz="2800" b="1" dirty="0">
                <a:solidFill>
                  <a:srgbClr val="0000FF"/>
                </a:solidFill>
                <a:latin typeface="Calibri" panose="020F0502020204030204" pitchFamily="34" charset="0"/>
              </a:rPr>
              <a:t>I am </a:t>
            </a:r>
            <a:r>
              <a:rPr lang="en-US" sz="2800" b="1" i="1" dirty="0">
                <a:solidFill>
                  <a:srgbClr val="0000FF"/>
                </a:solidFill>
                <a:latin typeface="Calibri" panose="020F0502020204030204" pitchFamily="34" charset="0"/>
              </a:rPr>
              <a:t>He</a:t>
            </a:r>
            <a:r>
              <a:rPr lang="en-US" sz="2800" i="1" dirty="0">
                <a:latin typeface="Calibri" panose="020F0502020204030204" pitchFamily="34" charset="0"/>
              </a:rPr>
              <a:t>;</a:t>
            </a:r>
            <a:r>
              <a:rPr lang="en-US" sz="2800" dirty="0">
                <a:latin typeface="Calibri" panose="020F0502020204030204" pitchFamily="34" charset="0"/>
              </a:rPr>
              <a:t> so if you seek Me, let these go their way,”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3682314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285750" y="5638800"/>
            <a:ext cx="8572500" cy="1066800"/>
          </a:xfrm>
        </p:spPr>
        <p:txBody>
          <a:bodyPr/>
          <a:lstStyle/>
          <a:p>
            <a:pPr marL="0" indent="0" algn="just" eaLnBrk="1" hangingPunct="1">
              <a:spcBef>
                <a:spcPct val="0"/>
              </a:spcBef>
              <a:buFontTx/>
              <a:buNone/>
            </a:pPr>
            <a:r>
              <a:rPr lang="en-US" altLang="en-US" sz="3000" dirty="0">
                <a:solidFill>
                  <a:srgbClr val="0000FF"/>
                </a:solidFill>
              </a:rPr>
              <a:t>Moses, soon to be the Lawgiver, </a:t>
            </a:r>
            <a:r>
              <a:rPr lang="en-US" altLang="en-US" sz="3000" dirty="0"/>
              <a:t>then </a:t>
            </a:r>
            <a:r>
              <a:rPr lang="en-US" altLang="en-US" sz="3000" b="1" dirty="0">
                <a:solidFill>
                  <a:srgbClr val="0000FF"/>
                </a:solidFill>
              </a:rPr>
              <a:t>HID HIS FACE</a:t>
            </a:r>
            <a:r>
              <a:rPr lang="en-US" altLang="en-US" sz="3000" dirty="0"/>
              <a:t>, for he was afraid to look at God.</a:t>
            </a:r>
            <a:endParaRPr lang="en-US" altLang="en-US" sz="3000" dirty="0">
              <a:solidFill>
                <a:schemeClr val="bg1"/>
              </a:solidFill>
            </a:endParaRPr>
          </a:p>
        </p:txBody>
      </p:sp>
      <p:pic>
        <p:nvPicPr>
          <p:cNvPr id="44035" name="Picture 3" descr="Moses &amp; the burning bush"/>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1828800" y="1295400"/>
            <a:ext cx="5486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6" name="Rectangle 7"/>
          <p:cNvSpPr>
            <a:spLocks noChangeArrowheads="1"/>
          </p:cNvSpPr>
          <p:nvPr/>
        </p:nvSpPr>
        <p:spPr bwMode="auto">
          <a:xfrm>
            <a:off x="3452624" y="685800"/>
            <a:ext cx="2238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Exodus 3:6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47106" name="Rectangle 2"/>
          <p:cNvSpPr>
            <a:spLocks noGrp="1" noChangeArrowheads="1"/>
          </p:cNvSpPr>
          <p:nvPr>
            <p:ph type="body" idx="1"/>
          </p:nvPr>
        </p:nvSpPr>
        <p:spPr>
          <a:xfrm>
            <a:off x="457200" y="3886200"/>
            <a:ext cx="8229600" cy="1143000"/>
          </a:xfrm>
          <a:noFill/>
          <a:ln>
            <a:noFill/>
          </a:ln>
        </p:spPr>
        <p:txBody>
          <a:bodyPr/>
          <a:lstStyle/>
          <a:p>
            <a:pPr marL="0" indent="0" algn="ctr" eaLnBrk="1" hangingPunct="1">
              <a:spcBef>
                <a:spcPts val="600"/>
              </a:spcBef>
              <a:spcAft>
                <a:spcPts val="600"/>
              </a:spcAft>
              <a:buFontTx/>
              <a:buNone/>
              <a:defRPr/>
            </a:pPr>
            <a:r>
              <a:rPr lang="en-US" altLang="en-US" sz="3600" b="1" kern="1200" dirty="0">
                <a:solidFill>
                  <a:srgbClr val="0000FF"/>
                </a:solidFill>
                <a:latin typeface="Calibri" panose="020F0502020204030204" pitchFamily="34" charset="0"/>
              </a:rPr>
              <a:t>Grace in Hebrews 12:2</a:t>
            </a:r>
          </a:p>
          <a:p>
            <a:pPr marL="0" indent="0" algn="ctr" eaLnBrk="1" hangingPunct="1">
              <a:spcBef>
                <a:spcPts val="600"/>
              </a:spcBef>
              <a:spcAft>
                <a:spcPts val="600"/>
              </a:spcAft>
              <a:buFontTx/>
              <a:buNone/>
            </a:pPr>
            <a:r>
              <a:rPr lang="en-US" altLang="en-US" dirty="0"/>
              <a:t>…</a:t>
            </a:r>
            <a:r>
              <a:rPr lang="en-US" altLang="en-US" b="1" kern="1200" dirty="0">
                <a:solidFill>
                  <a:srgbClr val="C00000"/>
                </a:solidFill>
              </a:rPr>
              <a:t>FIXING OUR EYES ON JESUS</a:t>
            </a:r>
            <a:r>
              <a:rPr lang="en-US" altLang="en-US" dirty="0"/>
              <a:t>… </a:t>
            </a:r>
          </a:p>
        </p:txBody>
      </p:sp>
      <p:sp>
        <p:nvSpPr>
          <p:cNvPr id="2" name="Rectangle 1"/>
          <p:cNvSpPr/>
          <p:nvPr/>
        </p:nvSpPr>
        <p:spPr>
          <a:xfrm>
            <a:off x="152400" y="76200"/>
            <a:ext cx="8839199" cy="3262432"/>
          </a:xfrm>
          <a:prstGeom prst="rect">
            <a:avLst/>
          </a:prstGeom>
          <a:noFill/>
          <a:ln>
            <a:noFill/>
          </a:ln>
        </p:spPr>
        <p:txBody>
          <a:bodyPr wrap="square">
            <a:spAutoFit/>
          </a:bodyPr>
          <a:lstStyle/>
          <a:p>
            <a:pPr algn="ctr">
              <a:spcBef>
                <a:spcPts val="600"/>
              </a:spcBef>
              <a:spcAft>
                <a:spcPts val="600"/>
              </a:spcAft>
              <a:defRPr/>
            </a:pPr>
            <a:r>
              <a:rPr lang="en-US" sz="3600" b="1" dirty="0">
                <a:solidFill>
                  <a:srgbClr val="0000FF"/>
                </a:solidFill>
                <a:latin typeface="Calibri" panose="020F0502020204030204" pitchFamily="34" charset="0"/>
                <a:cs typeface="Calibri" panose="020F0502020204030204" pitchFamily="34" charset="0"/>
              </a:rPr>
              <a:t>Grace in 2 Corinthians 3:18; 4:6</a:t>
            </a:r>
          </a:p>
          <a:p>
            <a:pPr algn="just">
              <a:spcBef>
                <a:spcPts val="600"/>
              </a:spcBef>
              <a:spcAft>
                <a:spcPts val="600"/>
              </a:spcAft>
              <a:defRPr/>
            </a:pPr>
            <a:r>
              <a:rPr lang="en-US" sz="3200" baseline="30000" dirty="0">
                <a:latin typeface="Calibri" panose="020F0502020204030204" pitchFamily="34" charset="0"/>
                <a:cs typeface="Calibri" panose="020F0502020204030204" pitchFamily="34" charset="0"/>
              </a:rPr>
              <a:t>3:18</a:t>
            </a:r>
            <a:r>
              <a:rPr lang="en-US" sz="3200" dirty="0">
                <a:latin typeface="Calibri" panose="020F0502020204030204" pitchFamily="34" charset="0"/>
                <a:cs typeface="Calibri" panose="020F0502020204030204" pitchFamily="34" charset="0"/>
              </a:rPr>
              <a:t>But we all, </a:t>
            </a:r>
            <a:r>
              <a:rPr lang="en-US" sz="3200" b="1" dirty="0">
                <a:solidFill>
                  <a:srgbClr val="C00000"/>
                </a:solidFill>
                <a:latin typeface="Calibri" panose="020F0502020204030204" pitchFamily="34" charset="0"/>
                <a:cs typeface="Calibri" panose="020F0502020204030204" pitchFamily="34" charset="0"/>
              </a:rPr>
              <a:t>WITH UNVEILED FACE</a:t>
            </a:r>
            <a:r>
              <a:rPr lang="en-US" sz="3200" dirty="0">
                <a:solidFill>
                  <a:srgbClr val="0000FF"/>
                </a:solidFill>
                <a:latin typeface="Calibri" panose="020F0502020204030204" pitchFamily="34" charset="0"/>
                <a:cs typeface="Calibri" panose="020F0502020204030204" pitchFamily="34" charset="0"/>
              </a:rPr>
              <a:t>, </a:t>
            </a:r>
            <a:r>
              <a:rPr lang="en-US" sz="3200" b="1" dirty="0">
                <a:solidFill>
                  <a:srgbClr val="0000FF"/>
                </a:solidFill>
                <a:latin typeface="Calibri" panose="020F0502020204030204" pitchFamily="34" charset="0"/>
                <a:cs typeface="Calibri" panose="020F0502020204030204" pitchFamily="34" charset="0"/>
              </a:rPr>
              <a:t>beholding as in a mirror </a:t>
            </a:r>
            <a:r>
              <a:rPr lang="en-US" sz="3200" b="1" u="sng" dirty="0">
                <a:solidFill>
                  <a:srgbClr val="0000FF"/>
                </a:solidFill>
                <a:latin typeface="Calibri" panose="020F0502020204030204" pitchFamily="34" charset="0"/>
                <a:cs typeface="Calibri" panose="020F0502020204030204" pitchFamily="34" charset="0"/>
              </a:rPr>
              <a:t>the glory of the Lord</a:t>
            </a:r>
            <a:r>
              <a:rPr lang="en-US" sz="320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4:6</a:t>
            </a:r>
            <a:r>
              <a:rPr lang="en-US" sz="3200" dirty="0">
                <a:latin typeface="Calibri" panose="020F0502020204030204" pitchFamily="34" charset="0"/>
                <a:cs typeface="Calibri" panose="020F0502020204030204" pitchFamily="34" charset="0"/>
              </a:rPr>
              <a:t>For God, who said, "Light shall shine out of darkness," is the One who has shone in our hearts to give </a:t>
            </a:r>
            <a:r>
              <a:rPr lang="en-US" sz="3200" b="1" dirty="0">
                <a:solidFill>
                  <a:srgbClr val="0000FF"/>
                </a:solidFill>
                <a:latin typeface="Calibri" panose="020F0502020204030204" pitchFamily="34" charset="0"/>
                <a:cs typeface="Calibri" panose="020F0502020204030204" pitchFamily="34" charset="0"/>
              </a:rPr>
              <a:t>the Light of the knowledge of the glory of God </a:t>
            </a:r>
            <a:r>
              <a:rPr lang="en-US" sz="3200" b="1" u="sng" dirty="0">
                <a:solidFill>
                  <a:srgbClr val="0000FF"/>
                </a:solidFill>
                <a:latin typeface="Calibri" panose="020F0502020204030204" pitchFamily="34" charset="0"/>
                <a:cs typeface="Calibri" panose="020F0502020204030204" pitchFamily="34" charset="0"/>
              </a:rPr>
              <a:t>in the face of Christ</a:t>
            </a:r>
            <a:r>
              <a:rPr lang="en-US" sz="3200" b="1" dirty="0">
                <a:solidFill>
                  <a:srgbClr val="0000FF"/>
                </a:solidFill>
                <a:latin typeface="Calibri" panose="020F0502020204030204" pitchFamily="34" charset="0"/>
                <a:cs typeface="Calibri" panose="020F0502020204030204" pitchFamily="34"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48130" name="Rectangle 2"/>
          <p:cNvSpPr>
            <a:spLocks noGrp="1" noChangeArrowheads="1"/>
          </p:cNvSpPr>
          <p:nvPr>
            <p:ph type="body" idx="1"/>
          </p:nvPr>
        </p:nvSpPr>
        <p:spPr>
          <a:xfrm>
            <a:off x="152400" y="76200"/>
            <a:ext cx="8839200" cy="5105400"/>
          </a:xfrm>
          <a:noFill/>
          <a:ln>
            <a:noFill/>
          </a:ln>
        </p:spPr>
        <p:txBody>
          <a:bodyPr/>
          <a:lstStyle/>
          <a:p>
            <a:pPr marL="0" indent="0" algn="ctr" eaLnBrk="1" hangingPunct="1">
              <a:lnSpc>
                <a:spcPct val="95000"/>
              </a:lnSpc>
              <a:buFontTx/>
              <a:buNone/>
            </a:pPr>
            <a:r>
              <a:rPr lang="en-US" altLang="en-US" sz="3600" b="1" kern="1200" dirty="0">
                <a:solidFill>
                  <a:srgbClr val="0000FF"/>
                </a:solidFill>
                <a:latin typeface="Calibri" panose="020F0502020204030204" pitchFamily="34" charset="0"/>
              </a:rPr>
              <a:t>Exodus 3:7-10</a:t>
            </a:r>
          </a:p>
          <a:p>
            <a:pPr marL="0" indent="0" algn="just" eaLnBrk="1" hangingPunct="1">
              <a:lnSpc>
                <a:spcPct val="95000"/>
              </a:lnSpc>
              <a:buFontTx/>
              <a:buNone/>
            </a:pPr>
            <a:r>
              <a:rPr lang="en-US" altLang="en-US" sz="2600" b="1" baseline="30000" dirty="0"/>
              <a:t>7</a:t>
            </a:r>
            <a:r>
              <a:rPr lang="en-US" altLang="en-US" sz="2600" b="1" dirty="0"/>
              <a:t> </a:t>
            </a:r>
            <a:r>
              <a:rPr lang="en-US" altLang="en-US" sz="2600" dirty="0"/>
              <a:t>The LORD said, "I have surely seen the affliction of  My people who are in Egypt, and have given heed to their cry because of their taskmasters, for I am aware of their sufferings. </a:t>
            </a:r>
            <a:r>
              <a:rPr lang="en-US" altLang="en-US" sz="2600" b="1" baseline="30000" dirty="0"/>
              <a:t>8</a:t>
            </a:r>
            <a:r>
              <a:rPr lang="en-US" altLang="en-US" sz="2600" b="1" dirty="0">
                <a:solidFill>
                  <a:srgbClr val="0000FF"/>
                </a:solidFill>
              </a:rPr>
              <a:t> </a:t>
            </a:r>
            <a:r>
              <a:rPr lang="en-US" altLang="en-US" sz="2600" b="1" u="sng" dirty="0">
                <a:solidFill>
                  <a:srgbClr val="C00000"/>
                </a:solidFill>
              </a:rPr>
              <a:t>SO I HAVE COME DOWN TO DELIVER THEM</a:t>
            </a:r>
            <a:r>
              <a:rPr lang="en-US" altLang="en-US" sz="2600" b="1" dirty="0">
                <a:solidFill>
                  <a:srgbClr val="C00000"/>
                </a:solidFill>
              </a:rPr>
              <a:t> </a:t>
            </a:r>
            <a:r>
              <a:rPr lang="en-US" altLang="en-US" sz="2600" dirty="0">
                <a:solidFill>
                  <a:srgbClr val="0000FF"/>
                </a:solidFill>
              </a:rPr>
              <a:t>from the power of the Egyptians, and to bring them up from that land to a good and spacious land,  to a land flowing with milk and honey, to the place of the Canaanite and the Hittite and the Amorite and the </a:t>
            </a:r>
            <a:r>
              <a:rPr lang="en-US" altLang="en-US" sz="2600" dirty="0" err="1">
                <a:solidFill>
                  <a:srgbClr val="0000FF"/>
                </a:solidFill>
              </a:rPr>
              <a:t>Perizzite</a:t>
            </a:r>
            <a:r>
              <a:rPr lang="en-US" altLang="en-US" sz="2600" dirty="0">
                <a:solidFill>
                  <a:srgbClr val="0000FF"/>
                </a:solidFill>
              </a:rPr>
              <a:t> and the </a:t>
            </a:r>
            <a:r>
              <a:rPr lang="en-US" altLang="en-US" sz="2600" dirty="0" err="1">
                <a:solidFill>
                  <a:srgbClr val="0000FF"/>
                </a:solidFill>
              </a:rPr>
              <a:t>Hivite</a:t>
            </a:r>
            <a:r>
              <a:rPr lang="en-US" altLang="en-US" sz="2600" dirty="0">
                <a:solidFill>
                  <a:srgbClr val="0000FF"/>
                </a:solidFill>
              </a:rPr>
              <a:t> and the </a:t>
            </a:r>
            <a:r>
              <a:rPr lang="en-US" altLang="en-US" sz="2600" dirty="0" err="1">
                <a:solidFill>
                  <a:srgbClr val="0000FF"/>
                </a:solidFill>
              </a:rPr>
              <a:t>Jebusite</a:t>
            </a:r>
            <a:r>
              <a:rPr lang="en-US" altLang="en-US" sz="2600" dirty="0">
                <a:solidFill>
                  <a:srgbClr val="0000FF"/>
                </a:solidFill>
              </a:rPr>
              <a:t>.</a:t>
            </a:r>
            <a:r>
              <a:rPr lang="en-US" altLang="en-US" sz="2600" dirty="0"/>
              <a:t> </a:t>
            </a:r>
            <a:r>
              <a:rPr lang="en-US" altLang="en-US" sz="2600" b="1" baseline="30000" dirty="0"/>
              <a:t>9</a:t>
            </a:r>
            <a:r>
              <a:rPr lang="en-US" altLang="en-US" sz="2600" b="1" dirty="0"/>
              <a:t> </a:t>
            </a:r>
            <a:r>
              <a:rPr lang="en-US" altLang="en-US" sz="2600" dirty="0"/>
              <a:t>Now, behold, the cry of the sons of Israel has come to Me; furthermore, I have seen the oppression with which the Egyptians are oppressing them. </a:t>
            </a:r>
            <a:r>
              <a:rPr lang="en-US" altLang="en-US" sz="2600" b="1" baseline="30000" dirty="0"/>
              <a:t>10</a:t>
            </a:r>
            <a:r>
              <a:rPr lang="en-US" altLang="en-US" sz="2600" b="1" dirty="0">
                <a:solidFill>
                  <a:srgbClr val="0000FF"/>
                </a:solidFill>
              </a:rPr>
              <a:t> </a:t>
            </a:r>
            <a:r>
              <a:rPr lang="en-US" altLang="en-US" sz="2600" b="1" dirty="0">
                <a:solidFill>
                  <a:srgbClr val="C00000"/>
                </a:solidFill>
              </a:rPr>
              <a:t>THEREFORE, COME NOW, AND </a:t>
            </a:r>
            <a:r>
              <a:rPr lang="en-US" altLang="en-US" sz="2600" b="1" u="sng" dirty="0">
                <a:solidFill>
                  <a:srgbClr val="C00000"/>
                </a:solidFill>
              </a:rPr>
              <a:t>I WILL SEND YOU</a:t>
            </a:r>
            <a:r>
              <a:rPr lang="en-US" altLang="en-US" sz="2600" dirty="0">
                <a:solidFill>
                  <a:srgbClr val="0000FF"/>
                </a:solidFill>
              </a:rPr>
              <a:t> to Pharaoh, </a:t>
            </a:r>
            <a:r>
              <a:rPr lang="en-US" altLang="en-US" sz="2600" b="1" u="sng" dirty="0">
                <a:solidFill>
                  <a:srgbClr val="C00000"/>
                </a:solidFill>
              </a:rPr>
              <a:t>SO THAT YOU</a:t>
            </a:r>
            <a:r>
              <a:rPr lang="en-US" altLang="en-US" sz="2600" b="1" dirty="0">
                <a:solidFill>
                  <a:srgbClr val="C00000"/>
                </a:solidFill>
              </a:rPr>
              <a:t> </a:t>
            </a:r>
            <a:r>
              <a:rPr lang="en-US" altLang="en-US" sz="2600" dirty="0">
                <a:solidFill>
                  <a:srgbClr val="0000FF"/>
                </a:solidFill>
              </a:rPr>
              <a:t>may bring My people, the sons of Israel, out of Egypt."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9" descr="Moses+before+Pharaoh+with+sn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9456" y="990600"/>
            <a:ext cx="3209744" cy="4536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299" name="Picture 10" descr="Tissot_Moses_and_Aaron_Speak_to_the_People"/>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81000" y="990600"/>
            <a:ext cx="4316616"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76121"/>
            <a:ext cx="8686800" cy="6074769"/>
          </a:xfrm>
          <a:prstGeom prst="rect">
            <a:avLst/>
          </a:prstGeom>
        </p:spPr>
      </p:pic>
      <p:sp>
        <p:nvSpPr>
          <p:cNvPr id="1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914400"/>
            <a:ext cx="7772400" cy="533400"/>
          </a:xfrm>
        </p:spPr>
        <p:txBody>
          <a:bodyPr/>
          <a:lstStyle/>
          <a:p>
            <a:pPr eaLnBrk="1" hangingPunct="1"/>
            <a:r>
              <a:rPr lang="en-US" altLang="en-US" sz="3600" b="1" dirty="0">
                <a:solidFill>
                  <a:srgbClr val="0000FF"/>
                </a:solidFill>
                <a:latin typeface="Calibri" panose="020F0502020204030204" pitchFamily="34" charset="0"/>
                <a:cs typeface="Calibri" panose="020F0502020204030204" pitchFamily="34" charset="0"/>
              </a:rPr>
              <a:t>What’s Ahead?</a:t>
            </a:r>
            <a:r>
              <a:rPr lang="en-US" altLang="en-US" sz="3600" b="1" dirty="0">
                <a:solidFill>
                  <a:schemeClr val="tx1"/>
                </a:solidFill>
                <a:latin typeface="Calibri" panose="020F0502020204030204" pitchFamily="34" charset="0"/>
                <a:cs typeface="Calibri" panose="020F0502020204030204" pitchFamily="34" charset="0"/>
              </a:rPr>
              <a:t> </a:t>
            </a:r>
          </a:p>
        </p:txBody>
      </p:sp>
      <p:pic>
        <p:nvPicPr>
          <p:cNvPr id="1628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9275" y="1478280"/>
            <a:ext cx="4845451"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4125686"/>
            <a:ext cx="226503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82875" y="4125686"/>
            <a:ext cx="2041925"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419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5" name="Group 3"/>
          <p:cNvGraphicFramePr>
            <a:graphicFrameLocks noGrp="1"/>
          </p:cNvGraphicFramePr>
          <p:nvPr>
            <p:ph type="tbl" idx="1"/>
            <p:extLst>
              <p:ext uri="{D42A27DB-BD31-4B8C-83A1-F6EECF244321}">
                <p14:modId xmlns:p14="http://schemas.microsoft.com/office/powerpoint/2010/main" val="1896849521"/>
              </p:ext>
            </p:extLst>
          </p:nvPr>
        </p:nvGraphicFramePr>
        <p:xfrm>
          <a:off x="152400" y="776671"/>
          <a:ext cx="8839200" cy="5852729"/>
        </p:xfrm>
        <a:graphic>
          <a:graphicData uri="http://schemas.openxmlformats.org/drawingml/2006/table">
            <a:tbl>
              <a:tblPr/>
              <a:tblGrid>
                <a:gridCol w="3200400">
                  <a:extLst>
                    <a:ext uri="{9D8B030D-6E8A-4147-A177-3AD203B41FA5}">
                      <a16:colId xmlns:a16="http://schemas.microsoft.com/office/drawing/2014/main" val="20000"/>
                    </a:ext>
                  </a:extLst>
                </a:gridCol>
                <a:gridCol w="3469178">
                  <a:extLst>
                    <a:ext uri="{9D8B030D-6E8A-4147-A177-3AD203B41FA5}">
                      <a16:colId xmlns:a16="http://schemas.microsoft.com/office/drawing/2014/main" val="20001"/>
                    </a:ext>
                  </a:extLst>
                </a:gridCol>
                <a:gridCol w="2169622">
                  <a:extLst>
                    <a:ext uri="{9D8B030D-6E8A-4147-A177-3AD203B41FA5}">
                      <a16:colId xmlns:a16="http://schemas.microsoft.com/office/drawing/2014/main" val="20002"/>
                    </a:ext>
                  </a:extLst>
                </a:gridCol>
              </a:tblGrid>
              <a:tr h="518289">
                <a:tc gridSpan="3">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b="1" dirty="0">
                          <a:solidFill>
                            <a:srgbClr val="0000FF"/>
                          </a:solidFill>
                          <a:latin typeface="Calibri" panose="020F0502020204030204" pitchFamily="34" charset="0"/>
                        </a:rPr>
                        <a:t>10 PLAGUES </a:t>
                      </a:r>
                      <a:r>
                        <a:rPr lang="en-US" sz="2600" b="1" dirty="0">
                          <a:solidFill>
                            <a:srgbClr val="C00000"/>
                          </a:solidFill>
                          <a:latin typeface="Calibri" panose="020F0502020204030204" pitchFamily="34" charset="0"/>
                        </a:rPr>
                        <a:t>(STRIKES)</a:t>
                      </a:r>
                      <a:r>
                        <a:rPr lang="en-US" sz="2600" b="1" dirty="0">
                          <a:solidFill>
                            <a:srgbClr val="0000FF"/>
                          </a:solidFill>
                          <a:latin typeface="Calibri" panose="020F0502020204030204" pitchFamily="34" charset="0"/>
                        </a:rPr>
                        <a:t> OF EGYPT: EXO. 12:12; NUM. 33:4</a:t>
                      </a:r>
                      <a:endParaRPr lang="en-US" sz="2600" b="1" dirty="0">
                        <a:latin typeface="Calibri" panose="020F0502020204030204" pitchFamily="34" charset="0"/>
                      </a:endParaRPr>
                    </a:p>
                  </a:txBody>
                  <a:tcPr marT="45740" marB="457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hMerge="1">
                  <a:txBody>
                    <a:bodyPr/>
                    <a:lstStyle/>
                    <a:p>
                      <a:pPr marL="0" marR="0" lvl="0" indent="0" algn="ctr" defTabSz="914400" rtl="0" eaLnBrk="1" fontAlgn="base" latinLnBrk="0" hangingPunct="1">
                        <a:lnSpc>
                          <a:spcPct val="100000"/>
                        </a:lnSpc>
                        <a:spcBef>
                          <a:spcPts val="0"/>
                        </a:spcBef>
                        <a:spcAft>
                          <a:spcPts val="600"/>
                        </a:spcAft>
                        <a:buClrTx/>
                        <a:buSzTx/>
                        <a:buFontTx/>
                        <a:buNone/>
                        <a:tabLst/>
                      </a:pPr>
                      <a:endParaRPr lang="en-US" sz="2400" b="1"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hMerge="1">
                  <a:txBody>
                    <a:bodyPr/>
                    <a:lstStyle/>
                    <a:p>
                      <a:pPr marL="0" marR="0" lvl="0" indent="0" algn="ctr" defTabSz="914400" rtl="0" eaLnBrk="1" fontAlgn="base" latinLnBrk="0" hangingPunct="1">
                        <a:lnSpc>
                          <a:spcPct val="100000"/>
                        </a:lnSpc>
                        <a:spcBef>
                          <a:spcPts val="0"/>
                        </a:spcBef>
                        <a:spcAft>
                          <a:spcPts val="600"/>
                        </a:spcAft>
                        <a:buClrTx/>
                        <a:buSzTx/>
                        <a:buFontTx/>
                        <a:buNone/>
                        <a:tabLst/>
                      </a:pPr>
                      <a:endParaRPr lang="en-US" sz="2400" b="1"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extLst>
                  <a:ext uri="{0D108BD9-81ED-4DB2-BD59-A6C34878D82A}">
                    <a16:rowId xmlns:a16="http://schemas.microsoft.com/office/drawing/2014/main" val="10000"/>
                  </a:ext>
                </a:extLst>
              </a:tr>
              <a:tr h="396315">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400" b="1" dirty="0">
                          <a:latin typeface="Calibri" panose="020F0502020204030204" pitchFamily="34" charset="0"/>
                        </a:rPr>
                        <a:t>PLAGUE</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400" b="1" dirty="0">
                          <a:latin typeface="Calibri" panose="020F0502020204030204" pitchFamily="34" charset="0"/>
                        </a:rPr>
                        <a:t>EGYPTIAN GOD DEFEATED</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400" b="1" dirty="0">
                          <a:latin typeface="Calibri" panose="020F0502020204030204" pitchFamily="34" charset="0"/>
                        </a:rPr>
                        <a:t>EXODUS</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extLst>
                  <a:ext uri="{0D108BD9-81ED-4DB2-BD59-A6C34878D82A}">
                    <a16:rowId xmlns:a16="http://schemas.microsoft.com/office/drawing/2014/main" val="10001"/>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1. Water into blood</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Osiris</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7:20</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2. Frogs infestation</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err="1">
                          <a:latin typeface="Calibri" panose="020F0502020204030204" pitchFamily="34" charset="0"/>
                        </a:rPr>
                        <a:t>Hekt</a:t>
                      </a:r>
                      <a:endParaRPr lang="en-US" sz="2600" dirty="0">
                        <a:latin typeface="Calibri" panose="020F0502020204030204"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8:6</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3. Lice infestation</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err="1">
                          <a:latin typeface="Calibri" panose="020F0502020204030204" pitchFamily="34" charset="0"/>
                        </a:rPr>
                        <a:t>Seb</a:t>
                      </a:r>
                      <a:endParaRPr lang="en-US" sz="2600" dirty="0">
                        <a:latin typeface="Calibri" panose="020F0502020204030204"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8:17</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4. Fly infestation</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err="1">
                          <a:latin typeface="Calibri" panose="020F0502020204030204" pitchFamily="34" charset="0"/>
                        </a:rPr>
                        <a:t>Hatkok</a:t>
                      </a:r>
                      <a:endParaRPr lang="en-US" sz="2600" dirty="0">
                        <a:latin typeface="Calibri" panose="020F0502020204030204"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8:24</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5. Cattle diseased</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err="1">
                          <a:latin typeface="Calibri" panose="020F0502020204030204" pitchFamily="34" charset="0"/>
                        </a:rPr>
                        <a:t>Apis</a:t>
                      </a:r>
                      <a:endParaRPr lang="en-US" sz="2600" dirty="0">
                        <a:latin typeface="Calibri" panose="020F0502020204030204"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9:6</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6. Boil epidemic</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Typhon</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9:10</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7. Fiery Hail</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Shu</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9:24</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8. Locust infestation</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err="1">
                          <a:latin typeface="Calibri" panose="020F0502020204030204" pitchFamily="34" charset="0"/>
                        </a:rPr>
                        <a:t>Serapai</a:t>
                      </a:r>
                      <a:endParaRPr lang="en-US" sz="2600" dirty="0">
                        <a:latin typeface="Calibri" panose="020F0502020204030204"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10:13</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9. 3 Days of darkness</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Ra</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10:22</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600" kern="1200" dirty="0">
                          <a:solidFill>
                            <a:schemeClr val="tx1"/>
                          </a:solidFill>
                          <a:latin typeface="Calibri" panose="020F0502020204030204" pitchFamily="34" charset="0"/>
                          <a:ea typeface="+mn-ea"/>
                          <a:cs typeface="+mn-cs"/>
                        </a:rPr>
                        <a:t>10. Death of firstborn</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All the gods</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600" dirty="0">
                          <a:latin typeface="Calibri" panose="020F0502020204030204" pitchFamily="34" charset="0"/>
                        </a:rPr>
                        <a:t>12:29</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bl>
          </a:graphicData>
        </a:graphic>
      </p:graphicFrame>
      <p:sp>
        <p:nvSpPr>
          <p:cNvPr id="4"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182" y="609600"/>
            <a:ext cx="7907636" cy="5943600"/>
          </a:xfrm>
          <a:prstGeom prst="rect">
            <a:avLst/>
          </a:prstGeom>
        </p:spPr>
      </p:pic>
      <p:sp>
        <p:nvSpPr>
          <p:cNvPr id="5" name="Rectangle 4"/>
          <p:cNvSpPr/>
          <p:nvPr/>
        </p:nvSpPr>
        <p:spPr>
          <a:xfrm>
            <a:off x="2286000" y="6504801"/>
            <a:ext cx="4572000" cy="276999"/>
          </a:xfrm>
          <a:prstGeom prst="rect">
            <a:avLst/>
          </a:prstGeom>
        </p:spPr>
        <p:txBody>
          <a:bodyPr>
            <a:spAutoFit/>
          </a:bodyPr>
          <a:lstStyle/>
          <a:p>
            <a:pPr algn="ctr"/>
            <a:r>
              <a:rPr lang="en-US" sz="1200" dirty="0">
                <a:latin typeface="Calibri" panose="020F0502020204030204" pitchFamily="34" charset="0"/>
              </a:rPr>
              <a:t>https://redeeminggod.com/understanding-the-ten-plagues/</a:t>
            </a:r>
          </a:p>
        </p:txBody>
      </p:sp>
    </p:spTree>
    <p:extLst>
      <p:ext uri="{BB962C8B-B14F-4D97-AF65-F5344CB8AC3E}">
        <p14:creationId xmlns:p14="http://schemas.microsoft.com/office/powerpoint/2010/main" val="78125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ass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838200"/>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4629" name="Picture 5" descr="Passover in ancient tim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838200"/>
            <a:ext cx="34544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4630" name="Picture 6" descr="moses parting the sea - panoram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3429000"/>
            <a:ext cx="85344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Do not come near, or draw near?</a:t>
            </a:r>
            <a:r>
              <a:rPr lang="en-US" altLang="en-US" sz="3600" b="1" dirty="0">
                <a:solidFill>
                  <a:schemeClr val="tx1"/>
                </a:solidFill>
              </a:rPr>
              <a:t> </a:t>
            </a:r>
          </a:p>
        </p:txBody>
      </p:sp>
      <p:sp>
        <p:nvSpPr>
          <p:cNvPr id="53251" name="Rectangle 3"/>
          <p:cNvSpPr>
            <a:spLocks noGrp="1" noChangeArrowheads="1"/>
          </p:cNvSpPr>
          <p:nvPr>
            <p:ph type="body" sz="half" idx="1"/>
          </p:nvPr>
        </p:nvSpPr>
        <p:spPr>
          <a:xfrm>
            <a:off x="304800" y="1371600"/>
            <a:ext cx="4495800" cy="1752600"/>
          </a:xfrm>
        </p:spPr>
        <p:txBody>
          <a:bodyPr/>
          <a:lstStyle/>
          <a:p>
            <a:pPr algn="just" eaLnBrk="1" hangingPunct="1">
              <a:lnSpc>
                <a:spcPct val="90000"/>
              </a:lnSpc>
            </a:pPr>
            <a:r>
              <a:rPr lang="en-US" altLang="en-US" sz="3000" dirty="0"/>
              <a:t>Moses, later to be the Lawgiver, was told not to come near – keep your distance, Moses! </a:t>
            </a:r>
          </a:p>
        </p:txBody>
      </p:sp>
      <p:pic>
        <p:nvPicPr>
          <p:cNvPr id="59397" name="Picture 8" descr="Moses &amp; the burning bush"/>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5486400" y="1447800"/>
            <a:ext cx="3124200" cy="2343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9398" name="Picture 9" descr="burning_bush with Mos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3505200"/>
            <a:ext cx="444843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body" sz="half" idx="2"/>
          </p:nvPr>
        </p:nvSpPr>
        <p:spPr>
          <a:xfrm>
            <a:off x="4114801" y="1447800"/>
            <a:ext cx="4952999" cy="2286000"/>
          </a:xfrm>
        </p:spPr>
        <p:txBody>
          <a:bodyPr/>
          <a:lstStyle/>
          <a:p>
            <a:pPr algn="just" eaLnBrk="1" hangingPunct="1">
              <a:lnSpc>
                <a:spcPct val="90000"/>
              </a:lnSpc>
            </a:pPr>
            <a:r>
              <a:rPr lang="en-US" altLang="en-US" sz="3000" dirty="0"/>
              <a:t>But the book of Hebrews repeatedly urged the Jewish believers to draw near to God.</a:t>
            </a:r>
          </a:p>
        </p:txBody>
      </p:sp>
      <p:sp>
        <p:nvSpPr>
          <p:cNvPr id="62469" name="Text Box 5"/>
          <p:cNvSpPr txBox="1">
            <a:spLocks noChangeArrowheads="1"/>
          </p:cNvSpPr>
          <p:nvPr/>
        </p:nvSpPr>
        <p:spPr bwMode="auto">
          <a:xfrm>
            <a:off x="571500" y="5247382"/>
            <a:ext cx="8001000" cy="1077218"/>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Times New Roman" pitchFamily="18" charset="0"/>
              </a:defRPr>
            </a:lvl1pPr>
            <a:lvl2pPr marL="742950" indent="-285750" eaLnBrk="0" hangingPunct="0">
              <a:spcBef>
                <a:spcPct val="20000"/>
              </a:spcBef>
              <a:buChar char="–"/>
              <a:defRPr sz="2800">
                <a:solidFill>
                  <a:schemeClr val="tx1"/>
                </a:solidFill>
                <a:latin typeface="Arial" charset="0"/>
                <a:cs typeface="Times New Roman" pitchFamily="18" charset="0"/>
              </a:defRPr>
            </a:lvl2pPr>
            <a:lvl3pPr marL="1143000" indent="-228600" eaLnBrk="0" hangingPunct="0">
              <a:spcBef>
                <a:spcPct val="20000"/>
              </a:spcBef>
              <a:buChar char="•"/>
              <a:defRPr sz="2400">
                <a:solidFill>
                  <a:schemeClr val="tx1"/>
                </a:solidFill>
                <a:latin typeface="Arial" charset="0"/>
                <a:cs typeface="Times New Roman" pitchFamily="18" charset="0"/>
              </a:defRPr>
            </a:lvl3pPr>
            <a:lvl4pPr marL="1600200" indent="-228600" eaLnBrk="0" hangingPunct="0">
              <a:spcBef>
                <a:spcPct val="20000"/>
              </a:spcBef>
              <a:buChar char="–"/>
              <a:defRPr sz="2000">
                <a:solidFill>
                  <a:schemeClr val="tx1"/>
                </a:solidFill>
                <a:latin typeface="Arial" charset="0"/>
                <a:cs typeface="Times New Roman" pitchFamily="18" charset="0"/>
              </a:defRPr>
            </a:lvl4pPr>
            <a:lvl5pPr marL="2057400" indent="-228600" eaLnBrk="0" hangingPunct="0">
              <a:spcBef>
                <a:spcPct val="20000"/>
              </a:spcBef>
              <a:buChar char="»"/>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algn="ctr" eaLnBrk="1" hangingPunct="1">
              <a:spcBef>
                <a:spcPct val="50000"/>
              </a:spcBef>
              <a:buFontTx/>
              <a:buNone/>
            </a:pPr>
            <a:r>
              <a:rPr lang="en-US" altLang="en-US" dirty="0">
                <a:latin typeface="Calibri" panose="020F0502020204030204" pitchFamily="34" charset="0"/>
                <a:cs typeface="Calibri" panose="020F0502020204030204" pitchFamily="34" charset="0"/>
              </a:rPr>
              <a:t>So did Moses just have it all wrong? Or is God just not as uptight as He used to be? </a:t>
            </a:r>
            <a:endParaRPr lang="en-US" altLang="en-US" dirty="0">
              <a:solidFill>
                <a:srgbClr val="FFFFCC"/>
              </a:solidFill>
              <a:latin typeface="Calibri" panose="020F0502020204030204" pitchFamily="34" charset="0"/>
              <a:cs typeface="Calibri" panose="020F0502020204030204" pitchFamily="34" charset="0"/>
            </a:endParaRPr>
          </a:p>
        </p:txBody>
      </p:sp>
      <p:sp>
        <p:nvSpPr>
          <p:cNvPr id="54278"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Do not come near, or draw near? </a:t>
            </a: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1524000"/>
            <a:ext cx="3733799" cy="2912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800100" y="1295400"/>
            <a:ext cx="7543800" cy="584200"/>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Times New Roman" pitchFamily="18" charset="0"/>
              </a:defRPr>
            </a:lvl1pPr>
            <a:lvl2pPr marL="742950" indent="-285750" eaLnBrk="0" hangingPunct="0">
              <a:spcBef>
                <a:spcPct val="20000"/>
              </a:spcBef>
              <a:buChar char="–"/>
              <a:defRPr sz="2800">
                <a:solidFill>
                  <a:schemeClr val="tx1"/>
                </a:solidFill>
                <a:latin typeface="Arial" charset="0"/>
                <a:cs typeface="Times New Roman" pitchFamily="18" charset="0"/>
              </a:defRPr>
            </a:lvl2pPr>
            <a:lvl3pPr marL="1143000" indent="-228600" eaLnBrk="0" hangingPunct="0">
              <a:spcBef>
                <a:spcPct val="20000"/>
              </a:spcBef>
              <a:buChar char="•"/>
              <a:defRPr sz="2400">
                <a:solidFill>
                  <a:schemeClr val="tx1"/>
                </a:solidFill>
                <a:latin typeface="Arial" charset="0"/>
                <a:cs typeface="Times New Roman" pitchFamily="18" charset="0"/>
              </a:defRPr>
            </a:lvl3pPr>
            <a:lvl4pPr marL="1600200" indent="-228600" eaLnBrk="0" hangingPunct="0">
              <a:spcBef>
                <a:spcPct val="20000"/>
              </a:spcBef>
              <a:buChar char="–"/>
              <a:defRPr sz="2000">
                <a:solidFill>
                  <a:schemeClr val="tx1"/>
                </a:solidFill>
                <a:latin typeface="Arial" charset="0"/>
                <a:cs typeface="Times New Roman" pitchFamily="18" charset="0"/>
              </a:defRPr>
            </a:lvl4pPr>
            <a:lvl5pPr marL="2057400" indent="-228600" eaLnBrk="0" hangingPunct="0">
              <a:spcBef>
                <a:spcPct val="20000"/>
              </a:spcBef>
              <a:buChar char="»"/>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algn="ctr" eaLnBrk="1" hangingPunct="1">
              <a:spcBef>
                <a:spcPct val="50000"/>
              </a:spcBef>
              <a:buFontTx/>
              <a:buNone/>
            </a:pPr>
            <a:r>
              <a:rPr lang="en-US" altLang="en-US" dirty="0">
                <a:latin typeface="Calibri" panose="020F0502020204030204" pitchFamily="34" charset="0"/>
                <a:cs typeface="Calibri" panose="020F0502020204030204" pitchFamily="34" charset="0"/>
              </a:rPr>
              <a:t>No, the difference is </a:t>
            </a:r>
            <a:r>
              <a:rPr lang="en-US" altLang="en-US" b="1" dirty="0">
                <a:solidFill>
                  <a:srgbClr val="0000FF"/>
                </a:solidFill>
                <a:latin typeface="Calibri" panose="020F0502020204030204" pitchFamily="34" charset="0"/>
                <a:cs typeface="Calibri" panose="020F0502020204030204" pitchFamily="34" charset="0"/>
              </a:rPr>
              <a:t>Grace</a:t>
            </a:r>
            <a:r>
              <a:rPr lang="en-US" altLang="en-US" dirty="0">
                <a:latin typeface="Calibri" panose="020F0502020204030204" pitchFamily="34" charset="0"/>
                <a:cs typeface="Calibri" panose="020F0502020204030204" pitchFamily="34" charset="0"/>
              </a:rPr>
              <a:t>.  </a:t>
            </a:r>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0513" y="2057400"/>
            <a:ext cx="60229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8"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Do not come near, or draw near?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104900" y="685800"/>
            <a:ext cx="6934200" cy="609600"/>
          </a:xfrm>
        </p:spPr>
        <p:txBody>
          <a:bodyPr/>
          <a:lstStyle/>
          <a:p>
            <a:pPr eaLnBrk="1" hangingPunct="1"/>
            <a:r>
              <a:rPr lang="en-US" altLang="en-US" sz="3600" b="1" dirty="0">
                <a:solidFill>
                  <a:srgbClr val="0000FF"/>
                </a:solidFill>
              </a:rPr>
              <a:t>Dread of God, or Confident Access?</a:t>
            </a:r>
            <a:r>
              <a:rPr lang="en-US" altLang="en-US" sz="3600" b="1" dirty="0">
                <a:solidFill>
                  <a:schemeClr val="tx1"/>
                </a:solidFill>
              </a:rPr>
              <a:t> </a:t>
            </a:r>
          </a:p>
        </p:txBody>
      </p:sp>
      <p:sp>
        <p:nvSpPr>
          <p:cNvPr id="57347" name="Rectangle 3"/>
          <p:cNvSpPr>
            <a:spLocks noGrp="1" noChangeArrowheads="1"/>
          </p:cNvSpPr>
          <p:nvPr>
            <p:ph type="body" sz="half" idx="1"/>
          </p:nvPr>
        </p:nvSpPr>
        <p:spPr>
          <a:xfrm>
            <a:off x="228600" y="1600200"/>
            <a:ext cx="4800600" cy="1905000"/>
          </a:xfrm>
        </p:spPr>
        <p:txBody>
          <a:bodyPr/>
          <a:lstStyle/>
          <a:p>
            <a:pPr algn="just" eaLnBrk="1" hangingPunct="1">
              <a:lnSpc>
                <a:spcPct val="90000"/>
              </a:lnSpc>
            </a:pPr>
            <a:r>
              <a:rPr lang="en-US" altLang="en-US" sz="3000" dirty="0"/>
              <a:t>Even though Moses kept his distance, </a:t>
            </a:r>
            <a:r>
              <a:rPr lang="en-US" altLang="en-US" sz="3000" b="1" dirty="0">
                <a:solidFill>
                  <a:srgbClr val="0000FF"/>
                </a:solidFill>
              </a:rPr>
              <a:t>He was clearly afraid of God</a:t>
            </a:r>
            <a:r>
              <a:rPr lang="en-US" altLang="en-US" sz="3000" dirty="0"/>
              <a:t>.</a:t>
            </a:r>
          </a:p>
        </p:txBody>
      </p:sp>
      <p:pic>
        <p:nvPicPr>
          <p:cNvPr id="57348" name="Picture 9" descr="burning_bush with Mo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686175"/>
            <a:ext cx="4648200" cy="28670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57349" name="Picture 10" descr="Moses &amp; the burning bush"/>
          <p:cNvPicPr>
            <a:picLocks noChangeAspect="1" noChangeArrowheads="1"/>
          </p:cNvPicPr>
          <p:nvPr/>
        </p:nvPicPr>
        <p:blipFill>
          <a:blip r:embed="rId4" cstate="email">
            <a:lum contrast="18000"/>
            <a:extLst>
              <a:ext uri="{28A0092B-C50C-407E-A947-70E740481C1C}">
                <a14:useLocalDpi xmlns:a14="http://schemas.microsoft.com/office/drawing/2010/main"/>
              </a:ext>
            </a:extLst>
          </a:blip>
          <a:srcRect/>
          <a:stretch>
            <a:fillRect/>
          </a:stretch>
        </p:blipFill>
        <p:spPr bwMode="auto">
          <a:xfrm>
            <a:off x="5257800" y="1733550"/>
            <a:ext cx="3505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8" descr="Girl child in Christ's arm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00200"/>
            <a:ext cx="3413125"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4"/>
          <p:cNvSpPr txBox="1">
            <a:spLocks noChangeArrowheads="1"/>
          </p:cNvSpPr>
          <p:nvPr/>
        </p:nvSpPr>
        <p:spPr bwMode="auto">
          <a:xfrm>
            <a:off x="3733800" y="1600200"/>
            <a:ext cx="5181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cs typeface="Times New Roman" pitchFamily="18" charset="0"/>
              </a:defRPr>
            </a:lvl1pPr>
            <a:lvl2pPr marL="742950" indent="-285750" eaLnBrk="0" hangingPunct="0">
              <a:spcBef>
                <a:spcPct val="20000"/>
              </a:spcBef>
              <a:buChar char="–"/>
              <a:defRPr sz="2800">
                <a:solidFill>
                  <a:schemeClr val="tx1"/>
                </a:solidFill>
                <a:latin typeface="Arial" charset="0"/>
                <a:cs typeface="Times New Roman" pitchFamily="18" charset="0"/>
              </a:defRPr>
            </a:lvl2pPr>
            <a:lvl3pPr marL="1143000" indent="-228600" eaLnBrk="0" hangingPunct="0">
              <a:spcBef>
                <a:spcPct val="20000"/>
              </a:spcBef>
              <a:buChar char="•"/>
              <a:defRPr sz="2400">
                <a:solidFill>
                  <a:schemeClr val="tx1"/>
                </a:solidFill>
                <a:latin typeface="Arial" charset="0"/>
                <a:cs typeface="Times New Roman" pitchFamily="18" charset="0"/>
              </a:defRPr>
            </a:lvl3pPr>
            <a:lvl4pPr marL="1600200" indent="-228600" eaLnBrk="0" hangingPunct="0">
              <a:spcBef>
                <a:spcPct val="20000"/>
              </a:spcBef>
              <a:buChar char="–"/>
              <a:defRPr sz="2000">
                <a:solidFill>
                  <a:schemeClr val="tx1"/>
                </a:solidFill>
                <a:latin typeface="Arial" charset="0"/>
                <a:cs typeface="Times New Roman" pitchFamily="18" charset="0"/>
              </a:defRPr>
            </a:lvl4pPr>
            <a:lvl5pPr marL="2057400" indent="-228600" eaLnBrk="0" hangingPunct="0">
              <a:spcBef>
                <a:spcPct val="20000"/>
              </a:spcBef>
              <a:buChar char="»"/>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algn="just" eaLnBrk="1" hangingPunct="1">
              <a:lnSpc>
                <a:spcPct val="90000"/>
              </a:lnSpc>
            </a:pPr>
            <a:r>
              <a:rPr lang="en-US" altLang="en-US" sz="3000" dirty="0">
                <a:latin typeface="Calibri" panose="020F0502020204030204" pitchFamily="34" charset="0"/>
              </a:rPr>
              <a:t>But the message of the New Testament is to approach God boldly &amp; confidently. </a:t>
            </a:r>
          </a:p>
        </p:txBody>
      </p:sp>
      <p:sp>
        <p:nvSpPr>
          <p:cNvPr id="9"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10" name="Rectangle 2"/>
          <p:cNvSpPr>
            <a:spLocks noGrp="1" noChangeArrowheads="1"/>
          </p:cNvSpPr>
          <p:nvPr>
            <p:ph type="title"/>
          </p:nvPr>
        </p:nvSpPr>
        <p:spPr>
          <a:xfrm>
            <a:off x="1104900" y="685800"/>
            <a:ext cx="6934200" cy="609600"/>
          </a:xfrm>
        </p:spPr>
        <p:txBody>
          <a:bodyPr/>
          <a:lstStyle/>
          <a:p>
            <a:pPr eaLnBrk="1" hangingPunct="1"/>
            <a:r>
              <a:rPr lang="en-US" altLang="en-US" sz="3600" b="1" dirty="0">
                <a:solidFill>
                  <a:srgbClr val="0000FF"/>
                </a:solidFill>
              </a:rPr>
              <a:t>Dread of God, or Confident Access?</a:t>
            </a:r>
            <a:r>
              <a:rPr lang="en-US" altLang="en-US" sz="3600" b="1" dirty="0">
                <a:solidFill>
                  <a:schemeClr val="tx1"/>
                </a:solidFill>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9"/>
          <p:cNvSpPr txBox="1">
            <a:spLocks noChangeArrowheads="1"/>
          </p:cNvSpPr>
          <p:nvPr/>
        </p:nvSpPr>
        <p:spPr bwMode="auto">
          <a:xfrm>
            <a:off x="347477" y="1494472"/>
            <a:ext cx="8449046" cy="1477328"/>
          </a:xfrm>
          <a:prstGeom prst="rect">
            <a:avLst/>
          </a:prstGeom>
          <a:noFill/>
          <a:ln w="38100">
            <a:noFill/>
            <a:miter lim="800000"/>
            <a:headEnd/>
            <a:tailEnd/>
          </a:ln>
          <a:effectLst/>
          <a:extLst/>
        </p:spPr>
        <p:txBody>
          <a:bodyPr wrap="square">
            <a:spAutoFit/>
          </a:bodyPr>
          <a:lstStyle>
            <a:lvl1pPr eaLnBrk="0" hangingPunct="0">
              <a:spcBef>
                <a:spcPct val="20000"/>
              </a:spcBef>
              <a:buChar char="•"/>
              <a:defRPr sz="3200">
                <a:solidFill>
                  <a:schemeClr val="tx1"/>
                </a:solidFill>
                <a:latin typeface="Arial" charset="0"/>
                <a:cs typeface="Times New Roman" pitchFamily="18" charset="0"/>
              </a:defRPr>
            </a:lvl1pPr>
            <a:lvl2pPr marL="742950" indent="-285750" eaLnBrk="0" hangingPunct="0">
              <a:spcBef>
                <a:spcPct val="20000"/>
              </a:spcBef>
              <a:buChar char="–"/>
              <a:defRPr sz="2800">
                <a:solidFill>
                  <a:schemeClr val="tx1"/>
                </a:solidFill>
                <a:latin typeface="Arial" charset="0"/>
                <a:cs typeface="Times New Roman" pitchFamily="18" charset="0"/>
              </a:defRPr>
            </a:lvl2pPr>
            <a:lvl3pPr marL="1143000" indent="-228600" eaLnBrk="0" hangingPunct="0">
              <a:spcBef>
                <a:spcPct val="20000"/>
              </a:spcBef>
              <a:buChar char="•"/>
              <a:defRPr sz="2400">
                <a:solidFill>
                  <a:schemeClr val="tx1"/>
                </a:solidFill>
                <a:latin typeface="Arial" charset="0"/>
                <a:cs typeface="Times New Roman" pitchFamily="18" charset="0"/>
              </a:defRPr>
            </a:lvl3pPr>
            <a:lvl4pPr marL="1600200" indent="-228600" eaLnBrk="0" hangingPunct="0">
              <a:spcBef>
                <a:spcPct val="20000"/>
              </a:spcBef>
              <a:buChar char="–"/>
              <a:defRPr sz="2000">
                <a:solidFill>
                  <a:schemeClr val="tx1"/>
                </a:solidFill>
                <a:latin typeface="Arial" charset="0"/>
                <a:cs typeface="Times New Roman" pitchFamily="18" charset="0"/>
              </a:defRPr>
            </a:lvl4pPr>
            <a:lvl5pPr marL="2057400" indent="-228600" eaLnBrk="0" hangingPunct="0">
              <a:spcBef>
                <a:spcPct val="20000"/>
              </a:spcBef>
              <a:buChar char="»"/>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algn="just" eaLnBrk="1" hangingPunct="1">
              <a:spcBef>
                <a:spcPct val="50000"/>
              </a:spcBef>
              <a:buFontTx/>
              <a:buNone/>
            </a:pPr>
            <a:r>
              <a:rPr lang="en-US" altLang="en-US" sz="3000" dirty="0">
                <a:latin typeface="Calibri" panose="020F0502020204030204" pitchFamily="34" charset="0"/>
                <a:cs typeface="Calibri" panose="020F0502020204030204" pitchFamily="34" charset="0"/>
              </a:rPr>
              <a:t>We approach God humbly but boldly and with </a:t>
            </a:r>
            <a:r>
              <a:rPr lang="en-US" altLang="en-US" sz="3000" dirty="0">
                <a:latin typeface="Calibri" panose="020F0502020204030204" pitchFamily="34" charset="0"/>
              </a:rPr>
              <a:t>confidence </a:t>
            </a:r>
            <a:r>
              <a:rPr lang="en-US" altLang="en-US" sz="3000" dirty="0">
                <a:latin typeface="Calibri" panose="020F0502020204030204" pitchFamily="34" charset="0"/>
                <a:cs typeface="Calibri" panose="020F0502020204030204" pitchFamily="34" charset="0"/>
              </a:rPr>
              <a:t>understanding that our bold &amp; confident access is because </a:t>
            </a:r>
            <a:r>
              <a:rPr lang="en-US" altLang="en-US" sz="3000" b="1" dirty="0">
                <a:solidFill>
                  <a:srgbClr val="0000FF"/>
                </a:solidFill>
                <a:latin typeface="Calibri" panose="020F0502020204030204" pitchFamily="34" charset="0"/>
                <a:cs typeface="Calibri" panose="020F0502020204030204" pitchFamily="34" charset="0"/>
              </a:rPr>
              <a:t>we are by God’s Grace, in Christ!</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98659" y="3230880"/>
            <a:ext cx="6346682"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8" name="Rectangle 2"/>
          <p:cNvSpPr>
            <a:spLocks noGrp="1" noChangeArrowheads="1"/>
          </p:cNvSpPr>
          <p:nvPr>
            <p:ph type="title"/>
          </p:nvPr>
        </p:nvSpPr>
        <p:spPr>
          <a:xfrm>
            <a:off x="1114054" y="685800"/>
            <a:ext cx="6915892" cy="609600"/>
          </a:xfrm>
        </p:spPr>
        <p:txBody>
          <a:bodyPr/>
          <a:lstStyle/>
          <a:p>
            <a:pPr eaLnBrk="1" hangingPunct="1"/>
            <a:r>
              <a:rPr lang="en-US" altLang="en-US" sz="3600" b="1" dirty="0">
                <a:solidFill>
                  <a:srgbClr val="0000FF"/>
                </a:solidFill>
              </a:rPr>
              <a:t>Dread of God, or Confident Access?</a:t>
            </a:r>
            <a:r>
              <a:rPr lang="en-US" altLang="en-US" sz="3600" b="1" dirty="0">
                <a:solidFill>
                  <a:schemeClr val="tx1"/>
                </a:solidFill>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685800"/>
            <a:ext cx="7772400" cy="762000"/>
          </a:xfrm>
        </p:spPr>
        <p:txBody>
          <a:bodyPr/>
          <a:lstStyle/>
          <a:p>
            <a:pPr eaLnBrk="1" hangingPunct="1"/>
            <a:r>
              <a:rPr lang="en-US" altLang="en-US" sz="3600" b="1" dirty="0">
                <a:solidFill>
                  <a:srgbClr val="0000FF"/>
                </a:solidFill>
              </a:rPr>
              <a:t>Hide Your Face or Behold Him?</a:t>
            </a:r>
            <a:r>
              <a:rPr lang="en-US" altLang="en-US" sz="3600" b="1" dirty="0">
                <a:solidFill>
                  <a:schemeClr val="tx1"/>
                </a:solidFill>
              </a:rPr>
              <a:t> </a:t>
            </a:r>
          </a:p>
        </p:txBody>
      </p:sp>
      <p:sp>
        <p:nvSpPr>
          <p:cNvPr id="60419" name="Rectangle 3"/>
          <p:cNvSpPr>
            <a:spLocks noGrp="1" noChangeArrowheads="1"/>
          </p:cNvSpPr>
          <p:nvPr>
            <p:ph type="body" sz="half" idx="1"/>
          </p:nvPr>
        </p:nvSpPr>
        <p:spPr>
          <a:xfrm>
            <a:off x="304800" y="1600200"/>
            <a:ext cx="4343400" cy="2362200"/>
          </a:xfrm>
        </p:spPr>
        <p:txBody>
          <a:bodyPr/>
          <a:lstStyle/>
          <a:p>
            <a:pPr algn="just" eaLnBrk="1" hangingPunct="1">
              <a:lnSpc>
                <a:spcPct val="90000"/>
              </a:lnSpc>
            </a:pPr>
            <a:r>
              <a:rPr lang="en-US" altLang="en-US" sz="3000" dirty="0"/>
              <a:t>In Exodus 3:6 we read that </a:t>
            </a:r>
            <a:r>
              <a:rPr lang="en-US" altLang="en-US" sz="3000" dirty="0">
                <a:solidFill>
                  <a:srgbClr val="0000FF"/>
                </a:solidFill>
              </a:rPr>
              <a:t>Moses hid his face from God, because He was simply afraid.</a:t>
            </a:r>
          </a:p>
        </p:txBody>
      </p:sp>
      <p:pic>
        <p:nvPicPr>
          <p:cNvPr id="58372" name="Picture 8" descr="hands covering older mans face in 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1" y="1219200"/>
            <a:ext cx="3448593" cy="43891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371600" y="5638800"/>
            <a:ext cx="6400800" cy="1077912"/>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Times New Roman" pitchFamily="18" charset="0"/>
              </a:defRPr>
            </a:lvl1pPr>
            <a:lvl2pPr marL="742950" indent="-285750" eaLnBrk="0" hangingPunct="0">
              <a:spcBef>
                <a:spcPct val="20000"/>
              </a:spcBef>
              <a:buChar char="–"/>
              <a:defRPr sz="2800">
                <a:solidFill>
                  <a:schemeClr val="tx1"/>
                </a:solidFill>
                <a:latin typeface="Arial" charset="0"/>
                <a:cs typeface="Times New Roman" pitchFamily="18" charset="0"/>
              </a:defRPr>
            </a:lvl2pPr>
            <a:lvl3pPr marL="1143000" indent="-228600" eaLnBrk="0" hangingPunct="0">
              <a:spcBef>
                <a:spcPct val="20000"/>
              </a:spcBef>
              <a:buChar char="•"/>
              <a:defRPr sz="2400">
                <a:solidFill>
                  <a:schemeClr val="tx1"/>
                </a:solidFill>
                <a:latin typeface="Arial" charset="0"/>
                <a:cs typeface="Times New Roman" pitchFamily="18" charset="0"/>
              </a:defRPr>
            </a:lvl3pPr>
            <a:lvl4pPr marL="1600200" indent="-228600" eaLnBrk="0" hangingPunct="0">
              <a:spcBef>
                <a:spcPct val="20000"/>
              </a:spcBef>
              <a:buChar char="–"/>
              <a:defRPr sz="2000">
                <a:solidFill>
                  <a:schemeClr val="tx1"/>
                </a:solidFill>
                <a:latin typeface="Arial" charset="0"/>
                <a:cs typeface="Times New Roman" pitchFamily="18" charset="0"/>
              </a:defRPr>
            </a:lvl4pPr>
            <a:lvl5pPr marL="2057400" indent="-228600" eaLnBrk="0" hangingPunct="0">
              <a:spcBef>
                <a:spcPct val="20000"/>
              </a:spcBef>
              <a:buChar char="»"/>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algn="ctr" eaLnBrk="1" hangingPunct="1">
              <a:spcBef>
                <a:spcPct val="50000"/>
              </a:spcBef>
              <a:buFontTx/>
              <a:buNone/>
            </a:pPr>
            <a:r>
              <a:rPr lang="en-US" altLang="en-US" b="1" dirty="0">
                <a:latin typeface="Calibri" panose="020F0502020204030204" pitchFamily="34" charset="0"/>
                <a:cs typeface="Calibri" panose="020F0502020204030204" pitchFamily="34" charset="0"/>
              </a:rPr>
              <a:t>Before Grace</a:t>
            </a:r>
            <a:r>
              <a:rPr lang="en-US" altLang="en-US" dirty="0">
                <a:latin typeface="Calibri" panose="020F0502020204030204" pitchFamily="34" charset="0"/>
                <a:cs typeface="Calibri" panose="020F0502020204030204" pitchFamily="34" charset="0"/>
              </a:rPr>
              <a:t>, looking at the Lord was fearful, possibly even dangerous.</a:t>
            </a:r>
            <a:endParaRPr lang="en-US" altLang="en-US" dirty="0">
              <a:solidFill>
                <a:srgbClr val="FFFFCC"/>
              </a:solidFill>
              <a:latin typeface="Calibri" panose="020F0502020204030204" pitchFamily="34" charset="0"/>
              <a:cs typeface="Calibri" panose="020F0502020204030204" pitchFamily="34" charset="0"/>
            </a:endParaRP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8" descr="Bible with lamp - portra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10" y="1981200"/>
            <a:ext cx="2288387" cy="2286000"/>
          </a:xfrm>
          <a:prstGeom prst="rect">
            <a:avLst/>
          </a:prstGeom>
          <a:extLst/>
        </p:spPr>
      </p:pic>
      <p:sp>
        <p:nvSpPr>
          <p:cNvPr id="17413" name="Rectangle 2"/>
          <p:cNvSpPr txBox="1">
            <a:spLocks noChangeArrowheads="1"/>
          </p:cNvSpPr>
          <p:nvPr/>
        </p:nvSpPr>
        <p:spPr bwMode="auto">
          <a:xfrm>
            <a:off x="228600" y="914400"/>
            <a:ext cx="868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Does This Really Matter? – </a:t>
            </a:r>
            <a:r>
              <a:rPr lang="en-US" altLang="en-US" sz="3600" b="1" dirty="0">
                <a:solidFill>
                  <a:srgbClr val="C00000"/>
                </a:solidFill>
                <a:latin typeface="Calibri" panose="020F0502020204030204" pitchFamily="34" charset="0"/>
                <a:cs typeface="Calibri" panose="020F0502020204030204" pitchFamily="34" charset="0"/>
              </a:rPr>
              <a:t>YES! </a:t>
            </a:r>
          </a:p>
        </p:txBody>
      </p:sp>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stretch>
            <a:fillRect/>
          </a:stretch>
        </p:blipFill>
        <p:spPr>
          <a:xfrm>
            <a:off x="3429000" y="1981200"/>
            <a:ext cx="2286000" cy="2286000"/>
          </a:xfrm>
          <a:prstGeom prst="rect">
            <a:avLst/>
          </a:prstGeom>
        </p:spPr>
      </p:pic>
      <p:pic>
        <p:nvPicPr>
          <p:cNvPr id="10" name="Picture 4" descr="http://www.patriotspeak.com/uploads/2/3/3/7/23374892/________________________________________________________________________________________________________3631422.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34857" y="1981199"/>
            <a:ext cx="23281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 y="4495800"/>
            <a:ext cx="1676390" cy="2087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06500" y="4495800"/>
            <a:ext cx="3131001" cy="2087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81800" y="4484914"/>
            <a:ext cx="1676390" cy="2101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3338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body" sz="half" idx="2"/>
          </p:nvPr>
        </p:nvSpPr>
        <p:spPr>
          <a:xfrm>
            <a:off x="4114800" y="1600200"/>
            <a:ext cx="4800600" cy="2362200"/>
          </a:xfrm>
        </p:spPr>
        <p:txBody>
          <a:bodyPr/>
          <a:lstStyle/>
          <a:p>
            <a:pPr algn="just" eaLnBrk="1" hangingPunct="1">
              <a:lnSpc>
                <a:spcPct val="90000"/>
              </a:lnSpc>
            </a:pPr>
            <a:r>
              <a:rPr lang="en-US" altLang="en-US" sz="3000" dirty="0"/>
              <a:t>But in the New Testament we find an appeal to be always beholding &amp; looking to the Lord.  </a:t>
            </a:r>
          </a:p>
        </p:txBody>
      </p:sp>
      <p:pic>
        <p:nvPicPr>
          <p:cNvPr id="61443" name="Picture 8" descr="Thomas beholding the Lo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988" y="1600200"/>
            <a:ext cx="3681412"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51561" name="Text Box 9"/>
          <p:cNvSpPr txBox="1">
            <a:spLocks noChangeArrowheads="1"/>
          </p:cNvSpPr>
          <p:nvPr/>
        </p:nvSpPr>
        <p:spPr bwMode="auto">
          <a:xfrm>
            <a:off x="838200" y="5399782"/>
            <a:ext cx="7467600" cy="1077218"/>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Times New Roman" pitchFamily="18" charset="0"/>
              </a:defRPr>
            </a:lvl1pPr>
            <a:lvl2pPr marL="742950" indent="-285750" eaLnBrk="0" hangingPunct="0">
              <a:spcBef>
                <a:spcPct val="20000"/>
              </a:spcBef>
              <a:buChar char="–"/>
              <a:defRPr sz="2800">
                <a:solidFill>
                  <a:schemeClr val="tx1"/>
                </a:solidFill>
                <a:latin typeface="Arial" charset="0"/>
                <a:cs typeface="Times New Roman" pitchFamily="18" charset="0"/>
              </a:defRPr>
            </a:lvl2pPr>
            <a:lvl3pPr marL="1143000" indent="-228600" eaLnBrk="0" hangingPunct="0">
              <a:spcBef>
                <a:spcPct val="20000"/>
              </a:spcBef>
              <a:buChar char="•"/>
              <a:defRPr sz="2400">
                <a:solidFill>
                  <a:schemeClr val="tx1"/>
                </a:solidFill>
                <a:latin typeface="Arial" charset="0"/>
                <a:cs typeface="Times New Roman" pitchFamily="18" charset="0"/>
              </a:defRPr>
            </a:lvl3pPr>
            <a:lvl4pPr marL="1600200" indent="-228600" eaLnBrk="0" hangingPunct="0">
              <a:spcBef>
                <a:spcPct val="20000"/>
              </a:spcBef>
              <a:buChar char="–"/>
              <a:defRPr sz="2000">
                <a:solidFill>
                  <a:schemeClr val="tx1"/>
                </a:solidFill>
                <a:latin typeface="Arial" charset="0"/>
                <a:cs typeface="Times New Roman" pitchFamily="18" charset="0"/>
              </a:defRPr>
            </a:lvl4pPr>
            <a:lvl5pPr marL="2057400" indent="-228600" eaLnBrk="0" hangingPunct="0">
              <a:spcBef>
                <a:spcPct val="20000"/>
              </a:spcBef>
              <a:buChar char="»"/>
              <a:defRPr sz="2000">
                <a:solidFill>
                  <a:schemeClr val="tx1"/>
                </a:solidFill>
                <a:latin typeface="Arial"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charset="0"/>
                <a:cs typeface="Times New Roman" pitchFamily="18" charset="0"/>
              </a:defRPr>
            </a:lvl9pPr>
          </a:lstStyle>
          <a:p>
            <a:pPr algn="just" eaLnBrk="1" hangingPunct="1">
              <a:spcBef>
                <a:spcPct val="50000"/>
              </a:spcBef>
              <a:buFontTx/>
              <a:buNone/>
            </a:pPr>
            <a:r>
              <a:rPr lang="en-US" altLang="en-US" b="1" dirty="0">
                <a:latin typeface="Calibri" panose="020F0502020204030204" pitchFamily="34" charset="0"/>
                <a:cs typeface="Calibri" panose="020F0502020204030204" pitchFamily="34" charset="0"/>
              </a:rPr>
              <a:t>But under Grace</a:t>
            </a:r>
            <a:r>
              <a:rPr lang="en-US" altLang="en-US" dirty="0">
                <a:latin typeface="Calibri" panose="020F0502020204030204" pitchFamily="34" charset="0"/>
                <a:cs typeface="Calibri" panose="020F0502020204030204" pitchFamily="34" charset="0"/>
              </a:rPr>
              <a:t>, beholding Him has both present and eternal benefits, and is His will.</a:t>
            </a:r>
          </a:p>
        </p:txBody>
      </p:sp>
      <p:sp>
        <p:nvSpPr>
          <p:cNvPr id="61446" name="Rectangle 2"/>
          <p:cNvSpPr>
            <a:spLocks noGrp="1" noChangeArrowheads="1"/>
          </p:cNvSpPr>
          <p:nvPr>
            <p:ph type="title"/>
          </p:nvPr>
        </p:nvSpPr>
        <p:spPr>
          <a:xfrm>
            <a:off x="685800" y="685800"/>
            <a:ext cx="7772400" cy="762000"/>
          </a:xfrm>
        </p:spPr>
        <p:txBody>
          <a:bodyPr/>
          <a:lstStyle/>
          <a:p>
            <a:pPr eaLnBrk="1" hangingPunct="1"/>
            <a:r>
              <a:rPr lang="en-US" altLang="en-US" sz="3600" b="1" dirty="0">
                <a:solidFill>
                  <a:srgbClr val="0000FF"/>
                </a:solidFill>
              </a:rPr>
              <a:t>Hide Your Face or Behold Him?</a:t>
            </a:r>
            <a:r>
              <a:rPr lang="en-US" altLang="en-US" sz="3600" b="1" dirty="0">
                <a:solidFill>
                  <a:schemeClr val="tx1"/>
                </a:solidFill>
              </a:rPr>
              <a:t> </a:t>
            </a:r>
          </a:p>
        </p:txBody>
      </p:sp>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
        <p:nvSpPr>
          <p:cNvPr id="9" name="Title 1"/>
          <p:cNvSpPr>
            <a:spLocks noGrp="1"/>
          </p:cNvSpPr>
          <p:nvPr>
            <p:ph type="title"/>
          </p:nvPr>
        </p:nvSpPr>
        <p:spPr>
          <a:xfrm>
            <a:off x="457200" y="533400"/>
            <a:ext cx="8229600" cy="1143000"/>
          </a:xfrm>
        </p:spPr>
        <p:txBody>
          <a:bodyPr/>
          <a:lstStyle/>
          <a:p>
            <a:r>
              <a:rPr lang="en-US" b="1" dirty="0">
                <a:solidFill>
                  <a:srgbClr val="0000FF"/>
                </a:solidFill>
                <a:latin typeface="Calibri" panose="020F0502020204030204" pitchFamily="34" charset="0"/>
              </a:rPr>
              <a:t>VI. Conclusion</a:t>
            </a:r>
          </a:p>
        </p:txBody>
      </p:sp>
      <p:pic>
        <p:nvPicPr>
          <p:cNvPr id="10"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433" y="1752600"/>
            <a:ext cx="682913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192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152400" y="1219199"/>
            <a:ext cx="8915400" cy="5562601"/>
          </a:xfrm>
        </p:spPr>
        <p:txBody>
          <a:bodyPr/>
          <a:lstStyle/>
          <a:p>
            <a:pPr marL="0" indent="0" eaLnBrk="1" hangingPunct="1">
              <a:spcBef>
                <a:spcPts val="600"/>
              </a:spcBef>
              <a:spcAft>
                <a:spcPts val="600"/>
              </a:spcAft>
              <a:buFontTx/>
              <a:buNone/>
            </a:pPr>
            <a:r>
              <a:rPr lang="en-US" altLang="en-US" sz="2750" b="1" dirty="0">
                <a:latin typeface="Calibri" panose="020F0502020204030204" pitchFamily="34" charset="0"/>
              </a:rPr>
              <a:t>For the Believer:</a:t>
            </a:r>
          </a:p>
          <a:p>
            <a:pPr marL="0" indent="0" algn="just" eaLnBrk="1" hangingPunct="1">
              <a:spcBef>
                <a:spcPts val="600"/>
              </a:spcBef>
              <a:spcAft>
                <a:spcPts val="600"/>
              </a:spcAft>
              <a:buFontTx/>
              <a:buNone/>
              <a:defRPr/>
            </a:pPr>
            <a:r>
              <a:rPr lang="en-US" altLang="en-US" sz="2750" dirty="0">
                <a:latin typeface="Calibri" panose="020F0502020204030204" pitchFamily="34" charset="0"/>
              </a:rPr>
              <a:t>God wants us to begin to understand the clea</a:t>
            </a:r>
            <a:r>
              <a:rPr lang="en-US" altLang="en-US" sz="2750" dirty="0"/>
              <a:t>r distinctions between the Rule of Law and the Rule of Grace so that we will fully realize and enjoy the divine riches in glory, that are ours, and available right now, in Christ Jesus.</a:t>
            </a:r>
          </a:p>
          <a:p>
            <a:pPr marL="0" indent="0" algn="just" eaLnBrk="1" hangingPunct="1">
              <a:spcBef>
                <a:spcPts val="600"/>
              </a:spcBef>
              <a:spcAft>
                <a:spcPts val="600"/>
              </a:spcAft>
              <a:buFontTx/>
              <a:buNone/>
              <a:defRPr/>
            </a:pPr>
            <a:endParaRPr lang="en-US" sz="2750" i="1" dirty="0">
              <a:latin typeface="Calibri" panose="020F0502020204030204" pitchFamily="34" charset="0"/>
            </a:endParaRPr>
          </a:p>
        </p:txBody>
      </p:sp>
      <p:sp>
        <p:nvSpPr>
          <p:cNvPr id="3" name="Title 2"/>
          <p:cNvSpPr>
            <a:spLocks noGrp="1"/>
          </p:cNvSpPr>
          <p:nvPr>
            <p:ph type="title"/>
          </p:nvPr>
        </p:nvSpPr>
        <p:spPr>
          <a:xfrm>
            <a:off x="457200" y="533400"/>
            <a:ext cx="8229600" cy="655638"/>
          </a:xfrm>
        </p:spPr>
        <p:txBody>
          <a:bodyPr/>
          <a:lstStyle/>
          <a:p>
            <a:r>
              <a:rPr lang="en-US" sz="3600" b="1" kern="1200" dirty="0">
                <a:solidFill>
                  <a:srgbClr val="0000FF"/>
                </a:solidFill>
                <a:latin typeface="Calibri" panose="020F0502020204030204" pitchFamily="34" charset="0"/>
                <a:ea typeface="+mn-ea"/>
                <a:cs typeface="Arial" panose="020B0604020202020204" pitchFamily="34" charset="0"/>
              </a:rPr>
              <a:t>What Should I Take Away From This?</a:t>
            </a:r>
          </a:p>
        </p:txBody>
      </p:sp>
      <p:sp>
        <p:nvSpPr>
          <p:cNvPr id="5"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5277" y="3581400"/>
            <a:ext cx="4133446" cy="3158002"/>
          </a:xfrm>
          <a:prstGeom prst="rect">
            <a:avLst/>
          </a:prstGeom>
        </p:spPr>
      </p:pic>
    </p:spTree>
    <p:extLst>
      <p:ext uri="{BB962C8B-B14F-4D97-AF65-F5344CB8AC3E}">
        <p14:creationId xmlns:p14="http://schemas.microsoft.com/office/powerpoint/2010/main" val="509465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228600" y="1295400"/>
            <a:ext cx="8686800" cy="2057400"/>
          </a:xfrm>
        </p:spPr>
        <p:txBody>
          <a:bodyPr/>
          <a:lstStyle/>
          <a:p>
            <a:pPr marL="0" indent="0" eaLnBrk="1" hangingPunct="1">
              <a:spcBef>
                <a:spcPts val="600"/>
              </a:spcBef>
              <a:spcAft>
                <a:spcPts val="600"/>
              </a:spcAft>
              <a:buFontTx/>
              <a:buNone/>
            </a:pPr>
            <a:r>
              <a:rPr lang="en-US" altLang="en-US" sz="2750" b="1" dirty="0"/>
              <a:t>For the Non-Believer:</a:t>
            </a:r>
          </a:p>
          <a:p>
            <a:pPr defTabSz="943174">
              <a:spcBef>
                <a:spcPts val="0"/>
              </a:spcBef>
              <a:spcAft>
                <a:spcPts val="619"/>
              </a:spcAft>
              <a:defRPr/>
            </a:pPr>
            <a:r>
              <a:rPr lang="en-US" sz="2800" kern="1200" dirty="0">
                <a:latin typeface="Calibri" panose="020F0502020204030204" pitchFamily="34" charset="0"/>
                <a:cs typeface="Arial" charset="0"/>
              </a:rPr>
              <a:t>The admonition to those present who are unbelievers is: </a:t>
            </a:r>
            <a:r>
              <a:rPr lang="en-US" sz="2800" b="1" kern="1200" dirty="0">
                <a:solidFill>
                  <a:srgbClr val="0000FF"/>
                </a:solidFill>
                <a:latin typeface="Calibri" panose="020F0502020204030204" pitchFamily="34" charset="0"/>
                <a:cs typeface="Arial" charset="0"/>
              </a:rPr>
              <a:t>Today is the Day of Salvation</a:t>
            </a:r>
            <a:r>
              <a:rPr lang="en-US" sz="2800" kern="1200" dirty="0">
                <a:latin typeface="Calibri" panose="020F0502020204030204" pitchFamily="34" charset="0"/>
                <a:cs typeface="Arial" charset="0"/>
              </a:rPr>
              <a:t>. </a:t>
            </a:r>
          </a:p>
          <a:p>
            <a:pPr defTabSz="943174">
              <a:spcBef>
                <a:spcPts val="0"/>
              </a:spcBef>
              <a:spcAft>
                <a:spcPts val="619"/>
              </a:spcAft>
              <a:defRPr/>
            </a:pPr>
            <a:r>
              <a:rPr lang="en-US" sz="2800" kern="1200" dirty="0">
                <a:latin typeface="Calibri" panose="020F0502020204030204" pitchFamily="34" charset="0"/>
                <a:cs typeface="Arial" charset="0"/>
              </a:rPr>
              <a:t>You can place your faith in Christ’s promises </a:t>
            </a:r>
            <a:r>
              <a:rPr lang="en-US" sz="2800" b="1" kern="1200" dirty="0">
                <a:solidFill>
                  <a:srgbClr val="0000FF"/>
                </a:solidFill>
                <a:latin typeface="Calibri" panose="020F0502020204030204" pitchFamily="34" charset="0"/>
                <a:cs typeface="Arial" charset="0"/>
              </a:rPr>
              <a:t>right now</a:t>
            </a:r>
            <a:r>
              <a:rPr lang="en-US" sz="2800" kern="1200" dirty="0">
                <a:latin typeface="Calibri" panose="020F0502020204030204" pitchFamily="34" charset="0"/>
                <a:cs typeface="Arial" charset="0"/>
              </a:rPr>
              <a:t>. </a:t>
            </a:r>
          </a:p>
        </p:txBody>
      </p:sp>
      <p:sp>
        <p:nvSpPr>
          <p:cNvPr id="3" name="Title 2"/>
          <p:cNvSpPr>
            <a:spLocks noGrp="1"/>
          </p:cNvSpPr>
          <p:nvPr>
            <p:ph type="title"/>
          </p:nvPr>
        </p:nvSpPr>
        <p:spPr>
          <a:xfrm>
            <a:off x="457200" y="533400"/>
            <a:ext cx="8229600" cy="655638"/>
          </a:xfrm>
        </p:spPr>
        <p:txBody>
          <a:bodyPr/>
          <a:lstStyle/>
          <a:p>
            <a:r>
              <a:rPr lang="en-US" sz="3600" b="1" kern="1200" dirty="0">
                <a:solidFill>
                  <a:srgbClr val="0000FF"/>
                </a:solidFill>
                <a:latin typeface="Calibri" panose="020F0502020204030204" pitchFamily="34" charset="0"/>
                <a:ea typeface="+mn-ea"/>
                <a:cs typeface="Arial" panose="020B0604020202020204" pitchFamily="34" charset="0"/>
              </a:rPr>
              <a:t>What Should I Take Away From This?</a:t>
            </a:r>
          </a:p>
        </p:txBody>
      </p:sp>
      <p:pic>
        <p:nvPicPr>
          <p:cNvPr id="2" name="Picture 1"/>
          <p:cNvPicPr>
            <a:picLocks noChangeAspect="1"/>
          </p:cNvPicPr>
          <p:nvPr/>
        </p:nvPicPr>
        <p:blipFill>
          <a:blip r:embed="rId3"/>
          <a:stretch>
            <a:fillRect/>
          </a:stretch>
        </p:blipFill>
        <p:spPr>
          <a:xfrm>
            <a:off x="2859205" y="3733800"/>
            <a:ext cx="3425591" cy="2743200"/>
          </a:xfrm>
          <a:prstGeom prst="rect">
            <a:avLst/>
          </a:prstGeom>
        </p:spPr>
      </p:pic>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extLst>
      <p:ext uri="{BB962C8B-B14F-4D97-AF65-F5344CB8AC3E}">
        <p14:creationId xmlns:p14="http://schemas.microsoft.com/office/powerpoint/2010/main" val="1223824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982" y="1295400"/>
            <a:ext cx="8718036" cy="5407621"/>
          </a:xfrm>
          <a:prstGeom prst="rect">
            <a:avLst/>
          </a:prstGeom>
        </p:spPr>
      </p:pic>
      <p:sp>
        <p:nvSpPr>
          <p:cNvPr id="10" name="Title 2"/>
          <p:cNvSpPr>
            <a:spLocks noGrp="1"/>
          </p:cNvSpPr>
          <p:nvPr>
            <p:ph type="title"/>
          </p:nvPr>
        </p:nvSpPr>
        <p:spPr>
          <a:xfrm>
            <a:off x="457200" y="533400"/>
            <a:ext cx="8229600" cy="655638"/>
          </a:xfrm>
        </p:spPr>
        <p:txBody>
          <a:bodyPr/>
          <a:lstStyle/>
          <a:p>
            <a:r>
              <a:rPr lang="en-US" sz="3600" b="1" kern="1200" dirty="0">
                <a:solidFill>
                  <a:srgbClr val="0000FF"/>
                </a:solidFill>
                <a:effectLst/>
                <a:latin typeface="Calibri" panose="020F0502020204030204" pitchFamily="34" charset="0"/>
                <a:ea typeface="+mn-ea"/>
                <a:cs typeface="Arial" panose="020B0604020202020204" pitchFamily="34" charset="0"/>
              </a:rPr>
              <a:t>CLOSING</a:t>
            </a:r>
            <a:endParaRPr lang="en-US" sz="5400" dirty="0">
              <a:latin typeface="Calibri" panose="020F0502020204030204" pitchFamily="34" charset="0"/>
            </a:endParaRPr>
          </a:p>
        </p:txBody>
      </p:sp>
      <p:sp>
        <p:nvSpPr>
          <p:cNvPr id="11" name="Rectangle 10"/>
          <p:cNvSpPr/>
          <p:nvPr/>
        </p:nvSpPr>
        <p:spPr>
          <a:xfrm>
            <a:off x="457200" y="1426726"/>
            <a:ext cx="8229600" cy="3754874"/>
          </a:xfrm>
          <a:prstGeom prst="rect">
            <a:avLst/>
          </a:prstGeom>
          <a:noFill/>
          <a:ln w="28575">
            <a:noFill/>
          </a:ln>
        </p:spPr>
        <p:txBody>
          <a:bodyPr wrap="square">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Numbers 6:24–26</a:t>
            </a:r>
          </a:p>
          <a:p>
            <a:pPr marL="0" marR="0" lvl="0" indent="0" algn="just" defTabSz="914400" eaLnBrk="1" fontAlgn="auto" latinLnBrk="0" hangingPunct="1">
              <a:lnSpc>
                <a:spcPct val="100000"/>
              </a:lnSpc>
              <a:spcBef>
                <a:spcPts val="600"/>
              </a:spcBef>
              <a:spcAft>
                <a:spcPts val="600"/>
              </a:spcAft>
              <a:buClrTx/>
              <a:buSzTx/>
              <a:buFontTx/>
              <a:buNone/>
              <a:tabLst/>
              <a:defRPr/>
            </a:pPr>
            <a:r>
              <a:rPr kumimoji="0" lang="en-US" sz="3800" b="1" i="0" u="none" strike="noStrike" kern="0" cap="none" spc="0" normalizeH="0" baseline="30000" noProof="0" dirty="0">
                <a:ln>
                  <a:noFill/>
                </a:ln>
                <a:solidFill>
                  <a:sysClr val="windowText" lastClr="000000"/>
                </a:solidFill>
                <a:effectLst/>
                <a:uLnTx/>
                <a:uFillTx/>
                <a:latin typeface="Calibri" panose="020F0502020204030204" pitchFamily="34" charset="0"/>
              </a:rPr>
              <a:t>24</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The Lord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bless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and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keep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t>
            </a:r>
            <a:r>
              <a:rPr kumimoji="0" lang="en-US" sz="3800" b="1" i="0" u="none" strike="noStrike" kern="0" cap="none" spc="0" normalizeH="0" baseline="30000" noProof="0" dirty="0">
                <a:ln>
                  <a:noFill/>
                </a:ln>
                <a:solidFill>
                  <a:sysClr val="windowText" lastClr="000000"/>
                </a:solidFill>
                <a:effectLst/>
                <a:uLnTx/>
                <a:uFillTx/>
                <a:latin typeface="Calibri" panose="020F0502020204030204" pitchFamily="34" charset="0"/>
              </a:rPr>
              <a:t>25</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The Lord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make His face shine on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And </a:t>
            </a:r>
            <a:r>
              <a:rPr lang="en-US" sz="3800" b="1" kern="0" dirty="0">
                <a:solidFill>
                  <a:sysClr val="windowText" lastClr="000000"/>
                </a:solidFill>
                <a:latin typeface="Calibri" panose="020F0502020204030204" pitchFamily="34" charset="0"/>
              </a:rPr>
              <a:t>be</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 gracious to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t>
            </a:r>
            <a:r>
              <a:rPr kumimoji="0" lang="en-US" sz="3800" b="1" i="0" u="none" strike="noStrike" kern="0" cap="none" spc="0" normalizeH="0" baseline="30000" noProof="0" dirty="0">
                <a:ln>
                  <a:noFill/>
                </a:ln>
                <a:solidFill>
                  <a:sysClr val="windowText" lastClr="000000"/>
                </a:solidFill>
                <a:effectLst/>
                <a:uLnTx/>
                <a:uFillTx/>
                <a:latin typeface="Calibri" panose="020F0502020204030204" pitchFamily="34" charset="0"/>
              </a:rPr>
              <a:t>26</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The Lord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lift up His countenance on you</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And </a:t>
            </a:r>
            <a:r>
              <a:rPr kumimoji="0" lang="en-US" sz="3800" b="1" i="0" u="none" strike="noStrike" kern="0" cap="none" spc="0" normalizeH="0" baseline="0" noProof="0" dirty="0">
                <a:ln>
                  <a:noFill/>
                </a:ln>
                <a:solidFill>
                  <a:srgbClr val="0000FF"/>
                </a:solidFill>
                <a:effectLst/>
                <a:uLnTx/>
                <a:uFillTx/>
                <a:latin typeface="Calibri" panose="020F0502020204030204" pitchFamily="34" charset="0"/>
              </a:rPr>
              <a:t>give you peace</a:t>
            </a:r>
            <a:r>
              <a:rPr kumimoji="0" lang="en-US" sz="3800" b="1" i="0" u="none" strike="noStrike" kern="0" cap="none" spc="0" normalizeH="0" baseline="0" noProof="0" dirty="0">
                <a:ln>
                  <a:noFill/>
                </a:ln>
                <a:solidFill>
                  <a:sysClr val="windowText" lastClr="000000"/>
                </a:solidFill>
                <a:effectLst/>
                <a:uLnTx/>
                <a:uFillTx/>
                <a:latin typeface="Calibri" panose="020F0502020204030204" pitchFamily="34" charset="0"/>
              </a:rPr>
              <a:t>.’ </a:t>
            </a:r>
          </a:p>
        </p:txBody>
      </p:sp>
      <p:sp>
        <p:nvSpPr>
          <p:cNvPr id="6" name="Text Box 4"/>
          <p:cNvSpPr txBox="1">
            <a:spLocks noChangeArrowheads="1"/>
          </p:cNvSpPr>
          <p:nvPr/>
        </p:nvSpPr>
        <p:spPr bwMode="auto">
          <a:xfrm>
            <a:off x="1600200" y="239713"/>
            <a:ext cx="5943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 10 Strikes and </a:t>
            </a:r>
            <a:r>
              <a:rPr lang="en-US" altLang="en-US" sz="1800" b="1" dirty="0">
                <a:solidFill>
                  <a:srgbClr val="0000FF"/>
                </a:solidFill>
                <a:latin typeface="Calibri" panose="020F0502020204030204" pitchFamily="34" charset="0"/>
                <a:cs typeface="Calibri" panose="020F0502020204030204" pitchFamily="34" charset="0"/>
              </a:rPr>
              <a:t>YOU”RE OUT</a:t>
            </a:r>
            <a:r>
              <a:rPr lang="en-US" altLang="en-US" sz="1800" b="1" dirty="0">
                <a:latin typeface="Calibri" panose="020F0502020204030204" pitchFamily="34" charset="0"/>
                <a:cs typeface="Calibri" panose="020F0502020204030204" pitchFamily="34" charset="0"/>
              </a:rPr>
              <a:t> – Part 1 </a:t>
            </a:r>
          </a:p>
        </p:txBody>
      </p:sp>
    </p:spTree>
    <p:extLst>
      <p:ext uri="{BB962C8B-B14F-4D97-AF65-F5344CB8AC3E}">
        <p14:creationId xmlns:p14="http://schemas.microsoft.com/office/powerpoint/2010/main" val="3530800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0218" name="Group 42"/>
          <p:cNvGraphicFramePr>
            <a:graphicFrameLocks noGrp="1"/>
          </p:cNvGraphicFramePr>
          <p:nvPr>
            <p:ph type="tbl" idx="1"/>
            <p:extLst>
              <p:ext uri="{D42A27DB-BD31-4B8C-83A1-F6EECF244321}">
                <p14:modId xmlns:p14="http://schemas.microsoft.com/office/powerpoint/2010/main" val="443578048"/>
              </p:ext>
            </p:extLst>
          </p:nvPr>
        </p:nvGraphicFramePr>
        <p:xfrm>
          <a:off x="76200" y="1142874"/>
          <a:ext cx="8991600" cy="5334126"/>
        </p:xfrm>
        <a:graphic>
          <a:graphicData uri="http://schemas.openxmlformats.org/drawingml/2006/table">
            <a:tbl>
              <a:tblPr/>
              <a:tblGrid>
                <a:gridCol w="2129590">
                  <a:extLst>
                    <a:ext uri="{9D8B030D-6E8A-4147-A177-3AD203B41FA5}">
                      <a16:colId xmlns:a16="http://schemas.microsoft.com/office/drawing/2014/main" val="20000"/>
                    </a:ext>
                  </a:extLst>
                </a:gridCol>
                <a:gridCol w="339156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579134">
                <a:tc gridSpan="3">
                  <a:txBody>
                    <a:bodyPr/>
                    <a:lstStyle/>
                    <a:p>
                      <a:pPr marL="111125"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32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Points of Comparison &amp; Contrast</a:t>
                      </a:r>
                    </a:p>
                  </a:txBody>
                  <a:tcPr marT="45727" marB="457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cs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45721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Steward</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MOSES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45721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Principle</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Law</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Grace</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5721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Whose Works</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Self</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Christ</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45721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People Group</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ISRAEL</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CHURCH</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4"/>
                  </a:ext>
                </a:extLst>
              </a:tr>
              <a:tr h="45721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Baptism</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rPr>
                        <a:t>Into Moses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Into Christ</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82297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Ministry Characteristic</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Death Condemnation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Spirit Righteousness</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82297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Nature of Blessings</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Conditional (If) / Earthly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Unconditional / Heavenly</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822974">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Earthly Difficulties</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Curses for disobedience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Growth or discipline</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5343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txBox="1">
            <a:spLocks noChangeArrowheads="1"/>
          </p:cNvSpPr>
          <p:nvPr/>
        </p:nvSpPr>
        <p:spPr bwMode="auto">
          <a:xfrm>
            <a:off x="228600" y="914400"/>
            <a:ext cx="868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Distance &amp; Intimacy</a:t>
            </a: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482" y="1603612"/>
            <a:ext cx="3358918" cy="4492388"/>
          </a:xfrm>
          <a:prstGeom prst="rect">
            <a:avLst/>
          </a:prstGeom>
          <a:ln>
            <a:noFill/>
          </a:ln>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4984" y="1676400"/>
            <a:ext cx="2948016" cy="4267200"/>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665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txBox="1">
            <a:spLocks noChangeArrowheads="1"/>
          </p:cNvSpPr>
          <p:nvPr/>
        </p:nvSpPr>
        <p:spPr bwMode="auto">
          <a:xfrm>
            <a:off x="228600" y="914400"/>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indent="0" algn="ctr" eaLnBrk="1" hangingPunct="1">
              <a:lnSpc>
                <a:spcPct val="90000"/>
              </a:lnSpc>
              <a:buNone/>
            </a:pPr>
            <a:r>
              <a:rPr lang="en-US" altLang="en-US" sz="3600" b="1" dirty="0">
                <a:solidFill>
                  <a:srgbClr val="0000FF"/>
                </a:solidFill>
                <a:latin typeface="Calibri" panose="020F0502020204030204" pitchFamily="34" charset="0"/>
                <a:cs typeface="Calibri" panose="020F0502020204030204" pitchFamily="34" charset="0"/>
              </a:rPr>
              <a:t>Misunderstanding Christ’s earthly ministry</a:t>
            </a: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240" y="143779"/>
            <a:ext cx="73152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James Tissot Christ sending out disciples two by two"/>
          <p:cNvPicPr>
            <a:picLocks noChangeAspect="1" noChangeArrowheads="1"/>
          </p:cNvPicPr>
          <p:nvPr/>
        </p:nvPicPr>
        <p:blipFill>
          <a:blip r:embed="rId4" cstate="print">
            <a:lum contrast="12000"/>
            <a:extLst>
              <a:ext uri="{28A0092B-C50C-407E-A947-70E740481C1C}">
                <a14:useLocalDpi xmlns:a14="http://schemas.microsoft.com/office/drawing/2010/main"/>
              </a:ext>
            </a:extLst>
          </a:blip>
          <a:srcRect/>
          <a:stretch>
            <a:fillRect/>
          </a:stretch>
        </p:blipFill>
        <p:spPr bwMode="auto">
          <a:xfrm>
            <a:off x="336177" y="2057400"/>
            <a:ext cx="3840162"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23191" y="1905000"/>
            <a:ext cx="409220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86808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7245</TotalTime>
  <Words>7106</Words>
  <Application>Microsoft Office PowerPoint</Application>
  <PresentationFormat>On-screen Show (4:3)</PresentationFormat>
  <Paragraphs>644</Paragraphs>
  <Slides>64</Slides>
  <Notes>64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64</vt:i4>
      </vt:variant>
    </vt:vector>
  </HeadingPairs>
  <TitlesOfParts>
    <vt:vector size="71" baseType="lpstr">
      <vt:lpstr>Arial</vt:lpstr>
      <vt:lpstr>Bradley Hand ITC</vt:lpstr>
      <vt:lpstr>Calibri</vt:lpstr>
      <vt:lpstr>Times New Roman</vt:lpstr>
      <vt:lpstr>Default Design</vt:lpstr>
      <vt:lpstr>1_Default Design</vt:lpstr>
      <vt:lpstr>2_Default Design</vt:lpstr>
      <vt:lpstr>Law &amp; Grace Jim McGowan, Th.D. Sugar Land Bible Church 11-20-2016.</vt:lpstr>
      <vt:lpstr>PowerPoint Presentation</vt:lpstr>
      <vt:lpstr>OUR PURPOSE, AIM, AND OBJECTIVE</vt:lpstr>
      <vt:lpstr>PowerPoint Presentation</vt:lpstr>
      <vt:lpstr>What’s Ahead?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would you like a career change?</vt:lpstr>
      <vt:lpstr> How would you like a career change?</vt:lpstr>
      <vt:lpstr>“The Angel of the Lord”</vt:lpstr>
      <vt:lpstr>“The Angel of the Lord”</vt:lpstr>
      <vt:lpstr> How would you like a career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Deity Claim!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not come near, or draw near? </vt:lpstr>
      <vt:lpstr>Do not come near, or draw near? </vt:lpstr>
      <vt:lpstr>Do not come near, or draw near? </vt:lpstr>
      <vt:lpstr>Dread of God, or Confident Access? </vt:lpstr>
      <vt:lpstr>Dread of God, or Confident Access? </vt:lpstr>
      <vt:lpstr>Dread of God, or Confident Access? </vt:lpstr>
      <vt:lpstr>Hide Your Face or Behold Him? </vt:lpstr>
      <vt:lpstr>Hide Your Face or Behold Him? </vt:lpstr>
      <vt:lpstr>VI. Conclusion</vt:lpstr>
      <vt:lpstr>What Should I Take Away From This?</vt:lpstr>
      <vt:lpstr>What Should I Take Away From This?</vt:lpstr>
      <vt:lpstr>CLOSING</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293</cp:revision>
  <cp:lastPrinted>2016-11-20T00:03:17Z</cp:lastPrinted>
  <dcterms:created xsi:type="dcterms:W3CDTF">2010-11-22T14:43:25Z</dcterms:created>
  <dcterms:modified xsi:type="dcterms:W3CDTF">2016-11-20T00:03:35Z</dcterms:modified>
</cp:coreProperties>
</file>