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067" r:id="rId2"/>
    <p:sldId id="2068" r:id="rId3"/>
    <p:sldId id="2069" r:id="rId4"/>
    <p:sldId id="2070" r:id="rId5"/>
    <p:sldId id="2071" r:id="rId6"/>
    <p:sldId id="2072" r:id="rId7"/>
    <p:sldId id="2073" r:id="rId8"/>
    <p:sldId id="2074" r:id="rId9"/>
    <p:sldId id="2075" r:id="rId10"/>
    <p:sldId id="2076" r:id="rId11"/>
    <p:sldId id="2077" r:id="rId12"/>
    <p:sldId id="2078" r:id="rId13"/>
    <p:sldId id="2109" r:id="rId14"/>
    <p:sldId id="1974" r:id="rId15"/>
    <p:sldId id="2110" r:id="rId16"/>
    <p:sldId id="2128" r:id="rId17"/>
    <p:sldId id="2111" r:id="rId18"/>
    <p:sldId id="2172" r:id="rId19"/>
    <p:sldId id="2171" r:id="rId20"/>
    <p:sldId id="2117" r:id="rId21"/>
    <p:sldId id="2119" r:id="rId22"/>
    <p:sldId id="2173" r:id="rId23"/>
    <p:sldId id="2120" r:id="rId24"/>
    <p:sldId id="2169" r:id="rId25"/>
    <p:sldId id="2160" r:id="rId26"/>
    <p:sldId id="2166" r:id="rId27"/>
    <p:sldId id="2125" r:id="rId28"/>
    <p:sldId id="2122" r:id="rId29"/>
    <p:sldId id="2174" r:id="rId30"/>
    <p:sldId id="2112" r:id="rId31"/>
    <p:sldId id="2132" r:id="rId32"/>
    <p:sldId id="2175" r:id="rId33"/>
    <p:sldId id="2176" r:id="rId34"/>
    <p:sldId id="2163" r:id="rId35"/>
    <p:sldId id="2164" r:id="rId36"/>
    <p:sldId id="2177" r:id="rId37"/>
    <p:sldId id="2170" r:id="rId38"/>
    <p:sldId id="2178" r:id="rId39"/>
    <p:sldId id="2179" r:id="rId40"/>
    <p:sldId id="2180" r:id="rId41"/>
    <p:sldId id="2165" r:id="rId42"/>
    <p:sldId id="2121" r:id="rId43"/>
    <p:sldId id="2127" r:id="rId44"/>
    <p:sldId id="2167" r:id="rId45"/>
    <p:sldId id="2143" r:id="rId46"/>
    <p:sldId id="2113" r:id="rId47"/>
    <p:sldId id="2168" r:id="rId48"/>
    <p:sldId id="2141" r:id="rId49"/>
    <p:sldId id="2144" r:id="rId50"/>
    <p:sldId id="2145" r:id="rId51"/>
    <p:sldId id="2139" r:id="rId52"/>
    <p:sldId id="2140" r:id="rId53"/>
    <p:sldId id="2142" r:id="rId54"/>
    <p:sldId id="2126" r:id="rId55"/>
    <p:sldId id="2159" r:id="rId56"/>
    <p:sldId id="2114" r:id="rId57"/>
    <p:sldId id="2146" r:id="rId58"/>
    <p:sldId id="2147" r:id="rId59"/>
    <p:sldId id="2115" r:id="rId60"/>
    <p:sldId id="2148" r:id="rId61"/>
    <p:sldId id="2181" r:id="rId62"/>
    <p:sldId id="2182" r:id="rId63"/>
    <p:sldId id="2183" r:id="rId64"/>
    <p:sldId id="2184" r:id="rId65"/>
    <p:sldId id="2185" r:id="rId66"/>
    <p:sldId id="2161" r:id="rId67"/>
    <p:sldId id="2149" r:id="rId68"/>
    <p:sldId id="2186" r:id="rId69"/>
    <p:sldId id="2187" r:id="rId70"/>
    <p:sldId id="2188" r:id="rId71"/>
    <p:sldId id="2158" r:id="rId72"/>
    <p:sldId id="2093" r:id="rId73"/>
    <p:sldId id="2116" r:id="rId7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99FF"/>
    <a:srgbClr val="FFFF99"/>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1654" autoAdjust="0"/>
  </p:normalViewPr>
  <p:slideViewPr>
    <p:cSldViewPr>
      <p:cViewPr varScale="1">
        <p:scale>
          <a:sx n="102" d="100"/>
          <a:sy n="102" d="100"/>
        </p:scale>
        <p:origin x="19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3584848-F49B-4589-80F1-8AC4D2C6A1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F41E18F-390D-4F91-A927-C920FDC3A918}" type="slidenum">
              <a:rPr lang="en-US" altLang="en-US" sz="1400"/>
              <a:pPr/>
              <a:t>2</a:t>
            </a:fld>
            <a:endParaRPr lang="en-US" altLang="en-US" sz="1400"/>
          </a:p>
        </p:txBody>
      </p:sp>
      <p:sp>
        <p:nvSpPr>
          <p:cNvPr id="184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84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843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CEB152-DFC2-4A58-8372-A8C7420B011B}" type="slidenum">
              <a:rPr lang="en-US" altLang="en-US" sz="1300"/>
              <a:pPr/>
              <a:t>15</a:t>
            </a:fld>
            <a:endParaRPr lang="en-US" altLang="en-US"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096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096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096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891FD72-9B6D-4A34-B18D-B36686B67347}" type="slidenum">
              <a:rPr lang="en-US" altLang="en-US" sz="1300"/>
              <a:pPr/>
              <a:t>16</a:t>
            </a:fld>
            <a:endParaRPr lang="en-US" altLang="en-US"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301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301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301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918174D-5D5A-4A94-8C8C-8DBF49FD9FFD}" type="slidenum">
              <a:rPr lang="en-US" altLang="en-US" sz="1300"/>
              <a:pPr/>
              <a:t>17</a:t>
            </a:fld>
            <a:endParaRPr lang="en-US" altLang="en-US" sz="13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506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506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506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0ABAD5C-1E49-4319-8C53-45035CEC1F84}" type="slidenum">
              <a:rPr lang="en-US" altLang="en-US" sz="1300"/>
              <a:pPr/>
              <a:t>18</a:t>
            </a:fld>
            <a:endParaRPr lang="en-US" altLang="en-US" sz="13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71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71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71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321466C-7EFD-445F-8028-0FCB4A39B6A1}" type="slidenum">
              <a:rPr lang="en-US" altLang="en-US" sz="1300"/>
              <a:pPr/>
              <a:t>19</a:t>
            </a:fld>
            <a:endParaRPr lang="en-US" altLang="en-US" sz="13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91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915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915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2E4A096-7E00-4249-8992-B6A4E9768B20}" type="slidenum">
              <a:rPr lang="en-US" altLang="en-US" sz="1300"/>
              <a:pPr/>
              <a:t>22</a:t>
            </a:fld>
            <a:endParaRPr lang="en-US" altLang="en-US" sz="13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532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532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532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69AF27F-8258-41C8-909B-F32E4A4238A3}" type="slidenum">
              <a:rPr lang="en-US" altLang="en-US" sz="1300"/>
              <a:pPr/>
              <a:t>29</a:t>
            </a:fld>
            <a:endParaRPr lang="en-US" altLang="en-US" sz="13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144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144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144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075653-0E73-4235-B32A-402A3919D6B6}" type="slidenum">
              <a:rPr lang="en-US" altLang="en-US" sz="1300"/>
              <a:pPr/>
              <a:t>30</a:t>
            </a:fld>
            <a:endParaRPr lang="en-US" altLang="en-US" sz="13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349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349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349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34A8A96-01C4-4B0D-BF0B-4C1B7168EB88}" type="slidenum">
              <a:rPr lang="en-US" altLang="en-US" sz="1300"/>
              <a:pPr/>
              <a:t>31</a:t>
            </a:fld>
            <a:endParaRPr lang="en-US" altLang="en-US" sz="13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554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554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554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FDFB847-7CE7-442F-A1A9-51503AF3B6D2}" type="slidenum">
              <a:rPr lang="en-US" altLang="en-US" sz="1300"/>
              <a:pPr/>
              <a:t>32</a:t>
            </a:fld>
            <a:endParaRPr lang="en-US" altLang="en-US" sz="13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758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759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759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996EC7-5984-4798-92C4-F6F0574BDA2B}" type="slidenum">
              <a:rPr lang="en-US" altLang="en-US" sz="1400"/>
              <a:pPr/>
              <a:t>5</a:t>
            </a:fld>
            <a:endParaRPr lang="en-US" altLang="en-US" sz="1400"/>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253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0A7CFB2-C120-419F-A55C-35D3776A0D55}" type="slidenum">
              <a:rPr lang="en-US" altLang="en-US" sz="1300"/>
              <a:pPr/>
              <a:t>33</a:t>
            </a:fld>
            <a:endParaRPr lang="en-US" altLang="en-US" sz="130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963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963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963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135E2CF-1625-490D-9BB9-A3A364009FE2}" type="slidenum">
              <a:rPr lang="en-US" altLang="en-US" sz="1300"/>
              <a:pPr/>
              <a:t>36</a:t>
            </a:fld>
            <a:endParaRPr lang="en-US" altLang="en-US" sz="13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C9A8CF2-BA4E-4BC4-AF27-E04BDE73FEE2}" type="slidenum">
              <a:rPr lang="en-US" altLang="en-US" sz="1300"/>
              <a:pPr/>
              <a:t>38</a:t>
            </a:fld>
            <a:endParaRPr lang="en-US" altLang="en-US" sz="13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768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768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768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2E0A955-7FAC-4D34-A0E5-6F2BDBE1CEED}" type="slidenum">
              <a:rPr lang="en-US" altLang="en-US" sz="1300"/>
              <a:pPr/>
              <a:t>39</a:t>
            </a:fld>
            <a:endParaRPr lang="en-US" altLang="en-US" sz="130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788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788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788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F5A2A8-3F13-402D-9C54-0FE669056EAC}" type="slidenum">
              <a:rPr lang="en-US" altLang="en-US" sz="1300"/>
              <a:pPr/>
              <a:t>40</a:t>
            </a:fld>
            <a:endParaRPr lang="en-US" altLang="en-US" sz="130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809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809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809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A919F70-FBA4-4FB8-933A-15C688366292}" type="slidenum">
              <a:rPr lang="en-US" altLang="en-US" sz="1300"/>
              <a:pPr/>
              <a:t>46</a:t>
            </a:fld>
            <a:endParaRPr lang="en-US" altLang="en-US" sz="13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8806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8807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8807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BA2B22-7DCD-409E-906A-2D75880F4B48}" type="slidenum">
              <a:rPr lang="en-US" altLang="en-US" sz="1300"/>
              <a:pPr/>
              <a:t>55</a:t>
            </a:fld>
            <a:endParaRPr lang="en-US" altLang="en-US" sz="13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983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983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983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B40E019-3233-4E83-A961-05496FED95D9}" type="slidenum">
              <a:rPr lang="en-US" altLang="en-US" sz="1300"/>
              <a:pPr/>
              <a:t>56</a:t>
            </a:fld>
            <a:endParaRPr lang="en-US" altLang="en-US" sz="13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03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035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035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57</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58</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F4757DB-F2CD-4153-B5B0-B4F14F0395B2}" type="slidenum">
              <a:rPr lang="en-US" altLang="en-US" sz="1400"/>
              <a:pPr/>
              <a:t>7</a:t>
            </a:fld>
            <a:endParaRPr lang="en-US" altLang="en-US" sz="1400"/>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560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8249194-83B0-48FF-B183-3BBF55E1CFF2}" type="slidenum">
              <a:rPr lang="en-US" altLang="en-US" sz="1300"/>
              <a:pPr/>
              <a:t>59</a:t>
            </a:fld>
            <a:endParaRPr lang="en-US" altLang="en-US" sz="13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65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65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65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60</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BAACA5C-97A3-466B-8973-7A700A7FD5A5}" type="slidenum">
              <a:rPr lang="en-US" altLang="en-US" sz="1300"/>
              <a:pPr/>
              <a:t>61</a:t>
            </a:fld>
            <a:endParaRPr lang="en-US" altLang="en-US" sz="130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059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059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059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FDD93E2-5F19-452F-9FA9-34545CAEFEFE}" type="slidenum">
              <a:rPr lang="en-US" altLang="en-US" sz="1300"/>
              <a:pPr/>
              <a:t>62</a:t>
            </a:fld>
            <a:endParaRPr lang="en-US" altLang="en-US" sz="13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264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264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264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152E366-723D-40E3-BE90-8F2D2320DB2D}" type="slidenum">
              <a:rPr lang="en-US" altLang="en-US" sz="1300"/>
              <a:pPr/>
              <a:t>63</a:t>
            </a:fld>
            <a:endParaRPr lang="en-US" altLang="en-US" sz="13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469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469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469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6CB876-D23F-4AE4-B61C-F47966B7EC43}" type="slidenum">
              <a:rPr lang="en-US" altLang="en-US" sz="1300"/>
              <a:pPr/>
              <a:t>64</a:t>
            </a:fld>
            <a:endParaRPr lang="en-US" altLang="en-US" sz="13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674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674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674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8FA105-2F10-47E0-8864-AD5432EA1AAD}" type="slidenum">
              <a:rPr lang="en-US" altLang="en-US" sz="1300"/>
              <a:pPr/>
              <a:t>65</a:t>
            </a:fld>
            <a:endParaRPr lang="en-US" altLang="en-US" sz="13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878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879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879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0998B41-FB25-4C34-8417-C20B97E76F4E}" type="slidenum">
              <a:rPr lang="en-US" altLang="en-US" sz="1300"/>
              <a:pPr/>
              <a:t>68</a:t>
            </a:fld>
            <a:endParaRPr lang="en-US" altLang="en-US" sz="130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28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288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288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000D47C-2946-46A7-827B-508EE14FE53E}" type="slidenum">
              <a:rPr lang="en-US" altLang="en-US" sz="1300"/>
              <a:pPr/>
              <a:t>69</a:t>
            </a:fld>
            <a:endParaRPr lang="en-US" altLang="en-US" sz="13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49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49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49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219985-9761-4030-B277-A82105E390CC}" type="slidenum">
              <a:rPr lang="en-US" altLang="en-US" sz="1300"/>
              <a:pPr/>
              <a:t>70</a:t>
            </a:fld>
            <a:endParaRPr lang="en-US" altLang="en-US" sz="130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698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698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698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1EBAAF6-4404-48D1-8C7C-57B7ED0B2A87}" type="slidenum">
              <a:rPr lang="en-US" altLang="en-US" sz="1400"/>
              <a:pPr/>
              <a:t>9</a:t>
            </a:fld>
            <a:endParaRPr lang="en-US" altLang="en-US" sz="1400"/>
          </a:p>
        </p:txBody>
      </p:sp>
      <p:sp>
        <p:nvSpPr>
          <p:cNvPr id="286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86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867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71</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28182BD-E40B-47A8-8116-E6EFC86439FB}" type="slidenum">
              <a:rPr lang="en-US" altLang="en-US" sz="1300"/>
              <a:pPr/>
              <a:t>73</a:t>
            </a:fld>
            <a:endParaRPr lang="en-US" altLang="en-US" sz="130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321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321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321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CF18C7-1503-4E6D-8644-9C2233873786}" type="slidenum">
              <a:rPr lang="en-US" altLang="en-US" sz="1400"/>
              <a:pPr/>
              <a:t>10</a:t>
            </a:fld>
            <a:endParaRPr lang="en-US" altLang="en-US" sz="1400"/>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07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072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7397CD-5B6D-4570-85DB-F594C11C334C}" type="slidenum">
              <a:rPr lang="en-US" altLang="en-US" sz="1400"/>
              <a:pPr/>
              <a:t>11</a:t>
            </a:fld>
            <a:endParaRPr lang="en-US" altLang="en-US" sz="1400"/>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27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27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8BEB202-405D-4BEF-AA69-5602F8E4C56E}" type="slidenum">
              <a:rPr lang="en-US" altLang="en-US" sz="1400"/>
              <a:pPr/>
              <a:t>12</a:t>
            </a:fld>
            <a:endParaRPr lang="en-US" altLang="en-US" sz="1400"/>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48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66A7D2F-C0F0-4AFD-914B-F59F09356602}" type="slidenum">
              <a:rPr lang="en-US" altLang="en-US" sz="1400"/>
              <a:pPr/>
              <a:t>13</a:t>
            </a:fld>
            <a:endParaRPr lang="en-US" altLang="en-US" sz="1400"/>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68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9E40858-ED9E-452E-9A39-2DAD69F95A26}" type="slidenum">
              <a:rPr lang="en-US" altLang="en-US" sz="1300"/>
              <a:pPr/>
              <a:t>14</a:t>
            </a:fld>
            <a:endParaRPr lang="en-US" altLang="en-US" sz="13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3891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891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891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29634EE1-7EB7-4B53-9DE7-78AC25DB4F0A}" type="slidenum">
              <a:rPr lang="en-US" altLang="en-US"/>
              <a:pPr>
                <a:defRPr/>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theettingerreport.com/Iran-and-MidEast/Iran-s-School-Textbooks-%E2%80%93-can-Congress-afford-to-i.aspx"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4713" y="1828800"/>
            <a:ext cx="4854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ctrTitle" sz="quarter"/>
          </p:nvPr>
        </p:nvSpPr>
        <p:spPr>
          <a:xfrm>
            <a:off x="381000" y="304800"/>
            <a:ext cx="8534400" cy="1143000"/>
          </a:xfrm>
        </p:spPr>
        <p:txBody>
          <a:bodyPr/>
          <a:lstStyle/>
          <a:p>
            <a:pPr eaLnBrk="1" hangingPunct="1"/>
            <a:r>
              <a:rPr lang="en-US" altLang="en-US">
                <a:latin typeface="Calibri" panose="020F0502020204030204" pitchFamily="34" charset="0"/>
                <a:cs typeface="Calibri" panose="020F0502020204030204" pitchFamily="34" charset="0"/>
              </a:rPr>
              <a:t>THE BIBLE AND VOTING</a:t>
            </a:r>
            <a:br>
              <a:rPr lang="en-US" altLang="en-US">
                <a:latin typeface="Calibri" panose="020F0502020204030204" pitchFamily="34" charset="0"/>
                <a:cs typeface="Calibri" panose="020F0502020204030204" pitchFamily="34" charset="0"/>
              </a:rPr>
            </a:br>
            <a:r>
              <a:rPr lang="en-US" altLang="en-US" sz="3600">
                <a:latin typeface="Calibri" panose="020F0502020204030204" pitchFamily="34" charset="0"/>
                <a:cs typeface="Calibri" panose="020F0502020204030204" pitchFamily="34" charset="0"/>
              </a:rPr>
              <a:t>Part 13</a:t>
            </a:r>
            <a:endParaRPr lang="en-US" altLang="en-US">
              <a:latin typeface="Calibri" panose="020F0502020204030204" pitchFamily="34" charset="0"/>
              <a:cs typeface="Calibri" panose="020F0502020204030204"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7892"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9939"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 Terrorism’s False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Poverty</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Lack of education</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American imperialism</a:t>
            </a:r>
          </a:p>
        </p:txBody>
      </p:sp>
      <p:pic>
        <p:nvPicPr>
          <p:cNvPr id="41988"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44035"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Depravity</a:t>
            </a:r>
          </a:p>
          <a:p>
            <a:pPr marL="742950" indent="-742950" eaLnBrk="1" hangingPunct="1">
              <a:spcBef>
                <a:spcPts val="900"/>
              </a:spcBef>
              <a:spcAft>
                <a:spcPts val="9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Radical ideology</a:t>
            </a:r>
          </a:p>
        </p:txBody>
      </p:sp>
      <p:pic>
        <p:nvPicPr>
          <p:cNvPr id="46084"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Depravity</a:t>
            </a:r>
          </a:p>
          <a:p>
            <a:pPr marL="742950" indent="-742950" eaLnBrk="1" hangingPunct="1">
              <a:spcBef>
                <a:spcPts val="900"/>
              </a:spcBef>
              <a:spcAft>
                <a:spcPts val="9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Radical ideology</a:t>
            </a:r>
          </a:p>
        </p:txBody>
      </p:sp>
      <p:pic>
        <p:nvPicPr>
          <p:cNvPr id="48132"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228600" y="1600200"/>
            <a:ext cx="8686800" cy="3962400"/>
          </a:xfrm>
        </p:spPr>
        <p:txBody>
          <a:bodyPr/>
          <a:lstStyle/>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stewardship issue (1 Cor. 4:2)</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biblical issue (2 Tim. 3:16)</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Biblical principles rather than partisanship</a:t>
            </a:r>
          </a:p>
        </p:txBody>
      </p:sp>
      <p:sp>
        <p:nvSpPr>
          <p:cNvPr id="2" name="Rectangle 1"/>
          <p:cNvSpPr/>
          <p:nvPr/>
        </p:nvSpPr>
        <p:spPr>
          <a:xfrm>
            <a:off x="2382838" y="439738"/>
            <a:ext cx="4376737" cy="646112"/>
          </a:xfrm>
          <a:prstGeom prst="rect">
            <a:avLst/>
          </a:prstGeom>
        </p:spPr>
        <p:txBody>
          <a:bodyPr wrap="none">
            <a:spAutoFit/>
          </a:bodyPr>
          <a:lstStyle/>
          <a:p>
            <a:pPr algn="ctr" eaLnBrk="1" fontAlgn="auto" hangingPunct="1">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type="body" idx="1"/>
          </p:nvPr>
        </p:nvSpPr>
        <p:spPr>
          <a:xfrm>
            <a:off x="152400" y="1143000"/>
            <a:ext cx="5181600" cy="5486400"/>
          </a:xfrm>
        </p:spPr>
        <p:txBody>
          <a:bodyPr/>
          <a:lstStyle/>
          <a:p>
            <a:pPr marL="0" indent="0" algn="just" eaLnBrk="1" hangingPunct="1">
              <a:buFont typeface="Wingdings" panose="05000000000000000000" pitchFamily="2" charset="2"/>
              <a:buNone/>
              <a:defRPr/>
            </a:pPr>
            <a:r>
              <a:rPr lang="en-US" altLang="en-US"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b="1" i="1" u="sng" dirty="0">
                <a:solidFill>
                  <a:srgbClr val="FFFFCC"/>
                </a:solidFill>
                <a:latin typeface="Calibri" panose="020F0502020204030204" pitchFamily="34" charset="0"/>
                <a:cs typeface="Calibri" panose="020F0502020204030204" pitchFamily="34" charset="0"/>
              </a:rPr>
              <a:t>the intent of man’s heart is evil from his youth</a:t>
            </a:r>
            <a:r>
              <a:rPr lang="en-US" altLang="en-US"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sp>
        <p:nvSpPr>
          <p:cNvPr id="50179" name="Rectangle 1026"/>
          <p:cNvSpPr>
            <a:spLocks noGrp="1" noChangeArrowheads="1"/>
          </p:cNvSpPr>
          <p:nvPr>
            <p:ph type="title"/>
          </p:nvPr>
        </p:nvSpPr>
        <p:spPr>
          <a:xfrm>
            <a:off x="3009900" y="228600"/>
            <a:ext cx="3124200" cy="914400"/>
          </a:xfrm>
        </p:spPr>
        <p:txBody>
          <a:bodyPr/>
          <a:lstStyle/>
          <a:p>
            <a:pPr algn="ctr" eaLnBrk="1" hangingPunct="1"/>
            <a:r>
              <a:rPr lang="en-US" altLang="en-US" sz="4000" dirty="0">
                <a:latin typeface="Calibri" panose="020F0502020204030204" pitchFamily="34" charset="0"/>
                <a:cs typeface="Calibri" panose="020F0502020204030204" pitchFamily="34" charset="0"/>
              </a:rPr>
              <a:t>Genesis 8:21</a:t>
            </a:r>
          </a:p>
        </p:txBody>
      </p:sp>
      <p:pic>
        <p:nvPicPr>
          <p:cNvPr id="5018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486400" y="20193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848225"/>
          </a:xfrm>
          <a:prstGeom prst="rect">
            <a:avLst/>
          </a:prstGeom>
          <a:noFill/>
          <a:ln w="28575">
            <a:noFill/>
            <a:miter lim="800000"/>
            <a:headEnd/>
            <a:tailEnd/>
          </a:ln>
        </p:spPr>
        <p:txBody>
          <a:bodyPr>
            <a:spAutoFit/>
          </a:bodyPr>
          <a:lstStyle/>
          <a:p>
            <a:pPr algn="ctr" eaLnBrk="1" hangingPunct="1">
              <a:spcAft>
                <a:spcPts val="6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rPr>
              <a:t>Mark 7:20-23</a:t>
            </a:r>
            <a:endPar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And He was saying, “That which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proceeds out of the man</a:t>
            </a:r>
            <a:r>
              <a:rPr lang="en-US" sz="3200" dirty="0">
                <a:latin typeface="Calibri" panose="020F0502020204030204" pitchFamily="34" charset="0"/>
                <a:cs typeface="Calibri" panose="020F0502020204030204" pitchFamily="34" charset="0"/>
              </a:rPr>
              <a:t>, that is what defiles the man. </a:t>
            </a:r>
            <a:r>
              <a:rPr lang="en-US" sz="3200"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For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from within, out of the heart of men</a:t>
            </a:r>
            <a:r>
              <a:rPr lang="en-US" sz="3200" dirty="0">
                <a:latin typeface="Calibri" panose="020F0502020204030204" pitchFamily="34" charset="0"/>
                <a:cs typeface="Calibri" panose="020F0502020204030204" pitchFamily="34" charset="0"/>
              </a:rPr>
              <a:t>, proceed the evil thoughts, fornications, thefts, </a:t>
            </a:r>
            <a:r>
              <a:rPr lang="en-US" sz="3200" b="1" i="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murders</a:t>
            </a:r>
            <a:r>
              <a:rPr lang="en-US" sz="3200" dirty="0">
                <a:latin typeface="Calibri" panose="020F0502020204030204" pitchFamily="34" charset="0"/>
                <a:cs typeface="Calibri" panose="020F0502020204030204" pitchFamily="34" charset="0"/>
              </a:rPr>
              <a:t>, adulteries, </a:t>
            </a:r>
            <a:r>
              <a:rPr lang="en-US" sz="3200" baseline="30000" dirty="0">
                <a:latin typeface="Calibri" panose="020F0502020204030204" pitchFamily="34" charset="0"/>
                <a:cs typeface="Calibri" panose="020F0502020204030204" pitchFamily="34" charset="0"/>
              </a:rPr>
              <a:t>22 </a:t>
            </a:r>
            <a:r>
              <a:rPr lang="en-US" sz="3200" dirty="0">
                <a:latin typeface="Calibri" panose="020F0502020204030204" pitchFamily="34" charset="0"/>
                <a:cs typeface="Calibri" panose="020F0502020204030204" pitchFamily="34" charset="0"/>
              </a:rPr>
              <a:t>deeds of coveting </a:t>
            </a:r>
            <a:r>
              <a:rPr lang="en-US" sz="3200" i="1"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wickedness, </a:t>
            </a:r>
            <a:r>
              <a:rPr lang="en-US" sz="3200" i="1" dirty="0">
                <a:latin typeface="Calibri" panose="020F0502020204030204" pitchFamily="34" charset="0"/>
                <a:cs typeface="Calibri" panose="020F0502020204030204" pitchFamily="34" charset="0"/>
              </a:rPr>
              <a:t>as well as</a:t>
            </a:r>
            <a:r>
              <a:rPr lang="en-US" sz="3200" dirty="0">
                <a:latin typeface="Calibri" panose="020F0502020204030204" pitchFamily="34" charset="0"/>
                <a:cs typeface="Calibri" panose="020F0502020204030204" pitchFamily="34" charset="0"/>
              </a:rPr>
              <a:t> deceit, sensuality, envy, slander, pride </a:t>
            </a:r>
            <a:r>
              <a:rPr lang="en-US" sz="3200" i="1"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foolishness. </a:t>
            </a:r>
            <a:r>
              <a:rPr lang="en-US" sz="3200" baseline="30000" dirty="0">
                <a:latin typeface="Calibri" panose="020F0502020204030204" pitchFamily="34" charset="0"/>
                <a:cs typeface="Calibri" panose="020F0502020204030204" pitchFamily="34" charset="0"/>
              </a:rPr>
              <a:t>23 </a:t>
            </a:r>
            <a:r>
              <a:rPr lang="en-US" sz="3200" dirty="0">
                <a:latin typeface="Calibri" panose="020F0502020204030204" pitchFamily="34" charset="0"/>
                <a:cs typeface="Calibri" panose="020F0502020204030204" pitchFamily="34" charset="0"/>
              </a:rPr>
              <a:t>All these evil things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proceed from within</a:t>
            </a:r>
            <a:r>
              <a:rPr lang="en-US" sz="3200" dirty="0">
                <a:latin typeface="Calibri" panose="020F0502020204030204" pitchFamily="34" charset="0"/>
                <a:cs typeface="Calibri" panose="020F0502020204030204" pitchFamily="34" charset="0"/>
              </a:rPr>
              <a:t> and defile the man.”</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Depravity</a:t>
            </a:r>
          </a:p>
          <a:p>
            <a:pPr marL="742950" indent="-742950" eaLnBrk="1" hangingPunct="1">
              <a:spcBef>
                <a:spcPts val="900"/>
              </a:spcBef>
              <a:spcAft>
                <a:spcPts val="900"/>
              </a:spcAft>
              <a:buSzPct val="100000"/>
              <a:buFont typeface="+mj-lt"/>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Radical ideology</a:t>
            </a:r>
          </a:p>
        </p:txBody>
      </p:sp>
      <p:pic>
        <p:nvPicPr>
          <p:cNvPr id="52228"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a:spLocks noGrp="1"/>
          </p:cNvSpPr>
          <p:nvPr>
            <p:ph type="title" idx="4294967295"/>
          </p:nvPr>
        </p:nvSpPr>
        <p:spPr>
          <a:xfrm>
            <a:off x="1828800" y="228600"/>
            <a:ext cx="5486400" cy="1027113"/>
          </a:xfrm>
        </p:spPr>
        <p:txBody>
          <a:bodyPr/>
          <a:lstStyle/>
          <a:p>
            <a:pPr algn="ctr"/>
            <a:r>
              <a:rPr lang="en-US" altLang="en-US" sz="4000" b="1" dirty="0">
                <a:latin typeface="Calibri" panose="020F0502020204030204" pitchFamily="34" charset="0"/>
              </a:rPr>
              <a:t>Robert Charles Winthrop</a:t>
            </a:r>
            <a:endParaRPr lang="en-US" altLang="en-US" sz="4000" dirty="0">
              <a:latin typeface="Calibri" panose="020F0502020204030204" pitchFamily="34" charset="0"/>
              <a:cs typeface="Calibri" panose="020F0502020204030204" pitchFamily="34" charset="0"/>
            </a:endParaRPr>
          </a:p>
        </p:txBody>
      </p:sp>
      <p:sp>
        <p:nvSpPr>
          <p:cNvPr id="54276" name="Content Placeholder 2"/>
          <p:cNvSpPr>
            <a:spLocks noGrp="1"/>
          </p:cNvSpPr>
          <p:nvPr>
            <p:ph idx="4294967295"/>
          </p:nvPr>
        </p:nvSpPr>
        <p:spPr>
          <a:xfrm>
            <a:off x="304800" y="1600200"/>
            <a:ext cx="8686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Tx/>
              <a:buNone/>
            </a:pPr>
            <a:r>
              <a:rPr lang="en-US" altLang="en-US" sz="260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altLang="en-US" sz="2600" b="1">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altLang="en-US" sz="2600">
                <a:solidFill>
                  <a:srgbClr val="0000FF"/>
                </a:solidFill>
                <a:effectLst/>
                <a:latin typeface="Calibri" panose="020F0502020204030204" pitchFamily="34" charset="0"/>
              </a:rPr>
              <a:t> </a:t>
            </a:r>
            <a:r>
              <a:rPr lang="en-US" altLang="en-US" sz="260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altLang="en-US" sz="2600">
              <a:solidFill>
                <a:schemeClr val="bg2"/>
              </a:solidFill>
              <a:effectLst/>
              <a:latin typeface="Calibri" panose="020F0502020204030204" pitchFamily="34" charset="0"/>
              <a:cs typeface="Calibri" panose="020F0502020204030204" pitchFamily="34" charset="0"/>
            </a:endParaRPr>
          </a:p>
        </p:txBody>
      </p:sp>
      <p:sp>
        <p:nvSpPr>
          <p:cNvPr id="54277" name="TextBox 3"/>
          <p:cNvSpPr txBox="1">
            <a:spLocks noChangeArrowheads="1"/>
          </p:cNvSpPr>
          <p:nvPr/>
        </p:nvSpPr>
        <p:spPr bwMode="auto">
          <a:xfrm>
            <a:off x="533400" y="60198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a:solidFill>
                  <a:schemeClr val="bg2"/>
                </a:solidFill>
                <a:latin typeface="Calibri" panose="020F0502020204030204" pitchFamily="34" charset="0"/>
              </a:rPr>
              <a:t>Robert Winthrop, </a:t>
            </a:r>
            <a:r>
              <a:rPr lang="en-US" altLang="en-US" sz="1600" i="1">
                <a:solidFill>
                  <a:schemeClr val="bg2"/>
                </a:solidFill>
                <a:latin typeface="Calibri" panose="020F0502020204030204" pitchFamily="34" charset="0"/>
              </a:rPr>
              <a:t>Addresses and Speeches on Various Occasions</a:t>
            </a:r>
            <a:r>
              <a:rPr lang="en-US" altLang="en-US" sz="1600">
                <a:solidFill>
                  <a:schemeClr val="bg2"/>
                </a:solidFill>
                <a:latin typeface="Calibri" panose="020F0502020204030204" pitchFamily="34" charset="0"/>
              </a:rPr>
              <a:t> (Boston, MA: Little, Brown, 1852), 172. Speech to the Massachusetts Bible Society (1849-05-28). </a:t>
            </a:r>
          </a:p>
        </p:txBody>
      </p:sp>
      <p:pic>
        <p:nvPicPr>
          <p:cNvPr id="54278" name="Picture 2" descr="https://upload.wikimedia.org/wikipedia/commons/thumb/9/9a/Robert_Charles_Winthrop.jpg/220px-Robert_Charles_Winthro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52400"/>
            <a:ext cx="985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2819400" y="1704975"/>
            <a:ext cx="6019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sz="3600">
                <a:latin typeface="Calibri" panose="020F0502020204030204" pitchFamily="34" charset="0"/>
                <a:cs typeface="Calibri" panose="020F0502020204030204" pitchFamily="34" charset="0"/>
              </a:rPr>
              <a:t>“I will cast terror into the hearts of those who disbelieve. Therefore strike off their heads and strike off every fingertip of them” (Q 8:12)</a:t>
            </a:r>
          </a:p>
        </p:txBody>
      </p:sp>
      <p:pic>
        <p:nvPicPr>
          <p:cNvPr id="55300" name="Picture 5" descr="Image result for kor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813" y="1828800"/>
            <a:ext cx="2327275" cy="32004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2"/>
          <p:cNvSpPr txBox="1">
            <a:spLocks noChangeArrowheads="1"/>
          </p:cNvSpPr>
          <p:nvPr/>
        </p:nvSpPr>
        <p:spPr bwMode="auto">
          <a:xfrm>
            <a:off x="2171700" y="217488"/>
            <a:ext cx="4800600" cy="1077218"/>
          </a:xfrm>
          <a:prstGeom prst="rect">
            <a:avLst/>
          </a:prstGeom>
          <a:noFill/>
          <a:ln w="9525">
            <a:noFill/>
            <a:miter lim="800000"/>
            <a:headEnd/>
            <a:tailEnd/>
          </a:ln>
        </p:spPr>
        <p:txBody>
          <a:bodyPr>
            <a:spAutoFit/>
          </a:bodyPr>
          <a:lstStyle/>
          <a:p>
            <a:pPr algn="ctr">
              <a:defRPr/>
            </a:pPr>
            <a:r>
              <a:rPr lang="en-US" sz="4000" dirty="0">
                <a:solidFill>
                  <a:schemeClr val="tx2"/>
                </a:solidFill>
                <a:latin typeface="Calibri" panose="020F0502020204030204" pitchFamily="34" charset="0"/>
                <a:ea typeface="+mj-ea"/>
                <a:cs typeface="+mj-cs"/>
              </a:rPr>
              <a:t>Quran Surah* 8:12</a:t>
            </a:r>
          </a:p>
          <a:p>
            <a:pPr algn="ctr">
              <a:defRPr/>
            </a:pPr>
            <a:r>
              <a:rPr lang="en-US" dirty="0">
                <a:latin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cs typeface="Arial" charset="0"/>
              </a:rPr>
              <a:t>(*chapter)</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52400" y="1460500"/>
            <a:ext cx="8839200" cy="5016500"/>
          </a:xfrm>
          <a:prstGeom prst="rect">
            <a:avLst/>
          </a:prstGeom>
          <a:noFill/>
          <a:ln w="9525">
            <a:noFill/>
            <a:miter lim="800000"/>
            <a:headEnd/>
            <a:tailEnd/>
          </a:ln>
        </p:spPr>
        <p:txBody>
          <a:bodyPr>
            <a:spAutoFit/>
          </a:bodyPr>
          <a:lstStyle/>
          <a:p>
            <a:pPr algn="just">
              <a:defRPr/>
            </a:pPr>
            <a:r>
              <a:rPr lang="en-US" sz="3200" dirty="0">
                <a:latin typeface="Calibri" panose="020F0502020204030204" pitchFamily="34" charset="0"/>
                <a:cs typeface="Arial" charset="0"/>
              </a:rPr>
              <a:t>“Allah has promised those who have believed among you and done righteous deeds that He will surely grant them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succession [Caliphate] </a:t>
            </a:r>
            <a:r>
              <a:rPr lang="en-US" sz="3200" dirty="0">
                <a:latin typeface="Calibri" panose="020F0502020204030204" pitchFamily="34" charset="0"/>
                <a:cs typeface="Arial" charset="0"/>
              </a:rPr>
              <a:t>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p>
        </p:txBody>
      </p:sp>
      <p:sp>
        <p:nvSpPr>
          <p:cNvPr id="66563" name="TextBox 2"/>
          <p:cNvSpPr txBox="1">
            <a:spLocks noChangeArrowheads="1"/>
          </p:cNvSpPr>
          <p:nvPr/>
        </p:nvSpPr>
        <p:spPr bwMode="auto">
          <a:xfrm>
            <a:off x="2171700" y="217488"/>
            <a:ext cx="4800600" cy="1077912"/>
          </a:xfrm>
          <a:prstGeom prst="rect">
            <a:avLst/>
          </a:prstGeom>
          <a:noFill/>
          <a:ln w="9525">
            <a:noFill/>
            <a:miter lim="800000"/>
            <a:headEnd/>
            <a:tailEnd/>
          </a:ln>
        </p:spPr>
        <p:txBody>
          <a:bodyPr>
            <a:spAutoFit/>
          </a:bodyPr>
          <a:lstStyle/>
          <a:p>
            <a:pPr algn="ctr">
              <a:defRPr/>
            </a:pPr>
            <a:r>
              <a:rPr lang="en-US" sz="4000" dirty="0">
                <a:solidFill>
                  <a:schemeClr val="tx2"/>
                </a:solidFill>
                <a:latin typeface="Calibri" panose="020F0502020204030204" pitchFamily="34" charset="0"/>
                <a:ea typeface="+mj-ea"/>
                <a:cs typeface="+mj-cs"/>
              </a:rPr>
              <a:t>Quran</a:t>
            </a:r>
            <a:r>
              <a:rPr lang="en-US" sz="4000" dirty="0">
                <a:solidFill>
                  <a:schemeClr val="tx2"/>
                </a:solidFill>
                <a:latin typeface="Calibri" panose="020F0502020204030204" pitchFamily="34" charset="0"/>
                <a:cs typeface="Arial" charset="0"/>
              </a:rPr>
              <a:t> Surah* 24:55</a:t>
            </a:r>
          </a:p>
          <a:p>
            <a:pPr algn="ctr">
              <a:defRPr/>
            </a:pPr>
            <a:r>
              <a:rPr lang="en-US" dirty="0">
                <a:solidFill>
                  <a:schemeClr val="tx2"/>
                </a:solidFill>
                <a:latin typeface="Calibri" panose="020F0502020204030204" pitchFamily="34" charset="0"/>
                <a:cs typeface="Arial" charset="0"/>
              </a:rPr>
              <a:t> (*chapter)</a:t>
            </a:r>
            <a:endParaRPr lang="en-US" sz="4000" dirty="0">
              <a:solidFill>
                <a:schemeClr val="tx2"/>
              </a:solidFill>
              <a:latin typeface="Calibri" panose="020F0502020204030204" pitchFamily="34" charset="0"/>
              <a:ea typeface="+mj-ea"/>
              <a:cs typeface="+mj-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190500" y="228600"/>
            <a:ext cx="8763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sz="2400">
                <a:latin typeface="Calibri" panose="020F0502020204030204" pitchFamily="34" charset="0"/>
                <a:cs typeface="Calibri" panose="020F0502020204030204" pitchFamily="34" charset="0"/>
              </a:rPr>
              <a:t>“Iranian school textbooks, such as </a:t>
            </a:r>
            <a:r>
              <a:rPr lang="en-US" altLang="en-US" sz="2400" i="1">
                <a:latin typeface="Calibri" panose="020F0502020204030204" pitchFamily="34" charset="0"/>
                <a:cs typeface="Calibri" panose="020F0502020204030204" pitchFamily="34" charset="0"/>
              </a:rPr>
              <a:t>The Qur'an and Life</a:t>
            </a:r>
            <a:r>
              <a:rPr lang="en-US" altLang="en-US" sz="2400">
                <a:latin typeface="Calibri" panose="020F0502020204030204" pitchFamily="34" charset="0"/>
                <a:cs typeface="Calibri" panose="020F0502020204030204" pitchFamily="34" charset="0"/>
              </a:rPr>
              <a:t> (Grade 12, p. 125) prepare Iranian children for the Ayatollahs' sublime goal: the apocalyptic, horrifying, millenarian, military battle against the USA and other "arrogant oppressors of the world," which are ostensibly led by "idolatrous devils." While the "savior" – the infallible, immortal, divinely ordained and eventual global leader, the Mahdi – has not surfaced yet, Iranian children are taught that the battle is already raging throughout the world, awaiting their sacrifice. School textbooks of Western democracies are the most authentic reflection of peoples' values and worldview. School textbooks of tyrannies are the most authentic reflection of the nature and mission of the regimes. Iranian school textbooks reflect the strategy and tactics of the Ayatollahs, much more authentically than speeches, interviews, diplomatic statements and conversations conducted by President Rouhani and Foreign Minister Zarif.”</a:t>
            </a:r>
          </a:p>
        </p:txBody>
      </p:sp>
      <p:sp>
        <p:nvSpPr>
          <p:cNvPr id="57347" name="TextBox 2"/>
          <p:cNvSpPr txBox="1">
            <a:spLocks noChangeArrowheads="1"/>
          </p:cNvSpPr>
          <p:nvPr/>
        </p:nvSpPr>
        <p:spPr bwMode="auto">
          <a:xfrm>
            <a:off x="723900" y="60960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sz="1200">
                <a:latin typeface="Calibri" panose="020F0502020204030204" pitchFamily="34" charset="0"/>
                <a:cs typeface="Calibri" panose="020F0502020204030204" pitchFamily="34" charset="0"/>
              </a:rPr>
              <a:t>Yoram Ettinger, “Iran's School Textbooks‒Can Congress Afford to Ignore It?,” online: </a:t>
            </a:r>
            <a:r>
              <a:rPr lang="en-US" altLang="en-US" sz="1200" u="sng">
                <a:latin typeface="Calibri" panose="020F0502020204030204" pitchFamily="34" charset="0"/>
                <a:cs typeface="Calibri" panose="020F0502020204030204" pitchFamily="34" charset="0"/>
                <a:hlinkClick r:id="rId2" tooltip="http://theettingerreport.com/Iran-and-MidEast/Iran-s-School-Textbooks-%E2%80%93-can-Congress-afford-to-i.aspx&#10;CTRL + Click to follow link"/>
              </a:rPr>
              <a:t>http://theettingerreport.com/Iran-and-MidEast/Iran-s-School-Textbooks-%E2%80%93-can-Congress-afford-to-i.aspx</a:t>
            </a:r>
            <a:r>
              <a:rPr lang="en-US" altLang="en-US" sz="1200">
                <a:latin typeface="Calibri" panose="020F0502020204030204" pitchFamily="34" charset="0"/>
                <a:cs typeface="Calibri" panose="020F0502020204030204" pitchFamily="34" charset="0"/>
              </a:rPr>
              <a:t>, May 29, 2015, accessed 30 May 2015.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barenakedislam.com/wp-content/uploads/2016/02/MuslimBrotherhoodGoalvi1-v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762000"/>
            <a:ext cx="8686800" cy="48069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tatic.fjcdn.com/comments/Iran+was+a+liberate+muslim+country+before+1979+and+look+_b0a8302a49d813eb2a80ae9d9694290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152400"/>
            <a:ext cx="65817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Depravity</a:t>
            </a:r>
          </a:p>
          <a:p>
            <a:pPr marL="742950" indent="-742950" eaLnBrk="1" hangingPunct="1">
              <a:spcBef>
                <a:spcPts val="900"/>
              </a:spcBef>
              <a:spcAft>
                <a:spcPts val="9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Radical ideology</a:t>
            </a:r>
          </a:p>
        </p:txBody>
      </p:sp>
      <p:pic>
        <p:nvPicPr>
          <p:cNvPr id="60420"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19460"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62467"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572000" cy="46482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64516"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724400" cy="47244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66564"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648200" cy="47244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68612"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neville chamberla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 y="236538"/>
            <a:ext cx="8820150"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http://img.timeinc.net/time/magazine/archive/covers/1932/1101320425_4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228600"/>
            <a:ext cx="487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648200" cy="47244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72708"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228600" y="228600"/>
            <a:ext cx="8763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defRPr/>
            </a:pPr>
            <a:r>
              <a:rPr lang="en-US" altLang="en-US" sz="2800" dirty="0">
                <a:latin typeface="Calibri" panose="020F0502020204030204" pitchFamily="34" charset="0"/>
                <a:cs typeface="Calibri" panose="020F0502020204030204" pitchFamily="34" charset="0"/>
              </a:rPr>
              <a:t>“How dreadful are the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curses which Mohammedanism lays on its votaries! Besides the fanatical frenzy, which is as dangerous in a man as hydrophobia in a dog</a:t>
            </a:r>
            <a:r>
              <a:rPr lang="en-US" altLang="en-US" sz="2800" dirty="0">
                <a:latin typeface="Calibri" panose="020F0502020204030204" pitchFamily="34" charset="0"/>
                <a:cs typeface="Calibri" panose="020F0502020204030204" pitchFamily="34" charset="0"/>
              </a:rPr>
              <a:t>, there is this fearful fatalistic apathy. The effects are apparent in many countries. Improvident habits, slovenly systems of agriculture, sluggish methods of commerce, and insecurity of property exist wherever the followers of the Prophet rule or live. A degraded </a:t>
            </a:r>
            <a:r>
              <a:rPr lang="en-US" altLang="en-US" sz="2800" dirty="0" err="1">
                <a:latin typeface="Calibri" panose="020F0502020204030204" pitchFamily="34" charset="0"/>
                <a:cs typeface="Calibri" panose="020F0502020204030204" pitchFamily="34" charset="0"/>
              </a:rPr>
              <a:t>sensualism</a:t>
            </a:r>
            <a:r>
              <a:rPr lang="en-US" altLang="en-US" sz="2800" dirty="0">
                <a:latin typeface="Calibri" panose="020F0502020204030204" pitchFamily="34" charset="0"/>
                <a:cs typeface="Calibri" panose="020F0502020204030204" pitchFamily="34" charset="0"/>
              </a:rPr>
              <a:t> deprives this life of its grace and refinement; the next of its dignity and sanctity. The fact that in Mohammedanism law every woman must belong to some man as his absolute property–either as a child, a wife, or a concubine — must delay the final extinction of slavery until the faith of Islam has ceased to be a great power among men..”</a:t>
            </a:r>
          </a:p>
        </p:txBody>
      </p:sp>
      <p:sp>
        <p:nvSpPr>
          <p:cNvPr id="74755" name="TextBox 2"/>
          <p:cNvSpPr txBox="1">
            <a:spLocks noChangeArrowheads="1"/>
          </p:cNvSpPr>
          <p:nvPr/>
        </p:nvSpPr>
        <p:spPr bwMode="auto">
          <a:xfrm>
            <a:off x="914400" y="6324600"/>
            <a:ext cx="769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sz="1200">
                <a:latin typeface="Calibri" panose="020F0502020204030204" pitchFamily="34" charset="0"/>
                <a:cs typeface="Calibri" panose="020F0502020204030204" pitchFamily="34" charset="0"/>
              </a:rPr>
              <a:t>Winston Spencer Churchill, </a:t>
            </a:r>
            <a:r>
              <a:rPr lang="en-US" altLang="en-US" sz="1200" i="1">
                <a:latin typeface="Calibri" panose="020F0502020204030204" pitchFamily="34" charset="0"/>
                <a:cs typeface="Calibri" panose="020F0502020204030204" pitchFamily="34" charset="0"/>
              </a:rPr>
              <a:t>The River War: The Historical Account of the Reconquest of the Soudan </a:t>
            </a:r>
            <a:r>
              <a:rPr lang="en-US" altLang="en-US" sz="1200">
                <a:latin typeface="Calibri" panose="020F0502020204030204" pitchFamily="34" charset="0"/>
                <a:cs typeface="Calibri" panose="020F0502020204030204" pitchFamily="34" charset="0"/>
              </a:rPr>
              <a:t>(1899), pp. 248-49.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648200" cy="47244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75780"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648200" cy="47244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77828"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048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648200" cy="47244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b="1" u="sng" dirty="0">
                <a:solidFill>
                  <a:srgbClr val="FFFFCC"/>
                </a:solidFill>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79876"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 result for obama bow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 y="152400"/>
            <a:ext cx="8763000" cy="65532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HP Desktop\Pictures\10268635_736164616407101_8714815546507326014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475" y="190500"/>
            <a:ext cx="8656638" cy="64770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 Desktop\Pictures\Gog-Magog-Map-Final.png"/>
          <p:cNvPicPr>
            <a:picLocks noChangeAspect="1" noChangeArrowheads="1"/>
          </p:cNvPicPr>
          <p:nvPr/>
        </p:nvPicPr>
        <p:blipFill>
          <a:blip r:embed="rId2" cstate="print">
            <a:extLst/>
          </a:blip>
          <a:srcRect/>
          <a:stretch>
            <a:fillRect/>
          </a:stretch>
        </p:blipFill>
        <p:spPr bwMode="auto">
          <a:xfrm>
            <a:off x="161925" y="231775"/>
            <a:ext cx="8820150" cy="6394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photos-b.xx.fbcdn.net/hphotos-ash3/133805_10151142578829494_173740572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3" y="381000"/>
            <a:ext cx="8816975"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540125"/>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Ecclesiastes 8:11</a:t>
            </a:r>
          </a:p>
          <a:p>
            <a:pPr algn="just" eaLnBrk="1" hangingPunct="1">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Because the sentence against an evil deed is not executed quickly, therefore the hearts of the sons of men among them are given fully to do evil.”</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87043"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1"/>
          <p:cNvSpPr>
            <a:spLocks noGrp="1"/>
          </p:cNvSpPr>
          <p:nvPr>
            <p:ph type="title" idx="4294967295"/>
          </p:nvPr>
        </p:nvSpPr>
        <p:spPr>
          <a:xfrm>
            <a:off x="1828800" y="228600"/>
            <a:ext cx="5486400" cy="1027113"/>
          </a:xfrm>
        </p:spPr>
        <p:txBody>
          <a:bodyPr/>
          <a:lstStyle/>
          <a:p>
            <a:pPr algn="ctr"/>
            <a:r>
              <a:rPr lang="en-US" altLang="en-US" sz="4000" b="1">
                <a:latin typeface="Calibri" panose="020F0502020204030204" pitchFamily="34" charset="0"/>
              </a:rPr>
              <a:t>Robert Charles Winthrop</a:t>
            </a:r>
            <a:endParaRPr lang="en-US" altLang="en-US" sz="4000">
              <a:latin typeface="Calibri" panose="020F0502020204030204" pitchFamily="34" charset="0"/>
              <a:cs typeface="Calibri" panose="020F0502020204030204" pitchFamily="34" charset="0"/>
            </a:endParaRPr>
          </a:p>
        </p:txBody>
      </p:sp>
      <p:sp>
        <p:nvSpPr>
          <p:cNvPr id="89092" name="Content Placeholder 2"/>
          <p:cNvSpPr>
            <a:spLocks noGrp="1"/>
          </p:cNvSpPr>
          <p:nvPr>
            <p:ph idx="4294967295"/>
          </p:nvPr>
        </p:nvSpPr>
        <p:spPr>
          <a:xfrm>
            <a:off x="304800" y="1600200"/>
            <a:ext cx="8686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Tx/>
              <a:buNone/>
            </a:pPr>
            <a:r>
              <a:rPr lang="en-US" altLang="en-US" sz="260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altLang="en-US" sz="2600" b="1">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altLang="en-US" sz="2600">
                <a:solidFill>
                  <a:srgbClr val="0000FF"/>
                </a:solidFill>
                <a:effectLst/>
                <a:latin typeface="Calibri" panose="020F0502020204030204" pitchFamily="34" charset="0"/>
              </a:rPr>
              <a:t> </a:t>
            </a:r>
            <a:r>
              <a:rPr lang="en-US" altLang="en-US" sz="260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altLang="en-US" sz="2600">
              <a:solidFill>
                <a:schemeClr val="bg2"/>
              </a:solidFill>
              <a:effectLst/>
              <a:latin typeface="Calibri" panose="020F0502020204030204" pitchFamily="34" charset="0"/>
              <a:cs typeface="Calibri" panose="020F0502020204030204" pitchFamily="34" charset="0"/>
            </a:endParaRPr>
          </a:p>
        </p:txBody>
      </p:sp>
      <p:sp>
        <p:nvSpPr>
          <p:cNvPr id="89093" name="TextBox 3"/>
          <p:cNvSpPr txBox="1">
            <a:spLocks noChangeArrowheads="1"/>
          </p:cNvSpPr>
          <p:nvPr/>
        </p:nvSpPr>
        <p:spPr bwMode="auto">
          <a:xfrm>
            <a:off x="533400" y="60198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a:solidFill>
                  <a:schemeClr val="bg2"/>
                </a:solidFill>
                <a:latin typeface="Calibri" panose="020F0502020204030204" pitchFamily="34" charset="0"/>
              </a:rPr>
              <a:t>Robert Winthrop, </a:t>
            </a:r>
            <a:r>
              <a:rPr lang="en-US" altLang="en-US" sz="1600" i="1">
                <a:solidFill>
                  <a:schemeClr val="bg2"/>
                </a:solidFill>
                <a:latin typeface="Calibri" panose="020F0502020204030204" pitchFamily="34" charset="0"/>
              </a:rPr>
              <a:t>Addresses and Speeches on Various Occasions</a:t>
            </a:r>
            <a:r>
              <a:rPr lang="en-US" altLang="en-US" sz="1600">
                <a:solidFill>
                  <a:schemeClr val="bg2"/>
                </a:solidFill>
                <a:latin typeface="Calibri" panose="020F0502020204030204" pitchFamily="34" charset="0"/>
              </a:rPr>
              <a:t> (Boston, MA: Little, Brown, 1852), 172. Speech to the Massachusetts Bible Society (1849-05-28). </a:t>
            </a:r>
          </a:p>
        </p:txBody>
      </p:sp>
      <p:pic>
        <p:nvPicPr>
          <p:cNvPr id="89094" name="Picture 2" descr="https://upload.wikimedia.org/wikipedia/commons/thumb/9/9a/Robert_Charles_Winthrop.jpg/220px-Robert_Charles_Winthro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52400"/>
            <a:ext cx="985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457200" y="304800"/>
            <a:ext cx="8229600" cy="3540125"/>
          </a:xfrm>
          <a:prstGeom prst="rect">
            <a:avLst/>
          </a:prstGeom>
          <a:noFill/>
          <a:ln w="28575">
            <a:noFill/>
            <a:miter lim="800000"/>
            <a:headEnd/>
            <a:tailEnd/>
          </a:ln>
        </p:spPr>
        <p:txBody>
          <a:bodyPr>
            <a:spAutoFit/>
          </a:bodyPr>
          <a:lstStyle/>
          <a:p>
            <a:pPr algn="ctr" eaLnBrk="1" hangingPunct="1">
              <a:spcAft>
                <a:spcPts val="2400"/>
              </a:spcAft>
              <a:defRPr/>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40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Whoever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4000" dirty="0">
                <a:latin typeface="Calibri" panose="020F0502020204030204" pitchFamily="34" charset="0"/>
                <a:cs typeface="Calibri" panose="020F0502020204030204" pitchFamily="34" charset="0"/>
              </a:rPr>
              <a:t>his blood shall be shed, For in the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40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He made man.”</a:t>
            </a:r>
          </a:p>
          <a:p>
            <a:pPr algn="just" eaLnBrk="1" hangingPunct="1">
              <a:defRPr/>
            </a:pPr>
            <a:endParaRPr lang="en-US" sz="4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85800"/>
          <a:ext cx="8839200" cy="447992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40066">
                <a:tc gridSpan="4">
                  <a:txBody>
                    <a:bodyPr/>
                    <a:lstStyle/>
                    <a:p>
                      <a:pPr algn="ctr"/>
                      <a:r>
                        <a:rPr lang="en-US" sz="3600" b="1" kern="1200" dirty="0" err="1">
                          <a:solidFill>
                            <a:schemeClr val="bg2"/>
                          </a:solidFill>
                          <a:latin typeface="Calibri" panose="020F0502020204030204" pitchFamily="34" charset="0"/>
                          <a:ea typeface="+mj-ea"/>
                          <a:cs typeface="+mj-cs"/>
                        </a:rPr>
                        <a:t>Noahic</a:t>
                      </a:r>
                      <a:r>
                        <a:rPr lang="en-US" sz="3600" b="1" kern="1200" dirty="0">
                          <a:solidFill>
                            <a:schemeClr val="bg2"/>
                          </a:solidFill>
                          <a:latin typeface="Calibri" panose="020F0502020204030204" pitchFamily="34" charset="0"/>
                          <a:ea typeface="+mj-ea"/>
                          <a:cs typeface="+mj-cs"/>
                        </a:rPr>
                        <a:t> vs. Abrahamic &amp; Mosaic Covenants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0000"/>
                  </a:ext>
                </a:extLst>
              </a:tr>
              <a:tr h="639977">
                <a:tc>
                  <a:txBody>
                    <a:bodyPr/>
                    <a:lstStyle/>
                    <a:p>
                      <a:r>
                        <a:rPr lang="en-US" sz="2000" b="1" u="sng" kern="1200" dirty="0">
                          <a:solidFill>
                            <a:srgbClr val="0000FF"/>
                          </a:solidFill>
                          <a:latin typeface="Calibri" panose="020F0502020204030204" pitchFamily="34" charset="0"/>
                          <a:ea typeface="+mn-ea"/>
                          <a:cs typeface="+mn-cs"/>
                        </a:rPr>
                        <a:t>Name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639977">
                <a:tc>
                  <a:txBody>
                    <a:bodyPr/>
                    <a:lstStyle/>
                    <a:p>
                      <a:r>
                        <a:rPr lang="en-US" sz="2000" b="1" u="sng" kern="1200" dirty="0">
                          <a:solidFill>
                            <a:srgbClr val="0000FF"/>
                          </a:solidFill>
                          <a:latin typeface="Calibri" panose="020F0502020204030204" pitchFamily="34" charset="0"/>
                          <a:ea typeface="+mn-ea"/>
                          <a:cs typeface="+mn-cs"/>
                        </a:rPr>
                        <a:t>Human agent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Noah</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Abraham</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Moses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639977">
                <a:tc>
                  <a:txBody>
                    <a:bodyPr/>
                    <a:lstStyle/>
                    <a:p>
                      <a:r>
                        <a:rPr lang="en-US" sz="2000" b="1" u="sng" kern="1200" dirty="0">
                          <a:solidFill>
                            <a:srgbClr val="0000FF"/>
                          </a:solidFill>
                          <a:latin typeface="Calibri" panose="020F0502020204030204" pitchFamily="34" charset="0"/>
                          <a:ea typeface="+mn-ea"/>
                          <a:cs typeface="+mn-cs"/>
                        </a:rPr>
                        <a:t>Scripture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8‒9</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12‒17</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19‒40</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639977">
                <a:tc>
                  <a:txBody>
                    <a:bodyPr/>
                    <a:lstStyle/>
                    <a:p>
                      <a:r>
                        <a:rPr lang="en-US" sz="2000" b="1" u="sng" kern="1200" dirty="0">
                          <a:solidFill>
                            <a:srgbClr val="0000FF"/>
                          </a:solidFill>
                          <a:latin typeface="Calibri" panose="020F0502020204030204" pitchFamily="34" charset="0"/>
                          <a:ea typeface="+mn-ea"/>
                          <a:cs typeface="+mn-cs"/>
                        </a:rPr>
                        <a:t>Covenant (</a:t>
                      </a:r>
                      <a:r>
                        <a:rPr lang="en-US" sz="2000" b="1" i="1" u="sng" kern="1200" dirty="0" err="1">
                          <a:solidFill>
                            <a:srgbClr val="0000FF"/>
                          </a:solidFill>
                          <a:latin typeface="Calibri" panose="020F0502020204030204" pitchFamily="34" charset="0"/>
                          <a:ea typeface="+mn-ea"/>
                          <a:cs typeface="+mn-cs"/>
                        </a:rPr>
                        <a:t>Berith</a:t>
                      </a:r>
                      <a:r>
                        <a:rPr lang="en-US" sz="2000" b="1" u="sng" kern="1200" dirty="0">
                          <a:solidFill>
                            <a:srgbClr val="0000FF"/>
                          </a:solidFill>
                          <a:latin typeface="Calibri" panose="020F0502020204030204" pitchFamily="34" charset="0"/>
                          <a:ea typeface="+mn-ea"/>
                          <a:cs typeface="+mn-cs"/>
                        </a:rPr>
                        <a: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9:9</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15:18</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19:5</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639977">
                <a:tc>
                  <a:txBody>
                    <a:bodyPr/>
                    <a:lstStyle/>
                    <a:p>
                      <a:r>
                        <a:rPr lang="en-US" sz="2000" b="1" u="sng" kern="1200" dirty="0">
                          <a:solidFill>
                            <a:srgbClr val="0000FF"/>
                          </a:solidFill>
                          <a:latin typeface="Calibri" panose="020F0502020204030204" pitchFamily="34" charset="0"/>
                          <a:ea typeface="+mn-ea"/>
                          <a:cs typeface="+mn-cs"/>
                        </a:rPr>
                        <a:t>Party</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World, humanity</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639977">
                <a:tc>
                  <a:txBody>
                    <a:bodyPr/>
                    <a:lstStyle/>
                    <a:p>
                      <a:r>
                        <a:rPr lang="en-US" sz="2000" b="1" u="sng" kern="1200" dirty="0">
                          <a:solidFill>
                            <a:srgbClr val="0000FF"/>
                          </a:solidFill>
                          <a:latin typeface="Calibri" panose="020F0502020204030204" pitchFamily="34" charset="0"/>
                          <a:ea typeface="+mn-ea"/>
                          <a:cs typeface="+mn-cs"/>
                        </a:rPr>
                        <a: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Pre-Israel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Post-Israel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Post-Israel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5213" cy="6551613"/>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55638"/>
          <a:ext cx="8839200" cy="521191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40038">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0000"/>
                  </a:ext>
                </a:extLst>
              </a:tr>
              <a:tr h="457164">
                <a:tc>
                  <a:txBody>
                    <a:bodyPr/>
                    <a:lstStyle/>
                    <a:p>
                      <a:endParaRPr lang="en-US" sz="2400" dirty="0"/>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700996">
                <a:tc>
                  <a:txBody>
                    <a:bodyPr/>
                    <a:lstStyle/>
                    <a:p>
                      <a:r>
                        <a:rPr lang="en-US" sz="2000" b="1" u="sng" kern="1200" dirty="0">
                          <a:solidFill>
                            <a:srgbClr val="0000FF"/>
                          </a:solidFill>
                          <a:latin typeface="Calibri" panose="020F0502020204030204" pitchFamily="34" charset="0"/>
                          <a:ea typeface="+mn-ea"/>
                          <a:cs typeface="+mn-cs"/>
                        </a:rPr>
                        <a:t>Conditional or unconditional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Unconditional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Unconditional</a:t>
                      </a:r>
                    </a:p>
                    <a:p>
                      <a:endParaRPr lang="en-US" sz="2000" kern="1200" dirty="0">
                        <a:solidFill>
                          <a:schemeClr val="dk1"/>
                        </a:solidFill>
                        <a:latin typeface="Calibri" panose="020F0502020204030204" pitchFamily="34" charset="0"/>
                        <a:ea typeface="+mn-ea"/>
                        <a:cs typeface="+mn-cs"/>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1615367">
                <a:tc>
                  <a:txBody>
                    <a:bodyPr/>
                    <a:lstStyle/>
                    <a:p>
                      <a:r>
                        <a:rPr lang="en-US" sz="2000" b="1" u="sng" kern="1200" dirty="0">
                          <a:solidFill>
                            <a:srgbClr val="0000FF"/>
                          </a:solidFill>
                          <a:latin typeface="Calibri" panose="020F0502020204030204" pitchFamily="34" charset="0"/>
                          <a:ea typeface="+mn-ea"/>
                          <a:cs typeface="+mn-cs"/>
                        </a:rPr>
                        <a:t>Promises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 more flood judgment, enduring earth, capital punishment</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Ownership of land, seed, and blessing</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Enjoyment or possession of land, seed, and blessing</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396206">
                <a:tc>
                  <a:txBody>
                    <a:bodyPr/>
                    <a:lstStyle/>
                    <a:p>
                      <a:r>
                        <a:rPr lang="en-US" sz="2000" b="1" u="sng" kern="1200" dirty="0">
                          <a:solidFill>
                            <a:srgbClr val="0000FF"/>
                          </a:solidFill>
                          <a:latin typeface="Calibri" panose="020F0502020204030204" pitchFamily="34" charset="0"/>
                          <a:ea typeface="+mn-ea"/>
                          <a:cs typeface="+mn-cs"/>
                        </a:rPr>
                        <a:t>Sign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Rainbow</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Circumcision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Sabbath</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700996">
                <a:tc>
                  <a:txBody>
                    <a:bodyPr/>
                    <a:lstStyle/>
                    <a:p>
                      <a:r>
                        <a:rPr lang="en-US" sz="2000" b="1" u="sng" kern="1200" dirty="0">
                          <a:solidFill>
                            <a:srgbClr val="0000FF"/>
                          </a:solidFill>
                          <a:latin typeface="Calibri" panose="020F0502020204030204" pitchFamily="34" charset="0"/>
                          <a:ea typeface="+mn-ea"/>
                          <a:cs typeface="+mn-cs"/>
                        </a:rPr>
                        <a:t>Purpose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Restrain &amp; preserve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700996">
                <a:tc>
                  <a:txBody>
                    <a:bodyPr/>
                    <a:lstStyle/>
                    <a:p>
                      <a:r>
                        <a:rPr lang="en-US" sz="2000" b="1" u="sng" kern="1200" dirty="0">
                          <a:solidFill>
                            <a:srgbClr val="0000FF"/>
                          </a:solidFill>
                          <a:latin typeface="Calibri" panose="020F0502020204030204" pitchFamily="34" charset="0"/>
                          <a:ea typeface="+mn-ea"/>
                          <a:cs typeface="+mn-cs"/>
                        </a:rPr>
                        <a:t>Directly binding today?</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Yes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500"/>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13:3-5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 for it is a minister of God to you for good. But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if you do what is evil, be afraid; for it does not bear the sword for nothing</a:t>
            </a:r>
            <a:r>
              <a:rPr lang="en-US" sz="3200" dirty="0">
                <a:latin typeface="Calibri" panose="020F0502020204030204" pitchFamily="34" charset="0"/>
                <a:cs typeface="Calibri" panose="020F0502020204030204" pitchFamily="34" charset="0"/>
              </a:rPr>
              <a:t>; for it is a minister of God,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an avenger who brings wrath on the one who practices evil</a:t>
            </a:r>
            <a:r>
              <a:rPr lang="en-US" sz="3200" dirty="0">
                <a:latin typeface="Calibri" panose="020F0502020204030204" pitchFamily="34" charset="0"/>
                <a:cs typeface="Calibri" panose="020F0502020204030204" pitchFamily="34" charset="0"/>
              </a:rPr>
              <a: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662363"/>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2:13-14</a:t>
            </a:r>
          </a:p>
          <a:p>
            <a:pPr algn="just" eaLnBrk="1" hangingPunct="1">
              <a:defRPr/>
            </a:pPr>
            <a:r>
              <a:rPr lang="en-US" sz="3200" dirty="0">
                <a:latin typeface="Calibri" panose="020F0502020204030204" pitchFamily="34" charset="0"/>
                <a:cs typeface="Calibri" panose="020F0502020204030204" pitchFamily="34" charset="0"/>
              </a:rPr>
              <a:t>“Submit yourselves for the Lord’s sake to every human institution, whether to a king as the one in authority, or to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governors as sent by him for the punishment of evildoers</a:t>
            </a:r>
            <a:r>
              <a:rPr lang="en-US" sz="4000" dirty="0"/>
              <a:t> </a:t>
            </a:r>
            <a:r>
              <a:rPr lang="en-US" sz="3200" dirty="0">
                <a:latin typeface="Calibri" panose="020F0502020204030204" pitchFamily="34" charset="0"/>
                <a:cs typeface="Calibri" panose="020F0502020204030204" pitchFamily="34" charset="0"/>
              </a:rPr>
              <a:t>and the praise of those who do right.”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216400"/>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13:10-11</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So you shall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stone him to death</a:t>
            </a:r>
            <a:r>
              <a:rPr lang="en-US" sz="3800" dirty="0"/>
              <a:t> </a:t>
            </a:r>
            <a:r>
              <a:rPr lang="en-US" sz="3200" dirty="0">
                <a:latin typeface="Calibri" panose="020F0502020204030204" pitchFamily="34" charset="0"/>
                <a:cs typeface="Calibri" panose="020F0502020204030204" pitchFamily="34" charset="0"/>
              </a:rPr>
              <a:t>because he has sought to seduce you from the Lord your God who brought you out from the land of Egypt, out of the house of slavery. Then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all Israel will hear and be afraid, and will never again do such a wicked thing</a:t>
            </a:r>
            <a:r>
              <a:rPr lang="en-US" sz="3800" dirty="0"/>
              <a:t> </a:t>
            </a:r>
            <a:r>
              <a:rPr lang="en-US" sz="3200" dirty="0">
                <a:latin typeface="Calibri" panose="020F0502020204030204" pitchFamily="34" charset="0"/>
                <a:cs typeface="Calibri" panose="020F0502020204030204" pitchFamily="34" charset="0"/>
              </a:rPr>
              <a:t>among you.”</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Image result for iranians hold up americans at gunpoi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96259" name="AutoShape 4" descr="Image result for iranians hold up americans at gunpoi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pic>
        <p:nvPicPr>
          <p:cNvPr id="96260" name="Picture 6" descr="Image result for iranians hold up americans at gunpoi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988" y="157163"/>
            <a:ext cx="8836025"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647700" y="228600"/>
            <a:ext cx="7848600" cy="1066800"/>
          </a:xfrm>
        </p:spPr>
        <p:txBody>
          <a:bodyPr/>
          <a:lstStyle/>
          <a:p>
            <a:pPr algn="ctr" eaLnBrk="1" hangingPunct="1"/>
            <a:r>
              <a:rPr lang="en-US" altLang="en-US" dirty="0">
                <a:latin typeface="Calibri" panose="020F0502020204030204" pitchFamily="34" charset="0"/>
                <a:cs typeface="Calibri" panose="020F0502020204030204" pitchFamily="34" charset="0"/>
              </a:rPr>
              <a:t>Answering Pacifism’s Arguments</a:t>
            </a:r>
          </a:p>
        </p:txBody>
      </p:sp>
      <p:sp>
        <p:nvSpPr>
          <p:cNvPr id="17411" name="Rectangle 7"/>
          <p:cNvSpPr>
            <a:spLocks noGrp="1" noChangeArrowheads="1"/>
          </p:cNvSpPr>
          <p:nvPr>
            <p:ph type="body" idx="1"/>
          </p:nvPr>
        </p:nvSpPr>
        <p:spPr>
          <a:xfrm>
            <a:off x="123825" y="1600200"/>
            <a:ext cx="9029700" cy="4191000"/>
          </a:xfrm>
        </p:spPr>
        <p:txBody>
          <a:bodyPr/>
          <a:lstStyle/>
          <a:p>
            <a:pPr marL="742950" indent="-742950" eaLnBrk="1" hangingPunct="1">
              <a:spcBef>
                <a:spcPts val="600"/>
              </a:spcBef>
              <a:spcAft>
                <a:spcPts val="6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Violence begets violence?</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Trust God?</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World court resolution?</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Love your neighbor (Matt. 22:39)</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Turn the other cheek (Matt. 5:39)</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Thou shalt not kill? (Exod. 20:13)</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97284"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828800"/>
            <a:ext cx="29273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1"/>
          <p:cNvSpPr txBox="1">
            <a:spLocks noChangeArrowheads="1"/>
          </p:cNvSpPr>
          <p:nvPr/>
        </p:nvSpPr>
        <p:spPr bwMode="auto">
          <a:xfrm>
            <a:off x="952500" y="6019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390-94</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99331"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76200" y="1390650"/>
            <a:ext cx="6705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Legitimate methods in deterring terrorism</a:t>
            </a:r>
          </a:p>
        </p:txBody>
      </p:sp>
      <p:pic>
        <p:nvPicPr>
          <p:cNvPr id="105475"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3556"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9572"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1620"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3668"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5716"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7764"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62" y="36282"/>
            <a:ext cx="8998476" cy="6785436"/>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28600"/>
            <a:ext cx="8739187" cy="4154488"/>
          </a:xfrm>
          <a:prstGeom prst="rect">
            <a:avLst/>
          </a:prstGeom>
          <a:noFill/>
          <a:ln w="28575">
            <a:noFill/>
            <a:miter lim="800000"/>
            <a:headEnd/>
            <a:tailEnd/>
          </a:ln>
        </p:spPr>
        <p:txBody>
          <a:bodyPr wrap="square">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Obadiah 11</a:t>
            </a:r>
          </a:p>
          <a:p>
            <a:pPr algn="just" eaLnBrk="1" hangingPunct="1">
              <a:defRPr/>
            </a:pPr>
            <a:r>
              <a:rPr lang="en-US" sz="4000" dirty="0">
                <a:latin typeface="Calibri" panose="020F0502020204030204" pitchFamily="34" charset="0"/>
                <a:cs typeface="Calibri" panose="020F0502020204030204" pitchFamily="34" charset="0"/>
              </a:rPr>
              <a:t>“On the day that you stood aloof, On the day that strangers carried off his wealth, And foreigners entered his gate And cast lots for Jerusalem—You too were as one of them.”</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21860"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23908"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6551613"/>
          </a:xfrm>
        </p:spPr>
        <p:txBody>
          <a:bodyPr rtlCol="0">
            <a:noAutofit/>
          </a:bodyPr>
          <a:lstStyle/>
          <a:p>
            <a:pPr marL="0" indent="0" algn="ctr" eaLnBrk="1" fontAlgn="auto" hangingPunct="1">
              <a:spcBef>
                <a:spcPts val="0"/>
              </a:spcBef>
              <a:spcAft>
                <a:spcPts val="6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25956"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title"/>
          </p:nvPr>
        </p:nvSpPr>
        <p:spPr>
          <a:xfrm>
            <a:off x="3352800" y="228600"/>
            <a:ext cx="2438400" cy="762000"/>
          </a:xfrm>
        </p:spPr>
        <p:txBody>
          <a:bodyPr/>
          <a:lstStyle/>
          <a:p>
            <a:pPr algn="ctr" eaLnBrk="1" hangingPunct="1"/>
            <a:r>
              <a:rPr lang="en-US" altLang="en-US" dirty="0">
                <a:latin typeface="Calibri" panose="020F0502020204030204" pitchFamily="34" charset="0"/>
                <a:cs typeface="Calibri" panose="020F0502020204030204" pitchFamily="34" charset="0"/>
              </a:rPr>
              <a:t>Review</a:t>
            </a:r>
          </a:p>
        </p:txBody>
      </p:sp>
      <p:sp>
        <p:nvSpPr>
          <p:cNvPr id="17411" name="Rectangle 7"/>
          <p:cNvSpPr>
            <a:spLocks noGrp="1" noChangeArrowheads="1"/>
          </p:cNvSpPr>
          <p:nvPr>
            <p:ph type="body" idx="1"/>
          </p:nvPr>
        </p:nvSpPr>
        <p:spPr>
          <a:xfrm>
            <a:off x="152400" y="1600200"/>
            <a:ext cx="8839200" cy="5029200"/>
          </a:xfrm>
        </p:spPr>
        <p:txBody>
          <a:bodyPr/>
          <a:lstStyle/>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131076" name="Picture 2" descr="Image result for terrori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28600"/>
            <a:ext cx="8534400" cy="1143000"/>
          </a:xfrm>
        </p:spPr>
        <p:txBody>
          <a:bodyPr/>
          <a:lstStyle/>
          <a:p>
            <a:pPr algn="ctr"/>
            <a:r>
              <a:rPr lang="en-US" altLang="en-US" dirty="0">
                <a:latin typeface="Calibri" panose="020F0502020204030204" pitchFamily="34" charset="0"/>
              </a:rPr>
              <a:t>The Bible and Voting</a:t>
            </a:r>
            <a:endParaRPr lang="en-US" alt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2662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11516</TotalTime>
  <Words>2822</Words>
  <Application>Microsoft Office PowerPoint</Application>
  <PresentationFormat>On-screen Show (4:3)</PresentationFormat>
  <Paragraphs>579</Paragraphs>
  <Slides>73</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Times New Roman</vt:lpstr>
      <vt:lpstr>Wingdings</vt:lpstr>
      <vt:lpstr>Azure</vt:lpstr>
      <vt:lpstr>THE BIBLE AND VOTING Part 13</vt:lpstr>
      <vt:lpstr>PowerPoint Presentation</vt:lpstr>
      <vt:lpstr>The Bible and Voting</vt:lpstr>
      <vt:lpstr>The Bible and Voting</vt:lpstr>
      <vt:lpstr>PowerPoint Presentation</vt:lpstr>
      <vt:lpstr>The Bible and Voting</vt:lpstr>
      <vt:lpstr>PowerPoint Presentation</vt:lpstr>
      <vt:lpstr>The Bible and Voting</vt:lpstr>
      <vt:lpstr>PowerPoint Presentation</vt:lpstr>
      <vt:lpstr>PowerPoint Presentation</vt:lpstr>
      <vt:lpstr>PowerPoint Presentation</vt:lpstr>
      <vt:lpstr>PowerPoint Presentation</vt:lpstr>
      <vt:lpstr>PowerPoint Presentation</vt:lpstr>
      <vt:lpstr>Overview</vt:lpstr>
      <vt:lpstr>Overview</vt:lpstr>
      <vt:lpstr>I. Terrorism’s False Causes</vt:lpstr>
      <vt:lpstr>PowerPoint Presentation</vt:lpstr>
      <vt:lpstr>II. Terrorism’s True Causes</vt:lpstr>
      <vt:lpstr>II. Terrorism’s True Causes</vt:lpstr>
      <vt:lpstr>Genesis 8:21</vt:lpstr>
      <vt:lpstr>PowerPoint Presentation</vt:lpstr>
      <vt:lpstr>II. Terrorism’s True Causes</vt:lpstr>
      <vt:lpstr>Robert Charles Winthrop</vt:lpstr>
      <vt:lpstr>PowerPoint Presentation</vt:lpstr>
      <vt:lpstr>PowerPoint Presentation</vt:lpstr>
      <vt:lpstr>PowerPoint Presentation</vt:lpstr>
      <vt:lpstr>PowerPoint Presentation</vt:lpstr>
      <vt:lpstr>PowerPoint Presentation</vt:lpstr>
      <vt:lpstr>II. Terrorism’s True Causes</vt:lpstr>
      <vt:lpstr>PowerPoint Presentation</vt:lpstr>
      <vt:lpstr>III. Terrorism’s Ineffective Deterrents</vt:lpstr>
      <vt:lpstr>III. Terrorism’s Ineffective Deterrents</vt:lpstr>
      <vt:lpstr>III. Terrorism’s Ineffective Deterrents</vt:lpstr>
      <vt:lpstr>PowerPoint Presentation</vt:lpstr>
      <vt:lpstr>PowerPoint Presentation</vt:lpstr>
      <vt:lpstr>III. Terrorism’s Ineffective Deterrents</vt:lpstr>
      <vt:lpstr>PowerPoint Presentation</vt:lpstr>
      <vt:lpstr>III. Terrorism’s Ineffective Deterrents</vt:lpstr>
      <vt:lpstr>III. Terrorism’s Ineffective Deterrents</vt:lpstr>
      <vt:lpstr>III. Terrorism’s Ineffective Deterrents</vt:lpstr>
      <vt:lpstr>PowerPoint Presentation</vt:lpstr>
      <vt:lpstr>PowerPoint Presentation</vt:lpstr>
      <vt:lpstr>PowerPoint Presentation</vt:lpstr>
      <vt:lpstr>PowerPoint Presentation</vt:lpstr>
      <vt:lpstr>PowerPoint Presentation</vt:lpstr>
      <vt:lpstr>PowerPoint Presentation</vt:lpstr>
      <vt:lpstr>Robert Charles Winthrop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Pacifism’s Arguments</vt:lpstr>
      <vt:lpstr>PowerPoint Presentation</vt:lpstr>
      <vt:lpstr>V. Going Too Far in Deterring Terrorism? Just War Principles</vt:lpstr>
      <vt:lpstr>V. Going Too Far in Deterring Terrorism? How to Fight a Just War</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PowerPoint Presentation</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Enhanced Interrogation Limitations</vt:lpstr>
      <vt:lpstr>Conclusion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1182</cp:revision>
  <cp:lastPrinted>2016-09-13T15:21:19Z</cp:lastPrinted>
  <dcterms:created xsi:type="dcterms:W3CDTF">2009-03-17T12:21:13Z</dcterms:created>
  <dcterms:modified xsi:type="dcterms:W3CDTF">2016-10-02T06:21:27Z</dcterms:modified>
</cp:coreProperties>
</file>