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1"/>
  </p:notesMasterIdLst>
  <p:handoutMasterIdLst>
    <p:handoutMasterId r:id="rId52"/>
  </p:handoutMasterIdLst>
  <p:sldIdLst>
    <p:sldId id="2067" r:id="rId2"/>
    <p:sldId id="2068" r:id="rId3"/>
    <p:sldId id="2069" r:id="rId4"/>
    <p:sldId id="2070" r:id="rId5"/>
    <p:sldId id="2071" r:id="rId6"/>
    <p:sldId id="2072" r:id="rId7"/>
    <p:sldId id="2073" r:id="rId8"/>
    <p:sldId id="2074" r:id="rId9"/>
    <p:sldId id="2075" r:id="rId10"/>
    <p:sldId id="2076" r:id="rId11"/>
    <p:sldId id="2077" r:id="rId12"/>
    <p:sldId id="2078" r:id="rId13"/>
    <p:sldId id="2109" r:id="rId14"/>
    <p:sldId id="1974" r:id="rId15"/>
    <p:sldId id="2110" r:id="rId16"/>
    <p:sldId id="2128" r:id="rId17"/>
    <p:sldId id="2111" r:id="rId18"/>
    <p:sldId id="2172" r:id="rId19"/>
    <p:sldId id="2112" r:id="rId20"/>
    <p:sldId id="2132" r:id="rId21"/>
    <p:sldId id="2143" r:id="rId22"/>
    <p:sldId id="2113" r:id="rId23"/>
    <p:sldId id="2168" r:id="rId24"/>
    <p:sldId id="2141" r:id="rId25"/>
    <p:sldId id="2144" r:id="rId26"/>
    <p:sldId id="2145" r:id="rId27"/>
    <p:sldId id="2139" r:id="rId28"/>
    <p:sldId id="2140" r:id="rId29"/>
    <p:sldId id="2142" r:id="rId30"/>
    <p:sldId id="2126" r:id="rId31"/>
    <p:sldId id="2159" r:id="rId32"/>
    <p:sldId id="2114" r:id="rId33"/>
    <p:sldId id="2146" r:id="rId34"/>
    <p:sldId id="2147" r:id="rId35"/>
    <p:sldId id="2115" r:id="rId36"/>
    <p:sldId id="2148" r:id="rId37"/>
    <p:sldId id="2181" r:id="rId38"/>
    <p:sldId id="2182" r:id="rId39"/>
    <p:sldId id="2183" r:id="rId40"/>
    <p:sldId id="2184" r:id="rId41"/>
    <p:sldId id="2185" r:id="rId42"/>
    <p:sldId id="2161" r:id="rId43"/>
    <p:sldId id="2149" r:id="rId44"/>
    <p:sldId id="2186" r:id="rId45"/>
    <p:sldId id="2187" r:id="rId46"/>
    <p:sldId id="2188" r:id="rId47"/>
    <p:sldId id="2158" r:id="rId48"/>
    <p:sldId id="2093" r:id="rId49"/>
    <p:sldId id="2116" r:id="rId50"/>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FFFFCC"/>
    <a:srgbClr val="0000FF"/>
    <a:srgbClr val="0099FF"/>
    <a:srgbClr val="FFFF99"/>
    <a:srgbClr val="FFFF00"/>
    <a:srgbClr val="A50021"/>
    <a:srgbClr val="CCECFF"/>
    <a:srgbClr val="E1C5B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3" autoAdjust="0"/>
    <p:restoredTop sz="91654" autoAdjust="0"/>
  </p:normalViewPr>
  <p:slideViewPr>
    <p:cSldViewPr>
      <p:cViewPr varScale="1">
        <p:scale>
          <a:sx n="103" d="100"/>
          <a:sy n="103" d="100"/>
        </p:scale>
        <p:origin x="-184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a:t>9/11/2016</a:t>
            </a: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a:t>9/11/2016</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3584848-F49B-4589-80F1-8AC4D2C6A1D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43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1843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EF41E18F-390D-4F91-A927-C920FDC3A918}" type="slidenum">
              <a:rPr lang="en-US" altLang="en-US" sz="1400"/>
              <a:pPr/>
              <a:t>2</a:t>
            </a:fld>
            <a:endParaRPr lang="en-US" altLang="en-US" sz="1400"/>
          </a:p>
        </p:txBody>
      </p:sp>
      <p:sp>
        <p:nvSpPr>
          <p:cNvPr id="18437" name="Date Placeholder 4"/>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8438" name="Footer Placeholder 5"/>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8439" name="Header Placeholder 6"/>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48CEB152-DFC2-4A58-8372-A8C7420B011B}" type="slidenum">
              <a:rPr lang="en-US" altLang="en-US" sz="1300"/>
              <a:pPr/>
              <a:t>15</a:t>
            </a:fld>
            <a:endParaRPr lang="en-US" altLang="en-US" sz="1300"/>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40965" name="Date Placeholder 1"/>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40966" name="Footer Placeholder 2"/>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40967"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B891FD72-9B6D-4A34-B18D-B36686B67347}" type="slidenum">
              <a:rPr lang="en-US" altLang="en-US" sz="1300"/>
              <a:pPr/>
              <a:t>16</a:t>
            </a:fld>
            <a:endParaRPr lang="en-US" altLang="en-US" sz="130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43013" name="Date Placeholder 1"/>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43014" name="Footer Placeholder 2"/>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43015"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4918174D-5D5A-4A94-8C8C-8DBF49FD9FFD}" type="slidenum">
              <a:rPr lang="en-US" altLang="en-US" sz="1300"/>
              <a:pPr/>
              <a:t>17</a:t>
            </a:fld>
            <a:endParaRPr lang="en-US" altLang="en-US" sz="1300"/>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45061" name="Date Placeholder 1"/>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45062" name="Footer Placeholder 2"/>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45063"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50ABAD5C-1E49-4319-8C53-45035CEC1F84}" type="slidenum">
              <a:rPr lang="en-US" altLang="en-US" sz="1300"/>
              <a:pPr/>
              <a:t>18</a:t>
            </a:fld>
            <a:endParaRPr lang="en-US" altLang="en-US" sz="1300"/>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47109" name="Date Placeholder 1"/>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47110" name="Footer Placeholder 2"/>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47111"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67075653-0E73-4235-B32A-402A3919D6B6}" type="slidenum">
              <a:rPr lang="en-US" altLang="en-US" sz="1300"/>
              <a:pPr/>
              <a:t>19</a:t>
            </a:fld>
            <a:endParaRPr lang="en-US" altLang="en-US" sz="130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34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63493" name="Date Placeholder 1"/>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63494" name="Footer Placeholder 2"/>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63495"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C34A8A96-01C4-4B0D-BF0B-4C1B7168EB88}" type="slidenum">
              <a:rPr lang="en-US" altLang="en-US" sz="1300"/>
              <a:pPr/>
              <a:t>20</a:t>
            </a:fld>
            <a:endParaRPr lang="en-US" altLang="en-US" sz="130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55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65541" name="Date Placeholder 1"/>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65542" name="Footer Placeholder 2"/>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65543"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6A919F70-FBA4-4FB8-933A-15C688366292}" type="slidenum">
              <a:rPr lang="en-US" altLang="en-US" sz="1300"/>
              <a:pPr/>
              <a:t>22</a:t>
            </a:fld>
            <a:endParaRPr lang="en-US" altLang="en-US" sz="1300"/>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80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88069" name="Date Placeholder 1"/>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88070" name="Footer Placeholder 2"/>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88071"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C4BA2B22-7DCD-409E-906A-2D75880F4B48}" type="slidenum">
              <a:rPr lang="en-US" altLang="en-US" sz="1300"/>
              <a:pPr/>
              <a:t>31</a:t>
            </a:fld>
            <a:endParaRPr lang="en-US" altLang="en-US" sz="1300"/>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83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98309" name="Date Placeholder 1"/>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98310" name="Footer Placeholder 2"/>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98311"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3B40E019-3233-4E83-A961-05496FED95D9}" type="slidenum">
              <a:rPr lang="en-US" altLang="en-US" sz="1300"/>
              <a:pPr/>
              <a:t>32</a:t>
            </a:fld>
            <a:endParaRPr lang="en-US" altLang="en-US" sz="130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03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0357" name="Date Placeholder 1"/>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0358" name="Footer Placeholder 2"/>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0359"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5E623814-A362-4DF1-B2D8-8E2AF2A0C028}" type="slidenum">
              <a:rPr lang="en-US" altLang="en-US" sz="1300"/>
              <a:pPr/>
              <a:t>33</a:t>
            </a:fld>
            <a:endParaRPr lang="en-US" altLang="en-US" sz="13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24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2405" name="Date Placeholder 1"/>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2406" name="Footer Placeholder 2"/>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2407"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5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2253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08996EC7-5984-4798-92C4-F6F0574BDA2B}" type="slidenum">
              <a:rPr lang="en-US" altLang="en-US" sz="1400"/>
              <a:pPr/>
              <a:t>5</a:t>
            </a:fld>
            <a:endParaRPr lang="en-US" altLang="en-US" sz="1400"/>
          </a:p>
        </p:txBody>
      </p:sp>
      <p:sp>
        <p:nvSpPr>
          <p:cNvPr id="22533" name="Date Placeholder 4"/>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22534" name="Footer Placeholder 5"/>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22535" name="Header Placeholder 6"/>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31B5F9BB-D3CC-472D-9D68-8097C97C27EF}" type="slidenum">
              <a:rPr lang="en-US" altLang="en-US" sz="1300"/>
              <a:pPr/>
              <a:t>34</a:t>
            </a:fld>
            <a:endParaRPr lang="en-US" altLang="en-US" sz="1300"/>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44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4453" name="Date Placeholder 1"/>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4454" name="Footer Placeholder 2"/>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4455"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38249194-83B0-48FF-B183-3BBF55E1CFF2}" type="slidenum">
              <a:rPr lang="en-US" altLang="en-US" sz="1300"/>
              <a:pPr/>
              <a:t>35</a:t>
            </a:fld>
            <a:endParaRPr lang="en-US" altLang="en-US" sz="1300"/>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65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6501" name="Date Placeholder 1"/>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6502" name="Footer Placeholder 2"/>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6503"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D437E69-7AA5-4819-A151-FFC6E9CF7747}" type="slidenum">
              <a:rPr lang="en-US" altLang="en-US" sz="1300"/>
              <a:pPr/>
              <a:t>36</a:t>
            </a:fld>
            <a:endParaRPr lang="en-US" altLang="en-US" sz="1300"/>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85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8549" name="Date Placeholder 1"/>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8550" name="Footer Placeholder 2"/>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8551"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7BAACA5C-97A3-466B-8973-7A700A7FD5A5}" type="slidenum">
              <a:rPr lang="en-US" altLang="en-US" sz="1300"/>
              <a:pPr/>
              <a:t>37</a:t>
            </a:fld>
            <a:endParaRPr lang="en-US" altLang="en-US" sz="1300"/>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05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10597" name="Date Placeholder 1"/>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10598" name="Footer Placeholder 2"/>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10599"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4FDD93E2-5F19-452F-9FA9-34545CAEFEFE}" type="slidenum">
              <a:rPr lang="en-US" altLang="en-US" sz="1300"/>
              <a:pPr/>
              <a:t>38</a:t>
            </a:fld>
            <a:endParaRPr lang="en-US" altLang="en-US" sz="1300"/>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26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12645" name="Date Placeholder 1"/>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12646" name="Footer Placeholder 2"/>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12647"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152E366-723D-40E3-BE90-8F2D2320DB2D}" type="slidenum">
              <a:rPr lang="en-US" altLang="en-US" sz="1300"/>
              <a:pPr/>
              <a:t>39</a:t>
            </a:fld>
            <a:endParaRPr lang="en-US" altLang="en-US" sz="1300"/>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46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14693" name="Date Placeholder 1"/>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14694" name="Footer Placeholder 2"/>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14695"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CD6CB876-D23F-4AE4-B61C-F47966B7EC43}" type="slidenum">
              <a:rPr lang="en-US" altLang="en-US" sz="1300"/>
              <a:pPr/>
              <a:t>40</a:t>
            </a:fld>
            <a:endParaRPr lang="en-US" altLang="en-US" sz="1300"/>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67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16741" name="Date Placeholder 1"/>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16742" name="Footer Placeholder 2"/>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16743"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048FA105-2F10-47E0-8864-AD5432EA1AAD}" type="slidenum">
              <a:rPr lang="en-US" altLang="en-US" sz="1300"/>
              <a:pPr/>
              <a:t>41</a:t>
            </a:fld>
            <a:endParaRPr lang="en-US" altLang="en-US" sz="1300"/>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87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18789" name="Date Placeholder 1"/>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18790" name="Footer Placeholder 2"/>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18791"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B0998B41-FB25-4C34-8417-C20B97E76F4E}" type="slidenum">
              <a:rPr lang="en-US" altLang="en-US" sz="1300"/>
              <a:pPr/>
              <a:t>44</a:t>
            </a:fld>
            <a:endParaRPr lang="en-US" altLang="en-US" sz="1300"/>
          </a:p>
        </p:txBody>
      </p:sp>
      <p:sp>
        <p:nvSpPr>
          <p:cNvPr id="1228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8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22885" name="Date Placeholder 1"/>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22886" name="Footer Placeholder 2"/>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22887"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F000D47C-2946-46A7-827B-508EE14FE53E}" type="slidenum">
              <a:rPr lang="en-US" altLang="en-US" sz="1300"/>
              <a:pPr/>
              <a:t>45</a:t>
            </a:fld>
            <a:endParaRPr lang="en-US" altLang="en-US" sz="1300"/>
          </a:p>
        </p:txBody>
      </p:sp>
      <p:sp>
        <p:nvSpPr>
          <p:cNvPr id="1249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49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24933" name="Date Placeholder 1"/>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24934" name="Footer Placeholder 2"/>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24935"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6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2560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4F4757DB-F2CD-4153-B5B0-B4F14F0395B2}" type="slidenum">
              <a:rPr lang="en-US" altLang="en-US" sz="1400"/>
              <a:pPr/>
              <a:t>7</a:t>
            </a:fld>
            <a:endParaRPr lang="en-US" altLang="en-US" sz="1400"/>
          </a:p>
        </p:txBody>
      </p:sp>
      <p:sp>
        <p:nvSpPr>
          <p:cNvPr id="25605" name="Date Placeholder 4"/>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25606" name="Footer Placeholder 5"/>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25607" name="Header Placeholder 6"/>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C4219985-9761-4030-B277-A82105E390CC}" type="slidenum">
              <a:rPr lang="en-US" altLang="en-US" sz="1300"/>
              <a:pPr/>
              <a:t>46</a:t>
            </a:fld>
            <a:endParaRPr lang="en-US" altLang="en-US" sz="1300"/>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69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26981" name="Date Placeholder 1"/>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26982" name="Footer Placeholder 2"/>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26983"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B5707FAE-7C47-4BC6-8017-37C19B05F222}" type="slidenum">
              <a:rPr lang="en-US" altLang="en-US" sz="1300"/>
              <a:pPr/>
              <a:t>47</a:t>
            </a:fld>
            <a:endParaRPr lang="en-US" altLang="en-US" sz="1300"/>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90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29029" name="Date Placeholder 1"/>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29030" name="Footer Placeholder 2"/>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29031"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028182BD-E40B-47A8-8116-E6EFC86439FB}" type="slidenum">
              <a:rPr lang="en-US" altLang="en-US" sz="1300"/>
              <a:pPr/>
              <a:t>49</a:t>
            </a:fld>
            <a:endParaRPr lang="en-US" altLang="en-US" sz="1300"/>
          </a:p>
        </p:txBody>
      </p:sp>
      <p:sp>
        <p:nvSpPr>
          <p:cNvPr id="1320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21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32101" name="Date Placeholder 1"/>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32102" name="Footer Placeholder 2"/>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32103"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6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2867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C1EBAAF6-4404-48D1-8C7C-57B7ED0B2A87}" type="slidenum">
              <a:rPr lang="en-US" altLang="en-US" sz="1400"/>
              <a:pPr/>
              <a:t>9</a:t>
            </a:fld>
            <a:endParaRPr lang="en-US" altLang="en-US" sz="1400"/>
          </a:p>
        </p:txBody>
      </p:sp>
      <p:sp>
        <p:nvSpPr>
          <p:cNvPr id="28677" name="Date Placeholder 4"/>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28678" name="Footer Placeholder 5"/>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28679" name="Header Placeholder 6"/>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2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307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2CF18C7-1503-4E6D-8644-9C2233873786}" type="slidenum">
              <a:rPr lang="en-US" altLang="en-US" sz="1400"/>
              <a:pPr/>
              <a:t>10</a:t>
            </a:fld>
            <a:endParaRPr lang="en-US" altLang="en-US" sz="1400"/>
          </a:p>
        </p:txBody>
      </p:sp>
      <p:sp>
        <p:nvSpPr>
          <p:cNvPr id="30725" name="Date Placeholder 4"/>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30726" name="Footer Placeholder 5"/>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30727" name="Header Placeholder 6"/>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3277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047397CD-5B6D-4570-85DB-F594C11C334C}" type="slidenum">
              <a:rPr lang="en-US" altLang="en-US" sz="1400"/>
              <a:pPr/>
              <a:t>11</a:t>
            </a:fld>
            <a:endParaRPr lang="en-US" altLang="en-US" sz="1400"/>
          </a:p>
        </p:txBody>
      </p:sp>
      <p:sp>
        <p:nvSpPr>
          <p:cNvPr id="32773" name="Date Placeholder 4"/>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32774" name="Footer Placeholder 5"/>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32775" name="Header Placeholder 6"/>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3482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18BEB202-405D-4BEF-AA69-5602F8E4C56E}" type="slidenum">
              <a:rPr lang="en-US" altLang="en-US" sz="1400"/>
              <a:pPr/>
              <a:t>12</a:t>
            </a:fld>
            <a:endParaRPr lang="en-US" altLang="en-US" sz="1400"/>
          </a:p>
        </p:txBody>
      </p:sp>
      <p:sp>
        <p:nvSpPr>
          <p:cNvPr id="34821" name="Date Placeholder 4"/>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34822" name="Footer Placeholder 5"/>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34823" name="Header Placeholder 6"/>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3686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E66A7D2F-C0F0-4AFD-914B-F59F09356602}" type="slidenum">
              <a:rPr lang="en-US" altLang="en-US" sz="1400"/>
              <a:pPr/>
              <a:t>13</a:t>
            </a:fld>
            <a:endParaRPr lang="en-US" altLang="en-US" sz="1400"/>
          </a:p>
        </p:txBody>
      </p:sp>
      <p:sp>
        <p:nvSpPr>
          <p:cNvPr id="36869" name="Date Placeholder 4"/>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36870" name="Footer Placeholder 5"/>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36871" name="Header Placeholder 6"/>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19E40858-ED9E-452E-9A39-2DAD69F95A26}" type="slidenum">
              <a:rPr lang="en-US" altLang="en-US" sz="1300"/>
              <a:pPr/>
              <a:t>14</a:t>
            </a:fld>
            <a:endParaRPr lang="en-US" altLang="en-US" sz="130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89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38917" name="Date Placeholder 1"/>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38918" name="Footer Placeholder 2"/>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38919"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 xmlns:p14="http://schemas.microsoft.com/office/powerpoint/2010/main" val="200914725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Times New Roman" pitchFamily="18" charset="0"/>
                <a:cs typeface="+mn-cs"/>
              </a:defRPr>
            </a:lvl1pPr>
          </a:lstStyle>
          <a:p>
            <a:pPr>
              <a:defRPr/>
            </a:pPr>
            <a:endParaRPr lang="en-US"/>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vl1pPr>
          </a:lstStyle>
          <a:p>
            <a:pPr>
              <a:defRPr/>
            </a:pPr>
            <a:fld id="{29634EE1-7EB7-4B53-9DE7-78AC25DB4F0A}" type="slidenum">
              <a:rPr lang="en-US" altLang="en-US"/>
              <a:pPr>
                <a:defRPr/>
              </a:pPr>
              <a:t>‹#›</a:t>
            </a:fld>
            <a:endParaRPr lang="en-US" altLang="en-US"/>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2144713" y="1828800"/>
            <a:ext cx="4854575"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7" name="Title 1"/>
          <p:cNvSpPr>
            <a:spLocks noGrp="1"/>
          </p:cNvSpPr>
          <p:nvPr>
            <p:ph type="ctrTitle" sz="quarter"/>
          </p:nvPr>
        </p:nvSpPr>
        <p:spPr>
          <a:xfrm>
            <a:off x="381000" y="304800"/>
            <a:ext cx="8534400" cy="1143000"/>
          </a:xfrm>
        </p:spPr>
        <p:txBody>
          <a:bodyPr/>
          <a:lstStyle/>
          <a:p>
            <a:pPr eaLnBrk="1" hangingPunct="1"/>
            <a:r>
              <a:rPr lang="en-US" altLang="en-US" dirty="0">
                <a:latin typeface="Calibri" panose="020F0502020204030204" pitchFamily="34" charset="0"/>
                <a:cs typeface="Calibri" panose="020F0502020204030204" pitchFamily="34" charset="0"/>
              </a:rPr>
              <a:t>THE BIBLE AND VOTING</a:t>
            </a:r>
            <a:br>
              <a:rPr lang="en-US" altLang="en-US" dirty="0">
                <a:latin typeface="Calibri" panose="020F0502020204030204" pitchFamily="34" charset="0"/>
                <a:cs typeface="Calibri" panose="020F0502020204030204" pitchFamily="34" charset="0"/>
              </a:rPr>
            </a:br>
            <a:r>
              <a:rPr lang="en-US" altLang="en-US" sz="3600" dirty="0">
                <a:latin typeface="Calibri" panose="020F0502020204030204" pitchFamily="34" charset="0"/>
                <a:cs typeface="Calibri" panose="020F0502020204030204" pitchFamily="34" charset="0"/>
              </a:rPr>
              <a:t>Part </a:t>
            </a:r>
            <a:r>
              <a:rPr lang="en-US" altLang="en-US" sz="3600" dirty="0" smtClean="0">
                <a:latin typeface="Calibri" panose="020F0502020204030204" pitchFamily="34" charset="0"/>
                <a:cs typeface="Calibri" panose="020F0502020204030204" pitchFamily="34" charset="0"/>
              </a:rPr>
              <a:t>14</a:t>
            </a:r>
            <a:endParaRPr lang="en-US" altLang="en-US" dirty="0">
              <a:latin typeface="Calibri" panose="020F0502020204030204" pitchFamily="34" charset="0"/>
              <a:cs typeface="Calibri" panose="020F0502020204030204" pitchFamily="34" charset="0"/>
            </a:endParaRPr>
          </a:p>
        </p:txBody>
      </p:sp>
      <p:sp>
        <p:nvSpPr>
          <p:cNvPr id="3075" name="Subtitle 2"/>
          <p:cNvSpPr>
            <a:spLocks noGrp="1"/>
          </p:cNvSpPr>
          <p:nvPr>
            <p:ph type="subTitle" sz="quarter" idx="1"/>
          </p:nvPr>
        </p:nvSpPr>
        <p:spPr>
          <a:xfrm>
            <a:off x="3009900" y="5981700"/>
            <a:ext cx="3124200" cy="647700"/>
          </a:xfrm>
        </p:spPr>
        <p:txBody>
          <a:bodyPr/>
          <a:lstStyle/>
          <a:p>
            <a:pPr eaLnBrk="1" hangingPunct="1">
              <a:defRPr/>
            </a:pPr>
            <a:r>
              <a:rPr lang="en-US" dirty="0">
                <a:latin typeface="Calibri" pitchFamily="34" charset="0"/>
                <a:cs typeface="Calibri" pitchFamily="34" charset="0"/>
              </a:rPr>
              <a:t>Dr. Andy Woods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228600" y="152400"/>
            <a:ext cx="8685213" cy="6551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Font typeface="Wingdings" panose="05000000000000000000" pitchFamily="2" charset="2"/>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228600" y="152400"/>
            <a:ext cx="8685213" cy="6551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Font typeface="Wingdings" panose="05000000000000000000" pitchFamily="2" charset="2"/>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228600" y="152400"/>
            <a:ext cx="8685213" cy="6551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Font typeface="Wingdings" panose="05000000000000000000" pitchFamily="2" charset="2"/>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228600" y="152400"/>
            <a:ext cx="8685213" cy="6551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Font typeface="Wingdings" panose="05000000000000000000" pitchFamily="2" charset="2"/>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Pursuit of peace though strength? (Jer. 17:9)</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title"/>
          </p:nvPr>
        </p:nvSpPr>
        <p:spPr>
          <a:xfrm>
            <a:off x="3352800" y="228600"/>
            <a:ext cx="2438400" cy="685800"/>
          </a:xfrm>
        </p:spPr>
        <p:txBody>
          <a:bodyPr/>
          <a:lstStyle/>
          <a:p>
            <a:pPr algn="ctr" eaLnBrk="1" hangingPunct="1"/>
            <a:r>
              <a:rPr lang="en-US" altLang="en-US" dirty="0">
                <a:latin typeface="Calibri" panose="020F0502020204030204" pitchFamily="34" charset="0"/>
                <a:cs typeface="Calibri" panose="020F0502020204030204" pitchFamily="34" charset="0"/>
              </a:rPr>
              <a:t>Overview</a:t>
            </a:r>
          </a:p>
        </p:txBody>
      </p:sp>
      <p:sp>
        <p:nvSpPr>
          <p:cNvPr id="17411" name="Rectangle 7"/>
          <p:cNvSpPr>
            <a:spLocks noGrp="1" noChangeArrowheads="1"/>
          </p:cNvSpPr>
          <p:nvPr>
            <p:ph type="body" idx="1"/>
          </p:nvPr>
        </p:nvSpPr>
        <p:spPr>
          <a:xfrm>
            <a:off x="152400" y="1600200"/>
            <a:ext cx="8839200" cy="4648200"/>
          </a:xfrm>
        </p:spPr>
        <p:txBody>
          <a:bodyPr/>
          <a:lstStyle/>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false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true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Ineffective deterrents of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Effective deterrents to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Going too far in deterring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Legitimate methods in deterring terrorism</a:t>
            </a:r>
          </a:p>
        </p:txBody>
      </p:sp>
      <p:pic>
        <p:nvPicPr>
          <p:cNvPr id="37892" name="Picture 2" descr="Image result for terrorism"/>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5486400" y="1219200"/>
            <a:ext cx="3249613"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152400" y="1600200"/>
            <a:ext cx="8839200" cy="4648200"/>
          </a:xfrm>
        </p:spPr>
        <p:txBody>
          <a:bodyPr/>
          <a:lstStyle/>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b="1" u="sng" dirty="0">
                <a:solidFill>
                  <a:srgbClr val="FFFFCC"/>
                </a:solidFill>
                <a:latin typeface="Calibri" panose="020F0502020204030204" pitchFamily="34" charset="0"/>
                <a:cs typeface="Calibri" panose="020F0502020204030204" pitchFamily="34" charset="0"/>
              </a:rPr>
              <a:t>Terrorism’s false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true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Ineffective deterrents of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Effective deterrents to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Going too far in deterring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Legitimate methods in deterring terrorism</a:t>
            </a:r>
          </a:p>
        </p:txBody>
      </p:sp>
      <p:pic>
        <p:nvPicPr>
          <p:cNvPr id="39939" name="Picture 2" descr="Image result for terrorism"/>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5486400" y="1219200"/>
            <a:ext cx="3249613"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40" name="Rectangle 6"/>
          <p:cNvSpPr>
            <a:spLocks noGrp="1" noChangeArrowheads="1"/>
          </p:cNvSpPr>
          <p:nvPr>
            <p:ph type="title"/>
          </p:nvPr>
        </p:nvSpPr>
        <p:spPr>
          <a:xfrm>
            <a:off x="3352800" y="228600"/>
            <a:ext cx="2438400" cy="685800"/>
          </a:xfrm>
        </p:spPr>
        <p:txBody>
          <a:bodyPr/>
          <a:lstStyle/>
          <a:p>
            <a:pPr algn="ctr" eaLnBrk="1" hangingPunct="1"/>
            <a:r>
              <a:rPr lang="en-US" altLang="en-US" dirty="0">
                <a:latin typeface="Calibri" panose="020F0502020204030204" pitchFamily="34" charset="0"/>
                <a:cs typeface="Calibri" panose="020F0502020204030204" pitchFamily="34" charset="0"/>
              </a:rPr>
              <a:t>Overview</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Grp="1" noChangeArrowheads="1"/>
          </p:cNvSpPr>
          <p:nvPr>
            <p:ph type="title"/>
          </p:nvPr>
        </p:nvSpPr>
        <p:spPr>
          <a:xfrm>
            <a:off x="1295400" y="228600"/>
            <a:ext cx="6553200" cy="1066800"/>
          </a:xfrm>
        </p:spPr>
        <p:txBody>
          <a:bodyPr/>
          <a:lstStyle/>
          <a:p>
            <a:pPr algn="ctr" eaLnBrk="1" hangingPunct="1"/>
            <a:r>
              <a:rPr lang="en-US" altLang="en-US" dirty="0">
                <a:latin typeface="Calibri" panose="020F0502020204030204" pitchFamily="34" charset="0"/>
                <a:cs typeface="Calibri" panose="020F0502020204030204" pitchFamily="34" charset="0"/>
              </a:rPr>
              <a:t>I. Terrorism’s False Causes</a:t>
            </a:r>
          </a:p>
        </p:txBody>
      </p:sp>
      <p:sp>
        <p:nvSpPr>
          <p:cNvPr id="17411" name="Rectangle 7"/>
          <p:cNvSpPr>
            <a:spLocks noGrp="1" noChangeArrowheads="1"/>
          </p:cNvSpPr>
          <p:nvPr>
            <p:ph type="body" idx="1"/>
          </p:nvPr>
        </p:nvSpPr>
        <p:spPr>
          <a:xfrm>
            <a:off x="1752600" y="1600200"/>
            <a:ext cx="5638800" cy="2667000"/>
          </a:xfrm>
        </p:spPr>
        <p:txBody>
          <a:bodyPr/>
          <a:lstStyle/>
          <a:p>
            <a:pPr marL="742950" indent="-742950" eaLnBrk="1" hangingPunct="1">
              <a:spcBef>
                <a:spcPts val="0"/>
              </a:spcBef>
              <a:spcAft>
                <a:spcPts val="24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Poverty</a:t>
            </a:r>
          </a:p>
          <a:p>
            <a:pPr marL="742950" indent="-742950" eaLnBrk="1" hangingPunct="1">
              <a:spcBef>
                <a:spcPts val="0"/>
              </a:spcBef>
              <a:spcAft>
                <a:spcPts val="24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Lack of education</a:t>
            </a:r>
          </a:p>
          <a:p>
            <a:pPr marL="742950" indent="-742950" eaLnBrk="1" hangingPunct="1">
              <a:spcBef>
                <a:spcPts val="0"/>
              </a:spcBef>
              <a:spcAft>
                <a:spcPts val="24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American imperialism</a:t>
            </a:r>
          </a:p>
        </p:txBody>
      </p:sp>
      <p:pic>
        <p:nvPicPr>
          <p:cNvPr id="41988" name="Picture 2" descr="Image result for terrorism"/>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2541588" y="4343400"/>
            <a:ext cx="4060825"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152400" y="1600200"/>
            <a:ext cx="8839200" cy="4648200"/>
          </a:xfrm>
        </p:spPr>
        <p:txBody>
          <a:bodyPr/>
          <a:lstStyle/>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false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b="1" u="sng" dirty="0">
                <a:solidFill>
                  <a:srgbClr val="FFFFCC"/>
                </a:solidFill>
                <a:latin typeface="Calibri" panose="020F0502020204030204" pitchFamily="34" charset="0"/>
                <a:cs typeface="Calibri" panose="020F0502020204030204" pitchFamily="34" charset="0"/>
              </a:rPr>
              <a:t>Terrorism’s true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Ineffective deterrents of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Effective deterrents to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Going too far in deterring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Legitimate methods in deterring terrorism</a:t>
            </a:r>
          </a:p>
        </p:txBody>
      </p:sp>
      <p:pic>
        <p:nvPicPr>
          <p:cNvPr id="44035" name="Picture 2" descr="Image result for terrorism"/>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5486400" y="1219200"/>
            <a:ext cx="3249613"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6"/>
          <p:cNvSpPr txBox="1">
            <a:spLocks noChangeArrowheads="1"/>
          </p:cNvSpPr>
          <p:nvPr/>
        </p:nvSpPr>
        <p:spPr bwMode="auto">
          <a:xfrm>
            <a:off x="3352800" y="228600"/>
            <a:ext cx="24384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latin typeface="Calibri" panose="020F0502020204030204" pitchFamily="34" charset="0"/>
                <a:cs typeface="Calibri" panose="020F0502020204030204" pitchFamily="34" charset="0"/>
              </a:rPr>
              <a:t>Overview</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title"/>
          </p:nvPr>
        </p:nvSpPr>
        <p:spPr>
          <a:xfrm>
            <a:off x="1295400" y="228600"/>
            <a:ext cx="6553200" cy="1066800"/>
          </a:xfrm>
        </p:spPr>
        <p:txBody>
          <a:bodyPr/>
          <a:lstStyle/>
          <a:p>
            <a:pPr algn="ctr" eaLnBrk="1" hangingPunct="1"/>
            <a:r>
              <a:rPr lang="en-US" altLang="en-US" dirty="0">
                <a:latin typeface="Calibri" panose="020F0502020204030204" pitchFamily="34" charset="0"/>
                <a:cs typeface="Calibri" panose="020F0502020204030204" pitchFamily="34" charset="0"/>
              </a:rPr>
              <a:t>II. Terrorism’s True Causes</a:t>
            </a:r>
          </a:p>
        </p:txBody>
      </p:sp>
      <p:sp>
        <p:nvSpPr>
          <p:cNvPr id="17411" name="Rectangle 7"/>
          <p:cNvSpPr>
            <a:spLocks noGrp="1" noChangeArrowheads="1"/>
          </p:cNvSpPr>
          <p:nvPr>
            <p:ph type="body" idx="1"/>
          </p:nvPr>
        </p:nvSpPr>
        <p:spPr>
          <a:xfrm>
            <a:off x="1752600" y="1600200"/>
            <a:ext cx="5638800" cy="2667000"/>
          </a:xfrm>
        </p:spPr>
        <p:txBody>
          <a:bodyPr/>
          <a:lstStyle/>
          <a:p>
            <a:pPr marL="742950" indent="-742950" eaLnBrk="1" hangingPunct="1">
              <a:spcBef>
                <a:spcPts val="0"/>
              </a:spcBef>
              <a:spcAft>
                <a:spcPts val="2400"/>
              </a:spcAft>
              <a:buSzPct val="100000"/>
              <a:buFont typeface="+mj-lt"/>
              <a:buAutoNum type="alphaUcPeriod"/>
              <a:defRPr/>
            </a:pPr>
            <a:r>
              <a:rPr lang="en-US" altLang="en-US" sz="3600" dirty="0">
                <a:latin typeface="Calibri" panose="020F0502020204030204" pitchFamily="34" charset="0"/>
                <a:cs typeface="Calibri" panose="020F0502020204030204" pitchFamily="34" charset="0"/>
              </a:rPr>
              <a:t>Depravity</a:t>
            </a:r>
          </a:p>
          <a:p>
            <a:pPr marL="742950" indent="-742950" eaLnBrk="1" hangingPunct="1">
              <a:spcBef>
                <a:spcPts val="900"/>
              </a:spcBef>
              <a:spcAft>
                <a:spcPts val="900"/>
              </a:spcAft>
              <a:buSzPct val="100000"/>
              <a:buFont typeface="+mj-lt"/>
              <a:buAutoNum type="alphaUcPeriod"/>
              <a:defRPr/>
            </a:pPr>
            <a:r>
              <a:rPr lang="en-US" altLang="en-US" sz="3600" dirty="0">
                <a:latin typeface="Calibri" panose="020F0502020204030204" pitchFamily="34" charset="0"/>
                <a:cs typeface="Calibri" panose="020F0502020204030204" pitchFamily="34" charset="0"/>
              </a:rPr>
              <a:t>Radical ideology</a:t>
            </a:r>
          </a:p>
        </p:txBody>
      </p:sp>
      <p:pic>
        <p:nvPicPr>
          <p:cNvPr id="46084" name="Picture 2" descr="Image result for terrorism"/>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2541588" y="4343400"/>
            <a:ext cx="4060825"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152400" y="1600200"/>
            <a:ext cx="8839200" cy="2667000"/>
          </a:xfrm>
        </p:spPr>
        <p:txBody>
          <a:bodyPr/>
          <a:lstStyle/>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false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true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b="1" u="sng" dirty="0">
                <a:solidFill>
                  <a:srgbClr val="FFFFCC"/>
                </a:solidFill>
                <a:latin typeface="Calibri" panose="020F0502020204030204" pitchFamily="34" charset="0"/>
                <a:cs typeface="Calibri" panose="020F0502020204030204" pitchFamily="34" charset="0"/>
              </a:rPr>
              <a:t>Ineffective deterrents of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Effective deterrents to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Going too far in deterring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Legitimate methods in deterring terrorism</a:t>
            </a:r>
          </a:p>
        </p:txBody>
      </p:sp>
      <p:pic>
        <p:nvPicPr>
          <p:cNvPr id="62467" name="Picture 2" descr="Image result for terrorism"/>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5486400" y="1219200"/>
            <a:ext cx="3249613"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6"/>
          <p:cNvSpPr txBox="1">
            <a:spLocks noChangeArrowheads="1"/>
          </p:cNvSpPr>
          <p:nvPr/>
        </p:nvSpPr>
        <p:spPr bwMode="auto">
          <a:xfrm>
            <a:off x="3352800" y="228600"/>
            <a:ext cx="24384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latin typeface="Calibri" panose="020F0502020204030204" pitchFamily="34" charset="0"/>
                <a:cs typeface="Calibri" panose="020F0502020204030204" pitchFamily="34" charset="0"/>
              </a:rPr>
              <a:t>Overview</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228600" y="152400"/>
            <a:ext cx="8685213" cy="6551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1" name="Content Placeholder 2"/>
          <p:cNvSpPr>
            <a:spLocks noGrp="1"/>
          </p:cNvSpPr>
          <p:nvPr>
            <p:ph idx="1"/>
          </p:nvPr>
        </p:nvSpPr>
        <p:spPr>
          <a:xfrm>
            <a:off x="228600" y="1600200"/>
            <a:ext cx="8686800" cy="3962400"/>
          </a:xfrm>
        </p:spPr>
        <p:txBody>
          <a:bodyPr/>
          <a:lstStyle/>
          <a:p>
            <a:pPr marL="338138" indent="-338138" eaLnBrk="1" hangingPunct="1">
              <a:spcBef>
                <a:spcPct val="0"/>
              </a:spcBef>
              <a:spcAft>
                <a:spcPts val="3600"/>
              </a:spcAft>
              <a:buClrTx/>
              <a:buFont typeface="Arial" panose="020B0604020202020204" pitchFamily="34" charset="0"/>
              <a:buChar char="•"/>
            </a:pPr>
            <a:r>
              <a:rPr lang="en-US" altLang="en-US" sz="3600">
                <a:solidFill>
                  <a:schemeClr val="bg2"/>
                </a:solidFill>
                <a:effectLst/>
                <a:latin typeface="Calibri" panose="020F0502020204030204" pitchFamily="34" charset="0"/>
                <a:cs typeface="Calibri" panose="020F0502020204030204" pitchFamily="34" charset="0"/>
              </a:rPr>
              <a:t>A stewardship issue (1 Cor. 4:2)</a:t>
            </a:r>
          </a:p>
          <a:p>
            <a:pPr marL="338138" indent="-338138" eaLnBrk="1" hangingPunct="1">
              <a:spcBef>
                <a:spcPct val="0"/>
              </a:spcBef>
              <a:spcAft>
                <a:spcPts val="3600"/>
              </a:spcAft>
              <a:buClrTx/>
              <a:buFont typeface="Arial" panose="020B0604020202020204" pitchFamily="34" charset="0"/>
              <a:buChar char="•"/>
            </a:pPr>
            <a:r>
              <a:rPr lang="en-US" altLang="en-US" sz="3600">
                <a:solidFill>
                  <a:schemeClr val="bg2"/>
                </a:solidFill>
                <a:effectLst/>
                <a:latin typeface="Calibri" panose="020F0502020204030204" pitchFamily="34" charset="0"/>
                <a:cs typeface="Calibri" panose="020F0502020204030204" pitchFamily="34" charset="0"/>
              </a:rPr>
              <a:t>A biblical issue (2 Tim. 3:16)</a:t>
            </a:r>
          </a:p>
          <a:p>
            <a:pPr marL="338138" indent="-338138" eaLnBrk="1" hangingPunct="1">
              <a:spcBef>
                <a:spcPct val="0"/>
              </a:spcBef>
              <a:spcAft>
                <a:spcPts val="3600"/>
              </a:spcAft>
              <a:buClrTx/>
              <a:buFont typeface="Arial" panose="020B0604020202020204" pitchFamily="34" charset="0"/>
              <a:buChar char="•"/>
            </a:pPr>
            <a:r>
              <a:rPr lang="en-US" altLang="en-US" sz="3600">
                <a:solidFill>
                  <a:schemeClr val="bg2"/>
                </a:solidFill>
                <a:effectLst/>
                <a:latin typeface="Calibri" panose="020F0502020204030204" pitchFamily="34" charset="0"/>
                <a:cs typeface="Calibri" panose="020F0502020204030204" pitchFamily="34" charset="0"/>
              </a:rPr>
              <a:t>Biblical principles rather than partisanship</a:t>
            </a:r>
          </a:p>
        </p:txBody>
      </p:sp>
      <p:sp>
        <p:nvSpPr>
          <p:cNvPr id="2" name="Rectangle 1"/>
          <p:cNvSpPr/>
          <p:nvPr/>
        </p:nvSpPr>
        <p:spPr>
          <a:xfrm>
            <a:off x="2382838" y="439738"/>
            <a:ext cx="4376737" cy="646112"/>
          </a:xfrm>
          <a:prstGeom prst="rect">
            <a:avLst/>
          </a:prstGeom>
        </p:spPr>
        <p:txBody>
          <a:bodyPr wrap="none">
            <a:spAutoFit/>
          </a:bodyPr>
          <a:lstStyle/>
          <a:p>
            <a:pPr algn="ctr" eaLnBrk="1" fontAlgn="auto" hangingPunct="1">
              <a:spcBef>
                <a:spcPts val="2400"/>
              </a:spcBef>
              <a:spcAft>
                <a:spcPts val="600"/>
              </a:spcAft>
              <a:buSzPct val="75000"/>
              <a:defRPr/>
            </a:pPr>
            <a:r>
              <a:rPr lang="en-US" sz="3600" b="1" kern="0" dirty="0">
                <a:solidFill>
                  <a:srgbClr val="000000"/>
                </a:solidFill>
                <a:latin typeface="Calibri" pitchFamily="34" charset="0"/>
                <a:cs typeface="Calibri" pitchFamily="34" charset="0"/>
              </a:rPr>
              <a:t>Introductory Remarks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p:cNvSpPr>
            <a:spLocks noGrp="1" noChangeArrowheads="1"/>
          </p:cNvSpPr>
          <p:nvPr>
            <p:ph type="title"/>
          </p:nvPr>
        </p:nvSpPr>
        <p:spPr>
          <a:xfrm>
            <a:off x="266700" y="228600"/>
            <a:ext cx="8610600" cy="1066800"/>
          </a:xfrm>
        </p:spPr>
        <p:txBody>
          <a:bodyPr/>
          <a:lstStyle/>
          <a:p>
            <a:pPr algn="ctr" eaLnBrk="1" hangingPunct="1"/>
            <a:r>
              <a:rPr lang="en-US" altLang="en-US" dirty="0">
                <a:latin typeface="Calibri" panose="020F0502020204030204" pitchFamily="34" charset="0"/>
                <a:cs typeface="Calibri" panose="020F0502020204030204" pitchFamily="34" charset="0"/>
              </a:rPr>
              <a:t>III. Terrorism’s Ineffective Deterrents</a:t>
            </a:r>
          </a:p>
        </p:txBody>
      </p:sp>
      <p:sp>
        <p:nvSpPr>
          <p:cNvPr id="17411" name="Rectangle 7"/>
          <p:cNvSpPr>
            <a:spLocks noGrp="1" noChangeArrowheads="1"/>
          </p:cNvSpPr>
          <p:nvPr>
            <p:ph type="body" idx="1"/>
          </p:nvPr>
        </p:nvSpPr>
        <p:spPr>
          <a:xfrm>
            <a:off x="152400" y="1600200"/>
            <a:ext cx="4572000" cy="4648200"/>
          </a:xfrm>
        </p:spPr>
        <p:txBody>
          <a:bodyPr/>
          <a:lstStyle/>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Military reduction</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Appeasement</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Dialogue</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Treaties</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Subsidies</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Apology tours</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64516" name="Picture 2" descr="Image result for terrorism"/>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4038600" y="2514600"/>
            <a:ext cx="4702175" cy="2646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4"/>
          <p:cNvPicPr>
            <a:picLocks noChangeAspect="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sp>
        <p:nvSpPr>
          <p:cNvPr id="134147" name="Rectangle 1"/>
          <p:cNvSpPr>
            <a:spLocks noChangeArrowheads="1"/>
          </p:cNvSpPr>
          <p:nvPr/>
        </p:nvSpPr>
        <p:spPr bwMode="auto">
          <a:xfrm>
            <a:off x="176213" y="152400"/>
            <a:ext cx="8791575" cy="3540125"/>
          </a:xfrm>
          <a:prstGeom prst="rect">
            <a:avLst/>
          </a:prstGeom>
          <a:noFill/>
          <a:ln w="28575">
            <a:noFill/>
            <a:miter lim="800000"/>
            <a:headEnd/>
            <a:tailEnd/>
          </a:ln>
        </p:spPr>
        <p:txBody>
          <a:bodyPr>
            <a:spAutoFit/>
          </a:bodyPr>
          <a:lstStyle/>
          <a:p>
            <a:pPr algn="ctr" eaLnBrk="1" hangingPunct="1">
              <a:spcAft>
                <a:spcPts val="2400"/>
              </a:spcAft>
              <a:defRPr/>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4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Ecclesiastes 8:11</a:t>
            </a:r>
          </a:p>
          <a:p>
            <a:pPr algn="just" eaLnBrk="1" hangingPunct="1">
              <a:defRPr/>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latin typeface="Calibri" panose="020F0502020204030204" pitchFamily="34" charset="0"/>
                <a:cs typeface="Calibri" panose="020F0502020204030204" pitchFamily="34" charset="0"/>
              </a:rPr>
              <a:t>Because the sentence against an evil deed is not executed quickly, therefore the hearts of the sons of men among them are given fully to do evil.”</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152400" y="1600200"/>
            <a:ext cx="8839200" cy="2667000"/>
          </a:xfrm>
        </p:spPr>
        <p:txBody>
          <a:bodyPr/>
          <a:lstStyle/>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false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true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Ineffective deterrents of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b="1" u="sng" dirty="0">
                <a:solidFill>
                  <a:srgbClr val="FFFFCC"/>
                </a:solidFill>
                <a:latin typeface="Calibri" panose="020F0502020204030204" pitchFamily="34" charset="0"/>
                <a:cs typeface="Calibri" panose="020F0502020204030204" pitchFamily="34" charset="0"/>
              </a:rPr>
              <a:t>Effective deterrents to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Going too far in deterring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Legitimate methods in deterring terrorism</a:t>
            </a:r>
          </a:p>
        </p:txBody>
      </p:sp>
      <p:pic>
        <p:nvPicPr>
          <p:cNvPr id="87043" name="Picture 2" descr="Image result for terrorism"/>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5486400" y="1219200"/>
            <a:ext cx="3249613"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6"/>
          <p:cNvSpPr txBox="1">
            <a:spLocks noChangeArrowheads="1"/>
          </p:cNvSpPr>
          <p:nvPr/>
        </p:nvSpPr>
        <p:spPr bwMode="auto">
          <a:xfrm>
            <a:off x="3352800" y="228600"/>
            <a:ext cx="24384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latin typeface="Calibri" panose="020F0502020204030204" pitchFamily="34" charset="0"/>
                <a:cs typeface="Calibri" panose="020F0502020204030204" pitchFamily="34" charset="0"/>
              </a:rPr>
              <a:t>Overview</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12"/>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304800" y="1524000"/>
            <a:ext cx="8686800"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9091" name="Title 1"/>
          <p:cNvSpPr>
            <a:spLocks noGrp="1"/>
          </p:cNvSpPr>
          <p:nvPr>
            <p:ph type="title" idx="4294967295"/>
          </p:nvPr>
        </p:nvSpPr>
        <p:spPr>
          <a:xfrm>
            <a:off x="1828800" y="228600"/>
            <a:ext cx="5486400" cy="1027113"/>
          </a:xfrm>
        </p:spPr>
        <p:txBody>
          <a:bodyPr/>
          <a:lstStyle/>
          <a:p>
            <a:pPr algn="ctr"/>
            <a:r>
              <a:rPr lang="en-US" altLang="en-US" sz="4000" b="1">
                <a:latin typeface="Calibri" panose="020F0502020204030204" pitchFamily="34" charset="0"/>
              </a:rPr>
              <a:t>Robert Charles Winthrop</a:t>
            </a:r>
            <a:endParaRPr lang="en-US" altLang="en-US" sz="4000">
              <a:latin typeface="Calibri" panose="020F0502020204030204" pitchFamily="34" charset="0"/>
              <a:cs typeface="Calibri" panose="020F0502020204030204" pitchFamily="34" charset="0"/>
            </a:endParaRPr>
          </a:p>
        </p:txBody>
      </p:sp>
      <p:sp>
        <p:nvSpPr>
          <p:cNvPr id="89092" name="Content Placeholder 2"/>
          <p:cNvSpPr>
            <a:spLocks noGrp="1"/>
          </p:cNvSpPr>
          <p:nvPr>
            <p:ph idx="4294967295"/>
          </p:nvPr>
        </p:nvSpPr>
        <p:spPr>
          <a:xfrm>
            <a:off x="304800" y="1600200"/>
            <a:ext cx="8686800"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algn="just">
              <a:buFontTx/>
              <a:buNone/>
            </a:pPr>
            <a:r>
              <a:rPr lang="en-US" altLang="en-US" sz="2600">
                <a:solidFill>
                  <a:schemeClr val="bg2"/>
                </a:solidFill>
                <a:effectLst/>
                <a:latin typeface="Calibri" panose="020F0502020204030204" pitchFamily="34" charset="0"/>
              </a:rPr>
              <a:t>“All societies of men must be governed in some way or other. The less they may have of stringent State Government, the more they must have of individual self-government. The less they rely on public law or physical force, the more they must rely on private moral restraint. </a:t>
            </a:r>
            <a:r>
              <a:rPr lang="en-US" altLang="en-US" sz="2600" b="1">
                <a:solidFill>
                  <a:srgbClr val="0000FF"/>
                </a:solidFill>
                <a:effectLst/>
                <a:latin typeface="Calibri" panose="020F0502020204030204" pitchFamily="34" charset="0"/>
              </a:rPr>
              <a:t>Men, in a word, must necessarily be controlled, either by a power within them, or by a power without them; either by the Word of God, or by the strong arm of man; either by the Bible, or by the bayonet.</a:t>
            </a:r>
            <a:r>
              <a:rPr lang="en-US" altLang="en-US" sz="2600">
                <a:solidFill>
                  <a:srgbClr val="0000FF"/>
                </a:solidFill>
                <a:effectLst/>
                <a:latin typeface="Calibri" panose="020F0502020204030204" pitchFamily="34" charset="0"/>
              </a:rPr>
              <a:t> </a:t>
            </a:r>
            <a:r>
              <a:rPr lang="en-US" altLang="en-US" sz="2600">
                <a:solidFill>
                  <a:schemeClr val="bg2"/>
                </a:solidFill>
                <a:effectLst/>
                <a:latin typeface="Calibri" panose="020F0502020204030204" pitchFamily="34" charset="0"/>
              </a:rPr>
              <a:t>It may do for other countries and other governments to talk about the State supporting religion. Here, under our own free institutions, it is Religion which must support the State.”</a:t>
            </a:r>
            <a:endParaRPr lang="en-US" altLang="en-US" sz="2600">
              <a:solidFill>
                <a:schemeClr val="bg2"/>
              </a:solidFill>
              <a:effectLst/>
              <a:latin typeface="Calibri" panose="020F0502020204030204" pitchFamily="34" charset="0"/>
              <a:cs typeface="Calibri" panose="020F0502020204030204" pitchFamily="34" charset="0"/>
            </a:endParaRPr>
          </a:p>
        </p:txBody>
      </p:sp>
      <p:sp>
        <p:nvSpPr>
          <p:cNvPr id="89093" name="TextBox 3"/>
          <p:cNvSpPr txBox="1">
            <a:spLocks noChangeArrowheads="1"/>
          </p:cNvSpPr>
          <p:nvPr/>
        </p:nvSpPr>
        <p:spPr bwMode="auto">
          <a:xfrm>
            <a:off x="533400" y="6019800"/>
            <a:ext cx="84582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1600">
                <a:solidFill>
                  <a:schemeClr val="bg2"/>
                </a:solidFill>
                <a:latin typeface="Calibri" panose="020F0502020204030204" pitchFamily="34" charset="0"/>
              </a:rPr>
              <a:t>Robert Winthrop, </a:t>
            </a:r>
            <a:r>
              <a:rPr lang="en-US" altLang="en-US" sz="1600" i="1">
                <a:solidFill>
                  <a:schemeClr val="bg2"/>
                </a:solidFill>
                <a:latin typeface="Calibri" panose="020F0502020204030204" pitchFamily="34" charset="0"/>
              </a:rPr>
              <a:t>Addresses and Speeches on Various Occasions</a:t>
            </a:r>
            <a:r>
              <a:rPr lang="en-US" altLang="en-US" sz="1600">
                <a:solidFill>
                  <a:schemeClr val="bg2"/>
                </a:solidFill>
                <a:latin typeface="Calibri" panose="020F0502020204030204" pitchFamily="34" charset="0"/>
              </a:rPr>
              <a:t> (Boston, MA: Little, Brown, 1852), 172. Speech to the Massachusetts Bible Society (1849-05-28). </a:t>
            </a:r>
          </a:p>
        </p:txBody>
      </p:sp>
      <p:pic>
        <p:nvPicPr>
          <p:cNvPr id="89094" name="Picture 2" descr="https://upload.wikimedia.org/wikipedia/commons/thumb/9/9a/Robert_Charles_Winthrop.jpg/220px-Robert_Charles_Winthrop.jpg"/>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304800" y="152400"/>
            <a:ext cx="985838"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4"/>
          <p:cNvPicPr>
            <a:picLocks noChangeAspect="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sp>
        <p:nvSpPr>
          <p:cNvPr id="134147" name="Rectangle 1"/>
          <p:cNvSpPr>
            <a:spLocks noChangeArrowheads="1"/>
          </p:cNvSpPr>
          <p:nvPr/>
        </p:nvSpPr>
        <p:spPr bwMode="auto">
          <a:xfrm>
            <a:off x="457200" y="304800"/>
            <a:ext cx="8229600" cy="3540125"/>
          </a:xfrm>
          <a:prstGeom prst="rect">
            <a:avLst/>
          </a:prstGeom>
          <a:noFill/>
          <a:ln w="28575">
            <a:noFill/>
            <a:miter lim="800000"/>
            <a:headEnd/>
            <a:tailEnd/>
          </a:ln>
        </p:spPr>
        <p:txBody>
          <a:bodyPr>
            <a:spAutoFit/>
          </a:bodyPr>
          <a:lstStyle/>
          <a:p>
            <a:pPr algn="ctr" eaLnBrk="1" hangingPunct="1">
              <a:spcAft>
                <a:spcPts val="2400"/>
              </a:spcAft>
              <a:defRPr/>
            </a:pPr>
            <a:r>
              <a:rPr lang="en-US" sz="44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9:6</a:t>
            </a:r>
          </a:p>
          <a:p>
            <a:pPr algn="just" eaLnBrk="1" hangingPunct="1">
              <a:defRPr/>
            </a:pPr>
            <a:r>
              <a:rPr lang="en-US" sz="4000" dirty="0">
                <a:effectLst>
                  <a:outerShdw blurRad="38100" dist="38100" dir="2700000" algn="tl">
                    <a:srgbClr val="000000">
                      <a:alpha val="43000"/>
                    </a:srgbClr>
                  </a:outerShdw>
                </a:effectLst>
                <a:latin typeface="Calibri" panose="020F0502020204030204" pitchFamily="34" charset="0"/>
                <a:cs typeface="Calibri" panose="020F0502020204030204" pitchFamily="34" charset="0"/>
              </a:rPr>
              <a:t>“</a:t>
            </a:r>
            <a:r>
              <a:rPr lang="en-US" sz="4000" dirty="0">
                <a:latin typeface="Calibri" panose="020F0502020204030204" pitchFamily="34" charset="0"/>
                <a:cs typeface="Calibri" panose="020F0502020204030204" pitchFamily="34" charset="0"/>
              </a:rPr>
              <a:t>Whoever </a:t>
            </a:r>
            <a:r>
              <a:rPr lang="en-US" sz="40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sheds man’s blood, By man </a:t>
            </a:r>
            <a:r>
              <a:rPr lang="en-US" sz="4000" dirty="0">
                <a:latin typeface="Calibri" panose="020F0502020204030204" pitchFamily="34" charset="0"/>
                <a:cs typeface="Calibri" panose="020F0502020204030204" pitchFamily="34" charset="0"/>
              </a:rPr>
              <a:t>his blood shall be shed, For in the </a:t>
            </a:r>
            <a:r>
              <a:rPr lang="en-US" sz="40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image of God</a:t>
            </a:r>
            <a:r>
              <a:rPr lang="en-US" sz="4000" b="1"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 </a:t>
            </a:r>
            <a:r>
              <a:rPr lang="en-US" sz="4000" dirty="0">
                <a:latin typeface="Calibri" panose="020F0502020204030204" pitchFamily="34" charset="0"/>
                <a:cs typeface="Calibri" panose="020F0502020204030204" pitchFamily="34" charset="0"/>
              </a:rPr>
              <a:t>He made man.”</a:t>
            </a:r>
          </a:p>
          <a:p>
            <a:pPr algn="just" eaLnBrk="1" hangingPunct="1">
              <a:defRPr/>
            </a:pPr>
            <a:endParaRPr lang="en-US" sz="4000" dirty="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685800"/>
          <a:ext cx="8839200" cy="4479928"/>
        </p:xfrm>
        <a:graphic>
          <a:graphicData uri="http://schemas.openxmlformats.org/drawingml/2006/table">
            <a:tbl>
              <a:tblPr firstRow="1" bandRow="1">
                <a:tableStyleId>{5C22544A-7EE6-4342-B048-85BDC9FD1C3A}</a:tableStyleId>
              </a:tblPr>
              <a:tblGrid>
                <a:gridCol w="2133600">
                  <a:extLst>
                    <a:ext uri="{9D8B030D-6E8A-4147-A177-3AD203B41FA5}">
                      <a16:colId xmlns="" xmlns:a16="http://schemas.microsoft.com/office/drawing/2014/main" val="20000"/>
                    </a:ext>
                  </a:extLst>
                </a:gridCol>
                <a:gridCol w="2057400">
                  <a:extLst>
                    <a:ext uri="{9D8B030D-6E8A-4147-A177-3AD203B41FA5}">
                      <a16:colId xmlns="" xmlns:a16="http://schemas.microsoft.com/office/drawing/2014/main" val="20001"/>
                    </a:ext>
                  </a:extLst>
                </a:gridCol>
                <a:gridCol w="2514600">
                  <a:extLst>
                    <a:ext uri="{9D8B030D-6E8A-4147-A177-3AD203B41FA5}">
                      <a16:colId xmlns="" xmlns:a16="http://schemas.microsoft.com/office/drawing/2014/main" val="20002"/>
                    </a:ext>
                  </a:extLst>
                </a:gridCol>
                <a:gridCol w="2133600">
                  <a:extLst>
                    <a:ext uri="{9D8B030D-6E8A-4147-A177-3AD203B41FA5}">
                      <a16:colId xmlns="" xmlns:a16="http://schemas.microsoft.com/office/drawing/2014/main" val="20003"/>
                    </a:ext>
                  </a:extLst>
                </a:gridCol>
              </a:tblGrid>
              <a:tr h="640066">
                <a:tc gridSpan="4">
                  <a:txBody>
                    <a:bodyPr/>
                    <a:lstStyle/>
                    <a:p>
                      <a:pPr algn="ctr"/>
                      <a:r>
                        <a:rPr lang="en-US" sz="3600" b="1" kern="1200" dirty="0" err="1">
                          <a:solidFill>
                            <a:schemeClr val="bg2"/>
                          </a:solidFill>
                          <a:latin typeface="Calibri" panose="020F0502020204030204" pitchFamily="34" charset="0"/>
                          <a:ea typeface="+mj-ea"/>
                          <a:cs typeface="+mj-cs"/>
                        </a:rPr>
                        <a:t>Noahic</a:t>
                      </a:r>
                      <a:r>
                        <a:rPr lang="en-US" sz="3600" b="1" kern="1200" dirty="0">
                          <a:solidFill>
                            <a:schemeClr val="bg2"/>
                          </a:solidFill>
                          <a:latin typeface="Calibri" panose="020F0502020204030204" pitchFamily="34" charset="0"/>
                          <a:ea typeface="+mj-ea"/>
                          <a:cs typeface="+mj-cs"/>
                        </a:rPr>
                        <a:t> vs. Abrahamic &amp; Mosaic Covenants</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extLst>
                  <a:ext uri="{0D108BD9-81ED-4DB2-BD59-A6C34878D82A}">
                    <a16:rowId xmlns="" xmlns:a16="http://schemas.microsoft.com/office/drawing/2014/main" val="10000"/>
                  </a:ext>
                </a:extLst>
              </a:tr>
              <a:tr h="639977">
                <a:tc>
                  <a:txBody>
                    <a:bodyPr/>
                    <a:lstStyle/>
                    <a:p>
                      <a:r>
                        <a:rPr lang="en-US" sz="2000" b="1" u="sng" kern="1200" dirty="0">
                          <a:solidFill>
                            <a:srgbClr val="0000FF"/>
                          </a:solidFill>
                          <a:latin typeface="Calibri" panose="020F0502020204030204" pitchFamily="34" charset="0"/>
                          <a:ea typeface="+mn-ea"/>
                          <a:cs typeface="+mn-cs"/>
                        </a:rPr>
                        <a:t>Name</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b="1" u="sng" kern="1200" dirty="0">
                          <a:solidFill>
                            <a:srgbClr val="C00000"/>
                          </a:solidFill>
                          <a:latin typeface="Calibri" panose="020F0502020204030204" pitchFamily="34" charset="0"/>
                          <a:ea typeface="+mn-ea"/>
                          <a:cs typeface="+mn-cs"/>
                        </a:rPr>
                        <a:t>Noahic Covenant</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b="1" u="sng" kern="1200" dirty="0">
                          <a:solidFill>
                            <a:srgbClr val="C00000"/>
                          </a:solidFill>
                          <a:latin typeface="Calibri" panose="020F0502020204030204" pitchFamily="34" charset="0"/>
                          <a:ea typeface="+mn-ea"/>
                          <a:cs typeface="+mn-cs"/>
                        </a:rPr>
                        <a:t>Abrahamic Covenant</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b="1" u="sng" kern="1200" dirty="0">
                          <a:solidFill>
                            <a:srgbClr val="C00000"/>
                          </a:solidFill>
                          <a:latin typeface="Calibri" panose="020F0502020204030204" pitchFamily="34" charset="0"/>
                          <a:ea typeface="+mn-ea"/>
                          <a:cs typeface="+mn-cs"/>
                        </a:rPr>
                        <a:t>Mosaic Covenant</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 xmlns:a16="http://schemas.microsoft.com/office/drawing/2014/main" val="10001"/>
                  </a:ext>
                </a:extLst>
              </a:tr>
              <a:tr h="639977">
                <a:tc>
                  <a:txBody>
                    <a:bodyPr/>
                    <a:lstStyle/>
                    <a:p>
                      <a:r>
                        <a:rPr lang="en-US" sz="2000" b="1" u="sng" kern="1200" dirty="0">
                          <a:solidFill>
                            <a:srgbClr val="0000FF"/>
                          </a:solidFill>
                          <a:latin typeface="Calibri" panose="020F0502020204030204" pitchFamily="34" charset="0"/>
                          <a:ea typeface="+mn-ea"/>
                          <a:cs typeface="+mn-cs"/>
                        </a:rPr>
                        <a:t>Human agent</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Noah</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Abraham</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Moses</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 xmlns:a16="http://schemas.microsoft.com/office/drawing/2014/main" val="10002"/>
                  </a:ext>
                </a:extLst>
              </a:tr>
              <a:tr h="639977">
                <a:tc>
                  <a:txBody>
                    <a:bodyPr/>
                    <a:lstStyle/>
                    <a:p>
                      <a:r>
                        <a:rPr lang="en-US" sz="2000" b="1" u="sng" kern="1200" dirty="0">
                          <a:solidFill>
                            <a:srgbClr val="0000FF"/>
                          </a:solidFill>
                          <a:latin typeface="Calibri" panose="020F0502020204030204" pitchFamily="34" charset="0"/>
                          <a:ea typeface="+mn-ea"/>
                          <a:cs typeface="+mn-cs"/>
                        </a:rPr>
                        <a:t>Scripture</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Gen. 8‒9</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Gen. 12‒17</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Exod. 19‒40</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 xmlns:a16="http://schemas.microsoft.com/office/drawing/2014/main" val="10003"/>
                  </a:ext>
                </a:extLst>
              </a:tr>
              <a:tr h="639977">
                <a:tc>
                  <a:txBody>
                    <a:bodyPr/>
                    <a:lstStyle/>
                    <a:p>
                      <a:r>
                        <a:rPr lang="en-US" sz="2000" b="1" u="sng" kern="1200" dirty="0">
                          <a:solidFill>
                            <a:srgbClr val="0000FF"/>
                          </a:solidFill>
                          <a:latin typeface="Calibri" panose="020F0502020204030204" pitchFamily="34" charset="0"/>
                          <a:ea typeface="+mn-ea"/>
                          <a:cs typeface="+mn-cs"/>
                        </a:rPr>
                        <a:t>Covenant (</a:t>
                      </a:r>
                      <a:r>
                        <a:rPr lang="en-US" sz="2000" b="1" i="1" u="sng" kern="1200" dirty="0" err="1">
                          <a:solidFill>
                            <a:srgbClr val="0000FF"/>
                          </a:solidFill>
                          <a:latin typeface="Calibri" panose="020F0502020204030204" pitchFamily="34" charset="0"/>
                          <a:ea typeface="+mn-ea"/>
                          <a:cs typeface="+mn-cs"/>
                        </a:rPr>
                        <a:t>Berith</a:t>
                      </a:r>
                      <a:r>
                        <a:rPr lang="en-US" sz="2000" b="1" u="sng" kern="1200" dirty="0">
                          <a:solidFill>
                            <a:srgbClr val="0000FF"/>
                          </a:solidFill>
                          <a:latin typeface="Calibri" panose="020F0502020204030204" pitchFamily="34" charset="0"/>
                          <a:ea typeface="+mn-ea"/>
                          <a:cs typeface="+mn-cs"/>
                        </a:rPr>
                        <a:t>)</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Gen. 9:9</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Gen. 15:18</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Exod. 19:5</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 xmlns:a16="http://schemas.microsoft.com/office/drawing/2014/main" val="10004"/>
                  </a:ext>
                </a:extLst>
              </a:tr>
              <a:tr h="639977">
                <a:tc>
                  <a:txBody>
                    <a:bodyPr/>
                    <a:lstStyle/>
                    <a:p>
                      <a:r>
                        <a:rPr lang="en-US" sz="2000" b="1" u="sng" kern="1200" dirty="0">
                          <a:solidFill>
                            <a:srgbClr val="0000FF"/>
                          </a:solidFill>
                          <a:latin typeface="Calibri" panose="020F0502020204030204" pitchFamily="34" charset="0"/>
                          <a:ea typeface="+mn-ea"/>
                          <a:cs typeface="+mn-cs"/>
                        </a:rPr>
                        <a:t>Party</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World, humanity</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Israel, Hebrews</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Israel, Hebrews </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 xmlns:a16="http://schemas.microsoft.com/office/drawing/2014/main" val="10005"/>
                  </a:ext>
                </a:extLst>
              </a:tr>
              <a:tr h="639977">
                <a:tc>
                  <a:txBody>
                    <a:bodyPr/>
                    <a:lstStyle/>
                    <a:p>
                      <a:r>
                        <a:rPr lang="en-US" sz="2000" b="1" u="sng" kern="1200" dirty="0">
                          <a:solidFill>
                            <a:srgbClr val="0000FF"/>
                          </a:solidFill>
                          <a:latin typeface="Calibri" panose="020F0502020204030204" pitchFamily="34" charset="0"/>
                          <a:ea typeface="+mn-ea"/>
                          <a:cs typeface="+mn-cs"/>
                        </a:rPr>
                        <a:t>Israel</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Pre-Israel</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Post-Israel</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Calibri" panose="020F0502020204030204" pitchFamily="34" charset="0"/>
                          <a:ea typeface="+mn-ea"/>
                          <a:cs typeface="+mn-cs"/>
                        </a:rPr>
                        <a:t>Post-Israel</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 xmlns:a16="http://schemas.microsoft.com/office/drawing/2014/main" val="10006"/>
                  </a:ext>
                </a:extLst>
              </a:tr>
            </a:tbl>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655638"/>
          <a:ext cx="8839200" cy="5211912"/>
        </p:xfrm>
        <a:graphic>
          <a:graphicData uri="http://schemas.openxmlformats.org/drawingml/2006/table">
            <a:tbl>
              <a:tblPr firstRow="1" bandRow="1">
                <a:tableStyleId>{5C22544A-7EE6-4342-B048-85BDC9FD1C3A}</a:tableStyleId>
              </a:tblPr>
              <a:tblGrid>
                <a:gridCol w="2133600">
                  <a:extLst>
                    <a:ext uri="{9D8B030D-6E8A-4147-A177-3AD203B41FA5}">
                      <a16:colId xmlns="" xmlns:a16="http://schemas.microsoft.com/office/drawing/2014/main" val="20000"/>
                    </a:ext>
                  </a:extLst>
                </a:gridCol>
                <a:gridCol w="2057400">
                  <a:extLst>
                    <a:ext uri="{9D8B030D-6E8A-4147-A177-3AD203B41FA5}">
                      <a16:colId xmlns="" xmlns:a16="http://schemas.microsoft.com/office/drawing/2014/main" val="20001"/>
                    </a:ext>
                  </a:extLst>
                </a:gridCol>
                <a:gridCol w="2514600">
                  <a:extLst>
                    <a:ext uri="{9D8B030D-6E8A-4147-A177-3AD203B41FA5}">
                      <a16:colId xmlns="" xmlns:a16="http://schemas.microsoft.com/office/drawing/2014/main" val="20002"/>
                    </a:ext>
                  </a:extLst>
                </a:gridCol>
                <a:gridCol w="2133600">
                  <a:extLst>
                    <a:ext uri="{9D8B030D-6E8A-4147-A177-3AD203B41FA5}">
                      <a16:colId xmlns="" xmlns:a16="http://schemas.microsoft.com/office/drawing/2014/main" val="20003"/>
                    </a:ext>
                  </a:extLst>
                </a:gridCol>
              </a:tblGrid>
              <a:tr h="640038">
                <a:tc gridSpan="4">
                  <a:txBody>
                    <a:bodyPr/>
                    <a:lstStyle/>
                    <a:p>
                      <a:pPr algn="ctr"/>
                      <a:r>
                        <a:rPr lang="en-US" sz="3600" dirty="0" err="1">
                          <a:solidFill>
                            <a:schemeClr val="bg2"/>
                          </a:solidFill>
                          <a:latin typeface="Calibri" panose="020F0502020204030204" pitchFamily="34" charset="0"/>
                          <a:ea typeface="+mj-ea"/>
                          <a:cs typeface="+mj-cs"/>
                        </a:rPr>
                        <a:t>Noahic</a:t>
                      </a:r>
                      <a:r>
                        <a:rPr lang="en-US" sz="3600" dirty="0">
                          <a:solidFill>
                            <a:schemeClr val="bg2"/>
                          </a:solidFill>
                          <a:latin typeface="Calibri" panose="020F0502020204030204" pitchFamily="34" charset="0"/>
                          <a:ea typeface="+mj-ea"/>
                          <a:cs typeface="+mj-cs"/>
                        </a:rPr>
                        <a:t> vs. Abrahamic &amp; Mosaic Covenants</a:t>
                      </a: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extLst>
                  <a:ext uri="{0D108BD9-81ED-4DB2-BD59-A6C34878D82A}">
                    <a16:rowId xmlns="" xmlns:a16="http://schemas.microsoft.com/office/drawing/2014/main" val="10000"/>
                  </a:ext>
                </a:extLst>
              </a:tr>
              <a:tr h="457164">
                <a:tc>
                  <a:txBody>
                    <a:bodyPr/>
                    <a:lstStyle/>
                    <a:p>
                      <a:endParaRPr lang="en-US" sz="2400" dirty="0"/>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b="1" u="sng" kern="1200" dirty="0">
                          <a:solidFill>
                            <a:srgbClr val="C00000"/>
                          </a:solidFill>
                          <a:latin typeface="Calibri" panose="020F0502020204030204" pitchFamily="34" charset="0"/>
                          <a:ea typeface="+mn-ea"/>
                          <a:cs typeface="+mn-cs"/>
                        </a:rPr>
                        <a:t>Noahic Covenant</a:t>
                      </a: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b="1" u="sng" kern="1200" dirty="0">
                          <a:solidFill>
                            <a:srgbClr val="C00000"/>
                          </a:solidFill>
                          <a:latin typeface="Calibri" panose="020F0502020204030204" pitchFamily="34" charset="0"/>
                          <a:ea typeface="+mn-ea"/>
                          <a:cs typeface="+mn-cs"/>
                        </a:rPr>
                        <a:t>Abrahamic Covenant</a:t>
                      </a: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b="1" u="sng" kern="1200" dirty="0">
                          <a:solidFill>
                            <a:srgbClr val="C00000"/>
                          </a:solidFill>
                          <a:latin typeface="Calibri" panose="020F0502020204030204" pitchFamily="34" charset="0"/>
                          <a:ea typeface="+mn-ea"/>
                          <a:cs typeface="+mn-cs"/>
                        </a:rPr>
                        <a:t>Mosaic Covenant</a:t>
                      </a: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 xmlns:a16="http://schemas.microsoft.com/office/drawing/2014/main" val="10001"/>
                  </a:ext>
                </a:extLst>
              </a:tr>
              <a:tr h="700996">
                <a:tc>
                  <a:txBody>
                    <a:bodyPr/>
                    <a:lstStyle/>
                    <a:p>
                      <a:r>
                        <a:rPr lang="en-US" sz="2000" b="1" u="sng" kern="1200" dirty="0">
                          <a:solidFill>
                            <a:srgbClr val="0000FF"/>
                          </a:solidFill>
                          <a:latin typeface="Calibri" panose="020F0502020204030204" pitchFamily="34" charset="0"/>
                          <a:ea typeface="+mn-ea"/>
                          <a:cs typeface="+mn-cs"/>
                        </a:rPr>
                        <a:t>Conditional or unconditional</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Unconditional</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Calibri" panose="020F0502020204030204" pitchFamily="34" charset="0"/>
                          <a:ea typeface="+mn-ea"/>
                          <a:cs typeface="+mn-cs"/>
                        </a:rPr>
                        <a:t>Unconditional</a:t>
                      </a:r>
                    </a:p>
                    <a:p>
                      <a:endParaRPr lang="en-US" sz="2000" kern="1200" dirty="0">
                        <a:solidFill>
                          <a:schemeClr val="dk1"/>
                        </a:solidFill>
                        <a:latin typeface="Calibri" panose="020F0502020204030204" pitchFamily="34" charset="0"/>
                        <a:ea typeface="+mn-ea"/>
                        <a:cs typeface="+mn-cs"/>
                      </a:endParaRP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Conditional</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 xmlns:a16="http://schemas.microsoft.com/office/drawing/2014/main" val="10002"/>
                  </a:ext>
                </a:extLst>
              </a:tr>
              <a:tr h="1615367">
                <a:tc>
                  <a:txBody>
                    <a:bodyPr/>
                    <a:lstStyle/>
                    <a:p>
                      <a:r>
                        <a:rPr lang="en-US" sz="2000" b="1" u="sng" kern="1200" dirty="0">
                          <a:solidFill>
                            <a:srgbClr val="0000FF"/>
                          </a:solidFill>
                          <a:latin typeface="Calibri" panose="020F0502020204030204" pitchFamily="34" charset="0"/>
                          <a:ea typeface="+mn-ea"/>
                          <a:cs typeface="+mn-cs"/>
                        </a:rPr>
                        <a:t>Promises</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No more flood judgment, enduring earth, capital punishment</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Ownership of land, seed, and blessing</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Enjoyment or possession of land, seed, and blessing</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 xmlns:a16="http://schemas.microsoft.com/office/drawing/2014/main" val="10003"/>
                  </a:ext>
                </a:extLst>
              </a:tr>
              <a:tr h="396206">
                <a:tc>
                  <a:txBody>
                    <a:bodyPr/>
                    <a:lstStyle/>
                    <a:p>
                      <a:r>
                        <a:rPr lang="en-US" sz="2000" b="1" u="sng" kern="1200" dirty="0">
                          <a:solidFill>
                            <a:srgbClr val="0000FF"/>
                          </a:solidFill>
                          <a:latin typeface="Calibri" panose="020F0502020204030204" pitchFamily="34" charset="0"/>
                          <a:ea typeface="+mn-ea"/>
                          <a:cs typeface="+mn-cs"/>
                        </a:rPr>
                        <a:t>Sign</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Rainbow</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Circumcision</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Sabbath</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 xmlns:a16="http://schemas.microsoft.com/office/drawing/2014/main" val="10004"/>
                  </a:ext>
                </a:extLst>
              </a:tr>
              <a:tr h="700996">
                <a:tc>
                  <a:txBody>
                    <a:bodyPr/>
                    <a:lstStyle/>
                    <a:p>
                      <a:r>
                        <a:rPr lang="en-US" sz="2000" b="1" u="sng" kern="1200" dirty="0">
                          <a:solidFill>
                            <a:srgbClr val="0000FF"/>
                          </a:solidFill>
                          <a:latin typeface="Calibri" panose="020F0502020204030204" pitchFamily="34" charset="0"/>
                          <a:ea typeface="+mn-ea"/>
                          <a:cs typeface="+mn-cs"/>
                        </a:rPr>
                        <a:t>Purpose</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Restrain &amp; preserve</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Redemptive</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Redemptive</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 xmlns:a16="http://schemas.microsoft.com/office/drawing/2014/main" val="10005"/>
                  </a:ext>
                </a:extLst>
              </a:tr>
              <a:tr h="700996">
                <a:tc>
                  <a:txBody>
                    <a:bodyPr/>
                    <a:lstStyle/>
                    <a:p>
                      <a:r>
                        <a:rPr lang="en-US" sz="2000" b="1" u="sng" kern="1200" dirty="0">
                          <a:solidFill>
                            <a:srgbClr val="0000FF"/>
                          </a:solidFill>
                          <a:latin typeface="Calibri" panose="020F0502020204030204" pitchFamily="34" charset="0"/>
                          <a:ea typeface="+mn-ea"/>
                          <a:cs typeface="+mn-cs"/>
                        </a:rPr>
                        <a:t>Directly binding today?</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Yes</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No</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No</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 xmlns:a16="http://schemas.microsoft.com/office/drawing/2014/main" val="10006"/>
                  </a:ext>
                </a:extLst>
              </a:tr>
            </a:tbl>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p:cNvPicPr>
            <a:picLocks noChangeAspect="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sp>
        <p:nvSpPr>
          <p:cNvPr id="134147" name="Rectangle 1"/>
          <p:cNvSpPr>
            <a:spLocks noChangeArrowheads="1"/>
          </p:cNvSpPr>
          <p:nvPr/>
        </p:nvSpPr>
        <p:spPr bwMode="auto">
          <a:xfrm>
            <a:off x="176213" y="152400"/>
            <a:ext cx="8791575" cy="5016500"/>
          </a:xfrm>
          <a:prstGeom prst="rect">
            <a:avLst/>
          </a:prstGeom>
          <a:noFill/>
          <a:ln w="28575">
            <a:noFill/>
            <a:miter lim="800000"/>
            <a:headEnd/>
            <a:tailEnd/>
          </a:ln>
        </p:spPr>
        <p:txBody>
          <a:bodyPr>
            <a:spAutoFit/>
          </a:bodyPr>
          <a:lstStyle/>
          <a:p>
            <a:pPr algn="ctr" eaLnBrk="1" hangingPunct="1">
              <a:spcAft>
                <a:spcPts val="2400"/>
              </a:spcAft>
              <a:defRPr/>
            </a:pP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4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13:3-5</a:t>
            </a:r>
          </a:p>
          <a:p>
            <a:pPr algn="just" eaLnBrk="1" hangingPunct="1">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For rulers are not a cause of fear for good behavior, but for evil. Do you want to have no fear of authority? Do what is good and you will have praise from the same; for it is a minister of God to you for good. But </a:t>
            </a:r>
            <a:r>
              <a:rPr lang="en-US" sz="32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if you do what is evil, be afraid; for it does not bear the sword for nothing</a:t>
            </a:r>
            <a:r>
              <a:rPr lang="en-US" sz="3200" dirty="0">
                <a:latin typeface="Calibri" panose="020F0502020204030204" pitchFamily="34" charset="0"/>
                <a:cs typeface="Calibri" panose="020F0502020204030204" pitchFamily="34" charset="0"/>
              </a:rPr>
              <a:t>; for it is a minister of God, </a:t>
            </a:r>
            <a:r>
              <a:rPr lang="en-US" sz="32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an avenger who brings wrath on the one who practices evil</a:t>
            </a:r>
            <a:r>
              <a:rPr lang="en-US" sz="3200" dirty="0">
                <a:latin typeface="Calibri" panose="020F0502020204030204" pitchFamily="34" charset="0"/>
                <a:cs typeface="Calibri" panose="020F0502020204030204" pitchFamily="34" charset="0"/>
              </a:rPr>
              <a:t>.”</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4"/>
          <p:cNvPicPr>
            <a:picLocks noChangeAspect="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sp>
        <p:nvSpPr>
          <p:cNvPr id="134147" name="Rectangle 1"/>
          <p:cNvSpPr>
            <a:spLocks noChangeArrowheads="1"/>
          </p:cNvSpPr>
          <p:nvPr/>
        </p:nvSpPr>
        <p:spPr bwMode="auto">
          <a:xfrm>
            <a:off x="176213" y="152400"/>
            <a:ext cx="8791575" cy="3662363"/>
          </a:xfrm>
          <a:prstGeom prst="rect">
            <a:avLst/>
          </a:prstGeom>
          <a:noFill/>
          <a:ln w="28575">
            <a:noFill/>
            <a:miter lim="800000"/>
            <a:headEnd/>
            <a:tailEnd/>
          </a:ln>
        </p:spPr>
        <p:txBody>
          <a:bodyPr>
            <a:spAutoFit/>
          </a:bodyPr>
          <a:lstStyle/>
          <a:p>
            <a:pPr algn="ctr" eaLnBrk="1" hangingPunct="1">
              <a:spcAft>
                <a:spcPts val="2400"/>
              </a:spcAft>
              <a:defRPr/>
            </a:pP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44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2:13-14</a:t>
            </a:r>
          </a:p>
          <a:p>
            <a:pPr algn="just" eaLnBrk="1" hangingPunct="1">
              <a:defRPr/>
            </a:pPr>
            <a:r>
              <a:rPr lang="en-US" sz="3200" dirty="0">
                <a:latin typeface="Calibri" panose="020F0502020204030204" pitchFamily="34" charset="0"/>
                <a:cs typeface="Calibri" panose="020F0502020204030204" pitchFamily="34" charset="0"/>
              </a:rPr>
              <a:t>“Submit yourselves for the Lord’s sake to every human institution, whether to a king as the one in authority, or to </a:t>
            </a:r>
            <a:r>
              <a:rPr lang="en-US" sz="32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governors as sent by him for the punishment of evildoers</a:t>
            </a:r>
            <a:r>
              <a:rPr lang="en-US" sz="4000" dirty="0"/>
              <a:t> </a:t>
            </a:r>
            <a:r>
              <a:rPr lang="en-US" sz="3200" dirty="0">
                <a:latin typeface="Calibri" panose="020F0502020204030204" pitchFamily="34" charset="0"/>
                <a:cs typeface="Calibri" panose="020F0502020204030204" pitchFamily="34" charset="0"/>
              </a:rPr>
              <a:t>and the praise of those who do right.”</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4"/>
          <p:cNvPicPr>
            <a:picLocks noChangeAspect="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sp>
        <p:nvSpPr>
          <p:cNvPr id="134147" name="Rectangle 1"/>
          <p:cNvSpPr>
            <a:spLocks noChangeArrowheads="1"/>
          </p:cNvSpPr>
          <p:nvPr/>
        </p:nvSpPr>
        <p:spPr bwMode="auto">
          <a:xfrm>
            <a:off x="176213" y="152400"/>
            <a:ext cx="8791575" cy="4216400"/>
          </a:xfrm>
          <a:prstGeom prst="rect">
            <a:avLst/>
          </a:prstGeom>
          <a:noFill/>
          <a:ln w="28575">
            <a:noFill/>
            <a:miter lim="800000"/>
            <a:headEnd/>
            <a:tailEnd/>
          </a:ln>
        </p:spPr>
        <p:txBody>
          <a:bodyPr>
            <a:spAutoFit/>
          </a:bodyPr>
          <a:lstStyle/>
          <a:p>
            <a:pPr algn="ctr" eaLnBrk="1" hangingPunct="1">
              <a:spcAft>
                <a:spcPts val="2400"/>
              </a:spcAft>
              <a:defRPr/>
            </a:pP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44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Deuteronomy 13:10-11</a:t>
            </a:r>
          </a:p>
          <a:p>
            <a:pPr algn="just" eaLnBrk="1" hangingPunct="1">
              <a:defRPr/>
            </a:pPr>
            <a:r>
              <a:rPr lang="en-US" sz="3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So you shall </a:t>
            </a:r>
            <a:r>
              <a:rPr lang="en-US" sz="32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stone him to death</a:t>
            </a:r>
            <a:r>
              <a:rPr lang="en-US" sz="3800" dirty="0"/>
              <a:t> </a:t>
            </a:r>
            <a:r>
              <a:rPr lang="en-US" sz="3200" dirty="0">
                <a:latin typeface="Calibri" panose="020F0502020204030204" pitchFamily="34" charset="0"/>
                <a:cs typeface="Calibri" panose="020F0502020204030204" pitchFamily="34" charset="0"/>
              </a:rPr>
              <a:t>because he has sought to seduce you from the Lord your God who brought you out from the land of Egypt, out of the house of slavery. Then </a:t>
            </a:r>
            <a:r>
              <a:rPr lang="en-US" sz="32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all Israel will hear and be afraid, and will never again do such a wicked thing</a:t>
            </a:r>
            <a:r>
              <a:rPr lang="en-US" sz="3800" dirty="0"/>
              <a:t> </a:t>
            </a:r>
            <a:r>
              <a:rPr lang="en-US" sz="3200" dirty="0">
                <a:latin typeface="Calibri" panose="020F0502020204030204" pitchFamily="34" charset="0"/>
                <a:cs typeface="Calibri" panose="020F0502020204030204" pitchFamily="34" charset="0"/>
              </a:rPr>
              <a:t>among you.”</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228600"/>
            <a:ext cx="8534400" cy="1143000"/>
          </a:xfrm>
        </p:spPr>
        <p:txBody>
          <a:bodyPr/>
          <a:lstStyle/>
          <a:p>
            <a:pPr algn="ctr"/>
            <a:r>
              <a:rPr lang="en-US" altLang="en-US">
                <a:latin typeface="Calibri" panose="020F0502020204030204" pitchFamily="34" charset="0"/>
              </a:rPr>
              <a:t>The Bible and Voting</a:t>
            </a:r>
            <a:endParaRPr lang="en-US" altLang="en-US">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Foreign affairs</a:t>
            </a:r>
          </a:p>
        </p:txBody>
      </p:sp>
      <p:pic>
        <p:nvPicPr>
          <p:cNvPr id="19460" name="Picture 1"/>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4495800" y="1828800"/>
            <a:ext cx="4243388" cy="2798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AutoShape 2" descr="Image result for iranians hold up americans at gunpoin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2400"/>
          </a:p>
        </p:txBody>
      </p:sp>
      <p:sp>
        <p:nvSpPr>
          <p:cNvPr id="96259" name="AutoShape 4" descr="Image result for iranians hold up americans at gunpoin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2400"/>
          </a:p>
        </p:txBody>
      </p:sp>
      <p:pic>
        <p:nvPicPr>
          <p:cNvPr id="96260" name="Picture 6" descr="Image result for iranians hold up americans at gunpoint"/>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153988" y="157163"/>
            <a:ext cx="8836025" cy="6543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6"/>
          <p:cNvSpPr>
            <a:spLocks noGrp="1" noChangeArrowheads="1"/>
          </p:cNvSpPr>
          <p:nvPr>
            <p:ph type="title"/>
          </p:nvPr>
        </p:nvSpPr>
        <p:spPr>
          <a:xfrm>
            <a:off x="647700" y="228600"/>
            <a:ext cx="7848600" cy="1066800"/>
          </a:xfrm>
        </p:spPr>
        <p:txBody>
          <a:bodyPr/>
          <a:lstStyle/>
          <a:p>
            <a:pPr algn="ctr" eaLnBrk="1" hangingPunct="1"/>
            <a:r>
              <a:rPr lang="en-US" altLang="en-US" dirty="0">
                <a:latin typeface="Calibri" panose="020F0502020204030204" pitchFamily="34" charset="0"/>
                <a:cs typeface="Calibri" panose="020F0502020204030204" pitchFamily="34" charset="0"/>
              </a:rPr>
              <a:t>Answering Pacifism’s Arguments</a:t>
            </a:r>
          </a:p>
        </p:txBody>
      </p:sp>
      <p:sp>
        <p:nvSpPr>
          <p:cNvPr id="17411" name="Rectangle 7"/>
          <p:cNvSpPr>
            <a:spLocks noGrp="1" noChangeArrowheads="1"/>
          </p:cNvSpPr>
          <p:nvPr>
            <p:ph type="body" idx="1"/>
          </p:nvPr>
        </p:nvSpPr>
        <p:spPr>
          <a:xfrm>
            <a:off x="123825" y="1600200"/>
            <a:ext cx="9029700" cy="4191000"/>
          </a:xfrm>
        </p:spPr>
        <p:txBody>
          <a:bodyPr/>
          <a:lstStyle/>
          <a:p>
            <a:pPr marL="742950" indent="-742950" eaLnBrk="1" hangingPunct="1">
              <a:spcBef>
                <a:spcPts val="600"/>
              </a:spcBef>
              <a:spcAft>
                <a:spcPts val="600"/>
              </a:spcAft>
              <a:buSzPct val="100000"/>
              <a:buFont typeface="+mj-lt"/>
              <a:buAutoNum type="alphaUcPeriod"/>
              <a:defRPr/>
            </a:pPr>
            <a:r>
              <a:rPr lang="en-US" altLang="en-US" sz="3600" dirty="0">
                <a:latin typeface="Calibri" panose="020F0502020204030204" pitchFamily="34" charset="0"/>
                <a:cs typeface="Calibri" panose="020F0502020204030204" pitchFamily="34" charset="0"/>
              </a:rPr>
              <a:t>Violence begets violence?</a:t>
            </a:r>
          </a:p>
          <a:p>
            <a:pPr marL="742950" indent="-742950" eaLnBrk="1" hangingPunct="1">
              <a:spcBef>
                <a:spcPts val="600"/>
              </a:spcBef>
              <a:spcAft>
                <a:spcPts val="6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Trust God?</a:t>
            </a:r>
          </a:p>
          <a:p>
            <a:pPr marL="742950" indent="-742950" eaLnBrk="1" hangingPunct="1">
              <a:spcBef>
                <a:spcPts val="600"/>
              </a:spcBef>
              <a:spcAft>
                <a:spcPts val="6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World court resolution?</a:t>
            </a:r>
          </a:p>
          <a:p>
            <a:pPr marL="742950" indent="-742950" eaLnBrk="1" hangingPunct="1">
              <a:spcBef>
                <a:spcPts val="600"/>
              </a:spcBef>
              <a:spcAft>
                <a:spcPts val="6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Love your neighbor (Matt. 22:39)</a:t>
            </a:r>
          </a:p>
          <a:p>
            <a:pPr marL="742950" indent="-742950" eaLnBrk="1" hangingPunct="1">
              <a:spcBef>
                <a:spcPts val="600"/>
              </a:spcBef>
              <a:spcAft>
                <a:spcPts val="6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Turn the other cheek (Matt. 5:39)</a:t>
            </a:r>
          </a:p>
          <a:p>
            <a:pPr marL="742950" indent="-742950" eaLnBrk="1" hangingPunct="1">
              <a:spcBef>
                <a:spcPts val="600"/>
              </a:spcBef>
              <a:spcAft>
                <a:spcPts val="6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Thou shalt not kill? (Exod. 20:13)</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97284" name="Picture 2" descr="Image result for terrorism"/>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6096000" y="1828800"/>
            <a:ext cx="2927350" cy="1646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7285" name="TextBox 1"/>
          <p:cNvSpPr txBox="1">
            <a:spLocks noChangeArrowheads="1"/>
          </p:cNvSpPr>
          <p:nvPr/>
        </p:nvSpPr>
        <p:spPr bwMode="auto">
          <a:xfrm>
            <a:off x="952500" y="6019800"/>
            <a:ext cx="7239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2400">
                <a:latin typeface="Calibri" panose="020F0502020204030204" pitchFamily="34" charset="0"/>
                <a:cs typeface="Calibri" panose="020F0502020204030204" pitchFamily="34" charset="0"/>
              </a:rPr>
              <a:t>Wayne Grudem, </a:t>
            </a:r>
            <a:r>
              <a:rPr lang="en-US" altLang="en-US" sz="2400" i="1">
                <a:latin typeface="Calibri" panose="020F0502020204030204" pitchFamily="34" charset="0"/>
                <a:cs typeface="Calibri" panose="020F0502020204030204" pitchFamily="34" charset="0"/>
              </a:rPr>
              <a:t>Politics According to the Bible</a:t>
            </a:r>
            <a:r>
              <a:rPr lang="en-US" altLang="en-US" sz="2400">
                <a:latin typeface="Calibri" panose="020F0502020204030204" pitchFamily="34" charset="0"/>
                <a:cs typeface="Calibri" panose="020F0502020204030204" pitchFamily="34" charset="0"/>
              </a:rPr>
              <a:t>, 390-94</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152400" y="1600200"/>
            <a:ext cx="8839200" cy="2667000"/>
          </a:xfrm>
        </p:spPr>
        <p:txBody>
          <a:bodyPr/>
          <a:lstStyle/>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false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true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Ineffective deterrents of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Effective deterrents to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b="1" u="sng" dirty="0">
                <a:solidFill>
                  <a:srgbClr val="FFFFCC"/>
                </a:solidFill>
                <a:latin typeface="Calibri" panose="020F0502020204030204" pitchFamily="34" charset="0"/>
                <a:cs typeface="Calibri" panose="020F0502020204030204" pitchFamily="34" charset="0"/>
              </a:rPr>
              <a:t>Going too far in deterring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Legitimate methods in deterring terrorism</a:t>
            </a:r>
          </a:p>
        </p:txBody>
      </p:sp>
      <p:pic>
        <p:nvPicPr>
          <p:cNvPr id="99331" name="Picture 2" descr="Image result for terrorism"/>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5486400" y="1219200"/>
            <a:ext cx="3249613"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6"/>
          <p:cNvSpPr txBox="1">
            <a:spLocks noChangeArrowheads="1"/>
          </p:cNvSpPr>
          <p:nvPr/>
        </p:nvSpPr>
        <p:spPr bwMode="auto">
          <a:xfrm>
            <a:off x="3352800" y="228600"/>
            <a:ext cx="24384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latin typeface="Calibri" panose="020F0502020204030204" pitchFamily="34" charset="0"/>
                <a:cs typeface="Calibri" panose="020F0502020204030204" pitchFamily="34" charset="0"/>
              </a:rPr>
              <a:t>Overview</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6"/>
          <p:cNvSpPr>
            <a:spLocks noGrp="1" noChangeArrowheads="1"/>
          </p:cNvSpPr>
          <p:nvPr>
            <p:ph type="title"/>
          </p:nvPr>
        </p:nvSpPr>
        <p:spPr>
          <a:xfrm>
            <a:off x="685800" y="228600"/>
            <a:ext cx="7772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 Going Too Far in Deterring Terrorism?</a:t>
            </a:r>
            <a:br>
              <a:rPr lang="en-US" altLang="en-US" sz="3600" dirty="0">
                <a:latin typeface="Calibri" panose="020F0502020204030204" pitchFamily="34" charset="0"/>
                <a:cs typeface="Calibri" panose="020F0502020204030204" pitchFamily="34" charset="0"/>
              </a:rPr>
            </a:br>
            <a:r>
              <a:rPr lang="en-US" altLang="en-US" sz="3600" dirty="0">
                <a:latin typeface="Calibri" panose="020F0502020204030204" pitchFamily="34" charset="0"/>
                <a:cs typeface="Calibri" panose="020F0502020204030204" pitchFamily="34" charset="0"/>
              </a:rPr>
              <a:t>Just War Principles</a:t>
            </a:r>
          </a:p>
        </p:txBody>
      </p:sp>
      <p:sp>
        <p:nvSpPr>
          <p:cNvPr id="17411" name="Rectangle 7"/>
          <p:cNvSpPr>
            <a:spLocks noGrp="1" noChangeArrowheads="1"/>
          </p:cNvSpPr>
          <p:nvPr>
            <p:ph type="body" idx="1"/>
          </p:nvPr>
        </p:nvSpPr>
        <p:spPr>
          <a:xfrm>
            <a:off x="76200" y="1390650"/>
            <a:ext cx="6705600" cy="501015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Just cause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Competent authority</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Comparative justice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Right intention</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Last resort</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Probability of success (Luke 14:31)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Proportionality of projected results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Right spirit</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01380" name="Picture 2" descr="Image result for terrorism"/>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5562600" y="2133600"/>
            <a:ext cx="3249613"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1381" name="TextBox 1"/>
          <p:cNvSpPr txBox="1">
            <a:spLocks noChangeArrowheads="1"/>
          </p:cNvSpPr>
          <p:nvPr/>
        </p:nvSpPr>
        <p:spPr bwMode="auto">
          <a:xfrm>
            <a:off x="3048000" y="6400800"/>
            <a:ext cx="3048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1600" dirty="0">
                <a:latin typeface="Calibri" panose="020F0502020204030204" pitchFamily="34" charset="0"/>
                <a:cs typeface="Calibri" panose="020F0502020204030204" pitchFamily="34" charset="0"/>
              </a:rPr>
              <a:t>“War” in </a:t>
            </a:r>
            <a:r>
              <a:rPr lang="en-US" altLang="en-US" sz="1600" i="1" dirty="0">
                <a:latin typeface="Calibri" panose="020F0502020204030204" pitchFamily="34" charset="0"/>
                <a:cs typeface="Calibri" panose="020F0502020204030204" pitchFamily="34" charset="0"/>
              </a:rPr>
              <a:t>ESV Study Bible</a:t>
            </a:r>
            <a:r>
              <a:rPr lang="en-US" altLang="en-US" sz="1600" dirty="0">
                <a:latin typeface="Calibri" panose="020F0502020204030204" pitchFamily="34" charset="0"/>
                <a:cs typeface="Calibri" panose="020F0502020204030204" pitchFamily="34" charset="0"/>
              </a:rPr>
              <a:t>, 255</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6"/>
          <p:cNvSpPr>
            <a:spLocks noGrp="1" noChangeArrowheads="1"/>
          </p:cNvSpPr>
          <p:nvPr>
            <p:ph type="title"/>
          </p:nvPr>
        </p:nvSpPr>
        <p:spPr>
          <a:xfrm>
            <a:off x="666750" y="228600"/>
            <a:ext cx="78105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 Going Too Far in Deterring Terrorism?</a:t>
            </a:r>
            <a:br>
              <a:rPr lang="en-US" altLang="en-US" sz="3600" dirty="0">
                <a:latin typeface="Calibri" panose="020F0502020204030204" pitchFamily="34" charset="0"/>
                <a:cs typeface="Calibri" panose="020F0502020204030204" pitchFamily="34" charset="0"/>
              </a:rPr>
            </a:br>
            <a:r>
              <a:rPr lang="en-US" altLang="en-US" sz="3600" dirty="0">
                <a:latin typeface="Calibri" panose="020F0502020204030204" pitchFamily="34" charset="0"/>
                <a:cs typeface="Calibri" panose="020F0502020204030204" pitchFamily="34" charset="0"/>
              </a:rPr>
              <a:t>How to Fight a Just War</a:t>
            </a:r>
          </a:p>
        </p:txBody>
      </p:sp>
      <p:sp>
        <p:nvSpPr>
          <p:cNvPr id="17411" name="Rectangle 7"/>
          <p:cNvSpPr>
            <a:spLocks noGrp="1" noChangeArrowheads="1"/>
          </p:cNvSpPr>
          <p:nvPr>
            <p:ph type="body" idx="1"/>
          </p:nvPr>
        </p:nvSpPr>
        <p:spPr>
          <a:xfrm>
            <a:off x="76200" y="1600200"/>
            <a:ext cx="5486400" cy="3429000"/>
          </a:xfrm>
        </p:spPr>
        <p:txBody>
          <a:bodyPr/>
          <a:lstStyle/>
          <a:p>
            <a:pPr marL="514350" indent="-514350"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Proportionality in the use of force (Deut. 20:10-12)</a:t>
            </a:r>
          </a:p>
          <a:p>
            <a:pPr marL="514350" indent="-514350"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Discrimination between combatants &amp; non-combatants (Deut. 20:13-14)</a:t>
            </a:r>
          </a:p>
          <a:p>
            <a:pPr marL="514350" indent="-514350"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Avoidance of evil means</a:t>
            </a:r>
          </a:p>
          <a:p>
            <a:pPr marL="514350" indent="-514350"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Good faith</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03429" name="Picture 2" descr="Image result for terrorism"/>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5562600" y="2133600"/>
            <a:ext cx="3249613"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3048000" y="6400800"/>
            <a:ext cx="3048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1600" dirty="0">
                <a:latin typeface="Calibri" panose="020F0502020204030204" pitchFamily="34" charset="0"/>
                <a:cs typeface="Calibri" panose="020F0502020204030204" pitchFamily="34" charset="0"/>
              </a:rPr>
              <a:t>“War” in </a:t>
            </a:r>
            <a:r>
              <a:rPr lang="en-US" altLang="en-US" sz="1600" i="1" dirty="0">
                <a:latin typeface="Calibri" panose="020F0502020204030204" pitchFamily="34" charset="0"/>
                <a:cs typeface="Calibri" panose="020F0502020204030204" pitchFamily="34" charset="0"/>
              </a:rPr>
              <a:t>ESV Study Bible</a:t>
            </a:r>
            <a:r>
              <a:rPr lang="en-US" altLang="en-US" sz="1600" dirty="0">
                <a:latin typeface="Calibri" panose="020F0502020204030204" pitchFamily="34" charset="0"/>
                <a:cs typeface="Calibri" panose="020F0502020204030204" pitchFamily="34" charset="0"/>
              </a:rPr>
              <a:t>, 255</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152400" y="1600200"/>
            <a:ext cx="8839200" cy="2667000"/>
          </a:xfrm>
        </p:spPr>
        <p:txBody>
          <a:bodyPr/>
          <a:lstStyle/>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false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true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Ineffective deterrents of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Effective deterrents to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Going too far in deterring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b="1" u="sng" dirty="0">
                <a:solidFill>
                  <a:srgbClr val="FFFFCC"/>
                </a:solidFill>
                <a:latin typeface="Calibri" panose="020F0502020204030204" pitchFamily="34" charset="0"/>
                <a:cs typeface="Calibri" panose="020F0502020204030204" pitchFamily="34" charset="0"/>
              </a:rPr>
              <a:t>Legitimate methods in deterring terrorism</a:t>
            </a:r>
          </a:p>
        </p:txBody>
      </p:sp>
      <p:pic>
        <p:nvPicPr>
          <p:cNvPr id="105475" name="Picture 2" descr="Image result for terrorism"/>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5486400" y="1219200"/>
            <a:ext cx="3249613"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6"/>
          <p:cNvSpPr txBox="1">
            <a:spLocks noChangeArrowheads="1"/>
          </p:cNvSpPr>
          <p:nvPr/>
        </p:nvSpPr>
        <p:spPr bwMode="auto">
          <a:xfrm>
            <a:off x="3352800" y="228600"/>
            <a:ext cx="24384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latin typeface="Calibri" panose="020F0502020204030204" pitchFamily="34" charset="0"/>
                <a:cs typeface="Calibri" panose="020F0502020204030204" pitchFamily="34" charset="0"/>
              </a:rPr>
              <a:t>Overview</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6"/>
          <p:cNvSpPr>
            <a:spLocks noGrp="1" noChangeArrowheads="1"/>
          </p:cNvSpPr>
          <p:nvPr>
            <p:ph type="title"/>
          </p:nvPr>
        </p:nvSpPr>
        <p:spPr>
          <a:xfrm>
            <a:off x="304800" y="228600"/>
            <a:ext cx="8534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VI. What Legitimate Methods Can the Government Employ in Deterring Terrorism?</a:t>
            </a:r>
            <a:endParaRPr lang="en-US" altLang="en-US" dirty="0">
              <a:latin typeface="Calibri" panose="020F0502020204030204" pitchFamily="34" charset="0"/>
              <a:cs typeface="Calibri" panose="020F0502020204030204" pitchFamily="34" charset="0"/>
            </a:endParaRPr>
          </a:p>
        </p:txBody>
      </p:sp>
      <p:sp>
        <p:nvSpPr>
          <p:cNvPr id="17411" name="Rectangle 7"/>
          <p:cNvSpPr>
            <a:spLocks noGrp="1" noChangeArrowheads="1"/>
          </p:cNvSpPr>
          <p:nvPr>
            <p:ph type="body" idx="1"/>
          </p:nvPr>
        </p:nvSpPr>
        <p:spPr>
          <a:xfrm>
            <a:off x="114300" y="1600200"/>
            <a:ext cx="8877300" cy="510540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Proper label</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Deterrence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Missile defense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Pre-emption</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Invading other nations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Holding nations accountable harboring terrorists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Spying</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Enhanced interrogations</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07524" name="Picture 2" descr="Image result for terrorism"/>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4800600" y="1908175"/>
            <a:ext cx="3924300" cy="2208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6"/>
          <p:cNvSpPr>
            <a:spLocks noGrp="1" noChangeArrowheads="1"/>
          </p:cNvSpPr>
          <p:nvPr>
            <p:ph type="title"/>
          </p:nvPr>
        </p:nvSpPr>
        <p:spPr>
          <a:xfrm>
            <a:off x="304800" y="228600"/>
            <a:ext cx="8534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VI. What Legitimate Methods Can the Government Employ in Deterring Terrorism?</a:t>
            </a:r>
            <a:endParaRPr lang="en-US" altLang="en-US" dirty="0">
              <a:latin typeface="Calibri" panose="020F0502020204030204" pitchFamily="34" charset="0"/>
              <a:cs typeface="Calibri" panose="020F0502020204030204" pitchFamily="34" charset="0"/>
            </a:endParaRPr>
          </a:p>
        </p:txBody>
      </p:sp>
      <p:sp>
        <p:nvSpPr>
          <p:cNvPr id="17411" name="Rectangle 7"/>
          <p:cNvSpPr>
            <a:spLocks noGrp="1" noChangeArrowheads="1"/>
          </p:cNvSpPr>
          <p:nvPr>
            <p:ph type="body" idx="1"/>
          </p:nvPr>
        </p:nvSpPr>
        <p:spPr>
          <a:xfrm>
            <a:off x="114300" y="1600200"/>
            <a:ext cx="8877300" cy="510540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Proper label</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Deterrence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Missile defense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Pre-emption</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Invading other nations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Holding nations accountable harboring terrorists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Spying</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Enhanced interrogations</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09572" name="Picture 2" descr="Image result for terrorism"/>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4800600" y="1908175"/>
            <a:ext cx="3924300" cy="2208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114300" y="1600200"/>
            <a:ext cx="8877300" cy="510540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Proper label</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Deterrence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Missile defense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Pre-emption</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Invading other nations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Holding nations accountable harboring terrorists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Spying</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Enhanced interrogations</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11620" name="Picture 2" descr="Image result for terrorism"/>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4800600" y="1908175"/>
            <a:ext cx="3924300" cy="2208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6"/>
          <p:cNvSpPr>
            <a:spLocks noGrp="1" noChangeArrowheads="1"/>
          </p:cNvSpPr>
          <p:nvPr>
            <p:ph type="title"/>
          </p:nvPr>
        </p:nvSpPr>
        <p:spPr>
          <a:xfrm>
            <a:off x="304800" y="228600"/>
            <a:ext cx="8534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VI. What Legitimate Methods Can the Government Employ in Deterring Terrorism?</a:t>
            </a:r>
            <a:endParaRPr lang="en-US" altLang="en-US" dirty="0">
              <a:latin typeface="Calibri" panose="020F0502020204030204" pitchFamily="34" charset="0"/>
              <a:cs typeface="Calibri" panose="020F0502020204030204" pitchFamily="34"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114300" y="1600200"/>
            <a:ext cx="8877300" cy="510540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Proper label</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Deterrence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Missile defense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Pre-emption</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Invading other nations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Holding nations accountable harboring terrorists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Spying</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Enhanced interrogations</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13668" name="Picture 2" descr="Image result for terrorism"/>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4800600" y="1908175"/>
            <a:ext cx="3924300" cy="2208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6"/>
          <p:cNvSpPr>
            <a:spLocks noGrp="1" noChangeArrowheads="1"/>
          </p:cNvSpPr>
          <p:nvPr>
            <p:ph type="title"/>
          </p:nvPr>
        </p:nvSpPr>
        <p:spPr>
          <a:xfrm>
            <a:off x="304800" y="228600"/>
            <a:ext cx="8534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VI. What Legitimate Methods Can the Government Employ in Deterring Terrorism?</a:t>
            </a:r>
            <a:endParaRPr lang="en-US" altLang="en-US" dirty="0">
              <a:latin typeface="Calibri" panose="020F0502020204030204" pitchFamily="34" charset="0"/>
              <a:cs typeface="Calibri" panose="020F0502020204030204" pitchFamily="3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81000" y="228600"/>
            <a:ext cx="8534400" cy="1143000"/>
          </a:xfrm>
        </p:spPr>
        <p:txBody>
          <a:bodyPr/>
          <a:lstStyle/>
          <a:p>
            <a:pPr algn="ctr"/>
            <a:r>
              <a:rPr lang="en-US" altLang="en-US">
                <a:latin typeface="Calibri" panose="020F0502020204030204" pitchFamily="34" charset="0"/>
              </a:rPr>
              <a:t>The Bible and Voting</a:t>
            </a:r>
            <a:endParaRPr lang="en-US" altLang="en-US">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b="1" u="sng" dirty="0">
                <a:solidFill>
                  <a:srgbClr val="FFFFCC"/>
                </a:solidFill>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Foreign affairs</a:t>
            </a:r>
          </a:p>
        </p:txBody>
      </p:sp>
      <p:pic>
        <p:nvPicPr>
          <p:cNvPr id="20484" name="Picture 1"/>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4495800" y="1828800"/>
            <a:ext cx="4243388" cy="2798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114300" y="1600200"/>
            <a:ext cx="8877300" cy="510540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Proper label</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Deterrence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Missile defense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Pre-emption</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Invading other nations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Holding nations accountable harboring terrorists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Spying</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Enhanced interrogations</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15716" name="Picture 2" descr="Image result for terrorism"/>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4800600" y="1908175"/>
            <a:ext cx="3924300" cy="2208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6"/>
          <p:cNvSpPr>
            <a:spLocks noGrp="1" noChangeArrowheads="1"/>
          </p:cNvSpPr>
          <p:nvPr>
            <p:ph type="title"/>
          </p:nvPr>
        </p:nvSpPr>
        <p:spPr>
          <a:xfrm>
            <a:off x="304800" y="228600"/>
            <a:ext cx="8534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VI. What Legitimate Methods Can the Government Employ in Deterring Terrorism?</a:t>
            </a:r>
            <a:endParaRPr lang="en-US" altLang="en-US" dirty="0">
              <a:latin typeface="Calibri" panose="020F0502020204030204" pitchFamily="34" charset="0"/>
              <a:cs typeface="Calibri" panose="020F0502020204030204" pitchFamily="34" charset="0"/>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114300" y="1600200"/>
            <a:ext cx="8877300" cy="510540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Proper label</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Deterrence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Missile defense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Pre-emption</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Invading other nations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Holding nations accountable harboring terrorists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Spying</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Enhanced interrogations</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17764" name="Picture 2" descr="Image result for terrorism"/>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4800600" y="1908175"/>
            <a:ext cx="3924300" cy="2208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6"/>
          <p:cNvSpPr>
            <a:spLocks noGrp="1" noChangeArrowheads="1"/>
          </p:cNvSpPr>
          <p:nvPr>
            <p:ph type="title"/>
          </p:nvPr>
        </p:nvSpPr>
        <p:spPr>
          <a:xfrm>
            <a:off x="304800" y="228600"/>
            <a:ext cx="8534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VI. What Legitimate Methods Can the Government Employ in Deterring Terrorism?</a:t>
            </a:r>
            <a:endParaRPr lang="en-US" altLang="en-US" dirty="0">
              <a:latin typeface="Calibri" panose="020F0502020204030204" pitchFamily="34" charset="0"/>
              <a:cs typeface="Calibri" panose="020F0502020204030204" pitchFamily="34" charset="0"/>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72762" y="36282"/>
            <a:ext cx="8998476" cy="6785436"/>
          </a:xfrm>
          <a:prstGeom prst="rect">
            <a:avLst/>
          </a:prstGeom>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4"/>
          <p:cNvPicPr>
            <a:picLocks noChangeAspect="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sp>
        <p:nvSpPr>
          <p:cNvPr id="134147" name="Rectangle 1"/>
          <p:cNvSpPr>
            <a:spLocks noChangeArrowheads="1"/>
          </p:cNvSpPr>
          <p:nvPr/>
        </p:nvSpPr>
        <p:spPr bwMode="auto">
          <a:xfrm>
            <a:off x="176213" y="228600"/>
            <a:ext cx="8739187" cy="4154488"/>
          </a:xfrm>
          <a:prstGeom prst="rect">
            <a:avLst/>
          </a:prstGeom>
          <a:noFill/>
          <a:ln w="28575">
            <a:noFill/>
            <a:miter lim="800000"/>
            <a:headEnd/>
            <a:tailEnd/>
          </a:ln>
        </p:spPr>
        <p:txBody>
          <a:bodyPr wrap="square">
            <a:spAutoFit/>
          </a:bodyPr>
          <a:lstStyle/>
          <a:p>
            <a:pPr algn="ctr" eaLnBrk="1" hangingPunct="1">
              <a:spcAft>
                <a:spcPts val="2400"/>
              </a:spcAft>
              <a:defRPr/>
            </a:pP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44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Obadiah 11</a:t>
            </a:r>
          </a:p>
          <a:p>
            <a:pPr algn="just" eaLnBrk="1" hangingPunct="1">
              <a:defRPr/>
            </a:pPr>
            <a:r>
              <a:rPr lang="en-US" sz="4000" dirty="0">
                <a:latin typeface="Calibri" panose="020F0502020204030204" pitchFamily="34" charset="0"/>
                <a:cs typeface="Calibri" panose="020F0502020204030204" pitchFamily="34" charset="0"/>
              </a:rPr>
              <a:t>“On the day that you stood aloof, On the day that strangers carried off his wealth, And foreigners entered his gate And cast lots for Jerusalem—You too were as one of them.”</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114300" y="1600200"/>
            <a:ext cx="8877300" cy="510540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Proper label</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Deterrence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Missile defense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Pre-emption</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Invading other nations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Holding nations accountable harboring terrorists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Spying</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Enhanced interrogations</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21860" name="Picture 2" descr="Image result for terrorism"/>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4800600" y="1908175"/>
            <a:ext cx="3924300" cy="2208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6"/>
          <p:cNvSpPr>
            <a:spLocks noGrp="1" noChangeArrowheads="1"/>
          </p:cNvSpPr>
          <p:nvPr>
            <p:ph type="title"/>
          </p:nvPr>
        </p:nvSpPr>
        <p:spPr>
          <a:xfrm>
            <a:off x="304800" y="228600"/>
            <a:ext cx="8534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VI. What Legitimate Methods Can the Government Employ in Deterring Terrorism?</a:t>
            </a:r>
            <a:endParaRPr lang="en-US" altLang="en-US" dirty="0">
              <a:latin typeface="Calibri" panose="020F0502020204030204" pitchFamily="34" charset="0"/>
              <a:cs typeface="Calibri" panose="020F0502020204030204" pitchFamily="34" charset="0"/>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114300" y="1600200"/>
            <a:ext cx="8877300" cy="510540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Proper label</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Deterrence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Missile defense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Pre-emption</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Invading other nations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Holding nations accountable harboring terrorists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Spying</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Enhanced interrogations</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23908" name="Picture 2" descr="Image result for terrorism"/>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4800600" y="1908175"/>
            <a:ext cx="3924300" cy="2208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6"/>
          <p:cNvSpPr>
            <a:spLocks noGrp="1" noChangeArrowheads="1"/>
          </p:cNvSpPr>
          <p:nvPr>
            <p:ph type="title"/>
          </p:nvPr>
        </p:nvSpPr>
        <p:spPr>
          <a:xfrm>
            <a:off x="304800" y="228600"/>
            <a:ext cx="8534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VI. What Legitimate Methods Can the Government Employ in Deterring Terrorism?</a:t>
            </a:r>
            <a:endParaRPr lang="en-US" altLang="en-US" dirty="0">
              <a:latin typeface="Calibri" panose="020F0502020204030204" pitchFamily="34" charset="0"/>
              <a:cs typeface="Calibri" panose="020F0502020204030204" pitchFamily="34" charset="0"/>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114300" y="1600200"/>
            <a:ext cx="8877300" cy="510540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Proper label</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Deterrence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Missile defense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Pre-emption</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Invading other nations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Holding nations accountable harboring terrorists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Spying</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Enhanced interrogations</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25956" name="Picture 2" descr="Image result for terrorism"/>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4800600" y="1908175"/>
            <a:ext cx="3924300" cy="2208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6"/>
          <p:cNvSpPr>
            <a:spLocks noGrp="1" noChangeArrowheads="1"/>
          </p:cNvSpPr>
          <p:nvPr>
            <p:ph type="title"/>
          </p:nvPr>
        </p:nvSpPr>
        <p:spPr>
          <a:xfrm>
            <a:off x="304800" y="228600"/>
            <a:ext cx="8534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VI. What Legitimate Methods Can the Government Employ in Deterring Terrorism?</a:t>
            </a:r>
            <a:endParaRPr lang="en-US" altLang="en-US" dirty="0">
              <a:latin typeface="Calibri" panose="020F0502020204030204" pitchFamily="34" charset="0"/>
              <a:cs typeface="Calibri" panose="020F0502020204030204" pitchFamily="34" charset="0"/>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6"/>
          <p:cNvSpPr>
            <a:spLocks noGrp="1" noChangeArrowheads="1"/>
          </p:cNvSpPr>
          <p:nvPr>
            <p:ph type="title"/>
          </p:nvPr>
        </p:nvSpPr>
        <p:spPr>
          <a:xfrm>
            <a:off x="1104900" y="228600"/>
            <a:ext cx="6934200" cy="838200"/>
          </a:xfrm>
        </p:spPr>
        <p:txBody>
          <a:bodyPr/>
          <a:lstStyle/>
          <a:p>
            <a:pPr algn="ctr" eaLnBrk="1" hangingPunct="1"/>
            <a:r>
              <a:rPr lang="en-US" altLang="en-US" sz="3600" dirty="0">
                <a:latin typeface="Calibri" panose="020F0502020204030204" pitchFamily="34" charset="0"/>
                <a:cs typeface="Calibri" panose="020F0502020204030204" pitchFamily="34" charset="0"/>
              </a:rPr>
              <a:t>Enhanced Interrogation Limitations</a:t>
            </a:r>
            <a:endParaRPr lang="en-US" altLang="en-US" dirty="0">
              <a:latin typeface="Calibri" panose="020F0502020204030204" pitchFamily="34" charset="0"/>
              <a:cs typeface="Calibri" panose="020F0502020204030204" pitchFamily="34" charset="0"/>
            </a:endParaRPr>
          </a:p>
        </p:txBody>
      </p:sp>
      <p:sp>
        <p:nvSpPr>
          <p:cNvPr id="17411" name="Rectangle 7"/>
          <p:cNvSpPr>
            <a:spLocks noGrp="1" noChangeArrowheads="1"/>
          </p:cNvSpPr>
          <p:nvPr>
            <p:ph type="body" idx="1"/>
          </p:nvPr>
        </p:nvSpPr>
        <p:spPr>
          <a:xfrm>
            <a:off x="123825" y="1600200"/>
            <a:ext cx="6353175" cy="4343400"/>
          </a:xfrm>
        </p:spPr>
        <p:txBody>
          <a:bodyPr/>
          <a:lstStyle/>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Immorality</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Denial of medical treatment</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Sadistic humiliation</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Violation of religious convictions</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Causing lasting physical damage</a:t>
            </a:r>
          </a:p>
        </p:txBody>
      </p:sp>
      <p:pic>
        <p:nvPicPr>
          <p:cNvPr id="128004" name="Picture 2" descr="Image result for terrorism"/>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5943600" y="1752600"/>
            <a:ext cx="2924175" cy="1646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8005" name="TextBox 1"/>
          <p:cNvSpPr txBox="1">
            <a:spLocks noChangeArrowheads="1"/>
          </p:cNvSpPr>
          <p:nvPr/>
        </p:nvSpPr>
        <p:spPr bwMode="auto">
          <a:xfrm>
            <a:off x="1257300" y="6019800"/>
            <a:ext cx="6629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2400">
                <a:latin typeface="Calibri" panose="020F0502020204030204" pitchFamily="34" charset="0"/>
                <a:cs typeface="Calibri" panose="020F0502020204030204" pitchFamily="34" charset="0"/>
              </a:rPr>
              <a:t>Wayne Grudem, </a:t>
            </a:r>
            <a:r>
              <a:rPr lang="en-US" altLang="en-US" sz="2400" i="1">
                <a:latin typeface="Calibri" panose="020F0502020204030204" pitchFamily="34" charset="0"/>
                <a:cs typeface="Calibri" panose="020F0502020204030204" pitchFamily="34" charset="0"/>
              </a:rPr>
              <a:t>Politics According to the Bible</a:t>
            </a:r>
            <a:r>
              <a:rPr lang="en-US" altLang="en-US" sz="2400">
                <a:latin typeface="Calibri" panose="020F0502020204030204" pitchFamily="34" charset="0"/>
                <a:cs typeface="Calibri" panose="020F0502020204030204" pitchFamily="34" charset="0"/>
              </a:rPr>
              <a:t>, 429</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6"/>
          <p:cNvSpPr>
            <a:spLocks noGrp="1" noChangeArrowheads="1"/>
          </p:cNvSpPr>
          <p:nvPr>
            <p:ph type="title"/>
          </p:nvPr>
        </p:nvSpPr>
        <p:spPr>
          <a:xfrm>
            <a:off x="3352800" y="228600"/>
            <a:ext cx="2438400" cy="762000"/>
          </a:xfrm>
        </p:spPr>
        <p:txBody>
          <a:bodyPr/>
          <a:lstStyle/>
          <a:p>
            <a:pPr algn="ctr" eaLnBrk="1" hangingPunct="1"/>
            <a:r>
              <a:rPr lang="en-US" altLang="en-US" dirty="0">
                <a:latin typeface="Calibri" panose="020F0502020204030204" pitchFamily="34" charset="0"/>
                <a:cs typeface="Calibri" panose="020F0502020204030204" pitchFamily="34" charset="0"/>
              </a:rPr>
              <a:t>Review</a:t>
            </a:r>
          </a:p>
        </p:txBody>
      </p:sp>
      <p:sp>
        <p:nvSpPr>
          <p:cNvPr id="17411" name="Rectangle 7"/>
          <p:cNvSpPr>
            <a:spLocks noGrp="1" noChangeArrowheads="1"/>
          </p:cNvSpPr>
          <p:nvPr>
            <p:ph type="body" idx="1"/>
          </p:nvPr>
        </p:nvSpPr>
        <p:spPr>
          <a:xfrm>
            <a:off x="152400" y="1600200"/>
            <a:ext cx="8839200" cy="5029200"/>
          </a:xfrm>
        </p:spPr>
        <p:txBody>
          <a:bodyPr/>
          <a:lstStyle/>
          <a:p>
            <a:pPr marL="571500" indent="-571500" eaLnBrk="1" hangingPunct="1">
              <a:spcBef>
                <a:spcPts val="0"/>
              </a:spcBef>
              <a:spcAft>
                <a:spcPts val="2400"/>
              </a:spcAft>
              <a:buSzPct val="100000"/>
              <a:buFont typeface="+mj-lt"/>
              <a:buAutoNum type="romanUcPeriod"/>
              <a:defRPr/>
            </a:pPr>
            <a:r>
              <a:rPr lang="en-US" altLang="en-US" sz="3600" dirty="0">
                <a:latin typeface="Calibri" panose="020F0502020204030204" pitchFamily="34" charset="0"/>
                <a:cs typeface="Calibri" panose="020F0502020204030204" pitchFamily="34" charset="0"/>
              </a:rPr>
              <a:t>Terrorism’s false causes</a:t>
            </a:r>
          </a:p>
          <a:p>
            <a:pPr marL="571500" indent="-571500" eaLnBrk="1" hangingPunct="1">
              <a:spcBef>
                <a:spcPts val="0"/>
              </a:spcBef>
              <a:spcAft>
                <a:spcPts val="2400"/>
              </a:spcAft>
              <a:buSzPct val="100000"/>
              <a:buFont typeface="+mj-lt"/>
              <a:buAutoNum type="romanUcPeriod"/>
              <a:defRPr/>
            </a:pPr>
            <a:r>
              <a:rPr lang="en-US" altLang="en-US" sz="3600" dirty="0">
                <a:latin typeface="Calibri" panose="020F0502020204030204" pitchFamily="34" charset="0"/>
                <a:cs typeface="Calibri" panose="020F0502020204030204" pitchFamily="34" charset="0"/>
              </a:rPr>
              <a:t>Terrorism’s true causes</a:t>
            </a:r>
          </a:p>
          <a:p>
            <a:pPr marL="571500" indent="-571500" eaLnBrk="1" hangingPunct="1">
              <a:spcBef>
                <a:spcPts val="0"/>
              </a:spcBef>
              <a:spcAft>
                <a:spcPts val="2400"/>
              </a:spcAft>
              <a:buSzPct val="100000"/>
              <a:buFont typeface="+mj-lt"/>
              <a:buAutoNum type="romanUcPeriod"/>
              <a:defRPr/>
            </a:pPr>
            <a:r>
              <a:rPr lang="en-US" altLang="en-US" sz="3600" dirty="0">
                <a:latin typeface="Calibri" panose="020F0502020204030204" pitchFamily="34" charset="0"/>
                <a:cs typeface="Calibri" panose="020F0502020204030204" pitchFamily="34" charset="0"/>
              </a:rPr>
              <a:t>Ineffective deterrents of terrorism</a:t>
            </a:r>
          </a:p>
          <a:p>
            <a:pPr marL="571500" indent="-571500" eaLnBrk="1" hangingPunct="1">
              <a:spcBef>
                <a:spcPts val="0"/>
              </a:spcBef>
              <a:spcAft>
                <a:spcPts val="2400"/>
              </a:spcAft>
              <a:buSzPct val="100000"/>
              <a:buFont typeface="+mj-lt"/>
              <a:buAutoNum type="romanUcPeriod"/>
              <a:defRPr/>
            </a:pPr>
            <a:r>
              <a:rPr lang="en-US" altLang="en-US" sz="3600" dirty="0">
                <a:latin typeface="Calibri" panose="020F0502020204030204" pitchFamily="34" charset="0"/>
                <a:cs typeface="Calibri" panose="020F0502020204030204" pitchFamily="34" charset="0"/>
              </a:rPr>
              <a:t>Effective deterrents to terrorism</a:t>
            </a:r>
          </a:p>
          <a:p>
            <a:pPr marL="571500" indent="-571500" eaLnBrk="1" hangingPunct="1">
              <a:spcBef>
                <a:spcPts val="0"/>
              </a:spcBef>
              <a:spcAft>
                <a:spcPts val="2400"/>
              </a:spcAft>
              <a:buSzPct val="100000"/>
              <a:buFont typeface="+mj-lt"/>
              <a:buAutoNum type="romanUcPeriod"/>
              <a:defRPr/>
            </a:pPr>
            <a:r>
              <a:rPr lang="en-US" altLang="en-US" sz="3600" dirty="0">
                <a:latin typeface="Calibri" panose="020F0502020204030204" pitchFamily="34" charset="0"/>
                <a:cs typeface="Calibri" panose="020F0502020204030204" pitchFamily="34" charset="0"/>
              </a:rPr>
              <a:t>Going too far in deterring terrorism</a:t>
            </a:r>
          </a:p>
          <a:p>
            <a:pPr marL="571500" indent="-571500" eaLnBrk="1" hangingPunct="1">
              <a:spcBef>
                <a:spcPts val="0"/>
              </a:spcBef>
              <a:spcAft>
                <a:spcPts val="2400"/>
              </a:spcAft>
              <a:buSzPct val="100000"/>
              <a:buFont typeface="+mj-lt"/>
              <a:buAutoNum type="romanUcPeriod"/>
              <a:defRPr/>
            </a:pPr>
            <a:r>
              <a:rPr lang="en-US" altLang="en-US" sz="3600" dirty="0">
                <a:latin typeface="Calibri" panose="020F0502020204030204" pitchFamily="34" charset="0"/>
                <a:cs typeface="Calibri" panose="020F0502020204030204" pitchFamily="34" charset="0"/>
              </a:rPr>
              <a:t>Legitimate methods in deterring terrorism</a:t>
            </a:r>
          </a:p>
        </p:txBody>
      </p:sp>
      <p:pic>
        <p:nvPicPr>
          <p:cNvPr id="131076" name="Picture 2" descr="Image result for terrorism"/>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5486400" y="1219200"/>
            <a:ext cx="3249613"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228600" y="152400"/>
            <a:ext cx="8685213" cy="6551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8600" y="152400"/>
            <a:ext cx="8685213" cy="6551613"/>
          </a:xfrm>
        </p:spPr>
        <p:txBody>
          <a:bodyPr rtlCol="0">
            <a:noAutofit/>
          </a:bodyPr>
          <a:lstStyle/>
          <a:p>
            <a:pPr marL="0" indent="0" algn="ctr" eaLnBrk="1" fontAlgn="auto" hangingPunct="1">
              <a:spcBef>
                <a:spcPts val="0"/>
              </a:spcBef>
              <a:spcAft>
                <a:spcPts val="1200"/>
              </a:spcAft>
              <a:buClrTx/>
              <a:buFont typeface="Wingdings" panose="05000000000000000000" pitchFamily="2" charset="2"/>
              <a:buNone/>
              <a:defRPr/>
            </a:pPr>
            <a:r>
              <a:rPr lang="en-US" sz="3600" b="1" dirty="0">
                <a:solidFill>
                  <a:schemeClr val="bg2"/>
                </a:solidFill>
                <a:effectLst/>
                <a:latin typeface="Calibri" pitchFamily="34" charset="0"/>
                <a:cs typeface="Calibri" pitchFamily="34" charset="0"/>
              </a:rPr>
              <a:t>Economic Issues</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Ownership of private property? (Deut. 19:15)</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Pursuit of economic self interest? (Gen. 8:21)</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Proper definition of compassion? (2 Thess. 3:10)</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Who provides charity? (1 Tim. 5:3-8)</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Family is the building block of society? (Deut. 6:6-7)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Wealth retained within the family? (Prov. 13:22)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The earth experiences cyclical patterns? (Gen. 8:22)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Environmental stewardship rather than earth worship? (Rom. 1:22-23) </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Opposition to runaway debt? (Prov. 22:7)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Limitations upon the government? (Acts 5:29)</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81000" y="228600"/>
            <a:ext cx="8534400" cy="1143000"/>
          </a:xfrm>
        </p:spPr>
        <p:txBody>
          <a:bodyPr/>
          <a:lstStyle/>
          <a:p>
            <a:pPr algn="ctr"/>
            <a:r>
              <a:rPr lang="en-US" altLang="en-US">
                <a:latin typeface="Calibri" panose="020F0502020204030204" pitchFamily="34" charset="0"/>
              </a:rPr>
              <a:t>The Bible and Voting</a:t>
            </a:r>
            <a:endParaRPr lang="en-US" altLang="en-US">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b="1" u="sng" dirty="0">
                <a:solidFill>
                  <a:srgbClr val="FFFFCC"/>
                </a:solidFill>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Foreign affairs</a:t>
            </a:r>
          </a:p>
        </p:txBody>
      </p:sp>
      <p:pic>
        <p:nvPicPr>
          <p:cNvPr id="23556" name="Picture 1"/>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4495800" y="1828800"/>
            <a:ext cx="4243388" cy="2798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228600" y="152400"/>
            <a:ext cx="8685213" cy="6551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8600" y="152400"/>
            <a:ext cx="8686800" cy="6551613"/>
          </a:xfrm>
        </p:spPr>
        <p:txBody>
          <a:bodyPr rtlCol="0">
            <a:noAutofit/>
          </a:bodyPr>
          <a:lstStyle/>
          <a:p>
            <a:pPr marL="0" indent="0" algn="ctr" eaLnBrk="1" fontAlgn="auto" hangingPunct="1">
              <a:spcBef>
                <a:spcPts val="0"/>
              </a:spcBef>
              <a:spcAft>
                <a:spcPts val="600"/>
              </a:spcAft>
              <a:buClrTx/>
              <a:buFont typeface="Wingdings" panose="05000000000000000000" pitchFamily="2" charset="2"/>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Right to keep and bear arms? (Luke 22:36)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81000" y="228600"/>
            <a:ext cx="8534400" cy="1143000"/>
          </a:xfrm>
        </p:spPr>
        <p:txBody>
          <a:bodyPr/>
          <a:lstStyle/>
          <a:p>
            <a:pPr algn="ctr"/>
            <a:r>
              <a:rPr lang="en-US" altLang="en-US" dirty="0">
                <a:latin typeface="Calibri" panose="020F0502020204030204" pitchFamily="34" charset="0"/>
              </a:rPr>
              <a:t>The Bible and Voting</a:t>
            </a:r>
            <a:endParaRPr lang="en-US" alt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b="1" u="sng" dirty="0">
                <a:solidFill>
                  <a:srgbClr val="FFFFCC"/>
                </a:solidFill>
                <a:latin typeface="Calibri" pitchFamily="34" charset="0"/>
                <a:cs typeface="Calibri" pitchFamily="34" charset="0"/>
              </a:rPr>
              <a:t>Foreign affairs</a:t>
            </a:r>
          </a:p>
        </p:txBody>
      </p:sp>
      <p:pic>
        <p:nvPicPr>
          <p:cNvPr id="26628" name="Picture 1"/>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4495800" y="1828800"/>
            <a:ext cx="4243388" cy="2798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228600" y="152400"/>
            <a:ext cx="8685213" cy="6551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Font typeface="Wingdings" panose="05000000000000000000" pitchFamily="2" charset="2"/>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11765</TotalTime>
  <Words>1878</Words>
  <Application>Microsoft Office PowerPoint</Application>
  <PresentationFormat>On-screen Show (4:3)</PresentationFormat>
  <Paragraphs>466</Paragraphs>
  <Slides>49</Slides>
  <Notes>32</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Azure</vt:lpstr>
      <vt:lpstr>THE BIBLE AND VOTING Part 14</vt:lpstr>
      <vt:lpstr>Slide 2</vt:lpstr>
      <vt:lpstr>The Bible and Voting</vt:lpstr>
      <vt:lpstr>The Bible and Voting</vt:lpstr>
      <vt:lpstr>Slide 5</vt:lpstr>
      <vt:lpstr>The Bible and Voting</vt:lpstr>
      <vt:lpstr>Slide 7</vt:lpstr>
      <vt:lpstr>The Bible and Voting</vt:lpstr>
      <vt:lpstr>Slide 9</vt:lpstr>
      <vt:lpstr>Slide 10</vt:lpstr>
      <vt:lpstr>Slide 11</vt:lpstr>
      <vt:lpstr>Slide 12</vt:lpstr>
      <vt:lpstr>Slide 13</vt:lpstr>
      <vt:lpstr>Overview</vt:lpstr>
      <vt:lpstr>Overview</vt:lpstr>
      <vt:lpstr>I. Terrorism’s False Causes</vt:lpstr>
      <vt:lpstr>Slide 17</vt:lpstr>
      <vt:lpstr>II. Terrorism’s True Causes</vt:lpstr>
      <vt:lpstr>Slide 19</vt:lpstr>
      <vt:lpstr>III. Terrorism’s Ineffective Deterrents</vt:lpstr>
      <vt:lpstr>Slide 21</vt:lpstr>
      <vt:lpstr>Slide 22</vt:lpstr>
      <vt:lpstr>Robert Charles Winthrop</vt:lpstr>
      <vt:lpstr>Slide 24</vt:lpstr>
      <vt:lpstr>Slide 25</vt:lpstr>
      <vt:lpstr>Slide 26</vt:lpstr>
      <vt:lpstr>Slide 27</vt:lpstr>
      <vt:lpstr>Slide 28</vt:lpstr>
      <vt:lpstr>Slide 29</vt:lpstr>
      <vt:lpstr>Slide 30</vt:lpstr>
      <vt:lpstr>Answering Pacifism’s Arguments</vt:lpstr>
      <vt:lpstr>Slide 32</vt:lpstr>
      <vt:lpstr>V. Going Too Far in Deterring Terrorism? Just War Principles</vt:lpstr>
      <vt:lpstr>V. Going Too Far in Deterring Terrorism? How to Fight a Just War</vt:lpstr>
      <vt:lpstr>Slide 35</vt:lpstr>
      <vt:lpstr>VI. What Legitimate Methods Can the Government Employ in Deterring Terrorism?</vt:lpstr>
      <vt:lpstr>VI. What Legitimate Methods Can the Government Employ in Deterring Terrorism?</vt:lpstr>
      <vt:lpstr>VI. What Legitimate Methods Can the Government Employ in Deterring Terrorism?</vt:lpstr>
      <vt:lpstr>VI. What Legitimate Methods Can the Government Employ in Deterring Terrorism?</vt:lpstr>
      <vt:lpstr>VI. What Legitimate Methods Can the Government Employ in Deterring Terrorism?</vt:lpstr>
      <vt:lpstr>VI. What Legitimate Methods Can the Government Employ in Deterring Terrorism?</vt:lpstr>
      <vt:lpstr>Slide 42</vt:lpstr>
      <vt:lpstr>Slide 43</vt:lpstr>
      <vt:lpstr>VI. What Legitimate Methods Can the Government Employ in Deterring Terrorism?</vt:lpstr>
      <vt:lpstr>VI. What Legitimate Methods Can the Government Employ in Deterring Terrorism?</vt:lpstr>
      <vt:lpstr>VI. What Legitimate Methods Can the Government Employ in Deterring Terrorism?</vt:lpstr>
      <vt:lpstr>Enhanced Interrogation Limitations</vt:lpstr>
      <vt:lpstr>Conclusion</vt:lpstr>
      <vt:lpstr>Review</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Duty to Love - Rom. 12:9-13</dc:title>
  <dc:subject>Divine Righteousness Revealed</dc:subject>
  <dc:creator>A. Woods</dc:creator>
  <dc:description>Modified by Jim McGowan</dc:description>
  <cp:lastModifiedBy>Andy Woods</cp:lastModifiedBy>
  <cp:revision>1183</cp:revision>
  <cp:lastPrinted>2016-09-13T15:21:19Z</cp:lastPrinted>
  <dcterms:created xsi:type="dcterms:W3CDTF">2009-03-17T12:21:13Z</dcterms:created>
  <dcterms:modified xsi:type="dcterms:W3CDTF">2016-10-09T01:03:56Z</dcterms:modified>
</cp:coreProperties>
</file>