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791" r:id="rId2"/>
    <p:sldId id="792" r:id="rId3"/>
    <p:sldId id="793" r:id="rId4"/>
    <p:sldId id="795" r:id="rId5"/>
    <p:sldId id="796" r:id="rId6"/>
    <p:sldId id="884" r:id="rId7"/>
    <p:sldId id="886" r:id="rId8"/>
    <p:sldId id="806" r:id="rId9"/>
    <p:sldId id="823" r:id="rId10"/>
    <p:sldId id="824" r:id="rId11"/>
    <p:sldId id="836" r:id="rId12"/>
    <p:sldId id="1001" r:id="rId13"/>
    <p:sldId id="1036" r:id="rId14"/>
    <p:sldId id="1045" r:id="rId15"/>
    <p:sldId id="1147" r:id="rId16"/>
    <p:sldId id="1081" r:id="rId17"/>
    <p:sldId id="1142" r:id="rId18"/>
    <p:sldId id="1109" r:id="rId19"/>
    <p:sldId id="1141" r:id="rId20"/>
    <p:sldId id="1148" r:id="rId21"/>
    <p:sldId id="1154" r:id="rId22"/>
    <p:sldId id="1143" r:id="rId23"/>
    <p:sldId id="1149" r:id="rId24"/>
    <p:sldId id="1157" r:id="rId25"/>
    <p:sldId id="1156" r:id="rId26"/>
    <p:sldId id="1144" r:id="rId27"/>
    <p:sldId id="1150" r:id="rId28"/>
    <p:sldId id="1158" r:id="rId29"/>
    <p:sldId id="1145" r:id="rId30"/>
    <p:sldId id="1155" r:id="rId31"/>
    <p:sldId id="1151" r:id="rId32"/>
    <p:sldId id="1146" r:id="rId33"/>
    <p:sldId id="1152" r:id="rId34"/>
    <p:sldId id="1162" r:id="rId35"/>
    <p:sldId id="1159" r:id="rId36"/>
    <p:sldId id="1160" r:id="rId37"/>
    <p:sldId id="1161" r:id="rId38"/>
    <p:sldId id="1053" r:id="rId39"/>
    <p:sldId id="1153" r:id="rId4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309" autoAdjust="0"/>
  </p:normalViewPr>
  <p:slideViewPr>
    <p:cSldViewPr snapToGrid="0">
      <p:cViewPr varScale="1">
        <p:scale>
          <a:sx n="80" d="100"/>
          <a:sy n="8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37A1D727-7C66-4E0F-A480-B76CF0670A4C}" type="datetimeFigureOut">
              <a:rPr lang="en-US"/>
              <a:pPr>
                <a:defRPr/>
              </a:pPr>
              <a:t>10/18/2016</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03892802-0D1F-4AF3-A3B7-684C56013E2D}" type="datetimeFigureOut">
              <a:rPr lang="en-US"/>
              <a:pPr>
                <a:defRPr/>
              </a:pPr>
              <a:t>10/18/2016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198B154-0582-43CF-B21D-D32FA3CBB6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rPr>
              <a:pPr/>
              <a:t>1</a:t>
            </a:fld>
            <a:endParaRPr lang="en-US" altLang="en-US" sz="1900">
              <a:latin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9" rIns="92075" bIns="46039"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sz="440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1313" indent="-3413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a:latin typeface="Calibri" panose="020F0502020204030204" pitchFamily="34" charset="0"/>
            </a:endParaRPr>
          </a:p>
        </p:txBody>
      </p:sp>
    </p:spTree>
    <p:extLst>
      <p:ext uri="{BB962C8B-B14F-4D97-AF65-F5344CB8AC3E}">
        <p14:creationId xmlns:p14="http://schemas.microsoft.com/office/powerpoint/2010/main" val="892085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ADFCEA-B34E-4C1D-8359-A4A6CF67CDFD}" type="slidenum">
              <a:rPr lang="en-US" altLang="en-US"/>
              <a:pPr>
                <a:defRPr/>
              </a:pPr>
              <a:t>‹#›</a:t>
            </a:fld>
            <a:endParaRPr lang="en-US" altLang="en-US"/>
          </a:p>
        </p:txBody>
      </p:sp>
    </p:spTree>
    <p:extLst>
      <p:ext uri="{BB962C8B-B14F-4D97-AF65-F5344CB8AC3E}">
        <p14:creationId xmlns:p14="http://schemas.microsoft.com/office/powerpoint/2010/main" val="82436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10/18/2016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10/18/2016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10/18/2016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10/18/2016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10/18/2016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10/18/2016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10/18/2016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BEE0D31-C65D-4025-B445-3D7EE25C4B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36</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a:solidFill>
                  <a:schemeClr val="bg1"/>
                </a:solidFill>
              </a:rPr>
              <a:t>Dr. Andy Woods</a:t>
            </a:r>
          </a:p>
          <a:p>
            <a:pPr eaLnBrk="1" hangingPunct="1"/>
            <a:endParaRPr lang="en-US" altLang="en-US" sz="2000">
              <a:solidFill>
                <a:schemeClr val="bg1"/>
              </a:solidFill>
            </a:endParaRPr>
          </a:p>
          <a:p>
            <a:pPr eaLnBrk="1" hangingPunct="1"/>
            <a:r>
              <a:rPr lang="en-US" altLang="en-US" sz="2000">
                <a:solidFill>
                  <a:schemeClr val="bg1"/>
                </a:solidFill>
              </a:rPr>
              <a:t>Senior Pastor – Sugar Land Bible Church</a:t>
            </a:r>
          </a:p>
          <a:p>
            <a:pPr eaLnBrk="1" hangingPunct="1"/>
            <a:r>
              <a:rPr lang="en-US" altLang="en-US" sz="200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6387"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6388"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7411"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741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8435"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8436"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945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946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20483"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Passages from Paul</a:t>
            </a:r>
          </a:p>
        </p:txBody>
      </p:sp>
      <p:pic>
        <p:nvPicPr>
          <p:cNvPr id="2048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1508"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21509"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2532"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b="1" u="sng">
                <a:solidFill>
                  <a:srgbClr val="FFFFCC"/>
                </a:solidFill>
                <a:cs typeface="Arial" panose="020B0604020202020204" pitchFamily="34" charset="0"/>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22533"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3556"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b="1" u="sng">
                <a:solidFill>
                  <a:srgbClr val="FFFFCC"/>
                </a:solidFill>
                <a:cs typeface="Arial" panose="020B0604020202020204" pitchFamily="34" charset="0"/>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23557"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228600"/>
            <a:ext cx="8229600" cy="887413"/>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Household Codes</a:t>
            </a:r>
          </a:p>
        </p:txBody>
      </p:sp>
      <p:sp>
        <p:nvSpPr>
          <p:cNvPr id="24579" name="Content Placeholder 2"/>
          <p:cNvSpPr>
            <a:spLocks noGrp="1"/>
          </p:cNvSpPr>
          <p:nvPr>
            <p:ph idx="1"/>
          </p:nvPr>
        </p:nvSpPr>
        <p:spPr>
          <a:xfrm>
            <a:off x="228600" y="1116013"/>
            <a:ext cx="4657725" cy="3022600"/>
          </a:xfrm>
        </p:spPr>
        <p:txBody>
          <a:bodyPr/>
          <a:lstStyle/>
          <a:p>
            <a:pPr marL="461963" indent="-461963" algn="just">
              <a:spcBef>
                <a:spcPct val="0"/>
              </a:spcBef>
              <a:spcAft>
                <a:spcPts val="2400"/>
              </a:spcAft>
              <a:buClr>
                <a:srgbClr val="66FFFF"/>
              </a:buClr>
              <a:buFont typeface="Arial" panose="020B0604020202020204" pitchFamily="34" charset="0"/>
              <a:buAutoNum type="arabicPeriod"/>
            </a:pPr>
            <a:r>
              <a:rPr lang="en-US" altLang="en-US">
                <a:solidFill>
                  <a:schemeClr val="bg1"/>
                </a:solidFill>
              </a:rPr>
              <a:t>Galatians 5:19-21</a:t>
            </a:r>
          </a:p>
          <a:p>
            <a:pPr marL="461963" indent="-461963" algn="just">
              <a:spcBef>
                <a:spcPct val="0"/>
              </a:spcBef>
              <a:spcAft>
                <a:spcPts val="2400"/>
              </a:spcAft>
              <a:buClr>
                <a:srgbClr val="66FFFF"/>
              </a:buClr>
              <a:buFont typeface="Arial" panose="020B0604020202020204" pitchFamily="34" charset="0"/>
              <a:buAutoNum type="arabicPeriod"/>
            </a:pPr>
            <a:r>
              <a:rPr lang="en-US" altLang="en-US">
                <a:solidFill>
                  <a:schemeClr val="bg1"/>
                </a:solidFill>
              </a:rPr>
              <a:t>1 Corinthians 6:9-11</a:t>
            </a:r>
          </a:p>
          <a:p>
            <a:pPr marL="461963" indent="-461963" algn="just">
              <a:spcBef>
                <a:spcPct val="0"/>
              </a:spcBef>
              <a:spcAft>
                <a:spcPts val="2400"/>
              </a:spcAft>
              <a:buClr>
                <a:srgbClr val="66FFFF"/>
              </a:buClr>
              <a:buFont typeface="Arial" panose="020B0604020202020204" pitchFamily="34" charset="0"/>
              <a:buAutoNum type="arabicPeriod"/>
            </a:pPr>
            <a:r>
              <a:rPr lang="en-US" altLang="en-US">
                <a:solidFill>
                  <a:schemeClr val="bg1"/>
                </a:solidFill>
              </a:rPr>
              <a:t>Ephesians 5:5</a:t>
            </a:r>
          </a:p>
          <a:p>
            <a:pPr marL="461963" indent="-461963" algn="just">
              <a:spcBef>
                <a:spcPct val="0"/>
              </a:spcBef>
              <a:spcAft>
                <a:spcPts val="2400"/>
              </a:spcAft>
              <a:buClr>
                <a:srgbClr val="66FFFF"/>
              </a:buClr>
              <a:buFont typeface="Arial" panose="020B0604020202020204" pitchFamily="34" charset="0"/>
              <a:buAutoNum type="arabicPeriod"/>
            </a:pPr>
            <a:r>
              <a:rPr lang="en-US" altLang="en-US">
                <a:solidFill>
                  <a:schemeClr val="bg1"/>
                </a:solidFill>
              </a:rPr>
              <a:t>Revelation 22:14-15</a:t>
            </a:r>
          </a:p>
        </p:txBody>
      </p:sp>
      <p:pic>
        <p:nvPicPr>
          <p:cNvPr id="2458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35588" y="1289050"/>
            <a:ext cx="33512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560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cs typeface="Arial" panose="020B0604020202020204" pitchFamily="34" charset="0"/>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25605"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3539430"/>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mn-lt"/>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Romans 8:13 (NASB)</a:t>
            </a:r>
          </a:p>
          <a:p>
            <a:pPr algn="just">
              <a:defRPr/>
            </a:pPr>
            <a:r>
              <a:rPr lang="en-US" sz="4000" dirty="0">
                <a:solidFill>
                  <a:schemeClr val="bg1"/>
                </a:solidFill>
                <a:latin typeface="+mn-lt"/>
              </a:rPr>
              <a:t>“for if you are living according to the flesh, you must </a:t>
            </a:r>
            <a:r>
              <a:rPr lang="en-US" sz="4000" b="1" u="sng" dirty="0">
                <a:solidFill>
                  <a:srgbClr val="FFFFCC"/>
                </a:solidFill>
                <a:latin typeface="+mn-lt"/>
              </a:rPr>
              <a:t>die</a:t>
            </a:r>
            <a:r>
              <a:rPr lang="en-US" sz="4000" dirty="0">
                <a:solidFill>
                  <a:schemeClr val="bg1"/>
                </a:solidFill>
                <a:latin typeface="+mn-lt"/>
              </a:rPr>
              <a:t>; but if by the Spirit you are putting to death the deeds of the body, you will </a:t>
            </a:r>
            <a:r>
              <a:rPr lang="en-US" sz="4000" b="1" u="sng" dirty="0">
                <a:solidFill>
                  <a:srgbClr val="FFFFCC"/>
                </a:solidFill>
                <a:latin typeface="+mn-lt"/>
              </a:rPr>
              <a:t>live</a:t>
            </a:r>
            <a:r>
              <a:rPr lang="en-US" sz="4000" dirty="0">
                <a:solidFill>
                  <a:schemeClr val="bg1"/>
                </a:solidFill>
                <a:latin typeface="+mn-lt"/>
              </a:rPr>
              <a:t>.” (NASB)</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223838" y="165847"/>
            <a:ext cx="8586787" cy="5032147"/>
          </a:xfrm>
          <a:prstGeom prst="rect">
            <a:avLst/>
          </a:prstGeom>
          <a:noFill/>
          <a:ln w="28575">
            <a:noFill/>
            <a:miter lim="800000"/>
            <a:headEnd/>
            <a:tailEnd/>
          </a:ln>
        </p:spPr>
        <p:txBody>
          <a:bodyPr>
            <a:spAutoFit/>
          </a:bodyPr>
          <a:lstStyle/>
          <a:p>
            <a:pPr algn="ctr">
              <a:spcAft>
                <a:spcPts val="24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mj-cs"/>
              </a:rPr>
              <a:t>Romans 8:38-39 (NASB)</a:t>
            </a:r>
          </a:p>
          <a:p>
            <a:pPr algn="just">
              <a:spcBef>
                <a:spcPts val="600"/>
              </a:spcBef>
              <a:spcAft>
                <a:spcPts val="600"/>
              </a:spcAft>
              <a:defRPr/>
            </a:pPr>
            <a:r>
              <a:rPr lang="en-US" altLang="en-US" sz="3600" dirty="0">
                <a:solidFill>
                  <a:schemeClr val="bg1"/>
                </a:solidFill>
                <a:latin typeface="+mn-lt"/>
              </a:rPr>
              <a:t>“</a:t>
            </a:r>
            <a:r>
              <a:rPr lang="en-US" sz="3600" dirty="0">
                <a:solidFill>
                  <a:schemeClr val="bg1"/>
                </a:solidFill>
                <a:latin typeface="+mn-lt"/>
              </a:rPr>
              <a:t>For I am convinced that neither death, nor life, nor angels, nor principalities, nor things present, nor things to come, nor powers, 39 nor height, nor depth, nor any other created thing, will be able to separate us from the love of God, which is in Christ Jesus our Lord.”</a:t>
            </a:r>
            <a:endParaRPr lang="en-US" altLang="en-US" sz="3600" dirty="0">
              <a:solidFill>
                <a:schemeClr val="bg1"/>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8676"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b="1" u="sng">
                <a:solidFill>
                  <a:srgbClr val="FFFFCC"/>
                </a:solidFill>
                <a:cs typeface="Arial" panose="020B0604020202020204" pitchFamily="34" charset="0"/>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28677"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3108543"/>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1 Corinthians 8:11 (KJV)</a:t>
            </a:r>
          </a:p>
          <a:p>
            <a:pPr algn="just">
              <a:defRPr/>
            </a:pPr>
            <a:r>
              <a:rPr lang="en-US" sz="4400" dirty="0">
                <a:solidFill>
                  <a:schemeClr val="bg1"/>
                </a:solidFill>
                <a:latin typeface="+mn-lt"/>
              </a:rPr>
              <a:t>“And through thy knowledge shall the weak brother </a:t>
            </a:r>
            <a:r>
              <a:rPr lang="en-US" sz="4400" b="1" u="sng" dirty="0">
                <a:solidFill>
                  <a:srgbClr val="FFFFCC"/>
                </a:solidFill>
                <a:latin typeface="+mn-lt"/>
              </a:rPr>
              <a:t>perish</a:t>
            </a:r>
            <a:r>
              <a:rPr lang="en-US" sz="4400" dirty="0">
                <a:solidFill>
                  <a:schemeClr val="bg1"/>
                </a:solidFill>
                <a:latin typeface="+mn-lt"/>
              </a:rPr>
              <a:t>, for whom Christ died?”</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3308598"/>
          </a:xfrm>
          <a:prstGeom prst="rect">
            <a:avLst/>
          </a:prstGeom>
          <a:noFill/>
          <a:ln w="28575">
            <a:noFill/>
            <a:miter lim="800000"/>
            <a:headEnd/>
            <a:tailEnd/>
          </a:ln>
        </p:spPr>
        <p:txBody>
          <a:bodyPr>
            <a:spAutoFit/>
          </a:bodyPr>
          <a:lstStyle/>
          <a:p>
            <a:pPr algn="ctr">
              <a:spcAft>
                <a:spcPts val="600"/>
              </a:spcAft>
              <a:defRPr/>
            </a:pPr>
            <a:r>
              <a:rPr lang="en-US" sz="4000" baseline="30000" dirty="0">
                <a:latin typeface="+mn-lt"/>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John 3:16 (NASB)</a:t>
            </a:r>
          </a:p>
          <a:p>
            <a:pPr algn="just">
              <a:defRPr/>
            </a:pPr>
            <a:r>
              <a:rPr lang="en-US" sz="4000" dirty="0">
                <a:solidFill>
                  <a:schemeClr val="bg1"/>
                </a:solidFill>
                <a:latin typeface="+mn-lt"/>
              </a:rPr>
              <a:t>“For God so loved the world, that He gave His only begotten Son, that whoever believes in Him shall not </a:t>
            </a:r>
            <a:r>
              <a:rPr lang="en-US" sz="4000" b="1" u="sng" dirty="0">
                <a:solidFill>
                  <a:srgbClr val="FFFFCC"/>
                </a:solidFill>
                <a:latin typeface="+mn-lt"/>
              </a:rPr>
              <a:t>perish</a:t>
            </a:r>
            <a:r>
              <a:rPr lang="en-US" sz="4000" dirty="0">
                <a:solidFill>
                  <a:schemeClr val="bg1"/>
                </a:solidFill>
                <a:latin typeface="+mn-lt"/>
              </a:rPr>
              <a:t>, but have eternal life.”</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0236"/>
          </a:xfrm>
        </p:spPr>
        <p:txBody>
          <a:bodyPr/>
          <a:lstStyle/>
          <a:p>
            <a:pPr>
              <a:defRPr/>
            </a:pPr>
            <a:r>
              <a:rPr lang="en-US" dirty="0">
                <a:solidFill>
                  <a:srgbClr val="00FFFF"/>
                </a:solidFill>
                <a:latin typeface="+mn-lt"/>
              </a:rPr>
              <a:t>Definition of Perish?</a:t>
            </a:r>
          </a:p>
        </p:txBody>
      </p:sp>
      <p:sp>
        <p:nvSpPr>
          <p:cNvPr id="31747" name="Content Placeholder 2"/>
          <p:cNvSpPr>
            <a:spLocks noGrp="1"/>
          </p:cNvSpPr>
          <p:nvPr>
            <p:ph idx="1"/>
          </p:nvPr>
        </p:nvSpPr>
        <p:spPr>
          <a:xfrm>
            <a:off x="342900" y="1094875"/>
            <a:ext cx="8229600" cy="3814009"/>
          </a:xfrm>
        </p:spPr>
        <p:txBody>
          <a:bodyPr/>
          <a:lstStyle/>
          <a:p>
            <a:pPr marL="0" indent="0" algn="just">
              <a:buFont typeface="Arial" panose="020B0604020202020204" pitchFamily="34" charset="0"/>
              <a:buNone/>
            </a:pPr>
            <a:r>
              <a:rPr lang="en-US" altLang="en-US" sz="4000" dirty="0">
                <a:solidFill>
                  <a:schemeClr val="bg1"/>
                </a:solidFill>
              </a:rPr>
              <a:t>“The weak Christian ‘perished’ in that he suffered spiritual loss, a sense of sin that affected his fellowship with God. This reckless use of liberty actually violates the purposes for which Christ died.”</a:t>
            </a:r>
          </a:p>
        </p:txBody>
      </p:sp>
      <p:sp>
        <p:nvSpPr>
          <p:cNvPr id="31748" name="TextBox 3"/>
          <p:cNvSpPr txBox="1">
            <a:spLocks noChangeArrowheads="1"/>
          </p:cNvSpPr>
          <p:nvPr/>
        </p:nvSpPr>
        <p:spPr bwMode="auto">
          <a:xfrm>
            <a:off x="564356" y="6368348"/>
            <a:ext cx="80152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dirty="0">
                <a:solidFill>
                  <a:schemeClr val="bg1"/>
                </a:solidFill>
              </a:rPr>
              <a:t>Robert Gromacki, </a:t>
            </a:r>
            <a:r>
              <a:rPr lang="en-US" altLang="en-US" i="1" dirty="0">
                <a:solidFill>
                  <a:schemeClr val="bg1"/>
                </a:solidFill>
              </a:rPr>
              <a:t>Called to be Saints: an Exposition of 1 Corinthians</a:t>
            </a:r>
            <a:r>
              <a:rPr lang="en-US" altLang="en-US" dirty="0">
                <a:solidFill>
                  <a:schemeClr val="bg1"/>
                </a:solidFill>
              </a:rPr>
              <a:t>, p. 107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32772"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b="1" u="sng">
                <a:solidFill>
                  <a:srgbClr val="FFFFCC"/>
                </a:solidFill>
                <a:cs typeface="Arial" panose="020B0604020202020204" pitchFamily="34" charset="0"/>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32773"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5093702"/>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1 Corinthians 9:24-27 (NASB)</a:t>
            </a:r>
          </a:p>
          <a:p>
            <a:pPr algn="just">
              <a:defRPr/>
            </a:pPr>
            <a:r>
              <a:rPr lang="en-US" sz="2800" dirty="0">
                <a:solidFill>
                  <a:schemeClr val="bg1"/>
                </a:solidFill>
                <a:latin typeface="+mn-lt"/>
              </a:rPr>
              <a:t>“Do you not know that those who run in a race all run, but </a:t>
            </a:r>
            <a:r>
              <a:rPr lang="en-US" sz="2800" i="1" dirty="0">
                <a:solidFill>
                  <a:schemeClr val="bg1"/>
                </a:solidFill>
                <a:latin typeface="+mn-lt"/>
              </a:rPr>
              <a:t>only</a:t>
            </a:r>
            <a:r>
              <a:rPr lang="en-US" sz="2800" dirty="0">
                <a:solidFill>
                  <a:schemeClr val="bg1"/>
                </a:solidFill>
                <a:latin typeface="+mn-lt"/>
              </a:rPr>
              <a:t> one receives the prize? Run in such a way that you may win. </a:t>
            </a:r>
            <a:r>
              <a:rPr lang="en-US" sz="2800" baseline="30000" dirty="0">
                <a:solidFill>
                  <a:schemeClr val="bg1"/>
                </a:solidFill>
                <a:latin typeface="+mn-lt"/>
              </a:rPr>
              <a:t>25 </a:t>
            </a:r>
            <a:r>
              <a:rPr lang="en-US" sz="2800" dirty="0">
                <a:solidFill>
                  <a:schemeClr val="bg1"/>
                </a:solidFill>
                <a:latin typeface="+mn-lt"/>
              </a:rPr>
              <a:t>Everyone who competes in the games exercises self-control in all things. They then </a:t>
            </a:r>
            <a:r>
              <a:rPr lang="en-US" sz="2800" i="1" dirty="0">
                <a:solidFill>
                  <a:schemeClr val="bg1"/>
                </a:solidFill>
                <a:latin typeface="+mn-lt"/>
              </a:rPr>
              <a:t>do it</a:t>
            </a:r>
            <a:r>
              <a:rPr lang="en-US" sz="2800" dirty="0">
                <a:solidFill>
                  <a:schemeClr val="bg1"/>
                </a:solidFill>
                <a:latin typeface="+mn-lt"/>
              </a:rPr>
              <a:t> to receive a perishable wreath, but we an imperishable. </a:t>
            </a:r>
            <a:r>
              <a:rPr lang="en-US" sz="2800" baseline="30000" dirty="0">
                <a:solidFill>
                  <a:schemeClr val="bg1"/>
                </a:solidFill>
                <a:latin typeface="+mn-lt"/>
              </a:rPr>
              <a:t>26 </a:t>
            </a:r>
            <a:r>
              <a:rPr lang="en-US" sz="2800" dirty="0">
                <a:solidFill>
                  <a:schemeClr val="bg1"/>
                </a:solidFill>
                <a:latin typeface="+mn-lt"/>
              </a:rPr>
              <a:t>Therefore I run in such a way, as not without aim; I box in such a way, as not beating the air; </a:t>
            </a:r>
            <a:r>
              <a:rPr lang="en-US" sz="2800" baseline="30000" dirty="0">
                <a:solidFill>
                  <a:schemeClr val="bg1"/>
                </a:solidFill>
                <a:latin typeface="+mn-lt"/>
              </a:rPr>
              <a:t>27 </a:t>
            </a:r>
            <a:r>
              <a:rPr lang="en-US" sz="2800" dirty="0">
                <a:solidFill>
                  <a:schemeClr val="bg1"/>
                </a:solidFill>
                <a:latin typeface="+mn-lt"/>
              </a:rPr>
              <a:t>but I discipline my body and make it my slave, so that, after I have preached to others, I myself will not be disqualified.”</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41" name="Group 33"/>
          <p:cNvGraphicFramePr>
            <a:graphicFrameLocks noGrp="1"/>
          </p:cNvGraphicFramePr>
          <p:nvPr>
            <p:extLst>
              <p:ext uri="{D42A27DB-BD31-4B8C-83A1-F6EECF244321}">
                <p14:modId xmlns:p14="http://schemas.microsoft.com/office/powerpoint/2010/main" val="3596054459"/>
              </p:ext>
            </p:extLst>
          </p:nvPr>
        </p:nvGraphicFramePr>
        <p:xfrm>
          <a:off x="156721" y="252953"/>
          <a:ext cx="8830559" cy="6425006"/>
        </p:xfrm>
        <a:graphic>
          <a:graphicData uri="http://schemas.openxmlformats.org/drawingml/2006/table">
            <a:tbl>
              <a:tblPr>
                <a:tableStyleId>{D113A9D2-9D6B-4929-AA2D-F23B5EE8CBE7}</a:tableStyleId>
              </a:tblPr>
              <a:tblGrid>
                <a:gridCol w="2805368">
                  <a:extLst>
                    <a:ext uri="{9D8B030D-6E8A-4147-A177-3AD203B41FA5}">
                      <a16:colId xmlns:a16="http://schemas.microsoft.com/office/drawing/2014/main" val="20000"/>
                    </a:ext>
                  </a:extLst>
                </a:gridCol>
                <a:gridCol w="2395703">
                  <a:extLst>
                    <a:ext uri="{9D8B030D-6E8A-4147-A177-3AD203B41FA5}">
                      <a16:colId xmlns:a16="http://schemas.microsoft.com/office/drawing/2014/main" val="20001"/>
                    </a:ext>
                  </a:extLst>
                </a:gridCol>
                <a:gridCol w="3629488">
                  <a:extLst>
                    <a:ext uri="{9D8B030D-6E8A-4147-A177-3AD203B41FA5}">
                      <a16:colId xmlns:a16="http://schemas.microsoft.com/office/drawing/2014/main" val="20002"/>
                    </a:ext>
                  </a:extLst>
                </a:gridCol>
              </a:tblGrid>
              <a:tr h="685731">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4400" b="1" kern="1200" dirty="0">
                          <a:solidFill>
                            <a:srgbClr val="00FFFF"/>
                          </a:solidFill>
                          <a:effectLst>
                            <a:outerShdw blurRad="38100" dist="38100" dir="2700000" algn="tl">
                              <a:srgbClr val="000000">
                                <a:alpha val="43137"/>
                              </a:srgbClr>
                            </a:outerShdw>
                          </a:effectLst>
                          <a:latin typeface="+mn-lt"/>
                          <a:ea typeface="+mj-ea"/>
                          <a:cs typeface="+mj-cs"/>
                        </a:rPr>
                        <a:t>Scripture’s Five Crowns </a:t>
                      </a:r>
                      <a:br>
                        <a:rPr lang="en-US" altLang="en-US" sz="3600" b="1" dirty="0">
                          <a:solidFill>
                            <a:srgbClr val="FFFF99"/>
                          </a:solidFill>
                          <a:effectLst/>
                          <a:latin typeface="Calibri" panose="020F0502020204030204" pitchFamily="34" charset="0"/>
                        </a:rPr>
                      </a:br>
                      <a:r>
                        <a:rPr lang="en-US" altLang="en-US" sz="2800" b="1" dirty="0">
                          <a:solidFill>
                            <a:srgbClr val="66FFFF"/>
                          </a:solidFill>
                          <a:effectLst/>
                          <a:latin typeface="Calibri" panose="020F0502020204030204" pitchFamily="34" charset="0"/>
                        </a:rPr>
                        <a:t>(Rev 4:10: 3:11; 2 John 8)</a:t>
                      </a:r>
                      <a:endParaRPr kumimoji="0" lang="en-US" sz="3600" b="1" i="0" u="sng" strike="noStrike" cap="none" normalizeH="0" baseline="0" dirty="0">
                        <a:ln>
                          <a:noFill/>
                        </a:ln>
                        <a:solidFill>
                          <a:srgbClr val="66FFFF"/>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extLst>
                  <a:ext uri="{0D108BD9-81ED-4DB2-BD59-A6C34878D82A}">
                    <a16:rowId xmlns:a16="http://schemas.microsoft.com/office/drawing/2014/main" val="4048066298"/>
                  </a:ext>
                </a:extLst>
              </a:tr>
              <a:tr h="68573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Scripture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Crown</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Purpose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Cor. 9:24-27</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Incorruptible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Gaining mastery over the flesh</a:t>
                      </a:r>
                      <a:endParaRPr kumimoji="0" lang="en-US" sz="2800" b="0"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Thess. 2:19-20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Rejoicing</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Soul winning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Jas. 1:12;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Rev. 2:10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Life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Enduring trials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Pet. 5:2-4</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Glory</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Shepherding God’s people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287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2 Tim. 4:8</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rPr>
                        <a:t>Righteousness</a:t>
                      </a:r>
                      <a:endParaRPr kumimoji="0" lang="en-US" sz="2800" b="1" u="none" strike="noStrike" kern="1200" cap="none" normalizeH="0" baseline="0" dirty="0">
                        <a:ln>
                          <a:noFill/>
                        </a:ln>
                        <a:solidFill>
                          <a:schemeClr val="bg2"/>
                        </a:solidFill>
                        <a:effectLst/>
                        <a:latin typeface="Calibri" panose="020F0502020204030204" pitchFamily="34" charset="0"/>
                        <a:ea typeface="+mn-ea"/>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Longing for His appearing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3584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b="1" u="sng">
                <a:solidFill>
                  <a:srgbClr val="FFFFCC"/>
                </a:solidFill>
                <a:cs typeface="Arial" panose="020B0604020202020204" pitchFamily="34" charset="0"/>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35845"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effectLst>
                  <a:outerShdw blurRad="38100" dist="38100" dir="2700000" algn="tl">
                    <a:srgbClr val="000000">
                      <a:alpha val="43137"/>
                    </a:srgbClr>
                  </a:outerShdw>
                </a:effectLst>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br>
            <a:endParaRPr lang="en-US" kern="0" dirty="0">
              <a:solidFill>
                <a:sysClr val="windowText" lastClr="000000"/>
              </a:solidFill>
              <a:latin typeface="+mn-lt"/>
              <a:cs typeface="+mn-cs"/>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4524315"/>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1 Corinthians 11:28-30, 32 (KJV)</a:t>
            </a:r>
          </a:p>
          <a:p>
            <a:pPr algn="just">
              <a:defRPr/>
            </a:pPr>
            <a:r>
              <a:rPr lang="en-US" sz="2800" dirty="0">
                <a:solidFill>
                  <a:schemeClr val="bg1"/>
                </a:solidFill>
                <a:latin typeface="+mn-lt"/>
              </a:rPr>
              <a:t>“But let a man examine himself, and so let him eat of that bread, and drink of that cup.</a:t>
            </a:r>
            <a:r>
              <a:rPr lang="en-US" sz="2800" baseline="30000" dirty="0">
                <a:solidFill>
                  <a:schemeClr val="bg1"/>
                </a:solidFill>
                <a:latin typeface="+mn-lt"/>
              </a:rPr>
              <a:t>29 </a:t>
            </a:r>
            <a:r>
              <a:rPr lang="en-US" sz="2800" dirty="0">
                <a:solidFill>
                  <a:schemeClr val="bg1"/>
                </a:solidFill>
                <a:latin typeface="+mn-lt"/>
              </a:rPr>
              <a:t>For he that </a:t>
            </a:r>
            <a:r>
              <a:rPr lang="en-US" sz="2800" dirty="0" err="1">
                <a:solidFill>
                  <a:schemeClr val="bg1"/>
                </a:solidFill>
                <a:latin typeface="+mn-lt"/>
              </a:rPr>
              <a:t>eateth</a:t>
            </a:r>
            <a:r>
              <a:rPr lang="en-US" sz="2800" dirty="0">
                <a:solidFill>
                  <a:schemeClr val="bg1"/>
                </a:solidFill>
                <a:latin typeface="+mn-lt"/>
              </a:rPr>
              <a:t> and </a:t>
            </a:r>
            <a:r>
              <a:rPr lang="en-US" sz="2800" dirty="0" err="1">
                <a:solidFill>
                  <a:schemeClr val="bg1"/>
                </a:solidFill>
                <a:latin typeface="+mn-lt"/>
              </a:rPr>
              <a:t>drinketh</a:t>
            </a:r>
            <a:r>
              <a:rPr lang="en-US" sz="2800" dirty="0">
                <a:solidFill>
                  <a:schemeClr val="bg1"/>
                </a:solidFill>
                <a:latin typeface="+mn-lt"/>
              </a:rPr>
              <a:t> unworthily, </a:t>
            </a:r>
            <a:r>
              <a:rPr lang="en-US" sz="2800" dirty="0" err="1">
                <a:solidFill>
                  <a:schemeClr val="bg1"/>
                </a:solidFill>
                <a:latin typeface="+mn-lt"/>
              </a:rPr>
              <a:t>eateth</a:t>
            </a:r>
            <a:r>
              <a:rPr lang="en-US" sz="2800" dirty="0">
                <a:solidFill>
                  <a:schemeClr val="bg1"/>
                </a:solidFill>
                <a:latin typeface="+mn-lt"/>
              </a:rPr>
              <a:t> and </a:t>
            </a:r>
            <a:r>
              <a:rPr lang="en-US" sz="2800" dirty="0" err="1">
                <a:solidFill>
                  <a:schemeClr val="bg1"/>
                </a:solidFill>
                <a:latin typeface="+mn-lt"/>
              </a:rPr>
              <a:t>drinketh</a:t>
            </a:r>
            <a:r>
              <a:rPr lang="en-US" sz="2800" dirty="0">
                <a:solidFill>
                  <a:schemeClr val="bg1"/>
                </a:solidFill>
                <a:latin typeface="+mn-lt"/>
              </a:rPr>
              <a:t> </a:t>
            </a:r>
            <a:r>
              <a:rPr lang="en-US" sz="2800" b="1" u="sng" dirty="0">
                <a:solidFill>
                  <a:srgbClr val="FFFFCC"/>
                </a:solidFill>
                <a:latin typeface="+mn-lt"/>
              </a:rPr>
              <a:t>damnation</a:t>
            </a:r>
            <a:r>
              <a:rPr lang="en-US" sz="2800" dirty="0">
                <a:solidFill>
                  <a:schemeClr val="bg1"/>
                </a:solidFill>
                <a:latin typeface="+mn-lt"/>
              </a:rPr>
              <a:t> to himself, not discerning the Lord's body.</a:t>
            </a:r>
            <a:r>
              <a:rPr lang="en-US" sz="2800" baseline="30000" dirty="0">
                <a:solidFill>
                  <a:schemeClr val="bg1"/>
                </a:solidFill>
                <a:latin typeface="+mn-lt"/>
              </a:rPr>
              <a:t>30 </a:t>
            </a:r>
            <a:r>
              <a:rPr lang="en-US" sz="2800" dirty="0">
                <a:solidFill>
                  <a:schemeClr val="bg1"/>
                </a:solidFill>
                <a:latin typeface="+mn-lt"/>
              </a:rPr>
              <a:t>For this cause many are weak and sickly among you, and many sleep.</a:t>
            </a:r>
            <a:r>
              <a:rPr lang="en-US" sz="2800" baseline="30000" dirty="0">
                <a:solidFill>
                  <a:schemeClr val="bg1"/>
                </a:solidFill>
                <a:latin typeface="+mn-lt"/>
              </a:rPr>
              <a:t>31 </a:t>
            </a:r>
            <a:r>
              <a:rPr lang="en-US" sz="2800" dirty="0">
                <a:solidFill>
                  <a:schemeClr val="bg1"/>
                </a:solidFill>
                <a:latin typeface="+mn-lt"/>
              </a:rPr>
              <a:t>For if we would judge ourselves, we should not be judged.</a:t>
            </a:r>
            <a:r>
              <a:rPr lang="en-US" sz="2800" baseline="30000" dirty="0">
                <a:solidFill>
                  <a:schemeClr val="bg1"/>
                </a:solidFill>
                <a:latin typeface="+mn-lt"/>
              </a:rPr>
              <a:t>32 </a:t>
            </a:r>
            <a:r>
              <a:rPr lang="en-US" sz="2800" dirty="0">
                <a:solidFill>
                  <a:schemeClr val="bg1"/>
                </a:solidFill>
                <a:latin typeface="+mn-lt"/>
              </a:rPr>
              <a:t>But when we are judged, we are chastened of the Lord, that we should not be condemned with the world.”</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4524315"/>
          </a:xfrm>
          <a:prstGeom prst="rect">
            <a:avLst/>
          </a:prstGeom>
          <a:noFill/>
          <a:ln w="28575">
            <a:noFill/>
            <a:miter lim="800000"/>
            <a:headEnd/>
            <a:tailEnd/>
          </a:ln>
        </p:spPr>
        <p:txBody>
          <a:bodyPr>
            <a:spAutoFit/>
          </a:bodyPr>
          <a:lstStyle/>
          <a:p>
            <a:pPr algn="ctr">
              <a:spcAft>
                <a:spcPts val="2400"/>
              </a:spcAft>
              <a:defRPr/>
            </a:pPr>
            <a:r>
              <a:rPr lang="en-US" sz="4400" b="1" dirty="0">
                <a:solidFill>
                  <a:srgbClr val="00FFFF"/>
                </a:solidFill>
                <a:effectLst>
                  <a:outerShdw blurRad="38100" dist="38100" dir="2700000" algn="tl">
                    <a:srgbClr val="000000">
                      <a:alpha val="43137"/>
                    </a:srgbClr>
                  </a:outerShdw>
                </a:effectLst>
                <a:latin typeface="+mn-lt"/>
                <a:ea typeface="+mj-ea"/>
                <a:cs typeface="+mj-cs"/>
              </a:rPr>
              <a:t> 1 Corinthians 11:28-30, 32 (NASB)</a:t>
            </a:r>
          </a:p>
          <a:p>
            <a:pPr algn="just">
              <a:defRPr/>
            </a:pPr>
            <a:r>
              <a:rPr lang="en-US" sz="2800" dirty="0">
                <a:solidFill>
                  <a:schemeClr val="bg1"/>
                </a:solidFill>
                <a:latin typeface="+mn-lt"/>
              </a:rPr>
              <a:t>“But a man must examine himself, and in so doing he is to eat of the bread and drink of the cup. </a:t>
            </a:r>
            <a:r>
              <a:rPr lang="en-US" sz="2800" baseline="30000" dirty="0">
                <a:solidFill>
                  <a:schemeClr val="bg1"/>
                </a:solidFill>
                <a:latin typeface="+mn-lt"/>
              </a:rPr>
              <a:t>29 </a:t>
            </a:r>
            <a:r>
              <a:rPr lang="en-US" sz="2800" dirty="0">
                <a:solidFill>
                  <a:schemeClr val="bg1"/>
                </a:solidFill>
                <a:latin typeface="+mn-lt"/>
              </a:rPr>
              <a:t>For he who eats and drinks, eats and drinks judgment to himself if he does not judge the body rightly. </a:t>
            </a:r>
            <a:r>
              <a:rPr lang="en-US" sz="2800" baseline="30000" dirty="0">
                <a:solidFill>
                  <a:schemeClr val="bg1"/>
                </a:solidFill>
                <a:latin typeface="+mn-lt"/>
              </a:rPr>
              <a:t>30 </a:t>
            </a:r>
            <a:r>
              <a:rPr lang="en-US" sz="2800" dirty="0">
                <a:solidFill>
                  <a:schemeClr val="bg1"/>
                </a:solidFill>
                <a:latin typeface="+mn-lt"/>
              </a:rPr>
              <a:t>For this reason many among you are weak and sick, and a number sleep. </a:t>
            </a:r>
            <a:r>
              <a:rPr lang="en-US" sz="2800" baseline="30000" dirty="0">
                <a:solidFill>
                  <a:schemeClr val="bg1"/>
                </a:solidFill>
                <a:latin typeface="+mn-lt"/>
              </a:rPr>
              <a:t>31 </a:t>
            </a:r>
            <a:r>
              <a:rPr lang="en-US" sz="2800" dirty="0">
                <a:solidFill>
                  <a:schemeClr val="bg1"/>
                </a:solidFill>
                <a:latin typeface="+mn-lt"/>
              </a:rPr>
              <a:t>But if we judged ourselves rightly, we would not be judged... </a:t>
            </a:r>
            <a:r>
              <a:rPr lang="en-US" sz="2800" baseline="30000" dirty="0">
                <a:solidFill>
                  <a:schemeClr val="bg1"/>
                </a:solidFill>
                <a:latin typeface="+mn-lt"/>
              </a:rPr>
              <a:t>32 </a:t>
            </a:r>
            <a:r>
              <a:rPr lang="en-US" sz="2800" dirty="0">
                <a:solidFill>
                  <a:schemeClr val="bg1"/>
                </a:solidFill>
                <a:latin typeface="+mn-lt"/>
              </a:rPr>
              <a:t>But when we are judged, we are disciplined by the Lord so that we will not be condemned along with the world.”</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38916"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b="1" u="sng">
                <a:solidFill>
                  <a:srgbClr val="FFFFCC"/>
                </a:solidFill>
                <a:cs typeface="Arial" panose="020B0604020202020204" pitchFamily="34" charset="0"/>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38917"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3108543"/>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1 Corinthians 15:2 (NASB)</a:t>
            </a:r>
            <a:endParaRPr lang="en-US" sz="4800" dirty="0">
              <a:solidFill>
                <a:schemeClr val="bg1"/>
              </a:solidFill>
              <a:latin typeface="+mn-lt"/>
            </a:endParaRPr>
          </a:p>
          <a:p>
            <a:pPr algn="just">
              <a:defRPr/>
            </a:pPr>
            <a:r>
              <a:rPr lang="en-US" sz="4400" dirty="0">
                <a:solidFill>
                  <a:schemeClr val="bg1"/>
                </a:solidFill>
                <a:latin typeface="+mn-lt"/>
              </a:rPr>
              <a:t>“by which also you are saved, if you hold fast the word which I preached to you, unless you believed in </a:t>
            </a:r>
            <a:r>
              <a:rPr lang="en-US" sz="4400" b="1" u="sng" dirty="0">
                <a:solidFill>
                  <a:srgbClr val="FFFFCC"/>
                </a:solidFill>
                <a:latin typeface="+mn-lt"/>
              </a:rPr>
              <a:t>vain</a:t>
            </a:r>
            <a:r>
              <a:rPr lang="en-US" sz="4400" dirty="0">
                <a:solidFill>
                  <a:schemeClr val="bg1"/>
                </a:solidFill>
                <a:latin typeface="+mn-lt"/>
              </a:rPr>
              <a:t>.”</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4524315"/>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1 Corinthians 15:12 (NASB)</a:t>
            </a:r>
          </a:p>
          <a:p>
            <a:pPr algn="just">
              <a:defRPr/>
            </a:pPr>
            <a:r>
              <a:rPr lang="en-US" sz="4400" dirty="0">
                <a:solidFill>
                  <a:schemeClr val="bg1"/>
                </a:solidFill>
                <a:latin typeface="+mn-lt"/>
              </a:rPr>
              <a:t>“Now if Christ is preached, that He has been raised from the dead, how do some among you say that there is no resurrection of the dead?”</a:t>
            </a:r>
          </a:p>
          <a:p>
            <a:pPr algn="just">
              <a:defRPr/>
            </a:pPr>
            <a:endParaRPr lang="en-US" sz="4800" dirty="0">
              <a:solidFill>
                <a:schemeClr val="bg1"/>
              </a:solidFill>
              <a:latin typeface="+mn-lt"/>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3785652"/>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Acts 17:32 (NASB)</a:t>
            </a:r>
          </a:p>
          <a:p>
            <a:pPr algn="just">
              <a:defRPr/>
            </a:pPr>
            <a:r>
              <a:rPr lang="en-US" sz="4400" dirty="0">
                <a:solidFill>
                  <a:schemeClr val="bg1"/>
                </a:solidFill>
                <a:latin typeface="+mn-lt"/>
              </a:rPr>
              <a:t>“Now when they heard of the resurrection of the dead, some began to sneer, but others said, “We shall hear you again concerning this.”</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altLang="en-US"/>
          </a:p>
        </p:txBody>
      </p:sp>
      <p:pic>
        <p:nvPicPr>
          <p:cNvPr id="4301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7175" y="318294"/>
            <a:ext cx="8629650" cy="62214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3012" name="Oval 7"/>
          <p:cNvSpPr>
            <a:spLocks noChangeArrowheads="1"/>
          </p:cNvSpPr>
          <p:nvPr/>
        </p:nvSpPr>
        <p:spPr bwMode="auto">
          <a:xfrm>
            <a:off x="3771900" y="2781300"/>
            <a:ext cx="1600200" cy="914400"/>
          </a:xfrm>
          <a:prstGeom prst="ellipse">
            <a:avLst/>
          </a:prstGeom>
          <a:noFill/>
          <a:ln w="762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52400"/>
            <a:ext cx="8791575" cy="3108543"/>
          </a:xfrm>
          <a:prstGeom prst="rect">
            <a:avLst/>
          </a:prstGeom>
          <a:noFill/>
          <a:ln w="28575">
            <a:noFill/>
            <a:miter lim="800000"/>
            <a:headEnd/>
            <a:tailEnd/>
          </a:ln>
        </p:spPr>
        <p:txBody>
          <a:bodyPr>
            <a:spAutoFit/>
          </a:bodyPr>
          <a:lstStyle/>
          <a:p>
            <a:pPr algn="ctr">
              <a:spcAft>
                <a:spcPts val="2400"/>
              </a:spcAft>
              <a:defRPr/>
            </a:pPr>
            <a:r>
              <a:rPr lang="en-US" sz="3600" baseline="30000" dirty="0">
                <a:latin typeface="Calibri" panose="020F0502020204030204" pitchFamily="34" charset="0"/>
              </a:rPr>
              <a:t> </a:t>
            </a:r>
            <a:r>
              <a:rPr lang="en-US" sz="4400" b="1" dirty="0">
                <a:solidFill>
                  <a:srgbClr val="00FFFF"/>
                </a:solidFill>
                <a:effectLst>
                  <a:outerShdw blurRad="38100" dist="38100" dir="2700000" algn="tl">
                    <a:srgbClr val="000000">
                      <a:alpha val="43137"/>
                    </a:srgbClr>
                  </a:outerShdw>
                </a:effectLst>
                <a:latin typeface="+mn-lt"/>
                <a:ea typeface="+mj-ea"/>
                <a:cs typeface="+mj-cs"/>
              </a:rPr>
              <a:t>1 Corinthians 15:14 (NASB)</a:t>
            </a:r>
            <a:endParaRPr lang="en-US" sz="4800" dirty="0">
              <a:solidFill>
                <a:schemeClr val="bg1"/>
              </a:solidFill>
              <a:latin typeface="+mn-lt"/>
            </a:endParaRPr>
          </a:p>
          <a:p>
            <a:pPr algn="just">
              <a:defRPr/>
            </a:pPr>
            <a:r>
              <a:rPr lang="en-US" sz="4400" dirty="0">
                <a:solidFill>
                  <a:schemeClr val="bg1"/>
                </a:solidFill>
                <a:latin typeface="+mn-lt"/>
              </a:rPr>
              <a:t>“and if Christ has not been raised, then our preaching is vain, your faith also is </a:t>
            </a:r>
            <a:r>
              <a:rPr lang="en-US" sz="4400" b="1" u="sng" dirty="0">
                <a:solidFill>
                  <a:srgbClr val="FFFFCC"/>
                </a:solidFill>
                <a:latin typeface="+mn-lt"/>
              </a:rPr>
              <a:t>vain</a:t>
            </a:r>
            <a:r>
              <a:rPr lang="en-US" sz="4400" dirty="0">
                <a:solidFill>
                  <a:schemeClr val="bg1"/>
                </a:solidFill>
                <a:latin typeface="+mn-lt"/>
              </a:rPr>
              <a:t>.”</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46085"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rPr>
              <a:t>“Eternal Security means that those who have been </a:t>
            </a:r>
            <a:r>
              <a:rPr lang="en-US" i="1" dirty="0">
                <a:solidFill>
                  <a:schemeClr val="bg1"/>
                </a:solidFill>
              </a:rPr>
              <a:t>genuinely saved</a:t>
            </a:r>
            <a:r>
              <a:rPr lang="en-US" dirty="0">
                <a:solidFill>
                  <a:schemeClr val="bg1"/>
                </a:solidFill>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chemeClr val="bg1"/>
                </a:solidFill>
                <a:latin typeface="Calibri" panose="020F0502020204030204" pitchFamily="34" charset="0"/>
              </a:rPr>
              <a:t>Dennis Rokser, </a:t>
            </a:r>
            <a:r>
              <a:rPr lang="en-US" altLang="en-US" i="1">
                <a:solidFill>
                  <a:schemeClr val="bg1"/>
                </a:solidFill>
                <a:latin typeface="Calibri" panose="020F0502020204030204" pitchFamily="34" charset="0"/>
              </a:rPr>
              <a:t>Shall Never Perish Forever</a:t>
            </a:r>
            <a:r>
              <a:rPr lang="en-US" altLang="en-US">
                <a:solidFill>
                  <a:schemeClr val="bg1"/>
                </a:solidFill>
                <a:latin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4182</TotalTime>
  <Words>926</Words>
  <Application>Microsoft Office PowerPoint</Application>
  <PresentationFormat>On-screen Show (4:3)</PresentationFormat>
  <Paragraphs>254</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1_Office Theme</vt:lpstr>
      <vt:lpstr>Soteriology Session 36</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Response to Problem Passages</vt:lpstr>
      <vt:lpstr>Response to Problem Passages</vt:lpstr>
      <vt:lpstr>Response to Problem Passages</vt:lpstr>
      <vt:lpstr>Response to Problem Passages</vt:lpstr>
      <vt:lpstr>Response to Problem Passages</vt:lpstr>
      <vt:lpstr>5. Passages From Paul</vt:lpstr>
      <vt:lpstr>5. Passages From Paul</vt:lpstr>
      <vt:lpstr>5. Passages From Paul</vt:lpstr>
      <vt:lpstr>Household Codes</vt:lpstr>
      <vt:lpstr>5. Passages From Paul</vt:lpstr>
      <vt:lpstr>PowerPoint Presentation</vt:lpstr>
      <vt:lpstr>PowerPoint Presentation</vt:lpstr>
      <vt:lpstr>5. Passages From Paul</vt:lpstr>
      <vt:lpstr>PowerPoint Presentation</vt:lpstr>
      <vt:lpstr>PowerPoint Presentation</vt:lpstr>
      <vt:lpstr>Definition of Perish?</vt:lpstr>
      <vt:lpstr>5. Passages From Paul</vt:lpstr>
      <vt:lpstr>PowerPoint Presentation</vt:lpstr>
      <vt:lpstr>PowerPoint Presentation</vt:lpstr>
      <vt:lpstr>5. Passages From Paul</vt:lpstr>
      <vt:lpstr>PowerPoint Presentation</vt:lpstr>
      <vt:lpstr>PowerPoint Presentation</vt:lpstr>
      <vt:lpstr>5. Passages From Paul</vt:lpstr>
      <vt:lpstr>PowerPoint Presentation</vt:lpstr>
      <vt:lpstr>PowerPoint Presentation</vt:lpstr>
      <vt:lpstr>PowerPoint Presentation</vt:lpstr>
      <vt:lpstr>PowerPoint Presentation</vt:lpstr>
      <vt:lpstr>PowerPoint Presentation</vt:lpstr>
      <vt:lpstr>CONCLUSION</vt:lpstr>
      <vt:lpstr>5. Passages From Paul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Jim McGowan</cp:lastModifiedBy>
  <cp:revision>386</cp:revision>
  <cp:lastPrinted>2016-05-04T00:54:07Z</cp:lastPrinted>
  <dcterms:created xsi:type="dcterms:W3CDTF">2016-02-18T16:07:28Z</dcterms:created>
  <dcterms:modified xsi:type="dcterms:W3CDTF">2016-10-19T03:08:39Z</dcterms:modified>
</cp:coreProperties>
</file>