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handoutMasterIdLst>
    <p:handoutMasterId r:id="rId58"/>
  </p:handoutMasterIdLst>
  <p:sldIdLst>
    <p:sldId id="2067" r:id="rId2"/>
    <p:sldId id="2068" r:id="rId3"/>
    <p:sldId id="2069" r:id="rId4"/>
    <p:sldId id="2070" r:id="rId5"/>
    <p:sldId id="2071" r:id="rId6"/>
    <p:sldId id="2072" r:id="rId7"/>
    <p:sldId id="2073" r:id="rId8"/>
    <p:sldId id="2074" r:id="rId9"/>
    <p:sldId id="2075" r:id="rId10"/>
    <p:sldId id="2076" r:id="rId11"/>
    <p:sldId id="2077" r:id="rId12"/>
    <p:sldId id="2078" r:id="rId13"/>
    <p:sldId id="2109" r:id="rId14"/>
    <p:sldId id="1974" r:id="rId15"/>
    <p:sldId id="2110" r:id="rId16"/>
    <p:sldId id="2128" r:id="rId17"/>
    <p:sldId id="2111" r:id="rId18"/>
    <p:sldId id="2172" r:id="rId19"/>
    <p:sldId id="2219" r:id="rId20"/>
    <p:sldId id="2112" r:id="rId21"/>
    <p:sldId id="2132" r:id="rId22"/>
    <p:sldId id="2143" r:id="rId23"/>
    <p:sldId id="2113" r:id="rId24"/>
    <p:sldId id="2141" r:id="rId25"/>
    <p:sldId id="2191" r:id="rId26"/>
    <p:sldId id="2139" r:id="rId27"/>
    <p:sldId id="2142" r:id="rId28"/>
    <p:sldId id="2114" r:id="rId29"/>
    <p:sldId id="2192" r:id="rId30"/>
    <p:sldId id="2147" r:id="rId31"/>
    <p:sldId id="2115" r:id="rId32"/>
    <p:sldId id="2148" r:id="rId33"/>
    <p:sldId id="2205" r:id="rId34"/>
    <p:sldId id="2206" r:id="rId35"/>
    <p:sldId id="2204" r:id="rId36"/>
    <p:sldId id="2207" r:id="rId37"/>
    <p:sldId id="2208" r:id="rId38"/>
    <p:sldId id="2209" r:id="rId39"/>
    <p:sldId id="2161" r:id="rId40"/>
    <p:sldId id="2149" r:id="rId41"/>
    <p:sldId id="2210" r:id="rId42"/>
    <p:sldId id="2211" r:id="rId43"/>
    <p:sldId id="2220" r:id="rId44"/>
    <p:sldId id="2221" r:id="rId45"/>
    <p:sldId id="2222" r:id="rId46"/>
    <p:sldId id="2212" r:id="rId47"/>
    <p:sldId id="2158" r:id="rId48"/>
    <p:sldId id="2213" r:id="rId49"/>
    <p:sldId id="2214" r:id="rId50"/>
    <p:sldId id="2215" r:id="rId51"/>
    <p:sldId id="2216" r:id="rId52"/>
    <p:sldId id="2217" r:id="rId53"/>
    <p:sldId id="2093" r:id="rId54"/>
    <p:sldId id="2116" r:id="rId55"/>
    <p:sldId id="2218" r:id="rId5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0099FF"/>
    <a:srgbClr val="FFFF99"/>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3" autoAdjust="0"/>
    <p:restoredTop sz="91654" autoAdjust="0"/>
  </p:normalViewPr>
  <p:slideViewPr>
    <p:cSldViewPr>
      <p:cViewPr varScale="1">
        <p:scale>
          <a:sx n="66" d="100"/>
          <a:sy n="66" d="100"/>
        </p:scale>
        <p:origin x="16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t>9/11/2016</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3584848-F49B-4589-80F1-8AC4D2C6A1D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F41E18F-390D-4F91-A927-C920FDC3A918}" type="slidenum">
              <a:rPr lang="en-US" altLang="en-US" sz="1400"/>
              <a:pPr/>
              <a:t>2</a:t>
            </a:fld>
            <a:endParaRPr lang="en-US" altLang="en-US" sz="1400"/>
          </a:p>
        </p:txBody>
      </p:sp>
      <p:sp>
        <p:nvSpPr>
          <p:cNvPr id="1843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843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8439"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8CEB152-DFC2-4A58-8372-A8C7420B011B}" type="slidenum">
              <a:rPr lang="en-US" altLang="en-US" sz="1300"/>
              <a:pPr/>
              <a:t>15</a:t>
            </a:fld>
            <a:endParaRPr lang="en-US" altLang="en-US" sz="130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4096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4096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4096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891FD72-9B6D-4A34-B18D-B36686B67347}" type="slidenum">
              <a:rPr lang="en-US" altLang="en-US" sz="1300"/>
              <a:pPr/>
              <a:t>16</a:t>
            </a:fld>
            <a:endParaRPr lang="en-US" altLang="en-US" sz="130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4301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4301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4301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918174D-5D5A-4A94-8C8C-8DBF49FD9FFD}" type="slidenum">
              <a:rPr lang="en-US" altLang="en-US" sz="1300"/>
              <a:pPr/>
              <a:t>17</a:t>
            </a:fld>
            <a:endParaRPr lang="en-US" altLang="en-US" sz="130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4506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4506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4506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0ABAD5C-1E49-4319-8C53-45035CEC1F84}" type="slidenum">
              <a:rPr lang="en-US" altLang="en-US" sz="1300"/>
              <a:pPr/>
              <a:t>18</a:t>
            </a:fld>
            <a:endParaRPr lang="en-US" altLang="en-US" sz="130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4710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4711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4711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7075653-0E73-4235-B32A-402A3919D6B6}" type="slidenum">
              <a:rPr lang="en-US" altLang="en-US" sz="1300"/>
              <a:pPr/>
              <a:t>20</a:t>
            </a:fld>
            <a:endParaRPr lang="en-US" altLang="en-US" sz="130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6349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6349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6349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34A8A96-01C4-4B0D-BF0B-4C1B7168EB88}" type="slidenum">
              <a:rPr lang="en-US" altLang="en-US" sz="1300"/>
              <a:pPr/>
              <a:t>21</a:t>
            </a:fld>
            <a:endParaRPr lang="en-US" altLang="en-US" sz="130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6554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6554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6554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A919F70-FBA4-4FB8-933A-15C688366292}" type="slidenum">
              <a:rPr lang="en-US" altLang="en-US" sz="1300"/>
              <a:pPr/>
              <a:t>23</a:t>
            </a:fld>
            <a:endParaRPr lang="en-US" altLang="en-US" sz="130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8806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8807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8807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B40E019-3233-4E83-A961-05496FED95D9}" type="slidenum">
              <a:rPr lang="en-US" altLang="en-US" sz="1300"/>
              <a:pPr/>
              <a:t>28</a:t>
            </a:fld>
            <a:endParaRPr lang="en-US" altLang="en-US" sz="13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035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0358"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0359"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E623814-A362-4DF1-B2D8-8E2AF2A0C028}" type="slidenum">
              <a:rPr lang="en-US" altLang="en-US" sz="1300"/>
              <a:pPr/>
              <a:t>29</a:t>
            </a:fld>
            <a:endParaRPr lang="en-US" altLang="en-US" sz="13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240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240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240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93420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1B5F9BB-D3CC-472D-9D68-8097C97C27EF}" type="slidenum">
              <a:rPr lang="en-US" altLang="en-US" sz="1300"/>
              <a:pPr/>
              <a:t>30</a:t>
            </a:fld>
            <a:endParaRPr lang="en-US" altLang="en-US" sz="130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445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445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445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8996EC7-5984-4798-92C4-F6F0574BDA2B}" type="slidenum">
              <a:rPr lang="en-US" altLang="en-US" sz="1400"/>
              <a:pPr/>
              <a:t>5</a:t>
            </a:fld>
            <a:endParaRPr lang="en-US" altLang="en-US" sz="1400"/>
          </a:p>
        </p:txBody>
      </p:sp>
      <p:sp>
        <p:nvSpPr>
          <p:cNvPr id="225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225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22535"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8249194-83B0-48FF-B183-3BBF55E1CFF2}" type="slidenum">
              <a:rPr lang="en-US" altLang="en-US" sz="1300"/>
              <a:pPr/>
              <a:t>31</a:t>
            </a:fld>
            <a:endParaRPr lang="en-US" altLang="en-US" sz="130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650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650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650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32</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33</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4229289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34</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3473013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36</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26005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37</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373286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38</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1597275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41</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1698021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42</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1684872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46</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2088496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F4757DB-F2CD-4153-B5B0-B4F14F0395B2}" type="slidenum">
              <a:rPr lang="en-US" altLang="en-US" sz="1400"/>
              <a:pPr/>
              <a:t>7</a:t>
            </a:fld>
            <a:endParaRPr lang="en-US" altLang="en-US" sz="1400"/>
          </a:p>
        </p:txBody>
      </p:sp>
      <p:sp>
        <p:nvSpPr>
          <p:cNvPr id="2560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2560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25607"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5707FAE-7C47-4BC6-8017-37C19B05F222}" type="slidenum">
              <a:rPr lang="en-US" altLang="en-US" sz="1300"/>
              <a:pPr/>
              <a:t>47</a:t>
            </a:fld>
            <a:endParaRPr lang="en-US" altLang="en-US" sz="130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90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90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90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5707FAE-7C47-4BC6-8017-37C19B05F222}" type="slidenum">
              <a:rPr lang="en-US" altLang="en-US" sz="1300"/>
              <a:pPr/>
              <a:t>48</a:t>
            </a:fld>
            <a:endParaRPr lang="en-US" altLang="en-US" sz="130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90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90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90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3886764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5707FAE-7C47-4BC6-8017-37C19B05F222}" type="slidenum">
              <a:rPr lang="en-US" altLang="en-US" sz="1300"/>
              <a:pPr/>
              <a:t>49</a:t>
            </a:fld>
            <a:endParaRPr lang="en-US" altLang="en-US" sz="130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90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90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90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138076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5707FAE-7C47-4BC6-8017-37C19B05F222}" type="slidenum">
              <a:rPr lang="en-US" altLang="en-US" sz="1300"/>
              <a:pPr/>
              <a:t>50</a:t>
            </a:fld>
            <a:endParaRPr lang="en-US" altLang="en-US" sz="130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90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90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90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4147786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5707FAE-7C47-4BC6-8017-37C19B05F222}" type="slidenum">
              <a:rPr lang="en-US" altLang="en-US" sz="1300"/>
              <a:pPr/>
              <a:t>51</a:t>
            </a:fld>
            <a:endParaRPr lang="en-US" altLang="en-US" sz="130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90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90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90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2923410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5707FAE-7C47-4BC6-8017-37C19B05F222}" type="slidenum">
              <a:rPr lang="en-US" altLang="en-US" sz="1300"/>
              <a:pPr/>
              <a:t>52</a:t>
            </a:fld>
            <a:endParaRPr lang="en-US" altLang="en-US" sz="130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90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90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90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452603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28182BD-E40B-47A8-8116-E6EFC86439FB}" type="slidenum">
              <a:rPr lang="en-US" altLang="en-US" sz="1300"/>
              <a:pPr/>
              <a:t>54</a:t>
            </a:fld>
            <a:endParaRPr lang="en-US" altLang="en-US" sz="130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3210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3210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3210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1EBAAF6-4404-48D1-8C7C-57B7ED0B2A87}" type="slidenum">
              <a:rPr lang="en-US" altLang="en-US" sz="1400"/>
              <a:pPr/>
              <a:t>9</a:t>
            </a:fld>
            <a:endParaRPr lang="en-US" altLang="en-US" sz="1400"/>
          </a:p>
        </p:txBody>
      </p:sp>
      <p:sp>
        <p:nvSpPr>
          <p:cNvPr id="286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2867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28679"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2CF18C7-1503-4E6D-8644-9C2233873786}" type="slidenum">
              <a:rPr lang="en-US" altLang="en-US" sz="1400"/>
              <a:pPr/>
              <a:t>10</a:t>
            </a:fld>
            <a:endParaRPr lang="en-US" altLang="en-US" sz="1400"/>
          </a:p>
        </p:txBody>
      </p:sp>
      <p:sp>
        <p:nvSpPr>
          <p:cNvPr id="307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072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0727"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47397CD-5B6D-4570-85DB-F594C11C334C}" type="slidenum">
              <a:rPr lang="en-US" altLang="en-US" sz="1400"/>
              <a:pPr/>
              <a:t>11</a:t>
            </a:fld>
            <a:endParaRPr lang="en-US" altLang="en-US" sz="1400"/>
          </a:p>
        </p:txBody>
      </p:sp>
      <p:sp>
        <p:nvSpPr>
          <p:cNvPr id="327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277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2775"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8BEB202-405D-4BEF-AA69-5602F8E4C56E}" type="slidenum">
              <a:rPr lang="en-US" altLang="en-US" sz="1400"/>
              <a:pPr/>
              <a:t>12</a:t>
            </a:fld>
            <a:endParaRPr lang="en-US" altLang="en-US" sz="1400"/>
          </a:p>
        </p:txBody>
      </p:sp>
      <p:sp>
        <p:nvSpPr>
          <p:cNvPr id="348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48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482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66A7D2F-C0F0-4AFD-914B-F59F09356602}" type="slidenum">
              <a:rPr lang="en-US" altLang="en-US" sz="1400"/>
              <a:pPr/>
              <a:t>13</a:t>
            </a:fld>
            <a:endParaRPr lang="en-US" altLang="en-US" sz="1400"/>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68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9E40858-ED9E-452E-9A39-2DAD69F95A26}" type="slidenum">
              <a:rPr lang="en-US" altLang="en-US" sz="1300"/>
              <a:pPr/>
              <a:t>14</a:t>
            </a:fld>
            <a:endParaRPr lang="en-US" altLang="en-US" sz="130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3891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8918"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8919"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vl1pPr>
          </a:lstStyle>
          <a:p>
            <a:pPr>
              <a:defRPr/>
            </a:pPr>
            <a:fld id="{29634EE1-7EB7-4B53-9DE7-78AC25DB4F0A}" type="slidenum">
              <a:rPr lang="en-US" altLang="en-US"/>
              <a:pPr>
                <a:defRPr/>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4713" y="1828800"/>
            <a:ext cx="48545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ctrTitle" sz="quarter"/>
          </p:nvPr>
        </p:nvSpPr>
        <p:spPr>
          <a:xfrm>
            <a:off x="381000" y="304800"/>
            <a:ext cx="8534400" cy="1143000"/>
          </a:xfrm>
        </p:spPr>
        <p:txBody>
          <a:bodyPr/>
          <a:lstStyle/>
          <a:p>
            <a:pPr eaLnBrk="1" hangingPunct="1"/>
            <a:r>
              <a:rPr lang="en-US" altLang="en-US" dirty="0">
                <a:latin typeface="Calibri" panose="020F0502020204030204" pitchFamily="34" charset="0"/>
                <a:cs typeface="Calibri" panose="020F0502020204030204" pitchFamily="34" charset="0"/>
              </a:rPr>
              <a:t>THE BIBLE AND VOTING</a:t>
            </a:r>
            <a:br>
              <a:rPr lang="en-US" altLang="en-US"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Part 16</a:t>
            </a:r>
            <a:endParaRPr lang="en-US" altLang="en-US" dirty="0">
              <a:latin typeface="Calibri" panose="020F0502020204030204" pitchFamily="34" charset="0"/>
              <a:cs typeface="Calibri" panose="020F0502020204030204" pitchFamily="34" charset="0"/>
            </a:endParaRPr>
          </a:p>
        </p:txBody>
      </p:sp>
      <p:sp>
        <p:nvSpPr>
          <p:cNvPr id="3075" name="Subtitle 2"/>
          <p:cNvSpPr>
            <a:spLocks noGrp="1"/>
          </p:cNvSpPr>
          <p:nvPr>
            <p:ph type="subTitle" sz="quarter" idx="1"/>
          </p:nvPr>
        </p:nvSpPr>
        <p:spPr>
          <a:xfrm>
            <a:off x="3009900" y="5981700"/>
            <a:ext cx="3124200" cy="647700"/>
          </a:xfrm>
        </p:spPr>
        <p:txBody>
          <a:bodyPr/>
          <a:lstStyle/>
          <a:p>
            <a:pPr eaLnBrk="1" hangingPunct="1">
              <a:defRPr/>
            </a:pPr>
            <a:r>
              <a:rPr lang="en-US" dirty="0">
                <a:latin typeface="Calibri" pitchFamily="34" charset="0"/>
                <a:cs typeface="Calibri" pitchFamily="34" charset="0"/>
              </a:rPr>
              <a:t>Dr. Andy Woods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title"/>
          </p:nvPr>
        </p:nvSpPr>
        <p:spPr>
          <a:xfrm>
            <a:off x="3352800" y="228600"/>
            <a:ext cx="2438400" cy="685800"/>
          </a:xfrm>
        </p:spPr>
        <p:txBody>
          <a:bodyPr/>
          <a:lstStyle/>
          <a:p>
            <a:pPr algn="ctr" eaLnBrk="1" hangingPunct="1"/>
            <a:r>
              <a:rPr lang="en-US" altLang="en-US"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152400" y="1600200"/>
            <a:ext cx="8839200" cy="46482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37892"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46482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39939"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6"/>
          <p:cNvSpPr>
            <a:spLocks noGrp="1" noChangeArrowheads="1"/>
          </p:cNvSpPr>
          <p:nvPr>
            <p:ph type="title"/>
          </p:nvPr>
        </p:nvSpPr>
        <p:spPr>
          <a:xfrm>
            <a:off x="3352800" y="228600"/>
            <a:ext cx="2438400" cy="685800"/>
          </a:xfrm>
        </p:spPr>
        <p:txBody>
          <a:bodyPr/>
          <a:lstStyle/>
          <a:p>
            <a:pPr algn="ctr" eaLnBrk="1" hangingPunct="1"/>
            <a:r>
              <a:rPr lang="en-US" altLang="en-US"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title"/>
          </p:nvPr>
        </p:nvSpPr>
        <p:spPr>
          <a:xfrm>
            <a:off x="1295400" y="228600"/>
            <a:ext cx="6553200" cy="1066800"/>
          </a:xfrm>
        </p:spPr>
        <p:txBody>
          <a:bodyPr/>
          <a:lstStyle/>
          <a:p>
            <a:pPr algn="ctr" eaLnBrk="1" hangingPunct="1"/>
            <a:r>
              <a:rPr lang="en-US" altLang="en-US" dirty="0">
                <a:latin typeface="Calibri" panose="020F0502020204030204" pitchFamily="34" charset="0"/>
                <a:cs typeface="Calibri" panose="020F0502020204030204" pitchFamily="34" charset="0"/>
              </a:rPr>
              <a:t>I. Terrorism’s False Causes</a:t>
            </a:r>
          </a:p>
        </p:txBody>
      </p:sp>
      <p:sp>
        <p:nvSpPr>
          <p:cNvPr id="17411" name="Rectangle 7"/>
          <p:cNvSpPr>
            <a:spLocks noGrp="1" noChangeArrowheads="1"/>
          </p:cNvSpPr>
          <p:nvPr>
            <p:ph type="body" idx="1"/>
          </p:nvPr>
        </p:nvSpPr>
        <p:spPr>
          <a:xfrm>
            <a:off x="1752600" y="1600200"/>
            <a:ext cx="5638800" cy="2667000"/>
          </a:xfrm>
        </p:spPr>
        <p:txBody>
          <a:bodyPr/>
          <a:lstStyle/>
          <a:p>
            <a:pPr marL="742950" indent="-742950" eaLnBrk="1" hangingPunct="1">
              <a:spcBef>
                <a:spcPts val="0"/>
              </a:spcBef>
              <a:spcAft>
                <a:spcPts val="24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Poverty</a:t>
            </a:r>
          </a:p>
          <a:p>
            <a:pPr marL="742950" indent="-742950" eaLnBrk="1" hangingPunct="1">
              <a:spcBef>
                <a:spcPts val="0"/>
              </a:spcBef>
              <a:spcAft>
                <a:spcPts val="24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Lack of education</a:t>
            </a:r>
          </a:p>
          <a:p>
            <a:pPr marL="742950" indent="-742950" eaLnBrk="1" hangingPunct="1">
              <a:spcBef>
                <a:spcPts val="0"/>
              </a:spcBef>
              <a:spcAft>
                <a:spcPts val="24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American imperialism</a:t>
            </a:r>
          </a:p>
        </p:txBody>
      </p:sp>
      <p:pic>
        <p:nvPicPr>
          <p:cNvPr id="41988"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1588" y="4343400"/>
            <a:ext cx="4060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46482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44035"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p:nvPr>
        </p:nvSpPr>
        <p:spPr>
          <a:xfrm>
            <a:off x="1295400" y="228600"/>
            <a:ext cx="6553200" cy="1066800"/>
          </a:xfrm>
        </p:spPr>
        <p:txBody>
          <a:bodyPr/>
          <a:lstStyle/>
          <a:p>
            <a:pPr algn="ctr" eaLnBrk="1" hangingPunct="1"/>
            <a:r>
              <a:rPr lang="en-US" altLang="en-US" dirty="0">
                <a:latin typeface="Calibri" panose="020F0502020204030204" pitchFamily="34" charset="0"/>
                <a:cs typeface="Calibri" panose="020F0502020204030204" pitchFamily="34" charset="0"/>
              </a:rPr>
              <a:t>II. Terrorism’s True Causes</a:t>
            </a:r>
          </a:p>
        </p:txBody>
      </p:sp>
      <p:sp>
        <p:nvSpPr>
          <p:cNvPr id="17411" name="Rectangle 7"/>
          <p:cNvSpPr>
            <a:spLocks noGrp="1" noChangeArrowheads="1"/>
          </p:cNvSpPr>
          <p:nvPr>
            <p:ph type="body" idx="1"/>
          </p:nvPr>
        </p:nvSpPr>
        <p:spPr>
          <a:xfrm>
            <a:off x="1752600" y="1600200"/>
            <a:ext cx="5638800" cy="2667000"/>
          </a:xfrm>
        </p:spPr>
        <p:txBody>
          <a:bodyPr/>
          <a:lstStyle/>
          <a:p>
            <a:pPr marL="742950" indent="-742950" eaLnBrk="1" hangingPunct="1">
              <a:spcBef>
                <a:spcPts val="0"/>
              </a:spcBef>
              <a:spcAft>
                <a:spcPts val="2400"/>
              </a:spcAft>
              <a:buSzPct val="100000"/>
              <a:buFont typeface="+mj-lt"/>
              <a:buAutoNum type="alphaUcPeriod"/>
              <a:defRPr/>
            </a:pPr>
            <a:r>
              <a:rPr lang="en-US" altLang="en-US" sz="3600" dirty="0">
                <a:latin typeface="Calibri" panose="020F0502020204030204" pitchFamily="34" charset="0"/>
                <a:cs typeface="Calibri" panose="020F0502020204030204" pitchFamily="34" charset="0"/>
              </a:rPr>
              <a:t>Depravity (Mark 7:20-23)</a:t>
            </a:r>
          </a:p>
          <a:p>
            <a:pPr marL="742950" indent="-742950" eaLnBrk="1" hangingPunct="1">
              <a:spcBef>
                <a:spcPts val="900"/>
              </a:spcBef>
              <a:spcAft>
                <a:spcPts val="900"/>
              </a:spcAft>
              <a:buSzPct val="100000"/>
              <a:buFont typeface="+mj-lt"/>
              <a:buAutoNum type="alphaUcPeriod"/>
              <a:defRPr/>
            </a:pPr>
            <a:r>
              <a:rPr lang="en-US" altLang="en-US" sz="3600" dirty="0">
                <a:latin typeface="Calibri" panose="020F0502020204030204" pitchFamily="34" charset="0"/>
                <a:cs typeface="Calibri" panose="020F0502020204030204" pitchFamily="34" charset="0"/>
              </a:rPr>
              <a:t>Radical ideology</a:t>
            </a:r>
          </a:p>
        </p:txBody>
      </p:sp>
      <p:pic>
        <p:nvPicPr>
          <p:cNvPr id="4608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1588" y="4343400"/>
            <a:ext cx="4060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4848225"/>
          </a:xfrm>
          <a:prstGeom prst="rect">
            <a:avLst/>
          </a:prstGeom>
          <a:noFill/>
          <a:ln w="28575">
            <a:noFill/>
            <a:miter lim="800000"/>
            <a:headEnd/>
            <a:tailEnd/>
          </a:ln>
        </p:spPr>
        <p:txBody>
          <a:bodyPr>
            <a:spAutoFit/>
          </a:bodyPr>
          <a:lstStyle/>
          <a:p>
            <a:pPr algn="ctr" eaLnBrk="1" hangingPunct="1">
              <a:spcAft>
                <a:spcPts val="600"/>
              </a:spcAft>
              <a:defRPr/>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rPr>
              <a:t>Mark 7:20-23</a:t>
            </a:r>
            <a:endPar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endParaRP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And He was saying, “That which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proceeds out of the man</a:t>
            </a:r>
            <a:r>
              <a:rPr lang="en-US" sz="3200" dirty="0">
                <a:latin typeface="Calibri" panose="020F0502020204030204" pitchFamily="34" charset="0"/>
                <a:cs typeface="Calibri" panose="020F0502020204030204" pitchFamily="34" charset="0"/>
              </a:rPr>
              <a:t>, that is what defiles the man. </a:t>
            </a:r>
            <a:r>
              <a:rPr lang="en-US" sz="3200" baseline="30000" dirty="0">
                <a:latin typeface="Calibri" panose="020F0502020204030204" pitchFamily="34" charset="0"/>
                <a:cs typeface="Calibri" panose="020F0502020204030204" pitchFamily="34" charset="0"/>
              </a:rPr>
              <a:t>21 </a:t>
            </a:r>
            <a:r>
              <a:rPr lang="en-US" sz="3200" dirty="0">
                <a:latin typeface="Calibri" panose="020F0502020204030204" pitchFamily="34" charset="0"/>
                <a:cs typeface="Calibri" panose="020F0502020204030204" pitchFamily="34" charset="0"/>
              </a:rPr>
              <a:t>For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from within, out of the heart of men</a:t>
            </a:r>
            <a:r>
              <a:rPr lang="en-US" sz="3200" dirty="0">
                <a:latin typeface="Calibri" panose="020F0502020204030204" pitchFamily="34" charset="0"/>
                <a:cs typeface="Calibri" panose="020F0502020204030204" pitchFamily="34" charset="0"/>
              </a:rPr>
              <a:t>, proceed the evil thoughts, fornications, thefts, </a:t>
            </a:r>
            <a:r>
              <a:rPr lang="en-US" sz="3200" b="1" i="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murders</a:t>
            </a:r>
            <a:r>
              <a:rPr lang="en-US" sz="3200" dirty="0">
                <a:latin typeface="Calibri" panose="020F0502020204030204" pitchFamily="34" charset="0"/>
                <a:cs typeface="Calibri" panose="020F0502020204030204" pitchFamily="34" charset="0"/>
              </a:rPr>
              <a:t>, adulteries, </a:t>
            </a:r>
            <a:r>
              <a:rPr lang="en-US" sz="3200" baseline="30000" dirty="0">
                <a:latin typeface="Calibri" panose="020F0502020204030204" pitchFamily="34" charset="0"/>
                <a:cs typeface="Calibri" panose="020F0502020204030204" pitchFamily="34" charset="0"/>
              </a:rPr>
              <a:t>22 </a:t>
            </a:r>
            <a:r>
              <a:rPr lang="en-US" sz="3200" dirty="0">
                <a:latin typeface="Calibri" panose="020F0502020204030204" pitchFamily="34" charset="0"/>
                <a:cs typeface="Calibri" panose="020F0502020204030204" pitchFamily="34" charset="0"/>
              </a:rPr>
              <a:t>deeds of coveting </a:t>
            </a:r>
            <a:r>
              <a:rPr lang="en-US" sz="3200" i="1" dirty="0">
                <a:latin typeface="Calibri" panose="020F0502020204030204" pitchFamily="34" charset="0"/>
                <a:cs typeface="Calibri" panose="020F0502020204030204" pitchFamily="34" charset="0"/>
              </a:rPr>
              <a:t>and</a:t>
            </a:r>
            <a:r>
              <a:rPr lang="en-US" sz="3200" dirty="0">
                <a:latin typeface="Calibri" panose="020F0502020204030204" pitchFamily="34" charset="0"/>
                <a:cs typeface="Calibri" panose="020F0502020204030204" pitchFamily="34" charset="0"/>
              </a:rPr>
              <a:t> wickedness, </a:t>
            </a:r>
            <a:r>
              <a:rPr lang="en-US" sz="3200" i="1" dirty="0">
                <a:latin typeface="Calibri" panose="020F0502020204030204" pitchFamily="34" charset="0"/>
                <a:cs typeface="Calibri" panose="020F0502020204030204" pitchFamily="34" charset="0"/>
              </a:rPr>
              <a:t>as well as</a:t>
            </a:r>
            <a:r>
              <a:rPr lang="en-US" sz="3200" dirty="0">
                <a:latin typeface="Calibri" panose="020F0502020204030204" pitchFamily="34" charset="0"/>
                <a:cs typeface="Calibri" panose="020F0502020204030204" pitchFamily="34" charset="0"/>
              </a:rPr>
              <a:t> deceit, sensuality, envy, slander, pride </a:t>
            </a:r>
            <a:r>
              <a:rPr lang="en-US" sz="3200" i="1" dirty="0">
                <a:latin typeface="Calibri" panose="020F0502020204030204" pitchFamily="34" charset="0"/>
                <a:cs typeface="Calibri" panose="020F0502020204030204" pitchFamily="34" charset="0"/>
              </a:rPr>
              <a:t>and</a:t>
            </a:r>
            <a:r>
              <a:rPr lang="en-US" sz="3200" dirty="0">
                <a:latin typeface="Calibri" panose="020F0502020204030204" pitchFamily="34" charset="0"/>
                <a:cs typeface="Calibri" panose="020F0502020204030204" pitchFamily="34" charset="0"/>
              </a:rPr>
              <a:t> foolishness. </a:t>
            </a:r>
            <a:r>
              <a:rPr lang="en-US" sz="3200" baseline="30000" dirty="0">
                <a:latin typeface="Calibri" panose="020F0502020204030204" pitchFamily="34" charset="0"/>
                <a:cs typeface="Calibri" panose="020F0502020204030204" pitchFamily="34" charset="0"/>
              </a:rPr>
              <a:t>23 </a:t>
            </a:r>
            <a:r>
              <a:rPr lang="en-US" sz="3200" dirty="0">
                <a:latin typeface="Calibri" panose="020F0502020204030204" pitchFamily="34" charset="0"/>
                <a:cs typeface="Calibri" panose="020F0502020204030204" pitchFamily="34" charset="0"/>
              </a:rPr>
              <a:t>All these evil things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proceed from within</a:t>
            </a:r>
            <a:r>
              <a:rPr lang="en-US" sz="3200" dirty="0">
                <a:latin typeface="Calibri" panose="020F0502020204030204" pitchFamily="34" charset="0"/>
                <a:cs typeface="Calibri" panose="020F0502020204030204" pitchFamily="34" charset="0"/>
              </a:rPr>
              <a:t> and defile the man.”</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29688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2"/>
          <p:cNvSpPr>
            <a:spLocks noGrp="1"/>
          </p:cNvSpPr>
          <p:nvPr>
            <p:ph idx="1"/>
          </p:nvPr>
        </p:nvSpPr>
        <p:spPr>
          <a:xfrm>
            <a:off x="228600" y="1600200"/>
            <a:ext cx="8686800" cy="3962400"/>
          </a:xfrm>
        </p:spPr>
        <p:txBody>
          <a:bodyPr/>
          <a:lstStyle/>
          <a:p>
            <a:pPr marL="338138" indent="-338138" eaLnBrk="1" hangingPunct="1">
              <a:spcBef>
                <a:spcPct val="0"/>
              </a:spcBef>
              <a:spcAft>
                <a:spcPts val="3600"/>
              </a:spcAft>
              <a:buClrTx/>
              <a:buFont typeface="Arial" panose="020B0604020202020204" pitchFamily="34" charset="0"/>
              <a:buChar char="•"/>
            </a:pPr>
            <a:r>
              <a:rPr lang="en-US" altLang="en-US" sz="3600">
                <a:solidFill>
                  <a:schemeClr val="bg2"/>
                </a:solidFill>
                <a:effectLst/>
                <a:latin typeface="Calibri" panose="020F0502020204030204" pitchFamily="34" charset="0"/>
                <a:cs typeface="Calibri" panose="020F0502020204030204" pitchFamily="34" charset="0"/>
              </a:rPr>
              <a:t>A stewardship issue (1 Cor. 4:2)</a:t>
            </a:r>
          </a:p>
          <a:p>
            <a:pPr marL="338138" indent="-338138" eaLnBrk="1" hangingPunct="1">
              <a:spcBef>
                <a:spcPct val="0"/>
              </a:spcBef>
              <a:spcAft>
                <a:spcPts val="3600"/>
              </a:spcAft>
              <a:buClrTx/>
              <a:buFont typeface="Arial" panose="020B0604020202020204" pitchFamily="34" charset="0"/>
              <a:buChar char="•"/>
            </a:pPr>
            <a:r>
              <a:rPr lang="en-US" altLang="en-US" sz="3600">
                <a:solidFill>
                  <a:schemeClr val="bg2"/>
                </a:solidFill>
                <a:effectLst/>
                <a:latin typeface="Calibri" panose="020F0502020204030204" pitchFamily="34" charset="0"/>
                <a:cs typeface="Calibri" panose="020F0502020204030204" pitchFamily="34" charset="0"/>
              </a:rPr>
              <a:t>A biblical issue (2 Tim. 3:16)</a:t>
            </a:r>
          </a:p>
          <a:p>
            <a:pPr marL="338138" indent="-338138" eaLnBrk="1" hangingPunct="1">
              <a:spcBef>
                <a:spcPct val="0"/>
              </a:spcBef>
              <a:spcAft>
                <a:spcPts val="3600"/>
              </a:spcAft>
              <a:buClrTx/>
              <a:buFont typeface="Arial" panose="020B0604020202020204" pitchFamily="34" charset="0"/>
              <a:buChar char="•"/>
            </a:pPr>
            <a:r>
              <a:rPr lang="en-US" altLang="en-US" sz="3600">
                <a:solidFill>
                  <a:schemeClr val="bg2"/>
                </a:solidFill>
                <a:effectLst/>
                <a:latin typeface="Calibri" panose="020F0502020204030204" pitchFamily="34" charset="0"/>
                <a:cs typeface="Calibri" panose="020F0502020204030204" pitchFamily="34" charset="0"/>
              </a:rPr>
              <a:t>Biblical principles rather than partisanship</a:t>
            </a:r>
          </a:p>
        </p:txBody>
      </p:sp>
      <p:sp>
        <p:nvSpPr>
          <p:cNvPr id="2" name="Rectangle 1"/>
          <p:cNvSpPr/>
          <p:nvPr/>
        </p:nvSpPr>
        <p:spPr>
          <a:xfrm>
            <a:off x="2382838" y="439738"/>
            <a:ext cx="4376737" cy="646112"/>
          </a:xfrm>
          <a:prstGeom prst="rect">
            <a:avLst/>
          </a:prstGeom>
        </p:spPr>
        <p:txBody>
          <a:bodyPr wrap="none">
            <a:spAutoFit/>
          </a:bodyPr>
          <a:lstStyle/>
          <a:p>
            <a:pPr algn="ctr" eaLnBrk="1" fontAlgn="auto" hangingPunct="1">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62467"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title"/>
          </p:nvPr>
        </p:nvSpPr>
        <p:spPr>
          <a:xfrm>
            <a:off x="266700" y="228600"/>
            <a:ext cx="8610600" cy="1066800"/>
          </a:xfrm>
        </p:spPr>
        <p:txBody>
          <a:bodyPr/>
          <a:lstStyle/>
          <a:p>
            <a:pPr algn="ctr" eaLnBrk="1" hangingPunct="1"/>
            <a:r>
              <a:rPr lang="en-US" altLang="en-US" dirty="0">
                <a:latin typeface="Calibri" panose="020F0502020204030204" pitchFamily="34" charset="0"/>
                <a:cs typeface="Calibri" panose="020F0502020204030204" pitchFamily="34" charset="0"/>
              </a:rPr>
              <a:t>III. Terrorism’s Ineffective Deterrents</a:t>
            </a:r>
          </a:p>
        </p:txBody>
      </p:sp>
      <p:sp>
        <p:nvSpPr>
          <p:cNvPr id="17411" name="Rectangle 7"/>
          <p:cNvSpPr>
            <a:spLocks noGrp="1" noChangeArrowheads="1"/>
          </p:cNvSpPr>
          <p:nvPr>
            <p:ph type="body" idx="1"/>
          </p:nvPr>
        </p:nvSpPr>
        <p:spPr>
          <a:xfrm>
            <a:off x="152400" y="1600200"/>
            <a:ext cx="4572000" cy="4648200"/>
          </a:xfrm>
        </p:spPr>
        <p:txBody>
          <a:bodyPr/>
          <a:lstStyle/>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Military reduction</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Appeasement</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Dialogue</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Treaties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Subsidies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Apology tours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64516"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514600"/>
            <a:ext cx="47021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3540125"/>
          </a:xfrm>
          <a:prstGeom prst="rect">
            <a:avLst/>
          </a:prstGeom>
          <a:noFill/>
          <a:ln w="28575">
            <a:noFill/>
            <a:miter lim="800000"/>
            <a:headEnd/>
            <a:tailEnd/>
          </a:ln>
        </p:spPr>
        <p:txBody>
          <a:bodyPr>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Ecclesiastes 8:11</a:t>
            </a:r>
          </a:p>
          <a:p>
            <a:pPr algn="just" eaLnBrk="1" hangingPunct="1">
              <a:defRPr/>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Because the sentence against an evil deed is not executed quickly, therefore the hearts of the sons of men among them are given fully to do evil.”</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87043"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457200" y="304800"/>
            <a:ext cx="8229600" cy="3539430"/>
          </a:xfrm>
          <a:prstGeom prst="rect">
            <a:avLst/>
          </a:prstGeom>
          <a:noFill/>
          <a:ln w="28575">
            <a:noFill/>
            <a:miter lim="800000"/>
            <a:headEnd/>
            <a:tailEnd/>
          </a:ln>
        </p:spPr>
        <p:txBody>
          <a:bodyPr>
            <a:spAutoFit/>
          </a:bodyPr>
          <a:lstStyle/>
          <a:p>
            <a:pPr algn="ctr" eaLnBrk="1" hangingPunct="1">
              <a:spcAft>
                <a:spcPts val="2400"/>
              </a:spcAft>
              <a:defRPr/>
            </a:pP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6:11</a:t>
            </a:r>
          </a:p>
          <a:p>
            <a:pPr algn="just" eaLnBrk="1" hangingPunct="1">
              <a:defRPr/>
            </a:pPr>
            <a:r>
              <a:rPr lang="en-US" sz="4000" dirty="0">
                <a:latin typeface="Calibri" panose="020F0502020204030204" pitchFamily="34" charset="0"/>
                <a:cs typeface="Calibri" panose="020F0502020204030204" pitchFamily="34" charset="0"/>
              </a:rPr>
              <a:t>“Now the earth was corrupt in the sight of God, and the earth was filled with violence.”</a:t>
            </a:r>
          </a:p>
          <a:p>
            <a:pPr algn="just" eaLnBrk="1" hangingPunct="1">
              <a:defRPr/>
            </a:pPr>
            <a:endParaRPr lang="en-US" sz="4000" dirty="0">
              <a:latin typeface="Calibri" panose="020F0502020204030204" pitchFamily="34" charset="0"/>
              <a:cs typeface="Calibri" panose="020F050202020403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457200" y="304800"/>
            <a:ext cx="8229600" cy="3540125"/>
          </a:xfrm>
          <a:prstGeom prst="rect">
            <a:avLst/>
          </a:prstGeom>
          <a:noFill/>
          <a:ln w="28575">
            <a:noFill/>
            <a:miter lim="800000"/>
            <a:headEnd/>
            <a:tailEnd/>
          </a:ln>
        </p:spPr>
        <p:txBody>
          <a:bodyPr>
            <a:spAutoFit/>
          </a:bodyPr>
          <a:lstStyle/>
          <a:p>
            <a:pPr algn="ctr" eaLnBrk="1" hangingPunct="1">
              <a:spcAft>
                <a:spcPts val="2400"/>
              </a:spcAft>
              <a:defRPr/>
            </a:pP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9:6</a:t>
            </a:r>
          </a:p>
          <a:p>
            <a:pPr algn="just" eaLnBrk="1" hangingPunct="1">
              <a:defRPr/>
            </a:pPr>
            <a:r>
              <a:rPr lang="en-US" sz="4000" dirty="0">
                <a:effectLst>
                  <a:outerShdw blurRad="38100" dist="38100" dir="2700000" algn="tl">
                    <a:srgbClr val="000000">
                      <a:alpha val="43000"/>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Whoever </a:t>
            </a:r>
            <a:r>
              <a:rPr lang="en-US" sz="40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sheds man’s blood, By man </a:t>
            </a:r>
            <a:r>
              <a:rPr lang="en-US" sz="4000" dirty="0">
                <a:latin typeface="Calibri" panose="020F0502020204030204" pitchFamily="34" charset="0"/>
                <a:cs typeface="Calibri" panose="020F0502020204030204" pitchFamily="34" charset="0"/>
              </a:rPr>
              <a:t>his blood shall be shed, For in the </a:t>
            </a:r>
            <a:r>
              <a:rPr lang="en-US" sz="40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image of God</a:t>
            </a:r>
            <a:r>
              <a:rPr lang="en-US" sz="4000" b="1"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He made man.”</a:t>
            </a:r>
          </a:p>
          <a:p>
            <a:pPr algn="just" eaLnBrk="1" hangingPunct="1">
              <a:defRPr/>
            </a:pP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40944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5016500"/>
          </a:xfrm>
          <a:prstGeom prst="rect">
            <a:avLst/>
          </a:prstGeom>
          <a:noFill/>
          <a:ln w="28575">
            <a:noFill/>
            <a:miter lim="800000"/>
            <a:headEnd/>
            <a:tailEnd/>
          </a:ln>
        </p:spPr>
        <p:txBody>
          <a:bodyPr>
            <a:spAutoFit/>
          </a:bodyPr>
          <a:lstStyle/>
          <a:p>
            <a:pPr algn="ctr" eaLnBrk="1" hangingPunct="1">
              <a:spcAft>
                <a:spcPts val="2400"/>
              </a:spcAft>
              <a:defRPr/>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13:3-5</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For rulers are not a cause of fear for good behavior, but for evil. Do you want to have no fear of authority? Do what is good and you will have praise from the same; for it is a minister of God to you for good. But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if you do what is evil, be afraid; for it does not bear the sword for nothing</a:t>
            </a:r>
            <a:r>
              <a:rPr lang="en-US" sz="3200" dirty="0">
                <a:latin typeface="Calibri" panose="020F0502020204030204" pitchFamily="34" charset="0"/>
                <a:cs typeface="Calibri" panose="020F0502020204030204" pitchFamily="34" charset="0"/>
              </a:rPr>
              <a:t>; for it is a minister of God,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an avenger who brings wrath on the one who practices evil</a:t>
            </a:r>
            <a:r>
              <a:rPr lang="en-US" sz="3200" dirty="0">
                <a:latin typeface="Calibri" panose="020F0502020204030204" pitchFamily="34" charset="0"/>
                <a:cs typeface="Calibri" panose="020F0502020204030204" pitchFamily="34" charset="0"/>
              </a:rPr>
              <a: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4216400"/>
          </a:xfrm>
          <a:prstGeom prst="rect">
            <a:avLst/>
          </a:prstGeom>
          <a:noFill/>
          <a:ln w="28575">
            <a:noFill/>
            <a:miter lim="800000"/>
            <a:headEnd/>
            <a:tailEnd/>
          </a:ln>
        </p:spPr>
        <p:txBody>
          <a:bodyPr>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Deuteronomy 13:10-11</a:t>
            </a:r>
          </a:p>
          <a:p>
            <a:pPr algn="just" eaLnBrk="1" hangingPunct="1">
              <a:defRPr/>
            </a:pP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So you shall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stone him to death</a:t>
            </a:r>
            <a:r>
              <a:rPr lang="en-US" sz="3800" dirty="0"/>
              <a:t> </a:t>
            </a:r>
            <a:r>
              <a:rPr lang="en-US" sz="3200" dirty="0">
                <a:latin typeface="Calibri" panose="020F0502020204030204" pitchFamily="34" charset="0"/>
                <a:cs typeface="Calibri" panose="020F0502020204030204" pitchFamily="34" charset="0"/>
              </a:rPr>
              <a:t>because he has sought to seduce you from the Lord your God who brought you out from the land of Egypt, out of the house of slavery. Then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all Israel will hear and be afraid, and will never again do such a wicked thing</a:t>
            </a:r>
            <a:r>
              <a:rPr lang="en-US" sz="3800" dirty="0"/>
              <a:t> </a:t>
            </a:r>
            <a:r>
              <a:rPr lang="en-US" sz="3200" dirty="0">
                <a:latin typeface="Calibri" panose="020F0502020204030204" pitchFamily="34" charset="0"/>
                <a:cs typeface="Calibri" panose="020F0502020204030204" pitchFamily="34" charset="0"/>
              </a:rPr>
              <a:t>among you.”</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99331"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title"/>
          </p:nvPr>
        </p:nvSpPr>
        <p:spPr>
          <a:xfrm>
            <a:off x="685800" y="228600"/>
            <a:ext cx="7772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Just War Principles</a:t>
            </a:r>
          </a:p>
        </p:txBody>
      </p:sp>
      <p:sp>
        <p:nvSpPr>
          <p:cNvPr id="17411" name="Rectangle 7"/>
          <p:cNvSpPr>
            <a:spLocks noGrp="1" noChangeArrowheads="1"/>
          </p:cNvSpPr>
          <p:nvPr>
            <p:ph type="body" idx="1"/>
          </p:nvPr>
        </p:nvSpPr>
        <p:spPr>
          <a:xfrm>
            <a:off x="0" y="1390650"/>
            <a:ext cx="8991600" cy="501015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Just cause (Rev. 19:11)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Competent authority (Art. 1, sect. 8; Art II, sect. 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Comparative justice (Rom. 13:3)</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intention (Prov. 21:2)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Last resort (Rom. 12:18)</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Probability of success (Luke 14:31)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Proportionality of projected results (Rom. 12:21)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spirit (Ps. 68:30)</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1380"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425" y="2819400"/>
            <a:ext cx="2792413" cy="15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extLst>
      <p:ext uri="{BB962C8B-B14F-4D97-AF65-F5344CB8AC3E}">
        <p14:creationId xmlns:p14="http://schemas.microsoft.com/office/powerpoint/2010/main" val="334954230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28600"/>
            <a:ext cx="8534400" cy="1143000"/>
          </a:xfrm>
        </p:spPr>
        <p:txBody>
          <a:bodyPr/>
          <a:lstStyle/>
          <a:p>
            <a:pPr algn="ctr"/>
            <a:r>
              <a:rPr lang="en-US" altLang="en-US">
                <a:latin typeface="Calibri" panose="020F0502020204030204" pitchFamily="34" charset="0"/>
              </a:rPr>
              <a:t>The Bible and Voting</a:t>
            </a:r>
            <a:endParaRPr lang="en-US" alt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1946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28800"/>
            <a:ext cx="424338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title"/>
          </p:nvPr>
        </p:nvSpPr>
        <p:spPr>
          <a:xfrm>
            <a:off x="666750" y="228600"/>
            <a:ext cx="78105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How to Fight a Just War</a:t>
            </a:r>
          </a:p>
        </p:txBody>
      </p:sp>
      <p:sp>
        <p:nvSpPr>
          <p:cNvPr id="17411" name="Rectangle 7"/>
          <p:cNvSpPr>
            <a:spLocks noGrp="1" noChangeArrowheads="1"/>
          </p:cNvSpPr>
          <p:nvPr>
            <p:ph type="body" idx="1"/>
          </p:nvPr>
        </p:nvSpPr>
        <p:spPr>
          <a:xfrm>
            <a:off x="76200" y="1600200"/>
            <a:ext cx="5486400" cy="3429000"/>
          </a:xfrm>
        </p:spPr>
        <p:txBody>
          <a:bodyPr/>
          <a:lstStyle/>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Proportionality in the use of force (Deut. 20:10-12)</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Discrimination between combatants &amp; non-combatants (Deut. 20:13-14)</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Avoidance of evil means</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Good faith (Ps. 34:14)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3429"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1336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Legitimate methods in deterring terrorism</a:t>
            </a:r>
          </a:p>
        </p:txBody>
      </p:sp>
      <p:pic>
        <p:nvPicPr>
          <p:cNvPr id="105475"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 (Deut. 13:10-11)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 (Obadiah 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 (Josh. 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 (Prov. 13:24)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1447800"/>
            <a:ext cx="3390900" cy="19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 (Deut. 13:10-11)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 (Obadiah 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 (Josh. 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 (Prov. 13:24)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1447800"/>
            <a:ext cx="3390900" cy="19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55657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Deterrence (Deut. 13:10-11)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 (Obadiah 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 (Josh. 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 (Prov. 13:24)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1447800"/>
            <a:ext cx="3390900" cy="19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35144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4216400"/>
          </a:xfrm>
          <a:prstGeom prst="rect">
            <a:avLst/>
          </a:prstGeom>
          <a:noFill/>
          <a:ln w="28575">
            <a:noFill/>
            <a:miter lim="800000"/>
            <a:headEnd/>
            <a:tailEnd/>
          </a:ln>
        </p:spPr>
        <p:txBody>
          <a:bodyPr>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Deuteronomy 13:10-11</a:t>
            </a:r>
          </a:p>
          <a:p>
            <a:pPr algn="just" eaLnBrk="1" hangingPunct="1">
              <a:defRPr/>
            </a:pP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So you shall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stone him to death</a:t>
            </a:r>
            <a:r>
              <a:rPr lang="en-US" sz="3800" dirty="0"/>
              <a:t> </a:t>
            </a:r>
            <a:r>
              <a:rPr lang="en-US" sz="3200" dirty="0">
                <a:latin typeface="Calibri" panose="020F0502020204030204" pitchFamily="34" charset="0"/>
                <a:cs typeface="Calibri" panose="020F0502020204030204" pitchFamily="34" charset="0"/>
              </a:rPr>
              <a:t>because he has sought to seduce you from the Lord your God who brought you out from the land of Egypt, out of the house of slavery. Then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all Israel will hear and be afraid, and will never again do such a wicked thing</a:t>
            </a:r>
            <a:r>
              <a:rPr lang="en-US" sz="3800" dirty="0"/>
              <a:t> </a:t>
            </a:r>
            <a:r>
              <a:rPr lang="en-US" sz="3200" dirty="0">
                <a:latin typeface="Calibri" panose="020F0502020204030204" pitchFamily="34" charset="0"/>
                <a:cs typeface="Calibri" panose="020F0502020204030204" pitchFamily="34" charset="0"/>
              </a:rPr>
              <a:t>among you.”</a:t>
            </a:r>
          </a:p>
        </p:txBody>
      </p:sp>
    </p:spTree>
    <p:extLst>
      <p:ext uri="{BB962C8B-B14F-4D97-AF65-F5344CB8AC3E}">
        <p14:creationId xmlns:p14="http://schemas.microsoft.com/office/powerpoint/2010/main" val="11643904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 (Deut. 13:10-11)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 (Obadiah 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 (Josh. 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 (Prov. 13:24)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1447800"/>
            <a:ext cx="3390900" cy="19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03151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 (Deut. 13:10-11)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 (Obadiah 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 (Josh. 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 (Prov. 13:24)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1447800"/>
            <a:ext cx="3390900" cy="19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34653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 (Deut. 13:10-11)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Invading other nations (Obadiah 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 (Josh. 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 (Prov. 13:24)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1447800"/>
            <a:ext cx="3390900" cy="19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75750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762" y="36282"/>
            <a:ext cx="8998476" cy="6785436"/>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228600"/>
            <a:ext cx="8534400" cy="1143000"/>
          </a:xfrm>
        </p:spPr>
        <p:txBody>
          <a:bodyPr/>
          <a:lstStyle/>
          <a:p>
            <a:pPr algn="ctr"/>
            <a:r>
              <a:rPr lang="en-US" altLang="en-US">
                <a:latin typeface="Calibri" panose="020F0502020204030204" pitchFamily="34" charset="0"/>
              </a:rPr>
              <a:t>The Bible and Voting</a:t>
            </a:r>
            <a:endParaRPr lang="en-US" alt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2048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28800"/>
            <a:ext cx="424338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228600"/>
            <a:ext cx="8739187" cy="4154488"/>
          </a:xfrm>
          <a:prstGeom prst="rect">
            <a:avLst/>
          </a:prstGeom>
          <a:noFill/>
          <a:ln w="28575">
            <a:noFill/>
            <a:miter lim="800000"/>
            <a:headEnd/>
            <a:tailEnd/>
          </a:ln>
        </p:spPr>
        <p:txBody>
          <a:bodyPr wrap="square">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Obadiah 11</a:t>
            </a:r>
          </a:p>
          <a:p>
            <a:pPr algn="just" eaLnBrk="1" hangingPunct="1">
              <a:defRPr/>
            </a:pPr>
            <a:r>
              <a:rPr lang="en-US" sz="4000" dirty="0">
                <a:latin typeface="Calibri" panose="020F0502020204030204" pitchFamily="34" charset="0"/>
                <a:cs typeface="Calibri" panose="020F0502020204030204" pitchFamily="34" charset="0"/>
              </a:rPr>
              <a:t>“On the day that you stood aloof, On the day that strangers carried off his wealth, And foreigners entered his gate And cast lots for Jerusalem—You too were as one of them.”</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 (Deut. 13:10-11)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 (Obadiah 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 (Josh. 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 (Prov. 13:24)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1447800"/>
            <a:ext cx="3390900" cy="19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64498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 (Deut. 13:10-11)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 (Obadiah 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Spying (Josh. 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 (Prov. 13:24)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1447800"/>
            <a:ext cx="3390900" cy="19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44104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988" y="-18143"/>
            <a:ext cx="7772400" cy="1143000"/>
          </a:xfrm>
        </p:spPr>
        <p:txBody>
          <a:bodyPr/>
          <a:lstStyle/>
          <a:p>
            <a:pPr algn="ctr"/>
            <a:r>
              <a:rPr lang="en-US" dirty="0"/>
              <a:t>Spying in the Bible</a:t>
            </a:r>
          </a:p>
        </p:txBody>
      </p:sp>
      <p:sp>
        <p:nvSpPr>
          <p:cNvPr id="3" name="Content Placeholder 2"/>
          <p:cNvSpPr>
            <a:spLocks noGrp="1"/>
          </p:cNvSpPr>
          <p:nvPr>
            <p:ph idx="1"/>
          </p:nvPr>
        </p:nvSpPr>
        <p:spPr>
          <a:xfrm>
            <a:off x="228600" y="1124857"/>
            <a:ext cx="8713788" cy="4114800"/>
          </a:xfrm>
        </p:spPr>
        <p:txBody>
          <a:bodyPr/>
          <a:lstStyle/>
          <a:p>
            <a:endParaRPr lang="en-US" dirty="0"/>
          </a:p>
          <a:p>
            <a:r>
              <a:rPr lang="en-US" dirty="0"/>
              <a:t>Joshua spies out Canaan (Josh. 2:1)</a:t>
            </a:r>
          </a:p>
          <a:p>
            <a:endParaRPr lang="en-US" dirty="0"/>
          </a:p>
          <a:p>
            <a:r>
              <a:rPr lang="en-US" dirty="0"/>
              <a:t>David spies on the whereabouts of Saul (1 Sam. 26:4)</a:t>
            </a:r>
          </a:p>
          <a:p>
            <a:endParaRPr lang="en-US" dirty="0"/>
          </a:p>
          <a:p>
            <a:r>
              <a:rPr lang="en-US" dirty="0"/>
              <a:t>David sent </a:t>
            </a:r>
            <a:r>
              <a:rPr lang="en-US" dirty="0" err="1"/>
              <a:t>Hashai</a:t>
            </a:r>
            <a:r>
              <a:rPr lang="en-US" dirty="0"/>
              <a:t> to serve as an undercover  agent when Absalom was about to capture Jerusalem (2 Sam. 15:32-37; 16:15-19; 17:5-22)</a:t>
            </a:r>
          </a:p>
        </p:txBody>
      </p:sp>
      <p:pic>
        <p:nvPicPr>
          <p:cNvPr id="1026" name="Picture 2" descr="Image result for sp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990599"/>
            <a:ext cx="2312988" cy="173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98309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5016500"/>
          </a:xfrm>
          <a:prstGeom prst="rect">
            <a:avLst/>
          </a:prstGeom>
          <a:noFill/>
          <a:ln w="28575">
            <a:noFill/>
            <a:miter lim="800000"/>
            <a:headEnd/>
            <a:tailEnd/>
          </a:ln>
        </p:spPr>
        <p:txBody>
          <a:bodyPr>
            <a:spAutoFit/>
          </a:bodyPr>
          <a:lstStyle/>
          <a:p>
            <a:pPr algn="ctr" eaLnBrk="1" hangingPunct="1">
              <a:spcAft>
                <a:spcPts val="2400"/>
              </a:spcAft>
              <a:defRPr/>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13:3-5</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For rulers are not a cause of fear for good behavior, but for evil. Do you want to have no fear of authority? Do what is good and you will have praise from the same; for it is a minister of God to you for good. But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if you do what is evil, be afraid; for it does not bear the sword for nothing</a:t>
            </a:r>
            <a:r>
              <a:rPr lang="en-US" sz="3200" dirty="0">
                <a:latin typeface="Calibri" panose="020F0502020204030204" pitchFamily="34" charset="0"/>
                <a:cs typeface="Calibri" panose="020F0502020204030204" pitchFamily="34" charset="0"/>
              </a:rPr>
              <a:t>; for it is a minister of God,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an avenger who brings wrath on the one who practices evil</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0973290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5016758"/>
          </a:xfrm>
          <a:prstGeom prst="rect">
            <a:avLst/>
          </a:prstGeom>
          <a:noFill/>
          <a:ln w="28575">
            <a:noFill/>
            <a:miter lim="800000"/>
            <a:headEnd/>
            <a:tailEnd/>
          </a:ln>
        </p:spPr>
        <p:txBody>
          <a:bodyPr>
            <a:spAutoFit/>
          </a:bodyPr>
          <a:lstStyle/>
          <a:p>
            <a:pPr algn="ctr" eaLnBrk="1" hangingPunct="1">
              <a:spcAft>
                <a:spcPts val="2400"/>
              </a:spcAft>
              <a:defRPr/>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Timothy 2:1-4</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t>First of all, then, I urge that </a:t>
            </a:r>
            <a:r>
              <a:rPr lang="en-US" sz="3200" b="1" u="sng" dirty="0"/>
              <a:t>entreaties </a:t>
            </a:r>
            <a:r>
              <a:rPr lang="en-US" sz="3200" b="1" i="1" u="sng" dirty="0"/>
              <a:t>and</a:t>
            </a:r>
            <a:r>
              <a:rPr lang="en-US" sz="3200" b="1" u="sng" dirty="0"/>
              <a:t> prayers, petitions </a:t>
            </a:r>
            <a:r>
              <a:rPr lang="en-US" sz="3200" b="1" i="1" u="sng" dirty="0"/>
              <a:t>and</a:t>
            </a:r>
            <a:r>
              <a:rPr lang="en-US" sz="3200" b="1" u="sng" dirty="0"/>
              <a:t> thanksgivings</a:t>
            </a:r>
            <a:r>
              <a:rPr lang="en-US" sz="3200" dirty="0"/>
              <a:t>, be made on behalf of all men, </a:t>
            </a:r>
            <a:r>
              <a:rPr lang="en-US" sz="3200" baseline="30000" dirty="0"/>
              <a:t>2 </a:t>
            </a:r>
            <a:r>
              <a:rPr lang="en-US" sz="3200" b="1" u="sng" dirty="0"/>
              <a:t>for kings and all who are in authority</a:t>
            </a:r>
            <a:r>
              <a:rPr lang="en-US" sz="3200" dirty="0"/>
              <a:t>, so that we may lead a tranquil and quiet life in all godliness and dignity. </a:t>
            </a:r>
            <a:r>
              <a:rPr lang="en-US" sz="3200" baseline="30000" dirty="0"/>
              <a:t>3 </a:t>
            </a:r>
            <a:r>
              <a:rPr lang="en-US" sz="3200" dirty="0"/>
              <a:t>This is good and acceptable in the sight of God our Savior, </a:t>
            </a:r>
            <a:r>
              <a:rPr lang="en-US" sz="3200" baseline="30000" dirty="0"/>
              <a:t>4 </a:t>
            </a:r>
            <a:r>
              <a:rPr lang="en-US" sz="3200" dirty="0"/>
              <a:t>who desires all men to be saved and to come to the knowledge of the truth.</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9903734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 (Deut. 13:10-11)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 (Obadiah 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 (Josh. 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Enhanced interrogations (Prov. 13:24)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1447800"/>
            <a:ext cx="3390900" cy="19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37652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title"/>
          </p:nvPr>
        </p:nvSpPr>
        <p:spPr>
          <a:xfrm>
            <a:off x="1104900" y="228600"/>
            <a:ext cx="6934200" cy="838200"/>
          </a:xfrm>
        </p:spPr>
        <p:txBody>
          <a:bodyPr/>
          <a:lstStyle/>
          <a:p>
            <a:pPr algn="ctr" eaLnBrk="1" hangingPunct="1"/>
            <a:r>
              <a:rPr lang="en-US" altLang="en-US" sz="3600" dirty="0">
                <a:latin typeface="Calibri" panose="020F0502020204030204" pitchFamily="34" charset="0"/>
                <a:cs typeface="Calibri" panose="020F0502020204030204" pitchFamily="34" charset="0"/>
              </a:rPr>
              <a:t>Enhanced Interrogation Limitations</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23825" y="1600200"/>
            <a:ext cx="6353175" cy="4343400"/>
          </a:xfrm>
        </p:spPr>
        <p:txBody>
          <a:bodyPr/>
          <a:lstStyle/>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Immorality</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Denial of medical treatment</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Sadistic humiliation</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Violation of religious convictions</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Causing lasting physical damage</a:t>
            </a:r>
          </a:p>
        </p:txBody>
      </p:sp>
      <p:pic>
        <p:nvPicPr>
          <p:cNvPr id="12800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752600"/>
            <a:ext cx="292417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Box 1"/>
          <p:cNvSpPr txBox="1">
            <a:spLocks noChangeArrowheads="1"/>
          </p:cNvSpPr>
          <p:nvPr/>
        </p:nvSpPr>
        <p:spPr bwMode="auto">
          <a:xfrm>
            <a:off x="1257300" y="60198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Calibri" panose="020F0502020204030204" pitchFamily="34" charset="0"/>
                <a:cs typeface="Calibri" panose="020F0502020204030204" pitchFamily="34" charset="0"/>
              </a:rPr>
              <a:t>Wayne Grudem, </a:t>
            </a:r>
            <a:r>
              <a:rPr lang="en-US" altLang="en-US" sz="2400" i="1">
                <a:latin typeface="Calibri" panose="020F0502020204030204" pitchFamily="34" charset="0"/>
                <a:cs typeface="Calibri" panose="020F0502020204030204" pitchFamily="34" charset="0"/>
              </a:rPr>
              <a:t>Politics According to the Bible</a:t>
            </a:r>
            <a:r>
              <a:rPr lang="en-US" altLang="en-US" sz="2400">
                <a:latin typeface="Calibri" panose="020F0502020204030204" pitchFamily="34" charset="0"/>
                <a:cs typeface="Calibri" panose="020F0502020204030204" pitchFamily="34" charset="0"/>
              </a:rPr>
              <a:t>, 429</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title"/>
          </p:nvPr>
        </p:nvSpPr>
        <p:spPr>
          <a:xfrm>
            <a:off x="1104900" y="228600"/>
            <a:ext cx="6934200" cy="838200"/>
          </a:xfrm>
        </p:spPr>
        <p:txBody>
          <a:bodyPr/>
          <a:lstStyle/>
          <a:p>
            <a:pPr algn="ctr" eaLnBrk="1" hangingPunct="1"/>
            <a:r>
              <a:rPr lang="en-US" altLang="en-US" sz="3600" dirty="0">
                <a:latin typeface="Calibri" panose="020F0502020204030204" pitchFamily="34" charset="0"/>
                <a:cs typeface="Calibri" panose="020F0502020204030204" pitchFamily="34" charset="0"/>
              </a:rPr>
              <a:t>Enhanced Interrogation Limitations</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23825" y="1600200"/>
            <a:ext cx="6353175" cy="4343400"/>
          </a:xfrm>
        </p:spPr>
        <p:txBody>
          <a:bodyPr/>
          <a:lstStyle/>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Immorality</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Denial of medical treatment</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Sadistic humiliation</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Violation of religious convictions</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Causing lasting physical damage</a:t>
            </a:r>
          </a:p>
        </p:txBody>
      </p:sp>
      <p:pic>
        <p:nvPicPr>
          <p:cNvPr id="12800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752600"/>
            <a:ext cx="292417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Box 1"/>
          <p:cNvSpPr txBox="1">
            <a:spLocks noChangeArrowheads="1"/>
          </p:cNvSpPr>
          <p:nvPr/>
        </p:nvSpPr>
        <p:spPr bwMode="auto">
          <a:xfrm>
            <a:off x="1257300" y="60198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Calibri" panose="020F0502020204030204" pitchFamily="34" charset="0"/>
                <a:cs typeface="Calibri" panose="020F0502020204030204" pitchFamily="34" charset="0"/>
              </a:rPr>
              <a:t>Wayne Grudem, </a:t>
            </a:r>
            <a:r>
              <a:rPr lang="en-US" altLang="en-US" sz="2400" i="1">
                <a:latin typeface="Calibri" panose="020F0502020204030204" pitchFamily="34" charset="0"/>
                <a:cs typeface="Calibri" panose="020F0502020204030204" pitchFamily="34" charset="0"/>
              </a:rPr>
              <a:t>Politics According to the Bible</a:t>
            </a:r>
            <a:r>
              <a:rPr lang="en-US" altLang="en-US" sz="2400">
                <a:latin typeface="Calibri" panose="020F0502020204030204" pitchFamily="34" charset="0"/>
                <a:cs typeface="Calibri" panose="020F0502020204030204" pitchFamily="34" charset="0"/>
              </a:rPr>
              <a:t>, 429</a:t>
            </a:r>
          </a:p>
        </p:txBody>
      </p:sp>
    </p:spTree>
    <p:extLst>
      <p:ext uri="{BB962C8B-B14F-4D97-AF65-F5344CB8AC3E}">
        <p14:creationId xmlns:p14="http://schemas.microsoft.com/office/powerpoint/2010/main" val="158623851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title"/>
          </p:nvPr>
        </p:nvSpPr>
        <p:spPr>
          <a:xfrm>
            <a:off x="1104900" y="228600"/>
            <a:ext cx="6934200" cy="838200"/>
          </a:xfrm>
        </p:spPr>
        <p:txBody>
          <a:bodyPr/>
          <a:lstStyle/>
          <a:p>
            <a:pPr algn="ctr" eaLnBrk="1" hangingPunct="1"/>
            <a:r>
              <a:rPr lang="en-US" altLang="en-US" sz="3600" dirty="0">
                <a:latin typeface="Calibri" panose="020F0502020204030204" pitchFamily="34" charset="0"/>
                <a:cs typeface="Calibri" panose="020F0502020204030204" pitchFamily="34" charset="0"/>
              </a:rPr>
              <a:t>Enhanced Interrogation Limitations</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23825" y="1600200"/>
            <a:ext cx="6353175" cy="4343400"/>
          </a:xfrm>
        </p:spPr>
        <p:txBody>
          <a:bodyPr/>
          <a:lstStyle/>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Immorality</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Denial of medical treatment</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Sadistic humiliation</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Violation of religious convictions</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Causing lasting physical damage</a:t>
            </a:r>
          </a:p>
        </p:txBody>
      </p:sp>
      <p:pic>
        <p:nvPicPr>
          <p:cNvPr id="12800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752600"/>
            <a:ext cx="292417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Box 1"/>
          <p:cNvSpPr txBox="1">
            <a:spLocks noChangeArrowheads="1"/>
          </p:cNvSpPr>
          <p:nvPr/>
        </p:nvSpPr>
        <p:spPr bwMode="auto">
          <a:xfrm>
            <a:off x="1257300" y="60198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Calibri" panose="020F0502020204030204" pitchFamily="34" charset="0"/>
                <a:cs typeface="Calibri" panose="020F0502020204030204" pitchFamily="34" charset="0"/>
              </a:rPr>
              <a:t>Wayne Grudem, </a:t>
            </a:r>
            <a:r>
              <a:rPr lang="en-US" altLang="en-US" sz="2400" i="1">
                <a:latin typeface="Calibri" panose="020F0502020204030204" pitchFamily="34" charset="0"/>
                <a:cs typeface="Calibri" panose="020F0502020204030204" pitchFamily="34" charset="0"/>
              </a:rPr>
              <a:t>Politics According to the Bible</a:t>
            </a:r>
            <a:r>
              <a:rPr lang="en-US" altLang="en-US" sz="2400">
                <a:latin typeface="Calibri" panose="020F0502020204030204" pitchFamily="34" charset="0"/>
                <a:cs typeface="Calibri" panose="020F0502020204030204" pitchFamily="34" charset="0"/>
              </a:rPr>
              <a:t>, 429</a:t>
            </a:r>
          </a:p>
        </p:txBody>
      </p:sp>
    </p:spTree>
    <p:extLst>
      <p:ext uri="{BB962C8B-B14F-4D97-AF65-F5344CB8AC3E}">
        <p14:creationId xmlns:p14="http://schemas.microsoft.com/office/powerpoint/2010/main" val="26435558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5213" cy="6551613"/>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title"/>
          </p:nvPr>
        </p:nvSpPr>
        <p:spPr>
          <a:xfrm>
            <a:off x="1104900" y="228600"/>
            <a:ext cx="6934200" cy="838200"/>
          </a:xfrm>
        </p:spPr>
        <p:txBody>
          <a:bodyPr/>
          <a:lstStyle/>
          <a:p>
            <a:pPr algn="ctr" eaLnBrk="1" hangingPunct="1"/>
            <a:r>
              <a:rPr lang="en-US" altLang="en-US" sz="3600" dirty="0">
                <a:latin typeface="Calibri" panose="020F0502020204030204" pitchFamily="34" charset="0"/>
                <a:cs typeface="Calibri" panose="020F0502020204030204" pitchFamily="34" charset="0"/>
              </a:rPr>
              <a:t>Enhanced Interrogation Limitations</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23825" y="1600200"/>
            <a:ext cx="6353175" cy="4343400"/>
          </a:xfrm>
        </p:spPr>
        <p:txBody>
          <a:bodyPr/>
          <a:lstStyle/>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Immorality</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Denial of medical treatment</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Sadistic humiliation</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Violation of religious convictions</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Causing lasting physical damage</a:t>
            </a:r>
          </a:p>
        </p:txBody>
      </p:sp>
      <p:pic>
        <p:nvPicPr>
          <p:cNvPr id="12800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752600"/>
            <a:ext cx="292417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Box 1"/>
          <p:cNvSpPr txBox="1">
            <a:spLocks noChangeArrowheads="1"/>
          </p:cNvSpPr>
          <p:nvPr/>
        </p:nvSpPr>
        <p:spPr bwMode="auto">
          <a:xfrm>
            <a:off x="1257300" y="60198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Calibri" panose="020F0502020204030204" pitchFamily="34" charset="0"/>
                <a:cs typeface="Calibri" panose="020F0502020204030204" pitchFamily="34" charset="0"/>
              </a:rPr>
              <a:t>Wayne Grudem, </a:t>
            </a:r>
            <a:r>
              <a:rPr lang="en-US" altLang="en-US" sz="2400" i="1">
                <a:latin typeface="Calibri" panose="020F0502020204030204" pitchFamily="34" charset="0"/>
                <a:cs typeface="Calibri" panose="020F0502020204030204" pitchFamily="34" charset="0"/>
              </a:rPr>
              <a:t>Politics According to the Bible</a:t>
            </a:r>
            <a:r>
              <a:rPr lang="en-US" altLang="en-US" sz="2400">
                <a:latin typeface="Calibri" panose="020F0502020204030204" pitchFamily="34" charset="0"/>
                <a:cs typeface="Calibri" panose="020F0502020204030204" pitchFamily="34" charset="0"/>
              </a:rPr>
              <a:t>, 429</a:t>
            </a:r>
          </a:p>
        </p:txBody>
      </p:sp>
    </p:spTree>
    <p:extLst>
      <p:ext uri="{BB962C8B-B14F-4D97-AF65-F5344CB8AC3E}">
        <p14:creationId xmlns:p14="http://schemas.microsoft.com/office/powerpoint/2010/main" val="37407865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title"/>
          </p:nvPr>
        </p:nvSpPr>
        <p:spPr>
          <a:xfrm>
            <a:off x="1104900" y="228600"/>
            <a:ext cx="6934200" cy="838200"/>
          </a:xfrm>
        </p:spPr>
        <p:txBody>
          <a:bodyPr/>
          <a:lstStyle/>
          <a:p>
            <a:pPr algn="ctr" eaLnBrk="1" hangingPunct="1"/>
            <a:r>
              <a:rPr lang="en-US" altLang="en-US" sz="3600" dirty="0">
                <a:latin typeface="Calibri" panose="020F0502020204030204" pitchFamily="34" charset="0"/>
                <a:cs typeface="Calibri" panose="020F0502020204030204" pitchFamily="34" charset="0"/>
              </a:rPr>
              <a:t>Enhanced Interrogation Limitations</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23825" y="1600200"/>
            <a:ext cx="6353175" cy="4343400"/>
          </a:xfrm>
        </p:spPr>
        <p:txBody>
          <a:bodyPr/>
          <a:lstStyle/>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Immorality</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Denial of medical treatment</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Sadistic humiliation</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Violation of religious convictions</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Causing lasting physical damage</a:t>
            </a:r>
          </a:p>
        </p:txBody>
      </p:sp>
      <p:pic>
        <p:nvPicPr>
          <p:cNvPr id="12800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752600"/>
            <a:ext cx="292417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Box 1"/>
          <p:cNvSpPr txBox="1">
            <a:spLocks noChangeArrowheads="1"/>
          </p:cNvSpPr>
          <p:nvPr/>
        </p:nvSpPr>
        <p:spPr bwMode="auto">
          <a:xfrm>
            <a:off x="1257300" y="60198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Calibri" panose="020F0502020204030204" pitchFamily="34" charset="0"/>
                <a:cs typeface="Calibri" panose="020F0502020204030204" pitchFamily="34" charset="0"/>
              </a:rPr>
              <a:t>Wayne Grudem, </a:t>
            </a:r>
            <a:r>
              <a:rPr lang="en-US" altLang="en-US" sz="2400" i="1">
                <a:latin typeface="Calibri" panose="020F0502020204030204" pitchFamily="34" charset="0"/>
                <a:cs typeface="Calibri" panose="020F0502020204030204" pitchFamily="34" charset="0"/>
              </a:rPr>
              <a:t>Politics According to the Bible</a:t>
            </a:r>
            <a:r>
              <a:rPr lang="en-US" altLang="en-US" sz="2400">
                <a:latin typeface="Calibri" panose="020F0502020204030204" pitchFamily="34" charset="0"/>
                <a:cs typeface="Calibri" panose="020F0502020204030204" pitchFamily="34" charset="0"/>
              </a:rPr>
              <a:t>, 429</a:t>
            </a:r>
          </a:p>
        </p:txBody>
      </p:sp>
    </p:spTree>
    <p:extLst>
      <p:ext uri="{BB962C8B-B14F-4D97-AF65-F5344CB8AC3E}">
        <p14:creationId xmlns:p14="http://schemas.microsoft.com/office/powerpoint/2010/main" val="418001569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title"/>
          </p:nvPr>
        </p:nvSpPr>
        <p:spPr>
          <a:xfrm>
            <a:off x="1104900" y="228600"/>
            <a:ext cx="6934200" cy="838200"/>
          </a:xfrm>
        </p:spPr>
        <p:txBody>
          <a:bodyPr/>
          <a:lstStyle/>
          <a:p>
            <a:pPr algn="ctr" eaLnBrk="1" hangingPunct="1"/>
            <a:r>
              <a:rPr lang="en-US" altLang="en-US" sz="3600" dirty="0">
                <a:latin typeface="Calibri" panose="020F0502020204030204" pitchFamily="34" charset="0"/>
                <a:cs typeface="Calibri" panose="020F0502020204030204" pitchFamily="34" charset="0"/>
              </a:rPr>
              <a:t>Enhanced Interrogation Limitations</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23825" y="1600200"/>
            <a:ext cx="6353175" cy="4343400"/>
          </a:xfrm>
        </p:spPr>
        <p:txBody>
          <a:bodyPr/>
          <a:lstStyle/>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Immorality</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Denial of medical treatment</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Sadistic humiliation</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Violation of religious convictions</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Causing lasting physical damage</a:t>
            </a:r>
          </a:p>
        </p:txBody>
      </p:sp>
      <p:pic>
        <p:nvPicPr>
          <p:cNvPr id="12800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752600"/>
            <a:ext cx="292417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Box 1"/>
          <p:cNvSpPr txBox="1">
            <a:spLocks noChangeArrowheads="1"/>
          </p:cNvSpPr>
          <p:nvPr/>
        </p:nvSpPr>
        <p:spPr bwMode="auto">
          <a:xfrm>
            <a:off x="1257300" y="60198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Calibri" panose="020F0502020204030204" pitchFamily="34" charset="0"/>
                <a:cs typeface="Calibri" panose="020F0502020204030204" pitchFamily="34" charset="0"/>
              </a:rPr>
              <a:t>Wayne Grudem, </a:t>
            </a:r>
            <a:r>
              <a:rPr lang="en-US" altLang="en-US" sz="2400" i="1">
                <a:latin typeface="Calibri" panose="020F0502020204030204" pitchFamily="34" charset="0"/>
                <a:cs typeface="Calibri" panose="020F0502020204030204" pitchFamily="34" charset="0"/>
              </a:rPr>
              <a:t>Politics According to the Bible</a:t>
            </a:r>
            <a:r>
              <a:rPr lang="en-US" altLang="en-US" sz="2400">
                <a:latin typeface="Calibri" panose="020F0502020204030204" pitchFamily="34" charset="0"/>
                <a:cs typeface="Calibri" panose="020F0502020204030204" pitchFamily="34" charset="0"/>
              </a:rPr>
              <a:t>, 429</a:t>
            </a:r>
          </a:p>
        </p:txBody>
      </p:sp>
    </p:spTree>
    <p:extLst>
      <p:ext uri="{BB962C8B-B14F-4D97-AF65-F5344CB8AC3E}">
        <p14:creationId xmlns:p14="http://schemas.microsoft.com/office/powerpoint/2010/main" val="169144473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title"/>
          </p:nvPr>
        </p:nvSpPr>
        <p:spPr>
          <a:xfrm>
            <a:off x="3352800" y="228600"/>
            <a:ext cx="2438400" cy="762000"/>
          </a:xfrm>
        </p:spPr>
        <p:txBody>
          <a:bodyPr/>
          <a:lstStyle/>
          <a:p>
            <a:pPr algn="ctr" eaLnBrk="1" hangingPunct="1"/>
            <a:r>
              <a:rPr lang="en-US" altLang="en-US" dirty="0">
                <a:latin typeface="Calibri" panose="020F0502020204030204" pitchFamily="34" charset="0"/>
                <a:cs typeface="Calibri" panose="020F0502020204030204" pitchFamily="34" charset="0"/>
              </a:rPr>
              <a:t>Review</a:t>
            </a:r>
          </a:p>
        </p:txBody>
      </p:sp>
      <p:sp>
        <p:nvSpPr>
          <p:cNvPr id="17411" name="Rectangle 7"/>
          <p:cNvSpPr>
            <a:spLocks noGrp="1" noChangeArrowheads="1"/>
          </p:cNvSpPr>
          <p:nvPr>
            <p:ph type="body" idx="1"/>
          </p:nvPr>
        </p:nvSpPr>
        <p:spPr>
          <a:xfrm>
            <a:off x="152400" y="1600200"/>
            <a:ext cx="8839200" cy="5029200"/>
          </a:xfrm>
        </p:spPr>
        <p:txBody>
          <a:bodyPr/>
          <a:lstStyle/>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131076"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28600"/>
            <a:ext cx="8534400" cy="1143000"/>
          </a:xfrm>
        </p:spPr>
        <p:txBody>
          <a:bodyPr/>
          <a:lstStyle/>
          <a:p>
            <a:pPr algn="ctr"/>
            <a:r>
              <a:rPr lang="en-US" altLang="en-US">
                <a:latin typeface="Calibri" panose="020F0502020204030204" pitchFamily="34" charset="0"/>
              </a:rPr>
              <a:t>The Bible and Voting</a:t>
            </a:r>
            <a:endParaRPr lang="en-US" alt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1946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28800"/>
            <a:ext cx="424338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4548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228600"/>
            <a:ext cx="8534400" cy="1143000"/>
          </a:xfrm>
        </p:spPr>
        <p:txBody>
          <a:bodyPr/>
          <a:lstStyle/>
          <a:p>
            <a:pPr algn="ctr"/>
            <a:r>
              <a:rPr lang="en-US" altLang="en-US">
                <a:latin typeface="Calibri" panose="020F0502020204030204" pitchFamily="34" charset="0"/>
              </a:rPr>
              <a:t>The Bible and Voting</a:t>
            </a:r>
            <a:endParaRPr lang="en-US" alt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2355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28800"/>
            <a:ext cx="424338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6551613"/>
          </a:xfrm>
        </p:spPr>
        <p:txBody>
          <a:bodyPr rtlCol="0">
            <a:noAutofit/>
          </a:bodyPr>
          <a:lstStyle/>
          <a:p>
            <a:pPr marL="0" indent="0" algn="ctr" eaLnBrk="1" fontAlgn="auto" hangingPunct="1">
              <a:spcBef>
                <a:spcPts val="0"/>
              </a:spcBef>
              <a:spcAft>
                <a:spcPts val="6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228600"/>
            <a:ext cx="8534400" cy="1143000"/>
          </a:xfrm>
        </p:spPr>
        <p:txBody>
          <a:bodyPr/>
          <a:lstStyle/>
          <a:p>
            <a:pPr algn="ctr"/>
            <a:r>
              <a:rPr lang="en-US" altLang="en-US" dirty="0">
                <a:latin typeface="Calibri" panose="020F0502020204030204" pitchFamily="34" charset="0"/>
              </a:rPr>
              <a:t>The Bible and Voting</a:t>
            </a:r>
            <a:endParaRPr lang="en-US" alt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Foreign affairs</a:t>
            </a:r>
          </a:p>
        </p:txBody>
      </p:sp>
      <p:pic>
        <p:nvPicPr>
          <p:cNvPr id="2662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28800"/>
            <a:ext cx="424338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11890</TotalTime>
  <Words>2028</Words>
  <Application>Microsoft Office PowerPoint</Application>
  <PresentationFormat>On-screen Show (4:3)</PresentationFormat>
  <Paragraphs>480</Paragraphs>
  <Slides>55</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Times New Roman</vt:lpstr>
      <vt:lpstr>Wingdings</vt:lpstr>
      <vt:lpstr>Azure</vt:lpstr>
      <vt:lpstr>THE BIBLE AND VOTING Part 16</vt:lpstr>
      <vt:lpstr>PowerPoint Presentation</vt:lpstr>
      <vt:lpstr>The Bible and Voting</vt:lpstr>
      <vt:lpstr>The Bible and Voting</vt:lpstr>
      <vt:lpstr>PowerPoint Presentation</vt:lpstr>
      <vt:lpstr>The Bible and Voting</vt:lpstr>
      <vt:lpstr>PowerPoint Presentation</vt:lpstr>
      <vt:lpstr>The Bible and Voting</vt:lpstr>
      <vt:lpstr>PowerPoint Presentation</vt:lpstr>
      <vt:lpstr>PowerPoint Presentation</vt:lpstr>
      <vt:lpstr>PowerPoint Presentation</vt:lpstr>
      <vt:lpstr>PowerPoint Presentation</vt:lpstr>
      <vt:lpstr>PowerPoint Presentation</vt:lpstr>
      <vt:lpstr>Overview</vt:lpstr>
      <vt:lpstr>Overview</vt:lpstr>
      <vt:lpstr>I. Terrorism’s False Causes</vt:lpstr>
      <vt:lpstr>PowerPoint Presentation</vt:lpstr>
      <vt:lpstr>II. Terrorism’s True Causes</vt:lpstr>
      <vt:lpstr>PowerPoint Presentation</vt:lpstr>
      <vt:lpstr>PowerPoint Presentation</vt:lpstr>
      <vt:lpstr>III. Terrorism’s Ineffective Deterrents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 Going Too Far in Deterring Terrorism? Just War Principles</vt:lpstr>
      <vt:lpstr>V. Going Too Far in Deterring Terrorism? How to Fight a Just War</vt:lpstr>
      <vt:lpstr>PowerPoint Presentation</vt:lpstr>
      <vt:lpstr>VI. What Legitimate Methods Can the Government Employ in Deterring Terrorism?</vt:lpstr>
      <vt:lpstr>VI. What Legitimate Methods Can the Government Employ in Deterring Terrorism?</vt:lpstr>
      <vt:lpstr>VI. What Legitimate Methods Can the Government Employ in Deterring Terrorism?</vt:lpstr>
      <vt:lpstr>PowerPoint Presentation</vt:lpstr>
      <vt:lpstr>VI. What Legitimate Methods Can the Government Employ in Deterring Terrorism?</vt:lpstr>
      <vt:lpstr>VI. What Legitimate Methods Can the Government Employ in Deterring Terrorism?</vt:lpstr>
      <vt:lpstr>VI. What Legitimate Methods Can the Government Employ in Deterring Terrorism?</vt:lpstr>
      <vt:lpstr>PowerPoint Presentation</vt:lpstr>
      <vt:lpstr>PowerPoint Presentation</vt:lpstr>
      <vt:lpstr>VI. What Legitimate Methods Can the Government Employ in Deterring Terrorism?</vt:lpstr>
      <vt:lpstr>VI. What Legitimate Methods Can the Government Employ in Deterring Terrorism?</vt:lpstr>
      <vt:lpstr>Spying in the Bible</vt:lpstr>
      <vt:lpstr>PowerPoint Presentation</vt:lpstr>
      <vt:lpstr>PowerPoint Presentation</vt:lpstr>
      <vt:lpstr>VI. What Legitimate Methods Can the Government Employ in Deterring Terrorism?</vt:lpstr>
      <vt:lpstr>Enhanced Interrogation Limitations</vt:lpstr>
      <vt:lpstr>Enhanced Interrogation Limitations</vt:lpstr>
      <vt:lpstr>Enhanced Interrogation Limitations</vt:lpstr>
      <vt:lpstr>Enhanced Interrogation Limitations</vt:lpstr>
      <vt:lpstr>Enhanced Interrogation Limitations</vt:lpstr>
      <vt:lpstr>Enhanced Interrogation Limitations</vt:lpstr>
      <vt:lpstr>Conclusion</vt:lpstr>
      <vt:lpstr>Review</vt:lpstr>
      <vt:lpstr>The Bible and Voting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1192</cp:revision>
  <cp:lastPrinted>2016-09-13T15:21:19Z</cp:lastPrinted>
  <dcterms:created xsi:type="dcterms:W3CDTF">2009-03-17T12:21:13Z</dcterms:created>
  <dcterms:modified xsi:type="dcterms:W3CDTF">2016-10-23T04:31:49Z</dcterms:modified>
</cp:coreProperties>
</file>