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96497" r:id="rId2"/>
    <p:sldMasterId id="2147496511" r:id="rId3"/>
  </p:sldMasterIdLst>
  <p:notesMasterIdLst>
    <p:notesMasterId r:id="rId66"/>
  </p:notesMasterIdLst>
  <p:handoutMasterIdLst>
    <p:handoutMasterId r:id="rId67"/>
  </p:handoutMasterIdLst>
  <p:sldIdLst>
    <p:sldId id="2730" r:id="rId4"/>
    <p:sldId id="2728" r:id="rId5"/>
    <p:sldId id="2729" r:id="rId6"/>
    <p:sldId id="2731" r:id="rId7"/>
    <p:sldId id="2732" r:id="rId8"/>
    <p:sldId id="2733" r:id="rId9"/>
    <p:sldId id="2734" r:id="rId10"/>
    <p:sldId id="2735" r:id="rId11"/>
    <p:sldId id="2736" r:id="rId12"/>
    <p:sldId id="2737" r:id="rId13"/>
    <p:sldId id="2663" r:id="rId14"/>
    <p:sldId id="2738" r:id="rId15"/>
    <p:sldId id="2740" r:id="rId16"/>
    <p:sldId id="2739" r:id="rId17"/>
    <p:sldId id="2743" r:id="rId18"/>
    <p:sldId id="2744" r:id="rId19"/>
    <p:sldId id="2745" r:id="rId20"/>
    <p:sldId id="2746" r:id="rId21"/>
    <p:sldId id="2747" r:id="rId22"/>
    <p:sldId id="2748" r:id="rId23"/>
    <p:sldId id="2749" r:id="rId24"/>
    <p:sldId id="2751" r:id="rId25"/>
    <p:sldId id="2750" r:id="rId26"/>
    <p:sldId id="2752" r:id="rId27"/>
    <p:sldId id="2753" r:id="rId28"/>
    <p:sldId id="2754" r:id="rId29"/>
    <p:sldId id="2755" r:id="rId30"/>
    <p:sldId id="2756" r:id="rId31"/>
    <p:sldId id="2759" r:id="rId32"/>
    <p:sldId id="2757" r:id="rId33"/>
    <p:sldId id="2758" r:id="rId34"/>
    <p:sldId id="2760" r:id="rId35"/>
    <p:sldId id="2761" r:id="rId36"/>
    <p:sldId id="2762" r:id="rId37"/>
    <p:sldId id="2763" r:id="rId38"/>
    <p:sldId id="2764" r:id="rId39"/>
    <p:sldId id="2768" r:id="rId40"/>
    <p:sldId id="2770" r:id="rId41"/>
    <p:sldId id="2771" r:id="rId42"/>
    <p:sldId id="2773" r:id="rId43"/>
    <p:sldId id="2775" r:id="rId44"/>
    <p:sldId id="2776" r:id="rId45"/>
    <p:sldId id="2777" r:id="rId46"/>
    <p:sldId id="2778" r:id="rId47"/>
    <p:sldId id="2779" r:id="rId48"/>
    <p:sldId id="2781" r:id="rId49"/>
    <p:sldId id="2782" r:id="rId50"/>
    <p:sldId id="2780" r:id="rId51"/>
    <p:sldId id="2785" r:id="rId52"/>
    <p:sldId id="2784" r:id="rId53"/>
    <p:sldId id="2786" r:id="rId54"/>
    <p:sldId id="2795" r:id="rId55"/>
    <p:sldId id="2787" r:id="rId56"/>
    <p:sldId id="2788" r:id="rId57"/>
    <p:sldId id="2789" r:id="rId58"/>
    <p:sldId id="2790" r:id="rId59"/>
    <p:sldId id="2791" r:id="rId60"/>
    <p:sldId id="2796" r:id="rId61"/>
    <p:sldId id="2797" r:id="rId62"/>
    <p:sldId id="2793" r:id="rId63"/>
    <p:sldId id="2794" r:id="rId64"/>
    <p:sldId id="2792" r:id="rId65"/>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33"/>
    <a:srgbClr val="FFFFCC"/>
    <a:srgbClr val="FFFF00"/>
    <a:srgbClr val="C0C0C0"/>
    <a:srgbClr val="FF00FF"/>
    <a:srgbClr val="0000FF"/>
    <a:srgbClr val="FFFF99"/>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6" autoAdjust="0"/>
    <p:restoredTop sz="96404" autoAdjust="0"/>
  </p:normalViewPr>
  <p:slideViewPr>
    <p:cSldViewPr>
      <p:cViewPr>
        <p:scale>
          <a:sx n="80" d="100"/>
          <a:sy n="80" d="100"/>
        </p:scale>
        <p:origin x="2574" y="7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handoutMaster" Target="handoutMasters/handoutMaster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169920" cy="478748"/>
          </a:xfrm>
          <a:prstGeom prst="rect">
            <a:avLst/>
          </a:prstGeom>
          <a:noFill/>
          <a:ln w="9525">
            <a:noFill/>
            <a:miter lim="800000"/>
            <a:headEnd/>
            <a:tailEnd/>
          </a:ln>
        </p:spPr>
        <p:txBody>
          <a:bodyPr vert="horz" wrap="square" lIns="97532" tIns="48767" rIns="97532" bIns="48767" numCol="1" anchor="t" anchorCtr="0" compatLnSpc="1">
            <a:prstTxWarp prst="textNoShape">
              <a:avLst/>
            </a:prstTxWarp>
          </a:bodyPr>
          <a:lstStyle>
            <a:lvl1pPr defTabSz="922291" eaLnBrk="1" hangingPunct="1">
              <a:defRPr sz="1400">
                <a:latin typeface="Times New Roman" pitchFamily="18" charset="0"/>
                <a:cs typeface="Arial" charset="0"/>
              </a:defRPr>
            </a:lvl1pPr>
          </a:lstStyle>
          <a:p>
            <a:pPr>
              <a:defRPr/>
            </a:pPr>
            <a:r>
              <a:rPr lang="en-US">
                <a:latin typeface="Calibri" panose="020F0502020204030204" pitchFamily="34" charset="0"/>
              </a:rPr>
              <a:t>Dr. Andy Woods</a:t>
            </a:r>
            <a:endParaRPr lang="en-US" dirty="0">
              <a:latin typeface="Calibri" panose="020F0502020204030204" pitchFamily="34" charset="0"/>
            </a:endParaRPr>
          </a:p>
        </p:txBody>
      </p:sp>
      <p:sp>
        <p:nvSpPr>
          <p:cNvPr id="36867" name="Rectangle 3"/>
          <p:cNvSpPr>
            <a:spLocks noGrp="1" noChangeArrowheads="1"/>
          </p:cNvSpPr>
          <p:nvPr>
            <p:ph type="dt" sz="quarter" idx="1"/>
          </p:nvPr>
        </p:nvSpPr>
        <p:spPr bwMode="auto">
          <a:xfrm>
            <a:off x="4145280" y="0"/>
            <a:ext cx="3169920" cy="478748"/>
          </a:xfrm>
          <a:prstGeom prst="rect">
            <a:avLst/>
          </a:prstGeom>
          <a:noFill/>
          <a:ln w="9525">
            <a:noFill/>
            <a:miter lim="800000"/>
            <a:headEnd/>
            <a:tailEnd/>
          </a:ln>
        </p:spPr>
        <p:txBody>
          <a:bodyPr vert="horz" wrap="square" lIns="97532" tIns="48767" rIns="97532" bIns="48767" numCol="1" anchor="t" anchorCtr="0" compatLnSpc="1">
            <a:prstTxWarp prst="textNoShape">
              <a:avLst/>
            </a:prstTxWarp>
          </a:bodyPr>
          <a:lstStyle>
            <a:lvl1pPr algn="r" defTabSz="922291" eaLnBrk="1" hangingPunct="1">
              <a:defRPr sz="1400">
                <a:latin typeface="Times New Roman" pitchFamily="18" charset="0"/>
                <a:cs typeface="Arial" charset="0"/>
              </a:defRPr>
            </a:lvl1pPr>
          </a:lstStyle>
          <a:p>
            <a:pPr>
              <a:defRPr/>
            </a:pPr>
            <a:r>
              <a:rPr lang="en-US">
                <a:latin typeface="Calibri" panose="020F0502020204030204" pitchFamily="34" charset="0"/>
              </a:rPr>
              <a:t>10/26/2016</a:t>
            </a:r>
            <a:endParaRPr lang="en-US" dirty="0">
              <a:latin typeface="Calibri" panose="020F0502020204030204" pitchFamily="34" charset="0"/>
            </a:endParaRPr>
          </a:p>
        </p:txBody>
      </p:sp>
      <p:sp>
        <p:nvSpPr>
          <p:cNvPr id="36868" name="Rectangle 4"/>
          <p:cNvSpPr>
            <a:spLocks noGrp="1" noChangeArrowheads="1"/>
          </p:cNvSpPr>
          <p:nvPr>
            <p:ph type="ftr" sz="quarter" idx="2"/>
          </p:nvPr>
        </p:nvSpPr>
        <p:spPr bwMode="auto">
          <a:xfrm>
            <a:off x="0" y="9122452"/>
            <a:ext cx="3169920" cy="478748"/>
          </a:xfrm>
          <a:prstGeom prst="rect">
            <a:avLst/>
          </a:prstGeom>
          <a:noFill/>
          <a:ln w="9525">
            <a:noFill/>
            <a:miter lim="800000"/>
            <a:headEnd/>
            <a:tailEnd/>
          </a:ln>
        </p:spPr>
        <p:txBody>
          <a:bodyPr vert="horz" wrap="square" lIns="97532" tIns="48767" rIns="97532" bIns="48767" numCol="1" anchor="b" anchorCtr="0" compatLnSpc="1">
            <a:prstTxWarp prst="textNoShape">
              <a:avLst/>
            </a:prstTxWarp>
          </a:bodyPr>
          <a:lstStyle>
            <a:lvl1pPr defTabSz="922291" eaLnBrk="1" hangingPunct="1">
              <a:defRPr sz="1400">
                <a:latin typeface="Times New Roman" pitchFamily="18" charset="0"/>
                <a:cs typeface="Arial" charset="0"/>
              </a:defRPr>
            </a:lvl1pPr>
          </a:lstStyle>
          <a:p>
            <a:pPr>
              <a:defRPr/>
            </a:pPr>
            <a:r>
              <a:rPr lang="en-US">
                <a:latin typeface="Calibri" panose="020F0502020204030204" pitchFamily="34" charset="0"/>
              </a:rPr>
              <a:t>Sugar Land Bible Church</a:t>
            </a:r>
            <a:endParaRPr lang="en-US" dirty="0">
              <a:latin typeface="Calibri" panose="020F0502020204030204" pitchFamily="34" charset="0"/>
            </a:endParaRPr>
          </a:p>
        </p:txBody>
      </p:sp>
      <p:sp>
        <p:nvSpPr>
          <p:cNvPr id="36869" name="Rectangle 5"/>
          <p:cNvSpPr>
            <a:spLocks noGrp="1" noChangeArrowheads="1"/>
          </p:cNvSpPr>
          <p:nvPr>
            <p:ph type="sldNum" sz="quarter" idx="3"/>
          </p:nvPr>
        </p:nvSpPr>
        <p:spPr bwMode="auto">
          <a:xfrm>
            <a:off x="4145280" y="9122452"/>
            <a:ext cx="3169920" cy="478748"/>
          </a:xfrm>
          <a:prstGeom prst="rect">
            <a:avLst/>
          </a:prstGeom>
          <a:noFill/>
          <a:ln w="9525">
            <a:noFill/>
            <a:miter lim="800000"/>
            <a:headEnd/>
            <a:tailEnd/>
          </a:ln>
        </p:spPr>
        <p:txBody>
          <a:bodyPr vert="horz" wrap="square" lIns="97532" tIns="48767" rIns="97532" bIns="48767" numCol="1" anchor="b" anchorCtr="0" compatLnSpc="1">
            <a:prstTxWarp prst="textNoShape">
              <a:avLst/>
            </a:prstTxWarp>
          </a:bodyPr>
          <a:lstStyle>
            <a:lvl1pPr algn="r" defTabSz="920898" eaLnBrk="1" hangingPunct="1">
              <a:defRPr sz="1400"/>
            </a:lvl1pPr>
          </a:lstStyle>
          <a:p>
            <a:pPr>
              <a:defRPr/>
            </a:pPr>
            <a:fld id="{0129292E-EDB1-468D-AEDC-88BE131B8BA8}" type="slidenum">
              <a:rPr lang="en-US" altLang="en-US">
                <a:latin typeface="Calibri" panose="020F0502020204030204" pitchFamily="34" charset="0"/>
              </a:rPr>
              <a:pPr>
                <a:defRPr/>
              </a:pPr>
              <a:t>‹#›</a:t>
            </a:fld>
            <a:endParaRPr lang="en-US" altLang="en-US"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69920" cy="478748"/>
          </a:xfrm>
          <a:prstGeom prst="rect">
            <a:avLst/>
          </a:prstGeom>
          <a:noFill/>
          <a:ln w="9525">
            <a:noFill/>
            <a:miter lim="800000"/>
            <a:headEnd/>
            <a:tailEnd/>
          </a:ln>
        </p:spPr>
        <p:txBody>
          <a:bodyPr vert="horz" wrap="square" lIns="97532" tIns="48767" rIns="97532" bIns="48767" numCol="1" anchor="t" anchorCtr="0" compatLnSpc="1">
            <a:prstTxWarp prst="textNoShape">
              <a:avLst/>
            </a:prstTxWarp>
          </a:bodyPr>
          <a:lstStyle>
            <a:lvl1pPr defTabSz="922291" eaLnBrk="1" hangingPunct="1">
              <a:defRPr sz="1400">
                <a:latin typeface="Calibri" panose="020F0502020204030204" pitchFamily="34" charset="0"/>
                <a:cs typeface="Arial" charset="0"/>
              </a:defRPr>
            </a:lvl1pPr>
          </a:lstStyle>
          <a:p>
            <a:pPr>
              <a:defRPr/>
            </a:pPr>
            <a:r>
              <a:rPr lang="en-US"/>
              <a:t>Dr. Andy Woods</a:t>
            </a:r>
            <a:endParaRPr lang="en-US" dirty="0"/>
          </a:p>
        </p:txBody>
      </p:sp>
      <p:sp>
        <p:nvSpPr>
          <p:cNvPr id="3" name="Date Placeholder 2"/>
          <p:cNvSpPr>
            <a:spLocks noGrp="1"/>
          </p:cNvSpPr>
          <p:nvPr>
            <p:ph type="dt" idx="1"/>
          </p:nvPr>
        </p:nvSpPr>
        <p:spPr bwMode="auto">
          <a:xfrm>
            <a:off x="4143587" y="0"/>
            <a:ext cx="3169920" cy="478748"/>
          </a:xfrm>
          <a:prstGeom prst="rect">
            <a:avLst/>
          </a:prstGeom>
          <a:noFill/>
          <a:ln w="9525">
            <a:noFill/>
            <a:miter lim="800000"/>
            <a:headEnd/>
            <a:tailEnd/>
          </a:ln>
        </p:spPr>
        <p:txBody>
          <a:bodyPr vert="horz" wrap="square" lIns="97532" tIns="48767" rIns="97532" bIns="48767" numCol="1" anchor="t" anchorCtr="0" compatLnSpc="1">
            <a:prstTxWarp prst="textNoShape">
              <a:avLst/>
            </a:prstTxWarp>
          </a:bodyPr>
          <a:lstStyle>
            <a:lvl1pPr algn="r" defTabSz="922291" eaLnBrk="1" hangingPunct="1">
              <a:defRPr sz="1400">
                <a:latin typeface="Calibri" panose="020F0502020204030204" pitchFamily="34" charset="0"/>
                <a:cs typeface="Arial" charset="0"/>
              </a:defRPr>
            </a:lvl1pPr>
          </a:lstStyle>
          <a:p>
            <a:pPr>
              <a:defRPr/>
            </a:pPr>
            <a:r>
              <a:rPr lang="en-US"/>
              <a:t>10/26/2016</a:t>
            </a:r>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101183" tIns="50592" rIns="101183" bIns="50592" rtlCol="0" anchor="ctr"/>
          <a:lstStyle/>
          <a:p>
            <a:pPr lvl="0"/>
            <a:endParaRPr lang="en-US" noProof="0" dirty="0"/>
          </a:p>
        </p:txBody>
      </p:sp>
      <p:sp>
        <p:nvSpPr>
          <p:cNvPr id="5" name="Notes Placeholder 4"/>
          <p:cNvSpPr>
            <a:spLocks noGrp="1"/>
          </p:cNvSpPr>
          <p:nvPr>
            <p:ph type="body" sz="quarter" idx="3"/>
          </p:nvPr>
        </p:nvSpPr>
        <p:spPr bwMode="auto">
          <a:xfrm>
            <a:off x="731520" y="4561226"/>
            <a:ext cx="5852160" cy="4318573"/>
          </a:xfrm>
          <a:prstGeom prst="rect">
            <a:avLst/>
          </a:prstGeom>
          <a:noFill/>
          <a:ln w="9525">
            <a:noFill/>
            <a:miter lim="800000"/>
            <a:headEnd/>
            <a:tailEnd/>
          </a:ln>
        </p:spPr>
        <p:txBody>
          <a:bodyPr vert="horz" wrap="square" lIns="97532" tIns="48767" rIns="97532" bIns="4876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0" y="9120813"/>
            <a:ext cx="3169920" cy="478748"/>
          </a:xfrm>
          <a:prstGeom prst="rect">
            <a:avLst/>
          </a:prstGeom>
          <a:noFill/>
          <a:ln w="9525">
            <a:noFill/>
            <a:miter lim="800000"/>
            <a:headEnd/>
            <a:tailEnd/>
          </a:ln>
        </p:spPr>
        <p:txBody>
          <a:bodyPr vert="horz" wrap="square" lIns="97532" tIns="48767" rIns="97532" bIns="48767" numCol="1" anchor="b" anchorCtr="0" compatLnSpc="1">
            <a:prstTxWarp prst="textNoShape">
              <a:avLst/>
            </a:prstTxWarp>
          </a:bodyPr>
          <a:lstStyle>
            <a:lvl1pPr defTabSz="922291" eaLnBrk="1" hangingPunct="1">
              <a:defRPr sz="1400">
                <a:latin typeface="Calibri" panose="020F0502020204030204" pitchFamily="34" charset="0"/>
                <a:cs typeface="Arial" charset="0"/>
              </a:defRPr>
            </a:lvl1pPr>
          </a:lstStyle>
          <a:p>
            <a:pPr>
              <a:defRPr/>
            </a:pPr>
            <a:r>
              <a:rPr lang="en-US"/>
              <a:t>Sugar Land Bible Church</a:t>
            </a:r>
            <a:endParaRPr lang="en-US" dirty="0"/>
          </a:p>
        </p:txBody>
      </p:sp>
      <p:sp>
        <p:nvSpPr>
          <p:cNvPr id="7" name="Slide Number Placeholder 6"/>
          <p:cNvSpPr>
            <a:spLocks noGrp="1"/>
          </p:cNvSpPr>
          <p:nvPr>
            <p:ph type="sldNum" sz="quarter" idx="5"/>
          </p:nvPr>
        </p:nvSpPr>
        <p:spPr bwMode="auto">
          <a:xfrm>
            <a:off x="4143587" y="9120813"/>
            <a:ext cx="3169920" cy="478748"/>
          </a:xfrm>
          <a:prstGeom prst="rect">
            <a:avLst/>
          </a:prstGeom>
          <a:noFill/>
          <a:ln w="9525">
            <a:noFill/>
            <a:miter lim="800000"/>
            <a:headEnd/>
            <a:tailEnd/>
          </a:ln>
        </p:spPr>
        <p:txBody>
          <a:bodyPr vert="horz" wrap="square" lIns="97532" tIns="48767" rIns="97532" bIns="48767" numCol="1" anchor="b" anchorCtr="0" compatLnSpc="1">
            <a:prstTxWarp prst="textNoShape">
              <a:avLst/>
            </a:prstTxWarp>
          </a:bodyPr>
          <a:lstStyle>
            <a:lvl1pPr algn="r" defTabSz="920898" eaLnBrk="1" hangingPunct="1">
              <a:defRPr sz="1400">
                <a:latin typeface="Calibri" panose="020F0502020204030204" pitchFamily="34" charset="0"/>
              </a:defRPr>
            </a:lvl1pPr>
          </a:lstStyle>
          <a:p>
            <a:pPr>
              <a:defRPr/>
            </a:pPr>
            <a:fld id="{6C3F776A-3FEF-4144-B3AA-00B902E11107}"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0661">
              <a:defRPr>
                <a:solidFill>
                  <a:schemeClr val="tx1"/>
                </a:solidFill>
                <a:latin typeface="Arial" panose="020B0604020202020204" pitchFamily="34" charset="0"/>
                <a:cs typeface="Arial" panose="020B0604020202020204" pitchFamily="34" charset="0"/>
              </a:defRPr>
            </a:lvl1pPr>
            <a:lvl2pPr marL="777943" indent="-299209" defTabSz="1010661">
              <a:defRPr>
                <a:solidFill>
                  <a:schemeClr val="tx1"/>
                </a:solidFill>
                <a:latin typeface="Arial" panose="020B0604020202020204" pitchFamily="34" charset="0"/>
                <a:cs typeface="Arial" panose="020B0604020202020204" pitchFamily="34" charset="0"/>
              </a:defRPr>
            </a:lvl2pPr>
            <a:lvl3pPr marL="1196835" indent="-239367" defTabSz="1010661">
              <a:defRPr>
                <a:solidFill>
                  <a:schemeClr val="tx1"/>
                </a:solidFill>
                <a:latin typeface="Arial" panose="020B0604020202020204" pitchFamily="34" charset="0"/>
                <a:cs typeface="Arial" panose="020B0604020202020204" pitchFamily="34" charset="0"/>
              </a:defRPr>
            </a:lvl3pPr>
            <a:lvl4pPr marL="1675569" indent="-239367" defTabSz="1010661">
              <a:defRPr>
                <a:solidFill>
                  <a:schemeClr val="tx1"/>
                </a:solidFill>
                <a:latin typeface="Arial" panose="020B0604020202020204" pitchFamily="34" charset="0"/>
                <a:cs typeface="Arial" panose="020B0604020202020204" pitchFamily="34" charset="0"/>
              </a:defRPr>
            </a:lvl4pPr>
            <a:lvl5pPr marL="2154304" indent="-239367" defTabSz="1010661">
              <a:defRPr>
                <a:solidFill>
                  <a:schemeClr val="tx1"/>
                </a:solidFill>
                <a:latin typeface="Arial" panose="020B0604020202020204" pitchFamily="34" charset="0"/>
                <a:cs typeface="Arial" panose="020B0604020202020204" pitchFamily="34" charset="0"/>
              </a:defRPr>
            </a:lvl5pPr>
            <a:lvl6pPr marL="2633038" indent="-239367" defTabSz="101066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11772" indent="-239367" defTabSz="101066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90506" indent="-239367" defTabSz="101066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69240" indent="-239367" defTabSz="101066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auto">
              <a:spcBef>
                <a:spcPts val="0"/>
              </a:spcBef>
              <a:spcAft>
                <a:spcPts val="0"/>
              </a:spcAft>
              <a:defRPr/>
            </a:pPr>
            <a:fld id="{49560484-83D6-4B2D-B062-C1C10F986548}" type="slidenum">
              <a:rPr lang="en-US" altLang="en-US" sz="2000" kern="0">
                <a:latin typeface="Calibri" panose="020F0502020204030204" pitchFamily="34" charset="0"/>
              </a:rPr>
              <a:pPr fontAlgn="auto">
                <a:spcBef>
                  <a:spcPts val="0"/>
                </a:spcBef>
                <a:spcAft>
                  <a:spcPts val="0"/>
                </a:spcAft>
                <a:defRPr/>
              </a:pPr>
              <a:t>1</a:t>
            </a:fld>
            <a:endParaRPr lang="en-US" altLang="en-US" sz="2000" kern="0">
              <a:latin typeface="Calibri" panose="020F0502020204030204" pitchFamily="34" charset="0"/>
            </a:endParaRPr>
          </a:p>
        </p:txBody>
      </p:sp>
      <p:sp>
        <p:nvSpPr>
          <p:cNvPr id="2" name="Footer Placeholder 1"/>
          <p:cNvSpPr>
            <a:spLocks noGrp="1"/>
          </p:cNvSpPr>
          <p:nvPr>
            <p:ph type="ftr" sz="quarter" idx="4"/>
          </p:nvPr>
        </p:nvSpPr>
        <p:spPr/>
        <p:txBody>
          <a:bodyPr/>
          <a:lstStyle/>
          <a:p>
            <a:pPr defTabSz="1012053" fontAlgn="auto">
              <a:spcBef>
                <a:spcPts val="0"/>
              </a:spcBef>
              <a:spcAft>
                <a:spcPts val="0"/>
              </a:spcAft>
              <a:defRPr/>
            </a:pPr>
            <a:r>
              <a:rPr lang="en-US" sz="2000" kern="0" dirty="0">
                <a:solidFill>
                  <a:sysClr val="windowText" lastClr="000000"/>
                </a:solidFill>
              </a:rPr>
              <a:t>Sugar Land Bible Church</a:t>
            </a:r>
          </a:p>
        </p:txBody>
      </p:sp>
      <p:sp>
        <p:nvSpPr>
          <p:cNvPr id="3" name="Header Placeholder 2"/>
          <p:cNvSpPr>
            <a:spLocks noGrp="1"/>
          </p:cNvSpPr>
          <p:nvPr>
            <p:ph type="hdr" sz="quarter"/>
          </p:nvPr>
        </p:nvSpPr>
        <p:spPr/>
        <p:txBody>
          <a:bodyPr/>
          <a:lstStyle/>
          <a:p>
            <a:pPr defTabSz="1012053" fontAlgn="auto">
              <a:spcBef>
                <a:spcPts val="0"/>
              </a:spcBef>
              <a:spcAft>
                <a:spcPts val="0"/>
              </a:spcAft>
              <a:defRPr/>
            </a:pPr>
            <a:r>
              <a:rPr lang="en-US" sz="2000" kern="0">
                <a:solidFill>
                  <a:sysClr val="windowText" lastClr="000000"/>
                </a:solidFill>
              </a:rPr>
              <a:t>Dr. Andy Woods</a:t>
            </a:r>
            <a:endParaRPr lang="en-US" sz="2000" kern="0" dirty="0">
              <a:solidFill>
                <a:sysClr val="windowText" lastClr="000000"/>
              </a:solidFill>
            </a:endParaRPr>
          </a:p>
        </p:txBody>
      </p:sp>
      <p:sp>
        <p:nvSpPr>
          <p:cNvPr id="4" name="Date Placeholder 3"/>
          <p:cNvSpPr>
            <a:spLocks noGrp="1"/>
          </p:cNvSpPr>
          <p:nvPr>
            <p:ph type="dt" idx="10"/>
          </p:nvPr>
        </p:nvSpPr>
        <p:spPr/>
        <p:txBody>
          <a:bodyPr/>
          <a:lstStyle/>
          <a:p>
            <a:pPr>
              <a:defRPr/>
            </a:pPr>
            <a:r>
              <a:rPr lang="en-US"/>
              <a:t>10/26/2016</a:t>
            </a:r>
            <a:endParaRPr lang="en-US" dirty="0"/>
          </a:p>
        </p:txBody>
      </p:sp>
    </p:spTree>
    <p:extLst>
      <p:ext uri="{BB962C8B-B14F-4D97-AF65-F5344CB8AC3E}">
        <p14:creationId xmlns:p14="http://schemas.microsoft.com/office/powerpoint/2010/main" val="96307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20000"/>
              </a:spcBef>
              <a:buClr>
                <a:schemeClr val="tx2"/>
              </a:buClr>
              <a:buSzPct val="75000"/>
              <a:buFont typeface="Wingdings"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3093770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ontent Placeholder 2"/>
          <p:cNvSpPr>
            <a:spLocks noGrp="1"/>
          </p:cNvSpPr>
          <p:nvPr>
            <p:ph idx="1"/>
          </p:nvPr>
        </p:nvSpPr>
        <p:spPr>
          <a:xfrm>
            <a:off x="1169988" y="1946275"/>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a:lvl1pPr>
          </a:lstStyle>
          <a:p>
            <a:pPr>
              <a:defRPr/>
            </a:pPr>
            <a:endParaRPr lang="en-US"/>
          </a:p>
        </p:txBody>
      </p:sp>
      <p:sp>
        <p:nvSpPr>
          <p:cNvPr id="6" name="Rectangle 37"/>
          <p:cNvSpPr>
            <a:spLocks noGrp="1" noChangeArrowheads="1"/>
          </p:cNvSpPr>
          <p:nvPr>
            <p:ph type="sldNum" sz="quarter" idx="12"/>
          </p:nvPr>
        </p:nvSpPr>
        <p:spPr/>
        <p:txBody>
          <a:bodyPr/>
          <a:lstStyle>
            <a:lvl1pPr>
              <a:defRPr/>
            </a:lvl1pPr>
          </a:lstStyle>
          <a:p>
            <a:pPr>
              <a:defRPr/>
            </a:pPr>
            <a:fld id="{FC093E4E-1777-4E33-B3F9-638CC375BD67}" type="slidenum">
              <a:rPr lang="en-US" altLang="en-US" smtClean="0"/>
              <a:pPr>
                <a:defRPr/>
              </a:pPr>
              <a:t>‹#›</a:t>
            </a:fld>
            <a:endParaRPr lang="en-US" altLang="en-US" dirty="0"/>
          </a:p>
        </p:txBody>
      </p:sp>
    </p:spTree>
    <p:extLst>
      <p:ext uri="{BB962C8B-B14F-4D97-AF65-F5344CB8AC3E}">
        <p14:creationId xmlns:p14="http://schemas.microsoft.com/office/powerpoint/2010/main" val="4103866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2FDB0B5-0008-43D1-8698-A93DEE059D7F}" type="datetimeFigureOut">
              <a:rPr lang="en-US"/>
              <a:pPr>
                <a:defRPr/>
              </a:pPr>
              <a:t>10/27/2016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A6939E-2BDB-462F-AEA2-2330FE1C9E45}" type="slidenum">
              <a:rPr lang="en-US" altLang="en-US" smtClean="0"/>
              <a:pPr>
                <a:defRPr/>
              </a:pPr>
              <a:t>‹#›</a:t>
            </a:fld>
            <a:endParaRPr lang="en-US" altLang="en-US" dirty="0"/>
          </a:p>
        </p:txBody>
      </p:sp>
    </p:spTree>
    <p:extLst>
      <p:ext uri="{BB962C8B-B14F-4D97-AF65-F5344CB8AC3E}">
        <p14:creationId xmlns:p14="http://schemas.microsoft.com/office/powerpoint/2010/main" val="3395341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97A6FC6-E9CC-4AE2-9D91-7D483FBCA8F2}" type="datetimeFigureOut">
              <a:rPr lang="en-US"/>
              <a:pPr>
                <a:defRPr/>
              </a:pPr>
              <a:t>10/27/2016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4BCA0F-06D0-45D5-966B-BC0DA570E070}" type="slidenum">
              <a:rPr lang="en-US" altLang="en-US"/>
              <a:pPr>
                <a:defRPr/>
              </a:pPr>
              <a:t>‹#›</a:t>
            </a:fld>
            <a:endParaRPr lang="en-US" altLang="en-US"/>
          </a:p>
        </p:txBody>
      </p:sp>
    </p:spTree>
    <p:extLst>
      <p:ext uri="{BB962C8B-B14F-4D97-AF65-F5344CB8AC3E}">
        <p14:creationId xmlns:p14="http://schemas.microsoft.com/office/powerpoint/2010/main" val="3438481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AFF49D-3724-4544-8C09-609974F0F7BB}" type="datetimeFigureOut">
              <a:rPr lang="en-US"/>
              <a:pPr>
                <a:defRPr/>
              </a:pPr>
              <a:t>10/27/2016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8FC3D7-4EF0-45B7-B372-73B36E842409}" type="slidenum">
              <a:rPr lang="en-US" altLang="en-US"/>
              <a:pPr>
                <a:defRPr/>
              </a:pPr>
              <a:t>‹#›</a:t>
            </a:fld>
            <a:endParaRPr lang="en-US" altLang="en-US"/>
          </a:p>
        </p:txBody>
      </p:sp>
    </p:spTree>
    <p:extLst>
      <p:ext uri="{BB962C8B-B14F-4D97-AF65-F5344CB8AC3E}">
        <p14:creationId xmlns:p14="http://schemas.microsoft.com/office/powerpoint/2010/main" val="924741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B2BF477-4C68-4C1E-86FF-7481A7055811}" type="datetimeFigureOut">
              <a:rPr lang="en-US"/>
              <a:pPr>
                <a:defRPr/>
              </a:pPr>
              <a:t>10/27/2016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716DA2-6FF6-4595-92F5-22A0F5E67B09}" type="slidenum">
              <a:rPr lang="en-US" altLang="en-US"/>
              <a:pPr>
                <a:defRPr/>
              </a:pPr>
              <a:t>‹#›</a:t>
            </a:fld>
            <a:endParaRPr lang="en-US" altLang="en-US"/>
          </a:p>
        </p:txBody>
      </p:sp>
    </p:spTree>
    <p:extLst>
      <p:ext uri="{BB962C8B-B14F-4D97-AF65-F5344CB8AC3E}">
        <p14:creationId xmlns:p14="http://schemas.microsoft.com/office/powerpoint/2010/main" val="18150450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BAED65A-C0EE-4AD7-8A58-0B8F10022485}" type="datetimeFigureOut">
              <a:rPr lang="en-US"/>
              <a:pPr>
                <a:defRPr/>
              </a:pPr>
              <a:t>10/27/2016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8FB71B-AA8C-46A5-AC4C-81FD1DC46212}" type="slidenum">
              <a:rPr lang="en-US" altLang="en-US"/>
              <a:pPr>
                <a:defRPr/>
              </a:pPr>
              <a:t>‹#›</a:t>
            </a:fld>
            <a:endParaRPr lang="en-US" altLang="en-US"/>
          </a:p>
        </p:txBody>
      </p:sp>
    </p:spTree>
    <p:extLst>
      <p:ext uri="{BB962C8B-B14F-4D97-AF65-F5344CB8AC3E}">
        <p14:creationId xmlns:p14="http://schemas.microsoft.com/office/powerpoint/2010/main" val="300637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7D92815-885E-4900-AF1B-4C4ACEE61EA0}" type="datetimeFigureOut">
              <a:rPr lang="en-US"/>
              <a:pPr>
                <a:defRPr/>
              </a:pPr>
              <a:t>10/27/2016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40452A-21A5-42E4-B3C0-FA07CA9C4E30}" type="slidenum">
              <a:rPr lang="en-US" altLang="en-US"/>
              <a:pPr>
                <a:defRPr/>
              </a:pPr>
              <a:t>‹#›</a:t>
            </a:fld>
            <a:endParaRPr lang="en-US" altLang="en-US"/>
          </a:p>
        </p:txBody>
      </p:sp>
    </p:spTree>
    <p:extLst>
      <p:ext uri="{BB962C8B-B14F-4D97-AF65-F5344CB8AC3E}">
        <p14:creationId xmlns:p14="http://schemas.microsoft.com/office/powerpoint/2010/main" val="401482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FEEF2B6-EDA6-4AAF-857D-8616360D1575}" type="datetimeFigureOut">
              <a:rPr lang="en-US"/>
              <a:pPr>
                <a:defRPr/>
              </a:pPr>
              <a:t>10/27/2016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6F58FA-6C59-4CBE-A676-1C65C00AA210}" type="slidenum">
              <a:rPr lang="en-US" altLang="en-US"/>
              <a:pPr>
                <a:defRPr/>
              </a:pPr>
              <a:t>‹#›</a:t>
            </a:fld>
            <a:endParaRPr lang="en-US" altLang="en-US"/>
          </a:p>
        </p:txBody>
      </p:sp>
    </p:spTree>
    <p:extLst>
      <p:ext uri="{BB962C8B-B14F-4D97-AF65-F5344CB8AC3E}">
        <p14:creationId xmlns:p14="http://schemas.microsoft.com/office/powerpoint/2010/main" val="1902356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8339B0-7FDD-450F-8311-4C08D789A5BF}" type="datetimeFigureOut">
              <a:rPr lang="en-US"/>
              <a:pPr>
                <a:defRPr/>
              </a:pPr>
              <a:t>10/27/2016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C9EE3B8-A121-4320-9005-4CA9419894E8}" type="slidenum">
              <a:rPr lang="en-US" altLang="en-US"/>
              <a:pPr>
                <a:defRPr/>
              </a:pPr>
              <a:t>‹#›</a:t>
            </a:fld>
            <a:endParaRPr lang="en-US" altLang="en-US"/>
          </a:p>
        </p:txBody>
      </p:sp>
    </p:spTree>
    <p:extLst>
      <p:ext uri="{BB962C8B-B14F-4D97-AF65-F5344CB8AC3E}">
        <p14:creationId xmlns:p14="http://schemas.microsoft.com/office/powerpoint/2010/main" val="21722036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63DE400-B6BD-4AD8-B6D6-59D92F013876}" type="datetimeFigureOut">
              <a:rPr lang="en-US"/>
              <a:pPr>
                <a:defRPr/>
              </a:pPr>
              <a:t>10/27/2016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C7A958-5FFB-46EB-8287-DA3763E658B2}" type="slidenum">
              <a:rPr lang="en-US" altLang="en-US"/>
              <a:pPr>
                <a:defRPr/>
              </a:pPr>
              <a:t>‹#›</a:t>
            </a:fld>
            <a:endParaRPr lang="en-US" altLang="en-US"/>
          </a:p>
        </p:txBody>
      </p:sp>
    </p:spTree>
    <p:extLst>
      <p:ext uri="{BB962C8B-B14F-4D97-AF65-F5344CB8AC3E}">
        <p14:creationId xmlns:p14="http://schemas.microsoft.com/office/powerpoint/2010/main" val="99918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20000"/>
              </a:spcBef>
              <a:buClr>
                <a:schemeClr val="tx2"/>
              </a:buClr>
              <a:buSzPct val="75000"/>
              <a:buFont typeface="Wingdings"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1444706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04D9EF-EBC4-4C5F-A1A5-63888718FBFA}" type="datetimeFigureOut">
              <a:rPr lang="en-US"/>
              <a:pPr>
                <a:defRPr/>
              </a:pPr>
              <a:t>10/27/2016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EAF1CC-EA39-4347-98EA-7DFEEA8916A8}" type="slidenum">
              <a:rPr lang="en-US" altLang="en-US"/>
              <a:pPr>
                <a:defRPr/>
              </a:pPr>
              <a:t>‹#›</a:t>
            </a:fld>
            <a:endParaRPr lang="en-US" altLang="en-US"/>
          </a:p>
        </p:txBody>
      </p:sp>
    </p:spTree>
    <p:extLst>
      <p:ext uri="{BB962C8B-B14F-4D97-AF65-F5344CB8AC3E}">
        <p14:creationId xmlns:p14="http://schemas.microsoft.com/office/powerpoint/2010/main" val="33271823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5F0565-56BC-4606-B690-183210B43A3E}" type="datetimeFigureOut">
              <a:rPr lang="en-US"/>
              <a:pPr>
                <a:defRPr/>
              </a:pPr>
              <a:t>10/27/2016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21324B-886E-460D-912C-2CA0D33BCBC9}" type="slidenum">
              <a:rPr lang="en-US" altLang="en-US"/>
              <a:pPr>
                <a:defRPr/>
              </a:pPr>
              <a:t>‹#›</a:t>
            </a:fld>
            <a:endParaRPr lang="en-US" altLang="en-US"/>
          </a:p>
        </p:txBody>
      </p:sp>
    </p:spTree>
    <p:extLst>
      <p:ext uri="{BB962C8B-B14F-4D97-AF65-F5344CB8AC3E}">
        <p14:creationId xmlns:p14="http://schemas.microsoft.com/office/powerpoint/2010/main" val="20271926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CA8456-5BDA-471F-BF97-D65C5ADB8166}" type="datetimeFigureOut">
              <a:rPr lang="en-US"/>
              <a:pPr>
                <a:defRPr/>
              </a:pPr>
              <a:t>10/27/2016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A2BEC0-6F37-4633-AB26-99B8574EC13A}" type="slidenum">
              <a:rPr lang="en-US" altLang="en-US"/>
              <a:pPr>
                <a:defRPr/>
              </a:pPr>
              <a:t>‹#›</a:t>
            </a:fld>
            <a:endParaRPr lang="en-US" altLang="en-US"/>
          </a:p>
        </p:txBody>
      </p:sp>
    </p:spTree>
    <p:extLst>
      <p:ext uri="{BB962C8B-B14F-4D97-AF65-F5344CB8AC3E}">
        <p14:creationId xmlns:p14="http://schemas.microsoft.com/office/powerpoint/2010/main" val="38797206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9" rIns="92075" bIns="46039"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en-US" altLang="en-US" sz="440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1313" indent="-3413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a:latin typeface="Calibri" panose="020F0502020204030204" pitchFamily="34" charset="0"/>
            </a:endParaRPr>
          </a:p>
        </p:txBody>
      </p:sp>
    </p:spTree>
    <p:extLst>
      <p:ext uri="{BB962C8B-B14F-4D97-AF65-F5344CB8AC3E}">
        <p14:creationId xmlns:p14="http://schemas.microsoft.com/office/powerpoint/2010/main" val="32578122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1169988" y="1946275"/>
            <a:ext cx="7772400" cy="4114800"/>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ADFCEA-B34E-4C1D-8359-A4A6CF67CDFD}" type="slidenum">
              <a:rPr lang="en-US" altLang="en-US"/>
              <a:pPr>
                <a:defRPr/>
              </a:pPr>
              <a:t>‹#›</a:t>
            </a:fld>
            <a:endParaRPr lang="en-US" altLang="en-US"/>
          </a:p>
        </p:txBody>
      </p:sp>
    </p:spTree>
    <p:extLst>
      <p:ext uri="{BB962C8B-B14F-4D97-AF65-F5344CB8AC3E}">
        <p14:creationId xmlns:p14="http://schemas.microsoft.com/office/powerpoint/2010/main" val="14326106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142792A-E7A1-4290-8036-CC456AECA72A}" type="datetimeFigureOut">
              <a:rPr lang="en-US"/>
              <a:pPr>
                <a:defRPr/>
              </a:pPr>
              <a:t>10/27/2016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C169B7-9F62-44E4-8103-23CFE8D0D643}" type="slidenum">
              <a:rPr lang="en-US" altLang="en-US"/>
              <a:pPr>
                <a:defRPr/>
              </a:pPr>
              <a:t>‹#›</a:t>
            </a:fld>
            <a:endParaRPr lang="en-US" altLang="en-US"/>
          </a:p>
        </p:txBody>
      </p:sp>
    </p:spTree>
    <p:extLst>
      <p:ext uri="{BB962C8B-B14F-4D97-AF65-F5344CB8AC3E}">
        <p14:creationId xmlns:p14="http://schemas.microsoft.com/office/powerpoint/2010/main" val="22274836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526081A-6350-412E-995A-C22BE8B4AB16}" type="datetimeFigureOut">
              <a:rPr lang="en-US"/>
              <a:pPr>
                <a:defRPr/>
              </a:pPr>
              <a:t>10/27/2016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EF0298-CB8E-4A11-A6BA-6658D4C9F754}" type="slidenum">
              <a:rPr lang="en-US" altLang="en-US"/>
              <a:pPr>
                <a:defRPr/>
              </a:pPr>
              <a:t>‹#›</a:t>
            </a:fld>
            <a:endParaRPr lang="en-US" altLang="en-US"/>
          </a:p>
        </p:txBody>
      </p:sp>
    </p:spTree>
    <p:extLst>
      <p:ext uri="{BB962C8B-B14F-4D97-AF65-F5344CB8AC3E}">
        <p14:creationId xmlns:p14="http://schemas.microsoft.com/office/powerpoint/2010/main" val="8702220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9B633DF-0EE4-40FE-B09B-D3484C6EB3DF}" type="datetimeFigureOut">
              <a:rPr lang="en-US"/>
              <a:pPr>
                <a:defRPr/>
              </a:pPr>
              <a:t>10/27/2016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4956F5-5E93-47D1-B1A3-E678194BC9B2}" type="slidenum">
              <a:rPr lang="en-US" altLang="en-US"/>
              <a:pPr>
                <a:defRPr/>
              </a:pPr>
              <a:t>‹#›</a:t>
            </a:fld>
            <a:endParaRPr lang="en-US" altLang="en-US"/>
          </a:p>
        </p:txBody>
      </p:sp>
    </p:spTree>
    <p:extLst>
      <p:ext uri="{BB962C8B-B14F-4D97-AF65-F5344CB8AC3E}">
        <p14:creationId xmlns:p14="http://schemas.microsoft.com/office/powerpoint/2010/main" val="23362217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DCDB46E-A7AB-40D3-9EBB-A3D4156AF76B}" type="datetimeFigureOut">
              <a:rPr lang="en-US"/>
              <a:pPr>
                <a:defRPr/>
              </a:pPr>
              <a:t>10/27/2016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83D037-37CF-4746-B046-7744609F0822}" type="slidenum">
              <a:rPr lang="en-US" altLang="en-US"/>
              <a:pPr>
                <a:defRPr/>
              </a:pPr>
              <a:t>‹#›</a:t>
            </a:fld>
            <a:endParaRPr lang="en-US" altLang="en-US"/>
          </a:p>
        </p:txBody>
      </p:sp>
    </p:spTree>
    <p:extLst>
      <p:ext uri="{BB962C8B-B14F-4D97-AF65-F5344CB8AC3E}">
        <p14:creationId xmlns:p14="http://schemas.microsoft.com/office/powerpoint/2010/main" val="3442928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6624874-5C76-43C3-9F0F-3C2B8A2FD737}" type="datetimeFigureOut">
              <a:rPr lang="en-US"/>
              <a:pPr>
                <a:defRPr/>
              </a:pPr>
              <a:t>10/27/2016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945140A-CB23-4DF5-B380-574465E0B341}" type="slidenum">
              <a:rPr lang="en-US" altLang="en-US"/>
              <a:pPr>
                <a:defRPr/>
              </a:pPr>
              <a:t>‹#›</a:t>
            </a:fld>
            <a:endParaRPr lang="en-US" altLang="en-US"/>
          </a:p>
        </p:txBody>
      </p:sp>
    </p:spTree>
    <p:extLst>
      <p:ext uri="{BB962C8B-B14F-4D97-AF65-F5344CB8AC3E}">
        <p14:creationId xmlns:p14="http://schemas.microsoft.com/office/powerpoint/2010/main" val="674010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8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20000"/>
              </a:spcBef>
              <a:buClr>
                <a:schemeClr val="tx2"/>
              </a:buClr>
              <a:buSzPct val="75000"/>
              <a:buFont typeface="Wingdings"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5503580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32E054F-30EF-414B-979C-F3D27C571A78}" type="datetimeFigureOut">
              <a:rPr lang="en-US"/>
              <a:pPr>
                <a:defRPr/>
              </a:pPr>
              <a:t>10/27/2016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BC1A56-6BA5-4EF4-AE6E-4B7E733150F4}" type="slidenum">
              <a:rPr lang="en-US" altLang="en-US"/>
              <a:pPr>
                <a:defRPr/>
              </a:pPr>
              <a:t>‹#›</a:t>
            </a:fld>
            <a:endParaRPr lang="en-US" altLang="en-US"/>
          </a:p>
        </p:txBody>
      </p:sp>
    </p:spTree>
    <p:extLst>
      <p:ext uri="{BB962C8B-B14F-4D97-AF65-F5344CB8AC3E}">
        <p14:creationId xmlns:p14="http://schemas.microsoft.com/office/powerpoint/2010/main" val="36715351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D0048B8-B8BC-4BF8-8DB0-8C6A4906B474}" type="datetimeFigureOut">
              <a:rPr lang="en-US"/>
              <a:pPr>
                <a:defRPr/>
              </a:pPr>
              <a:t>10/27/2016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AB4A3F3-2789-4DBF-92CA-32AF01B2D2BC}" type="slidenum">
              <a:rPr lang="en-US" altLang="en-US"/>
              <a:pPr>
                <a:defRPr/>
              </a:pPr>
              <a:t>‹#›</a:t>
            </a:fld>
            <a:endParaRPr lang="en-US" altLang="en-US"/>
          </a:p>
        </p:txBody>
      </p:sp>
    </p:spTree>
    <p:extLst>
      <p:ext uri="{BB962C8B-B14F-4D97-AF65-F5344CB8AC3E}">
        <p14:creationId xmlns:p14="http://schemas.microsoft.com/office/powerpoint/2010/main" val="35972495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7BF97EE-B804-4546-B123-D092BDC4C92E}" type="datetimeFigureOut">
              <a:rPr lang="en-US"/>
              <a:pPr>
                <a:defRPr/>
              </a:pPr>
              <a:t>10/27/2016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E3E788-3C1E-4322-8553-F3B4C7086460}" type="slidenum">
              <a:rPr lang="en-US" altLang="en-US"/>
              <a:pPr>
                <a:defRPr/>
              </a:pPr>
              <a:t>‹#›</a:t>
            </a:fld>
            <a:endParaRPr lang="en-US" altLang="en-US"/>
          </a:p>
        </p:txBody>
      </p:sp>
    </p:spTree>
    <p:extLst>
      <p:ext uri="{BB962C8B-B14F-4D97-AF65-F5344CB8AC3E}">
        <p14:creationId xmlns:p14="http://schemas.microsoft.com/office/powerpoint/2010/main" val="5224917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7D99B1B-6534-4491-A593-28246C6B9D95}" type="datetimeFigureOut">
              <a:rPr lang="en-US"/>
              <a:pPr>
                <a:defRPr/>
              </a:pPr>
              <a:t>10/27/2016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E4E630-9A72-452C-8AF9-38F0545DCB6C}" type="slidenum">
              <a:rPr lang="en-US" altLang="en-US"/>
              <a:pPr>
                <a:defRPr/>
              </a:pPr>
              <a:t>‹#›</a:t>
            </a:fld>
            <a:endParaRPr lang="en-US" altLang="en-US"/>
          </a:p>
        </p:txBody>
      </p:sp>
    </p:spTree>
    <p:extLst>
      <p:ext uri="{BB962C8B-B14F-4D97-AF65-F5344CB8AC3E}">
        <p14:creationId xmlns:p14="http://schemas.microsoft.com/office/powerpoint/2010/main" val="13259952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B2D715B-B684-43CC-8C64-B61C94215F5D}" type="datetimeFigureOut">
              <a:rPr lang="en-US"/>
              <a:pPr>
                <a:defRPr/>
              </a:pPr>
              <a:t>10/27/2016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08E0B8-9F60-4048-B105-8887EF316161}" type="slidenum">
              <a:rPr lang="en-US" altLang="en-US"/>
              <a:pPr>
                <a:defRPr/>
              </a:pPr>
              <a:t>‹#›</a:t>
            </a:fld>
            <a:endParaRPr lang="en-US" altLang="en-US"/>
          </a:p>
        </p:txBody>
      </p:sp>
    </p:spTree>
    <p:extLst>
      <p:ext uri="{BB962C8B-B14F-4D97-AF65-F5344CB8AC3E}">
        <p14:creationId xmlns:p14="http://schemas.microsoft.com/office/powerpoint/2010/main" val="9508642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6F3003A-0C19-4603-8D13-5739629E01B2}" type="datetimeFigureOut">
              <a:rPr lang="en-US"/>
              <a:pPr>
                <a:defRPr/>
              </a:pPr>
              <a:t>10/27/2016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AE2F54-E34F-4A08-BE02-4C5F51A6F909}" type="slidenum">
              <a:rPr lang="en-US" altLang="en-US"/>
              <a:pPr>
                <a:defRPr/>
              </a:pPr>
              <a:t>‹#›</a:t>
            </a:fld>
            <a:endParaRPr lang="en-US" altLang="en-US"/>
          </a:p>
        </p:txBody>
      </p:sp>
    </p:spTree>
    <p:extLst>
      <p:ext uri="{BB962C8B-B14F-4D97-AF65-F5344CB8AC3E}">
        <p14:creationId xmlns:p14="http://schemas.microsoft.com/office/powerpoint/2010/main" val="33058016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9" rIns="92075" bIns="46039" anchor="ctr"/>
          <a:lstStyle/>
          <a:p>
            <a:pPr eaLnBrk="0" hangingPunct="0">
              <a:defRPr/>
            </a:pPr>
            <a:endParaRPr lang="en-US" sz="4400">
              <a:solidFill>
                <a:schemeClr val="tx2"/>
              </a:solidFill>
              <a:cs typeface="Arial" panose="020B060402020202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891" indent="-342891" eaLnBrk="0" hangingPunct="0">
              <a:spcBef>
                <a:spcPct val="20000"/>
              </a:spcBef>
              <a:buClr>
                <a:schemeClr val="tx2"/>
              </a:buClr>
              <a:buSzPct val="75000"/>
              <a:buFont typeface="Wingdings" pitchFamily="2" charset="2"/>
              <a:buChar char="n"/>
              <a:defRPr/>
            </a:pPr>
            <a:endParaRPr lang="en-US" sz="3200">
              <a:cs typeface="Arial" panose="020B0604020202020204" pitchFamily="34" charset="0"/>
            </a:endParaRPr>
          </a:p>
        </p:txBody>
      </p:sp>
    </p:spTree>
    <p:extLst>
      <p:ext uri="{BB962C8B-B14F-4D97-AF65-F5344CB8AC3E}">
        <p14:creationId xmlns:p14="http://schemas.microsoft.com/office/powerpoint/2010/main" val="40276840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1169988" y="1946275"/>
            <a:ext cx="7772400" cy="4114800"/>
          </a:xfrm>
        </p:spPr>
        <p:txBody>
          <a:bodyPr/>
          <a:lstStyle/>
          <a:p>
            <a:pPr lvl="0"/>
            <a:endParaRPr lang="en-US" noProof="0"/>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a:lvl1pPr>
          </a:lstStyle>
          <a:p>
            <a:pPr>
              <a:defRPr/>
            </a:pPr>
            <a:endParaRPr lang="en-US"/>
          </a:p>
        </p:txBody>
      </p:sp>
      <p:sp>
        <p:nvSpPr>
          <p:cNvPr id="6" name="Rectangle 37"/>
          <p:cNvSpPr>
            <a:spLocks noGrp="1" noChangeArrowheads="1"/>
          </p:cNvSpPr>
          <p:nvPr>
            <p:ph type="sldNum" sz="quarter" idx="12"/>
          </p:nvPr>
        </p:nvSpPr>
        <p:spPr/>
        <p:txBody>
          <a:bodyPr/>
          <a:lstStyle>
            <a:lvl1pPr>
              <a:defRPr/>
            </a:lvl1pPr>
          </a:lstStyle>
          <a:p>
            <a:pPr>
              <a:defRPr/>
            </a:pPr>
            <a:fld id="{2CA53E1D-5768-4A10-A6B8-43245C515CD2}" type="slidenum">
              <a:rPr lang="en-US"/>
              <a:pPr>
                <a:defRPr/>
              </a:pPr>
              <a:t>‹#›</a:t>
            </a:fld>
            <a:endParaRPr lang="en-US"/>
          </a:p>
        </p:txBody>
      </p:sp>
    </p:spTree>
    <p:extLst>
      <p:ext uri="{BB962C8B-B14F-4D97-AF65-F5344CB8AC3E}">
        <p14:creationId xmlns:p14="http://schemas.microsoft.com/office/powerpoint/2010/main" val="3935793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0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20000"/>
              </a:spcBef>
              <a:buClr>
                <a:schemeClr val="tx2"/>
              </a:buClr>
              <a:buSzPct val="75000"/>
              <a:buFont typeface="Wingdings"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2082418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20000"/>
              </a:spcBef>
              <a:buClr>
                <a:schemeClr val="tx2"/>
              </a:buClr>
              <a:buSzPct val="75000"/>
              <a:buFont typeface="Wingdings"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762702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9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20000"/>
              </a:spcBef>
              <a:buClr>
                <a:schemeClr val="tx2"/>
              </a:buClr>
              <a:buSzPct val="75000"/>
              <a:buFont typeface="Wingdings"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182248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5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20000"/>
              </a:spcBef>
              <a:buClr>
                <a:schemeClr val="tx2"/>
              </a:buClr>
              <a:buSzPct val="75000"/>
              <a:buFont typeface="Wingdings"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2675779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20000"/>
              </a:spcBef>
              <a:buClr>
                <a:schemeClr val="tx2"/>
              </a:buClr>
              <a:buSzPct val="75000"/>
              <a:buFont typeface="Wingdings"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1049400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20000"/>
              </a:spcBef>
              <a:buClr>
                <a:schemeClr val="tx2"/>
              </a:buClr>
              <a:buSzPct val="75000"/>
              <a:buFont typeface="Wingdings"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218641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14339"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eaLnBrk="1" hangingPunct="1">
                <a:defRPr/>
              </a:pPr>
              <a:endParaRPr lang="en-US" dirty="0">
                <a:latin typeface="Calibri" panose="020F0502020204030204" pitchFamily="34" charset="0"/>
                <a:cs typeface="+mn-cs"/>
              </a:endParaRPr>
            </a:p>
          </p:txBody>
        </p:sp>
        <p:grpSp>
          <p:nvGrpSpPr>
            <p:cNvPr id="1033" name="Group 4"/>
            <p:cNvGrpSpPr>
              <a:grpSpLocks/>
            </p:cNvGrpSpPr>
            <p:nvPr/>
          </p:nvGrpSpPr>
          <p:grpSpPr bwMode="auto">
            <a:xfrm>
              <a:off x="48" y="102"/>
              <a:ext cx="96" cy="4128"/>
              <a:chOff x="48" y="102"/>
              <a:chExt cx="96" cy="4128"/>
            </a:xfrm>
          </p:grpSpPr>
          <p:sp>
            <p:nvSpPr>
              <p:cNvPr id="1034" name="Rectangle 5"/>
              <p:cNvSpPr>
                <a:spLocks noChangeArrowheads="1"/>
              </p:cNvSpPr>
              <p:nvPr/>
            </p:nvSpPr>
            <p:spPr bwMode="auto">
              <a:xfrm>
                <a:off x="48" y="1105"/>
                <a:ext cx="96" cy="97"/>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35" name="Rectangle 6"/>
              <p:cNvSpPr>
                <a:spLocks noChangeArrowheads="1"/>
              </p:cNvSpPr>
              <p:nvPr/>
            </p:nvSpPr>
            <p:spPr bwMode="auto">
              <a:xfrm>
                <a:off x="48" y="1250"/>
                <a:ext cx="96" cy="96"/>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36" name="Rectangle 7"/>
              <p:cNvSpPr>
                <a:spLocks noChangeArrowheads="1"/>
              </p:cNvSpPr>
              <p:nvPr/>
            </p:nvSpPr>
            <p:spPr bwMode="auto">
              <a:xfrm>
                <a:off x="48" y="1393"/>
                <a:ext cx="96" cy="97"/>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37" name="Rectangle 8"/>
              <p:cNvSpPr>
                <a:spLocks noChangeArrowheads="1"/>
              </p:cNvSpPr>
              <p:nvPr/>
            </p:nvSpPr>
            <p:spPr bwMode="auto">
              <a:xfrm>
                <a:off x="48" y="1538"/>
                <a:ext cx="96" cy="96"/>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38" name="Rectangle 9"/>
              <p:cNvSpPr>
                <a:spLocks noChangeArrowheads="1"/>
              </p:cNvSpPr>
              <p:nvPr/>
            </p:nvSpPr>
            <p:spPr bwMode="auto">
              <a:xfrm>
                <a:off x="48" y="1683"/>
                <a:ext cx="96" cy="95"/>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39" name="Rectangle 10"/>
              <p:cNvSpPr>
                <a:spLocks noChangeArrowheads="1"/>
              </p:cNvSpPr>
              <p:nvPr/>
            </p:nvSpPr>
            <p:spPr bwMode="auto">
              <a:xfrm>
                <a:off x="48" y="1826"/>
                <a:ext cx="96" cy="97"/>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40" name="Rectangle 11"/>
              <p:cNvSpPr>
                <a:spLocks noChangeArrowheads="1"/>
              </p:cNvSpPr>
              <p:nvPr/>
            </p:nvSpPr>
            <p:spPr bwMode="auto">
              <a:xfrm>
                <a:off x="48" y="1971"/>
                <a:ext cx="96" cy="96"/>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41" name="Rectangle 12"/>
              <p:cNvSpPr>
                <a:spLocks noChangeArrowheads="1"/>
              </p:cNvSpPr>
              <p:nvPr/>
            </p:nvSpPr>
            <p:spPr bwMode="auto">
              <a:xfrm>
                <a:off x="48" y="2115"/>
                <a:ext cx="96" cy="96"/>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42" name="Rectangle 13"/>
              <p:cNvSpPr>
                <a:spLocks noChangeArrowheads="1"/>
              </p:cNvSpPr>
              <p:nvPr/>
            </p:nvSpPr>
            <p:spPr bwMode="auto">
              <a:xfrm>
                <a:off x="48" y="2259"/>
                <a:ext cx="96" cy="96"/>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43" name="Rectangle 14"/>
              <p:cNvSpPr>
                <a:spLocks noChangeArrowheads="1"/>
              </p:cNvSpPr>
              <p:nvPr/>
            </p:nvSpPr>
            <p:spPr bwMode="auto">
              <a:xfrm>
                <a:off x="48" y="2403"/>
                <a:ext cx="96" cy="97"/>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44" name="Rectangle 15"/>
              <p:cNvSpPr>
                <a:spLocks noChangeArrowheads="1"/>
              </p:cNvSpPr>
              <p:nvPr/>
            </p:nvSpPr>
            <p:spPr bwMode="auto">
              <a:xfrm>
                <a:off x="48" y="2548"/>
                <a:ext cx="96" cy="95"/>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45" name="Rectangle 16"/>
              <p:cNvSpPr>
                <a:spLocks noChangeArrowheads="1"/>
              </p:cNvSpPr>
              <p:nvPr/>
            </p:nvSpPr>
            <p:spPr bwMode="auto">
              <a:xfrm>
                <a:off x="48" y="2692"/>
                <a:ext cx="96" cy="96"/>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46" name="Rectangle 17"/>
              <p:cNvSpPr>
                <a:spLocks noChangeArrowheads="1"/>
              </p:cNvSpPr>
              <p:nvPr/>
            </p:nvSpPr>
            <p:spPr bwMode="auto">
              <a:xfrm>
                <a:off x="48" y="2836"/>
                <a:ext cx="96" cy="97"/>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47" name="Rectangle 18"/>
              <p:cNvSpPr>
                <a:spLocks noChangeArrowheads="1"/>
              </p:cNvSpPr>
              <p:nvPr/>
            </p:nvSpPr>
            <p:spPr bwMode="auto">
              <a:xfrm>
                <a:off x="48" y="2980"/>
                <a:ext cx="96" cy="96"/>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48" name="Rectangle 19"/>
              <p:cNvSpPr>
                <a:spLocks noChangeArrowheads="1"/>
              </p:cNvSpPr>
              <p:nvPr/>
            </p:nvSpPr>
            <p:spPr bwMode="auto">
              <a:xfrm>
                <a:off x="48" y="3124"/>
                <a:ext cx="96" cy="97"/>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49" name="Rectangle 20"/>
              <p:cNvSpPr>
                <a:spLocks noChangeArrowheads="1"/>
              </p:cNvSpPr>
              <p:nvPr/>
            </p:nvSpPr>
            <p:spPr bwMode="auto">
              <a:xfrm>
                <a:off x="48" y="3269"/>
                <a:ext cx="96" cy="95"/>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50" name="Rectangle 21"/>
              <p:cNvSpPr>
                <a:spLocks noChangeArrowheads="1"/>
              </p:cNvSpPr>
              <p:nvPr/>
            </p:nvSpPr>
            <p:spPr bwMode="auto">
              <a:xfrm>
                <a:off x="48" y="3412"/>
                <a:ext cx="96" cy="97"/>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51" name="Rectangle 22"/>
              <p:cNvSpPr>
                <a:spLocks noChangeArrowheads="1"/>
              </p:cNvSpPr>
              <p:nvPr/>
            </p:nvSpPr>
            <p:spPr bwMode="auto">
              <a:xfrm>
                <a:off x="48" y="3557"/>
                <a:ext cx="96" cy="96"/>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52" name="Rectangle 23"/>
              <p:cNvSpPr>
                <a:spLocks noChangeArrowheads="1"/>
              </p:cNvSpPr>
              <p:nvPr/>
            </p:nvSpPr>
            <p:spPr bwMode="auto">
              <a:xfrm>
                <a:off x="48" y="3702"/>
                <a:ext cx="96" cy="95"/>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53" name="Rectangle 24"/>
              <p:cNvSpPr>
                <a:spLocks noChangeArrowheads="1"/>
              </p:cNvSpPr>
              <p:nvPr/>
            </p:nvSpPr>
            <p:spPr bwMode="auto">
              <a:xfrm>
                <a:off x="48" y="3845"/>
                <a:ext cx="96" cy="97"/>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54" name="Rectangle 25"/>
              <p:cNvSpPr>
                <a:spLocks noChangeArrowheads="1"/>
              </p:cNvSpPr>
              <p:nvPr/>
            </p:nvSpPr>
            <p:spPr bwMode="auto">
              <a:xfrm>
                <a:off x="48" y="3990"/>
                <a:ext cx="96" cy="96"/>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55" name="Rectangle 26"/>
              <p:cNvSpPr>
                <a:spLocks noChangeArrowheads="1"/>
              </p:cNvSpPr>
              <p:nvPr/>
            </p:nvSpPr>
            <p:spPr bwMode="auto">
              <a:xfrm>
                <a:off x="48" y="4133"/>
                <a:ext cx="96" cy="97"/>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56" name="Rectangle 27"/>
              <p:cNvSpPr>
                <a:spLocks noChangeArrowheads="1"/>
              </p:cNvSpPr>
              <p:nvPr/>
            </p:nvSpPr>
            <p:spPr bwMode="auto">
              <a:xfrm>
                <a:off x="48" y="102"/>
                <a:ext cx="96" cy="96"/>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57" name="Rectangle 28"/>
              <p:cNvSpPr>
                <a:spLocks noChangeArrowheads="1"/>
              </p:cNvSpPr>
              <p:nvPr/>
            </p:nvSpPr>
            <p:spPr bwMode="auto">
              <a:xfrm>
                <a:off x="48" y="246"/>
                <a:ext cx="96" cy="96"/>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58" name="Rectangle 29"/>
              <p:cNvSpPr>
                <a:spLocks noChangeArrowheads="1"/>
              </p:cNvSpPr>
              <p:nvPr/>
            </p:nvSpPr>
            <p:spPr bwMode="auto">
              <a:xfrm>
                <a:off x="48" y="391"/>
                <a:ext cx="96" cy="96"/>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59" name="Rectangle 30"/>
              <p:cNvSpPr>
                <a:spLocks noChangeArrowheads="1"/>
              </p:cNvSpPr>
              <p:nvPr/>
            </p:nvSpPr>
            <p:spPr bwMode="auto">
              <a:xfrm>
                <a:off x="48" y="535"/>
                <a:ext cx="96" cy="95"/>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60" name="Rectangle 31"/>
              <p:cNvSpPr>
                <a:spLocks noChangeArrowheads="1"/>
              </p:cNvSpPr>
              <p:nvPr/>
            </p:nvSpPr>
            <p:spPr bwMode="auto">
              <a:xfrm>
                <a:off x="48" y="679"/>
                <a:ext cx="96" cy="96"/>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61" name="Rectangle 32"/>
              <p:cNvSpPr>
                <a:spLocks noChangeArrowheads="1"/>
              </p:cNvSpPr>
              <p:nvPr/>
            </p:nvSpPr>
            <p:spPr bwMode="auto">
              <a:xfrm>
                <a:off x="48" y="823"/>
                <a:ext cx="96" cy="97"/>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sp>
            <p:nvSpPr>
              <p:cNvPr id="1062" name="Rectangle 33"/>
              <p:cNvSpPr>
                <a:spLocks noChangeArrowheads="1"/>
              </p:cNvSpPr>
              <p:nvPr/>
            </p:nvSpPr>
            <p:spPr bwMode="auto">
              <a:xfrm>
                <a:off x="48" y="968"/>
                <a:ext cx="96" cy="95"/>
              </a:xfrm>
              <a:prstGeom prst="rect">
                <a:avLst/>
              </a:prstGeom>
              <a:solidFill>
                <a:schemeClr val="bg1">
                  <a:alpha val="50195"/>
                </a:schemeClr>
              </a:solidFill>
              <a:ln>
                <a:noFill/>
              </a:ln>
              <a:extLst/>
            </p:spPr>
            <p:txBody>
              <a:bodyPr wrap="none"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dirty="0">
                  <a:latin typeface="Calibri" panose="020F0502020204030204" pitchFamily="34" charset="0"/>
                </a:endParaRPr>
              </a:p>
            </p:txBody>
          </p:sp>
        </p:grpSp>
      </p:grpSp>
      <p:sp>
        <p:nvSpPr>
          <p:cNvPr id="1027" name="Rectangle 34"/>
          <p:cNvSpPr>
            <a:spLocks noGrp="1" noChangeArrowheads="1"/>
          </p:cNvSpPr>
          <p:nvPr>
            <p:ph type="title"/>
          </p:nvPr>
        </p:nvSpPr>
        <p:spPr bwMode="auto">
          <a:xfrm>
            <a:off x="11430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4371"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400">
                <a:latin typeface="Calibri" panose="020F0502020204030204" pitchFamily="34" charset="0"/>
                <a:cs typeface="+mn-cs"/>
              </a:defRPr>
            </a:lvl1pPr>
          </a:lstStyle>
          <a:p>
            <a:pPr>
              <a:defRPr/>
            </a:pPr>
            <a:endParaRPr lang="en-US" dirty="0"/>
          </a:p>
        </p:txBody>
      </p:sp>
      <p:sp>
        <p:nvSpPr>
          <p:cNvPr id="14372"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400">
                <a:latin typeface="Calibri" panose="020F0502020204030204" pitchFamily="34" charset="0"/>
                <a:cs typeface="+mn-cs"/>
              </a:defRPr>
            </a:lvl1pPr>
          </a:lstStyle>
          <a:p>
            <a:pPr>
              <a:defRPr/>
            </a:pPr>
            <a:endParaRPr lang="en-US" dirty="0"/>
          </a:p>
        </p:txBody>
      </p:sp>
      <p:sp>
        <p:nvSpPr>
          <p:cNvPr id="14373"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400">
                <a:latin typeface="Calibri" panose="020F0502020204030204" pitchFamily="34" charset="0"/>
              </a:defRPr>
            </a:lvl1pPr>
          </a:lstStyle>
          <a:p>
            <a:pPr>
              <a:defRPr/>
            </a:pPr>
            <a:fld id="{C796DAEB-FDA4-4FD2-96DE-C8C4FCD24201}" type="slidenum">
              <a:rPr lang="en-US" altLang="en-US" smtClean="0"/>
              <a:pPr>
                <a:defRPr/>
              </a:pPr>
              <a:t>‹#›</a:t>
            </a:fld>
            <a:endParaRPr lang="en-US" altLang="en-US" dirty="0"/>
          </a:p>
        </p:txBody>
      </p:sp>
      <p:sp>
        <p:nvSpPr>
          <p:cNvPr id="14374"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2" tx1="lt1" bg2="dk1" tx2="lt2" accent1="accent1" accent2="accent2" accent3="accent3" accent4="accent4" accent5="accent5" accent6="accent6" hlink="hlink" folHlink="folHlink"/>
  <p:sldLayoutIdLst>
    <p:sldLayoutId id="2147496485" r:id="rId1"/>
    <p:sldLayoutId id="2147496486" r:id="rId2"/>
    <p:sldLayoutId id="2147496487" r:id="rId3"/>
    <p:sldLayoutId id="2147496488" r:id="rId4"/>
    <p:sldLayoutId id="2147496489" r:id="rId5"/>
    <p:sldLayoutId id="2147496490" r:id="rId6"/>
    <p:sldLayoutId id="2147496491" r:id="rId7"/>
    <p:sldLayoutId id="2147496492" r:id="rId8"/>
    <p:sldLayoutId id="2147496493" r:id="rId9"/>
    <p:sldLayoutId id="2147496494" r:id="rId10"/>
    <p:sldLayoutId id="2147496496" r:id="rId11"/>
  </p:sldLayoutIdLst>
  <p:txStyles>
    <p:title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1833C87-4D3B-43B8-B25C-DFF65258D843}" type="datetimeFigureOut">
              <a:rPr lang="en-US"/>
              <a:pPr>
                <a:defRPr/>
              </a:pPr>
              <a:t>10/27/2016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0BEE0D31-C65D-4025-B445-3D7EE25C4B85}" type="slidenum">
              <a:rPr lang="en-US" altLang="en-US"/>
              <a:pPr>
                <a:defRPr/>
              </a:pPr>
              <a:t>‹#›</a:t>
            </a:fld>
            <a:endParaRPr lang="en-US" altLang="en-US"/>
          </a:p>
        </p:txBody>
      </p:sp>
    </p:spTree>
    <p:extLst>
      <p:ext uri="{BB962C8B-B14F-4D97-AF65-F5344CB8AC3E}">
        <p14:creationId xmlns:p14="http://schemas.microsoft.com/office/powerpoint/2010/main" val="3048214486"/>
      </p:ext>
    </p:extLst>
  </p:cSld>
  <p:clrMap bg1="lt1" tx1="dk1" bg2="lt2" tx2="dk2" accent1="accent1" accent2="accent2" accent3="accent3" accent4="accent4" accent5="accent5" accent6="accent6" hlink="hlink" folHlink="folHlink"/>
  <p:sldLayoutIdLst>
    <p:sldLayoutId id="2147496498" r:id="rId1"/>
    <p:sldLayoutId id="2147496499" r:id="rId2"/>
    <p:sldLayoutId id="2147496500" r:id="rId3"/>
    <p:sldLayoutId id="2147496501" r:id="rId4"/>
    <p:sldLayoutId id="2147496502" r:id="rId5"/>
    <p:sldLayoutId id="2147496503" r:id="rId6"/>
    <p:sldLayoutId id="2147496504" r:id="rId7"/>
    <p:sldLayoutId id="2147496505" r:id="rId8"/>
    <p:sldLayoutId id="2147496506" r:id="rId9"/>
    <p:sldLayoutId id="2147496507" r:id="rId10"/>
    <p:sldLayoutId id="2147496508" r:id="rId11"/>
    <p:sldLayoutId id="2147496509" r:id="rId12"/>
    <p:sldLayoutId id="2147496510"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D65B563-3F22-4731-AC79-DA6FA3F3BE5C}" type="datetimeFigureOut">
              <a:rPr lang="en-US"/>
              <a:pPr>
                <a:defRPr/>
              </a:pPr>
              <a:t>10/27/2016</a:t>
            </a:fld>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453F1083-A0A1-40DA-BE8C-0E73FAD27CB9}" type="slidenum">
              <a:rPr lang="en-US" altLang="en-US"/>
              <a:pPr>
                <a:defRPr/>
              </a:pPr>
              <a:t>‹#›</a:t>
            </a:fld>
            <a:endParaRPr lang="en-US" altLang="en-US"/>
          </a:p>
        </p:txBody>
      </p:sp>
    </p:spTree>
    <p:extLst>
      <p:ext uri="{BB962C8B-B14F-4D97-AF65-F5344CB8AC3E}">
        <p14:creationId xmlns:p14="http://schemas.microsoft.com/office/powerpoint/2010/main" val="2560991839"/>
      </p:ext>
    </p:extLst>
  </p:cSld>
  <p:clrMap bg1="lt1" tx1="dk1" bg2="lt2" tx2="dk2" accent1="accent1" accent2="accent2" accent3="accent3" accent4="accent4" accent5="accent5" accent6="accent6" hlink="hlink" folHlink="folHlink"/>
  <p:sldLayoutIdLst>
    <p:sldLayoutId id="2147496512" r:id="rId1"/>
    <p:sldLayoutId id="2147496513" r:id="rId2"/>
    <p:sldLayoutId id="2147496514" r:id="rId3"/>
    <p:sldLayoutId id="2147496515" r:id="rId4"/>
    <p:sldLayoutId id="2147496516" r:id="rId5"/>
    <p:sldLayoutId id="2147496517" r:id="rId6"/>
    <p:sldLayoutId id="2147496518" r:id="rId7"/>
    <p:sldLayoutId id="2147496519" r:id="rId8"/>
    <p:sldLayoutId id="2147496520" r:id="rId9"/>
    <p:sldLayoutId id="2147496521" r:id="rId10"/>
    <p:sldLayoutId id="2147496522" r:id="rId11"/>
    <p:sldLayoutId id="2147496523" r:id="rId12"/>
    <p:sldLayoutId id="2147496524"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1.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1.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3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1.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4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1.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4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1.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1.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5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1.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5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1.xml"/></Relationships>
</file>

<file path=ppt/slides/_rels/slide5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1.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1.xml"/></Relationships>
</file>

<file path=ppt/slides/_rels/slide6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124200" y="685800"/>
            <a:ext cx="2895600" cy="1371600"/>
          </a:xfrm>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a:t>
            </a:r>
            <a:br>
              <a:rPr lang="en-US" altLang="en-US" b="1" dirty="0">
                <a:solidFill>
                  <a:srgbClr val="00FFFF"/>
                </a:solidFill>
                <a:effectLst>
                  <a:outerShdw blurRad="38100" dist="38100" dir="2700000" algn="tl">
                    <a:srgbClr val="000000">
                      <a:alpha val="43137"/>
                    </a:srgbClr>
                  </a:outerShdw>
                </a:effectLst>
              </a:rPr>
            </a:br>
            <a:r>
              <a:rPr lang="en-US" altLang="en-US" sz="2800" b="1" dirty="0">
                <a:solidFill>
                  <a:srgbClr val="00FFFF"/>
                </a:solidFill>
                <a:effectLst>
                  <a:outerShdw blurRad="38100" dist="38100" dir="2700000" algn="tl">
                    <a:srgbClr val="000000">
                      <a:alpha val="43137"/>
                    </a:srgbClr>
                  </a:outerShdw>
                </a:effectLst>
              </a:rPr>
              <a:t>Session 37</a:t>
            </a:r>
            <a:endParaRPr lang="en-US" altLang="en-US" b="1" dirty="0">
              <a:solidFill>
                <a:srgbClr val="00FFFF"/>
              </a:solidFill>
              <a:effectLst>
                <a:outerShdw blurRad="38100" dist="38100" dir="2700000" algn="tl">
                  <a:srgbClr val="000000">
                    <a:alpha val="43137"/>
                  </a:srgbClr>
                </a:outerShdw>
              </a:effectLst>
            </a:endParaRPr>
          </a:p>
        </p:txBody>
      </p:sp>
      <p:sp>
        <p:nvSpPr>
          <p:cNvPr id="6147" name="Subtitle 2"/>
          <p:cNvSpPr>
            <a:spLocks noGrp="1"/>
          </p:cNvSpPr>
          <p:nvPr>
            <p:ph type="subTitle" idx="1"/>
          </p:nvPr>
        </p:nvSpPr>
        <p:spPr>
          <a:xfrm>
            <a:off x="838200" y="4572000"/>
            <a:ext cx="7467600" cy="1752600"/>
          </a:xfrm>
        </p:spPr>
        <p:txBody>
          <a:bodyPr/>
          <a:lstStyle/>
          <a:p>
            <a:pPr eaLnBrk="1" hangingPunct="1"/>
            <a:r>
              <a:rPr lang="en-US" altLang="en-US">
                <a:solidFill>
                  <a:schemeClr val="bg1"/>
                </a:solidFill>
              </a:rPr>
              <a:t>Dr. Andy Woods</a:t>
            </a:r>
          </a:p>
          <a:p>
            <a:pPr eaLnBrk="1" hangingPunct="1"/>
            <a:endParaRPr lang="en-US" altLang="en-US" sz="2000">
              <a:solidFill>
                <a:schemeClr val="bg1"/>
              </a:solidFill>
            </a:endParaRPr>
          </a:p>
          <a:p>
            <a:pPr eaLnBrk="1" hangingPunct="1"/>
            <a:r>
              <a:rPr lang="en-US" altLang="en-US" sz="2000">
                <a:solidFill>
                  <a:schemeClr val="bg1"/>
                </a:solidFill>
              </a:rPr>
              <a:t>Senior Pastor – Sugar Land Bible Church</a:t>
            </a:r>
          </a:p>
          <a:p>
            <a:pPr eaLnBrk="1" hangingPunct="1"/>
            <a:r>
              <a:rPr lang="en-US" altLang="en-US" sz="2000">
                <a:solidFill>
                  <a:schemeClr val="bg1"/>
                </a:solidFill>
              </a:rPr>
              <a:t>Professor of Bible &amp; Theology – College of Biblical Studies </a:t>
            </a:r>
          </a:p>
        </p:txBody>
      </p:sp>
      <p:pic>
        <p:nvPicPr>
          <p:cNvPr id="6148"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916363" y="2362200"/>
            <a:ext cx="1311275" cy="182880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450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2"/>
          <p:cNvSpPr txBox="1">
            <a:spLocks noChangeArrowheads="1"/>
          </p:cNvSpPr>
          <p:nvPr/>
        </p:nvSpPr>
        <p:spPr bwMode="auto">
          <a:xfrm>
            <a:off x="762000" y="152400"/>
            <a:ext cx="78486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ctr">
              <a:spcBef>
                <a:spcPct val="0"/>
              </a:spcBef>
              <a:buClrTx/>
              <a:buSzTx/>
              <a:buFontTx/>
              <a:buNone/>
            </a:pPr>
            <a:r>
              <a:rPr lang="en-US" altLang="en-US" sz="3600" kern="0" dirty="0">
                <a:solidFill>
                  <a:srgbClr val="00FFFF"/>
                </a:solidFill>
                <a:effectLst>
                  <a:outerShdw blurRad="38100" dist="38100" dir="2700000" algn="tl">
                    <a:srgbClr val="000000">
                      <a:alpha val="43137"/>
                    </a:srgbClr>
                  </a:outerShdw>
                </a:effectLst>
                <a:latin typeface="Calibri" panose="020F0502020204030204" pitchFamily="34" charset="0"/>
              </a:rPr>
              <a:t>Warren W. </a:t>
            </a:r>
            <a:r>
              <a:rPr lang="en-US" altLang="en-US" sz="3600" kern="0" dirty="0" err="1">
                <a:solidFill>
                  <a:srgbClr val="00FFFF"/>
                </a:solidFill>
                <a:effectLst>
                  <a:outerShdw blurRad="38100" dist="38100" dir="2700000" algn="tl">
                    <a:srgbClr val="000000">
                      <a:alpha val="43137"/>
                    </a:srgbClr>
                  </a:outerShdw>
                </a:effectLst>
                <a:latin typeface="Calibri" panose="020F0502020204030204" pitchFamily="34" charset="0"/>
              </a:rPr>
              <a:t>Wiersbe</a:t>
            </a:r>
            <a:endParaRPr lang="en-US" altLang="en-US" sz="3600" kern="0" dirty="0">
              <a:solidFill>
                <a:srgbClr val="00FFFF"/>
              </a:solidFill>
              <a:effectLst>
                <a:outerShdw blurRad="38100" dist="38100" dir="2700000" algn="tl">
                  <a:srgbClr val="000000">
                    <a:alpha val="43137"/>
                  </a:srgbClr>
                </a:outerShdw>
              </a:effectLst>
              <a:latin typeface="Calibri" panose="020F0502020204030204" pitchFamily="34" charset="0"/>
            </a:endParaRPr>
          </a:p>
          <a:p>
            <a:pPr algn="ctr">
              <a:spcBef>
                <a:spcPct val="0"/>
              </a:spcBef>
              <a:buClrTx/>
              <a:buSzTx/>
              <a:buFontTx/>
              <a:buNone/>
            </a:pPr>
            <a:r>
              <a:rPr lang="en-US" altLang="en-US" sz="1400" i="1" dirty="0">
                <a:solidFill>
                  <a:srgbClr val="FFFFFF"/>
                </a:solidFill>
                <a:latin typeface="Calibri" panose="020F0502020204030204" pitchFamily="34" charset="0"/>
              </a:rPr>
              <a:t>The </a:t>
            </a:r>
            <a:r>
              <a:rPr lang="en-US" altLang="en-US" sz="1400" i="1" dirty="0" err="1">
                <a:solidFill>
                  <a:srgbClr val="FFFFFF"/>
                </a:solidFill>
                <a:latin typeface="Calibri" panose="020F0502020204030204" pitchFamily="34" charset="0"/>
              </a:rPr>
              <a:t>Wiersbe</a:t>
            </a:r>
            <a:r>
              <a:rPr lang="en-US" altLang="en-US" sz="1400" i="1" dirty="0">
                <a:solidFill>
                  <a:srgbClr val="FFFFFF"/>
                </a:solidFill>
                <a:latin typeface="Calibri" panose="020F0502020204030204" pitchFamily="34" charset="0"/>
              </a:rPr>
              <a:t> Bible Commentary</a:t>
            </a:r>
            <a:r>
              <a:rPr lang="en-US" altLang="en-US" sz="1400" dirty="0">
                <a:solidFill>
                  <a:srgbClr val="FFFFFF"/>
                </a:solidFill>
                <a:latin typeface="Calibri" panose="020F0502020204030204" pitchFamily="34" charset="0"/>
              </a:rPr>
              <a:t> (Colorado Springs, CO: David Cook, 2007), 542.</a:t>
            </a:r>
          </a:p>
        </p:txBody>
      </p:sp>
      <p:pic>
        <p:nvPicPr>
          <p:cNvPr id="15" name="Picture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3022" y="162370"/>
            <a:ext cx="948833" cy="1188720"/>
          </a:xfrm>
          <a:prstGeom prst="rect">
            <a:avLst/>
          </a:prstGeom>
        </p:spPr>
      </p:pic>
      <p:sp>
        <p:nvSpPr>
          <p:cNvPr id="5" name="Rectangle 3"/>
          <p:cNvSpPr>
            <a:spLocks noChangeArrowheads="1"/>
          </p:cNvSpPr>
          <p:nvPr/>
        </p:nvSpPr>
        <p:spPr bwMode="auto">
          <a:xfrm>
            <a:off x="228600" y="1568708"/>
            <a:ext cx="86868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just">
              <a:spcBef>
                <a:spcPct val="0"/>
              </a:spcBef>
              <a:buClrTx/>
              <a:buSzTx/>
              <a:buFontTx/>
              <a:buNone/>
            </a:pPr>
            <a:r>
              <a:rPr lang="en-US" altLang="en-US" sz="2800" dirty="0">
                <a:solidFill>
                  <a:srgbClr val="FFFFFF"/>
                </a:solidFill>
                <a:latin typeface="Calibri" panose="020F0502020204030204" pitchFamily="34" charset="0"/>
              </a:rPr>
              <a:t>“One summer when he went off to our church youth camp...At one of the meetings, he got up and announced that he had been saved that week! His Christian profession up to that time had been counterfeit. He experienced a dramatic change in his life, and today he is serving the Lord faithfully. No doubt many of the problems in the church at Corinth were caused by people who professed to be saved, but who had never repented and trusted Jesus Christ. Our churches are filled with such people today. Paul called such people reprobate, which means ‘counterfeit, discredited after a test.’”</a:t>
            </a:r>
          </a:p>
        </p:txBody>
      </p:sp>
    </p:spTree>
    <p:extLst>
      <p:ext uri="{BB962C8B-B14F-4D97-AF65-F5344CB8AC3E}">
        <p14:creationId xmlns:p14="http://schemas.microsoft.com/office/powerpoint/2010/main" val="858410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304801" y="2057400"/>
            <a:ext cx="8610599"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just">
              <a:spcBef>
                <a:spcPct val="0"/>
              </a:spcBef>
              <a:buClrTx/>
              <a:buSzTx/>
              <a:buFontTx/>
              <a:buNone/>
            </a:pPr>
            <a:r>
              <a:rPr lang="en-US" altLang="en-US" sz="3400" dirty="0">
                <a:latin typeface="Calibri" panose="020F0502020204030204" pitchFamily="34" charset="0"/>
              </a:rPr>
              <a:t>“Many trusted in his name; i.e., because of the manner in which his power was displayed they accepted him as a great prophet and perhaps even as the Messiah. This, however, is not the same as saying that they surrendered their hearts to him. </a:t>
            </a:r>
            <a:r>
              <a:rPr lang="en-US" altLang="en-US" sz="34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Not all faith is saving faith</a:t>
            </a:r>
            <a:r>
              <a:rPr lang="en-US" altLang="en-US" sz="3400" dirty="0">
                <a:latin typeface="Calibri" panose="020F0502020204030204" pitchFamily="34" charset="0"/>
              </a:rPr>
              <a:t>...”</a:t>
            </a:r>
          </a:p>
        </p:txBody>
      </p:sp>
      <p:pic>
        <p:nvPicPr>
          <p:cNvPr id="27651" name="Picture 2" descr="https://encrypted-tbn1.gstatic.com/images?q=tbn:ANd9GcQileAyv1EM7poIp7ESaXAcXrR3g8wmSEi8qEez1LEfoNRgER0K"/>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04801" y="228601"/>
            <a:ext cx="1143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651442" y="304800"/>
            <a:ext cx="3841116" cy="646331"/>
          </a:xfrm>
          <a:prstGeom prst="rect">
            <a:avLst/>
          </a:prstGeom>
        </p:spPr>
        <p:txBody>
          <a:bodyPr wrap="none">
            <a:spAutoFit/>
          </a:bodyPr>
          <a:lstStyle/>
          <a:p>
            <a:r>
              <a:rPr lang="en-US" sz="3600" kern="0" dirty="0">
                <a:solidFill>
                  <a:srgbClr val="00FFFF"/>
                </a:solidFill>
                <a:effectLst>
                  <a:outerShdw blurRad="38100" dist="38100" dir="2700000" algn="tl">
                    <a:srgbClr val="000000">
                      <a:alpha val="43137"/>
                    </a:srgbClr>
                  </a:outerShdw>
                </a:effectLst>
                <a:latin typeface="Calibri" panose="020F0502020204030204" pitchFamily="34" charset="0"/>
              </a:rPr>
              <a:t>William </a:t>
            </a:r>
            <a:r>
              <a:rPr lang="en-US" sz="3600" kern="0" dirty="0" err="1">
                <a:solidFill>
                  <a:srgbClr val="00FFFF"/>
                </a:solidFill>
                <a:effectLst>
                  <a:outerShdw blurRad="38100" dist="38100" dir="2700000" algn="tl">
                    <a:srgbClr val="000000">
                      <a:alpha val="43137"/>
                    </a:srgbClr>
                  </a:outerShdw>
                </a:effectLst>
                <a:latin typeface="Calibri" panose="020F0502020204030204" pitchFamily="34" charset="0"/>
              </a:rPr>
              <a:t>Hendriksen</a:t>
            </a:r>
            <a:endParaRPr lang="en-US" sz="3600" kern="0" dirty="0">
              <a:solidFill>
                <a:srgbClr val="00FFFF"/>
              </a:solidFill>
              <a:effectLst>
                <a:outerShdw blurRad="38100" dist="38100" dir="2700000" algn="tl">
                  <a:srgbClr val="000000">
                    <a:alpha val="43137"/>
                  </a:srgbClr>
                </a:outerShdw>
              </a:effectLst>
              <a:latin typeface="Calibri" panose="020F0502020204030204" pitchFamily="34" charset="0"/>
            </a:endParaRPr>
          </a:p>
        </p:txBody>
      </p:sp>
      <p:sp>
        <p:nvSpPr>
          <p:cNvPr id="3" name="Rectangle 2"/>
          <p:cNvSpPr/>
          <p:nvPr/>
        </p:nvSpPr>
        <p:spPr>
          <a:xfrm>
            <a:off x="266701" y="6019800"/>
            <a:ext cx="8610599" cy="646331"/>
          </a:xfrm>
          <a:prstGeom prst="rect">
            <a:avLst/>
          </a:prstGeom>
        </p:spPr>
        <p:txBody>
          <a:bodyPr wrap="square">
            <a:spAutoFit/>
          </a:bodyPr>
          <a:lstStyle/>
          <a:p>
            <a:pPr algn="ctr"/>
            <a:r>
              <a:rPr lang="en-US" sz="1800" dirty="0">
                <a:latin typeface="Calibri" panose="020F0502020204030204" pitchFamily="34" charset="0"/>
              </a:rPr>
              <a:t>William </a:t>
            </a:r>
            <a:r>
              <a:rPr lang="en-US" sz="1800" dirty="0" err="1">
                <a:latin typeface="Calibri" panose="020F0502020204030204" pitchFamily="34" charset="0"/>
              </a:rPr>
              <a:t>Hendriksen</a:t>
            </a:r>
            <a:r>
              <a:rPr lang="en-US" sz="1800" dirty="0">
                <a:latin typeface="Calibri" panose="020F0502020204030204" pitchFamily="34" charset="0"/>
              </a:rPr>
              <a:t>, </a:t>
            </a:r>
            <a:r>
              <a:rPr lang="en-US" sz="1800" i="1" dirty="0">
                <a:latin typeface="Calibri" panose="020F0502020204030204" pitchFamily="34" charset="0"/>
              </a:rPr>
              <a:t>A Commentary on the Gospel of John, 3d ed. (London: Banner of Truth Trust, 1964), p. 127. </a:t>
            </a:r>
            <a:r>
              <a:rPr lang="en-US" sz="1800" dirty="0">
                <a:latin typeface="Calibri" panose="020F0502020204030204" pitchFamily="34" charset="0"/>
              </a:rPr>
              <a:t> (1978). Bibliotheca Sacra, 135.  (1978). </a:t>
            </a:r>
            <a:r>
              <a:rPr lang="en-US" sz="1800" i="1" dirty="0">
                <a:latin typeface="Calibri" panose="020F0502020204030204" pitchFamily="34" charset="0"/>
              </a:rPr>
              <a:t>Bibliotheca Sacra</a:t>
            </a:r>
            <a:r>
              <a:rPr lang="en-US" sz="1800" dirty="0">
                <a:latin typeface="Calibri" panose="020F0502020204030204" pitchFamily="34" charset="0"/>
              </a:rPr>
              <a:t>, </a:t>
            </a:r>
            <a:r>
              <a:rPr lang="en-US" sz="1800" i="1" dirty="0">
                <a:latin typeface="Calibri" panose="020F0502020204030204" pitchFamily="34" charset="0"/>
              </a:rPr>
              <a:t>135</a:t>
            </a:r>
            <a:r>
              <a:rPr lang="en-US" sz="1800" dirty="0">
                <a:latin typeface="Calibri" panose="020F0502020204030204" pitchFamily="34"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57188">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none" dirty="0">
                          <a:latin typeface="Calibri" pitchFamily="34" charset="0"/>
                          <a:cs typeface="Calibri" pitchFamily="34" charset="0"/>
                        </a:rPr>
                        <a:t>Sanctification</a:t>
                      </a:r>
                      <a:endParaRPr lang="en-US" sz="2600" b="1" u="none"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Present</a:t>
                      </a:r>
                    </a:p>
                  </a:txBody>
                  <a:tcPr marT="45712" marB="45712" anchor="ct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Power</a:t>
                      </a:r>
                    </a:p>
                  </a:txBody>
                  <a:tcPr marT="45712" marB="45712" anchor="ct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Philip 2:12</a:t>
                      </a:r>
                    </a:p>
                  </a:txBody>
                  <a:tcPr marT="45712" marB="45712" anchor="ct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9189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948043190"/>
              </p:ext>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57188">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latin typeface="Calibri" pitchFamily="34" charset="0"/>
                          <a:cs typeface="Calibri" pitchFamily="34" charset="0"/>
                        </a:rPr>
                        <a:t>Justification</a:t>
                      </a:r>
                      <a:endParaRPr lang="en-US" sz="2600" b="1" u="sng" dirty="0">
                        <a:solidFill>
                          <a:srgbClr val="FFFF00"/>
                        </a:solidFill>
                        <a:latin typeface="Calibri" pitchFamily="34" charset="0"/>
                        <a:cs typeface="Calibri" pitchFamily="34" charset="0"/>
                      </a:endParaRPr>
                    </a:p>
                  </a:txBody>
                  <a:tcPr marT="45712" marB="45712" anchor="ctr">
                    <a:solidFill>
                      <a:srgbClr val="FFFFCC"/>
                    </a:solidFill>
                  </a:tcPr>
                </a:tc>
                <a:tc>
                  <a:txBody>
                    <a:bodyPr/>
                    <a:lstStyle/>
                    <a:p>
                      <a:pPr algn="ctr"/>
                      <a:r>
                        <a:rPr lang="en-US" sz="2600" b="1" u="none" dirty="0">
                          <a:latin typeface="Calibri" pitchFamily="34" charset="0"/>
                          <a:cs typeface="Calibri" pitchFamily="34" charset="0"/>
                        </a:rPr>
                        <a:t>Sanctification</a:t>
                      </a:r>
                      <a:endParaRPr lang="en-US" sz="2600" b="1" u="none"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Past</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Present</a:t>
                      </a:r>
                    </a:p>
                  </a:txBody>
                  <a:tcPr marT="45712" marB="45712" anchor="ct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Penalty</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Power</a:t>
                      </a:r>
                    </a:p>
                  </a:txBody>
                  <a:tcPr marT="45712" marB="45712" anchor="ct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u="sng" dirty="0">
                          <a:solidFill>
                            <a:srgbClr val="C00000"/>
                          </a:solidFill>
                          <a:latin typeface="Calibri" pitchFamily="34" charset="0"/>
                          <a:cs typeface="Calibri" pitchFamily="34" charset="0"/>
                        </a:rPr>
                        <a:t>Eph 2:8-9; Titus 3:5</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Philip 2:12</a:t>
                      </a:r>
                    </a:p>
                  </a:txBody>
                  <a:tcPr marT="45712" marB="45712" anchor="ct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44214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954607878"/>
              </p:ext>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57188">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solidFill>
                            <a:schemeClr val="tx1"/>
                          </a:solidFill>
                          <a:latin typeface="Calibri" pitchFamily="34" charset="0"/>
                          <a:cs typeface="Calibri" pitchFamily="34" charset="0"/>
                        </a:rPr>
                        <a:t>Sanctification</a:t>
                      </a:r>
                    </a:p>
                  </a:txBody>
                  <a:tcPr marT="45712" marB="45712" anchor="ctr">
                    <a:solidFill>
                      <a:srgbClr val="FFFFCC"/>
                    </a:solidFill>
                  </a:tcP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Present</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Power</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Philip 2:12</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427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p:cNvSpPr txBox="1">
            <a:spLocks/>
          </p:cNvSpPr>
          <p:nvPr/>
        </p:nvSpPr>
        <p:spPr bwMode="auto">
          <a:xfrm>
            <a:off x="114300" y="3048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a:r>
              <a:rPr lang="en-US" altLang="en-US" sz="3200" dirty="0">
                <a:solidFill>
                  <a:srgbClr val="00FFFF"/>
                </a:solidFill>
                <a:effectLst>
                  <a:outerShdw blurRad="38100" dist="38100" dir="2700000" algn="tl">
                    <a:srgbClr val="000000">
                      <a:alpha val="43137"/>
                    </a:srgbClr>
                  </a:outerShdw>
                </a:effectLst>
                <a:latin typeface="+mj-lt"/>
              </a:rPr>
              <a:t>9 Reasons Favoring the </a:t>
            </a:r>
            <a:br>
              <a:rPr lang="en-US" altLang="en-US" sz="3200" dirty="0">
                <a:solidFill>
                  <a:srgbClr val="00FFFF"/>
                </a:solidFill>
                <a:effectLst>
                  <a:outerShdw blurRad="38100" dist="38100" dir="2700000" algn="tl">
                    <a:srgbClr val="000000">
                      <a:alpha val="43137"/>
                    </a:srgbClr>
                  </a:outerShdw>
                </a:effectLst>
                <a:latin typeface="+mj-lt"/>
              </a:rPr>
            </a:br>
            <a:r>
              <a:rPr lang="en-US" altLang="en-US" sz="3200" dirty="0">
                <a:solidFill>
                  <a:srgbClr val="00FFFF"/>
                </a:solidFill>
                <a:effectLst>
                  <a:outerShdw blurRad="38100" dist="38100" dir="2700000" algn="tl">
                    <a:srgbClr val="000000">
                      <a:alpha val="43137"/>
                    </a:srgbClr>
                  </a:outerShdw>
                </a:effectLst>
                <a:latin typeface="+mj-lt"/>
              </a:rPr>
              <a:t>Progressive Sanctification View</a:t>
            </a:r>
          </a:p>
        </p:txBody>
      </p:sp>
      <p:sp>
        <p:nvSpPr>
          <p:cNvPr id="9" name="Content Placeholder 5"/>
          <p:cNvSpPr txBox="1">
            <a:spLocks/>
          </p:cNvSpPr>
          <p:nvPr/>
        </p:nvSpPr>
        <p:spPr bwMode="auto">
          <a:xfrm>
            <a:off x="315468" y="1619250"/>
            <a:ext cx="8513064" cy="3581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The Corinthians' Assumed Believing Status</a:t>
            </a:r>
            <a:endPar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Arial" panose="020B0604020202020204" pitchFamily="34" charset="0"/>
            </a:endParaRP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Proving Oneself Applies to the Believer</a:t>
            </a:r>
            <a:endPar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Arial" panose="020B0604020202020204" pitchFamily="34" charset="0"/>
            </a:endParaRP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Disqualification Applies to the Believer</a:t>
            </a:r>
            <a:endParaRPr kumimoji="0" lang="en-US" sz="3000" b="0" i="1"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Arial" panose="020B0604020202020204" pitchFamily="34" charset="0"/>
            </a:endParaRP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28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In the Faith Refers to Experience Rather than Position</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Christ in You Relates to Progressive Sanctification</a:t>
            </a:r>
            <a:endParaRPr kumimoji="0" lang="en-US" sz="30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Arial" panose="020B0604020202020204" pitchFamily="34" charset="0"/>
            </a:endParaRPr>
          </a:p>
        </p:txBody>
      </p:sp>
      <p:pic>
        <p:nvPicPr>
          <p:cNvPr id="10" name="Picture 7" descr="http://i.ytimg.com/vi/nLKOhrQgc3M/hqdefaul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19500" y="53340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6213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bwMode="auto">
          <a:xfrm>
            <a:off x="171450" y="1600200"/>
            <a:ext cx="88011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684213" marR="0" lvl="0" indent="-684213" algn="l" defTabSz="914400" rtl="0" eaLnBrk="0" fontAlgn="base" latinLnBrk="0" hangingPunct="0">
              <a:lnSpc>
                <a:spcPct val="100000"/>
              </a:lnSpc>
              <a:spcBef>
                <a:spcPts val="0"/>
              </a:spcBef>
              <a:spcAft>
                <a:spcPts val="2400"/>
              </a:spcAft>
              <a:buClr>
                <a:srgbClr val="00FFFF"/>
              </a:buClr>
              <a:buSzPct val="100000"/>
              <a:buFont typeface="+mj-lt"/>
              <a:buAutoNum type="romanUcPeriod" startAt="6"/>
              <a:tabLst/>
              <a:defRPr/>
            </a:pPr>
            <a:r>
              <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Reform View Destroys the Passage's Symmetry</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Only Believers Experience Discipline</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Scripture Nowhere Tells Believers to Test the Authenticity of Their Faith</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The Reformed View Damages Assurance of Salvation</a:t>
            </a:r>
            <a:endParaRPr kumimoji="0" lang="en-US" sz="30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endParaRPr>
          </a:p>
        </p:txBody>
      </p:sp>
      <p:sp>
        <p:nvSpPr>
          <p:cNvPr id="6" name="Title 4"/>
          <p:cNvSpPr txBox="1">
            <a:spLocks/>
          </p:cNvSpPr>
          <p:nvPr/>
        </p:nvSpPr>
        <p:spPr bwMode="auto">
          <a:xfrm>
            <a:off x="114300" y="3048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a:r>
              <a:rPr lang="en-US" altLang="en-US" sz="3200" dirty="0">
                <a:solidFill>
                  <a:srgbClr val="00FFFF"/>
                </a:solidFill>
                <a:effectLst>
                  <a:outerShdw blurRad="38100" dist="38100" dir="2700000" algn="tl">
                    <a:srgbClr val="000000">
                      <a:alpha val="43137"/>
                    </a:srgbClr>
                  </a:outerShdw>
                </a:effectLst>
                <a:latin typeface="+mj-lt"/>
              </a:rPr>
              <a:t>9 Reasons Favoring the </a:t>
            </a:r>
            <a:br>
              <a:rPr lang="en-US" altLang="en-US" sz="3200" dirty="0">
                <a:solidFill>
                  <a:srgbClr val="00FFFF"/>
                </a:solidFill>
                <a:effectLst>
                  <a:outerShdw blurRad="38100" dist="38100" dir="2700000" algn="tl">
                    <a:srgbClr val="000000">
                      <a:alpha val="43137"/>
                    </a:srgbClr>
                  </a:outerShdw>
                </a:effectLst>
                <a:latin typeface="+mj-lt"/>
              </a:rPr>
            </a:br>
            <a:r>
              <a:rPr lang="en-US" altLang="en-US" sz="3200" dirty="0">
                <a:solidFill>
                  <a:srgbClr val="00FFFF"/>
                </a:solidFill>
                <a:effectLst>
                  <a:outerShdw blurRad="38100" dist="38100" dir="2700000" algn="tl">
                    <a:srgbClr val="000000">
                      <a:alpha val="43137"/>
                    </a:srgbClr>
                  </a:outerShdw>
                </a:effectLst>
                <a:latin typeface="+mj-lt"/>
              </a:rPr>
              <a:t>Progressive Sanctification View</a:t>
            </a:r>
          </a:p>
        </p:txBody>
      </p:sp>
      <p:pic>
        <p:nvPicPr>
          <p:cNvPr id="7" name="Picture 7" descr="http://i.ytimg.com/vi/nLKOhrQgc3M/hqdefaul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19500" y="53340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4106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boldgrace.org/img/Qbook.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247920" y="533400"/>
            <a:ext cx="4648161"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p:cNvSpPr txBox="1">
            <a:spLocks noChangeArrowheads="1"/>
          </p:cNvSpPr>
          <p:nvPr/>
        </p:nvSpPr>
        <p:spPr bwMode="auto">
          <a:xfrm>
            <a:off x="914400" y="6248400"/>
            <a:ext cx="7315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ctr">
              <a:spcBef>
                <a:spcPct val="0"/>
              </a:spcBef>
              <a:buClrTx/>
              <a:buSzTx/>
              <a:buFontTx/>
              <a:buNone/>
            </a:pPr>
            <a:r>
              <a:rPr lang="en-US" altLang="en-US" sz="2000" dirty="0">
                <a:solidFill>
                  <a:schemeClr val="bg1"/>
                </a:solidFill>
                <a:latin typeface="Calibri" panose="020F0502020204030204" pitchFamily="34" charset="0"/>
              </a:rPr>
              <a:t>http://boldgrace.org/article/152/21-Tough-Questions-Pre-Order</a:t>
            </a:r>
          </a:p>
        </p:txBody>
      </p:sp>
    </p:spTree>
    <p:extLst>
      <p:ext uri="{BB962C8B-B14F-4D97-AF65-F5344CB8AC3E}">
        <p14:creationId xmlns:p14="http://schemas.microsoft.com/office/powerpoint/2010/main" val="3226273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p:cNvSpPr txBox="1">
            <a:spLocks/>
          </p:cNvSpPr>
          <p:nvPr/>
        </p:nvSpPr>
        <p:spPr bwMode="auto">
          <a:xfrm>
            <a:off x="114300" y="3048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a:r>
              <a:rPr lang="en-US" altLang="en-US" sz="3200" dirty="0">
                <a:solidFill>
                  <a:srgbClr val="00FFFF"/>
                </a:solidFill>
                <a:effectLst>
                  <a:outerShdw blurRad="38100" dist="38100" dir="2700000" algn="tl">
                    <a:srgbClr val="000000">
                      <a:alpha val="43137"/>
                    </a:srgbClr>
                  </a:outerShdw>
                </a:effectLst>
                <a:latin typeface="+mj-lt"/>
              </a:rPr>
              <a:t>9 Reasons Favoring the </a:t>
            </a:r>
            <a:br>
              <a:rPr lang="en-US" altLang="en-US" sz="3200" dirty="0">
                <a:solidFill>
                  <a:srgbClr val="00FFFF"/>
                </a:solidFill>
                <a:effectLst>
                  <a:outerShdw blurRad="38100" dist="38100" dir="2700000" algn="tl">
                    <a:srgbClr val="000000">
                      <a:alpha val="43137"/>
                    </a:srgbClr>
                  </a:outerShdw>
                </a:effectLst>
                <a:latin typeface="+mj-lt"/>
              </a:rPr>
            </a:br>
            <a:r>
              <a:rPr lang="en-US" altLang="en-US" sz="3200" dirty="0">
                <a:solidFill>
                  <a:srgbClr val="00FFFF"/>
                </a:solidFill>
                <a:effectLst>
                  <a:outerShdw blurRad="38100" dist="38100" dir="2700000" algn="tl">
                    <a:srgbClr val="000000">
                      <a:alpha val="43137"/>
                    </a:srgbClr>
                  </a:outerShdw>
                </a:effectLst>
                <a:latin typeface="+mj-lt"/>
              </a:rPr>
              <a:t>Progressive Sanctification View</a:t>
            </a:r>
          </a:p>
        </p:txBody>
      </p:sp>
      <p:sp>
        <p:nvSpPr>
          <p:cNvPr id="9" name="Content Placeholder 5"/>
          <p:cNvSpPr txBox="1">
            <a:spLocks/>
          </p:cNvSpPr>
          <p:nvPr/>
        </p:nvSpPr>
        <p:spPr bwMode="auto">
          <a:xfrm>
            <a:off x="315468" y="1619250"/>
            <a:ext cx="8513064" cy="3581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lang="en-US" sz="3000" b="1" u="sng" dirty="0">
                <a:solidFill>
                  <a:srgbClr val="FFFFCC"/>
                </a:solidFill>
                <a:effectLst>
                  <a:outerShdw blurRad="38100" dist="38100" dir="2700000" algn="tl">
                    <a:srgbClr val="000000">
                      <a:alpha val="43137"/>
                    </a:srgbClr>
                  </a:outerShdw>
                </a:effectLst>
              </a:rPr>
              <a:t>The Corinthians' Assumed Believing Status</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30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Proving Oneself Applies to the Believer</a:t>
            </a:r>
            <a:endParaRPr kumimoji="0" lang="en-US" sz="30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Arial" panose="020B0604020202020204" pitchFamily="34" charset="0"/>
            </a:endParaRP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30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Disqualification Applies to the Believer</a:t>
            </a:r>
            <a:endParaRPr kumimoji="0" lang="en-US" sz="3000" b="0" i="1"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Arial" panose="020B0604020202020204" pitchFamily="34" charset="0"/>
            </a:endParaRP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In the Faith Refers to Experience Rather than Position</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30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Christ in You Relates to Progressive Sanctification</a:t>
            </a:r>
            <a:endParaRPr kumimoji="0" lang="en-US" sz="30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Arial" panose="020B0604020202020204" pitchFamily="34" charset="0"/>
            </a:endParaRPr>
          </a:p>
        </p:txBody>
      </p:sp>
      <p:pic>
        <p:nvPicPr>
          <p:cNvPr id="10" name="Picture 7" descr="http://i.ytimg.com/vi/nLKOhrQgc3M/hqdefaul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19500" y="53340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0706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12" name="Rectangle 2"/>
          <p:cNvSpPr txBox="1">
            <a:spLocks/>
          </p:cNvSpPr>
          <p:nvPr/>
        </p:nvSpPr>
        <p:spPr bwMode="auto">
          <a:xfrm>
            <a:off x="2095500" y="152400"/>
            <a:ext cx="49530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400" b="1" i="0" u="none" strike="noStrike" kern="1200" cap="none" spc="0" normalizeH="0" baseline="0" noProof="0">
                <a:ln>
                  <a:noFill/>
                </a:ln>
                <a:solidFill>
                  <a:srgbClr val="00FFFF"/>
                </a:solidFill>
                <a:effectLst>
                  <a:outerShdw blurRad="38100" dist="38100" dir="2700000" algn="tl">
                    <a:srgbClr val="000000">
                      <a:alpha val="43137"/>
                    </a:srgbClr>
                  </a:outerShdw>
                </a:effectLst>
                <a:uLnTx/>
                <a:uFillTx/>
                <a:latin typeface="Calibri" panose="020F0502020204030204" pitchFamily="34" charset="0"/>
                <a:ea typeface="+mj-ea"/>
                <a:cs typeface="+mj-cs"/>
              </a:rPr>
              <a:t>1 Corinthians  1:2.</a:t>
            </a:r>
            <a:endParaRPr kumimoji="0" lang="en-US" altLang="en-US" sz="4400" b="1" i="0" u="none" strike="noStrike" kern="1200" cap="none" spc="0" normalizeH="0" baseline="0" noProof="0" dirty="0">
              <a:ln>
                <a:noFill/>
              </a:ln>
              <a:solidFill>
                <a:srgbClr val="00FFFF"/>
              </a:solidFill>
              <a:effectLst>
                <a:outerShdw blurRad="38100" dist="38100" dir="2700000" algn="tl">
                  <a:srgbClr val="000000">
                    <a:alpha val="43137"/>
                  </a:srgbClr>
                </a:outerShdw>
              </a:effectLst>
              <a:uLnTx/>
              <a:uFillTx/>
              <a:latin typeface="Calibri" panose="020F0502020204030204" pitchFamily="34" charset="0"/>
              <a:ea typeface="+mj-ea"/>
              <a:cs typeface="+mj-cs"/>
            </a:endParaRPr>
          </a:p>
        </p:txBody>
      </p:sp>
      <p:sp>
        <p:nvSpPr>
          <p:cNvPr id="13" name="Rectangle 3"/>
          <p:cNvSpPr txBox="1">
            <a:spLocks/>
          </p:cNvSpPr>
          <p:nvPr/>
        </p:nvSpPr>
        <p:spPr bwMode="auto">
          <a:xfrm>
            <a:off x="228600" y="990600"/>
            <a:ext cx="8739188"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marR="0" lvl="0" indent="0" algn="just" defTabSz="914400" rtl="0" eaLnBrk="0" fontAlgn="base" latinLnBrk="0" hangingPunct="0">
              <a:lnSpc>
                <a:spcPct val="100000"/>
              </a:lnSpc>
              <a:spcBef>
                <a:spcPct val="20000"/>
              </a:spcBef>
              <a:spcAft>
                <a:spcPct val="0"/>
              </a:spcAft>
              <a:buClr>
                <a:srgbClr val="00FFFF"/>
              </a:buClr>
              <a:buSzPct val="75000"/>
              <a:buFont typeface="Wingdings" panose="05000000000000000000" pitchFamily="2" charset="2"/>
              <a:buNone/>
              <a:tabLst/>
              <a:defRPr/>
            </a:pPr>
            <a:r>
              <a:rPr kumimoji="0" lang="en-US" sz="36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Arial" pitchFamily="34" charset="0"/>
              </a:rPr>
              <a:t>“</a:t>
            </a:r>
            <a:r>
              <a:rPr kumimoji="0" lang="en-US" sz="36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To the </a:t>
            </a:r>
            <a:r>
              <a:rPr kumimoji="0" lang="en-US" sz="3600" b="1" i="0" u="sng" strike="noStrike" kern="120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church</a:t>
            </a:r>
            <a:r>
              <a:rPr kumimoji="0" lang="en-US" sz="3600" b="0" i="1"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 </a:t>
            </a:r>
            <a:r>
              <a:rPr kumimoji="0" lang="en-US" sz="36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of God that is in Corinth, to those </a:t>
            </a:r>
            <a:r>
              <a:rPr kumimoji="0" lang="en-US" sz="3600" b="1" i="0" u="sng" strike="noStrike" kern="120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sanctified in Christ Jesus</a:t>
            </a:r>
            <a:r>
              <a:rPr kumimoji="0" lang="en-US" sz="36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 called to be </a:t>
            </a:r>
            <a:r>
              <a:rPr kumimoji="0" lang="en-US" sz="3600" b="1" i="0" u="sng" strike="noStrike" kern="120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saints</a:t>
            </a:r>
            <a:r>
              <a:rPr kumimoji="0" lang="en-US" sz="36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 together with all those who in every place </a:t>
            </a:r>
            <a:r>
              <a:rPr kumimoji="0" lang="en-US" sz="3600" b="1" i="0" u="sng" strike="noStrike" kern="120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call upon the name of our Lord Jesus</a:t>
            </a:r>
            <a:r>
              <a:rPr kumimoji="0" lang="en-US" sz="36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 Christ, both </a:t>
            </a:r>
            <a:r>
              <a:rPr kumimoji="0" lang="en-US" sz="3600" b="1" i="0" u="sng" strike="noStrike" kern="120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their Lord and ours</a:t>
            </a:r>
            <a:r>
              <a:rPr kumimoji="0" lang="en-US" sz="36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Arial" pitchFamily="34" charset="0"/>
              </a:rPr>
              <a:t>.”</a:t>
            </a:r>
            <a:endParaRPr kumimoji="0" lang="en-US" sz="36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Arial" pitchFamily="34" charset="0"/>
            </a:endParaRPr>
          </a:p>
        </p:txBody>
      </p:sp>
    </p:spTree>
    <p:extLst>
      <p:ext uri="{BB962C8B-B14F-4D97-AF65-F5344CB8AC3E}">
        <p14:creationId xmlns:p14="http://schemas.microsoft.com/office/powerpoint/2010/main" val="352192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pPr eaLnBrk="1" hangingPunct="1"/>
            <a:r>
              <a:rPr lang="en-US" altLang="en-US" b="1">
                <a:solidFill>
                  <a:srgbClr val="00FFFF"/>
                </a:solidFill>
              </a:rPr>
              <a:t>Soteriology Overview</a:t>
            </a:r>
          </a:p>
        </p:txBody>
      </p:sp>
      <p:sp>
        <p:nvSpPr>
          <p:cNvPr id="5" name="Rectangle 3"/>
          <p:cNvSpPr txBox="1">
            <a:spLocks/>
          </p:cNvSpPr>
          <p:nvPr/>
        </p:nvSpPr>
        <p:spPr bwMode="auto">
          <a:xfrm>
            <a:off x="1333500" y="1600200"/>
            <a:ext cx="6591300" cy="4525963"/>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377" marR="0" lvl="0" indent="-914377" algn="l" defTabSz="914400" rtl="0" eaLnBrk="1" fontAlgn="base" latinLnBrk="0" hangingPunct="1">
              <a:lnSpc>
                <a:spcPct val="90000"/>
              </a:lnSpc>
              <a:spcBef>
                <a:spcPct val="20000"/>
              </a:spcBef>
              <a:spcAft>
                <a:spcPct val="0"/>
              </a:spcAft>
              <a:buClrTx/>
              <a:buSzTx/>
              <a:buFont typeface="+mj-lt"/>
              <a:buAutoNum type="romanUcPeriod"/>
              <a:tabLst/>
              <a:defRPr/>
            </a:pPr>
            <a:r>
              <a:rPr kumimoji="0" lang="en-US" alt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Definition</a:t>
            </a:r>
          </a:p>
          <a:p>
            <a:pPr marL="914377" marR="0" lvl="0" indent="-914377" algn="l" defTabSz="914400" rtl="0" eaLnBrk="1" fontAlgn="base" latinLnBrk="0" hangingPunct="1">
              <a:lnSpc>
                <a:spcPct val="90000"/>
              </a:lnSpc>
              <a:spcBef>
                <a:spcPct val="20000"/>
              </a:spcBef>
              <a:spcAft>
                <a:spcPct val="0"/>
              </a:spcAft>
              <a:buClrTx/>
              <a:buSzTx/>
              <a:buFont typeface="+mj-lt"/>
              <a:buAutoNum type="romanUcPeriod"/>
              <a:tabLst/>
              <a:defRPr/>
            </a:pPr>
            <a:r>
              <a:rPr kumimoji="0" lang="en-US" alt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Election</a:t>
            </a:r>
          </a:p>
          <a:p>
            <a:pPr marL="914377" marR="0" lvl="0" indent="-914377" algn="l" defTabSz="914400" rtl="0" eaLnBrk="1" fontAlgn="base" latinLnBrk="0" hangingPunct="1">
              <a:lnSpc>
                <a:spcPct val="90000"/>
              </a:lnSpc>
              <a:spcBef>
                <a:spcPct val="20000"/>
              </a:spcBef>
              <a:spcAft>
                <a:spcPct val="0"/>
              </a:spcAft>
              <a:buClrTx/>
              <a:buSzTx/>
              <a:buFont typeface="+mj-lt"/>
              <a:buAutoNum type="romanUcPeriod"/>
              <a:tabLst/>
              <a:defRPr/>
            </a:pPr>
            <a:r>
              <a:rPr kumimoji="0" lang="en-US" alt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Atonement</a:t>
            </a:r>
          </a:p>
          <a:p>
            <a:pPr marL="914377" marR="0" lvl="0" indent="-914377" algn="l" defTabSz="914400" rtl="0" eaLnBrk="1" fontAlgn="base" latinLnBrk="0" hangingPunct="1">
              <a:lnSpc>
                <a:spcPct val="90000"/>
              </a:lnSpc>
              <a:spcBef>
                <a:spcPct val="20000"/>
              </a:spcBef>
              <a:spcAft>
                <a:spcPct val="0"/>
              </a:spcAft>
              <a:buClrTx/>
              <a:buSzTx/>
              <a:buFont typeface="+mj-lt"/>
              <a:buAutoNum type="romanUcPeriod"/>
              <a:tabLst/>
              <a:defRPr/>
            </a:pPr>
            <a:r>
              <a:rPr kumimoji="0" lang="en-US" alt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Salvation words</a:t>
            </a:r>
          </a:p>
          <a:p>
            <a:pPr marL="914377" marR="0" lvl="0" indent="-914377" algn="l" defTabSz="914400" rtl="0" eaLnBrk="1" fontAlgn="base" latinLnBrk="0" hangingPunct="1">
              <a:lnSpc>
                <a:spcPct val="90000"/>
              </a:lnSpc>
              <a:spcBef>
                <a:spcPct val="20000"/>
              </a:spcBef>
              <a:spcAft>
                <a:spcPct val="0"/>
              </a:spcAft>
              <a:buClrTx/>
              <a:buSzTx/>
              <a:buFont typeface="+mj-lt"/>
              <a:buAutoNum type="romanUcPeriod"/>
              <a:tabLst/>
              <a:defRPr/>
            </a:pPr>
            <a:r>
              <a:rPr kumimoji="0" lang="en-US" alt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God’s one condition of salvation</a:t>
            </a:r>
          </a:p>
          <a:p>
            <a:pPr marL="914377" marR="0" lvl="0" indent="-914377" algn="l" defTabSz="914400" rtl="0" eaLnBrk="1" fontAlgn="base" latinLnBrk="0" hangingPunct="1">
              <a:lnSpc>
                <a:spcPct val="90000"/>
              </a:lnSpc>
              <a:spcBef>
                <a:spcPct val="20000"/>
              </a:spcBef>
              <a:spcAft>
                <a:spcPct val="0"/>
              </a:spcAft>
              <a:buClrTx/>
              <a:buSzTx/>
              <a:buFont typeface="+mj-lt"/>
              <a:buAutoNum type="romanUcPeriod"/>
              <a:tabLst/>
              <a:defRPr/>
            </a:pPr>
            <a:r>
              <a:rPr kumimoji="0" lang="en-US" alt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Results of salvation</a:t>
            </a:r>
          </a:p>
          <a:p>
            <a:pPr marL="914377" marR="0" lvl="0" indent="-914377" algn="l" defTabSz="914400" rtl="0" eaLnBrk="1" fontAlgn="base" latinLnBrk="0" hangingPunct="1">
              <a:lnSpc>
                <a:spcPct val="90000"/>
              </a:lnSpc>
              <a:spcBef>
                <a:spcPct val="20000"/>
              </a:spcBef>
              <a:spcAft>
                <a:spcPct val="0"/>
              </a:spcAft>
              <a:buClrTx/>
              <a:buSzTx/>
              <a:buFont typeface="+mj-lt"/>
              <a:buAutoNum type="romanUcPeriod"/>
              <a:tabLst/>
              <a:defRPr/>
            </a:pPr>
            <a:r>
              <a:rPr kumimoji="0" lang="en-US" altLang="en-US" sz="3200" b="1" i="0" u="sng" strike="noStrike" kern="1200" cap="none" spc="0" normalizeH="0" baseline="0" noProof="0" dirty="0">
                <a:ln>
                  <a:noFill/>
                </a:ln>
                <a:solidFill>
                  <a:srgbClr val="FFFFCC"/>
                </a:solidFill>
                <a:effectLst>
                  <a:outerShdw blurRad="38100" dist="38100" dir="2700000" algn="tl">
                    <a:srgbClr val="000000">
                      <a:alpha val="43137"/>
                    </a:srgbClr>
                  </a:outerShdw>
                </a:effectLst>
                <a:uLnTx/>
                <a:uFillTx/>
                <a:latin typeface="+mn-lt"/>
                <a:ea typeface="+mn-ea"/>
                <a:cs typeface="+mn-cs"/>
              </a:rPr>
              <a:t>Eternal security</a:t>
            </a:r>
          </a:p>
          <a:p>
            <a:pPr marL="914377" marR="0" lvl="0" indent="-914377" algn="l" defTabSz="914400" rtl="0" eaLnBrk="1" fontAlgn="base" latinLnBrk="0" hangingPunct="1">
              <a:lnSpc>
                <a:spcPct val="90000"/>
              </a:lnSpc>
              <a:spcBef>
                <a:spcPct val="20000"/>
              </a:spcBef>
              <a:spcAft>
                <a:spcPct val="0"/>
              </a:spcAft>
              <a:buClrTx/>
              <a:buSzTx/>
              <a:buFont typeface="+mj-lt"/>
              <a:buAutoNum type="romanUcPeriod"/>
              <a:tabLst/>
              <a:defRPr/>
            </a:pPr>
            <a:r>
              <a:rPr kumimoji="0" lang="en-US" alt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Faulty views of salvation</a:t>
            </a:r>
          </a:p>
        </p:txBody>
      </p:sp>
    </p:spTree>
    <p:extLst>
      <p:ext uri="{BB962C8B-B14F-4D97-AF65-F5344CB8AC3E}">
        <p14:creationId xmlns:p14="http://schemas.microsoft.com/office/powerpoint/2010/main" val="3460913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12" name="Rectangle 2"/>
          <p:cNvSpPr txBox="1">
            <a:spLocks/>
          </p:cNvSpPr>
          <p:nvPr/>
        </p:nvSpPr>
        <p:spPr bwMode="auto">
          <a:xfrm>
            <a:off x="2095500" y="152400"/>
            <a:ext cx="49530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srgbClr val="00FFFF"/>
                </a:solidFill>
                <a:effectLst>
                  <a:outerShdw blurRad="38100" dist="38100" dir="2700000" algn="tl">
                    <a:srgbClr val="000000">
                      <a:alpha val="43137"/>
                    </a:srgbClr>
                  </a:outerShdw>
                </a:effectLst>
                <a:uLnTx/>
                <a:uFillTx/>
                <a:latin typeface="Calibri" panose="020F0502020204030204" pitchFamily="34" charset="0"/>
                <a:ea typeface="+mj-ea"/>
                <a:cs typeface="+mj-cs"/>
              </a:rPr>
              <a:t>2 Corinthians  1:1.</a:t>
            </a:r>
          </a:p>
        </p:txBody>
      </p:sp>
      <p:sp>
        <p:nvSpPr>
          <p:cNvPr id="13" name="Rectangle 3"/>
          <p:cNvSpPr txBox="1">
            <a:spLocks/>
          </p:cNvSpPr>
          <p:nvPr/>
        </p:nvSpPr>
        <p:spPr bwMode="auto">
          <a:xfrm>
            <a:off x="228600" y="990600"/>
            <a:ext cx="8739188"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lvl="0" indent="0">
              <a:buClr>
                <a:srgbClr val="00FFFF"/>
              </a:buClr>
              <a:buNone/>
              <a:defRPr/>
            </a:pPr>
            <a:r>
              <a:rPr lang="en-US" sz="4000" kern="0" dirty="0">
                <a:solidFill>
                  <a:srgbClr val="FFFFFF"/>
                </a:solidFill>
              </a:rPr>
              <a:t>"To the </a:t>
            </a:r>
            <a:r>
              <a:rPr lang="en-US" sz="4000" b="1" u="sng" dirty="0">
                <a:solidFill>
                  <a:srgbClr val="FFFFCC"/>
                </a:solidFill>
                <a:effectLst>
                  <a:outerShdw blurRad="38100" dist="38100" dir="2700000" algn="tl">
                    <a:srgbClr val="000000">
                      <a:alpha val="43137"/>
                    </a:srgbClr>
                  </a:outerShdw>
                </a:effectLst>
              </a:rPr>
              <a:t>church of God </a:t>
            </a:r>
            <a:r>
              <a:rPr lang="en-US" sz="4000" kern="0" dirty="0">
                <a:solidFill>
                  <a:srgbClr val="FFFFFF"/>
                </a:solidFill>
              </a:rPr>
              <a:t>that is at Corinth, with all the </a:t>
            </a:r>
            <a:r>
              <a:rPr lang="en-US" sz="4000" b="1" u="sng" dirty="0">
                <a:solidFill>
                  <a:srgbClr val="FFFFCC"/>
                </a:solidFill>
                <a:effectLst>
                  <a:outerShdw blurRad="38100" dist="38100" dir="2700000" algn="tl">
                    <a:srgbClr val="000000">
                      <a:alpha val="43137"/>
                    </a:srgbClr>
                  </a:outerShdw>
                </a:effectLst>
              </a:rPr>
              <a:t>saints</a:t>
            </a:r>
            <a:r>
              <a:rPr lang="en-US" sz="4000" kern="0" dirty="0">
                <a:solidFill>
                  <a:srgbClr val="FFFFFF"/>
                </a:solidFill>
              </a:rPr>
              <a:t> who are in the whole of Achaia."</a:t>
            </a:r>
            <a:endParaRPr lang="en-US" sz="4000" kern="0" dirty="0">
              <a:solidFill>
                <a:srgbClr val="FFFFFF"/>
              </a:solidFill>
              <a:cs typeface="Arial" pitchFamily="34" charset="0"/>
            </a:endParaRPr>
          </a:p>
        </p:txBody>
      </p:sp>
    </p:spTree>
    <p:extLst>
      <p:ext uri="{BB962C8B-B14F-4D97-AF65-F5344CB8AC3E}">
        <p14:creationId xmlns:p14="http://schemas.microsoft.com/office/powerpoint/2010/main" val="2510150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0" y="228600"/>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461963" marR="0" lvl="0" indent="-461963" algn="ctr" defTabSz="914400" rtl="0" eaLnBrk="0" fontAlgn="base" latinLnBrk="0" hangingPunct="0">
              <a:lnSpc>
                <a:spcPct val="100000"/>
              </a:lnSpc>
              <a:spcBef>
                <a:spcPct val="0"/>
              </a:spcBef>
              <a:spcAft>
                <a:spcPct val="0"/>
              </a:spcAft>
              <a:buClrTx/>
              <a:buSzTx/>
              <a:buFont typeface="+mj-lt"/>
              <a:buAutoNum type="romanUcPeriod"/>
              <a:tabLst/>
              <a:defRPr/>
            </a:pPr>
            <a:r>
              <a:rPr kumimoji="0" lang="en-US" altLang="en-US" sz="3600" b="0" i="0" u="none" strike="noStrike" kern="0" cap="none" spc="0" normalizeH="0" baseline="0" noProof="0">
                <a:ln>
                  <a:noFill/>
                </a:ln>
                <a:solidFill>
                  <a:srgbClr val="00FFFF"/>
                </a:solidFill>
                <a:effectLst/>
                <a:uLnTx/>
                <a:uFillTx/>
                <a:latin typeface="Calibri" panose="020F0502020204030204" pitchFamily="34" charset="0"/>
                <a:ea typeface="+mj-ea"/>
                <a:cs typeface="+mj-cs"/>
              </a:rPr>
              <a:t>The Corinthians' Assumed Believing Status</a:t>
            </a:r>
            <a:endParaRPr kumimoji="0" lang="en-US" altLang="en-US" sz="3600" b="0" i="0" u="none" strike="noStrike" kern="0" cap="none" spc="0" normalizeH="0" baseline="0" noProof="0" dirty="0">
              <a:ln>
                <a:noFill/>
              </a:ln>
              <a:solidFill>
                <a:srgbClr val="00FFFF"/>
              </a:solidFill>
              <a:effectLst/>
              <a:uLnTx/>
              <a:uFillTx/>
              <a:latin typeface="Calibri" panose="020F0502020204030204" pitchFamily="34" charset="0"/>
              <a:ea typeface="+mj-ea"/>
              <a:cs typeface="+mj-cs"/>
            </a:endParaRPr>
          </a:p>
        </p:txBody>
      </p:sp>
      <p:sp>
        <p:nvSpPr>
          <p:cNvPr id="6" name="Content Placeholder 2"/>
          <p:cNvSpPr txBox="1">
            <a:spLocks/>
          </p:cNvSpPr>
          <p:nvPr/>
        </p:nvSpPr>
        <p:spPr bwMode="auto">
          <a:xfrm>
            <a:off x="571500" y="1600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573088" marR="0" lvl="0" indent="-573088" algn="l" defTabSz="914400" rtl="0" eaLnBrk="0" fontAlgn="base" latinLnBrk="0" hangingPunct="0">
              <a:lnSpc>
                <a:spcPct val="100000"/>
              </a:lnSpc>
              <a:spcBef>
                <a:spcPts val="0"/>
              </a:spcBef>
              <a:spcAft>
                <a:spcPts val="2400"/>
              </a:spcAft>
              <a:buClr>
                <a:srgbClr val="00FFFF"/>
              </a:buClr>
              <a:buSzPct val="100000"/>
              <a:buFont typeface="+mj-lt"/>
              <a:buAutoNum type="alphaUcPeriod"/>
              <a:tabLst/>
              <a:defRPr/>
            </a:pPr>
            <a:r>
              <a:rPr kumimoji="0" lang="en-US" sz="3600" b="1" i="0" u="sng" strike="noStrike" kern="120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1 Corinthians</a:t>
            </a:r>
            <a:r>
              <a:rPr kumimoji="0" lang="en-US" sz="3600" b="1" i="0" u="none" strike="noStrike" kern="120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 </a:t>
            </a:r>
            <a:r>
              <a:rPr kumimoji="0" lang="en-US" sz="36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1:2; 3:1, 5, 6:11, 19-20</a:t>
            </a:r>
          </a:p>
          <a:p>
            <a:pPr marL="573088" marR="0" lvl="0" indent="-573088" algn="l" defTabSz="914400" rtl="0" eaLnBrk="0" fontAlgn="base" latinLnBrk="0" hangingPunct="0">
              <a:lnSpc>
                <a:spcPct val="100000"/>
              </a:lnSpc>
              <a:spcBef>
                <a:spcPts val="0"/>
              </a:spcBef>
              <a:spcAft>
                <a:spcPts val="2400"/>
              </a:spcAft>
              <a:buClr>
                <a:srgbClr val="00FFFF"/>
              </a:buClr>
              <a:buSzPct val="100000"/>
              <a:buFont typeface="+mj-lt"/>
              <a:buAutoNum type="alphaUcPeriod"/>
              <a:tabLst/>
              <a:defRPr/>
            </a:pPr>
            <a:r>
              <a:rPr kumimoji="0" lang="en-US" sz="3600" b="1" i="0" u="sng" strike="noStrike" kern="120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2 Corinthians</a:t>
            </a:r>
            <a:r>
              <a:rPr kumimoji="0" lang="en-US" sz="3600" b="1" i="0" u="none" strike="noStrike" kern="120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 </a:t>
            </a:r>
            <a:r>
              <a:rPr kumimoji="0" lang="en-US" sz="36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1:1, 21-22, 24; 3:2-3; 6:14-16; 8:9; 10:15</a:t>
            </a:r>
            <a:endParaRPr kumimoji="0" lang="en-US" sz="36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01412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90500" y="1600200"/>
            <a:ext cx="87630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just">
              <a:spcBef>
                <a:spcPct val="0"/>
              </a:spcBef>
              <a:buClrTx/>
              <a:buSzTx/>
              <a:buFontTx/>
              <a:buNone/>
            </a:pPr>
            <a:r>
              <a:rPr lang="en-US" altLang="en-US" sz="3000" dirty="0">
                <a:solidFill>
                  <a:srgbClr val="FFFFFF"/>
                </a:solidFill>
                <a:latin typeface="Calibri" panose="020F0502020204030204" pitchFamily="34" charset="0"/>
              </a:rPr>
              <a:t>“Regrettably...these forceful words have been sadly misconstrued. They have been read by some interpreters as though they were a challenge to the Corinthians to find out whether they were really saved or not! This is unthinkable. After twelve chapters in which Paul takes their Christianity for granted, can he only now be asking them to make sure they are born again?...Let the readers of this book examine 2 Corinthians on their own. They will see clearly how often the apostle affirms in one way or another his conviction that his readers are genuinely Christian.”</a:t>
            </a:r>
          </a:p>
        </p:txBody>
      </p:sp>
      <p:sp>
        <p:nvSpPr>
          <p:cNvPr id="7" name="TextBox 4"/>
          <p:cNvSpPr txBox="1">
            <a:spLocks noChangeArrowheads="1"/>
          </p:cNvSpPr>
          <p:nvPr/>
        </p:nvSpPr>
        <p:spPr bwMode="auto">
          <a:xfrm>
            <a:off x="2133600" y="181598"/>
            <a:ext cx="487680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ctr">
              <a:spcBef>
                <a:spcPct val="0"/>
              </a:spcBef>
              <a:buClrTx/>
              <a:buSzTx/>
              <a:buFontTx/>
              <a:buNone/>
            </a:pPr>
            <a:r>
              <a:rPr lang="en-US" altLang="en-US" sz="3600" dirty="0">
                <a:solidFill>
                  <a:srgbClr val="00FFFF"/>
                </a:solidFill>
                <a:effectLst>
                  <a:outerShdw blurRad="38100" dist="38100" dir="2700000" algn="tl">
                    <a:srgbClr val="000000">
                      <a:alpha val="43137"/>
                    </a:srgbClr>
                  </a:outerShdw>
                </a:effectLst>
                <a:latin typeface="Calibri" panose="020F0502020204030204" pitchFamily="34" charset="0"/>
              </a:rPr>
              <a:t>Zane C. Hodges</a:t>
            </a:r>
          </a:p>
          <a:p>
            <a:pPr algn="ctr">
              <a:spcBef>
                <a:spcPct val="0"/>
              </a:spcBef>
              <a:buClrTx/>
              <a:buSzTx/>
              <a:buFontTx/>
              <a:buNone/>
            </a:pPr>
            <a:r>
              <a:rPr lang="en-US" altLang="en-US" sz="1600" i="1" dirty="0">
                <a:solidFill>
                  <a:srgbClr val="FFFFFF"/>
                </a:solidFill>
                <a:latin typeface="Calibri" panose="020F0502020204030204" pitchFamily="34" charset="0"/>
              </a:rPr>
              <a:t>Absolutely Free! A Biblical Reply to Lordship Salvation</a:t>
            </a:r>
            <a:r>
              <a:rPr lang="en-US" altLang="en-US" sz="1600" dirty="0">
                <a:solidFill>
                  <a:srgbClr val="FFFFFF"/>
                </a:solidFill>
                <a:latin typeface="Calibri" panose="020F0502020204030204" pitchFamily="34" charset="0"/>
              </a:rPr>
              <a:t> (Grand Rapids: Zondervan, 1989), 200.</a:t>
            </a:r>
          </a:p>
        </p:txBody>
      </p:sp>
      <p:pic>
        <p:nvPicPr>
          <p:cNvPr id="8" name="Picture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8601" y="153824"/>
            <a:ext cx="957820" cy="1371600"/>
          </a:xfrm>
          <a:prstGeom prst="rect">
            <a:avLst/>
          </a:prstGeom>
        </p:spPr>
      </p:pic>
    </p:spTree>
    <p:extLst>
      <p:ext uri="{BB962C8B-B14F-4D97-AF65-F5344CB8AC3E}">
        <p14:creationId xmlns:p14="http://schemas.microsoft.com/office/powerpoint/2010/main" val="971166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p:cNvSpPr txBox="1">
            <a:spLocks/>
          </p:cNvSpPr>
          <p:nvPr/>
        </p:nvSpPr>
        <p:spPr bwMode="auto">
          <a:xfrm>
            <a:off x="114300" y="3048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t>9 Reasons Favoring the </a:t>
            </a:r>
            <a:b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br>
            <a: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t>Progressive Sanctification View</a:t>
            </a:r>
          </a:p>
        </p:txBody>
      </p:sp>
      <p:sp>
        <p:nvSpPr>
          <p:cNvPr id="9" name="Content Placeholder 5"/>
          <p:cNvSpPr txBox="1">
            <a:spLocks/>
          </p:cNvSpPr>
          <p:nvPr/>
        </p:nvSpPr>
        <p:spPr bwMode="auto">
          <a:xfrm>
            <a:off x="315468" y="1619250"/>
            <a:ext cx="8513064" cy="3581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lang="en-US" sz="2800" kern="0" dirty="0">
                <a:solidFill>
                  <a:srgbClr val="FFFFFF"/>
                </a:solidFill>
              </a:rPr>
              <a:t>The Corinthians' Assumed Believing Status</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lang="en-US" sz="2800" b="1" u="sng" kern="0" dirty="0">
                <a:solidFill>
                  <a:srgbClr val="FFFFCC"/>
                </a:solidFill>
                <a:effectLst>
                  <a:outerShdw blurRad="38100" dist="38100" dir="2700000" algn="tl">
                    <a:srgbClr val="000000">
                      <a:alpha val="43137"/>
                    </a:srgbClr>
                  </a:outerShdw>
                </a:effectLst>
              </a:rPr>
              <a:t>Proving Oneself Applies to the Believer</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rPr>
              <a:t>Disqualification Applies to the Believer</a:t>
            </a:r>
            <a:endParaRPr kumimoji="0" lang="en-US" sz="2800" b="0" i="1" u="none" strike="noStrike" kern="0" cap="none" spc="0" normalizeH="0" baseline="0" noProof="0" dirty="0">
              <a:ln>
                <a:noFill/>
              </a:ln>
              <a:solidFill>
                <a:srgbClr val="FFFFFF"/>
              </a:solidFill>
              <a:effectLst>
                <a:outerShdw blurRad="38100" dist="38100" dir="2700000" algn="tl">
                  <a:srgbClr val="000000"/>
                </a:outerShdw>
              </a:effectLst>
              <a:uLnTx/>
              <a:uFillTx/>
              <a:cs typeface="Arial" panose="020B0604020202020204" pitchFamily="34" charset="0"/>
            </a:endParaRP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rPr>
              <a:t>In the Faith Refers to Experience Rather than Position</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rPr>
              <a:t>Christ in You Relates to Progressive Sanctification</a:t>
            </a:r>
            <a:endPar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cs typeface="Arial" panose="020B0604020202020204" pitchFamily="34" charset="0"/>
            </a:endParaRPr>
          </a:p>
        </p:txBody>
      </p:sp>
      <p:pic>
        <p:nvPicPr>
          <p:cNvPr id="10" name="Picture 7" descr="http://i.ytimg.com/vi/nLKOhrQgc3M/hqdefaul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19500" y="53340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9620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12" name="Rectangle 2"/>
          <p:cNvSpPr txBox="1">
            <a:spLocks/>
          </p:cNvSpPr>
          <p:nvPr/>
        </p:nvSpPr>
        <p:spPr bwMode="auto">
          <a:xfrm>
            <a:off x="1276350" y="152400"/>
            <a:ext cx="65913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srgbClr val="00FFFF"/>
                </a:solidFill>
                <a:effectLst>
                  <a:outerShdw blurRad="38100" dist="38100" dir="2700000" algn="tl">
                    <a:srgbClr val="000000">
                      <a:alpha val="43137"/>
                    </a:srgbClr>
                  </a:outerShdw>
                </a:effectLst>
                <a:uLnTx/>
                <a:uFillTx/>
                <a:latin typeface="Calibri" panose="020F0502020204030204" pitchFamily="34" charset="0"/>
                <a:ea typeface="+mj-ea"/>
                <a:cs typeface="+mj-cs"/>
              </a:rPr>
              <a:t>2 Corinthians  13:5 (NASB)</a:t>
            </a:r>
          </a:p>
        </p:txBody>
      </p:sp>
      <p:sp>
        <p:nvSpPr>
          <p:cNvPr id="13" name="Rectangle 3"/>
          <p:cNvSpPr txBox="1">
            <a:spLocks/>
          </p:cNvSpPr>
          <p:nvPr/>
        </p:nvSpPr>
        <p:spPr bwMode="auto">
          <a:xfrm>
            <a:off x="228600" y="990600"/>
            <a:ext cx="8739188"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lvl="0" indent="0" algn="just">
              <a:spcBef>
                <a:spcPct val="0"/>
              </a:spcBef>
              <a:buClrTx/>
              <a:buSzTx/>
              <a:buNone/>
            </a:pPr>
            <a:r>
              <a:rPr lang="en-US" altLang="en-US" sz="4000" dirty="0">
                <a:solidFill>
                  <a:srgbClr val="FFFFFF"/>
                </a:solidFill>
                <a:effectLst/>
                <a:cs typeface="Arial" panose="020B0604020202020204" pitchFamily="34" charset="0"/>
              </a:rPr>
              <a:t>“Test yourselves </a:t>
            </a:r>
            <a:r>
              <a:rPr lang="en-US" altLang="en-US" sz="4000" i="1" dirty="0">
                <a:solidFill>
                  <a:srgbClr val="FFFFFF"/>
                </a:solidFill>
                <a:effectLst/>
                <a:cs typeface="Arial" panose="020B0604020202020204" pitchFamily="34" charset="0"/>
              </a:rPr>
              <a:t>to see</a:t>
            </a:r>
            <a:r>
              <a:rPr lang="en-US" altLang="en-US" sz="4000" dirty="0">
                <a:solidFill>
                  <a:srgbClr val="FFFFFF"/>
                </a:solidFill>
                <a:effectLst/>
                <a:cs typeface="Arial" panose="020B0604020202020204" pitchFamily="34" charset="0"/>
              </a:rPr>
              <a:t> if you are in the faith; </a:t>
            </a:r>
            <a:r>
              <a:rPr lang="en-US" altLang="en-US" sz="4000" b="1" u="sng" dirty="0">
                <a:solidFill>
                  <a:srgbClr val="FFFFCC"/>
                </a:solidFill>
                <a:effectLst>
                  <a:outerShdw blurRad="38100" dist="38100" dir="2700000" algn="tl">
                    <a:srgbClr val="000000">
                      <a:alpha val="43137"/>
                    </a:srgbClr>
                  </a:outerShdw>
                </a:effectLst>
              </a:rPr>
              <a:t>examine</a:t>
            </a:r>
            <a:r>
              <a:rPr lang="en-US" altLang="en-US" sz="4000" dirty="0">
                <a:solidFill>
                  <a:srgbClr val="FFFFFF"/>
                </a:solidFill>
                <a:effectLst/>
                <a:cs typeface="Arial" panose="020B0604020202020204" pitchFamily="34" charset="0"/>
              </a:rPr>
              <a:t> yourselves! Or do you not recognize this about yourselves, that Jesus Christ is in you—unless indeed you fail the test?”</a:t>
            </a:r>
          </a:p>
        </p:txBody>
      </p:sp>
    </p:spTree>
    <p:extLst>
      <p:ext uri="{BB962C8B-B14F-4D97-AF65-F5344CB8AC3E}">
        <p14:creationId xmlns:p14="http://schemas.microsoft.com/office/powerpoint/2010/main" val="121937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12" name="Rectangle 2"/>
          <p:cNvSpPr txBox="1">
            <a:spLocks/>
          </p:cNvSpPr>
          <p:nvPr/>
        </p:nvSpPr>
        <p:spPr bwMode="auto">
          <a:xfrm>
            <a:off x="1276350" y="152400"/>
            <a:ext cx="65913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lvl="0" algn="ctr"/>
            <a:r>
              <a:rPr lang="en-US" altLang="en-US" b="1" dirty="0">
                <a:solidFill>
                  <a:srgbClr val="00FFFF"/>
                </a:solidFill>
                <a:effectLst>
                  <a:outerShdw blurRad="38100" dist="38100" dir="2700000" algn="tl">
                    <a:srgbClr val="000000">
                      <a:alpha val="43137"/>
                    </a:srgbClr>
                  </a:outerShdw>
                </a:effectLst>
              </a:rPr>
              <a:t>2 Timothy 2:15 </a:t>
            </a:r>
            <a:r>
              <a:rPr kumimoji="0" lang="en-US" altLang="en-US" sz="4400" b="1" i="0" u="none" strike="noStrike" kern="1200" cap="none" spc="0" normalizeH="0" baseline="0" noProof="0" dirty="0">
                <a:ln>
                  <a:noFill/>
                </a:ln>
                <a:solidFill>
                  <a:srgbClr val="00FFFF"/>
                </a:solidFill>
                <a:effectLst>
                  <a:outerShdw blurRad="38100" dist="38100" dir="2700000" algn="tl">
                    <a:srgbClr val="000000">
                      <a:alpha val="43137"/>
                    </a:srgbClr>
                  </a:outerShdw>
                </a:effectLst>
                <a:uLnTx/>
                <a:uFillTx/>
                <a:latin typeface="Calibri" panose="020F0502020204030204" pitchFamily="34" charset="0"/>
                <a:ea typeface="+mj-ea"/>
                <a:cs typeface="+mj-cs"/>
              </a:rPr>
              <a:t>(NASB)</a:t>
            </a:r>
          </a:p>
        </p:txBody>
      </p:sp>
      <p:sp>
        <p:nvSpPr>
          <p:cNvPr id="13" name="Rectangle 3"/>
          <p:cNvSpPr txBox="1">
            <a:spLocks/>
          </p:cNvSpPr>
          <p:nvPr/>
        </p:nvSpPr>
        <p:spPr bwMode="auto">
          <a:xfrm>
            <a:off x="228600" y="990600"/>
            <a:ext cx="8739188"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lvl="0" indent="0" algn="just">
              <a:spcBef>
                <a:spcPct val="0"/>
              </a:spcBef>
              <a:buClrTx/>
              <a:buSzTx/>
              <a:buNone/>
            </a:pPr>
            <a:r>
              <a:rPr lang="en-US" altLang="en-US" sz="4000" dirty="0">
                <a:solidFill>
                  <a:srgbClr val="FFFFFF"/>
                </a:solidFill>
                <a:effectLst/>
                <a:cs typeface="Arial" panose="020B0604020202020204" pitchFamily="34" charset="0"/>
              </a:rPr>
              <a:t>"Be diligent to present yourself </a:t>
            </a:r>
            <a:r>
              <a:rPr lang="en-US" altLang="en-US" sz="4000" b="1" u="sng" dirty="0">
                <a:solidFill>
                  <a:srgbClr val="FFFFCC"/>
                </a:solidFill>
                <a:effectLst>
                  <a:outerShdw blurRad="38100" dist="38100" dir="2700000" algn="tl">
                    <a:srgbClr val="000000">
                      <a:alpha val="43137"/>
                    </a:srgbClr>
                  </a:outerShdw>
                </a:effectLst>
              </a:rPr>
              <a:t>approved</a:t>
            </a:r>
            <a:r>
              <a:rPr lang="en-US" altLang="en-US" sz="4000" dirty="0">
                <a:solidFill>
                  <a:srgbClr val="FFFFFF"/>
                </a:solidFill>
                <a:effectLst/>
                <a:cs typeface="Arial" panose="020B0604020202020204" pitchFamily="34" charset="0"/>
              </a:rPr>
              <a:t> to God as a workman who does not need to be ashamed, accurately handling the word of truth."</a:t>
            </a:r>
          </a:p>
        </p:txBody>
      </p:sp>
    </p:spTree>
    <p:extLst>
      <p:ext uri="{BB962C8B-B14F-4D97-AF65-F5344CB8AC3E}">
        <p14:creationId xmlns:p14="http://schemas.microsoft.com/office/powerpoint/2010/main" val="4095226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p:cNvSpPr txBox="1">
            <a:spLocks/>
          </p:cNvSpPr>
          <p:nvPr/>
        </p:nvSpPr>
        <p:spPr bwMode="auto">
          <a:xfrm>
            <a:off x="114300" y="3048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t>9 Reasons Favoring the </a:t>
            </a:r>
            <a:b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br>
            <a: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t>Progressive Sanctification View</a:t>
            </a:r>
          </a:p>
        </p:txBody>
      </p:sp>
      <p:sp>
        <p:nvSpPr>
          <p:cNvPr id="9" name="Content Placeholder 5"/>
          <p:cNvSpPr txBox="1">
            <a:spLocks/>
          </p:cNvSpPr>
          <p:nvPr/>
        </p:nvSpPr>
        <p:spPr bwMode="auto">
          <a:xfrm>
            <a:off x="315468" y="1619250"/>
            <a:ext cx="8513064" cy="3581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lang="en-US" sz="2800" kern="0" dirty="0">
                <a:solidFill>
                  <a:srgbClr val="FFFFFF"/>
                </a:solidFill>
              </a:rPr>
              <a:t>The Corinthians' Assumed Believing Status</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lang="en-US" sz="2800" kern="0" dirty="0">
                <a:solidFill>
                  <a:srgbClr val="FFFFFF"/>
                </a:solidFill>
              </a:rPr>
              <a:t>Proving Oneself Applies to the Believer</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lang="en-US" sz="2800" b="1" u="sng" kern="0" dirty="0">
                <a:solidFill>
                  <a:srgbClr val="FFFFCC"/>
                </a:solidFill>
                <a:effectLst>
                  <a:outerShdw blurRad="38100" dist="38100" dir="2700000" algn="tl">
                    <a:srgbClr val="000000">
                      <a:alpha val="43137"/>
                    </a:srgbClr>
                  </a:outerShdw>
                </a:effectLst>
              </a:rPr>
              <a:t>Disqualification Applies to the Believer</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rPr>
              <a:t>In the Faith Refers to Experience Rather than Position</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rPr>
              <a:t>Christ in You Relates to Progressive Sanctification</a:t>
            </a:r>
            <a:endPar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cs typeface="Arial" panose="020B0604020202020204" pitchFamily="34" charset="0"/>
            </a:endParaRPr>
          </a:p>
        </p:txBody>
      </p:sp>
      <p:pic>
        <p:nvPicPr>
          <p:cNvPr id="10" name="Picture 7" descr="http://i.ytimg.com/vi/nLKOhrQgc3M/hqdefaul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19500" y="53340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5672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12" name="Rectangle 2"/>
          <p:cNvSpPr txBox="1">
            <a:spLocks/>
          </p:cNvSpPr>
          <p:nvPr/>
        </p:nvSpPr>
        <p:spPr bwMode="auto">
          <a:xfrm>
            <a:off x="1276350" y="152400"/>
            <a:ext cx="65913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srgbClr val="00FFFF"/>
                </a:solidFill>
                <a:effectLst>
                  <a:outerShdw blurRad="38100" dist="38100" dir="2700000" algn="tl">
                    <a:srgbClr val="000000">
                      <a:alpha val="43137"/>
                    </a:srgbClr>
                  </a:outerShdw>
                </a:effectLst>
                <a:uLnTx/>
                <a:uFillTx/>
                <a:latin typeface="Calibri" panose="020F0502020204030204" pitchFamily="34" charset="0"/>
                <a:ea typeface="+mj-ea"/>
                <a:cs typeface="+mj-cs"/>
              </a:rPr>
              <a:t>2 Corinthians  13:5 (NASB)</a:t>
            </a:r>
          </a:p>
        </p:txBody>
      </p:sp>
      <p:sp>
        <p:nvSpPr>
          <p:cNvPr id="13" name="Rectangle 3"/>
          <p:cNvSpPr txBox="1">
            <a:spLocks/>
          </p:cNvSpPr>
          <p:nvPr/>
        </p:nvSpPr>
        <p:spPr bwMode="auto">
          <a:xfrm>
            <a:off x="228600" y="990600"/>
            <a:ext cx="8739188"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lvl="0" indent="0" algn="just">
              <a:spcBef>
                <a:spcPct val="0"/>
              </a:spcBef>
              <a:buClrTx/>
              <a:buSzTx/>
              <a:buNone/>
            </a:pPr>
            <a:r>
              <a:rPr lang="en-US" altLang="en-US" sz="4000" dirty="0">
                <a:solidFill>
                  <a:srgbClr val="FFFFFF"/>
                </a:solidFill>
                <a:effectLst/>
                <a:cs typeface="Arial" panose="020B0604020202020204" pitchFamily="34" charset="0"/>
              </a:rPr>
              <a:t>“Test yourselves </a:t>
            </a:r>
            <a:r>
              <a:rPr lang="en-US" altLang="en-US" sz="4000" i="1" dirty="0">
                <a:solidFill>
                  <a:srgbClr val="FFFFFF"/>
                </a:solidFill>
                <a:effectLst/>
                <a:cs typeface="Arial" panose="020B0604020202020204" pitchFamily="34" charset="0"/>
              </a:rPr>
              <a:t>to see</a:t>
            </a:r>
            <a:r>
              <a:rPr lang="en-US" altLang="en-US" sz="4000" dirty="0">
                <a:solidFill>
                  <a:srgbClr val="FFFFFF"/>
                </a:solidFill>
                <a:effectLst/>
                <a:cs typeface="Arial" panose="020B0604020202020204" pitchFamily="34" charset="0"/>
              </a:rPr>
              <a:t> if you are in the faith; examine yourselves! Or do you not recognize this about yourselves, that Jesus Christ is in you—unless indeed you </a:t>
            </a:r>
            <a:r>
              <a:rPr lang="en-US" altLang="en-US" sz="4000" b="1" u="sng" dirty="0">
                <a:solidFill>
                  <a:srgbClr val="FFFFCC"/>
                </a:solidFill>
                <a:effectLst>
                  <a:outerShdw blurRad="38100" dist="38100" dir="2700000" algn="tl">
                    <a:srgbClr val="000000">
                      <a:alpha val="43137"/>
                    </a:srgbClr>
                  </a:outerShdw>
                </a:effectLst>
              </a:rPr>
              <a:t>fail</a:t>
            </a:r>
            <a:r>
              <a:rPr lang="en-US" altLang="en-US" sz="4000" dirty="0">
                <a:solidFill>
                  <a:srgbClr val="FFFFFF"/>
                </a:solidFill>
                <a:effectLst/>
                <a:cs typeface="Arial" panose="020B0604020202020204" pitchFamily="34" charset="0"/>
              </a:rPr>
              <a:t> the test?”</a:t>
            </a:r>
          </a:p>
        </p:txBody>
      </p:sp>
    </p:spTree>
    <p:extLst>
      <p:ext uri="{BB962C8B-B14F-4D97-AF65-F5344CB8AC3E}">
        <p14:creationId xmlns:p14="http://schemas.microsoft.com/office/powerpoint/2010/main" val="1873011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12" name="Rectangle 2"/>
          <p:cNvSpPr txBox="1">
            <a:spLocks/>
          </p:cNvSpPr>
          <p:nvPr/>
        </p:nvSpPr>
        <p:spPr bwMode="auto">
          <a:xfrm>
            <a:off x="1276350" y="152400"/>
            <a:ext cx="65913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lvl="0" algn="ctr"/>
            <a:r>
              <a:rPr kumimoji="0" lang="en-US" altLang="en-US" sz="4400" b="1" i="0" u="none" strike="noStrike" kern="1200" cap="none" spc="0" normalizeH="0" baseline="0" noProof="0" dirty="0">
                <a:ln>
                  <a:noFill/>
                </a:ln>
                <a:solidFill>
                  <a:srgbClr val="00FFFF"/>
                </a:solidFill>
                <a:effectLst>
                  <a:outerShdw blurRad="38100" dist="38100" dir="2700000" algn="tl">
                    <a:srgbClr val="000000">
                      <a:alpha val="43137"/>
                    </a:srgbClr>
                  </a:outerShdw>
                </a:effectLst>
                <a:uLnTx/>
                <a:uFillTx/>
                <a:latin typeface="Calibri" panose="020F0502020204030204" pitchFamily="34" charset="0"/>
                <a:ea typeface="+mj-ea"/>
                <a:cs typeface="+mj-cs"/>
              </a:rPr>
              <a:t>1 </a:t>
            </a:r>
            <a:r>
              <a:rPr lang="en-US" altLang="en-US" b="1" dirty="0">
                <a:solidFill>
                  <a:srgbClr val="00FFFF"/>
                </a:solidFill>
                <a:effectLst>
                  <a:outerShdw blurRad="38100" dist="38100" dir="2700000" algn="tl">
                    <a:srgbClr val="000000">
                      <a:alpha val="43137"/>
                    </a:srgbClr>
                  </a:outerShdw>
                </a:effectLst>
              </a:rPr>
              <a:t>Corinthians 9:27 (</a:t>
            </a:r>
            <a:r>
              <a:rPr kumimoji="0" lang="en-US" altLang="en-US" sz="4400" b="1" i="0" u="none" strike="noStrike" kern="1200" cap="none" spc="0" normalizeH="0" baseline="0" noProof="0" dirty="0">
                <a:ln>
                  <a:noFill/>
                </a:ln>
                <a:solidFill>
                  <a:srgbClr val="00FFFF"/>
                </a:solidFill>
                <a:effectLst>
                  <a:outerShdw blurRad="38100" dist="38100" dir="2700000" algn="tl">
                    <a:srgbClr val="000000">
                      <a:alpha val="43137"/>
                    </a:srgbClr>
                  </a:outerShdw>
                </a:effectLst>
                <a:uLnTx/>
                <a:uFillTx/>
                <a:latin typeface="Calibri" panose="020F0502020204030204" pitchFamily="34" charset="0"/>
                <a:ea typeface="+mj-ea"/>
                <a:cs typeface="+mj-cs"/>
              </a:rPr>
              <a:t>NASB)</a:t>
            </a:r>
          </a:p>
        </p:txBody>
      </p:sp>
      <p:sp>
        <p:nvSpPr>
          <p:cNvPr id="13" name="Rectangle 3"/>
          <p:cNvSpPr txBox="1">
            <a:spLocks/>
          </p:cNvSpPr>
          <p:nvPr/>
        </p:nvSpPr>
        <p:spPr bwMode="auto">
          <a:xfrm>
            <a:off x="228600" y="990600"/>
            <a:ext cx="8739188"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lvl="0" indent="0" algn="just">
              <a:spcBef>
                <a:spcPct val="0"/>
              </a:spcBef>
              <a:buClrTx/>
              <a:buSzTx/>
              <a:buNone/>
            </a:pPr>
            <a:r>
              <a:rPr lang="en-US" altLang="en-US" sz="4000" dirty="0">
                <a:solidFill>
                  <a:srgbClr val="FFFFFF"/>
                </a:solidFill>
                <a:effectLst/>
                <a:cs typeface="Arial" panose="020B0604020202020204" pitchFamily="34" charset="0"/>
              </a:rPr>
              <a:t>“but I discipline my body and make it my slave, so that, after I have preached to others, I myself will not be </a:t>
            </a:r>
            <a:r>
              <a:rPr lang="en-US" altLang="en-US" sz="4000" b="1" u="sng" dirty="0">
                <a:solidFill>
                  <a:srgbClr val="FFFFCC"/>
                </a:solidFill>
                <a:effectLst>
                  <a:outerShdw blurRad="38100" dist="38100" dir="2700000" algn="tl">
                    <a:srgbClr val="000000">
                      <a:alpha val="43137"/>
                    </a:srgbClr>
                  </a:outerShdw>
                </a:effectLst>
              </a:rPr>
              <a:t>disqualified</a:t>
            </a:r>
            <a:r>
              <a:rPr lang="en-US" altLang="en-US" sz="4000" dirty="0">
                <a:solidFill>
                  <a:srgbClr val="FFFFFF"/>
                </a:solidFill>
                <a:effectLst/>
                <a:cs typeface="Arial" panose="020B0604020202020204" pitchFamily="34" charset="0"/>
              </a:rPr>
              <a:t>.”</a:t>
            </a:r>
          </a:p>
        </p:txBody>
      </p:sp>
    </p:spTree>
    <p:extLst>
      <p:ext uri="{BB962C8B-B14F-4D97-AF65-F5344CB8AC3E}">
        <p14:creationId xmlns:p14="http://schemas.microsoft.com/office/powerpoint/2010/main" val="3335737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28600" y="1600200"/>
            <a:ext cx="8686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just">
              <a:spcBef>
                <a:spcPct val="0"/>
              </a:spcBef>
              <a:buClrTx/>
              <a:buSzTx/>
              <a:buFontTx/>
              <a:buNone/>
            </a:pPr>
            <a:r>
              <a:rPr lang="en-US" altLang="en-US" sz="3600" dirty="0">
                <a:solidFill>
                  <a:srgbClr val="FFFFFF"/>
                </a:solidFill>
                <a:latin typeface="Calibri" panose="020F0502020204030204" pitchFamily="34" charset="0"/>
              </a:rPr>
              <a:t>if </a:t>
            </a:r>
            <a:r>
              <a:rPr lang="en-US" altLang="en-US" sz="3600" i="1" dirty="0" err="1">
                <a:solidFill>
                  <a:srgbClr val="FFFFFF"/>
                </a:solidFill>
                <a:latin typeface="Calibri" panose="020F0502020204030204" pitchFamily="34" charset="0"/>
              </a:rPr>
              <a:t>adokimos</a:t>
            </a:r>
            <a:r>
              <a:rPr lang="en-US" altLang="en-US" sz="3600" dirty="0">
                <a:solidFill>
                  <a:srgbClr val="FFFFFF"/>
                </a:solidFill>
                <a:latin typeface="Calibri" panose="020F0502020204030204" pitchFamily="34" charset="0"/>
              </a:rPr>
              <a:t> or disqualified here means that "...the apostle Paul was not certain that he would go to heaven...</a:t>
            </a:r>
            <a:r>
              <a:rPr lang="en-US" altLang="en-US" sz="3600" b="1" u="sng" dirty="0">
                <a:solidFill>
                  <a:srgbClr val="FFFFCC"/>
                </a:solidFill>
                <a:effectLst>
                  <a:outerShdw blurRad="38100" dist="38100" dir="2700000" algn="tl">
                    <a:srgbClr val="000000">
                      <a:alpha val="43137"/>
                    </a:srgbClr>
                  </a:outerShdw>
                </a:effectLst>
                <a:latin typeface="Calibri" panose="020F0502020204030204" pitchFamily="34" charset="0"/>
              </a:rPr>
              <a:t>one wonders...how any Christian</a:t>
            </a:r>
            <a:r>
              <a:rPr lang="en-US" altLang="en-US" sz="3600" dirty="0">
                <a:solidFill>
                  <a:srgbClr val="FFFFFF"/>
                </a:solidFill>
                <a:latin typeface="Calibri" panose="020F0502020204030204" pitchFamily="34" charset="0"/>
              </a:rPr>
              <a:t> in the history of the church could ever know for certain that God was his Father!"</a:t>
            </a:r>
          </a:p>
        </p:txBody>
      </p:sp>
      <p:sp>
        <p:nvSpPr>
          <p:cNvPr id="6" name="TextBox 2"/>
          <p:cNvSpPr txBox="1">
            <a:spLocks noChangeArrowheads="1"/>
          </p:cNvSpPr>
          <p:nvPr/>
        </p:nvSpPr>
        <p:spPr bwMode="auto">
          <a:xfrm>
            <a:off x="1524000" y="152400"/>
            <a:ext cx="6096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ctr">
              <a:spcBef>
                <a:spcPct val="0"/>
              </a:spcBef>
              <a:buClrTx/>
              <a:buSzTx/>
              <a:buFontTx/>
              <a:buNone/>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rPr>
              <a:t>Joseph </a:t>
            </a:r>
            <a:r>
              <a:rPr lang="en-US" altLang="en-US" sz="4000" b="1" dirty="0" err="1">
                <a:solidFill>
                  <a:srgbClr val="00FFFF"/>
                </a:solidFill>
                <a:effectLst>
                  <a:outerShdw blurRad="38100" dist="38100" dir="2700000" algn="tl">
                    <a:srgbClr val="000000">
                      <a:alpha val="43137"/>
                    </a:srgbClr>
                  </a:outerShdw>
                </a:effectLst>
                <a:latin typeface="Calibri" panose="020F0502020204030204" pitchFamily="34" charset="0"/>
              </a:rPr>
              <a:t>Dillow</a:t>
            </a:r>
            <a:endPar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ndParaRPr>
          </a:p>
          <a:p>
            <a:pPr algn="ctr">
              <a:spcBef>
                <a:spcPct val="0"/>
              </a:spcBef>
              <a:buClrTx/>
              <a:buSzTx/>
              <a:buFontTx/>
              <a:buNone/>
            </a:pPr>
            <a:r>
              <a:rPr lang="en-US" altLang="en-US" sz="2000" i="1" dirty="0">
                <a:solidFill>
                  <a:srgbClr val="FFFFFF"/>
                </a:solidFill>
                <a:latin typeface="Calibri" panose="020F0502020204030204" pitchFamily="34" charset="0"/>
              </a:rPr>
              <a:t>Final Destiny: The Future Reign of the Servant Kings</a:t>
            </a:r>
            <a:r>
              <a:rPr lang="en-US" altLang="en-US" sz="2000" dirty="0">
                <a:solidFill>
                  <a:srgbClr val="FFFFFF"/>
                </a:solidFill>
                <a:latin typeface="Calibri" panose="020F0502020204030204" pitchFamily="34" charset="0"/>
              </a:rPr>
              <a:t> (Monument, CO: </a:t>
            </a:r>
            <a:r>
              <a:rPr lang="en-US" altLang="en-US" sz="2000" dirty="0" err="1">
                <a:solidFill>
                  <a:srgbClr val="FFFFFF"/>
                </a:solidFill>
                <a:latin typeface="Calibri" panose="020F0502020204030204" pitchFamily="34" charset="0"/>
              </a:rPr>
              <a:t>Panyim</a:t>
            </a:r>
            <a:r>
              <a:rPr lang="en-US" altLang="en-US" sz="2000" dirty="0">
                <a:solidFill>
                  <a:srgbClr val="FFFFFF"/>
                </a:solidFill>
                <a:latin typeface="Calibri" panose="020F0502020204030204" pitchFamily="34" charset="0"/>
              </a:rPr>
              <a:t>, 2012), 449.</a:t>
            </a: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9312" y="163830"/>
            <a:ext cx="1173984" cy="1188720"/>
          </a:xfrm>
          <a:prstGeom prst="rect">
            <a:avLst/>
          </a:prstGeom>
        </p:spPr>
      </p:pic>
    </p:spTree>
    <p:extLst>
      <p:ext uri="{BB962C8B-B14F-4D97-AF65-F5344CB8AC3E}">
        <p14:creationId xmlns:p14="http://schemas.microsoft.com/office/powerpoint/2010/main" val="2843094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265113"/>
            <a:ext cx="8229600"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5. Passages From Paul</a:t>
            </a:r>
          </a:p>
        </p:txBody>
      </p:sp>
      <p:sp>
        <p:nvSpPr>
          <p:cNvPr id="21508"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5:4</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Gal. 5:19-21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Rom. 8:13</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8:11</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9:24-27</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11:28-30, 32</a:t>
            </a:r>
          </a:p>
          <a:p>
            <a:pPr marL="514350" indent="-514350">
              <a:spcBef>
                <a:spcPct val="0"/>
              </a:spcBef>
              <a:spcAft>
                <a:spcPts val="2400"/>
              </a:spcAft>
              <a:buClr>
                <a:srgbClr val="66FFFF"/>
              </a:buClr>
              <a:buFont typeface="Arial" panose="020B0604020202020204" pitchFamily="34" charset="0"/>
              <a:buAutoNum type="alphaLcPeriod"/>
            </a:pPr>
            <a:r>
              <a:rPr lang="en-US" altLang="en-US">
                <a:solidFill>
                  <a:schemeClr val="bg1"/>
                </a:solidFill>
              </a:rPr>
              <a:t>1 Cor. 15:2</a:t>
            </a:r>
          </a:p>
          <a:p>
            <a:pPr marL="514350" indent="-514350">
              <a:spcBef>
                <a:spcPct val="0"/>
              </a:spcBef>
              <a:spcAft>
                <a:spcPts val="2400"/>
              </a:spcAft>
              <a:buClr>
                <a:srgbClr val="66FFFF"/>
              </a:buClr>
              <a:buFont typeface="Arial" panose="020B0604020202020204" pitchFamily="34" charset="0"/>
              <a:buNone/>
            </a:pPr>
            <a:endParaRPr lang="en-US" altLang="en-US">
              <a:solidFill>
                <a:schemeClr val="bg1"/>
              </a:solidFill>
            </a:endParaRPr>
          </a:p>
        </p:txBody>
      </p:sp>
      <p:sp>
        <p:nvSpPr>
          <p:cNvPr id="21509" name="Content Placeholder 2"/>
          <p:cNvSpPr txBox="1">
            <a:spLocks/>
          </p:cNvSpPr>
          <p:nvPr/>
        </p:nvSpPr>
        <p:spPr bwMode="auto">
          <a:xfrm>
            <a:off x="6089650" y="1111250"/>
            <a:ext cx="2913063"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514350" marR="0" lvl="0" indent="-514350" defTabSz="914400" eaLnBrk="1" fontAlgn="auto" latinLnBrk="0" hangingPunct="1">
              <a:lnSpc>
                <a:spcPct val="100000"/>
              </a:lnSpc>
              <a:spcBef>
                <a:spcPts val="0"/>
              </a:spcBef>
              <a:spcAft>
                <a:spcPts val="2400"/>
              </a:spcAft>
              <a:buClr>
                <a:srgbClr val="66FFFF"/>
              </a:buClr>
              <a:buSzTx/>
              <a:buFont typeface="Calibri" panose="020F0502020204030204" pitchFamily="34" charset="0"/>
              <a:buAutoNum type="alphaLcPeriod" startAt="8"/>
              <a:tabLst/>
              <a:defRPr/>
            </a:pPr>
            <a:r>
              <a:rPr lang="en-US" altLang="en-US" sz="3200" b="1" u="sng" dirty="0">
                <a:solidFill>
                  <a:srgbClr val="FFFFCC"/>
                </a:solidFill>
                <a:effectLst>
                  <a:outerShdw blurRad="38100" dist="38100" dir="2700000" algn="tl">
                    <a:srgbClr val="000000">
                      <a:alpha val="43137"/>
                    </a:srgbClr>
                  </a:outerShdw>
                </a:effectLst>
                <a:latin typeface="+mn-lt"/>
                <a:cs typeface="+mn-cs"/>
              </a:rPr>
              <a:t>2 Cor. 13:5</a:t>
            </a:r>
          </a:p>
          <a:p>
            <a:pPr marL="514350" marR="0" lvl="0" indent="-514350" defTabSz="914400" eaLnBrk="1" fontAlgn="auto" latinLnBrk="0" hangingPunct="1">
              <a:lnSpc>
                <a:spcPct val="100000"/>
              </a:lnSpc>
              <a:spcBef>
                <a:spcPts val="0"/>
              </a:spcBef>
              <a:spcAft>
                <a:spcPts val="2400"/>
              </a:spcAft>
              <a:buClr>
                <a:srgbClr val="66FFFF"/>
              </a:buClr>
              <a:buSzTx/>
              <a:buFont typeface="Calibri" panose="020F0502020204030204" pitchFamily="34" charset="0"/>
              <a:buAutoNum type="alphaLcPeriod" startAt="8"/>
              <a:tabLst/>
              <a:defRPr/>
            </a:pPr>
            <a:r>
              <a:rPr kumimoji="0" lang="en-US" altLang="en-US" sz="3200" b="0" i="0" u="none" strike="noStrike" kern="0" cap="none" spc="0" normalizeH="0" baseline="0" noProof="0" dirty="0">
                <a:ln>
                  <a:noFill/>
                </a:ln>
                <a:solidFill>
                  <a:schemeClr val="bg1"/>
                </a:solidFill>
                <a:effectLst/>
                <a:uLnTx/>
                <a:uFillTx/>
                <a:latin typeface="Calibri" panose="020F0502020204030204" pitchFamily="34" charset="0"/>
                <a:cs typeface="Arial" panose="020B0604020202020204" pitchFamily="34" charset="0"/>
              </a:rPr>
              <a:t>Philip. 2:12</a:t>
            </a:r>
          </a:p>
          <a:p>
            <a:pPr marL="514350" marR="0" lvl="0" indent="-514350" defTabSz="914400" eaLnBrk="1" fontAlgn="auto" latinLnBrk="0" hangingPunct="1">
              <a:lnSpc>
                <a:spcPct val="100000"/>
              </a:lnSpc>
              <a:spcBef>
                <a:spcPts val="0"/>
              </a:spcBef>
              <a:spcAft>
                <a:spcPts val="2400"/>
              </a:spcAft>
              <a:buClr>
                <a:srgbClr val="66FFFF"/>
              </a:buClr>
              <a:buSzTx/>
              <a:buFont typeface="Calibri" panose="020F0502020204030204" pitchFamily="34" charset="0"/>
              <a:buAutoNum type="alphaLcPeriod" startAt="8"/>
              <a:tabLst/>
              <a:defRPr/>
            </a:pPr>
            <a:r>
              <a:rPr kumimoji="0" lang="en-US" altLang="en-US" sz="3200" b="0" i="0" u="none" strike="noStrike" kern="0" cap="none" spc="0" normalizeH="0" baseline="0" noProof="0" dirty="0">
                <a:ln>
                  <a:noFill/>
                </a:ln>
                <a:solidFill>
                  <a:schemeClr val="bg1"/>
                </a:solidFill>
                <a:effectLst/>
                <a:uLnTx/>
                <a:uFillTx/>
                <a:latin typeface="Calibri" panose="020F0502020204030204" pitchFamily="34" charset="0"/>
                <a:cs typeface="Arial" panose="020B0604020202020204" pitchFamily="34" charset="0"/>
              </a:rPr>
              <a:t>Col. 1:23</a:t>
            </a:r>
          </a:p>
          <a:p>
            <a:pPr marL="514350" marR="0" lvl="0" indent="-514350" defTabSz="914400" eaLnBrk="1" fontAlgn="auto" latinLnBrk="0" hangingPunct="1">
              <a:lnSpc>
                <a:spcPct val="100000"/>
              </a:lnSpc>
              <a:spcBef>
                <a:spcPts val="0"/>
              </a:spcBef>
              <a:spcAft>
                <a:spcPts val="2400"/>
              </a:spcAft>
              <a:buClr>
                <a:srgbClr val="66FFFF"/>
              </a:buClr>
              <a:buSzTx/>
              <a:buFont typeface="Calibri" panose="020F0502020204030204" pitchFamily="34" charset="0"/>
              <a:buAutoNum type="alphaLcPeriod" startAt="8"/>
              <a:tabLst/>
              <a:defRPr/>
            </a:pPr>
            <a:r>
              <a:rPr kumimoji="0" lang="en-US" altLang="en-US" sz="3200" b="0" i="0" u="none" strike="noStrike" kern="0" cap="none" spc="0" normalizeH="0" baseline="0" noProof="0" dirty="0">
                <a:ln>
                  <a:noFill/>
                </a:ln>
                <a:solidFill>
                  <a:schemeClr val="bg1"/>
                </a:solidFill>
                <a:effectLst/>
                <a:uLnTx/>
                <a:uFillTx/>
                <a:latin typeface="Calibri" panose="020F0502020204030204" pitchFamily="34" charset="0"/>
                <a:cs typeface="Arial" panose="020B0604020202020204" pitchFamily="34" charset="0"/>
              </a:rPr>
              <a:t>1 Tim. 5:15</a:t>
            </a:r>
          </a:p>
          <a:p>
            <a:pPr marL="514350" marR="0" lvl="0" indent="-514350" defTabSz="914400" eaLnBrk="1" fontAlgn="auto" latinLnBrk="0" hangingPunct="1">
              <a:lnSpc>
                <a:spcPct val="100000"/>
              </a:lnSpc>
              <a:spcBef>
                <a:spcPts val="0"/>
              </a:spcBef>
              <a:spcAft>
                <a:spcPts val="2400"/>
              </a:spcAft>
              <a:buClr>
                <a:srgbClr val="66FFFF"/>
              </a:buClr>
              <a:buSzTx/>
              <a:buFont typeface="Calibri" panose="020F0502020204030204" pitchFamily="34" charset="0"/>
              <a:buAutoNum type="alphaLcPeriod" startAt="8"/>
              <a:tabLst/>
              <a:defRPr/>
            </a:pPr>
            <a:r>
              <a:rPr kumimoji="0" lang="en-US" altLang="en-US" sz="3200" b="0" i="0" u="none" strike="noStrike" kern="0" cap="none" spc="0" normalizeH="0" baseline="0" noProof="0" dirty="0">
                <a:ln>
                  <a:noFill/>
                </a:ln>
                <a:solidFill>
                  <a:schemeClr val="bg1"/>
                </a:solidFill>
                <a:effectLst/>
                <a:uLnTx/>
                <a:uFillTx/>
                <a:latin typeface="Calibri" panose="020F0502020204030204" pitchFamily="34" charset="0"/>
                <a:cs typeface="Arial" panose="020B0604020202020204" pitchFamily="34" charset="0"/>
              </a:rPr>
              <a:t>2 Tim. 2:12</a:t>
            </a:r>
          </a:p>
          <a:p>
            <a:pPr marL="514350" marR="0" lvl="0" indent="-514350" defTabSz="914400" eaLnBrk="1" fontAlgn="auto" latinLnBrk="0" hangingPunct="1">
              <a:lnSpc>
                <a:spcPct val="100000"/>
              </a:lnSpc>
              <a:spcBef>
                <a:spcPts val="0"/>
              </a:spcBef>
              <a:spcAft>
                <a:spcPts val="2400"/>
              </a:spcAft>
              <a:buClr>
                <a:srgbClr val="66FFFF"/>
              </a:buClr>
              <a:buSzTx/>
              <a:buFont typeface="Calibri" panose="020F0502020204030204" pitchFamily="34" charset="0"/>
              <a:buAutoNum type="alphaLcPeriod" startAt="8"/>
              <a:tabLst/>
              <a:defRPr/>
            </a:pPr>
            <a:r>
              <a:rPr kumimoji="0" lang="en-US" altLang="en-US" sz="3200" b="0" i="0" u="none" strike="noStrike" kern="0" cap="none" spc="0" normalizeH="0" baseline="0" noProof="0" dirty="0">
                <a:ln>
                  <a:noFill/>
                </a:ln>
                <a:solidFill>
                  <a:schemeClr val="bg1"/>
                </a:solidFill>
                <a:effectLst/>
                <a:uLnTx/>
                <a:uFillTx/>
                <a:latin typeface="Calibri" panose="020F0502020204030204" pitchFamily="34" charset="0"/>
                <a:cs typeface="Arial" panose="020B0604020202020204" pitchFamily="34" charset="0"/>
              </a:rPr>
              <a:t>2 Tim. 4:10</a:t>
            </a:r>
          </a:p>
          <a:p>
            <a:pPr marL="514350" marR="0" lvl="0" indent="-514350" defTabSz="914400" eaLnBrk="1" fontAlgn="auto" latinLnBrk="0" hangingPunct="1">
              <a:lnSpc>
                <a:spcPct val="100000"/>
              </a:lnSpc>
              <a:spcBef>
                <a:spcPts val="0"/>
              </a:spcBef>
              <a:spcAft>
                <a:spcPts val="2400"/>
              </a:spcAft>
              <a:buClr>
                <a:srgbClr val="66FFFF"/>
              </a:buClr>
              <a:buSzTx/>
              <a:buFont typeface="Arial" panose="020B0604020202020204" pitchFamily="34" charset="0"/>
              <a:buNone/>
              <a:tabLst/>
              <a:defRPr/>
            </a:pPr>
            <a:endParaRPr kumimoji="0" lang="en-US" altLang="en-US" sz="2800" b="0" i="0" u="none" strike="noStrike" kern="0" cap="none" spc="0" normalizeH="0" baseline="0" noProof="0" dirty="0">
              <a:ln>
                <a:noFill/>
              </a:ln>
              <a:solidFill>
                <a:schemeClr val="bg1"/>
              </a:solidFill>
              <a:effectLst/>
              <a:uLnTx/>
              <a:uFillTx/>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0779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41" name="Group 33"/>
          <p:cNvGraphicFramePr>
            <a:graphicFrameLocks noGrp="1"/>
          </p:cNvGraphicFramePr>
          <p:nvPr>
            <p:extLst/>
          </p:nvPr>
        </p:nvGraphicFramePr>
        <p:xfrm>
          <a:off x="156721" y="252953"/>
          <a:ext cx="8830559" cy="6425006"/>
        </p:xfrm>
        <a:graphic>
          <a:graphicData uri="http://schemas.openxmlformats.org/drawingml/2006/table">
            <a:tbl>
              <a:tblPr>
                <a:tableStyleId>{D113A9D2-9D6B-4929-AA2D-F23B5EE8CBE7}</a:tableStyleId>
              </a:tblPr>
              <a:tblGrid>
                <a:gridCol w="2805368">
                  <a:extLst>
                    <a:ext uri="{9D8B030D-6E8A-4147-A177-3AD203B41FA5}">
                      <a16:colId xmlns:a16="http://schemas.microsoft.com/office/drawing/2014/main" val="20000"/>
                    </a:ext>
                  </a:extLst>
                </a:gridCol>
                <a:gridCol w="2395703">
                  <a:extLst>
                    <a:ext uri="{9D8B030D-6E8A-4147-A177-3AD203B41FA5}">
                      <a16:colId xmlns:a16="http://schemas.microsoft.com/office/drawing/2014/main" val="20001"/>
                    </a:ext>
                  </a:extLst>
                </a:gridCol>
                <a:gridCol w="3629488">
                  <a:extLst>
                    <a:ext uri="{9D8B030D-6E8A-4147-A177-3AD203B41FA5}">
                      <a16:colId xmlns:a16="http://schemas.microsoft.com/office/drawing/2014/main" val="20002"/>
                    </a:ext>
                  </a:extLst>
                </a:gridCol>
              </a:tblGrid>
              <a:tr h="685731">
                <a:tc gridSpan="3">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altLang="en-US" sz="4400" b="1" kern="1200" dirty="0">
                          <a:solidFill>
                            <a:srgbClr val="00FFFF"/>
                          </a:solidFill>
                          <a:effectLst>
                            <a:outerShdw blurRad="38100" dist="38100" dir="2700000" algn="tl">
                              <a:srgbClr val="000000">
                                <a:alpha val="43137"/>
                              </a:srgbClr>
                            </a:outerShdw>
                          </a:effectLst>
                          <a:latin typeface="+mn-lt"/>
                          <a:ea typeface="+mj-ea"/>
                          <a:cs typeface="+mj-cs"/>
                        </a:rPr>
                        <a:t>Scripture’s Five Crowns </a:t>
                      </a:r>
                      <a:br>
                        <a:rPr lang="en-US" altLang="en-US" sz="3600" b="1" dirty="0">
                          <a:solidFill>
                            <a:srgbClr val="FFFF99"/>
                          </a:solidFill>
                          <a:effectLst/>
                          <a:latin typeface="Calibri" panose="020F0502020204030204" pitchFamily="34" charset="0"/>
                        </a:rPr>
                      </a:br>
                      <a:r>
                        <a:rPr lang="en-US" altLang="en-US" sz="2800" b="1" dirty="0">
                          <a:solidFill>
                            <a:srgbClr val="66FFFF"/>
                          </a:solidFill>
                          <a:effectLst/>
                          <a:latin typeface="Calibri" panose="020F0502020204030204" pitchFamily="34" charset="0"/>
                        </a:rPr>
                        <a:t>(Rev 4:10: 3:11; 2 John 8)</a:t>
                      </a:r>
                      <a:endParaRPr kumimoji="0" lang="en-US" sz="3600" b="1" i="0" u="sng" strike="noStrike" cap="none" normalizeH="0" baseline="0" dirty="0">
                        <a:ln>
                          <a:noFill/>
                        </a:ln>
                        <a:solidFill>
                          <a:srgbClr val="66FFFF"/>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400" b="1" i="0" u="sng" strike="noStrike" cap="none" normalizeH="0" baseline="0" dirty="0">
                        <a:ln>
                          <a:noFill/>
                        </a:ln>
                        <a:solidFill>
                          <a:schemeClr val="bg1"/>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400" b="1" i="0" u="sng" strike="noStrike" cap="none" normalizeH="0" baseline="0" dirty="0">
                        <a:ln>
                          <a:noFill/>
                        </a:ln>
                        <a:solidFill>
                          <a:schemeClr val="bg1"/>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schemeClr>
                    </a:solidFill>
                  </a:tcPr>
                </a:tc>
                <a:extLst>
                  <a:ext uri="{0D108BD9-81ED-4DB2-BD59-A6C34878D82A}">
                    <a16:rowId xmlns:a16="http://schemas.microsoft.com/office/drawing/2014/main" val="4048066298"/>
                  </a:ext>
                </a:extLst>
              </a:tr>
              <a:tr h="685731">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sz="3600" b="1" u="sng" kern="1200" dirty="0">
                          <a:solidFill>
                            <a:srgbClr val="FFFFCC"/>
                          </a:solidFill>
                          <a:effectLst>
                            <a:outerShdw blurRad="38100" dist="38100" dir="2700000" algn="tl">
                              <a:srgbClr val="000000">
                                <a:alpha val="43137"/>
                              </a:srgbClr>
                            </a:outerShdw>
                          </a:effectLst>
                          <a:latin typeface="+mn-lt"/>
                          <a:ea typeface="+mj-ea"/>
                          <a:cs typeface="+mj-cs"/>
                        </a:rPr>
                        <a:t>Scripture</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sz="3600" b="1" u="sng" kern="1200" dirty="0">
                          <a:solidFill>
                            <a:srgbClr val="FFFFCC"/>
                          </a:solidFill>
                          <a:effectLst>
                            <a:outerShdw blurRad="38100" dist="38100" dir="2700000" algn="tl">
                              <a:srgbClr val="000000">
                                <a:alpha val="43137"/>
                              </a:srgbClr>
                            </a:outerShdw>
                          </a:effectLst>
                          <a:latin typeface="+mn-lt"/>
                          <a:ea typeface="+mj-ea"/>
                          <a:cs typeface="+mj-cs"/>
                        </a:rPr>
                        <a:t>Crown</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sz="3600" b="1" u="sng" kern="1200" dirty="0">
                          <a:solidFill>
                            <a:srgbClr val="FFFFCC"/>
                          </a:solidFill>
                          <a:effectLst>
                            <a:outerShdw blurRad="38100" dist="38100" dir="2700000" algn="tl">
                              <a:srgbClr val="000000">
                                <a:alpha val="43137"/>
                              </a:srgbClr>
                            </a:outerShdw>
                          </a:effectLst>
                          <a:latin typeface="+mn-lt"/>
                          <a:ea typeface="+mj-ea"/>
                          <a:cs typeface="+mj-cs"/>
                        </a:rPr>
                        <a:t>Purpose</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2294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1 Cor. 9:24-27</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Incorruptible</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Gaining mastery over the flesh</a:t>
                      </a:r>
                      <a:endParaRPr kumimoji="0" lang="en-US" sz="2800" b="0"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8573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1 Thess. 2:19-20</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Rejoicing</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ea typeface="+mn-ea"/>
                          <a:cs typeface="+mn-cs"/>
                        </a:rPr>
                        <a:t>Soul winning</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8573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Jas. 1:12; </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Rev. 2:10</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Life</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ea typeface="+mn-ea"/>
                          <a:cs typeface="+mn-cs"/>
                        </a:rPr>
                        <a:t>Enduring trials</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2294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1 Pet. 5:2-4</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Glory</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ea typeface="+mn-ea"/>
                          <a:cs typeface="+mn-cs"/>
                        </a:rPr>
                        <a:t>Shepherding God’s people</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22877">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2 Tim. 4:8</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rPr>
                        <a:t>Righteousness</a:t>
                      </a:r>
                      <a:endParaRPr kumimoji="0" lang="en-US" sz="2800" b="1" u="none" strike="noStrike" kern="1200" cap="none" normalizeH="0" baseline="0" dirty="0">
                        <a:ln>
                          <a:noFill/>
                        </a:ln>
                        <a:solidFill>
                          <a:schemeClr val="bg2"/>
                        </a:solidFill>
                        <a:effectLst/>
                        <a:latin typeface="Calibri" panose="020F0502020204030204" pitchFamily="34" charset="0"/>
                        <a:ea typeface="+mn-ea"/>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ea typeface="+mn-ea"/>
                          <a:cs typeface="+mn-cs"/>
                        </a:rPr>
                        <a:t>Longing for His appearing</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582343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41" name="Group 33"/>
          <p:cNvGraphicFramePr>
            <a:graphicFrameLocks noGrp="1"/>
          </p:cNvGraphicFramePr>
          <p:nvPr>
            <p:extLst>
              <p:ext uri="{D42A27DB-BD31-4B8C-83A1-F6EECF244321}">
                <p14:modId xmlns:p14="http://schemas.microsoft.com/office/powerpoint/2010/main" val="1060332163"/>
              </p:ext>
            </p:extLst>
          </p:nvPr>
        </p:nvGraphicFramePr>
        <p:xfrm>
          <a:off x="156721" y="252953"/>
          <a:ext cx="8830559" cy="6425006"/>
        </p:xfrm>
        <a:graphic>
          <a:graphicData uri="http://schemas.openxmlformats.org/drawingml/2006/table">
            <a:tbl>
              <a:tblPr>
                <a:tableStyleId>{D113A9D2-9D6B-4929-AA2D-F23B5EE8CBE7}</a:tableStyleId>
              </a:tblPr>
              <a:tblGrid>
                <a:gridCol w="2805368">
                  <a:extLst>
                    <a:ext uri="{9D8B030D-6E8A-4147-A177-3AD203B41FA5}">
                      <a16:colId xmlns:a16="http://schemas.microsoft.com/office/drawing/2014/main" val="20000"/>
                    </a:ext>
                  </a:extLst>
                </a:gridCol>
                <a:gridCol w="2395703">
                  <a:extLst>
                    <a:ext uri="{9D8B030D-6E8A-4147-A177-3AD203B41FA5}">
                      <a16:colId xmlns:a16="http://schemas.microsoft.com/office/drawing/2014/main" val="20001"/>
                    </a:ext>
                  </a:extLst>
                </a:gridCol>
                <a:gridCol w="3629488">
                  <a:extLst>
                    <a:ext uri="{9D8B030D-6E8A-4147-A177-3AD203B41FA5}">
                      <a16:colId xmlns:a16="http://schemas.microsoft.com/office/drawing/2014/main" val="20002"/>
                    </a:ext>
                  </a:extLst>
                </a:gridCol>
              </a:tblGrid>
              <a:tr h="685731">
                <a:tc gridSpan="3">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altLang="en-US" sz="4400" b="1" kern="1200" dirty="0">
                          <a:solidFill>
                            <a:srgbClr val="00FFFF"/>
                          </a:solidFill>
                          <a:effectLst>
                            <a:outerShdw blurRad="38100" dist="38100" dir="2700000" algn="tl">
                              <a:srgbClr val="000000">
                                <a:alpha val="43137"/>
                              </a:srgbClr>
                            </a:outerShdw>
                          </a:effectLst>
                          <a:latin typeface="+mn-lt"/>
                          <a:ea typeface="+mj-ea"/>
                          <a:cs typeface="+mj-cs"/>
                        </a:rPr>
                        <a:t>Scripture’s Five Crowns </a:t>
                      </a:r>
                      <a:br>
                        <a:rPr lang="en-US" altLang="en-US" sz="3600" b="1" dirty="0">
                          <a:solidFill>
                            <a:srgbClr val="FFFF99"/>
                          </a:solidFill>
                          <a:effectLst/>
                          <a:latin typeface="Calibri" panose="020F0502020204030204" pitchFamily="34" charset="0"/>
                        </a:rPr>
                      </a:br>
                      <a:r>
                        <a:rPr lang="en-US" altLang="en-US" sz="2800" b="1" dirty="0">
                          <a:solidFill>
                            <a:srgbClr val="66FFFF"/>
                          </a:solidFill>
                          <a:effectLst/>
                          <a:latin typeface="Calibri" panose="020F0502020204030204" pitchFamily="34" charset="0"/>
                        </a:rPr>
                        <a:t>(Rev 4:10: 3:11; 2 John 8)</a:t>
                      </a:r>
                      <a:endParaRPr kumimoji="0" lang="en-US" sz="3600" b="1" i="0" u="sng" strike="noStrike" cap="none" normalizeH="0" baseline="0" dirty="0">
                        <a:ln>
                          <a:noFill/>
                        </a:ln>
                        <a:solidFill>
                          <a:srgbClr val="66FFFF"/>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400" b="1" i="0" u="sng" strike="noStrike" cap="none" normalizeH="0" baseline="0" dirty="0">
                        <a:ln>
                          <a:noFill/>
                        </a:ln>
                        <a:solidFill>
                          <a:schemeClr val="bg1"/>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400" b="1" i="0" u="sng" strike="noStrike" cap="none" normalizeH="0" baseline="0" dirty="0">
                        <a:ln>
                          <a:noFill/>
                        </a:ln>
                        <a:solidFill>
                          <a:schemeClr val="bg1"/>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schemeClr>
                    </a:solidFill>
                  </a:tcPr>
                </a:tc>
                <a:extLst>
                  <a:ext uri="{0D108BD9-81ED-4DB2-BD59-A6C34878D82A}">
                    <a16:rowId xmlns:a16="http://schemas.microsoft.com/office/drawing/2014/main" val="4048066298"/>
                  </a:ext>
                </a:extLst>
              </a:tr>
              <a:tr h="685731">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sz="3600" b="1" u="sng" kern="1200" dirty="0">
                          <a:solidFill>
                            <a:srgbClr val="FFFFCC"/>
                          </a:solidFill>
                          <a:effectLst>
                            <a:outerShdw blurRad="38100" dist="38100" dir="2700000" algn="tl">
                              <a:srgbClr val="000000">
                                <a:alpha val="43137"/>
                              </a:srgbClr>
                            </a:outerShdw>
                          </a:effectLst>
                          <a:latin typeface="+mn-lt"/>
                          <a:ea typeface="+mj-ea"/>
                          <a:cs typeface="+mj-cs"/>
                        </a:rPr>
                        <a:t>Scripture</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sz="3600" b="1" u="sng" kern="1200" dirty="0">
                          <a:solidFill>
                            <a:srgbClr val="FFFFCC"/>
                          </a:solidFill>
                          <a:effectLst>
                            <a:outerShdw blurRad="38100" dist="38100" dir="2700000" algn="tl">
                              <a:srgbClr val="000000">
                                <a:alpha val="43137"/>
                              </a:srgbClr>
                            </a:outerShdw>
                          </a:effectLst>
                          <a:latin typeface="+mn-lt"/>
                          <a:ea typeface="+mj-ea"/>
                          <a:cs typeface="+mj-cs"/>
                        </a:rPr>
                        <a:t>Crown</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sz="3600" b="1" u="sng" kern="1200" dirty="0">
                          <a:solidFill>
                            <a:srgbClr val="FFFFCC"/>
                          </a:solidFill>
                          <a:effectLst>
                            <a:outerShdw blurRad="38100" dist="38100" dir="2700000" algn="tl">
                              <a:srgbClr val="000000">
                                <a:alpha val="43137"/>
                              </a:srgbClr>
                            </a:outerShdw>
                          </a:effectLst>
                          <a:latin typeface="+mn-lt"/>
                          <a:ea typeface="+mj-ea"/>
                          <a:cs typeface="+mj-cs"/>
                        </a:rPr>
                        <a:t>Purpose</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2294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rgbClr val="66FF33"/>
                          </a:solidFill>
                          <a:effectLst/>
                          <a:latin typeface="Calibri" panose="020F0502020204030204" pitchFamily="34" charset="0"/>
                        </a:rPr>
                        <a:t>1 Cor. 9:24-27</a:t>
                      </a:r>
                      <a:endParaRPr kumimoji="0" lang="en-US" sz="2800" b="1" i="0" u="none" strike="noStrike" cap="none" normalizeH="0" baseline="0" dirty="0">
                        <a:ln>
                          <a:noFill/>
                        </a:ln>
                        <a:solidFill>
                          <a:srgbClr val="66FF33"/>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rgbClr val="66FF33"/>
                          </a:solidFill>
                          <a:effectLst/>
                          <a:latin typeface="Calibri" panose="020F0502020204030204" pitchFamily="34" charset="0"/>
                        </a:rPr>
                        <a:t>Incorruptible</a:t>
                      </a:r>
                      <a:endParaRPr kumimoji="0" lang="en-US" sz="2800" b="1" i="0" u="none" strike="noStrike" cap="none" normalizeH="0" baseline="0" dirty="0">
                        <a:ln>
                          <a:noFill/>
                        </a:ln>
                        <a:solidFill>
                          <a:srgbClr val="66FF33"/>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rgbClr val="66FF33"/>
                          </a:solidFill>
                          <a:effectLst/>
                          <a:latin typeface="Calibri" panose="020F0502020204030204" pitchFamily="34" charset="0"/>
                        </a:rPr>
                        <a:t>Gaining mastery over the flesh</a:t>
                      </a:r>
                      <a:endParaRPr kumimoji="0" lang="en-US" sz="2800" b="1" i="0" u="none" strike="noStrike" cap="none" normalizeH="0" baseline="0" dirty="0">
                        <a:ln>
                          <a:noFill/>
                        </a:ln>
                        <a:solidFill>
                          <a:srgbClr val="66FF33"/>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8573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1 Thess. 2:19-20</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Rejoicing</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ea typeface="+mn-ea"/>
                          <a:cs typeface="+mn-cs"/>
                        </a:rPr>
                        <a:t>Soul winning</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8573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Jas. 1:12; </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Rev. 2:10</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Life</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ea typeface="+mn-ea"/>
                          <a:cs typeface="+mn-cs"/>
                        </a:rPr>
                        <a:t>Enduring trials</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2294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1 Pet. 5:2-4</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Glory</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ea typeface="+mn-ea"/>
                          <a:cs typeface="+mn-cs"/>
                        </a:rPr>
                        <a:t>Shepherding God’s people</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22877">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2 Tim. 4:8</a:t>
                      </a:r>
                      <a:endParaRPr kumimoji="0" lang="en-US" sz="2800" b="1" i="0" u="none" strike="noStrike" cap="none" normalizeH="0" baseline="0" dirty="0">
                        <a:ln>
                          <a:noFill/>
                        </a:ln>
                        <a:solidFill>
                          <a:schemeClr val="bg2"/>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rPr>
                        <a:t>Righteousness</a:t>
                      </a:r>
                      <a:endParaRPr kumimoji="0" lang="en-US" sz="2800" b="1" u="none" strike="noStrike" kern="1200" cap="none" normalizeH="0" baseline="0" dirty="0">
                        <a:ln>
                          <a:noFill/>
                        </a:ln>
                        <a:solidFill>
                          <a:schemeClr val="bg2"/>
                        </a:solidFill>
                        <a:effectLst/>
                        <a:latin typeface="Calibri" panose="020F0502020204030204" pitchFamily="34" charset="0"/>
                        <a:ea typeface="+mn-ea"/>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kern="1200" cap="none" normalizeH="0" baseline="0" dirty="0">
                          <a:ln>
                            <a:noFill/>
                          </a:ln>
                          <a:solidFill>
                            <a:schemeClr val="bg2"/>
                          </a:solidFill>
                          <a:effectLst/>
                          <a:latin typeface="Calibri" panose="020F0502020204030204" pitchFamily="34" charset="0"/>
                          <a:ea typeface="+mn-ea"/>
                          <a:cs typeface="+mn-cs"/>
                        </a:rPr>
                        <a:t>Longing for His appearing</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09362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p:cNvSpPr txBox="1">
            <a:spLocks/>
          </p:cNvSpPr>
          <p:nvPr/>
        </p:nvSpPr>
        <p:spPr bwMode="auto">
          <a:xfrm>
            <a:off x="114300" y="3048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t>9 Reasons Favoring the </a:t>
            </a:r>
            <a:b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br>
            <a: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t>Progressive Sanctification View</a:t>
            </a:r>
          </a:p>
        </p:txBody>
      </p:sp>
      <p:sp>
        <p:nvSpPr>
          <p:cNvPr id="9" name="Content Placeholder 5"/>
          <p:cNvSpPr txBox="1">
            <a:spLocks/>
          </p:cNvSpPr>
          <p:nvPr/>
        </p:nvSpPr>
        <p:spPr bwMode="auto">
          <a:xfrm>
            <a:off x="272034" y="1619250"/>
            <a:ext cx="8599932" cy="3581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lang="en-US" sz="2800" kern="0" dirty="0">
                <a:solidFill>
                  <a:srgbClr val="FFFFFF"/>
                </a:solidFill>
              </a:rPr>
              <a:t>The Corinthians' Assumed Believing Status</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lang="en-US" sz="2800" kern="0" dirty="0">
                <a:solidFill>
                  <a:srgbClr val="FFFFFF"/>
                </a:solidFill>
              </a:rPr>
              <a:t>Proving Oneself Applies to the Believer</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lang="en-US" sz="2800" kern="0" dirty="0">
                <a:solidFill>
                  <a:srgbClr val="FFFFFF"/>
                </a:solidFill>
              </a:rPr>
              <a:t>Disqualification Applies to the Believer</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lang="en-US" sz="2800" b="1" u="sng" kern="0" dirty="0">
                <a:solidFill>
                  <a:srgbClr val="FFFFCC"/>
                </a:solidFill>
                <a:effectLst>
                  <a:outerShdw blurRad="38100" dist="38100" dir="2700000" algn="tl">
                    <a:srgbClr val="000000">
                      <a:alpha val="43137"/>
                    </a:srgbClr>
                  </a:outerShdw>
                </a:effectLst>
              </a:rPr>
              <a:t>In the Faith Refers to Experience Rather than Position</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rPr>
              <a:t>Christ in You Relates to Progressive Sanctification</a:t>
            </a:r>
            <a:endPar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cs typeface="Arial" panose="020B0604020202020204" pitchFamily="34" charset="0"/>
            </a:endParaRPr>
          </a:p>
        </p:txBody>
      </p:sp>
      <p:pic>
        <p:nvPicPr>
          <p:cNvPr id="10" name="Picture 7" descr="http://i.ytimg.com/vi/nLKOhrQgc3M/hqdefaul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19500" y="53340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73114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12" name="Rectangle 2"/>
          <p:cNvSpPr txBox="1">
            <a:spLocks/>
          </p:cNvSpPr>
          <p:nvPr/>
        </p:nvSpPr>
        <p:spPr bwMode="auto">
          <a:xfrm>
            <a:off x="1276350" y="152400"/>
            <a:ext cx="65913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srgbClr val="00FFFF"/>
                </a:solidFill>
                <a:effectLst>
                  <a:outerShdw blurRad="38100" dist="38100" dir="2700000" algn="tl">
                    <a:srgbClr val="000000">
                      <a:alpha val="43137"/>
                    </a:srgbClr>
                  </a:outerShdw>
                </a:effectLst>
                <a:uLnTx/>
                <a:uFillTx/>
                <a:latin typeface="Calibri" panose="020F0502020204030204" pitchFamily="34" charset="0"/>
                <a:ea typeface="+mj-ea"/>
                <a:cs typeface="+mj-cs"/>
              </a:rPr>
              <a:t>2 Corinthians  13:5 (NASB)</a:t>
            </a:r>
          </a:p>
        </p:txBody>
      </p:sp>
      <p:sp>
        <p:nvSpPr>
          <p:cNvPr id="13" name="Rectangle 3"/>
          <p:cNvSpPr txBox="1">
            <a:spLocks/>
          </p:cNvSpPr>
          <p:nvPr/>
        </p:nvSpPr>
        <p:spPr bwMode="auto">
          <a:xfrm>
            <a:off x="228600" y="990600"/>
            <a:ext cx="8739188"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lvl="0" indent="0" algn="just">
              <a:spcBef>
                <a:spcPct val="0"/>
              </a:spcBef>
              <a:buClrTx/>
              <a:buSzTx/>
              <a:buNone/>
            </a:pPr>
            <a:r>
              <a:rPr lang="en-US" altLang="en-US" sz="4000" dirty="0">
                <a:solidFill>
                  <a:srgbClr val="FFFFFF"/>
                </a:solidFill>
                <a:effectLst/>
                <a:cs typeface="Arial" panose="020B0604020202020204" pitchFamily="34" charset="0"/>
              </a:rPr>
              <a:t>“Test yourselves </a:t>
            </a:r>
            <a:r>
              <a:rPr lang="en-US" altLang="en-US" sz="4000" i="1" dirty="0">
                <a:solidFill>
                  <a:srgbClr val="FFFFFF"/>
                </a:solidFill>
                <a:effectLst/>
                <a:cs typeface="Arial" panose="020B0604020202020204" pitchFamily="34" charset="0"/>
              </a:rPr>
              <a:t>to see</a:t>
            </a:r>
            <a:r>
              <a:rPr lang="en-US" altLang="en-US" sz="4000" dirty="0">
                <a:solidFill>
                  <a:srgbClr val="FFFFFF"/>
                </a:solidFill>
                <a:effectLst/>
                <a:cs typeface="Arial" panose="020B0604020202020204" pitchFamily="34" charset="0"/>
              </a:rPr>
              <a:t> if you are </a:t>
            </a:r>
            <a:r>
              <a:rPr lang="en-US" altLang="en-US" sz="4000" b="1" u="sng" dirty="0">
                <a:solidFill>
                  <a:srgbClr val="FFFFCC"/>
                </a:solidFill>
                <a:effectLst>
                  <a:outerShdw blurRad="38100" dist="38100" dir="2700000" algn="tl">
                    <a:srgbClr val="000000">
                      <a:alpha val="43137"/>
                    </a:srgbClr>
                  </a:outerShdw>
                </a:effectLst>
              </a:rPr>
              <a:t>in the faith</a:t>
            </a:r>
            <a:r>
              <a:rPr lang="en-US" altLang="en-US" sz="4000" dirty="0">
                <a:solidFill>
                  <a:srgbClr val="FFFFFF"/>
                </a:solidFill>
                <a:effectLst/>
                <a:cs typeface="Arial" panose="020B0604020202020204" pitchFamily="34" charset="0"/>
              </a:rPr>
              <a:t>; examine yourselves! Or do you not recognize this about yourselves, that Jesus Christ is in you—unless indeed you fail the test?”</a:t>
            </a:r>
          </a:p>
        </p:txBody>
      </p:sp>
    </p:spTree>
    <p:extLst>
      <p:ext uri="{BB962C8B-B14F-4D97-AF65-F5344CB8AC3E}">
        <p14:creationId xmlns:p14="http://schemas.microsoft.com/office/powerpoint/2010/main" val="2496078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12" name="Rectangle 2"/>
          <p:cNvSpPr txBox="1">
            <a:spLocks/>
          </p:cNvSpPr>
          <p:nvPr/>
        </p:nvSpPr>
        <p:spPr bwMode="auto">
          <a:xfrm>
            <a:off x="431006" y="188320"/>
            <a:ext cx="8281988"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lvl="0" algn="ctr"/>
            <a:r>
              <a:rPr lang="en-US" altLang="en-US" b="1" dirty="0">
                <a:solidFill>
                  <a:srgbClr val="00FFFF"/>
                </a:solidFill>
                <a:effectLst>
                  <a:outerShdw blurRad="38100" dist="38100" dir="2700000" algn="tl">
                    <a:srgbClr val="000000">
                      <a:alpha val="43137"/>
                    </a:srgbClr>
                  </a:outerShdw>
                </a:effectLst>
              </a:rPr>
              <a:t>1 Corinthians 16:13-15 (NASB</a:t>
            </a:r>
            <a:r>
              <a:rPr kumimoji="0" lang="en-US" altLang="en-US" sz="4400" b="1" i="0" u="none" strike="noStrike" kern="1200" cap="none" spc="0" normalizeH="0" baseline="0" noProof="0" dirty="0">
                <a:ln>
                  <a:noFill/>
                </a:ln>
                <a:solidFill>
                  <a:srgbClr val="00FFFF"/>
                </a:solidFill>
                <a:effectLst>
                  <a:outerShdw blurRad="38100" dist="38100" dir="2700000" algn="tl">
                    <a:srgbClr val="000000">
                      <a:alpha val="43137"/>
                    </a:srgbClr>
                  </a:outerShdw>
                </a:effectLst>
                <a:uLnTx/>
                <a:uFillTx/>
                <a:latin typeface="Calibri" panose="020F0502020204030204" pitchFamily="34" charset="0"/>
                <a:ea typeface="+mj-ea"/>
                <a:cs typeface="+mj-cs"/>
              </a:rPr>
              <a:t>)</a:t>
            </a:r>
          </a:p>
        </p:txBody>
      </p:sp>
      <p:sp>
        <p:nvSpPr>
          <p:cNvPr id="13" name="Rectangle 3"/>
          <p:cNvSpPr txBox="1">
            <a:spLocks/>
          </p:cNvSpPr>
          <p:nvPr/>
        </p:nvSpPr>
        <p:spPr bwMode="auto">
          <a:xfrm>
            <a:off x="228600" y="990600"/>
            <a:ext cx="8739188"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lvl="0" indent="0" algn="just">
              <a:spcBef>
                <a:spcPct val="0"/>
              </a:spcBef>
              <a:buClrTx/>
              <a:buSzTx/>
              <a:buNone/>
            </a:pPr>
            <a:r>
              <a:rPr lang="en-US" altLang="en-US" sz="4000" dirty="0">
                <a:solidFill>
                  <a:srgbClr val="FFFFFF"/>
                </a:solidFill>
                <a:effectLst/>
                <a:cs typeface="Arial" panose="020B0604020202020204" pitchFamily="34" charset="0"/>
              </a:rPr>
              <a:t>“Be on the alert, stand firm </a:t>
            </a:r>
            <a:r>
              <a:rPr lang="en-US" altLang="en-US" sz="4000" b="1" u="sng" dirty="0">
                <a:solidFill>
                  <a:srgbClr val="FFFFCC"/>
                </a:solidFill>
                <a:effectLst>
                  <a:outerShdw blurRad="38100" dist="38100" dir="2700000" algn="tl">
                    <a:srgbClr val="000000">
                      <a:alpha val="43137"/>
                    </a:srgbClr>
                  </a:outerShdw>
                </a:effectLst>
              </a:rPr>
              <a:t>in the faith</a:t>
            </a:r>
            <a:r>
              <a:rPr lang="en-US" altLang="en-US" sz="4000" dirty="0">
                <a:solidFill>
                  <a:srgbClr val="FFFFFF"/>
                </a:solidFill>
                <a:effectLst/>
                <a:cs typeface="Arial" panose="020B0604020202020204" pitchFamily="34" charset="0"/>
              </a:rPr>
              <a:t>, act like men, be strong. Let all that you do be done in love. Now I urge you, </a:t>
            </a:r>
            <a:r>
              <a:rPr lang="en-US" altLang="en-US" sz="4000" b="1" u="sng" dirty="0">
                <a:solidFill>
                  <a:srgbClr val="FFFFCC"/>
                </a:solidFill>
                <a:effectLst>
                  <a:outerShdw blurRad="38100" dist="38100" dir="2700000" algn="tl">
                    <a:srgbClr val="000000">
                      <a:alpha val="43137"/>
                    </a:srgbClr>
                  </a:outerShdw>
                </a:effectLst>
              </a:rPr>
              <a:t>brethren</a:t>
            </a:r>
            <a:r>
              <a:rPr lang="en-US" altLang="en-US" sz="4000" dirty="0">
                <a:solidFill>
                  <a:srgbClr val="FFFFFF"/>
                </a:solidFill>
                <a:effectLst/>
                <a:cs typeface="Arial" panose="020B0604020202020204" pitchFamily="34" charset="0"/>
              </a:rPr>
              <a:t>…”</a:t>
            </a:r>
          </a:p>
        </p:txBody>
      </p:sp>
    </p:spTree>
    <p:extLst>
      <p:ext uri="{BB962C8B-B14F-4D97-AF65-F5344CB8AC3E}">
        <p14:creationId xmlns:p14="http://schemas.microsoft.com/office/powerpoint/2010/main" val="787716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p:cNvSpPr txBox="1">
            <a:spLocks/>
          </p:cNvSpPr>
          <p:nvPr/>
        </p:nvSpPr>
        <p:spPr bwMode="auto">
          <a:xfrm>
            <a:off x="114300" y="3048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t>9 Reasons Favoring the </a:t>
            </a:r>
            <a:b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br>
            <a: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t>Progressive Sanctification View</a:t>
            </a:r>
          </a:p>
        </p:txBody>
      </p:sp>
      <p:sp>
        <p:nvSpPr>
          <p:cNvPr id="9" name="Content Placeholder 5"/>
          <p:cNvSpPr txBox="1">
            <a:spLocks/>
          </p:cNvSpPr>
          <p:nvPr/>
        </p:nvSpPr>
        <p:spPr bwMode="auto">
          <a:xfrm>
            <a:off x="323850" y="1619250"/>
            <a:ext cx="8496300" cy="3581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lang="en-US" sz="2800" kern="0" dirty="0">
                <a:solidFill>
                  <a:srgbClr val="FFFFFF"/>
                </a:solidFill>
              </a:rPr>
              <a:t>The Corinthians' Assumed Believing Status</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lang="en-US" sz="2800" kern="0" dirty="0">
                <a:solidFill>
                  <a:srgbClr val="FFFFFF"/>
                </a:solidFill>
              </a:rPr>
              <a:t>Proving Oneself Applies to the Believer</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lang="en-US" sz="2800" kern="0" dirty="0">
                <a:solidFill>
                  <a:srgbClr val="FFFFFF"/>
                </a:solidFill>
              </a:rPr>
              <a:t>Disqualification Applies to the Believer</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lang="en-US" sz="2800" kern="0" dirty="0">
                <a:solidFill>
                  <a:srgbClr val="FFFFFF"/>
                </a:solidFill>
              </a:rPr>
              <a:t>In the Faith Refers to Experience Rather than Position</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lang="en-US" sz="2800" b="1" u="sng" kern="0" dirty="0">
                <a:solidFill>
                  <a:srgbClr val="FFFFCC"/>
                </a:solidFill>
                <a:effectLst>
                  <a:outerShdw blurRad="38100" dist="38100" dir="2700000" algn="tl">
                    <a:srgbClr val="000000">
                      <a:alpha val="43137"/>
                    </a:srgbClr>
                  </a:outerShdw>
                </a:effectLst>
              </a:rPr>
              <a:t>Christ in You Relates to Progressive Sanctification</a:t>
            </a:r>
          </a:p>
        </p:txBody>
      </p:sp>
      <p:pic>
        <p:nvPicPr>
          <p:cNvPr id="10" name="Picture 7" descr="http://i.ytimg.com/vi/nLKOhrQgc3M/hqdefaul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19500" y="53340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21116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12" name="Rectangle 2"/>
          <p:cNvSpPr txBox="1">
            <a:spLocks/>
          </p:cNvSpPr>
          <p:nvPr/>
        </p:nvSpPr>
        <p:spPr bwMode="auto">
          <a:xfrm>
            <a:off x="1276350" y="152400"/>
            <a:ext cx="65913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srgbClr val="00FFFF"/>
                </a:solidFill>
                <a:effectLst>
                  <a:outerShdw blurRad="38100" dist="38100" dir="2700000" algn="tl">
                    <a:srgbClr val="000000">
                      <a:alpha val="43137"/>
                    </a:srgbClr>
                  </a:outerShdw>
                </a:effectLst>
                <a:uLnTx/>
                <a:uFillTx/>
                <a:latin typeface="Calibri" panose="020F0502020204030204" pitchFamily="34" charset="0"/>
                <a:ea typeface="+mj-ea"/>
                <a:cs typeface="+mj-cs"/>
              </a:rPr>
              <a:t>2 Corinthians  13:5 (NASB)</a:t>
            </a:r>
          </a:p>
        </p:txBody>
      </p:sp>
      <p:sp>
        <p:nvSpPr>
          <p:cNvPr id="13" name="Rectangle 3"/>
          <p:cNvSpPr txBox="1">
            <a:spLocks/>
          </p:cNvSpPr>
          <p:nvPr/>
        </p:nvSpPr>
        <p:spPr bwMode="auto">
          <a:xfrm>
            <a:off x="228600" y="990600"/>
            <a:ext cx="8739188"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lvl="0" indent="0" algn="just">
              <a:spcBef>
                <a:spcPct val="0"/>
              </a:spcBef>
              <a:buClrTx/>
              <a:buSzTx/>
              <a:buNone/>
            </a:pPr>
            <a:r>
              <a:rPr lang="en-US" altLang="en-US" sz="4000" dirty="0">
                <a:solidFill>
                  <a:srgbClr val="FFFFFF"/>
                </a:solidFill>
                <a:effectLst/>
                <a:cs typeface="Arial" panose="020B0604020202020204" pitchFamily="34" charset="0"/>
              </a:rPr>
              <a:t>“Test yourselves </a:t>
            </a:r>
            <a:r>
              <a:rPr lang="en-US" altLang="en-US" sz="4000" i="1" dirty="0">
                <a:solidFill>
                  <a:srgbClr val="FFFFFF"/>
                </a:solidFill>
                <a:effectLst/>
                <a:cs typeface="Arial" panose="020B0604020202020204" pitchFamily="34" charset="0"/>
              </a:rPr>
              <a:t>to see</a:t>
            </a:r>
            <a:r>
              <a:rPr lang="en-US" altLang="en-US" sz="4000" dirty="0">
                <a:solidFill>
                  <a:srgbClr val="FFFFFF"/>
                </a:solidFill>
                <a:effectLst/>
                <a:cs typeface="Arial" panose="020B0604020202020204" pitchFamily="34" charset="0"/>
              </a:rPr>
              <a:t> if you are in the faith; examine yourselves! Or do you not recognize this about yourselves, that </a:t>
            </a:r>
            <a:r>
              <a:rPr lang="en-US" altLang="en-US" sz="4000" b="1" u="sng" dirty="0">
                <a:solidFill>
                  <a:srgbClr val="FFFFCC"/>
                </a:solidFill>
                <a:effectLst>
                  <a:outerShdw blurRad="38100" dist="38100" dir="2700000" algn="tl">
                    <a:srgbClr val="000000">
                      <a:alpha val="43137"/>
                    </a:srgbClr>
                  </a:outerShdw>
                </a:effectLst>
              </a:rPr>
              <a:t>Jesus Christ is in you</a:t>
            </a:r>
            <a:r>
              <a:rPr lang="en-US" altLang="en-US" sz="4000" dirty="0">
                <a:solidFill>
                  <a:srgbClr val="FFFFFF"/>
                </a:solidFill>
                <a:effectLst/>
                <a:cs typeface="Arial" panose="020B0604020202020204" pitchFamily="34" charset="0"/>
              </a:rPr>
              <a:t>—unless indeed you fail the test?”</a:t>
            </a:r>
          </a:p>
        </p:txBody>
      </p:sp>
    </p:spTree>
    <p:extLst>
      <p:ext uri="{BB962C8B-B14F-4D97-AF65-F5344CB8AC3E}">
        <p14:creationId xmlns:p14="http://schemas.microsoft.com/office/powerpoint/2010/main" val="33514644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914400" y="152400"/>
            <a:ext cx="7315200" cy="3046988"/>
          </a:xfrm>
          <a:prstGeom prst="rect">
            <a:avLst/>
          </a:prstGeom>
          <a:noFill/>
          <a:ln w="28575">
            <a:noFill/>
            <a:miter lim="800000"/>
            <a:headEnd/>
            <a:tailEnd/>
          </a:ln>
        </p:spPr>
        <p:txBody>
          <a:bodyPr>
            <a:spAutoFit/>
          </a:bodyPr>
          <a:lstStyle/>
          <a:p>
            <a:pPr algn="ctr" eaLnBrk="1" fontAlgn="auto" hangingPunct="1">
              <a:spcBef>
                <a:spcPts val="0"/>
              </a:spcBef>
              <a:spcAft>
                <a:spcPts val="2400"/>
              </a:spcAft>
              <a:defRPr/>
            </a:pPr>
            <a:r>
              <a:rPr lang="en-US" altLang="en-US" sz="4400" b="1" dirty="0">
                <a:solidFill>
                  <a:srgbClr val="00FFFF"/>
                </a:solidFill>
                <a:effectLst>
                  <a:outerShdw blurRad="38100" dist="38100" dir="2700000" algn="tl">
                    <a:srgbClr val="000000">
                      <a:alpha val="43137"/>
                    </a:srgbClr>
                  </a:outerShdw>
                </a:effectLst>
                <a:latin typeface="Calibri" panose="020F0502020204030204" pitchFamily="34" charset="0"/>
              </a:rPr>
              <a:t>Galatians 4:19 (NASB)</a:t>
            </a:r>
          </a:p>
          <a:p>
            <a:pPr algn="just">
              <a:spcBef>
                <a:spcPct val="20000"/>
              </a:spcBef>
              <a:buClr>
                <a:srgbClr val="00FFFF"/>
              </a:buClr>
              <a:buSzPct val="75000"/>
              <a:defRPr/>
            </a:pPr>
            <a:r>
              <a:rPr lang="en-US" sz="4000" kern="0" dirty="0">
                <a:solidFill>
                  <a:srgbClr val="FFFFFF"/>
                </a:solidFill>
                <a:effectLst>
                  <a:outerShdw blurRad="38100" dist="38100" dir="2700000" algn="tl">
                    <a:srgbClr val="000000"/>
                  </a:outerShdw>
                </a:effectLst>
                <a:latin typeface="Calibri" panose="020F0502020204030204" pitchFamily="34" charset="0"/>
              </a:rPr>
              <a:t>"My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rPr>
              <a:t>children</a:t>
            </a:r>
            <a:r>
              <a:rPr lang="en-US" sz="4000" kern="0" dirty="0">
                <a:solidFill>
                  <a:srgbClr val="FFFFFF"/>
                </a:solidFill>
                <a:effectLst>
                  <a:outerShdw blurRad="38100" dist="38100" dir="2700000" algn="tl">
                    <a:srgbClr val="000000"/>
                  </a:outerShdw>
                </a:effectLst>
                <a:latin typeface="Calibri" panose="020F0502020204030204" pitchFamily="34" charset="0"/>
              </a:rPr>
              <a:t>, with whom I am again in labor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rPr>
              <a:t>until Christ is formed in you</a:t>
            </a:r>
            <a:r>
              <a:rPr lang="en-US" sz="4000" kern="0" dirty="0">
                <a:solidFill>
                  <a:srgbClr val="FFFFFF"/>
                </a:solidFill>
                <a:effectLst>
                  <a:outerShdw blurRad="38100" dist="38100" dir="2700000" algn="tl">
                    <a:srgbClr val="000000"/>
                  </a:outerShdw>
                </a:effectLst>
                <a:latin typeface="Calibri" panose="020F0502020204030204" pitchFamily="34" charset="0"/>
              </a:rPr>
              <a:t>—"</a:t>
            </a:r>
          </a:p>
        </p:txBody>
      </p:sp>
    </p:spTree>
    <p:extLst>
      <p:ext uri="{BB962C8B-B14F-4D97-AF65-F5344CB8AC3E}">
        <p14:creationId xmlns:p14="http://schemas.microsoft.com/office/powerpoint/2010/main" val="3221092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914400" y="239713"/>
            <a:ext cx="7315200" cy="3000375"/>
          </a:xfrm>
          <a:prstGeom prst="rect">
            <a:avLst/>
          </a:prstGeom>
          <a:noFill/>
          <a:ln w="28575">
            <a:noFill/>
            <a:miter lim="800000"/>
            <a:headEnd/>
            <a:tailEnd/>
          </a:ln>
        </p:spPr>
        <p:txBody>
          <a:bodyPr>
            <a:spAutoFit/>
          </a:bodyPr>
          <a:lstStyle/>
          <a:p>
            <a:pPr algn="ctr" eaLnBrk="1" fontAlgn="auto" hangingPunct="1">
              <a:spcBef>
                <a:spcPts val="0"/>
              </a:spcBef>
              <a:spcAft>
                <a:spcPts val="2400"/>
              </a:spcAft>
              <a:defRPr/>
            </a:pPr>
            <a:r>
              <a:rPr lang="en-US" altLang="en-US" sz="4400" b="1" dirty="0">
                <a:solidFill>
                  <a:srgbClr val="00FFFF"/>
                </a:solidFill>
                <a:effectLst>
                  <a:outerShdw blurRad="38100" dist="38100" dir="2700000" algn="tl">
                    <a:srgbClr val="000000">
                      <a:alpha val="43137"/>
                    </a:srgbClr>
                  </a:outerShdw>
                </a:effectLst>
                <a:latin typeface="Calibri" panose="020F0502020204030204" pitchFamily="34" charset="0"/>
              </a:rPr>
              <a:t>Galatians 3:3 (NASB)</a:t>
            </a:r>
          </a:p>
          <a:p>
            <a:pPr algn="just" eaLnBrk="1" fontAlgn="auto" hangingPunct="1">
              <a:spcBef>
                <a:spcPts val="600"/>
              </a:spcBef>
              <a:spcAft>
                <a:spcPts val="600"/>
              </a:spcAft>
              <a:defRPr/>
            </a:pPr>
            <a:r>
              <a:rPr lang="en-US" altLang="en-US" sz="4000" kern="0" dirty="0">
                <a:solidFill>
                  <a:srgbClr val="FFFFFF"/>
                </a:solidFill>
                <a:latin typeface="Calibri" panose="020F0502020204030204" pitchFamily="34" charset="0"/>
              </a:rPr>
              <a:t>“</a:t>
            </a:r>
            <a:r>
              <a:rPr lang="en-US" sz="4000" dirty="0">
                <a:solidFill>
                  <a:srgbClr val="FFFFFF"/>
                </a:solidFill>
                <a:latin typeface="Calibri" panose="020F0502020204030204" pitchFamily="34" charset="0"/>
              </a:rPr>
              <a:t>Are you so foolish? Having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rPr>
              <a:t>begun by the Spirit</a:t>
            </a:r>
            <a:r>
              <a:rPr lang="en-US" sz="4000" dirty="0">
                <a:solidFill>
                  <a:srgbClr val="FFFFFF"/>
                </a:solidFill>
                <a:latin typeface="Calibri" panose="020F0502020204030204" pitchFamily="34" charset="0"/>
              </a:rPr>
              <a:t>, are you now being perfected by the flesh?”</a:t>
            </a:r>
            <a:endParaRPr lang="en-US" altLang="en-US" sz="4000" kern="0" dirty="0">
              <a:solidFill>
                <a:srgbClr val="FFFFFF"/>
              </a:solidFill>
              <a:latin typeface="Calibri" panose="020F0502020204030204" pitchFamily="34" charset="0"/>
            </a:endParaRPr>
          </a:p>
        </p:txBody>
      </p:sp>
    </p:spTree>
    <p:extLst>
      <p:ext uri="{BB962C8B-B14F-4D97-AF65-F5344CB8AC3E}">
        <p14:creationId xmlns:p14="http://schemas.microsoft.com/office/powerpoint/2010/main" val="7976509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7" name="Rectangle 1"/>
          <p:cNvSpPr>
            <a:spLocks noChangeArrowheads="1"/>
          </p:cNvSpPr>
          <p:nvPr/>
        </p:nvSpPr>
        <p:spPr bwMode="auto">
          <a:xfrm>
            <a:off x="701675" y="239713"/>
            <a:ext cx="7740650" cy="3000375"/>
          </a:xfrm>
          <a:prstGeom prst="rect">
            <a:avLst/>
          </a:prstGeom>
          <a:noFill/>
          <a:ln w="28575">
            <a:noFill/>
            <a:miter lim="800000"/>
            <a:headEnd/>
            <a:tailEnd/>
          </a:ln>
        </p:spPr>
        <p:txBody>
          <a:bodyPr>
            <a:spAutoFit/>
          </a:bodyPr>
          <a:lstStyle/>
          <a:p>
            <a:pPr algn="ctr" eaLnBrk="1" fontAlgn="auto" hangingPunct="1">
              <a:spcBef>
                <a:spcPts val="0"/>
              </a:spcBef>
              <a:spcAft>
                <a:spcPts val="2400"/>
              </a:spcAft>
              <a:defRPr/>
            </a:pPr>
            <a:r>
              <a:rPr lang="en-US" altLang="en-US" sz="4400" b="1" dirty="0">
                <a:solidFill>
                  <a:srgbClr val="00FFFF"/>
                </a:solidFill>
                <a:effectLst>
                  <a:outerShdw blurRad="38100" dist="38100" dir="2700000" algn="tl">
                    <a:srgbClr val="000000">
                      <a:alpha val="43137"/>
                    </a:srgbClr>
                  </a:outerShdw>
                </a:effectLst>
                <a:latin typeface="Calibri" panose="020F0502020204030204" pitchFamily="34" charset="0"/>
              </a:rPr>
              <a:t>Galatians 4:6 (NASB)</a:t>
            </a:r>
          </a:p>
          <a:p>
            <a:pPr algn="just" eaLnBrk="1" fontAlgn="auto" hangingPunct="1">
              <a:spcBef>
                <a:spcPts val="600"/>
              </a:spcBef>
              <a:spcAft>
                <a:spcPts val="600"/>
              </a:spcAft>
              <a:defRPr/>
            </a:pPr>
            <a:r>
              <a:rPr lang="en-US" altLang="en-US" sz="4000" kern="0" dirty="0">
                <a:solidFill>
                  <a:srgbClr val="FFFFFF"/>
                </a:solidFill>
                <a:latin typeface="Calibri" panose="020F0502020204030204" pitchFamily="34" charset="0"/>
              </a:rPr>
              <a:t>“</a:t>
            </a:r>
            <a:r>
              <a:rPr lang="en-US" sz="4000" dirty="0">
                <a:solidFill>
                  <a:srgbClr val="FFFFFF"/>
                </a:solidFill>
                <a:latin typeface="Calibri" panose="020F0502020204030204" pitchFamily="34" charset="0"/>
              </a:rPr>
              <a:t>Because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rPr>
              <a:t>you are sons</a:t>
            </a:r>
            <a:r>
              <a:rPr lang="en-US" sz="4000" dirty="0">
                <a:solidFill>
                  <a:srgbClr val="FFFFFF"/>
                </a:solidFill>
                <a:latin typeface="Calibri" panose="020F0502020204030204" pitchFamily="34" charset="0"/>
              </a:rPr>
              <a:t>, God has sent forth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rPr>
              <a:t>the Spirit of His Son into our hearts</a:t>
            </a:r>
            <a:r>
              <a:rPr lang="en-US" sz="4000" dirty="0">
                <a:solidFill>
                  <a:srgbClr val="FFFFFF"/>
                </a:solidFill>
                <a:latin typeface="Calibri" panose="020F0502020204030204" pitchFamily="34" charset="0"/>
              </a:rPr>
              <a:t>, crying, “Abba! Father!”</a:t>
            </a:r>
            <a:endParaRPr lang="en-US" altLang="en-US" sz="4000" kern="0" dirty="0">
              <a:solidFill>
                <a:srgbClr val="FFFFFF"/>
              </a:solidFill>
              <a:latin typeface="Calibri" panose="020F0502020204030204" pitchFamily="34" charset="0"/>
            </a:endParaRPr>
          </a:p>
        </p:txBody>
      </p:sp>
    </p:spTree>
    <p:extLst>
      <p:ext uri="{BB962C8B-B14F-4D97-AF65-F5344CB8AC3E}">
        <p14:creationId xmlns:p14="http://schemas.microsoft.com/office/powerpoint/2010/main" val="936164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168275" y="228600"/>
            <a:ext cx="8747125" cy="1524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marR="0" lvl="0" indent="0" algn="ctr" defTabSz="914400" rtl="0" eaLnBrk="1" fontAlgn="base" latinLnBrk="0" hangingPunct="1">
              <a:lnSpc>
                <a:spcPct val="100000"/>
              </a:lnSpc>
              <a:spcBef>
                <a:spcPct val="20000"/>
              </a:spcBef>
              <a:spcAft>
                <a:spcPct val="0"/>
              </a:spcAft>
              <a:buClr>
                <a:srgbClr val="00FFFF"/>
              </a:buClr>
              <a:buSzPct val="75000"/>
              <a:buFont typeface="Wingdings" panose="05000000000000000000" pitchFamily="2" charset="2"/>
              <a:buNone/>
              <a:tabLst/>
              <a:defRPr/>
            </a:pPr>
            <a:r>
              <a:rPr lang="en-US" sz="4000" dirty="0">
                <a:solidFill>
                  <a:srgbClr val="00FFFF"/>
                </a:solidFill>
                <a:effectLst>
                  <a:outerShdw blurRad="38100" dist="38100" dir="2700000" algn="tl">
                    <a:srgbClr val="000000">
                      <a:alpha val="43137"/>
                    </a:srgbClr>
                  </a:outerShdw>
                </a:effectLst>
                <a:latin typeface="+mn-lt"/>
                <a:ea typeface="+mj-ea"/>
                <a:cs typeface="+mj-cs"/>
              </a:rPr>
              <a:t>2 Corinthians 13:5 - Must We Examine Ourselves to See if We are Saved?</a:t>
            </a:r>
          </a:p>
        </p:txBody>
      </p:sp>
      <p:pic>
        <p:nvPicPr>
          <p:cNvPr id="11" name="Picture 9" descr="http://i.ytimg.com/vi/nLKOhrQgc3M/hqdefaul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828800" y="21336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47755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909638" y="239713"/>
            <a:ext cx="7324725" cy="3000375"/>
          </a:xfrm>
          <a:prstGeom prst="rect">
            <a:avLst/>
          </a:prstGeom>
          <a:noFill/>
          <a:ln w="28575">
            <a:noFill/>
            <a:miter lim="800000"/>
            <a:headEnd/>
            <a:tailEnd/>
          </a:ln>
        </p:spPr>
        <p:txBody>
          <a:bodyPr>
            <a:spAutoFit/>
          </a:bodyPr>
          <a:lstStyle/>
          <a:p>
            <a:pPr algn="ctr" eaLnBrk="1" fontAlgn="auto" hangingPunct="1">
              <a:spcBef>
                <a:spcPts val="0"/>
              </a:spcBef>
              <a:spcAft>
                <a:spcPts val="2400"/>
              </a:spcAft>
              <a:defRPr/>
            </a:pPr>
            <a:r>
              <a:rPr lang="en-US" altLang="en-US" sz="4400" b="1" dirty="0">
                <a:solidFill>
                  <a:srgbClr val="00FFFF"/>
                </a:solidFill>
                <a:effectLst>
                  <a:outerShdw blurRad="38100" dist="38100" dir="2700000" algn="tl">
                    <a:srgbClr val="000000">
                      <a:alpha val="43137"/>
                    </a:srgbClr>
                  </a:outerShdw>
                </a:effectLst>
                <a:latin typeface="Calibri" panose="020F0502020204030204" pitchFamily="34" charset="0"/>
              </a:rPr>
              <a:t>Galatians 5:16 (NASB)</a:t>
            </a:r>
          </a:p>
          <a:p>
            <a:pPr algn="just" eaLnBrk="1" fontAlgn="auto" hangingPunct="1">
              <a:spcBef>
                <a:spcPts val="600"/>
              </a:spcBef>
              <a:spcAft>
                <a:spcPts val="600"/>
              </a:spcAft>
              <a:defRPr/>
            </a:pPr>
            <a:r>
              <a:rPr lang="en-US" altLang="en-US" sz="4000" kern="0" dirty="0">
                <a:solidFill>
                  <a:srgbClr val="FFFFFF"/>
                </a:solidFill>
                <a:latin typeface="Calibri" panose="020F0502020204030204" pitchFamily="34" charset="0"/>
              </a:rPr>
              <a:t>“</a:t>
            </a:r>
            <a:r>
              <a:rPr lang="en-US" sz="4000" dirty="0">
                <a:solidFill>
                  <a:srgbClr val="FFFFFF"/>
                </a:solidFill>
                <a:latin typeface="Calibri" panose="020F0502020204030204" pitchFamily="34" charset="0"/>
              </a:rPr>
              <a:t>But I say,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rPr>
              <a:t>walk by the Spirit</a:t>
            </a:r>
            <a:r>
              <a:rPr lang="en-US" sz="4000" dirty="0">
                <a:solidFill>
                  <a:srgbClr val="FFFFFF"/>
                </a:solidFill>
                <a:latin typeface="Calibri" panose="020F0502020204030204" pitchFamily="34" charset="0"/>
              </a:rPr>
              <a:t>, and you will not carry out the desire of the flesh.”</a:t>
            </a:r>
            <a:endParaRPr lang="en-US" altLang="en-US" sz="4000" kern="0" dirty="0">
              <a:solidFill>
                <a:srgbClr val="FFFFFF"/>
              </a:solidFill>
              <a:latin typeface="Calibri" panose="020F0502020204030204" pitchFamily="34" charset="0"/>
            </a:endParaRPr>
          </a:p>
        </p:txBody>
      </p:sp>
    </p:spTree>
    <p:extLst>
      <p:ext uri="{BB962C8B-B14F-4D97-AF65-F5344CB8AC3E}">
        <p14:creationId xmlns:p14="http://schemas.microsoft.com/office/powerpoint/2010/main" val="34232262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909638" y="239713"/>
            <a:ext cx="7324725" cy="4278094"/>
          </a:xfrm>
          <a:prstGeom prst="rect">
            <a:avLst/>
          </a:prstGeom>
          <a:noFill/>
          <a:ln w="28575">
            <a:noFill/>
            <a:miter lim="800000"/>
            <a:headEnd/>
            <a:tailEnd/>
          </a:ln>
        </p:spPr>
        <p:txBody>
          <a:bodyPr>
            <a:spAutoFit/>
          </a:bodyPr>
          <a:lstStyle/>
          <a:p>
            <a:pPr algn="ctr" eaLnBrk="1" fontAlgn="auto" hangingPunct="1">
              <a:spcBef>
                <a:spcPts val="0"/>
              </a:spcBef>
              <a:spcAft>
                <a:spcPts val="2400"/>
              </a:spcAft>
              <a:defRPr/>
            </a:pPr>
            <a:r>
              <a:rPr lang="en-US" altLang="en-US" sz="4400" b="1" dirty="0">
                <a:solidFill>
                  <a:srgbClr val="00FFFF"/>
                </a:solidFill>
                <a:effectLst>
                  <a:outerShdw blurRad="38100" dist="38100" dir="2700000" algn="tl">
                    <a:srgbClr val="000000">
                      <a:alpha val="43137"/>
                    </a:srgbClr>
                  </a:outerShdw>
                </a:effectLst>
                <a:latin typeface="Calibri" panose="020F0502020204030204" pitchFamily="34" charset="0"/>
              </a:rPr>
              <a:t>John 15:4 (NASB)</a:t>
            </a:r>
          </a:p>
          <a:p>
            <a:pPr algn="just">
              <a:spcBef>
                <a:spcPct val="20000"/>
              </a:spcBef>
              <a:buClr>
                <a:srgbClr val="00FFFF"/>
              </a:buClr>
              <a:buSzPct val="75000"/>
              <a:defRPr/>
            </a:pPr>
            <a:r>
              <a:rPr lang="en-US" sz="4000" kern="0" dirty="0">
                <a:solidFill>
                  <a:srgbClr val="FFFFFF"/>
                </a:solidFill>
                <a:effectLst>
                  <a:outerShdw blurRad="38100" dist="38100" dir="2700000" algn="tl">
                    <a:srgbClr val="000000"/>
                  </a:outerShdw>
                </a:effectLst>
                <a:latin typeface="Calibri" panose="020F0502020204030204" pitchFamily="34" charset="0"/>
              </a:rPr>
              <a:t>"</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rPr>
              <a:t>Abide</a:t>
            </a:r>
            <a:r>
              <a:rPr lang="en-US" sz="4000" kern="0" dirty="0">
                <a:solidFill>
                  <a:srgbClr val="FFFFFF"/>
                </a:solidFill>
                <a:effectLst>
                  <a:outerShdw blurRad="38100" dist="38100" dir="2700000" algn="tl">
                    <a:srgbClr val="000000"/>
                  </a:outerShdw>
                </a:effectLst>
                <a:latin typeface="Calibri" panose="020F0502020204030204" pitchFamily="34" charset="0"/>
              </a:rPr>
              <a:t> in Me, and I in you. As the branch cannot bear fruit of itself unless it abides in the vine, so neither </a:t>
            </a:r>
            <a:r>
              <a:rPr lang="en-US" sz="4000" i="1" kern="0" dirty="0">
                <a:solidFill>
                  <a:srgbClr val="FFFFFF"/>
                </a:solidFill>
                <a:effectLst>
                  <a:outerShdw blurRad="38100" dist="38100" dir="2700000" algn="tl">
                    <a:srgbClr val="000000"/>
                  </a:outerShdw>
                </a:effectLst>
                <a:latin typeface="Calibri" panose="020F0502020204030204" pitchFamily="34" charset="0"/>
              </a:rPr>
              <a:t>can</a:t>
            </a:r>
            <a:r>
              <a:rPr lang="en-US" sz="4000" kern="0" dirty="0">
                <a:solidFill>
                  <a:srgbClr val="FFFFFF"/>
                </a:solidFill>
                <a:effectLst>
                  <a:outerShdw blurRad="38100" dist="38100" dir="2700000" algn="tl">
                    <a:srgbClr val="000000"/>
                  </a:outerShdw>
                </a:effectLst>
                <a:latin typeface="Calibri" panose="020F0502020204030204" pitchFamily="34" charset="0"/>
              </a:rPr>
              <a:t> you unless you abide in Me."</a:t>
            </a:r>
          </a:p>
        </p:txBody>
      </p:sp>
    </p:spTree>
    <p:extLst>
      <p:ext uri="{BB962C8B-B14F-4D97-AF65-F5344CB8AC3E}">
        <p14:creationId xmlns:p14="http://schemas.microsoft.com/office/powerpoint/2010/main" val="25031179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909638" y="239713"/>
            <a:ext cx="7324725" cy="3662541"/>
          </a:xfrm>
          <a:prstGeom prst="rect">
            <a:avLst/>
          </a:prstGeom>
          <a:noFill/>
          <a:ln w="28575">
            <a:noFill/>
            <a:miter lim="800000"/>
            <a:headEnd/>
            <a:tailEnd/>
          </a:ln>
        </p:spPr>
        <p:txBody>
          <a:bodyPr>
            <a:spAutoFit/>
          </a:bodyPr>
          <a:lstStyle/>
          <a:p>
            <a:pPr algn="ctr" eaLnBrk="1" fontAlgn="auto" hangingPunct="1">
              <a:spcBef>
                <a:spcPts val="0"/>
              </a:spcBef>
              <a:spcAft>
                <a:spcPts val="2400"/>
              </a:spcAft>
              <a:defRPr/>
            </a:pPr>
            <a:r>
              <a:rPr lang="en-US" altLang="en-US" sz="4400" b="1" dirty="0">
                <a:solidFill>
                  <a:srgbClr val="00FFFF"/>
                </a:solidFill>
                <a:effectLst>
                  <a:outerShdw blurRad="38100" dist="38100" dir="2700000" algn="tl">
                    <a:srgbClr val="000000">
                      <a:alpha val="43137"/>
                    </a:srgbClr>
                  </a:outerShdw>
                </a:effectLst>
                <a:latin typeface="Calibri" panose="020F0502020204030204" pitchFamily="34" charset="0"/>
              </a:rPr>
              <a:t>John 8:31 (NASB)</a:t>
            </a:r>
          </a:p>
          <a:p>
            <a:pPr lvl="0" algn="just">
              <a:spcBef>
                <a:spcPct val="20000"/>
              </a:spcBef>
              <a:buClr>
                <a:srgbClr val="00FFFF"/>
              </a:buClr>
              <a:buSzPct val="75000"/>
              <a:defRPr/>
            </a:pPr>
            <a:r>
              <a:rPr lang="en-US" sz="4000" kern="0" dirty="0">
                <a:solidFill>
                  <a:srgbClr val="FFFFFF"/>
                </a:solidFill>
                <a:effectLst>
                  <a:outerShdw blurRad="38100" dist="38100" dir="2700000" algn="tl">
                    <a:srgbClr val="000000"/>
                  </a:outerShdw>
                </a:effectLst>
                <a:latin typeface="Calibri" panose="020F0502020204030204" pitchFamily="34" charset="0"/>
                <a:cs typeface="+mn-cs"/>
              </a:rPr>
              <a:t>“So Jesus was saying to those Jews who had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rPr>
              <a:t>believed Him</a:t>
            </a:r>
            <a:r>
              <a:rPr lang="en-US" sz="4000" kern="0" dirty="0">
                <a:solidFill>
                  <a:srgbClr val="FFFFFF"/>
                </a:solidFill>
                <a:effectLst>
                  <a:outerShdw blurRad="38100" dist="38100" dir="2700000" algn="tl">
                    <a:srgbClr val="000000"/>
                  </a:outerShdw>
                </a:effectLst>
                <a:latin typeface="Calibri" panose="020F0502020204030204" pitchFamily="34" charset="0"/>
                <a:cs typeface="+mn-cs"/>
              </a:rPr>
              <a:t>, “If you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rPr>
              <a:t>continue</a:t>
            </a:r>
            <a:r>
              <a:rPr lang="en-US" sz="4000" kern="0" dirty="0">
                <a:solidFill>
                  <a:srgbClr val="FFFFFF"/>
                </a:solidFill>
                <a:effectLst>
                  <a:outerShdw blurRad="38100" dist="38100" dir="2700000" algn="tl">
                    <a:srgbClr val="000000"/>
                  </a:outerShdw>
                </a:effectLst>
                <a:latin typeface="Calibri" panose="020F0502020204030204" pitchFamily="34" charset="0"/>
                <a:cs typeface="+mn-cs"/>
              </a:rPr>
              <a:t> in My word, </a:t>
            </a:r>
            <a:r>
              <a:rPr lang="en-US" sz="4000" i="1" kern="0" dirty="0">
                <a:solidFill>
                  <a:srgbClr val="FFFFFF"/>
                </a:solidFill>
                <a:effectLst>
                  <a:outerShdw blurRad="38100" dist="38100" dir="2700000" algn="tl">
                    <a:srgbClr val="000000"/>
                  </a:outerShdw>
                </a:effectLst>
                <a:latin typeface="Calibri" panose="020F0502020204030204" pitchFamily="34" charset="0"/>
                <a:cs typeface="+mn-cs"/>
              </a:rPr>
              <a:t>then</a:t>
            </a:r>
            <a:r>
              <a:rPr lang="en-US" sz="4000" kern="0" dirty="0">
                <a:solidFill>
                  <a:srgbClr val="FFFFFF"/>
                </a:solidFill>
                <a:effectLst>
                  <a:outerShdw blurRad="38100" dist="38100" dir="2700000" algn="tl">
                    <a:srgbClr val="000000"/>
                  </a:outerShdw>
                </a:effectLst>
                <a:latin typeface="Calibri" panose="020F0502020204030204" pitchFamily="34" charset="0"/>
                <a:cs typeface="+mn-cs"/>
              </a:rPr>
              <a:t> you are truly disciples of Mine."</a:t>
            </a:r>
            <a:endParaRPr lang="en-US" sz="4000" kern="0" dirty="0">
              <a:solidFill>
                <a:srgbClr val="FFFFFF"/>
              </a:solidFill>
              <a:effectLst>
                <a:outerShdw blurRad="38100" dist="38100" dir="2700000" algn="tl">
                  <a:srgbClr val="000000"/>
                </a:outerShdw>
              </a:effectLst>
              <a:latin typeface="Calibri" panose="020F0502020204030204" pitchFamily="34" charset="0"/>
            </a:endParaRPr>
          </a:p>
        </p:txBody>
      </p:sp>
    </p:spTree>
    <p:extLst>
      <p:ext uri="{BB962C8B-B14F-4D97-AF65-F5344CB8AC3E}">
        <p14:creationId xmlns:p14="http://schemas.microsoft.com/office/powerpoint/2010/main" val="37569417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bwMode="auto">
          <a:xfrm>
            <a:off x="171450" y="1600200"/>
            <a:ext cx="88011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684213" marR="0" lvl="0" indent="-684213" algn="l" defTabSz="914400" rtl="0" eaLnBrk="0" fontAlgn="base" latinLnBrk="0" hangingPunct="0">
              <a:lnSpc>
                <a:spcPct val="100000"/>
              </a:lnSpc>
              <a:spcBef>
                <a:spcPts val="0"/>
              </a:spcBef>
              <a:spcAft>
                <a:spcPts val="2400"/>
              </a:spcAft>
              <a:buClr>
                <a:srgbClr val="00FFFF"/>
              </a:buClr>
              <a:buSzPct val="100000"/>
              <a:buFont typeface="+mj-lt"/>
              <a:buAutoNum type="romanUcPeriod" startAt="6"/>
              <a:tabLst/>
              <a:defRPr/>
            </a:pPr>
            <a:r>
              <a:rPr lang="en-US" sz="2800" b="1" u="sng" kern="0" dirty="0">
                <a:solidFill>
                  <a:srgbClr val="FFFFCC"/>
                </a:solidFill>
                <a:effectLst>
                  <a:outerShdw blurRad="38100" dist="38100" dir="2700000" algn="tl">
                    <a:srgbClr val="000000">
                      <a:alpha val="43137"/>
                    </a:srgbClr>
                  </a:outerShdw>
                </a:effectLst>
              </a:rPr>
              <a:t>Reform View Destroys the Passage's Symmetry</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rPr>
              <a:t>Only Believers Experience Discipline</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rPr>
              <a:t>Scripture Nowhere Tells Believers to Test the Authenticity of Their Faith</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rPr>
              <a:t>The Reformed View Damages Assurance of Salvation</a:t>
            </a:r>
          </a:p>
        </p:txBody>
      </p:sp>
      <p:sp>
        <p:nvSpPr>
          <p:cNvPr id="6" name="Title 4"/>
          <p:cNvSpPr txBox="1">
            <a:spLocks/>
          </p:cNvSpPr>
          <p:nvPr/>
        </p:nvSpPr>
        <p:spPr bwMode="auto">
          <a:xfrm>
            <a:off x="114300" y="3048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a:r>
              <a:rPr lang="en-US" altLang="en-US" sz="3200" dirty="0">
                <a:solidFill>
                  <a:srgbClr val="00FFFF"/>
                </a:solidFill>
                <a:effectLst>
                  <a:outerShdw blurRad="38100" dist="38100" dir="2700000" algn="tl">
                    <a:srgbClr val="000000">
                      <a:alpha val="43137"/>
                    </a:srgbClr>
                  </a:outerShdw>
                </a:effectLst>
                <a:latin typeface="+mj-lt"/>
              </a:rPr>
              <a:t>9 Reasons Favoring the </a:t>
            </a:r>
            <a:br>
              <a:rPr lang="en-US" altLang="en-US" sz="3200" dirty="0">
                <a:solidFill>
                  <a:srgbClr val="00FFFF"/>
                </a:solidFill>
                <a:effectLst>
                  <a:outerShdw blurRad="38100" dist="38100" dir="2700000" algn="tl">
                    <a:srgbClr val="000000">
                      <a:alpha val="43137"/>
                    </a:srgbClr>
                  </a:outerShdw>
                </a:effectLst>
                <a:latin typeface="+mj-lt"/>
              </a:rPr>
            </a:br>
            <a:r>
              <a:rPr lang="en-US" altLang="en-US" sz="3200" dirty="0">
                <a:solidFill>
                  <a:srgbClr val="00FFFF"/>
                </a:solidFill>
                <a:effectLst>
                  <a:outerShdw blurRad="38100" dist="38100" dir="2700000" algn="tl">
                    <a:srgbClr val="000000">
                      <a:alpha val="43137"/>
                    </a:srgbClr>
                  </a:outerShdw>
                </a:effectLst>
                <a:latin typeface="+mj-lt"/>
              </a:rPr>
              <a:t>Progressive Sanctification View</a:t>
            </a:r>
          </a:p>
        </p:txBody>
      </p:sp>
      <p:pic>
        <p:nvPicPr>
          <p:cNvPr id="7" name="Picture 7" descr="http://i.ytimg.com/vi/nLKOhrQgc3M/hqdefaul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19500" y="53340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40392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909638" y="239713"/>
            <a:ext cx="7324725" cy="4401205"/>
          </a:xfrm>
          <a:prstGeom prst="rect">
            <a:avLst/>
          </a:prstGeom>
          <a:noFill/>
          <a:ln w="28575">
            <a:noFill/>
            <a:miter lim="800000"/>
            <a:headEnd/>
            <a:tailEnd/>
          </a:ln>
        </p:spPr>
        <p:txBody>
          <a:bodyPr>
            <a:spAutoFit/>
          </a:bodyPr>
          <a:lstStyle/>
          <a:p>
            <a:pPr algn="ctr" eaLnBrk="1" fontAlgn="auto" hangingPunct="1">
              <a:spcBef>
                <a:spcPts val="0"/>
              </a:spcBef>
              <a:spcAft>
                <a:spcPts val="2400"/>
              </a:spcAft>
              <a:defRPr/>
            </a:pPr>
            <a:r>
              <a:rPr lang="en-US" altLang="en-US" sz="4400" b="1" dirty="0">
                <a:solidFill>
                  <a:srgbClr val="00FFFF"/>
                </a:solidFill>
                <a:effectLst>
                  <a:outerShdw blurRad="38100" dist="38100" dir="2700000" algn="tl">
                    <a:srgbClr val="000000">
                      <a:alpha val="43137"/>
                    </a:srgbClr>
                  </a:outerShdw>
                </a:effectLst>
                <a:latin typeface="Calibri" panose="020F0502020204030204" pitchFamily="34" charset="0"/>
              </a:rPr>
              <a:t>2 Cor. 13:3 (NASB)</a:t>
            </a:r>
          </a:p>
          <a:p>
            <a:pPr lvl="0" algn="just">
              <a:spcBef>
                <a:spcPct val="20000"/>
              </a:spcBef>
              <a:buClr>
                <a:srgbClr val="00FFFF"/>
              </a:buClr>
              <a:buSzPct val="75000"/>
              <a:defRPr/>
            </a:pPr>
            <a:r>
              <a:rPr lang="en-US" sz="4000" kern="0" dirty="0">
                <a:solidFill>
                  <a:srgbClr val="FFFFFF"/>
                </a:solidFill>
                <a:effectLst>
                  <a:outerShdw blurRad="38100" dist="38100" dir="2700000" algn="tl">
                    <a:srgbClr val="000000"/>
                  </a:outerShdw>
                </a:effectLst>
                <a:latin typeface="Calibri" panose="020F0502020204030204" pitchFamily="34" charset="0"/>
                <a:cs typeface="+mn-cs"/>
              </a:rPr>
              <a:t>“Since you are seeking for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rPr>
              <a:t>proof</a:t>
            </a:r>
            <a:r>
              <a:rPr lang="en-US" sz="4000" kern="0" dirty="0">
                <a:solidFill>
                  <a:srgbClr val="FFFFFF"/>
                </a:solidFill>
                <a:effectLst>
                  <a:outerShdw blurRad="38100" dist="38100" dir="2700000" algn="tl">
                    <a:srgbClr val="000000"/>
                  </a:outerShdw>
                </a:effectLst>
                <a:latin typeface="Calibri" panose="020F0502020204030204" pitchFamily="34" charset="0"/>
                <a:cs typeface="+mn-cs"/>
              </a:rPr>
              <a:t> of the Christ who speaks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rPr>
              <a:t>in me</a:t>
            </a:r>
            <a:r>
              <a:rPr lang="en-US" sz="4000" kern="0" dirty="0">
                <a:solidFill>
                  <a:srgbClr val="FFFFFF"/>
                </a:solidFill>
                <a:effectLst>
                  <a:outerShdw blurRad="38100" dist="38100" dir="2700000" algn="tl">
                    <a:srgbClr val="000000"/>
                  </a:outerShdw>
                </a:effectLst>
                <a:latin typeface="Calibri" panose="020F0502020204030204" pitchFamily="34" charset="0"/>
                <a:cs typeface="+mn-cs"/>
              </a:rPr>
              <a:t>, and who is not weak toward you, but mighty in you.”</a:t>
            </a:r>
          </a:p>
          <a:p>
            <a:pPr lvl="0" algn="just">
              <a:spcBef>
                <a:spcPct val="20000"/>
              </a:spcBef>
              <a:buClr>
                <a:srgbClr val="00FFFF"/>
              </a:buClr>
              <a:buSzPct val="75000"/>
              <a:defRPr/>
            </a:pPr>
            <a:endParaRPr lang="en-US" sz="4000" kern="0" dirty="0">
              <a:solidFill>
                <a:srgbClr val="FFFFFF"/>
              </a:solidFill>
              <a:effectLst>
                <a:outerShdw blurRad="38100" dist="38100" dir="2700000" algn="tl">
                  <a:srgbClr val="000000"/>
                </a:outerShdw>
              </a:effectLst>
              <a:latin typeface="Calibri" panose="020F0502020204030204" pitchFamily="34" charset="0"/>
            </a:endParaRPr>
          </a:p>
        </p:txBody>
      </p:sp>
    </p:spTree>
    <p:extLst>
      <p:ext uri="{BB962C8B-B14F-4D97-AF65-F5344CB8AC3E}">
        <p14:creationId xmlns:p14="http://schemas.microsoft.com/office/powerpoint/2010/main" val="4212501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176214" y="239713"/>
            <a:ext cx="8791574" cy="4893647"/>
          </a:xfrm>
          <a:prstGeom prst="rect">
            <a:avLst/>
          </a:prstGeom>
          <a:noFill/>
          <a:ln w="28575">
            <a:noFill/>
            <a:miter lim="800000"/>
            <a:headEnd/>
            <a:tailEnd/>
          </a:ln>
        </p:spPr>
        <p:txBody>
          <a:bodyPr wrap="square">
            <a:spAutoFit/>
          </a:bodyPr>
          <a:lstStyle/>
          <a:p>
            <a:pPr algn="ctr" eaLnBrk="1" fontAlgn="auto" hangingPunct="1">
              <a:spcBef>
                <a:spcPts val="0"/>
              </a:spcBef>
              <a:spcAft>
                <a:spcPts val="2400"/>
              </a:spcAft>
              <a:defRPr/>
            </a:pPr>
            <a:r>
              <a:rPr lang="en-US" altLang="en-US" sz="4400" b="1" dirty="0">
                <a:solidFill>
                  <a:srgbClr val="00FFFF"/>
                </a:solidFill>
                <a:effectLst>
                  <a:outerShdw blurRad="38100" dist="38100" dir="2700000" algn="tl">
                    <a:srgbClr val="000000">
                      <a:alpha val="43137"/>
                    </a:srgbClr>
                  </a:outerShdw>
                </a:effectLst>
                <a:latin typeface="Calibri" panose="020F0502020204030204" pitchFamily="34" charset="0"/>
              </a:rPr>
              <a:t>2 Cor. 13:6-7 (NASB)</a:t>
            </a:r>
          </a:p>
          <a:p>
            <a:pPr algn="just">
              <a:spcBef>
                <a:spcPct val="20000"/>
              </a:spcBef>
              <a:buClr>
                <a:srgbClr val="00FFFF"/>
              </a:buClr>
              <a:buSzPct val="75000"/>
              <a:defRPr/>
            </a:pPr>
            <a:r>
              <a:rPr lang="en-US" altLang="en-US" sz="4000" dirty="0">
                <a:solidFill>
                  <a:schemeClr val="bg1"/>
                </a:solidFill>
                <a:latin typeface="Calibri" panose="020F0502020204030204" pitchFamily="34" charset="0"/>
              </a:rPr>
              <a:t>“</a:t>
            </a:r>
            <a:r>
              <a:rPr lang="en-US" altLang="en-US" sz="4000" baseline="30000" dirty="0">
                <a:solidFill>
                  <a:schemeClr val="bg1"/>
                </a:solidFill>
                <a:latin typeface="Calibri" panose="020F0502020204030204" pitchFamily="34" charset="0"/>
              </a:rPr>
              <a:t>6 </a:t>
            </a:r>
            <a:r>
              <a:rPr lang="en-US" altLang="en-US" sz="4000" dirty="0">
                <a:solidFill>
                  <a:schemeClr val="bg1"/>
                </a:solidFill>
                <a:latin typeface="Calibri" panose="020F0502020204030204" pitchFamily="34" charset="0"/>
              </a:rPr>
              <a:t>But I trust that you will realize that we ourselves </a:t>
            </a:r>
            <a:r>
              <a:rPr lang="en-US" altLang="en-US" sz="4000" b="1" u="sng" dirty="0">
                <a:solidFill>
                  <a:srgbClr val="FFFFCC"/>
                </a:solidFill>
                <a:effectLst>
                  <a:outerShdw blurRad="38100" dist="38100" dir="2700000" algn="tl">
                    <a:srgbClr val="000000">
                      <a:alpha val="43137"/>
                    </a:srgbClr>
                  </a:outerShdw>
                </a:effectLst>
                <a:latin typeface="Calibri" panose="020F0502020204030204" pitchFamily="34" charset="0"/>
              </a:rPr>
              <a:t>do not fail the test</a:t>
            </a:r>
            <a:r>
              <a:rPr lang="en-US" altLang="en-US" sz="4000" dirty="0">
                <a:solidFill>
                  <a:schemeClr val="bg1"/>
                </a:solidFill>
                <a:latin typeface="Calibri" panose="020F0502020204030204" pitchFamily="34" charset="0"/>
              </a:rPr>
              <a:t>. </a:t>
            </a:r>
            <a:r>
              <a:rPr lang="en-US" altLang="en-US" sz="4000" baseline="30000" dirty="0">
                <a:solidFill>
                  <a:schemeClr val="bg1"/>
                </a:solidFill>
                <a:latin typeface="Calibri" panose="020F0502020204030204" pitchFamily="34" charset="0"/>
              </a:rPr>
              <a:t>7 </a:t>
            </a:r>
            <a:r>
              <a:rPr lang="en-US" altLang="en-US" sz="4000" dirty="0">
                <a:solidFill>
                  <a:schemeClr val="bg1"/>
                </a:solidFill>
                <a:latin typeface="Calibri" panose="020F0502020204030204" pitchFamily="34" charset="0"/>
              </a:rPr>
              <a:t>Now we pray to God that you do no wrong; not that we ourselves may appear approved, but that you may do what is right, even though we may appear </a:t>
            </a:r>
            <a:r>
              <a:rPr lang="en-US" altLang="en-US" sz="4000" b="1" u="sng" dirty="0">
                <a:solidFill>
                  <a:srgbClr val="FFFFCC"/>
                </a:solidFill>
                <a:effectLst>
                  <a:outerShdw blurRad="38100" dist="38100" dir="2700000" algn="tl">
                    <a:srgbClr val="000000">
                      <a:alpha val="43137"/>
                    </a:srgbClr>
                  </a:outerShdw>
                </a:effectLst>
                <a:latin typeface="Calibri" panose="020F0502020204030204" pitchFamily="34" charset="0"/>
              </a:rPr>
              <a:t>unapproved</a:t>
            </a:r>
            <a:r>
              <a:rPr lang="en-US" altLang="en-US" sz="4000" dirty="0">
                <a:solidFill>
                  <a:schemeClr val="bg1"/>
                </a:solidFill>
                <a:latin typeface="Calibri" panose="020F0502020204030204" pitchFamily="34" charset="0"/>
              </a:rPr>
              <a:t>.”</a:t>
            </a:r>
            <a:endParaRPr lang="en-US" sz="4000" kern="0" dirty="0">
              <a:solidFill>
                <a:srgbClr val="FFFFFF"/>
              </a:solidFill>
              <a:effectLst>
                <a:outerShdw blurRad="38100" dist="38100" dir="2700000" algn="tl">
                  <a:srgbClr val="000000"/>
                </a:outerShdw>
              </a:effectLst>
              <a:latin typeface="Calibri" panose="020F0502020204030204" pitchFamily="34" charset="0"/>
            </a:endParaRPr>
          </a:p>
        </p:txBody>
      </p:sp>
    </p:spTree>
    <p:extLst>
      <p:ext uri="{BB962C8B-B14F-4D97-AF65-F5344CB8AC3E}">
        <p14:creationId xmlns:p14="http://schemas.microsoft.com/office/powerpoint/2010/main" val="31979734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12" name="Rectangle 2"/>
          <p:cNvSpPr txBox="1">
            <a:spLocks/>
          </p:cNvSpPr>
          <p:nvPr/>
        </p:nvSpPr>
        <p:spPr bwMode="auto">
          <a:xfrm>
            <a:off x="1276350" y="152400"/>
            <a:ext cx="65913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srgbClr val="00FFFF"/>
                </a:solidFill>
                <a:effectLst>
                  <a:outerShdw blurRad="38100" dist="38100" dir="2700000" algn="tl">
                    <a:srgbClr val="000000">
                      <a:alpha val="43137"/>
                    </a:srgbClr>
                  </a:outerShdw>
                </a:effectLst>
                <a:uLnTx/>
                <a:uFillTx/>
                <a:latin typeface="Calibri" panose="020F0502020204030204" pitchFamily="34" charset="0"/>
                <a:ea typeface="+mj-ea"/>
                <a:cs typeface="+mj-cs"/>
              </a:rPr>
              <a:t>2 Corinthians  13:5 (NASB)</a:t>
            </a:r>
          </a:p>
        </p:txBody>
      </p:sp>
      <p:sp>
        <p:nvSpPr>
          <p:cNvPr id="13" name="Rectangle 3"/>
          <p:cNvSpPr txBox="1">
            <a:spLocks/>
          </p:cNvSpPr>
          <p:nvPr/>
        </p:nvSpPr>
        <p:spPr bwMode="auto">
          <a:xfrm>
            <a:off x="228600" y="990600"/>
            <a:ext cx="8739188"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lvl="0" indent="0" algn="just">
              <a:spcBef>
                <a:spcPct val="0"/>
              </a:spcBef>
              <a:buClrTx/>
              <a:buSzTx/>
              <a:buNone/>
            </a:pPr>
            <a:r>
              <a:rPr lang="en-US" altLang="en-US" sz="4000" dirty="0">
                <a:solidFill>
                  <a:srgbClr val="FFFFFF"/>
                </a:solidFill>
                <a:effectLst/>
                <a:cs typeface="Arial" panose="020B0604020202020204" pitchFamily="34" charset="0"/>
              </a:rPr>
              <a:t>“Test yourselves </a:t>
            </a:r>
            <a:r>
              <a:rPr lang="en-US" altLang="en-US" sz="4000" i="1" dirty="0">
                <a:solidFill>
                  <a:srgbClr val="FFFFFF"/>
                </a:solidFill>
                <a:effectLst/>
                <a:cs typeface="Arial" panose="020B0604020202020204" pitchFamily="34" charset="0"/>
              </a:rPr>
              <a:t>to see</a:t>
            </a:r>
            <a:r>
              <a:rPr lang="en-US" altLang="en-US" sz="4000" dirty="0">
                <a:solidFill>
                  <a:srgbClr val="FFFFFF"/>
                </a:solidFill>
                <a:effectLst/>
                <a:cs typeface="Arial" panose="020B0604020202020204" pitchFamily="34" charset="0"/>
              </a:rPr>
              <a:t> if you are in the faith; </a:t>
            </a:r>
            <a:r>
              <a:rPr lang="en-US" altLang="en-US" sz="4000" b="1" u="sng" dirty="0">
                <a:solidFill>
                  <a:srgbClr val="FFFFCC"/>
                </a:solidFill>
                <a:effectLst>
                  <a:outerShdw blurRad="38100" dist="38100" dir="2700000" algn="tl">
                    <a:srgbClr val="000000">
                      <a:alpha val="43137"/>
                    </a:srgbClr>
                  </a:outerShdw>
                </a:effectLst>
              </a:rPr>
              <a:t>examine</a:t>
            </a:r>
            <a:r>
              <a:rPr lang="en-US" altLang="en-US" sz="4000" dirty="0">
                <a:solidFill>
                  <a:srgbClr val="FFFFFF"/>
                </a:solidFill>
                <a:effectLst/>
                <a:cs typeface="Arial" panose="020B0604020202020204" pitchFamily="34" charset="0"/>
              </a:rPr>
              <a:t> yourselves! Or do you not recognize this about yourselves, that </a:t>
            </a:r>
            <a:r>
              <a:rPr lang="en-US" altLang="en-US" sz="4000" b="1" u="sng" dirty="0">
                <a:solidFill>
                  <a:srgbClr val="FFFFCC"/>
                </a:solidFill>
                <a:effectLst>
                  <a:outerShdw blurRad="38100" dist="38100" dir="2700000" algn="tl">
                    <a:srgbClr val="000000">
                      <a:alpha val="43137"/>
                    </a:srgbClr>
                  </a:outerShdw>
                </a:effectLst>
              </a:rPr>
              <a:t>Jesus Christ is in you</a:t>
            </a:r>
            <a:r>
              <a:rPr lang="en-US" altLang="en-US" sz="4000" dirty="0">
                <a:solidFill>
                  <a:srgbClr val="FFFFFF"/>
                </a:solidFill>
                <a:effectLst/>
                <a:cs typeface="Arial" panose="020B0604020202020204" pitchFamily="34" charset="0"/>
              </a:rPr>
              <a:t>—unless indeed you </a:t>
            </a:r>
            <a:r>
              <a:rPr lang="en-US" altLang="en-US" sz="4000" b="1" u="sng" dirty="0">
                <a:solidFill>
                  <a:srgbClr val="FFFFCC"/>
                </a:solidFill>
                <a:effectLst>
                  <a:outerShdw blurRad="38100" dist="38100" dir="2700000" algn="tl">
                    <a:srgbClr val="000000">
                      <a:alpha val="43137"/>
                    </a:srgbClr>
                  </a:outerShdw>
                </a:effectLst>
              </a:rPr>
              <a:t>fail the test</a:t>
            </a:r>
            <a:r>
              <a:rPr lang="en-US" altLang="en-US" sz="4000" dirty="0">
                <a:solidFill>
                  <a:srgbClr val="FFFFFF"/>
                </a:solidFill>
                <a:effectLst/>
                <a:cs typeface="Arial" panose="020B0604020202020204" pitchFamily="34" charset="0"/>
              </a:rPr>
              <a:t>?”</a:t>
            </a:r>
          </a:p>
        </p:txBody>
      </p:sp>
    </p:spTree>
    <p:extLst>
      <p:ext uri="{BB962C8B-B14F-4D97-AF65-F5344CB8AC3E}">
        <p14:creationId xmlns:p14="http://schemas.microsoft.com/office/powerpoint/2010/main" val="31623710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bwMode="auto">
          <a:xfrm>
            <a:off x="171450" y="1600200"/>
            <a:ext cx="88011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684213" marR="0" lvl="0" indent="-684213" algn="l" defTabSz="914400" rtl="0" eaLnBrk="0" fontAlgn="base" latinLnBrk="0" hangingPunct="0">
              <a:lnSpc>
                <a:spcPct val="100000"/>
              </a:lnSpc>
              <a:spcBef>
                <a:spcPts val="0"/>
              </a:spcBef>
              <a:spcAft>
                <a:spcPts val="2400"/>
              </a:spcAft>
              <a:buClr>
                <a:srgbClr val="00FFFF"/>
              </a:buClr>
              <a:buSzPct val="100000"/>
              <a:buFont typeface="+mj-lt"/>
              <a:buAutoNum type="romanUcPeriod" startAt="6"/>
              <a:tabLst/>
              <a:defRPr/>
            </a:pPr>
            <a:r>
              <a:rPr lang="en-US" sz="2800" kern="0" dirty="0">
                <a:solidFill>
                  <a:srgbClr val="FFFFFF"/>
                </a:solidFill>
              </a:rPr>
              <a:t>Reform View Destroys the Passage's Symmetry</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lang="en-US" sz="2800" b="1" u="sng" kern="0" dirty="0">
                <a:solidFill>
                  <a:srgbClr val="FFFFCC"/>
                </a:solidFill>
                <a:effectLst>
                  <a:outerShdw blurRad="38100" dist="38100" dir="2700000" algn="tl">
                    <a:srgbClr val="000000">
                      <a:alpha val="43137"/>
                    </a:srgbClr>
                  </a:outerShdw>
                </a:effectLst>
              </a:rPr>
              <a:t>Only Believers Experience Discipline</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rPr>
              <a:t>Scripture Nowhere Tells Believers to Test the Authenticity of Their Faith</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rPr>
              <a:t>The Reformed View Damages Assurance of Salvation</a:t>
            </a:r>
          </a:p>
        </p:txBody>
      </p:sp>
      <p:sp>
        <p:nvSpPr>
          <p:cNvPr id="6" name="Title 4"/>
          <p:cNvSpPr txBox="1">
            <a:spLocks/>
          </p:cNvSpPr>
          <p:nvPr/>
        </p:nvSpPr>
        <p:spPr bwMode="auto">
          <a:xfrm>
            <a:off x="114300" y="3048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a:r>
              <a:rPr lang="en-US" altLang="en-US" sz="3200" dirty="0">
                <a:solidFill>
                  <a:srgbClr val="00FFFF"/>
                </a:solidFill>
                <a:effectLst>
                  <a:outerShdw blurRad="38100" dist="38100" dir="2700000" algn="tl">
                    <a:srgbClr val="000000">
                      <a:alpha val="43137"/>
                    </a:srgbClr>
                  </a:outerShdw>
                </a:effectLst>
                <a:latin typeface="+mj-lt"/>
              </a:rPr>
              <a:t>9 Reasons Favoring the </a:t>
            </a:r>
            <a:br>
              <a:rPr lang="en-US" altLang="en-US" sz="3200" dirty="0">
                <a:solidFill>
                  <a:srgbClr val="00FFFF"/>
                </a:solidFill>
                <a:effectLst>
                  <a:outerShdw blurRad="38100" dist="38100" dir="2700000" algn="tl">
                    <a:srgbClr val="000000">
                      <a:alpha val="43137"/>
                    </a:srgbClr>
                  </a:outerShdw>
                </a:effectLst>
                <a:latin typeface="+mj-lt"/>
              </a:rPr>
            </a:br>
            <a:r>
              <a:rPr lang="en-US" altLang="en-US" sz="3200" dirty="0">
                <a:solidFill>
                  <a:srgbClr val="00FFFF"/>
                </a:solidFill>
                <a:effectLst>
                  <a:outerShdw blurRad="38100" dist="38100" dir="2700000" algn="tl">
                    <a:srgbClr val="000000">
                      <a:alpha val="43137"/>
                    </a:srgbClr>
                  </a:outerShdw>
                </a:effectLst>
                <a:latin typeface="+mj-lt"/>
              </a:rPr>
              <a:t>Progressive Sanctification View</a:t>
            </a:r>
          </a:p>
        </p:txBody>
      </p:sp>
      <p:pic>
        <p:nvPicPr>
          <p:cNvPr id="7" name="Picture 7" descr="http://i.ytimg.com/vi/nLKOhrQgc3M/hqdefaul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19500" y="53340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78259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909638" y="239713"/>
            <a:ext cx="7324725" cy="3662541"/>
          </a:xfrm>
          <a:prstGeom prst="rect">
            <a:avLst/>
          </a:prstGeom>
          <a:noFill/>
          <a:ln w="28575">
            <a:noFill/>
            <a:miter lim="800000"/>
            <a:headEnd/>
            <a:tailEnd/>
          </a:ln>
        </p:spPr>
        <p:txBody>
          <a:bodyPr>
            <a:spAutoFit/>
          </a:bodyPr>
          <a:lstStyle/>
          <a:p>
            <a:pPr algn="ctr" eaLnBrk="1" fontAlgn="auto" hangingPunct="1">
              <a:spcBef>
                <a:spcPts val="0"/>
              </a:spcBef>
              <a:spcAft>
                <a:spcPts val="2400"/>
              </a:spcAft>
              <a:defRPr/>
            </a:pPr>
            <a:r>
              <a:rPr lang="en-US" altLang="en-US" sz="4400" b="1" dirty="0">
                <a:solidFill>
                  <a:srgbClr val="00FFFF"/>
                </a:solidFill>
                <a:effectLst>
                  <a:outerShdw blurRad="38100" dist="38100" dir="2700000" algn="tl">
                    <a:srgbClr val="000000">
                      <a:alpha val="43137"/>
                    </a:srgbClr>
                  </a:outerShdw>
                </a:effectLst>
                <a:latin typeface="Calibri" panose="020F0502020204030204" pitchFamily="34" charset="0"/>
              </a:rPr>
              <a:t>2 Cor. 13:1 (NASB)</a:t>
            </a:r>
          </a:p>
          <a:p>
            <a:pPr lvl="0" algn="just">
              <a:spcBef>
                <a:spcPct val="20000"/>
              </a:spcBef>
              <a:buClr>
                <a:srgbClr val="00FFFF"/>
              </a:buClr>
              <a:buSzPct val="75000"/>
              <a:defRPr/>
            </a:pPr>
            <a:r>
              <a:rPr lang="en-US" sz="4000" kern="0" dirty="0">
                <a:solidFill>
                  <a:srgbClr val="FFFFFF"/>
                </a:solidFill>
                <a:effectLst>
                  <a:outerShdw blurRad="38100" dist="38100" dir="2700000" algn="tl">
                    <a:srgbClr val="000000"/>
                  </a:outerShdw>
                </a:effectLst>
                <a:latin typeface="Calibri" panose="020F0502020204030204" pitchFamily="34" charset="0"/>
                <a:cs typeface="+mn-cs"/>
              </a:rPr>
              <a:t>“</a:t>
            </a:r>
            <a:r>
              <a:rPr lang="en-US" sz="4000" dirty="0">
                <a:solidFill>
                  <a:srgbClr val="FFFFFF"/>
                </a:solidFill>
                <a:latin typeface="Calibri" panose="020F0502020204030204" pitchFamily="34" charset="0"/>
              </a:rPr>
              <a:t>This</a:t>
            </a:r>
            <a:r>
              <a:rPr lang="en-US" sz="4000" kern="0" dirty="0">
                <a:solidFill>
                  <a:srgbClr val="FFFFFF"/>
                </a:solidFill>
                <a:effectLst>
                  <a:outerShdw blurRad="38100" dist="38100" dir="2700000" algn="tl">
                    <a:srgbClr val="000000"/>
                  </a:outerShdw>
                </a:effectLst>
                <a:latin typeface="Calibri" panose="020F0502020204030204" pitchFamily="34" charset="0"/>
                <a:cs typeface="+mn-cs"/>
              </a:rPr>
              <a:t> is the third time I am coming to you. </a:t>
            </a:r>
            <a:r>
              <a:rPr lang="en-US" sz="4000" kern="0" cap="small" dirty="0">
                <a:solidFill>
                  <a:srgbClr val="FFFFFF"/>
                </a:solidFill>
                <a:effectLst>
                  <a:outerShdw blurRad="38100" dist="38100" dir="2700000" algn="tl">
                    <a:srgbClr val="000000"/>
                  </a:outerShdw>
                </a:effectLst>
                <a:latin typeface="Calibri" panose="020F0502020204030204" pitchFamily="34" charset="0"/>
                <a:cs typeface="+mn-cs"/>
              </a:rPr>
              <a:t>Every fact is to be confirmed by the testimony of two or three witnesses</a:t>
            </a:r>
            <a:r>
              <a:rPr lang="en-US" sz="4000" kern="0" dirty="0">
                <a:solidFill>
                  <a:srgbClr val="FFFFFF"/>
                </a:solidFill>
                <a:effectLst>
                  <a:outerShdw blurRad="38100" dist="38100" dir="2700000" algn="tl">
                    <a:srgbClr val="000000"/>
                  </a:outerShdw>
                </a:effectLst>
                <a:latin typeface="Calibri" panose="020F0502020204030204" pitchFamily="34" charset="0"/>
                <a:cs typeface="+mn-cs"/>
              </a:rPr>
              <a:t>.”</a:t>
            </a:r>
          </a:p>
        </p:txBody>
      </p:sp>
    </p:spTree>
    <p:extLst>
      <p:ext uri="{BB962C8B-B14F-4D97-AF65-F5344CB8AC3E}">
        <p14:creationId xmlns:p14="http://schemas.microsoft.com/office/powerpoint/2010/main" val="27286971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176214" y="239713"/>
            <a:ext cx="8791574" cy="4770537"/>
          </a:xfrm>
          <a:prstGeom prst="rect">
            <a:avLst/>
          </a:prstGeom>
          <a:noFill/>
          <a:ln w="28575">
            <a:noFill/>
            <a:miter lim="800000"/>
            <a:headEnd/>
            <a:tailEnd/>
          </a:ln>
        </p:spPr>
        <p:txBody>
          <a:bodyPr wrap="square">
            <a:spAutoFit/>
          </a:bodyPr>
          <a:lstStyle/>
          <a:p>
            <a:pPr algn="ctr" eaLnBrk="1" fontAlgn="auto" hangingPunct="1">
              <a:spcBef>
                <a:spcPts val="0"/>
              </a:spcBef>
              <a:spcAft>
                <a:spcPts val="2400"/>
              </a:spcAft>
              <a:defRPr/>
            </a:pPr>
            <a:r>
              <a:rPr lang="en-US" altLang="en-US" sz="4400" b="1" dirty="0">
                <a:solidFill>
                  <a:srgbClr val="00FFFF"/>
                </a:solidFill>
                <a:effectLst>
                  <a:outerShdw blurRad="38100" dist="38100" dir="2700000" algn="tl">
                    <a:srgbClr val="000000">
                      <a:alpha val="43137"/>
                    </a:srgbClr>
                  </a:outerShdw>
                </a:effectLst>
                <a:latin typeface="Calibri" panose="020F0502020204030204" pitchFamily="34" charset="0"/>
              </a:rPr>
              <a:t>Matt. 18:15-17 (NASB)</a:t>
            </a:r>
          </a:p>
          <a:p>
            <a:pPr lvl="0" algn="just">
              <a:defRPr/>
            </a:pPr>
            <a:r>
              <a:rPr lang="en-US" sz="3000" baseline="30000" dirty="0">
                <a:solidFill>
                  <a:srgbClr val="FFFFFF"/>
                </a:solidFill>
                <a:latin typeface="Calibri" panose="020F0502020204030204" pitchFamily="34" charset="0"/>
              </a:rPr>
              <a:t>15 </a:t>
            </a:r>
            <a:r>
              <a:rPr lang="en-US" sz="3000" dirty="0">
                <a:solidFill>
                  <a:srgbClr val="FFFFFF"/>
                </a:solidFill>
                <a:latin typeface="Calibri" panose="020F0502020204030204" pitchFamily="34" charset="0"/>
              </a:rPr>
              <a:t>“If your brother sins, go and show him his fault in private; if he listens to you, you have won your brother. </a:t>
            </a:r>
            <a:r>
              <a:rPr lang="en-US" sz="3000" baseline="30000" dirty="0">
                <a:solidFill>
                  <a:srgbClr val="FFFFFF"/>
                </a:solidFill>
                <a:latin typeface="Calibri" panose="020F0502020204030204" pitchFamily="34" charset="0"/>
              </a:rPr>
              <a:t>16 </a:t>
            </a:r>
            <a:r>
              <a:rPr lang="en-US" sz="3000" dirty="0">
                <a:solidFill>
                  <a:srgbClr val="FFFFFF"/>
                </a:solidFill>
                <a:latin typeface="Calibri" panose="020F0502020204030204" pitchFamily="34" charset="0"/>
              </a:rPr>
              <a:t>But if he does not listen </a:t>
            </a:r>
            <a:r>
              <a:rPr lang="en-US" sz="3000" i="1" dirty="0">
                <a:solidFill>
                  <a:srgbClr val="FFFFFF"/>
                </a:solidFill>
                <a:latin typeface="Calibri" panose="020F0502020204030204" pitchFamily="34" charset="0"/>
              </a:rPr>
              <a:t>to you</a:t>
            </a:r>
            <a:r>
              <a:rPr lang="en-US" sz="3000" dirty="0">
                <a:solidFill>
                  <a:srgbClr val="FFFFFF"/>
                </a:solidFill>
                <a:latin typeface="Calibri" panose="020F0502020204030204" pitchFamily="34" charset="0"/>
              </a:rPr>
              <a:t>, take one or two more with you, so that </a:t>
            </a:r>
            <a:r>
              <a:rPr lang="en-US" sz="3000" cap="small" dirty="0">
                <a:solidFill>
                  <a:srgbClr val="FFFFFF"/>
                </a:solidFill>
                <a:latin typeface="Calibri" panose="020F0502020204030204" pitchFamily="34" charset="0"/>
              </a:rPr>
              <a:t>by the mouth of two or three witnesses every</a:t>
            </a:r>
            <a:r>
              <a:rPr lang="en-US" sz="3000" dirty="0">
                <a:solidFill>
                  <a:srgbClr val="FFFFFF"/>
                </a:solidFill>
                <a:latin typeface="Calibri" panose="020F0502020204030204" pitchFamily="34" charset="0"/>
              </a:rPr>
              <a:t> </a:t>
            </a:r>
            <a:r>
              <a:rPr lang="en-US" sz="3000" cap="small" dirty="0">
                <a:solidFill>
                  <a:srgbClr val="FFFFFF"/>
                </a:solidFill>
                <a:latin typeface="Calibri" panose="020F0502020204030204" pitchFamily="34" charset="0"/>
              </a:rPr>
              <a:t>fact may be confirmed</a:t>
            </a:r>
            <a:r>
              <a:rPr lang="en-US" sz="3000" dirty="0">
                <a:solidFill>
                  <a:srgbClr val="FFFFFF"/>
                </a:solidFill>
                <a:latin typeface="Calibri" panose="020F0502020204030204" pitchFamily="34" charset="0"/>
              </a:rPr>
              <a:t>. </a:t>
            </a:r>
            <a:r>
              <a:rPr lang="en-US" sz="3000" baseline="30000" dirty="0">
                <a:solidFill>
                  <a:srgbClr val="FFFFFF"/>
                </a:solidFill>
                <a:latin typeface="Calibri" panose="020F0502020204030204" pitchFamily="34" charset="0"/>
              </a:rPr>
              <a:t>17 </a:t>
            </a:r>
            <a:r>
              <a:rPr lang="en-US" sz="3000" dirty="0">
                <a:solidFill>
                  <a:srgbClr val="FFFFFF"/>
                </a:solidFill>
                <a:latin typeface="Calibri" panose="020F0502020204030204" pitchFamily="34" charset="0"/>
              </a:rPr>
              <a:t>If he refuses to listen to them, tell it to the church; and if he refuses to listen even to the church, let him be to you as a Gentile and a tax collector.”</a:t>
            </a:r>
            <a:endParaRPr lang="en-US" altLang="en-US" sz="3000" dirty="0">
              <a:solidFill>
                <a:srgbClr val="FFFFFF"/>
              </a:solidFill>
              <a:latin typeface="Calibri" panose="020F0502020204030204" pitchFamily="34" charset="0"/>
            </a:endParaRPr>
          </a:p>
        </p:txBody>
      </p:sp>
    </p:spTree>
    <p:extLst>
      <p:ext uri="{BB962C8B-B14F-4D97-AF65-F5344CB8AC3E}">
        <p14:creationId xmlns:p14="http://schemas.microsoft.com/office/powerpoint/2010/main" val="3933640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228600" y="152400"/>
            <a:ext cx="86868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ctr">
              <a:spcBef>
                <a:spcPct val="0"/>
              </a:spcBef>
              <a:spcAft>
                <a:spcPts val="2400"/>
              </a:spcAft>
              <a:buClrTx/>
              <a:buSzTx/>
              <a:buFontTx/>
              <a:buNone/>
            </a:pPr>
            <a:r>
              <a:rPr lang="en-US" altLang="en-US" sz="4400" b="1" dirty="0">
                <a:solidFill>
                  <a:srgbClr val="00FFFF"/>
                </a:solidFill>
                <a:effectLst>
                  <a:outerShdw blurRad="38100" dist="38100" dir="2700000" algn="tl">
                    <a:srgbClr val="000000">
                      <a:alpha val="43137"/>
                    </a:srgbClr>
                  </a:outerShdw>
                </a:effectLst>
                <a:latin typeface="+mn-lt"/>
                <a:ea typeface="+mj-ea"/>
                <a:cs typeface="+mj-cs"/>
              </a:rPr>
              <a:t>2 Cor. 13:5 (NASB)</a:t>
            </a:r>
          </a:p>
          <a:p>
            <a:pPr algn="just">
              <a:spcBef>
                <a:spcPct val="0"/>
              </a:spcBef>
              <a:buClrTx/>
              <a:buSzTx/>
              <a:buFontTx/>
              <a:buNone/>
            </a:pPr>
            <a:r>
              <a:rPr lang="en-US" altLang="en-US" sz="4000" dirty="0">
                <a:solidFill>
                  <a:schemeClr val="bg1"/>
                </a:solidFill>
                <a:latin typeface="+mn-lt"/>
              </a:rPr>
              <a:t>“Test yourselves to see if you are in the faith; examine yourselves! Or do you not recognize this about yourselves, that Jesus Christ is in you—unless indeed you fail the test?”</a:t>
            </a:r>
          </a:p>
        </p:txBody>
      </p:sp>
    </p:spTree>
    <p:extLst>
      <p:ext uri="{BB962C8B-B14F-4D97-AF65-F5344CB8AC3E}">
        <p14:creationId xmlns:p14="http://schemas.microsoft.com/office/powerpoint/2010/main" val="29742315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bwMode="auto">
          <a:xfrm>
            <a:off x="171450" y="1600200"/>
            <a:ext cx="88011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684213" marR="0" lvl="0" indent="-684213" algn="l" defTabSz="914400" rtl="0" eaLnBrk="0" fontAlgn="base" latinLnBrk="0" hangingPunct="0">
              <a:lnSpc>
                <a:spcPct val="100000"/>
              </a:lnSpc>
              <a:spcBef>
                <a:spcPts val="0"/>
              </a:spcBef>
              <a:spcAft>
                <a:spcPts val="2400"/>
              </a:spcAft>
              <a:buClr>
                <a:srgbClr val="00FFFF"/>
              </a:buClr>
              <a:buSzPct val="100000"/>
              <a:buFont typeface="+mj-lt"/>
              <a:buAutoNum type="romanUcPeriod" startAt="6"/>
              <a:tabLst/>
              <a:defRPr/>
            </a:pPr>
            <a:r>
              <a:rPr lang="en-US" sz="2800" kern="0" dirty="0">
                <a:solidFill>
                  <a:srgbClr val="FFFFFF"/>
                </a:solidFill>
              </a:rPr>
              <a:t>Reform View Destroys the Passage's Symmetry</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lang="en-US" sz="2800" kern="0" dirty="0">
                <a:solidFill>
                  <a:srgbClr val="FFFFFF"/>
                </a:solidFill>
              </a:rPr>
              <a:t>Only Believers Experience Discipline</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lang="en-US" sz="2800" b="1" u="sng" kern="0" dirty="0">
                <a:solidFill>
                  <a:srgbClr val="FFFFCC"/>
                </a:solidFill>
                <a:effectLst>
                  <a:outerShdw blurRad="38100" dist="38100" dir="2700000" algn="tl">
                    <a:srgbClr val="000000">
                      <a:alpha val="43137"/>
                    </a:srgbClr>
                  </a:outerShdw>
                </a:effectLst>
              </a:rPr>
              <a:t>Scripture Nowhere Tells Believers to Test the Authenticity of Their Faith</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rPr>
              <a:t>The Reformed View Damages Assurance of Salvation</a:t>
            </a:r>
          </a:p>
        </p:txBody>
      </p:sp>
      <p:sp>
        <p:nvSpPr>
          <p:cNvPr id="6" name="Title 4"/>
          <p:cNvSpPr txBox="1">
            <a:spLocks/>
          </p:cNvSpPr>
          <p:nvPr/>
        </p:nvSpPr>
        <p:spPr bwMode="auto">
          <a:xfrm>
            <a:off x="114300" y="3048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a:r>
              <a:rPr lang="en-US" altLang="en-US" sz="3200" dirty="0">
                <a:solidFill>
                  <a:srgbClr val="00FFFF"/>
                </a:solidFill>
                <a:effectLst>
                  <a:outerShdw blurRad="38100" dist="38100" dir="2700000" algn="tl">
                    <a:srgbClr val="000000">
                      <a:alpha val="43137"/>
                    </a:srgbClr>
                  </a:outerShdw>
                </a:effectLst>
                <a:latin typeface="+mj-lt"/>
              </a:rPr>
              <a:t>9 Reasons Favoring the </a:t>
            </a:r>
            <a:br>
              <a:rPr lang="en-US" altLang="en-US" sz="3200" dirty="0">
                <a:solidFill>
                  <a:srgbClr val="00FFFF"/>
                </a:solidFill>
                <a:effectLst>
                  <a:outerShdw blurRad="38100" dist="38100" dir="2700000" algn="tl">
                    <a:srgbClr val="000000">
                      <a:alpha val="43137"/>
                    </a:srgbClr>
                  </a:outerShdw>
                </a:effectLst>
                <a:latin typeface="+mj-lt"/>
              </a:rPr>
            </a:br>
            <a:r>
              <a:rPr lang="en-US" altLang="en-US" sz="3200" dirty="0">
                <a:solidFill>
                  <a:srgbClr val="00FFFF"/>
                </a:solidFill>
                <a:effectLst>
                  <a:outerShdw blurRad="38100" dist="38100" dir="2700000" algn="tl">
                    <a:srgbClr val="000000">
                      <a:alpha val="43137"/>
                    </a:srgbClr>
                  </a:outerShdw>
                </a:effectLst>
                <a:latin typeface="+mj-lt"/>
              </a:rPr>
              <a:t>Progressive Sanctification View</a:t>
            </a:r>
          </a:p>
        </p:txBody>
      </p:sp>
      <p:pic>
        <p:nvPicPr>
          <p:cNvPr id="7" name="Picture 7" descr="http://i.ytimg.com/vi/nLKOhrQgc3M/hqdefaul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19500" y="53340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0216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176214" y="152400"/>
            <a:ext cx="8791574" cy="4893647"/>
          </a:xfrm>
          <a:prstGeom prst="rect">
            <a:avLst/>
          </a:prstGeom>
          <a:noFill/>
          <a:ln w="28575">
            <a:noFill/>
            <a:miter lim="800000"/>
            <a:headEnd/>
            <a:tailEnd/>
          </a:ln>
        </p:spPr>
        <p:txBody>
          <a:bodyPr wrap="square">
            <a:spAutoFit/>
          </a:bodyPr>
          <a:lstStyle/>
          <a:p>
            <a:pPr algn="ctr" eaLnBrk="1" fontAlgn="auto" hangingPunct="1">
              <a:spcBef>
                <a:spcPts val="0"/>
              </a:spcBef>
              <a:spcAft>
                <a:spcPts val="2400"/>
              </a:spcAft>
              <a:defRPr/>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rPr>
              <a:t>Matt. 7:15-20 (NASB)</a:t>
            </a:r>
          </a:p>
          <a:p>
            <a:pPr lvl="0" algn="just"/>
            <a:r>
              <a:rPr lang="en-US" altLang="en-US" sz="2800" baseline="30000" dirty="0">
                <a:solidFill>
                  <a:srgbClr val="FFFFFF"/>
                </a:solidFill>
                <a:latin typeface="Calibri" panose="020F0502020204030204" pitchFamily="34" charset="0"/>
              </a:rPr>
              <a:t>15 </a:t>
            </a:r>
            <a:r>
              <a:rPr lang="en-US" altLang="en-US" sz="2800" dirty="0">
                <a:solidFill>
                  <a:srgbClr val="FFFFFF"/>
                </a:solidFill>
                <a:latin typeface="Calibri" panose="020F0502020204030204" pitchFamily="34" charset="0"/>
              </a:rPr>
              <a:t>“</a:t>
            </a:r>
            <a:r>
              <a:rPr lang="en-US" altLang="en-US" sz="28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Beware of the false prophets</a:t>
            </a:r>
            <a:r>
              <a:rPr lang="en-US" altLang="en-US" sz="2800" dirty="0">
                <a:solidFill>
                  <a:srgbClr val="FFFFFF"/>
                </a:solidFill>
                <a:latin typeface="Calibri" panose="020F0502020204030204" pitchFamily="34" charset="0"/>
              </a:rPr>
              <a:t>, who come to you in sheep’s clothing, but inwardly are ravenous wolves. </a:t>
            </a:r>
            <a:r>
              <a:rPr lang="en-US" altLang="en-US" sz="2800" baseline="30000" dirty="0">
                <a:solidFill>
                  <a:srgbClr val="FFFFFF"/>
                </a:solidFill>
                <a:latin typeface="Calibri" panose="020F0502020204030204" pitchFamily="34" charset="0"/>
              </a:rPr>
              <a:t>16 </a:t>
            </a:r>
            <a:r>
              <a:rPr lang="en-US" altLang="en-US" sz="2800" dirty="0">
                <a:solidFill>
                  <a:srgbClr val="FFFFFF"/>
                </a:solidFill>
                <a:latin typeface="Calibri" panose="020F0502020204030204" pitchFamily="34" charset="0"/>
              </a:rPr>
              <a:t>You will know them by their fruits. Grapes are not gathered from thorn </a:t>
            </a:r>
            <a:r>
              <a:rPr lang="en-US" altLang="en-US" sz="2800" i="1" dirty="0">
                <a:solidFill>
                  <a:srgbClr val="FFFFFF"/>
                </a:solidFill>
                <a:latin typeface="Calibri" panose="020F0502020204030204" pitchFamily="34" charset="0"/>
              </a:rPr>
              <a:t>bushes</a:t>
            </a:r>
            <a:r>
              <a:rPr lang="en-US" altLang="en-US" sz="2800" dirty="0">
                <a:solidFill>
                  <a:srgbClr val="FFFFFF"/>
                </a:solidFill>
                <a:latin typeface="Calibri" panose="020F0502020204030204" pitchFamily="34" charset="0"/>
              </a:rPr>
              <a:t> nor figs from thistles, are they? </a:t>
            </a:r>
            <a:r>
              <a:rPr lang="en-US" altLang="en-US" sz="2800" baseline="30000" dirty="0">
                <a:solidFill>
                  <a:srgbClr val="FFFFFF"/>
                </a:solidFill>
                <a:latin typeface="Calibri" panose="020F0502020204030204" pitchFamily="34" charset="0"/>
              </a:rPr>
              <a:t>17 </a:t>
            </a:r>
            <a:r>
              <a:rPr lang="en-US" altLang="en-US" sz="2800" dirty="0">
                <a:solidFill>
                  <a:srgbClr val="FFFFFF"/>
                </a:solidFill>
                <a:latin typeface="Calibri" panose="020F0502020204030204" pitchFamily="34" charset="0"/>
              </a:rPr>
              <a:t>So every good tree bears good fruit, but the bad tree bears bad fruit. </a:t>
            </a:r>
            <a:r>
              <a:rPr lang="en-US" altLang="en-US" sz="2800" baseline="30000" dirty="0">
                <a:solidFill>
                  <a:srgbClr val="FFFFFF"/>
                </a:solidFill>
                <a:latin typeface="Calibri" panose="020F0502020204030204" pitchFamily="34" charset="0"/>
              </a:rPr>
              <a:t>18 </a:t>
            </a:r>
            <a:r>
              <a:rPr lang="en-US" altLang="en-US" sz="2800" dirty="0">
                <a:solidFill>
                  <a:srgbClr val="FFFFFF"/>
                </a:solidFill>
                <a:latin typeface="Calibri" panose="020F0502020204030204" pitchFamily="34" charset="0"/>
              </a:rPr>
              <a:t>A good tree cannot produce bad fruit, nor can a bad tree produce good fruit. </a:t>
            </a:r>
            <a:r>
              <a:rPr lang="en-US" altLang="en-US" sz="2800" baseline="30000" dirty="0">
                <a:solidFill>
                  <a:srgbClr val="FFFFFF"/>
                </a:solidFill>
                <a:latin typeface="Calibri" panose="020F0502020204030204" pitchFamily="34" charset="0"/>
              </a:rPr>
              <a:t>19 </a:t>
            </a:r>
            <a:r>
              <a:rPr lang="en-US" altLang="en-US" sz="2800" dirty="0">
                <a:solidFill>
                  <a:srgbClr val="FFFFFF"/>
                </a:solidFill>
                <a:latin typeface="Calibri" panose="020F0502020204030204" pitchFamily="34" charset="0"/>
              </a:rPr>
              <a:t>Every tree that does not bear good fruit is cut down and thrown into the fire. </a:t>
            </a:r>
            <a:r>
              <a:rPr lang="en-US" altLang="en-US" sz="2800" baseline="30000" dirty="0">
                <a:solidFill>
                  <a:srgbClr val="FFFFFF"/>
                </a:solidFill>
                <a:latin typeface="Calibri" panose="020F0502020204030204" pitchFamily="34" charset="0"/>
              </a:rPr>
              <a:t>20 </a:t>
            </a:r>
            <a:r>
              <a:rPr lang="en-US" altLang="en-US" sz="2800" dirty="0">
                <a:solidFill>
                  <a:srgbClr val="FFFFFF"/>
                </a:solidFill>
                <a:latin typeface="Calibri" panose="020F0502020204030204" pitchFamily="34" charset="0"/>
              </a:rPr>
              <a:t>So then, you will know them by their fruits.</a:t>
            </a:r>
          </a:p>
        </p:txBody>
      </p:sp>
    </p:spTree>
    <p:extLst>
      <p:ext uri="{BB962C8B-B14F-4D97-AF65-F5344CB8AC3E}">
        <p14:creationId xmlns:p14="http://schemas.microsoft.com/office/powerpoint/2010/main" val="11442254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457200" y="1600200"/>
            <a:ext cx="82296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just">
              <a:spcBef>
                <a:spcPct val="0"/>
              </a:spcBef>
              <a:buClrTx/>
              <a:buSzTx/>
              <a:buFontTx/>
              <a:buNone/>
            </a:pPr>
            <a:r>
              <a:rPr lang="en-US" altLang="en-US" sz="3600" dirty="0">
                <a:solidFill>
                  <a:schemeClr val="bg1"/>
                </a:solidFill>
                <a:latin typeface="Calibri" panose="020F0502020204030204" pitchFamily="34" charset="0"/>
              </a:rPr>
              <a:t>“Nowhere in the Bible is a Christian asked to examine either his faith or his life to find out if he is a Christian. He is told only to </a:t>
            </a:r>
            <a:r>
              <a:rPr lang="en-US" alt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look outside of himself to Christ alone for his assurance</a:t>
            </a:r>
            <a:r>
              <a:rPr lang="en-US" altLang="en-US" sz="3600" b="1" dirty="0">
                <a:solidFill>
                  <a:srgbClr val="FFFFCC"/>
                </a:solidFill>
                <a:effectLst>
                  <a:outerShdw blurRad="38100" dist="38100" dir="2700000" algn="tl">
                    <a:srgbClr val="000000">
                      <a:alpha val="43137"/>
                    </a:srgbClr>
                  </a:outerShdw>
                </a:effectLst>
                <a:latin typeface="Calibri" panose="020F0502020204030204" pitchFamily="34" charset="0"/>
                <a:cs typeface="+mn-cs"/>
              </a:rPr>
              <a:t> </a:t>
            </a:r>
            <a:r>
              <a:rPr lang="en-US" altLang="en-US" sz="3600" dirty="0">
                <a:solidFill>
                  <a:schemeClr val="bg1"/>
                </a:solidFill>
                <a:latin typeface="Calibri" panose="020F0502020204030204" pitchFamily="34" charset="0"/>
              </a:rPr>
              <a:t>that he is a Christian. The Christian is, however, often told to examine his </a:t>
            </a:r>
            <a:r>
              <a:rPr lang="en-US" altLang="en-US" sz="3600" i="1" dirty="0">
                <a:solidFill>
                  <a:schemeClr val="bg1"/>
                </a:solidFill>
                <a:latin typeface="Calibri" panose="020F0502020204030204" pitchFamily="34" charset="0"/>
              </a:rPr>
              <a:t>walk of faith</a:t>
            </a:r>
            <a:r>
              <a:rPr lang="en-US" altLang="en-US" sz="3600" dirty="0">
                <a:solidFill>
                  <a:schemeClr val="bg1"/>
                </a:solidFill>
                <a:latin typeface="Calibri" panose="020F0502020204030204" pitchFamily="34" charset="0"/>
              </a:rPr>
              <a:t> and life to see if he is walking in fellowship and in conformity to God's commands.”</a:t>
            </a:r>
          </a:p>
        </p:txBody>
      </p:sp>
      <p:sp>
        <p:nvSpPr>
          <p:cNvPr id="9" name="TextBox 4"/>
          <p:cNvSpPr txBox="1">
            <a:spLocks noChangeArrowheads="1"/>
          </p:cNvSpPr>
          <p:nvPr/>
        </p:nvSpPr>
        <p:spPr bwMode="auto">
          <a:xfrm>
            <a:off x="1981200" y="188043"/>
            <a:ext cx="51816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ctr">
              <a:spcBef>
                <a:spcPct val="0"/>
              </a:spcBef>
              <a:buClrTx/>
              <a:buSzTx/>
              <a:buFontTx/>
              <a:buNone/>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rPr>
              <a:t>Joseph </a:t>
            </a:r>
            <a:r>
              <a:rPr lang="en-US" altLang="en-US" sz="4000" b="1" dirty="0" err="1">
                <a:solidFill>
                  <a:srgbClr val="00FFFF"/>
                </a:solidFill>
                <a:effectLst>
                  <a:outerShdw blurRad="38100" dist="38100" dir="2700000" algn="tl">
                    <a:srgbClr val="000000">
                      <a:alpha val="43137"/>
                    </a:srgbClr>
                  </a:outerShdw>
                </a:effectLst>
                <a:latin typeface="Calibri" panose="020F0502020204030204" pitchFamily="34" charset="0"/>
              </a:rPr>
              <a:t>Dillow</a:t>
            </a:r>
            <a:endPar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ndParaRPr>
          </a:p>
          <a:p>
            <a:pPr algn="ctr">
              <a:spcBef>
                <a:spcPct val="0"/>
              </a:spcBef>
              <a:buClrTx/>
              <a:buSzTx/>
              <a:buFontTx/>
              <a:buNone/>
            </a:pPr>
            <a:r>
              <a:rPr lang="en-US" altLang="en-US" sz="2000" i="1" dirty="0">
                <a:solidFill>
                  <a:schemeClr val="bg1"/>
                </a:solidFill>
                <a:latin typeface="Calibri" panose="020F0502020204030204" pitchFamily="34" charset="0"/>
              </a:rPr>
              <a:t>Final Destiny: The Future Reign of the Servant Kings</a:t>
            </a:r>
            <a:r>
              <a:rPr lang="en-US" altLang="en-US" sz="2000" dirty="0">
                <a:solidFill>
                  <a:schemeClr val="bg1"/>
                </a:solidFill>
                <a:latin typeface="Calibri" panose="020F0502020204030204" pitchFamily="34" charset="0"/>
              </a:rPr>
              <a:t> (Monument, CO: </a:t>
            </a:r>
            <a:r>
              <a:rPr lang="en-US" altLang="en-US" sz="2000" dirty="0" err="1">
                <a:solidFill>
                  <a:schemeClr val="bg1"/>
                </a:solidFill>
                <a:latin typeface="Calibri" panose="020F0502020204030204" pitchFamily="34" charset="0"/>
              </a:rPr>
              <a:t>Panyim</a:t>
            </a:r>
            <a:r>
              <a:rPr lang="en-US" altLang="en-US" sz="2000" dirty="0">
                <a:solidFill>
                  <a:schemeClr val="bg1"/>
                </a:solidFill>
                <a:latin typeface="Calibri" panose="020F0502020204030204" pitchFamily="34" charset="0"/>
              </a:rPr>
              <a:t>, 2012), 454.</a:t>
            </a:r>
          </a:p>
        </p:txBody>
      </p:sp>
      <p:pic>
        <p:nvPicPr>
          <p:cNvPr id="10" name="Picture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9312" y="163830"/>
            <a:ext cx="1173984" cy="1188720"/>
          </a:xfrm>
          <a:prstGeom prst="rect">
            <a:avLst/>
          </a:prstGeom>
        </p:spPr>
      </p:pic>
    </p:spTree>
    <p:extLst>
      <p:ext uri="{BB962C8B-B14F-4D97-AF65-F5344CB8AC3E}">
        <p14:creationId xmlns:p14="http://schemas.microsoft.com/office/powerpoint/2010/main" val="38942745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176214" y="152400"/>
            <a:ext cx="8791574" cy="5109091"/>
          </a:xfrm>
          <a:prstGeom prst="rect">
            <a:avLst/>
          </a:prstGeom>
          <a:noFill/>
          <a:ln w="28575">
            <a:noFill/>
            <a:miter lim="800000"/>
            <a:headEnd/>
            <a:tailEnd/>
          </a:ln>
        </p:spPr>
        <p:txBody>
          <a:bodyPr wrap="square">
            <a:spAutoFit/>
          </a:bodyPr>
          <a:lstStyle/>
          <a:p>
            <a:pPr algn="ctr" eaLnBrk="1" fontAlgn="auto" hangingPunct="1">
              <a:spcBef>
                <a:spcPts val="0"/>
              </a:spcBef>
              <a:spcAft>
                <a:spcPts val="2400"/>
              </a:spcAft>
              <a:defRPr/>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rPr>
              <a:t>1 John 4:1-3 (NASB)</a:t>
            </a:r>
          </a:p>
          <a:p>
            <a:pPr algn="just"/>
            <a:r>
              <a:rPr lang="en-US" altLang="en-US" sz="3000" dirty="0">
                <a:solidFill>
                  <a:schemeClr val="bg1"/>
                </a:solidFill>
                <a:latin typeface="Calibri" panose="020F0502020204030204" pitchFamily="34" charset="0"/>
              </a:rPr>
              <a:t>“</a:t>
            </a:r>
            <a:r>
              <a:rPr lang="en-US" altLang="en-US" sz="3000" baseline="30000" dirty="0">
                <a:solidFill>
                  <a:schemeClr val="bg1"/>
                </a:solidFill>
                <a:latin typeface="Calibri" panose="020F0502020204030204" pitchFamily="34" charset="0"/>
              </a:rPr>
              <a:t>1 </a:t>
            </a:r>
            <a:r>
              <a:rPr lang="en-US" altLang="en-US" sz="3000" dirty="0">
                <a:solidFill>
                  <a:schemeClr val="bg1"/>
                </a:solidFill>
                <a:latin typeface="Calibri" panose="020F0502020204030204" pitchFamily="34" charset="0"/>
              </a:rPr>
              <a:t>Beloved, do not believe every spirit, but </a:t>
            </a:r>
            <a:r>
              <a:rPr lang="en-US" altLang="en-US" sz="30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test the spirits</a:t>
            </a:r>
            <a:r>
              <a:rPr lang="en-US" altLang="en-US" sz="3000" b="1" dirty="0">
                <a:solidFill>
                  <a:srgbClr val="FFFFCC"/>
                </a:solidFill>
                <a:effectLst>
                  <a:outerShdw blurRad="38100" dist="38100" dir="2700000" algn="tl">
                    <a:srgbClr val="000000">
                      <a:alpha val="43137"/>
                    </a:srgbClr>
                  </a:outerShdw>
                </a:effectLst>
                <a:latin typeface="Calibri" panose="020F0502020204030204" pitchFamily="34" charset="0"/>
                <a:cs typeface="+mn-cs"/>
              </a:rPr>
              <a:t> </a:t>
            </a:r>
            <a:r>
              <a:rPr lang="en-US" altLang="en-US" sz="3000" dirty="0">
                <a:solidFill>
                  <a:schemeClr val="bg1"/>
                </a:solidFill>
                <a:latin typeface="Calibri" panose="020F0502020204030204" pitchFamily="34" charset="0"/>
              </a:rPr>
              <a:t>to see whether they are from God, because many false prophets have gone out into the world. </a:t>
            </a:r>
            <a:r>
              <a:rPr lang="en-US" altLang="en-US" sz="3000" baseline="30000" dirty="0">
                <a:solidFill>
                  <a:schemeClr val="bg1"/>
                </a:solidFill>
                <a:latin typeface="Calibri" panose="020F0502020204030204" pitchFamily="34" charset="0"/>
              </a:rPr>
              <a:t>2 </a:t>
            </a:r>
            <a:r>
              <a:rPr lang="en-US" altLang="en-US" sz="3000" dirty="0">
                <a:solidFill>
                  <a:schemeClr val="bg1"/>
                </a:solidFill>
                <a:latin typeface="Calibri" panose="020F0502020204030204" pitchFamily="34" charset="0"/>
              </a:rPr>
              <a:t>By this you know the Spirit of God: every spirit that confesses that Jesus Christ has come in the flesh is from God; </a:t>
            </a:r>
            <a:r>
              <a:rPr lang="en-US" altLang="en-US" sz="3000" baseline="30000" dirty="0">
                <a:solidFill>
                  <a:schemeClr val="bg1"/>
                </a:solidFill>
                <a:latin typeface="Calibri" panose="020F0502020204030204" pitchFamily="34" charset="0"/>
              </a:rPr>
              <a:t>3 </a:t>
            </a:r>
            <a:r>
              <a:rPr lang="en-US" altLang="en-US" sz="3000" dirty="0">
                <a:solidFill>
                  <a:schemeClr val="bg1"/>
                </a:solidFill>
                <a:latin typeface="Calibri" panose="020F0502020204030204" pitchFamily="34" charset="0"/>
              </a:rPr>
              <a:t>and every spirit that does not confess Jesus is not from God; this is the </a:t>
            </a:r>
            <a:r>
              <a:rPr lang="en-US" altLang="en-US" sz="3000" i="1" dirty="0">
                <a:solidFill>
                  <a:schemeClr val="bg1"/>
                </a:solidFill>
                <a:latin typeface="Calibri" panose="020F0502020204030204" pitchFamily="34" charset="0"/>
              </a:rPr>
              <a:t>spirit</a:t>
            </a:r>
            <a:r>
              <a:rPr lang="en-US" altLang="en-US" sz="3000" dirty="0">
                <a:solidFill>
                  <a:schemeClr val="bg1"/>
                </a:solidFill>
                <a:latin typeface="Calibri" panose="020F0502020204030204" pitchFamily="34" charset="0"/>
              </a:rPr>
              <a:t> of the antichrist, of which you have heard that it is coming, and now it is already in the world.” </a:t>
            </a:r>
          </a:p>
        </p:txBody>
      </p:sp>
    </p:spTree>
    <p:extLst>
      <p:ext uri="{BB962C8B-B14F-4D97-AF65-F5344CB8AC3E}">
        <p14:creationId xmlns:p14="http://schemas.microsoft.com/office/powerpoint/2010/main" val="25899201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176214" y="152400"/>
            <a:ext cx="8791574" cy="4770537"/>
          </a:xfrm>
          <a:prstGeom prst="rect">
            <a:avLst/>
          </a:prstGeom>
          <a:noFill/>
          <a:ln w="28575">
            <a:noFill/>
            <a:miter lim="800000"/>
            <a:headEnd/>
            <a:tailEnd/>
          </a:ln>
        </p:spPr>
        <p:txBody>
          <a:bodyPr wrap="square">
            <a:spAutoFit/>
          </a:bodyPr>
          <a:lstStyle/>
          <a:p>
            <a:pPr algn="ctr" eaLnBrk="1" fontAlgn="auto" hangingPunct="1">
              <a:spcBef>
                <a:spcPts val="0"/>
              </a:spcBef>
              <a:spcAft>
                <a:spcPts val="2400"/>
              </a:spcAft>
              <a:defRPr/>
            </a:pPr>
            <a:r>
              <a:rPr lang="en-US" altLang="en-US" sz="4400" b="1" dirty="0">
                <a:solidFill>
                  <a:srgbClr val="00FFFF"/>
                </a:solidFill>
                <a:effectLst>
                  <a:outerShdw blurRad="38100" dist="38100" dir="2700000" algn="tl">
                    <a:srgbClr val="000000">
                      <a:alpha val="43137"/>
                    </a:srgbClr>
                  </a:outerShdw>
                </a:effectLst>
                <a:latin typeface="Calibri" panose="020F0502020204030204" pitchFamily="34" charset="0"/>
              </a:rPr>
              <a:t>Revelation 2:2 (NASB)</a:t>
            </a:r>
          </a:p>
          <a:p>
            <a:pPr algn="just"/>
            <a:r>
              <a:rPr lang="en-US" altLang="en-US" sz="4000" dirty="0">
                <a:solidFill>
                  <a:schemeClr val="bg1"/>
                </a:solidFill>
                <a:latin typeface="Calibri" panose="020F0502020204030204" pitchFamily="34" charset="0"/>
              </a:rPr>
              <a:t>“</a:t>
            </a:r>
            <a:r>
              <a:rPr lang="en-US" altLang="en-US" sz="4000" baseline="30000" dirty="0">
                <a:solidFill>
                  <a:schemeClr val="bg1"/>
                </a:solidFill>
                <a:latin typeface="Calibri" panose="020F0502020204030204" pitchFamily="34" charset="0"/>
              </a:rPr>
              <a:t>2 </a:t>
            </a:r>
            <a:r>
              <a:rPr lang="en-US" altLang="en-US" sz="4000" dirty="0">
                <a:solidFill>
                  <a:schemeClr val="bg1"/>
                </a:solidFill>
                <a:latin typeface="Calibri" panose="020F0502020204030204" pitchFamily="34" charset="0"/>
              </a:rPr>
              <a:t>I know your deeds and your toil and perseverance, and that you cannot tolerate evil men, and you put to the </a:t>
            </a:r>
            <a:r>
              <a:rPr lang="en-US" alt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test</a:t>
            </a:r>
            <a:r>
              <a:rPr lang="en-US" altLang="en-US" sz="4000" dirty="0">
                <a:solidFill>
                  <a:schemeClr val="bg1"/>
                </a:solidFill>
                <a:latin typeface="Calibri" panose="020F0502020204030204" pitchFamily="34" charset="0"/>
              </a:rPr>
              <a:t> those who call themselves apostles, and they are not, and you found them </a:t>
            </a:r>
            <a:r>
              <a:rPr lang="en-US" altLang="en-US" sz="4000" i="1" dirty="0">
                <a:solidFill>
                  <a:schemeClr val="bg1"/>
                </a:solidFill>
                <a:latin typeface="Calibri" panose="020F0502020204030204" pitchFamily="34" charset="0"/>
              </a:rPr>
              <a:t>to be</a:t>
            </a:r>
            <a:r>
              <a:rPr lang="en-US" altLang="en-US" sz="4000" dirty="0">
                <a:solidFill>
                  <a:schemeClr val="bg1"/>
                </a:solidFill>
                <a:latin typeface="Calibri" panose="020F0502020204030204" pitchFamily="34" charset="0"/>
              </a:rPr>
              <a:t> false.”</a:t>
            </a:r>
          </a:p>
        </p:txBody>
      </p:sp>
    </p:spTree>
    <p:extLst>
      <p:ext uri="{BB962C8B-B14F-4D97-AF65-F5344CB8AC3E}">
        <p14:creationId xmlns:p14="http://schemas.microsoft.com/office/powerpoint/2010/main" val="25666704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bwMode="auto">
          <a:xfrm>
            <a:off x="171450" y="1600200"/>
            <a:ext cx="88011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684213" marR="0" lvl="0" indent="-684213" algn="l" defTabSz="914400" rtl="0" eaLnBrk="0" fontAlgn="base" latinLnBrk="0" hangingPunct="0">
              <a:lnSpc>
                <a:spcPct val="100000"/>
              </a:lnSpc>
              <a:spcBef>
                <a:spcPts val="0"/>
              </a:spcBef>
              <a:spcAft>
                <a:spcPts val="2400"/>
              </a:spcAft>
              <a:buClr>
                <a:srgbClr val="00FFFF"/>
              </a:buClr>
              <a:buSzPct val="100000"/>
              <a:buFont typeface="+mj-lt"/>
              <a:buAutoNum type="romanUcPeriod" startAt="6"/>
              <a:tabLst/>
              <a:defRPr/>
            </a:pPr>
            <a:r>
              <a:rPr lang="en-US" sz="2800" kern="0" dirty="0">
                <a:solidFill>
                  <a:srgbClr val="FFFFFF"/>
                </a:solidFill>
              </a:rPr>
              <a:t>Reform View Destroys the Passage's Symmetry</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lang="en-US" sz="2800" kern="0" dirty="0">
                <a:solidFill>
                  <a:srgbClr val="FFFFFF"/>
                </a:solidFill>
              </a:rPr>
              <a:t>Only Believers Experience Discipline</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lang="en-US" sz="2800" kern="0" dirty="0">
                <a:solidFill>
                  <a:srgbClr val="FFFFFF"/>
                </a:solidFill>
              </a:rPr>
              <a:t>Scripture Nowhere Tells Believers to Test the Authenticity of Their Faith</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lang="en-US" sz="2800" b="1" u="sng" kern="0" dirty="0">
                <a:solidFill>
                  <a:srgbClr val="FFFFCC"/>
                </a:solidFill>
                <a:effectLst>
                  <a:outerShdw blurRad="38100" dist="38100" dir="2700000" algn="tl">
                    <a:srgbClr val="000000">
                      <a:alpha val="43137"/>
                    </a:srgbClr>
                  </a:outerShdw>
                </a:effectLst>
              </a:rPr>
              <a:t>The Reformed View Damages Assurance of Salvation</a:t>
            </a:r>
          </a:p>
        </p:txBody>
      </p:sp>
      <p:sp>
        <p:nvSpPr>
          <p:cNvPr id="6" name="Title 4"/>
          <p:cNvSpPr txBox="1">
            <a:spLocks/>
          </p:cNvSpPr>
          <p:nvPr/>
        </p:nvSpPr>
        <p:spPr bwMode="auto">
          <a:xfrm>
            <a:off x="114300" y="3048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a:r>
              <a:rPr lang="en-US" altLang="en-US" sz="3200" dirty="0">
                <a:solidFill>
                  <a:srgbClr val="00FFFF"/>
                </a:solidFill>
                <a:effectLst>
                  <a:outerShdw blurRad="38100" dist="38100" dir="2700000" algn="tl">
                    <a:srgbClr val="000000">
                      <a:alpha val="43137"/>
                    </a:srgbClr>
                  </a:outerShdw>
                </a:effectLst>
                <a:latin typeface="+mj-lt"/>
              </a:rPr>
              <a:t>9 Reasons Favoring the </a:t>
            </a:r>
            <a:br>
              <a:rPr lang="en-US" altLang="en-US" sz="3200" dirty="0">
                <a:solidFill>
                  <a:srgbClr val="00FFFF"/>
                </a:solidFill>
                <a:effectLst>
                  <a:outerShdw blurRad="38100" dist="38100" dir="2700000" algn="tl">
                    <a:srgbClr val="000000">
                      <a:alpha val="43137"/>
                    </a:srgbClr>
                  </a:outerShdw>
                </a:effectLst>
                <a:latin typeface="+mj-lt"/>
              </a:rPr>
            </a:br>
            <a:r>
              <a:rPr lang="en-US" altLang="en-US" sz="3200" dirty="0">
                <a:solidFill>
                  <a:srgbClr val="00FFFF"/>
                </a:solidFill>
                <a:effectLst>
                  <a:outerShdw blurRad="38100" dist="38100" dir="2700000" algn="tl">
                    <a:srgbClr val="000000">
                      <a:alpha val="43137"/>
                    </a:srgbClr>
                  </a:outerShdw>
                </a:effectLst>
                <a:latin typeface="+mj-lt"/>
              </a:rPr>
              <a:t>Progressive Sanctification View</a:t>
            </a:r>
          </a:p>
        </p:txBody>
      </p:sp>
      <p:pic>
        <p:nvPicPr>
          <p:cNvPr id="7" name="Picture 7" descr="http://i.ytimg.com/vi/nLKOhrQgc3M/hqdefaul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19500" y="53340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85172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3200400" y="1143000"/>
            <a:ext cx="54102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just">
              <a:spcBef>
                <a:spcPct val="0"/>
              </a:spcBef>
              <a:buClrTx/>
              <a:buSzTx/>
              <a:buFontTx/>
              <a:buNone/>
            </a:pPr>
            <a:r>
              <a:rPr lang="en-US" altLang="en-US" sz="3600" dirty="0">
                <a:solidFill>
                  <a:srgbClr val="FFFFFF"/>
                </a:solidFill>
                <a:latin typeface="Calibri" panose="020F0502020204030204" pitchFamily="34" charset="0"/>
              </a:rPr>
              <a:t>“No Christian can be sure that he is a true believer. Hence, there is an ongoing need to be dedicated to the Lord and to deny ourselves so that we might make it.”</a:t>
            </a:r>
          </a:p>
        </p:txBody>
      </p:sp>
      <p:sp>
        <p:nvSpPr>
          <p:cNvPr id="9" name="TextBox 4"/>
          <p:cNvSpPr txBox="1">
            <a:spLocks noChangeArrowheads="1"/>
          </p:cNvSpPr>
          <p:nvPr/>
        </p:nvSpPr>
        <p:spPr bwMode="auto">
          <a:xfrm>
            <a:off x="723900" y="5715000"/>
            <a:ext cx="7696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ctr">
              <a:spcBef>
                <a:spcPct val="0"/>
              </a:spcBef>
              <a:buClrTx/>
              <a:buSzTx/>
              <a:buFontTx/>
              <a:buNone/>
            </a:pPr>
            <a:r>
              <a:rPr lang="en-US" altLang="en-US" sz="1800" dirty="0">
                <a:solidFill>
                  <a:srgbClr val="FFFFFF"/>
                </a:solidFill>
                <a:latin typeface="Calibri" panose="020F0502020204030204" pitchFamily="34" charset="0"/>
              </a:rPr>
              <a:t> John Piper and Pastoral Staff, TULIP: What We Believe about the Five Points of Calvinism: Position Paper of the Pastoral Staff (Desiring God Ministries, 1997), 25, cited in Dave Hunt, </a:t>
            </a:r>
            <a:r>
              <a:rPr lang="en-US" altLang="en-US" sz="1800" i="1" dirty="0">
                <a:solidFill>
                  <a:srgbClr val="FFFFFF"/>
                </a:solidFill>
                <a:latin typeface="Calibri" panose="020F0502020204030204" pitchFamily="34" charset="0"/>
              </a:rPr>
              <a:t>What Love is This?</a:t>
            </a:r>
            <a:r>
              <a:rPr lang="en-US" altLang="en-US" sz="1800" dirty="0">
                <a:solidFill>
                  <a:srgbClr val="FFFFFF"/>
                </a:solidFill>
                <a:latin typeface="Calibri" panose="020F0502020204030204" pitchFamily="34" charset="0"/>
              </a:rPr>
              <a:t>, 379.</a:t>
            </a:r>
          </a:p>
        </p:txBody>
      </p:sp>
      <p:pic>
        <p:nvPicPr>
          <p:cNvPr id="10" name="Picture 2" descr="http://larrydixon.files.wordpress.com/2011/05/john-piper.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5970" y="1295400"/>
            <a:ext cx="2243430" cy="3048000"/>
          </a:xfrm>
          <a:prstGeom prst="rect">
            <a:avLst/>
          </a:prstGeom>
          <a:noFill/>
          <a:ln w="38100">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11" name="Rectangle 10"/>
          <p:cNvSpPr/>
          <p:nvPr/>
        </p:nvSpPr>
        <p:spPr>
          <a:xfrm>
            <a:off x="3190853" y="228600"/>
            <a:ext cx="2762295" cy="769441"/>
          </a:xfrm>
          <a:prstGeom prst="rect">
            <a:avLst/>
          </a:prstGeom>
        </p:spPr>
        <p:txBody>
          <a:bodyPr wrap="none">
            <a:spAutoFit/>
          </a:bodyPr>
          <a:lstStyle/>
          <a:p>
            <a:r>
              <a:rPr lang="en-US" altLang="en-US" sz="4400" b="1" dirty="0">
                <a:solidFill>
                  <a:srgbClr val="00FFFF"/>
                </a:solidFill>
                <a:effectLst>
                  <a:outerShdw blurRad="38100" dist="38100" dir="2700000" algn="tl">
                    <a:srgbClr val="000000">
                      <a:alpha val="43137"/>
                    </a:srgbClr>
                  </a:outerShdw>
                </a:effectLst>
                <a:latin typeface="Calibri" panose="020F0502020204030204" pitchFamily="34" charset="0"/>
              </a:rPr>
              <a:t>John Piper </a:t>
            </a:r>
            <a:endParaRPr lang="en-US" sz="4400" b="1" dirty="0">
              <a:solidFill>
                <a:srgbClr val="00FFFF"/>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6362698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176214" y="152400"/>
            <a:ext cx="8791574" cy="4154984"/>
          </a:xfrm>
          <a:prstGeom prst="rect">
            <a:avLst/>
          </a:prstGeom>
          <a:noFill/>
          <a:ln w="28575">
            <a:noFill/>
            <a:miter lim="800000"/>
            <a:headEnd/>
            <a:tailEnd/>
          </a:ln>
        </p:spPr>
        <p:txBody>
          <a:bodyPr wrap="square">
            <a:spAutoFit/>
          </a:bodyPr>
          <a:lstStyle/>
          <a:p>
            <a:pPr algn="ctr" eaLnBrk="1" fontAlgn="auto" hangingPunct="1">
              <a:spcBef>
                <a:spcPts val="0"/>
              </a:spcBef>
              <a:spcAft>
                <a:spcPts val="2400"/>
              </a:spcAft>
              <a:defRPr/>
            </a:pPr>
            <a:r>
              <a:rPr lang="en-US" altLang="en-US" sz="4400" b="1" dirty="0">
                <a:solidFill>
                  <a:srgbClr val="00FFFF"/>
                </a:solidFill>
                <a:effectLst>
                  <a:outerShdw blurRad="38100" dist="38100" dir="2700000" algn="tl">
                    <a:srgbClr val="000000">
                      <a:alpha val="43137"/>
                    </a:srgbClr>
                  </a:outerShdw>
                </a:effectLst>
                <a:latin typeface="Calibri" panose="020F0502020204030204" pitchFamily="34" charset="0"/>
              </a:rPr>
              <a:t>John 5:24  (NASB)</a:t>
            </a:r>
          </a:p>
          <a:p>
            <a:pPr algn="just"/>
            <a:r>
              <a:rPr lang="en-US" altLang="en-US" sz="4000" baseline="30000" dirty="0">
                <a:solidFill>
                  <a:schemeClr val="bg1"/>
                </a:solidFill>
                <a:latin typeface="Calibri" panose="020F0502020204030204" pitchFamily="34" charset="0"/>
              </a:rPr>
              <a:t> </a:t>
            </a:r>
            <a:r>
              <a:rPr lang="en-US" altLang="en-US" sz="4000" dirty="0">
                <a:solidFill>
                  <a:schemeClr val="bg1"/>
                </a:solidFill>
                <a:latin typeface="Calibri" panose="020F0502020204030204" pitchFamily="34" charset="0"/>
              </a:rPr>
              <a:t>“Truly, truly, I say to you, he who hears My word, and </a:t>
            </a:r>
            <a:r>
              <a:rPr lang="en-US" alt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believes Him</a:t>
            </a:r>
            <a:r>
              <a:rPr lang="en-US" altLang="en-US" sz="4000" b="1" dirty="0">
                <a:solidFill>
                  <a:srgbClr val="FFFFCC"/>
                </a:solidFill>
                <a:effectLst>
                  <a:outerShdw blurRad="38100" dist="38100" dir="2700000" algn="tl">
                    <a:srgbClr val="000000">
                      <a:alpha val="43137"/>
                    </a:srgbClr>
                  </a:outerShdw>
                </a:effectLst>
                <a:latin typeface="Calibri" panose="020F0502020204030204" pitchFamily="34" charset="0"/>
                <a:cs typeface="+mn-cs"/>
              </a:rPr>
              <a:t> </a:t>
            </a:r>
            <a:r>
              <a:rPr lang="en-US" altLang="en-US" sz="4000" dirty="0">
                <a:solidFill>
                  <a:schemeClr val="bg1"/>
                </a:solidFill>
                <a:latin typeface="Calibri" panose="020F0502020204030204" pitchFamily="34" charset="0"/>
              </a:rPr>
              <a:t>who sent Me, </a:t>
            </a:r>
            <a:r>
              <a:rPr lang="en-US" alt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has eternal life</a:t>
            </a:r>
            <a:r>
              <a:rPr lang="en-US" altLang="en-US" sz="4000" dirty="0">
                <a:solidFill>
                  <a:schemeClr val="bg1"/>
                </a:solidFill>
                <a:latin typeface="Calibri" panose="020F0502020204030204" pitchFamily="34" charset="0"/>
              </a:rPr>
              <a:t>, and does not come into judgment, but </a:t>
            </a:r>
            <a:r>
              <a:rPr lang="en-US" alt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has passed out</a:t>
            </a:r>
            <a:r>
              <a:rPr lang="en-US" altLang="en-US" sz="4000" b="1" dirty="0">
                <a:solidFill>
                  <a:srgbClr val="FFFFCC"/>
                </a:solidFill>
                <a:effectLst>
                  <a:outerShdw blurRad="38100" dist="38100" dir="2700000" algn="tl">
                    <a:srgbClr val="000000">
                      <a:alpha val="43137"/>
                    </a:srgbClr>
                  </a:outerShdw>
                </a:effectLst>
                <a:latin typeface="Calibri" panose="020F0502020204030204" pitchFamily="34" charset="0"/>
                <a:cs typeface="+mn-cs"/>
              </a:rPr>
              <a:t> </a:t>
            </a:r>
            <a:r>
              <a:rPr lang="en-US" altLang="en-US" sz="4000" dirty="0">
                <a:solidFill>
                  <a:schemeClr val="bg1"/>
                </a:solidFill>
                <a:latin typeface="Calibri" panose="020F0502020204030204" pitchFamily="34" charset="0"/>
              </a:rPr>
              <a:t>of death into life.”</a:t>
            </a:r>
          </a:p>
        </p:txBody>
      </p:sp>
    </p:spTree>
    <p:extLst>
      <p:ext uri="{BB962C8B-B14F-4D97-AF65-F5344CB8AC3E}">
        <p14:creationId xmlns:p14="http://schemas.microsoft.com/office/powerpoint/2010/main" val="12731346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57200"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1200" cap="none" spc="0" normalizeH="0" baseline="0" noProof="0" dirty="0">
                <a:ln>
                  <a:noFill/>
                </a:ln>
                <a:solidFill>
                  <a:srgbClr val="00FFFF"/>
                </a:solidFill>
                <a:effectLst>
                  <a:outerShdw blurRad="38100" dist="38100" dir="2700000" algn="tl">
                    <a:srgbClr val="000000">
                      <a:alpha val="43137"/>
                    </a:srgbClr>
                  </a:outerShdw>
                </a:effectLst>
                <a:uLnTx/>
                <a:uFillTx/>
                <a:latin typeface="Calibri" panose="020F0502020204030204" pitchFamily="34" charset="0"/>
                <a:ea typeface="+mj-ea"/>
                <a:cs typeface="Arial" panose="020B0604020202020204" pitchFamily="34" charset="0"/>
              </a:rPr>
              <a:t>DTS Doctrinal Statement</a:t>
            </a:r>
            <a:br>
              <a:rPr kumimoji="0" lang="en-US" altLang="en-US" sz="4000" b="1" i="0" u="none" strike="noStrike" kern="0" cap="none" spc="0" normalizeH="0" baseline="0" noProof="0" dirty="0">
                <a:ln>
                  <a:noFill/>
                </a:ln>
                <a:solidFill>
                  <a:srgbClr val="FFFFFF"/>
                </a:solidFill>
                <a:effectLst/>
                <a:uLnTx/>
                <a:uFillTx/>
                <a:latin typeface="Calibri" panose="020F0502020204030204" pitchFamily="34" charset="0"/>
                <a:ea typeface="+mj-ea"/>
                <a:cs typeface="+mj-cs"/>
              </a:rPr>
            </a:br>
            <a:r>
              <a:rPr kumimoji="0" lang="en-US" altLang="en-US" sz="3200" b="1" i="0" u="none" strike="noStrike" kern="0" cap="none" spc="0" normalizeH="0" baseline="0" noProof="0" dirty="0">
                <a:ln>
                  <a:noFill/>
                </a:ln>
                <a:solidFill>
                  <a:srgbClr val="FFFFFF"/>
                </a:solidFill>
                <a:effectLst/>
                <a:uLnTx/>
                <a:uFillTx/>
                <a:latin typeface="Calibri" panose="020F0502020204030204" pitchFamily="34" charset="0"/>
                <a:ea typeface="+mj-ea"/>
                <a:cs typeface="+mj-cs"/>
              </a:rPr>
              <a:t>Article XI—Assurance</a:t>
            </a:r>
            <a:endParaRPr kumimoji="0" lang="en-US" altLang="en-US" sz="4000" b="0" i="0" u="none" strike="noStrike" kern="0" cap="none" spc="0" normalizeH="0" baseline="0" noProof="0" dirty="0">
              <a:ln>
                <a:noFill/>
              </a:ln>
              <a:solidFill>
                <a:srgbClr val="FFFFFF"/>
              </a:solidFill>
              <a:effectLst/>
              <a:uLnTx/>
              <a:uFillTx/>
              <a:latin typeface="Calibri" panose="020F0502020204030204" pitchFamily="34" charset="0"/>
              <a:ea typeface="+mj-ea"/>
              <a:cs typeface="+mj-cs"/>
            </a:endParaRPr>
          </a:p>
        </p:txBody>
      </p:sp>
      <p:sp>
        <p:nvSpPr>
          <p:cNvPr id="7" name="Content Placeholder 2"/>
          <p:cNvSpPr txBox="1">
            <a:spLocks/>
          </p:cNvSpPr>
          <p:nvPr/>
        </p:nvSpPr>
        <p:spPr bwMode="auto">
          <a:xfrm>
            <a:off x="228600" y="1600200"/>
            <a:ext cx="87630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marR="0" lvl="0" indent="-384048" algn="just" defTabSz="914400" rtl="0" eaLnBrk="0" fontAlgn="auto" latinLnBrk="0" hangingPunct="0">
              <a:lnSpc>
                <a:spcPct val="120000"/>
              </a:lnSpc>
              <a:spcBef>
                <a:spcPts val="0"/>
              </a:spcBef>
              <a:spcAft>
                <a:spcPts val="2400"/>
              </a:spcAft>
              <a:buClr>
                <a:srgbClr val="00FFFF"/>
              </a:buClr>
              <a:buSzPct val="75000"/>
              <a:buFont typeface="Wingdings" panose="05000000000000000000" pitchFamily="2" charset="2"/>
              <a:buNone/>
              <a:tabLst/>
              <a:defRPr/>
            </a:pPr>
            <a:r>
              <a:rPr kumimoji="0" lang="en-US" sz="32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Times New Roman" pitchFamily="18" charset="0"/>
              </a:rPr>
              <a:t>“We believe it is the privilege, not only of some, but of </a:t>
            </a:r>
            <a:r>
              <a:rPr kumimoji="0" lang="en-US" sz="3200" b="1" i="0" u="sng" strike="noStrike" kern="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all</a:t>
            </a:r>
            <a:r>
              <a:rPr kumimoji="0" lang="en-US" sz="32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Times New Roman" pitchFamily="18" charset="0"/>
              </a:rPr>
              <a:t> by the Spirit through faith who are born again in Christ as revealed in the Scriptures, to be </a:t>
            </a:r>
            <a:r>
              <a:rPr kumimoji="0" lang="en-US" sz="3200" b="1" i="0" u="sng" strike="noStrike" kern="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assured</a:t>
            </a:r>
            <a:r>
              <a:rPr kumimoji="0" lang="en-US" sz="32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Times New Roman" pitchFamily="18" charset="0"/>
              </a:rPr>
              <a:t> of their salvation from the </a:t>
            </a:r>
            <a:r>
              <a:rPr kumimoji="0" lang="en-US" sz="3200" b="1" i="0" u="sng" strike="noStrike" kern="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very day</a:t>
            </a:r>
            <a:r>
              <a:rPr kumimoji="0" lang="en-US" sz="3200" b="1" i="0" u="none" strike="noStrike" kern="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 </a:t>
            </a:r>
            <a:r>
              <a:rPr kumimoji="0" lang="en-US" sz="32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Times New Roman" pitchFamily="18" charset="0"/>
              </a:rPr>
              <a:t>they take Him to be their Savior and that this assurance is </a:t>
            </a:r>
            <a:r>
              <a:rPr kumimoji="0" lang="en-US" sz="3200" b="1" i="0" u="sng" strike="noStrike" kern="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not</a:t>
            </a:r>
            <a:r>
              <a:rPr kumimoji="0" lang="en-US" sz="32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Times New Roman" pitchFamily="18" charset="0"/>
              </a:rPr>
              <a:t> founded upon any fancied discovery of their own </a:t>
            </a:r>
            <a:r>
              <a:rPr kumimoji="0" lang="en-US" sz="3200" b="1" i="0" u="sng" strike="noStrike" kern="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worthiness</a:t>
            </a:r>
            <a:r>
              <a:rPr kumimoji="0" lang="en-US" sz="32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Times New Roman" pitchFamily="18" charset="0"/>
              </a:rPr>
              <a:t> or fitness, but wholly upon the testimony of God in His </a:t>
            </a:r>
            <a:r>
              <a:rPr kumimoji="0" lang="en-US" sz="3200" b="1" i="0" u="sng" strike="noStrike" kern="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written Word</a:t>
            </a:r>
            <a:r>
              <a:rPr kumimoji="0" lang="en-US" sz="32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Times New Roman" pitchFamily="18" charset="0"/>
              </a:rPr>
              <a:t>, exciting within His children filial love...”</a:t>
            </a:r>
            <a:endParaRPr kumimoji="0" lang="en-US" sz="3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Times New Roman" pitchFamily="18" charset="0"/>
            </a:endParaRPr>
          </a:p>
        </p:txBody>
      </p:sp>
    </p:spTree>
    <p:extLst>
      <p:ext uri="{BB962C8B-B14F-4D97-AF65-F5344CB8AC3E}">
        <p14:creationId xmlns:p14="http://schemas.microsoft.com/office/powerpoint/2010/main" val="28467219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85800" y="28575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a:lstStyle>
          <a:p>
            <a:r>
              <a:rPr lang="en-US" altLang="en-US" sz="6000" dirty="0">
                <a:solidFill>
                  <a:srgbClr val="00FFFF"/>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Conclusion</a:t>
            </a:r>
            <a:endPar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14040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66700" y="1590821"/>
            <a:ext cx="86106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just">
              <a:spcBef>
                <a:spcPct val="0"/>
              </a:spcBef>
              <a:buClrTx/>
              <a:buSzTx/>
              <a:buFontTx/>
              <a:buNone/>
            </a:pPr>
            <a:r>
              <a:rPr lang="en-US" altLang="en-US" sz="3000" dirty="0">
                <a:solidFill>
                  <a:srgbClr val="FFFFFF"/>
                </a:solidFill>
                <a:latin typeface="Calibri" panose="020F0502020204030204" pitchFamily="34" charset="0"/>
              </a:rPr>
              <a:t>“But my point is that so long as a professing Christian is in the state of carnality, no pastor, no Christian friend, has the slightest ground for holding that this carnal person has ever been regenerated...it is a pastor’s </a:t>
            </a:r>
            <a:r>
              <a:rPr lang="en-US" altLang="en-US" sz="3000" b="1" u="sng" dirty="0">
                <a:solidFill>
                  <a:srgbClr val="FFFFCC"/>
                </a:solidFill>
                <a:effectLst>
                  <a:outerShdw blurRad="38100" dist="38100" dir="2700000" algn="tl">
                    <a:srgbClr val="000000">
                      <a:alpha val="43137"/>
                    </a:srgbClr>
                  </a:outerShdw>
                </a:effectLst>
                <a:latin typeface="Calibri" panose="020F0502020204030204" pitchFamily="34" charset="0"/>
              </a:rPr>
              <a:t>duty</a:t>
            </a:r>
            <a:r>
              <a:rPr lang="en-US" altLang="en-US" sz="3000" dirty="0">
                <a:solidFill>
                  <a:srgbClr val="FFFFFF"/>
                </a:solidFill>
                <a:latin typeface="Calibri" panose="020F0502020204030204" pitchFamily="34" charset="0"/>
              </a:rPr>
              <a:t> to counsel such a person. “You do not give evidence of being in a regenerate state. You must remember Paul’s warning, ‘Examine yourselves whether you are in the faith; prove yourselves. Do you not know yourselves, that Jesus Christ is in you? You are not reprobate, are you?’ (2 Corinthians 13:5).”</a:t>
            </a:r>
          </a:p>
        </p:txBody>
      </p:sp>
      <p:sp>
        <p:nvSpPr>
          <p:cNvPr id="5" name="TextBox 2"/>
          <p:cNvSpPr txBox="1">
            <a:spLocks noChangeArrowheads="1"/>
          </p:cNvSpPr>
          <p:nvPr/>
        </p:nvSpPr>
        <p:spPr bwMode="auto">
          <a:xfrm>
            <a:off x="1943100" y="188893"/>
            <a:ext cx="525780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ctr">
              <a:spcBef>
                <a:spcPct val="0"/>
              </a:spcBef>
              <a:buClrTx/>
              <a:buSzTx/>
              <a:buFontTx/>
              <a:buNone/>
            </a:pPr>
            <a:r>
              <a:rPr lang="en-US" altLang="en-US" sz="3600" dirty="0">
                <a:solidFill>
                  <a:srgbClr val="00FFFF"/>
                </a:solidFill>
                <a:effectLst>
                  <a:outerShdw blurRad="38100" dist="38100" dir="2700000" algn="tl">
                    <a:srgbClr val="000000">
                      <a:alpha val="43137"/>
                    </a:srgbClr>
                  </a:outerShdw>
                </a:effectLst>
                <a:latin typeface="Calibri" panose="020F0502020204030204" pitchFamily="34" charset="0"/>
              </a:rPr>
              <a:t>James Oliver </a:t>
            </a:r>
            <a:r>
              <a:rPr lang="en-US" altLang="en-US" sz="3600" dirty="0" err="1">
                <a:solidFill>
                  <a:srgbClr val="00FFFF"/>
                </a:solidFill>
                <a:effectLst>
                  <a:outerShdw blurRad="38100" dist="38100" dir="2700000" algn="tl">
                    <a:srgbClr val="000000">
                      <a:alpha val="43137"/>
                    </a:srgbClr>
                  </a:outerShdw>
                </a:effectLst>
                <a:latin typeface="Calibri" panose="020F0502020204030204" pitchFamily="34" charset="0"/>
              </a:rPr>
              <a:t>Buswell</a:t>
            </a:r>
            <a:r>
              <a:rPr lang="en-US" altLang="en-US" sz="3600" dirty="0">
                <a:solidFill>
                  <a:srgbClr val="00FFFF"/>
                </a:solidFill>
                <a:effectLst>
                  <a:outerShdw blurRad="38100" dist="38100" dir="2700000" algn="tl">
                    <a:srgbClr val="000000">
                      <a:alpha val="43137"/>
                    </a:srgbClr>
                  </a:outerShdw>
                </a:effectLst>
                <a:latin typeface="Calibri" panose="020F0502020204030204" pitchFamily="34" charset="0"/>
              </a:rPr>
              <a:t>, Jr., </a:t>
            </a:r>
          </a:p>
          <a:p>
            <a:pPr algn="ctr">
              <a:spcBef>
                <a:spcPct val="0"/>
              </a:spcBef>
              <a:buClrTx/>
              <a:buSzTx/>
              <a:buFontTx/>
              <a:buNone/>
            </a:pPr>
            <a:r>
              <a:rPr lang="en-US" altLang="en-US" sz="1600" i="1" dirty="0">
                <a:solidFill>
                  <a:srgbClr val="FFFFFF"/>
                </a:solidFill>
                <a:latin typeface="Calibri" panose="020F0502020204030204" pitchFamily="34" charset="0"/>
              </a:rPr>
              <a:t>A Systematic Theology of the Christian Religion</a:t>
            </a:r>
            <a:r>
              <a:rPr lang="en-US" altLang="en-US" sz="1600" dirty="0">
                <a:solidFill>
                  <a:srgbClr val="FFFFFF"/>
                </a:solidFill>
                <a:latin typeface="Calibri" panose="020F0502020204030204" pitchFamily="34" charset="0"/>
              </a:rPr>
              <a:t>, 2 vols., vol. 2 (Grand Rapids: Zondervan, 1962), 147.</a:t>
            </a:r>
            <a:endParaRPr lang="en-US" altLang="en-US" sz="2400" dirty="0">
              <a:solidFill>
                <a:srgbClr val="FFFFFF"/>
              </a:solidFill>
              <a:latin typeface="Calibri" panose="020F0502020204030204" pitchFamily="34" charset="0"/>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8600" y="228600"/>
            <a:ext cx="1280160" cy="1280160"/>
          </a:xfrm>
          <a:prstGeom prst="rect">
            <a:avLst/>
          </a:prstGeom>
          <a:ln w="28575">
            <a:solidFill>
              <a:schemeClr val="bg1"/>
            </a:solidFill>
          </a:ln>
        </p:spPr>
      </p:pic>
    </p:spTree>
    <p:extLst>
      <p:ext uri="{BB962C8B-B14F-4D97-AF65-F5344CB8AC3E}">
        <p14:creationId xmlns:p14="http://schemas.microsoft.com/office/powerpoint/2010/main" val="5926889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p:cNvSpPr txBox="1">
            <a:spLocks/>
          </p:cNvSpPr>
          <p:nvPr/>
        </p:nvSpPr>
        <p:spPr bwMode="auto">
          <a:xfrm>
            <a:off x="114300" y="3048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t>9 Reasons Favoring the </a:t>
            </a:r>
            <a:b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br>
            <a: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t>Progressive Sanctification View</a:t>
            </a:r>
          </a:p>
        </p:txBody>
      </p:sp>
      <p:sp>
        <p:nvSpPr>
          <p:cNvPr id="9" name="Content Placeholder 5"/>
          <p:cNvSpPr txBox="1">
            <a:spLocks/>
          </p:cNvSpPr>
          <p:nvPr/>
        </p:nvSpPr>
        <p:spPr bwMode="auto">
          <a:xfrm>
            <a:off x="315468" y="1619250"/>
            <a:ext cx="8513064" cy="3581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The Corinthians' Assumed Believing Status</a:t>
            </a:r>
            <a:endPar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Arial" panose="020B0604020202020204" pitchFamily="34" charset="0"/>
            </a:endParaRP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Proving Oneself Applies to the Believer</a:t>
            </a:r>
            <a:endPar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Arial" panose="020B0604020202020204" pitchFamily="34" charset="0"/>
            </a:endParaRP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Disqualification Applies to the Believer</a:t>
            </a:r>
            <a:endParaRPr kumimoji="0" lang="en-US" sz="3000" b="0" i="1"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Arial" panose="020B0604020202020204" pitchFamily="34" charset="0"/>
            </a:endParaRP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28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In the Faith Refers to Experience Rather than Position</a:t>
            </a:r>
          </a:p>
          <a:p>
            <a:pPr marL="463550" marR="0" lvl="0" indent="-463550"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a:tabLst/>
              <a:defRPr/>
            </a:pPr>
            <a:r>
              <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Christ in You Relates to Progressive Sanctification</a:t>
            </a:r>
            <a:endParaRPr kumimoji="0" lang="en-US" sz="30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Arial" panose="020B0604020202020204" pitchFamily="34" charset="0"/>
            </a:endParaRPr>
          </a:p>
        </p:txBody>
      </p:sp>
      <p:pic>
        <p:nvPicPr>
          <p:cNvPr id="10" name="Picture 7" descr="http://i.ytimg.com/vi/nLKOhrQgc3M/hqdefaul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19500" y="53340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55754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bwMode="auto">
          <a:xfrm>
            <a:off x="171450" y="1600200"/>
            <a:ext cx="88011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684213" marR="0" lvl="0" indent="-684213" algn="l" defTabSz="914400" rtl="0" eaLnBrk="0" fontAlgn="base" latinLnBrk="0" hangingPunct="0">
              <a:lnSpc>
                <a:spcPct val="100000"/>
              </a:lnSpc>
              <a:spcBef>
                <a:spcPts val="0"/>
              </a:spcBef>
              <a:spcAft>
                <a:spcPts val="2400"/>
              </a:spcAft>
              <a:buClr>
                <a:srgbClr val="00FFFF"/>
              </a:buClr>
              <a:buSzPct val="100000"/>
              <a:buFont typeface="+mj-lt"/>
              <a:buAutoNum type="romanUcPeriod" startAt="6"/>
              <a:tabLst/>
              <a:defRPr/>
            </a:pPr>
            <a:r>
              <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Reform View Destroys the Passage's Symmetry</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Only Believers Experience Discipline</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Scripture Nowhere Tells Believers to Test the Authenticity of Their Faith</a:t>
            </a:r>
          </a:p>
          <a:p>
            <a:pPr marL="684213" marR="0" lvl="0" indent="-684213" algn="l" defTabSz="914400" rtl="0" eaLnBrk="0" fontAlgn="base" latinLnBrk="0" hangingPunct="0">
              <a:lnSpc>
                <a:spcPct val="100000"/>
              </a:lnSpc>
              <a:spcBef>
                <a:spcPts val="0"/>
              </a:spcBef>
              <a:spcAft>
                <a:spcPts val="2400"/>
              </a:spcAft>
              <a:buClr>
                <a:srgbClr val="00FFFF"/>
              </a:buClr>
              <a:buSzPct val="100000"/>
              <a:buFont typeface="Wingdings" panose="05000000000000000000" pitchFamily="2" charset="2"/>
              <a:buAutoNum type="romanUcPeriod" startAt="6"/>
              <a:tabLst/>
              <a:defRPr/>
            </a:pPr>
            <a:r>
              <a:rPr kumimoji="0" lang="en-US" sz="30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The Reformed View Damages Assurance of Salvation</a:t>
            </a:r>
            <a:endParaRPr kumimoji="0" lang="en-US" sz="30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endParaRPr>
          </a:p>
        </p:txBody>
      </p:sp>
      <p:sp>
        <p:nvSpPr>
          <p:cNvPr id="6" name="Title 4"/>
          <p:cNvSpPr txBox="1">
            <a:spLocks/>
          </p:cNvSpPr>
          <p:nvPr/>
        </p:nvSpPr>
        <p:spPr bwMode="auto">
          <a:xfrm>
            <a:off x="114300" y="3048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t>9 Reasons Favoring the </a:t>
            </a:r>
            <a:b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br>
            <a:r>
              <a:rPr kumimoji="0" lang="en-US" altLang="en-US" sz="32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mj-lt"/>
                <a:ea typeface="+mj-ea"/>
                <a:cs typeface="+mj-cs"/>
              </a:rPr>
              <a:t>Progressive Sanctification View</a:t>
            </a:r>
          </a:p>
        </p:txBody>
      </p:sp>
      <p:pic>
        <p:nvPicPr>
          <p:cNvPr id="7" name="Picture 7" descr="http://i.ytimg.com/vi/nLKOhrQgc3M/hqdefaul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19500" y="53340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25779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57188">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solidFill>
                            <a:schemeClr val="tx1"/>
                          </a:solidFill>
                          <a:latin typeface="Calibri" pitchFamily="34" charset="0"/>
                          <a:cs typeface="Calibri" pitchFamily="34" charset="0"/>
                        </a:rPr>
                        <a:t>Sanctification</a:t>
                      </a:r>
                    </a:p>
                  </a:txBody>
                  <a:tcPr marT="45712" marB="45712" anchor="ctr">
                    <a:solidFill>
                      <a:srgbClr val="FFFFCC"/>
                    </a:solidFill>
                  </a:tcP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Present</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Power</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Philip 2:12</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14221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152400" y="1600200"/>
            <a:ext cx="88392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just">
              <a:spcBef>
                <a:spcPct val="0"/>
              </a:spcBef>
              <a:buClrTx/>
              <a:buSzTx/>
              <a:buFontTx/>
              <a:buNone/>
            </a:pPr>
            <a:r>
              <a:rPr lang="en-US" altLang="en-US" sz="3000" dirty="0">
                <a:solidFill>
                  <a:srgbClr val="FFFFFF"/>
                </a:solidFill>
                <a:latin typeface="Calibri" panose="020F0502020204030204" pitchFamily="34" charset="0"/>
              </a:rPr>
              <a:t>“Doubts about one’s salvation are not wrong...Scripture encourages self-examination...In 2 Corinthians 13:5, Paul wrote, ‘Test yourselves to see if you are in the faith; examine yourselves! Or do you not recognize this about yourselves, that Jesus Christ is in you—unless indeed you fail the test?’ That admonition is largely ignored—and often explained away—in the contemporary church.”</a:t>
            </a:r>
          </a:p>
        </p:txBody>
      </p:sp>
      <p:sp>
        <p:nvSpPr>
          <p:cNvPr id="8" name="TextBox 2"/>
          <p:cNvSpPr txBox="1">
            <a:spLocks noChangeArrowheads="1"/>
          </p:cNvSpPr>
          <p:nvPr/>
        </p:nvSpPr>
        <p:spPr bwMode="auto">
          <a:xfrm>
            <a:off x="1524000" y="240707"/>
            <a:ext cx="6096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ctr">
              <a:spcBef>
                <a:spcPct val="0"/>
              </a:spcBef>
              <a:buClrTx/>
              <a:buSzTx/>
              <a:buFontTx/>
              <a:buNone/>
            </a:pPr>
            <a:r>
              <a:rPr lang="en-US" altLang="en-US" sz="3600" dirty="0">
                <a:solidFill>
                  <a:srgbClr val="00FFFF"/>
                </a:solidFill>
                <a:effectLst>
                  <a:outerShdw blurRad="38100" dist="38100" dir="2700000" algn="tl">
                    <a:srgbClr val="000000">
                      <a:alpha val="43137"/>
                    </a:srgbClr>
                  </a:outerShdw>
                </a:effectLst>
                <a:latin typeface="Calibri" panose="020F0502020204030204" pitchFamily="34" charset="0"/>
              </a:rPr>
              <a:t>John F. MacArthur, </a:t>
            </a:r>
          </a:p>
          <a:p>
            <a:pPr algn="ctr">
              <a:spcBef>
                <a:spcPct val="0"/>
              </a:spcBef>
              <a:buClrTx/>
              <a:buSzTx/>
              <a:buFontTx/>
              <a:buNone/>
            </a:pPr>
            <a:r>
              <a:rPr lang="en-US" altLang="en-US" sz="1800" i="1" dirty="0">
                <a:solidFill>
                  <a:srgbClr val="FFFFFF"/>
                </a:solidFill>
                <a:latin typeface="Calibri" panose="020F0502020204030204" pitchFamily="34" charset="0"/>
              </a:rPr>
              <a:t>The Gospel According to Jesus: What Does Jesus Mean When He Says, "Follow Me"?</a:t>
            </a:r>
            <a:r>
              <a:rPr lang="en-US" altLang="en-US" sz="1800" dirty="0">
                <a:solidFill>
                  <a:srgbClr val="FFFFFF"/>
                </a:solidFill>
                <a:latin typeface="Calibri" panose="020F0502020204030204" pitchFamily="34" charset="0"/>
              </a:rPr>
              <a:t> (Grand Rapids: Zondervan, 1988), 190.</a:t>
            </a:r>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8600" y="228600"/>
            <a:ext cx="1136307" cy="1188720"/>
          </a:xfrm>
          <a:prstGeom prst="rect">
            <a:avLst/>
          </a:prstGeom>
          <a:ln w="28575">
            <a:solidFill>
              <a:schemeClr val="bg1"/>
            </a:solidFill>
          </a:ln>
        </p:spPr>
      </p:pic>
    </p:spTree>
    <p:extLst>
      <p:ext uri="{BB962C8B-B14F-4D97-AF65-F5344CB8AC3E}">
        <p14:creationId xmlns:p14="http://schemas.microsoft.com/office/powerpoint/2010/main" val="2944919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
          <p:cNvSpPr>
            <a:spLocks noChangeArrowheads="1"/>
          </p:cNvSpPr>
          <p:nvPr/>
        </p:nvSpPr>
        <p:spPr bwMode="auto">
          <a:xfrm>
            <a:off x="16379" y="1600200"/>
            <a:ext cx="89154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Wingdings" panose="05000000000000000000" pitchFamily="2" charset="2"/>
              <a:buChar char="n"/>
              <a:tabLst>
                <a:tab pos="1146175" algn="l"/>
              </a:tabLst>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tabLst>
                <a:tab pos="1146175" algn="l"/>
              </a:tabLst>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tabLst>
                <a:tab pos="1146175" algn="l"/>
              </a:tabLs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tabLst>
                <a:tab pos="1146175" algn="l"/>
              </a:tabLst>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tabLst>
                <a:tab pos="1146175" algn="l"/>
              </a:tabLst>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tabLst>
                <a:tab pos="1146175" algn="l"/>
              </a:tabLst>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tabLst>
                <a:tab pos="1146175" algn="l"/>
              </a:tabLst>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tabLst>
                <a:tab pos="1146175" algn="l"/>
              </a:tabLst>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tabLst>
                <a:tab pos="1146175" algn="l"/>
              </a:tabLst>
              <a:defRPr sz="3200">
                <a:solidFill>
                  <a:schemeClr val="tx1"/>
                </a:solidFill>
                <a:latin typeface="Times New Roman" panose="02020603050405020304" pitchFamily="18" charset="0"/>
              </a:defRPr>
            </a:lvl9pPr>
          </a:lstStyle>
          <a:p>
            <a:pPr algn="just">
              <a:spcBef>
                <a:spcPct val="0"/>
              </a:spcBef>
              <a:buClrTx/>
              <a:buSzTx/>
              <a:buFontTx/>
              <a:buNone/>
            </a:pPr>
            <a:r>
              <a:rPr lang="en-US" altLang="en-US" sz="3000" dirty="0">
                <a:solidFill>
                  <a:srgbClr val="FFFFFF"/>
                </a:solidFill>
                <a:latin typeface="Calibri" panose="020F0502020204030204" pitchFamily="34" charset="0"/>
              </a:rPr>
              <a:t>“Paul’s words help clarify the doctrine of assurance of faith. Paul asks the Corinthians to examine their own lives for evidence of salvation. Such evidence would include trust in Christ (Heb. 3:6), obedience to God (Matt. 7:21), growth in holiness (Heb. 12:14; 1 John 3:3), the fruit of the Spirit (Gal. 5:22, 23), love for other Christians (1 John 3:14), positive influence on others (Matt. 5:16), adhering to the apostolic teaching (1 John 4:2), and the testimony of the Holy Spirit within them (Rom. 8:15, 16).”</a:t>
            </a:r>
          </a:p>
        </p:txBody>
      </p:sp>
      <p:sp>
        <p:nvSpPr>
          <p:cNvPr id="12" name="TextBox 2"/>
          <p:cNvSpPr txBox="1">
            <a:spLocks noChangeArrowheads="1"/>
          </p:cNvSpPr>
          <p:nvPr/>
        </p:nvSpPr>
        <p:spPr bwMode="auto">
          <a:xfrm>
            <a:off x="685800" y="6257925"/>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ctr">
              <a:spcBef>
                <a:spcPct val="0"/>
              </a:spcBef>
              <a:buClrTx/>
              <a:buSzTx/>
              <a:buFontTx/>
              <a:buNone/>
            </a:pPr>
            <a:r>
              <a:rPr lang="en-US" altLang="en-US" sz="1400" dirty="0" err="1">
                <a:solidFill>
                  <a:srgbClr val="FFFFFF"/>
                </a:solidFill>
                <a:latin typeface="Calibri" panose="020F0502020204030204" pitchFamily="34" charset="0"/>
              </a:rPr>
              <a:t>Luder</a:t>
            </a:r>
            <a:r>
              <a:rPr lang="en-US" altLang="en-US" sz="1400" dirty="0">
                <a:solidFill>
                  <a:srgbClr val="FFFFFF"/>
                </a:solidFill>
                <a:latin typeface="Calibri" panose="020F0502020204030204" pitchFamily="34" charset="0"/>
              </a:rPr>
              <a:t> Whitlock and Bruce </a:t>
            </a:r>
            <a:r>
              <a:rPr lang="en-US" altLang="en-US" sz="1400" dirty="0" err="1">
                <a:solidFill>
                  <a:srgbClr val="FFFFFF"/>
                </a:solidFill>
                <a:latin typeface="Calibri" panose="020F0502020204030204" pitchFamily="34" charset="0"/>
              </a:rPr>
              <a:t>Waltke</a:t>
            </a:r>
            <a:r>
              <a:rPr lang="en-US" altLang="en-US" sz="1400" dirty="0">
                <a:solidFill>
                  <a:srgbClr val="FFFFFF"/>
                </a:solidFill>
                <a:latin typeface="Calibri" panose="020F0502020204030204" pitchFamily="34" charset="0"/>
              </a:rPr>
              <a:t> R.C. Sproul, Moises Silva, et al, eds., </a:t>
            </a:r>
            <a:r>
              <a:rPr lang="en-US" altLang="en-US" sz="1400" i="1" dirty="0">
                <a:solidFill>
                  <a:srgbClr val="FFFFFF"/>
                </a:solidFill>
                <a:latin typeface="Calibri" panose="020F0502020204030204" pitchFamily="34" charset="0"/>
              </a:rPr>
              <a:t>The New Geneva Study Bible: Bringing the Light of the Reformation to Scripture</a:t>
            </a:r>
            <a:r>
              <a:rPr lang="en-US" altLang="en-US" sz="1400" dirty="0">
                <a:solidFill>
                  <a:srgbClr val="FFFFFF"/>
                </a:solidFill>
                <a:latin typeface="Calibri" panose="020F0502020204030204" pitchFamily="34" charset="0"/>
              </a:rPr>
              <a:t> (Nashville, TN: Thomas Nelson, 1995), 1844.</a:t>
            </a:r>
          </a:p>
        </p:txBody>
      </p:sp>
      <p:pic>
        <p:nvPicPr>
          <p:cNvPr id="13" name="Picture 12"/>
          <p:cNvPicPr>
            <a:picLocks noChangeAspect="1"/>
          </p:cNvPicPr>
          <p:nvPr/>
        </p:nvPicPr>
        <p:blipFill>
          <a:blip r:embed="rId2"/>
          <a:stretch>
            <a:fillRect/>
          </a:stretch>
        </p:blipFill>
        <p:spPr>
          <a:xfrm>
            <a:off x="152400" y="152400"/>
            <a:ext cx="962025" cy="1333500"/>
          </a:xfrm>
          <a:prstGeom prst="rect">
            <a:avLst/>
          </a:prstGeom>
        </p:spPr>
      </p:pic>
      <p:sp>
        <p:nvSpPr>
          <p:cNvPr id="14" name="Rectangle 13"/>
          <p:cNvSpPr/>
          <p:nvPr/>
        </p:nvSpPr>
        <p:spPr>
          <a:xfrm>
            <a:off x="1349123" y="171271"/>
            <a:ext cx="6445754" cy="101566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600" b="0" i="0" u="none" strike="noStrike" kern="0" cap="none" spc="0" normalizeH="0" baseline="0" noProof="0" dirty="0">
                <a:ln>
                  <a:noFill/>
                </a:ln>
                <a:solidFill>
                  <a:srgbClr val="00FFFF"/>
                </a:solidFill>
                <a:effectLst>
                  <a:outerShdw blurRad="38100" dist="38100" dir="2700000" algn="tl">
                    <a:srgbClr val="000000">
                      <a:alpha val="43137"/>
                    </a:srgbClr>
                  </a:outerShdw>
                </a:effectLst>
                <a:uLnTx/>
                <a:uFillTx/>
                <a:latin typeface="Calibri" panose="020F0502020204030204" pitchFamily="34" charset="0"/>
              </a:rPr>
              <a:t>The New Geneva Study Bible: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1" u="none" strike="noStrike" kern="0" cap="none" spc="0" normalizeH="0" baseline="0" noProof="0" dirty="0">
                <a:ln>
                  <a:noFill/>
                </a:ln>
                <a:solidFill>
                  <a:srgbClr val="FFFFFF"/>
                </a:solidFill>
                <a:effectLst/>
                <a:uLnTx/>
                <a:uFillTx/>
                <a:latin typeface="Calibri" panose="020F0502020204030204" pitchFamily="34" charset="0"/>
              </a:rPr>
              <a:t>Bringing the Light of the Reformation to Scripture</a:t>
            </a:r>
            <a:endParaRPr kumimoji="0" lang="en-US" sz="1800" b="0"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906951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2"/>
          <p:cNvSpPr txBox="1">
            <a:spLocks noChangeArrowheads="1"/>
          </p:cNvSpPr>
          <p:nvPr/>
        </p:nvSpPr>
        <p:spPr bwMode="auto">
          <a:xfrm>
            <a:off x="762000" y="152400"/>
            <a:ext cx="78486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ctr">
              <a:spcBef>
                <a:spcPct val="0"/>
              </a:spcBef>
              <a:buClrTx/>
              <a:buSzTx/>
              <a:buFontTx/>
              <a:buNone/>
            </a:pPr>
            <a:r>
              <a:rPr lang="en-US" altLang="en-US" sz="3600" kern="0" dirty="0">
                <a:solidFill>
                  <a:srgbClr val="00FFFF"/>
                </a:solidFill>
                <a:effectLst>
                  <a:outerShdw blurRad="38100" dist="38100" dir="2700000" algn="tl">
                    <a:srgbClr val="000000">
                      <a:alpha val="43137"/>
                    </a:srgbClr>
                  </a:outerShdw>
                </a:effectLst>
                <a:latin typeface="Calibri" panose="020F0502020204030204" pitchFamily="34" charset="0"/>
              </a:rPr>
              <a:t>Warren W. </a:t>
            </a:r>
            <a:r>
              <a:rPr lang="en-US" altLang="en-US" sz="3600" kern="0" dirty="0" err="1">
                <a:solidFill>
                  <a:srgbClr val="00FFFF"/>
                </a:solidFill>
                <a:effectLst>
                  <a:outerShdw blurRad="38100" dist="38100" dir="2700000" algn="tl">
                    <a:srgbClr val="000000">
                      <a:alpha val="43137"/>
                    </a:srgbClr>
                  </a:outerShdw>
                </a:effectLst>
                <a:latin typeface="Calibri" panose="020F0502020204030204" pitchFamily="34" charset="0"/>
              </a:rPr>
              <a:t>Wiersbe</a:t>
            </a:r>
            <a:endParaRPr lang="en-US" altLang="en-US" sz="3600" kern="0" dirty="0">
              <a:solidFill>
                <a:srgbClr val="00FFFF"/>
              </a:solidFill>
              <a:effectLst>
                <a:outerShdw blurRad="38100" dist="38100" dir="2700000" algn="tl">
                  <a:srgbClr val="000000">
                    <a:alpha val="43137"/>
                  </a:srgbClr>
                </a:outerShdw>
              </a:effectLst>
              <a:latin typeface="Calibri" panose="020F0502020204030204" pitchFamily="34" charset="0"/>
            </a:endParaRPr>
          </a:p>
          <a:p>
            <a:pPr algn="ctr">
              <a:spcBef>
                <a:spcPct val="0"/>
              </a:spcBef>
              <a:buClrTx/>
              <a:buSzTx/>
              <a:buFontTx/>
              <a:buNone/>
            </a:pPr>
            <a:r>
              <a:rPr lang="en-US" altLang="en-US" sz="1400" i="1" dirty="0">
                <a:solidFill>
                  <a:srgbClr val="FFFFFF"/>
                </a:solidFill>
                <a:latin typeface="Calibri" panose="020F0502020204030204" pitchFamily="34" charset="0"/>
              </a:rPr>
              <a:t>The </a:t>
            </a:r>
            <a:r>
              <a:rPr lang="en-US" altLang="en-US" sz="1400" i="1" dirty="0" err="1">
                <a:solidFill>
                  <a:srgbClr val="FFFFFF"/>
                </a:solidFill>
                <a:latin typeface="Calibri" panose="020F0502020204030204" pitchFamily="34" charset="0"/>
              </a:rPr>
              <a:t>Wiersbe</a:t>
            </a:r>
            <a:r>
              <a:rPr lang="en-US" altLang="en-US" sz="1400" i="1" dirty="0">
                <a:solidFill>
                  <a:srgbClr val="FFFFFF"/>
                </a:solidFill>
                <a:latin typeface="Calibri" panose="020F0502020204030204" pitchFamily="34" charset="0"/>
              </a:rPr>
              <a:t> Bible Commentary</a:t>
            </a:r>
            <a:r>
              <a:rPr lang="en-US" altLang="en-US" sz="1400" dirty="0">
                <a:solidFill>
                  <a:srgbClr val="FFFFFF"/>
                </a:solidFill>
                <a:latin typeface="Calibri" panose="020F0502020204030204" pitchFamily="34" charset="0"/>
              </a:rPr>
              <a:t> (Colorado Springs, CO: David Cook, 2007), 542.</a:t>
            </a:r>
          </a:p>
        </p:txBody>
      </p:sp>
      <p:sp>
        <p:nvSpPr>
          <p:cNvPr id="10" name="Rectangle 3"/>
          <p:cNvSpPr>
            <a:spLocks noChangeArrowheads="1"/>
          </p:cNvSpPr>
          <p:nvPr/>
        </p:nvSpPr>
        <p:spPr bwMode="auto">
          <a:xfrm>
            <a:off x="152400" y="1600200"/>
            <a:ext cx="88392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just">
              <a:spcBef>
                <a:spcPct val="0"/>
              </a:spcBef>
              <a:buClrTx/>
              <a:buSzTx/>
              <a:buFontTx/>
              <a:buNone/>
            </a:pPr>
            <a:r>
              <a:rPr lang="en-US" altLang="en-US" sz="2800" dirty="0">
                <a:solidFill>
                  <a:srgbClr val="FFFFFF"/>
                </a:solidFill>
                <a:latin typeface="Calibri" panose="020F0502020204030204" pitchFamily="34" charset="0"/>
              </a:rPr>
              <a:t>“Paul told the Corinthians that they should examine their hearts to see if they were really born again and members of the family of God. Do you have the witness of the Holy Spirit in your heart? (Ro 8:9, 16) Do you love the brethren? (1Jn 3:14) Do you practice righteousness? (1John 2:29; 3:9) Have you overcome the world so that you are living a life of godly separation? (1John 5:4) These are just a few of the tests we can apply to our own lives to be certain that we are the children of God. In one of the churches I pastored, we had a teenager who was the center of every problem in the youth group…”</a:t>
            </a:r>
          </a:p>
        </p:txBody>
      </p:sp>
      <p:pic>
        <p:nvPicPr>
          <p:cNvPr id="15" name="Picture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3022" y="162370"/>
            <a:ext cx="948833" cy="1188720"/>
          </a:xfrm>
          <a:prstGeom prst="rect">
            <a:avLst/>
          </a:prstGeom>
        </p:spPr>
      </p:pic>
    </p:spTree>
    <p:extLst>
      <p:ext uri="{BB962C8B-B14F-4D97-AF65-F5344CB8AC3E}">
        <p14:creationId xmlns:p14="http://schemas.microsoft.com/office/powerpoint/2010/main" val="3275931036"/>
      </p:ext>
    </p:extLst>
  </p:cSld>
  <p:clrMapOvr>
    <a:masterClrMapping/>
  </p:clrMapOvr>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14731</TotalTime>
  <Words>2923</Words>
  <Application>Microsoft Office PowerPoint</Application>
  <PresentationFormat>On-screen Show (4:3)</PresentationFormat>
  <Paragraphs>301</Paragraphs>
  <Slides>62</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62</vt:i4>
      </vt:variant>
    </vt:vector>
  </HeadingPairs>
  <TitlesOfParts>
    <vt:vector size="69" baseType="lpstr">
      <vt:lpstr>Arial</vt:lpstr>
      <vt:lpstr>Calibri</vt:lpstr>
      <vt:lpstr>Times New Roman</vt:lpstr>
      <vt:lpstr>Wingdings</vt:lpstr>
      <vt:lpstr>Azure</vt:lpstr>
      <vt:lpstr>1_Office Theme</vt:lpstr>
      <vt:lpstr>2_Office Theme</vt:lpstr>
      <vt:lpstr>Soteriology Session 37</vt:lpstr>
      <vt:lpstr>Soteriology Overview</vt:lpstr>
      <vt:lpstr>5. Passages From Paul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Three Tenses of Salvation</vt:lpstr>
      <vt:lpstr>Three Tenses of Salvation</vt:lpstr>
      <vt:lpstr>Three Tenses of Salvation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Three Tenses of Salvation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Secret of Fruit Bearing - Part 1_John 15-1-8</dc:title>
  <dc:subject>Light &amp; Life Revealed</dc:subject>
  <dc:creator>A. Woods</dc:creator>
  <dc:description>Modified by Jim McGowan</dc:description>
  <cp:lastModifiedBy>Jim McGowan</cp:lastModifiedBy>
  <cp:revision>1702</cp:revision>
  <cp:lastPrinted>2011-06-25T18:12:52Z</cp:lastPrinted>
  <dcterms:created xsi:type="dcterms:W3CDTF">2009-03-17T12:21:13Z</dcterms:created>
  <dcterms:modified xsi:type="dcterms:W3CDTF">2016-10-27T13:04:06Z</dcterms:modified>
</cp:coreProperties>
</file>