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7"/>
  </p:notesMasterIdLst>
  <p:handoutMasterIdLst>
    <p:handoutMasterId r:id="rId88"/>
  </p:handoutMasterIdLst>
  <p:sldIdLst>
    <p:sldId id="791" r:id="rId2"/>
    <p:sldId id="792" r:id="rId3"/>
    <p:sldId id="793" r:id="rId4"/>
    <p:sldId id="795" r:id="rId5"/>
    <p:sldId id="796" r:id="rId6"/>
    <p:sldId id="884" r:id="rId7"/>
    <p:sldId id="798" r:id="rId8"/>
    <p:sldId id="799" r:id="rId9"/>
    <p:sldId id="886" r:id="rId10"/>
    <p:sldId id="818" r:id="rId11"/>
    <p:sldId id="806" r:id="rId12"/>
    <p:sldId id="823" r:id="rId13"/>
    <p:sldId id="824" r:id="rId14"/>
    <p:sldId id="808" r:id="rId15"/>
    <p:sldId id="836" r:id="rId16"/>
    <p:sldId id="965" r:id="rId17"/>
    <p:sldId id="964" r:id="rId18"/>
    <p:sldId id="847" r:id="rId19"/>
    <p:sldId id="874" r:id="rId20"/>
    <p:sldId id="956" r:id="rId21"/>
    <p:sldId id="950" r:id="rId22"/>
    <p:sldId id="866" r:id="rId23"/>
    <p:sldId id="957" r:id="rId24"/>
    <p:sldId id="958" r:id="rId25"/>
    <p:sldId id="959" r:id="rId26"/>
    <p:sldId id="960" r:id="rId27"/>
    <p:sldId id="845" r:id="rId28"/>
    <p:sldId id="863" r:id="rId29"/>
    <p:sldId id="864" r:id="rId30"/>
    <p:sldId id="846" r:id="rId31"/>
    <p:sldId id="961" r:id="rId32"/>
    <p:sldId id="947" r:id="rId33"/>
    <p:sldId id="907" r:id="rId34"/>
    <p:sldId id="966" r:id="rId35"/>
    <p:sldId id="967" r:id="rId36"/>
    <p:sldId id="906" r:id="rId37"/>
    <p:sldId id="984" r:id="rId38"/>
    <p:sldId id="986" r:id="rId39"/>
    <p:sldId id="985" r:id="rId40"/>
    <p:sldId id="987" r:id="rId41"/>
    <p:sldId id="988" r:id="rId42"/>
    <p:sldId id="989" r:id="rId43"/>
    <p:sldId id="891" r:id="rId44"/>
    <p:sldId id="892" r:id="rId45"/>
    <p:sldId id="893" r:id="rId46"/>
    <p:sldId id="894" r:id="rId47"/>
    <p:sldId id="953" r:id="rId48"/>
    <p:sldId id="974" r:id="rId49"/>
    <p:sldId id="895" r:id="rId50"/>
    <p:sldId id="975" r:id="rId51"/>
    <p:sldId id="933" r:id="rId52"/>
    <p:sldId id="976" r:id="rId53"/>
    <p:sldId id="899" r:id="rId54"/>
    <p:sldId id="977" r:id="rId55"/>
    <p:sldId id="978" r:id="rId56"/>
    <p:sldId id="979" r:id="rId57"/>
    <p:sldId id="980" r:id="rId58"/>
    <p:sldId id="903" r:id="rId59"/>
    <p:sldId id="890" r:id="rId60"/>
    <p:sldId id="981" r:id="rId61"/>
    <p:sldId id="982" r:id="rId62"/>
    <p:sldId id="990" r:id="rId63"/>
    <p:sldId id="994" r:id="rId64"/>
    <p:sldId id="991" r:id="rId65"/>
    <p:sldId id="920" r:id="rId66"/>
    <p:sldId id="995" r:id="rId67"/>
    <p:sldId id="996" r:id="rId68"/>
    <p:sldId id="922" r:id="rId69"/>
    <p:sldId id="923" r:id="rId70"/>
    <p:sldId id="997" r:id="rId71"/>
    <p:sldId id="942" r:id="rId72"/>
    <p:sldId id="998" r:id="rId73"/>
    <p:sldId id="945" r:id="rId74"/>
    <p:sldId id="999" r:id="rId75"/>
    <p:sldId id="1000" r:id="rId76"/>
    <p:sldId id="949" r:id="rId77"/>
    <p:sldId id="948" r:id="rId78"/>
    <p:sldId id="962" r:id="rId79"/>
    <p:sldId id="889" r:id="rId80"/>
    <p:sldId id="963" r:id="rId81"/>
    <p:sldId id="952" r:id="rId82"/>
    <p:sldId id="868" r:id="rId83"/>
    <p:sldId id="870" r:id="rId84"/>
    <p:sldId id="888" r:id="rId85"/>
    <p:sldId id="954" r:id="rId8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CC"/>
    <a:srgbClr val="3399FF"/>
    <a:srgbClr val="FF99FF"/>
    <a:srgbClr val="66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1309" autoAdjust="0"/>
  </p:normalViewPr>
  <p:slideViewPr>
    <p:cSldViewPr snapToGrid="0">
      <p:cViewPr varScale="1">
        <p:scale>
          <a:sx n="71" d="100"/>
          <a:sy n="71" d="100"/>
        </p:scale>
        <p:origin x="-114" y="-90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r>
              <a:rPr lang="en-US"/>
              <a:t>Dr. Andy Woods - Soteriology</a:t>
            </a:r>
          </a:p>
        </p:txBody>
      </p:sp>
      <p:sp>
        <p:nvSpPr>
          <p:cNvPr id="3" name="Date Placeholder 2"/>
          <p:cNvSpPr>
            <a:spLocks noGrp="1"/>
          </p:cNvSpPr>
          <p:nvPr>
            <p:ph type="dt" sz="quarter" idx="1"/>
          </p:nvPr>
        </p:nvSpPr>
        <p:spPr>
          <a:xfrm>
            <a:off x="4143587" y="0"/>
            <a:ext cx="3169920" cy="481727"/>
          </a:xfrm>
          <a:prstGeom prst="rect">
            <a:avLst/>
          </a:prstGeom>
        </p:spPr>
        <p:txBody>
          <a:bodyPr vert="horz" lIns="96653" tIns="48327" rIns="96653" bIns="48327" rtlCol="0"/>
          <a:lstStyle>
            <a:lvl1pPr algn="r">
              <a:defRPr sz="1200"/>
            </a:lvl1pPr>
          </a:lstStyle>
          <a:p>
            <a:fld id="{E78D141F-99F3-4835-A0AF-B05F77794DD5}" type="datetimeFigureOut">
              <a:rPr lang="en-US" smtClean="0"/>
              <a:pPr/>
              <a:t>9/1/2016</a:t>
            </a:fld>
            <a:endParaRPr lang="en-US"/>
          </a:p>
        </p:txBody>
      </p:sp>
      <p:sp>
        <p:nvSpPr>
          <p:cNvPr id="4" name="Footer Placeholder 3"/>
          <p:cNvSpPr>
            <a:spLocks noGrp="1"/>
          </p:cNvSpPr>
          <p:nvPr>
            <p:ph type="ftr" sz="quarter" idx="2"/>
          </p:nvPr>
        </p:nvSpPr>
        <p:spPr>
          <a:xfrm>
            <a:off x="0" y="9119475"/>
            <a:ext cx="3169920" cy="481726"/>
          </a:xfrm>
          <a:prstGeom prst="rect">
            <a:avLst/>
          </a:prstGeom>
        </p:spPr>
        <p:txBody>
          <a:bodyPr vert="horz" lIns="96653" tIns="48327" rIns="96653" bIns="48327" rtlCol="0" anchor="b"/>
          <a:lstStyle>
            <a:lvl1pPr algn="l">
              <a:defRPr sz="1200"/>
            </a:lvl1pPr>
          </a:lstStyle>
          <a:p>
            <a:r>
              <a:rPr lang="en-US"/>
              <a:t>Sugar Land Bible Church</a:t>
            </a:r>
          </a:p>
        </p:txBody>
      </p:sp>
      <p:sp>
        <p:nvSpPr>
          <p:cNvPr id="5" name="Slide Number Placeholder 4"/>
          <p:cNvSpPr>
            <a:spLocks noGrp="1"/>
          </p:cNvSpPr>
          <p:nvPr>
            <p:ph type="sldNum" sz="quarter" idx="3"/>
          </p:nvPr>
        </p:nvSpPr>
        <p:spPr>
          <a:xfrm>
            <a:off x="4143587" y="9119475"/>
            <a:ext cx="3169920" cy="481726"/>
          </a:xfrm>
          <a:prstGeom prst="rect">
            <a:avLst/>
          </a:prstGeom>
        </p:spPr>
        <p:txBody>
          <a:bodyPr vert="horz" lIns="96653" tIns="48327" rIns="96653" bIns="48327" rtlCol="0" anchor="b"/>
          <a:lstStyle>
            <a:lvl1pPr algn="r">
              <a:defRPr sz="1200"/>
            </a:lvl1pPr>
          </a:lstStyle>
          <a:p>
            <a:fld id="{F4AC4ED8-28FA-4E09-BFBE-27FC893FBB83}" type="slidenum">
              <a:rPr lang="en-US" smtClean="0"/>
              <a:pPr/>
              <a:t>‹#›</a:t>
            </a:fld>
            <a:endParaRPr lang="en-US"/>
          </a:p>
        </p:txBody>
      </p:sp>
    </p:spTree>
    <p:extLst>
      <p:ext uri="{BB962C8B-B14F-4D97-AF65-F5344CB8AC3E}">
        <p14:creationId xmlns:p14="http://schemas.microsoft.com/office/powerpoint/2010/main" xmlns="" val="367782652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r>
              <a:rPr lang="en-US"/>
              <a:t>Dr. Andy Woods - Soteriology</a:t>
            </a:r>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890A1E49-7911-446F-8B3D-BE0176067052}" type="datetimeFigureOut">
              <a:rPr lang="en-US" smtClean="0"/>
              <a:pPr/>
              <a:t>9/1/2016</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r>
              <a:rPr lang="en-US"/>
              <a:t>Sugar Land Bible Church</a:t>
            </a:r>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685F063A-EE40-4242-B79D-A02668FB9303}" type="slidenum">
              <a:rPr lang="en-US" smtClean="0"/>
              <a:pPr/>
              <a:t>‹#›</a:t>
            </a:fld>
            <a:endParaRPr lang="en-US"/>
          </a:p>
        </p:txBody>
      </p:sp>
    </p:spTree>
    <p:extLst>
      <p:ext uri="{BB962C8B-B14F-4D97-AF65-F5344CB8AC3E}">
        <p14:creationId xmlns:p14="http://schemas.microsoft.com/office/powerpoint/2010/main" xmlns="" val="906326497"/>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1497013" y="1200150"/>
            <a:ext cx="4321175" cy="324008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800176" indent="-307760">
              <a:defRPr>
                <a:solidFill>
                  <a:schemeClr val="tx1"/>
                </a:solidFill>
                <a:latin typeface="Arial" panose="020B0604020202020204" pitchFamily="34" charset="0"/>
                <a:cs typeface="Arial" panose="020B0604020202020204" pitchFamily="34" charset="0"/>
              </a:defRPr>
            </a:lvl2pPr>
            <a:lvl3pPr marL="1231042" indent="-246208">
              <a:defRPr>
                <a:solidFill>
                  <a:schemeClr val="tx1"/>
                </a:solidFill>
                <a:latin typeface="Arial" panose="020B0604020202020204" pitchFamily="34" charset="0"/>
                <a:cs typeface="Arial" panose="020B0604020202020204" pitchFamily="34" charset="0"/>
              </a:defRPr>
            </a:lvl3pPr>
            <a:lvl4pPr marL="1723458" indent="-246208">
              <a:defRPr>
                <a:solidFill>
                  <a:schemeClr val="tx1"/>
                </a:solidFill>
                <a:latin typeface="Arial" panose="020B0604020202020204" pitchFamily="34" charset="0"/>
                <a:cs typeface="Arial" panose="020B0604020202020204" pitchFamily="34" charset="0"/>
              </a:defRPr>
            </a:lvl4pPr>
            <a:lvl5pPr marL="2215876" indent="-246208">
              <a:defRPr>
                <a:solidFill>
                  <a:schemeClr val="tx1"/>
                </a:solidFill>
                <a:latin typeface="Arial" panose="020B0604020202020204" pitchFamily="34" charset="0"/>
                <a:cs typeface="Arial" panose="020B0604020202020204" pitchFamily="34" charset="0"/>
              </a:defRPr>
            </a:lvl5pPr>
            <a:lvl6pPr marL="2708293" indent="-24620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200709" indent="-24620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93126" indent="-24620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85543" indent="-24620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529">
              <a:defRPr/>
            </a:pPr>
            <a:fld id="{6EFDF370-5B17-48A8-9185-C4FE029F2F51}" type="slidenum">
              <a:rPr lang="en-US" altLang="en-US" sz="1900" kern="0">
                <a:latin typeface="Calibri" panose="020F0502020204030204" pitchFamily="34" charset="0"/>
              </a:rPr>
              <a:pPr defTabSz="966529">
                <a:defRPr/>
              </a:pPr>
              <a:t>1</a:t>
            </a:fld>
            <a:endParaRPr lang="en-US" altLang="en-US" sz="1900" kern="0" dirty="0">
              <a:latin typeface="Calibri" panose="020F0502020204030204" pitchFamily="34" charset="0"/>
            </a:endParaRPr>
          </a:p>
        </p:txBody>
      </p:sp>
      <p:sp>
        <p:nvSpPr>
          <p:cNvPr id="2" name="Footer Placeholder 1"/>
          <p:cNvSpPr>
            <a:spLocks noGrp="1"/>
          </p:cNvSpPr>
          <p:nvPr>
            <p:ph type="ftr" sz="quarter" idx="10"/>
          </p:nvPr>
        </p:nvSpPr>
        <p:spPr/>
        <p:txBody>
          <a:bodyPr/>
          <a:lstStyle/>
          <a:p>
            <a:pPr defTabSz="966529">
              <a:defRPr/>
            </a:pPr>
            <a:r>
              <a:rPr lang="en-US" sz="1900" kern="0" dirty="0">
                <a:solidFill>
                  <a:sysClr val="windowText" lastClr="000000"/>
                </a:solidFill>
              </a:rPr>
              <a:t>Sugar Land Bible Church</a:t>
            </a:r>
          </a:p>
        </p:txBody>
      </p:sp>
      <p:sp>
        <p:nvSpPr>
          <p:cNvPr id="3" name="Header Placeholder 2"/>
          <p:cNvSpPr>
            <a:spLocks noGrp="1"/>
          </p:cNvSpPr>
          <p:nvPr>
            <p:ph type="hdr" sz="quarter" idx="11"/>
          </p:nvPr>
        </p:nvSpPr>
        <p:spPr/>
        <p:txBody>
          <a:bodyPr/>
          <a:lstStyle/>
          <a:p>
            <a:pPr defTabSz="966529">
              <a:defRPr/>
            </a:pPr>
            <a:r>
              <a:rPr lang="en-US" sz="1900" kern="0" dirty="0">
                <a:solidFill>
                  <a:sysClr val="windowText" lastClr="000000"/>
                </a:solidFill>
              </a:rPr>
              <a:t>Dr. Andy Woods - Soteriology</a:t>
            </a:r>
          </a:p>
        </p:txBody>
      </p:sp>
    </p:spTree>
    <p:extLst>
      <p:ext uri="{BB962C8B-B14F-4D97-AF65-F5344CB8AC3E}">
        <p14:creationId xmlns:p14="http://schemas.microsoft.com/office/powerpoint/2010/main" xmlns="" val="1390813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3" indent="-302067">
              <a:spcBef>
                <a:spcPct val="30000"/>
              </a:spcBef>
              <a:defRPr kumimoji="1" sz="1300">
                <a:solidFill>
                  <a:schemeClr val="tx1"/>
                </a:solidFill>
                <a:latin typeface="Arial" panose="020B0604020202020204" pitchFamily="34" charset="0"/>
              </a:defRPr>
            </a:lvl2pPr>
            <a:lvl3pPr marL="1208267" indent="-241654">
              <a:spcBef>
                <a:spcPct val="30000"/>
              </a:spcBef>
              <a:defRPr kumimoji="1" sz="1300">
                <a:solidFill>
                  <a:schemeClr val="tx1"/>
                </a:solidFill>
                <a:latin typeface="Arial" panose="020B0604020202020204" pitchFamily="34" charset="0"/>
              </a:defRPr>
            </a:lvl3pPr>
            <a:lvl4pPr marL="1691574" indent="-241654">
              <a:spcBef>
                <a:spcPct val="30000"/>
              </a:spcBef>
              <a:defRPr kumimoji="1" sz="1300">
                <a:solidFill>
                  <a:schemeClr val="tx1"/>
                </a:solidFill>
                <a:latin typeface="Arial" panose="020B0604020202020204" pitchFamily="34" charset="0"/>
              </a:defRPr>
            </a:lvl4pPr>
            <a:lvl5pPr marL="2174880" indent="-241654">
              <a:spcBef>
                <a:spcPct val="30000"/>
              </a:spcBef>
              <a:defRPr kumimoji="1" sz="1300">
                <a:solidFill>
                  <a:schemeClr val="tx1"/>
                </a:solidFill>
                <a:latin typeface="Arial" panose="020B0604020202020204" pitchFamily="34" charset="0"/>
              </a:defRPr>
            </a:lvl5pPr>
            <a:lvl6pPr marL="2658188" indent="-241654" eaLnBrk="0" fontAlgn="base" hangingPunct="0">
              <a:spcBef>
                <a:spcPct val="30000"/>
              </a:spcBef>
              <a:spcAft>
                <a:spcPct val="0"/>
              </a:spcAft>
              <a:defRPr kumimoji="1" sz="1300">
                <a:solidFill>
                  <a:schemeClr val="tx1"/>
                </a:solidFill>
                <a:latin typeface="Arial" panose="020B0604020202020204" pitchFamily="34" charset="0"/>
              </a:defRPr>
            </a:lvl6pPr>
            <a:lvl7pPr marL="3141495" indent="-241654" eaLnBrk="0" fontAlgn="base" hangingPunct="0">
              <a:spcBef>
                <a:spcPct val="30000"/>
              </a:spcBef>
              <a:spcAft>
                <a:spcPct val="0"/>
              </a:spcAft>
              <a:defRPr kumimoji="1" sz="1300">
                <a:solidFill>
                  <a:schemeClr val="tx1"/>
                </a:solidFill>
                <a:latin typeface="Arial" panose="020B0604020202020204" pitchFamily="34" charset="0"/>
              </a:defRPr>
            </a:lvl7pPr>
            <a:lvl8pPr marL="3624801" indent="-241654" eaLnBrk="0" fontAlgn="base" hangingPunct="0">
              <a:spcBef>
                <a:spcPct val="30000"/>
              </a:spcBef>
              <a:spcAft>
                <a:spcPct val="0"/>
              </a:spcAft>
              <a:defRPr kumimoji="1" sz="1300">
                <a:solidFill>
                  <a:schemeClr val="tx1"/>
                </a:solidFill>
                <a:latin typeface="Arial" panose="020B0604020202020204" pitchFamily="34" charset="0"/>
              </a:defRPr>
            </a:lvl8pPr>
            <a:lvl9pPr marL="4108108" indent="-241654"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Times New Roman" panose="02020603050405020304" pitchFamily="18" charset="0"/>
              </a:rPr>
              <a:pPr>
                <a:spcBef>
                  <a:spcPct val="0"/>
                </a:spcBef>
              </a:pPr>
              <a:t>40</a:t>
            </a:fld>
            <a:endParaRPr kumimoji="0" lang="en-US" altLang="en-US">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Tree>
    <p:extLst>
      <p:ext uri="{BB962C8B-B14F-4D97-AF65-F5344CB8AC3E}">
        <p14:creationId xmlns:p14="http://schemas.microsoft.com/office/powerpoint/2010/main" xmlns="" val="665714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3" indent="-302067">
              <a:spcBef>
                <a:spcPct val="30000"/>
              </a:spcBef>
              <a:defRPr kumimoji="1" sz="1300">
                <a:solidFill>
                  <a:schemeClr val="tx1"/>
                </a:solidFill>
                <a:latin typeface="Arial" panose="020B0604020202020204" pitchFamily="34" charset="0"/>
              </a:defRPr>
            </a:lvl2pPr>
            <a:lvl3pPr marL="1208267" indent="-241654">
              <a:spcBef>
                <a:spcPct val="30000"/>
              </a:spcBef>
              <a:defRPr kumimoji="1" sz="1300">
                <a:solidFill>
                  <a:schemeClr val="tx1"/>
                </a:solidFill>
                <a:latin typeface="Arial" panose="020B0604020202020204" pitchFamily="34" charset="0"/>
              </a:defRPr>
            </a:lvl3pPr>
            <a:lvl4pPr marL="1691574" indent="-241654">
              <a:spcBef>
                <a:spcPct val="30000"/>
              </a:spcBef>
              <a:defRPr kumimoji="1" sz="1300">
                <a:solidFill>
                  <a:schemeClr val="tx1"/>
                </a:solidFill>
                <a:latin typeface="Arial" panose="020B0604020202020204" pitchFamily="34" charset="0"/>
              </a:defRPr>
            </a:lvl4pPr>
            <a:lvl5pPr marL="2174880" indent="-241654">
              <a:spcBef>
                <a:spcPct val="30000"/>
              </a:spcBef>
              <a:defRPr kumimoji="1" sz="1300">
                <a:solidFill>
                  <a:schemeClr val="tx1"/>
                </a:solidFill>
                <a:latin typeface="Arial" panose="020B0604020202020204" pitchFamily="34" charset="0"/>
              </a:defRPr>
            </a:lvl5pPr>
            <a:lvl6pPr marL="2658188" indent="-241654" eaLnBrk="0" fontAlgn="base" hangingPunct="0">
              <a:spcBef>
                <a:spcPct val="30000"/>
              </a:spcBef>
              <a:spcAft>
                <a:spcPct val="0"/>
              </a:spcAft>
              <a:defRPr kumimoji="1" sz="1300">
                <a:solidFill>
                  <a:schemeClr val="tx1"/>
                </a:solidFill>
                <a:latin typeface="Arial" panose="020B0604020202020204" pitchFamily="34" charset="0"/>
              </a:defRPr>
            </a:lvl6pPr>
            <a:lvl7pPr marL="3141495" indent="-241654" eaLnBrk="0" fontAlgn="base" hangingPunct="0">
              <a:spcBef>
                <a:spcPct val="30000"/>
              </a:spcBef>
              <a:spcAft>
                <a:spcPct val="0"/>
              </a:spcAft>
              <a:defRPr kumimoji="1" sz="1300">
                <a:solidFill>
                  <a:schemeClr val="tx1"/>
                </a:solidFill>
                <a:latin typeface="Arial" panose="020B0604020202020204" pitchFamily="34" charset="0"/>
              </a:defRPr>
            </a:lvl7pPr>
            <a:lvl8pPr marL="3624801" indent="-241654" eaLnBrk="0" fontAlgn="base" hangingPunct="0">
              <a:spcBef>
                <a:spcPct val="30000"/>
              </a:spcBef>
              <a:spcAft>
                <a:spcPct val="0"/>
              </a:spcAft>
              <a:defRPr kumimoji="1" sz="1300">
                <a:solidFill>
                  <a:schemeClr val="tx1"/>
                </a:solidFill>
                <a:latin typeface="Arial" panose="020B0604020202020204" pitchFamily="34" charset="0"/>
              </a:defRPr>
            </a:lvl8pPr>
            <a:lvl9pPr marL="4108108" indent="-241654"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Times New Roman" panose="02020603050405020304" pitchFamily="18" charset="0"/>
              </a:rPr>
              <a:pPr>
                <a:spcBef>
                  <a:spcPct val="0"/>
                </a:spcBef>
              </a:pPr>
              <a:t>41</a:t>
            </a:fld>
            <a:endParaRPr kumimoji="0" lang="en-US" altLang="en-US">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Tree>
    <p:extLst>
      <p:ext uri="{BB962C8B-B14F-4D97-AF65-F5344CB8AC3E}">
        <p14:creationId xmlns:p14="http://schemas.microsoft.com/office/powerpoint/2010/main" xmlns="" val="2524086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3" indent="-302067">
              <a:spcBef>
                <a:spcPct val="30000"/>
              </a:spcBef>
              <a:defRPr kumimoji="1" sz="1300">
                <a:solidFill>
                  <a:schemeClr val="tx1"/>
                </a:solidFill>
                <a:latin typeface="Arial" panose="020B0604020202020204" pitchFamily="34" charset="0"/>
              </a:defRPr>
            </a:lvl2pPr>
            <a:lvl3pPr marL="1208267" indent="-241654">
              <a:spcBef>
                <a:spcPct val="30000"/>
              </a:spcBef>
              <a:defRPr kumimoji="1" sz="1300">
                <a:solidFill>
                  <a:schemeClr val="tx1"/>
                </a:solidFill>
                <a:latin typeface="Arial" panose="020B0604020202020204" pitchFamily="34" charset="0"/>
              </a:defRPr>
            </a:lvl3pPr>
            <a:lvl4pPr marL="1691574" indent="-241654">
              <a:spcBef>
                <a:spcPct val="30000"/>
              </a:spcBef>
              <a:defRPr kumimoji="1" sz="1300">
                <a:solidFill>
                  <a:schemeClr val="tx1"/>
                </a:solidFill>
                <a:latin typeface="Arial" panose="020B0604020202020204" pitchFamily="34" charset="0"/>
              </a:defRPr>
            </a:lvl4pPr>
            <a:lvl5pPr marL="2174880" indent="-241654">
              <a:spcBef>
                <a:spcPct val="30000"/>
              </a:spcBef>
              <a:defRPr kumimoji="1" sz="1300">
                <a:solidFill>
                  <a:schemeClr val="tx1"/>
                </a:solidFill>
                <a:latin typeface="Arial" panose="020B0604020202020204" pitchFamily="34" charset="0"/>
              </a:defRPr>
            </a:lvl5pPr>
            <a:lvl6pPr marL="2658188" indent="-241654" eaLnBrk="0" fontAlgn="base" hangingPunct="0">
              <a:spcBef>
                <a:spcPct val="30000"/>
              </a:spcBef>
              <a:spcAft>
                <a:spcPct val="0"/>
              </a:spcAft>
              <a:defRPr kumimoji="1" sz="1300">
                <a:solidFill>
                  <a:schemeClr val="tx1"/>
                </a:solidFill>
                <a:latin typeface="Arial" panose="020B0604020202020204" pitchFamily="34" charset="0"/>
              </a:defRPr>
            </a:lvl6pPr>
            <a:lvl7pPr marL="3141495" indent="-241654" eaLnBrk="0" fontAlgn="base" hangingPunct="0">
              <a:spcBef>
                <a:spcPct val="30000"/>
              </a:spcBef>
              <a:spcAft>
                <a:spcPct val="0"/>
              </a:spcAft>
              <a:defRPr kumimoji="1" sz="1300">
                <a:solidFill>
                  <a:schemeClr val="tx1"/>
                </a:solidFill>
                <a:latin typeface="Arial" panose="020B0604020202020204" pitchFamily="34" charset="0"/>
              </a:defRPr>
            </a:lvl7pPr>
            <a:lvl8pPr marL="3624801" indent="-241654" eaLnBrk="0" fontAlgn="base" hangingPunct="0">
              <a:spcBef>
                <a:spcPct val="30000"/>
              </a:spcBef>
              <a:spcAft>
                <a:spcPct val="0"/>
              </a:spcAft>
              <a:defRPr kumimoji="1" sz="1300">
                <a:solidFill>
                  <a:schemeClr val="tx1"/>
                </a:solidFill>
                <a:latin typeface="Arial" panose="020B0604020202020204" pitchFamily="34" charset="0"/>
              </a:defRPr>
            </a:lvl8pPr>
            <a:lvl9pPr marL="4108108" indent="-241654"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Times New Roman" panose="02020603050405020304" pitchFamily="18" charset="0"/>
              </a:rPr>
              <a:pPr>
                <a:spcBef>
                  <a:spcPct val="0"/>
                </a:spcBef>
              </a:pPr>
              <a:t>42</a:t>
            </a:fld>
            <a:endParaRPr kumimoji="0" lang="en-US" altLang="en-US">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Tree>
    <p:extLst>
      <p:ext uri="{BB962C8B-B14F-4D97-AF65-F5344CB8AC3E}">
        <p14:creationId xmlns:p14="http://schemas.microsoft.com/office/powerpoint/2010/main" xmlns="" val="3056439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a:noFill/>
          <a:ln/>
        </p:spPr>
        <p:txBody>
          <a:bodyPr/>
          <a:lstStyle/>
          <a:p>
            <a:endParaRPr lang="en-US">
              <a:latin typeface="Times New Roman" pitchFamily="18" charset="0"/>
            </a:endParaRPr>
          </a:p>
        </p:txBody>
      </p:sp>
      <p:sp>
        <p:nvSpPr>
          <p:cNvPr id="100356" name="Slide Number Placeholder 3"/>
          <p:cNvSpPr>
            <a:spLocks noGrp="1"/>
          </p:cNvSpPr>
          <p:nvPr>
            <p:ph type="sldNum" sz="quarter" idx="5"/>
          </p:nvPr>
        </p:nvSpPr>
        <p:spPr>
          <a:noFill/>
        </p:spPr>
        <p:txBody>
          <a:bodyPr/>
          <a:lstStyle/>
          <a:p>
            <a:pPr defTabSz="919579"/>
            <a:fld id="{48586B98-103B-4B47-9055-FE3C64DABB9D}" type="slidenum">
              <a:rPr lang="en-US" smtClean="0"/>
              <a:pPr defTabSz="919579"/>
              <a:t>51</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3" indent="-302067">
              <a:spcBef>
                <a:spcPct val="30000"/>
              </a:spcBef>
              <a:defRPr kumimoji="1" sz="1300">
                <a:solidFill>
                  <a:schemeClr val="tx1"/>
                </a:solidFill>
                <a:latin typeface="Arial" panose="020B0604020202020204" pitchFamily="34" charset="0"/>
              </a:defRPr>
            </a:lvl2pPr>
            <a:lvl3pPr marL="1208267" indent="-241654">
              <a:spcBef>
                <a:spcPct val="30000"/>
              </a:spcBef>
              <a:defRPr kumimoji="1" sz="1300">
                <a:solidFill>
                  <a:schemeClr val="tx1"/>
                </a:solidFill>
                <a:latin typeface="Arial" panose="020B0604020202020204" pitchFamily="34" charset="0"/>
              </a:defRPr>
            </a:lvl3pPr>
            <a:lvl4pPr marL="1691574" indent="-241654">
              <a:spcBef>
                <a:spcPct val="30000"/>
              </a:spcBef>
              <a:defRPr kumimoji="1" sz="1300">
                <a:solidFill>
                  <a:schemeClr val="tx1"/>
                </a:solidFill>
                <a:latin typeface="Arial" panose="020B0604020202020204" pitchFamily="34" charset="0"/>
              </a:defRPr>
            </a:lvl4pPr>
            <a:lvl5pPr marL="2174880" indent="-241654">
              <a:spcBef>
                <a:spcPct val="30000"/>
              </a:spcBef>
              <a:defRPr kumimoji="1" sz="1300">
                <a:solidFill>
                  <a:schemeClr val="tx1"/>
                </a:solidFill>
                <a:latin typeface="Arial" panose="020B0604020202020204" pitchFamily="34" charset="0"/>
              </a:defRPr>
            </a:lvl5pPr>
            <a:lvl6pPr marL="2658188" indent="-241654" eaLnBrk="0" fontAlgn="base" hangingPunct="0">
              <a:spcBef>
                <a:spcPct val="30000"/>
              </a:spcBef>
              <a:spcAft>
                <a:spcPct val="0"/>
              </a:spcAft>
              <a:defRPr kumimoji="1" sz="1300">
                <a:solidFill>
                  <a:schemeClr val="tx1"/>
                </a:solidFill>
                <a:latin typeface="Arial" panose="020B0604020202020204" pitchFamily="34" charset="0"/>
              </a:defRPr>
            </a:lvl6pPr>
            <a:lvl7pPr marL="3141495" indent="-241654" eaLnBrk="0" fontAlgn="base" hangingPunct="0">
              <a:spcBef>
                <a:spcPct val="30000"/>
              </a:spcBef>
              <a:spcAft>
                <a:spcPct val="0"/>
              </a:spcAft>
              <a:defRPr kumimoji="1" sz="1300">
                <a:solidFill>
                  <a:schemeClr val="tx1"/>
                </a:solidFill>
                <a:latin typeface="Arial" panose="020B0604020202020204" pitchFamily="34" charset="0"/>
              </a:defRPr>
            </a:lvl7pPr>
            <a:lvl8pPr marL="3624801" indent="-241654" eaLnBrk="0" fontAlgn="base" hangingPunct="0">
              <a:spcBef>
                <a:spcPct val="30000"/>
              </a:spcBef>
              <a:spcAft>
                <a:spcPct val="0"/>
              </a:spcAft>
              <a:defRPr kumimoji="1" sz="1300">
                <a:solidFill>
                  <a:schemeClr val="tx1"/>
                </a:solidFill>
                <a:latin typeface="Arial" panose="020B0604020202020204" pitchFamily="34" charset="0"/>
              </a:defRPr>
            </a:lvl8pPr>
            <a:lvl9pPr marL="4108108" indent="-241654"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Times New Roman" panose="02020603050405020304" pitchFamily="18" charset="0"/>
              </a:rPr>
              <a:pPr>
                <a:spcBef>
                  <a:spcPct val="0"/>
                </a:spcBef>
              </a:pPr>
              <a:t>62</a:t>
            </a:fld>
            <a:endParaRPr kumimoji="0" lang="en-US" altLang="en-US">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Tree>
    <p:extLst>
      <p:ext uri="{BB962C8B-B14F-4D97-AF65-F5344CB8AC3E}">
        <p14:creationId xmlns:p14="http://schemas.microsoft.com/office/powerpoint/2010/main" xmlns="" val="3843540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3" indent="-302067">
              <a:spcBef>
                <a:spcPct val="30000"/>
              </a:spcBef>
              <a:defRPr kumimoji="1" sz="1300">
                <a:solidFill>
                  <a:schemeClr val="tx1"/>
                </a:solidFill>
                <a:latin typeface="Arial" panose="020B0604020202020204" pitchFamily="34" charset="0"/>
              </a:defRPr>
            </a:lvl2pPr>
            <a:lvl3pPr marL="1208267" indent="-241654">
              <a:spcBef>
                <a:spcPct val="30000"/>
              </a:spcBef>
              <a:defRPr kumimoji="1" sz="1300">
                <a:solidFill>
                  <a:schemeClr val="tx1"/>
                </a:solidFill>
                <a:latin typeface="Arial" panose="020B0604020202020204" pitchFamily="34" charset="0"/>
              </a:defRPr>
            </a:lvl3pPr>
            <a:lvl4pPr marL="1691574" indent="-241654">
              <a:spcBef>
                <a:spcPct val="30000"/>
              </a:spcBef>
              <a:defRPr kumimoji="1" sz="1300">
                <a:solidFill>
                  <a:schemeClr val="tx1"/>
                </a:solidFill>
                <a:latin typeface="Arial" panose="020B0604020202020204" pitchFamily="34" charset="0"/>
              </a:defRPr>
            </a:lvl4pPr>
            <a:lvl5pPr marL="2174880" indent="-241654">
              <a:spcBef>
                <a:spcPct val="30000"/>
              </a:spcBef>
              <a:defRPr kumimoji="1" sz="1300">
                <a:solidFill>
                  <a:schemeClr val="tx1"/>
                </a:solidFill>
                <a:latin typeface="Arial" panose="020B0604020202020204" pitchFamily="34" charset="0"/>
              </a:defRPr>
            </a:lvl5pPr>
            <a:lvl6pPr marL="2658188" indent="-241654" eaLnBrk="0" fontAlgn="base" hangingPunct="0">
              <a:spcBef>
                <a:spcPct val="30000"/>
              </a:spcBef>
              <a:spcAft>
                <a:spcPct val="0"/>
              </a:spcAft>
              <a:defRPr kumimoji="1" sz="1300">
                <a:solidFill>
                  <a:schemeClr val="tx1"/>
                </a:solidFill>
                <a:latin typeface="Arial" panose="020B0604020202020204" pitchFamily="34" charset="0"/>
              </a:defRPr>
            </a:lvl6pPr>
            <a:lvl7pPr marL="3141495" indent="-241654" eaLnBrk="0" fontAlgn="base" hangingPunct="0">
              <a:spcBef>
                <a:spcPct val="30000"/>
              </a:spcBef>
              <a:spcAft>
                <a:spcPct val="0"/>
              </a:spcAft>
              <a:defRPr kumimoji="1" sz="1300">
                <a:solidFill>
                  <a:schemeClr val="tx1"/>
                </a:solidFill>
                <a:latin typeface="Arial" panose="020B0604020202020204" pitchFamily="34" charset="0"/>
              </a:defRPr>
            </a:lvl7pPr>
            <a:lvl8pPr marL="3624801" indent="-241654" eaLnBrk="0" fontAlgn="base" hangingPunct="0">
              <a:spcBef>
                <a:spcPct val="30000"/>
              </a:spcBef>
              <a:spcAft>
                <a:spcPct val="0"/>
              </a:spcAft>
              <a:defRPr kumimoji="1" sz="1300">
                <a:solidFill>
                  <a:schemeClr val="tx1"/>
                </a:solidFill>
                <a:latin typeface="Arial" panose="020B0604020202020204" pitchFamily="34" charset="0"/>
              </a:defRPr>
            </a:lvl8pPr>
            <a:lvl9pPr marL="4108108" indent="-241654"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Times New Roman" panose="02020603050405020304" pitchFamily="18" charset="0"/>
              </a:rPr>
              <a:pPr>
                <a:spcBef>
                  <a:spcPct val="0"/>
                </a:spcBef>
              </a:pPr>
              <a:t>63</a:t>
            </a:fld>
            <a:endParaRPr kumimoji="0" lang="en-US" altLang="en-US">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Tree>
    <p:extLst>
      <p:ext uri="{BB962C8B-B14F-4D97-AF65-F5344CB8AC3E}">
        <p14:creationId xmlns:p14="http://schemas.microsoft.com/office/powerpoint/2010/main" xmlns="" val="850594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3" indent="-302067">
              <a:spcBef>
                <a:spcPct val="30000"/>
              </a:spcBef>
              <a:defRPr kumimoji="1" sz="1300">
                <a:solidFill>
                  <a:schemeClr val="tx1"/>
                </a:solidFill>
                <a:latin typeface="Arial" panose="020B0604020202020204" pitchFamily="34" charset="0"/>
              </a:defRPr>
            </a:lvl2pPr>
            <a:lvl3pPr marL="1208267" indent="-241654">
              <a:spcBef>
                <a:spcPct val="30000"/>
              </a:spcBef>
              <a:defRPr kumimoji="1" sz="1300">
                <a:solidFill>
                  <a:schemeClr val="tx1"/>
                </a:solidFill>
                <a:latin typeface="Arial" panose="020B0604020202020204" pitchFamily="34" charset="0"/>
              </a:defRPr>
            </a:lvl3pPr>
            <a:lvl4pPr marL="1691574" indent="-241654">
              <a:spcBef>
                <a:spcPct val="30000"/>
              </a:spcBef>
              <a:defRPr kumimoji="1" sz="1300">
                <a:solidFill>
                  <a:schemeClr val="tx1"/>
                </a:solidFill>
                <a:latin typeface="Arial" panose="020B0604020202020204" pitchFamily="34" charset="0"/>
              </a:defRPr>
            </a:lvl4pPr>
            <a:lvl5pPr marL="2174880" indent="-241654">
              <a:spcBef>
                <a:spcPct val="30000"/>
              </a:spcBef>
              <a:defRPr kumimoji="1" sz="1300">
                <a:solidFill>
                  <a:schemeClr val="tx1"/>
                </a:solidFill>
                <a:latin typeface="Arial" panose="020B0604020202020204" pitchFamily="34" charset="0"/>
              </a:defRPr>
            </a:lvl5pPr>
            <a:lvl6pPr marL="2658188" indent="-241654" eaLnBrk="0" fontAlgn="base" hangingPunct="0">
              <a:spcBef>
                <a:spcPct val="30000"/>
              </a:spcBef>
              <a:spcAft>
                <a:spcPct val="0"/>
              </a:spcAft>
              <a:defRPr kumimoji="1" sz="1300">
                <a:solidFill>
                  <a:schemeClr val="tx1"/>
                </a:solidFill>
                <a:latin typeface="Arial" panose="020B0604020202020204" pitchFamily="34" charset="0"/>
              </a:defRPr>
            </a:lvl6pPr>
            <a:lvl7pPr marL="3141495" indent="-241654" eaLnBrk="0" fontAlgn="base" hangingPunct="0">
              <a:spcBef>
                <a:spcPct val="30000"/>
              </a:spcBef>
              <a:spcAft>
                <a:spcPct val="0"/>
              </a:spcAft>
              <a:defRPr kumimoji="1" sz="1300">
                <a:solidFill>
                  <a:schemeClr val="tx1"/>
                </a:solidFill>
                <a:latin typeface="Arial" panose="020B0604020202020204" pitchFamily="34" charset="0"/>
              </a:defRPr>
            </a:lvl7pPr>
            <a:lvl8pPr marL="3624801" indent="-241654" eaLnBrk="0" fontAlgn="base" hangingPunct="0">
              <a:spcBef>
                <a:spcPct val="30000"/>
              </a:spcBef>
              <a:spcAft>
                <a:spcPct val="0"/>
              </a:spcAft>
              <a:defRPr kumimoji="1" sz="1300">
                <a:solidFill>
                  <a:schemeClr val="tx1"/>
                </a:solidFill>
                <a:latin typeface="Arial" panose="020B0604020202020204" pitchFamily="34" charset="0"/>
              </a:defRPr>
            </a:lvl8pPr>
            <a:lvl9pPr marL="4108108" indent="-241654"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Times New Roman" panose="02020603050405020304" pitchFamily="18" charset="0"/>
              </a:rPr>
              <a:pPr>
                <a:spcBef>
                  <a:spcPct val="0"/>
                </a:spcBef>
              </a:pPr>
              <a:t>64</a:t>
            </a:fld>
            <a:endParaRPr kumimoji="0" lang="en-US" altLang="en-US">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Tree>
    <p:extLst>
      <p:ext uri="{BB962C8B-B14F-4D97-AF65-F5344CB8AC3E}">
        <p14:creationId xmlns:p14="http://schemas.microsoft.com/office/powerpoint/2010/main" xmlns="" val="2493730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3" indent="-302067">
              <a:spcBef>
                <a:spcPct val="30000"/>
              </a:spcBef>
              <a:defRPr kumimoji="1" sz="1300">
                <a:solidFill>
                  <a:schemeClr val="tx1"/>
                </a:solidFill>
                <a:latin typeface="Arial" panose="020B0604020202020204" pitchFamily="34" charset="0"/>
              </a:defRPr>
            </a:lvl2pPr>
            <a:lvl3pPr marL="1208267" indent="-241654">
              <a:spcBef>
                <a:spcPct val="30000"/>
              </a:spcBef>
              <a:defRPr kumimoji="1" sz="1300">
                <a:solidFill>
                  <a:schemeClr val="tx1"/>
                </a:solidFill>
                <a:latin typeface="Arial" panose="020B0604020202020204" pitchFamily="34" charset="0"/>
              </a:defRPr>
            </a:lvl3pPr>
            <a:lvl4pPr marL="1691574" indent="-241654">
              <a:spcBef>
                <a:spcPct val="30000"/>
              </a:spcBef>
              <a:defRPr kumimoji="1" sz="1300">
                <a:solidFill>
                  <a:schemeClr val="tx1"/>
                </a:solidFill>
                <a:latin typeface="Arial" panose="020B0604020202020204" pitchFamily="34" charset="0"/>
              </a:defRPr>
            </a:lvl4pPr>
            <a:lvl5pPr marL="2174880" indent="-241654">
              <a:spcBef>
                <a:spcPct val="30000"/>
              </a:spcBef>
              <a:defRPr kumimoji="1" sz="1300">
                <a:solidFill>
                  <a:schemeClr val="tx1"/>
                </a:solidFill>
                <a:latin typeface="Arial" panose="020B0604020202020204" pitchFamily="34" charset="0"/>
              </a:defRPr>
            </a:lvl5pPr>
            <a:lvl6pPr marL="2658188" indent="-241654" eaLnBrk="0" fontAlgn="base" hangingPunct="0">
              <a:spcBef>
                <a:spcPct val="30000"/>
              </a:spcBef>
              <a:spcAft>
                <a:spcPct val="0"/>
              </a:spcAft>
              <a:defRPr kumimoji="1" sz="1300">
                <a:solidFill>
                  <a:schemeClr val="tx1"/>
                </a:solidFill>
                <a:latin typeface="Arial" panose="020B0604020202020204" pitchFamily="34" charset="0"/>
              </a:defRPr>
            </a:lvl6pPr>
            <a:lvl7pPr marL="3141495" indent="-241654" eaLnBrk="0" fontAlgn="base" hangingPunct="0">
              <a:spcBef>
                <a:spcPct val="30000"/>
              </a:spcBef>
              <a:spcAft>
                <a:spcPct val="0"/>
              </a:spcAft>
              <a:defRPr kumimoji="1" sz="1300">
                <a:solidFill>
                  <a:schemeClr val="tx1"/>
                </a:solidFill>
                <a:latin typeface="Arial" panose="020B0604020202020204" pitchFamily="34" charset="0"/>
              </a:defRPr>
            </a:lvl7pPr>
            <a:lvl8pPr marL="3624801" indent="-241654" eaLnBrk="0" fontAlgn="base" hangingPunct="0">
              <a:spcBef>
                <a:spcPct val="30000"/>
              </a:spcBef>
              <a:spcAft>
                <a:spcPct val="0"/>
              </a:spcAft>
              <a:defRPr kumimoji="1" sz="1300">
                <a:solidFill>
                  <a:schemeClr val="tx1"/>
                </a:solidFill>
                <a:latin typeface="Arial" panose="020B0604020202020204" pitchFamily="34" charset="0"/>
              </a:defRPr>
            </a:lvl8pPr>
            <a:lvl9pPr marL="4108108" indent="-241654"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Times New Roman" panose="02020603050405020304" pitchFamily="18" charset="0"/>
              </a:rPr>
              <a:pPr>
                <a:spcBef>
                  <a:spcPct val="0"/>
                </a:spcBef>
              </a:pPr>
              <a:t>66</a:t>
            </a:fld>
            <a:endParaRPr kumimoji="0" lang="en-US" altLang="en-US">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Tree>
    <p:extLst>
      <p:ext uri="{BB962C8B-B14F-4D97-AF65-F5344CB8AC3E}">
        <p14:creationId xmlns:p14="http://schemas.microsoft.com/office/powerpoint/2010/main" xmlns="" val="42671613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3" indent="-302067">
              <a:spcBef>
                <a:spcPct val="30000"/>
              </a:spcBef>
              <a:defRPr kumimoji="1" sz="1300">
                <a:solidFill>
                  <a:schemeClr val="tx1"/>
                </a:solidFill>
                <a:latin typeface="Arial" panose="020B0604020202020204" pitchFamily="34" charset="0"/>
              </a:defRPr>
            </a:lvl2pPr>
            <a:lvl3pPr marL="1208267" indent="-241654">
              <a:spcBef>
                <a:spcPct val="30000"/>
              </a:spcBef>
              <a:defRPr kumimoji="1" sz="1300">
                <a:solidFill>
                  <a:schemeClr val="tx1"/>
                </a:solidFill>
                <a:latin typeface="Arial" panose="020B0604020202020204" pitchFamily="34" charset="0"/>
              </a:defRPr>
            </a:lvl3pPr>
            <a:lvl4pPr marL="1691574" indent="-241654">
              <a:spcBef>
                <a:spcPct val="30000"/>
              </a:spcBef>
              <a:defRPr kumimoji="1" sz="1300">
                <a:solidFill>
                  <a:schemeClr val="tx1"/>
                </a:solidFill>
                <a:latin typeface="Arial" panose="020B0604020202020204" pitchFamily="34" charset="0"/>
              </a:defRPr>
            </a:lvl4pPr>
            <a:lvl5pPr marL="2174880" indent="-241654">
              <a:spcBef>
                <a:spcPct val="30000"/>
              </a:spcBef>
              <a:defRPr kumimoji="1" sz="1300">
                <a:solidFill>
                  <a:schemeClr val="tx1"/>
                </a:solidFill>
                <a:latin typeface="Arial" panose="020B0604020202020204" pitchFamily="34" charset="0"/>
              </a:defRPr>
            </a:lvl5pPr>
            <a:lvl6pPr marL="2658188" indent="-241654" eaLnBrk="0" fontAlgn="base" hangingPunct="0">
              <a:spcBef>
                <a:spcPct val="30000"/>
              </a:spcBef>
              <a:spcAft>
                <a:spcPct val="0"/>
              </a:spcAft>
              <a:defRPr kumimoji="1" sz="1300">
                <a:solidFill>
                  <a:schemeClr val="tx1"/>
                </a:solidFill>
                <a:latin typeface="Arial" panose="020B0604020202020204" pitchFamily="34" charset="0"/>
              </a:defRPr>
            </a:lvl6pPr>
            <a:lvl7pPr marL="3141495" indent="-241654" eaLnBrk="0" fontAlgn="base" hangingPunct="0">
              <a:spcBef>
                <a:spcPct val="30000"/>
              </a:spcBef>
              <a:spcAft>
                <a:spcPct val="0"/>
              </a:spcAft>
              <a:defRPr kumimoji="1" sz="1300">
                <a:solidFill>
                  <a:schemeClr val="tx1"/>
                </a:solidFill>
                <a:latin typeface="Arial" panose="020B0604020202020204" pitchFamily="34" charset="0"/>
              </a:defRPr>
            </a:lvl7pPr>
            <a:lvl8pPr marL="3624801" indent="-241654" eaLnBrk="0" fontAlgn="base" hangingPunct="0">
              <a:spcBef>
                <a:spcPct val="30000"/>
              </a:spcBef>
              <a:spcAft>
                <a:spcPct val="0"/>
              </a:spcAft>
              <a:defRPr kumimoji="1" sz="1300">
                <a:solidFill>
                  <a:schemeClr val="tx1"/>
                </a:solidFill>
                <a:latin typeface="Arial" panose="020B0604020202020204" pitchFamily="34" charset="0"/>
              </a:defRPr>
            </a:lvl8pPr>
            <a:lvl9pPr marL="4108108" indent="-241654"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Times New Roman" panose="02020603050405020304" pitchFamily="18" charset="0"/>
              </a:rPr>
              <a:pPr>
                <a:spcBef>
                  <a:spcPct val="0"/>
                </a:spcBef>
              </a:pPr>
              <a:t>67</a:t>
            </a:fld>
            <a:endParaRPr kumimoji="0" lang="en-US" altLang="en-US">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Tree>
    <p:extLst>
      <p:ext uri="{BB962C8B-B14F-4D97-AF65-F5344CB8AC3E}">
        <p14:creationId xmlns:p14="http://schemas.microsoft.com/office/powerpoint/2010/main" xmlns="" val="1313870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3" indent="-302067">
              <a:spcBef>
                <a:spcPct val="30000"/>
              </a:spcBef>
              <a:defRPr kumimoji="1" sz="1300">
                <a:solidFill>
                  <a:schemeClr val="tx1"/>
                </a:solidFill>
                <a:latin typeface="Arial" panose="020B0604020202020204" pitchFamily="34" charset="0"/>
              </a:defRPr>
            </a:lvl2pPr>
            <a:lvl3pPr marL="1208267" indent="-241654">
              <a:spcBef>
                <a:spcPct val="30000"/>
              </a:spcBef>
              <a:defRPr kumimoji="1" sz="1300">
                <a:solidFill>
                  <a:schemeClr val="tx1"/>
                </a:solidFill>
                <a:latin typeface="Arial" panose="020B0604020202020204" pitchFamily="34" charset="0"/>
              </a:defRPr>
            </a:lvl3pPr>
            <a:lvl4pPr marL="1691574" indent="-241654">
              <a:spcBef>
                <a:spcPct val="30000"/>
              </a:spcBef>
              <a:defRPr kumimoji="1" sz="1300">
                <a:solidFill>
                  <a:schemeClr val="tx1"/>
                </a:solidFill>
                <a:latin typeface="Arial" panose="020B0604020202020204" pitchFamily="34" charset="0"/>
              </a:defRPr>
            </a:lvl4pPr>
            <a:lvl5pPr marL="2174880" indent="-241654">
              <a:spcBef>
                <a:spcPct val="30000"/>
              </a:spcBef>
              <a:defRPr kumimoji="1" sz="1300">
                <a:solidFill>
                  <a:schemeClr val="tx1"/>
                </a:solidFill>
                <a:latin typeface="Arial" panose="020B0604020202020204" pitchFamily="34" charset="0"/>
              </a:defRPr>
            </a:lvl5pPr>
            <a:lvl6pPr marL="2658188" indent="-241654" eaLnBrk="0" fontAlgn="base" hangingPunct="0">
              <a:spcBef>
                <a:spcPct val="30000"/>
              </a:spcBef>
              <a:spcAft>
                <a:spcPct val="0"/>
              </a:spcAft>
              <a:defRPr kumimoji="1" sz="1300">
                <a:solidFill>
                  <a:schemeClr val="tx1"/>
                </a:solidFill>
                <a:latin typeface="Arial" panose="020B0604020202020204" pitchFamily="34" charset="0"/>
              </a:defRPr>
            </a:lvl6pPr>
            <a:lvl7pPr marL="3141495" indent="-241654" eaLnBrk="0" fontAlgn="base" hangingPunct="0">
              <a:spcBef>
                <a:spcPct val="30000"/>
              </a:spcBef>
              <a:spcAft>
                <a:spcPct val="0"/>
              </a:spcAft>
              <a:defRPr kumimoji="1" sz="1300">
                <a:solidFill>
                  <a:schemeClr val="tx1"/>
                </a:solidFill>
                <a:latin typeface="Arial" panose="020B0604020202020204" pitchFamily="34" charset="0"/>
              </a:defRPr>
            </a:lvl7pPr>
            <a:lvl8pPr marL="3624801" indent="-241654" eaLnBrk="0" fontAlgn="base" hangingPunct="0">
              <a:spcBef>
                <a:spcPct val="30000"/>
              </a:spcBef>
              <a:spcAft>
                <a:spcPct val="0"/>
              </a:spcAft>
              <a:defRPr kumimoji="1" sz="1300">
                <a:solidFill>
                  <a:schemeClr val="tx1"/>
                </a:solidFill>
                <a:latin typeface="Arial" panose="020B0604020202020204" pitchFamily="34" charset="0"/>
              </a:defRPr>
            </a:lvl8pPr>
            <a:lvl9pPr marL="4108108" indent="-241654"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Times New Roman" panose="02020603050405020304" pitchFamily="18" charset="0"/>
              </a:rPr>
              <a:pPr>
                <a:spcBef>
                  <a:spcPct val="0"/>
                </a:spcBef>
              </a:pPr>
              <a:t>70</a:t>
            </a:fld>
            <a:endParaRPr kumimoji="0" lang="en-US" altLang="en-US">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Tree>
    <p:extLst>
      <p:ext uri="{BB962C8B-B14F-4D97-AF65-F5344CB8AC3E}">
        <p14:creationId xmlns:p14="http://schemas.microsoft.com/office/powerpoint/2010/main" xmlns="" val="1999120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bwMode="auto">
          <a:noFill/>
          <a:ln>
            <a:solidFill>
              <a:srgbClr val="000000"/>
            </a:solidFill>
            <a:miter lim="800000"/>
            <a:headEnd/>
            <a:tailEnd/>
          </a:ln>
        </p:spPr>
      </p:sp>
      <p:sp>
        <p:nvSpPr>
          <p:cNvPr id="243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43716" name="Slide Number Placeholder 3"/>
          <p:cNvSpPr>
            <a:spLocks noGrp="1"/>
          </p:cNvSpPr>
          <p:nvPr>
            <p:ph type="sldNum" sz="quarter" idx="5"/>
          </p:nvPr>
        </p:nvSpPr>
        <p:spPr bwMode="auto">
          <a:noFill/>
          <a:ln>
            <a:miter lim="800000"/>
            <a:headEnd/>
            <a:tailEnd/>
          </a:ln>
        </p:spPr>
        <p:txBody>
          <a:bodyPr/>
          <a:lstStyle/>
          <a:p>
            <a:fld id="{66BF6FB9-118F-4E3B-9F48-D45338C591BB}" type="slidenum">
              <a:rPr lang="en-US" altLang="en-US" smtClean="0">
                <a:cs typeface="Arial" charset="0"/>
              </a:rPr>
              <a:pPr/>
              <a:t>8</a:t>
            </a:fld>
            <a:endParaRPr lang="en-US" altLang="en-US">
              <a:cs typeface="Arial" charset="0"/>
            </a:endParaRPr>
          </a:p>
        </p:txBody>
      </p:sp>
    </p:spTree>
    <p:extLst>
      <p:ext uri="{BB962C8B-B14F-4D97-AF65-F5344CB8AC3E}">
        <p14:creationId xmlns:p14="http://schemas.microsoft.com/office/powerpoint/2010/main" xmlns="" val="1463113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3" indent="-302067">
              <a:spcBef>
                <a:spcPct val="30000"/>
              </a:spcBef>
              <a:defRPr kumimoji="1" sz="1300">
                <a:solidFill>
                  <a:schemeClr val="tx1"/>
                </a:solidFill>
                <a:latin typeface="Arial" panose="020B0604020202020204" pitchFamily="34" charset="0"/>
              </a:defRPr>
            </a:lvl2pPr>
            <a:lvl3pPr marL="1208267" indent="-241654">
              <a:spcBef>
                <a:spcPct val="30000"/>
              </a:spcBef>
              <a:defRPr kumimoji="1" sz="1300">
                <a:solidFill>
                  <a:schemeClr val="tx1"/>
                </a:solidFill>
                <a:latin typeface="Arial" panose="020B0604020202020204" pitchFamily="34" charset="0"/>
              </a:defRPr>
            </a:lvl3pPr>
            <a:lvl4pPr marL="1691574" indent="-241654">
              <a:spcBef>
                <a:spcPct val="30000"/>
              </a:spcBef>
              <a:defRPr kumimoji="1" sz="1300">
                <a:solidFill>
                  <a:schemeClr val="tx1"/>
                </a:solidFill>
                <a:latin typeface="Arial" panose="020B0604020202020204" pitchFamily="34" charset="0"/>
              </a:defRPr>
            </a:lvl4pPr>
            <a:lvl5pPr marL="2174880" indent="-241654">
              <a:spcBef>
                <a:spcPct val="30000"/>
              </a:spcBef>
              <a:defRPr kumimoji="1" sz="1300">
                <a:solidFill>
                  <a:schemeClr val="tx1"/>
                </a:solidFill>
                <a:latin typeface="Arial" panose="020B0604020202020204" pitchFamily="34" charset="0"/>
              </a:defRPr>
            </a:lvl5pPr>
            <a:lvl6pPr marL="2658188" indent="-241654" eaLnBrk="0" fontAlgn="base" hangingPunct="0">
              <a:spcBef>
                <a:spcPct val="30000"/>
              </a:spcBef>
              <a:spcAft>
                <a:spcPct val="0"/>
              </a:spcAft>
              <a:defRPr kumimoji="1" sz="1300">
                <a:solidFill>
                  <a:schemeClr val="tx1"/>
                </a:solidFill>
                <a:latin typeface="Arial" panose="020B0604020202020204" pitchFamily="34" charset="0"/>
              </a:defRPr>
            </a:lvl6pPr>
            <a:lvl7pPr marL="3141495" indent="-241654" eaLnBrk="0" fontAlgn="base" hangingPunct="0">
              <a:spcBef>
                <a:spcPct val="30000"/>
              </a:spcBef>
              <a:spcAft>
                <a:spcPct val="0"/>
              </a:spcAft>
              <a:defRPr kumimoji="1" sz="1300">
                <a:solidFill>
                  <a:schemeClr val="tx1"/>
                </a:solidFill>
                <a:latin typeface="Arial" panose="020B0604020202020204" pitchFamily="34" charset="0"/>
              </a:defRPr>
            </a:lvl7pPr>
            <a:lvl8pPr marL="3624801" indent="-241654" eaLnBrk="0" fontAlgn="base" hangingPunct="0">
              <a:spcBef>
                <a:spcPct val="30000"/>
              </a:spcBef>
              <a:spcAft>
                <a:spcPct val="0"/>
              </a:spcAft>
              <a:defRPr kumimoji="1" sz="1300">
                <a:solidFill>
                  <a:schemeClr val="tx1"/>
                </a:solidFill>
                <a:latin typeface="Arial" panose="020B0604020202020204" pitchFamily="34" charset="0"/>
              </a:defRPr>
            </a:lvl8pPr>
            <a:lvl9pPr marL="4108108" indent="-241654"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Times New Roman" panose="02020603050405020304" pitchFamily="18" charset="0"/>
              </a:rPr>
              <a:pPr>
                <a:spcBef>
                  <a:spcPct val="0"/>
                </a:spcBef>
              </a:pPr>
              <a:t>71</a:t>
            </a:fld>
            <a:endParaRPr kumimoji="0" lang="en-US" altLang="en-US">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3" indent="-302067">
              <a:spcBef>
                <a:spcPct val="30000"/>
              </a:spcBef>
              <a:defRPr kumimoji="1" sz="1300">
                <a:solidFill>
                  <a:schemeClr val="tx1"/>
                </a:solidFill>
                <a:latin typeface="Arial" panose="020B0604020202020204" pitchFamily="34" charset="0"/>
              </a:defRPr>
            </a:lvl2pPr>
            <a:lvl3pPr marL="1208267" indent="-241654">
              <a:spcBef>
                <a:spcPct val="30000"/>
              </a:spcBef>
              <a:defRPr kumimoji="1" sz="1300">
                <a:solidFill>
                  <a:schemeClr val="tx1"/>
                </a:solidFill>
                <a:latin typeface="Arial" panose="020B0604020202020204" pitchFamily="34" charset="0"/>
              </a:defRPr>
            </a:lvl3pPr>
            <a:lvl4pPr marL="1691574" indent="-241654">
              <a:spcBef>
                <a:spcPct val="30000"/>
              </a:spcBef>
              <a:defRPr kumimoji="1" sz="1300">
                <a:solidFill>
                  <a:schemeClr val="tx1"/>
                </a:solidFill>
                <a:latin typeface="Arial" panose="020B0604020202020204" pitchFamily="34" charset="0"/>
              </a:defRPr>
            </a:lvl4pPr>
            <a:lvl5pPr marL="2174880" indent="-241654">
              <a:spcBef>
                <a:spcPct val="30000"/>
              </a:spcBef>
              <a:defRPr kumimoji="1" sz="1300">
                <a:solidFill>
                  <a:schemeClr val="tx1"/>
                </a:solidFill>
                <a:latin typeface="Arial" panose="020B0604020202020204" pitchFamily="34" charset="0"/>
              </a:defRPr>
            </a:lvl5pPr>
            <a:lvl6pPr marL="2658188" indent="-241654" eaLnBrk="0" fontAlgn="base" hangingPunct="0">
              <a:spcBef>
                <a:spcPct val="30000"/>
              </a:spcBef>
              <a:spcAft>
                <a:spcPct val="0"/>
              </a:spcAft>
              <a:defRPr kumimoji="1" sz="1300">
                <a:solidFill>
                  <a:schemeClr val="tx1"/>
                </a:solidFill>
                <a:latin typeface="Arial" panose="020B0604020202020204" pitchFamily="34" charset="0"/>
              </a:defRPr>
            </a:lvl6pPr>
            <a:lvl7pPr marL="3141495" indent="-241654" eaLnBrk="0" fontAlgn="base" hangingPunct="0">
              <a:spcBef>
                <a:spcPct val="30000"/>
              </a:spcBef>
              <a:spcAft>
                <a:spcPct val="0"/>
              </a:spcAft>
              <a:defRPr kumimoji="1" sz="1300">
                <a:solidFill>
                  <a:schemeClr val="tx1"/>
                </a:solidFill>
                <a:latin typeface="Arial" panose="020B0604020202020204" pitchFamily="34" charset="0"/>
              </a:defRPr>
            </a:lvl7pPr>
            <a:lvl8pPr marL="3624801" indent="-241654" eaLnBrk="0" fontAlgn="base" hangingPunct="0">
              <a:spcBef>
                <a:spcPct val="30000"/>
              </a:spcBef>
              <a:spcAft>
                <a:spcPct val="0"/>
              </a:spcAft>
              <a:defRPr kumimoji="1" sz="1300">
                <a:solidFill>
                  <a:schemeClr val="tx1"/>
                </a:solidFill>
                <a:latin typeface="Arial" panose="020B0604020202020204" pitchFamily="34" charset="0"/>
              </a:defRPr>
            </a:lvl8pPr>
            <a:lvl9pPr marL="4108108" indent="-241654"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Times New Roman" panose="02020603050405020304" pitchFamily="18" charset="0"/>
              </a:rPr>
              <a:pPr>
                <a:spcBef>
                  <a:spcPct val="0"/>
                </a:spcBef>
              </a:pPr>
              <a:t>72</a:t>
            </a:fld>
            <a:endParaRPr kumimoji="0" lang="en-US" altLang="en-US">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Tree>
    <p:extLst>
      <p:ext uri="{BB962C8B-B14F-4D97-AF65-F5344CB8AC3E}">
        <p14:creationId xmlns:p14="http://schemas.microsoft.com/office/powerpoint/2010/main" xmlns="" val="4023035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3" indent="-302067">
              <a:spcBef>
                <a:spcPct val="30000"/>
              </a:spcBef>
              <a:defRPr kumimoji="1" sz="1300">
                <a:solidFill>
                  <a:schemeClr val="tx1"/>
                </a:solidFill>
                <a:latin typeface="Arial" panose="020B0604020202020204" pitchFamily="34" charset="0"/>
              </a:defRPr>
            </a:lvl2pPr>
            <a:lvl3pPr marL="1208267" indent="-241654">
              <a:spcBef>
                <a:spcPct val="30000"/>
              </a:spcBef>
              <a:defRPr kumimoji="1" sz="1300">
                <a:solidFill>
                  <a:schemeClr val="tx1"/>
                </a:solidFill>
                <a:latin typeface="Arial" panose="020B0604020202020204" pitchFamily="34" charset="0"/>
              </a:defRPr>
            </a:lvl3pPr>
            <a:lvl4pPr marL="1691574" indent="-241654">
              <a:spcBef>
                <a:spcPct val="30000"/>
              </a:spcBef>
              <a:defRPr kumimoji="1" sz="1300">
                <a:solidFill>
                  <a:schemeClr val="tx1"/>
                </a:solidFill>
                <a:latin typeface="Arial" panose="020B0604020202020204" pitchFamily="34" charset="0"/>
              </a:defRPr>
            </a:lvl4pPr>
            <a:lvl5pPr marL="2174880" indent="-241654">
              <a:spcBef>
                <a:spcPct val="30000"/>
              </a:spcBef>
              <a:defRPr kumimoji="1" sz="1300">
                <a:solidFill>
                  <a:schemeClr val="tx1"/>
                </a:solidFill>
                <a:latin typeface="Arial" panose="020B0604020202020204" pitchFamily="34" charset="0"/>
              </a:defRPr>
            </a:lvl5pPr>
            <a:lvl6pPr marL="2658188" indent="-241654" eaLnBrk="0" fontAlgn="base" hangingPunct="0">
              <a:spcBef>
                <a:spcPct val="30000"/>
              </a:spcBef>
              <a:spcAft>
                <a:spcPct val="0"/>
              </a:spcAft>
              <a:defRPr kumimoji="1" sz="1300">
                <a:solidFill>
                  <a:schemeClr val="tx1"/>
                </a:solidFill>
                <a:latin typeface="Arial" panose="020B0604020202020204" pitchFamily="34" charset="0"/>
              </a:defRPr>
            </a:lvl6pPr>
            <a:lvl7pPr marL="3141495" indent="-241654" eaLnBrk="0" fontAlgn="base" hangingPunct="0">
              <a:spcBef>
                <a:spcPct val="30000"/>
              </a:spcBef>
              <a:spcAft>
                <a:spcPct val="0"/>
              </a:spcAft>
              <a:defRPr kumimoji="1" sz="1300">
                <a:solidFill>
                  <a:schemeClr val="tx1"/>
                </a:solidFill>
                <a:latin typeface="Arial" panose="020B0604020202020204" pitchFamily="34" charset="0"/>
              </a:defRPr>
            </a:lvl7pPr>
            <a:lvl8pPr marL="3624801" indent="-241654" eaLnBrk="0" fontAlgn="base" hangingPunct="0">
              <a:spcBef>
                <a:spcPct val="30000"/>
              </a:spcBef>
              <a:spcAft>
                <a:spcPct val="0"/>
              </a:spcAft>
              <a:defRPr kumimoji="1" sz="1300">
                <a:solidFill>
                  <a:schemeClr val="tx1"/>
                </a:solidFill>
                <a:latin typeface="Arial" panose="020B0604020202020204" pitchFamily="34" charset="0"/>
              </a:defRPr>
            </a:lvl8pPr>
            <a:lvl9pPr marL="4108108" indent="-241654"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Times New Roman" panose="02020603050405020304" pitchFamily="18" charset="0"/>
              </a:rPr>
              <a:pPr>
                <a:spcBef>
                  <a:spcPct val="0"/>
                </a:spcBef>
              </a:pPr>
              <a:t>33</a:t>
            </a:fld>
            <a:endParaRPr kumimoji="0" lang="en-US" altLang="en-US">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3" indent="-302067">
              <a:spcBef>
                <a:spcPct val="30000"/>
              </a:spcBef>
              <a:defRPr kumimoji="1" sz="1300">
                <a:solidFill>
                  <a:schemeClr val="tx1"/>
                </a:solidFill>
                <a:latin typeface="Arial" panose="020B0604020202020204" pitchFamily="34" charset="0"/>
              </a:defRPr>
            </a:lvl2pPr>
            <a:lvl3pPr marL="1208267" indent="-241654">
              <a:spcBef>
                <a:spcPct val="30000"/>
              </a:spcBef>
              <a:defRPr kumimoji="1" sz="1300">
                <a:solidFill>
                  <a:schemeClr val="tx1"/>
                </a:solidFill>
                <a:latin typeface="Arial" panose="020B0604020202020204" pitchFamily="34" charset="0"/>
              </a:defRPr>
            </a:lvl3pPr>
            <a:lvl4pPr marL="1691574" indent="-241654">
              <a:spcBef>
                <a:spcPct val="30000"/>
              </a:spcBef>
              <a:defRPr kumimoji="1" sz="1300">
                <a:solidFill>
                  <a:schemeClr val="tx1"/>
                </a:solidFill>
                <a:latin typeface="Arial" panose="020B0604020202020204" pitchFamily="34" charset="0"/>
              </a:defRPr>
            </a:lvl4pPr>
            <a:lvl5pPr marL="2174880" indent="-241654">
              <a:spcBef>
                <a:spcPct val="30000"/>
              </a:spcBef>
              <a:defRPr kumimoji="1" sz="1300">
                <a:solidFill>
                  <a:schemeClr val="tx1"/>
                </a:solidFill>
                <a:latin typeface="Arial" panose="020B0604020202020204" pitchFamily="34" charset="0"/>
              </a:defRPr>
            </a:lvl5pPr>
            <a:lvl6pPr marL="2658188" indent="-241654" eaLnBrk="0" fontAlgn="base" hangingPunct="0">
              <a:spcBef>
                <a:spcPct val="30000"/>
              </a:spcBef>
              <a:spcAft>
                <a:spcPct val="0"/>
              </a:spcAft>
              <a:defRPr kumimoji="1" sz="1300">
                <a:solidFill>
                  <a:schemeClr val="tx1"/>
                </a:solidFill>
                <a:latin typeface="Arial" panose="020B0604020202020204" pitchFamily="34" charset="0"/>
              </a:defRPr>
            </a:lvl6pPr>
            <a:lvl7pPr marL="3141495" indent="-241654" eaLnBrk="0" fontAlgn="base" hangingPunct="0">
              <a:spcBef>
                <a:spcPct val="30000"/>
              </a:spcBef>
              <a:spcAft>
                <a:spcPct val="0"/>
              </a:spcAft>
              <a:defRPr kumimoji="1" sz="1300">
                <a:solidFill>
                  <a:schemeClr val="tx1"/>
                </a:solidFill>
                <a:latin typeface="Arial" panose="020B0604020202020204" pitchFamily="34" charset="0"/>
              </a:defRPr>
            </a:lvl7pPr>
            <a:lvl8pPr marL="3624801" indent="-241654" eaLnBrk="0" fontAlgn="base" hangingPunct="0">
              <a:spcBef>
                <a:spcPct val="30000"/>
              </a:spcBef>
              <a:spcAft>
                <a:spcPct val="0"/>
              </a:spcAft>
              <a:defRPr kumimoji="1" sz="1300">
                <a:solidFill>
                  <a:schemeClr val="tx1"/>
                </a:solidFill>
                <a:latin typeface="Arial" panose="020B0604020202020204" pitchFamily="34" charset="0"/>
              </a:defRPr>
            </a:lvl8pPr>
            <a:lvl9pPr marL="4108108" indent="-241654"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Times New Roman" panose="02020603050405020304" pitchFamily="18" charset="0"/>
              </a:rPr>
              <a:pPr>
                <a:spcBef>
                  <a:spcPct val="0"/>
                </a:spcBef>
              </a:pPr>
              <a:t>34</a:t>
            </a:fld>
            <a:endParaRPr kumimoji="0" lang="en-US" altLang="en-US">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Tree>
    <p:extLst>
      <p:ext uri="{BB962C8B-B14F-4D97-AF65-F5344CB8AC3E}">
        <p14:creationId xmlns:p14="http://schemas.microsoft.com/office/powerpoint/2010/main" xmlns="" val="2805277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3" indent="-302067">
              <a:spcBef>
                <a:spcPct val="30000"/>
              </a:spcBef>
              <a:defRPr kumimoji="1" sz="1300">
                <a:solidFill>
                  <a:schemeClr val="tx1"/>
                </a:solidFill>
                <a:latin typeface="Arial" panose="020B0604020202020204" pitchFamily="34" charset="0"/>
              </a:defRPr>
            </a:lvl2pPr>
            <a:lvl3pPr marL="1208267" indent="-241654">
              <a:spcBef>
                <a:spcPct val="30000"/>
              </a:spcBef>
              <a:defRPr kumimoji="1" sz="1300">
                <a:solidFill>
                  <a:schemeClr val="tx1"/>
                </a:solidFill>
                <a:latin typeface="Arial" panose="020B0604020202020204" pitchFamily="34" charset="0"/>
              </a:defRPr>
            </a:lvl3pPr>
            <a:lvl4pPr marL="1691574" indent="-241654">
              <a:spcBef>
                <a:spcPct val="30000"/>
              </a:spcBef>
              <a:defRPr kumimoji="1" sz="1300">
                <a:solidFill>
                  <a:schemeClr val="tx1"/>
                </a:solidFill>
                <a:latin typeface="Arial" panose="020B0604020202020204" pitchFamily="34" charset="0"/>
              </a:defRPr>
            </a:lvl4pPr>
            <a:lvl5pPr marL="2174880" indent="-241654">
              <a:spcBef>
                <a:spcPct val="30000"/>
              </a:spcBef>
              <a:defRPr kumimoji="1" sz="1300">
                <a:solidFill>
                  <a:schemeClr val="tx1"/>
                </a:solidFill>
                <a:latin typeface="Arial" panose="020B0604020202020204" pitchFamily="34" charset="0"/>
              </a:defRPr>
            </a:lvl5pPr>
            <a:lvl6pPr marL="2658188" indent="-241654" eaLnBrk="0" fontAlgn="base" hangingPunct="0">
              <a:spcBef>
                <a:spcPct val="30000"/>
              </a:spcBef>
              <a:spcAft>
                <a:spcPct val="0"/>
              </a:spcAft>
              <a:defRPr kumimoji="1" sz="1300">
                <a:solidFill>
                  <a:schemeClr val="tx1"/>
                </a:solidFill>
                <a:latin typeface="Arial" panose="020B0604020202020204" pitchFamily="34" charset="0"/>
              </a:defRPr>
            </a:lvl6pPr>
            <a:lvl7pPr marL="3141495" indent="-241654" eaLnBrk="0" fontAlgn="base" hangingPunct="0">
              <a:spcBef>
                <a:spcPct val="30000"/>
              </a:spcBef>
              <a:spcAft>
                <a:spcPct val="0"/>
              </a:spcAft>
              <a:defRPr kumimoji="1" sz="1300">
                <a:solidFill>
                  <a:schemeClr val="tx1"/>
                </a:solidFill>
                <a:latin typeface="Arial" panose="020B0604020202020204" pitchFamily="34" charset="0"/>
              </a:defRPr>
            </a:lvl7pPr>
            <a:lvl8pPr marL="3624801" indent="-241654" eaLnBrk="0" fontAlgn="base" hangingPunct="0">
              <a:spcBef>
                <a:spcPct val="30000"/>
              </a:spcBef>
              <a:spcAft>
                <a:spcPct val="0"/>
              </a:spcAft>
              <a:defRPr kumimoji="1" sz="1300">
                <a:solidFill>
                  <a:schemeClr val="tx1"/>
                </a:solidFill>
                <a:latin typeface="Arial" panose="020B0604020202020204" pitchFamily="34" charset="0"/>
              </a:defRPr>
            </a:lvl8pPr>
            <a:lvl9pPr marL="4108108" indent="-241654"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Times New Roman" panose="02020603050405020304" pitchFamily="18" charset="0"/>
              </a:rPr>
              <a:pPr>
                <a:spcBef>
                  <a:spcPct val="0"/>
                </a:spcBef>
              </a:pPr>
              <a:t>35</a:t>
            </a:fld>
            <a:endParaRPr kumimoji="0" lang="en-US" altLang="en-US">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Tree>
    <p:extLst>
      <p:ext uri="{BB962C8B-B14F-4D97-AF65-F5344CB8AC3E}">
        <p14:creationId xmlns:p14="http://schemas.microsoft.com/office/powerpoint/2010/main" xmlns="" val="4109454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3" indent="-302067">
              <a:spcBef>
                <a:spcPct val="30000"/>
              </a:spcBef>
              <a:defRPr kumimoji="1" sz="1300">
                <a:solidFill>
                  <a:schemeClr val="tx1"/>
                </a:solidFill>
                <a:latin typeface="Arial" panose="020B0604020202020204" pitchFamily="34" charset="0"/>
              </a:defRPr>
            </a:lvl2pPr>
            <a:lvl3pPr marL="1208267" indent="-241654">
              <a:spcBef>
                <a:spcPct val="30000"/>
              </a:spcBef>
              <a:defRPr kumimoji="1" sz="1300">
                <a:solidFill>
                  <a:schemeClr val="tx1"/>
                </a:solidFill>
                <a:latin typeface="Arial" panose="020B0604020202020204" pitchFamily="34" charset="0"/>
              </a:defRPr>
            </a:lvl3pPr>
            <a:lvl4pPr marL="1691574" indent="-241654">
              <a:spcBef>
                <a:spcPct val="30000"/>
              </a:spcBef>
              <a:defRPr kumimoji="1" sz="1300">
                <a:solidFill>
                  <a:schemeClr val="tx1"/>
                </a:solidFill>
                <a:latin typeface="Arial" panose="020B0604020202020204" pitchFamily="34" charset="0"/>
              </a:defRPr>
            </a:lvl4pPr>
            <a:lvl5pPr marL="2174880" indent="-241654">
              <a:spcBef>
                <a:spcPct val="30000"/>
              </a:spcBef>
              <a:defRPr kumimoji="1" sz="1300">
                <a:solidFill>
                  <a:schemeClr val="tx1"/>
                </a:solidFill>
                <a:latin typeface="Arial" panose="020B0604020202020204" pitchFamily="34" charset="0"/>
              </a:defRPr>
            </a:lvl5pPr>
            <a:lvl6pPr marL="2658188" indent="-241654" eaLnBrk="0" fontAlgn="base" hangingPunct="0">
              <a:spcBef>
                <a:spcPct val="30000"/>
              </a:spcBef>
              <a:spcAft>
                <a:spcPct val="0"/>
              </a:spcAft>
              <a:defRPr kumimoji="1" sz="1300">
                <a:solidFill>
                  <a:schemeClr val="tx1"/>
                </a:solidFill>
                <a:latin typeface="Arial" panose="020B0604020202020204" pitchFamily="34" charset="0"/>
              </a:defRPr>
            </a:lvl6pPr>
            <a:lvl7pPr marL="3141495" indent="-241654" eaLnBrk="0" fontAlgn="base" hangingPunct="0">
              <a:spcBef>
                <a:spcPct val="30000"/>
              </a:spcBef>
              <a:spcAft>
                <a:spcPct val="0"/>
              </a:spcAft>
              <a:defRPr kumimoji="1" sz="1300">
                <a:solidFill>
                  <a:schemeClr val="tx1"/>
                </a:solidFill>
                <a:latin typeface="Arial" panose="020B0604020202020204" pitchFamily="34" charset="0"/>
              </a:defRPr>
            </a:lvl7pPr>
            <a:lvl8pPr marL="3624801" indent="-241654" eaLnBrk="0" fontAlgn="base" hangingPunct="0">
              <a:spcBef>
                <a:spcPct val="30000"/>
              </a:spcBef>
              <a:spcAft>
                <a:spcPct val="0"/>
              </a:spcAft>
              <a:defRPr kumimoji="1" sz="1300">
                <a:solidFill>
                  <a:schemeClr val="tx1"/>
                </a:solidFill>
                <a:latin typeface="Arial" panose="020B0604020202020204" pitchFamily="34" charset="0"/>
              </a:defRPr>
            </a:lvl8pPr>
            <a:lvl9pPr marL="4108108" indent="-241654"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Times New Roman" panose="02020603050405020304" pitchFamily="18" charset="0"/>
              </a:rPr>
              <a:pPr>
                <a:spcBef>
                  <a:spcPct val="0"/>
                </a:spcBef>
              </a:pPr>
              <a:t>36</a:t>
            </a:fld>
            <a:endParaRPr kumimoji="0" lang="en-US" altLang="en-US">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3" indent="-302067">
              <a:spcBef>
                <a:spcPct val="30000"/>
              </a:spcBef>
              <a:defRPr kumimoji="1" sz="1300">
                <a:solidFill>
                  <a:schemeClr val="tx1"/>
                </a:solidFill>
                <a:latin typeface="Arial" panose="020B0604020202020204" pitchFamily="34" charset="0"/>
              </a:defRPr>
            </a:lvl2pPr>
            <a:lvl3pPr marL="1208267" indent="-241654">
              <a:spcBef>
                <a:spcPct val="30000"/>
              </a:spcBef>
              <a:defRPr kumimoji="1" sz="1300">
                <a:solidFill>
                  <a:schemeClr val="tx1"/>
                </a:solidFill>
                <a:latin typeface="Arial" panose="020B0604020202020204" pitchFamily="34" charset="0"/>
              </a:defRPr>
            </a:lvl3pPr>
            <a:lvl4pPr marL="1691574" indent="-241654">
              <a:spcBef>
                <a:spcPct val="30000"/>
              </a:spcBef>
              <a:defRPr kumimoji="1" sz="1300">
                <a:solidFill>
                  <a:schemeClr val="tx1"/>
                </a:solidFill>
                <a:latin typeface="Arial" panose="020B0604020202020204" pitchFamily="34" charset="0"/>
              </a:defRPr>
            </a:lvl4pPr>
            <a:lvl5pPr marL="2174880" indent="-241654">
              <a:spcBef>
                <a:spcPct val="30000"/>
              </a:spcBef>
              <a:defRPr kumimoji="1" sz="1300">
                <a:solidFill>
                  <a:schemeClr val="tx1"/>
                </a:solidFill>
                <a:latin typeface="Arial" panose="020B0604020202020204" pitchFamily="34" charset="0"/>
              </a:defRPr>
            </a:lvl5pPr>
            <a:lvl6pPr marL="2658188" indent="-241654" eaLnBrk="0" fontAlgn="base" hangingPunct="0">
              <a:spcBef>
                <a:spcPct val="30000"/>
              </a:spcBef>
              <a:spcAft>
                <a:spcPct val="0"/>
              </a:spcAft>
              <a:defRPr kumimoji="1" sz="1300">
                <a:solidFill>
                  <a:schemeClr val="tx1"/>
                </a:solidFill>
                <a:latin typeface="Arial" panose="020B0604020202020204" pitchFamily="34" charset="0"/>
              </a:defRPr>
            </a:lvl6pPr>
            <a:lvl7pPr marL="3141495" indent="-241654" eaLnBrk="0" fontAlgn="base" hangingPunct="0">
              <a:spcBef>
                <a:spcPct val="30000"/>
              </a:spcBef>
              <a:spcAft>
                <a:spcPct val="0"/>
              </a:spcAft>
              <a:defRPr kumimoji="1" sz="1300">
                <a:solidFill>
                  <a:schemeClr val="tx1"/>
                </a:solidFill>
                <a:latin typeface="Arial" panose="020B0604020202020204" pitchFamily="34" charset="0"/>
              </a:defRPr>
            </a:lvl7pPr>
            <a:lvl8pPr marL="3624801" indent="-241654" eaLnBrk="0" fontAlgn="base" hangingPunct="0">
              <a:spcBef>
                <a:spcPct val="30000"/>
              </a:spcBef>
              <a:spcAft>
                <a:spcPct val="0"/>
              </a:spcAft>
              <a:defRPr kumimoji="1" sz="1300">
                <a:solidFill>
                  <a:schemeClr val="tx1"/>
                </a:solidFill>
                <a:latin typeface="Arial" panose="020B0604020202020204" pitchFamily="34" charset="0"/>
              </a:defRPr>
            </a:lvl8pPr>
            <a:lvl9pPr marL="4108108" indent="-241654"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Times New Roman" panose="02020603050405020304" pitchFamily="18" charset="0"/>
              </a:rPr>
              <a:pPr>
                <a:spcBef>
                  <a:spcPct val="0"/>
                </a:spcBef>
              </a:pPr>
              <a:t>37</a:t>
            </a:fld>
            <a:endParaRPr kumimoji="0" lang="en-US" altLang="en-US">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Tree>
    <p:extLst>
      <p:ext uri="{BB962C8B-B14F-4D97-AF65-F5344CB8AC3E}">
        <p14:creationId xmlns:p14="http://schemas.microsoft.com/office/powerpoint/2010/main" xmlns="" val="1188343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3" indent="-302067">
              <a:spcBef>
                <a:spcPct val="30000"/>
              </a:spcBef>
              <a:defRPr kumimoji="1" sz="1300">
                <a:solidFill>
                  <a:schemeClr val="tx1"/>
                </a:solidFill>
                <a:latin typeface="Arial" panose="020B0604020202020204" pitchFamily="34" charset="0"/>
              </a:defRPr>
            </a:lvl2pPr>
            <a:lvl3pPr marL="1208267" indent="-241654">
              <a:spcBef>
                <a:spcPct val="30000"/>
              </a:spcBef>
              <a:defRPr kumimoji="1" sz="1300">
                <a:solidFill>
                  <a:schemeClr val="tx1"/>
                </a:solidFill>
                <a:latin typeface="Arial" panose="020B0604020202020204" pitchFamily="34" charset="0"/>
              </a:defRPr>
            </a:lvl3pPr>
            <a:lvl4pPr marL="1691574" indent="-241654">
              <a:spcBef>
                <a:spcPct val="30000"/>
              </a:spcBef>
              <a:defRPr kumimoji="1" sz="1300">
                <a:solidFill>
                  <a:schemeClr val="tx1"/>
                </a:solidFill>
                <a:latin typeface="Arial" panose="020B0604020202020204" pitchFamily="34" charset="0"/>
              </a:defRPr>
            </a:lvl4pPr>
            <a:lvl5pPr marL="2174880" indent="-241654">
              <a:spcBef>
                <a:spcPct val="30000"/>
              </a:spcBef>
              <a:defRPr kumimoji="1" sz="1300">
                <a:solidFill>
                  <a:schemeClr val="tx1"/>
                </a:solidFill>
                <a:latin typeface="Arial" panose="020B0604020202020204" pitchFamily="34" charset="0"/>
              </a:defRPr>
            </a:lvl5pPr>
            <a:lvl6pPr marL="2658188" indent="-241654" eaLnBrk="0" fontAlgn="base" hangingPunct="0">
              <a:spcBef>
                <a:spcPct val="30000"/>
              </a:spcBef>
              <a:spcAft>
                <a:spcPct val="0"/>
              </a:spcAft>
              <a:defRPr kumimoji="1" sz="1300">
                <a:solidFill>
                  <a:schemeClr val="tx1"/>
                </a:solidFill>
                <a:latin typeface="Arial" panose="020B0604020202020204" pitchFamily="34" charset="0"/>
              </a:defRPr>
            </a:lvl6pPr>
            <a:lvl7pPr marL="3141495" indent="-241654" eaLnBrk="0" fontAlgn="base" hangingPunct="0">
              <a:spcBef>
                <a:spcPct val="30000"/>
              </a:spcBef>
              <a:spcAft>
                <a:spcPct val="0"/>
              </a:spcAft>
              <a:defRPr kumimoji="1" sz="1300">
                <a:solidFill>
                  <a:schemeClr val="tx1"/>
                </a:solidFill>
                <a:latin typeface="Arial" panose="020B0604020202020204" pitchFamily="34" charset="0"/>
              </a:defRPr>
            </a:lvl7pPr>
            <a:lvl8pPr marL="3624801" indent="-241654" eaLnBrk="0" fontAlgn="base" hangingPunct="0">
              <a:spcBef>
                <a:spcPct val="30000"/>
              </a:spcBef>
              <a:spcAft>
                <a:spcPct val="0"/>
              </a:spcAft>
              <a:defRPr kumimoji="1" sz="1300">
                <a:solidFill>
                  <a:schemeClr val="tx1"/>
                </a:solidFill>
                <a:latin typeface="Arial" panose="020B0604020202020204" pitchFamily="34" charset="0"/>
              </a:defRPr>
            </a:lvl8pPr>
            <a:lvl9pPr marL="4108108" indent="-241654"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Times New Roman" panose="02020603050405020304" pitchFamily="18" charset="0"/>
              </a:rPr>
              <a:pPr>
                <a:spcBef>
                  <a:spcPct val="0"/>
                </a:spcBef>
              </a:pPr>
              <a:t>38</a:t>
            </a:fld>
            <a:endParaRPr kumimoji="0" lang="en-US" altLang="en-US">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Tree>
    <p:extLst>
      <p:ext uri="{BB962C8B-B14F-4D97-AF65-F5344CB8AC3E}">
        <p14:creationId xmlns:p14="http://schemas.microsoft.com/office/powerpoint/2010/main" xmlns="" val="3575277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3" indent="-302067">
              <a:spcBef>
                <a:spcPct val="30000"/>
              </a:spcBef>
              <a:defRPr kumimoji="1" sz="1300">
                <a:solidFill>
                  <a:schemeClr val="tx1"/>
                </a:solidFill>
                <a:latin typeface="Arial" panose="020B0604020202020204" pitchFamily="34" charset="0"/>
              </a:defRPr>
            </a:lvl2pPr>
            <a:lvl3pPr marL="1208267" indent="-241654">
              <a:spcBef>
                <a:spcPct val="30000"/>
              </a:spcBef>
              <a:defRPr kumimoji="1" sz="1300">
                <a:solidFill>
                  <a:schemeClr val="tx1"/>
                </a:solidFill>
                <a:latin typeface="Arial" panose="020B0604020202020204" pitchFamily="34" charset="0"/>
              </a:defRPr>
            </a:lvl3pPr>
            <a:lvl4pPr marL="1691574" indent="-241654">
              <a:spcBef>
                <a:spcPct val="30000"/>
              </a:spcBef>
              <a:defRPr kumimoji="1" sz="1300">
                <a:solidFill>
                  <a:schemeClr val="tx1"/>
                </a:solidFill>
                <a:latin typeface="Arial" panose="020B0604020202020204" pitchFamily="34" charset="0"/>
              </a:defRPr>
            </a:lvl4pPr>
            <a:lvl5pPr marL="2174880" indent="-241654">
              <a:spcBef>
                <a:spcPct val="30000"/>
              </a:spcBef>
              <a:defRPr kumimoji="1" sz="1300">
                <a:solidFill>
                  <a:schemeClr val="tx1"/>
                </a:solidFill>
                <a:latin typeface="Arial" panose="020B0604020202020204" pitchFamily="34" charset="0"/>
              </a:defRPr>
            </a:lvl5pPr>
            <a:lvl6pPr marL="2658188" indent="-241654" eaLnBrk="0" fontAlgn="base" hangingPunct="0">
              <a:spcBef>
                <a:spcPct val="30000"/>
              </a:spcBef>
              <a:spcAft>
                <a:spcPct val="0"/>
              </a:spcAft>
              <a:defRPr kumimoji="1" sz="1300">
                <a:solidFill>
                  <a:schemeClr val="tx1"/>
                </a:solidFill>
                <a:latin typeface="Arial" panose="020B0604020202020204" pitchFamily="34" charset="0"/>
              </a:defRPr>
            </a:lvl6pPr>
            <a:lvl7pPr marL="3141495" indent="-241654" eaLnBrk="0" fontAlgn="base" hangingPunct="0">
              <a:spcBef>
                <a:spcPct val="30000"/>
              </a:spcBef>
              <a:spcAft>
                <a:spcPct val="0"/>
              </a:spcAft>
              <a:defRPr kumimoji="1" sz="1300">
                <a:solidFill>
                  <a:schemeClr val="tx1"/>
                </a:solidFill>
                <a:latin typeface="Arial" panose="020B0604020202020204" pitchFamily="34" charset="0"/>
              </a:defRPr>
            </a:lvl7pPr>
            <a:lvl8pPr marL="3624801" indent="-241654" eaLnBrk="0" fontAlgn="base" hangingPunct="0">
              <a:spcBef>
                <a:spcPct val="30000"/>
              </a:spcBef>
              <a:spcAft>
                <a:spcPct val="0"/>
              </a:spcAft>
              <a:defRPr kumimoji="1" sz="1300">
                <a:solidFill>
                  <a:schemeClr val="tx1"/>
                </a:solidFill>
                <a:latin typeface="Arial" panose="020B0604020202020204" pitchFamily="34" charset="0"/>
              </a:defRPr>
            </a:lvl8pPr>
            <a:lvl9pPr marL="4108108" indent="-241654"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Times New Roman" panose="02020603050405020304" pitchFamily="18" charset="0"/>
              </a:rPr>
              <a:pPr>
                <a:spcBef>
                  <a:spcPct val="0"/>
                </a:spcBef>
              </a:pPr>
              <a:t>39</a:t>
            </a:fld>
            <a:endParaRPr kumimoji="0" lang="en-US" altLang="en-US">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Tree>
    <p:extLst>
      <p:ext uri="{BB962C8B-B14F-4D97-AF65-F5344CB8AC3E}">
        <p14:creationId xmlns:p14="http://schemas.microsoft.com/office/powerpoint/2010/main" xmlns="" val="3930696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142792A-E7A1-4290-8036-CC456AECA72A}" type="datetimeFigureOut">
              <a:rPr lang="en-US"/>
              <a:pPr>
                <a:defRPr/>
              </a:pPr>
              <a:t>9/1/2016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C169B7-9F62-44E4-8103-23CFE8D0D643}" type="slidenum">
              <a:rPr lang="en-US" altLang="en-US"/>
              <a:pPr>
                <a:defRPr/>
              </a:pPr>
              <a:t>‹#›</a:t>
            </a:fld>
            <a:endParaRPr lang="en-US" altLang="en-US"/>
          </a:p>
        </p:txBody>
      </p:sp>
    </p:spTree>
    <p:extLst>
      <p:ext uri="{BB962C8B-B14F-4D97-AF65-F5344CB8AC3E}">
        <p14:creationId xmlns:p14="http://schemas.microsoft.com/office/powerpoint/2010/main" xmlns="" val="1974310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B2D715B-B684-43CC-8C64-B61C94215F5D}" type="datetimeFigureOut">
              <a:rPr lang="en-US"/>
              <a:pPr>
                <a:defRPr/>
              </a:pPr>
              <a:t>9/1/2016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08E0B8-9F60-4048-B105-8887EF316161}" type="slidenum">
              <a:rPr lang="en-US" altLang="en-US"/>
              <a:pPr>
                <a:defRPr/>
              </a:pPr>
              <a:t>‹#›</a:t>
            </a:fld>
            <a:endParaRPr lang="en-US" altLang="en-US"/>
          </a:p>
        </p:txBody>
      </p:sp>
    </p:spTree>
    <p:extLst>
      <p:ext uri="{BB962C8B-B14F-4D97-AF65-F5344CB8AC3E}">
        <p14:creationId xmlns:p14="http://schemas.microsoft.com/office/powerpoint/2010/main" xmlns="" val="3941765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6F3003A-0C19-4603-8D13-5739629E01B2}" type="datetimeFigureOut">
              <a:rPr lang="en-US"/>
              <a:pPr>
                <a:defRPr/>
              </a:pPr>
              <a:t>9/1/2016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AE2F54-E34F-4A08-BE02-4C5F51A6F909}" type="slidenum">
              <a:rPr lang="en-US" altLang="en-US"/>
              <a:pPr>
                <a:defRPr/>
              </a:pPr>
              <a:t>‹#›</a:t>
            </a:fld>
            <a:endParaRPr lang="en-US" altLang="en-US"/>
          </a:p>
        </p:txBody>
      </p:sp>
    </p:spTree>
    <p:extLst>
      <p:ext uri="{BB962C8B-B14F-4D97-AF65-F5344CB8AC3E}">
        <p14:creationId xmlns:p14="http://schemas.microsoft.com/office/powerpoint/2010/main" xmlns="" val="2197860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9" rIns="92075" bIns="46039" anchor="ctr"/>
          <a:lstStyle/>
          <a:p>
            <a:pPr eaLnBrk="0" hangingPunct="0">
              <a:defRPr/>
            </a:pPr>
            <a:endParaRPr lang="en-US" sz="4400">
              <a:solidFill>
                <a:schemeClr val="tx2"/>
              </a:solidFill>
              <a:cs typeface="Arial" panose="020B060402020202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891" indent="-342891" eaLnBrk="0" hangingPunct="0">
              <a:spcBef>
                <a:spcPct val="20000"/>
              </a:spcBef>
              <a:buClr>
                <a:schemeClr val="tx2"/>
              </a:buClr>
              <a:buSzPct val="75000"/>
              <a:buFont typeface="Wingdings" pitchFamily="2" charset="2"/>
              <a:buChar char="n"/>
              <a:defRPr/>
            </a:pPr>
            <a:endParaRPr lang="en-US" sz="3200">
              <a:cs typeface="Arial" panose="020B0604020202020204" pitchFamily="34" charset="0"/>
            </a:endParaRPr>
          </a:p>
        </p:txBody>
      </p:sp>
    </p:spTree>
    <p:extLst>
      <p:ext uri="{BB962C8B-B14F-4D97-AF65-F5344CB8AC3E}">
        <p14:creationId xmlns:p14="http://schemas.microsoft.com/office/powerpoint/2010/main" xmlns="" val="841908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E0D23018-53E6-4AA9-AD86-328F49299C1A}"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4F806F1A-3CC2-486F-8283-C15BA35A95F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526081A-6350-412E-995A-C22BE8B4AB16}" type="datetimeFigureOut">
              <a:rPr lang="en-US"/>
              <a:pPr>
                <a:defRPr/>
              </a:pPr>
              <a:t>9/1/2016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EF0298-CB8E-4A11-A6BA-6658D4C9F754}" type="slidenum">
              <a:rPr lang="en-US" altLang="en-US"/>
              <a:pPr>
                <a:defRPr/>
              </a:pPr>
              <a:t>‹#›</a:t>
            </a:fld>
            <a:endParaRPr lang="en-US" altLang="en-US"/>
          </a:p>
        </p:txBody>
      </p:sp>
    </p:spTree>
    <p:extLst>
      <p:ext uri="{BB962C8B-B14F-4D97-AF65-F5344CB8AC3E}">
        <p14:creationId xmlns:p14="http://schemas.microsoft.com/office/powerpoint/2010/main" xmlns="" val="179909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9B633DF-0EE4-40FE-B09B-D3484C6EB3DF}" type="datetimeFigureOut">
              <a:rPr lang="en-US"/>
              <a:pPr>
                <a:defRPr/>
              </a:pPr>
              <a:t>9/1/2016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4956F5-5E93-47D1-B1A3-E678194BC9B2}" type="slidenum">
              <a:rPr lang="en-US" altLang="en-US"/>
              <a:pPr>
                <a:defRPr/>
              </a:pPr>
              <a:t>‹#›</a:t>
            </a:fld>
            <a:endParaRPr lang="en-US" altLang="en-US"/>
          </a:p>
        </p:txBody>
      </p:sp>
    </p:spTree>
    <p:extLst>
      <p:ext uri="{BB962C8B-B14F-4D97-AF65-F5344CB8AC3E}">
        <p14:creationId xmlns:p14="http://schemas.microsoft.com/office/powerpoint/2010/main" xmlns="" val="2380057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DCDB46E-A7AB-40D3-9EBB-A3D4156AF76B}" type="datetimeFigureOut">
              <a:rPr lang="en-US"/>
              <a:pPr>
                <a:defRPr/>
              </a:pPr>
              <a:t>9/1/2016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83D037-37CF-4746-B046-7744609F0822}" type="slidenum">
              <a:rPr lang="en-US" altLang="en-US"/>
              <a:pPr>
                <a:defRPr/>
              </a:pPr>
              <a:t>‹#›</a:t>
            </a:fld>
            <a:endParaRPr lang="en-US" altLang="en-US"/>
          </a:p>
        </p:txBody>
      </p:sp>
    </p:spTree>
    <p:extLst>
      <p:ext uri="{BB962C8B-B14F-4D97-AF65-F5344CB8AC3E}">
        <p14:creationId xmlns:p14="http://schemas.microsoft.com/office/powerpoint/2010/main" xmlns="" val="3671643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6624874-5C76-43C3-9F0F-3C2B8A2FD737}" type="datetimeFigureOut">
              <a:rPr lang="en-US"/>
              <a:pPr>
                <a:defRPr/>
              </a:pPr>
              <a:t>9/1/2016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945140A-CB23-4DF5-B380-574465E0B341}" type="slidenum">
              <a:rPr lang="en-US" altLang="en-US"/>
              <a:pPr>
                <a:defRPr/>
              </a:pPr>
              <a:t>‹#›</a:t>
            </a:fld>
            <a:endParaRPr lang="en-US" altLang="en-US"/>
          </a:p>
        </p:txBody>
      </p:sp>
    </p:spTree>
    <p:extLst>
      <p:ext uri="{BB962C8B-B14F-4D97-AF65-F5344CB8AC3E}">
        <p14:creationId xmlns:p14="http://schemas.microsoft.com/office/powerpoint/2010/main" xmlns="" val="927322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32E054F-30EF-414B-979C-F3D27C571A78}" type="datetimeFigureOut">
              <a:rPr lang="en-US"/>
              <a:pPr>
                <a:defRPr/>
              </a:pPr>
              <a:t>9/1/2016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DBC1A56-6BA5-4EF4-AE6E-4B7E733150F4}" type="slidenum">
              <a:rPr lang="en-US" altLang="en-US"/>
              <a:pPr>
                <a:defRPr/>
              </a:pPr>
              <a:t>‹#›</a:t>
            </a:fld>
            <a:endParaRPr lang="en-US" altLang="en-US"/>
          </a:p>
        </p:txBody>
      </p:sp>
    </p:spTree>
    <p:extLst>
      <p:ext uri="{BB962C8B-B14F-4D97-AF65-F5344CB8AC3E}">
        <p14:creationId xmlns:p14="http://schemas.microsoft.com/office/powerpoint/2010/main" xmlns="" val="209447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D0048B8-B8BC-4BF8-8DB0-8C6A4906B474}" type="datetimeFigureOut">
              <a:rPr lang="en-US"/>
              <a:pPr>
                <a:defRPr/>
              </a:pPr>
              <a:t>9/1/2016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AB4A3F3-2789-4DBF-92CA-32AF01B2D2BC}" type="slidenum">
              <a:rPr lang="en-US" altLang="en-US"/>
              <a:pPr>
                <a:defRPr/>
              </a:pPr>
              <a:t>‹#›</a:t>
            </a:fld>
            <a:endParaRPr lang="en-US" altLang="en-US"/>
          </a:p>
        </p:txBody>
      </p:sp>
    </p:spTree>
    <p:extLst>
      <p:ext uri="{BB962C8B-B14F-4D97-AF65-F5344CB8AC3E}">
        <p14:creationId xmlns:p14="http://schemas.microsoft.com/office/powerpoint/2010/main" xmlns="" val="2613134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7BF97EE-B804-4546-B123-D092BDC4C92E}" type="datetimeFigureOut">
              <a:rPr lang="en-US"/>
              <a:pPr>
                <a:defRPr/>
              </a:pPr>
              <a:t>9/1/2016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E3E788-3C1E-4322-8553-F3B4C7086460}" type="slidenum">
              <a:rPr lang="en-US" altLang="en-US"/>
              <a:pPr>
                <a:defRPr/>
              </a:pPr>
              <a:t>‹#›</a:t>
            </a:fld>
            <a:endParaRPr lang="en-US" altLang="en-US"/>
          </a:p>
        </p:txBody>
      </p:sp>
    </p:spTree>
    <p:extLst>
      <p:ext uri="{BB962C8B-B14F-4D97-AF65-F5344CB8AC3E}">
        <p14:creationId xmlns:p14="http://schemas.microsoft.com/office/powerpoint/2010/main" xmlns="" val="4190759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7D99B1B-6534-4491-A593-28246C6B9D95}" type="datetimeFigureOut">
              <a:rPr lang="en-US"/>
              <a:pPr>
                <a:defRPr/>
              </a:pPr>
              <a:t>9/1/2016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CE4E630-9A72-452C-8AF9-38F0545DCB6C}" type="slidenum">
              <a:rPr lang="en-US" altLang="en-US"/>
              <a:pPr>
                <a:defRPr/>
              </a:pPr>
              <a:t>‹#›</a:t>
            </a:fld>
            <a:endParaRPr lang="en-US" altLang="en-US"/>
          </a:p>
        </p:txBody>
      </p:sp>
    </p:spTree>
    <p:extLst>
      <p:ext uri="{BB962C8B-B14F-4D97-AF65-F5344CB8AC3E}">
        <p14:creationId xmlns:p14="http://schemas.microsoft.com/office/powerpoint/2010/main" xmlns="" val="2542937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3D65B563-3F22-4731-AC79-DA6FA3F3BE5C}" type="datetimeFigureOut">
              <a:rPr lang="en-US"/>
              <a:pPr>
                <a:defRPr/>
              </a:pPr>
              <a:t>9/1/2016</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453F1083-A0A1-40DA-BE8C-0E73FAD27CB9}" type="slidenum">
              <a:rPr lang="en-US" altLang="en-US"/>
              <a:pPr>
                <a:defRPr/>
              </a:pPr>
              <a:t>‹#›</a:t>
            </a:fld>
            <a:endParaRPr lang="en-US" altLang="en-US"/>
          </a:p>
        </p:txBody>
      </p:sp>
    </p:spTree>
    <p:extLst>
      <p:ext uri="{BB962C8B-B14F-4D97-AF65-F5344CB8AC3E}">
        <p14:creationId xmlns:p14="http://schemas.microsoft.com/office/powerpoint/2010/main" xmlns="" val="8461035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p:titleStyle>
    <p:bodyStyle>
      <a:lvl1pPr marL="342891" indent="-342891"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32" indent="-285744"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2971" indent="-228594"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349"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3124200" y="685800"/>
            <a:ext cx="2895600" cy="1371600"/>
          </a:xfrm>
        </p:spPr>
        <p:txBody>
          <a:bodyPr/>
          <a:lstStyle/>
          <a:p>
            <a:pPr eaLnBrk="1" hangingPunct="1">
              <a:defRPr/>
            </a:pPr>
            <a:r>
              <a:rPr lang="en-US" altLang="en-US" b="1" dirty="0">
                <a:solidFill>
                  <a:srgbClr val="00FFFF"/>
                </a:solidFill>
                <a:effectLst>
                  <a:outerShdw blurRad="38100" dist="38100" dir="2700000" algn="tl">
                    <a:srgbClr val="000000">
                      <a:alpha val="43137"/>
                    </a:srgbClr>
                  </a:outerShdw>
                </a:effectLst>
              </a:rPr>
              <a:t>Soteriology</a:t>
            </a:r>
            <a:br>
              <a:rPr lang="en-US" altLang="en-US" b="1" dirty="0">
                <a:solidFill>
                  <a:srgbClr val="00FFFF"/>
                </a:solidFill>
                <a:effectLst>
                  <a:outerShdw blurRad="38100" dist="38100" dir="2700000" algn="tl">
                    <a:srgbClr val="000000">
                      <a:alpha val="43137"/>
                    </a:srgbClr>
                  </a:outerShdw>
                </a:effectLst>
              </a:rPr>
            </a:br>
            <a:r>
              <a:rPr lang="en-US" altLang="en-US" sz="2800" b="1" dirty="0">
                <a:solidFill>
                  <a:srgbClr val="00FFFF"/>
                </a:solidFill>
                <a:effectLst>
                  <a:outerShdw blurRad="38100" dist="38100" dir="2700000" algn="tl">
                    <a:srgbClr val="000000">
                      <a:alpha val="43137"/>
                    </a:srgbClr>
                  </a:outerShdw>
                </a:effectLst>
              </a:rPr>
              <a:t>Session 30  </a:t>
            </a:r>
            <a:endParaRPr lang="en-US" altLang="en-US" b="1" dirty="0">
              <a:solidFill>
                <a:srgbClr val="00FFFF"/>
              </a:solidFill>
              <a:effectLst>
                <a:outerShdw blurRad="38100" dist="38100" dir="2700000" algn="tl">
                  <a:srgbClr val="000000">
                    <a:alpha val="43137"/>
                  </a:srgbClr>
                </a:outerShdw>
              </a:effectLst>
            </a:endParaRPr>
          </a:p>
        </p:txBody>
      </p:sp>
      <p:sp>
        <p:nvSpPr>
          <p:cNvPr id="4099" name="Subtitle 2"/>
          <p:cNvSpPr>
            <a:spLocks noGrp="1"/>
          </p:cNvSpPr>
          <p:nvPr>
            <p:ph type="subTitle" idx="1"/>
          </p:nvPr>
        </p:nvSpPr>
        <p:spPr>
          <a:xfrm>
            <a:off x="838200" y="4572000"/>
            <a:ext cx="7467600" cy="1752600"/>
          </a:xfrm>
        </p:spPr>
        <p:txBody>
          <a:bodyPr/>
          <a:lstStyle/>
          <a:p>
            <a:pPr eaLnBrk="1" hangingPunct="1"/>
            <a:r>
              <a:rPr lang="en-US" altLang="en-US" dirty="0">
                <a:solidFill>
                  <a:schemeClr val="bg1"/>
                </a:solidFill>
              </a:rPr>
              <a:t>Dr. Andy Woods</a:t>
            </a:r>
          </a:p>
          <a:p>
            <a:pPr eaLnBrk="1" hangingPunct="1"/>
            <a:endParaRPr lang="en-US" altLang="en-US" sz="2000" dirty="0">
              <a:solidFill>
                <a:schemeClr val="bg1"/>
              </a:solidFill>
            </a:endParaRPr>
          </a:p>
          <a:p>
            <a:pPr eaLnBrk="1" hangingPunct="1"/>
            <a:r>
              <a:rPr lang="en-US" altLang="en-US" sz="2000" dirty="0">
                <a:solidFill>
                  <a:schemeClr val="bg1"/>
                </a:solidFill>
              </a:rPr>
              <a:t>Senior Pastor – Sugar Land Bible Church</a:t>
            </a:r>
          </a:p>
          <a:p>
            <a:pPr eaLnBrk="1" hangingPunct="1"/>
            <a:r>
              <a:rPr lang="en-US" altLang="en-US" sz="2000" dirty="0">
                <a:solidFill>
                  <a:schemeClr val="bg1"/>
                </a:solidFill>
              </a:rPr>
              <a:t>Professor of Bible &amp; Theology – College of Biblical Studies </a:t>
            </a:r>
          </a:p>
        </p:txBody>
      </p:sp>
      <p:pic>
        <p:nvPicPr>
          <p:cNvPr id="4100" name="Picture 3"/>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3916366"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39000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82641"/>
          </a:xfrm>
        </p:spPr>
        <p:txBody>
          <a:bodyPr/>
          <a:lstStyle/>
          <a:p>
            <a:r>
              <a:rPr lang="en-US" sz="3600" dirty="0">
                <a:solidFill>
                  <a:srgbClr val="00FFFF"/>
                </a:solidFill>
                <a:latin typeface="+mn-lt"/>
              </a:rPr>
              <a:t>Introduction</a:t>
            </a:r>
          </a:p>
        </p:txBody>
      </p:sp>
      <p:sp>
        <p:nvSpPr>
          <p:cNvPr id="3" name="Content Placeholder 2"/>
          <p:cNvSpPr>
            <a:spLocks noGrp="1"/>
          </p:cNvSpPr>
          <p:nvPr>
            <p:ph idx="1"/>
          </p:nvPr>
        </p:nvSpPr>
        <p:spPr>
          <a:xfrm>
            <a:off x="254524" y="1140643"/>
            <a:ext cx="6155703" cy="5519237"/>
          </a:xfrm>
        </p:spPr>
        <p:txBody>
          <a:bodyPr/>
          <a:lstStyle/>
          <a:p>
            <a:pPr marL="461963" indent="-461963">
              <a:spcBef>
                <a:spcPts val="0"/>
              </a:spcBef>
              <a:spcAft>
                <a:spcPts val="3600"/>
              </a:spcAft>
              <a:buClr>
                <a:srgbClr val="66FFFF"/>
              </a:buClr>
            </a:pPr>
            <a:r>
              <a:rPr lang="en-US" dirty="0">
                <a:solidFill>
                  <a:schemeClr val="bg1"/>
                </a:solidFill>
              </a:rPr>
              <a:t>Rejoice?</a:t>
            </a:r>
          </a:p>
          <a:p>
            <a:pPr marL="461963" indent="-461963">
              <a:spcBef>
                <a:spcPts val="0"/>
              </a:spcBef>
              <a:spcAft>
                <a:spcPts val="3600"/>
              </a:spcAft>
              <a:buClr>
                <a:srgbClr val="66FFFF"/>
              </a:buClr>
            </a:pPr>
            <a:r>
              <a:rPr lang="en-US" dirty="0">
                <a:solidFill>
                  <a:schemeClr val="bg1"/>
                </a:solidFill>
              </a:rPr>
              <a:t>Jacob Arminius (1560‒1609)</a:t>
            </a:r>
          </a:p>
          <a:p>
            <a:pPr marL="461963" indent="-461963">
              <a:spcBef>
                <a:spcPts val="0"/>
              </a:spcBef>
              <a:spcAft>
                <a:spcPts val="3600"/>
              </a:spcAft>
              <a:buClr>
                <a:srgbClr val="66FFFF"/>
              </a:buClr>
            </a:pPr>
            <a:r>
              <a:rPr lang="en-US" dirty="0">
                <a:solidFill>
                  <a:schemeClr val="bg1"/>
                </a:solidFill>
              </a:rPr>
              <a:t>Harmonization</a:t>
            </a:r>
          </a:p>
          <a:p>
            <a:pPr marL="461963" indent="-461963">
              <a:spcBef>
                <a:spcPts val="0"/>
              </a:spcBef>
              <a:spcAft>
                <a:spcPts val="3600"/>
              </a:spcAft>
              <a:buClr>
                <a:srgbClr val="66FFFF"/>
              </a:buClr>
            </a:pPr>
            <a:r>
              <a:rPr lang="en-US" dirty="0">
                <a:solidFill>
                  <a:schemeClr val="bg1"/>
                </a:solidFill>
              </a:rPr>
              <a:t>The Bible cannot contradict itself</a:t>
            </a:r>
          </a:p>
          <a:p>
            <a:pPr marL="461963" indent="-461963">
              <a:spcBef>
                <a:spcPts val="0"/>
              </a:spcBef>
              <a:spcAft>
                <a:spcPts val="3600"/>
              </a:spcAft>
              <a:buClr>
                <a:srgbClr val="66FFFF"/>
              </a:buClr>
            </a:pPr>
            <a:r>
              <a:rPr lang="en-US" dirty="0">
                <a:solidFill>
                  <a:schemeClr val="bg1"/>
                </a:solidFill>
              </a:rPr>
              <a:t>Biblical order</a:t>
            </a:r>
          </a:p>
        </p:txBody>
      </p:sp>
      <p:pic>
        <p:nvPicPr>
          <p:cNvPr id="4" name="Picture 2" descr="http://forum.remonstranten-berlin.de/uploads/2010/02/aminius_achterkant.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6624735" y="1288843"/>
            <a:ext cx="2208742" cy="3011479"/>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376518" y="256471"/>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Response to Problem Passages</a:t>
            </a:r>
          </a:p>
        </p:txBody>
      </p:sp>
      <p:sp>
        <p:nvSpPr>
          <p:cNvPr id="124931" name="Content Placeholder 2"/>
          <p:cNvSpPr>
            <a:spLocks noGrp="1"/>
          </p:cNvSpPr>
          <p:nvPr>
            <p:ph idx="1"/>
          </p:nvPr>
        </p:nvSpPr>
        <p:spPr>
          <a:xfrm>
            <a:off x="245097" y="1622114"/>
            <a:ext cx="4902843" cy="3873724"/>
          </a:xfrm>
        </p:spPr>
        <p:txBody>
          <a:bodyPr/>
          <a:lstStyle/>
          <a:p>
            <a:pPr marL="457200" indent="-457200">
              <a:spcBef>
                <a:spcPts val="0"/>
              </a:spcBef>
              <a:spcAft>
                <a:spcPts val="2400"/>
              </a:spcAft>
              <a:buClr>
                <a:srgbClr val="66FFFF"/>
              </a:buClr>
              <a:buFont typeface="+mj-lt"/>
              <a:buAutoNum type="arabicPeriod"/>
              <a:defRPr/>
            </a:pPr>
            <a:r>
              <a:rPr lang="en-US" altLang="en-US" dirty="0">
                <a:solidFill>
                  <a:schemeClr val="bg1"/>
                </a:solidFill>
              </a:rPr>
              <a:t>OT Passages</a:t>
            </a:r>
          </a:p>
          <a:p>
            <a:pPr marL="457200" indent="-457200">
              <a:spcBef>
                <a:spcPts val="0"/>
              </a:spcBef>
              <a:spcAft>
                <a:spcPts val="2400"/>
              </a:spcAft>
              <a:buClr>
                <a:srgbClr val="66FFFF"/>
              </a:buClr>
              <a:buFont typeface="+mj-lt"/>
              <a:buAutoNum type="arabicPeriod"/>
              <a:defRPr/>
            </a:pPr>
            <a:r>
              <a:rPr lang="en-US" altLang="en-US" dirty="0">
                <a:solidFill>
                  <a:schemeClr val="bg1"/>
                </a:solidFill>
              </a:rPr>
              <a:t>Passages from Matthew</a:t>
            </a:r>
          </a:p>
          <a:p>
            <a:pPr marL="457200" indent="-457200">
              <a:spcBef>
                <a:spcPts val="0"/>
              </a:spcBef>
              <a:spcAft>
                <a:spcPts val="2400"/>
              </a:spcAft>
              <a:buClr>
                <a:srgbClr val="66FFFF"/>
              </a:buClr>
              <a:buFont typeface="+mj-lt"/>
              <a:buAutoNum type="arabicPeriod"/>
              <a:defRPr/>
            </a:pPr>
            <a:r>
              <a:rPr lang="en-US" altLang="en-US" dirty="0">
                <a:solidFill>
                  <a:schemeClr val="bg1"/>
                </a:solidFill>
              </a:rPr>
              <a:t>Passages from John</a:t>
            </a:r>
          </a:p>
          <a:p>
            <a:pPr marL="457200" indent="-457200">
              <a:spcBef>
                <a:spcPts val="0"/>
              </a:spcBef>
              <a:spcAft>
                <a:spcPts val="2400"/>
              </a:spcAft>
              <a:buClr>
                <a:srgbClr val="66FFFF"/>
              </a:buClr>
              <a:buFont typeface="+mj-lt"/>
              <a:buAutoNum type="arabicPeriod"/>
              <a:defRPr/>
            </a:pPr>
            <a:r>
              <a:rPr lang="en-US" altLang="en-US" dirty="0">
                <a:solidFill>
                  <a:schemeClr val="bg1"/>
                </a:solidFill>
              </a:rPr>
              <a:t>Passages from Acts</a:t>
            </a:r>
          </a:p>
          <a:p>
            <a:pPr marL="457200" indent="-457200">
              <a:spcBef>
                <a:spcPts val="0"/>
              </a:spcBef>
              <a:spcAft>
                <a:spcPts val="2400"/>
              </a:spcAft>
              <a:buClr>
                <a:srgbClr val="66FFFF"/>
              </a:buClr>
              <a:buFont typeface="+mj-lt"/>
              <a:buAutoNum type="arabicPeriod"/>
              <a:defRPr/>
            </a:pPr>
            <a:r>
              <a:rPr lang="en-US" altLang="en-US" dirty="0">
                <a:solidFill>
                  <a:schemeClr val="bg1"/>
                </a:solidFill>
              </a:rPr>
              <a:t>Passages from Paul</a:t>
            </a:r>
          </a:p>
        </p:txBody>
      </p:sp>
      <p:pic>
        <p:nvPicPr>
          <p:cNvPr id="1026" name="Picture 2" descr="http://forum.remonstranten-berlin.de/uploads/2010/02/aminius_achterkant.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147940" y="1633755"/>
            <a:ext cx="3656688" cy="4985661"/>
          </a:xfrm>
          <a:prstGeom prst="rect">
            <a:avLst/>
          </a:prstGeom>
          <a:noFill/>
        </p:spPr>
      </p:pic>
    </p:spTree>
    <p:extLst>
      <p:ext uri="{BB962C8B-B14F-4D97-AF65-F5344CB8AC3E}">
        <p14:creationId xmlns:p14="http://schemas.microsoft.com/office/powerpoint/2010/main" xmlns="" val="2383004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Content Placeholder 2"/>
          <p:cNvSpPr>
            <a:spLocks noGrp="1"/>
          </p:cNvSpPr>
          <p:nvPr>
            <p:ph idx="1"/>
          </p:nvPr>
        </p:nvSpPr>
        <p:spPr>
          <a:xfrm>
            <a:off x="245097" y="1602556"/>
            <a:ext cx="8429672" cy="4315563"/>
          </a:xfrm>
        </p:spPr>
        <p:txBody>
          <a:bodyPr/>
          <a:lstStyle/>
          <a:p>
            <a:pPr marL="514350" indent="-514350">
              <a:spcBef>
                <a:spcPts val="0"/>
              </a:spcBef>
              <a:spcAft>
                <a:spcPts val="2400"/>
              </a:spcAft>
              <a:buClr>
                <a:srgbClr val="66FFFF"/>
              </a:buClr>
              <a:buFont typeface="+mj-lt"/>
              <a:buAutoNum type="arabicPeriod" startAt="6"/>
              <a:defRPr/>
            </a:pPr>
            <a:r>
              <a:rPr lang="en-US" altLang="en-US" dirty="0">
                <a:solidFill>
                  <a:schemeClr val="bg1"/>
                </a:solidFill>
              </a:rPr>
              <a:t>Passages from James</a:t>
            </a:r>
          </a:p>
          <a:p>
            <a:pPr marL="457200" indent="-457200">
              <a:spcBef>
                <a:spcPts val="0"/>
              </a:spcBef>
              <a:spcAft>
                <a:spcPts val="2400"/>
              </a:spcAft>
              <a:buClr>
                <a:srgbClr val="66FFFF"/>
              </a:buClr>
              <a:buFont typeface="+mj-lt"/>
              <a:buAutoNum type="arabicPeriod" startAt="6"/>
              <a:defRPr/>
            </a:pPr>
            <a:r>
              <a:rPr lang="en-US" altLang="en-US" dirty="0">
                <a:solidFill>
                  <a:schemeClr val="bg1"/>
                </a:solidFill>
              </a:rPr>
              <a:t>Passages from Hebrews</a:t>
            </a:r>
          </a:p>
          <a:p>
            <a:pPr marL="457200" indent="-457200">
              <a:spcBef>
                <a:spcPts val="0"/>
              </a:spcBef>
              <a:spcAft>
                <a:spcPts val="2400"/>
              </a:spcAft>
              <a:buClr>
                <a:srgbClr val="66FFFF"/>
              </a:buClr>
              <a:buFont typeface="+mj-lt"/>
              <a:buAutoNum type="arabicPeriod" startAt="6"/>
              <a:defRPr/>
            </a:pPr>
            <a:r>
              <a:rPr lang="en-US" altLang="en-US" dirty="0">
                <a:solidFill>
                  <a:schemeClr val="bg1"/>
                </a:solidFill>
              </a:rPr>
              <a:t>Passages from 2 Peter</a:t>
            </a:r>
          </a:p>
          <a:p>
            <a:pPr marL="457200" indent="-457200">
              <a:spcBef>
                <a:spcPts val="0"/>
              </a:spcBef>
              <a:spcAft>
                <a:spcPts val="2400"/>
              </a:spcAft>
              <a:buClr>
                <a:srgbClr val="66FFFF"/>
              </a:buClr>
              <a:buFont typeface="+mj-lt"/>
              <a:buAutoNum type="arabicPeriod" startAt="6"/>
              <a:defRPr/>
            </a:pPr>
            <a:r>
              <a:rPr lang="en-US" altLang="en-US" dirty="0">
                <a:solidFill>
                  <a:schemeClr val="bg1"/>
                </a:solidFill>
              </a:rPr>
              <a:t>Passages from 1 John</a:t>
            </a:r>
          </a:p>
          <a:p>
            <a:pPr marL="457200" indent="-457200">
              <a:spcBef>
                <a:spcPts val="0"/>
              </a:spcBef>
              <a:spcAft>
                <a:spcPts val="2400"/>
              </a:spcAft>
              <a:buClr>
                <a:srgbClr val="66FFFF"/>
              </a:buClr>
              <a:buFont typeface="+mj-lt"/>
              <a:buAutoNum type="arabicPeriod" startAt="6"/>
              <a:defRPr/>
            </a:pPr>
            <a:r>
              <a:rPr lang="en-US" altLang="en-US" dirty="0">
                <a:solidFill>
                  <a:schemeClr val="bg1"/>
                </a:solidFill>
              </a:rPr>
              <a:t>Passages from Revelation</a:t>
            </a:r>
          </a:p>
          <a:p>
            <a:pPr marL="457200" indent="-457200">
              <a:spcBef>
                <a:spcPts val="0"/>
              </a:spcBef>
              <a:spcAft>
                <a:spcPts val="2400"/>
              </a:spcAft>
              <a:buClr>
                <a:srgbClr val="66FFFF"/>
              </a:buClr>
              <a:buFont typeface="+mj-lt"/>
              <a:buAutoNum type="arabicPeriod" startAt="6"/>
              <a:defRPr/>
            </a:pPr>
            <a:r>
              <a:rPr lang="en-US" altLang="en-US" dirty="0">
                <a:solidFill>
                  <a:schemeClr val="bg1"/>
                </a:solidFill>
              </a:rPr>
              <a:t>Miscellaneous argument</a:t>
            </a:r>
          </a:p>
          <a:p>
            <a:pPr marL="457200" indent="-457200">
              <a:spcBef>
                <a:spcPts val="0"/>
              </a:spcBef>
              <a:spcAft>
                <a:spcPts val="1200"/>
              </a:spcAft>
              <a:buClr>
                <a:srgbClr val="66FFFF"/>
              </a:buClr>
              <a:buFont typeface="+mj-lt"/>
              <a:buAutoNum type="arabicPeriod" startAt="6"/>
              <a:defRPr/>
            </a:pPr>
            <a:endParaRPr lang="en-US" altLang="en-US" sz="2800" dirty="0">
              <a:solidFill>
                <a:schemeClr val="bg1"/>
              </a:solidFill>
            </a:endParaRPr>
          </a:p>
          <a:p>
            <a:pPr marL="457200" indent="-457200">
              <a:spcBef>
                <a:spcPts val="0"/>
              </a:spcBef>
              <a:spcAft>
                <a:spcPts val="1200"/>
              </a:spcAft>
              <a:buClr>
                <a:srgbClr val="66FFFF"/>
              </a:buClr>
              <a:buFont typeface="+mj-lt"/>
              <a:buAutoNum type="arabicPeriod" startAt="6"/>
              <a:defRPr/>
            </a:pPr>
            <a:endParaRPr lang="en-US" altLang="en-US" sz="2800" dirty="0">
              <a:solidFill>
                <a:schemeClr val="bg1"/>
              </a:solidFill>
            </a:endParaRPr>
          </a:p>
          <a:p>
            <a:pPr marL="457200" indent="-457200">
              <a:spcBef>
                <a:spcPts val="0"/>
              </a:spcBef>
              <a:spcAft>
                <a:spcPts val="1200"/>
              </a:spcAft>
              <a:buClr>
                <a:srgbClr val="66FFFF"/>
              </a:buClr>
              <a:buFont typeface="+mj-lt"/>
              <a:buAutoNum type="arabicPeriod" startAt="6"/>
              <a:defRPr/>
            </a:pPr>
            <a:endParaRPr lang="en-US" altLang="en-US" sz="2800" dirty="0">
              <a:solidFill>
                <a:schemeClr val="bg1"/>
              </a:solidFill>
            </a:endParaRPr>
          </a:p>
          <a:p>
            <a:pPr marL="457200" indent="-457200">
              <a:spcBef>
                <a:spcPts val="0"/>
              </a:spcBef>
              <a:spcAft>
                <a:spcPts val="1200"/>
              </a:spcAft>
              <a:buClr>
                <a:srgbClr val="66FFFF"/>
              </a:buClr>
              <a:buFont typeface="+mj-lt"/>
              <a:buAutoNum type="arabicPeriod" startAt="6"/>
              <a:defRPr/>
            </a:pPr>
            <a:endParaRPr lang="en-US" altLang="en-US" sz="2800" dirty="0">
              <a:solidFill>
                <a:schemeClr val="bg1"/>
              </a:solidFill>
            </a:endParaRPr>
          </a:p>
        </p:txBody>
      </p:sp>
      <p:sp>
        <p:nvSpPr>
          <p:cNvPr id="6" name="Title 1"/>
          <p:cNvSpPr>
            <a:spLocks noGrp="1"/>
          </p:cNvSpPr>
          <p:nvPr>
            <p:ph type="title"/>
          </p:nvPr>
        </p:nvSpPr>
        <p:spPr>
          <a:xfrm>
            <a:off x="376518" y="256471"/>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Response to Problem Passages</a:t>
            </a:r>
          </a:p>
        </p:txBody>
      </p:sp>
      <p:pic>
        <p:nvPicPr>
          <p:cNvPr id="7" name="Picture 2" descr="http://forum.remonstranten-berlin.de/uploads/2010/02/aminius_achterkant.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147940" y="1633755"/>
            <a:ext cx="3656688" cy="4985661"/>
          </a:xfrm>
          <a:prstGeom prst="rect">
            <a:avLst/>
          </a:prstGeom>
          <a:noFill/>
        </p:spPr>
      </p:pic>
    </p:spTree>
    <p:extLst>
      <p:ext uri="{BB962C8B-B14F-4D97-AF65-F5344CB8AC3E}">
        <p14:creationId xmlns:p14="http://schemas.microsoft.com/office/powerpoint/2010/main" xmlns="" val="3620042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376518" y="256471"/>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Response to Problem Passages</a:t>
            </a:r>
          </a:p>
        </p:txBody>
      </p:sp>
      <p:sp>
        <p:nvSpPr>
          <p:cNvPr id="124931" name="Content Placeholder 2"/>
          <p:cNvSpPr>
            <a:spLocks noGrp="1"/>
          </p:cNvSpPr>
          <p:nvPr>
            <p:ph idx="1"/>
          </p:nvPr>
        </p:nvSpPr>
        <p:spPr>
          <a:xfrm>
            <a:off x="245097" y="1622114"/>
            <a:ext cx="4902843" cy="3873724"/>
          </a:xfrm>
        </p:spPr>
        <p:txBody>
          <a:bodyPr/>
          <a:lstStyle/>
          <a:p>
            <a:pPr marL="457200" indent="-457200">
              <a:spcBef>
                <a:spcPts val="0"/>
              </a:spcBef>
              <a:spcAft>
                <a:spcPts val="2400"/>
              </a:spcAft>
              <a:buClr>
                <a:srgbClr val="66FFFF"/>
              </a:buClr>
              <a:buFont typeface="+mj-lt"/>
              <a:buAutoNum type="arabicPeriod"/>
              <a:defRPr/>
            </a:pPr>
            <a:r>
              <a:rPr lang="en-US" altLang="en-US" b="1" u="sng" dirty="0">
                <a:solidFill>
                  <a:srgbClr val="FFFFCC"/>
                </a:solidFill>
              </a:rPr>
              <a:t>OT Passages</a:t>
            </a:r>
          </a:p>
          <a:p>
            <a:pPr marL="457200" indent="-457200">
              <a:spcBef>
                <a:spcPts val="0"/>
              </a:spcBef>
              <a:spcAft>
                <a:spcPts val="2400"/>
              </a:spcAft>
              <a:buClr>
                <a:srgbClr val="66FFFF"/>
              </a:buClr>
              <a:buFont typeface="+mj-lt"/>
              <a:buAutoNum type="arabicPeriod"/>
              <a:defRPr/>
            </a:pPr>
            <a:r>
              <a:rPr lang="en-US" altLang="en-US" dirty="0">
                <a:solidFill>
                  <a:schemeClr val="bg1"/>
                </a:solidFill>
              </a:rPr>
              <a:t>Passages from Matthew</a:t>
            </a:r>
          </a:p>
          <a:p>
            <a:pPr marL="457200" indent="-457200">
              <a:spcBef>
                <a:spcPts val="0"/>
              </a:spcBef>
              <a:spcAft>
                <a:spcPts val="2400"/>
              </a:spcAft>
              <a:buClr>
                <a:srgbClr val="66FFFF"/>
              </a:buClr>
              <a:buFont typeface="+mj-lt"/>
              <a:buAutoNum type="arabicPeriod"/>
              <a:defRPr/>
            </a:pPr>
            <a:r>
              <a:rPr lang="en-US" altLang="en-US" dirty="0">
                <a:solidFill>
                  <a:schemeClr val="bg1"/>
                </a:solidFill>
              </a:rPr>
              <a:t>Passages from John</a:t>
            </a:r>
          </a:p>
          <a:p>
            <a:pPr marL="457200" indent="-457200">
              <a:spcBef>
                <a:spcPts val="0"/>
              </a:spcBef>
              <a:spcAft>
                <a:spcPts val="2400"/>
              </a:spcAft>
              <a:buClr>
                <a:srgbClr val="66FFFF"/>
              </a:buClr>
              <a:buFont typeface="+mj-lt"/>
              <a:buAutoNum type="arabicPeriod"/>
              <a:defRPr/>
            </a:pPr>
            <a:r>
              <a:rPr lang="en-US" altLang="en-US" dirty="0">
                <a:solidFill>
                  <a:schemeClr val="bg1"/>
                </a:solidFill>
              </a:rPr>
              <a:t>Passages from Acts</a:t>
            </a:r>
          </a:p>
          <a:p>
            <a:pPr marL="457200" indent="-457200">
              <a:spcBef>
                <a:spcPts val="0"/>
              </a:spcBef>
              <a:spcAft>
                <a:spcPts val="2400"/>
              </a:spcAft>
              <a:buClr>
                <a:srgbClr val="66FFFF"/>
              </a:buClr>
              <a:buFont typeface="+mj-lt"/>
              <a:buAutoNum type="arabicPeriod"/>
              <a:defRPr/>
            </a:pPr>
            <a:r>
              <a:rPr lang="en-US" altLang="en-US" dirty="0">
                <a:solidFill>
                  <a:schemeClr val="bg1"/>
                </a:solidFill>
              </a:rPr>
              <a:t>Passages from Paul</a:t>
            </a:r>
          </a:p>
        </p:txBody>
      </p:sp>
      <p:pic>
        <p:nvPicPr>
          <p:cNvPr id="1026" name="Picture 2" descr="http://forum.remonstranten-berlin.de/uploads/2010/02/aminius_achterkant.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147940" y="1633755"/>
            <a:ext cx="3656688" cy="4985661"/>
          </a:xfrm>
          <a:prstGeom prst="rect">
            <a:avLst/>
          </a:prstGeom>
          <a:noFill/>
        </p:spPr>
      </p:pic>
    </p:spTree>
    <p:extLst>
      <p:ext uri="{BB962C8B-B14F-4D97-AF65-F5344CB8AC3E}">
        <p14:creationId xmlns:p14="http://schemas.microsoft.com/office/powerpoint/2010/main" xmlns="" val="1758193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39518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1. OT Passages</a:t>
            </a:r>
          </a:p>
        </p:txBody>
      </p:sp>
      <p:sp>
        <p:nvSpPr>
          <p:cNvPr id="124931" name="Content Placeholder 2"/>
          <p:cNvSpPr>
            <a:spLocks noGrp="1"/>
          </p:cNvSpPr>
          <p:nvPr>
            <p:ph idx="1"/>
          </p:nvPr>
        </p:nvSpPr>
        <p:spPr>
          <a:xfrm>
            <a:off x="254524" y="1143001"/>
            <a:ext cx="8420245" cy="5531176"/>
          </a:xfrm>
        </p:spPr>
        <p:txBody>
          <a:bodyPr/>
          <a:lstStyle/>
          <a:p>
            <a:pPr marL="514350" indent="-514350">
              <a:spcBef>
                <a:spcPts val="0"/>
              </a:spcBef>
              <a:spcAft>
                <a:spcPts val="1200"/>
              </a:spcAft>
              <a:buClr>
                <a:srgbClr val="66FFFF"/>
              </a:buClr>
              <a:buAutoNum type="alphaLcPeriod"/>
              <a:defRPr/>
            </a:pPr>
            <a:r>
              <a:rPr lang="en-US" altLang="en-US" dirty="0">
                <a:solidFill>
                  <a:schemeClr val="bg1"/>
                </a:solidFill>
              </a:rPr>
              <a:t>Adam &amp; Eve (Gen. 1‒3)</a:t>
            </a:r>
          </a:p>
          <a:p>
            <a:pPr marL="514350" indent="-514350">
              <a:spcBef>
                <a:spcPts val="0"/>
              </a:spcBef>
              <a:spcAft>
                <a:spcPts val="1200"/>
              </a:spcAft>
              <a:buClr>
                <a:srgbClr val="66FFFF"/>
              </a:buClr>
              <a:buAutoNum type="alphaLcPeriod"/>
              <a:defRPr/>
            </a:pPr>
            <a:r>
              <a:rPr lang="en-US" altLang="en-US" dirty="0" err="1">
                <a:solidFill>
                  <a:schemeClr val="bg1"/>
                </a:solidFill>
              </a:rPr>
              <a:t>Nadab</a:t>
            </a:r>
            <a:r>
              <a:rPr lang="en-US" altLang="en-US" dirty="0">
                <a:solidFill>
                  <a:schemeClr val="bg1"/>
                </a:solidFill>
              </a:rPr>
              <a:t> &amp; </a:t>
            </a:r>
            <a:r>
              <a:rPr lang="en-US" altLang="en-US" dirty="0" err="1">
                <a:solidFill>
                  <a:schemeClr val="bg1"/>
                </a:solidFill>
              </a:rPr>
              <a:t>Abihu</a:t>
            </a:r>
            <a:r>
              <a:rPr lang="en-US" altLang="en-US" dirty="0">
                <a:solidFill>
                  <a:schemeClr val="bg1"/>
                </a:solidFill>
              </a:rPr>
              <a:t> (Lev. 10:1-2)</a:t>
            </a:r>
          </a:p>
          <a:p>
            <a:pPr marL="514350" indent="-514350">
              <a:spcBef>
                <a:spcPts val="0"/>
              </a:spcBef>
              <a:spcAft>
                <a:spcPts val="1200"/>
              </a:spcAft>
              <a:buClr>
                <a:srgbClr val="66FFFF"/>
              </a:buClr>
              <a:buAutoNum type="alphaLcPeriod"/>
              <a:defRPr/>
            </a:pPr>
            <a:r>
              <a:rPr lang="en-US" altLang="en-US" dirty="0" err="1">
                <a:solidFill>
                  <a:schemeClr val="bg1"/>
                </a:solidFill>
              </a:rPr>
              <a:t>Korah’s</a:t>
            </a:r>
            <a:r>
              <a:rPr lang="en-US" altLang="en-US" dirty="0">
                <a:solidFill>
                  <a:schemeClr val="bg1"/>
                </a:solidFill>
              </a:rPr>
              <a:t> rebellion (Num. 16)</a:t>
            </a:r>
          </a:p>
          <a:p>
            <a:pPr marL="514350" indent="-514350">
              <a:spcBef>
                <a:spcPts val="0"/>
              </a:spcBef>
              <a:spcAft>
                <a:spcPts val="1200"/>
              </a:spcAft>
              <a:buClr>
                <a:srgbClr val="66FFFF"/>
              </a:buClr>
              <a:buAutoNum type="alphaLcPeriod"/>
              <a:defRPr/>
            </a:pPr>
            <a:r>
              <a:rPr lang="en-US" altLang="en-US" dirty="0">
                <a:solidFill>
                  <a:schemeClr val="bg1"/>
                </a:solidFill>
              </a:rPr>
              <a:t>Joshua 24:20</a:t>
            </a:r>
          </a:p>
          <a:p>
            <a:pPr marL="514350" indent="-514350">
              <a:spcBef>
                <a:spcPts val="0"/>
              </a:spcBef>
              <a:spcAft>
                <a:spcPts val="1200"/>
              </a:spcAft>
              <a:buClr>
                <a:srgbClr val="66FFFF"/>
              </a:buClr>
              <a:buAutoNum type="alphaLcPeriod"/>
              <a:defRPr/>
            </a:pPr>
            <a:r>
              <a:rPr lang="en-US" altLang="en-US" dirty="0">
                <a:solidFill>
                  <a:schemeClr val="bg1"/>
                </a:solidFill>
              </a:rPr>
              <a:t>Saul (1 Sam. 16:14; 28; 1 Chron. 10:13-14)</a:t>
            </a:r>
          </a:p>
          <a:p>
            <a:pPr marL="514350" indent="-514350">
              <a:spcBef>
                <a:spcPts val="0"/>
              </a:spcBef>
              <a:spcAft>
                <a:spcPts val="1200"/>
              </a:spcAft>
              <a:buClr>
                <a:srgbClr val="66FFFF"/>
              </a:buClr>
              <a:buAutoNum type="alphaLcPeriod"/>
              <a:defRPr/>
            </a:pPr>
            <a:r>
              <a:rPr lang="en-US" altLang="en-US" dirty="0">
                <a:solidFill>
                  <a:schemeClr val="bg1"/>
                </a:solidFill>
              </a:rPr>
              <a:t>Solomon (1 </a:t>
            </a:r>
            <a:r>
              <a:rPr lang="en-US" altLang="en-US" dirty="0" err="1">
                <a:solidFill>
                  <a:schemeClr val="bg1"/>
                </a:solidFill>
              </a:rPr>
              <a:t>Kgs</a:t>
            </a:r>
            <a:r>
              <a:rPr lang="en-US" altLang="en-US" dirty="0">
                <a:solidFill>
                  <a:schemeClr val="bg1"/>
                </a:solidFill>
              </a:rPr>
              <a:t>. 11)</a:t>
            </a:r>
          </a:p>
          <a:p>
            <a:pPr marL="514350" indent="-514350">
              <a:spcBef>
                <a:spcPts val="0"/>
              </a:spcBef>
              <a:spcAft>
                <a:spcPts val="1200"/>
              </a:spcAft>
              <a:buClr>
                <a:srgbClr val="66FFFF"/>
              </a:buClr>
              <a:buAutoNum type="alphaLcPeriod"/>
              <a:defRPr/>
            </a:pPr>
            <a:r>
              <a:rPr lang="en-US" altLang="en-US" dirty="0">
                <a:solidFill>
                  <a:schemeClr val="bg1"/>
                </a:solidFill>
              </a:rPr>
              <a:t>David (Ps. 51:11)</a:t>
            </a:r>
          </a:p>
          <a:p>
            <a:pPr marL="514350" indent="-514350">
              <a:spcBef>
                <a:spcPts val="0"/>
              </a:spcBef>
              <a:spcAft>
                <a:spcPts val="1200"/>
              </a:spcAft>
              <a:buClr>
                <a:srgbClr val="66FFFF"/>
              </a:buClr>
              <a:buAutoNum type="alphaLcPeriod"/>
              <a:defRPr/>
            </a:pPr>
            <a:r>
              <a:rPr lang="en-US" altLang="en-US" dirty="0">
                <a:solidFill>
                  <a:schemeClr val="bg1"/>
                </a:solidFill>
              </a:rPr>
              <a:t>Ezekiel 18:20</a:t>
            </a:r>
          </a:p>
        </p:txBody>
      </p:sp>
      <p:pic>
        <p:nvPicPr>
          <p:cNvPr id="5" name="Picture 2" descr="http://forum.remonstranten-berlin.de/uploads/2010/02/aminius_achterkant.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6540759" y="557203"/>
            <a:ext cx="2208742" cy="3011479"/>
          </a:xfrm>
          <a:prstGeom prst="rect">
            <a:avLst/>
          </a:prstGeom>
          <a:noFill/>
        </p:spPr>
      </p:pic>
    </p:spTree>
    <p:extLst>
      <p:ext uri="{BB962C8B-B14F-4D97-AF65-F5344CB8AC3E}">
        <p14:creationId xmlns:p14="http://schemas.microsoft.com/office/powerpoint/2010/main" xmlns="" val="2383004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376518" y="256471"/>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Response to Problem Passages</a:t>
            </a:r>
          </a:p>
        </p:txBody>
      </p:sp>
      <p:sp>
        <p:nvSpPr>
          <p:cNvPr id="124931" name="Content Placeholder 2"/>
          <p:cNvSpPr>
            <a:spLocks noGrp="1"/>
          </p:cNvSpPr>
          <p:nvPr>
            <p:ph idx="1"/>
          </p:nvPr>
        </p:nvSpPr>
        <p:spPr>
          <a:xfrm>
            <a:off x="245097" y="1622114"/>
            <a:ext cx="4902843" cy="3873724"/>
          </a:xfrm>
        </p:spPr>
        <p:txBody>
          <a:bodyPr/>
          <a:lstStyle/>
          <a:p>
            <a:pPr marL="457200" indent="-457200">
              <a:spcBef>
                <a:spcPts val="0"/>
              </a:spcBef>
              <a:spcAft>
                <a:spcPts val="2400"/>
              </a:spcAft>
              <a:buClr>
                <a:srgbClr val="66FFFF"/>
              </a:buClr>
              <a:buFont typeface="+mj-lt"/>
              <a:buAutoNum type="arabicPeriod"/>
              <a:defRPr/>
            </a:pPr>
            <a:r>
              <a:rPr lang="en-US" altLang="en-US" dirty="0">
                <a:solidFill>
                  <a:schemeClr val="bg1"/>
                </a:solidFill>
              </a:rPr>
              <a:t>OT Passages</a:t>
            </a:r>
          </a:p>
          <a:p>
            <a:pPr marL="457200" indent="-457200">
              <a:spcBef>
                <a:spcPts val="0"/>
              </a:spcBef>
              <a:spcAft>
                <a:spcPts val="2400"/>
              </a:spcAft>
              <a:buClr>
                <a:srgbClr val="66FFFF"/>
              </a:buClr>
              <a:buFont typeface="+mj-lt"/>
              <a:buAutoNum type="arabicPeriod"/>
              <a:defRPr/>
            </a:pPr>
            <a:r>
              <a:rPr lang="en-US" altLang="en-US" b="1" u="sng" dirty="0">
                <a:solidFill>
                  <a:srgbClr val="FFFFCC"/>
                </a:solidFill>
              </a:rPr>
              <a:t>Passages from Matthew</a:t>
            </a:r>
          </a:p>
          <a:p>
            <a:pPr marL="457200" indent="-457200">
              <a:spcBef>
                <a:spcPts val="0"/>
              </a:spcBef>
              <a:spcAft>
                <a:spcPts val="2400"/>
              </a:spcAft>
              <a:buClr>
                <a:srgbClr val="66FFFF"/>
              </a:buClr>
              <a:buFont typeface="+mj-lt"/>
              <a:buAutoNum type="arabicPeriod"/>
              <a:defRPr/>
            </a:pPr>
            <a:r>
              <a:rPr lang="en-US" altLang="en-US" dirty="0">
                <a:solidFill>
                  <a:schemeClr val="bg1"/>
                </a:solidFill>
              </a:rPr>
              <a:t>Passages from John</a:t>
            </a:r>
          </a:p>
          <a:p>
            <a:pPr marL="457200" indent="-457200">
              <a:spcBef>
                <a:spcPts val="0"/>
              </a:spcBef>
              <a:spcAft>
                <a:spcPts val="2400"/>
              </a:spcAft>
              <a:buClr>
                <a:srgbClr val="66FFFF"/>
              </a:buClr>
              <a:buFont typeface="+mj-lt"/>
              <a:buAutoNum type="arabicPeriod"/>
              <a:defRPr/>
            </a:pPr>
            <a:r>
              <a:rPr lang="en-US" altLang="en-US" dirty="0">
                <a:solidFill>
                  <a:schemeClr val="bg1"/>
                </a:solidFill>
              </a:rPr>
              <a:t>Passages from Acts</a:t>
            </a:r>
          </a:p>
          <a:p>
            <a:pPr marL="457200" indent="-457200">
              <a:spcBef>
                <a:spcPts val="0"/>
              </a:spcBef>
              <a:spcAft>
                <a:spcPts val="2400"/>
              </a:spcAft>
              <a:buClr>
                <a:srgbClr val="66FFFF"/>
              </a:buClr>
              <a:buFont typeface="+mj-lt"/>
              <a:buAutoNum type="arabicPeriod"/>
              <a:defRPr/>
            </a:pPr>
            <a:r>
              <a:rPr lang="en-US" altLang="en-US" dirty="0">
                <a:solidFill>
                  <a:schemeClr val="bg1"/>
                </a:solidFill>
              </a:rPr>
              <a:t>Passages from Paul</a:t>
            </a:r>
          </a:p>
        </p:txBody>
      </p:sp>
      <p:pic>
        <p:nvPicPr>
          <p:cNvPr id="1026" name="Picture 2" descr="http://forum.remonstranten-berlin.de/uploads/2010/02/aminius_achterkant.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147940" y="1633755"/>
            <a:ext cx="3656688" cy="4985661"/>
          </a:xfrm>
          <a:prstGeom prst="rect">
            <a:avLst/>
          </a:prstGeom>
          <a:noFill/>
        </p:spPr>
      </p:pic>
    </p:spTree>
    <p:extLst>
      <p:ext uri="{BB962C8B-B14F-4D97-AF65-F5344CB8AC3E}">
        <p14:creationId xmlns:p14="http://schemas.microsoft.com/office/powerpoint/2010/main" xmlns="" val="2383004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264704"/>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2. Passages From Matthew</a:t>
            </a:r>
          </a:p>
        </p:txBody>
      </p:sp>
      <p:sp>
        <p:nvSpPr>
          <p:cNvPr id="124931" name="Content Placeholder 2"/>
          <p:cNvSpPr>
            <a:spLocks noGrp="1"/>
          </p:cNvSpPr>
          <p:nvPr>
            <p:ph idx="1"/>
          </p:nvPr>
        </p:nvSpPr>
        <p:spPr>
          <a:xfrm>
            <a:off x="651571" y="1600199"/>
            <a:ext cx="4257318" cy="4487778"/>
          </a:xfrm>
        </p:spPr>
        <p:txBody>
          <a:bodyPr/>
          <a:lstStyle/>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6:14-15</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7:21-23</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8:11-12; 25:30</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10:32-33</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12:31-32</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24:13</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25:41</a:t>
            </a:r>
          </a:p>
        </p:txBody>
      </p:sp>
      <p:pic>
        <p:nvPicPr>
          <p:cNvPr id="5" name="Picture 2" descr="http://forum.remonstranten-berlin.de/uploads/2010/02/aminius_achterkant.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546558" y="1720827"/>
            <a:ext cx="2843224" cy="3876554"/>
          </a:xfrm>
          <a:prstGeom prst="rect">
            <a:avLst/>
          </a:prstGeom>
          <a:noFill/>
        </p:spPr>
      </p:pic>
    </p:spTree>
    <p:extLst>
      <p:ext uri="{BB962C8B-B14F-4D97-AF65-F5344CB8AC3E}">
        <p14:creationId xmlns:p14="http://schemas.microsoft.com/office/powerpoint/2010/main" xmlns="" val="34251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264704"/>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2. Passages From Matthew</a:t>
            </a:r>
          </a:p>
        </p:txBody>
      </p:sp>
      <p:sp>
        <p:nvSpPr>
          <p:cNvPr id="124931" name="Content Placeholder 2"/>
          <p:cNvSpPr>
            <a:spLocks noGrp="1"/>
          </p:cNvSpPr>
          <p:nvPr>
            <p:ph idx="1"/>
          </p:nvPr>
        </p:nvSpPr>
        <p:spPr>
          <a:xfrm>
            <a:off x="651571" y="1600199"/>
            <a:ext cx="4257318" cy="4487778"/>
          </a:xfrm>
        </p:spPr>
        <p:txBody>
          <a:bodyPr/>
          <a:lstStyle/>
          <a:p>
            <a:pPr marL="514350" indent="-514350">
              <a:spcBef>
                <a:spcPts val="0"/>
              </a:spcBef>
              <a:spcAft>
                <a:spcPts val="1200"/>
              </a:spcAft>
              <a:buClr>
                <a:srgbClr val="66FFFF"/>
              </a:buClr>
              <a:buFont typeface="Arial" panose="020B0604020202020204" pitchFamily="34" charset="0"/>
              <a:buAutoNum type="alphaLcPeriod"/>
              <a:defRPr/>
            </a:pPr>
            <a:r>
              <a:rPr lang="en-US" altLang="en-US" b="1" u="sng" dirty="0">
                <a:solidFill>
                  <a:srgbClr val="FFFFCC"/>
                </a:solidFill>
              </a:rPr>
              <a:t>Matt. 6:14-15</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7:21-23</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8:11-12; 25:30</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10:32-33</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12:31-32</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24:13</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25:41</a:t>
            </a:r>
          </a:p>
        </p:txBody>
      </p:sp>
      <p:pic>
        <p:nvPicPr>
          <p:cNvPr id="5" name="Picture 2" descr="http://forum.remonstranten-berlin.de/uploads/2010/02/aminius_achterkant.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546558" y="1720827"/>
            <a:ext cx="2843224" cy="3876554"/>
          </a:xfrm>
          <a:prstGeom prst="rect">
            <a:avLst/>
          </a:prstGeom>
          <a:noFill/>
        </p:spPr>
      </p:pic>
    </p:spTree>
    <p:extLst>
      <p:ext uri="{BB962C8B-B14F-4D97-AF65-F5344CB8AC3E}">
        <p14:creationId xmlns:p14="http://schemas.microsoft.com/office/powerpoint/2010/main" xmlns="" val="34251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816019" y="218928"/>
            <a:ext cx="7511963" cy="4878259"/>
          </a:xfrm>
          <a:prstGeom prst="rect">
            <a:avLst/>
          </a:prstGeom>
          <a:noFill/>
          <a:ln w="28575">
            <a:noFill/>
            <a:miter lim="800000"/>
            <a:headEnd/>
            <a:tailEnd/>
          </a:ln>
        </p:spPr>
        <p:txBody>
          <a:bodyPr wrap="square">
            <a:spAutoFit/>
          </a:bodyPr>
          <a:lstStyle/>
          <a:p>
            <a:pPr algn="ctr">
              <a:spcAft>
                <a:spcPts val="1200"/>
              </a:spcAft>
            </a:pPr>
            <a:r>
              <a:rPr lang="en-US" altLang="en-US" sz="4400" b="1" dirty="0">
                <a:solidFill>
                  <a:srgbClr val="00FFFF"/>
                </a:solidFill>
                <a:effectLst>
                  <a:outerShdw blurRad="38100" dist="38100" dir="2700000" algn="tl">
                    <a:srgbClr val="000000">
                      <a:alpha val="43137"/>
                    </a:srgbClr>
                  </a:outerShdw>
                </a:effectLst>
                <a:ea typeface="+mj-ea"/>
                <a:cs typeface="+mj-cs"/>
              </a:rPr>
              <a:t>Matthew 6:9, 14-15 (NASB)</a:t>
            </a:r>
          </a:p>
          <a:p>
            <a:pPr algn="just">
              <a:spcBef>
                <a:spcPts val="600"/>
              </a:spcBef>
              <a:spcAft>
                <a:spcPts val="600"/>
              </a:spcAft>
            </a:pPr>
            <a:r>
              <a:rPr lang="en-US" altLang="en-US" sz="3600" kern="0" dirty="0">
                <a:solidFill>
                  <a:schemeClr val="bg1"/>
                </a:solidFill>
              </a:rPr>
              <a:t>“</a:t>
            </a:r>
            <a:r>
              <a:rPr lang="en-US" altLang="en-US" sz="3600" b="1" baseline="30000" dirty="0">
                <a:solidFill>
                  <a:schemeClr val="bg1"/>
                </a:solidFill>
              </a:rPr>
              <a:t>9</a:t>
            </a:r>
            <a:r>
              <a:rPr lang="en-US" altLang="en-US" sz="3600" kern="0" dirty="0">
                <a:solidFill>
                  <a:schemeClr val="bg1"/>
                </a:solidFill>
              </a:rPr>
              <a:t> </a:t>
            </a:r>
            <a:r>
              <a:rPr lang="en-US" sz="3600" dirty="0">
                <a:solidFill>
                  <a:schemeClr val="bg1"/>
                </a:solidFill>
              </a:rPr>
              <a:t>Our Father who is in heaven,</a:t>
            </a:r>
            <a:br>
              <a:rPr lang="en-US" sz="3600" dirty="0">
                <a:solidFill>
                  <a:schemeClr val="bg1"/>
                </a:solidFill>
              </a:rPr>
            </a:br>
            <a:r>
              <a:rPr lang="en-US" sz="3600" dirty="0">
                <a:solidFill>
                  <a:schemeClr val="bg1"/>
                </a:solidFill>
              </a:rPr>
              <a:t>Hallowed be Your name… </a:t>
            </a:r>
            <a:r>
              <a:rPr lang="en-US" sz="3600" b="1" baseline="30000" dirty="0">
                <a:solidFill>
                  <a:srgbClr val="FFFFCC"/>
                </a:solidFill>
              </a:rPr>
              <a:t>14</a:t>
            </a:r>
            <a:r>
              <a:rPr lang="en-US" sz="3600" dirty="0">
                <a:solidFill>
                  <a:schemeClr val="bg1"/>
                </a:solidFill>
              </a:rPr>
              <a:t>  </a:t>
            </a:r>
            <a:r>
              <a:rPr lang="en-US" sz="3600" b="1" u="sng" dirty="0">
                <a:solidFill>
                  <a:srgbClr val="FFFFCC"/>
                </a:solidFill>
              </a:rPr>
              <a:t>For if you forgive others for their transgressions, your heavenly Father will also forgive you. </a:t>
            </a:r>
            <a:r>
              <a:rPr lang="en-US" sz="3600" b="1" baseline="30000" dirty="0">
                <a:solidFill>
                  <a:srgbClr val="FFFFCC"/>
                </a:solidFill>
              </a:rPr>
              <a:t>15</a:t>
            </a:r>
            <a:r>
              <a:rPr lang="en-US" sz="3600" b="1" u="sng" baseline="30000" dirty="0">
                <a:solidFill>
                  <a:srgbClr val="FFFFCC"/>
                </a:solidFill>
              </a:rPr>
              <a:t> </a:t>
            </a:r>
            <a:r>
              <a:rPr lang="en-US" sz="3600" b="1" u="sng" dirty="0">
                <a:solidFill>
                  <a:srgbClr val="FFFFCC"/>
                </a:solidFill>
              </a:rPr>
              <a:t>But if you do not forgive others, then your Father will not forgive your transgressions</a:t>
            </a:r>
            <a:r>
              <a:rPr lang="en-US" sz="3600" dirty="0">
                <a:solidFill>
                  <a:schemeClr val="bg1"/>
                </a:solidFill>
              </a:rPr>
              <a:t>.”</a:t>
            </a:r>
            <a:endParaRPr lang="en-US" altLang="en-US" sz="3600" kern="0" dirty="0">
              <a:solidFill>
                <a:schemeClr val="bg1"/>
              </a:solidFill>
            </a:endParaRPr>
          </a:p>
        </p:txBody>
      </p:sp>
    </p:spTree>
    <p:extLst>
      <p:ext uri="{BB962C8B-B14F-4D97-AF65-F5344CB8AC3E}">
        <p14:creationId xmlns:p14="http://schemas.microsoft.com/office/powerpoint/2010/main" xmlns="" val="932173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816019" y="218928"/>
            <a:ext cx="7511963" cy="4878259"/>
          </a:xfrm>
          <a:prstGeom prst="rect">
            <a:avLst/>
          </a:prstGeom>
          <a:noFill/>
          <a:ln w="28575">
            <a:noFill/>
            <a:miter lim="800000"/>
            <a:headEnd/>
            <a:tailEnd/>
          </a:ln>
        </p:spPr>
        <p:txBody>
          <a:bodyPr wrap="square">
            <a:spAutoFit/>
          </a:bodyPr>
          <a:lstStyle/>
          <a:p>
            <a:pPr algn="ctr">
              <a:spcAft>
                <a:spcPts val="1200"/>
              </a:spcAft>
            </a:pPr>
            <a:r>
              <a:rPr lang="en-US" altLang="en-US" sz="4400" b="1" dirty="0">
                <a:solidFill>
                  <a:srgbClr val="00FFFF"/>
                </a:solidFill>
                <a:effectLst>
                  <a:outerShdw blurRad="38100" dist="38100" dir="2700000" algn="tl">
                    <a:srgbClr val="000000">
                      <a:alpha val="43137"/>
                    </a:srgbClr>
                  </a:outerShdw>
                </a:effectLst>
                <a:ea typeface="+mj-ea"/>
                <a:cs typeface="+mj-cs"/>
              </a:rPr>
              <a:t>Matthew 6:9, 14-15 (NASB)</a:t>
            </a:r>
          </a:p>
          <a:p>
            <a:pPr algn="just">
              <a:spcBef>
                <a:spcPts val="600"/>
              </a:spcBef>
              <a:spcAft>
                <a:spcPts val="600"/>
              </a:spcAft>
            </a:pPr>
            <a:r>
              <a:rPr lang="en-US" altLang="en-US" sz="3600" kern="0" dirty="0">
                <a:solidFill>
                  <a:schemeClr val="bg1"/>
                </a:solidFill>
              </a:rPr>
              <a:t>“</a:t>
            </a:r>
            <a:r>
              <a:rPr lang="en-US" altLang="en-US" sz="3600" b="1" baseline="30000" dirty="0">
                <a:solidFill>
                  <a:schemeClr val="bg1"/>
                </a:solidFill>
              </a:rPr>
              <a:t>9</a:t>
            </a:r>
            <a:r>
              <a:rPr lang="en-US" altLang="en-US" sz="3600" kern="0" dirty="0">
                <a:solidFill>
                  <a:schemeClr val="bg1"/>
                </a:solidFill>
              </a:rPr>
              <a:t> </a:t>
            </a:r>
            <a:r>
              <a:rPr lang="en-US" sz="3600" dirty="0">
                <a:solidFill>
                  <a:schemeClr val="bg1"/>
                </a:solidFill>
              </a:rPr>
              <a:t>Our </a:t>
            </a:r>
            <a:r>
              <a:rPr lang="en-US" sz="3600" b="1" u="sng" dirty="0">
                <a:solidFill>
                  <a:srgbClr val="FFFFCC"/>
                </a:solidFill>
              </a:rPr>
              <a:t>Father</a:t>
            </a:r>
            <a:r>
              <a:rPr lang="en-US" sz="3600" dirty="0">
                <a:solidFill>
                  <a:schemeClr val="bg1"/>
                </a:solidFill>
              </a:rPr>
              <a:t> who is in heaven,</a:t>
            </a:r>
            <a:br>
              <a:rPr lang="en-US" sz="3600" dirty="0">
                <a:solidFill>
                  <a:schemeClr val="bg1"/>
                </a:solidFill>
              </a:rPr>
            </a:br>
            <a:r>
              <a:rPr lang="en-US" sz="3600" dirty="0">
                <a:solidFill>
                  <a:schemeClr val="bg1"/>
                </a:solidFill>
              </a:rPr>
              <a:t>Hallowed be Your name… </a:t>
            </a:r>
            <a:r>
              <a:rPr lang="en-US" sz="3600" b="1" baseline="30000" dirty="0">
                <a:solidFill>
                  <a:schemeClr val="bg1"/>
                </a:solidFill>
              </a:rPr>
              <a:t>14</a:t>
            </a:r>
            <a:r>
              <a:rPr lang="en-US" sz="3600" dirty="0">
                <a:solidFill>
                  <a:schemeClr val="bg1"/>
                </a:solidFill>
              </a:rPr>
              <a:t>  For if you forgive others for their transgressions, your heavenly Father will also forgive you. 15 But if you do not forgive others, then your Father will not forgive your transgressions.”</a:t>
            </a:r>
            <a:endParaRPr lang="en-US" altLang="en-US" sz="3600" dirty="0">
              <a:solidFill>
                <a:schemeClr val="bg1"/>
              </a:solidFill>
            </a:endParaRPr>
          </a:p>
        </p:txBody>
      </p:sp>
    </p:spTree>
    <p:extLst>
      <p:ext uri="{BB962C8B-B14F-4D97-AF65-F5344CB8AC3E}">
        <p14:creationId xmlns:p14="http://schemas.microsoft.com/office/powerpoint/2010/main" xmlns="" val="1827314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a:lstStyle/>
          <a:p>
            <a:pPr eaLnBrk="1" hangingPunct="1">
              <a:defRPr/>
            </a:pPr>
            <a:r>
              <a:rPr lang="en-US" altLang="en-US" b="1" dirty="0">
                <a:solidFill>
                  <a:srgbClr val="00FFFF"/>
                </a:solidFill>
              </a:rPr>
              <a:t>Soteriology Overview</a:t>
            </a:r>
          </a:p>
        </p:txBody>
      </p:sp>
      <p:sp>
        <p:nvSpPr>
          <p:cNvPr id="5" name="Rectangle 3"/>
          <p:cNvSpPr txBox="1">
            <a:spLocks/>
          </p:cNvSpPr>
          <p:nvPr/>
        </p:nvSpPr>
        <p:spPr bwMode="auto">
          <a:xfrm>
            <a:off x="1333501" y="1600202"/>
            <a:ext cx="6591300" cy="4525963"/>
          </a:xfrm>
          <a:prstGeom prst="rect">
            <a:avLst/>
          </a:prstGeom>
          <a:noFill/>
          <a:ln>
            <a:noFill/>
          </a:ln>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Definition</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Election</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Atonement</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Salvation words</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God’s one condition of salvation</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Results of salvation</a:t>
            </a:r>
          </a:p>
          <a:p>
            <a:pPr marL="914377" indent="-914377" eaLnBrk="1" hangingPunct="1">
              <a:lnSpc>
                <a:spcPct val="90000"/>
              </a:lnSpc>
              <a:buFont typeface="+mj-lt"/>
              <a:buAutoNum type="romanUcPeriod"/>
              <a:defRPr/>
            </a:pPr>
            <a:r>
              <a:rPr lang="en-US" altLang="en-US" b="1" u="sng" dirty="0">
                <a:solidFill>
                  <a:srgbClr val="FFFFCC"/>
                </a:solidFill>
                <a:effectLst>
                  <a:outerShdw blurRad="38100" dist="38100" dir="2700000" algn="tl">
                    <a:srgbClr val="000000">
                      <a:alpha val="43137"/>
                    </a:srgbClr>
                  </a:outerShdw>
                </a:effectLst>
              </a:rPr>
              <a:t>Eternal security</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Faulty views of salvation</a:t>
            </a:r>
          </a:p>
        </p:txBody>
      </p:sp>
    </p:spTree>
    <p:extLst>
      <p:ext uri="{BB962C8B-B14F-4D97-AF65-F5344CB8AC3E}">
        <p14:creationId xmlns:p14="http://schemas.microsoft.com/office/powerpoint/2010/main" xmlns="" val="1193890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264704"/>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2. Passages From Matthew</a:t>
            </a:r>
          </a:p>
        </p:txBody>
      </p:sp>
      <p:sp>
        <p:nvSpPr>
          <p:cNvPr id="124931" name="Content Placeholder 2"/>
          <p:cNvSpPr>
            <a:spLocks noGrp="1"/>
          </p:cNvSpPr>
          <p:nvPr>
            <p:ph idx="1"/>
          </p:nvPr>
        </p:nvSpPr>
        <p:spPr>
          <a:xfrm>
            <a:off x="651571" y="1600199"/>
            <a:ext cx="4257318" cy="4487778"/>
          </a:xfrm>
        </p:spPr>
        <p:txBody>
          <a:bodyPr/>
          <a:lstStyle/>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6:14-15</a:t>
            </a:r>
          </a:p>
          <a:p>
            <a:pPr marL="514350" indent="-514350">
              <a:spcBef>
                <a:spcPts val="0"/>
              </a:spcBef>
              <a:spcAft>
                <a:spcPts val="1200"/>
              </a:spcAft>
              <a:buClr>
                <a:srgbClr val="66FFFF"/>
              </a:buClr>
              <a:buFont typeface="Arial" panose="020B0604020202020204" pitchFamily="34" charset="0"/>
              <a:buAutoNum type="alphaLcPeriod"/>
              <a:defRPr/>
            </a:pPr>
            <a:r>
              <a:rPr lang="en-US" altLang="en-US" b="1" u="sng" dirty="0">
                <a:solidFill>
                  <a:srgbClr val="FFFFCC"/>
                </a:solidFill>
              </a:rPr>
              <a:t>Matt. 7:21-23</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8:11-12; 25:30</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10:32-33</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12:31-32</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24:13</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25:41</a:t>
            </a:r>
          </a:p>
        </p:txBody>
      </p:sp>
      <p:pic>
        <p:nvPicPr>
          <p:cNvPr id="5" name="Picture 2" descr="http://forum.remonstranten-berlin.de/uploads/2010/02/aminius_achterkant.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546558" y="1720827"/>
            <a:ext cx="2843224" cy="3876554"/>
          </a:xfrm>
          <a:prstGeom prst="rect">
            <a:avLst/>
          </a:prstGeom>
          <a:noFill/>
        </p:spPr>
      </p:pic>
    </p:spTree>
    <p:extLst>
      <p:ext uri="{BB962C8B-B14F-4D97-AF65-F5344CB8AC3E}">
        <p14:creationId xmlns:p14="http://schemas.microsoft.com/office/powerpoint/2010/main" xmlns="" val="34251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10207" y="239980"/>
            <a:ext cx="8586952" cy="461664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b="1" dirty="0">
                <a:solidFill>
                  <a:srgbClr val="00FFFF"/>
                </a:solidFill>
                <a:effectLst>
                  <a:outerShdw blurRad="38100" dist="38100" dir="2700000" algn="tl">
                    <a:srgbClr val="000000">
                      <a:alpha val="43137"/>
                    </a:srgbClr>
                  </a:outerShdw>
                </a:effectLst>
                <a:ea typeface="+mj-ea"/>
                <a:cs typeface="+mj-cs"/>
              </a:rPr>
              <a:t>Matt. 7:21-23 (NASB)</a:t>
            </a:r>
          </a:p>
          <a:p>
            <a:pPr algn="just">
              <a:spcBef>
                <a:spcPts val="600"/>
              </a:spcBef>
              <a:spcAft>
                <a:spcPts val="600"/>
              </a:spcAft>
            </a:pPr>
            <a:r>
              <a:rPr lang="en-US" altLang="en-US" sz="3000" kern="0" dirty="0">
                <a:solidFill>
                  <a:schemeClr val="bg1"/>
                </a:solidFill>
              </a:rPr>
              <a:t>“</a:t>
            </a:r>
            <a:r>
              <a:rPr lang="en-US" sz="3000" dirty="0">
                <a:solidFill>
                  <a:schemeClr val="bg1"/>
                </a:solidFill>
              </a:rPr>
              <a:t>Not everyone who says to Me, ‘Lord, Lord,’ will enter the kingdom of heaven, but he who does the will of My Father who is in heaven </a:t>
            </a:r>
            <a:r>
              <a:rPr lang="en-US" sz="3000" i="1" dirty="0">
                <a:solidFill>
                  <a:schemeClr val="bg1"/>
                </a:solidFill>
              </a:rPr>
              <a:t>will enter</a:t>
            </a:r>
            <a:r>
              <a:rPr lang="en-US" sz="3000" dirty="0">
                <a:solidFill>
                  <a:schemeClr val="bg1"/>
                </a:solidFill>
              </a:rPr>
              <a:t>. </a:t>
            </a:r>
            <a:r>
              <a:rPr lang="en-US" sz="3000" baseline="30000" dirty="0">
                <a:solidFill>
                  <a:schemeClr val="bg1"/>
                </a:solidFill>
              </a:rPr>
              <a:t>22 </a:t>
            </a:r>
            <a:r>
              <a:rPr lang="en-US" sz="3000" dirty="0">
                <a:solidFill>
                  <a:schemeClr val="bg1"/>
                </a:solidFill>
              </a:rPr>
              <a:t>Many will say to Me on that day, ‘Lord, Lord, did we not prophesy in Your name, and in Your name cast out demons, and in Your name perform many miracles?’ </a:t>
            </a:r>
            <a:r>
              <a:rPr lang="en-US" sz="3000" baseline="30000" dirty="0">
                <a:solidFill>
                  <a:schemeClr val="bg1"/>
                </a:solidFill>
              </a:rPr>
              <a:t>23 </a:t>
            </a:r>
            <a:r>
              <a:rPr lang="en-US" sz="3000" dirty="0">
                <a:solidFill>
                  <a:schemeClr val="bg1"/>
                </a:solidFill>
              </a:rPr>
              <a:t>And then I will declare to them, ‘I never knew you; </a:t>
            </a:r>
            <a:r>
              <a:rPr lang="en-US" sz="3000" cap="small" dirty="0">
                <a:solidFill>
                  <a:schemeClr val="bg1"/>
                </a:solidFill>
              </a:rPr>
              <a:t>depart from Me, you who practice lawlessness</a:t>
            </a:r>
            <a:r>
              <a:rPr lang="en-US" sz="3000" dirty="0">
                <a:solidFill>
                  <a:schemeClr val="bg1"/>
                </a:solidFill>
              </a:rPr>
              <a:t>.’”</a:t>
            </a:r>
            <a:endParaRPr lang="en-US" altLang="en-US" sz="3000" kern="0" dirty="0">
              <a:solidFill>
                <a:schemeClr val="bg1"/>
              </a:solidFill>
            </a:endParaRPr>
          </a:p>
        </p:txBody>
      </p:sp>
    </p:spTree>
    <p:extLst>
      <p:ext uri="{BB962C8B-B14F-4D97-AF65-F5344CB8AC3E}">
        <p14:creationId xmlns:p14="http://schemas.microsoft.com/office/powerpoint/2010/main" xmlns="" val="1925422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p:cNvSpPr>
            <a:spLocks noChangeArrowheads="1"/>
          </p:cNvSpPr>
          <p:nvPr/>
        </p:nvSpPr>
        <p:spPr bwMode="auto">
          <a:xfrm>
            <a:off x="2803359" y="1527845"/>
            <a:ext cx="6108030" cy="4031873"/>
          </a:xfrm>
          <a:prstGeom prst="rect">
            <a:avLst/>
          </a:prstGeom>
          <a:noFill/>
          <a:ln w="9525">
            <a:noFill/>
            <a:miter lim="800000"/>
            <a:headEnd/>
            <a:tailEnd/>
          </a:ln>
        </p:spPr>
        <p:txBody>
          <a:bodyPr wrap="square">
            <a:spAutoFit/>
          </a:bodyPr>
          <a:lstStyle/>
          <a:p>
            <a:pPr algn="just"/>
            <a:r>
              <a:rPr lang="en-US" sz="3200" dirty="0">
                <a:solidFill>
                  <a:schemeClr val="bg1"/>
                </a:solidFill>
              </a:rPr>
              <a:t>“Many trusted in his name; i.e., because of the manner in which his power was displayed they accepted him as a great prophet and perhaps even as the Messiah. This, however, is not the same as saying that they surrendered their hearts to him. </a:t>
            </a:r>
            <a:r>
              <a:rPr lang="en-US" sz="3200" b="1" i="1" u="sng" dirty="0">
                <a:solidFill>
                  <a:srgbClr val="FFFFCC"/>
                </a:solidFill>
              </a:rPr>
              <a:t>Not all faith is saving faith</a:t>
            </a:r>
            <a:r>
              <a:rPr lang="en-US" sz="3200" dirty="0">
                <a:solidFill>
                  <a:schemeClr val="bg1"/>
                </a:solidFill>
              </a:rPr>
              <a:t>...”</a:t>
            </a:r>
          </a:p>
        </p:txBody>
      </p:sp>
      <p:sp>
        <p:nvSpPr>
          <p:cNvPr id="2" name="Rectangle 1"/>
          <p:cNvSpPr/>
          <p:nvPr/>
        </p:nvSpPr>
        <p:spPr>
          <a:xfrm>
            <a:off x="0" y="219957"/>
            <a:ext cx="9144000" cy="1200329"/>
          </a:xfrm>
          <a:prstGeom prst="rect">
            <a:avLst/>
          </a:prstGeom>
        </p:spPr>
        <p:txBody>
          <a:bodyPr>
            <a:spAutoFit/>
          </a:bodyPr>
          <a:lstStyle/>
          <a:p>
            <a:pPr algn="ctr">
              <a:spcBef>
                <a:spcPts val="600"/>
              </a:spcBef>
              <a:spcAft>
                <a:spcPts val="600"/>
              </a:spcAft>
              <a:defRPr/>
            </a:pPr>
            <a:r>
              <a:rPr lang="en-US" sz="3600" dirty="0">
                <a:solidFill>
                  <a:srgbClr val="00FFFF"/>
                </a:solidFill>
                <a:effectLst>
                  <a:outerShdw blurRad="38100" dist="38100" dir="2700000" algn="tl">
                    <a:srgbClr val="000000">
                      <a:alpha val="43137"/>
                    </a:srgbClr>
                  </a:outerShdw>
                </a:effectLst>
                <a:ea typeface="+mj-ea"/>
                <a:cs typeface="+mj-cs"/>
              </a:rPr>
              <a:t>Problem Passages in the Gospel of John Part II: Untrustworthy Believers—John 2:23-25</a:t>
            </a:r>
          </a:p>
        </p:txBody>
      </p:sp>
      <p:pic>
        <p:nvPicPr>
          <p:cNvPr id="53253" name="Picture 5"/>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314030" y="1780677"/>
            <a:ext cx="2298687" cy="34206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Rectangle 2"/>
          <p:cNvSpPr>
            <a:spLocks noChangeArrowheads="1"/>
          </p:cNvSpPr>
          <p:nvPr/>
        </p:nvSpPr>
        <p:spPr bwMode="auto">
          <a:xfrm>
            <a:off x="627267" y="5365937"/>
            <a:ext cx="1718740" cy="307777"/>
          </a:xfrm>
          <a:prstGeom prst="rect">
            <a:avLst/>
          </a:prstGeom>
          <a:noFill/>
          <a:ln w="9525">
            <a:noFill/>
            <a:miter lim="800000"/>
            <a:headEnd/>
            <a:tailEnd/>
          </a:ln>
        </p:spPr>
        <p:txBody>
          <a:bodyPr wrap="none">
            <a:spAutoFit/>
          </a:bodyPr>
          <a:lstStyle/>
          <a:p>
            <a:r>
              <a:rPr lang="en-US" sz="1400" dirty="0">
                <a:solidFill>
                  <a:schemeClr val="bg1"/>
                </a:solidFill>
                <a:latin typeface="Arial" pitchFamily="34" charset="0"/>
              </a:rPr>
              <a:t>William </a:t>
            </a:r>
            <a:r>
              <a:rPr lang="en-US" sz="1400" dirty="0" err="1">
                <a:solidFill>
                  <a:schemeClr val="bg1"/>
                </a:solidFill>
                <a:latin typeface="Arial" pitchFamily="34" charset="0"/>
              </a:rPr>
              <a:t>Hendriksen</a:t>
            </a:r>
            <a:endParaRPr lang="en-US" sz="1400" dirty="0">
              <a:solidFill>
                <a:schemeClr val="bg1"/>
              </a:solidFill>
              <a:latin typeface="Arial" pitchFamily="34" charset="0"/>
            </a:endParaRPr>
          </a:p>
        </p:txBody>
      </p:sp>
      <p:sp>
        <p:nvSpPr>
          <p:cNvPr id="4" name="Rectangle 3"/>
          <p:cNvSpPr/>
          <p:nvPr/>
        </p:nvSpPr>
        <p:spPr>
          <a:xfrm>
            <a:off x="1" y="6380380"/>
            <a:ext cx="9144000" cy="369332"/>
          </a:xfrm>
          <a:prstGeom prst="rect">
            <a:avLst/>
          </a:prstGeom>
        </p:spPr>
        <p:txBody>
          <a:bodyPr wrap="square">
            <a:spAutoFit/>
          </a:bodyPr>
          <a:lstStyle/>
          <a:p>
            <a:pPr algn="ctr">
              <a:spcBef>
                <a:spcPts val="600"/>
              </a:spcBef>
              <a:spcAft>
                <a:spcPts val="600"/>
              </a:spcAft>
              <a:defRPr/>
            </a:pPr>
            <a:r>
              <a:rPr lang="en-US" dirty="0">
                <a:solidFill>
                  <a:schemeClr val="bg1"/>
                </a:solidFill>
              </a:rPr>
              <a:t>Vol. 135: Bibliotheca Sacra Volume 135.  1978 (538) (138). Dallas, TX: Dallas Theological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264704"/>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2. Passages From Matthew</a:t>
            </a:r>
          </a:p>
        </p:txBody>
      </p:sp>
      <p:sp>
        <p:nvSpPr>
          <p:cNvPr id="124931" name="Content Placeholder 2"/>
          <p:cNvSpPr>
            <a:spLocks noGrp="1"/>
          </p:cNvSpPr>
          <p:nvPr>
            <p:ph idx="1"/>
          </p:nvPr>
        </p:nvSpPr>
        <p:spPr>
          <a:xfrm>
            <a:off x="651571" y="1600199"/>
            <a:ext cx="4257318" cy="4487778"/>
          </a:xfrm>
        </p:spPr>
        <p:txBody>
          <a:bodyPr/>
          <a:lstStyle/>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6:14-15</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7:21-23</a:t>
            </a:r>
          </a:p>
          <a:p>
            <a:pPr marL="514350" indent="-514350">
              <a:spcBef>
                <a:spcPts val="0"/>
              </a:spcBef>
              <a:spcAft>
                <a:spcPts val="1200"/>
              </a:spcAft>
              <a:buClr>
                <a:srgbClr val="66FFFF"/>
              </a:buClr>
              <a:buFont typeface="Arial" panose="020B0604020202020204" pitchFamily="34" charset="0"/>
              <a:buAutoNum type="alphaLcPeriod"/>
              <a:defRPr/>
            </a:pPr>
            <a:r>
              <a:rPr lang="en-US" altLang="en-US" b="1" u="sng" dirty="0">
                <a:solidFill>
                  <a:srgbClr val="FFFFCC"/>
                </a:solidFill>
              </a:rPr>
              <a:t>Matt. 8:11-12; 25:30</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10:32-33</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12:31-32</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24:13</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25:41</a:t>
            </a:r>
          </a:p>
        </p:txBody>
      </p:sp>
      <p:pic>
        <p:nvPicPr>
          <p:cNvPr id="5" name="Picture 2" descr="http://forum.remonstranten-berlin.de/uploads/2010/02/aminius_achterkant.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546558" y="1720827"/>
            <a:ext cx="2843224" cy="3876554"/>
          </a:xfrm>
          <a:prstGeom prst="rect">
            <a:avLst/>
          </a:prstGeom>
          <a:noFill/>
        </p:spPr>
      </p:pic>
    </p:spTree>
    <p:extLst>
      <p:ext uri="{BB962C8B-B14F-4D97-AF65-F5344CB8AC3E}">
        <p14:creationId xmlns:p14="http://schemas.microsoft.com/office/powerpoint/2010/main" xmlns="" val="34251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10207" y="239980"/>
            <a:ext cx="8586952" cy="4924425"/>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800" b="1" dirty="0">
                <a:solidFill>
                  <a:srgbClr val="00FFFF"/>
                </a:solidFill>
                <a:effectLst>
                  <a:outerShdw blurRad="38100" dist="38100" dir="2700000" algn="tl">
                    <a:srgbClr val="000000">
                      <a:alpha val="43137"/>
                    </a:srgbClr>
                  </a:outerShdw>
                </a:effectLst>
                <a:ea typeface="+mj-ea"/>
                <a:cs typeface="+mj-cs"/>
              </a:rPr>
              <a:t>Matt. 8:11-12 (NASB)</a:t>
            </a:r>
          </a:p>
          <a:p>
            <a:pPr algn="just">
              <a:spcBef>
                <a:spcPts val="600"/>
              </a:spcBef>
              <a:spcAft>
                <a:spcPts val="600"/>
              </a:spcAft>
            </a:pPr>
            <a:endParaRPr lang="en-US" altLang="en-US" sz="5400" kern="0" dirty="0">
              <a:solidFill>
                <a:schemeClr val="bg1"/>
              </a:solidFill>
            </a:endParaRPr>
          </a:p>
          <a:p>
            <a:pPr algn="just">
              <a:spcBef>
                <a:spcPts val="600"/>
              </a:spcBef>
              <a:spcAft>
                <a:spcPts val="600"/>
              </a:spcAft>
            </a:pPr>
            <a:r>
              <a:rPr lang="en-US" altLang="en-US" sz="3200" kern="0" dirty="0">
                <a:solidFill>
                  <a:schemeClr val="bg1"/>
                </a:solidFill>
              </a:rPr>
              <a:t>“</a:t>
            </a:r>
            <a:r>
              <a:rPr lang="en-US" sz="3200" dirty="0">
                <a:solidFill>
                  <a:schemeClr val="bg1"/>
                </a:solidFill>
              </a:rPr>
              <a:t>I say to you that many will come from east and west, and recline </a:t>
            </a:r>
            <a:r>
              <a:rPr lang="en-US" sz="3200" i="1" dirty="0">
                <a:solidFill>
                  <a:schemeClr val="bg1"/>
                </a:solidFill>
              </a:rPr>
              <a:t>at the table</a:t>
            </a:r>
            <a:r>
              <a:rPr lang="en-US" sz="3200" dirty="0">
                <a:solidFill>
                  <a:schemeClr val="bg1"/>
                </a:solidFill>
              </a:rPr>
              <a:t> with Abraham, Isaac and Jacob in the kingdom of heaven; </a:t>
            </a:r>
            <a:r>
              <a:rPr lang="en-US" sz="3200" baseline="30000" dirty="0">
                <a:solidFill>
                  <a:schemeClr val="bg1"/>
                </a:solidFill>
              </a:rPr>
              <a:t>12 </a:t>
            </a:r>
            <a:r>
              <a:rPr lang="en-US" sz="3200" dirty="0">
                <a:solidFill>
                  <a:schemeClr val="bg1"/>
                </a:solidFill>
              </a:rPr>
              <a:t>but the sons of the kingdom will be cast out into the outer darkness; in that place there will be weeping and gnashing of teeth.”</a:t>
            </a:r>
            <a:endParaRPr lang="en-US" altLang="en-US" sz="3200" kern="0" dirty="0">
              <a:solidFill>
                <a:schemeClr val="bg1"/>
              </a:solidFill>
            </a:endParaRPr>
          </a:p>
        </p:txBody>
      </p:sp>
    </p:spTree>
    <p:extLst>
      <p:ext uri="{BB962C8B-B14F-4D97-AF65-F5344CB8AC3E}">
        <p14:creationId xmlns:p14="http://schemas.microsoft.com/office/powerpoint/2010/main" xmlns="" val="1925422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782053" y="136354"/>
            <a:ext cx="7772400" cy="1006646"/>
          </a:xfrm>
        </p:spPr>
        <p:txBody>
          <a:bodyPr/>
          <a:lstStyle/>
          <a:p>
            <a:pPr algn="ctr" eaLnBrk="1" hangingPunct="1"/>
            <a:r>
              <a:rPr lang="en-US" sz="3600" b="1" dirty="0">
                <a:solidFill>
                  <a:srgbClr val="00FFFF"/>
                </a:solidFill>
                <a:effectLst>
                  <a:outerShdw blurRad="38100" dist="38100" dir="2700000" algn="tl">
                    <a:srgbClr val="000000">
                      <a:alpha val="43137"/>
                    </a:srgbClr>
                  </a:outerShdw>
                </a:effectLst>
                <a:latin typeface="+mn-lt"/>
              </a:rPr>
              <a:t>Origin of the Universal Church</a:t>
            </a:r>
          </a:p>
        </p:txBody>
      </p:sp>
      <p:sp>
        <p:nvSpPr>
          <p:cNvPr id="8195" name="Rectangle 3"/>
          <p:cNvSpPr>
            <a:spLocks noGrp="1" noChangeArrowheads="1"/>
          </p:cNvSpPr>
          <p:nvPr>
            <p:ph type="body" idx="1"/>
          </p:nvPr>
        </p:nvSpPr>
        <p:spPr>
          <a:xfrm>
            <a:off x="180474" y="1143000"/>
            <a:ext cx="8963526" cy="5534526"/>
          </a:xfrm>
        </p:spPr>
        <p:txBody>
          <a:bodyPr/>
          <a:lstStyle/>
          <a:p>
            <a:pPr marL="349250" indent="-349250">
              <a:spcBef>
                <a:spcPts val="0"/>
              </a:spcBef>
              <a:spcAft>
                <a:spcPts val="900"/>
              </a:spcAft>
              <a:buClr>
                <a:srgbClr val="66FFFF"/>
              </a:buClr>
              <a:defRPr/>
            </a:pPr>
            <a:r>
              <a:rPr lang="en-US" sz="2800" dirty="0">
                <a:solidFill>
                  <a:schemeClr val="bg1"/>
                </a:solidFill>
              </a:rPr>
              <a:t>Matt 16:18 – future tense</a:t>
            </a:r>
          </a:p>
          <a:p>
            <a:pPr marL="349250" indent="-349250">
              <a:spcBef>
                <a:spcPts val="0"/>
              </a:spcBef>
              <a:spcAft>
                <a:spcPts val="900"/>
              </a:spcAft>
              <a:buClr>
                <a:srgbClr val="66FFFF"/>
              </a:buClr>
              <a:defRPr/>
            </a:pPr>
            <a:r>
              <a:rPr lang="en-US" sz="2800" dirty="0" err="1">
                <a:solidFill>
                  <a:schemeClr val="bg1"/>
                </a:solidFill>
              </a:rPr>
              <a:t>Eph</a:t>
            </a:r>
            <a:r>
              <a:rPr lang="en-US" sz="2800" dirty="0">
                <a:solidFill>
                  <a:schemeClr val="bg1"/>
                </a:solidFill>
              </a:rPr>
              <a:t> 2:14-15; 3:9; Rom 16:25-26; Col 1:26-27 – mystery</a:t>
            </a:r>
          </a:p>
          <a:p>
            <a:pPr marL="349250" indent="-349250">
              <a:spcBef>
                <a:spcPts val="0"/>
              </a:spcBef>
              <a:spcAft>
                <a:spcPts val="900"/>
              </a:spcAft>
              <a:buClr>
                <a:srgbClr val="66FFFF"/>
              </a:buClr>
              <a:defRPr/>
            </a:pPr>
            <a:r>
              <a:rPr lang="en-US" sz="2800" dirty="0" err="1">
                <a:solidFill>
                  <a:schemeClr val="bg1"/>
                </a:solidFill>
              </a:rPr>
              <a:t>Eph</a:t>
            </a:r>
            <a:r>
              <a:rPr lang="en-US" sz="2800" dirty="0">
                <a:solidFill>
                  <a:schemeClr val="bg1"/>
                </a:solidFill>
              </a:rPr>
              <a:t> 1:20-22 – Christ’s headship over church after Ascension </a:t>
            </a:r>
          </a:p>
          <a:p>
            <a:pPr marL="349250" indent="-349250">
              <a:spcBef>
                <a:spcPts val="0"/>
              </a:spcBef>
              <a:spcAft>
                <a:spcPts val="900"/>
              </a:spcAft>
              <a:buClr>
                <a:srgbClr val="66FFFF"/>
              </a:buClr>
              <a:defRPr/>
            </a:pPr>
            <a:r>
              <a:rPr lang="en-US" sz="2800" dirty="0" err="1">
                <a:solidFill>
                  <a:schemeClr val="bg1"/>
                </a:solidFill>
              </a:rPr>
              <a:t>Eph</a:t>
            </a:r>
            <a:r>
              <a:rPr lang="en-US" sz="2800" dirty="0">
                <a:solidFill>
                  <a:schemeClr val="bg1"/>
                </a:solidFill>
              </a:rPr>
              <a:t> 4:7-11 – spiritual gifts after Ascension</a:t>
            </a:r>
          </a:p>
          <a:p>
            <a:pPr marL="349250" indent="-349250">
              <a:spcBef>
                <a:spcPts val="0"/>
              </a:spcBef>
              <a:spcAft>
                <a:spcPts val="900"/>
              </a:spcAft>
              <a:buClr>
                <a:srgbClr val="66FFFF"/>
              </a:buClr>
              <a:defRPr/>
            </a:pPr>
            <a:r>
              <a:rPr lang="en-US" sz="2800" dirty="0">
                <a:solidFill>
                  <a:schemeClr val="bg1"/>
                </a:solidFill>
              </a:rPr>
              <a:t>1 Cor. 12:13 – Spirit’s baptizing ministry</a:t>
            </a:r>
          </a:p>
          <a:p>
            <a:pPr marL="806450" lvl="1" indent="-457200" eaLnBrk="1" hangingPunct="1">
              <a:spcBef>
                <a:spcPts val="0"/>
              </a:spcBef>
              <a:spcAft>
                <a:spcPts val="900"/>
              </a:spcAft>
              <a:buClr>
                <a:srgbClr val="FF99FF"/>
              </a:buClr>
              <a:defRPr/>
            </a:pPr>
            <a:r>
              <a:rPr lang="en-US" dirty="0">
                <a:solidFill>
                  <a:schemeClr val="bg1"/>
                </a:solidFill>
              </a:rPr>
              <a:t>Acts 1:5 – above to begin after Ascension</a:t>
            </a:r>
          </a:p>
          <a:p>
            <a:pPr marL="806450" lvl="1" indent="-457200" eaLnBrk="1" hangingPunct="1">
              <a:spcBef>
                <a:spcPts val="0"/>
              </a:spcBef>
              <a:spcAft>
                <a:spcPts val="900"/>
              </a:spcAft>
              <a:buClr>
                <a:srgbClr val="FF99FF"/>
              </a:buClr>
              <a:defRPr/>
            </a:pPr>
            <a:r>
              <a:rPr lang="en-US" dirty="0">
                <a:solidFill>
                  <a:schemeClr val="bg1"/>
                </a:solidFill>
              </a:rPr>
              <a:t>Acts 11:15-16 – above began in the past</a:t>
            </a:r>
          </a:p>
          <a:p>
            <a:pPr marL="806450" lvl="1" indent="-457200" eaLnBrk="1" hangingPunct="1">
              <a:spcBef>
                <a:spcPts val="0"/>
              </a:spcBef>
              <a:spcAft>
                <a:spcPts val="900"/>
              </a:spcAft>
              <a:buClr>
                <a:srgbClr val="FF99FF"/>
              </a:buClr>
              <a:defRPr/>
            </a:pPr>
            <a:r>
              <a:rPr lang="en-US" dirty="0">
                <a:solidFill>
                  <a:schemeClr val="bg1"/>
                </a:solidFill>
              </a:rPr>
              <a:t>Acts 2 – only place for beginning of Spirit’s baptizing ministry</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264704"/>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2. Passages From Matthew</a:t>
            </a:r>
          </a:p>
        </p:txBody>
      </p:sp>
      <p:sp>
        <p:nvSpPr>
          <p:cNvPr id="124931" name="Content Placeholder 2"/>
          <p:cNvSpPr>
            <a:spLocks noGrp="1"/>
          </p:cNvSpPr>
          <p:nvPr>
            <p:ph idx="1"/>
          </p:nvPr>
        </p:nvSpPr>
        <p:spPr>
          <a:xfrm>
            <a:off x="651571" y="1600199"/>
            <a:ext cx="4257318" cy="4487778"/>
          </a:xfrm>
        </p:spPr>
        <p:txBody>
          <a:bodyPr/>
          <a:lstStyle/>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6:14-15</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7:21-23</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8:11-12; 25:30</a:t>
            </a:r>
          </a:p>
          <a:p>
            <a:pPr marL="514350" indent="-514350">
              <a:spcBef>
                <a:spcPts val="0"/>
              </a:spcBef>
              <a:spcAft>
                <a:spcPts val="1200"/>
              </a:spcAft>
              <a:buClr>
                <a:srgbClr val="66FFFF"/>
              </a:buClr>
              <a:buFont typeface="Arial" panose="020B0604020202020204" pitchFamily="34" charset="0"/>
              <a:buAutoNum type="alphaLcPeriod"/>
              <a:defRPr/>
            </a:pPr>
            <a:r>
              <a:rPr lang="en-US" altLang="en-US" b="1" u="sng" dirty="0">
                <a:solidFill>
                  <a:srgbClr val="FFFFCC"/>
                </a:solidFill>
              </a:rPr>
              <a:t>Matt. 10:32-33</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12:31-32</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24:13</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25:41</a:t>
            </a:r>
          </a:p>
        </p:txBody>
      </p:sp>
      <p:pic>
        <p:nvPicPr>
          <p:cNvPr id="5" name="Picture 2" descr="http://forum.remonstranten-berlin.de/uploads/2010/02/aminius_achterkant.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546558" y="1720827"/>
            <a:ext cx="2843224" cy="3876554"/>
          </a:xfrm>
          <a:prstGeom prst="rect">
            <a:avLst/>
          </a:prstGeom>
          <a:noFill/>
        </p:spPr>
      </p:pic>
    </p:spTree>
    <p:extLst>
      <p:ext uri="{BB962C8B-B14F-4D97-AF65-F5344CB8AC3E}">
        <p14:creationId xmlns:p14="http://schemas.microsoft.com/office/powerpoint/2010/main" xmlns="" val="342510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10207" y="239980"/>
            <a:ext cx="8586952" cy="369331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b="1" dirty="0">
                <a:solidFill>
                  <a:srgbClr val="00FFFF"/>
                </a:solidFill>
                <a:effectLst>
                  <a:outerShdw blurRad="38100" dist="38100" dir="2700000" algn="tl">
                    <a:srgbClr val="000000">
                      <a:alpha val="43137"/>
                    </a:srgbClr>
                  </a:outerShdw>
                </a:effectLst>
                <a:ea typeface="+mj-ea"/>
                <a:cs typeface="+mj-cs"/>
              </a:rPr>
              <a:t>Matt. 10:32-33 (NASB)</a:t>
            </a:r>
          </a:p>
          <a:p>
            <a:pPr algn="just">
              <a:spcBef>
                <a:spcPts val="600"/>
              </a:spcBef>
              <a:spcAft>
                <a:spcPts val="600"/>
              </a:spcAft>
            </a:pPr>
            <a:r>
              <a:rPr lang="en-US" altLang="en-US" sz="3600" kern="0" dirty="0">
                <a:solidFill>
                  <a:schemeClr val="bg1"/>
                </a:solidFill>
              </a:rPr>
              <a:t>“</a:t>
            </a:r>
            <a:r>
              <a:rPr lang="en-US" sz="3600" dirty="0">
                <a:solidFill>
                  <a:schemeClr val="bg1"/>
                </a:solidFill>
              </a:rPr>
              <a:t>Therefore everyone who confesses Me before men, I will also confess him before My Father who is in heaven. But whoever denies Me before men, I will also deny him before My Father who is in heaven.”</a:t>
            </a:r>
            <a:endParaRPr lang="en-US" altLang="en-US" sz="3600" kern="0" dirty="0">
              <a:solidFill>
                <a:schemeClr val="bg1"/>
              </a:solidFill>
            </a:endParaRPr>
          </a:p>
        </p:txBody>
      </p:sp>
    </p:spTree>
    <p:extLst>
      <p:ext uri="{BB962C8B-B14F-4D97-AF65-F5344CB8AC3E}">
        <p14:creationId xmlns:p14="http://schemas.microsoft.com/office/powerpoint/2010/main" xmlns="" val="19254227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981200" y="304800"/>
            <a:ext cx="5181600" cy="762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rPr>
              <a:t>Matthew and the Kingdom</a:t>
            </a:r>
          </a:p>
        </p:txBody>
      </p:sp>
      <p:sp>
        <p:nvSpPr>
          <p:cNvPr id="86019" name="Rectangle 3"/>
          <p:cNvSpPr>
            <a:spLocks noGrp="1" noChangeArrowheads="1"/>
          </p:cNvSpPr>
          <p:nvPr>
            <p:ph type="body" sz="half" idx="2"/>
          </p:nvPr>
        </p:nvSpPr>
        <p:spPr>
          <a:xfrm>
            <a:off x="2358190" y="1295400"/>
            <a:ext cx="6759970" cy="3902242"/>
          </a:xfrm>
        </p:spPr>
        <p:txBody>
          <a:bodyPr/>
          <a:lstStyle/>
          <a:p>
            <a:pPr marL="228600" indent="-228600" eaLnBrk="1" hangingPunct="1">
              <a:spcBef>
                <a:spcPts val="0"/>
              </a:spcBef>
              <a:spcAft>
                <a:spcPts val="2400"/>
              </a:spcAft>
              <a:buClr>
                <a:srgbClr val="66FFFF"/>
              </a:buClr>
              <a:defRPr/>
            </a:pPr>
            <a:r>
              <a:rPr lang="en-US" altLang="en-US" sz="2800" dirty="0">
                <a:solidFill>
                  <a:schemeClr val="bg1"/>
                </a:solidFill>
                <a:effectLst>
                  <a:outerShdw blurRad="38100" dist="38100" dir="2700000" algn="tl">
                    <a:srgbClr val="000000">
                      <a:alpha val="43137"/>
                    </a:srgbClr>
                  </a:outerShdw>
                </a:effectLst>
              </a:rPr>
              <a:t>Kingdom predicted (Isa 11:6-9)</a:t>
            </a:r>
          </a:p>
          <a:p>
            <a:pPr marL="228600" indent="-228600" eaLnBrk="1" hangingPunct="1">
              <a:spcBef>
                <a:spcPts val="0"/>
              </a:spcBef>
              <a:spcAft>
                <a:spcPts val="2400"/>
              </a:spcAft>
              <a:buClr>
                <a:srgbClr val="66FFFF"/>
              </a:buClr>
              <a:defRPr/>
            </a:pPr>
            <a:r>
              <a:rPr lang="en-US" altLang="en-US" sz="2800" b="1" u="sng" dirty="0">
                <a:solidFill>
                  <a:srgbClr val="FFFFCC"/>
                </a:solidFill>
                <a:effectLst>
                  <a:outerShdw blurRad="38100" dist="38100" dir="2700000" algn="tl">
                    <a:srgbClr val="000000">
                      <a:alpha val="43137"/>
                    </a:srgbClr>
                  </a:outerShdw>
                </a:effectLst>
              </a:rPr>
              <a:t>Kingdom offered (Matt. 3:2; 4:17; 10:5-7)</a:t>
            </a:r>
          </a:p>
          <a:p>
            <a:pPr marL="228600" indent="-228600" eaLnBrk="1" hangingPunct="1">
              <a:spcBef>
                <a:spcPts val="0"/>
              </a:spcBef>
              <a:spcAft>
                <a:spcPts val="2400"/>
              </a:spcAft>
              <a:buClr>
                <a:srgbClr val="66FFFF"/>
              </a:buClr>
              <a:defRPr/>
            </a:pPr>
            <a:r>
              <a:rPr lang="en-US" altLang="en-US" sz="2800" dirty="0">
                <a:solidFill>
                  <a:schemeClr val="bg1"/>
                </a:solidFill>
                <a:effectLst>
                  <a:outerShdw blurRad="38100" dist="38100" dir="2700000" algn="tl">
                    <a:srgbClr val="000000">
                      <a:alpha val="43137"/>
                    </a:srgbClr>
                  </a:outerShdw>
                </a:effectLst>
              </a:rPr>
              <a:t>Kingdom rejected (Matt. 12:24)</a:t>
            </a:r>
          </a:p>
          <a:p>
            <a:pPr marL="228600" indent="-228600" eaLnBrk="1" hangingPunct="1">
              <a:spcBef>
                <a:spcPts val="0"/>
              </a:spcBef>
              <a:spcAft>
                <a:spcPts val="2400"/>
              </a:spcAft>
              <a:buClr>
                <a:srgbClr val="66FFFF"/>
              </a:buClr>
              <a:defRPr/>
            </a:pPr>
            <a:r>
              <a:rPr lang="en-US" altLang="en-US" sz="2800" dirty="0">
                <a:solidFill>
                  <a:schemeClr val="bg1"/>
                </a:solidFill>
                <a:effectLst>
                  <a:outerShdw blurRad="38100" dist="38100" dir="2700000" algn="tl">
                    <a:srgbClr val="000000">
                      <a:alpha val="43137"/>
                    </a:srgbClr>
                  </a:outerShdw>
                </a:effectLst>
              </a:rPr>
              <a:t>Kingdom postponed (Matt. 13)</a:t>
            </a:r>
          </a:p>
          <a:p>
            <a:pPr marL="228600" indent="-228600" eaLnBrk="1" hangingPunct="1">
              <a:spcBef>
                <a:spcPts val="0"/>
              </a:spcBef>
              <a:spcAft>
                <a:spcPts val="2400"/>
              </a:spcAft>
              <a:buClr>
                <a:srgbClr val="66FFFF"/>
              </a:buClr>
              <a:defRPr/>
            </a:pPr>
            <a:r>
              <a:rPr lang="en-US" altLang="en-US" sz="2800" dirty="0">
                <a:solidFill>
                  <a:schemeClr val="bg1"/>
                </a:solidFill>
                <a:effectLst>
                  <a:outerShdw blurRad="38100" dist="38100" dir="2700000" algn="tl">
                    <a:srgbClr val="000000">
                      <a:alpha val="43137"/>
                    </a:srgbClr>
                  </a:outerShdw>
                </a:effectLst>
              </a:rPr>
              <a:t>Interim program? (Matt. 16:18; 28:18-20)</a:t>
            </a:r>
          </a:p>
          <a:p>
            <a:pPr marL="228600" indent="-228600" eaLnBrk="1" hangingPunct="1">
              <a:spcBef>
                <a:spcPts val="0"/>
              </a:spcBef>
              <a:spcAft>
                <a:spcPts val="2400"/>
              </a:spcAft>
              <a:buClr>
                <a:srgbClr val="66FFFF"/>
              </a:buClr>
              <a:defRPr/>
            </a:pPr>
            <a:r>
              <a:rPr lang="en-US" altLang="en-US" sz="2800" dirty="0">
                <a:solidFill>
                  <a:schemeClr val="bg1"/>
                </a:solidFill>
                <a:effectLst>
                  <a:outerShdw blurRad="38100" dist="38100" dir="2700000" algn="tl">
                    <a:srgbClr val="000000">
                      <a:alpha val="43137"/>
                    </a:srgbClr>
                  </a:outerShdw>
                </a:effectLst>
              </a:rPr>
              <a:t>Kingdom ultimately accepted (Matt. 24:14; 25:31)</a:t>
            </a:r>
          </a:p>
        </p:txBody>
      </p:sp>
      <p:pic>
        <p:nvPicPr>
          <p:cNvPr id="144388" name="Picture 4" descr="King_of_Kings[1]"/>
          <p:cNvPicPr>
            <a:picLocks noGrp="1" noChangeAspect="1" noChangeArrowheads="1"/>
          </p:cNvPicPr>
          <p:nvPr>
            <p:ph type="clipArt" sz="half" idx="1"/>
          </p:nvPr>
        </p:nvPicPr>
        <p:blipFill>
          <a:blip r:embed="rId2" cstate="email">
            <a:extLst>
              <a:ext uri="{28A0092B-C50C-407E-A947-70E740481C1C}">
                <a14:useLocalDpi xmlns:a14="http://schemas.microsoft.com/office/drawing/2010/main" xmlns=""/>
              </a:ext>
            </a:extLst>
          </a:blip>
          <a:srcRect/>
          <a:stretch>
            <a:fillRect/>
          </a:stretch>
        </p:blipFill>
        <p:spPr>
          <a:xfrm>
            <a:off x="145434" y="1495928"/>
            <a:ext cx="2025645" cy="2743200"/>
          </a:xfrm>
          <a:ln w="38100">
            <a:solidFill>
              <a:srgbClr val="FFC000"/>
            </a:solidFill>
          </a:ln>
        </p:spPr>
      </p:pic>
      <p:sp>
        <p:nvSpPr>
          <p:cNvPr id="86021" name="TextBox 4"/>
          <p:cNvSpPr txBox="1">
            <a:spLocks noChangeArrowheads="1"/>
          </p:cNvSpPr>
          <p:nvPr/>
        </p:nvSpPr>
        <p:spPr bwMode="auto">
          <a:xfrm>
            <a:off x="2785534" y="6243918"/>
            <a:ext cx="3572933" cy="369332"/>
          </a:xfrm>
          <a:prstGeom prst="rect">
            <a:avLst/>
          </a:prstGeom>
          <a:no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kern="0" dirty="0">
                <a:solidFill>
                  <a:schemeClr val="bg1"/>
                </a:solidFill>
                <a:effectLst>
                  <a:outerShdw blurRad="38100" dist="38100" dir="2700000" algn="tl">
                    <a:srgbClr val="000000">
                      <a:alpha val="43137"/>
                    </a:srgbClr>
                  </a:outerShdw>
                </a:effectLst>
                <a:latin typeface="+mn-lt"/>
              </a:rPr>
              <a:t>Toussaint, </a:t>
            </a:r>
            <a:r>
              <a:rPr lang="en-US" altLang="en-US" i="1" kern="0" dirty="0">
                <a:solidFill>
                  <a:schemeClr val="bg1"/>
                </a:solidFill>
                <a:effectLst>
                  <a:outerShdw blurRad="38100" dist="38100" dir="2700000" algn="tl">
                    <a:srgbClr val="000000">
                      <a:alpha val="43137"/>
                    </a:srgbClr>
                  </a:outerShdw>
                </a:effectLst>
                <a:latin typeface="+mn-lt"/>
              </a:rPr>
              <a:t>Behold the King</a:t>
            </a:r>
            <a:r>
              <a:rPr lang="en-US" altLang="en-US" kern="0" dirty="0">
                <a:solidFill>
                  <a:schemeClr val="bg1"/>
                </a:solidFill>
                <a:effectLst>
                  <a:outerShdw blurRad="38100" dist="38100" dir="2700000" algn="tl">
                    <a:srgbClr val="000000">
                      <a:alpha val="43137"/>
                    </a:srgbClr>
                  </a:outerShdw>
                </a:effectLst>
                <a:latin typeface="+mn-lt"/>
              </a:rPr>
              <a:t>, 18-20</a:t>
            </a:r>
          </a:p>
        </p:txBody>
      </p:sp>
    </p:spTree>
    <p:extLst>
      <p:ext uri="{BB962C8B-B14F-4D97-AF65-F5344CB8AC3E}">
        <p14:creationId xmlns:p14="http://schemas.microsoft.com/office/powerpoint/2010/main" xmlns="" val="28909118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276996" y="210033"/>
            <a:ext cx="8590008" cy="6437934"/>
          </a:xfrm>
          <a:prstGeom prst="rect">
            <a:avLst/>
          </a:prstGeom>
        </p:spPr>
      </p:pic>
    </p:spTree>
    <p:extLst>
      <p:ext uri="{BB962C8B-B14F-4D97-AF65-F5344CB8AC3E}">
        <p14:creationId xmlns:p14="http://schemas.microsoft.com/office/powerpoint/2010/main" xmlns="" val="2688088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a:lstStyle/>
          <a:p>
            <a:pPr eaLnBrk="1" hangingPunct="1">
              <a:defRPr/>
            </a:pPr>
            <a:r>
              <a:rPr lang="en-US" altLang="en-US" b="1" dirty="0">
                <a:solidFill>
                  <a:srgbClr val="00FFFF"/>
                </a:solidFill>
              </a:rPr>
              <a:t>Soteriology Overview</a:t>
            </a:r>
          </a:p>
        </p:txBody>
      </p:sp>
      <p:sp>
        <p:nvSpPr>
          <p:cNvPr id="4" name="Title 1"/>
          <p:cNvSpPr txBox="1">
            <a:spLocks/>
          </p:cNvSpPr>
          <p:nvPr/>
        </p:nvSpPr>
        <p:spPr bwMode="auto">
          <a:xfrm>
            <a:off x="381000" y="2857501"/>
            <a:ext cx="8382000" cy="102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75" tIns="46039" rIns="92075" bIns="46039"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857229" indent="-857229" eaLnBrk="1" hangingPunct="1">
              <a:lnSpc>
                <a:spcPct val="90000"/>
              </a:lnSpc>
              <a:spcBef>
                <a:spcPct val="20000"/>
              </a:spcBef>
              <a:defRPr/>
            </a:pPr>
            <a:r>
              <a:rPr lang="en-US" altLang="en-US" sz="3600" b="1" dirty="0">
                <a:solidFill>
                  <a:srgbClr val="FFFFCC"/>
                </a:solidFill>
                <a:effectLst>
                  <a:outerShdw blurRad="38100" dist="38100" dir="2700000" algn="tl">
                    <a:srgbClr val="000000">
                      <a:alpha val="43137"/>
                    </a:srgbClr>
                  </a:outerShdw>
                </a:effectLst>
              </a:rPr>
              <a:t>VII. Eternal Security </a:t>
            </a:r>
          </a:p>
        </p:txBody>
      </p:sp>
      <p:sp>
        <p:nvSpPr>
          <p:cNvPr id="6" name="Rectangle 5"/>
          <p:cNvSpPr/>
          <p:nvPr/>
        </p:nvSpPr>
        <p:spPr>
          <a:xfrm>
            <a:off x="2971800" y="1828801"/>
            <a:ext cx="3200400" cy="1046440"/>
          </a:xfrm>
          <a:prstGeom prst="rect">
            <a:avLst/>
          </a:prstGeom>
        </p:spPr>
        <p:txBody>
          <a:bodyPr wrap="square">
            <a:spAutoFit/>
          </a:bodyPr>
          <a:lstStyle/>
          <a:p>
            <a:r>
              <a:rPr lang="en-US" altLang="en-US" sz="4400" b="1" kern="0" dirty="0">
                <a:solidFill>
                  <a:srgbClr val="00FFFF"/>
                </a:solidFill>
                <a:effectLst>
                  <a:outerShdw blurRad="38100" dist="38100" dir="2700000" algn="tl">
                    <a:srgbClr val="000000">
                      <a:alpha val="43137"/>
                    </a:srgbClr>
                  </a:outerShdw>
                </a:effectLst>
                <a:latin typeface="Calibri"/>
                <a:ea typeface="+mj-ea"/>
                <a:cs typeface="+mj-cs"/>
              </a:rPr>
              <a:t>This Session</a:t>
            </a:r>
            <a:br>
              <a:rPr lang="en-US" altLang="en-US" sz="4400" b="1" kern="0" dirty="0">
                <a:solidFill>
                  <a:srgbClr val="00FFFF"/>
                </a:solidFill>
                <a:effectLst>
                  <a:outerShdw blurRad="38100" dist="38100" dir="2700000" algn="tl">
                    <a:srgbClr val="000000">
                      <a:alpha val="43137"/>
                    </a:srgbClr>
                  </a:outerShdw>
                </a:effectLst>
                <a:latin typeface="Calibri"/>
                <a:ea typeface="+mj-ea"/>
                <a:cs typeface="+mj-cs"/>
              </a:rPr>
            </a:br>
            <a:endParaRPr lang="en-US" kern="0" dirty="0">
              <a:solidFill>
                <a:sysClr val="windowText" lastClr="000000"/>
              </a:solidFill>
            </a:endParaRPr>
          </a:p>
        </p:txBody>
      </p:sp>
      <p:pic>
        <p:nvPicPr>
          <p:cNvPr id="7" name="Content Placeholder 6"/>
          <p:cNvPicPr>
            <a:picLocks noGrp="1" noChangeAspect="1" noChangeArrowheads="1"/>
          </p:cNvPicPr>
          <p:nvPr>
            <p:ph idx="4294967295"/>
          </p:nvPr>
        </p:nvPicPr>
        <p:blipFill>
          <a:blip r:embed="rId2" cstate="email">
            <a:extLst>
              <a:ext uri="{28A0092B-C50C-407E-A947-70E740481C1C}">
                <a14:useLocalDpi xmlns:a14="http://schemas.microsoft.com/office/drawing/2010/main" xmlns=""/>
              </a:ext>
            </a:extLst>
          </a:blip>
          <a:srcRect/>
          <a:stretch>
            <a:fillRect/>
          </a:stretch>
        </p:blipFill>
        <p:spPr>
          <a:xfrm flipH="1">
            <a:off x="3668195" y="4054477"/>
            <a:ext cx="1807617" cy="2498725"/>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3760314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322744"/>
            <a:ext cx="8586952" cy="480131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b="1" dirty="0">
                <a:solidFill>
                  <a:srgbClr val="00FFFF"/>
                </a:solidFill>
                <a:effectLst>
                  <a:outerShdw blurRad="38100" dist="38100" dir="2700000" algn="tl">
                    <a:srgbClr val="000000">
                      <a:alpha val="43137"/>
                    </a:srgbClr>
                  </a:outerShdw>
                </a:effectLst>
                <a:ea typeface="+mj-ea"/>
                <a:cs typeface="+mj-cs"/>
              </a:rPr>
              <a:t>Matthew 10:5-7 (NASB)</a:t>
            </a:r>
          </a:p>
          <a:p>
            <a:pPr algn="just">
              <a:spcBef>
                <a:spcPts val="600"/>
              </a:spcBef>
              <a:spcAft>
                <a:spcPts val="600"/>
              </a:spcAft>
            </a:pPr>
            <a:r>
              <a:rPr lang="en-US" altLang="en-US" sz="3600" kern="0" dirty="0">
                <a:solidFill>
                  <a:schemeClr val="bg1"/>
                </a:solidFill>
              </a:rPr>
              <a:t>“</a:t>
            </a:r>
            <a:r>
              <a:rPr lang="en-US" sz="3600" dirty="0">
                <a:solidFill>
                  <a:schemeClr val="bg1"/>
                </a:solidFill>
              </a:rPr>
              <a:t>These twelve Jesus sent out after instructing them: “Do not go in </a:t>
            </a:r>
            <a:r>
              <a:rPr lang="en-US" sz="3600" i="1" dirty="0">
                <a:solidFill>
                  <a:schemeClr val="bg1"/>
                </a:solidFill>
              </a:rPr>
              <a:t>the</a:t>
            </a:r>
            <a:r>
              <a:rPr lang="en-US" sz="3600" dirty="0">
                <a:solidFill>
                  <a:schemeClr val="bg1"/>
                </a:solidFill>
              </a:rPr>
              <a:t> way of </a:t>
            </a:r>
            <a:r>
              <a:rPr lang="en-US" sz="3600" i="1" dirty="0">
                <a:solidFill>
                  <a:schemeClr val="bg1"/>
                </a:solidFill>
              </a:rPr>
              <a:t>the</a:t>
            </a:r>
            <a:r>
              <a:rPr lang="en-US" sz="3600" dirty="0">
                <a:solidFill>
                  <a:schemeClr val="bg1"/>
                </a:solidFill>
              </a:rPr>
              <a:t> Gentiles, and do not enter </a:t>
            </a:r>
            <a:r>
              <a:rPr lang="en-US" sz="3600" i="1" dirty="0">
                <a:solidFill>
                  <a:schemeClr val="bg1"/>
                </a:solidFill>
              </a:rPr>
              <a:t>any</a:t>
            </a:r>
            <a:r>
              <a:rPr lang="en-US" sz="3600" dirty="0">
                <a:solidFill>
                  <a:schemeClr val="bg1"/>
                </a:solidFill>
              </a:rPr>
              <a:t> city of the Samaritans; </a:t>
            </a:r>
            <a:r>
              <a:rPr lang="en-US" sz="3600" baseline="30000" dirty="0">
                <a:solidFill>
                  <a:schemeClr val="bg1"/>
                </a:solidFill>
              </a:rPr>
              <a:t>6 </a:t>
            </a:r>
            <a:r>
              <a:rPr lang="en-US" sz="3600" dirty="0">
                <a:solidFill>
                  <a:schemeClr val="bg1"/>
                </a:solidFill>
              </a:rPr>
              <a:t>but rather go to the lost sheep of the </a:t>
            </a:r>
            <a:r>
              <a:rPr lang="en-US" sz="3600" b="1" u="sng" dirty="0">
                <a:solidFill>
                  <a:srgbClr val="FFFFCC"/>
                </a:solidFill>
              </a:rPr>
              <a:t>house of Israel</a:t>
            </a:r>
            <a:r>
              <a:rPr lang="en-US" sz="3600" dirty="0">
                <a:solidFill>
                  <a:schemeClr val="bg1"/>
                </a:solidFill>
              </a:rPr>
              <a:t>. </a:t>
            </a:r>
            <a:r>
              <a:rPr lang="en-US" sz="3600" baseline="30000" dirty="0">
                <a:solidFill>
                  <a:schemeClr val="bg1"/>
                </a:solidFill>
              </a:rPr>
              <a:t>7 </a:t>
            </a:r>
            <a:r>
              <a:rPr lang="en-US" sz="3600" dirty="0">
                <a:solidFill>
                  <a:schemeClr val="bg1"/>
                </a:solidFill>
              </a:rPr>
              <a:t>And as you go, preach, saying, ‘The kingdom of heaven is at hand.’”</a:t>
            </a:r>
            <a:endParaRPr lang="en-US" altLang="en-US" sz="3600" kern="0" dirty="0">
              <a:solidFill>
                <a:schemeClr val="bg1"/>
              </a:solidFill>
            </a:endParaRPr>
          </a:p>
        </p:txBody>
      </p:sp>
    </p:spTree>
    <p:extLst>
      <p:ext uri="{BB962C8B-B14F-4D97-AF65-F5344CB8AC3E}">
        <p14:creationId xmlns:p14="http://schemas.microsoft.com/office/powerpoint/2010/main" xmlns="" val="9321734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264704"/>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2. Passages From Matthew</a:t>
            </a:r>
          </a:p>
        </p:txBody>
      </p:sp>
      <p:sp>
        <p:nvSpPr>
          <p:cNvPr id="124931" name="Content Placeholder 2"/>
          <p:cNvSpPr>
            <a:spLocks noGrp="1"/>
          </p:cNvSpPr>
          <p:nvPr>
            <p:ph idx="1"/>
          </p:nvPr>
        </p:nvSpPr>
        <p:spPr>
          <a:xfrm>
            <a:off x="651571" y="1600199"/>
            <a:ext cx="4257318" cy="4487778"/>
          </a:xfrm>
        </p:spPr>
        <p:txBody>
          <a:bodyPr/>
          <a:lstStyle/>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6:14-15</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7:21-23</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8:11-12; 25:30</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10:32-33</a:t>
            </a:r>
          </a:p>
          <a:p>
            <a:pPr marL="514350" indent="-514350">
              <a:spcBef>
                <a:spcPts val="0"/>
              </a:spcBef>
              <a:spcAft>
                <a:spcPts val="1200"/>
              </a:spcAft>
              <a:buClr>
                <a:srgbClr val="66FFFF"/>
              </a:buClr>
              <a:buFont typeface="Arial" panose="020B0604020202020204" pitchFamily="34" charset="0"/>
              <a:buAutoNum type="alphaLcPeriod"/>
              <a:defRPr/>
            </a:pPr>
            <a:r>
              <a:rPr lang="en-US" altLang="en-US" b="1" u="sng" dirty="0">
                <a:solidFill>
                  <a:srgbClr val="FFFFCC"/>
                </a:solidFill>
              </a:rPr>
              <a:t>Matt. 12:31-32</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24:13</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25:41</a:t>
            </a:r>
          </a:p>
        </p:txBody>
      </p:sp>
      <p:pic>
        <p:nvPicPr>
          <p:cNvPr id="5" name="Picture 2" descr="http://forum.remonstranten-berlin.de/uploads/2010/02/aminius_achterkant.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546558" y="1720827"/>
            <a:ext cx="2843224" cy="3876554"/>
          </a:xfrm>
          <a:prstGeom prst="rect">
            <a:avLst/>
          </a:prstGeom>
          <a:noFill/>
        </p:spPr>
      </p:pic>
    </p:spTree>
    <p:extLst>
      <p:ext uri="{BB962C8B-B14F-4D97-AF65-F5344CB8AC3E}">
        <p14:creationId xmlns:p14="http://schemas.microsoft.com/office/powerpoint/2010/main" xmlns="" val="342510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322744"/>
            <a:ext cx="8586952" cy="437042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b="1" dirty="0">
                <a:solidFill>
                  <a:srgbClr val="00FFFF"/>
                </a:solidFill>
                <a:effectLst>
                  <a:outerShdw blurRad="38100" dist="38100" dir="2700000" algn="tl">
                    <a:srgbClr val="000000">
                      <a:alpha val="43137"/>
                    </a:srgbClr>
                  </a:outerShdw>
                </a:effectLst>
                <a:ea typeface="+mj-ea"/>
                <a:cs typeface="+mj-cs"/>
              </a:rPr>
              <a:t>Matthew 12:31-32 (NASB)</a:t>
            </a:r>
          </a:p>
          <a:p>
            <a:pPr algn="just">
              <a:spcBef>
                <a:spcPts val="600"/>
              </a:spcBef>
              <a:spcAft>
                <a:spcPts val="600"/>
              </a:spcAft>
            </a:pPr>
            <a:r>
              <a:rPr lang="en-US" altLang="en-US" sz="3200" kern="0" dirty="0">
                <a:solidFill>
                  <a:schemeClr val="bg1"/>
                </a:solidFill>
              </a:rPr>
              <a:t>“</a:t>
            </a:r>
            <a:r>
              <a:rPr lang="en-US" sz="3200" dirty="0">
                <a:solidFill>
                  <a:schemeClr val="bg1"/>
                </a:solidFill>
              </a:rPr>
              <a:t>Therefore I say to you, any sin and blasphemy shall be forgiven people, but blasphemy against the Spirit shall not be forgiven. Whoever speaks a word against the Son of Man, it shall be forgiven him; but whoever speaks against the Holy Spirit, it shall not be forgiven him, either in this age or in the </a:t>
            </a:r>
            <a:r>
              <a:rPr lang="en-US" sz="3200" i="1" dirty="0">
                <a:solidFill>
                  <a:schemeClr val="bg1"/>
                </a:solidFill>
              </a:rPr>
              <a:t>age</a:t>
            </a:r>
            <a:r>
              <a:rPr lang="en-US" sz="3200" dirty="0">
                <a:solidFill>
                  <a:schemeClr val="bg1"/>
                </a:solidFill>
              </a:rPr>
              <a:t> to come.”</a:t>
            </a:r>
            <a:endParaRPr lang="en-US" altLang="en-US" sz="3200" kern="0" dirty="0">
              <a:solidFill>
                <a:schemeClr val="bg1"/>
              </a:solidFill>
            </a:endParaRPr>
          </a:p>
        </p:txBody>
      </p:sp>
    </p:spTree>
    <p:extLst>
      <p:ext uri="{BB962C8B-B14F-4D97-AF65-F5344CB8AC3E}">
        <p14:creationId xmlns:p14="http://schemas.microsoft.com/office/powerpoint/2010/main" xmlns="" val="9321734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1524000" y="263956"/>
            <a:ext cx="6248400" cy="1066800"/>
          </a:xfrm>
        </p:spPr>
        <p:txBody>
          <a:bodyPr/>
          <a:lstStyle/>
          <a:p>
            <a:pPr algn="ctr" eaLnBrk="1" hangingPunct="1">
              <a:lnSpc>
                <a:spcPct val="100000"/>
              </a:lnSpc>
            </a:pPr>
            <a:r>
              <a:rPr lang="en-US" altLang="en-US" sz="4000" dirty="0">
                <a:solidFill>
                  <a:srgbClr val="00FFFF"/>
                </a:solidFill>
                <a:effectLst>
                  <a:outerShdw blurRad="38100" dist="38100" dir="2700000" algn="tl">
                    <a:srgbClr val="000000">
                      <a:alpha val="43137"/>
                    </a:srgbClr>
                  </a:outerShdw>
                </a:effectLst>
                <a:latin typeface="+mn-lt"/>
              </a:rPr>
              <a:t>Matthew 12:31-32</a:t>
            </a:r>
          </a:p>
        </p:txBody>
      </p:sp>
      <p:sp>
        <p:nvSpPr>
          <p:cNvPr id="17411" name="Rectangle 7"/>
          <p:cNvSpPr>
            <a:spLocks noGrp="1" noChangeArrowheads="1"/>
          </p:cNvSpPr>
          <p:nvPr>
            <p:ph type="body" idx="1"/>
          </p:nvPr>
        </p:nvSpPr>
        <p:spPr>
          <a:xfrm>
            <a:off x="923827" y="1602556"/>
            <a:ext cx="7133734" cy="3807643"/>
          </a:xfrm>
        </p:spPr>
        <p:txBody>
          <a:bodyPr/>
          <a:lstStyle/>
          <a:p>
            <a:pPr marL="687388" indent="-687388" eaLnBrk="1" hangingPunct="1">
              <a:spcBef>
                <a:spcPts val="1200"/>
              </a:spcBef>
              <a:spcAft>
                <a:spcPts val="1200"/>
              </a:spcAft>
              <a:buSzPct val="100000"/>
              <a:buAutoNum type="romanUcPeriod"/>
            </a:pPr>
            <a:r>
              <a:rPr lang="en-US" altLang="en-US" sz="3600" dirty="0">
                <a:solidFill>
                  <a:schemeClr val="bg1"/>
                </a:solidFill>
                <a:latin typeface="Calibri" panose="020F0502020204030204" pitchFamily="34" charset="0"/>
                <a:cs typeface="Calibri" panose="020F0502020204030204" pitchFamily="34" charset="0"/>
              </a:rPr>
              <a:t>Context</a:t>
            </a:r>
          </a:p>
          <a:p>
            <a:pPr marL="687388" indent="-687388" eaLnBrk="1" hangingPunct="1">
              <a:spcBef>
                <a:spcPts val="1200"/>
              </a:spcBef>
              <a:spcAft>
                <a:spcPts val="1200"/>
              </a:spcAft>
              <a:buSzPct val="100000"/>
              <a:buAutoNum type="romanUcPeriod"/>
            </a:pPr>
            <a:r>
              <a:rPr lang="en-US" altLang="en-US" sz="3600" dirty="0">
                <a:solidFill>
                  <a:schemeClr val="bg1"/>
                </a:solidFill>
                <a:latin typeface="Calibri" panose="020F0502020204030204" pitchFamily="34" charset="0"/>
                <a:cs typeface="Calibri" panose="020F0502020204030204" pitchFamily="34" charset="0"/>
              </a:rPr>
              <a:t>Five key questions</a:t>
            </a:r>
          </a:p>
          <a:p>
            <a:pPr marL="687388" indent="-687388" eaLnBrk="1" hangingPunct="1">
              <a:spcBef>
                <a:spcPts val="1200"/>
              </a:spcBef>
              <a:spcAft>
                <a:spcPts val="1200"/>
              </a:spcAft>
              <a:buSzPct val="100000"/>
              <a:buAutoNum type="romanUcPeriod"/>
            </a:pPr>
            <a:r>
              <a:rPr lang="en-US" altLang="en-US" sz="3600" dirty="0">
                <a:solidFill>
                  <a:schemeClr val="bg1"/>
                </a:solidFill>
                <a:latin typeface="Calibri" panose="020F0502020204030204" pitchFamily="34" charset="0"/>
                <a:cs typeface="Calibri" panose="020F0502020204030204" pitchFamily="34" charset="0"/>
              </a:rPr>
              <a:t>Summary</a:t>
            </a:r>
          </a:p>
          <a:p>
            <a:pPr marL="687388" indent="-687388" eaLnBrk="1" hangingPunct="1">
              <a:spcBef>
                <a:spcPts val="1200"/>
              </a:spcBef>
              <a:spcAft>
                <a:spcPts val="1200"/>
              </a:spcAft>
              <a:buSzPct val="100000"/>
              <a:buAutoNum type="romanUcPeriod"/>
            </a:pPr>
            <a:r>
              <a:rPr lang="en-US" altLang="en-US" sz="3600" dirty="0">
                <a:solidFill>
                  <a:schemeClr val="bg1"/>
                </a:solidFill>
                <a:latin typeface="Calibri" panose="020F0502020204030204" pitchFamily="34" charset="0"/>
                <a:cs typeface="Calibri" panose="020F0502020204030204" pitchFamily="34" charset="0"/>
              </a:rPr>
              <a:t>Is suicide the unpardonable sin?</a:t>
            </a:r>
          </a:p>
        </p:txBody>
      </p:sp>
    </p:spTree>
  </p:cSld>
  <p:clrMapOvr>
    <a:masterClrMapping/>
  </p:clrMapOvr>
  <p:transition>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1524000" y="263956"/>
            <a:ext cx="6248400" cy="1066800"/>
          </a:xfrm>
        </p:spPr>
        <p:txBody>
          <a:bodyPr/>
          <a:lstStyle/>
          <a:p>
            <a:pPr algn="ctr" eaLnBrk="1" hangingPunct="1">
              <a:lnSpc>
                <a:spcPct val="100000"/>
              </a:lnSpc>
            </a:pPr>
            <a:r>
              <a:rPr lang="en-US" altLang="en-US" sz="4000" dirty="0">
                <a:solidFill>
                  <a:srgbClr val="00FFFF"/>
                </a:solidFill>
                <a:effectLst>
                  <a:outerShdw blurRad="38100" dist="38100" dir="2700000" algn="tl">
                    <a:srgbClr val="000000">
                      <a:alpha val="43137"/>
                    </a:srgbClr>
                  </a:outerShdw>
                </a:effectLst>
                <a:latin typeface="+mn-lt"/>
              </a:rPr>
              <a:t>Matthew 12:31-32</a:t>
            </a:r>
          </a:p>
        </p:txBody>
      </p:sp>
      <p:sp>
        <p:nvSpPr>
          <p:cNvPr id="17411" name="Rectangle 7"/>
          <p:cNvSpPr>
            <a:spLocks noGrp="1" noChangeArrowheads="1"/>
          </p:cNvSpPr>
          <p:nvPr>
            <p:ph type="body" idx="1"/>
          </p:nvPr>
        </p:nvSpPr>
        <p:spPr>
          <a:xfrm>
            <a:off x="923827" y="1602556"/>
            <a:ext cx="7133734" cy="3807643"/>
          </a:xfrm>
        </p:spPr>
        <p:txBody>
          <a:bodyPr/>
          <a:lstStyle/>
          <a:p>
            <a:pPr marL="687388" indent="-687388" eaLnBrk="1" hangingPunct="1">
              <a:spcBef>
                <a:spcPts val="1200"/>
              </a:spcBef>
              <a:spcAft>
                <a:spcPts val="1200"/>
              </a:spcAft>
              <a:buSzPct val="100000"/>
              <a:buAutoNum type="romanUcPeriod"/>
            </a:pPr>
            <a:r>
              <a:rPr lang="en-US" altLang="en-US" sz="3600" b="1" u="sng" dirty="0">
                <a:solidFill>
                  <a:srgbClr val="FFFFCC"/>
                </a:solidFill>
              </a:rPr>
              <a:t>Context:</a:t>
            </a:r>
            <a:r>
              <a:rPr lang="en-US" altLang="en-US" sz="3600" b="1" dirty="0">
                <a:solidFill>
                  <a:srgbClr val="FFFFCC"/>
                </a:solidFill>
              </a:rPr>
              <a:t> </a:t>
            </a:r>
            <a:r>
              <a:rPr lang="en-US" altLang="en-US" sz="3600" b="1" u="sng" dirty="0">
                <a:solidFill>
                  <a:srgbClr val="FFFFCC"/>
                </a:solidFill>
              </a:rPr>
              <a:t>(Matt 12:22-30)</a:t>
            </a:r>
          </a:p>
          <a:p>
            <a:pPr marL="687388" indent="-687388" eaLnBrk="1" hangingPunct="1">
              <a:spcBef>
                <a:spcPts val="1200"/>
              </a:spcBef>
              <a:spcAft>
                <a:spcPts val="1200"/>
              </a:spcAft>
              <a:buSzPct val="100000"/>
              <a:buAutoNum type="romanUcPeriod"/>
            </a:pPr>
            <a:r>
              <a:rPr lang="en-US" altLang="en-US" sz="3600" dirty="0">
                <a:solidFill>
                  <a:schemeClr val="bg1"/>
                </a:solidFill>
                <a:latin typeface="Calibri" panose="020F0502020204030204" pitchFamily="34" charset="0"/>
                <a:cs typeface="Calibri" panose="020F0502020204030204" pitchFamily="34" charset="0"/>
              </a:rPr>
              <a:t>Five key questions</a:t>
            </a:r>
          </a:p>
          <a:p>
            <a:pPr marL="687388" indent="-687388" eaLnBrk="1" hangingPunct="1">
              <a:spcBef>
                <a:spcPts val="1200"/>
              </a:spcBef>
              <a:spcAft>
                <a:spcPts val="1200"/>
              </a:spcAft>
              <a:buSzPct val="100000"/>
              <a:buAutoNum type="romanUcPeriod"/>
            </a:pPr>
            <a:r>
              <a:rPr lang="en-US" altLang="en-US" sz="3600" dirty="0">
                <a:solidFill>
                  <a:schemeClr val="bg1"/>
                </a:solidFill>
                <a:latin typeface="Calibri" panose="020F0502020204030204" pitchFamily="34" charset="0"/>
                <a:cs typeface="Calibri" panose="020F0502020204030204" pitchFamily="34" charset="0"/>
              </a:rPr>
              <a:t>Summary</a:t>
            </a:r>
          </a:p>
          <a:p>
            <a:pPr marL="687388" indent="-687388" eaLnBrk="1" hangingPunct="1">
              <a:spcBef>
                <a:spcPts val="1200"/>
              </a:spcBef>
              <a:spcAft>
                <a:spcPts val="1200"/>
              </a:spcAft>
              <a:buSzPct val="100000"/>
              <a:buAutoNum type="romanUcPeriod"/>
            </a:pPr>
            <a:r>
              <a:rPr lang="en-US" altLang="en-US" sz="3600" dirty="0">
                <a:solidFill>
                  <a:schemeClr val="bg1"/>
                </a:solidFill>
                <a:latin typeface="Calibri" panose="020F0502020204030204" pitchFamily="34" charset="0"/>
                <a:cs typeface="Calibri" panose="020F0502020204030204" pitchFamily="34" charset="0"/>
              </a:rPr>
              <a:t>Is suicide the unpardonable sin?</a:t>
            </a:r>
          </a:p>
        </p:txBody>
      </p:sp>
    </p:spTree>
    <p:extLst>
      <p:ext uri="{BB962C8B-B14F-4D97-AF65-F5344CB8AC3E}">
        <p14:creationId xmlns:p14="http://schemas.microsoft.com/office/powerpoint/2010/main" xmlns="" val="683582805"/>
      </p:ext>
    </p:extLst>
  </p:cSld>
  <p:clrMapOvr>
    <a:masterClrMapping/>
  </p:clrMapOvr>
  <p:transition>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1524000" y="263956"/>
            <a:ext cx="6248400" cy="1066800"/>
          </a:xfrm>
        </p:spPr>
        <p:txBody>
          <a:bodyPr/>
          <a:lstStyle/>
          <a:p>
            <a:pPr algn="ctr" eaLnBrk="1" hangingPunct="1">
              <a:lnSpc>
                <a:spcPct val="100000"/>
              </a:lnSpc>
            </a:pPr>
            <a:r>
              <a:rPr lang="en-US" altLang="en-US" sz="4000" dirty="0">
                <a:solidFill>
                  <a:srgbClr val="00FFFF"/>
                </a:solidFill>
                <a:effectLst>
                  <a:outerShdw blurRad="38100" dist="38100" dir="2700000" algn="tl">
                    <a:srgbClr val="000000">
                      <a:alpha val="43137"/>
                    </a:srgbClr>
                  </a:outerShdw>
                </a:effectLst>
                <a:latin typeface="+mn-lt"/>
              </a:rPr>
              <a:t>Matthew 12:31-32</a:t>
            </a:r>
          </a:p>
        </p:txBody>
      </p:sp>
      <p:sp>
        <p:nvSpPr>
          <p:cNvPr id="17411" name="Rectangle 7"/>
          <p:cNvSpPr>
            <a:spLocks noGrp="1" noChangeArrowheads="1"/>
          </p:cNvSpPr>
          <p:nvPr>
            <p:ph type="body" idx="1"/>
          </p:nvPr>
        </p:nvSpPr>
        <p:spPr>
          <a:xfrm>
            <a:off x="923827" y="1602556"/>
            <a:ext cx="7133734" cy="3807643"/>
          </a:xfrm>
        </p:spPr>
        <p:txBody>
          <a:bodyPr/>
          <a:lstStyle/>
          <a:p>
            <a:pPr marL="687388" indent="-687388" eaLnBrk="1" hangingPunct="1">
              <a:spcBef>
                <a:spcPts val="1200"/>
              </a:spcBef>
              <a:spcAft>
                <a:spcPts val="1200"/>
              </a:spcAft>
              <a:buSzPct val="100000"/>
              <a:buAutoNum type="romanUcPeriod"/>
            </a:pPr>
            <a:r>
              <a:rPr lang="en-US" altLang="en-US" sz="3600" dirty="0">
                <a:solidFill>
                  <a:schemeClr val="bg1"/>
                </a:solidFill>
                <a:latin typeface="Calibri" panose="020F0502020204030204" pitchFamily="34" charset="0"/>
                <a:cs typeface="Calibri" panose="020F0502020204030204" pitchFamily="34" charset="0"/>
              </a:rPr>
              <a:t>Context: (Matt 12:22-30)</a:t>
            </a:r>
          </a:p>
          <a:p>
            <a:pPr marL="687388" indent="-687388" eaLnBrk="1" hangingPunct="1">
              <a:spcBef>
                <a:spcPts val="1200"/>
              </a:spcBef>
              <a:spcAft>
                <a:spcPts val="1200"/>
              </a:spcAft>
              <a:buSzPct val="100000"/>
              <a:buAutoNum type="romanUcPeriod"/>
            </a:pPr>
            <a:r>
              <a:rPr lang="en-US" altLang="en-US" sz="3600" b="1" u="sng" dirty="0">
                <a:solidFill>
                  <a:srgbClr val="FFFFCC"/>
                </a:solidFill>
              </a:rPr>
              <a:t>Five key questions</a:t>
            </a:r>
          </a:p>
          <a:p>
            <a:pPr marL="687388" indent="-687388" eaLnBrk="1" hangingPunct="1">
              <a:spcBef>
                <a:spcPts val="1200"/>
              </a:spcBef>
              <a:spcAft>
                <a:spcPts val="1200"/>
              </a:spcAft>
              <a:buSzPct val="100000"/>
              <a:buAutoNum type="romanUcPeriod"/>
            </a:pPr>
            <a:r>
              <a:rPr lang="en-US" altLang="en-US" sz="3600" dirty="0">
                <a:solidFill>
                  <a:schemeClr val="bg1"/>
                </a:solidFill>
                <a:latin typeface="Calibri" panose="020F0502020204030204" pitchFamily="34" charset="0"/>
                <a:cs typeface="Calibri" panose="020F0502020204030204" pitchFamily="34" charset="0"/>
              </a:rPr>
              <a:t>Summary</a:t>
            </a:r>
          </a:p>
          <a:p>
            <a:pPr marL="687388" indent="-687388" eaLnBrk="1" hangingPunct="1">
              <a:spcBef>
                <a:spcPts val="1200"/>
              </a:spcBef>
              <a:spcAft>
                <a:spcPts val="1200"/>
              </a:spcAft>
              <a:buSzPct val="100000"/>
              <a:buAutoNum type="romanUcPeriod"/>
            </a:pPr>
            <a:r>
              <a:rPr lang="en-US" altLang="en-US" sz="3600" dirty="0">
                <a:solidFill>
                  <a:schemeClr val="bg1"/>
                </a:solidFill>
                <a:latin typeface="Calibri" panose="020F0502020204030204" pitchFamily="34" charset="0"/>
                <a:cs typeface="Calibri" panose="020F0502020204030204" pitchFamily="34" charset="0"/>
              </a:rPr>
              <a:t>Is suicide the unpardonable sin?</a:t>
            </a:r>
          </a:p>
        </p:txBody>
      </p:sp>
    </p:spTree>
    <p:extLst>
      <p:ext uri="{BB962C8B-B14F-4D97-AF65-F5344CB8AC3E}">
        <p14:creationId xmlns:p14="http://schemas.microsoft.com/office/powerpoint/2010/main" xmlns="" val="900191807"/>
      </p:ext>
    </p:extLst>
  </p:cSld>
  <p:clrMapOvr>
    <a:masterClrMapping/>
  </p:clrMapOvr>
  <p:transition>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401216" y="254529"/>
            <a:ext cx="8444204" cy="791846"/>
          </a:xfrm>
        </p:spPr>
        <p:txBody>
          <a:bodyPr/>
          <a:lstStyle/>
          <a:p>
            <a:pPr algn="ctr" eaLnBrk="1" hangingPunct="1">
              <a:lnSpc>
                <a:spcPct val="100000"/>
              </a:lnSpc>
            </a:pPr>
            <a:r>
              <a:rPr lang="en-US" altLang="en-US" sz="4000" dirty="0">
                <a:solidFill>
                  <a:srgbClr val="00FFFF"/>
                </a:solidFill>
                <a:effectLst>
                  <a:outerShdw blurRad="38100" dist="38100" dir="2700000" algn="tl">
                    <a:srgbClr val="000000">
                      <a:alpha val="43137"/>
                    </a:srgbClr>
                  </a:outerShdw>
                </a:effectLst>
                <a:latin typeface="+mn-lt"/>
              </a:rPr>
              <a:t>II. Five Key Questions (Matt. 12:31-32)</a:t>
            </a:r>
          </a:p>
        </p:txBody>
      </p:sp>
      <p:sp>
        <p:nvSpPr>
          <p:cNvPr id="17411" name="Rectangle 7"/>
          <p:cNvSpPr>
            <a:spLocks noGrp="1" noChangeArrowheads="1"/>
          </p:cNvSpPr>
          <p:nvPr>
            <p:ph type="body" idx="1"/>
          </p:nvPr>
        </p:nvSpPr>
        <p:spPr>
          <a:xfrm>
            <a:off x="158619" y="1150070"/>
            <a:ext cx="8873413" cy="4722828"/>
          </a:xfrm>
        </p:spPr>
        <p:txBody>
          <a:bodyPr/>
          <a:lstStyle/>
          <a:p>
            <a:pPr marL="573088" indent="-573088" eaLnBrk="1" hangingPunct="1">
              <a:spcBef>
                <a:spcPts val="600"/>
              </a:spcBef>
              <a:spcAft>
                <a:spcPts val="600"/>
              </a:spcAft>
              <a:buSzPct val="100000"/>
              <a:buAutoNum type="arabicPeriod"/>
            </a:pPr>
            <a:r>
              <a:rPr lang="en-US" altLang="en-US" dirty="0">
                <a:solidFill>
                  <a:schemeClr val="bg1"/>
                </a:solidFill>
                <a:latin typeface="Calibri" panose="020F0502020204030204" pitchFamily="34" charset="0"/>
                <a:cs typeface="Calibri" panose="020F0502020204030204" pitchFamily="34" charset="0"/>
              </a:rPr>
              <a:t>What is the blasphemy against the Holy Spirit?</a:t>
            </a:r>
          </a:p>
          <a:p>
            <a:pPr marL="573088" indent="-573088" eaLnBrk="1" hangingPunct="1">
              <a:spcBef>
                <a:spcPts val="600"/>
              </a:spcBef>
              <a:spcAft>
                <a:spcPts val="600"/>
              </a:spcAft>
              <a:buSzPct val="100000"/>
              <a:buAutoNum type="arabicPeriod"/>
            </a:pPr>
            <a:r>
              <a:rPr lang="en-US" altLang="en-US" dirty="0">
                <a:solidFill>
                  <a:schemeClr val="bg1"/>
                </a:solidFill>
                <a:latin typeface="Calibri" panose="020F0502020204030204" pitchFamily="34" charset="0"/>
                <a:cs typeface="Calibri" panose="020F0502020204030204" pitchFamily="34" charset="0"/>
              </a:rPr>
              <a:t>Who committed the blasphemy of this sin?</a:t>
            </a:r>
          </a:p>
          <a:p>
            <a:pPr marL="573088" indent="-573088" eaLnBrk="1" hangingPunct="1">
              <a:spcBef>
                <a:spcPts val="600"/>
              </a:spcBef>
              <a:spcAft>
                <a:spcPts val="600"/>
              </a:spcAft>
              <a:buSzPct val="100000"/>
              <a:buAutoNum type="arabicPeriod"/>
            </a:pPr>
            <a:r>
              <a:rPr lang="en-US" altLang="en-US" dirty="0">
                <a:solidFill>
                  <a:schemeClr val="bg1"/>
                </a:solidFill>
                <a:latin typeface="Calibri" panose="020F0502020204030204" pitchFamily="34" charset="0"/>
                <a:cs typeface="Calibri" panose="020F0502020204030204" pitchFamily="34" charset="0"/>
              </a:rPr>
              <a:t>What did this sin reveal?</a:t>
            </a:r>
          </a:p>
          <a:p>
            <a:pPr marL="573088" indent="-573088" eaLnBrk="1" hangingPunct="1">
              <a:spcBef>
                <a:spcPts val="600"/>
              </a:spcBef>
              <a:spcAft>
                <a:spcPts val="600"/>
              </a:spcAft>
              <a:buSzPct val="100000"/>
              <a:buAutoNum type="arabicPeriod"/>
            </a:pPr>
            <a:r>
              <a:rPr lang="en-US" altLang="en-US" dirty="0">
                <a:solidFill>
                  <a:schemeClr val="bg1"/>
                </a:solidFill>
                <a:latin typeface="Calibri" panose="020F0502020204030204" pitchFamily="34" charset="0"/>
                <a:cs typeface="Calibri" panose="020F0502020204030204" pitchFamily="34" charset="0"/>
              </a:rPr>
              <a:t>Why can’t this sin be forgiven?</a:t>
            </a:r>
          </a:p>
          <a:p>
            <a:pPr marL="573088" indent="-573088" eaLnBrk="1" hangingPunct="1">
              <a:spcBef>
                <a:spcPts val="600"/>
              </a:spcBef>
              <a:spcAft>
                <a:spcPts val="600"/>
              </a:spcAft>
              <a:buSzPct val="100000"/>
              <a:buAutoNum type="arabicPeriod"/>
            </a:pPr>
            <a:r>
              <a:rPr lang="en-US" altLang="en-US" dirty="0">
                <a:solidFill>
                  <a:schemeClr val="bg1"/>
                </a:solidFill>
                <a:latin typeface="Calibri" panose="020F0502020204030204" pitchFamily="34" charset="0"/>
                <a:cs typeface="Calibri" panose="020F0502020204030204" pitchFamily="34" charset="0"/>
              </a:rPr>
              <a:t>Can this sin be committed today?</a:t>
            </a:r>
          </a:p>
        </p:txBody>
      </p:sp>
      <p:sp>
        <p:nvSpPr>
          <p:cNvPr id="4" name="TextBox 3"/>
          <p:cNvSpPr txBox="1"/>
          <p:nvPr/>
        </p:nvSpPr>
        <p:spPr>
          <a:xfrm>
            <a:off x="1045029" y="6158204"/>
            <a:ext cx="7352522" cy="369332"/>
          </a:xfrm>
          <a:prstGeom prst="rect">
            <a:avLst/>
          </a:prstGeom>
          <a:noFill/>
        </p:spPr>
        <p:txBody>
          <a:bodyPr wrap="square" rtlCol="0">
            <a:spAutoFit/>
          </a:bodyPr>
          <a:lstStyle/>
          <a:p>
            <a:pPr algn="ctr"/>
            <a:r>
              <a:rPr lang="en-US" dirty="0">
                <a:solidFill>
                  <a:schemeClr val="bg1"/>
                </a:solidFill>
              </a:rPr>
              <a:t>Dennis Rokser, </a:t>
            </a:r>
            <a:r>
              <a:rPr lang="en-US" i="1" dirty="0">
                <a:solidFill>
                  <a:schemeClr val="bg1"/>
                </a:solidFill>
              </a:rPr>
              <a:t>Shall Never Perish</a:t>
            </a:r>
            <a:r>
              <a:rPr lang="en-US" dirty="0">
                <a:solidFill>
                  <a:schemeClr val="bg1"/>
                </a:solidFill>
              </a:rPr>
              <a:t>, 227-236</a:t>
            </a:r>
          </a:p>
        </p:txBody>
      </p:sp>
    </p:spTree>
  </p:cSld>
  <p:clrMapOvr>
    <a:masterClrMapping/>
  </p:clrMapOvr>
  <p:transition>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401216" y="254529"/>
            <a:ext cx="8444204" cy="791846"/>
          </a:xfrm>
        </p:spPr>
        <p:txBody>
          <a:bodyPr/>
          <a:lstStyle/>
          <a:p>
            <a:pPr algn="ctr" eaLnBrk="1" hangingPunct="1">
              <a:lnSpc>
                <a:spcPct val="100000"/>
              </a:lnSpc>
            </a:pPr>
            <a:r>
              <a:rPr lang="en-US" altLang="en-US" sz="4000" dirty="0">
                <a:solidFill>
                  <a:srgbClr val="00FFFF"/>
                </a:solidFill>
                <a:effectLst>
                  <a:outerShdw blurRad="38100" dist="38100" dir="2700000" algn="tl">
                    <a:srgbClr val="000000">
                      <a:alpha val="43137"/>
                    </a:srgbClr>
                  </a:outerShdw>
                </a:effectLst>
                <a:latin typeface="+mn-lt"/>
              </a:rPr>
              <a:t>II. Five Key Questions (Matt. 12:31-32)</a:t>
            </a:r>
          </a:p>
        </p:txBody>
      </p:sp>
      <p:sp>
        <p:nvSpPr>
          <p:cNvPr id="17411" name="Rectangle 7"/>
          <p:cNvSpPr>
            <a:spLocks noGrp="1" noChangeArrowheads="1"/>
          </p:cNvSpPr>
          <p:nvPr>
            <p:ph type="body" idx="1"/>
          </p:nvPr>
        </p:nvSpPr>
        <p:spPr>
          <a:xfrm>
            <a:off x="158619" y="1150070"/>
            <a:ext cx="8873413" cy="4722828"/>
          </a:xfrm>
        </p:spPr>
        <p:txBody>
          <a:bodyPr/>
          <a:lstStyle/>
          <a:p>
            <a:pPr marL="573088" indent="-573088" eaLnBrk="1" hangingPunct="1">
              <a:spcBef>
                <a:spcPts val="600"/>
              </a:spcBef>
              <a:spcAft>
                <a:spcPts val="600"/>
              </a:spcAft>
              <a:buSzPct val="100000"/>
              <a:buAutoNum type="arabicPeriod"/>
            </a:pPr>
            <a:r>
              <a:rPr lang="en-US" altLang="en-US" b="1" u="sng" dirty="0">
                <a:solidFill>
                  <a:srgbClr val="FFFFCC"/>
                </a:solidFill>
              </a:rPr>
              <a:t>What is the blasphemy against the Holy Spirit?</a:t>
            </a:r>
          </a:p>
          <a:p>
            <a:pPr marL="573088" indent="-573088" eaLnBrk="1" hangingPunct="1">
              <a:spcBef>
                <a:spcPts val="600"/>
              </a:spcBef>
              <a:spcAft>
                <a:spcPts val="600"/>
              </a:spcAft>
              <a:buSzPct val="100000"/>
              <a:buAutoNum type="arabicPeriod"/>
            </a:pPr>
            <a:r>
              <a:rPr lang="en-US" altLang="en-US" dirty="0">
                <a:solidFill>
                  <a:schemeClr val="bg1"/>
                </a:solidFill>
                <a:latin typeface="Calibri" panose="020F0502020204030204" pitchFamily="34" charset="0"/>
                <a:cs typeface="Calibri" panose="020F0502020204030204" pitchFamily="34" charset="0"/>
              </a:rPr>
              <a:t>Who committed the blasphemy of this sin?</a:t>
            </a:r>
          </a:p>
          <a:p>
            <a:pPr marL="573088" indent="-573088" eaLnBrk="1" hangingPunct="1">
              <a:spcBef>
                <a:spcPts val="600"/>
              </a:spcBef>
              <a:spcAft>
                <a:spcPts val="600"/>
              </a:spcAft>
              <a:buSzPct val="100000"/>
              <a:buAutoNum type="arabicPeriod"/>
            </a:pPr>
            <a:r>
              <a:rPr lang="en-US" altLang="en-US" dirty="0">
                <a:solidFill>
                  <a:schemeClr val="bg1"/>
                </a:solidFill>
                <a:latin typeface="Calibri" panose="020F0502020204030204" pitchFamily="34" charset="0"/>
                <a:cs typeface="Calibri" panose="020F0502020204030204" pitchFamily="34" charset="0"/>
              </a:rPr>
              <a:t>What did this sin reveal?</a:t>
            </a:r>
          </a:p>
          <a:p>
            <a:pPr marL="573088" indent="-573088" eaLnBrk="1" hangingPunct="1">
              <a:spcBef>
                <a:spcPts val="600"/>
              </a:spcBef>
              <a:spcAft>
                <a:spcPts val="600"/>
              </a:spcAft>
              <a:buSzPct val="100000"/>
              <a:buAutoNum type="arabicPeriod"/>
            </a:pPr>
            <a:r>
              <a:rPr lang="en-US" altLang="en-US" dirty="0">
                <a:solidFill>
                  <a:schemeClr val="bg1"/>
                </a:solidFill>
                <a:latin typeface="Calibri" panose="020F0502020204030204" pitchFamily="34" charset="0"/>
                <a:cs typeface="Calibri" panose="020F0502020204030204" pitchFamily="34" charset="0"/>
              </a:rPr>
              <a:t>Why can’t this sin be forgiven?</a:t>
            </a:r>
          </a:p>
          <a:p>
            <a:pPr marL="573088" indent="-573088" eaLnBrk="1" hangingPunct="1">
              <a:spcBef>
                <a:spcPts val="600"/>
              </a:spcBef>
              <a:spcAft>
                <a:spcPts val="600"/>
              </a:spcAft>
              <a:buSzPct val="100000"/>
              <a:buAutoNum type="arabicPeriod"/>
            </a:pPr>
            <a:r>
              <a:rPr lang="en-US" altLang="en-US" dirty="0">
                <a:solidFill>
                  <a:schemeClr val="bg1"/>
                </a:solidFill>
                <a:latin typeface="Calibri" panose="020F0502020204030204" pitchFamily="34" charset="0"/>
                <a:cs typeface="Calibri" panose="020F0502020204030204" pitchFamily="34" charset="0"/>
              </a:rPr>
              <a:t>Can this sin be committed today?</a:t>
            </a:r>
          </a:p>
        </p:txBody>
      </p:sp>
      <p:sp>
        <p:nvSpPr>
          <p:cNvPr id="4" name="TextBox 3"/>
          <p:cNvSpPr txBox="1"/>
          <p:nvPr/>
        </p:nvSpPr>
        <p:spPr>
          <a:xfrm>
            <a:off x="1045029" y="6158204"/>
            <a:ext cx="7352522" cy="369332"/>
          </a:xfrm>
          <a:prstGeom prst="rect">
            <a:avLst/>
          </a:prstGeom>
          <a:noFill/>
        </p:spPr>
        <p:txBody>
          <a:bodyPr wrap="square" rtlCol="0">
            <a:spAutoFit/>
          </a:bodyPr>
          <a:lstStyle/>
          <a:p>
            <a:pPr algn="ctr"/>
            <a:r>
              <a:rPr lang="en-US" dirty="0">
                <a:solidFill>
                  <a:schemeClr val="bg1"/>
                </a:solidFill>
              </a:rPr>
              <a:t>Dennis Rokser, </a:t>
            </a:r>
            <a:r>
              <a:rPr lang="en-US" i="1" dirty="0">
                <a:solidFill>
                  <a:schemeClr val="bg1"/>
                </a:solidFill>
              </a:rPr>
              <a:t>Shall Never Perish</a:t>
            </a:r>
            <a:r>
              <a:rPr lang="en-US" dirty="0">
                <a:solidFill>
                  <a:schemeClr val="bg1"/>
                </a:solidFill>
              </a:rPr>
              <a:t>, 227-236</a:t>
            </a:r>
          </a:p>
        </p:txBody>
      </p:sp>
    </p:spTree>
    <p:extLst>
      <p:ext uri="{BB962C8B-B14F-4D97-AF65-F5344CB8AC3E}">
        <p14:creationId xmlns:p14="http://schemas.microsoft.com/office/powerpoint/2010/main" xmlns="" val="2177149129"/>
      </p:ext>
    </p:extLst>
  </p:cSld>
  <p:clrMapOvr>
    <a:masterClrMapping/>
  </p:clrMapOvr>
  <p:transition>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401216" y="254529"/>
            <a:ext cx="8444204" cy="791846"/>
          </a:xfrm>
        </p:spPr>
        <p:txBody>
          <a:bodyPr/>
          <a:lstStyle/>
          <a:p>
            <a:pPr algn="ctr" eaLnBrk="1" hangingPunct="1">
              <a:lnSpc>
                <a:spcPct val="100000"/>
              </a:lnSpc>
            </a:pPr>
            <a:r>
              <a:rPr lang="en-US" altLang="en-US" sz="4000" dirty="0">
                <a:solidFill>
                  <a:srgbClr val="00FFFF"/>
                </a:solidFill>
                <a:effectLst>
                  <a:outerShdw blurRad="38100" dist="38100" dir="2700000" algn="tl">
                    <a:srgbClr val="000000">
                      <a:alpha val="43137"/>
                    </a:srgbClr>
                  </a:outerShdw>
                </a:effectLst>
                <a:latin typeface="+mn-lt"/>
              </a:rPr>
              <a:t>II. Five Key Questions (Matt. 12:31-32)</a:t>
            </a:r>
          </a:p>
        </p:txBody>
      </p:sp>
      <p:sp>
        <p:nvSpPr>
          <p:cNvPr id="17411" name="Rectangle 7"/>
          <p:cNvSpPr>
            <a:spLocks noGrp="1" noChangeArrowheads="1"/>
          </p:cNvSpPr>
          <p:nvPr>
            <p:ph type="body" idx="1"/>
          </p:nvPr>
        </p:nvSpPr>
        <p:spPr>
          <a:xfrm>
            <a:off x="158619" y="1150070"/>
            <a:ext cx="8873413" cy="4722828"/>
          </a:xfrm>
        </p:spPr>
        <p:txBody>
          <a:bodyPr/>
          <a:lstStyle/>
          <a:p>
            <a:pPr marL="573088" indent="-573088" eaLnBrk="1" hangingPunct="1">
              <a:spcBef>
                <a:spcPts val="600"/>
              </a:spcBef>
              <a:spcAft>
                <a:spcPts val="600"/>
              </a:spcAft>
              <a:buSzPct val="100000"/>
              <a:buAutoNum type="arabicPeriod"/>
            </a:pPr>
            <a:r>
              <a:rPr lang="en-US" altLang="en-US" dirty="0">
                <a:solidFill>
                  <a:schemeClr val="bg1"/>
                </a:solidFill>
                <a:latin typeface="Calibri" panose="020F0502020204030204" pitchFamily="34" charset="0"/>
                <a:cs typeface="Calibri" panose="020F0502020204030204" pitchFamily="34" charset="0"/>
              </a:rPr>
              <a:t>What is the blasphemy against the Holy Spirit?</a:t>
            </a:r>
          </a:p>
          <a:p>
            <a:pPr marL="573088" indent="-573088" eaLnBrk="1" hangingPunct="1">
              <a:spcBef>
                <a:spcPts val="600"/>
              </a:spcBef>
              <a:spcAft>
                <a:spcPts val="600"/>
              </a:spcAft>
              <a:buSzPct val="100000"/>
              <a:buAutoNum type="arabicPeriod"/>
            </a:pPr>
            <a:r>
              <a:rPr lang="en-US" altLang="en-US" b="1" u="sng" dirty="0">
                <a:solidFill>
                  <a:srgbClr val="FFFFCC"/>
                </a:solidFill>
              </a:rPr>
              <a:t>Who committed the blasphemy of this sin?</a:t>
            </a:r>
          </a:p>
          <a:p>
            <a:pPr marL="573088" indent="-573088" eaLnBrk="1" hangingPunct="1">
              <a:spcBef>
                <a:spcPts val="600"/>
              </a:spcBef>
              <a:spcAft>
                <a:spcPts val="600"/>
              </a:spcAft>
              <a:buSzPct val="100000"/>
              <a:buAutoNum type="arabicPeriod"/>
            </a:pPr>
            <a:r>
              <a:rPr lang="en-US" altLang="en-US" dirty="0">
                <a:solidFill>
                  <a:schemeClr val="bg1"/>
                </a:solidFill>
                <a:latin typeface="Calibri" panose="020F0502020204030204" pitchFamily="34" charset="0"/>
                <a:cs typeface="Calibri" panose="020F0502020204030204" pitchFamily="34" charset="0"/>
              </a:rPr>
              <a:t>What did this sin reveal?</a:t>
            </a:r>
          </a:p>
          <a:p>
            <a:pPr marL="573088" indent="-573088" eaLnBrk="1" hangingPunct="1">
              <a:spcBef>
                <a:spcPts val="600"/>
              </a:spcBef>
              <a:spcAft>
                <a:spcPts val="600"/>
              </a:spcAft>
              <a:buSzPct val="100000"/>
              <a:buAutoNum type="arabicPeriod"/>
            </a:pPr>
            <a:r>
              <a:rPr lang="en-US" altLang="en-US" dirty="0">
                <a:solidFill>
                  <a:schemeClr val="bg1"/>
                </a:solidFill>
                <a:latin typeface="Calibri" panose="020F0502020204030204" pitchFamily="34" charset="0"/>
                <a:cs typeface="Calibri" panose="020F0502020204030204" pitchFamily="34" charset="0"/>
              </a:rPr>
              <a:t>Why can’t this sin be forgiven?</a:t>
            </a:r>
          </a:p>
          <a:p>
            <a:pPr marL="573088" indent="-573088" eaLnBrk="1" hangingPunct="1">
              <a:spcBef>
                <a:spcPts val="600"/>
              </a:spcBef>
              <a:spcAft>
                <a:spcPts val="600"/>
              </a:spcAft>
              <a:buSzPct val="100000"/>
              <a:buAutoNum type="arabicPeriod"/>
            </a:pPr>
            <a:r>
              <a:rPr lang="en-US" altLang="en-US" dirty="0">
                <a:solidFill>
                  <a:schemeClr val="bg1"/>
                </a:solidFill>
                <a:latin typeface="Calibri" panose="020F0502020204030204" pitchFamily="34" charset="0"/>
                <a:cs typeface="Calibri" panose="020F0502020204030204" pitchFamily="34" charset="0"/>
              </a:rPr>
              <a:t>Can this sin be committed today?</a:t>
            </a:r>
          </a:p>
        </p:txBody>
      </p:sp>
      <p:sp>
        <p:nvSpPr>
          <p:cNvPr id="4" name="TextBox 3"/>
          <p:cNvSpPr txBox="1"/>
          <p:nvPr/>
        </p:nvSpPr>
        <p:spPr>
          <a:xfrm>
            <a:off x="1045029" y="6158204"/>
            <a:ext cx="7352522" cy="369332"/>
          </a:xfrm>
          <a:prstGeom prst="rect">
            <a:avLst/>
          </a:prstGeom>
          <a:noFill/>
        </p:spPr>
        <p:txBody>
          <a:bodyPr wrap="square" rtlCol="0">
            <a:spAutoFit/>
          </a:bodyPr>
          <a:lstStyle/>
          <a:p>
            <a:pPr algn="ctr"/>
            <a:r>
              <a:rPr lang="en-US" dirty="0">
                <a:solidFill>
                  <a:schemeClr val="bg1"/>
                </a:solidFill>
              </a:rPr>
              <a:t>Dennis Rokser, </a:t>
            </a:r>
            <a:r>
              <a:rPr lang="en-US" i="1" dirty="0">
                <a:solidFill>
                  <a:schemeClr val="bg1"/>
                </a:solidFill>
              </a:rPr>
              <a:t>Shall Never Perish</a:t>
            </a:r>
            <a:r>
              <a:rPr lang="en-US" dirty="0">
                <a:solidFill>
                  <a:schemeClr val="bg1"/>
                </a:solidFill>
              </a:rPr>
              <a:t>, 227-236</a:t>
            </a:r>
          </a:p>
        </p:txBody>
      </p:sp>
    </p:spTree>
    <p:extLst>
      <p:ext uri="{BB962C8B-B14F-4D97-AF65-F5344CB8AC3E}">
        <p14:creationId xmlns:p14="http://schemas.microsoft.com/office/powerpoint/2010/main" xmlns="" val="2224336804"/>
      </p:ext>
    </p:extLst>
  </p:cSld>
  <p:clrMapOvr>
    <a:masterClrMapping/>
  </p:clrMapOvr>
  <p:transition>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401216" y="254529"/>
            <a:ext cx="8444204" cy="791846"/>
          </a:xfrm>
        </p:spPr>
        <p:txBody>
          <a:bodyPr/>
          <a:lstStyle/>
          <a:p>
            <a:pPr algn="ctr" eaLnBrk="1" hangingPunct="1">
              <a:lnSpc>
                <a:spcPct val="100000"/>
              </a:lnSpc>
            </a:pPr>
            <a:r>
              <a:rPr lang="en-US" altLang="en-US" sz="4000" dirty="0">
                <a:solidFill>
                  <a:srgbClr val="00FFFF"/>
                </a:solidFill>
                <a:effectLst>
                  <a:outerShdw blurRad="38100" dist="38100" dir="2700000" algn="tl">
                    <a:srgbClr val="000000">
                      <a:alpha val="43137"/>
                    </a:srgbClr>
                  </a:outerShdw>
                </a:effectLst>
                <a:latin typeface="+mn-lt"/>
              </a:rPr>
              <a:t>II. Five Key Questions (Matt. 12:31-32)</a:t>
            </a:r>
          </a:p>
        </p:txBody>
      </p:sp>
      <p:sp>
        <p:nvSpPr>
          <p:cNvPr id="17411" name="Rectangle 7"/>
          <p:cNvSpPr>
            <a:spLocks noGrp="1" noChangeArrowheads="1"/>
          </p:cNvSpPr>
          <p:nvPr>
            <p:ph type="body" idx="1"/>
          </p:nvPr>
        </p:nvSpPr>
        <p:spPr>
          <a:xfrm>
            <a:off x="158619" y="1150070"/>
            <a:ext cx="8873413" cy="4722828"/>
          </a:xfrm>
        </p:spPr>
        <p:txBody>
          <a:bodyPr/>
          <a:lstStyle/>
          <a:p>
            <a:pPr marL="573088" indent="-573088" eaLnBrk="1" hangingPunct="1">
              <a:spcBef>
                <a:spcPts val="600"/>
              </a:spcBef>
              <a:spcAft>
                <a:spcPts val="600"/>
              </a:spcAft>
              <a:buSzPct val="100000"/>
              <a:buAutoNum type="arabicPeriod"/>
            </a:pPr>
            <a:r>
              <a:rPr lang="en-US" altLang="en-US" dirty="0">
                <a:solidFill>
                  <a:schemeClr val="bg1"/>
                </a:solidFill>
                <a:latin typeface="Calibri" panose="020F0502020204030204" pitchFamily="34" charset="0"/>
                <a:cs typeface="Calibri" panose="020F0502020204030204" pitchFamily="34" charset="0"/>
              </a:rPr>
              <a:t>What is the blasphemy against the Holy Spirit?</a:t>
            </a:r>
          </a:p>
          <a:p>
            <a:pPr marL="573088" indent="-573088" eaLnBrk="1" hangingPunct="1">
              <a:spcBef>
                <a:spcPts val="600"/>
              </a:spcBef>
              <a:spcAft>
                <a:spcPts val="600"/>
              </a:spcAft>
              <a:buSzPct val="100000"/>
              <a:buAutoNum type="arabicPeriod"/>
            </a:pPr>
            <a:r>
              <a:rPr lang="en-US" altLang="en-US" dirty="0">
                <a:solidFill>
                  <a:schemeClr val="bg1"/>
                </a:solidFill>
                <a:latin typeface="Calibri" panose="020F0502020204030204" pitchFamily="34" charset="0"/>
                <a:cs typeface="Calibri" panose="020F0502020204030204" pitchFamily="34" charset="0"/>
              </a:rPr>
              <a:t>Who committed the blasphemy of this sin?</a:t>
            </a:r>
          </a:p>
          <a:p>
            <a:pPr marL="573088" indent="-573088" eaLnBrk="1" hangingPunct="1">
              <a:spcBef>
                <a:spcPts val="600"/>
              </a:spcBef>
              <a:spcAft>
                <a:spcPts val="600"/>
              </a:spcAft>
              <a:buSzPct val="100000"/>
              <a:buAutoNum type="arabicPeriod"/>
            </a:pPr>
            <a:r>
              <a:rPr lang="en-US" altLang="en-US" b="1" u="sng" dirty="0">
                <a:solidFill>
                  <a:srgbClr val="FFFFCC"/>
                </a:solidFill>
              </a:rPr>
              <a:t>What did this sin reveal?</a:t>
            </a:r>
          </a:p>
          <a:p>
            <a:pPr marL="1141413" lvl="1" indent="-566738" eaLnBrk="1" hangingPunct="1">
              <a:spcBef>
                <a:spcPts val="0"/>
              </a:spcBef>
              <a:spcAft>
                <a:spcPts val="0"/>
              </a:spcAft>
              <a:buSzPct val="100000"/>
              <a:buAutoNum type="alphaLcPeriod"/>
            </a:pPr>
            <a:r>
              <a:rPr lang="en-US" altLang="en-US" dirty="0">
                <a:solidFill>
                  <a:schemeClr val="bg1"/>
                </a:solidFill>
                <a:latin typeface="Calibri" panose="020F0502020204030204" pitchFamily="34" charset="0"/>
                <a:cs typeface="Calibri" panose="020F0502020204030204" pitchFamily="34" charset="0"/>
              </a:rPr>
              <a:t>Their unbelief</a:t>
            </a:r>
          </a:p>
          <a:p>
            <a:pPr marL="1141413" lvl="1" indent="-566738" eaLnBrk="1" hangingPunct="1">
              <a:spcBef>
                <a:spcPts val="0"/>
              </a:spcBef>
              <a:spcAft>
                <a:spcPts val="0"/>
              </a:spcAft>
              <a:buSzPct val="100000"/>
              <a:buAutoNum type="alphaLcPeriod"/>
            </a:pPr>
            <a:r>
              <a:rPr lang="en-US" altLang="en-US" dirty="0">
                <a:solidFill>
                  <a:schemeClr val="bg1"/>
                </a:solidFill>
                <a:latin typeface="Calibri" panose="020F0502020204030204" pitchFamily="34" charset="0"/>
                <a:cs typeface="Calibri" panose="020F0502020204030204" pitchFamily="34" charset="0"/>
              </a:rPr>
              <a:t>Their self righteousness</a:t>
            </a:r>
          </a:p>
          <a:p>
            <a:pPr marL="1141413" lvl="1" indent="-566738" eaLnBrk="1" hangingPunct="1">
              <a:spcBef>
                <a:spcPts val="0"/>
              </a:spcBef>
              <a:spcAft>
                <a:spcPts val="0"/>
              </a:spcAft>
              <a:buSzPct val="100000"/>
              <a:buAutoNum type="alphaLcPeriod"/>
            </a:pPr>
            <a:r>
              <a:rPr lang="en-US" altLang="en-US" dirty="0">
                <a:solidFill>
                  <a:schemeClr val="bg1"/>
                </a:solidFill>
                <a:latin typeface="Calibri" panose="020F0502020204030204" pitchFamily="34" charset="0"/>
                <a:cs typeface="Calibri" panose="020F0502020204030204" pitchFamily="34" charset="0"/>
              </a:rPr>
              <a:t>Matt. 12:34-35</a:t>
            </a:r>
          </a:p>
          <a:p>
            <a:pPr marL="573088" indent="-573088" eaLnBrk="1" hangingPunct="1">
              <a:spcBef>
                <a:spcPts val="600"/>
              </a:spcBef>
              <a:spcAft>
                <a:spcPts val="600"/>
              </a:spcAft>
              <a:buSzPct val="100000"/>
              <a:buAutoNum type="arabicPeriod"/>
            </a:pPr>
            <a:r>
              <a:rPr lang="en-US" altLang="en-US" dirty="0">
                <a:solidFill>
                  <a:schemeClr val="bg1"/>
                </a:solidFill>
                <a:latin typeface="Calibri" panose="020F0502020204030204" pitchFamily="34" charset="0"/>
                <a:cs typeface="Calibri" panose="020F0502020204030204" pitchFamily="34" charset="0"/>
              </a:rPr>
              <a:t>Why can’t this sin be forgiven?</a:t>
            </a:r>
          </a:p>
          <a:p>
            <a:pPr marL="573088" indent="-573088" eaLnBrk="1" hangingPunct="1">
              <a:spcBef>
                <a:spcPts val="600"/>
              </a:spcBef>
              <a:spcAft>
                <a:spcPts val="600"/>
              </a:spcAft>
              <a:buSzPct val="100000"/>
              <a:buAutoNum type="arabicPeriod"/>
            </a:pPr>
            <a:r>
              <a:rPr lang="en-US" altLang="en-US" dirty="0">
                <a:solidFill>
                  <a:schemeClr val="bg1"/>
                </a:solidFill>
                <a:latin typeface="Calibri" panose="020F0502020204030204" pitchFamily="34" charset="0"/>
                <a:cs typeface="Calibri" panose="020F0502020204030204" pitchFamily="34" charset="0"/>
              </a:rPr>
              <a:t>Can this sin be committed today?</a:t>
            </a:r>
          </a:p>
        </p:txBody>
      </p:sp>
      <p:sp>
        <p:nvSpPr>
          <p:cNvPr id="4" name="TextBox 3"/>
          <p:cNvSpPr txBox="1"/>
          <p:nvPr/>
        </p:nvSpPr>
        <p:spPr>
          <a:xfrm>
            <a:off x="1045029" y="6158204"/>
            <a:ext cx="7352522" cy="369332"/>
          </a:xfrm>
          <a:prstGeom prst="rect">
            <a:avLst/>
          </a:prstGeom>
          <a:noFill/>
        </p:spPr>
        <p:txBody>
          <a:bodyPr wrap="square" rtlCol="0">
            <a:spAutoFit/>
          </a:bodyPr>
          <a:lstStyle/>
          <a:p>
            <a:pPr algn="ctr"/>
            <a:r>
              <a:rPr lang="en-US" dirty="0">
                <a:solidFill>
                  <a:schemeClr val="bg1"/>
                </a:solidFill>
              </a:rPr>
              <a:t>Dennis Rokser, </a:t>
            </a:r>
            <a:r>
              <a:rPr lang="en-US" i="1" dirty="0">
                <a:solidFill>
                  <a:schemeClr val="bg1"/>
                </a:solidFill>
              </a:rPr>
              <a:t>Shall Never Perish</a:t>
            </a:r>
            <a:r>
              <a:rPr lang="en-US" dirty="0">
                <a:solidFill>
                  <a:schemeClr val="bg1"/>
                </a:solidFill>
              </a:rPr>
              <a:t>, 227-236</a:t>
            </a:r>
          </a:p>
        </p:txBody>
      </p:sp>
    </p:spTree>
    <p:extLst>
      <p:ext uri="{BB962C8B-B14F-4D97-AF65-F5344CB8AC3E}">
        <p14:creationId xmlns:p14="http://schemas.microsoft.com/office/powerpoint/2010/main" xmlns="" val="752627777"/>
      </p:ext>
    </p:extLst>
  </p:cSld>
  <p:clrMapOvr>
    <a:masterClrMapping/>
  </p:clrMapOvr>
  <p:transition>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00FFFF"/>
                </a:solidFill>
                <a:latin typeface="+mn-lt"/>
              </a:rPr>
              <a:t>Definition of Eternal Security</a:t>
            </a:r>
          </a:p>
        </p:txBody>
      </p:sp>
      <p:sp>
        <p:nvSpPr>
          <p:cNvPr id="3" name="Content Placeholder 2"/>
          <p:cNvSpPr>
            <a:spLocks noGrp="1"/>
          </p:cNvSpPr>
          <p:nvPr>
            <p:ph idx="1"/>
          </p:nvPr>
        </p:nvSpPr>
        <p:spPr/>
        <p:txBody>
          <a:bodyPr/>
          <a:lstStyle/>
          <a:p>
            <a:pPr marL="0" indent="0" algn="just">
              <a:buNone/>
            </a:pPr>
            <a:r>
              <a:rPr lang="en-US" dirty="0">
                <a:solidFill>
                  <a:schemeClr val="bg1"/>
                </a:solidFill>
              </a:rPr>
              <a:t>“Eternal Security means that those who have been </a:t>
            </a:r>
            <a:r>
              <a:rPr lang="en-US" i="1" dirty="0">
                <a:solidFill>
                  <a:schemeClr val="bg1"/>
                </a:solidFill>
              </a:rPr>
              <a:t>genuinely saved</a:t>
            </a:r>
            <a:r>
              <a:rPr lang="en-US" dirty="0">
                <a:solidFill>
                  <a:schemeClr val="bg1"/>
                </a:solidFill>
              </a:rPr>
              <a:t> </a:t>
            </a:r>
            <a:r>
              <a:rPr lang="en-US" b="1" dirty="0">
                <a:solidFill>
                  <a:srgbClr val="FFFFCC"/>
                </a:solidFill>
                <a:effectLst>
                  <a:outerShdw blurRad="38100" dist="38100" dir="2700000" algn="tl">
                    <a:srgbClr val="000000">
                      <a:alpha val="43137"/>
                    </a:srgbClr>
                  </a:outerShdw>
                </a:effectLst>
                <a:latin typeface="+mj-lt"/>
                <a:ea typeface="+mj-ea"/>
                <a:cs typeface="+mj-cs"/>
              </a:rPr>
              <a:t>by God’s grace through faith alone in Christ alone </a:t>
            </a:r>
            <a:r>
              <a:rPr lang="en-US" dirty="0">
                <a:solidFill>
                  <a:schemeClr val="bg1"/>
                </a:solidFill>
              </a:rPr>
              <a:t>shall never be in danger of God’s condemnation or loss of salvation but God’s grace and power keep them forever saved and secure.”</a:t>
            </a:r>
          </a:p>
        </p:txBody>
      </p:sp>
      <p:sp>
        <p:nvSpPr>
          <p:cNvPr id="4" name="TextBox 3"/>
          <p:cNvSpPr txBox="1"/>
          <p:nvPr/>
        </p:nvSpPr>
        <p:spPr>
          <a:xfrm>
            <a:off x="1238250" y="6359690"/>
            <a:ext cx="6762750" cy="369332"/>
          </a:xfrm>
          <a:prstGeom prst="rect">
            <a:avLst/>
          </a:prstGeom>
          <a:noFill/>
        </p:spPr>
        <p:txBody>
          <a:bodyPr wrap="square" rtlCol="0">
            <a:spAutoFit/>
          </a:bodyPr>
          <a:lstStyle/>
          <a:p>
            <a:pPr algn="ctr"/>
            <a:r>
              <a:rPr lang="en-US" dirty="0">
                <a:solidFill>
                  <a:schemeClr val="bg1"/>
                </a:solidFill>
              </a:rPr>
              <a:t>Dennis Rokser, </a:t>
            </a:r>
            <a:r>
              <a:rPr lang="en-US" i="1" dirty="0">
                <a:solidFill>
                  <a:schemeClr val="bg1"/>
                </a:solidFill>
              </a:rPr>
              <a:t>Shall Never Perish Forever</a:t>
            </a:r>
            <a:r>
              <a:rPr lang="en-US" dirty="0">
                <a:solidFill>
                  <a:schemeClr val="bg1"/>
                </a:solidFill>
              </a:rPr>
              <a:t>, p. 11</a:t>
            </a:r>
          </a:p>
        </p:txBody>
      </p:sp>
      <p:pic>
        <p:nvPicPr>
          <p:cNvPr id="1026" name="Picture 2" descr="dennis-rokser"/>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155575" y="142286"/>
            <a:ext cx="1097280" cy="1097280"/>
          </a:xfrm>
          <a:prstGeom prst="rect">
            <a:avLst/>
          </a:prstGeom>
          <a:noFill/>
          <a:ln w="28575">
            <a:solidFill>
              <a:schemeClr val="bg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226888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401216" y="254529"/>
            <a:ext cx="8444204" cy="791846"/>
          </a:xfrm>
        </p:spPr>
        <p:txBody>
          <a:bodyPr/>
          <a:lstStyle/>
          <a:p>
            <a:pPr algn="ctr" eaLnBrk="1" hangingPunct="1">
              <a:lnSpc>
                <a:spcPct val="100000"/>
              </a:lnSpc>
            </a:pPr>
            <a:r>
              <a:rPr lang="en-US" altLang="en-US" sz="4000" dirty="0">
                <a:solidFill>
                  <a:srgbClr val="00FFFF"/>
                </a:solidFill>
                <a:effectLst>
                  <a:outerShdw blurRad="38100" dist="38100" dir="2700000" algn="tl">
                    <a:srgbClr val="000000">
                      <a:alpha val="43137"/>
                    </a:srgbClr>
                  </a:outerShdw>
                </a:effectLst>
                <a:latin typeface="+mn-lt"/>
              </a:rPr>
              <a:t>II. Five Key Questions (Matt. 12:31-32)</a:t>
            </a:r>
          </a:p>
        </p:txBody>
      </p:sp>
      <p:sp>
        <p:nvSpPr>
          <p:cNvPr id="17411" name="Rectangle 7"/>
          <p:cNvSpPr>
            <a:spLocks noGrp="1" noChangeArrowheads="1"/>
          </p:cNvSpPr>
          <p:nvPr>
            <p:ph type="body" idx="1"/>
          </p:nvPr>
        </p:nvSpPr>
        <p:spPr>
          <a:xfrm>
            <a:off x="158619" y="1150070"/>
            <a:ext cx="8873413" cy="4722828"/>
          </a:xfrm>
        </p:spPr>
        <p:txBody>
          <a:bodyPr/>
          <a:lstStyle/>
          <a:p>
            <a:pPr marL="573088" indent="-573088" eaLnBrk="1" hangingPunct="1">
              <a:spcBef>
                <a:spcPts val="600"/>
              </a:spcBef>
              <a:spcAft>
                <a:spcPts val="600"/>
              </a:spcAft>
              <a:buSzPct val="100000"/>
              <a:buAutoNum type="arabicPeriod"/>
            </a:pPr>
            <a:r>
              <a:rPr lang="en-US" altLang="en-US" dirty="0">
                <a:solidFill>
                  <a:schemeClr val="bg1"/>
                </a:solidFill>
                <a:latin typeface="Calibri" panose="020F0502020204030204" pitchFamily="34" charset="0"/>
                <a:cs typeface="Calibri" panose="020F0502020204030204" pitchFamily="34" charset="0"/>
              </a:rPr>
              <a:t>What is the blasphemy against the Holy Spirit?</a:t>
            </a:r>
          </a:p>
          <a:p>
            <a:pPr marL="573088" indent="-573088" eaLnBrk="1" hangingPunct="1">
              <a:spcBef>
                <a:spcPts val="600"/>
              </a:spcBef>
              <a:spcAft>
                <a:spcPts val="600"/>
              </a:spcAft>
              <a:buSzPct val="100000"/>
              <a:buAutoNum type="arabicPeriod"/>
            </a:pPr>
            <a:r>
              <a:rPr lang="en-US" altLang="en-US" dirty="0">
                <a:solidFill>
                  <a:schemeClr val="bg1"/>
                </a:solidFill>
                <a:latin typeface="Calibri" panose="020F0502020204030204" pitchFamily="34" charset="0"/>
                <a:cs typeface="Calibri" panose="020F0502020204030204" pitchFamily="34" charset="0"/>
              </a:rPr>
              <a:t>Who committed the blasphemy of this sin?</a:t>
            </a:r>
          </a:p>
          <a:p>
            <a:pPr marL="573088" indent="-573088" eaLnBrk="1" hangingPunct="1">
              <a:spcBef>
                <a:spcPts val="600"/>
              </a:spcBef>
              <a:spcAft>
                <a:spcPts val="600"/>
              </a:spcAft>
              <a:buSzPct val="100000"/>
              <a:buAutoNum type="arabicPeriod"/>
            </a:pPr>
            <a:r>
              <a:rPr lang="en-US" altLang="en-US" dirty="0">
                <a:solidFill>
                  <a:schemeClr val="bg1"/>
                </a:solidFill>
                <a:latin typeface="Calibri" panose="020F0502020204030204" pitchFamily="34" charset="0"/>
                <a:cs typeface="Calibri" panose="020F0502020204030204" pitchFamily="34" charset="0"/>
              </a:rPr>
              <a:t>What did this sin reveal?</a:t>
            </a:r>
          </a:p>
          <a:p>
            <a:pPr marL="573088" indent="-573088" eaLnBrk="1" hangingPunct="1">
              <a:spcBef>
                <a:spcPts val="600"/>
              </a:spcBef>
              <a:spcAft>
                <a:spcPts val="600"/>
              </a:spcAft>
              <a:buSzPct val="100000"/>
              <a:buAutoNum type="arabicPeriod"/>
            </a:pPr>
            <a:r>
              <a:rPr lang="en-US" altLang="en-US" b="1" u="sng" dirty="0">
                <a:solidFill>
                  <a:srgbClr val="FFFFCC"/>
                </a:solidFill>
              </a:rPr>
              <a:t>Why can’t this sin be forgiven?</a:t>
            </a:r>
          </a:p>
          <a:p>
            <a:pPr marL="971550" lvl="1" indent="-396875" eaLnBrk="1" hangingPunct="1">
              <a:spcBef>
                <a:spcPts val="0"/>
              </a:spcBef>
              <a:spcAft>
                <a:spcPts val="0"/>
              </a:spcAft>
              <a:buSzPct val="100000"/>
              <a:buAutoNum type="alphaLcPeriod"/>
            </a:pPr>
            <a:r>
              <a:rPr lang="en-US" altLang="en-US" dirty="0">
                <a:solidFill>
                  <a:schemeClr val="bg1"/>
                </a:solidFill>
                <a:latin typeface="Calibri" panose="020F0502020204030204" pitchFamily="34" charset="0"/>
                <a:cs typeface="Calibri" panose="020F0502020204030204" pitchFamily="34" charset="0"/>
              </a:rPr>
              <a:t>Personally – They would not believe in the savior who could save them (John 3:18; 8:24; Acts 10:43)</a:t>
            </a:r>
          </a:p>
          <a:p>
            <a:pPr marL="971550" lvl="1" indent="-396875" eaLnBrk="1" hangingPunct="1">
              <a:spcBef>
                <a:spcPts val="0"/>
              </a:spcBef>
              <a:spcAft>
                <a:spcPts val="0"/>
              </a:spcAft>
              <a:buSzPct val="100000"/>
              <a:buAutoNum type="alphaLcPeriod"/>
            </a:pPr>
            <a:r>
              <a:rPr lang="en-US" altLang="en-US" dirty="0">
                <a:solidFill>
                  <a:schemeClr val="bg1"/>
                </a:solidFill>
                <a:latin typeface="Calibri" panose="020F0502020204030204" pitchFamily="34" charset="0"/>
                <a:cs typeface="Calibri" panose="020F0502020204030204" pitchFamily="34" charset="0"/>
              </a:rPr>
              <a:t>Nationally – They rejected the offer of the kingdom</a:t>
            </a:r>
          </a:p>
          <a:p>
            <a:pPr marL="573088" indent="-573088" eaLnBrk="1" hangingPunct="1">
              <a:spcBef>
                <a:spcPts val="600"/>
              </a:spcBef>
              <a:spcAft>
                <a:spcPts val="600"/>
              </a:spcAft>
              <a:buSzPct val="100000"/>
              <a:buAutoNum type="arabicPeriod"/>
            </a:pPr>
            <a:r>
              <a:rPr lang="en-US" altLang="en-US" dirty="0">
                <a:solidFill>
                  <a:schemeClr val="bg1"/>
                </a:solidFill>
                <a:latin typeface="Calibri" panose="020F0502020204030204" pitchFamily="34" charset="0"/>
                <a:cs typeface="Calibri" panose="020F0502020204030204" pitchFamily="34" charset="0"/>
              </a:rPr>
              <a:t>Can this sin be committed today?</a:t>
            </a:r>
          </a:p>
        </p:txBody>
      </p:sp>
      <p:sp>
        <p:nvSpPr>
          <p:cNvPr id="4" name="TextBox 3"/>
          <p:cNvSpPr txBox="1"/>
          <p:nvPr/>
        </p:nvSpPr>
        <p:spPr>
          <a:xfrm>
            <a:off x="1045029" y="6158204"/>
            <a:ext cx="7352522" cy="369332"/>
          </a:xfrm>
          <a:prstGeom prst="rect">
            <a:avLst/>
          </a:prstGeom>
          <a:noFill/>
        </p:spPr>
        <p:txBody>
          <a:bodyPr wrap="square" rtlCol="0">
            <a:spAutoFit/>
          </a:bodyPr>
          <a:lstStyle/>
          <a:p>
            <a:pPr algn="ctr"/>
            <a:r>
              <a:rPr lang="en-US" dirty="0">
                <a:solidFill>
                  <a:schemeClr val="bg1"/>
                </a:solidFill>
              </a:rPr>
              <a:t>Dennis Rokser, </a:t>
            </a:r>
            <a:r>
              <a:rPr lang="en-US" i="1" dirty="0">
                <a:solidFill>
                  <a:schemeClr val="bg1"/>
                </a:solidFill>
              </a:rPr>
              <a:t>Shall Never Perish</a:t>
            </a:r>
            <a:r>
              <a:rPr lang="en-US" dirty="0">
                <a:solidFill>
                  <a:schemeClr val="bg1"/>
                </a:solidFill>
              </a:rPr>
              <a:t>, 227-236</a:t>
            </a:r>
          </a:p>
        </p:txBody>
      </p:sp>
    </p:spTree>
    <p:extLst>
      <p:ext uri="{BB962C8B-B14F-4D97-AF65-F5344CB8AC3E}">
        <p14:creationId xmlns:p14="http://schemas.microsoft.com/office/powerpoint/2010/main" xmlns="" val="1051732127"/>
      </p:ext>
    </p:extLst>
  </p:cSld>
  <p:clrMapOvr>
    <a:masterClrMapping/>
  </p:clrMapOvr>
  <p:transition>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401216" y="254529"/>
            <a:ext cx="8444204" cy="791846"/>
          </a:xfrm>
        </p:spPr>
        <p:txBody>
          <a:bodyPr/>
          <a:lstStyle/>
          <a:p>
            <a:pPr algn="ctr" eaLnBrk="1" hangingPunct="1">
              <a:lnSpc>
                <a:spcPct val="100000"/>
              </a:lnSpc>
            </a:pPr>
            <a:r>
              <a:rPr lang="en-US" altLang="en-US" sz="4000" dirty="0">
                <a:solidFill>
                  <a:srgbClr val="00FFFF"/>
                </a:solidFill>
                <a:effectLst>
                  <a:outerShdw blurRad="38100" dist="38100" dir="2700000" algn="tl">
                    <a:srgbClr val="000000">
                      <a:alpha val="43137"/>
                    </a:srgbClr>
                  </a:outerShdw>
                </a:effectLst>
                <a:latin typeface="+mn-lt"/>
              </a:rPr>
              <a:t>II. Five Key Questions (Matt. 12:31-32)</a:t>
            </a:r>
          </a:p>
        </p:txBody>
      </p:sp>
      <p:sp>
        <p:nvSpPr>
          <p:cNvPr id="17411" name="Rectangle 7"/>
          <p:cNvSpPr>
            <a:spLocks noGrp="1" noChangeArrowheads="1"/>
          </p:cNvSpPr>
          <p:nvPr>
            <p:ph type="body" idx="1"/>
          </p:nvPr>
        </p:nvSpPr>
        <p:spPr>
          <a:xfrm>
            <a:off x="158619" y="1150070"/>
            <a:ext cx="8873413" cy="4722828"/>
          </a:xfrm>
        </p:spPr>
        <p:txBody>
          <a:bodyPr/>
          <a:lstStyle/>
          <a:p>
            <a:pPr marL="573088" indent="-573088" eaLnBrk="1" hangingPunct="1">
              <a:spcBef>
                <a:spcPts val="600"/>
              </a:spcBef>
              <a:spcAft>
                <a:spcPts val="600"/>
              </a:spcAft>
              <a:buSzPct val="100000"/>
              <a:buAutoNum type="arabicPeriod"/>
            </a:pPr>
            <a:r>
              <a:rPr lang="en-US" altLang="en-US" dirty="0">
                <a:solidFill>
                  <a:schemeClr val="bg1"/>
                </a:solidFill>
                <a:latin typeface="Calibri" panose="020F0502020204030204" pitchFamily="34" charset="0"/>
                <a:cs typeface="Calibri" panose="020F0502020204030204" pitchFamily="34" charset="0"/>
              </a:rPr>
              <a:t>What is the blasphemy against the Holy Spirit?</a:t>
            </a:r>
          </a:p>
          <a:p>
            <a:pPr marL="573088" indent="-573088" eaLnBrk="1" hangingPunct="1">
              <a:spcBef>
                <a:spcPts val="600"/>
              </a:spcBef>
              <a:spcAft>
                <a:spcPts val="600"/>
              </a:spcAft>
              <a:buSzPct val="100000"/>
              <a:buAutoNum type="arabicPeriod"/>
            </a:pPr>
            <a:r>
              <a:rPr lang="en-US" altLang="en-US" dirty="0">
                <a:solidFill>
                  <a:schemeClr val="bg1"/>
                </a:solidFill>
                <a:latin typeface="Calibri" panose="020F0502020204030204" pitchFamily="34" charset="0"/>
                <a:cs typeface="Calibri" panose="020F0502020204030204" pitchFamily="34" charset="0"/>
              </a:rPr>
              <a:t>Who committed the blasphemy of this sin?</a:t>
            </a:r>
          </a:p>
          <a:p>
            <a:pPr marL="573088" indent="-573088" eaLnBrk="1" hangingPunct="1">
              <a:spcBef>
                <a:spcPts val="600"/>
              </a:spcBef>
              <a:spcAft>
                <a:spcPts val="600"/>
              </a:spcAft>
              <a:buSzPct val="100000"/>
              <a:buAutoNum type="arabicPeriod"/>
            </a:pPr>
            <a:r>
              <a:rPr lang="en-US" altLang="en-US" dirty="0">
                <a:solidFill>
                  <a:schemeClr val="bg1"/>
                </a:solidFill>
                <a:latin typeface="Calibri" panose="020F0502020204030204" pitchFamily="34" charset="0"/>
                <a:cs typeface="Calibri" panose="020F0502020204030204" pitchFamily="34" charset="0"/>
              </a:rPr>
              <a:t>What did this sin reveal?</a:t>
            </a:r>
          </a:p>
          <a:p>
            <a:pPr marL="573088" indent="-573088" eaLnBrk="1" hangingPunct="1">
              <a:spcBef>
                <a:spcPts val="600"/>
              </a:spcBef>
              <a:spcAft>
                <a:spcPts val="600"/>
              </a:spcAft>
              <a:buSzPct val="100000"/>
              <a:buAutoNum type="arabicPeriod"/>
            </a:pPr>
            <a:r>
              <a:rPr lang="en-US" altLang="en-US" b="1" dirty="0">
                <a:solidFill>
                  <a:srgbClr val="FFFFCC"/>
                </a:solidFill>
              </a:rPr>
              <a:t>Why can’t this sin be forgiven?</a:t>
            </a:r>
          </a:p>
          <a:p>
            <a:pPr marL="971550" lvl="1" indent="-396875" eaLnBrk="1" hangingPunct="1">
              <a:spcBef>
                <a:spcPts val="0"/>
              </a:spcBef>
              <a:spcAft>
                <a:spcPts val="0"/>
              </a:spcAft>
              <a:buSzPct val="100000"/>
              <a:buAutoNum type="alphaLcPeriod"/>
            </a:pPr>
            <a:r>
              <a:rPr lang="en-US" altLang="en-US" b="1" u="sng" dirty="0">
                <a:solidFill>
                  <a:srgbClr val="FFFFCC"/>
                </a:solidFill>
              </a:rPr>
              <a:t>Personally</a:t>
            </a:r>
            <a:r>
              <a:rPr lang="en-US" altLang="en-US" dirty="0">
                <a:solidFill>
                  <a:schemeClr val="bg1"/>
                </a:solidFill>
                <a:latin typeface="Calibri" panose="020F0502020204030204" pitchFamily="34" charset="0"/>
                <a:cs typeface="Calibri" panose="020F0502020204030204" pitchFamily="34" charset="0"/>
              </a:rPr>
              <a:t> – They would not believe in the savior who could save them (John 3:18; 8:24; Acts 10:43)</a:t>
            </a:r>
          </a:p>
          <a:p>
            <a:pPr marL="971550" lvl="1" indent="-396875" eaLnBrk="1" hangingPunct="1">
              <a:spcBef>
                <a:spcPts val="0"/>
              </a:spcBef>
              <a:spcAft>
                <a:spcPts val="0"/>
              </a:spcAft>
              <a:buSzPct val="100000"/>
              <a:buAutoNum type="alphaLcPeriod"/>
            </a:pPr>
            <a:r>
              <a:rPr lang="en-US" altLang="en-US" dirty="0">
                <a:solidFill>
                  <a:schemeClr val="bg1"/>
                </a:solidFill>
                <a:latin typeface="Calibri" panose="020F0502020204030204" pitchFamily="34" charset="0"/>
                <a:cs typeface="Calibri" panose="020F0502020204030204" pitchFamily="34" charset="0"/>
              </a:rPr>
              <a:t>Nationally – They rejected the offer of the kingdom</a:t>
            </a:r>
          </a:p>
          <a:p>
            <a:pPr marL="573088" indent="-573088" eaLnBrk="1" hangingPunct="1">
              <a:spcBef>
                <a:spcPts val="600"/>
              </a:spcBef>
              <a:spcAft>
                <a:spcPts val="600"/>
              </a:spcAft>
              <a:buSzPct val="100000"/>
              <a:buAutoNum type="arabicPeriod"/>
            </a:pPr>
            <a:r>
              <a:rPr lang="en-US" altLang="en-US" dirty="0">
                <a:solidFill>
                  <a:schemeClr val="bg1"/>
                </a:solidFill>
                <a:latin typeface="Calibri" panose="020F0502020204030204" pitchFamily="34" charset="0"/>
                <a:cs typeface="Calibri" panose="020F0502020204030204" pitchFamily="34" charset="0"/>
              </a:rPr>
              <a:t>Can this sin be committed today?</a:t>
            </a:r>
          </a:p>
        </p:txBody>
      </p:sp>
      <p:sp>
        <p:nvSpPr>
          <p:cNvPr id="4" name="TextBox 3"/>
          <p:cNvSpPr txBox="1"/>
          <p:nvPr/>
        </p:nvSpPr>
        <p:spPr>
          <a:xfrm>
            <a:off x="1045029" y="6158204"/>
            <a:ext cx="7352522" cy="369332"/>
          </a:xfrm>
          <a:prstGeom prst="rect">
            <a:avLst/>
          </a:prstGeom>
          <a:noFill/>
        </p:spPr>
        <p:txBody>
          <a:bodyPr wrap="square" rtlCol="0">
            <a:spAutoFit/>
          </a:bodyPr>
          <a:lstStyle/>
          <a:p>
            <a:pPr algn="ctr"/>
            <a:r>
              <a:rPr lang="en-US" dirty="0">
                <a:solidFill>
                  <a:schemeClr val="bg1"/>
                </a:solidFill>
              </a:rPr>
              <a:t>Dennis Rokser, </a:t>
            </a:r>
            <a:r>
              <a:rPr lang="en-US" i="1" dirty="0">
                <a:solidFill>
                  <a:schemeClr val="bg1"/>
                </a:solidFill>
              </a:rPr>
              <a:t>Shall Never Perish</a:t>
            </a:r>
            <a:r>
              <a:rPr lang="en-US" dirty="0">
                <a:solidFill>
                  <a:schemeClr val="bg1"/>
                </a:solidFill>
              </a:rPr>
              <a:t>, 227-236</a:t>
            </a:r>
          </a:p>
        </p:txBody>
      </p:sp>
    </p:spTree>
    <p:extLst>
      <p:ext uri="{BB962C8B-B14F-4D97-AF65-F5344CB8AC3E}">
        <p14:creationId xmlns:p14="http://schemas.microsoft.com/office/powerpoint/2010/main" xmlns="" val="3965049271"/>
      </p:ext>
    </p:extLst>
  </p:cSld>
  <p:clrMapOvr>
    <a:masterClrMapping/>
  </p:clrMapOvr>
  <p:transition>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401216" y="254529"/>
            <a:ext cx="8444204" cy="791846"/>
          </a:xfrm>
        </p:spPr>
        <p:txBody>
          <a:bodyPr/>
          <a:lstStyle/>
          <a:p>
            <a:pPr algn="ctr" eaLnBrk="1" hangingPunct="1">
              <a:lnSpc>
                <a:spcPct val="100000"/>
              </a:lnSpc>
            </a:pPr>
            <a:r>
              <a:rPr lang="en-US" altLang="en-US" sz="4000" dirty="0">
                <a:solidFill>
                  <a:srgbClr val="00FFFF"/>
                </a:solidFill>
                <a:effectLst>
                  <a:outerShdw blurRad="38100" dist="38100" dir="2700000" algn="tl">
                    <a:srgbClr val="000000">
                      <a:alpha val="43137"/>
                    </a:srgbClr>
                  </a:outerShdw>
                </a:effectLst>
                <a:latin typeface="+mn-lt"/>
              </a:rPr>
              <a:t>II. Five Key Questions (Matt. 12:31-32)</a:t>
            </a:r>
          </a:p>
        </p:txBody>
      </p:sp>
      <p:sp>
        <p:nvSpPr>
          <p:cNvPr id="17411" name="Rectangle 7"/>
          <p:cNvSpPr>
            <a:spLocks noGrp="1" noChangeArrowheads="1"/>
          </p:cNvSpPr>
          <p:nvPr>
            <p:ph type="body" idx="1"/>
          </p:nvPr>
        </p:nvSpPr>
        <p:spPr>
          <a:xfrm>
            <a:off x="158619" y="1150070"/>
            <a:ext cx="8873413" cy="4722828"/>
          </a:xfrm>
        </p:spPr>
        <p:txBody>
          <a:bodyPr/>
          <a:lstStyle/>
          <a:p>
            <a:pPr marL="573088" indent="-573088" eaLnBrk="1" hangingPunct="1">
              <a:spcBef>
                <a:spcPts val="600"/>
              </a:spcBef>
              <a:spcAft>
                <a:spcPts val="600"/>
              </a:spcAft>
              <a:buSzPct val="100000"/>
              <a:buAutoNum type="arabicPeriod"/>
            </a:pPr>
            <a:r>
              <a:rPr lang="en-US" altLang="en-US" dirty="0">
                <a:solidFill>
                  <a:schemeClr val="bg1"/>
                </a:solidFill>
                <a:latin typeface="Calibri" panose="020F0502020204030204" pitchFamily="34" charset="0"/>
                <a:cs typeface="Calibri" panose="020F0502020204030204" pitchFamily="34" charset="0"/>
              </a:rPr>
              <a:t>What is the blasphemy against the Holy Spirit?</a:t>
            </a:r>
          </a:p>
          <a:p>
            <a:pPr marL="573088" indent="-573088" eaLnBrk="1" hangingPunct="1">
              <a:spcBef>
                <a:spcPts val="600"/>
              </a:spcBef>
              <a:spcAft>
                <a:spcPts val="600"/>
              </a:spcAft>
              <a:buSzPct val="100000"/>
              <a:buAutoNum type="arabicPeriod"/>
            </a:pPr>
            <a:r>
              <a:rPr lang="en-US" altLang="en-US" dirty="0">
                <a:solidFill>
                  <a:schemeClr val="bg1"/>
                </a:solidFill>
                <a:latin typeface="Calibri" panose="020F0502020204030204" pitchFamily="34" charset="0"/>
                <a:cs typeface="Calibri" panose="020F0502020204030204" pitchFamily="34" charset="0"/>
              </a:rPr>
              <a:t>Who committed the blasphemy of this sin?</a:t>
            </a:r>
          </a:p>
          <a:p>
            <a:pPr marL="573088" indent="-573088" eaLnBrk="1" hangingPunct="1">
              <a:spcBef>
                <a:spcPts val="600"/>
              </a:spcBef>
              <a:spcAft>
                <a:spcPts val="600"/>
              </a:spcAft>
              <a:buSzPct val="100000"/>
              <a:buAutoNum type="arabicPeriod"/>
            </a:pPr>
            <a:r>
              <a:rPr lang="en-US" altLang="en-US" dirty="0">
                <a:solidFill>
                  <a:schemeClr val="bg1"/>
                </a:solidFill>
                <a:latin typeface="Calibri" panose="020F0502020204030204" pitchFamily="34" charset="0"/>
                <a:cs typeface="Calibri" panose="020F0502020204030204" pitchFamily="34" charset="0"/>
              </a:rPr>
              <a:t>What did this sin reveal?</a:t>
            </a:r>
          </a:p>
          <a:p>
            <a:pPr marL="573088" indent="-573088" eaLnBrk="1" hangingPunct="1">
              <a:spcBef>
                <a:spcPts val="600"/>
              </a:spcBef>
              <a:spcAft>
                <a:spcPts val="600"/>
              </a:spcAft>
              <a:buSzPct val="100000"/>
              <a:buAutoNum type="arabicPeriod"/>
            </a:pPr>
            <a:r>
              <a:rPr lang="en-US" altLang="en-US" b="1" dirty="0">
                <a:solidFill>
                  <a:srgbClr val="FFFFCC"/>
                </a:solidFill>
              </a:rPr>
              <a:t>Why can’t this sin be forgiven?</a:t>
            </a:r>
          </a:p>
          <a:p>
            <a:pPr marL="971550" lvl="1" indent="-396875" eaLnBrk="1" hangingPunct="1">
              <a:spcBef>
                <a:spcPts val="0"/>
              </a:spcBef>
              <a:spcAft>
                <a:spcPts val="0"/>
              </a:spcAft>
              <a:buSzPct val="100000"/>
              <a:buAutoNum type="alphaLcPeriod"/>
            </a:pPr>
            <a:r>
              <a:rPr lang="en-US" altLang="en-US" dirty="0">
                <a:solidFill>
                  <a:schemeClr val="bg1"/>
                </a:solidFill>
                <a:latin typeface="Calibri" panose="020F0502020204030204" pitchFamily="34" charset="0"/>
                <a:cs typeface="Calibri" panose="020F0502020204030204" pitchFamily="34" charset="0"/>
              </a:rPr>
              <a:t>Personally – They would not believe in the savior who could save them (John 3:18; 8:24; Acts 10:43)</a:t>
            </a:r>
          </a:p>
          <a:p>
            <a:pPr marL="971550" lvl="1" indent="-396875" eaLnBrk="1" hangingPunct="1">
              <a:spcBef>
                <a:spcPts val="0"/>
              </a:spcBef>
              <a:spcAft>
                <a:spcPts val="0"/>
              </a:spcAft>
              <a:buSzPct val="100000"/>
              <a:buAutoNum type="alphaLcPeriod"/>
            </a:pPr>
            <a:r>
              <a:rPr lang="en-US" altLang="en-US" b="1" u="sng" dirty="0">
                <a:solidFill>
                  <a:srgbClr val="FFFFCC"/>
                </a:solidFill>
              </a:rPr>
              <a:t>Nationally</a:t>
            </a:r>
            <a:r>
              <a:rPr lang="en-US" altLang="en-US" dirty="0">
                <a:solidFill>
                  <a:schemeClr val="bg1"/>
                </a:solidFill>
                <a:latin typeface="Calibri" panose="020F0502020204030204" pitchFamily="34" charset="0"/>
                <a:cs typeface="Calibri" panose="020F0502020204030204" pitchFamily="34" charset="0"/>
              </a:rPr>
              <a:t> – They rejected the offer of the kingdom</a:t>
            </a:r>
          </a:p>
          <a:p>
            <a:pPr marL="573088" indent="-573088" eaLnBrk="1" hangingPunct="1">
              <a:spcBef>
                <a:spcPts val="600"/>
              </a:spcBef>
              <a:spcAft>
                <a:spcPts val="600"/>
              </a:spcAft>
              <a:buSzPct val="100000"/>
              <a:buAutoNum type="arabicPeriod"/>
            </a:pPr>
            <a:r>
              <a:rPr lang="en-US" altLang="en-US" dirty="0">
                <a:solidFill>
                  <a:schemeClr val="bg1"/>
                </a:solidFill>
                <a:latin typeface="Calibri" panose="020F0502020204030204" pitchFamily="34" charset="0"/>
                <a:cs typeface="Calibri" panose="020F0502020204030204" pitchFamily="34" charset="0"/>
              </a:rPr>
              <a:t>Can this sin be committed today?</a:t>
            </a:r>
          </a:p>
        </p:txBody>
      </p:sp>
      <p:sp>
        <p:nvSpPr>
          <p:cNvPr id="4" name="TextBox 3"/>
          <p:cNvSpPr txBox="1"/>
          <p:nvPr/>
        </p:nvSpPr>
        <p:spPr>
          <a:xfrm>
            <a:off x="1045029" y="6158204"/>
            <a:ext cx="7352522" cy="369332"/>
          </a:xfrm>
          <a:prstGeom prst="rect">
            <a:avLst/>
          </a:prstGeom>
          <a:noFill/>
        </p:spPr>
        <p:txBody>
          <a:bodyPr wrap="square" rtlCol="0">
            <a:spAutoFit/>
          </a:bodyPr>
          <a:lstStyle/>
          <a:p>
            <a:pPr algn="ctr"/>
            <a:r>
              <a:rPr lang="en-US" dirty="0">
                <a:solidFill>
                  <a:schemeClr val="bg1"/>
                </a:solidFill>
              </a:rPr>
              <a:t>Dennis Rokser, </a:t>
            </a:r>
            <a:r>
              <a:rPr lang="en-US" i="1" dirty="0">
                <a:solidFill>
                  <a:schemeClr val="bg1"/>
                </a:solidFill>
              </a:rPr>
              <a:t>Shall Never Perish</a:t>
            </a:r>
            <a:r>
              <a:rPr lang="en-US" dirty="0">
                <a:solidFill>
                  <a:schemeClr val="bg1"/>
                </a:solidFill>
              </a:rPr>
              <a:t>, 227-236</a:t>
            </a:r>
          </a:p>
        </p:txBody>
      </p:sp>
    </p:spTree>
    <p:extLst>
      <p:ext uri="{BB962C8B-B14F-4D97-AF65-F5344CB8AC3E}">
        <p14:creationId xmlns:p14="http://schemas.microsoft.com/office/powerpoint/2010/main" xmlns="" val="1991665296"/>
      </p:ext>
    </p:extLst>
  </p:cSld>
  <p:clrMapOvr>
    <a:masterClrMapping/>
  </p:clrMapOvr>
  <p:transition>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204396" y="228600"/>
            <a:ext cx="8735209" cy="6400800"/>
          </a:xfrm>
          <a:prstGeom prst="rect">
            <a:avLst/>
          </a:prstGeom>
          <a:noFill/>
          <a:ln w="57150">
            <a:solidFill>
              <a:schemeClr val="tx1"/>
            </a:solidFill>
            <a:miter lim="800000"/>
            <a:headEnd/>
            <a:tailEnd/>
          </a:ln>
        </p:spPr>
      </p:pic>
      <p:sp>
        <p:nvSpPr>
          <p:cNvPr id="22531" name="Oval 7"/>
          <p:cNvSpPr>
            <a:spLocks noChangeArrowheads="1"/>
          </p:cNvSpPr>
          <p:nvPr/>
        </p:nvSpPr>
        <p:spPr bwMode="auto">
          <a:xfrm>
            <a:off x="7162800" y="3048000"/>
            <a:ext cx="1600200" cy="914400"/>
          </a:xfrm>
          <a:prstGeom prst="ellipse">
            <a:avLst/>
          </a:prstGeom>
          <a:noFill/>
          <a:ln w="76200" algn="ctr">
            <a:solidFill>
              <a:srgbClr val="C00000"/>
            </a:solidFill>
            <a:round/>
            <a:headEnd/>
            <a:tailEnd/>
          </a:ln>
        </p:spPr>
        <p:txBody>
          <a:bodyPr wrap="none"/>
          <a:lstStyle/>
          <a:p>
            <a:endParaRPr lang="en-US" dirty="0">
              <a:latin typeface="Calibri" panose="020F0502020204030204" pitchFamily="34" charset="0"/>
            </a:endParaRPr>
          </a:p>
        </p:txBody>
      </p:sp>
    </p:spTree>
    <p:extLst>
      <p:ext uri="{BB962C8B-B14F-4D97-AF65-F5344CB8AC3E}">
        <p14:creationId xmlns:p14="http://schemas.microsoft.com/office/powerpoint/2010/main" xmlns="" val="15095519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83846" y="457200"/>
            <a:ext cx="8976309" cy="5943600"/>
          </a:xfrm>
          <a:prstGeom prst="rect">
            <a:avLst/>
          </a:prstGeom>
          <a:ln cmpd="sng">
            <a:solidFill>
              <a:schemeClr val="tx1"/>
            </a:solidFill>
          </a:ln>
        </p:spPr>
      </p:pic>
    </p:spTree>
    <p:extLst>
      <p:ext uri="{BB962C8B-B14F-4D97-AF65-F5344CB8AC3E}">
        <p14:creationId xmlns:p14="http://schemas.microsoft.com/office/powerpoint/2010/main" xmlns="" val="7927021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380639" y="417316"/>
            <a:ext cx="8382727" cy="60233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25601733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ctrTitle" sz="quarter"/>
          </p:nvPr>
        </p:nvSpPr>
        <p:spPr>
          <a:xfrm>
            <a:off x="3143251" y="228600"/>
            <a:ext cx="2857500" cy="685800"/>
          </a:xfrm>
        </p:spPr>
        <p:txBody>
          <a:bodyPr/>
          <a:lstStyle/>
          <a:p>
            <a:pPr algn="l"/>
            <a:r>
              <a:rPr lang="en-US" sz="3600" dirty="0">
                <a:solidFill>
                  <a:srgbClr val="00FFFF"/>
                </a:solidFill>
                <a:effectLst>
                  <a:outerShdw blurRad="38100" dist="38100" dir="2700000" algn="tl">
                    <a:srgbClr val="000000">
                      <a:alpha val="43137"/>
                    </a:srgbClr>
                  </a:outerShdw>
                </a:effectLst>
                <a:latin typeface="+mn-lt"/>
              </a:rPr>
              <a:t>Exodus 19:5-6</a:t>
            </a:r>
          </a:p>
        </p:txBody>
      </p:sp>
      <p:sp>
        <p:nvSpPr>
          <p:cNvPr id="4" name="Subtitle 3"/>
          <p:cNvSpPr>
            <a:spLocks noGrp="1"/>
          </p:cNvSpPr>
          <p:nvPr>
            <p:ph type="subTitle" sz="quarter" idx="1"/>
          </p:nvPr>
        </p:nvSpPr>
        <p:spPr>
          <a:xfrm>
            <a:off x="254007" y="1219199"/>
            <a:ext cx="4749798" cy="4360333"/>
          </a:xfrm>
        </p:spPr>
        <p:txBody>
          <a:bodyPr/>
          <a:lstStyle/>
          <a:p>
            <a:pPr algn="just">
              <a:defRPr/>
            </a:pPr>
            <a:r>
              <a:rPr lang="en-US" sz="2800" dirty="0">
                <a:solidFill>
                  <a:schemeClr val="bg1"/>
                </a:solidFill>
              </a:rPr>
              <a:t>“Now then, </a:t>
            </a:r>
            <a:r>
              <a:rPr lang="en-US" sz="2800" b="1" u="sng" dirty="0">
                <a:solidFill>
                  <a:srgbClr val="FFFFCC"/>
                </a:solidFill>
              </a:rPr>
              <a:t>if</a:t>
            </a:r>
            <a:r>
              <a:rPr lang="en-US" sz="2800" dirty="0">
                <a:solidFill>
                  <a:schemeClr val="bg1"/>
                </a:solidFill>
              </a:rPr>
              <a:t> you will indeed obey My voice and keep My covenant, </a:t>
            </a:r>
            <a:r>
              <a:rPr lang="en-US" sz="2800" b="1" u="sng" dirty="0">
                <a:solidFill>
                  <a:srgbClr val="FFFFCC"/>
                </a:solidFill>
              </a:rPr>
              <a:t>then</a:t>
            </a:r>
            <a:r>
              <a:rPr lang="en-US" sz="2800" dirty="0">
                <a:solidFill>
                  <a:schemeClr val="bg1"/>
                </a:solidFill>
              </a:rPr>
              <a:t> you shall be My own possession among all the peoples, for all the earth is Mine; and you shall be to Me a kingdom of priests and a holy nation.’ These are the words that you shall speak to the sons of Israel.”</a:t>
            </a:r>
          </a:p>
        </p:txBody>
      </p:sp>
      <p:pic>
        <p:nvPicPr>
          <p:cNvPr id="35844" name="Picture 2" descr="http://3.bp.blogspot.com/-QEkPt30fRNQ/US-EfJsZfRI/AAAAAAAASK4/JnP_SUUHRas/s1600/a.jpg"/>
          <p:cNvPicPr>
            <a:picLocks noChangeAspect="1" noChangeArrowheads="1"/>
          </p:cNvPicPr>
          <p:nvPr/>
        </p:nvPicPr>
        <p:blipFill>
          <a:blip r:embed="rId2" cstate="print"/>
          <a:srcRect/>
          <a:stretch>
            <a:fillRect/>
          </a:stretch>
        </p:blipFill>
        <p:spPr bwMode="auto">
          <a:xfrm>
            <a:off x="5309027" y="1371600"/>
            <a:ext cx="3555573" cy="3657600"/>
          </a:xfrm>
          <a:prstGeom prst="rect">
            <a:avLst/>
          </a:prstGeom>
          <a:noFill/>
          <a:ln w="9525">
            <a:noFill/>
            <a:miter lim="800000"/>
            <a:headEnd/>
            <a:tailEnd/>
          </a:ln>
        </p:spPr>
      </p:pic>
    </p:spTree>
    <p:extLst>
      <p:ext uri="{BB962C8B-B14F-4D97-AF65-F5344CB8AC3E}">
        <p14:creationId xmlns:p14="http://schemas.microsoft.com/office/powerpoint/2010/main" xmlns="" val="23365209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466531" y="254529"/>
            <a:ext cx="8229600" cy="1143000"/>
          </a:xfrm>
        </p:spPr>
        <p:txBody>
          <a:bodyPr/>
          <a:lstStyle/>
          <a:p>
            <a:pPr algn="ctr"/>
            <a:r>
              <a:rPr lang="en-US" sz="3600" dirty="0">
                <a:solidFill>
                  <a:srgbClr val="00FFFF"/>
                </a:solidFill>
                <a:effectLst>
                  <a:outerShdw blurRad="38100" dist="38100" dir="2700000" algn="tl">
                    <a:srgbClr val="000000">
                      <a:alpha val="43137"/>
                    </a:srgbClr>
                  </a:outerShdw>
                </a:effectLst>
                <a:latin typeface="+mn-lt"/>
              </a:rPr>
              <a:t>Six Parts of a Suzerain-Vassal Treaty* </a:t>
            </a:r>
            <a:br>
              <a:rPr lang="en-US" sz="3600" dirty="0">
                <a:solidFill>
                  <a:srgbClr val="00FFFF"/>
                </a:solidFill>
                <a:effectLst>
                  <a:outerShdw blurRad="38100" dist="38100" dir="2700000" algn="tl">
                    <a:srgbClr val="000000">
                      <a:alpha val="43137"/>
                    </a:srgbClr>
                  </a:outerShdw>
                </a:effectLst>
                <a:latin typeface="+mn-lt"/>
              </a:rPr>
            </a:br>
            <a:r>
              <a:rPr lang="en-US" sz="3600" dirty="0">
                <a:solidFill>
                  <a:srgbClr val="00FFFF"/>
                </a:solidFill>
                <a:effectLst>
                  <a:outerShdw blurRad="38100" dist="38100" dir="2700000" algn="tl">
                    <a:srgbClr val="000000">
                      <a:alpha val="43137"/>
                    </a:srgbClr>
                  </a:outerShdw>
                </a:effectLst>
                <a:latin typeface="+mn-lt"/>
              </a:rPr>
              <a:t>in Deuteronomy</a:t>
            </a:r>
          </a:p>
        </p:txBody>
      </p:sp>
      <p:sp>
        <p:nvSpPr>
          <p:cNvPr id="35843" name="Rectangle 3"/>
          <p:cNvSpPr>
            <a:spLocks noGrp="1" noChangeArrowheads="1"/>
          </p:cNvSpPr>
          <p:nvPr>
            <p:ph type="body" idx="4294967295"/>
          </p:nvPr>
        </p:nvSpPr>
        <p:spPr>
          <a:xfrm>
            <a:off x="131879" y="1583703"/>
            <a:ext cx="8880242" cy="3742442"/>
          </a:xfrm>
          <a:noFill/>
        </p:spPr>
        <p:txBody>
          <a:bodyPr/>
          <a:lstStyle/>
          <a:p>
            <a:r>
              <a:rPr lang="en-US" sz="3000" dirty="0">
                <a:solidFill>
                  <a:schemeClr val="bg1"/>
                </a:solidFill>
                <a:effectLst/>
              </a:rPr>
              <a:t>Preamble (1:1-5)</a:t>
            </a:r>
          </a:p>
          <a:p>
            <a:r>
              <a:rPr lang="en-US" sz="3000" dirty="0">
                <a:solidFill>
                  <a:schemeClr val="bg1"/>
                </a:solidFill>
                <a:effectLst/>
              </a:rPr>
              <a:t>Prologue (1:6</a:t>
            </a:r>
            <a:r>
              <a:rPr lang="en-US" sz="3000" dirty="0">
                <a:solidFill>
                  <a:schemeClr val="bg1"/>
                </a:solidFill>
                <a:effectLst/>
                <a:cs typeface="Times New Roman" pitchFamily="18" charset="0"/>
              </a:rPr>
              <a:t>–4:40)</a:t>
            </a:r>
            <a:endParaRPr lang="en-US" sz="3000" dirty="0">
              <a:solidFill>
                <a:schemeClr val="bg1"/>
              </a:solidFill>
              <a:effectLst/>
            </a:endParaRPr>
          </a:p>
          <a:p>
            <a:r>
              <a:rPr lang="en-US" sz="3000" dirty="0">
                <a:solidFill>
                  <a:schemeClr val="bg1"/>
                </a:solidFill>
                <a:effectLst/>
              </a:rPr>
              <a:t>Covenant obligations (5</a:t>
            </a:r>
            <a:r>
              <a:rPr lang="en-US" sz="3000" dirty="0">
                <a:solidFill>
                  <a:schemeClr val="bg1"/>
                </a:solidFill>
                <a:effectLst/>
                <a:cs typeface="Times New Roman" pitchFamily="18" charset="0"/>
              </a:rPr>
              <a:t>–26)</a:t>
            </a:r>
          </a:p>
          <a:p>
            <a:pPr lvl="1">
              <a:spcBef>
                <a:spcPts val="0"/>
              </a:spcBef>
            </a:pPr>
            <a:r>
              <a:rPr lang="en-US" sz="3000" dirty="0">
                <a:solidFill>
                  <a:schemeClr val="bg1"/>
                </a:solidFill>
                <a:cs typeface="Times New Roman" pitchFamily="18" charset="0"/>
              </a:rPr>
              <a:t>Deut 17:15</a:t>
            </a:r>
          </a:p>
          <a:p>
            <a:pPr lvl="1">
              <a:spcBef>
                <a:spcPts val="0"/>
              </a:spcBef>
            </a:pPr>
            <a:r>
              <a:rPr lang="en-US" sz="3000" dirty="0">
                <a:solidFill>
                  <a:schemeClr val="bg1"/>
                </a:solidFill>
                <a:effectLst/>
                <a:cs typeface="Times New Roman" pitchFamily="18" charset="0"/>
              </a:rPr>
              <a:t>John 5:39, 46</a:t>
            </a:r>
            <a:endParaRPr lang="en-US" sz="3000" dirty="0">
              <a:solidFill>
                <a:schemeClr val="bg1"/>
              </a:solidFill>
              <a:effectLst/>
            </a:endParaRPr>
          </a:p>
          <a:p>
            <a:r>
              <a:rPr lang="en-US" sz="3000" dirty="0">
                <a:solidFill>
                  <a:schemeClr val="bg1"/>
                </a:solidFill>
                <a:effectLst/>
              </a:rPr>
              <a:t>Storage and reading instructions (27:2-3; 31:9, 24, 26)</a:t>
            </a:r>
          </a:p>
          <a:p>
            <a:r>
              <a:rPr lang="en-US" sz="3000" dirty="0">
                <a:solidFill>
                  <a:schemeClr val="bg1"/>
                </a:solidFill>
                <a:effectLst/>
              </a:rPr>
              <a:t>Witnesses (32:1)</a:t>
            </a:r>
          </a:p>
          <a:p>
            <a:r>
              <a:rPr lang="en-US" sz="3000" dirty="0">
                <a:solidFill>
                  <a:schemeClr val="bg1"/>
                </a:solidFill>
                <a:effectLst/>
              </a:rPr>
              <a:t>Blessings and curses (28)</a:t>
            </a:r>
          </a:p>
        </p:txBody>
      </p:sp>
      <p:pic>
        <p:nvPicPr>
          <p:cNvPr id="35844" name="Picture 4" descr="C:\Documents and Settings\Owner\Application Data\Microsoft\Media Catalog\Downloaded Clips\cl0\SY01462_.wmf"/>
          <p:cNvPicPr>
            <a:picLocks noChangeAspect="1" noChangeArrowheads="1"/>
          </p:cNvPicPr>
          <p:nvPr/>
        </p:nvPicPr>
        <p:blipFill>
          <a:blip r:embed="rId2" cstate="print"/>
          <a:srcRect/>
          <a:stretch>
            <a:fillRect/>
          </a:stretch>
        </p:blipFill>
        <p:spPr bwMode="auto">
          <a:xfrm>
            <a:off x="6690049" y="1416820"/>
            <a:ext cx="2017389" cy="2074094"/>
          </a:xfrm>
          <a:prstGeom prst="rect">
            <a:avLst/>
          </a:prstGeom>
          <a:noFill/>
          <a:ln w="9525">
            <a:noFill/>
            <a:miter lim="800000"/>
            <a:headEnd/>
            <a:tailEnd/>
          </a:ln>
        </p:spPr>
      </p:pic>
      <p:sp>
        <p:nvSpPr>
          <p:cNvPr id="2" name="Rectangle 1"/>
          <p:cNvSpPr/>
          <p:nvPr/>
        </p:nvSpPr>
        <p:spPr>
          <a:xfrm>
            <a:off x="140447" y="5941065"/>
            <a:ext cx="8863106" cy="646331"/>
          </a:xfrm>
          <a:prstGeom prst="rect">
            <a:avLst/>
          </a:prstGeom>
        </p:spPr>
        <p:txBody>
          <a:bodyPr wrap="square">
            <a:spAutoFit/>
          </a:bodyPr>
          <a:lstStyle/>
          <a:p>
            <a:r>
              <a:rPr lang="en-US" dirty="0">
                <a:solidFill>
                  <a:schemeClr val="bg1"/>
                </a:solidFill>
              </a:rPr>
              <a:t> *Suzerainty–Vassal treaty, which Ancient Near Eastern kings made, were only with redeemed or conquered nations and never with individuals. (2007). </a:t>
            </a:r>
            <a:r>
              <a:rPr lang="en-US" i="1" dirty="0">
                <a:solidFill>
                  <a:schemeClr val="bg1"/>
                </a:solidFill>
              </a:rPr>
              <a:t>Christian Apologetics Journal</a:t>
            </a:r>
            <a:r>
              <a:rPr lang="en-US" dirty="0">
                <a:solidFill>
                  <a:schemeClr val="bg1"/>
                </a:solidFill>
              </a:rPr>
              <a:t>, </a:t>
            </a:r>
            <a:r>
              <a:rPr lang="en-US" i="1" dirty="0">
                <a:solidFill>
                  <a:schemeClr val="bg1"/>
                </a:solidFill>
              </a:rPr>
              <a:t>6</a:t>
            </a:r>
            <a:r>
              <a:rPr lang="en-US" dirty="0">
                <a:solidFill>
                  <a:schemeClr val="bg1"/>
                </a:solidFill>
              </a:rPr>
              <a: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466531" y="254529"/>
            <a:ext cx="8229600" cy="1143000"/>
          </a:xfrm>
        </p:spPr>
        <p:txBody>
          <a:bodyPr/>
          <a:lstStyle/>
          <a:p>
            <a:pPr algn="ctr"/>
            <a:r>
              <a:rPr lang="en-US" sz="3600" dirty="0">
                <a:solidFill>
                  <a:srgbClr val="00FFFF"/>
                </a:solidFill>
                <a:effectLst>
                  <a:outerShdw blurRad="38100" dist="38100" dir="2700000" algn="tl">
                    <a:srgbClr val="000000">
                      <a:alpha val="43137"/>
                    </a:srgbClr>
                  </a:outerShdw>
                </a:effectLst>
                <a:latin typeface="+mn-lt"/>
              </a:rPr>
              <a:t>Six Parts of a Suzerain-Vassal Treaty* </a:t>
            </a:r>
            <a:br>
              <a:rPr lang="en-US" sz="3600" dirty="0">
                <a:solidFill>
                  <a:srgbClr val="00FFFF"/>
                </a:solidFill>
                <a:effectLst>
                  <a:outerShdw blurRad="38100" dist="38100" dir="2700000" algn="tl">
                    <a:srgbClr val="000000">
                      <a:alpha val="43137"/>
                    </a:srgbClr>
                  </a:outerShdw>
                </a:effectLst>
                <a:latin typeface="+mn-lt"/>
              </a:rPr>
            </a:br>
            <a:r>
              <a:rPr lang="en-US" sz="3600" dirty="0">
                <a:solidFill>
                  <a:srgbClr val="00FFFF"/>
                </a:solidFill>
                <a:effectLst>
                  <a:outerShdw blurRad="38100" dist="38100" dir="2700000" algn="tl">
                    <a:srgbClr val="000000">
                      <a:alpha val="43137"/>
                    </a:srgbClr>
                  </a:outerShdw>
                </a:effectLst>
                <a:latin typeface="+mn-lt"/>
              </a:rPr>
              <a:t>in Deuteronomy</a:t>
            </a:r>
          </a:p>
        </p:txBody>
      </p:sp>
      <p:sp>
        <p:nvSpPr>
          <p:cNvPr id="35843" name="Rectangle 3"/>
          <p:cNvSpPr>
            <a:spLocks noGrp="1" noChangeArrowheads="1"/>
          </p:cNvSpPr>
          <p:nvPr>
            <p:ph type="body" idx="4294967295"/>
          </p:nvPr>
        </p:nvSpPr>
        <p:spPr>
          <a:xfrm>
            <a:off x="131879" y="1583703"/>
            <a:ext cx="8880242" cy="3742442"/>
          </a:xfrm>
          <a:noFill/>
        </p:spPr>
        <p:txBody>
          <a:bodyPr/>
          <a:lstStyle/>
          <a:p>
            <a:r>
              <a:rPr lang="en-US" sz="3000" dirty="0">
                <a:solidFill>
                  <a:schemeClr val="bg1"/>
                </a:solidFill>
                <a:effectLst/>
              </a:rPr>
              <a:t>Preamble (1:1-5)</a:t>
            </a:r>
          </a:p>
          <a:p>
            <a:r>
              <a:rPr lang="en-US" sz="3000" dirty="0">
                <a:solidFill>
                  <a:schemeClr val="bg1"/>
                </a:solidFill>
                <a:effectLst/>
              </a:rPr>
              <a:t>Prologue (1:6</a:t>
            </a:r>
            <a:r>
              <a:rPr lang="en-US" sz="3000" dirty="0">
                <a:solidFill>
                  <a:schemeClr val="bg1"/>
                </a:solidFill>
                <a:effectLst/>
                <a:cs typeface="Times New Roman" pitchFamily="18" charset="0"/>
              </a:rPr>
              <a:t>–4:40)</a:t>
            </a:r>
            <a:endParaRPr lang="en-US" sz="3000" dirty="0">
              <a:solidFill>
                <a:schemeClr val="bg1"/>
              </a:solidFill>
              <a:effectLst/>
            </a:endParaRPr>
          </a:p>
          <a:p>
            <a:r>
              <a:rPr lang="en-US" sz="3000" dirty="0">
                <a:solidFill>
                  <a:schemeClr val="bg1"/>
                </a:solidFill>
                <a:effectLst/>
              </a:rPr>
              <a:t>Covenant obligations (5</a:t>
            </a:r>
            <a:r>
              <a:rPr lang="en-US" sz="3000" dirty="0">
                <a:solidFill>
                  <a:schemeClr val="bg1"/>
                </a:solidFill>
                <a:effectLst/>
                <a:cs typeface="Times New Roman" pitchFamily="18" charset="0"/>
              </a:rPr>
              <a:t>–26)</a:t>
            </a:r>
          </a:p>
          <a:p>
            <a:pPr lvl="1">
              <a:spcBef>
                <a:spcPts val="0"/>
              </a:spcBef>
            </a:pPr>
            <a:r>
              <a:rPr lang="en-US" sz="3000" dirty="0">
                <a:solidFill>
                  <a:schemeClr val="bg1"/>
                </a:solidFill>
                <a:cs typeface="Times New Roman" pitchFamily="18" charset="0"/>
              </a:rPr>
              <a:t>Deut 17:15</a:t>
            </a:r>
          </a:p>
          <a:p>
            <a:pPr lvl="1">
              <a:spcBef>
                <a:spcPts val="0"/>
              </a:spcBef>
            </a:pPr>
            <a:r>
              <a:rPr lang="en-US" sz="3000" dirty="0">
                <a:solidFill>
                  <a:schemeClr val="bg1"/>
                </a:solidFill>
                <a:effectLst/>
                <a:cs typeface="Times New Roman" pitchFamily="18" charset="0"/>
              </a:rPr>
              <a:t>John 5:39, 46</a:t>
            </a:r>
            <a:endParaRPr lang="en-US" sz="3000" dirty="0">
              <a:solidFill>
                <a:schemeClr val="bg1"/>
              </a:solidFill>
              <a:effectLst/>
            </a:endParaRPr>
          </a:p>
          <a:p>
            <a:r>
              <a:rPr lang="en-US" sz="3000" dirty="0">
                <a:solidFill>
                  <a:schemeClr val="bg1"/>
                </a:solidFill>
                <a:effectLst/>
              </a:rPr>
              <a:t>Storage and reading instructions (27:2-3; 31:9, 24, 26)</a:t>
            </a:r>
          </a:p>
          <a:p>
            <a:r>
              <a:rPr lang="en-US" sz="3000" dirty="0">
                <a:solidFill>
                  <a:schemeClr val="bg1"/>
                </a:solidFill>
                <a:effectLst/>
              </a:rPr>
              <a:t>Witnesses (32:1)</a:t>
            </a:r>
          </a:p>
          <a:p>
            <a:r>
              <a:rPr lang="en-US" sz="3000" b="1" u="sng" dirty="0">
                <a:solidFill>
                  <a:srgbClr val="FFFFCC"/>
                </a:solidFill>
              </a:rPr>
              <a:t>Blessings and curses (28)</a:t>
            </a:r>
          </a:p>
        </p:txBody>
      </p:sp>
      <p:pic>
        <p:nvPicPr>
          <p:cNvPr id="35844" name="Picture 4" descr="C:\Documents and Settings\Owner\Application Data\Microsoft\Media Catalog\Downloaded Clips\cl0\SY01462_.wmf"/>
          <p:cNvPicPr>
            <a:picLocks noChangeAspect="1" noChangeArrowheads="1"/>
          </p:cNvPicPr>
          <p:nvPr/>
        </p:nvPicPr>
        <p:blipFill>
          <a:blip r:embed="rId2" cstate="print"/>
          <a:srcRect/>
          <a:stretch>
            <a:fillRect/>
          </a:stretch>
        </p:blipFill>
        <p:spPr bwMode="auto">
          <a:xfrm>
            <a:off x="6690049" y="1416820"/>
            <a:ext cx="2017389" cy="2074094"/>
          </a:xfrm>
          <a:prstGeom prst="rect">
            <a:avLst/>
          </a:prstGeom>
          <a:noFill/>
          <a:ln w="9525">
            <a:noFill/>
            <a:miter lim="800000"/>
            <a:headEnd/>
            <a:tailEnd/>
          </a:ln>
        </p:spPr>
      </p:pic>
      <p:sp>
        <p:nvSpPr>
          <p:cNvPr id="2" name="Rectangle 1"/>
          <p:cNvSpPr/>
          <p:nvPr/>
        </p:nvSpPr>
        <p:spPr>
          <a:xfrm>
            <a:off x="140447" y="5941065"/>
            <a:ext cx="8863106" cy="646331"/>
          </a:xfrm>
          <a:prstGeom prst="rect">
            <a:avLst/>
          </a:prstGeom>
        </p:spPr>
        <p:txBody>
          <a:bodyPr wrap="square">
            <a:spAutoFit/>
          </a:bodyPr>
          <a:lstStyle/>
          <a:p>
            <a:r>
              <a:rPr lang="en-US" dirty="0">
                <a:solidFill>
                  <a:schemeClr val="bg1"/>
                </a:solidFill>
              </a:rPr>
              <a:t> *Suzerainty–Vassal treaty, which Ancient Near Eastern kings made, were only with redeemed or conquered nations and never with individuals. (2007). </a:t>
            </a:r>
            <a:r>
              <a:rPr lang="en-US" i="1" dirty="0">
                <a:solidFill>
                  <a:schemeClr val="bg1"/>
                </a:solidFill>
              </a:rPr>
              <a:t>Christian Apologetics Journal</a:t>
            </a:r>
            <a:r>
              <a:rPr lang="en-US" dirty="0">
                <a:solidFill>
                  <a:schemeClr val="bg1"/>
                </a:solidFill>
              </a:rPr>
              <a:t>, </a:t>
            </a:r>
            <a:r>
              <a:rPr lang="en-US" i="1" dirty="0">
                <a:solidFill>
                  <a:schemeClr val="bg1"/>
                </a:solidFill>
              </a:rPr>
              <a:t>6</a:t>
            </a:r>
            <a:r>
              <a:rPr lang="en-US" dirty="0">
                <a:solidFill>
                  <a:schemeClr val="bg1"/>
                </a:solidFill>
              </a:rPr>
              <a:t>.</a:t>
            </a:r>
          </a:p>
        </p:txBody>
      </p:sp>
    </p:spTree>
    <p:extLst>
      <p:ext uri="{BB962C8B-B14F-4D97-AF65-F5344CB8AC3E}">
        <p14:creationId xmlns:p14="http://schemas.microsoft.com/office/powerpoint/2010/main" xmlns="" val="29785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981200" y="254528"/>
            <a:ext cx="5181600" cy="762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rPr>
              <a:t>Matthew and the Kingdom</a:t>
            </a:r>
          </a:p>
        </p:txBody>
      </p:sp>
      <p:sp>
        <p:nvSpPr>
          <p:cNvPr id="86019" name="Rectangle 3"/>
          <p:cNvSpPr>
            <a:spLocks noGrp="1" noChangeArrowheads="1"/>
          </p:cNvSpPr>
          <p:nvPr>
            <p:ph type="body" sz="half" idx="2"/>
          </p:nvPr>
        </p:nvSpPr>
        <p:spPr>
          <a:xfrm>
            <a:off x="2397967" y="1159496"/>
            <a:ext cx="6746033" cy="5052768"/>
          </a:xfrm>
        </p:spPr>
        <p:txBody>
          <a:bodyPr/>
          <a:lstStyle/>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Kingdom predicted (Isa 11:6-9)</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Kingdom offered (Matt. 3:2; 4:17; 10:5-7)</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Kingdom rejected (Matt. 12:24)</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Judgment upon first – century national Israel (Deut. 28:49-50; Matt. 24:34-37; Luke 19:41-44; Acts 2:40-41) </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Kingdom postponed (Matt. 13)</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Interim program? (Matt. 16:18, 21; 28:18-20)</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Kingdom ultimately accepted (Matt. 23:38-39; 24:14; 25:31)</a:t>
            </a:r>
          </a:p>
        </p:txBody>
      </p:sp>
      <p:pic>
        <p:nvPicPr>
          <p:cNvPr id="144388" name="Picture 4" descr="King_of_Kings[1]"/>
          <p:cNvPicPr>
            <a:picLocks noGrp="1" noChangeAspect="1" noChangeArrowheads="1"/>
          </p:cNvPicPr>
          <p:nvPr>
            <p:ph type="clipArt" sz="half" idx="1"/>
          </p:nvPr>
        </p:nvPicPr>
        <p:blipFill>
          <a:blip r:embed="rId2" cstate="email">
            <a:extLst>
              <a:ext uri="{28A0092B-C50C-407E-A947-70E740481C1C}">
                <a14:useLocalDpi xmlns:a14="http://schemas.microsoft.com/office/drawing/2010/main" xmlns=""/>
              </a:ext>
            </a:extLst>
          </a:blip>
          <a:srcRect/>
          <a:stretch>
            <a:fillRect/>
          </a:stretch>
        </p:blipFill>
        <p:spPr>
          <a:xfrm>
            <a:off x="229659" y="1447800"/>
            <a:ext cx="2084334" cy="2822674"/>
          </a:xfrm>
          <a:ln w="38100">
            <a:solidFill>
              <a:srgbClr val="FFC000"/>
            </a:solidFill>
          </a:ln>
        </p:spPr>
      </p:pic>
      <p:sp>
        <p:nvSpPr>
          <p:cNvPr id="86021" name="TextBox 4"/>
          <p:cNvSpPr txBox="1">
            <a:spLocks noChangeArrowheads="1"/>
          </p:cNvSpPr>
          <p:nvPr/>
        </p:nvSpPr>
        <p:spPr bwMode="auto">
          <a:xfrm>
            <a:off x="2785534" y="6432106"/>
            <a:ext cx="3572933" cy="369332"/>
          </a:xfrm>
          <a:prstGeom prst="rect">
            <a:avLst/>
          </a:prstGeom>
          <a:no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kern="0" dirty="0">
                <a:solidFill>
                  <a:schemeClr val="bg1"/>
                </a:solidFill>
                <a:effectLst>
                  <a:outerShdw blurRad="38100" dist="38100" dir="2700000" algn="tl">
                    <a:srgbClr val="000000">
                      <a:alpha val="43137"/>
                    </a:srgbClr>
                  </a:outerShdw>
                </a:effectLst>
                <a:latin typeface="+mn-lt"/>
              </a:rPr>
              <a:t>Toussaint, </a:t>
            </a:r>
            <a:r>
              <a:rPr lang="en-US" altLang="en-US" i="1" kern="0" dirty="0">
                <a:solidFill>
                  <a:schemeClr val="bg1"/>
                </a:solidFill>
                <a:effectLst>
                  <a:outerShdw blurRad="38100" dist="38100" dir="2700000" algn="tl">
                    <a:srgbClr val="000000">
                      <a:alpha val="43137"/>
                    </a:srgbClr>
                  </a:outerShdw>
                </a:effectLst>
                <a:latin typeface="+mn-lt"/>
              </a:rPr>
              <a:t>Behold the King</a:t>
            </a:r>
            <a:r>
              <a:rPr lang="en-US" altLang="en-US" kern="0" dirty="0">
                <a:solidFill>
                  <a:schemeClr val="bg1"/>
                </a:solidFill>
                <a:effectLst>
                  <a:outerShdw blurRad="38100" dist="38100" dir="2700000" algn="tl">
                    <a:srgbClr val="000000">
                      <a:alpha val="43137"/>
                    </a:srgbClr>
                  </a:outerShdw>
                </a:effectLst>
                <a:latin typeface="+mn-lt"/>
              </a:rPr>
              <a:t>, 18-20</a:t>
            </a:r>
          </a:p>
        </p:txBody>
      </p:sp>
    </p:spTree>
    <p:extLst>
      <p:ext uri="{BB962C8B-B14F-4D97-AF65-F5344CB8AC3E}">
        <p14:creationId xmlns:p14="http://schemas.microsoft.com/office/powerpoint/2010/main" xmlns="" val="182664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00FFFF"/>
                </a:solidFill>
                <a:latin typeface="+mn-lt"/>
              </a:rPr>
              <a:t>Eternal Security Outline</a:t>
            </a:r>
          </a:p>
        </p:txBody>
      </p:sp>
      <p:sp>
        <p:nvSpPr>
          <p:cNvPr id="3" name="Content Placeholder 2"/>
          <p:cNvSpPr>
            <a:spLocks noGrp="1"/>
          </p:cNvSpPr>
          <p:nvPr>
            <p:ph idx="1"/>
          </p:nvPr>
        </p:nvSpPr>
        <p:spPr>
          <a:xfrm>
            <a:off x="3535051" y="1600205"/>
            <a:ext cx="5373279" cy="2792686"/>
          </a:xfrm>
        </p:spPr>
        <p:txBody>
          <a:bodyPr/>
          <a:lstStyle/>
          <a:p>
            <a:pPr marL="457200" indent="-457200">
              <a:spcBef>
                <a:spcPts val="0"/>
              </a:spcBef>
              <a:spcAft>
                <a:spcPts val="2400"/>
              </a:spcAft>
              <a:buClr>
                <a:srgbClr val="66FFFF"/>
              </a:buClr>
              <a:buFont typeface="+mj-lt"/>
              <a:buAutoNum type="arabicPeriod"/>
            </a:pPr>
            <a:r>
              <a:rPr lang="en-US" dirty="0">
                <a:solidFill>
                  <a:schemeClr val="bg1"/>
                </a:solidFill>
              </a:rPr>
              <a:t>Eternal security arguments</a:t>
            </a:r>
          </a:p>
          <a:p>
            <a:pPr marL="457200" indent="-457200">
              <a:spcBef>
                <a:spcPts val="0"/>
              </a:spcBef>
              <a:spcAft>
                <a:spcPts val="2400"/>
              </a:spcAft>
              <a:buClr>
                <a:srgbClr val="66FFFF"/>
              </a:buClr>
              <a:buFont typeface="+mj-lt"/>
              <a:buAutoNum type="arabicPeriod"/>
            </a:pPr>
            <a:r>
              <a:rPr lang="en-US" dirty="0">
                <a:solidFill>
                  <a:schemeClr val="bg1"/>
                </a:solidFill>
              </a:rPr>
              <a:t>Response  to problem passages</a:t>
            </a:r>
          </a:p>
        </p:txBody>
      </p:sp>
      <p:pic>
        <p:nvPicPr>
          <p:cNvPr id="4" name="Picture 3"/>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457200" y="1600205"/>
            <a:ext cx="2915777" cy="365760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3990360" y="3962292"/>
            <a:ext cx="4462659" cy="2591025"/>
          </a:xfrm>
          <a:prstGeom prst="rect">
            <a:avLst/>
          </a:prstGeom>
        </p:spPr>
      </p:pic>
    </p:spTree>
    <p:extLst>
      <p:ext uri="{BB962C8B-B14F-4D97-AF65-F5344CB8AC3E}">
        <p14:creationId xmlns:p14="http://schemas.microsoft.com/office/powerpoint/2010/main" xmlns="" val="32335413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981200" y="254528"/>
            <a:ext cx="5181600" cy="762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rPr>
              <a:t>Matthew and the Kingdom</a:t>
            </a:r>
          </a:p>
        </p:txBody>
      </p:sp>
      <p:sp>
        <p:nvSpPr>
          <p:cNvPr id="86019" name="Rectangle 3"/>
          <p:cNvSpPr>
            <a:spLocks noGrp="1" noChangeArrowheads="1"/>
          </p:cNvSpPr>
          <p:nvPr>
            <p:ph type="body" sz="half" idx="2"/>
          </p:nvPr>
        </p:nvSpPr>
        <p:spPr>
          <a:xfrm>
            <a:off x="2397967" y="1159496"/>
            <a:ext cx="6746033" cy="5052768"/>
          </a:xfrm>
        </p:spPr>
        <p:txBody>
          <a:bodyPr/>
          <a:lstStyle/>
          <a:p>
            <a:pPr marL="228600" indent="-228600" eaLnBrk="1" hangingPunct="1">
              <a:spcBef>
                <a:spcPts val="600"/>
              </a:spcBef>
              <a:spcAft>
                <a:spcPts val="600"/>
              </a:spcAft>
              <a:buClr>
                <a:srgbClr val="66FFFF"/>
              </a:buClr>
              <a:defRPr/>
            </a:pPr>
            <a:r>
              <a:rPr lang="en-US" altLang="en-US" sz="2600" b="1" u="sng" dirty="0">
                <a:solidFill>
                  <a:srgbClr val="FFFFCC"/>
                </a:solidFill>
                <a:effectLst>
                  <a:outerShdw blurRad="38100" dist="38100" dir="2700000" algn="tl">
                    <a:srgbClr val="000000">
                      <a:alpha val="43137"/>
                    </a:srgbClr>
                  </a:outerShdw>
                </a:effectLst>
              </a:rPr>
              <a:t>Kingdom predicted (Isa 11:6-9)</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Kingdom offered (Matt. 3:2; 4:17; 10:5-7)</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Kingdom rejected (Matt. 12:24)</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Judgment upon first – century national Israel (Deut. 28:49-50; Matt. 24:34-37; Luke 19:41-44; Acts 2:40-41) </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Kingdom postponed (Matt. 13)</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Interim program? (Matt. 16:18, 21; 28:18-20)</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Kingdom ultimately accepted (Matt. 23:38-39; 24:14; 25:31)</a:t>
            </a:r>
          </a:p>
        </p:txBody>
      </p:sp>
      <p:pic>
        <p:nvPicPr>
          <p:cNvPr id="144388" name="Picture 4" descr="King_of_Kings[1]"/>
          <p:cNvPicPr>
            <a:picLocks noGrp="1" noChangeAspect="1" noChangeArrowheads="1"/>
          </p:cNvPicPr>
          <p:nvPr>
            <p:ph type="clipArt" sz="half" idx="1"/>
          </p:nvPr>
        </p:nvPicPr>
        <p:blipFill>
          <a:blip r:embed="rId2" cstate="email">
            <a:extLst>
              <a:ext uri="{28A0092B-C50C-407E-A947-70E740481C1C}">
                <a14:useLocalDpi xmlns:a14="http://schemas.microsoft.com/office/drawing/2010/main" xmlns=""/>
              </a:ext>
            </a:extLst>
          </a:blip>
          <a:srcRect/>
          <a:stretch>
            <a:fillRect/>
          </a:stretch>
        </p:blipFill>
        <p:spPr>
          <a:xfrm>
            <a:off x="229659" y="1447800"/>
            <a:ext cx="2084334" cy="2822674"/>
          </a:xfrm>
          <a:ln w="38100">
            <a:solidFill>
              <a:srgbClr val="FFC000"/>
            </a:solidFill>
          </a:ln>
        </p:spPr>
      </p:pic>
      <p:sp>
        <p:nvSpPr>
          <p:cNvPr id="86021" name="TextBox 4"/>
          <p:cNvSpPr txBox="1">
            <a:spLocks noChangeArrowheads="1"/>
          </p:cNvSpPr>
          <p:nvPr/>
        </p:nvSpPr>
        <p:spPr bwMode="auto">
          <a:xfrm>
            <a:off x="2785534" y="6432106"/>
            <a:ext cx="3572933" cy="369332"/>
          </a:xfrm>
          <a:prstGeom prst="rect">
            <a:avLst/>
          </a:prstGeom>
          <a:no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kern="0" dirty="0">
                <a:solidFill>
                  <a:schemeClr val="bg1"/>
                </a:solidFill>
                <a:effectLst>
                  <a:outerShdw blurRad="38100" dist="38100" dir="2700000" algn="tl">
                    <a:srgbClr val="000000">
                      <a:alpha val="43137"/>
                    </a:srgbClr>
                  </a:outerShdw>
                </a:effectLst>
                <a:latin typeface="+mn-lt"/>
              </a:rPr>
              <a:t>Toussaint, </a:t>
            </a:r>
            <a:r>
              <a:rPr lang="en-US" altLang="en-US" i="1" kern="0" dirty="0">
                <a:solidFill>
                  <a:schemeClr val="bg1"/>
                </a:solidFill>
                <a:effectLst>
                  <a:outerShdw blurRad="38100" dist="38100" dir="2700000" algn="tl">
                    <a:srgbClr val="000000">
                      <a:alpha val="43137"/>
                    </a:srgbClr>
                  </a:outerShdw>
                </a:effectLst>
                <a:latin typeface="+mn-lt"/>
              </a:rPr>
              <a:t>Behold the King</a:t>
            </a:r>
            <a:r>
              <a:rPr lang="en-US" altLang="en-US" kern="0" dirty="0">
                <a:solidFill>
                  <a:schemeClr val="bg1"/>
                </a:solidFill>
                <a:effectLst>
                  <a:outerShdw blurRad="38100" dist="38100" dir="2700000" algn="tl">
                    <a:srgbClr val="000000">
                      <a:alpha val="43137"/>
                    </a:srgbClr>
                  </a:outerShdw>
                </a:effectLst>
                <a:latin typeface="+mn-lt"/>
              </a:rPr>
              <a:t>, 18-20</a:t>
            </a:r>
          </a:p>
        </p:txBody>
      </p:sp>
    </p:spTree>
    <p:extLst>
      <p:ext uri="{BB962C8B-B14F-4D97-AF65-F5344CB8AC3E}">
        <p14:creationId xmlns:p14="http://schemas.microsoft.com/office/powerpoint/2010/main" xmlns="" val="30162136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5800" y="18854"/>
            <a:ext cx="7772400" cy="1143000"/>
          </a:xfrm>
        </p:spPr>
        <p:txBody>
          <a:bodyPr/>
          <a:lstStyle/>
          <a:p>
            <a:pPr algn="ctr" eaLnBrk="1" hangingPunct="1"/>
            <a:r>
              <a:rPr lang="en-US" sz="3600" dirty="0">
                <a:solidFill>
                  <a:srgbClr val="00FFFF"/>
                </a:solidFill>
                <a:effectLst>
                  <a:outerShdw blurRad="38100" dist="38100" dir="2700000" algn="tl">
                    <a:srgbClr val="000000">
                      <a:alpha val="43137"/>
                    </a:srgbClr>
                  </a:outerShdw>
                </a:effectLst>
              </a:rPr>
              <a:t>OT PROPHETS DESCRIBE THE KINGDOM</a:t>
            </a:r>
          </a:p>
        </p:txBody>
      </p:sp>
      <p:sp>
        <p:nvSpPr>
          <p:cNvPr id="16387" name="Rectangle 3"/>
          <p:cNvSpPr>
            <a:spLocks noGrp="1" noChangeArrowheads="1"/>
          </p:cNvSpPr>
          <p:nvPr>
            <p:ph type="body" sz="half" idx="2"/>
          </p:nvPr>
        </p:nvSpPr>
        <p:spPr>
          <a:xfrm>
            <a:off x="3469064" y="1295399"/>
            <a:ext cx="5533534" cy="4549219"/>
          </a:xfrm>
        </p:spPr>
        <p:txBody>
          <a:bodyPr/>
          <a:lstStyle/>
          <a:p>
            <a:pPr marL="228600" indent="-228600" eaLnBrk="1" hangingPunct="1">
              <a:spcBef>
                <a:spcPts val="1200"/>
              </a:spcBef>
              <a:spcAft>
                <a:spcPts val="1200"/>
              </a:spcAft>
              <a:buClr>
                <a:srgbClr val="66FFFF"/>
              </a:buClr>
              <a:defRPr/>
            </a:pPr>
            <a:r>
              <a:rPr lang="en-US" sz="2800" dirty="0">
                <a:solidFill>
                  <a:schemeClr val="bg1"/>
                </a:solidFill>
                <a:effectLst>
                  <a:outerShdw blurRad="38100" dist="38100" dir="2700000" algn="tl">
                    <a:srgbClr val="000000">
                      <a:alpha val="43137"/>
                    </a:srgbClr>
                  </a:outerShdw>
                </a:effectLst>
              </a:rPr>
              <a:t>Kingdom Characteristics </a:t>
            </a:r>
          </a:p>
          <a:p>
            <a:pPr marL="228600" indent="-228600" eaLnBrk="1" hangingPunct="1">
              <a:spcBef>
                <a:spcPts val="1200"/>
              </a:spcBef>
              <a:spcAft>
                <a:spcPts val="1200"/>
              </a:spcAft>
              <a:buClr>
                <a:srgbClr val="66FFFF"/>
              </a:buClr>
              <a:defRPr/>
            </a:pPr>
            <a:r>
              <a:rPr lang="en-US" sz="2800" dirty="0">
                <a:solidFill>
                  <a:schemeClr val="bg1"/>
                </a:solidFill>
                <a:effectLst>
                  <a:outerShdw blurRad="38100" dist="38100" dir="2700000" algn="tl">
                    <a:srgbClr val="000000">
                      <a:alpha val="43137"/>
                    </a:srgbClr>
                  </a:outerShdw>
                </a:effectLst>
              </a:rPr>
              <a:t>Is. 2:1-4; 11:6-9</a:t>
            </a:r>
          </a:p>
          <a:p>
            <a:pPr marL="574675" lvl="1" indent="-339725" eaLnBrk="1" hangingPunct="1">
              <a:spcBef>
                <a:spcPts val="0"/>
              </a:spcBef>
              <a:spcAft>
                <a:spcPts val="1200"/>
              </a:spcAft>
              <a:buClr>
                <a:srgbClr val="FF66FF"/>
              </a:buClr>
              <a:defRPr/>
            </a:pPr>
            <a:r>
              <a:rPr lang="en-US" sz="2800" dirty="0">
                <a:solidFill>
                  <a:schemeClr val="bg1"/>
                </a:solidFill>
              </a:rPr>
              <a:t>Jerusalem = center of world spiritual and political authority</a:t>
            </a:r>
          </a:p>
          <a:p>
            <a:pPr marL="574675" lvl="1" indent="-339725" eaLnBrk="1" hangingPunct="1">
              <a:spcBef>
                <a:spcPts val="0"/>
              </a:spcBef>
              <a:spcAft>
                <a:spcPts val="1200"/>
              </a:spcAft>
              <a:buClr>
                <a:srgbClr val="FF66FF"/>
              </a:buClr>
              <a:defRPr/>
            </a:pPr>
            <a:r>
              <a:rPr lang="en-US" sz="2800" dirty="0">
                <a:solidFill>
                  <a:schemeClr val="bg1"/>
                </a:solidFill>
              </a:rPr>
              <a:t>Perfect justice</a:t>
            </a:r>
          </a:p>
          <a:p>
            <a:pPr marL="574675" lvl="1" indent="-339725" eaLnBrk="1" hangingPunct="1">
              <a:spcBef>
                <a:spcPts val="0"/>
              </a:spcBef>
              <a:spcAft>
                <a:spcPts val="1200"/>
              </a:spcAft>
              <a:buClr>
                <a:srgbClr val="FF66FF"/>
              </a:buClr>
              <a:defRPr/>
            </a:pPr>
            <a:r>
              <a:rPr lang="en-US" sz="2800" dirty="0">
                <a:solidFill>
                  <a:schemeClr val="bg1"/>
                </a:solidFill>
              </a:rPr>
              <a:t>World peace</a:t>
            </a:r>
          </a:p>
          <a:p>
            <a:pPr marL="574675" lvl="1" indent="-339725" eaLnBrk="1" hangingPunct="1">
              <a:spcBef>
                <a:spcPts val="0"/>
              </a:spcBef>
              <a:spcAft>
                <a:spcPts val="1200"/>
              </a:spcAft>
              <a:buClr>
                <a:srgbClr val="FF66FF"/>
              </a:buClr>
              <a:defRPr/>
            </a:pPr>
            <a:r>
              <a:rPr lang="en-US" sz="2800" dirty="0">
                <a:solidFill>
                  <a:schemeClr val="bg1"/>
                </a:solidFill>
              </a:rPr>
              <a:t>Peace in the animal kingdom</a:t>
            </a:r>
          </a:p>
          <a:p>
            <a:pPr marL="574675" lvl="1" indent="-339725" eaLnBrk="1" hangingPunct="1">
              <a:spcBef>
                <a:spcPts val="0"/>
              </a:spcBef>
              <a:spcAft>
                <a:spcPts val="1200"/>
              </a:spcAft>
              <a:buClr>
                <a:srgbClr val="FF66FF"/>
              </a:buClr>
              <a:defRPr/>
            </a:pPr>
            <a:r>
              <a:rPr lang="en-US" sz="2800" dirty="0">
                <a:solidFill>
                  <a:schemeClr val="bg1"/>
                </a:solidFill>
              </a:rPr>
              <a:t>Universal spiritual knowledge. </a:t>
            </a:r>
          </a:p>
        </p:txBody>
      </p:sp>
      <p:pic>
        <p:nvPicPr>
          <p:cNvPr id="5" name="Picture 4" descr="King_of_Kings[1]"/>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323924" y="1466652"/>
            <a:ext cx="3065737" cy="4151723"/>
          </a:xfrm>
          <a:prstGeom prst="rect">
            <a:avLst/>
          </a:prstGeom>
          <a:noFill/>
          <a:ln w="38100">
            <a:solidFill>
              <a:srgbClr val="FFC000"/>
            </a:solidFill>
          </a:ln>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981200" y="254528"/>
            <a:ext cx="5181600" cy="762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rPr>
              <a:t>Matthew and the Kingdom</a:t>
            </a:r>
          </a:p>
        </p:txBody>
      </p:sp>
      <p:sp>
        <p:nvSpPr>
          <p:cNvPr id="86019" name="Rectangle 3"/>
          <p:cNvSpPr>
            <a:spLocks noGrp="1" noChangeArrowheads="1"/>
          </p:cNvSpPr>
          <p:nvPr>
            <p:ph type="body" sz="half" idx="2"/>
          </p:nvPr>
        </p:nvSpPr>
        <p:spPr>
          <a:xfrm>
            <a:off x="2397967" y="1159496"/>
            <a:ext cx="6746033" cy="5052768"/>
          </a:xfrm>
        </p:spPr>
        <p:txBody>
          <a:bodyPr/>
          <a:lstStyle/>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Kingdom predicted (Isa 11:6-9)</a:t>
            </a:r>
          </a:p>
          <a:p>
            <a:pPr marL="228600" indent="-228600" eaLnBrk="1" hangingPunct="1">
              <a:spcBef>
                <a:spcPts val="600"/>
              </a:spcBef>
              <a:spcAft>
                <a:spcPts val="600"/>
              </a:spcAft>
              <a:buClr>
                <a:srgbClr val="66FFFF"/>
              </a:buClr>
              <a:defRPr/>
            </a:pPr>
            <a:r>
              <a:rPr lang="en-US" altLang="en-US" sz="2600" b="1" u="sng" dirty="0">
                <a:solidFill>
                  <a:srgbClr val="FFFFCC"/>
                </a:solidFill>
                <a:effectLst>
                  <a:outerShdw blurRad="38100" dist="38100" dir="2700000" algn="tl">
                    <a:srgbClr val="000000">
                      <a:alpha val="43137"/>
                    </a:srgbClr>
                  </a:outerShdw>
                </a:effectLst>
              </a:rPr>
              <a:t>Kingdom offered (Matt. 3:2; 4:17; 10:5-7)</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Kingdom rejected (Matt. 12:24)</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Judgment upon first – century national Israel (Deut. 28:49-50; Matt. 24:34-37; Luke 19:41-44; Acts 2:40-41) </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Kingdom postponed (Matt. 13)</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Interim program? (Matt. 16:18, 21; 28:18-20)</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Kingdom ultimately accepted (Matt. 23:38-39; 24:14; 25:31)</a:t>
            </a:r>
          </a:p>
        </p:txBody>
      </p:sp>
      <p:pic>
        <p:nvPicPr>
          <p:cNvPr id="144388" name="Picture 4" descr="King_of_Kings[1]"/>
          <p:cNvPicPr>
            <a:picLocks noGrp="1" noChangeAspect="1" noChangeArrowheads="1"/>
          </p:cNvPicPr>
          <p:nvPr>
            <p:ph type="clipArt" sz="half" idx="1"/>
          </p:nvPr>
        </p:nvPicPr>
        <p:blipFill>
          <a:blip r:embed="rId2" cstate="email">
            <a:extLst>
              <a:ext uri="{28A0092B-C50C-407E-A947-70E740481C1C}">
                <a14:useLocalDpi xmlns:a14="http://schemas.microsoft.com/office/drawing/2010/main" xmlns=""/>
              </a:ext>
            </a:extLst>
          </a:blip>
          <a:srcRect/>
          <a:stretch>
            <a:fillRect/>
          </a:stretch>
        </p:blipFill>
        <p:spPr>
          <a:xfrm>
            <a:off x="229659" y="1447800"/>
            <a:ext cx="2084334" cy="2822674"/>
          </a:xfrm>
          <a:ln w="38100">
            <a:solidFill>
              <a:srgbClr val="FFC000"/>
            </a:solidFill>
          </a:ln>
        </p:spPr>
      </p:pic>
      <p:sp>
        <p:nvSpPr>
          <p:cNvPr id="86021" name="TextBox 4"/>
          <p:cNvSpPr txBox="1">
            <a:spLocks noChangeArrowheads="1"/>
          </p:cNvSpPr>
          <p:nvPr/>
        </p:nvSpPr>
        <p:spPr bwMode="auto">
          <a:xfrm>
            <a:off x="2785534" y="6432106"/>
            <a:ext cx="3572933" cy="369332"/>
          </a:xfrm>
          <a:prstGeom prst="rect">
            <a:avLst/>
          </a:prstGeom>
          <a:no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kern="0" dirty="0">
                <a:solidFill>
                  <a:schemeClr val="bg1"/>
                </a:solidFill>
                <a:effectLst>
                  <a:outerShdw blurRad="38100" dist="38100" dir="2700000" algn="tl">
                    <a:srgbClr val="000000">
                      <a:alpha val="43137"/>
                    </a:srgbClr>
                  </a:outerShdw>
                </a:effectLst>
                <a:latin typeface="+mn-lt"/>
              </a:rPr>
              <a:t>Toussaint, </a:t>
            </a:r>
            <a:r>
              <a:rPr lang="en-US" altLang="en-US" i="1" kern="0" dirty="0">
                <a:solidFill>
                  <a:schemeClr val="bg1"/>
                </a:solidFill>
                <a:effectLst>
                  <a:outerShdw blurRad="38100" dist="38100" dir="2700000" algn="tl">
                    <a:srgbClr val="000000">
                      <a:alpha val="43137"/>
                    </a:srgbClr>
                  </a:outerShdw>
                </a:effectLst>
                <a:latin typeface="+mn-lt"/>
              </a:rPr>
              <a:t>Behold the King</a:t>
            </a:r>
            <a:r>
              <a:rPr lang="en-US" altLang="en-US" kern="0" dirty="0">
                <a:solidFill>
                  <a:schemeClr val="bg1"/>
                </a:solidFill>
                <a:effectLst>
                  <a:outerShdw blurRad="38100" dist="38100" dir="2700000" algn="tl">
                    <a:srgbClr val="000000">
                      <a:alpha val="43137"/>
                    </a:srgbClr>
                  </a:outerShdw>
                </a:effectLst>
                <a:latin typeface="+mn-lt"/>
              </a:rPr>
              <a:t>, 18-20</a:t>
            </a:r>
          </a:p>
        </p:txBody>
      </p:sp>
    </p:spTree>
    <p:extLst>
      <p:ext uri="{BB962C8B-B14F-4D97-AF65-F5344CB8AC3E}">
        <p14:creationId xmlns:p14="http://schemas.microsoft.com/office/powerpoint/2010/main" xmlns="" val="34353059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rPr>
              <a:t>MESSENGERS OF THE KINGDOM</a:t>
            </a:r>
          </a:p>
        </p:txBody>
      </p:sp>
      <p:sp>
        <p:nvSpPr>
          <p:cNvPr id="145411" name="Rectangle 3"/>
          <p:cNvSpPr>
            <a:spLocks noGrp="1" noChangeArrowheads="1"/>
          </p:cNvSpPr>
          <p:nvPr>
            <p:ph type="body" sz="half" idx="4294967295"/>
          </p:nvPr>
        </p:nvSpPr>
        <p:spPr>
          <a:xfrm>
            <a:off x="4876800" y="2403477"/>
            <a:ext cx="3962400" cy="2092325"/>
          </a:xfrm>
        </p:spPr>
        <p:txBody>
          <a:bodyPr/>
          <a:lstStyle/>
          <a:p>
            <a:pPr eaLnBrk="1" hangingPunct="1">
              <a:spcBef>
                <a:spcPts val="1200"/>
              </a:spcBef>
              <a:spcAft>
                <a:spcPts val="1200"/>
              </a:spcAft>
            </a:pPr>
            <a:r>
              <a:rPr lang="en-US" altLang="en-US" sz="3000">
                <a:solidFill>
                  <a:schemeClr val="bg1"/>
                </a:solidFill>
              </a:rPr>
              <a:t>John the Baptist – 3:2</a:t>
            </a:r>
          </a:p>
          <a:p>
            <a:pPr eaLnBrk="1" hangingPunct="1">
              <a:spcBef>
                <a:spcPts val="1200"/>
              </a:spcBef>
              <a:spcAft>
                <a:spcPts val="1200"/>
              </a:spcAft>
            </a:pPr>
            <a:r>
              <a:rPr lang="en-US" altLang="en-US" sz="3000">
                <a:solidFill>
                  <a:schemeClr val="bg1"/>
                </a:solidFill>
              </a:rPr>
              <a:t>Jesus Christ – 4:17</a:t>
            </a:r>
          </a:p>
          <a:p>
            <a:pPr eaLnBrk="1" hangingPunct="1">
              <a:spcBef>
                <a:spcPts val="1200"/>
              </a:spcBef>
              <a:spcAft>
                <a:spcPts val="1200"/>
              </a:spcAft>
            </a:pPr>
            <a:r>
              <a:rPr lang="en-US" altLang="en-US" sz="3000">
                <a:solidFill>
                  <a:schemeClr val="bg1"/>
                </a:solidFill>
              </a:rPr>
              <a:t>12 Apostles – 10:5, 7</a:t>
            </a:r>
          </a:p>
        </p:txBody>
      </p:sp>
      <p:pic>
        <p:nvPicPr>
          <p:cNvPr id="145412" name="Picture 4" descr="j0275620"/>
          <p:cNvPicPr>
            <a:picLocks noGrp="1" noChangeAspect="1" noChangeArrowheads="1"/>
          </p:cNvPicPr>
          <p:nvPr>
            <p:ph type="clipArt" sz="half" idx="4294967295"/>
          </p:nvPr>
        </p:nvPicPr>
        <p:blipFill>
          <a:blip r:embed="rId2" cstate="print"/>
          <a:srcRect/>
          <a:stretch>
            <a:fillRect/>
          </a:stretch>
        </p:blipFill>
        <p:spPr>
          <a:xfrm>
            <a:off x="295276" y="1905002"/>
            <a:ext cx="4362451" cy="3292475"/>
          </a:xfrm>
        </p:spPr>
      </p:pic>
      <p:sp>
        <p:nvSpPr>
          <p:cNvPr id="145413" name="TextBox 4"/>
          <p:cNvSpPr txBox="1">
            <a:spLocks noChangeArrowheads="1"/>
          </p:cNvSpPr>
          <p:nvPr/>
        </p:nvSpPr>
        <p:spPr bwMode="auto">
          <a:xfrm>
            <a:off x="2743200" y="6248401"/>
            <a:ext cx="3657600" cy="369332"/>
          </a:xfrm>
          <a:prstGeom prst="rect">
            <a:avLst/>
          </a:prstGeom>
          <a:noFill/>
          <a:ln w="9525">
            <a:noFill/>
            <a:miter lim="800000"/>
            <a:headEnd/>
            <a:tailEnd/>
          </a:ln>
        </p:spPr>
        <p:txBody>
          <a:bodyPr>
            <a:spAutoFit/>
          </a:bodyPr>
          <a:lstStyle/>
          <a:p>
            <a:pPr algn="ctr"/>
            <a:r>
              <a:rPr lang="en-US" altLang="en-US" kern="0" dirty="0">
                <a:solidFill>
                  <a:schemeClr val="bg1"/>
                </a:solidFill>
              </a:rPr>
              <a:t>Toussaint, </a:t>
            </a:r>
            <a:r>
              <a:rPr lang="en-US" altLang="en-US" i="1" kern="0" dirty="0">
                <a:solidFill>
                  <a:schemeClr val="bg1"/>
                </a:solidFill>
              </a:rPr>
              <a:t>Behold the King</a:t>
            </a:r>
            <a:r>
              <a:rPr lang="en-US" altLang="en-US" kern="0" dirty="0">
                <a:solidFill>
                  <a:schemeClr val="bg1"/>
                </a:solidFill>
              </a:rPr>
              <a:t>, 18-20</a:t>
            </a:r>
          </a:p>
        </p:txBody>
      </p:sp>
    </p:spTree>
    <p:extLst>
      <p:ext uri="{BB962C8B-B14F-4D97-AF65-F5344CB8AC3E}">
        <p14:creationId xmlns:p14="http://schemas.microsoft.com/office/powerpoint/2010/main" xmlns="" val="26880886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981200" y="254528"/>
            <a:ext cx="5181600" cy="762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rPr>
              <a:t>Matthew and the Kingdom</a:t>
            </a:r>
          </a:p>
        </p:txBody>
      </p:sp>
      <p:sp>
        <p:nvSpPr>
          <p:cNvPr id="86019" name="Rectangle 3"/>
          <p:cNvSpPr>
            <a:spLocks noGrp="1" noChangeArrowheads="1"/>
          </p:cNvSpPr>
          <p:nvPr>
            <p:ph type="body" sz="half" idx="2"/>
          </p:nvPr>
        </p:nvSpPr>
        <p:spPr>
          <a:xfrm>
            <a:off x="2397967" y="1159496"/>
            <a:ext cx="6746033" cy="5052768"/>
          </a:xfrm>
        </p:spPr>
        <p:txBody>
          <a:bodyPr/>
          <a:lstStyle/>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Kingdom predicted (Isa 11:6-9)</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Kingdom offered (Matt. 3:2; 4:17; 10:5-7)</a:t>
            </a:r>
          </a:p>
          <a:p>
            <a:pPr marL="228600" indent="-228600" eaLnBrk="1" hangingPunct="1">
              <a:spcBef>
                <a:spcPts val="600"/>
              </a:spcBef>
              <a:spcAft>
                <a:spcPts val="600"/>
              </a:spcAft>
              <a:buClr>
                <a:srgbClr val="66FFFF"/>
              </a:buClr>
              <a:defRPr/>
            </a:pPr>
            <a:r>
              <a:rPr lang="en-US" altLang="en-US" sz="2600" b="1" u="sng" dirty="0">
                <a:solidFill>
                  <a:srgbClr val="FFFFCC"/>
                </a:solidFill>
                <a:effectLst>
                  <a:outerShdw blurRad="38100" dist="38100" dir="2700000" algn="tl">
                    <a:srgbClr val="000000">
                      <a:alpha val="43137"/>
                    </a:srgbClr>
                  </a:outerShdw>
                </a:effectLst>
              </a:rPr>
              <a:t>Kingdom rejected (Matt. 12:24)</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Judgment upon first – century national Israel (Deut. 28:49-50; Matt. 24:34-37; Luke 19:41-44; Acts 2:40-41) </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Kingdom postponed (Matt. 13)</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Interim program? (Matt. 16:18, 21; 28:18-20)</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Kingdom ultimately accepted (Matt. 23:38-39; 24:14; 25:31)</a:t>
            </a:r>
          </a:p>
        </p:txBody>
      </p:sp>
      <p:pic>
        <p:nvPicPr>
          <p:cNvPr id="144388" name="Picture 4" descr="King_of_Kings[1]"/>
          <p:cNvPicPr>
            <a:picLocks noGrp="1" noChangeAspect="1" noChangeArrowheads="1"/>
          </p:cNvPicPr>
          <p:nvPr>
            <p:ph type="clipArt" sz="half" idx="1"/>
          </p:nvPr>
        </p:nvPicPr>
        <p:blipFill>
          <a:blip r:embed="rId2" cstate="email">
            <a:extLst>
              <a:ext uri="{28A0092B-C50C-407E-A947-70E740481C1C}">
                <a14:useLocalDpi xmlns:a14="http://schemas.microsoft.com/office/drawing/2010/main" xmlns=""/>
              </a:ext>
            </a:extLst>
          </a:blip>
          <a:srcRect/>
          <a:stretch>
            <a:fillRect/>
          </a:stretch>
        </p:blipFill>
        <p:spPr>
          <a:xfrm>
            <a:off x="229659" y="1447800"/>
            <a:ext cx="2084334" cy="2822674"/>
          </a:xfrm>
          <a:ln w="38100">
            <a:solidFill>
              <a:srgbClr val="FFC000"/>
            </a:solidFill>
          </a:ln>
        </p:spPr>
      </p:pic>
      <p:sp>
        <p:nvSpPr>
          <p:cNvPr id="86021" name="TextBox 4"/>
          <p:cNvSpPr txBox="1">
            <a:spLocks noChangeArrowheads="1"/>
          </p:cNvSpPr>
          <p:nvPr/>
        </p:nvSpPr>
        <p:spPr bwMode="auto">
          <a:xfrm>
            <a:off x="2785534" y="6432106"/>
            <a:ext cx="3572933" cy="369332"/>
          </a:xfrm>
          <a:prstGeom prst="rect">
            <a:avLst/>
          </a:prstGeom>
          <a:no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kern="0" dirty="0">
                <a:solidFill>
                  <a:schemeClr val="bg1"/>
                </a:solidFill>
                <a:effectLst>
                  <a:outerShdw blurRad="38100" dist="38100" dir="2700000" algn="tl">
                    <a:srgbClr val="000000">
                      <a:alpha val="43137"/>
                    </a:srgbClr>
                  </a:outerShdw>
                </a:effectLst>
                <a:latin typeface="+mn-lt"/>
              </a:rPr>
              <a:t>Toussaint, </a:t>
            </a:r>
            <a:r>
              <a:rPr lang="en-US" altLang="en-US" i="1" kern="0" dirty="0">
                <a:solidFill>
                  <a:schemeClr val="bg1"/>
                </a:solidFill>
                <a:effectLst>
                  <a:outerShdw blurRad="38100" dist="38100" dir="2700000" algn="tl">
                    <a:srgbClr val="000000">
                      <a:alpha val="43137"/>
                    </a:srgbClr>
                  </a:outerShdw>
                </a:effectLst>
                <a:latin typeface="+mn-lt"/>
              </a:rPr>
              <a:t>Behold the King</a:t>
            </a:r>
            <a:r>
              <a:rPr lang="en-US" altLang="en-US" kern="0" dirty="0">
                <a:solidFill>
                  <a:schemeClr val="bg1"/>
                </a:solidFill>
                <a:effectLst>
                  <a:outerShdw blurRad="38100" dist="38100" dir="2700000" algn="tl">
                    <a:srgbClr val="000000">
                      <a:alpha val="43137"/>
                    </a:srgbClr>
                  </a:outerShdw>
                </a:effectLst>
                <a:latin typeface="+mn-lt"/>
              </a:rPr>
              <a:t>, 18-20</a:t>
            </a:r>
          </a:p>
        </p:txBody>
      </p:sp>
    </p:spTree>
    <p:extLst>
      <p:ext uri="{BB962C8B-B14F-4D97-AF65-F5344CB8AC3E}">
        <p14:creationId xmlns:p14="http://schemas.microsoft.com/office/powerpoint/2010/main" xmlns="" val="29680381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981200" y="254528"/>
            <a:ext cx="5181600" cy="762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rPr>
              <a:t>Matthew and the Kingdom</a:t>
            </a:r>
          </a:p>
        </p:txBody>
      </p:sp>
      <p:sp>
        <p:nvSpPr>
          <p:cNvPr id="86019" name="Rectangle 3"/>
          <p:cNvSpPr>
            <a:spLocks noGrp="1" noChangeArrowheads="1"/>
          </p:cNvSpPr>
          <p:nvPr>
            <p:ph type="body" sz="half" idx="2"/>
          </p:nvPr>
        </p:nvSpPr>
        <p:spPr>
          <a:xfrm>
            <a:off x="2397967" y="1159496"/>
            <a:ext cx="6746033" cy="5052768"/>
          </a:xfrm>
        </p:spPr>
        <p:txBody>
          <a:bodyPr/>
          <a:lstStyle/>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Kingdom predicted (Isa 11:6-9)</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Kingdom offered (Matt. 3:2; 4:17; 10:5-7)</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Kingdom rejected (Matt. 12:24)</a:t>
            </a:r>
          </a:p>
          <a:p>
            <a:pPr marL="228600" indent="-228600" eaLnBrk="1" hangingPunct="1">
              <a:spcBef>
                <a:spcPts val="600"/>
              </a:spcBef>
              <a:spcAft>
                <a:spcPts val="600"/>
              </a:spcAft>
              <a:buClr>
                <a:srgbClr val="66FFFF"/>
              </a:buClr>
              <a:defRPr/>
            </a:pPr>
            <a:r>
              <a:rPr lang="en-US" altLang="en-US" sz="2600" b="1" u="sng" dirty="0">
                <a:solidFill>
                  <a:srgbClr val="FFFFCC"/>
                </a:solidFill>
                <a:effectLst>
                  <a:outerShdw blurRad="38100" dist="38100" dir="2700000" algn="tl">
                    <a:srgbClr val="000000">
                      <a:alpha val="43137"/>
                    </a:srgbClr>
                  </a:outerShdw>
                </a:effectLst>
              </a:rPr>
              <a:t>Judgment upon first – century national Israel (Deut. 28:49-50; Matt. 24:34-37; Luke 19:41-44; Acts 2:40-41) </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Kingdom postponed (Matt. 13)</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Interim program? (Matt. 16:18, 21; 28:18-20)</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Kingdom ultimately accepted (Matt. 23:38-39; 24:14; 25:31)</a:t>
            </a:r>
          </a:p>
        </p:txBody>
      </p:sp>
      <p:pic>
        <p:nvPicPr>
          <p:cNvPr id="144388" name="Picture 4" descr="King_of_Kings[1]"/>
          <p:cNvPicPr>
            <a:picLocks noGrp="1" noChangeAspect="1" noChangeArrowheads="1"/>
          </p:cNvPicPr>
          <p:nvPr>
            <p:ph type="clipArt" sz="half" idx="1"/>
          </p:nvPr>
        </p:nvPicPr>
        <p:blipFill>
          <a:blip r:embed="rId2" cstate="email">
            <a:extLst>
              <a:ext uri="{28A0092B-C50C-407E-A947-70E740481C1C}">
                <a14:useLocalDpi xmlns:a14="http://schemas.microsoft.com/office/drawing/2010/main" xmlns=""/>
              </a:ext>
            </a:extLst>
          </a:blip>
          <a:srcRect/>
          <a:stretch>
            <a:fillRect/>
          </a:stretch>
        </p:blipFill>
        <p:spPr>
          <a:xfrm>
            <a:off x="229659" y="1447800"/>
            <a:ext cx="2084334" cy="2822674"/>
          </a:xfrm>
          <a:ln w="38100">
            <a:solidFill>
              <a:srgbClr val="FFC000"/>
            </a:solidFill>
          </a:ln>
        </p:spPr>
      </p:pic>
      <p:sp>
        <p:nvSpPr>
          <p:cNvPr id="86021" name="TextBox 4"/>
          <p:cNvSpPr txBox="1">
            <a:spLocks noChangeArrowheads="1"/>
          </p:cNvSpPr>
          <p:nvPr/>
        </p:nvSpPr>
        <p:spPr bwMode="auto">
          <a:xfrm>
            <a:off x="2785534" y="6432106"/>
            <a:ext cx="3572933" cy="369332"/>
          </a:xfrm>
          <a:prstGeom prst="rect">
            <a:avLst/>
          </a:prstGeom>
          <a:no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kern="0" dirty="0">
                <a:solidFill>
                  <a:schemeClr val="bg1"/>
                </a:solidFill>
                <a:effectLst>
                  <a:outerShdw blurRad="38100" dist="38100" dir="2700000" algn="tl">
                    <a:srgbClr val="000000">
                      <a:alpha val="43137"/>
                    </a:srgbClr>
                  </a:outerShdw>
                </a:effectLst>
                <a:latin typeface="+mn-lt"/>
              </a:rPr>
              <a:t>Toussaint, </a:t>
            </a:r>
            <a:r>
              <a:rPr lang="en-US" altLang="en-US" i="1" kern="0" dirty="0">
                <a:solidFill>
                  <a:schemeClr val="bg1"/>
                </a:solidFill>
                <a:effectLst>
                  <a:outerShdw blurRad="38100" dist="38100" dir="2700000" algn="tl">
                    <a:srgbClr val="000000">
                      <a:alpha val="43137"/>
                    </a:srgbClr>
                  </a:outerShdw>
                </a:effectLst>
                <a:latin typeface="+mn-lt"/>
              </a:rPr>
              <a:t>Behold the King</a:t>
            </a:r>
            <a:r>
              <a:rPr lang="en-US" altLang="en-US" kern="0" dirty="0">
                <a:solidFill>
                  <a:schemeClr val="bg1"/>
                </a:solidFill>
                <a:effectLst>
                  <a:outerShdw blurRad="38100" dist="38100" dir="2700000" algn="tl">
                    <a:srgbClr val="000000">
                      <a:alpha val="43137"/>
                    </a:srgbClr>
                  </a:outerShdw>
                </a:effectLst>
                <a:latin typeface="+mn-lt"/>
              </a:rPr>
              <a:t>, 18-20</a:t>
            </a:r>
          </a:p>
        </p:txBody>
      </p:sp>
    </p:spTree>
    <p:extLst>
      <p:ext uri="{BB962C8B-B14F-4D97-AF65-F5344CB8AC3E}">
        <p14:creationId xmlns:p14="http://schemas.microsoft.com/office/powerpoint/2010/main" xmlns="" val="6926828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981200" y="254528"/>
            <a:ext cx="5181600" cy="762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rPr>
              <a:t>Matthew and the Kingdom</a:t>
            </a:r>
          </a:p>
        </p:txBody>
      </p:sp>
      <p:sp>
        <p:nvSpPr>
          <p:cNvPr id="86019" name="Rectangle 3"/>
          <p:cNvSpPr>
            <a:spLocks noGrp="1" noChangeArrowheads="1"/>
          </p:cNvSpPr>
          <p:nvPr>
            <p:ph type="body" sz="half" idx="2"/>
          </p:nvPr>
        </p:nvSpPr>
        <p:spPr>
          <a:xfrm>
            <a:off x="2397967" y="1159496"/>
            <a:ext cx="6746033" cy="5052768"/>
          </a:xfrm>
        </p:spPr>
        <p:txBody>
          <a:bodyPr/>
          <a:lstStyle/>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Kingdom predicted (Isa 11:6-9)</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Kingdom offered (Matt. 3:2; 4:17; 10:5-7)</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Kingdom rejected (Matt. 12:24)</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Judgment upon first – century national Israel (Deut. 28:49-50; Matt. 24:34-37; Luke 19:41-44; Acts 2:40-41) </a:t>
            </a:r>
          </a:p>
          <a:p>
            <a:pPr marL="228600" indent="-228600" eaLnBrk="1" hangingPunct="1">
              <a:spcBef>
                <a:spcPts val="600"/>
              </a:spcBef>
              <a:spcAft>
                <a:spcPts val="600"/>
              </a:spcAft>
              <a:buClr>
                <a:srgbClr val="66FFFF"/>
              </a:buClr>
              <a:defRPr/>
            </a:pPr>
            <a:r>
              <a:rPr lang="en-US" altLang="en-US" sz="2600" b="1" u="sng" dirty="0">
                <a:solidFill>
                  <a:srgbClr val="FFFFCC"/>
                </a:solidFill>
                <a:effectLst>
                  <a:outerShdw blurRad="38100" dist="38100" dir="2700000" algn="tl">
                    <a:srgbClr val="000000">
                      <a:alpha val="43137"/>
                    </a:srgbClr>
                  </a:outerShdw>
                </a:effectLst>
              </a:rPr>
              <a:t>Kingdom postponed (Matt. 13)</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Interim program? (Matt. 16:18, 21; 28:18-20)</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Kingdom ultimately accepted (Matt. 23:38-39; 24:14; 25:31)</a:t>
            </a:r>
          </a:p>
        </p:txBody>
      </p:sp>
      <p:pic>
        <p:nvPicPr>
          <p:cNvPr id="144388" name="Picture 4" descr="King_of_Kings[1]"/>
          <p:cNvPicPr>
            <a:picLocks noGrp="1" noChangeAspect="1" noChangeArrowheads="1"/>
          </p:cNvPicPr>
          <p:nvPr>
            <p:ph type="clipArt" sz="half" idx="1"/>
          </p:nvPr>
        </p:nvPicPr>
        <p:blipFill>
          <a:blip r:embed="rId2" cstate="email">
            <a:extLst>
              <a:ext uri="{28A0092B-C50C-407E-A947-70E740481C1C}">
                <a14:useLocalDpi xmlns:a14="http://schemas.microsoft.com/office/drawing/2010/main" xmlns=""/>
              </a:ext>
            </a:extLst>
          </a:blip>
          <a:srcRect/>
          <a:stretch>
            <a:fillRect/>
          </a:stretch>
        </p:blipFill>
        <p:spPr>
          <a:xfrm>
            <a:off x="229659" y="1447800"/>
            <a:ext cx="2084334" cy="2822674"/>
          </a:xfrm>
          <a:ln w="38100">
            <a:solidFill>
              <a:srgbClr val="FFC000"/>
            </a:solidFill>
          </a:ln>
        </p:spPr>
      </p:pic>
      <p:sp>
        <p:nvSpPr>
          <p:cNvPr id="86021" name="TextBox 4"/>
          <p:cNvSpPr txBox="1">
            <a:spLocks noChangeArrowheads="1"/>
          </p:cNvSpPr>
          <p:nvPr/>
        </p:nvSpPr>
        <p:spPr bwMode="auto">
          <a:xfrm>
            <a:off x="2785534" y="6432106"/>
            <a:ext cx="3572933" cy="369332"/>
          </a:xfrm>
          <a:prstGeom prst="rect">
            <a:avLst/>
          </a:prstGeom>
          <a:no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kern="0" dirty="0">
                <a:solidFill>
                  <a:schemeClr val="bg1"/>
                </a:solidFill>
                <a:effectLst>
                  <a:outerShdw blurRad="38100" dist="38100" dir="2700000" algn="tl">
                    <a:srgbClr val="000000">
                      <a:alpha val="43137"/>
                    </a:srgbClr>
                  </a:outerShdw>
                </a:effectLst>
                <a:latin typeface="+mn-lt"/>
              </a:rPr>
              <a:t>Toussaint, </a:t>
            </a:r>
            <a:r>
              <a:rPr lang="en-US" altLang="en-US" i="1" kern="0" dirty="0">
                <a:solidFill>
                  <a:schemeClr val="bg1"/>
                </a:solidFill>
                <a:effectLst>
                  <a:outerShdw blurRad="38100" dist="38100" dir="2700000" algn="tl">
                    <a:srgbClr val="000000">
                      <a:alpha val="43137"/>
                    </a:srgbClr>
                  </a:outerShdw>
                </a:effectLst>
                <a:latin typeface="+mn-lt"/>
              </a:rPr>
              <a:t>Behold the King</a:t>
            </a:r>
            <a:r>
              <a:rPr lang="en-US" altLang="en-US" kern="0" dirty="0">
                <a:solidFill>
                  <a:schemeClr val="bg1"/>
                </a:solidFill>
                <a:effectLst>
                  <a:outerShdw blurRad="38100" dist="38100" dir="2700000" algn="tl">
                    <a:srgbClr val="000000">
                      <a:alpha val="43137"/>
                    </a:srgbClr>
                  </a:outerShdw>
                </a:effectLst>
                <a:latin typeface="+mn-lt"/>
              </a:rPr>
              <a:t>, 18-20</a:t>
            </a:r>
          </a:p>
        </p:txBody>
      </p:sp>
    </p:spTree>
    <p:extLst>
      <p:ext uri="{BB962C8B-B14F-4D97-AF65-F5344CB8AC3E}">
        <p14:creationId xmlns:p14="http://schemas.microsoft.com/office/powerpoint/2010/main" xmlns="" val="42787269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981200" y="254528"/>
            <a:ext cx="5181600" cy="762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rPr>
              <a:t>Matthew and the Kingdom</a:t>
            </a:r>
          </a:p>
        </p:txBody>
      </p:sp>
      <p:sp>
        <p:nvSpPr>
          <p:cNvPr id="86019" name="Rectangle 3"/>
          <p:cNvSpPr>
            <a:spLocks noGrp="1" noChangeArrowheads="1"/>
          </p:cNvSpPr>
          <p:nvPr>
            <p:ph type="body" sz="half" idx="2"/>
          </p:nvPr>
        </p:nvSpPr>
        <p:spPr>
          <a:xfrm>
            <a:off x="2397967" y="1159496"/>
            <a:ext cx="6746033" cy="5052768"/>
          </a:xfrm>
        </p:spPr>
        <p:txBody>
          <a:bodyPr/>
          <a:lstStyle/>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Kingdom predicted (Isa 11:6-9)</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Kingdom offered (Matt. 3:2; 4:17; 10:5-7)</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Kingdom rejected (Matt. 12:24)</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Judgment upon first – century national Israel (Deut. 28:49-50; Matt. 24:34-37; Luke 19:41-44; Acts 2:40-41) </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Kingdom postponed (Matt. 13)</a:t>
            </a:r>
          </a:p>
          <a:p>
            <a:pPr marL="228600" indent="-228600" eaLnBrk="1" hangingPunct="1">
              <a:spcBef>
                <a:spcPts val="600"/>
              </a:spcBef>
              <a:spcAft>
                <a:spcPts val="600"/>
              </a:spcAft>
              <a:buClr>
                <a:srgbClr val="66FFFF"/>
              </a:buClr>
              <a:defRPr/>
            </a:pPr>
            <a:r>
              <a:rPr lang="en-US" altLang="en-US" sz="2600" b="1" u="sng" dirty="0">
                <a:solidFill>
                  <a:srgbClr val="FFFFCC"/>
                </a:solidFill>
                <a:effectLst>
                  <a:outerShdw blurRad="38100" dist="38100" dir="2700000" algn="tl">
                    <a:srgbClr val="000000">
                      <a:alpha val="43137"/>
                    </a:srgbClr>
                  </a:outerShdw>
                </a:effectLst>
              </a:rPr>
              <a:t>Interim program? (Matt. 16:18, 21; 28:18-20)</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Kingdom ultimately accepted (Matt. 23:38-39; 24:14; 25:31)</a:t>
            </a:r>
          </a:p>
        </p:txBody>
      </p:sp>
      <p:pic>
        <p:nvPicPr>
          <p:cNvPr id="144388" name="Picture 4" descr="King_of_Kings[1]"/>
          <p:cNvPicPr>
            <a:picLocks noGrp="1" noChangeAspect="1" noChangeArrowheads="1"/>
          </p:cNvPicPr>
          <p:nvPr>
            <p:ph type="clipArt" sz="half" idx="1"/>
          </p:nvPr>
        </p:nvPicPr>
        <p:blipFill>
          <a:blip r:embed="rId2" cstate="email">
            <a:extLst>
              <a:ext uri="{28A0092B-C50C-407E-A947-70E740481C1C}">
                <a14:useLocalDpi xmlns:a14="http://schemas.microsoft.com/office/drawing/2010/main" xmlns=""/>
              </a:ext>
            </a:extLst>
          </a:blip>
          <a:srcRect/>
          <a:stretch>
            <a:fillRect/>
          </a:stretch>
        </p:blipFill>
        <p:spPr>
          <a:xfrm>
            <a:off x="229659" y="1447800"/>
            <a:ext cx="2084334" cy="2822674"/>
          </a:xfrm>
          <a:ln w="38100">
            <a:solidFill>
              <a:srgbClr val="FFC000"/>
            </a:solidFill>
          </a:ln>
        </p:spPr>
      </p:pic>
      <p:sp>
        <p:nvSpPr>
          <p:cNvPr id="86021" name="TextBox 4"/>
          <p:cNvSpPr txBox="1">
            <a:spLocks noChangeArrowheads="1"/>
          </p:cNvSpPr>
          <p:nvPr/>
        </p:nvSpPr>
        <p:spPr bwMode="auto">
          <a:xfrm>
            <a:off x="2785534" y="6432106"/>
            <a:ext cx="3572933" cy="369332"/>
          </a:xfrm>
          <a:prstGeom prst="rect">
            <a:avLst/>
          </a:prstGeom>
          <a:no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kern="0" dirty="0">
                <a:solidFill>
                  <a:schemeClr val="bg1"/>
                </a:solidFill>
                <a:effectLst>
                  <a:outerShdw blurRad="38100" dist="38100" dir="2700000" algn="tl">
                    <a:srgbClr val="000000">
                      <a:alpha val="43137"/>
                    </a:srgbClr>
                  </a:outerShdw>
                </a:effectLst>
                <a:latin typeface="+mn-lt"/>
              </a:rPr>
              <a:t>Toussaint, </a:t>
            </a:r>
            <a:r>
              <a:rPr lang="en-US" altLang="en-US" i="1" kern="0" dirty="0">
                <a:solidFill>
                  <a:schemeClr val="bg1"/>
                </a:solidFill>
                <a:effectLst>
                  <a:outerShdw blurRad="38100" dist="38100" dir="2700000" algn="tl">
                    <a:srgbClr val="000000">
                      <a:alpha val="43137"/>
                    </a:srgbClr>
                  </a:outerShdw>
                </a:effectLst>
                <a:latin typeface="+mn-lt"/>
              </a:rPr>
              <a:t>Behold the King</a:t>
            </a:r>
            <a:r>
              <a:rPr lang="en-US" altLang="en-US" kern="0" dirty="0">
                <a:solidFill>
                  <a:schemeClr val="bg1"/>
                </a:solidFill>
                <a:effectLst>
                  <a:outerShdw blurRad="38100" dist="38100" dir="2700000" algn="tl">
                    <a:srgbClr val="000000">
                      <a:alpha val="43137"/>
                    </a:srgbClr>
                  </a:outerShdw>
                </a:effectLst>
                <a:latin typeface="+mn-lt"/>
              </a:rPr>
              <a:t>, 18-20</a:t>
            </a:r>
          </a:p>
        </p:txBody>
      </p:sp>
    </p:spTree>
    <p:extLst>
      <p:ext uri="{BB962C8B-B14F-4D97-AF65-F5344CB8AC3E}">
        <p14:creationId xmlns:p14="http://schemas.microsoft.com/office/powerpoint/2010/main" xmlns="" val="4504189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07" name="Group 3"/>
          <p:cNvGraphicFramePr>
            <a:graphicFrameLocks noGrp="1"/>
          </p:cNvGraphicFramePr>
          <p:nvPr>
            <p:ph type="tbl" idx="4294967295"/>
            <p:extLst>
              <p:ext uri="{D42A27DB-BD31-4B8C-83A1-F6EECF244321}">
                <p14:modId xmlns:p14="http://schemas.microsoft.com/office/powerpoint/2010/main" xmlns="" val="1495488302"/>
              </p:ext>
            </p:extLst>
          </p:nvPr>
        </p:nvGraphicFramePr>
        <p:xfrm>
          <a:off x="228600" y="685800"/>
          <a:ext cx="8686800" cy="5120536"/>
        </p:xfrm>
        <a:graphic>
          <a:graphicData uri="http://schemas.openxmlformats.org/drawingml/2006/table">
            <a:tbl>
              <a:tblPr>
                <a:tableStyleId>{D113A9D2-9D6B-4929-AA2D-F23B5EE8CBE7}</a:tableStyleId>
              </a:tblPr>
              <a:tblGrid>
                <a:gridCol w="2895600">
                  <a:extLst>
                    <a:ext uri="{9D8B030D-6E8A-4147-A177-3AD203B41FA5}">
                      <a16:colId xmlns:a16="http://schemas.microsoft.com/office/drawing/2014/main" xmlns="" val="20000"/>
                    </a:ext>
                  </a:extLst>
                </a:gridCol>
                <a:gridCol w="2895600">
                  <a:extLst>
                    <a:ext uri="{9D8B030D-6E8A-4147-A177-3AD203B41FA5}">
                      <a16:colId xmlns:a16="http://schemas.microsoft.com/office/drawing/2014/main" xmlns="" val="20001"/>
                    </a:ext>
                  </a:extLst>
                </a:gridCol>
                <a:gridCol w="2895600">
                  <a:extLst>
                    <a:ext uri="{9D8B030D-6E8A-4147-A177-3AD203B41FA5}">
                      <a16:colId xmlns:a16="http://schemas.microsoft.com/office/drawing/2014/main" xmlns="" val="20002"/>
                    </a:ext>
                  </a:extLst>
                </a:gridCol>
              </a:tblGrid>
              <a:tr h="640067">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3600" kern="1200" dirty="0">
                          <a:solidFill>
                            <a:srgbClr val="FFFFCC"/>
                          </a:solidFill>
                          <a:effectLst/>
                        </a:rPr>
                        <a:t>Transition from Public to Private Ministry</a:t>
                      </a:r>
                      <a:endParaRPr lang="en-US" sz="3600" kern="1200" dirty="0">
                        <a:solidFill>
                          <a:srgbClr val="FFFFCC"/>
                        </a:solidFill>
                        <a:effectLst/>
                        <a:latin typeface="+mn-lt"/>
                        <a:ea typeface="+mj-ea"/>
                        <a:cs typeface="+mj-cs"/>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none" strike="noStrike" cap="none" normalizeH="0" baseline="0" dirty="0">
                        <a:ln>
                          <a:noFill/>
                        </a:ln>
                        <a:solidFill>
                          <a:schemeClr val="bg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none" strike="noStrike" cap="none" normalizeH="0" baseline="0" dirty="0">
                        <a:ln>
                          <a:noFill/>
                        </a:ln>
                        <a:solidFill>
                          <a:schemeClr val="bg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64006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none" strike="noStrike" cap="none" normalizeH="0" baseline="0" dirty="0">
                        <a:ln>
                          <a:noFill/>
                        </a:ln>
                        <a:solidFill>
                          <a:srgbClr val="FFFFCC"/>
                        </a:solidFill>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FFFFCC"/>
                          </a:solidFill>
                          <a:effectLst/>
                        </a:rPr>
                        <a:t>PUBLIC</a:t>
                      </a:r>
                      <a:endParaRPr kumimoji="0" lang="en-US" sz="2400" b="1" i="0" u="none" strike="noStrike" cap="none" normalizeH="0" baseline="0" dirty="0">
                        <a:ln>
                          <a:noFill/>
                        </a:ln>
                        <a:solidFill>
                          <a:srgbClr val="FFFFCC"/>
                        </a:solidFill>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FFFFCC"/>
                          </a:solidFill>
                          <a:effectLst/>
                        </a:rPr>
                        <a:t>PRIVATE</a:t>
                      </a:r>
                      <a:endParaRPr kumimoji="0" lang="en-US" sz="2400" b="1" i="0" u="none" strike="noStrike" cap="none" normalizeH="0" baseline="0" dirty="0">
                        <a:ln>
                          <a:noFill/>
                        </a:ln>
                        <a:solidFill>
                          <a:srgbClr val="FFFFCC"/>
                        </a:solidFill>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64006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dirty="0">
                          <a:ln>
                            <a:noFill/>
                          </a:ln>
                          <a:solidFill>
                            <a:srgbClr val="FFFFCC"/>
                          </a:solidFill>
                          <a:effectLst/>
                        </a:rPr>
                        <a:t>Scripture</a:t>
                      </a:r>
                      <a:endParaRPr kumimoji="0" lang="en-US" sz="2400" b="1" i="0" u="none" strike="noStrike" cap="none" normalizeH="0" baseline="0" dirty="0">
                        <a:ln>
                          <a:noFill/>
                        </a:ln>
                        <a:solidFill>
                          <a:srgbClr val="FFFFCC"/>
                        </a:solidFill>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a:ln>
                            <a:noFill/>
                          </a:ln>
                          <a:effectLst/>
                        </a:rPr>
                        <a:t>1–12</a:t>
                      </a:r>
                      <a:endParaRPr kumimoji="0" lang="en-US" sz="2400" b="0" i="0" u="none" strike="noStrike" cap="none" normalizeH="0" baseline="0">
                        <a:ln>
                          <a:noFill/>
                        </a:ln>
                        <a:solidFill>
                          <a:schemeClr val="bg1"/>
                        </a:solidFill>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a:ln>
                            <a:noFill/>
                          </a:ln>
                          <a:effectLst/>
                        </a:rPr>
                        <a:t>13–28</a:t>
                      </a:r>
                      <a:endParaRPr kumimoji="0" lang="en-US" sz="2400" b="0" i="0" u="none" strike="noStrike" cap="none" normalizeH="0" baseline="0">
                        <a:ln>
                          <a:noFill/>
                        </a:ln>
                        <a:solidFill>
                          <a:schemeClr val="bg1"/>
                        </a:solidFill>
                        <a:effectLst/>
                        <a:latin typeface="Times New Roman" charset="0"/>
                        <a:cs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64006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dirty="0">
                          <a:ln>
                            <a:noFill/>
                          </a:ln>
                          <a:solidFill>
                            <a:srgbClr val="FFFFCC"/>
                          </a:solidFill>
                          <a:effectLst/>
                        </a:rPr>
                        <a:t>Focus</a:t>
                      </a:r>
                      <a:endParaRPr kumimoji="0" lang="en-US" sz="2400" b="1" i="0" u="none" strike="noStrike" cap="none" normalizeH="0" baseline="0" dirty="0">
                        <a:ln>
                          <a:noFill/>
                        </a:ln>
                        <a:solidFill>
                          <a:srgbClr val="FFFFCC"/>
                        </a:solidFill>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a:ln>
                            <a:noFill/>
                          </a:ln>
                          <a:effectLst/>
                        </a:rPr>
                        <a:t>Nation</a:t>
                      </a:r>
                      <a:endParaRPr kumimoji="0" lang="en-US" sz="2400" b="0" i="0" u="none" strike="noStrike" cap="none" normalizeH="0" baseline="0">
                        <a:ln>
                          <a:noFill/>
                        </a:ln>
                        <a:solidFill>
                          <a:schemeClr val="bg1"/>
                        </a:solidFill>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a:ln>
                            <a:noFill/>
                          </a:ln>
                          <a:effectLst/>
                        </a:rPr>
                        <a:t>Remnant</a:t>
                      </a:r>
                      <a:endParaRPr kumimoji="0" lang="en-US" sz="2400" b="0" i="0" u="none" strike="noStrike" cap="none" normalizeH="0" baseline="0">
                        <a:ln>
                          <a:noFill/>
                        </a:ln>
                        <a:solidFill>
                          <a:schemeClr val="bg1"/>
                        </a:solidFill>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64006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dirty="0">
                          <a:ln>
                            <a:noFill/>
                          </a:ln>
                          <a:solidFill>
                            <a:srgbClr val="FFFFCC"/>
                          </a:solidFill>
                          <a:effectLst/>
                        </a:rPr>
                        <a:t>Miracles</a:t>
                      </a:r>
                      <a:endParaRPr kumimoji="0" lang="en-US" sz="2400" b="1" i="0" u="none" strike="noStrike" cap="none" normalizeH="0" baseline="0" dirty="0">
                        <a:ln>
                          <a:noFill/>
                        </a:ln>
                        <a:solidFill>
                          <a:srgbClr val="FFFFCC"/>
                        </a:solidFill>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a:ln>
                            <a:noFill/>
                          </a:ln>
                          <a:effectLst/>
                        </a:rPr>
                        <a:t>Proof to nation</a:t>
                      </a:r>
                      <a:endParaRPr kumimoji="0" lang="en-US" sz="2400" b="0" i="0" u="none" strike="noStrike" cap="none" normalizeH="0" baseline="0">
                        <a:ln>
                          <a:noFill/>
                        </a:ln>
                        <a:solidFill>
                          <a:schemeClr val="bg1"/>
                        </a:solidFill>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a:ln>
                            <a:noFill/>
                          </a:ln>
                          <a:effectLst/>
                        </a:rPr>
                        <a:t>Training for remnant</a:t>
                      </a:r>
                      <a:endParaRPr kumimoji="0" lang="en-US" sz="2400" b="0" i="0" u="none" strike="noStrike" cap="none" normalizeH="0" baseline="0">
                        <a:ln>
                          <a:noFill/>
                        </a:ln>
                        <a:solidFill>
                          <a:schemeClr val="bg1"/>
                        </a:solidFill>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64006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dirty="0">
                          <a:ln>
                            <a:noFill/>
                          </a:ln>
                          <a:solidFill>
                            <a:srgbClr val="FFFFCC"/>
                          </a:solidFill>
                          <a:effectLst/>
                        </a:rPr>
                        <a:t>Offer</a:t>
                      </a:r>
                      <a:endParaRPr kumimoji="0" lang="en-US" sz="2400" b="1" i="0" u="none" strike="noStrike" cap="none" normalizeH="0" baseline="0" dirty="0">
                        <a:ln>
                          <a:noFill/>
                        </a:ln>
                        <a:solidFill>
                          <a:srgbClr val="FFFFCC"/>
                        </a:solidFill>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a:ln>
                            <a:noFill/>
                          </a:ln>
                          <a:effectLst/>
                        </a:rPr>
                        <a:t>Prominent</a:t>
                      </a:r>
                      <a:endParaRPr kumimoji="0" lang="en-US" sz="2400" b="0" i="0" u="none" strike="noStrike" cap="none" normalizeH="0" baseline="0">
                        <a:ln>
                          <a:noFill/>
                        </a:ln>
                        <a:solidFill>
                          <a:schemeClr val="bg1"/>
                        </a:solidFill>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a:ln>
                            <a:noFill/>
                          </a:ln>
                          <a:effectLst/>
                        </a:rPr>
                        <a:t>Disappears</a:t>
                      </a:r>
                      <a:endParaRPr kumimoji="0" lang="en-US" sz="2400" b="0" i="0" u="none" strike="noStrike" cap="none" normalizeH="0" baseline="0">
                        <a:ln>
                          <a:noFill/>
                        </a:ln>
                        <a:solidFill>
                          <a:schemeClr val="bg1"/>
                        </a:solidFill>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64006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dirty="0">
                          <a:ln>
                            <a:noFill/>
                          </a:ln>
                          <a:solidFill>
                            <a:srgbClr val="FFFFCC"/>
                          </a:solidFill>
                          <a:effectLst/>
                        </a:rPr>
                        <a:t>Teaching</a:t>
                      </a:r>
                      <a:endParaRPr kumimoji="0" lang="en-US" sz="2400" b="1" i="0" u="none" strike="noStrike" cap="none" normalizeH="0" baseline="0" dirty="0">
                        <a:ln>
                          <a:noFill/>
                        </a:ln>
                        <a:solidFill>
                          <a:srgbClr val="FFFFCC"/>
                        </a:solidFill>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a:ln>
                            <a:noFill/>
                          </a:ln>
                          <a:effectLst/>
                        </a:rPr>
                        <a:t>Discourse</a:t>
                      </a:r>
                      <a:endParaRPr kumimoji="0" lang="en-US" sz="2400" b="0" i="0" u="none" strike="noStrike" cap="none" normalizeH="0" baseline="0">
                        <a:ln>
                          <a:noFill/>
                        </a:ln>
                        <a:solidFill>
                          <a:schemeClr val="bg1"/>
                        </a:solidFill>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a:ln>
                            <a:noFill/>
                          </a:ln>
                          <a:effectLst/>
                        </a:rPr>
                        <a:t>Parabolic</a:t>
                      </a:r>
                      <a:endParaRPr kumimoji="0" lang="en-US" sz="2400" b="0" i="0" u="none" strike="noStrike" cap="none" normalizeH="0" baseline="0">
                        <a:ln>
                          <a:noFill/>
                        </a:ln>
                        <a:solidFill>
                          <a:schemeClr val="bg1"/>
                        </a:solidFill>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64006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dirty="0">
                          <a:ln>
                            <a:noFill/>
                          </a:ln>
                          <a:solidFill>
                            <a:srgbClr val="FFFFCC"/>
                          </a:solidFill>
                          <a:effectLst/>
                        </a:rPr>
                        <a:t>Interim program</a:t>
                      </a:r>
                      <a:endParaRPr kumimoji="0" lang="en-US" sz="2400" b="1" i="0" u="none" strike="noStrike" cap="none" normalizeH="0" baseline="0" dirty="0">
                        <a:ln>
                          <a:noFill/>
                        </a:ln>
                        <a:solidFill>
                          <a:srgbClr val="FFFFCC"/>
                        </a:solidFill>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a:ln>
                            <a:noFill/>
                          </a:ln>
                          <a:effectLst/>
                        </a:rPr>
                        <a:t>Not mentioned</a:t>
                      </a:r>
                      <a:endParaRPr kumimoji="0" lang="en-US" sz="2400" b="0" i="0" u="none" strike="noStrike" cap="none" normalizeH="0" baseline="0">
                        <a:ln>
                          <a:noFill/>
                        </a:ln>
                        <a:solidFill>
                          <a:schemeClr val="bg1"/>
                        </a:solidFill>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u="none" strike="noStrike" cap="none" normalizeH="0" baseline="0" dirty="0">
                          <a:ln>
                            <a:noFill/>
                          </a:ln>
                          <a:effectLst/>
                        </a:rPr>
                        <a:t>Prominent</a:t>
                      </a:r>
                      <a:endParaRPr kumimoji="0" lang="en-US" sz="2400" b="0" i="0" u="none" strike="noStrike" cap="none" normalizeH="0" baseline="0" dirty="0">
                        <a:ln>
                          <a:noFill/>
                        </a:ln>
                        <a:solidFill>
                          <a:schemeClr val="bg1"/>
                        </a:solidFill>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sp>
        <p:nvSpPr>
          <p:cNvPr id="4" name="TextBox 4"/>
          <p:cNvSpPr txBox="1">
            <a:spLocks noChangeArrowheads="1"/>
          </p:cNvSpPr>
          <p:nvPr/>
        </p:nvSpPr>
        <p:spPr bwMode="auto">
          <a:xfrm>
            <a:off x="2743200" y="6248401"/>
            <a:ext cx="3657600" cy="369332"/>
          </a:xfrm>
          <a:prstGeom prst="rect">
            <a:avLst/>
          </a:prstGeom>
          <a:noFill/>
          <a:ln w="9525">
            <a:noFill/>
            <a:miter lim="800000"/>
            <a:headEnd/>
            <a:tailEnd/>
          </a:ln>
        </p:spPr>
        <p:txBody>
          <a:bodyPr>
            <a:spAutoFit/>
          </a:bodyPr>
          <a:lstStyle/>
          <a:p>
            <a:pPr algn="ctr"/>
            <a:r>
              <a:rPr lang="en-US" altLang="en-US" kern="0" dirty="0">
                <a:solidFill>
                  <a:schemeClr val="bg1"/>
                </a:solidFill>
              </a:rPr>
              <a:t>Toussaint, </a:t>
            </a:r>
            <a:r>
              <a:rPr lang="en-US" altLang="en-US" i="1" kern="0" dirty="0">
                <a:solidFill>
                  <a:schemeClr val="bg1"/>
                </a:solidFill>
              </a:rPr>
              <a:t>Behold the King</a:t>
            </a:r>
            <a:r>
              <a:rPr lang="en-US" altLang="en-US" kern="0" dirty="0">
                <a:solidFill>
                  <a:schemeClr val="bg1"/>
                </a:solidFill>
              </a:rPr>
              <a:t>, 18-20</a:t>
            </a:r>
          </a:p>
        </p:txBody>
      </p:sp>
    </p:spTree>
    <p:extLst>
      <p:ext uri="{BB962C8B-B14F-4D97-AF65-F5344CB8AC3E}">
        <p14:creationId xmlns:p14="http://schemas.microsoft.com/office/powerpoint/2010/main" xmlns="" val="15775294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46357"/>
            <a:ext cx="8229600" cy="847152"/>
          </a:xfrm>
        </p:spPr>
        <p:txBody>
          <a:bodyPr/>
          <a:lstStyle/>
          <a:p>
            <a:pPr algn="ctr" eaLnBrk="1" hangingPunct="1"/>
            <a:r>
              <a:rPr lang="en-US" sz="4000" dirty="0">
                <a:solidFill>
                  <a:srgbClr val="00FFFF"/>
                </a:solidFill>
                <a:effectLst>
                  <a:outerShdw blurRad="38100" dist="38100" dir="2700000" algn="tl">
                    <a:srgbClr val="000000">
                      <a:alpha val="43137"/>
                    </a:srgbClr>
                  </a:outerShdw>
                </a:effectLst>
              </a:rPr>
              <a:t>Matthew Outline</a:t>
            </a:r>
          </a:p>
        </p:txBody>
      </p:sp>
      <p:sp>
        <p:nvSpPr>
          <p:cNvPr id="26627" name="Rectangle 3"/>
          <p:cNvSpPr>
            <a:spLocks noGrp="1" noChangeArrowheads="1"/>
          </p:cNvSpPr>
          <p:nvPr>
            <p:ph type="body" idx="1"/>
          </p:nvPr>
        </p:nvSpPr>
        <p:spPr>
          <a:xfrm>
            <a:off x="164969" y="1244338"/>
            <a:ext cx="8814062" cy="5184742"/>
          </a:xfrm>
        </p:spPr>
        <p:txBody>
          <a:bodyPr/>
          <a:lstStyle/>
          <a:p>
            <a:pPr marL="0" indent="0" eaLnBrk="1" hangingPunct="1">
              <a:lnSpc>
                <a:spcPct val="90000"/>
              </a:lnSpc>
              <a:buNone/>
              <a:defRPr/>
            </a:pPr>
            <a:r>
              <a:rPr lang="en-US" sz="2800" dirty="0">
                <a:solidFill>
                  <a:schemeClr val="bg1"/>
                </a:solidFill>
              </a:rPr>
              <a:t>Pedigree of the king (1</a:t>
            </a:r>
            <a:r>
              <a:rPr lang="en-US" sz="2800" dirty="0">
                <a:solidFill>
                  <a:schemeClr val="bg1"/>
                </a:solidFill>
                <a:cs typeface="Times New Roman" charset="0"/>
              </a:rPr>
              <a:t>–2)</a:t>
            </a:r>
            <a:endParaRPr lang="en-US" sz="2800" dirty="0">
              <a:solidFill>
                <a:schemeClr val="bg1"/>
              </a:solidFill>
            </a:endParaRPr>
          </a:p>
          <a:p>
            <a:pPr lvl="1" eaLnBrk="1" hangingPunct="1">
              <a:lnSpc>
                <a:spcPct val="90000"/>
              </a:lnSpc>
              <a:defRPr/>
            </a:pPr>
            <a:r>
              <a:rPr lang="en-US" dirty="0">
                <a:solidFill>
                  <a:schemeClr val="bg1"/>
                </a:solidFill>
              </a:rPr>
              <a:t>Preparation of the king (3</a:t>
            </a:r>
            <a:r>
              <a:rPr lang="en-US" dirty="0">
                <a:solidFill>
                  <a:schemeClr val="bg1"/>
                </a:solidFill>
                <a:cs typeface="Times New Roman" charset="0"/>
              </a:rPr>
              <a:t>–4)</a:t>
            </a:r>
            <a:endParaRPr lang="en-US" dirty="0">
              <a:solidFill>
                <a:schemeClr val="bg1"/>
              </a:solidFill>
            </a:endParaRPr>
          </a:p>
          <a:p>
            <a:pPr lvl="2" eaLnBrk="1" hangingPunct="1">
              <a:lnSpc>
                <a:spcPct val="90000"/>
              </a:lnSpc>
              <a:defRPr/>
            </a:pPr>
            <a:r>
              <a:rPr lang="en-US" sz="2800" dirty="0">
                <a:solidFill>
                  <a:schemeClr val="bg1"/>
                </a:solidFill>
              </a:rPr>
              <a:t>Pedagogy of the king (5</a:t>
            </a:r>
            <a:r>
              <a:rPr lang="en-US" sz="2800" dirty="0">
                <a:solidFill>
                  <a:schemeClr val="bg1"/>
                </a:solidFill>
                <a:cs typeface="Times New Roman" charset="0"/>
              </a:rPr>
              <a:t>–7)</a:t>
            </a:r>
            <a:endParaRPr lang="en-US" sz="2800" dirty="0">
              <a:solidFill>
                <a:schemeClr val="bg1"/>
              </a:solidFill>
            </a:endParaRPr>
          </a:p>
          <a:p>
            <a:pPr lvl="3" eaLnBrk="1" hangingPunct="1">
              <a:lnSpc>
                <a:spcPct val="90000"/>
              </a:lnSpc>
              <a:defRPr/>
            </a:pPr>
            <a:r>
              <a:rPr lang="en-US" sz="2800" dirty="0">
                <a:solidFill>
                  <a:schemeClr val="bg1"/>
                </a:solidFill>
              </a:rPr>
              <a:t>Power of the king (8</a:t>
            </a:r>
            <a:r>
              <a:rPr lang="en-US" sz="2800" dirty="0">
                <a:solidFill>
                  <a:schemeClr val="bg1"/>
                </a:solidFill>
                <a:cs typeface="Times New Roman" charset="0"/>
              </a:rPr>
              <a:t>–9)</a:t>
            </a:r>
          </a:p>
          <a:p>
            <a:pPr lvl="4" eaLnBrk="1" hangingPunct="1">
              <a:lnSpc>
                <a:spcPct val="90000"/>
              </a:lnSpc>
              <a:defRPr/>
            </a:pPr>
            <a:r>
              <a:rPr lang="en-US" sz="2800" dirty="0">
                <a:solidFill>
                  <a:schemeClr val="bg1"/>
                </a:solidFill>
                <a:cs typeface="Times New Roman" charset="0"/>
              </a:rPr>
              <a:t>Program of the king (10)</a:t>
            </a:r>
            <a:endParaRPr lang="en-US" sz="2800" dirty="0">
              <a:solidFill>
                <a:schemeClr val="bg1"/>
              </a:solidFill>
            </a:endParaRPr>
          </a:p>
          <a:p>
            <a:pPr lvl="5">
              <a:lnSpc>
                <a:spcPct val="90000"/>
              </a:lnSpc>
              <a:defRPr/>
            </a:pPr>
            <a:r>
              <a:rPr lang="en-US" sz="2800" dirty="0">
                <a:solidFill>
                  <a:schemeClr val="bg1"/>
                </a:solidFill>
              </a:rPr>
              <a:t>Progressive rejection of the king (11</a:t>
            </a:r>
            <a:r>
              <a:rPr lang="en-US" sz="2800" dirty="0">
                <a:solidFill>
                  <a:schemeClr val="bg1"/>
                </a:solidFill>
                <a:cs typeface="Times New Roman" charset="0"/>
              </a:rPr>
              <a:t>–12)</a:t>
            </a:r>
            <a:endParaRPr lang="en-US" sz="2800" dirty="0">
              <a:solidFill>
                <a:schemeClr val="bg1"/>
              </a:solidFill>
            </a:endParaRPr>
          </a:p>
          <a:p>
            <a:pPr lvl="4" eaLnBrk="1" hangingPunct="1">
              <a:lnSpc>
                <a:spcPct val="90000"/>
              </a:lnSpc>
              <a:defRPr/>
            </a:pPr>
            <a:r>
              <a:rPr lang="en-US" sz="2800" dirty="0">
                <a:solidFill>
                  <a:schemeClr val="bg1"/>
                </a:solidFill>
              </a:rPr>
              <a:t>Preparation of the king’s disciples (13</a:t>
            </a:r>
            <a:r>
              <a:rPr lang="en-US" sz="2800" dirty="0">
                <a:solidFill>
                  <a:schemeClr val="bg1"/>
                </a:solidFill>
                <a:cs typeface="Times New Roman" charset="0"/>
              </a:rPr>
              <a:t>–20)</a:t>
            </a:r>
            <a:endParaRPr lang="en-US" sz="2800" dirty="0">
              <a:solidFill>
                <a:schemeClr val="bg1"/>
              </a:solidFill>
            </a:endParaRPr>
          </a:p>
          <a:p>
            <a:pPr lvl="3" eaLnBrk="1" hangingPunct="1">
              <a:lnSpc>
                <a:spcPct val="90000"/>
              </a:lnSpc>
              <a:defRPr/>
            </a:pPr>
            <a:r>
              <a:rPr lang="en-US" sz="2800" dirty="0">
                <a:solidFill>
                  <a:schemeClr val="bg1"/>
                </a:solidFill>
              </a:rPr>
              <a:t>Presentation &amp; rejection of the king (21</a:t>
            </a:r>
            <a:r>
              <a:rPr lang="en-US" sz="2800" dirty="0">
                <a:solidFill>
                  <a:schemeClr val="bg1"/>
                </a:solidFill>
                <a:cs typeface="Times New Roman" charset="0"/>
              </a:rPr>
              <a:t>–23)</a:t>
            </a:r>
            <a:r>
              <a:rPr lang="en-US" sz="2800" dirty="0">
                <a:solidFill>
                  <a:schemeClr val="bg1"/>
                </a:solidFill>
              </a:rPr>
              <a:t> </a:t>
            </a:r>
          </a:p>
          <a:p>
            <a:pPr lvl="2" eaLnBrk="1" hangingPunct="1">
              <a:lnSpc>
                <a:spcPct val="90000"/>
              </a:lnSpc>
              <a:defRPr/>
            </a:pPr>
            <a:r>
              <a:rPr lang="en-US" sz="2800" dirty="0">
                <a:solidFill>
                  <a:schemeClr val="bg1"/>
                </a:solidFill>
              </a:rPr>
              <a:t>Prophecies of the king (24</a:t>
            </a:r>
            <a:r>
              <a:rPr lang="en-US" sz="2800" dirty="0">
                <a:solidFill>
                  <a:schemeClr val="bg1"/>
                </a:solidFill>
                <a:cs typeface="Times New Roman" charset="0"/>
              </a:rPr>
              <a:t>–25)</a:t>
            </a:r>
            <a:endParaRPr lang="en-US" sz="2800" dirty="0">
              <a:solidFill>
                <a:schemeClr val="bg1"/>
              </a:solidFill>
            </a:endParaRPr>
          </a:p>
          <a:p>
            <a:pPr lvl="1" eaLnBrk="1" hangingPunct="1">
              <a:lnSpc>
                <a:spcPct val="90000"/>
              </a:lnSpc>
              <a:defRPr/>
            </a:pPr>
            <a:r>
              <a:rPr lang="en-US" dirty="0">
                <a:solidFill>
                  <a:schemeClr val="bg1"/>
                </a:solidFill>
              </a:rPr>
              <a:t>Passion of the king (26</a:t>
            </a:r>
            <a:r>
              <a:rPr lang="en-US" dirty="0">
                <a:solidFill>
                  <a:schemeClr val="bg1"/>
                </a:solidFill>
                <a:cs typeface="Times New Roman" charset="0"/>
              </a:rPr>
              <a:t>–27)</a:t>
            </a:r>
            <a:endParaRPr lang="en-US" dirty="0">
              <a:solidFill>
                <a:schemeClr val="bg1"/>
              </a:solidFill>
            </a:endParaRPr>
          </a:p>
          <a:p>
            <a:pPr marL="0" indent="0" eaLnBrk="1" hangingPunct="1">
              <a:lnSpc>
                <a:spcPct val="90000"/>
              </a:lnSpc>
              <a:buNone/>
              <a:defRPr/>
            </a:pPr>
            <a:r>
              <a:rPr lang="en-US" sz="2800" dirty="0">
                <a:solidFill>
                  <a:schemeClr val="bg1"/>
                </a:solidFill>
              </a:rPr>
              <a:t>Proof of the king (</a:t>
            </a:r>
            <a:r>
              <a:rPr lang="en-US" sz="2800" dirty="0">
                <a:solidFill>
                  <a:schemeClr val="bg1"/>
                </a:solidFill>
                <a:cs typeface="Times New Roman" charset="0"/>
              </a:rPr>
              <a:t>28)</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00FFFF"/>
                </a:solidFill>
                <a:latin typeface="+mn-lt"/>
              </a:rPr>
              <a:t>Eternal Security Outline</a:t>
            </a:r>
          </a:p>
        </p:txBody>
      </p:sp>
      <p:sp>
        <p:nvSpPr>
          <p:cNvPr id="3" name="Content Placeholder 2"/>
          <p:cNvSpPr>
            <a:spLocks noGrp="1"/>
          </p:cNvSpPr>
          <p:nvPr>
            <p:ph idx="1"/>
          </p:nvPr>
        </p:nvSpPr>
        <p:spPr>
          <a:xfrm>
            <a:off x="3535051" y="1600205"/>
            <a:ext cx="5373279" cy="2792686"/>
          </a:xfrm>
        </p:spPr>
        <p:txBody>
          <a:bodyPr/>
          <a:lstStyle/>
          <a:p>
            <a:pPr marL="457200" indent="-457200">
              <a:spcBef>
                <a:spcPts val="0"/>
              </a:spcBef>
              <a:spcAft>
                <a:spcPts val="2400"/>
              </a:spcAft>
              <a:buClr>
                <a:srgbClr val="66FFFF"/>
              </a:buClr>
              <a:buFont typeface="+mj-lt"/>
              <a:buAutoNum type="arabicPeriod"/>
            </a:pPr>
            <a:r>
              <a:rPr lang="en-US" b="1" u="sng" dirty="0">
                <a:solidFill>
                  <a:srgbClr val="FFFFCC"/>
                </a:solidFill>
              </a:rPr>
              <a:t>Eternal security arguments</a:t>
            </a:r>
          </a:p>
          <a:p>
            <a:pPr marL="457200" indent="-457200">
              <a:spcBef>
                <a:spcPts val="0"/>
              </a:spcBef>
              <a:spcAft>
                <a:spcPts val="2400"/>
              </a:spcAft>
              <a:buClr>
                <a:srgbClr val="66FFFF"/>
              </a:buClr>
              <a:buFont typeface="+mj-lt"/>
              <a:buAutoNum type="arabicPeriod"/>
            </a:pPr>
            <a:r>
              <a:rPr lang="en-US" dirty="0">
                <a:solidFill>
                  <a:schemeClr val="bg1"/>
                </a:solidFill>
              </a:rPr>
              <a:t>Response  to problem passages</a:t>
            </a:r>
          </a:p>
        </p:txBody>
      </p:sp>
      <p:pic>
        <p:nvPicPr>
          <p:cNvPr id="4" name="Picture 3"/>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457200" y="1600205"/>
            <a:ext cx="2915777" cy="365760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3990360" y="3962292"/>
            <a:ext cx="4462659" cy="2591025"/>
          </a:xfrm>
          <a:prstGeom prst="rect">
            <a:avLst/>
          </a:prstGeom>
        </p:spPr>
      </p:pic>
    </p:spTree>
    <p:extLst>
      <p:ext uri="{BB962C8B-B14F-4D97-AF65-F5344CB8AC3E}">
        <p14:creationId xmlns:p14="http://schemas.microsoft.com/office/powerpoint/2010/main" xmlns="" val="13854087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46357"/>
            <a:ext cx="8229600" cy="847152"/>
          </a:xfrm>
        </p:spPr>
        <p:txBody>
          <a:bodyPr/>
          <a:lstStyle/>
          <a:p>
            <a:pPr algn="ctr" eaLnBrk="1" hangingPunct="1"/>
            <a:r>
              <a:rPr lang="en-US" sz="4000" dirty="0">
                <a:solidFill>
                  <a:srgbClr val="00FFFF"/>
                </a:solidFill>
                <a:effectLst>
                  <a:outerShdw blurRad="38100" dist="38100" dir="2700000" algn="tl">
                    <a:srgbClr val="000000">
                      <a:alpha val="43137"/>
                    </a:srgbClr>
                  </a:outerShdw>
                </a:effectLst>
              </a:rPr>
              <a:t>Matthew Outline</a:t>
            </a:r>
          </a:p>
        </p:txBody>
      </p:sp>
      <p:sp>
        <p:nvSpPr>
          <p:cNvPr id="26627" name="Rectangle 3"/>
          <p:cNvSpPr>
            <a:spLocks noGrp="1" noChangeArrowheads="1"/>
          </p:cNvSpPr>
          <p:nvPr>
            <p:ph type="body" idx="1"/>
          </p:nvPr>
        </p:nvSpPr>
        <p:spPr>
          <a:xfrm>
            <a:off x="164969" y="1244338"/>
            <a:ext cx="8814062" cy="5184742"/>
          </a:xfrm>
        </p:spPr>
        <p:txBody>
          <a:bodyPr/>
          <a:lstStyle/>
          <a:p>
            <a:pPr marL="0" indent="0" eaLnBrk="1" hangingPunct="1">
              <a:lnSpc>
                <a:spcPct val="90000"/>
              </a:lnSpc>
              <a:buNone/>
              <a:defRPr/>
            </a:pPr>
            <a:r>
              <a:rPr lang="en-US" sz="2800" dirty="0">
                <a:solidFill>
                  <a:schemeClr val="bg1"/>
                </a:solidFill>
              </a:rPr>
              <a:t>Pedigree of the king (1</a:t>
            </a:r>
            <a:r>
              <a:rPr lang="en-US" sz="2800" dirty="0">
                <a:solidFill>
                  <a:schemeClr val="bg1"/>
                </a:solidFill>
                <a:cs typeface="Times New Roman" charset="0"/>
              </a:rPr>
              <a:t>–2)</a:t>
            </a:r>
            <a:endParaRPr lang="en-US" sz="2800" dirty="0">
              <a:solidFill>
                <a:schemeClr val="bg1"/>
              </a:solidFill>
            </a:endParaRPr>
          </a:p>
          <a:p>
            <a:pPr lvl="1" eaLnBrk="1" hangingPunct="1">
              <a:lnSpc>
                <a:spcPct val="90000"/>
              </a:lnSpc>
              <a:defRPr/>
            </a:pPr>
            <a:r>
              <a:rPr lang="en-US" dirty="0">
                <a:solidFill>
                  <a:schemeClr val="bg1"/>
                </a:solidFill>
              </a:rPr>
              <a:t>Preparation of the king (3</a:t>
            </a:r>
            <a:r>
              <a:rPr lang="en-US" dirty="0">
                <a:solidFill>
                  <a:schemeClr val="bg1"/>
                </a:solidFill>
                <a:cs typeface="Times New Roman" charset="0"/>
              </a:rPr>
              <a:t>–4)</a:t>
            </a:r>
            <a:endParaRPr lang="en-US" dirty="0">
              <a:solidFill>
                <a:schemeClr val="bg1"/>
              </a:solidFill>
            </a:endParaRPr>
          </a:p>
          <a:p>
            <a:pPr lvl="2" eaLnBrk="1" hangingPunct="1">
              <a:lnSpc>
                <a:spcPct val="90000"/>
              </a:lnSpc>
              <a:defRPr/>
            </a:pPr>
            <a:r>
              <a:rPr lang="en-US" sz="2800" dirty="0">
                <a:solidFill>
                  <a:schemeClr val="bg1"/>
                </a:solidFill>
              </a:rPr>
              <a:t>Pedagogy of the king (5</a:t>
            </a:r>
            <a:r>
              <a:rPr lang="en-US" sz="2800" dirty="0">
                <a:solidFill>
                  <a:schemeClr val="bg1"/>
                </a:solidFill>
                <a:cs typeface="Times New Roman" charset="0"/>
              </a:rPr>
              <a:t>–7)</a:t>
            </a:r>
            <a:endParaRPr lang="en-US" sz="2800" dirty="0">
              <a:solidFill>
                <a:schemeClr val="bg1"/>
              </a:solidFill>
            </a:endParaRPr>
          </a:p>
          <a:p>
            <a:pPr lvl="3" eaLnBrk="1" hangingPunct="1">
              <a:lnSpc>
                <a:spcPct val="90000"/>
              </a:lnSpc>
              <a:defRPr/>
            </a:pPr>
            <a:r>
              <a:rPr lang="en-US" sz="2800" dirty="0">
                <a:solidFill>
                  <a:schemeClr val="bg1"/>
                </a:solidFill>
              </a:rPr>
              <a:t>Power of the king (8</a:t>
            </a:r>
            <a:r>
              <a:rPr lang="en-US" sz="2800" dirty="0">
                <a:solidFill>
                  <a:schemeClr val="bg1"/>
                </a:solidFill>
                <a:cs typeface="Times New Roman" charset="0"/>
              </a:rPr>
              <a:t>–9)</a:t>
            </a:r>
          </a:p>
          <a:p>
            <a:pPr lvl="4" eaLnBrk="1" hangingPunct="1">
              <a:lnSpc>
                <a:spcPct val="90000"/>
              </a:lnSpc>
              <a:defRPr/>
            </a:pPr>
            <a:r>
              <a:rPr lang="en-US" sz="2800" dirty="0">
                <a:solidFill>
                  <a:schemeClr val="bg1"/>
                </a:solidFill>
                <a:cs typeface="Times New Roman" charset="0"/>
              </a:rPr>
              <a:t>Program of the king (10)</a:t>
            </a:r>
            <a:endParaRPr lang="en-US" sz="2800" dirty="0">
              <a:solidFill>
                <a:schemeClr val="bg1"/>
              </a:solidFill>
            </a:endParaRPr>
          </a:p>
          <a:p>
            <a:pPr lvl="5">
              <a:lnSpc>
                <a:spcPct val="90000"/>
              </a:lnSpc>
              <a:defRPr/>
            </a:pPr>
            <a:r>
              <a:rPr lang="en-US" sz="2800" b="1" u="sng" dirty="0">
                <a:solidFill>
                  <a:srgbClr val="FFFFCC"/>
                </a:solidFill>
                <a:effectLst>
                  <a:outerShdw blurRad="38100" dist="38100" dir="2700000" algn="tl">
                    <a:srgbClr val="000000">
                      <a:alpha val="43137"/>
                    </a:srgbClr>
                  </a:outerShdw>
                </a:effectLst>
              </a:rPr>
              <a:t>Progressive rejection of the king (11–12)</a:t>
            </a:r>
          </a:p>
          <a:p>
            <a:pPr lvl="4" eaLnBrk="1" hangingPunct="1">
              <a:lnSpc>
                <a:spcPct val="90000"/>
              </a:lnSpc>
              <a:defRPr/>
            </a:pPr>
            <a:r>
              <a:rPr lang="en-US" sz="2800" dirty="0">
                <a:solidFill>
                  <a:schemeClr val="bg1"/>
                </a:solidFill>
              </a:rPr>
              <a:t>Preparation of the king’s disciples (13</a:t>
            </a:r>
            <a:r>
              <a:rPr lang="en-US" sz="2800" dirty="0">
                <a:solidFill>
                  <a:schemeClr val="bg1"/>
                </a:solidFill>
                <a:cs typeface="Times New Roman" charset="0"/>
              </a:rPr>
              <a:t>–20)</a:t>
            </a:r>
            <a:endParaRPr lang="en-US" sz="2800" dirty="0">
              <a:solidFill>
                <a:schemeClr val="bg1"/>
              </a:solidFill>
            </a:endParaRPr>
          </a:p>
          <a:p>
            <a:pPr lvl="3" eaLnBrk="1" hangingPunct="1">
              <a:lnSpc>
                <a:spcPct val="90000"/>
              </a:lnSpc>
              <a:defRPr/>
            </a:pPr>
            <a:r>
              <a:rPr lang="en-US" sz="2800" dirty="0">
                <a:solidFill>
                  <a:schemeClr val="bg1"/>
                </a:solidFill>
              </a:rPr>
              <a:t>Presentation &amp; rejection of the king (21</a:t>
            </a:r>
            <a:r>
              <a:rPr lang="en-US" sz="2800" dirty="0">
                <a:solidFill>
                  <a:schemeClr val="bg1"/>
                </a:solidFill>
                <a:cs typeface="Times New Roman" charset="0"/>
              </a:rPr>
              <a:t>–23)</a:t>
            </a:r>
            <a:r>
              <a:rPr lang="en-US" sz="2800" dirty="0">
                <a:solidFill>
                  <a:schemeClr val="bg1"/>
                </a:solidFill>
              </a:rPr>
              <a:t> </a:t>
            </a:r>
          </a:p>
          <a:p>
            <a:pPr lvl="2" eaLnBrk="1" hangingPunct="1">
              <a:lnSpc>
                <a:spcPct val="90000"/>
              </a:lnSpc>
              <a:defRPr/>
            </a:pPr>
            <a:r>
              <a:rPr lang="en-US" sz="2800" dirty="0">
                <a:solidFill>
                  <a:schemeClr val="bg1"/>
                </a:solidFill>
              </a:rPr>
              <a:t>Prophecies of the king (24</a:t>
            </a:r>
            <a:r>
              <a:rPr lang="en-US" sz="2800" dirty="0">
                <a:solidFill>
                  <a:schemeClr val="bg1"/>
                </a:solidFill>
                <a:cs typeface="Times New Roman" charset="0"/>
              </a:rPr>
              <a:t>–25)</a:t>
            </a:r>
            <a:endParaRPr lang="en-US" sz="2800" dirty="0">
              <a:solidFill>
                <a:schemeClr val="bg1"/>
              </a:solidFill>
            </a:endParaRPr>
          </a:p>
          <a:p>
            <a:pPr lvl="1" eaLnBrk="1" hangingPunct="1">
              <a:lnSpc>
                <a:spcPct val="90000"/>
              </a:lnSpc>
              <a:defRPr/>
            </a:pPr>
            <a:r>
              <a:rPr lang="en-US" dirty="0">
                <a:solidFill>
                  <a:schemeClr val="bg1"/>
                </a:solidFill>
              </a:rPr>
              <a:t>Passion of the king (26</a:t>
            </a:r>
            <a:r>
              <a:rPr lang="en-US" dirty="0">
                <a:solidFill>
                  <a:schemeClr val="bg1"/>
                </a:solidFill>
                <a:cs typeface="Times New Roman" charset="0"/>
              </a:rPr>
              <a:t>–27)</a:t>
            </a:r>
            <a:endParaRPr lang="en-US" dirty="0">
              <a:solidFill>
                <a:schemeClr val="bg1"/>
              </a:solidFill>
            </a:endParaRPr>
          </a:p>
          <a:p>
            <a:pPr marL="0" indent="0" eaLnBrk="1" hangingPunct="1">
              <a:lnSpc>
                <a:spcPct val="90000"/>
              </a:lnSpc>
              <a:buNone/>
              <a:defRPr/>
            </a:pPr>
            <a:r>
              <a:rPr lang="en-US" sz="2800" dirty="0">
                <a:solidFill>
                  <a:schemeClr val="bg1"/>
                </a:solidFill>
              </a:rPr>
              <a:t>Proof of the king (</a:t>
            </a:r>
            <a:r>
              <a:rPr lang="en-US" sz="2800" dirty="0">
                <a:solidFill>
                  <a:schemeClr val="bg1"/>
                </a:solidFill>
                <a:cs typeface="Times New Roman" charset="0"/>
              </a:rPr>
              <a:t>28)</a:t>
            </a:r>
          </a:p>
        </p:txBody>
      </p:sp>
    </p:spTree>
    <p:extLst>
      <p:ext uri="{BB962C8B-B14F-4D97-AF65-F5344CB8AC3E}">
        <p14:creationId xmlns:p14="http://schemas.microsoft.com/office/powerpoint/2010/main" xmlns="" val="15549886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981200" y="254528"/>
            <a:ext cx="5181600" cy="762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rPr>
              <a:t>Matthew and the Kingdom</a:t>
            </a:r>
          </a:p>
        </p:txBody>
      </p:sp>
      <p:sp>
        <p:nvSpPr>
          <p:cNvPr id="86019" name="Rectangle 3"/>
          <p:cNvSpPr>
            <a:spLocks noGrp="1" noChangeArrowheads="1"/>
          </p:cNvSpPr>
          <p:nvPr>
            <p:ph type="body" sz="half" idx="2"/>
          </p:nvPr>
        </p:nvSpPr>
        <p:spPr>
          <a:xfrm>
            <a:off x="2397967" y="1159496"/>
            <a:ext cx="6746033" cy="5052768"/>
          </a:xfrm>
        </p:spPr>
        <p:txBody>
          <a:bodyPr/>
          <a:lstStyle/>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Kingdom predicted (Isa 11:6-9)</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Kingdom offered (Matt. 3:2; 4:17; 10:5-7)</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Kingdom rejected (Matt. 12:24)</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Judgment upon first – century national Israel (Deut. 28:49-50; Matt. 24:34-37; Luke 19:41-44; Acts 2:40-41) </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Kingdom postponed (Matt. 13)</a:t>
            </a:r>
          </a:p>
          <a:p>
            <a:pPr marL="228600" indent="-228600" eaLnBrk="1" hangingPunct="1">
              <a:spcBef>
                <a:spcPts val="600"/>
              </a:spcBef>
              <a:spcAft>
                <a:spcPts val="600"/>
              </a:spcAft>
              <a:buClr>
                <a:srgbClr val="66FFFF"/>
              </a:buClr>
              <a:defRPr/>
            </a:pPr>
            <a:r>
              <a:rPr lang="en-US" altLang="en-US" sz="2600" dirty="0">
                <a:solidFill>
                  <a:schemeClr val="bg1"/>
                </a:solidFill>
                <a:effectLst>
                  <a:outerShdw blurRad="38100" dist="38100" dir="2700000" algn="tl">
                    <a:srgbClr val="000000">
                      <a:alpha val="43137"/>
                    </a:srgbClr>
                  </a:outerShdw>
                </a:effectLst>
              </a:rPr>
              <a:t>Interim program? (Matt. 16:18, 21; 28:18-20)</a:t>
            </a:r>
          </a:p>
          <a:p>
            <a:pPr marL="228600" indent="-228600" eaLnBrk="1" hangingPunct="1">
              <a:spcBef>
                <a:spcPts val="600"/>
              </a:spcBef>
              <a:spcAft>
                <a:spcPts val="600"/>
              </a:spcAft>
              <a:buClr>
                <a:srgbClr val="66FFFF"/>
              </a:buClr>
              <a:defRPr/>
            </a:pPr>
            <a:r>
              <a:rPr lang="en-US" altLang="en-US" sz="2600" b="1" u="sng" dirty="0">
                <a:solidFill>
                  <a:srgbClr val="FFFFCC"/>
                </a:solidFill>
                <a:effectLst>
                  <a:outerShdw blurRad="38100" dist="38100" dir="2700000" algn="tl">
                    <a:srgbClr val="000000">
                      <a:alpha val="43137"/>
                    </a:srgbClr>
                  </a:outerShdw>
                </a:effectLst>
              </a:rPr>
              <a:t>Kingdom ultimately accepted (Matt. 23:38-39; 24:14; 25:31)</a:t>
            </a:r>
          </a:p>
        </p:txBody>
      </p:sp>
      <p:pic>
        <p:nvPicPr>
          <p:cNvPr id="144388" name="Picture 4" descr="King_of_Kings[1]"/>
          <p:cNvPicPr>
            <a:picLocks noGrp="1" noChangeAspect="1" noChangeArrowheads="1"/>
          </p:cNvPicPr>
          <p:nvPr>
            <p:ph type="clipArt" sz="half" idx="1"/>
          </p:nvPr>
        </p:nvPicPr>
        <p:blipFill>
          <a:blip r:embed="rId2" cstate="email">
            <a:extLst>
              <a:ext uri="{28A0092B-C50C-407E-A947-70E740481C1C}">
                <a14:useLocalDpi xmlns:a14="http://schemas.microsoft.com/office/drawing/2010/main" xmlns=""/>
              </a:ext>
            </a:extLst>
          </a:blip>
          <a:srcRect/>
          <a:stretch>
            <a:fillRect/>
          </a:stretch>
        </p:blipFill>
        <p:spPr>
          <a:xfrm>
            <a:off x="229659" y="1447800"/>
            <a:ext cx="2084334" cy="2822674"/>
          </a:xfrm>
          <a:ln w="38100">
            <a:solidFill>
              <a:srgbClr val="FFC000"/>
            </a:solidFill>
          </a:ln>
        </p:spPr>
      </p:pic>
      <p:sp>
        <p:nvSpPr>
          <p:cNvPr id="86021" name="TextBox 4"/>
          <p:cNvSpPr txBox="1">
            <a:spLocks noChangeArrowheads="1"/>
          </p:cNvSpPr>
          <p:nvPr/>
        </p:nvSpPr>
        <p:spPr bwMode="auto">
          <a:xfrm>
            <a:off x="2785534" y="6432106"/>
            <a:ext cx="3572933" cy="369332"/>
          </a:xfrm>
          <a:prstGeom prst="rect">
            <a:avLst/>
          </a:prstGeom>
          <a:no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kern="0" dirty="0">
                <a:solidFill>
                  <a:schemeClr val="bg1"/>
                </a:solidFill>
                <a:effectLst>
                  <a:outerShdw blurRad="38100" dist="38100" dir="2700000" algn="tl">
                    <a:srgbClr val="000000">
                      <a:alpha val="43137"/>
                    </a:srgbClr>
                  </a:outerShdw>
                </a:effectLst>
                <a:latin typeface="+mn-lt"/>
              </a:rPr>
              <a:t>Toussaint, </a:t>
            </a:r>
            <a:r>
              <a:rPr lang="en-US" altLang="en-US" i="1" kern="0" dirty="0">
                <a:solidFill>
                  <a:schemeClr val="bg1"/>
                </a:solidFill>
                <a:effectLst>
                  <a:outerShdw blurRad="38100" dist="38100" dir="2700000" algn="tl">
                    <a:srgbClr val="000000">
                      <a:alpha val="43137"/>
                    </a:srgbClr>
                  </a:outerShdw>
                </a:effectLst>
                <a:latin typeface="+mn-lt"/>
              </a:rPr>
              <a:t>Behold the King</a:t>
            </a:r>
            <a:r>
              <a:rPr lang="en-US" altLang="en-US" kern="0" dirty="0">
                <a:solidFill>
                  <a:schemeClr val="bg1"/>
                </a:solidFill>
                <a:effectLst>
                  <a:outerShdw blurRad="38100" dist="38100" dir="2700000" algn="tl">
                    <a:srgbClr val="000000">
                      <a:alpha val="43137"/>
                    </a:srgbClr>
                  </a:outerShdw>
                </a:effectLst>
                <a:latin typeface="+mn-lt"/>
              </a:rPr>
              <a:t>, 18-20</a:t>
            </a:r>
          </a:p>
        </p:txBody>
      </p:sp>
    </p:spTree>
    <p:extLst>
      <p:ext uri="{BB962C8B-B14F-4D97-AF65-F5344CB8AC3E}">
        <p14:creationId xmlns:p14="http://schemas.microsoft.com/office/powerpoint/2010/main" xmlns="" val="16897370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401216" y="254529"/>
            <a:ext cx="8444204" cy="791846"/>
          </a:xfrm>
        </p:spPr>
        <p:txBody>
          <a:bodyPr/>
          <a:lstStyle/>
          <a:p>
            <a:pPr algn="ctr" eaLnBrk="1" hangingPunct="1">
              <a:lnSpc>
                <a:spcPct val="100000"/>
              </a:lnSpc>
            </a:pPr>
            <a:r>
              <a:rPr lang="en-US" altLang="en-US" sz="4000" dirty="0">
                <a:solidFill>
                  <a:srgbClr val="00FFFF"/>
                </a:solidFill>
                <a:effectLst>
                  <a:outerShdw blurRad="38100" dist="38100" dir="2700000" algn="tl">
                    <a:srgbClr val="000000">
                      <a:alpha val="43137"/>
                    </a:srgbClr>
                  </a:outerShdw>
                </a:effectLst>
                <a:latin typeface="+mn-lt"/>
              </a:rPr>
              <a:t>II. Five Key Questions (Matt. 12:31-32)</a:t>
            </a:r>
          </a:p>
        </p:txBody>
      </p:sp>
      <p:sp>
        <p:nvSpPr>
          <p:cNvPr id="17411" name="Rectangle 7"/>
          <p:cNvSpPr>
            <a:spLocks noGrp="1" noChangeArrowheads="1"/>
          </p:cNvSpPr>
          <p:nvPr>
            <p:ph type="body" idx="1"/>
          </p:nvPr>
        </p:nvSpPr>
        <p:spPr>
          <a:xfrm>
            <a:off x="158619" y="1150070"/>
            <a:ext cx="8873413" cy="5008134"/>
          </a:xfrm>
        </p:spPr>
        <p:txBody>
          <a:bodyPr/>
          <a:lstStyle/>
          <a:p>
            <a:pPr marL="573088" indent="-573088" eaLnBrk="1" hangingPunct="1">
              <a:spcBef>
                <a:spcPts val="600"/>
              </a:spcBef>
              <a:spcAft>
                <a:spcPts val="600"/>
              </a:spcAft>
              <a:buSzPct val="100000"/>
              <a:buAutoNum type="arabicPeriod"/>
            </a:pPr>
            <a:r>
              <a:rPr lang="en-US" altLang="en-US" dirty="0">
                <a:solidFill>
                  <a:schemeClr val="bg1"/>
                </a:solidFill>
                <a:latin typeface="Calibri" panose="020F0502020204030204" pitchFamily="34" charset="0"/>
                <a:cs typeface="Calibri" panose="020F0502020204030204" pitchFamily="34" charset="0"/>
              </a:rPr>
              <a:t>What is the blasphemy against the Holy Spirit?</a:t>
            </a:r>
          </a:p>
          <a:p>
            <a:pPr marL="573088" indent="-573088" eaLnBrk="1" hangingPunct="1">
              <a:spcBef>
                <a:spcPts val="600"/>
              </a:spcBef>
              <a:spcAft>
                <a:spcPts val="600"/>
              </a:spcAft>
              <a:buSzPct val="100000"/>
              <a:buAutoNum type="arabicPeriod"/>
            </a:pPr>
            <a:r>
              <a:rPr lang="en-US" altLang="en-US" dirty="0">
                <a:solidFill>
                  <a:schemeClr val="bg1"/>
                </a:solidFill>
                <a:latin typeface="Calibri" panose="020F0502020204030204" pitchFamily="34" charset="0"/>
                <a:cs typeface="Calibri" panose="020F0502020204030204" pitchFamily="34" charset="0"/>
              </a:rPr>
              <a:t>Who committed the blasphemy of this sin?</a:t>
            </a:r>
          </a:p>
          <a:p>
            <a:pPr marL="573088" indent="-573088" eaLnBrk="1" hangingPunct="1">
              <a:spcBef>
                <a:spcPts val="600"/>
              </a:spcBef>
              <a:spcAft>
                <a:spcPts val="600"/>
              </a:spcAft>
              <a:buSzPct val="100000"/>
              <a:buAutoNum type="arabicPeriod"/>
            </a:pPr>
            <a:r>
              <a:rPr lang="en-US" altLang="en-US" dirty="0">
                <a:solidFill>
                  <a:schemeClr val="bg1"/>
                </a:solidFill>
                <a:latin typeface="Calibri" panose="020F0502020204030204" pitchFamily="34" charset="0"/>
                <a:cs typeface="Calibri" panose="020F0502020204030204" pitchFamily="34" charset="0"/>
              </a:rPr>
              <a:t>What did this sin reveal?</a:t>
            </a:r>
          </a:p>
          <a:p>
            <a:pPr marL="573088" indent="-573088" eaLnBrk="1" hangingPunct="1">
              <a:spcBef>
                <a:spcPts val="600"/>
              </a:spcBef>
              <a:spcAft>
                <a:spcPts val="600"/>
              </a:spcAft>
              <a:buSzPct val="100000"/>
              <a:buAutoNum type="arabicPeriod"/>
            </a:pPr>
            <a:r>
              <a:rPr lang="en-US" altLang="en-US" dirty="0">
                <a:solidFill>
                  <a:schemeClr val="bg1"/>
                </a:solidFill>
                <a:latin typeface="Calibri" panose="020F0502020204030204" pitchFamily="34" charset="0"/>
                <a:cs typeface="Calibri" panose="020F0502020204030204" pitchFamily="34" charset="0"/>
              </a:rPr>
              <a:t>Why can’t this sin be forgiven?</a:t>
            </a:r>
          </a:p>
          <a:p>
            <a:pPr marL="573088" indent="-573088" eaLnBrk="1" hangingPunct="1">
              <a:spcBef>
                <a:spcPts val="600"/>
              </a:spcBef>
              <a:spcAft>
                <a:spcPts val="600"/>
              </a:spcAft>
              <a:buSzPct val="100000"/>
              <a:buAutoNum type="arabicPeriod"/>
            </a:pPr>
            <a:r>
              <a:rPr lang="en-US" altLang="en-US" b="1" u="sng" dirty="0">
                <a:solidFill>
                  <a:srgbClr val="FFFFCC"/>
                </a:solidFill>
              </a:rPr>
              <a:t>Can this sin be committed today?</a:t>
            </a:r>
          </a:p>
          <a:p>
            <a:pPr marL="1141413" lvl="1" indent="-566738" eaLnBrk="1" hangingPunct="1">
              <a:spcBef>
                <a:spcPts val="0"/>
              </a:spcBef>
              <a:spcAft>
                <a:spcPts val="0"/>
              </a:spcAft>
              <a:buSzPct val="100000"/>
              <a:buAutoNum type="alphaLcPeriod"/>
            </a:pPr>
            <a:r>
              <a:rPr lang="en-US" altLang="en-US" dirty="0">
                <a:solidFill>
                  <a:schemeClr val="bg1"/>
                </a:solidFill>
                <a:latin typeface="Calibri" panose="020F0502020204030204" pitchFamily="34" charset="0"/>
                <a:cs typeface="Calibri" panose="020F0502020204030204" pitchFamily="34" charset="0"/>
              </a:rPr>
              <a:t>Personally?</a:t>
            </a:r>
          </a:p>
          <a:p>
            <a:pPr marL="1601788" lvl="2" indent="-460375" eaLnBrk="1" hangingPunct="1">
              <a:spcBef>
                <a:spcPts val="0"/>
              </a:spcBef>
              <a:spcAft>
                <a:spcPts val="0"/>
              </a:spcAft>
              <a:buSzPct val="100000"/>
              <a:buFont typeface="+mj-lt"/>
              <a:buAutoNum type="arabicPeriod"/>
            </a:pPr>
            <a:r>
              <a:rPr lang="en-US" altLang="en-US" sz="2800" dirty="0">
                <a:solidFill>
                  <a:schemeClr val="bg1"/>
                </a:solidFill>
                <a:latin typeface="Calibri" panose="020F0502020204030204" pitchFamily="34" charset="0"/>
                <a:cs typeface="Calibri" panose="020F0502020204030204" pitchFamily="34" charset="0"/>
              </a:rPr>
              <a:t>No – loss of salvation</a:t>
            </a:r>
          </a:p>
          <a:p>
            <a:pPr marL="1601788" lvl="2" indent="-460375" eaLnBrk="1" hangingPunct="1">
              <a:spcBef>
                <a:spcPts val="0"/>
              </a:spcBef>
              <a:spcAft>
                <a:spcPts val="0"/>
              </a:spcAft>
              <a:buSzPct val="100000"/>
              <a:buFont typeface="+mj-lt"/>
              <a:buAutoNum type="arabicPeriod"/>
            </a:pPr>
            <a:r>
              <a:rPr lang="en-US" altLang="en-US" sz="2800" dirty="0">
                <a:solidFill>
                  <a:schemeClr val="bg1"/>
                </a:solidFill>
                <a:latin typeface="Calibri" panose="020F0502020204030204" pitchFamily="34" charset="0"/>
                <a:cs typeface="Calibri" panose="020F0502020204030204" pitchFamily="34" charset="0"/>
              </a:rPr>
              <a:t>Yes – dying in unbelief</a:t>
            </a:r>
          </a:p>
          <a:p>
            <a:pPr marL="1141413" lvl="1" indent="-566738" eaLnBrk="1" hangingPunct="1">
              <a:spcBef>
                <a:spcPts val="0"/>
              </a:spcBef>
              <a:spcAft>
                <a:spcPts val="0"/>
              </a:spcAft>
              <a:buSzPct val="100000"/>
              <a:buFont typeface="Arial" panose="020B0604020202020204" pitchFamily="34" charset="0"/>
              <a:buAutoNum type="alphaLcPeriod"/>
            </a:pPr>
            <a:r>
              <a:rPr lang="en-US" altLang="en-US" dirty="0">
                <a:solidFill>
                  <a:schemeClr val="bg1"/>
                </a:solidFill>
                <a:latin typeface="Calibri" panose="020F0502020204030204" pitchFamily="34" charset="0"/>
                <a:cs typeface="Calibri" panose="020F0502020204030204" pitchFamily="34" charset="0"/>
              </a:rPr>
              <a:t>Nationally? – No</a:t>
            </a:r>
          </a:p>
        </p:txBody>
      </p:sp>
      <p:sp>
        <p:nvSpPr>
          <p:cNvPr id="4" name="TextBox 3"/>
          <p:cNvSpPr txBox="1"/>
          <p:nvPr/>
        </p:nvSpPr>
        <p:spPr>
          <a:xfrm>
            <a:off x="1045029" y="6158204"/>
            <a:ext cx="7352522" cy="369332"/>
          </a:xfrm>
          <a:prstGeom prst="rect">
            <a:avLst/>
          </a:prstGeom>
          <a:noFill/>
        </p:spPr>
        <p:txBody>
          <a:bodyPr wrap="square" rtlCol="0">
            <a:spAutoFit/>
          </a:bodyPr>
          <a:lstStyle/>
          <a:p>
            <a:pPr algn="ctr"/>
            <a:r>
              <a:rPr lang="en-US" dirty="0">
                <a:solidFill>
                  <a:schemeClr val="bg1"/>
                </a:solidFill>
              </a:rPr>
              <a:t>Dennis Rokser, </a:t>
            </a:r>
            <a:r>
              <a:rPr lang="en-US" i="1" dirty="0">
                <a:solidFill>
                  <a:schemeClr val="bg1"/>
                </a:solidFill>
              </a:rPr>
              <a:t>Shall Never Perish</a:t>
            </a:r>
            <a:r>
              <a:rPr lang="en-US" dirty="0">
                <a:solidFill>
                  <a:schemeClr val="bg1"/>
                </a:solidFill>
              </a:rPr>
              <a:t>, 227-236</a:t>
            </a:r>
          </a:p>
        </p:txBody>
      </p:sp>
    </p:spTree>
    <p:extLst>
      <p:ext uri="{BB962C8B-B14F-4D97-AF65-F5344CB8AC3E}">
        <p14:creationId xmlns:p14="http://schemas.microsoft.com/office/powerpoint/2010/main" xmlns="" val="3418964350"/>
      </p:ext>
    </p:extLst>
  </p:cSld>
  <p:clrMapOvr>
    <a:masterClrMapping/>
  </p:clrMapOvr>
  <p:transition>
    <p:cut/>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401216" y="254529"/>
            <a:ext cx="8444204" cy="791846"/>
          </a:xfrm>
        </p:spPr>
        <p:txBody>
          <a:bodyPr/>
          <a:lstStyle/>
          <a:p>
            <a:pPr algn="ctr" eaLnBrk="1" hangingPunct="1">
              <a:lnSpc>
                <a:spcPct val="100000"/>
              </a:lnSpc>
            </a:pPr>
            <a:r>
              <a:rPr lang="en-US" altLang="en-US" sz="4000" dirty="0">
                <a:solidFill>
                  <a:srgbClr val="00FFFF"/>
                </a:solidFill>
                <a:effectLst>
                  <a:outerShdw blurRad="38100" dist="38100" dir="2700000" algn="tl">
                    <a:srgbClr val="000000">
                      <a:alpha val="43137"/>
                    </a:srgbClr>
                  </a:outerShdw>
                </a:effectLst>
                <a:latin typeface="+mn-lt"/>
              </a:rPr>
              <a:t>II. Five Key Questions (Matt. 12:31-32)</a:t>
            </a:r>
          </a:p>
        </p:txBody>
      </p:sp>
      <p:sp>
        <p:nvSpPr>
          <p:cNvPr id="17411" name="Rectangle 7"/>
          <p:cNvSpPr>
            <a:spLocks noGrp="1" noChangeArrowheads="1"/>
          </p:cNvSpPr>
          <p:nvPr>
            <p:ph type="body" idx="1"/>
          </p:nvPr>
        </p:nvSpPr>
        <p:spPr>
          <a:xfrm>
            <a:off x="158619" y="1150070"/>
            <a:ext cx="8873413" cy="5008134"/>
          </a:xfrm>
        </p:spPr>
        <p:txBody>
          <a:bodyPr/>
          <a:lstStyle/>
          <a:p>
            <a:pPr marL="573088" indent="-573088" eaLnBrk="1" hangingPunct="1">
              <a:spcBef>
                <a:spcPts val="600"/>
              </a:spcBef>
              <a:spcAft>
                <a:spcPts val="600"/>
              </a:spcAft>
              <a:buSzPct val="100000"/>
              <a:buAutoNum type="arabicPeriod"/>
            </a:pPr>
            <a:r>
              <a:rPr lang="en-US" altLang="en-US" dirty="0">
                <a:solidFill>
                  <a:schemeClr val="bg1"/>
                </a:solidFill>
                <a:latin typeface="Calibri" panose="020F0502020204030204" pitchFamily="34" charset="0"/>
                <a:cs typeface="Calibri" panose="020F0502020204030204" pitchFamily="34" charset="0"/>
              </a:rPr>
              <a:t>What is the blasphemy against the Holy Spirit?</a:t>
            </a:r>
          </a:p>
          <a:p>
            <a:pPr marL="573088" indent="-573088" eaLnBrk="1" hangingPunct="1">
              <a:spcBef>
                <a:spcPts val="600"/>
              </a:spcBef>
              <a:spcAft>
                <a:spcPts val="600"/>
              </a:spcAft>
              <a:buSzPct val="100000"/>
              <a:buAutoNum type="arabicPeriod"/>
            </a:pPr>
            <a:r>
              <a:rPr lang="en-US" altLang="en-US" dirty="0">
                <a:solidFill>
                  <a:schemeClr val="bg1"/>
                </a:solidFill>
                <a:latin typeface="Calibri" panose="020F0502020204030204" pitchFamily="34" charset="0"/>
                <a:cs typeface="Calibri" panose="020F0502020204030204" pitchFamily="34" charset="0"/>
              </a:rPr>
              <a:t>Who committed the blasphemy of this sin?</a:t>
            </a:r>
          </a:p>
          <a:p>
            <a:pPr marL="573088" indent="-573088" eaLnBrk="1" hangingPunct="1">
              <a:spcBef>
                <a:spcPts val="600"/>
              </a:spcBef>
              <a:spcAft>
                <a:spcPts val="600"/>
              </a:spcAft>
              <a:buSzPct val="100000"/>
              <a:buAutoNum type="arabicPeriod"/>
            </a:pPr>
            <a:r>
              <a:rPr lang="en-US" altLang="en-US" dirty="0">
                <a:solidFill>
                  <a:schemeClr val="bg1"/>
                </a:solidFill>
                <a:latin typeface="Calibri" panose="020F0502020204030204" pitchFamily="34" charset="0"/>
                <a:cs typeface="Calibri" panose="020F0502020204030204" pitchFamily="34" charset="0"/>
              </a:rPr>
              <a:t>What did this sin reveal?</a:t>
            </a:r>
          </a:p>
          <a:p>
            <a:pPr marL="573088" indent="-573088" eaLnBrk="1" hangingPunct="1">
              <a:spcBef>
                <a:spcPts val="600"/>
              </a:spcBef>
              <a:spcAft>
                <a:spcPts val="600"/>
              </a:spcAft>
              <a:buSzPct val="100000"/>
              <a:buAutoNum type="arabicPeriod"/>
            </a:pPr>
            <a:r>
              <a:rPr lang="en-US" altLang="en-US" dirty="0">
                <a:solidFill>
                  <a:schemeClr val="bg1"/>
                </a:solidFill>
                <a:latin typeface="Calibri" panose="020F0502020204030204" pitchFamily="34" charset="0"/>
                <a:cs typeface="Calibri" panose="020F0502020204030204" pitchFamily="34" charset="0"/>
              </a:rPr>
              <a:t>Why can’t this sin be forgiven?</a:t>
            </a:r>
          </a:p>
          <a:p>
            <a:pPr marL="573088" indent="-573088" eaLnBrk="1" hangingPunct="1">
              <a:spcBef>
                <a:spcPts val="600"/>
              </a:spcBef>
              <a:spcAft>
                <a:spcPts val="600"/>
              </a:spcAft>
              <a:buSzPct val="100000"/>
              <a:buAutoNum type="arabicPeriod"/>
            </a:pPr>
            <a:r>
              <a:rPr lang="en-US" altLang="en-US" b="1" dirty="0">
                <a:solidFill>
                  <a:srgbClr val="FFFFCC"/>
                </a:solidFill>
              </a:rPr>
              <a:t>Can this sin be committed today?</a:t>
            </a:r>
          </a:p>
          <a:p>
            <a:pPr marL="1141413" lvl="1" indent="-566738" eaLnBrk="1" hangingPunct="1">
              <a:spcBef>
                <a:spcPts val="0"/>
              </a:spcBef>
              <a:spcAft>
                <a:spcPts val="0"/>
              </a:spcAft>
              <a:buSzPct val="100000"/>
              <a:buAutoNum type="alphaLcPeriod"/>
            </a:pPr>
            <a:r>
              <a:rPr lang="en-US" altLang="en-US" b="1" u="sng" dirty="0">
                <a:solidFill>
                  <a:srgbClr val="FFFFCC"/>
                </a:solidFill>
              </a:rPr>
              <a:t>Personally?</a:t>
            </a:r>
          </a:p>
          <a:p>
            <a:pPr marL="1601788" lvl="2" indent="-460375" eaLnBrk="1" hangingPunct="1">
              <a:spcBef>
                <a:spcPts val="0"/>
              </a:spcBef>
              <a:spcAft>
                <a:spcPts val="0"/>
              </a:spcAft>
              <a:buSzPct val="100000"/>
              <a:buFont typeface="+mj-lt"/>
              <a:buAutoNum type="arabicPeriod"/>
            </a:pPr>
            <a:r>
              <a:rPr lang="en-US" altLang="en-US" sz="2800" dirty="0">
                <a:solidFill>
                  <a:schemeClr val="bg1"/>
                </a:solidFill>
                <a:latin typeface="Calibri" panose="020F0502020204030204" pitchFamily="34" charset="0"/>
                <a:cs typeface="Calibri" panose="020F0502020204030204" pitchFamily="34" charset="0"/>
              </a:rPr>
              <a:t>No – loss of salvation</a:t>
            </a:r>
          </a:p>
          <a:p>
            <a:pPr marL="1601788" lvl="2" indent="-460375" eaLnBrk="1" hangingPunct="1">
              <a:spcBef>
                <a:spcPts val="0"/>
              </a:spcBef>
              <a:spcAft>
                <a:spcPts val="0"/>
              </a:spcAft>
              <a:buSzPct val="100000"/>
              <a:buFont typeface="+mj-lt"/>
              <a:buAutoNum type="arabicPeriod"/>
            </a:pPr>
            <a:r>
              <a:rPr lang="en-US" altLang="en-US" sz="2800" dirty="0">
                <a:solidFill>
                  <a:schemeClr val="bg1"/>
                </a:solidFill>
                <a:latin typeface="Calibri" panose="020F0502020204030204" pitchFamily="34" charset="0"/>
                <a:cs typeface="Calibri" panose="020F0502020204030204" pitchFamily="34" charset="0"/>
              </a:rPr>
              <a:t>Yes – dying in unbelief</a:t>
            </a:r>
          </a:p>
          <a:p>
            <a:pPr marL="1141413" lvl="1" indent="-566738" eaLnBrk="1" hangingPunct="1">
              <a:spcBef>
                <a:spcPts val="0"/>
              </a:spcBef>
              <a:spcAft>
                <a:spcPts val="0"/>
              </a:spcAft>
              <a:buSzPct val="100000"/>
              <a:buFont typeface="Arial" panose="020B0604020202020204" pitchFamily="34" charset="0"/>
              <a:buAutoNum type="alphaLcPeriod"/>
            </a:pPr>
            <a:r>
              <a:rPr lang="en-US" altLang="en-US" dirty="0">
                <a:solidFill>
                  <a:schemeClr val="bg1"/>
                </a:solidFill>
                <a:latin typeface="Calibri" panose="020F0502020204030204" pitchFamily="34" charset="0"/>
                <a:cs typeface="Calibri" panose="020F0502020204030204" pitchFamily="34" charset="0"/>
              </a:rPr>
              <a:t>Nationally? – No</a:t>
            </a:r>
          </a:p>
        </p:txBody>
      </p:sp>
      <p:sp>
        <p:nvSpPr>
          <p:cNvPr id="4" name="TextBox 3"/>
          <p:cNvSpPr txBox="1"/>
          <p:nvPr/>
        </p:nvSpPr>
        <p:spPr>
          <a:xfrm>
            <a:off x="1045029" y="6158204"/>
            <a:ext cx="7352522" cy="369332"/>
          </a:xfrm>
          <a:prstGeom prst="rect">
            <a:avLst/>
          </a:prstGeom>
          <a:noFill/>
        </p:spPr>
        <p:txBody>
          <a:bodyPr wrap="square" rtlCol="0">
            <a:spAutoFit/>
          </a:bodyPr>
          <a:lstStyle/>
          <a:p>
            <a:pPr algn="ctr"/>
            <a:r>
              <a:rPr lang="en-US" dirty="0">
                <a:solidFill>
                  <a:schemeClr val="bg1"/>
                </a:solidFill>
              </a:rPr>
              <a:t>Dennis Rokser, </a:t>
            </a:r>
            <a:r>
              <a:rPr lang="en-US" i="1" dirty="0">
                <a:solidFill>
                  <a:schemeClr val="bg1"/>
                </a:solidFill>
              </a:rPr>
              <a:t>Shall Never Perish</a:t>
            </a:r>
            <a:r>
              <a:rPr lang="en-US" dirty="0">
                <a:solidFill>
                  <a:schemeClr val="bg1"/>
                </a:solidFill>
              </a:rPr>
              <a:t>, 227-236</a:t>
            </a:r>
          </a:p>
        </p:txBody>
      </p:sp>
    </p:spTree>
    <p:extLst>
      <p:ext uri="{BB962C8B-B14F-4D97-AF65-F5344CB8AC3E}">
        <p14:creationId xmlns:p14="http://schemas.microsoft.com/office/powerpoint/2010/main" xmlns="" val="1686625022"/>
      </p:ext>
    </p:extLst>
  </p:cSld>
  <p:clrMapOvr>
    <a:masterClrMapping/>
  </p:clrMapOvr>
  <p:transition>
    <p:cut/>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401216" y="254529"/>
            <a:ext cx="8444204" cy="791846"/>
          </a:xfrm>
        </p:spPr>
        <p:txBody>
          <a:bodyPr/>
          <a:lstStyle/>
          <a:p>
            <a:pPr algn="ctr" eaLnBrk="1" hangingPunct="1">
              <a:lnSpc>
                <a:spcPct val="100000"/>
              </a:lnSpc>
            </a:pPr>
            <a:r>
              <a:rPr lang="en-US" altLang="en-US" sz="4000" dirty="0">
                <a:solidFill>
                  <a:srgbClr val="00FFFF"/>
                </a:solidFill>
                <a:effectLst>
                  <a:outerShdw blurRad="38100" dist="38100" dir="2700000" algn="tl">
                    <a:srgbClr val="000000">
                      <a:alpha val="43137"/>
                    </a:srgbClr>
                  </a:outerShdw>
                </a:effectLst>
                <a:latin typeface="+mn-lt"/>
              </a:rPr>
              <a:t>II. Five Key Questions (Matt. 12:31-32)</a:t>
            </a:r>
          </a:p>
        </p:txBody>
      </p:sp>
      <p:sp>
        <p:nvSpPr>
          <p:cNvPr id="17411" name="Rectangle 7"/>
          <p:cNvSpPr>
            <a:spLocks noGrp="1" noChangeArrowheads="1"/>
          </p:cNvSpPr>
          <p:nvPr>
            <p:ph type="body" idx="1"/>
          </p:nvPr>
        </p:nvSpPr>
        <p:spPr>
          <a:xfrm>
            <a:off x="158619" y="1150070"/>
            <a:ext cx="8873413" cy="5008134"/>
          </a:xfrm>
        </p:spPr>
        <p:txBody>
          <a:bodyPr/>
          <a:lstStyle/>
          <a:p>
            <a:pPr marL="573088" indent="-573088" eaLnBrk="1" hangingPunct="1">
              <a:spcBef>
                <a:spcPts val="600"/>
              </a:spcBef>
              <a:spcAft>
                <a:spcPts val="600"/>
              </a:spcAft>
              <a:buSzPct val="100000"/>
              <a:buAutoNum type="arabicPeriod"/>
            </a:pPr>
            <a:r>
              <a:rPr lang="en-US" altLang="en-US" dirty="0">
                <a:solidFill>
                  <a:schemeClr val="bg1"/>
                </a:solidFill>
                <a:latin typeface="Calibri" panose="020F0502020204030204" pitchFamily="34" charset="0"/>
                <a:cs typeface="Calibri" panose="020F0502020204030204" pitchFamily="34" charset="0"/>
              </a:rPr>
              <a:t>What is the blasphemy against the Holy Spirit?</a:t>
            </a:r>
          </a:p>
          <a:p>
            <a:pPr marL="573088" indent="-573088" eaLnBrk="1" hangingPunct="1">
              <a:spcBef>
                <a:spcPts val="600"/>
              </a:spcBef>
              <a:spcAft>
                <a:spcPts val="600"/>
              </a:spcAft>
              <a:buSzPct val="100000"/>
              <a:buAutoNum type="arabicPeriod"/>
            </a:pPr>
            <a:r>
              <a:rPr lang="en-US" altLang="en-US" dirty="0">
                <a:solidFill>
                  <a:schemeClr val="bg1"/>
                </a:solidFill>
                <a:latin typeface="Calibri" panose="020F0502020204030204" pitchFamily="34" charset="0"/>
                <a:cs typeface="Calibri" panose="020F0502020204030204" pitchFamily="34" charset="0"/>
              </a:rPr>
              <a:t>Who committed the blasphemy of this sin?</a:t>
            </a:r>
          </a:p>
          <a:p>
            <a:pPr marL="573088" indent="-573088" eaLnBrk="1" hangingPunct="1">
              <a:spcBef>
                <a:spcPts val="600"/>
              </a:spcBef>
              <a:spcAft>
                <a:spcPts val="600"/>
              </a:spcAft>
              <a:buSzPct val="100000"/>
              <a:buAutoNum type="arabicPeriod"/>
            </a:pPr>
            <a:r>
              <a:rPr lang="en-US" altLang="en-US" dirty="0">
                <a:solidFill>
                  <a:schemeClr val="bg1"/>
                </a:solidFill>
                <a:latin typeface="Calibri" panose="020F0502020204030204" pitchFamily="34" charset="0"/>
                <a:cs typeface="Calibri" panose="020F0502020204030204" pitchFamily="34" charset="0"/>
              </a:rPr>
              <a:t>What did this sin reveal?</a:t>
            </a:r>
          </a:p>
          <a:p>
            <a:pPr marL="573088" indent="-573088" eaLnBrk="1" hangingPunct="1">
              <a:spcBef>
                <a:spcPts val="600"/>
              </a:spcBef>
              <a:spcAft>
                <a:spcPts val="600"/>
              </a:spcAft>
              <a:buSzPct val="100000"/>
              <a:buAutoNum type="arabicPeriod"/>
            </a:pPr>
            <a:r>
              <a:rPr lang="en-US" altLang="en-US" dirty="0">
                <a:solidFill>
                  <a:schemeClr val="bg1"/>
                </a:solidFill>
                <a:latin typeface="Calibri" panose="020F0502020204030204" pitchFamily="34" charset="0"/>
                <a:cs typeface="Calibri" panose="020F0502020204030204" pitchFamily="34" charset="0"/>
              </a:rPr>
              <a:t>Why can’t this sin be forgiven?</a:t>
            </a:r>
          </a:p>
          <a:p>
            <a:pPr marL="573088" indent="-573088" eaLnBrk="1" hangingPunct="1">
              <a:spcBef>
                <a:spcPts val="600"/>
              </a:spcBef>
              <a:spcAft>
                <a:spcPts val="600"/>
              </a:spcAft>
              <a:buSzPct val="100000"/>
              <a:buAutoNum type="arabicPeriod"/>
            </a:pPr>
            <a:r>
              <a:rPr lang="en-US" altLang="en-US" b="1" dirty="0">
                <a:solidFill>
                  <a:srgbClr val="FFFFCC"/>
                </a:solidFill>
              </a:rPr>
              <a:t>Can this sin be committed today?</a:t>
            </a:r>
          </a:p>
          <a:p>
            <a:pPr marL="1141413" lvl="1" indent="-566738" eaLnBrk="1" hangingPunct="1">
              <a:spcBef>
                <a:spcPts val="0"/>
              </a:spcBef>
              <a:spcAft>
                <a:spcPts val="0"/>
              </a:spcAft>
              <a:buSzPct val="100000"/>
              <a:buAutoNum type="alphaLcPeriod"/>
            </a:pPr>
            <a:r>
              <a:rPr lang="en-US" altLang="en-US" b="1" dirty="0">
                <a:solidFill>
                  <a:srgbClr val="FFFFCC"/>
                </a:solidFill>
              </a:rPr>
              <a:t>Personally?</a:t>
            </a:r>
          </a:p>
          <a:p>
            <a:pPr marL="1601788" lvl="2" indent="-460375" eaLnBrk="1" hangingPunct="1">
              <a:spcBef>
                <a:spcPts val="0"/>
              </a:spcBef>
              <a:spcAft>
                <a:spcPts val="0"/>
              </a:spcAft>
              <a:buSzPct val="100000"/>
              <a:buFont typeface="+mj-lt"/>
              <a:buAutoNum type="arabicPeriod"/>
            </a:pPr>
            <a:r>
              <a:rPr lang="en-US" altLang="en-US" sz="2800" b="1" u="sng" dirty="0">
                <a:solidFill>
                  <a:srgbClr val="FFFFCC"/>
                </a:solidFill>
              </a:rPr>
              <a:t>No – loss of salvation</a:t>
            </a:r>
          </a:p>
          <a:p>
            <a:pPr marL="1601788" lvl="2" indent="-460375" eaLnBrk="1" hangingPunct="1">
              <a:spcBef>
                <a:spcPts val="0"/>
              </a:spcBef>
              <a:spcAft>
                <a:spcPts val="0"/>
              </a:spcAft>
              <a:buSzPct val="100000"/>
              <a:buFont typeface="+mj-lt"/>
              <a:buAutoNum type="arabicPeriod"/>
            </a:pPr>
            <a:r>
              <a:rPr lang="en-US" altLang="en-US" sz="2800" dirty="0">
                <a:solidFill>
                  <a:schemeClr val="bg1"/>
                </a:solidFill>
                <a:latin typeface="Calibri" panose="020F0502020204030204" pitchFamily="34" charset="0"/>
                <a:cs typeface="Calibri" panose="020F0502020204030204" pitchFamily="34" charset="0"/>
              </a:rPr>
              <a:t>Yes – dying in unbelief</a:t>
            </a:r>
          </a:p>
          <a:p>
            <a:pPr marL="1141413" lvl="1" indent="-566738" eaLnBrk="1" hangingPunct="1">
              <a:spcBef>
                <a:spcPts val="0"/>
              </a:spcBef>
              <a:spcAft>
                <a:spcPts val="0"/>
              </a:spcAft>
              <a:buSzPct val="100000"/>
              <a:buFont typeface="Arial" panose="020B0604020202020204" pitchFamily="34" charset="0"/>
              <a:buAutoNum type="alphaLcPeriod"/>
            </a:pPr>
            <a:r>
              <a:rPr lang="en-US" altLang="en-US" dirty="0">
                <a:solidFill>
                  <a:schemeClr val="bg1"/>
                </a:solidFill>
                <a:latin typeface="Calibri" panose="020F0502020204030204" pitchFamily="34" charset="0"/>
                <a:cs typeface="Calibri" panose="020F0502020204030204" pitchFamily="34" charset="0"/>
              </a:rPr>
              <a:t>Nationally? – No</a:t>
            </a:r>
          </a:p>
        </p:txBody>
      </p:sp>
      <p:sp>
        <p:nvSpPr>
          <p:cNvPr id="4" name="TextBox 3"/>
          <p:cNvSpPr txBox="1"/>
          <p:nvPr/>
        </p:nvSpPr>
        <p:spPr>
          <a:xfrm>
            <a:off x="1045029" y="6158204"/>
            <a:ext cx="7352522" cy="369332"/>
          </a:xfrm>
          <a:prstGeom prst="rect">
            <a:avLst/>
          </a:prstGeom>
          <a:noFill/>
        </p:spPr>
        <p:txBody>
          <a:bodyPr wrap="square" rtlCol="0">
            <a:spAutoFit/>
          </a:bodyPr>
          <a:lstStyle/>
          <a:p>
            <a:pPr algn="ctr"/>
            <a:r>
              <a:rPr lang="en-US" dirty="0">
                <a:solidFill>
                  <a:schemeClr val="bg1"/>
                </a:solidFill>
              </a:rPr>
              <a:t>Dennis Rokser, </a:t>
            </a:r>
            <a:r>
              <a:rPr lang="en-US" i="1" dirty="0">
                <a:solidFill>
                  <a:schemeClr val="bg1"/>
                </a:solidFill>
              </a:rPr>
              <a:t>Shall Never Perish</a:t>
            </a:r>
            <a:r>
              <a:rPr lang="en-US" dirty="0">
                <a:solidFill>
                  <a:schemeClr val="bg1"/>
                </a:solidFill>
              </a:rPr>
              <a:t>, 227-236</a:t>
            </a:r>
          </a:p>
        </p:txBody>
      </p:sp>
    </p:spTree>
    <p:extLst>
      <p:ext uri="{BB962C8B-B14F-4D97-AF65-F5344CB8AC3E}">
        <p14:creationId xmlns:p14="http://schemas.microsoft.com/office/powerpoint/2010/main" xmlns="" val="3556869921"/>
      </p:ext>
    </p:extLst>
  </p:cSld>
  <p:clrMapOvr>
    <a:masterClrMapping/>
  </p:clrMapOvr>
  <p:transition>
    <p:cu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00FFFF"/>
                </a:solidFill>
                <a:effectLst>
                  <a:outerShdw blurRad="38100" dist="38100" dir="2700000" algn="tl">
                    <a:srgbClr val="000000">
                      <a:alpha val="43137"/>
                    </a:srgbClr>
                  </a:outerShdw>
                </a:effectLst>
                <a:latin typeface="+mn-lt"/>
              </a:rPr>
              <a:t>Committing Blasphemy Against the Holy Sprit Today?</a:t>
            </a:r>
          </a:p>
        </p:txBody>
      </p:sp>
      <p:sp>
        <p:nvSpPr>
          <p:cNvPr id="3" name="Content Placeholder 2"/>
          <p:cNvSpPr>
            <a:spLocks noGrp="1"/>
          </p:cNvSpPr>
          <p:nvPr>
            <p:ph idx="1"/>
          </p:nvPr>
        </p:nvSpPr>
        <p:spPr>
          <a:xfrm>
            <a:off x="130629" y="1838227"/>
            <a:ext cx="8882741" cy="4287940"/>
          </a:xfrm>
        </p:spPr>
        <p:txBody>
          <a:bodyPr/>
          <a:lstStyle/>
          <a:p>
            <a:pPr>
              <a:spcBef>
                <a:spcPts val="0"/>
              </a:spcBef>
              <a:spcAft>
                <a:spcPts val="1200"/>
              </a:spcAft>
              <a:buClr>
                <a:srgbClr val="FFFFCC"/>
              </a:buClr>
            </a:pPr>
            <a:r>
              <a:rPr lang="en-US" dirty="0">
                <a:solidFill>
                  <a:schemeClr val="bg1"/>
                </a:solidFill>
              </a:rPr>
              <a:t>No commands in the epistles against blasphemy against the Holy Spirit</a:t>
            </a:r>
          </a:p>
          <a:p>
            <a:pPr>
              <a:spcBef>
                <a:spcPts val="0"/>
              </a:spcBef>
              <a:spcAft>
                <a:spcPts val="1200"/>
              </a:spcAft>
              <a:buClr>
                <a:srgbClr val="FFFFCC"/>
              </a:buClr>
            </a:pPr>
            <a:r>
              <a:rPr lang="en-US" dirty="0">
                <a:solidFill>
                  <a:schemeClr val="bg1"/>
                </a:solidFill>
              </a:rPr>
              <a:t>Epistolary commands involving the Spirit</a:t>
            </a:r>
          </a:p>
          <a:p>
            <a:pPr lvl="1">
              <a:spcBef>
                <a:spcPts val="0"/>
              </a:spcBef>
              <a:spcAft>
                <a:spcPts val="1200"/>
              </a:spcAft>
              <a:buClr>
                <a:srgbClr val="FF99FF"/>
              </a:buClr>
            </a:pPr>
            <a:r>
              <a:rPr lang="en-US" dirty="0">
                <a:solidFill>
                  <a:schemeClr val="bg1"/>
                </a:solidFill>
              </a:rPr>
              <a:t>Do not lie to the Spirit (Acts 5:3)</a:t>
            </a:r>
          </a:p>
          <a:p>
            <a:pPr lvl="1">
              <a:spcBef>
                <a:spcPts val="0"/>
              </a:spcBef>
              <a:spcAft>
                <a:spcPts val="1200"/>
              </a:spcAft>
              <a:buClr>
                <a:srgbClr val="FF99FF"/>
              </a:buClr>
            </a:pPr>
            <a:r>
              <a:rPr lang="en-US" dirty="0">
                <a:solidFill>
                  <a:schemeClr val="bg1"/>
                </a:solidFill>
              </a:rPr>
              <a:t>Do not grieve the Spirit (Eph. 4:30)</a:t>
            </a:r>
          </a:p>
          <a:p>
            <a:pPr lvl="1">
              <a:spcBef>
                <a:spcPts val="0"/>
              </a:spcBef>
              <a:spcAft>
                <a:spcPts val="1200"/>
              </a:spcAft>
              <a:buClr>
                <a:srgbClr val="FF99FF"/>
              </a:buClr>
            </a:pPr>
            <a:r>
              <a:rPr lang="en-US" dirty="0">
                <a:solidFill>
                  <a:schemeClr val="bg1"/>
                </a:solidFill>
              </a:rPr>
              <a:t>Do not quench the Sprit (1 Thess. 5:19)</a:t>
            </a:r>
          </a:p>
          <a:p>
            <a:pPr lvl="1">
              <a:spcBef>
                <a:spcPts val="0"/>
              </a:spcBef>
              <a:spcAft>
                <a:spcPts val="1200"/>
              </a:spcAft>
              <a:buClr>
                <a:srgbClr val="FF99FF"/>
              </a:buClr>
            </a:pPr>
            <a:r>
              <a:rPr lang="en-US" dirty="0">
                <a:solidFill>
                  <a:schemeClr val="bg1"/>
                </a:solidFill>
              </a:rPr>
              <a:t>Walk according to the Spirit (Gal. 5:16)</a:t>
            </a:r>
          </a:p>
          <a:p>
            <a:pPr lvl="1">
              <a:spcBef>
                <a:spcPts val="0"/>
              </a:spcBef>
              <a:spcAft>
                <a:spcPts val="1200"/>
              </a:spcAft>
              <a:buClr>
                <a:srgbClr val="FF99FF"/>
              </a:buClr>
            </a:pPr>
            <a:r>
              <a:rPr lang="en-US" dirty="0">
                <a:solidFill>
                  <a:schemeClr val="bg1"/>
                </a:solidFill>
              </a:rPr>
              <a:t>Be filled with the Spirit (Eph. 5:18)</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401216" y="254529"/>
            <a:ext cx="8444204" cy="791846"/>
          </a:xfrm>
        </p:spPr>
        <p:txBody>
          <a:bodyPr/>
          <a:lstStyle/>
          <a:p>
            <a:pPr algn="ctr" eaLnBrk="1" hangingPunct="1">
              <a:lnSpc>
                <a:spcPct val="100000"/>
              </a:lnSpc>
            </a:pPr>
            <a:r>
              <a:rPr lang="en-US" altLang="en-US" sz="4000" dirty="0">
                <a:solidFill>
                  <a:srgbClr val="00FFFF"/>
                </a:solidFill>
                <a:effectLst>
                  <a:outerShdw blurRad="38100" dist="38100" dir="2700000" algn="tl">
                    <a:srgbClr val="000000">
                      <a:alpha val="43137"/>
                    </a:srgbClr>
                  </a:outerShdw>
                </a:effectLst>
                <a:latin typeface="+mn-lt"/>
              </a:rPr>
              <a:t>II. Five Key Questions (Matt. 12:31-32)</a:t>
            </a:r>
          </a:p>
        </p:txBody>
      </p:sp>
      <p:sp>
        <p:nvSpPr>
          <p:cNvPr id="17411" name="Rectangle 7"/>
          <p:cNvSpPr>
            <a:spLocks noGrp="1" noChangeArrowheads="1"/>
          </p:cNvSpPr>
          <p:nvPr>
            <p:ph type="body" idx="1"/>
          </p:nvPr>
        </p:nvSpPr>
        <p:spPr>
          <a:xfrm>
            <a:off x="158619" y="1150070"/>
            <a:ext cx="8873413" cy="5008134"/>
          </a:xfrm>
        </p:spPr>
        <p:txBody>
          <a:bodyPr/>
          <a:lstStyle/>
          <a:p>
            <a:pPr marL="573088" indent="-573088" eaLnBrk="1" hangingPunct="1">
              <a:spcBef>
                <a:spcPts val="600"/>
              </a:spcBef>
              <a:spcAft>
                <a:spcPts val="600"/>
              </a:spcAft>
              <a:buSzPct val="100000"/>
              <a:buAutoNum type="arabicPeriod"/>
            </a:pPr>
            <a:r>
              <a:rPr lang="en-US" altLang="en-US" dirty="0">
                <a:solidFill>
                  <a:schemeClr val="bg1"/>
                </a:solidFill>
                <a:latin typeface="Calibri" panose="020F0502020204030204" pitchFamily="34" charset="0"/>
                <a:cs typeface="Calibri" panose="020F0502020204030204" pitchFamily="34" charset="0"/>
              </a:rPr>
              <a:t>What is the blasphemy against the Holy Spirit?</a:t>
            </a:r>
          </a:p>
          <a:p>
            <a:pPr marL="573088" indent="-573088" eaLnBrk="1" hangingPunct="1">
              <a:spcBef>
                <a:spcPts val="600"/>
              </a:spcBef>
              <a:spcAft>
                <a:spcPts val="600"/>
              </a:spcAft>
              <a:buSzPct val="100000"/>
              <a:buAutoNum type="arabicPeriod"/>
            </a:pPr>
            <a:r>
              <a:rPr lang="en-US" altLang="en-US" dirty="0">
                <a:solidFill>
                  <a:schemeClr val="bg1"/>
                </a:solidFill>
                <a:latin typeface="Calibri" panose="020F0502020204030204" pitchFamily="34" charset="0"/>
                <a:cs typeface="Calibri" panose="020F0502020204030204" pitchFamily="34" charset="0"/>
              </a:rPr>
              <a:t>Who committed the blasphemy of this sin?</a:t>
            </a:r>
          </a:p>
          <a:p>
            <a:pPr marL="573088" indent="-573088" eaLnBrk="1" hangingPunct="1">
              <a:spcBef>
                <a:spcPts val="600"/>
              </a:spcBef>
              <a:spcAft>
                <a:spcPts val="600"/>
              </a:spcAft>
              <a:buSzPct val="100000"/>
              <a:buAutoNum type="arabicPeriod"/>
            </a:pPr>
            <a:r>
              <a:rPr lang="en-US" altLang="en-US" dirty="0">
                <a:solidFill>
                  <a:schemeClr val="bg1"/>
                </a:solidFill>
                <a:latin typeface="Calibri" panose="020F0502020204030204" pitchFamily="34" charset="0"/>
                <a:cs typeface="Calibri" panose="020F0502020204030204" pitchFamily="34" charset="0"/>
              </a:rPr>
              <a:t>What did this sin reveal?</a:t>
            </a:r>
          </a:p>
          <a:p>
            <a:pPr marL="573088" indent="-573088" eaLnBrk="1" hangingPunct="1">
              <a:spcBef>
                <a:spcPts val="600"/>
              </a:spcBef>
              <a:spcAft>
                <a:spcPts val="600"/>
              </a:spcAft>
              <a:buSzPct val="100000"/>
              <a:buAutoNum type="arabicPeriod"/>
            </a:pPr>
            <a:r>
              <a:rPr lang="en-US" altLang="en-US" dirty="0">
                <a:solidFill>
                  <a:schemeClr val="bg1"/>
                </a:solidFill>
                <a:latin typeface="Calibri" panose="020F0502020204030204" pitchFamily="34" charset="0"/>
                <a:cs typeface="Calibri" panose="020F0502020204030204" pitchFamily="34" charset="0"/>
              </a:rPr>
              <a:t>Why can’t this sin be forgiven?</a:t>
            </a:r>
          </a:p>
          <a:p>
            <a:pPr marL="573088" indent="-573088" eaLnBrk="1" hangingPunct="1">
              <a:spcBef>
                <a:spcPts val="600"/>
              </a:spcBef>
              <a:spcAft>
                <a:spcPts val="600"/>
              </a:spcAft>
              <a:buSzPct val="100000"/>
              <a:buAutoNum type="arabicPeriod"/>
            </a:pPr>
            <a:r>
              <a:rPr lang="en-US" altLang="en-US" b="1" dirty="0">
                <a:solidFill>
                  <a:srgbClr val="FFFFCC"/>
                </a:solidFill>
              </a:rPr>
              <a:t>Can this sin be committed today?</a:t>
            </a:r>
          </a:p>
          <a:p>
            <a:pPr marL="1141413" lvl="1" indent="-566738" eaLnBrk="1" hangingPunct="1">
              <a:spcBef>
                <a:spcPts val="0"/>
              </a:spcBef>
              <a:spcAft>
                <a:spcPts val="0"/>
              </a:spcAft>
              <a:buSzPct val="100000"/>
              <a:buAutoNum type="alphaLcPeriod"/>
            </a:pPr>
            <a:r>
              <a:rPr lang="en-US" altLang="en-US" b="1" dirty="0">
                <a:solidFill>
                  <a:srgbClr val="FFFFCC"/>
                </a:solidFill>
              </a:rPr>
              <a:t>Personally?</a:t>
            </a:r>
          </a:p>
          <a:p>
            <a:pPr marL="1601788" lvl="2" indent="-460375" eaLnBrk="1" hangingPunct="1">
              <a:spcBef>
                <a:spcPts val="0"/>
              </a:spcBef>
              <a:spcAft>
                <a:spcPts val="0"/>
              </a:spcAft>
              <a:buSzPct val="100000"/>
              <a:buFont typeface="+mj-lt"/>
              <a:buAutoNum type="arabicPeriod"/>
            </a:pPr>
            <a:r>
              <a:rPr lang="en-US" altLang="en-US" sz="2800" dirty="0">
                <a:solidFill>
                  <a:schemeClr val="bg1"/>
                </a:solidFill>
                <a:latin typeface="Calibri" panose="020F0502020204030204" pitchFamily="34" charset="0"/>
                <a:cs typeface="Calibri" panose="020F0502020204030204" pitchFamily="34" charset="0"/>
              </a:rPr>
              <a:t>No – loss of salvation</a:t>
            </a:r>
          </a:p>
          <a:p>
            <a:pPr marL="1601788" lvl="2" indent="-460375" eaLnBrk="1" hangingPunct="1">
              <a:spcBef>
                <a:spcPts val="0"/>
              </a:spcBef>
              <a:spcAft>
                <a:spcPts val="0"/>
              </a:spcAft>
              <a:buSzPct val="100000"/>
              <a:buFont typeface="+mj-lt"/>
              <a:buAutoNum type="arabicPeriod"/>
            </a:pPr>
            <a:r>
              <a:rPr lang="en-US" altLang="en-US" sz="2800" b="1" u="sng" dirty="0">
                <a:solidFill>
                  <a:srgbClr val="FFFFCC"/>
                </a:solidFill>
              </a:rPr>
              <a:t>Yes – dying in unbelief</a:t>
            </a:r>
          </a:p>
          <a:p>
            <a:pPr marL="1141413" lvl="1" indent="-566738" eaLnBrk="1" hangingPunct="1">
              <a:spcBef>
                <a:spcPts val="0"/>
              </a:spcBef>
              <a:spcAft>
                <a:spcPts val="0"/>
              </a:spcAft>
              <a:buSzPct val="100000"/>
              <a:buFont typeface="Arial" panose="020B0604020202020204" pitchFamily="34" charset="0"/>
              <a:buAutoNum type="alphaLcPeriod"/>
            </a:pPr>
            <a:r>
              <a:rPr lang="en-US" altLang="en-US" dirty="0">
                <a:solidFill>
                  <a:schemeClr val="bg1"/>
                </a:solidFill>
                <a:latin typeface="Calibri" panose="020F0502020204030204" pitchFamily="34" charset="0"/>
                <a:cs typeface="Calibri" panose="020F0502020204030204" pitchFamily="34" charset="0"/>
              </a:rPr>
              <a:t>Nationally? – No</a:t>
            </a:r>
          </a:p>
        </p:txBody>
      </p:sp>
      <p:sp>
        <p:nvSpPr>
          <p:cNvPr id="4" name="TextBox 3"/>
          <p:cNvSpPr txBox="1"/>
          <p:nvPr/>
        </p:nvSpPr>
        <p:spPr>
          <a:xfrm>
            <a:off x="1045029" y="6158204"/>
            <a:ext cx="7352522" cy="369332"/>
          </a:xfrm>
          <a:prstGeom prst="rect">
            <a:avLst/>
          </a:prstGeom>
          <a:noFill/>
        </p:spPr>
        <p:txBody>
          <a:bodyPr wrap="square" rtlCol="0">
            <a:spAutoFit/>
          </a:bodyPr>
          <a:lstStyle/>
          <a:p>
            <a:pPr algn="ctr"/>
            <a:r>
              <a:rPr lang="en-US" dirty="0">
                <a:solidFill>
                  <a:schemeClr val="bg1"/>
                </a:solidFill>
              </a:rPr>
              <a:t>Dennis Rokser, </a:t>
            </a:r>
            <a:r>
              <a:rPr lang="en-US" i="1" dirty="0">
                <a:solidFill>
                  <a:schemeClr val="bg1"/>
                </a:solidFill>
              </a:rPr>
              <a:t>Shall Never Perish</a:t>
            </a:r>
            <a:r>
              <a:rPr lang="en-US" dirty="0">
                <a:solidFill>
                  <a:schemeClr val="bg1"/>
                </a:solidFill>
              </a:rPr>
              <a:t>, 227-236</a:t>
            </a:r>
          </a:p>
        </p:txBody>
      </p:sp>
    </p:spTree>
    <p:extLst>
      <p:ext uri="{BB962C8B-B14F-4D97-AF65-F5344CB8AC3E}">
        <p14:creationId xmlns:p14="http://schemas.microsoft.com/office/powerpoint/2010/main" xmlns="" val="1453002850"/>
      </p:ext>
    </p:extLst>
  </p:cSld>
  <p:clrMapOvr>
    <a:masterClrMapping/>
  </p:clrMapOvr>
  <p:transition>
    <p:cut/>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401216" y="254529"/>
            <a:ext cx="8444204" cy="791846"/>
          </a:xfrm>
        </p:spPr>
        <p:txBody>
          <a:bodyPr/>
          <a:lstStyle/>
          <a:p>
            <a:pPr algn="ctr" eaLnBrk="1" hangingPunct="1">
              <a:lnSpc>
                <a:spcPct val="100000"/>
              </a:lnSpc>
            </a:pPr>
            <a:r>
              <a:rPr lang="en-US" altLang="en-US" sz="4000" dirty="0">
                <a:solidFill>
                  <a:srgbClr val="00FFFF"/>
                </a:solidFill>
                <a:effectLst>
                  <a:outerShdw blurRad="38100" dist="38100" dir="2700000" algn="tl">
                    <a:srgbClr val="000000">
                      <a:alpha val="43137"/>
                    </a:srgbClr>
                  </a:outerShdw>
                </a:effectLst>
                <a:latin typeface="+mn-lt"/>
              </a:rPr>
              <a:t>II. Five Key Questions (Matt. 12:31-32)</a:t>
            </a:r>
          </a:p>
        </p:txBody>
      </p:sp>
      <p:sp>
        <p:nvSpPr>
          <p:cNvPr id="17411" name="Rectangle 7"/>
          <p:cNvSpPr>
            <a:spLocks noGrp="1" noChangeArrowheads="1"/>
          </p:cNvSpPr>
          <p:nvPr>
            <p:ph type="body" idx="1"/>
          </p:nvPr>
        </p:nvSpPr>
        <p:spPr>
          <a:xfrm>
            <a:off x="158619" y="1150070"/>
            <a:ext cx="8873413" cy="5008134"/>
          </a:xfrm>
        </p:spPr>
        <p:txBody>
          <a:bodyPr/>
          <a:lstStyle/>
          <a:p>
            <a:pPr marL="573088" indent="-573088" eaLnBrk="1" hangingPunct="1">
              <a:spcBef>
                <a:spcPts val="600"/>
              </a:spcBef>
              <a:spcAft>
                <a:spcPts val="600"/>
              </a:spcAft>
              <a:buSzPct val="100000"/>
              <a:buAutoNum type="arabicPeriod"/>
            </a:pPr>
            <a:r>
              <a:rPr lang="en-US" altLang="en-US" dirty="0">
                <a:solidFill>
                  <a:schemeClr val="bg1"/>
                </a:solidFill>
                <a:latin typeface="Calibri" panose="020F0502020204030204" pitchFamily="34" charset="0"/>
                <a:cs typeface="Calibri" panose="020F0502020204030204" pitchFamily="34" charset="0"/>
              </a:rPr>
              <a:t>What is the blasphemy against the Holy Spirit?</a:t>
            </a:r>
          </a:p>
          <a:p>
            <a:pPr marL="573088" indent="-573088" eaLnBrk="1" hangingPunct="1">
              <a:spcBef>
                <a:spcPts val="600"/>
              </a:spcBef>
              <a:spcAft>
                <a:spcPts val="600"/>
              </a:spcAft>
              <a:buSzPct val="100000"/>
              <a:buAutoNum type="arabicPeriod"/>
            </a:pPr>
            <a:r>
              <a:rPr lang="en-US" altLang="en-US" dirty="0">
                <a:solidFill>
                  <a:schemeClr val="bg1"/>
                </a:solidFill>
                <a:latin typeface="Calibri" panose="020F0502020204030204" pitchFamily="34" charset="0"/>
                <a:cs typeface="Calibri" panose="020F0502020204030204" pitchFamily="34" charset="0"/>
              </a:rPr>
              <a:t>Who committed the blasphemy of this sin?</a:t>
            </a:r>
          </a:p>
          <a:p>
            <a:pPr marL="573088" indent="-573088" eaLnBrk="1" hangingPunct="1">
              <a:spcBef>
                <a:spcPts val="600"/>
              </a:spcBef>
              <a:spcAft>
                <a:spcPts val="600"/>
              </a:spcAft>
              <a:buSzPct val="100000"/>
              <a:buAutoNum type="arabicPeriod"/>
            </a:pPr>
            <a:r>
              <a:rPr lang="en-US" altLang="en-US" dirty="0">
                <a:solidFill>
                  <a:schemeClr val="bg1"/>
                </a:solidFill>
                <a:latin typeface="Calibri" panose="020F0502020204030204" pitchFamily="34" charset="0"/>
                <a:cs typeface="Calibri" panose="020F0502020204030204" pitchFamily="34" charset="0"/>
              </a:rPr>
              <a:t>What did this sin reveal?</a:t>
            </a:r>
          </a:p>
          <a:p>
            <a:pPr marL="573088" indent="-573088" eaLnBrk="1" hangingPunct="1">
              <a:spcBef>
                <a:spcPts val="600"/>
              </a:spcBef>
              <a:spcAft>
                <a:spcPts val="600"/>
              </a:spcAft>
              <a:buSzPct val="100000"/>
              <a:buAutoNum type="arabicPeriod"/>
            </a:pPr>
            <a:r>
              <a:rPr lang="en-US" altLang="en-US" dirty="0">
                <a:solidFill>
                  <a:schemeClr val="bg1"/>
                </a:solidFill>
                <a:latin typeface="Calibri" panose="020F0502020204030204" pitchFamily="34" charset="0"/>
                <a:cs typeface="Calibri" panose="020F0502020204030204" pitchFamily="34" charset="0"/>
              </a:rPr>
              <a:t>Why can’t this sin be forgiven?</a:t>
            </a:r>
          </a:p>
          <a:p>
            <a:pPr marL="573088" indent="-573088" eaLnBrk="1" hangingPunct="1">
              <a:spcBef>
                <a:spcPts val="600"/>
              </a:spcBef>
              <a:spcAft>
                <a:spcPts val="600"/>
              </a:spcAft>
              <a:buSzPct val="100000"/>
              <a:buAutoNum type="arabicPeriod"/>
            </a:pPr>
            <a:r>
              <a:rPr lang="en-US" altLang="en-US" b="1" dirty="0">
                <a:solidFill>
                  <a:srgbClr val="FFFFCC"/>
                </a:solidFill>
              </a:rPr>
              <a:t>Can this sin be committed today?</a:t>
            </a:r>
          </a:p>
          <a:p>
            <a:pPr marL="1141413" lvl="1" indent="-566738" eaLnBrk="1" hangingPunct="1">
              <a:spcBef>
                <a:spcPts val="0"/>
              </a:spcBef>
              <a:spcAft>
                <a:spcPts val="0"/>
              </a:spcAft>
              <a:buSzPct val="100000"/>
              <a:buAutoNum type="alphaLcPeriod"/>
            </a:pPr>
            <a:r>
              <a:rPr lang="en-US" altLang="en-US" dirty="0">
                <a:solidFill>
                  <a:schemeClr val="bg1"/>
                </a:solidFill>
                <a:latin typeface="Calibri" panose="020F0502020204030204" pitchFamily="34" charset="0"/>
                <a:cs typeface="Calibri" panose="020F0502020204030204" pitchFamily="34" charset="0"/>
              </a:rPr>
              <a:t>Personally?</a:t>
            </a:r>
          </a:p>
          <a:p>
            <a:pPr marL="1601788" lvl="2" indent="-460375" eaLnBrk="1" hangingPunct="1">
              <a:spcBef>
                <a:spcPts val="0"/>
              </a:spcBef>
              <a:spcAft>
                <a:spcPts val="0"/>
              </a:spcAft>
              <a:buSzPct val="100000"/>
              <a:buFont typeface="+mj-lt"/>
              <a:buAutoNum type="arabicPeriod"/>
            </a:pPr>
            <a:r>
              <a:rPr lang="en-US" altLang="en-US" sz="2800" dirty="0">
                <a:solidFill>
                  <a:schemeClr val="bg1"/>
                </a:solidFill>
                <a:latin typeface="Calibri" panose="020F0502020204030204" pitchFamily="34" charset="0"/>
                <a:cs typeface="Calibri" panose="020F0502020204030204" pitchFamily="34" charset="0"/>
              </a:rPr>
              <a:t>No – loss of salvation</a:t>
            </a:r>
          </a:p>
          <a:p>
            <a:pPr marL="1601788" lvl="2" indent="-460375" eaLnBrk="1" hangingPunct="1">
              <a:spcBef>
                <a:spcPts val="0"/>
              </a:spcBef>
              <a:spcAft>
                <a:spcPts val="0"/>
              </a:spcAft>
              <a:buSzPct val="100000"/>
              <a:buFont typeface="+mj-lt"/>
              <a:buAutoNum type="arabicPeriod"/>
            </a:pPr>
            <a:r>
              <a:rPr lang="en-US" altLang="en-US" sz="2800" dirty="0">
                <a:solidFill>
                  <a:schemeClr val="bg1"/>
                </a:solidFill>
                <a:latin typeface="Calibri" panose="020F0502020204030204" pitchFamily="34" charset="0"/>
                <a:cs typeface="Calibri" panose="020F0502020204030204" pitchFamily="34" charset="0"/>
              </a:rPr>
              <a:t>Yes – dying in unbelief</a:t>
            </a:r>
          </a:p>
          <a:p>
            <a:pPr marL="1141413" lvl="1" indent="-566738" eaLnBrk="1" hangingPunct="1">
              <a:spcBef>
                <a:spcPts val="0"/>
              </a:spcBef>
              <a:spcAft>
                <a:spcPts val="0"/>
              </a:spcAft>
              <a:buSzPct val="100000"/>
              <a:buFont typeface="Arial" panose="020B0604020202020204" pitchFamily="34" charset="0"/>
              <a:buAutoNum type="alphaLcPeriod"/>
            </a:pPr>
            <a:r>
              <a:rPr lang="en-US" altLang="en-US" b="1" dirty="0">
                <a:solidFill>
                  <a:srgbClr val="FFFFCC"/>
                </a:solidFill>
              </a:rPr>
              <a:t>Nationally? – No</a:t>
            </a:r>
          </a:p>
        </p:txBody>
      </p:sp>
      <p:sp>
        <p:nvSpPr>
          <p:cNvPr id="4" name="TextBox 3"/>
          <p:cNvSpPr txBox="1"/>
          <p:nvPr/>
        </p:nvSpPr>
        <p:spPr>
          <a:xfrm>
            <a:off x="1045029" y="6158204"/>
            <a:ext cx="7352522" cy="369332"/>
          </a:xfrm>
          <a:prstGeom prst="rect">
            <a:avLst/>
          </a:prstGeom>
          <a:noFill/>
        </p:spPr>
        <p:txBody>
          <a:bodyPr wrap="square" rtlCol="0">
            <a:spAutoFit/>
          </a:bodyPr>
          <a:lstStyle/>
          <a:p>
            <a:pPr algn="ctr"/>
            <a:r>
              <a:rPr lang="en-US" dirty="0">
                <a:solidFill>
                  <a:schemeClr val="bg1"/>
                </a:solidFill>
              </a:rPr>
              <a:t>Dennis Rokser, </a:t>
            </a:r>
            <a:r>
              <a:rPr lang="en-US" i="1" dirty="0">
                <a:solidFill>
                  <a:schemeClr val="bg1"/>
                </a:solidFill>
              </a:rPr>
              <a:t>Shall Never Perish</a:t>
            </a:r>
            <a:r>
              <a:rPr lang="en-US" dirty="0">
                <a:solidFill>
                  <a:schemeClr val="bg1"/>
                </a:solidFill>
              </a:rPr>
              <a:t>, 227-236</a:t>
            </a:r>
          </a:p>
        </p:txBody>
      </p:sp>
    </p:spTree>
    <p:extLst>
      <p:ext uri="{BB962C8B-B14F-4D97-AF65-F5344CB8AC3E}">
        <p14:creationId xmlns:p14="http://schemas.microsoft.com/office/powerpoint/2010/main" xmlns="" val="1171582796"/>
      </p:ext>
    </p:extLst>
  </p:cSld>
  <p:clrMapOvr>
    <a:masterClrMapping/>
  </p:clrMapOvr>
  <p:transition>
    <p:cu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55542" y="3096704"/>
            <a:ext cx="2238866" cy="1239625"/>
          </a:xfrm>
        </p:spPr>
        <p:txBody>
          <a:bodyPr/>
          <a:lstStyle/>
          <a:p>
            <a:pPr eaLnBrk="1" hangingPunct="1"/>
            <a:r>
              <a:rPr lang="en-US" sz="2000" dirty="0">
                <a:solidFill>
                  <a:schemeClr val="bg1"/>
                </a:solidFill>
              </a:rPr>
              <a:t>Arnold Fruchtenbaum, </a:t>
            </a:r>
            <a:r>
              <a:rPr lang="en-US" sz="2000" i="1" dirty="0">
                <a:solidFill>
                  <a:schemeClr val="bg1"/>
                </a:solidFill>
              </a:rPr>
              <a:t>Israelology, </a:t>
            </a:r>
            <a:r>
              <a:rPr lang="en-US" sz="2000" dirty="0">
                <a:solidFill>
                  <a:schemeClr val="bg1"/>
                </a:solidFill>
              </a:rPr>
              <a:t>pg. 617</a:t>
            </a:r>
          </a:p>
        </p:txBody>
      </p:sp>
      <p:sp>
        <p:nvSpPr>
          <p:cNvPr id="13315" name="Rectangle 3"/>
          <p:cNvSpPr>
            <a:spLocks noGrp="1" noChangeArrowheads="1"/>
          </p:cNvSpPr>
          <p:nvPr>
            <p:ph type="body" idx="1"/>
          </p:nvPr>
        </p:nvSpPr>
        <p:spPr>
          <a:xfrm>
            <a:off x="2488676" y="188536"/>
            <a:ext cx="6478042" cy="6212264"/>
          </a:xfrm>
        </p:spPr>
        <p:txBody>
          <a:bodyPr/>
          <a:lstStyle/>
          <a:p>
            <a:pPr marL="0" indent="0" algn="just" eaLnBrk="1" hangingPunct="1">
              <a:buFontTx/>
              <a:buNone/>
              <a:defRPr/>
            </a:pPr>
            <a:r>
              <a:rPr lang="en-US" sz="2800" i="1" dirty="0">
                <a:solidFill>
                  <a:schemeClr val="bg1"/>
                </a:solidFill>
              </a:rPr>
              <a:t>“</a:t>
            </a:r>
            <a:r>
              <a:rPr lang="en-US" sz="2800" dirty="0">
                <a:solidFill>
                  <a:schemeClr val="bg1"/>
                </a:solidFill>
              </a:rPr>
              <a:t>In verses 30–37, He pronounced a judgment on the Jewish generation of that day. That generation had committed the unpardonable sin: the blasphemy of the Holy Spirit. </a:t>
            </a:r>
            <a:r>
              <a:rPr lang="en-US" sz="2800" b="1" dirty="0">
                <a:solidFill>
                  <a:srgbClr val="FFFFCC"/>
                </a:solidFill>
              </a:rPr>
              <a:t>The unpardonable sin was not an individual sin but a national sin. It was committed by that generation of Israel in Jesus’ day and cannot be applied to subsequent Jewish generations</a:t>
            </a:r>
            <a:r>
              <a:rPr lang="en-US" sz="2800" dirty="0">
                <a:solidFill>
                  <a:schemeClr val="bg1"/>
                </a:solidFill>
              </a:rPr>
              <a:t>. The content and definition of the unpardonable sin is the national rejection of the Messiahship of Jesus by Israel while He was physically present on the basis that He was demon possessed. This sin was unpardonable, and judgment was set</a:t>
            </a:r>
            <a:r>
              <a:rPr lang="en-US" sz="2800" i="1" dirty="0">
                <a:solidFill>
                  <a:schemeClr val="bg1"/>
                </a:solidFill>
              </a:rPr>
              <a:t>.”</a:t>
            </a:r>
          </a:p>
        </p:txBody>
      </p:sp>
      <p:pic>
        <p:nvPicPr>
          <p:cNvPr id="1026" name="Picture 2" descr="Image result"/>
          <p:cNvPicPr>
            <a:picLocks noChangeAspect="1" noChangeArrowheads="1"/>
          </p:cNvPicPr>
          <p:nvPr/>
        </p:nvPicPr>
        <p:blipFill>
          <a:blip r:embed="rId2" cstate="print"/>
          <a:srcRect/>
          <a:stretch>
            <a:fillRect/>
          </a:stretch>
        </p:blipFill>
        <p:spPr bwMode="auto">
          <a:xfrm>
            <a:off x="171904" y="188536"/>
            <a:ext cx="2222504" cy="2778130"/>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2526385" y="188536"/>
            <a:ext cx="6440334" cy="6212264"/>
          </a:xfrm>
        </p:spPr>
        <p:txBody>
          <a:bodyPr/>
          <a:lstStyle/>
          <a:p>
            <a:pPr marL="0" indent="0" algn="just" eaLnBrk="1" hangingPunct="1">
              <a:buFontTx/>
              <a:buNone/>
              <a:defRPr/>
            </a:pPr>
            <a:r>
              <a:rPr lang="en-US" sz="2800" i="1" dirty="0">
                <a:solidFill>
                  <a:schemeClr val="bg1"/>
                </a:solidFill>
              </a:rPr>
              <a:t>“</a:t>
            </a:r>
            <a:r>
              <a:rPr lang="en-US" sz="2800" dirty="0">
                <a:solidFill>
                  <a:schemeClr val="bg1"/>
                </a:solidFill>
              </a:rPr>
              <a:t>The judgment came in the year A.D. 70 with the destruction of Jerusalem and the Temple and the world-wide dispersion of the Jewish people. It was a national sin committed by the generation of Jesus’ day, and for that generation the sin was unpardonable. From this point on a special emphasis is placed on </a:t>
            </a:r>
            <a:r>
              <a:rPr lang="en-US" sz="2800" i="1" dirty="0">
                <a:solidFill>
                  <a:schemeClr val="bg1"/>
                </a:solidFill>
              </a:rPr>
              <a:t>this generation</a:t>
            </a:r>
            <a:r>
              <a:rPr lang="en-US" sz="2800" dirty="0">
                <a:solidFill>
                  <a:schemeClr val="bg1"/>
                </a:solidFill>
              </a:rPr>
              <a:t> in the gospels, for it was guilty of a very unique sin. At this point, His offer of the Messianic Kingdom was rescinded. It will not now be established in their day because of the </a:t>
            </a:r>
            <a:r>
              <a:rPr lang="en-US" sz="2800" dirty="0" err="1">
                <a:solidFill>
                  <a:schemeClr val="bg1"/>
                </a:solidFill>
              </a:rPr>
              <a:t>unpardonableness</a:t>
            </a:r>
            <a:r>
              <a:rPr lang="en-US" sz="2800" dirty="0">
                <a:solidFill>
                  <a:schemeClr val="bg1"/>
                </a:solidFill>
              </a:rPr>
              <a:t> of that sin</a:t>
            </a:r>
            <a:r>
              <a:rPr lang="en-US" sz="2800" i="1" dirty="0">
                <a:solidFill>
                  <a:schemeClr val="bg1"/>
                </a:solidFill>
              </a:rPr>
              <a:t>.”</a:t>
            </a:r>
          </a:p>
        </p:txBody>
      </p:sp>
      <p:sp>
        <p:nvSpPr>
          <p:cNvPr id="5" name="Rectangle 2"/>
          <p:cNvSpPr txBox="1">
            <a:spLocks noChangeArrowheads="1"/>
          </p:cNvSpPr>
          <p:nvPr/>
        </p:nvSpPr>
        <p:spPr bwMode="auto">
          <a:xfrm>
            <a:off x="155542" y="3096704"/>
            <a:ext cx="2238866" cy="123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a:lstStyle>
          <a:p>
            <a:pPr eaLnBrk="1" hangingPunct="1"/>
            <a:r>
              <a:rPr lang="en-US" sz="2000">
                <a:solidFill>
                  <a:schemeClr val="bg1"/>
                </a:solidFill>
              </a:rPr>
              <a:t>Arnold Fruchtenbaum, </a:t>
            </a:r>
            <a:r>
              <a:rPr lang="en-US" sz="2000" i="1">
                <a:solidFill>
                  <a:schemeClr val="bg1"/>
                </a:solidFill>
              </a:rPr>
              <a:t>Israelology, </a:t>
            </a:r>
            <a:r>
              <a:rPr lang="en-US" sz="2000">
                <a:solidFill>
                  <a:schemeClr val="bg1"/>
                </a:solidFill>
              </a:rPr>
              <a:t>pg. 617</a:t>
            </a:r>
            <a:endParaRPr lang="en-US" sz="2000" dirty="0">
              <a:solidFill>
                <a:schemeClr val="bg1"/>
              </a:solidFill>
            </a:endParaRPr>
          </a:p>
        </p:txBody>
      </p:sp>
      <p:pic>
        <p:nvPicPr>
          <p:cNvPr id="6" name="Picture 2" descr="Image result"/>
          <p:cNvPicPr>
            <a:picLocks noChangeAspect="1" noChangeArrowheads="1"/>
          </p:cNvPicPr>
          <p:nvPr/>
        </p:nvPicPr>
        <p:blipFill>
          <a:blip r:embed="rId2" cstate="print"/>
          <a:srcRect/>
          <a:stretch>
            <a:fillRect/>
          </a:stretch>
        </p:blipFill>
        <p:spPr bwMode="auto">
          <a:xfrm>
            <a:off x="171904" y="188536"/>
            <a:ext cx="2222504" cy="277813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Evidence for Eternal Security</a:t>
            </a:r>
          </a:p>
        </p:txBody>
      </p:sp>
      <p:sp>
        <p:nvSpPr>
          <p:cNvPr id="124931" name="Content Placeholder 2"/>
          <p:cNvSpPr>
            <a:spLocks noGrp="1"/>
          </p:cNvSpPr>
          <p:nvPr>
            <p:ph idx="1"/>
          </p:nvPr>
        </p:nvSpPr>
        <p:spPr>
          <a:xfrm>
            <a:off x="252663" y="1143000"/>
            <a:ext cx="8674769" cy="5474368"/>
          </a:xfrm>
        </p:spPr>
        <p:txBody>
          <a:bodyPr/>
          <a:lstStyle/>
          <a:p>
            <a:pPr marL="457200" indent="-457200">
              <a:spcBef>
                <a:spcPts val="0"/>
              </a:spcBef>
              <a:spcAft>
                <a:spcPts val="1200"/>
              </a:spcAft>
              <a:buClr>
                <a:srgbClr val="66FFFF"/>
              </a:buClr>
              <a:buFont typeface="+mj-lt"/>
              <a:buAutoNum type="arabicPeriod"/>
              <a:defRPr/>
            </a:pPr>
            <a:r>
              <a:rPr lang="en-US" altLang="en-US" sz="2800" dirty="0">
                <a:solidFill>
                  <a:schemeClr val="bg1"/>
                </a:solidFill>
              </a:rPr>
              <a:t>Because self-righteousness did not save us it is not a basis upon which salvation can be lost</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Salvation is not given or maintained by works</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If a believer can lose eternal life, then how can this life be eternal (John 3:16)?</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Bible’s promises guarantee security (John 10:28)</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assurance of salvation (1 John 5:14)</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believer is predestined for glory (Rom 8:29-30)</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Spirit’s seal cannot be broken (Eph 4:30)</a:t>
            </a:r>
          </a:p>
        </p:txBody>
      </p:sp>
    </p:spTree>
    <p:extLst>
      <p:ext uri="{BB962C8B-B14F-4D97-AF65-F5344CB8AC3E}">
        <p14:creationId xmlns:p14="http://schemas.microsoft.com/office/powerpoint/2010/main" xmlns="" val="23830042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1524000" y="263956"/>
            <a:ext cx="6248400" cy="1066800"/>
          </a:xfrm>
        </p:spPr>
        <p:txBody>
          <a:bodyPr/>
          <a:lstStyle/>
          <a:p>
            <a:pPr algn="ctr" eaLnBrk="1" hangingPunct="1">
              <a:lnSpc>
                <a:spcPct val="100000"/>
              </a:lnSpc>
            </a:pPr>
            <a:r>
              <a:rPr lang="en-US" altLang="en-US" sz="4000" dirty="0">
                <a:solidFill>
                  <a:srgbClr val="00FFFF"/>
                </a:solidFill>
                <a:effectLst>
                  <a:outerShdw blurRad="38100" dist="38100" dir="2700000" algn="tl">
                    <a:srgbClr val="000000">
                      <a:alpha val="43137"/>
                    </a:srgbClr>
                  </a:outerShdw>
                </a:effectLst>
                <a:latin typeface="+mn-lt"/>
              </a:rPr>
              <a:t>Matthew 12:31-32</a:t>
            </a:r>
          </a:p>
        </p:txBody>
      </p:sp>
      <p:sp>
        <p:nvSpPr>
          <p:cNvPr id="17411" name="Rectangle 7"/>
          <p:cNvSpPr>
            <a:spLocks noGrp="1" noChangeArrowheads="1"/>
          </p:cNvSpPr>
          <p:nvPr>
            <p:ph type="body" idx="1"/>
          </p:nvPr>
        </p:nvSpPr>
        <p:spPr>
          <a:xfrm>
            <a:off x="923827" y="1602556"/>
            <a:ext cx="7133734" cy="3807643"/>
          </a:xfrm>
        </p:spPr>
        <p:txBody>
          <a:bodyPr/>
          <a:lstStyle/>
          <a:p>
            <a:pPr marL="687388" indent="-687388" eaLnBrk="1" hangingPunct="1">
              <a:spcBef>
                <a:spcPts val="1200"/>
              </a:spcBef>
              <a:spcAft>
                <a:spcPts val="1200"/>
              </a:spcAft>
              <a:buSzPct val="100000"/>
              <a:buAutoNum type="romanUcPeriod"/>
            </a:pPr>
            <a:r>
              <a:rPr lang="en-US" altLang="en-US" sz="3600" dirty="0">
                <a:solidFill>
                  <a:schemeClr val="bg1"/>
                </a:solidFill>
                <a:latin typeface="Calibri" panose="020F0502020204030204" pitchFamily="34" charset="0"/>
                <a:cs typeface="Calibri" panose="020F0502020204030204" pitchFamily="34" charset="0"/>
              </a:rPr>
              <a:t>Context</a:t>
            </a:r>
          </a:p>
          <a:p>
            <a:pPr marL="687388" indent="-687388" eaLnBrk="1" hangingPunct="1">
              <a:spcBef>
                <a:spcPts val="1200"/>
              </a:spcBef>
              <a:spcAft>
                <a:spcPts val="1200"/>
              </a:spcAft>
              <a:buSzPct val="100000"/>
              <a:buAutoNum type="romanUcPeriod"/>
            </a:pPr>
            <a:r>
              <a:rPr lang="en-US" altLang="en-US" sz="3600" dirty="0">
                <a:solidFill>
                  <a:schemeClr val="bg1"/>
                </a:solidFill>
                <a:latin typeface="Calibri" panose="020F0502020204030204" pitchFamily="34" charset="0"/>
                <a:cs typeface="Calibri" panose="020F0502020204030204" pitchFamily="34" charset="0"/>
              </a:rPr>
              <a:t>Five key questions</a:t>
            </a:r>
          </a:p>
          <a:p>
            <a:pPr marL="687388" indent="-687388" eaLnBrk="1" hangingPunct="1">
              <a:spcBef>
                <a:spcPts val="1200"/>
              </a:spcBef>
              <a:spcAft>
                <a:spcPts val="1200"/>
              </a:spcAft>
              <a:buSzPct val="100000"/>
              <a:buAutoNum type="romanUcPeriod"/>
            </a:pPr>
            <a:r>
              <a:rPr lang="en-US" altLang="en-US" sz="3600" b="1" u="sng" dirty="0">
                <a:solidFill>
                  <a:srgbClr val="FFFFCC"/>
                </a:solidFill>
              </a:rPr>
              <a:t>Summary</a:t>
            </a:r>
            <a:endParaRPr lang="en-US" altLang="en-US" b="1" u="sng" dirty="0">
              <a:solidFill>
                <a:srgbClr val="FFFFCC"/>
              </a:solidFill>
            </a:endParaRPr>
          </a:p>
          <a:p>
            <a:pPr marL="687388" indent="-687388" eaLnBrk="1" hangingPunct="1">
              <a:spcBef>
                <a:spcPts val="1200"/>
              </a:spcBef>
              <a:spcAft>
                <a:spcPts val="1200"/>
              </a:spcAft>
              <a:buSzPct val="100000"/>
              <a:buAutoNum type="romanUcPeriod"/>
            </a:pPr>
            <a:r>
              <a:rPr lang="en-US" altLang="en-US" sz="3600" dirty="0">
                <a:solidFill>
                  <a:schemeClr val="bg1"/>
                </a:solidFill>
                <a:latin typeface="Calibri" panose="020F0502020204030204" pitchFamily="34" charset="0"/>
                <a:cs typeface="Calibri" panose="020F0502020204030204" pitchFamily="34" charset="0"/>
              </a:rPr>
              <a:t>Is suicide the unpardonable sin?</a:t>
            </a:r>
          </a:p>
        </p:txBody>
      </p:sp>
    </p:spTree>
    <p:extLst>
      <p:ext uri="{BB962C8B-B14F-4D97-AF65-F5344CB8AC3E}">
        <p14:creationId xmlns:p14="http://schemas.microsoft.com/office/powerpoint/2010/main" xmlns="" val="137229035"/>
      </p:ext>
    </p:extLst>
  </p:cSld>
  <p:clrMapOvr>
    <a:masterClrMapping/>
  </p:clrMapOvr>
  <p:transition>
    <p:cut/>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1447800" y="263950"/>
            <a:ext cx="6248400" cy="780738"/>
          </a:xfrm>
        </p:spPr>
        <p:txBody>
          <a:bodyPr/>
          <a:lstStyle/>
          <a:p>
            <a:pPr algn="ctr" eaLnBrk="1" hangingPunct="1">
              <a:lnSpc>
                <a:spcPct val="100000"/>
              </a:lnSpc>
            </a:pPr>
            <a:r>
              <a:rPr lang="en-US" altLang="en-US" sz="4000" dirty="0">
                <a:solidFill>
                  <a:srgbClr val="00FFFF"/>
                </a:solidFill>
                <a:effectLst>
                  <a:outerShdw blurRad="38100" dist="38100" dir="2700000" algn="tl">
                    <a:srgbClr val="000000">
                      <a:alpha val="43137"/>
                    </a:srgbClr>
                  </a:outerShdw>
                </a:effectLst>
                <a:latin typeface="+mn-lt"/>
              </a:rPr>
              <a:t>III. Summary</a:t>
            </a:r>
          </a:p>
        </p:txBody>
      </p:sp>
      <p:sp>
        <p:nvSpPr>
          <p:cNvPr id="17411" name="Rectangle 7"/>
          <p:cNvSpPr>
            <a:spLocks noGrp="1" noChangeArrowheads="1"/>
          </p:cNvSpPr>
          <p:nvPr>
            <p:ph type="body" idx="1"/>
          </p:nvPr>
        </p:nvSpPr>
        <p:spPr>
          <a:xfrm>
            <a:off x="236849" y="1150070"/>
            <a:ext cx="8670303" cy="5297863"/>
          </a:xfrm>
        </p:spPr>
        <p:txBody>
          <a:bodyPr/>
          <a:lstStyle/>
          <a:p>
            <a:pPr marL="461963" indent="-461963" eaLnBrk="1" hangingPunct="1">
              <a:spcBef>
                <a:spcPts val="0"/>
              </a:spcBef>
              <a:spcAft>
                <a:spcPts val="600"/>
              </a:spcAft>
              <a:buClr>
                <a:srgbClr val="FFFFCC"/>
              </a:buClr>
              <a:buSzPct val="100000"/>
              <a:buAutoNum type="alphaUcPeriod"/>
            </a:pPr>
            <a:r>
              <a:rPr lang="en-US" altLang="en-US" sz="2800" dirty="0">
                <a:solidFill>
                  <a:schemeClr val="bg1"/>
                </a:solidFill>
                <a:latin typeface="Calibri" panose="020F0502020204030204" pitchFamily="34" charset="0"/>
                <a:cs typeface="Calibri" panose="020F0502020204030204" pitchFamily="34" charset="0"/>
              </a:rPr>
              <a:t>Pharisees attributed Christ’s miracles to Satan</a:t>
            </a:r>
          </a:p>
          <a:p>
            <a:pPr marL="461963" indent="-461963" eaLnBrk="1" hangingPunct="1">
              <a:spcBef>
                <a:spcPts val="0"/>
              </a:spcBef>
              <a:spcAft>
                <a:spcPts val="600"/>
              </a:spcAft>
              <a:buClr>
                <a:srgbClr val="FFFFCC"/>
              </a:buClr>
              <a:buSzPct val="100000"/>
              <a:buAutoNum type="alphaUcPeriod"/>
            </a:pPr>
            <a:r>
              <a:rPr lang="en-US" altLang="en-US" sz="2800" dirty="0">
                <a:solidFill>
                  <a:schemeClr val="bg1"/>
                </a:solidFill>
                <a:latin typeface="Calibri" panose="020F0502020204030204" pitchFamily="34" charset="0"/>
                <a:cs typeface="Calibri" panose="020F0502020204030204" pitchFamily="34" charset="0"/>
              </a:rPr>
              <a:t>Pharisees did not believe in Christ as their Messiah</a:t>
            </a:r>
          </a:p>
          <a:p>
            <a:pPr marL="461963" indent="-461963" eaLnBrk="1" hangingPunct="1">
              <a:spcBef>
                <a:spcPts val="0"/>
              </a:spcBef>
              <a:spcAft>
                <a:spcPts val="600"/>
              </a:spcAft>
              <a:buClr>
                <a:srgbClr val="FFFFCC"/>
              </a:buClr>
              <a:buSzPct val="100000"/>
              <a:buAutoNum type="alphaUcPeriod"/>
            </a:pPr>
            <a:r>
              <a:rPr lang="en-US" altLang="en-US" sz="2800" dirty="0">
                <a:solidFill>
                  <a:schemeClr val="bg1"/>
                </a:solidFill>
                <a:latin typeface="Calibri" panose="020F0502020204030204" pitchFamily="34" charset="0"/>
                <a:cs typeface="Calibri" panose="020F0502020204030204" pitchFamily="34" charset="0"/>
              </a:rPr>
              <a:t>A person must believe in Jesus to be saved</a:t>
            </a:r>
          </a:p>
          <a:p>
            <a:pPr marL="461963" indent="-461963" eaLnBrk="1" hangingPunct="1">
              <a:spcBef>
                <a:spcPts val="0"/>
              </a:spcBef>
              <a:spcAft>
                <a:spcPts val="600"/>
              </a:spcAft>
              <a:buClr>
                <a:srgbClr val="FFFFCC"/>
              </a:buClr>
              <a:buSzPct val="100000"/>
              <a:buAutoNum type="alphaUcPeriod"/>
            </a:pPr>
            <a:r>
              <a:rPr lang="en-US" altLang="en-US" sz="2800" dirty="0">
                <a:solidFill>
                  <a:schemeClr val="bg1"/>
                </a:solidFill>
                <a:latin typeface="Calibri" panose="020F0502020204030204" pitchFamily="34" charset="0"/>
                <a:cs typeface="Calibri" panose="020F0502020204030204" pitchFamily="34" charset="0"/>
              </a:rPr>
              <a:t>The sin committed by the unbelieving Pharisees marks the nation’s official rejection of the kingdom offer</a:t>
            </a:r>
          </a:p>
          <a:p>
            <a:pPr marL="461963" indent="-461963" eaLnBrk="1" hangingPunct="1">
              <a:spcBef>
                <a:spcPts val="0"/>
              </a:spcBef>
              <a:spcAft>
                <a:spcPts val="600"/>
              </a:spcAft>
              <a:buClr>
                <a:srgbClr val="FFFFCC"/>
              </a:buClr>
              <a:buSzPct val="100000"/>
              <a:buAutoNum type="alphaUcPeriod"/>
            </a:pPr>
            <a:r>
              <a:rPr lang="en-US" altLang="en-US" sz="2800" dirty="0">
                <a:solidFill>
                  <a:schemeClr val="bg1"/>
                </a:solidFill>
                <a:latin typeface="Calibri" panose="020F0502020204030204" pitchFamily="34" charset="0"/>
                <a:cs typeface="Calibri" panose="020F0502020204030204" pitchFamily="34" charset="0"/>
              </a:rPr>
              <a:t>This sin is a one-time sin that cannot be replicated in subsequent generations or today</a:t>
            </a:r>
          </a:p>
          <a:p>
            <a:pPr marL="461963" indent="-461963" eaLnBrk="1" hangingPunct="1">
              <a:spcBef>
                <a:spcPts val="0"/>
              </a:spcBef>
              <a:spcAft>
                <a:spcPts val="600"/>
              </a:spcAft>
              <a:buClr>
                <a:srgbClr val="FFFFCC"/>
              </a:buClr>
              <a:buSzPct val="100000"/>
              <a:buAutoNum type="alphaUcPeriod"/>
            </a:pPr>
            <a:r>
              <a:rPr lang="en-US" altLang="en-US" sz="2800" dirty="0">
                <a:solidFill>
                  <a:schemeClr val="bg1"/>
                </a:solidFill>
                <a:latin typeface="Calibri" panose="020F0502020204030204" pitchFamily="34" charset="0"/>
                <a:cs typeface="Calibri" panose="020F0502020204030204" pitchFamily="34" charset="0"/>
              </a:rPr>
              <a:t>The offer is then withdrawn as Christ announces His soon death and coming church (Matt. 16:18, 21)</a:t>
            </a:r>
          </a:p>
          <a:p>
            <a:pPr marL="461963" indent="-461963" eaLnBrk="1" hangingPunct="1">
              <a:spcBef>
                <a:spcPts val="0"/>
              </a:spcBef>
              <a:spcAft>
                <a:spcPts val="600"/>
              </a:spcAft>
              <a:buClr>
                <a:srgbClr val="FFFFCC"/>
              </a:buClr>
              <a:buSzPct val="100000"/>
              <a:buAutoNum type="alphaUcPeriod"/>
            </a:pPr>
            <a:r>
              <a:rPr lang="en-US" altLang="en-US" sz="2800" dirty="0">
                <a:solidFill>
                  <a:schemeClr val="bg1"/>
                </a:solidFill>
                <a:latin typeface="Calibri" panose="020F0502020204030204" pitchFamily="34" charset="0"/>
                <a:cs typeface="Calibri" panose="020F0502020204030204" pitchFamily="34" charset="0"/>
              </a:rPr>
              <a:t>There is no loss of salvation because the Pharisees were never saved to begin with</a:t>
            </a:r>
          </a:p>
        </p:txBody>
      </p:sp>
      <p:sp>
        <p:nvSpPr>
          <p:cNvPr id="4" name="TextBox 3"/>
          <p:cNvSpPr txBox="1"/>
          <p:nvPr/>
        </p:nvSpPr>
        <p:spPr>
          <a:xfrm>
            <a:off x="2775617" y="6429079"/>
            <a:ext cx="3592767" cy="369332"/>
          </a:xfrm>
          <a:prstGeom prst="rect">
            <a:avLst/>
          </a:prstGeom>
          <a:noFill/>
        </p:spPr>
        <p:txBody>
          <a:bodyPr wrap="square" rtlCol="0">
            <a:spAutoFit/>
          </a:bodyPr>
          <a:lstStyle/>
          <a:p>
            <a:r>
              <a:rPr lang="en-US" dirty="0">
                <a:solidFill>
                  <a:schemeClr val="bg1"/>
                </a:solidFill>
              </a:rPr>
              <a:t>Dennis Rokser, </a:t>
            </a:r>
            <a:r>
              <a:rPr lang="en-US" i="1" dirty="0">
                <a:solidFill>
                  <a:schemeClr val="bg1"/>
                </a:solidFill>
              </a:rPr>
              <a:t>Never Perish</a:t>
            </a:r>
            <a:r>
              <a:rPr lang="en-US" dirty="0">
                <a:solidFill>
                  <a:schemeClr val="bg1"/>
                </a:solidFill>
              </a:rPr>
              <a:t>, 234-35</a:t>
            </a:r>
          </a:p>
        </p:txBody>
      </p:sp>
    </p:spTree>
  </p:cSld>
  <p:clrMapOvr>
    <a:masterClrMapping/>
  </p:clrMapOvr>
  <p:transition>
    <p:cut/>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1524000" y="263956"/>
            <a:ext cx="6248400" cy="1066800"/>
          </a:xfrm>
        </p:spPr>
        <p:txBody>
          <a:bodyPr/>
          <a:lstStyle/>
          <a:p>
            <a:pPr algn="ctr" eaLnBrk="1" hangingPunct="1">
              <a:lnSpc>
                <a:spcPct val="100000"/>
              </a:lnSpc>
            </a:pPr>
            <a:r>
              <a:rPr lang="en-US" altLang="en-US" sz="4000" dirty="0">
                <a:solidFill>
                  <a:srgbClr val="00FFFF"/>
                </a:solidFill>
                <a:effectLst>
                  <a:outerShdw blurRad="38100" dist="38100" dir="2700000" algn="tl">
                    <a:srgbClr val="000000">
                      <a:alpha val="43137"/>
                    </a:srgbClr>
                  </a:outerShdw>
                </a:effectLst>
                <a:latin typeface="+mn-lt"/>
              </a:rPr>
              <a:t>Matthew 12:31-32</a:t>
            </a:r>
          </a:p>
        </p:txBody>
      </p:sp>
      <p:sp>
        <p:nvSpPr>
          <p:cNvPr id="17411" name="Rectangle 7"/>
          <p:cNvSpPr>
            <a:spLocks noGrp="1" noChangeArrowheads="1"/>
          </p:cNvSpPr>
          <p:nvPr>
            <p:ph type="body" idx="1"/>
          </p:nvPr>
        </p:nvSpPr>
        <p:spPr>
          <a:xfrm>
            <a:off x="923827" y="1602556"/>
            <a:ext cx="7133734" cy="3807643"/>
          </a:xfrm>
        </p:spPr>
        <p:txBody>
          <a:bodyPr/>
          <a:lstStyle/>
          <a:p>
            <a:pPr marL="687388" indent="-687388" eaLnBrk="1" hangingPunct="1">
              <a:spcBef>
                <a:spcPts val="1200"/>
              </a:spcBef>
              <a:spcAft>
                <a:spcPts val="1200"/>
              </a:spcAft>
              <a:buSzPct val="100000"/>
              <a:buAutoNum type="romanUcPeriod"/>
            </a:pPr>
            <a:r>
              <a:rPr lang="en-US" altLang="en-US" sz="3600" dirty="0">
                <a:solidFill>
                  <a:schemeClr val="bg1"/>
                </a:solidFill>
                <a:latin typeface="Calibri" panose="020F0502020204030204" pitchFamily="34" charset="0"/>
                <a:cs typeface="Calibri" panose="020F0502020204030204" pitchFamily="34" charset="0"/>
              </a:rPr>
              <a:t>Context</a:t>
            </a:r>
          </a:p>
          <a:p>
            <a:pPr marL="687388" indent="-687388" eaLnBrk="1" hangingPunct="1">
              <a:spcBef>
                <a:spcPts val="1200"/>
              </a:spcBef>
              <a:spcAft>
                <a:spcPts val="1200"/>
              </a:spcAft>
              <a:buSzPct val="100000"/>
              <a:buAutoNum type="romanUcPeriod"/>
            </a:pPr>
            <a:r>
              <a:rPr lang="en-US" altLang="en-US" sz="3600" dirty="0">
                <a:solidFill>
                  <a:schemeClr val="bg1"/>
                </a:solidFill>
                <a:latin typeface="Calibri" panose="020F0502020204030204" pitchFamily="34" charset="0"/>
                <a:cs typeface="Calibri" panose="020F0502020204030204" pitchFamily="34" charset="0"/>
              </a:rPr>
              <a:t>Five key questions</a:t>
            </a:r>
          </a:p>
          <a:p>
            <a:pPr marL="687388" indent="-687388" eaLnBrk="1" hangingPunct="1">
              <a:spcBef>
                <a:spcPts val="1200"/>
              </a:spcBef>
              <a:spcAft>
                <a:spcPts val="1200"/>
              </a:spcAft>
              <a:buSzPct val="100000"/>
              <a:buAutoNum type="romanUcPeriod"/>
            </a:pPr>
            <a:r>
              <a:rPr lang="en-US" altLang="en-US" sz="3600" dirty="0">
                <a:solidFill>
                  <a:schemeClr val="bg1"/>
                </a:solidFill>
                <a:latin typeface="Calibri" panose="020F0502020204030204" pitchFamily="34" charset="0"/>
                <a:cs typeface="Calibri" panose="020F0502020204030204" pitchFamily="34" charset="0"/>
              </a:rPr>
              <a:t>Summary</a:t>
            </a:r>
          </a:p>
          <a:p>
            <a:pPr marL="687388" indent="-687388" eaLnBrk="1" hangingPunct="1">
              <a:spcBef>
                <a:spcPts val="1200"/>
              </a:spcBef>
              <a:spcAft>
                <a:spcPts val="1200"/>
              </a:spcAft>
              <a:buSzPct val="100000"/>
              <a:buAutoNum type="romanUcPeriod"/>
            </a:pPr>
            <a:r>
              <a:rPr lang="en-US" altLang="en-US" sz="3600" b="1" u="sng" dirty="0">
                <a:solidFill>
                  <a:srgbClr val="FFFFCC"/>
                </a:solidFill>
              </a:rPr>
              <a:t>Is suicide the unpardonable sin?</a:t>
            </a:r>
          </a:p>
        </p:txBody>
      </p:sp>
    </p:spTree>
    <p:extLst>
      <p:ext uri="{BB962C8B-B14F-4D97-AF65-F5344CB8AC3E}">
        <p14:creationId xmlns:p14="http://schemas.microsoft.com/office/powerpoint/2010/main" xmlns="" val="3141180317"/>
      </p:ext>
    </p:extLst>
  </p:cSld>
  <p:clrMapOvr>
    <a:masterClrMapping/>
  </p:clrMapOvr>
  <p:transition>
    <p:cut/>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FFFF"/>
                </a:solidFill>
                <a:effectLst>
                  <a:outerShdw blurRad="38100" dist="38100" dir="2700000" algn="tl">
                    <a:srgbClr val="000000">
                      <a:alpha val="43137"/>
                    </a:srgbClr>
                  </a:outerShdw>
                </a:effectLst>
                <a:latin typeface="+mn-lt"/>
              </a:rPr>
              <a:t>Seven Suicides of the Bible</a:t>
            </a:r>
          </a:p>
        </p:txBody>
      </p:sp>
      <p:sp>
        <p:nvSpPr>
          <p:cNvPr id="3" name="Content Placeholder 2"/>
          <p:cNvSpPr>
            <a:spLocks noGrp="1"/>
          </p:cNvSpPr>
          <p:nvPr>
            <p:ph idx="1"/>
          </p:nvPr>
        </p:nvSpPr>
        <p:spPr>
          <a:xfrm>
            <a:off x="978031" y="1600204"/>
            <a:ext cx="7187938" cy="4725182"/>
          </a:xfrm>
        </p:spPr>
        <p:txBody>
          <a:bodyPr/>
          <a:lstStyle/>
          <a:p>
            <a:pPr marL="574675" indent="-574675">
              <a:buClr>
                <a:srgbClr val="66FFFF"/>
              </a:buClr>
              <a:buFont typeface="+mj-lt"/>
              <a:buAutoNum type="arabicPeriod"/>
            </a:pPr>
            <a:r>
              <a:rPr lang="en-US" sz="3600" dirty="0">
                <a:solidFill>
                  <a:schemeClr val="bg1"/>
                </a:solidFill>
              </a:rPr>
              <a:t>Abimelech (Judges 9:54)</a:t>
            </a:r>
          </a:p>
          <a:p>
            <a:pPr marL="574675" indent="-574675">
              <a:buClr>
                <a:srgbClr val="66FFFF"/>
              </a:buClr>
              <a:buFont typeface="+mj-lt"/>
              <a:buAutoNum type="arabicPeriod"/>
            </a:pPr>
            <a:r>
              <a:rPr lang="en-US" sz="3600" dirty="0">
                <a:solidFill>
                  <a:schemeClr val="bg1"/>
                </a:solidFill>
              </a:rPr>
              <a:t>Samson (Judges 16:26-31)</a:t>
            </a:r>
          </a:p>
          <a:p>
            <a:pPr marL="574675" indent="-574675">
              <a:buClr>
                <a:srgbClr val="66FFFF"/>
              </a:buClr>
              <a:buFont typeface="+mj-lt"/>
              <a:buAutoNum type="arabicPeriod"/>
            </a:pPr>
            <a:r>
              <a:rPr lang="en-US" sz="3600" dirty="0">
                <a:solidFill>
                  <a:schemeClr val="bg1"/>
                </a:solidFill>
              </a:rPr>
              <a:t>Saul’s armor bearer (1 Sam. 31:5)</a:t>
            </a:r>
          </a:p>
          <a:p>
            <a:pPr marL="574675" indent="-574675">
              <a:buClr>
                <a:srgbClr val="66FFFF"/>
              </a:buClr>
              <a:buFont typeface="+mj-lt"/>
              <a:buAutoNum type="arabicPeriod"/>
            </a:pPr>
            <a:r>
              <a:rPr lang="en-US" sz="3600" dirty="0">
                <a:solidFill>
                  <a:schemeClr val="bg1"/>
                </a:solidFill>
              </a:rPr>
              <a:t>Saul (1 Sam. 31:3-6)</a:t>
            </a:r>
          </a:p>
          <a:p>
            <a:pPr marL="574675" indent="-574675">
              <a:buClr>
                <a:srgbClr val="66FFFF"/>
              </a:buClr>
              <a:buFont typeface="+mj-lt"/>
              <a:buAutoNum type="arabicPeriod"/>
            </a:pPr>
            <a:r>
              <a:rPr lang="en-US" sz="3600" dirty="0" err="1">
                <a:solidFill>
                  <a:schemeClr val="bg1"/>
                </a:solidFill>
              </a:rPr>
              <a:t>Ahithophel</a:t>
            </a:r>
            <a:r>
              <a:rPr lang="en-US" sz="3600" dirty="0">
                <a:solidFill>
                  <a:schemeClr val="bg1"/>
                </a:solidFill>
              </a:rPr>
              <a:t> (2 Sam. 17) </a:t>
            </a:r>
          </a:p>
          <a:p>
            <a:pPr marL="574675" indent="-574675">
              <a:buClr>
                <a:srgbClr val="66FFFF"/>
              </a:buClr>
              <a:buFont typeface="+mj-lt"/>
              <a:buAutoNum type="arabicPeriod"/>
            </a:pPr>
            <a:r>
              <a:rPr lang="en-US" sz="3600" dirty="0" err="1">
                <a:solidFill>
                  <a:schemeClr val="bg1"/>
                </a:solidFill>
              </a:rPr>
              <a:t>Zimri</a:t>
            </a:r>
            <a:r>
              <a:rPr lang="en-US" sz="3600" dirty="0">
                <a:solidFill>
                  <a:schemeClr val="bg1"/>
                </a:solidFill>
              </a:rPr>
              <a:t> (1 Kgs. 16:18)</a:t>
            </a:r>
          </a:p>
          <a:p>
            <a:pPr marL="574675" indent="-574675">
              <a:buClr>
                <a:srgbClr val="66FFFF"/>
              </a:buClr>
              <a:buFont typeface="+mj-lt"/>
              <a:buAutoNum type="arabicPeriod"/>
            </a:pPr>
            <a:r>
              <a:rPr lang="en-US" sz="3600" dirty="0">
                <a:solidFill>
                  <a:schemeClr val="bg1"/>
                </a:solidFill>
              </a:rPr>
              <a:t>Judas (Matt. 27:4-5)</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FFFF"/>
                </a:solidFill>
                <a:effectLst>
                  <a:outerShdw blurRad="38100" dist="38100" dir="2700000" algn="tl">
                    <a:srgbClr val="000000">
                      <a:alpha val="43137"/>
                    </a:srgbClr>
                  </a:outerShdw>
                </a:effectLst>
                <a:latin typeface="+mn-lt"/>
              </a:rPr>
              <a:t>Seven Suicides of the Bible</a:t>
            </a:r>
          </a:p>
        </p:txBody>
      </p:sp>
      <p:sp>
        <p:nvSpPr>
          <p:cNvPr id="3" name="Content Placeholder 2"/>
          <p:cNvSpPr>
            <a:spLocks noGrp="1"/>
          </p:cNvSpPr>
          <p:nvPr>
            <p:ph idx="1"/>
          </p:nvPr>
        </p:nvSpPr>
        <p:spPr>
          <a:xfrm>
            <a:off x="978031" y="1600204"/>
            <a:ext cx="7187938" cy="4725182"/>
          </a:xfrm>
        </p:spPr>
        <p:txBody>
          <a:bodyPr/>
          <a:lstStyle/>
          <a:p>
            <a:pPr marL="574675" indent="-574675">
              <a:buClr>
                <a:srgbClr val="66FFFF"/>
              </a:buClr>
              <a:buFont typeface="+mj-lt"/>
              <a:buAutoNum type="arabicPeriod"/>
            </a:pPr>
            <a:r>
              <a:rPr lang="en-US" sz="3600" dirty="0">
                <a:solidFill>
                  <a:schemeClr val="bg1"/>
                </a:solidFill>
              </a:rPr>
              <a:t>Abimelech (Judges 9:54)</a:t>
            </a:r>
          </a:p>
          <a:p>
            <a:pPr marL="574675" indent="-574675">
              <a:buClr>
                <a:srgbClr val="66FFFF"/>
              </a:buClr>
              <a:buFont typeface="+mj-lt"/>
              <a:buAutoNum type="arabicPeriod"/>
            </a:pPr>
            <a:r>
              <a:rPr lang="en-US" sz="3600" b="1" u="sng" dirty="0">
                <a:solidFill>
                  <a:srgbClr val="FFFFCC"/>
                </a:solidFill>
              </a:rPr>
              <a:t>Samson (Judges 16:26-31)</a:t>
            </a:r>
          </a:p>
          <a:p>
            <a:pPr marL="574675" indent="-574675">
              <a:buClr>
                <a:srgbClr val="66FFFF"/>
              </a:buClr>
              <a:buFont typeface="+mj-lt"/>
              <a:buAutoNum type="arabicPeriod"/>
            </a:pPr>
            <a:r>
              <a:rPr lang="en-US" sz="3600" dirty="0">
                <a:solidFill>
                  <a:schemeClr val="bg1"/>
                </a:solidFill>
              </a:rPr>
              <a:t>Saul’s armor bearer (1 Sam. 31:5)</a:t>
            </a:r>
          </a:p>
          <a:p>
            <a:pPr marL="574675" indent="-574675">
              <a:buClr>
                <a:srgbClr val="66FFFF"/>
              </a:buClr>
              <a:buFont typeface="+mj-lt"/>
              <a:buAutoNum type="arabicPeriod"/>
            </a:pPr>
            <a:r>
              <a:rPr lang="en-US" sz="3600" b="1" u="sng" dirty="0">
                <a:solidFill>
                  <a:srgbClr val="FFFFCC"/>
                </a:solidFill>
              </a:rPr>
              <a:t>Saul (1 Sam. 31:3-6)</a:t>
            </a:r>
          </a:p>
          <a:p>
            <a:pPr marL="574675" indent="-574675">
              <a:buClr>
                <a:srgbClr val="66FFFF"/>
              </a:buClr>
              <a:buFont typeface="+mj-lt"/>
              <a:buAutoNum type="arabicPeriod"/>
            </a:pPr>
            <a:r>
              <a:rPr lang="en-US" sz="3600" b="1" u="sng" dirty="0" err="1">
                <a:solidFill>
                  <a:srgbClr val="FFFFCC"/>
                </a:solidFill>
              </a:rPr>
              <a:t>Ahithophel</a:t>
            </a:r>
            <a:r>
              <a:rPr lang="en-US" sz="3600" b="1" u="sng" dirty="0">
                <a:solidFill>
                  <a:srgbClr val="FFFFCC"/>
                </a:solidFill>
              </a:rPr>
              <a:t> (2 Sam. 17) </a:t>
            </a:r>
          </a:p>
          <a:p>
            <a:pPr marL="574675" indent="-574675">
              <a:buClr>
                <a:srgbClr val="66FFFF"/>
              </a:buClr>
              <a:buFont typeface="+mj-lt"/>
              <a:buAutoNum type="arabicPeriod"/>
            </a:pPr>
            <a:r>
              <a:rPr lang="en-US" sz="3600" dirty="0" err="1">
                <a:solidFill>
                  <a:schemeClr val="bg1"/>
                </a:solidFill>
              </a:rPr>
              <a:t>Zimri</a:t>
            </a:r>
            <a:r>
              <a:rPr lang="en-US" sz="3600" dirty="0">
                <a:solidFill>
                  <a:schemeClr val="bg1"/>
                </a:solidFill>
              </a:rPr>
              <a:t> (1 Kgs. 16:18)</a:t>
            </a:r>
          </a:p>
          <a:p>
            <a:pPr marL="574675" indent="-574675">
              <a:buClr>
                <a:srgbClr val="66FFFF"/>
              </a:buClr>
              <a:buFont typeface="+mj-lt"/>
              <a:buAutoNum type="arabicPeriod"/>
            </a:pPr>
            <a:r>
              <a:rPr lang="en-US" sz="3600" dirty="0">
                <a:solidFill>
                  <a:schemeClr val="bg1"/>
                </a:solidFill>
              </a:rPr>
              <a:t>Judas (Matt. 27:4-5)</a:t>
            </a:r>
          </a:p>
        </p:txBody>
      </p:sp>
    </p:spTree>
    <p:extLst>
      <p:ext uri="{BB962C8B-B14F-4D97-AF65-F5344CB8AC3E}">
        <p14:creationId xmlns:p14="http://schemas.microsoft.com/office/powerpoint/2010/main" xmlns="" val="18766131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FFFF"/>
                </a:solidFill>
                <a:effectLst>
                  <a:outerShdw blurRad="38100" dist="38100" dir="2700000" algn="tl">
                    <a:srgbClr val="000000">
                      <a:alpha val="43137"/>
                    </a:srgbClr>
                  </a:outerShdw>
                </a:effectLst>
                <a:latin typeface="+mn-lt"/>
              </a:rPr>
              <a:t>Seven Suicides of the Bible</a:t>
            </a:r>
          </a:p>
        </p:txBody>
      </p:sp>
      <p:sp>
        <p:nvSpPr>
          <p:cNvPr id="3" name="Content Placeholder 2"/>
          <p:cNvSpPr>
            <a:spLocks noGrp="1"/>
          </p:cNvSpPr>
          <p:nvPr>
            <p:ph idx="1"/>
          </p:nvPr>
        </p:nvSpPr>
        <p:spPr>
          <a:xfrm>
            <a:off x="489016" y="1600204"/>
            <a:ext cx="8165969" cy="4725182"/>
          </a:xfrm>
        </p:spPr>
        <p:txBody>
          <a:bodyPr/>
          <a:lstStyle/>
          <a:p>
            <a:pPr marL="574675" indent="-574675">
              <a:buClr>
                <a:srgbClr val="66FFFF"/>
              </a:buClr>
              <a:buFont typeface="+mj-lt"/>
              <a:buAutoNum type="arabicPeriod"/>
            </a:pPr>
            <a:r>
              <a:rPr lang="en-US" sz="3600" dirty="0">
                <a:solidFill>
                  <a:schemeClr val="bg1"/>
                </a:solidFill>
              </a:rPr>
              <a:t>Abimelech (Judges 9:54)</a:t>
            </a:r>
          </a:p>
          <a:p>
            <a:pPr marL="574675" indent="-574675">
              <a:buClr>
                <a:srgbClr val="66FFFF"/>
              </a:buClr>
              <a:buFont typeface="+mj-lt"/>
              <a:buAutoNum type="arabicPeriod"/>
            </a:pPr>
            <a:r>
              <a:rPr lang="en-US" sz="3600" b="1" u="sng" dirty="0">
                <a:solidFill>
                  <a:srgbClr val="FFFFCC"/>
                </a:solidFill>
              </a:rPr>
              <a:t>Samson (Judges 16:26-31) – Heb. 11:32</a:t>
            </a:r>
          </a:p>
          <a:p>
            <a:pPr marL="574675" indent="-574675">
              <a:buClr>
                <a:srgbClr val="66FFFF"/>
              </a:buClr>
              <a:buFont typeface="+mj-lt"/>
              <a:buAutoNum type="arabicPeriod"/>
            </a:pPr>
            <a:r>
              <a:rPr lang="en-US" sz="3600" dirty="0">
                <a:solidFill>
                  <a:schemeClr val="bg1"/>
                </a:solidFill>
              </a:rPr>
              <a:t>Saul’s armor bearer (1 Sam. 31:5)</a:t>
            </a:r>
          </a:p>
          <a:p>
            <a:pPr marL="574675" indent="-574675">
              <a:buClr>
                <a:srgbClr val="66FFFF"/>
              </a:buClr>
              <a:buFont typeface="+mj-lt"/>
              <a:buAutoNum type="arabicPeriod"/>
            </a:pPr>
            <a:r>
              <a:rPr lang="en-US" sz="3600" b="1" u="sng" dirty="0">
                <a:solidFill>
                  <a:srgbClr val="FFFFCC"/>
                </a:solidFill>
              </a:rPr>
              <a:t>Saul (1 Sam. 31:3-6) – 1 Sam. 28:19</a:t>
            </a:r>
          </a:p>
          <a:p>
            <a:pPr marL="574675" indent="-574675">
              <a:buClr>
                <a:srgbClr val="66FFFF"/>
              </a:buClr>
              <a:buFont typeface="+mj-lt"/>
              <a:buAutoNum type="arabicPeriod"/>
            </a:pPr>
            <a:r>
              <a:rPr lang="en-US" sz="3600" dirty="0" err="1">
                <a:solidFill>
                  <a:schemeClr val="bg1"/>
                </a:solidFill>
              </a:rPr>
              <a:t>Ahithophel</a:t>
            </a:r>
            <a:r>
              <a:rPr lang="en-US" sz="3600" dirty="0">
                <a:solidFill>
                  <a:schemeClr val="bg1"/>
                </a:solidFill>
              </a:rPr>
              <a:t> (2 Sam. 17) </a:t>
            </a:r>
          </a:p>
          <a:p>
            <a:pPr marL="574675" indent="-574675">
              <a:buClr>
                <a:srgbClr val="66FFFF"/>
              </a:buClr>
              <a:buFont typeface="+mj-lt"/>
              <a:buAutoNum type="arabicPeriod"/>
            </a:pPr>
            <a:r>
              <a:rPr lang="en-US" sz="3600" dirty="0" err="1">
                <a:solidFill>
                  <a:schemeClr val="bg1"/>
                </a:solidFill>
              </a:rPr>
              <a:t>Zimri</a:t>
            </a:r>
            <a:r>
              <a:rPr lang="en-US" sz="3600" dirty="0">
                <a:solidFill>
                  <a:schemeClr val="bg1"/>
                </a:solidFill>
              </a:rPr>
              <a:t> (1 Kgs. 16:18)</a:t>
            </a:r>
          </a:p>
          <a:p>
            <a:pPr marL="574675" indent="-574675">
              <a:buClr>
                <a:srgbClr val="66FFFF"/>
              </a:buClr>
              <a:buFont typeface="+mj-lt"/>
              <a:buAutoNum type="arabicPeriod"/>
            </a:pPr>
            <a:r>
              <a:rPr lang="en-US" sz="3600" dirty="0">
                <a:solidFill>
                  <a:schemeClr val="bg1"/>
                </a:solidFill>
              </a:rPr>
              <a:t>Judas (Matt. 27:4-5)</a:t>
            </a:r>
          </a:p>
        </p:txBody>
      </p:sp>
    </p:spTree>
    <p:extLst>
      <p:ext uri="{BB962C8B-B14F-4D97-AF65-F5344CB8AC3E}">
        <p14:creationId xmlns:p14="http://schemas.microsoft.com/office/powerpoint/2010/main" xmlns="" val="1705183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322744"/>
            <a:ext cx="8586952" cy="3877985"/>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b="1" dirty="0">
                <a:solidFill>
                  <a:srgbClr val="00FFFF"/>
                </a:solidFill>
                <a:effectLst>
                  <a:outerShdw blurRad="38100" dist="38100" dir="2700000" algn="tl">
                    <a:srgbClr val="000000">
                      <a:alpha val="43137"/>
                    </a:srgbClr>
                  </a:outerShdw>
                </a:effectLst>
                <a:ea typeface="+mj-ea"/>
                <a:cs typeface="+mj-cs"/>
              </a:rPr>
              <a:t>Romans 8:38-39 (NASB)</a:t>
            </a:r>
          </a:p>
          <a:p>
            <a:pPr algn="just">
              <a:spcBef>
                <a:spcPts val="600"/>
              </a:spcBef>
              <a:spcAft>
                <a:spcPts val="600"/>
              </a:spcAft>
            </a:pPr>
            <a:r>
              <a:rPr lang="en-US" altLang="en-US" sz="3200" kern="0" dirty="0">
                <a:solidFill>
                  <a:schemeClr val="bg1"/>
                </a:solidFill>
              </a:rPr>
              <a:t>“</a:t>
            </a:r>
            <a:r>
              <a:rPr lang="en-US" sz="3200" dirty="0">
                <a:solidFill>
                  <a:schemeClr val="bg1"/>
                </a:solidFill>
              </a:rPr>
              <a:t>For I am convinced that neither death, nor life, nor angels, nor principalities, nor things present, nor things to come, nor powers, </a:t>
            </a:r>
            <a:r>
              <a:rPr lang="en-US" sz="3200" baseline="30000" dirty="0">
                <a:solidFill>
                  <a:schemeClr val="bg1"/>
                </a:solidFill>
              </a:rPr>
              <a:t>39 </a:t>
            </a:r>
            <a:r>
              <a:rPr lang="en-US" sz="3200" dirty="0">
                <a:solidFill>
                  <a:schemeClr val="bg1"/>
                </a:solidFill>
              </a:rPr>
              <a:t>nor height, nor depth, nor any other created thing, will be able to separate us from the love of God, which is in Christ Jesus our Lord.”</a:t>
            </a:r>
            <a:endParaRPr lang="en-US" altLang="en-US" sz="3200" kern="0" dirty="0">
              <a:solidFill>
                <a:schemeClr val="bg1"/>
              </a:solidFill>
            </a:endParaRPr>
          </a:p>
        </p:txBody>
      </p:sp>
    </p:spTree>
    <p:extLst>
      <p:ext uri="{BB962C8B-B14F-4D97-AF65-F5344CB8AC3E}">
        <p14:creationId xmlns:p14="http://schemas.microsoft.com/office/powerpoint/2010/main" xmlns="" val="93217343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322744"/>
            <a:ext cx="8586952" cy="3939540"/>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b="1" dirty="0">
                <a:solidFill>
                  <a:srgbClr val="00FFFF"/>
                </a:solidFill>
                <a:effectLst>
                  <a:outerShdw blurRad="38100" dist="38100" dir="2700000" algn="tl">
                    <a:srgbClr val="000000">
                      <a:alpha val="43137"/>
                    </a:srgbClr>
                  </a:outerShdw>
                </a:effectLst>
                <a:ea typeface="+mj-ea"/>
                <a:cs typeface="+mj-cs"/>
              </a:rPr>
              <a:t>Romans 8:38-39 (NASB)</a:t>
            </a:r>
          </a:p>
          <a:p>
            <a:pPr algn="just">
              <a:spcBef>
                <a:spcPts val="600"/>
              </a:spcBef>
              <a:spcAft>
                <a:spcPts val="600"/>
              </a:spcAft>
            </a:pPr>
            <a:r>
              <a:rPr lang="en-US" altLang="en-US" sz="3200" kern="0" dirty="0">
                <a:solidFill>
                  <a:schemeClr val="bg1"/>
                </a:solidFill>
              </a:rPr>
              <a:t>“</a:t>
            </a:r>
            <a:r>
              <a:rPr lang="en-US" sz="3200" dirty="0">
                <a:solidFill>
                  <a:schemeClr val="bg1"/>
                </a:solidFill>
              </a:rPr>
              <a:t>For I am convinced that neither </a:t>
            </a:r>
            <a:r>
              <a:rPr lang="en-US" sz="3200" b="1" u="sng" dirty="0">
                <a:solidFill>
                  <a:srgbClr val="FFFFCC"/>
                </a:solidFill>
              </a:rPr>
              <a:t>death, nor life</a:t>
            </a:r>
            <a:r>
              <a:rPr lang="en-US" sz="3200" dirty="0">
                <a:solidFill>
                  <a:schemeClr val="bg1"/>
                </a:solidFill>
              </a:rPr>
              <a:t>, nor angels, nor principalities, nor things present, nor things to come, nor powers, </a:t>
            </a:r>
            <a:r>
              <a:rPr lang="en-US" sz="3200" baseline="30000" dirty="0">
                <a:solidFill>
                  <a:schemeClr val="bg1"/>
                </a:solidFill>
              </a:rPr>
              <a:t>39 </a:t>
            </a:r>
            <a:r>
              <a:rPr lang="en-US" sz="3200" dirty="0">
                <a:solidFill>
                  <a:schemeClr val="bg1"/>
                </a:solidFill>
              </a:rPr>
              <a:t>nor height, nor depth, nor any other created thing, will be able to separate us from the love of God, which is in Christ Jesus our Lord.”</a:t>
            </a:r>
            <a:endParaRPr lang="en-US" altLang="en-US" sz="3200" kern="0" dirty="0">
              <a:solidFill>
                <a:schemeClr val="bg1"/>
              </a:solidFill>
            </a:endParaRPr>
          </a:p>
        </p:txBody>
      </p:sp>
    </p:spTree>
    <p:extLst>
      <p:ext uri="{BB962C8B-B14F-4D97-AF65-F5344CB8AC3E}">
        <p14:creationId xmlns:p14="http://schemas.microsoft.com/office/powerpoint/2010/main" xmlns="" val="9321734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264704"/>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2. Passages From Matthew</a:t>
            </a:r>
          </a:p>
        </p:txBody>
      </p:sp>
      <p:sp>
        <p:nvSpPr>
          <p:cNvPr id="124931" name="Content Placeholder 2"/>
          <p:cNvSpPr>
            <a:spLocks noGrp="1"/>
          </p:cNvSpPr>
          <p:nvPr>
            <p:ph idx="1"/>
          </p:nvPr>
        </p:nvSpPr>
        <p:spPr>
          <a:xfrm>
            <a:off x="651571" y="1600199"/>
            <a:ext cx="4257318" cy="4487778"/>
          </a:xfrm>
        </p:spPr>
        <p:txBody>
          <a:bodyPr/>
          <a:lstStyle/>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6:14-15</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7:21-23</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8:11-12; 25:30</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10:32-33</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12:31-32</a:t>
            </a:r>
          </a:p>
          <a:p>
            <a:pPr marL="514350" indent="-514350">
              <a:spcBef>
                <a:spcPts val="0"/>
              </a:spcBef>
              <a:spcAft>
                <a:spcPts val="1200"/>
              </a:spcAft>
              <a:buClr>
                <a:srgbClr val="66FFFF"/>
              </a:buClr>
              <a:buFont typeface="Arial" panose="020B0604020202020204" pitchFamily="34" charset="0"/>
              <a:buAutoNum type="alphaLcPeriod"/>
              <a:defRPr/>
            </a:pPr>
            <a:r>
              <a:rPr lang="en-US" altLang="en-US" b="1" u="sng" dirty="0">
                <a:solidFill>
                  <a:srgbClr val="FFFFCC"/>
                </a:solidFill>
              </a:rPr>
              <a:t>Matt. 24:13</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25:41</a:t>
            </a:r>
          </a:p>
        </p:txBody>
      </p:sp>
      <p:pic>
        <p:nvPicPr>
          <p:cNvPr id="5" name="Picture 2" descr="http://forum.remonstranten-berlin.de/uploads/2010/02/aminius_achterkant.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546558" y="1720827"/>
            <a:ext cx="2843224" cy="3876554"/>
          </a:xfrm>
          <a:prstGeom prst="rect">
            <a:avLst/>
          </a:prstGeom>
          <a:noFill/>
        </p:spPr>
      </p:pic>
    </p:spTree>
    <p:extLst>
      <p:ext uri="{BB962C8B-B14F-4D97-AF65-F5344CB8AC3E}">
        <p14:creationId xmlns:p14="http://schemas.microsoft.com/office/powerpoint/2010/main" xmlns="" val="3425109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10207" y="964917"/>
            <a:ext cx="8586952" cy="2723823"/>
          </a:xfrm>
          <a:prstGeom prst="rect">
            <a:avLst/>
          </a:prstGeom>
          <a:noFill/>
          <a:ln w="28575">
            <a:noFill/>
            <a:miter lim="800000"/>
            <a:headEnd/>
            <a:tailEnd/>
          </a:ln>
        </p:spPr>
        <p:txBody>
          <a:bodyPr wrap="square">
            <a:spAutoFit/>
          </a:bodyPr>
          <a:lstStyle/>
          <a:p>
            <a:pPr algn="ctr">
              <a:spcBef>
                <a:spcPts val="1200"/>
              </a:spcBef>
              <a:spcAft>
                <a:spcPts val="1200"/>
              </a:spcAft>
            </a:pPr>
            <a:r>
              <a:rPr lang="en-US" altLang="en-US" sz="4800" b="1" dirty="0">
                <a:solidFill>
                  <a:srgbClr val="00FFFF"/>
                </a:solidFill>
                <a:effectLst>
                  <a:outerShdw blurRad="38100" dist="38100" dir="2700000" algn="tl">
                    <a:srgbClr val="000000">
                      <a:alpha val="43137"/>
                    </a:srgbClr>
                  </a:outerShdw>
                </a:effectLst>
                <a:ea typeface="+mj-ea"/>
                <a:cs typeface="+mj-cs"/>
              </a:rPr>
              <a:t>Matt. 24:13 (NASB)</a:t>
            </a:r>
          </a:p>
          <a:p>
            <a:pPr algn="just">
              <a:spcBef>
                <a:spcPts val="600"/>
              </a:spcBef>
              <a:spcAft>
                <a:spcPts val="600"/>
              </a:spcAft>
            </a:pPr>
            <a:r>
              <a:rPr lang="en-US" altLang="en-US" sz="5400" kern="0" dirty="0">
                <a:solidFill>
                  <a:schemeClr val="bg1"/>
                </a:solidFill>
              </a:rPr>
              <a:t>“</a:t>
            </a:r>
            <a:r>
              <a:rPr lang="en-US" sz="5400" dirty="0">
                <a:solidFill>
                  <a:schemeClr val="bg1"/>
                </a:solidFill>
              </a:rPr>
              <a:t>But the one who endures to the end, he will be saved.”</a:t>
            </a:r>
            <a:endParaRPr lang="en-US" altLang="en-US" sz="5400" kern="0" dirty="0">
              <a:solidFill>
                <a:schemeClr val="bg1"/>
              </a:solidFill>
            </a:endParaRPr>
          </a:p>
        </p:txBody>
      </p:sp>
    </p:spTree>
    <p:extLst>
      <p:ext uri="{BB962C8B-B14F-4D97-AF65-F5344CB8AC3E}">
        <p14:creationId xmlns:p14="http://schemas.microsoft.com/office/powerpoint/2010/main" xmlns="" val="1925422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a:xfrm>
            <a:off x="45720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Evidence for Eternal Security</a:t>
            </a:r>
          </a:p>
        </p:txBody>
      </p:sp>
      <p:sp>
        <p:nvSpPr>
          <p:cNvPr id="125955" name="Content Placeholder 2"/>
          <p:cNvSpPr>
            <a:spLocks noGrp="1"/>
          </p:cNvSpPr>
          <p:nvPr>
            <p:ph idx="1"/>
          </p:nvPr>
        </p:nvSpPr>
        <p:spPr>
          <a:xfrm>
            <a:off x="240632" y="1143000"/>
            <a:ext cx="8662736" cy="5334000"/>
          </a:xfrm>
        </p:spPr>
        <p:txBody>
          <a:bodyPr/>
          <a:lstStyle/>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God keeps us from falling (1 Pet 1:4-5)</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Christ’s role as intercessor and advocate (John 17:11-12, 20)</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Christ’s death perfectly dealt with all sins (Titus 2:14)</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A believer cannot be removed from Christ’s body (1 Cor. 12:13)</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The Bible does not specify which sins remove salvation</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Believers with unfruitful lives still have salvation although lose rewards at the Bema Seat (1 </a:t>
            </a:r>
            <a:r>
              <a:rPr lang="en-US" altLang="en-US" sz="2800" dirty="0" err="1">
                <a:solidFill>
                  <a:schemeClr val="bg1"/>
                </a:solidFill>
              </a:rPr>
              <a:t>Cor</a:t>
            </a:r>
            <a:r>
              <a:rPr lang="en-US" altLang="en-US" sz="2800" dirty="0">
                <a:solidFill>
                  <a:schemeClr val="bg1"/>
                </a:solidFill>
              </a:rPr>
              <a:t> 3:15)</a:t>
            </a:r>
          </a:p>
        </p:txBody>
      </p:sp>
    </p:spTree>
    <p:extLst>
      <p:ext uri="{BB962C8B-B14F-4D97-AF65-F5344CB8AC3E}">
        <p14:creationId xmlns:p14="http://schemas.microsoft.com/office/powerpoint/2010/main" xmlns="" val="16527205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264704"/>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2. Passages From Matthew</a:t>
            </a:r>
          </a:p>
        </p:txBody>
      </p:sp>
      <p:sp>
        <p:nvSpPr>
          <p:cNvPr id="124931" name="Content Placeholder 2"/>
          <p:cNvSpPr>
            <a:spLocks noGrp="1"/>
          </p:cNvSpPr>
          <p:nvPr>
            <p:ph idx="1"/>
          </p:nvPr>
        </p:nvSpPr>
        <p:spPr>
          <a:xfrm>
            <a:off x="651571" y="1600199"/>
            <a:ext cx="4257318" cy="4487778"/>
          </a:xfrm>
        </p:spPr>
        <p:txBody>
          <a:bodyPr/>
          <a:lstStyle/>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6:14-15</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7:21-23</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8:11-12; 25:30</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10:32-33</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12:31-32</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24:13</a:t>
            </a:r>
          </a:p>
          <a:p>
            <a:pPr marL="514350" indent="-514350">
              <a:spcBef>
                <a:spcPts val="0"/>
              </a:spcBef>
              <a:spcAft>
                <a:spcPts val="1200"/>
              </a:spcAft>
              <a:buClr>
                <a:srgbClr val="66FFFF"/>
              </a:buClr>
              <a:buFont typeface="Arial" panose="020B0604020202020204" pitchFamily="34" charset="0"/>
              <a:buAutoNum type="alphaLcPeriod"/>
              <a:defRPr/>
            </a:pPr>
            <a:r>
              <a:rPr lang="en-US" altLang="en-US" b="1" u="sng" dirty="0">
                <a:solidFill>
                  <a:srgbClr val="FFFFCC"/>
                </a:solidFill>
              </a:rPr>
              <a:t>Matt. 25:41</a:t>
            </a:r>
          </a:p>
        </p:txBody>
      </p:sp>
      <p:pic>
        <p:nvPicPr>
          <p:cNvPr id="5" name="Picture 2" descr="http://forum.remonstranten-berlin.de/uploads/2010/02/aminius_achterkant.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546558" y="1720827"/>
            <a:ext cx="2843224" cy="3876554"/>
          </a:xfrm>
          <a:prstGeom prst="rect">
            <a:avLst/>
          </a:prstGeom>
          <a:noFill/>
        </p:spPr>
      </p:pic>
    </p:spTree>
    <p:extLst>
      <p:ext uri="{BB962C8B-B14F-4D97-AF65-F5344CB8AC3E}">
        <p14:creationId xmlns:p14="http://schemas.microsoft.com/office/powerpoint/2010/main" xmlns="" val="3425109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10207" y="1012980"/>
            <a:ext cx="8586952" cy="3524042"/>
          </a:xfrm>
          <a:prstGeom prst="rect">
            <a:avLst/>
          </a:prstGeom>
          <a:noFill/>
          <a:ln w="28575">
            <a:noFill/>
            <a:miter lim="800000"/>
            <a:headEnd/>
            <a:tailEnd/>
          </a:ln>
        </p:spPr>
        <p:txBody>
          <a:bodyPr wrap="square">
            <a:spAutoFit/>
          </a:bodyPr>
          <a:lstStyle/>
          <a:p>
            <a:pPr algn="ctr">
              <a:spcBef>
                <a:spcPts val="1200"/>
              </a:spcBef>
              <a:spcAft>
                <a:spcPts val="1200"/>
              </a:spcAft>
            </a:pPr>
            <a:r>
              <a:rPr lang="en-US" altLang="en-US" sz="4800" b="1" dirty="0">
                <a:solidFill>
                  <a:srgbClr val="00FFFF"/>
                </a:solidFill>
                <a:effectLst>
                  <a:outerShdw blurRad="38100" dist="38100" dir="2700000" algn="tl">
                    <a:srgbClr val="000000">
                      <a:alpha val="43137"/>
                    </a:srgbClr>
                  </a:outerShdw>
                </a:effectLst>
                <a:ea typeface="+mj-ea"/>
                <a:cs typeface="+mj-cs"/>
              </a:rPr>
              <a:t>Matt. 25:41 (NASB)</a:t>
            </a:r>
          </a:p>
          <a:p>
            <a:pPr algn="just">
              <a:spcBef>
                <a:spcPts val="600"/>
              </a:spcBef>
              <a:spcAft>
                <a:spcPts val="600"/>
              </a:spcAft>
            </a:pPr>
            <a:r>
              <a:rPr lang="en-US" altLang="en-US" sz="4000" kern="0" dirty="0">
                <a:solidFill>
                  <a:schemeClr val="bg1"/>
                </a:solidFill>
              </a:rPr>
              <a:t>“</a:t>
            </a:r>
            <a:r>
              <a:rPr lang="en-US" sz="4000" dirty="0">
                <a:solidFill>
                  <a:schemeClr val="bg1"/>
                </a:solidFill>
              </a:rPr>
              <a:t>Then He will also say to those on His left, ‘Depart from Me, accursed ones, into the eternal fire which has been prepared for the devil and his angels.”</a:t>
            </a:r>
            <a:endParaRPr lang="en-US" altLang="en-US" sz="4000" kern="0" dirty="0">
              <a:solidFill>
                <a:schemeClr val="bg1"/>
              </a:solidFill>
            </a:endParaRPr>
          </a:p>
        </p:txBody>
      </p:sp>
    </p:spTree>
    <p:extLst>
      <p:ext uri="{BB962C8B-B14F-4D97-AF65-F5344CB8AC3E}">
        <p14:creationId xmlns:p14="http://schemas.microsoft.com/office/powerpoint/2010/main" xmlns="" val="192542274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ctr" eaLnBrk="1" hangingPunct="1"/>
            <a:r>
              <a:rPr lang="en-US" dirty="0">
                <a:solidFill>
                  <a:srgbClr val="00FFFF"/>
                </a:solidFill>
                <a:effectLst>
                  <a:outerShdw blurRad="38100" dist="38100" dir="2700000" algn="tl">
                    <a:srgbClr val="000000">
                      <a:alpha val="43137"/>
                    </a:srgbClr>
                  </a:outerShdw>
                </a:effectLst>
                <a:latin typeface="+mn-lt"/>
              </a:rPr>
              <a:t>Angelic Salvation?</a:t>
            </a:r>
          </a:p>
        </p:txBody>
      </p:sp>
      <p:sp>
        <p:nvSpPr>
          <p:cNvPr id="8195" name="Rectangle 3"/>
          <p:cNvSpPr>
            <a:spLocks noGrp="1" noChangeArrowheads="1"/>
          </p:cNvSpPr>
          <p:nvPr>
            <p:ph type="body" idx="1"/>
          </p:nvPr>
        </p:nvSpPr>
        <p:spPr>
          <a:xfrm>
            <a:off x="685800" y="1676400"/>
            <a:ext cx="7772400" cy="4114800"/>
          </a:xfrm>
        </p:spPr>
        <p:txBody>
          <a:bodyPr/>
          <a:lstStyle/>
          <a:p>
            <a:pPr marL="0" indent="0" algn="just" eaLnBrk="1" hangingPunct="1">
              <a:buNone/>
              <a:defRPr/>
            </a:pPr>
            <a:r>
              <a:rPr lang="en-US" sz="3600" dirty="0">
                <a:solidFill>
                  <a:schemeClr val="bg1"/>
                </a:solidFill>
              </a:rPr>
              <a:t>“Because the angels are a company and not a race, they sinned </a:t>
            </a:r>
            <a:r>
              <a:rPr lang="en-US" sz="3600" i="1" dirty="0">
                <a:solidFill>
                  <a:schemeClr val="bg1"/>
                </a:solidFill>
              </a:rPr>
              <a:t>individually</a:t>
            </a:r>
            <a:r>
              <a:rPr lang="en-US" sz="3600" dirty="0">
                <a:solidFill>
                  <a:schemeClr val="bg1"/>
                </a:solidFill>
              </a:rPr>
              <a:t>, and not in some federal head of the race [as was true with humanity's fall in the person of Adam]. It may be that because of this that God made no provision of salvation for the fallen angels.”</a:t>
            </a:r>
          </a:p>
        </p:txBody>
      </p:sp>
      <p:sp>
        <p:nvSpPr>
          <p:cNvPr id="21508" name="Text Box 4"/>
          <p:cNvSpPr txBox="1">
            <a:spLocks noChangeArrowheads="1"/>
          </p:cNvSpPr>
          <p:nvPr/>
        </p:nvSpPr>
        <p:spPr bwMode="auto">
          <a:xfrm>
            <a:off x="914400" y="6256421"/>
            <a:ext cx="7315200" cy="369332"/>
          </a:xfrm>
          <a:prstGeom prst="rect">
            <a:avLst/>
          </a:prstGeom>
          <a:noFill/>
          <a:ln w="9525">
            <a:noFill/>
            <a:miter lim="800000"/>
            <a:headEnd/>
            <a:tailEnd/>
          </a:ln>
        </p:spPr>
        <p:txBody>
          <a:bodyPr>
            <a:spAutoFit/>
          </a:bodyPr>
          <a:lstStyle/>
          <a:p>
            <a:pPr algn="ctr">
              <a:spcBef>
                <a:spcPct val="50000"/>
              </a:spcBef>
            </a:pPr>
            <a:r>
              <a:rPr lang="en-US" dirty="0" err="1">
                <a:solidFill>
                  <a:schemeClr val="bg1"/>
                </a:solidFill>
              </a:rPr>
              <a:t>Thiessen</a:t>
            </a:r>
            <a:r>
              <a:rPr lang="en-US" dirty="0">
                <a:solidFill>
                  <a:schemeClr val="bg1"/>
                </a:solidFill>
              </a:rPr>
              <a:t>, </a:t>
            </a:r>
            <a:r>
              <a:rPr lang="en-US" i="1" dirty="0">
                <a:solidFill>
                  <a:schemeClr val="bg1"/>
                </a:solidFill>
              </a:rPr>
              <a:t>Lectures in ST</a:t>
            </a:r>
            <a:r>
              <a:rPr lang="en-US" dirty="0">
                <a:solidFill>
                  <a:schemeClr val="bg1"/>
                </a:solidFill>
              </a:rPr>
              <a:t>, 134 (emphasis and insertion added</a:t>
            </a:r>
            <a:r>
              <a:rPr lang="en-US" dirty="0"/>
              <a:t>)</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112389" y="0"/>
            <a:ext cx="8919221" cy="5151566"/>
          </a:xfrm>
          <a:prstGeom prst="rect">
            <a:avLst/>
          </a:prstGeo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2895600" y="2857500"/>
            <a:ext cx="3352800" cy="1143000"/>
          </a:xfrm>
        </p:spPr>
        <p:txBody>
          <a:bodyPr vert="horz" wrap="square" lIns="92075" tIns="46039" rIns="92075" bIns="46039" numCol="1" anchor="ctr" anchorCtr="0" compatLnSpc="1">
            <a:prstTxWarp prst="textNoShape">
              <a:avLst/>
            </a:prstTxWarp>
          </a:bodyPr>
          <a:lstStyle/>
          <a:p>
            <a:pPr>
              <a:defRPr/>
            </a:pPr>
            <a:r>
              <a:rPr lang="en-US" altLang="en-US" b="1" dirty="0">
                <a:solidFill>
                  <a:srgbClr val="00FFFF"/>
                </a:solidFill>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xmlns="" val="59004755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264704"/>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2. Passages From Matthew</a:t>
            </a:r>
          </a:p>
        </p:txBody>
      </p:sp>
      <p:sp>
        <p:nvSpPr>
          <p:cNvPr id="124931" name="Content Placeholder 2"/>
          <p:cNvSpPr>
            <a:spLocks noGrp="1"/>
          </p:cNvSpPr>
          <p:nvPr>
            <p:ph idx="1"/>
          </p:nvPr>
        </p:nvSpPr>
        <p:spPr>
          <a:xfrm>
            <a:off x="651571" y="1600199"/>
            <a:ext cx="4257318" cy="4487778"/>
          </a:xfrm>
        </p:spPr>
        <p:txBody>
          <a:bodyPr/>
          <a:lstStyle/>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6:14-15</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7:21-23</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8:11-12; 25:30</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10:32-33</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12:31-32</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24:13</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25:41</a:t>
            </a:r>
          </a:p>
        </p:txBody>
      </p:sp>
      <p:pic>
        <p:nvPicPr>
          <p:cNvPr id="5" name="Picture 2" descr="http://forum.remonstranten-berlin.de/uploads/2010/02/aminius_achterkant.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546558" y="1720827"/>
            <a:ext cx="2843224" cy="3876554"/>
          </a:xfrm>
          <a:prstGeom prst="rect">
            <a:avLst/>
          </a:prstGeom>
          <a:noFill/>
        </p:spPr>
      </p:pic>
    </p:spTree>
    <p:extLst>
      <p:ext uri="{BB962C8B-B14F-4D97-AF65-F5344CB8AC3E}">
        <p14:creationId xmlns:p14="http://schemas.microsoft.com/office/powerpoint/2010/main" xmlns="" val="34251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00FFFF"/>
                </a:solidFill>
                <a:latin typeface="+mn-lt"/>
              </a:rPr>
              <a:t>Eternal Security Outline</a:t>
            </a:r>
          </a:p>
        </p:txBody>
      </p:sp>
      <p:sp>
        <p:nvSpPr>
          <p:cNvPr id="3" name="Content Placeholder 2"/>
          <p:cNvSpPr>
            <a:spLocks noGrp="1"/>
          </p:cNvSpPr>
          <p:nvPr>
            <p:ph idx="1"/>
          </p:nvPr>
        </p:nvSpPr>
        <p:spPr>
          <a:xfrm>
            <a:off x="3535051" y="1600205"/>
            <a:ext cx="5373279" cy="2792686"/>
          </a:xfrm>
        </p:spPr>
        <p:txBody>
          <a:bodyPr/>
          <a:lstStyle/>
          <a:p>
            <a:pPr marL="457200" indent="-457200">
              <a:spcBef>
                <a:spcPts val="0"/>
              </a:spcBef>
              <a:spcAft>
                <a:spcPts val="2400"/>
              </a:spcAft>
              <a:buClr>
                <a:srgbClr val="66FFFF"/>
              </a:buClr>
              <a:buFont typeface="+mj-lt"/>
              <a:buAutoNum type="arabicPeriod"/>
            </a:pPr>
            <a:r>
              <a:rPr lang="en-US" dirty="0">
                <a:solidFill>
                  <a:schemeClr val="bg1"/>
                </a:solidFill>
              </a:rPr>
              <a:t>Eternal security arguments</a:t>
            </a:r>
          </a:p>
          <a:p>
            <a:pPr marL="457200" indent="-457200">
              <a:spcBef>
                <a:spcPts val="0"/>
              </a:spcBef>
              <a:spcAft>
                <a:spcPts val="2400"/>
              </a:spcAft>
              <a:buClr>
                <a:srgbClr val="66FFFF"/>
              </a:buClr>
              <a:buFont typeface="+mj-lt"/>
              <a:buAutoNum type="arabicPeriod"/>
            </a:pPr>
            <a:r>
              <a:rPr lang="en-US" b="1" u="sng" dirty="0">
                <a:solidFill>
                  <a:srgbClr val="FFFFCC"/>
                </a:solidFill>
              </a:rPr>
              <a:t>Response  to problem passages</a:t>
            </a:r>
          </a:p>
        </p:txBody>
      </p:sp>
      <p:pic>
        <p:nvPicPr>
          <p:cNvPr id="4" name="Picture 3"/>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457200" y="1600205"/>
            <a:ext cx="2915777" cy="365760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3990360" y="3962292"/>
            <a:ext cx="4462659" cy="2591025"/>
          </a:xfrm>
          <a:prstGeom prst="rect">
            <a:avLst/>
          </a:prstGeom>
        </p:spPr>
      </p:pic>
    </p:spTree>
    <p:extLst>
      <p:ext uri="{BB962C8B-B14F-4D97-AF65-F5344CB8AC3E}">
        <p14:creationId xmlns:p14="http://schemas.microsoft.com/office/powerpoint/2010/main" xmlns="" val="396986860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3191</TotalTime>
  <Words>4150</Words>
  <Application>Microsoft Office PowerPoint</Application>
  <PresentationFormat>On-screen Show (4:3)</PresentationFormat>
  <Paragraphs>583</Paragraphs>
  <Slides>85</Slides>
  <Notes>21</Notes>
  <HiddenSlides>0</HiddenSlides>
  <MMClips>0</MMClips>
  <ScaleCrop>false</ScaleCrop>
  <HeadingPairs>
    <vt:vector size="4" baseType="variant">
      <vt:variant>
        <vt:lpstr>Theme</vt:lpstr>
      </vt:variant>
      <vt:variant>
        <vt:i4>1</vt:i4>
      </vt:variant>
      <vt:variant>
        <vt:lpstr>Slide Titles</vt:lpstr>
      </vt:variant>
      <vt:variant>
        <vt:i4>85</vt:i4>
      </vt:variant>
    </vt:vector>
  </HeadingPairs>
  <TitlesOfParts>
    <vt:vector size="86" baseType="lpstr">
      <vt:lpstr>1_Office Theme</vt:lpstr>
      <vt:lpstr>Soteriology Session 30  </vt:lpstr>
      <vt:lpstr>Soteriology Overview</vt:lpstr>
      <vt:lpstr>Soteriology Overview</vt:lpstr>
      <vt:lpstr>Definition of Eternal Security</vt:lpstr>
      <vt:lpstr>Eternal Security Outline</vt:lpstr>
      <vt:lpstr>Eternal Security Outline</vt:lpstr>
      <vt:lpstr>Evidence for Eternal Security</vt:lpstr>
      <vt:lpstr>Evidence for Eternal Security</vt:lpstr>
      <vt:lpstr>Eternal Security Outline</vt:lpstr>
      <vt:lpstr>Introduction</vt:lpstr>
      <vt:lpstr>Response to Problem Passages</vt:lpstr>
      <vt:lpstr>Response to Problem Passages</vt:lpstr>
      <vt:lpstr>Response to Problem Passages</vt:lpstr>
      <vt:lpstr>1. OT Passages</vt:lpstr>
      <vt:lpstr>Response to Problem Passages</vt:lpstr>
      <vt:lpstr>2. Passages From Matthew</vt:lpstr>
      <vt:lpstr>2. Passages From Matthew</vt:lpstr>
      <vt:lpstr>Slide 18</vt:lpstr>
      <vt:lpstr>Slide 19</vt:lpstr>
      <vt:lpstr>2. Passages From Matthew</vt:lpstr>
      <vt:lpstr>Slide 21</vt:lpstr>
      <vt:lpstr>Slide 22</vt:lpstr>
      <vt:lpstr>2. Passages From Matthew</vt:lpstr>
      <vt:lpstr>Slide 24</vt:lpstr>
      <vt:lpstr>Origin of the Universal Church</vt:lpstr>
      <vt:lpstr>2. Passages From Matthew</vt:lpstr>
      <vt:lpstr>Slide 27</vt:lpstr>
      <vt:lpstr>Matthew and the Kingdom</vt:lpstr>
      <vt:lpstr>Slide 29</vt:lpstr>
      <vt:lpstr>Slide 30</vt:lpstr>
      <vt:lpstr>2. Passages From Matthew</vt:lpstr>
      <vt:lpstr>Slide 32</vt:lpstr>
      <vt:lpstr>Matthew 12:31-32</vt:lpstr>
      <vt:lpstr>Matthew 12:31-32</vt:lpstr>
      <vt:lpstr>Matthew 12:31-32</vt:lpstr>
      <vt:lpstr>II. Five Key Questions (Matt. 12:31-32)</vt:lpstr>
      <vt:lpstr>II. Five Key Questions (Matt. 12:31-32)</vt:lpstr>
      <vt:lpstr>II. Five Key Questions (Matt. 12:31-32)</vt:lpstr>
      <vt:lpstr>II. Five Key Questions (Matt. 12:31-32)</vt:lpstr>
      <vt:lpstr>II. Five Key Questions (Matt. 12:31-32)</vt:lpstr>
      <vt:lpstr>II. Five Key Questions (Matt. 12:31-32)</vt:lpstr>
      <vt:lpstr>II. Five Key Questions (Matt. 12:31-32)</vt:lpstr>
      <vt:lpstr>Slide 43</vt:lpstr>
      <vt:lpstr>Slide 44</vt:lpstr>
      <vt:lpstr>Slide 45</vt:lpstr>
      <vt:lpstr>Exodus 19:5-6</vt:lpstr>
      <vt:lpstr>Six Parts of a Suzerain-Vassal Treaty*  in Deuteronomy</vt:lpstr>
      <vt:lpstr>Six Parts of a Suzerain-Vassal Treaty*  in Deuteronomy</vt:lpstr>
      <vt:lpstr>Matthew and the Kingdom</vt:lpstr>
      <vt:lpstr>Matthew and the Kingdom</vt:lpstr>
      <vt:lpstr>OT PROPHETS DESCRIBE THE KINGDOM</vt:lpstr>
      <vt:lpstr>Matthew and the Kingdom</vt:lpstr>
      <vt:lpstr>MESSENGERS OF THE KINGDOM</vt:lpstr>
      <vt:lpstr>Matthew and the Kingdom</vt:lpstr>
      <vt:lpstr>Matthew and the Kingdom</vt:lpstr>
      <vt:lpstr>Matthew and the Kingdom</vt:lpstr>
      <vt:lpstr>Matthew and the Kingdom</vt:lpstr>
      <vt:lpstr>Slide 58</vt:lpstr>
      <vt:lpstr>Matthew Outline</vt:lpstr>
      <vt:lpstr>Matthew Outline</vt:lpstr>
      <vt:lpstr>Matthew and the Kingdom</vt:lpstr>
      <vt:lpstr>II. Five Key Questions (Matt. 12:31-32)</vt:lpstr>
      <vt:lpstr>II. Five Key Questions (Matt. 12:31-32)</vt:lpstr>
      <vt:lpstr>II. Five Key Questions (Matt. 12:31-32)</vt:lpstr>
      <vt:lpstr>Committing Blasphemy Against the Holy Sprit Today?</vt:lpstr>
      <vt:lpstr>II. Five Key Questions (Matt. 12:31-32)</vt:lpstr>
      <vt:lpstr>II. Five Key Questions (Matt. 12:31-32)</vt:lpstr>
      <vt:lpstr>Arnold Fruchtenbaum, Israelology, pg. 617</vt:lpstr>
      <vt:lpstr>Slide 69</vt:lpstr>
      <vt:lpstr>Matthew 12:31-32</vt:lpstr>
      <vt:lpstr>III. Summary</vt:lpstr>
      <vt:lpstr>Matthew 12:31-32</vt:lpstr>
      <vt:lpstr>Seven Suicides of the Bible</vt:lpstr>
      <vt:lpstr>Seven Suicides of the Bible</vt:lpstr>
      <vt:lpstr>Seven Suicides of the Bible</vt:lpstr>
      <vt:lpstr>Slide 76</vt:lpstr>
      <vt:lpstr>Slide 77</vt:lpstr>
      <vt:lpstr>2. Passages From Matthew</vt:lpstr>
      <vt:lpstr>Slide 79</vt:lpstr>
      <vt:lpstr>2. Passages From Matthew</vt:lpstr>
      <vt:lpstr>Slide 81</vt:lpstr>
      <vt:lpstr>Angelic Salvation?</vt:lpstr>
      <vt:lpstr>Slide 83</vt:lpstr>
      <vt:lpstr>CONCLUSION</vt:lpstr>
      <vt:lpstr>2. Passages From Matthew</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Soteriology Session 7</dc:title>
  <dc:creator>Jim McGowan</dc:creator>
  <cp:lastModifiedBy>Andy Woods</cp:lastModifiedBy>
  <cp:revision>280</cp:revision>
  <cp:lastPrinted>2016-05-04T00:54:07Z</cp:lastPrinted>
  <dcterms:created xsi:type="dcterms:W3CDTF">2016-02-18T16:07:28Z</dcterms:created>
  <dcterms:modified xsi:type="dcterms:W3CDTF">2016-09-01T19:05:19Z</dcterms:modified>
</cp:coreProperties>
</file>