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791" r:id="rId2"/>
    <p:sldId id="792" r:id="rId3"/>
    <p:sldId id="793" r:id="rId4"/>
    <p:sldId id="795" r:id="rId5"/>
    <p:sldId id="796" r:id="rId6"/>
    <p:sldId id="884" r:id="rId7"/>
    <p:sldId id="798" r:id="rId8"/>
    <p:sldId id="799" r:id="rId9"/>
    <p:sldId id="886" r:id="rId10"/>
    <p:sldId id="818" r:id="rId11"/>
    <p:sldId id="806" r:id="rId12"/>
    <p:sldId id="823" r:id="rId13"/>
    <p:sldId id="824" r:id="rId14"/>
    <p:sldId id="808" r:id="rId15"/>
    <p:sldId id="836" r:id="rId16"/>
    <p:sldId id="965" r:id="rId17"/>
    <p:sldId id="964" r:id="rId18"/>
    <p:sldId id="956" r:id="rId19"/>
    <p:sldId id="957" r:id="rId20"/>
    <p:sldId id="958" r:id="rId21"/>
    <p:sldId id="959" r:id="rId22"/>
    <p:sldId id="960" r:id="rId23"/>
    <p:sldId id="845" r:id="rId24"/>
    <p:sldId id="863" r:id="rId25"/>
    <p:sldId id="864" r:id="rId26"/>
    <p:sldId id="846" r:id="rId27"/>
    <p:sldId id="961" r:id="rId28"/>
    <p:sldId id="962" r:id="rId29"/>
    <p:sldId id="889" r:id="rId30"/>
    <p:sldId id="963" r:id="rId31"/>
    <p:sldId id="952" r:id="rId32"/>
    <p:sldId id="868" r:id="rId33"/>
    <p:sldId id="870" r:id="rId34"/>
    <p:sldId id="888" r:id="rId35"/>
    <p:sldId id="954" r:id="rId3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399FF"/>
    <a:srgbClr val="FF99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309" autoAdjust="0"/>
  </p:normalViewPr>
  <p:slideViewPr>
    <p:cSldViewPr snapToGrid="0">
      <p:cViewPr varScale="1">
        <p:scale>
          <a:sx n="80" d="100"/>
          <a:sy n="80" d="100"/>
        </p:scale>
        <p:origin x="1032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r>
              <a:rPr lang="en-US"/>
              <a:t>Dr. Andy Woods - Soteriology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E78D141F-99F3-4835-A0AF-B05F77794DD5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r>
              <a:rPr lang="en-US"/>
              <a:t>Sugar Land Bible Church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F4AC4ED8-28FA-4E09-BFBE-27FC893FBB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2652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r>
              <a:rPr lang="en-US"/>
              <a:t>Dr. Andy Woods - Soteriology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890A1E49-7911-446F-8B3D-BE0176067052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r>
              <a:rPr lang="en-US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685F063A-EE40-4242-B79D-A02668FB9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2649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97013" y="1200150"/>
            <a:ext cx="4321175" cy="32400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76" indent="-30776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1042" indent="-2462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23458" indent="-2462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15876" indent="-2462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08293" indent="-2462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709" indent="-2462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93126" indent="-2462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85543" indent="-2462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66529">
              <a:defRPr/>
            </a:pPr>
            <a:fld id="{6EFDF370-5B17-48A8-9185-C4FE029F2F51}" type="slidenum">
              <a:rPr lang="en-US" altLang="en-US" sz="1900" kern="0">
                <a:latin typeface="Calibri" panose="020F0502020204030204" pitchFamily="34" charset="0"/>
              </a:rPr>
              <a:pPr defTabSz="966529">
                <a:defRPr/>
              </a:pPr>
              <a:t>1</a:t>
            </a:fld>
            <a:endParaRPr lang="en-US" altLang="en-US" sz="1900" kern="0" dirty="0"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 dirty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 dirty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1390813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BF6FB9-118F-4E3B-9F48-D45338C591BB}" type="slidenum">
              <a:rPr lang="en-US" altLang="en-US" smtClean="0">
                <a:cs typeface="Arial" charset="0"/>
              </a:rPr>
              <a:pPr/>
              <a:t>8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11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2792A-E7A1-4290-8036-CC456AECA72A}" type="datetimeFigureOut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169B7-9F62-44E4-8103-23CFE8D0D6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31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D715B-B684-43CC-8C64-B61C94215F5D}" type="datetimeFigureOut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8E0B8-9F60-4048-B105-8887EF3161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76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3003A-0C19-4603-8D13-5739629E01B2}" type="datetimeFigureOut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E2F54-E34F-4A08-BE02-4C5F51A6F9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860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9" rIns="92075" bIns="46039" anchor="ctr"/>
          <a:lstStyle/>
          <a:p>
            <a:pPr eaLnBrk="0" hangingPunct="0">
              <a:defRPr/>
            </a:pPr>
            <a:endParaRPr lang="en-US" sz="44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891" indent="-342891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908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23018-53E6-4AA9-AD86-328F49299C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06F1A-3CC2-486F-8283-C15BA35A9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6081A-6350-412E-995A-C22BE8B4AB16}" type="datetimeFigureOut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F0298-CB8E-4A11-A6BA-6658D4C9F7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0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33DF-0EE4-40FE-B09B-D3484C6EB3DF}" type="datetimeFigureOut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956F5-5E93-47D1-B1A3-E678194BC9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05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DB46E-A7AB-40D3-9EBB-A3D4156AF76B}" type="datetimeFigureOut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D037-37CF-4746-B046-7744609F08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64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24874-5C76-43C3-9F0F-3C2B8A2FD737}" type="datetimeFigureOut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5140A-CB23-4DF5-B380-574465E0B3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32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E054F-30EF-414B-979C-F3D27C571A78}" type="datetimeFigureOut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C1A56-6BA5-4EF4-AE6E-4B7E733150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4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048B8-B8BC-4BF8-8DB0-8C6A4906B474}" type="datetimeFigureOut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4A3F3-2789-4DBF-92CA-32AF01B2D2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13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F97EE-B804-4546-B123-D092BDC4C92E}" type="datetimeFigureOut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3E788-3C1E-4322-8553-F3B4C70864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75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9B1B-6534-4491-A593-28246C6B9D95}" type="datetimeFigureOut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E630-9A72-452C-8AF9-38F0545DCB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93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65B563-3F22-4731-AC79-DA6FA3F3BE5C}" type="datetimeFigureOut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3F1083-A0A1-40DA-BE8C-0E73FAD27C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10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3124200" y="685800"/>
            <a:ext cx="2895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</a:t>
            </a:r>
            <a:b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31  </a:t>
            </a:r>
            <a:endParaRPr lang="en-US" alt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838200" y="4572000"/>
            <a:ext cx="7467600" cy="1752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Dr. Andy Woods</a:t>
            </a:r>
          </a:p>
          <a:p>
            <a:pPr eaLnBrk="1" hangingPunct="1"/>
            <a:endParaRPr lang="en-US" altLang="en-US" sz="20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000" dirty="0">
                <a:solidFill>
                  <a:schemeClr val="bg1"/>
                </a:solidFill>
              </a:rPr>
              <a:t>Senior Pastor – Sugar Land Bible Church</a:t>
            </a:r>
          </a:p>
          <a:p>
            <a:pPr eaLnBrk="1" hangingPunct="1"/>
            <a:r>
              <a:rPr lang="en-US" altLang="en-US" sz="2000" dirty="0">
                <a:solidFill>
                  <a:schemeClr val="bg1"/>
                </a:solidFill>
              </a:rPr>
              <a:t>Professor of Bible &amp; Theology – College of Biblical Studies </a:t>
            </a:r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6366" y="2362200"/>
            <a:ext cx="1311275" cy="1828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000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2641"/>
          </a:xfrm>
        </p:spPr>
        <p:txBody>
          <a:bodyPr/>
          <a:lstStyle/>
          <a:p>
            <a:r>
              <a:rPr lang="en-US" sz="3600" dirty="0">
                <a:solidFill>
                  <a:srgbClr val="00FFFF"/>
                </a:solidFill>
                <a:latin typeface="+mn-lt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524" y="1140643"/>
            <a:ext cx="6155703" cy="5519237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3600"/>
              </a:spcAft>
              <a:buClr>
                <a:srgbClr val="66FFFF"/>
              </a:buClr>
            </a:pPr>
            <a:r>
              <a:rPr lang="en-US" dirty="0">
                <a:solidFill>
                  <a:schemeClr val="bg1"/>
                </a:solidFill>
              </a:rPr>
              <a:t>Rejoice?</a:t>
            </a:r>
          </a:p>
          <a:p>
            <a:pPr marL="461963" indent="-461963">
              <a:spcBef>
                <a:spcPts val="0"/>
              </a:spcBef>
              <a:spcAft>
                <a:spcPts val="3600"/>
              </a:spcAft>
              <a:buClr>
                <a:srgbClr val="66FFFF"/>
              </a:buClr>
            </a:pPr>
            <a:r>
              <a:rPr lang="en-US" dirty="0">
                <a:solidFill>
                  <a:schemeClr val="bg1"/>
                </a:solidFill>
              </a:rPr>
              <a:t>Jacob Arminius (1560‒1609)</a:t>
            </a:r>
          </a:p>
          <a:p>
            <a:pPr marL="461963" indent="-461963">
              <a:spcBef>
                <a:spcPts val="0"/>
              </a:spcBef>
              <a:spcAft>
                <a:spcPts val="3600"/>
              </a:spcAft>
              <a:buClr>
                <a:srgbClr val="66FFFF"/>
              </a:buClr>
            </a:pPr>
            <a:r>
              <a:rPr lang="en-US" dirty="0">
                <a:solidFill>
                  <a:schemeClr val="bg1"/>
                </a:solidFill>
              </a:rPr>
              <a:t>Harmonization</a:t>
            </a:r>
          </a:p>
          <a:p>
            <a:pPr marL="461963" indent="-461963">
              <a:spcBef>
                <a:spcPts val="0"/>
              </a:spcBef>
              <a:spcAft>
                <a:spcPts val="3600"/>
              </a:spcAft>
              <a:buClr>
                <a:srgbClr val="66FFFF"/>
              </a:buClr>
            </a:pPr>
            <a:r>
              <a:rPr lang="en-US" dirty="0">
                <a:solidFill>
                  <a:schemeClr val="bg1"/>
                </a:solidFill>
              </a:rPr>
              <a:t>The Bible cannot contradict itself</a:t>
            </a:r>
          </a:p>
          <a:p>
            <a:pPr marL="461963" indent="-461963">
              <a:spcBef>
                <a:spcPts val="0"/>
              </a:spcBef>
              <a:spcAft>
                <a:spcPts val="3600"/>
              </a:spcAft>
              <a:buClr>
                <a:srgbClr val="66FFFF"/>
              </a:buClr>
            </a:pPr>
            <a:r>
              <a:rPr lang="en-US" dirty="0">
                <a:solidFill>
                  <a:schemeClr val="bg1"/>
                </a:solidFill>
              </a:rPr>
              <a:t>Biblical order</a:t>
            </a:r>
          </a:p>
        </p:txBody>
      </p:sp>
      <p:pic>
        <p:nvPicPr>
          <p:cNvPr id="4" name="Picture 2" descr="http://forum.remonstranten-berlin.de/uploads/2010/02/aminius_achterka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4735" y="1288843"/>
            <a:ext cx="2208742" cy="3011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376518" y="256471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Response to Problem Passages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245097" y="1622114"/>
            <a:ext cx="4902843" cy="3873724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OT Passages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Passages from Matthew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Passages from John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Passages from Acts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Passages from Paul</a:t>
            </a:r>
          </a:p>
        </p:txBody>
      </p:sp>
      <p:pic>
        <p:nvPicPr>
          <p:cNvPr id="1026" name="Picture 2" descr="http://forum.remonstranten-berlin.de/uploads/2010/02/aminius_achterka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7940" y="1633755"/>
            <a:ext cx="3656688" cy="4985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3004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245097" y="1602556"/>
            <a:ext cx="8429672" cy="4315563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  <a:buFont typeface="+mj-lt"/>
              <a:buAutoNum type="arabicPeriod" startAt="6"/>
              <a:defRPr/>
            </a:pPr>
            <a:r>
              <a:rPr lang="en-US" altLang="en-US" dirty="0">
                <a:solidFill>
                  <a:schemeClr val="bg1"/>
                </a:solidFill>
              </a:rPr>
              <a:t>Passages from James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  <a:buFont typeface="+mj-lt"/>
              <a:buAutoNum type="arabicPeriod" startAt="6"/>
              <a:defRPr/>
            </a:pPr>
            <a:r>
              <a:rPr lang="en-US" altLang="en-US" dirty="0">
                <a:solidFill>
                  <a:schemeClr val="bg1"/>
                </a:solidFill>
              </a:rPr>
              <a:t>Passages from Hebrews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  <a:buFont typeface="+mj-lt"/>
              <a:buAutoNum type="arabicPeriod" startAt="6"/>
              <a:defRPr/>
            </a:pPr>
            <a:r>
              <a:rPr lang="en-US" altLang="en-US" dirty="0">
                <a:solidFill>
                  <a:schemeClr val="bg1"/>
                </a:solidFill>
              </a:rPr>
              <a:t>Passages from 2 Peter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  <a:buFont typeface="+mj-lt"/>
              <a:buAutoNum type="arabicPeriod" startAt="6"/>
              <a:defRPr/>
            </a:pPr>
            <a:r>
              <a:rPr lang="en-US" altLang="en-US" dirty="0">
                <a:solidFill>
                  <a:schemeClr val="bg1"/>
                </a:solidFill>
              </a:rPr>
              <a:t>Passages from 1 John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  <a:buFont typeface="+mj-lt"/>
              <a:buAutoNum type="arabicPeriod" startAt="6"/>
              <a:defRPr/>
            </a:pPr>
            <a:r>
              <a:rPr lang="en-US" altLang="en-US" dirty="0">
                <a:solidFill>
                  <a:schemeClr val="bg1"/>
                </a:solidFill>
              </a:rPr>
              <a:t>Passages from Revelation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  <a:buFont typeface="+mj-lt"/>
              <a:buAutoNum type="arabicPeriod" startAt="6"/>
              <a:defRPr/>
            </a:pPr>
            <a:r>
              <a:rPr lang="en-US" altLang="en-US" dirty="0">
                <a:solidFill>
                  <a:schemeClr val="bg1"/>
                </a:solidFill>
              </a:rPr>
              <a:t>Miscellaneous argument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6"/>
              <a:defRPr/>
            </a:pPr>
            <a:endParaRPr lang="en-US" altLang="en-US" sz="2800" dirty="0">
              <a:solidFill>
                <a:schemeClr val="bg1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6"/>
              <a:defRPr/>
            </a:pPr>
            <a:endParaRPr lang="en-US" altLang="en-US" sz="2800" dirty="0">
              <a:solidFill>
                <a:schemeClr val="bg1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6"/>
              <a:defRPr/>
            </a:pPr>
            <a:endParaRPr lang="en-US" altLang="en-US" sz="2800" dirty="0">
              <a:solidFill>
                <a:schemeClr val="bg1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6"/>
              <a:defRPr/>
            </a:pP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6518" y="256471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Response to Problem Passages</a:t>
            </a:r>
          </a:p>
        </p:txBody>
      </p:sp>
      <p:pic>
        <p:nvPicPr>
          <p:cNvPr id="7" name="Picture 2" descr="http://forum.remonstranten-berlin.de/uploads/2010/02/aminius_achterka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7940" y="1633755"/>
            <a:ext cx="3656688" cy="4985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0042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376518" y="256471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Response to Problem Passages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245097" y="1622114"/>
            <a:ext cx="4902843" cy="3873724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b="1" u="sng" dirty="0">
                <a:solidFill>
                  <a:srgbClr val="FFFFCC"/>
                </a:solidFill>
              </a:rPr>
              <a:t>OT Passages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Passages from Matthew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Passages from John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Passages from Acts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Passages from Paul</a:t>
            </a:r>
          </a:p>
        </p:txBody>
      </p:sp>
      <p:pic>
        <p:nvPicPr>
          <p:cNvPr id="1026" name="Picture 2" descr="http://forum.remonstranten-berlin.de/uploads/2010/02/aminius_achterka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7940" y="1633755"/>
            <a:ext cx="3656688" cy="4985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8193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39518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OT Passages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254524" y="1143001"/>
            <a:ext cx="8420245" cy="5531176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Adam &amp; Eve (Gen. 1‒3)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AutoNum type="alphaLcPeriod"/>
              <a:defRPr/>
            </a:pPr>
            <a:r>
              <a:rPr lang="en-US" altLang="en-US" dirty="0" err="1">
                <a:solidFill>
                  <a:schemeClr val="bg1"/>
                </a:solidFill>
              </a:rPr>
              <a:t>Nadab</a:t>
            </a:r>
            <a:r>
              <a:rPr lang="en-US" altLang="en-US" dirty="0">
                <a:solidFill>
                  <a:schemeClr val="bg1"/>
                </a:solidFill>
              </a:rPr>
              <a:t> &amp; </a:t>
            </a:r>
            <a:r>
              <a:rPr lang="en-US" altLang="en-US" dirty="0" err="1">
                <a:solidFill>
                  <a:schemeClr val="bg1"/>
                </a:solidFill>
              </a:rPr>
              <a:t>Abihu</a:t>
            </a:r>
            <a:r>
              <a:rPr lang="en-US" altLang="en-US" dirty="0">
                <a:solidFill>
                  <a:schemeClr val="bg1"/>
                </a:solidFill>
              </a:rPr>
              <a:t> (Lev. 10:1-2)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AutoNum type="alphaLcPeriod"/>
              <a:defRPr/>
            </a:pPr>
            <a:r>
              <a:rPr lang="en-US" altLang="en-US" dirty="0" err="1">
                <a:solidFill>
                  <a:schemeClr val="bg1"/>
                </a:solidFill>
              </a:rPr>
              <a:t>Korah’s</a:t>
            </a:r>
            <a:r>
              <a:rPr lang="en-US" altLang="en-US" dirty="0">
                <a:solidFill>
                  <a:schemeClr val="bg1"/>
                </a:solidFill>
              </a:rPr>
              <a:t> rebellion (Num. 16)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Joshua 24:20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Saul (1 Sam. 16:14; 28; 1 Chron. 10:13-14)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Solomon (1 </a:t>
            </a:r>
            <a:r>
              <a:rPr lang="en-US" altLang="en-US" dirty="0" err="1">
                <a:solidFill>
                  <a:schemeClr val="bg1"/>
                </a:solidFill>
              </a:rPr>
              <a:t>Kgs</a:t>
            </a:r>
            <a:r>
              <a:rPr lang="en-US" altLang="en-US" dirty="0">
                <a:solidFill>
                  <a:schemeClr val="bg1"/>
                </a:solidFill>
              </a:rPr>
              <a:t>. 11)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David (Ps. 51:11)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Ezekiel 18:20</a:t>
            </a:r>
          </a:p>
        </p:txBody>
      </p:sp>
      <p:pic>
        <p:nvPicPr>
          <p:cNvPr id="5" name="Picture 2" descr="http://forum.remonstranten-berlin.de/uploads/2010/02/aminius_achterka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0759" y="557203"/>
            <a:ext cx="2208742" cy="30114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3004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376518" y="256471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Response to Problem Passages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245097" y="1622114"/>
            <a:ext cx="4902843" cy="3873724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OT Passages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b="1" u="sng" dirty="0">
                <a:solidFill>
                  <a:srgbClr val="FFFFCC"/>
                </a:solidFill>
              </a:rPr>
              <a:t>Passages from Matthew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Passages from John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Passages from Acts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Passages from Paul</a:t>
            </a:r>
          </a:p>
        </p:txBody>
      </p:sp>
      <p:pic>
        <p:nvPicPr>
          <p:cNvPr id="1026" name="Picture 2" descr="http://forum.remonstranten-berlin.de/uploads/2010/02/aminius_achterka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7940" y="1633755"/>
            <a:ext cx="3656688" cy="4985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3004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457200" y="26470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Passages From Matthew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651571" y="1600199"/>
            <a:ext cx="4257318" cy="4487778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6:14-15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7:21-23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8:11-12; 25:30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10:32-33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12:31-32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24:13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25:41</a:t>
            </a:r>
          </a:p>
        </p:txBody>
      </p:sp>
      <p:pic>
        <p:nvPicPr>
          <p:cNvPr id="5" name="Picture 2" descr="http://forum.remonstranten-berlin.de/uploads/2010/02/aminius_achterka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6558" y="1720827"/>
            <a:ext cx="2843224" cy="3876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51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457200" y="26470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Passages From Matthew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651571" y="1600199"/>
            <a:ext cx="4257318" cy="4487778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b="1" u="sng" dirty="0">
                <a:solidFill>
                  <a:srgbClr val="FFFFCC"/>
                </a:solidFill>
              </a:rPr>
              <a:t>Matt. 6:14-15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7:21-23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8:11-12; 25:30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10:32-33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12:31-32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24:13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25:41</a:t>
            </a:r>
          </a:p>
        </p:txBody>
      </p:sp>
      <p:pic>
        <p:nvPicPr>
          <p:cNvPr id="5" name="Picture 2" descr="http://forum.remonstranten-berlin.de/uploads/2010/02/aminius_achterka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6558" y="1720827"/>
            <a:ext cx="2843224" cy="3876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51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457200" y="26470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Passages From Matthew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651571" y="1600199"/>
            <a:ext cx="4257318" cy="4487778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6:14-15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b="1" u="sng" dirty="0">
                <a:solidFill>
                  <a:srgbClr val="FFFFCC"/>
                </a:solidFill>
              </a:rPr>
              <a:t>Matt. 7:21-23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8:11-12; 25:30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10:32-33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12:31-32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24:13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25:41</a:t>
            </a:r>
          </a:p>
        </p:txBody>
      </p:sp>
      <p:pic>
        <p:nvPicPr>
          <p:cNvPr id="5" name="Picture 2" descr="http://forum.remonstranten-berlin.de/uploads/2010/02/aminius_achterka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6558" y="1720827"/>
            <a:ext cx="2843224" cy="3876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51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457200" y="26470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Passages From Matthew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651571" y="1600199"/>
            <a:ext cx="4257318" cy="4487778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6:14-15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7:21-23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b="1" u="sng" dirty="0">
                <a:solidFill>
                  <a:srgbClr val="FFFFCC"/>
                </a:solidFill>
              </a:rPr>
              <a:t>Matt. 8:11-12; 25:30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10:32-33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12:31-32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24:13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25:41</a:t>
            </a:r>
          </a:p>
        </p:txBody>
      </p:sp>
      <p:pic>
        <p:nvPicPr>
          <p:cNvPr id="5" name="Picture 2" descr="http://forum.remonstranten-berlin.de/uploads/2010/02/aminius_achterka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6558" y="1720827"/>
            <a:ext cx="2843224" cy="3876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51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FFFF"/>
                </a:solidFill>
              </a:rPr>
              <a:t>Soteriology Overview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333501" y="1600202"/>
            <a:ext cx="6591300" cy="45259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Election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Atonement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 words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one condition of salvation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of salvation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Eternal security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Faulty views of salvation</a:t>
            </a:r>
          </a:p>
        </p:txBody>
      </p:sp>
    </p:spTree>
    <p:extLst>
      <p:ext uri="{BB962C8B-B14F-4D97-AF65-F5344CB8AC3E}">
        <p14:creationId xmlns:p14="http://schemas.microsoft.com/office/powerpoint/2010/main" val="1193890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6" y="163516"/>
            <a:ext cx="8791575" cy="653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210207" y="239980"/>
            <a:ext cx="8586952" cy="473975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Matt. 8:11-12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kern="0" dirty="0">
                <a:solidFill>
                  <a:schemeClr val="bg1"/>
                </a:solidFill>
              </a:rPr>
              <a:t>“</a:t>
            </a:r>
            <a:r>
              <a:rPr lang="en-US" sz="3600" dirty="0">
                <a:solidFill>
                  <a:schemeClr val="bg1"/>
                </a:solidFill>
              </a:rPr>
              <a:t>I say to you that many will come from east and west, and recline </a:t>
            </a:r>
            <a:r>
              <a:rPr lang="en-US" sz="3600" i="1" dirty="0">
                <a:solidFill>
                  <a:schemeClr val="bg1"/>
                </a:solidFill>
              </a:rPr>
              <a:t>at the table</a:t>
            </a:r>
            <a:r>
              <a:rPr lang="en-US" sz="3600" dirty="0">
                <a:solidFill>
                  <a:schemeClr val="bg1"/>
                </a:solidFill>
              </a:rPr>
              <a:t> with Abraham, Isaac and Jacob in the kingdom of heaven; </a:t>
            </a:r>
            <a:r>
              <a:rPr lang="en-US" sz="3600" baseline="30000" dirty="0">
                <a:solidFill>
                  <a:schemeClr val="bg1"/>
                </a:solidFill>
              </a:rPr>
              <a:t>12 </a:t>
            </a:r>
            <a:r>
              <a:rPr lang="en-US" sz="3600" dirty="0">
                <a:solidFill>
                  <a:schemeClr val="bg1"/>
                </a:solidFill>
              </a:rPr>
              <a:t>but the </a:t>
            </a:r>
            <a:r>
              <a:rPr lang="en-US" sz="3600" b="1" u="sng" dirty="0">
                <a:solidFill>
                  <a:srgbClr val="FFFFCC"/>
                </a:solidFill>
              </a:rPr>
              <a:t>sons of the kingdom</a:t>
            </a:r>
            <a:r>
              <a:rPr lang="en-US" sz="3600" b="1" dirty="0">
                <a:solidFill>
                  <a:srgbClr val="FFFFCC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will be </a:t>
            </a:r>
            <a:r>
              <a:rPr lang="en-US" sz="3600" b="1" u="sng" dirty="0">
                <a:solidFill>
                  <a:srgbClr val="FFFFCC"/>
                </a:solidFill>
              </a:rPr>
              <a:t>cast out</a:t>
            </a:r>
            <a:r>
              <a:rPr lang="en-US" sz="3600" dirty="0">
                <a:solidFill>
                  <a:schemeClr val="bg1"/>
                </a:solidFill>
              </a:rPr>
              <a:t> into the outer darkness; in that place there will be </a:t>
            </a:r>
            <a:r>
              <a:rPr lang="en-US" sz="3600" b="1" u="sng" dirty="0">
                <a:solidFill>
                  <a:srgbClr val="FFFFCC"/>
                </a:solidFill>
              </a:rPr>
              <a:t>weeping and gnashing of teeth</a:t>
            </a:r>
            <a:r>
              <a:rPr lang="en-US" sz="3600" dirty="0">
                <a:solidFill>
                  <a:schemeClr val="bg1"/>
                </a:solidFill>
              </a:rPr>
              <a:t>.”</a:t>
            </a:r>
            <a:endParaRPr lang="en-US" altLang="en-US" sz="3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22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82053" y="136354"/>
            <a:ext cx="7772400" cy="1006646"/>
          </a:xfrm>
        </p:spPr>
        <p:txBody>
          <a:bodyPr/>
          <a:lstStyle/>
          <a:p>
            <a:pPr algn="ctr" eaLnBrk="1" hangingPunct="1"/>
            <a:r>
              <a:rPr 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Origin of the Universal Church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474" y="1143000"/>
            <a:ext cx="8963526" cy="5534526"/>
          </a:xfrm>
        </p:spPr>
        <p:txBody>
          <a:bodyPr/>
          <a:lstStyle/>
          <a:p>
            <a:pPr marL="349250" indent="-349250">
              <a:spcBef>
                <a:spcPts val="0"/>
              </a:spcBef>
              <a:spcAft>
                <a:spcPts val="900"/>
              </a:spcAft>
              <a:buClr>
                <a:srgbClr val="66FFFF"/>
              </a:buClr>
              <a:defRPr/>
            </a:pPr>
            <a:r>
              <a:rPr lang="en-US" sz="2800" dirty="0">
                <a:solidFill>
                  <a:schemeClr val="bg1"/>
                </a:solidFill>
              </a:rPr>
              <a:t>Matt 16:18 – future tense</a:t>
            </a:r>
          </a:p>
          <a:p>
            <a:pPr marL="349250" indent="-349250">
              <a:spcBef>
                <a:spcPts val="0"/>
              </a:spcBef>
              <a:spcAft>
                <a:spcPts val="900"/>
              </a:spcAft>
              <a:buClr>
                <a:srgbClr val="66FFFF"/>
              </a:buClr>
              <a:defRPr/>
            </a:pPr>
            <a:r>
              <a:rPr lang="en-US" sz="2800" dirty="0" err="1">
                <a:solidFill>
                  <a:schemeClr val="bg1"/>
                </a:solidFill>
              </a:rPr>
              <a:t>Eph</a:t>
            </a:r>
            <a:r>
              <a:rPr lang="en-US" sz="2800" dirty="0">
                <a:solidFill>
                  <a:schemeClr val="bg1"/>
                </a:solidFill>
              </a:rPr>
              <a:t> 2:14-15; 3:9; Rom 16:25-26; Col 1:26-27 – mystery</a:t>
            </a:r>
          </a:p>
          <a:p>
            <a:pPr marL="349250" indent="-349250">
              <a:spcBef>
                <a:spcPts val="0"/>
              </a:spcBef>
              <a:spcAft>
                <a:spcPts val="900"/>
              </a:spcAft>
              <a:buClr>
                <a:srgbClr val="66FFFF"/>
              </a:buClr>
              <a:defRPr/>
            </a:pPr>
            <a:r>
              <a:rPr lang="en-US" sz="2800" dirty="0" err="1">
                <a:solidFill>
                  <a:schemeClr val="bg1"/>
                </a:solidFill>
              </a:rPr>
              <a:t>Eph</a:t>
            </a:r>
            <a:r>
              <a:rPr lang="en-US" sz="2800" dirty="0">
                <a:solidFill>
                  <a:schemeClr val="bg1"/>
                </a:solidFill>
              </a:rPr>
              <a:t> 1:20-22 – Christ’s headship over church after Ascension </a:t>
            </a:r>
          </a:p>
          <a:p>
            <a:pPr marL="349250" indent="-349250">
              <a:spcBef>
                <a:spcPts val="0"/>
              </a:spcBef>
              <a:spcAft>
                <a:spcPts val="900"/>
              </a:spcAft>
              <a:buClr>
                <a:srgbClr val="66FFFF"/>
              </a:buClr>
              <a:defRPr/>
            </a:pPr>
            <a:r>
              <a:rPr lang="en-US" sz="2800" dirty="0" err="1">
                <a:solidFill>
                  <a:schemeClr val="bg1"/>
                </a:solidFill>
              </a:rPr>
              <a:t>Eph</a:t>
            </a:r>
            <a:r>
              <a:rPr lang="en-US" sz="2800" dirty="0">
                <a:solidFill>
                  <a:schemeClr val="bg1"/>
                </a:solidFill>
              </a:rPr>
              <a:t> 4:7-11 – spiritual gifts after Ascension</a:t>
            </a:r>
          </a:p>
          <a:p>
            <a:pPr marL="349250" indent="-349250">
              <a:spcBef>
                <a:spcPts val="0"/>
              </a:spcBef>
              <a:spcAft>
                <a:spcPts val="900"/>
              </a:spcAft>
              <a:buClr>
                <a:srgbClr val="66FFFF"/>
              </a:buClr>
              <a:defRPr/>
            </a:pPr>
            <a:r>
              <a:rPr lang="en-US" sz="2800" dirty="0">
                <a:solidFill>
                  <a:schemeClr val="bg1"/>
                </a:solidFill>
              </a:rPr>
              <a:t>1 Cor. 12:13 – Spirit’s baptizing ministry</a:t>
            </a:r>
          </a:p>
          <a:p>
            <a:pPr marL="806450" lvl="1" indent="-457200" eaLnBrk="1" hangingPunct="1">
              <a:spcBef>
                <a:spcPts val="0"/>
              </a:spcBef>
              <a:spcAft>
                <a:spcPts val="900"/>
              </a:spcAft>
              <a:buClr>
                <a:srgbClr val="FF99FF"/>
              </a:buClr>
              <a:defRPr/>
            </a:pPr>
            <a:r>
              <a:rPr lang="en-US" dirty="0">
                <a:solidFill>
                  <a:schemeClr val="bg1"/>
                </a:solidFill>
              </a:rPr>
              <a:t>Acts 1:5 – above to begin after Ascension</a:t>
            </a:r>
          </a:p>
          <a:p>
            <a:pPr marL="806450" lvl="1" indent="-457200" eaLnBrk="1" hangingPunct="1">
              <a:spcBef>
                <a:spcPts val="0"/>
              </a:spcBef>
              <a:spcAft>
                <a:spcPts val="900"/>
              </a:spcAft>
              <a:buClr>
                <a:srgbClr val="FF99FF"/>
              </a:buClr>
              <a:defRPr/>
            </a:pPr>
            <a:r>
              <a:rPr lang="en-US" dirty="0">
                <a:solidFill>
                  <a:schemeClr val="bg1"/>
                </a:solidFill>
              </a:rPr>
              <a:t>Acts 11:15-16 – above began in the past</a:t>
            </a:r>
          </a:p>
          <a:p>
            <a:pPr marL="806450" lvl="1" indent="-457200" eaLnBrk="1" hangingPunct="1">
              <a:spcBef>
                <a:spcPts val="0"/>
              </a:spcBef>
              <a:spcAft>
                <a:spcPts val="900"/>
              </a:spcAft>
              <a:buClr>
                <a:srgbClr val="FF99FF"/>
              </a:buClr>
              <a:defRPr/>
            </a:pPr>
            <a:r>
              <a:rPr lang="en-US" dirty="0">
                <a:solidFill>
                  <a:schemeClr val="bg1"/>
                </a:solidFill>
              </a:rPr>
              <a:t>Acts 2 – only place for beginning of Spirit’s baptizing ministry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457200" y="26470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Passages From Matthew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651571" y="1600199"/>
            <a:ext cx="4257318" cy="4487778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6:14-15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7:21-23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8:11-12; 25:30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b="1" u="sng" dirty="0">
                <a:solidFill>
                  <a:srgbClr val="FFFFCC"/>
                </a:solidFill>
              </a:rPr>
              <a:t>Matt. 10:32-33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12:31-32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24:13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25:41</a:t>
            </a:r>
          </a:p>
        </p:txBody>
      </p:sp>
      <p:pic>
        <p:nvPicPr>
          <p:cNvPr id="5" name="Picture 2" descr="http://forum.remonstranten-berlin.de/uploads/2010/02/aminius_achterka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6558" y="1720827"/>
            <a:ext cx="2843224" cy="3876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51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6" y="163516"/>
            <a:ext cx="8791575" cy="653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210207" y="239980"/>
            <a:ext cx="8586952" cy="369331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Matt. 10:32-33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kern="0" dirty="0">
                <a:solidFill>
                  <a:schemeClr val="bg1"/>
                </a:solidFill>
              </a:rPr>
              <a:t>“</a:t>
            </a:r>
            <a:r>
              <a:rPr lang="en-US" sz="3600" dirty="0">
                <a:solidFill>
                  <a:schemeClr val="bg1"/>
                </a:solidFill>
              </a:rPr>
              <a:t>Therefore everyone who confesses Me before men, I will also confess him before My Father who is in heaven. But whoever denies Me before men, I will also deny him before My Father who is in heaven.”</a:t>
            </a:r>
            <a:endParaRPr lang="en-US" altLang="en-US" sz="3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22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5181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and the Kingdom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358190" y="1295400"/>
            <a:ext cx="6759970" cy="3902242"/>
          </a:xfrm>
        </p:spPr>
        <p:txBody>
          <a:bodyPr/>
          <a:lstStyle/>
          <a:p>
            <a:pPr marL="228600" indent="-228600" eaLnBrk="1" hangingPunct="1"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predicted (Isa 11:6-9)</a:t>
            </a:r>
          </a:p>
          <a:p>
            <a:pPr marL="228600" indent="-228600" eaLnBrk="1" hangingPunct="1"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  <a:defRPr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offered (Matt. 3:2; 4:17; 10:5-7)</a:t>
            </a:r>
          </a:p>
          <a:p>
            <a:pPr marL="228600" indent="-228600" eaLnBrk="1" hangingPunct="1"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rejected (Matt. 12:24)</a:t>
            </a:r>
          </a:p>
          <a:p>
            <a:pPr marL="228600" indent="-228600" eaLnBrk="1" hangingPunct="1"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postponed (Matt. 13)</a:t>
            </a:r>
          </a:p>
          <a:p>
            <a:pPr marL="228600" indent="-228600" eaLnBrk="1" hangingPunct="1"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Interim program? (Matt. 16:18; 28:18-20)</a:t>
            </a:r>
          </a:p>
          <a:p>
            <a:pPr marL="228600" indent="-228600" eaLnBrk="1" hangingPunct="1"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ultimately accepted (Matt. 24:14; 25:31)</a:t>
            </a:r>
          </a:p>
        </p:txBody>
      </p:sp>
      <p:pic>
        <p:nvPicPr>
          <p:cNvPr id="144388" name="Picture 4" descr="King_of_Kings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5434" y="1495928"/>
            <a:ext cx="2025645" cy="2743200"/>
          </a:xfrm>
          <a:ln w="38100">
            <a:solidFill>
              <a:srgbClr val="FFC000"/>
            </a:solidFill>
          </a:ln>
        </p:spPr>
      </p:pic>
      <p:sp>
        <p:nvSpPr>
          <p:cNvPr id="86021" name="TextBox 4"/>
          <p:cNvSpPr txBox="1">
            <a:spLocks noChangeArrowheads="1"/>
          </p:cNvSpPr>
          <p:nvPr/>
        </p:nvSpPr>
        <p:spPr bwMode="auto">
          <a:xfrm>
            <a:off x="2785534" y="6243918"/>
            <a:ext cx="3572933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Toussaint, </a:t>
            </a:r>
            <a:r>
              <a:rPr lang="en-US" altLang="en-US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Behold the King</a:t>
            </a:r>
            <a:r>
              <a:rPr lang="en-US" altLang="en-US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18-20</a:t>
            </a:r>
          </a:p>
        </p:txBody>
      </p:sp>
    </p:spTree>
    <p:extLst>
      <p:ext uri="{BB962C8B-B14F-4D97-AF65-F5344CB8AC3E}">
        <p14:creationId xmlns:p14="http://schemas.microsoft.com/office/powerpoint/2010/main" val="2890911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96" y="210033"/>
            <a:ext cx="8590008" cy="64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88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6" y="163516"/>
            <a:ext cx="8791575" cy="653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223654" y="322744"/>
            <a:ext cx="8586952" cy="480131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Matthew 10:5-7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kern="0" dirty="0">
                <a:solidFill>
                  <a:schemeClr val="bg1"/>
                </a:solidFill>
              </a:rPr>
              <a:t>“</a:t>
            </a:r>
            <a:r>
              <a:rPr lang="en-US" sz="3600" dirty="0">
                <a:solidFill>
                  <a:schemeClr val="bg1"/>
                </a:solidFill>
              </a:rPr>
              <a:t>These twelve Jesus sent out after instructing them: “Do not go in </a:t>
            </a:r>
            <a:r>
              <a:rPr lang="en-US" sz="3600" i="1" dirty="0">
                <a:solidFill>
                  <a:schemeClr val="bg1"/>
                </a:solidFill>
              </a:rPr>
              <a:t>the</a:t>
            </a:r>
            <a:r>
              <a:rPr lang="en-US" sz="3600" dirty="0">
                <a:solidFill>
                  <a:schemeClr val="bg1"/>
                </a:solidFill>
              </a:rPr>
              <a:t> way of </a:t>
            </a:r>
            <a:r>
              <a:rPr lang="en-US" sz="3600" i="1" dirty="0">
                <a:solidFill>
                  <a:schemeClr val="bg1"/>
                </a:solidFill>
              </a:rPr>
              <a:t>the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u="sng" dirty="0">
                <a:solidFill>
                  <a:srgbClr val="FFFFCC"/>
                </a:solidFill>
              </a:rPr>
              <a:t>Gentiles</a:t>
            </a:r>
            <a:r>
              <a:rPr lang="en-US" sz="3600" dirty="0">
                <a:solidFill>
                  <a:schemeClr val="bg1"/>
                </a:solidFill>
              </a:rPr>
              <a:t>, and do not enter </a:t>
            </a:r>
            <a:r>
              <a:rPr lang="en-US" sz="3600" i="1" dirty="0">
                <a:solidFill>
                  <a:schemeClr val="bg1"/>
                </a:solidFill>
              </a:rPr>
              <a:t>any</a:t>
            </a:r>
            <a:r>
              <a:rPr lang="en-US" sz="3600" dirty="0">
                <a:solidFill>
                  <a:schemeClr val="bg1"/>
                </a:solidFill>
              </a:rPr>
              <a:t> city of the </a:t>
            </a:r>
            <a:r>
              <a:rPr lang="en-US" sz="3600" b="1" u="sng" dirty="0">
                <a:solidFill>
                  <a:srgbClr val="FFFFCC"/>
                </a:solidFill>
              </a:rPr>
              <a:t>Samaritans</a:t>
            </a:r>
            <a:r>
              <a:rPr lang="en-US" sz="3600" dirty="0">
                <a:solidFill>
                  <a:schemeClr val="bg1"/>
                </a:solidFill>
              </a:rPr>
              <a:t>; </a:t>
            </a:r>
            <a:r>
              <a:rPr lang="en-US" sz="3600" baseline="30000" dirty="0">
                <a:solidFill>
                  <a:schemeClr val="bg1"/>
                </a:solidFill>
              </a:rPr>
              <a:t>6 </a:t>
            </a:r>
            <a:r>
              <a:rPr lang="en-US" sz="3600" dirty="0">
                <a:solidFill>
                  <a:schemeClr val="bg1"/>
                </a:solidFill>
              </a:rPr>
              <a:t>but rather go to the lost sheep of the </a:t>
            </a:r>
            <a:r>
              <a:rPr lang="en-US" sz="3600" b="1" u="sng" dirty="0">
                <a:solidFill>
                  <a:srgbClr val="FFFFCC"/>
                </a:solidFill>
              </a:rPr>
              <a:t>house of Israel</a:t>
            </a:r>
            <a:r>
              <a:rPr lang="en-US" sz="3600" dirty="0">
                <a:solidFill>
                  <a:schemeClr val="bg1"/>
                </a:solidFill>
              </a:rPr>
              <a:t>. </a:t>
            </a:r>
            <a:r>
              <a:rPr lang="en-US" sz="3600" baseline="30000" dirty="0">
                <a:solidFill>
                  <a:schemeClr val="bg1"/>
                </a:solidFill>
              </a:rPr>
              <a:t>7 </a:t>
            </a:r>
            <a:r>
              <a:rPr lang="en-US" sz="3600" dirty="0">
                <a:solidFill>
                  <a:schemeClr val="bg1"/>
                </a:solidFill>
              </a:rPr>
              <a:t>And as you go, preach, saying, ‘The kingdom of heaven is at hand.’”</a:t>
            </a:r>
            <a:endParaRPr lang="en-US" altLang="en-US" sz="3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173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457200" y="26470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Passages From Matthew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651571" y="1600199"/>
            <a:ext cx="4257318" cy="4487778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6:14-15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7:21-23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8:11-12; 25:30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10:32-33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b="1" u="sng" dirty="0">
                <a:solidFill>
                  <a:srgbClr val="FFFFCC"/>
                </a:solidFill>
              </a:rPr>
              <a:t>Matt. 12:31-32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24:13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25:41</a:t>
            </a:r>
          </a:p>
        </p:txBody>
      </p:sp>
      <p:pic>
        <p:nvPicPr>
          <p:cNvPr id="5" name="Picture 2" descr="http://forum.remonstranten-berlin.de/uploads/2010/02/aminius_achterka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6558" y="1720827"/>
            <a:ext cx="2843224" cy="3876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51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457200" y="26470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Passages From Matthew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651571" y="1600199"/>
            <a:ext cx="4257318" cy="4487778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6:14-15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7:21-23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8:11-12; 25:30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10:32-33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12:31-32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b="1" u="sng" dirty="0">
                <a:solidFill>
                  <a:srgbClr val="FFFFCC"/>
                </a:solidFill>
              </a:rPr>
              <a:t>Matt. 24:13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25:41</a:t>
            </a:r>
          </a:p>
        </p:txBody>
      </p:sp>
      <p:pic>
        <p:nvPicPr>
          <p:cNvPr id="5" name="Picture 2" descr="http://forum.remonstranten-berlin.de/uploads/2010/02/aminius_achterka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6558" y="1720827"/>
            <a:ext cx="2843224" cy="3876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510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6" y="163516"/>
            <a:ext cx="8791575" cy="653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76216" y="163635"/>
            <a:ext cx="8791575" cy="235449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en-US" sz="4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Matt. 24:13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kern="0" dirty="0">
                <a:solidFill>
                  <a:schemeClr val="bg1"/>
                </a:solidFill>
              </a:rPr>
              <a:t>“</a:t>
            </a:r>
            <a:r>
              <a:rPr lang="en-US" sz="4400" dirty="0">
                <a:solidFill>
                  <a:schemeClr val="bg1"/>
                </a:solidFill>
              </a:rPr>
              <a:t>But the one who endures to the end, he will be saved.”</a:t>
            </a:r>
            <a:endParaRPr lang="en-US" altLang="en-US" sz="4400" kern="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854" y="2433637"/>
            <a:ext cx="3698293" cy="237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22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FFFF"/>
                </a:solidFill>
              </a:rPr>
              <a:t>Soteriology Overview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2857501"/>
            <a:ext cx="8382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9" rIns="92075" bIns="4603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57229" indent="-857229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VII. Eternal Security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1828801"/>
            <a:ext cx="32004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This Session</a:t>
            </a:r>
            <a:br>
              <a:rPr lang="en-US" altLang="en-US" sz="4400" b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668195" y="4054477"/>
            <a:ext cx="1807617" cy="249872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0314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457200" y="26470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Passages From Matthew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651571" y="1600199"/>
            <a:ext cx="4257318" cy="4487778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6:14-15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7:21-23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8:11-12; 25:30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10:32-33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12:31-32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24:13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b="1" u="sng" dirty="0">
                <a:solidFill>
                  <a:srgbClr val="FFFFCC"/>
                </a:solidFill>
              </a:rPr>
              <a:t>Matt. 25:41</a:t>
            </a:r>
          </a:p>
        </p:txBody>
      </p:sp>
      <p:pic>
        <p:nvPicPr>
          <p:cNvPr id="5" name="Picture 2" descr="http://forum.remonstranten-berlin.de/uploads/2010/02/aminius_achterka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6558" y="1720827"/>
            <a:ext cx="2843224" cy="3876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51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6" y="163516"/>
            <a:ext cx="8791575" cy="653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210207" y="173991"/>
            <a:ext cx="8586952" cy="352404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Matt. 25:41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kern="0" dirty="0">
                <a:solidFill>
                  <a:schemeClr val="bg1"/>
                </a:solidFill>
              </a:rPr>
              <a:t>“</a:t>
            </a:r>
            <a:r>
              <a:rPr lang="en-US" sz="4000" dirty="0">
                <a:solidFill>
                  <a:schemeClr val="bg1"/>
                </a:solidFill>
              </a:rPr>
              <a:t>Then He will also say to those on His left, ‘Depart from Me, accursed ones, into the eternal fire which has been prepared for the devil and his angels.”</a:t>
            </a:r>
            <a:endParaRPr lang="en-US" altLang="en-US" sz="40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22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5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Angelic Salvation?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76454" y="1144255"/>
            <a:ext cx="5279010" cy="4992594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“Because the angels are a company and not a race, they sinned </a:t>
            </a:r>
            <a:r>
              <a:rPr lang="en-US" i="1" dirty="0">
                <a:solidFill>
                  <a:schemeClr val="bg1"/>
                </a:solidFill>
              </a:rPr>
              <a:t>individually</a:t>
            </a:r>
            <a:r>
              <a:rPr lang="en-US" dirty="0">
                <a:solidFill>
                  <a:schemeClr val="bg1"/>
                </a:solidFill>
              </a:rPr>
              <a:t>, and not in some federal head of the race [as was true with humanity's fall in the person of Adam]. It may be that because of this that God made no provision of salvation for the fallen angels.”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14400" y="6256421"/>
            <a:ext cx="731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chemeClr val="bg1"/>
                </a:solidFill>
              </a:rPr>
              <a:t>Thiessen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i="1" dirty="0">
                <a:solidFill>
                  <a:schemeClr val="bg1"/>
                </a:solidFill>
              </a:rPr>
              <a:t>Lectures in ST</a:t>
            </a:r>
            <a:r>
              <a:rPr lang="en-US" dirty="0">
                <a:solidFill>
                  <a:schemeClr val="bg1"/>
                </a:solidFill>
              </a:rPr>
              <a:t>, 134 (emphasis and insertion added</a:t>
            </a:r>
            <a:r>
              <a:rPr lang="en-US" dirty="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09" y="1326677"/>
            <a:ext cx="3384417" cy="253831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89" y="0"/>
            <a:ext cx="8919221" cy="515156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2895600" y="2857500"/>
            <a:ext cx="3352800" cy="1143000"/>
          </a:xfrm>
        </p:spPr>
        <p:txBody>
          <a:bodyPr vert="horz" wrap="square" lIns="92075" tIns="46039" rIns="92075" bIns="46039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5900475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457200" y="26470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Passages From Matthew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651571" y="1600199"/>
            <a:ext cx="4257318" cy="4487778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6:14-15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7:21-23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8:11-12; 25:30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10:32-33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12:31-32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24:13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25:41</a:t>
            </a:r>
          </a:p>
        </p:txBody>
      </p:sp>
      <p:pic>
        <p:nvPicPr>
          <p:cNvPr id="5" name="Picture 2" descr="http://forum.remonstranten-berlin.de/uploads/2010/02/aminius_achterka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6558" y="1720827"/>
            <a:ext cx="2843224" cy="3876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51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FFFF"/>
                </a:solidFill>
                <a:latin typeface="+mn-lt"/>
              </a:rPr>
              <a:t>Definition of Eternal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“Eternal Security means that those who have been </a:t>
            </a:r>
            <a:r>
              <a:rPr lang="en-US" i="1" dirty="0">
                <a:solidFill>
                  <a:schemeClr val="bg1"/>
                </a:solidFill>
              </a:rPr>
              <a:t>genuinely saved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by God’s grace through faith alone in Christ alone </a:t>
            </a:r>
            <a:r>
              <a:rPr lang="en-US" dirty="0">
                <a:solidFill>
                  <a:schemeClr val="bg1"/>
                </a:solidFill>
              </a:rPr>
              <a:t>shall never be in danger of God’s condemnation or loss of salvation but God’s grace and power keep them forever saved and secure.”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8250" y="6359690"/>
            <a:ext cx="676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Dennis Rokser, </a:t>
            </a:r>
            <a:r>
              <a:rPr lang="en-US" i="1" dirty="0">
                <a:solidFill>
                  <a:schemeClr val="bg1"/>
                </a:solidFill>
              </a:rPr>
              <a:t>Shall Never Perish Forever</a:t>
            </a:r>
            <a:r>
              <a:rPr lang="en-US" dirty="0">
                <a:solidFill>
                  <a:schemeClr val="bg1"/>
                </a:solidFill>
              </a:rPr>
              <a:t>, p. 11</a:t>
            </a:r>
          </a:p>
        </p:txBody>
      </p:sp>
      <p:pic>
        <p:nvPicPr>
          <p:cNvPr id="1026" name="Picture 2" descr="dennis-roks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42286"/>
            <a:ext cx="1097280" cy="109728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688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FFFF"/>
                </a:solidFill>
                <a:latin typeface="+mn-lt"/>
              </a:rPr>
              <a:t>Eternal Security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5051" y="1600205"/>
            <a:ext cx="5373279" cy="2792686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Eternal security arguments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Response  to problem passages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00205"/>
            <a:ext cx="2915777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360" y="3962292"/>
            <a:ext cx="4462659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41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FFFF"/>
                </a:solidFill>
                <a:latin typeface="+mn-lt"/>
              </a:rPr>
              <a:t>Eternal Security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5051" y="1600205"/>
            <a:ext cx="5373279" cy="2792686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  <a:buFont typeface="+mj-lt"/>
              <a:buAutoNum type="arabicPeriod"/>
            </a:pPr>
            <a:r>
              <a:rPr lang="en-US" b="1" u="sng" dirty="0">
                <a:solidFill>
                  <a:srgbClr val="FFFFCC"/>
                </a:solidFill>
              </a:rPr>
              <a:t>Eternal security arguments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Response  to problem passages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00205"/>
            <a:ext cx="2915777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360" y="3962292"/>
            <a:ext cx="4462659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08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Evidence for Eternal Security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252663" y="1143000"/>
            <a:ext cx="8674769" cy="5474368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Because self-righteousness did not save us it is not a basis upon which salvation can be lost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Salvation is not given or maintained by works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If a believer can lose eternal life, then how can this life be eternal (John 3:16)?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Bible’s promises guarantee security (John 10:28)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assurance of salvation (1 John 5:14)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believer is predestined for glory (Rom 8:29-30)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Spirit’s seal cannot be broken (Eph 4:30)</a:t>
            </a:r>
          </a:p>
        </p:txBody>
      </p:sp>
    </p:spTree>
    <p:extLst>
      <p:ext uri="{BB962C8B-B14F-4D97-AF65-F5344CB8AC3E}">
        <p14:creationId xmlns:p14="http://schemas.microsoft.com/office/powerpoint/2010/main" val="2383004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Evidence for Eternal Security</a:t>
            </a:r>
          </a:p>
        </p:txBody>
      </p:sp>
      <p:sp>
        <p:nvSpPr>
          <p:cNvPr id="125955" name="Content Placeholder 2"/>
          <p:cNvSpPr>
            <a:spLocks noGrp="1"/>
          </p:cNvSpPr>
          <p:nvPr>
            <p:ph idx="1"/>
          </p:nvPr>
        </p:nvSpPr>
        <p:spPr>
          <a:xfrm>
            <a:off x="240632" y="1143000"/>
            <a:ext cx="8662736" cy="5334000"/>
          </a:xfrm>
        </p:spPr>
        <p:txBody>
          <a:bodyPr/>
          <a:lstStyle/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God keeps us from falling (1 Pet 1:4-5)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Christ’s role as intercessor and advocate (John 17:11-12, 20)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Christ’s death perfectly dealt with all sins (Titus 2:14)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A believer cannot be removed from Christ’s body (1 Cor. 12:13)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Bible does not specify which sins remove salvation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Believers with unfruitful lives still have salvation although lose rewards at the Bema Seat (1 </a:t>
            </a:r>
            <a:r>
              <a:rPr lang="en-US" altLang="en-US" sz="2800" dirty="0" err="1">
                <a:solidFill>
                  <a:schemeClr val="bg1"/>
                </a:solidFill>
              </a:rPr>
              <a:t>Cor</a:t>
            </a:r>
            <a:r>
              <a:rPr lang="en-US" altLang="en-US" sz="2800" dirty="0">
                <a:solidFill>
                  <a:schemeClr val="bg1"/>
                </a:solidFill>
              </a:rPr>
              <a:t> 3:15)</a:t>
            </a:r>
          </a:p>
        </p:txBody>
      </p:sp>
    </p:spTree>
    <p:extLst>
      <p:ext uri="{BB962C8B-B14F-4D97-AF65-F5344CB8AC3E}">
        <p14:creationId xmlns:p14="http://schemas.microsoft.com/office/powerpoint/2010/main" val="165272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FFFF"/>
                </a:solidFill>
                <a:latin typeface="+mn-lt"/>
              </a:rPr>
              <a:t>Eternal Security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5051" y="1600205"/>
            <a:ext cx="5373279" cy="2792686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Eternal security arguments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  <a:buFont typeface="+mj-lt"/>
              <a:buAutoNum type="arabicPeriod"/>
            </a:pPr>
            <a:r>
              <a:rPr lang="en-US" b="1" u="sng" dirty="0">
                <a:solidFill>
                  <a:srgbClr val="FFFFCC"/>
                </a:solidFill>
              </a:rPr>
              <a:t>Response  to problem passages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00205"/>
            <a:ext cx="2915777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360" y="3962292"/>
            <a:ext cx="4462659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686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3258</TotalTime>
  <Words>1114</Words>
  <Application>Microsoft Office PowerPoint</Application>
  <PresentationFormat>On-screen Show (4:3)</PresentationFormat>
  <Paragraphs>193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1_Office Theme</vt:lpstr>
      <vt:lpstr>Soteriology Session 31  </vt:lpstr>
      <vt:lpstr>Soteriology Overview</vt:lpstr>
      <vt:lpstr>Soteriology Overview</vt:lpstr>
      <vt:lpstr>Definition of Eternal Security</vt:lpstr>
      <vt:lpstr>Eternal Security Outline</vt:lpstr>
      <vt:lpstr>Eternal Security Outline</vt:lpstr>
      <vt:lpstr>Evidence for Eternal Security</vt:lpstr>
      <vt:lpstr>Evidence for Eternal Security</vt:lpstr>
      <vt:lpstr>Eternal Security Outline</vt:lpstr>
      <vt:lpstr>Introduction</vt:lpstr>
      <vt:lpstr>Response to Problem Passages</vt:lpstr>
      <vt:lpstr>Response to Problem Passages</vt:lpstr>
      <vt:lpstr>Response to Problem Passages</vt:lpstr>
      <vt:lpstr>1. OT Passages</vt:lpstr>
      <vt:lpstr>Response to Problem Passages</vt:lpstr>
      <vt:lpstr>2. Passages From Matthew</vt:lpstr>
      <vt:lpstr>2. Passages From Matthew</vt:lpstr>
      <vt:lpstr>2. Passages From Matthew</vt:lpstr>
      <vt:lpstr>2. Passages From Matthew</vt:lpstr>
      <vt:lpstr>PowerPoint Presentation</vt:lpstr>
      <vt:lpstr>Origin of the Universal Church</vt:lpstr>
      <vt:lpstr>2. Passages From Matthew</vt:lpstr>
      <vt:lpstr>PowerPoint Presentation</vt:lpstr>
      <vt:lpstr>Matthew and the Kingdom</vt:lpstr>
      <vt:lpstr>PowerPoint Presentation</vt:lpstr>
      <vt:lpstr>PowerPoint Presentation</vt:lpstr>
      <vt:lpstr>2. Passages From Matthew</vt:lpstr>
      <vt:lpstr>2. Passages From Matthew</vt:lpstr>
      <vt:lpstr>PowerPoint Presentation</vt:lpstr>
      <vt:lpstr>2. Passages From Matthew</vt:lpstr>
      <vt:lpstr>PowerPoint Presentation</vt:lpstr>
      <vt:lpstr>Angelic Salvation?</vt:lpstr>
      <vt:lpstr>PowerPoint Presentation</vt:lpstr>
      <vt:lpstr>CONCLUSION</vt:lpstr>
      <vt:lpstr>2. Passages From Matthew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Soteriology Session 7</dc:title>
  <dc:creator>Jim McGowan</dc:creator>
  <cp:lastModifiedBy>Jim McGowan</cp:lastModifiedBy>
  <cp:revision>290</cp:revision>
  <cp:lastPrinted>2016-05-04T00:54:07Z</cp:lastPrinted>
  <dcterms:created xsi:type="dcterms:W3CDTF">2016-02-18T16:07:28Z</dcterms:created>
  <dcterms:modified xsi:type="dcterms:W3CDTF">2016-09-11T15:43:44Z</dcterms:modified>
</cp:coreProperties>
</file>