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0"/>
  </p:notesMasterIdLst>
  <p:handoutMasterIdLst>
    <p:handoutMasterId r:id="rId71"/>
  </p:handoutMasterIdLst>
  <p:sldIdLst>
    <p:sldId id="2067" r:id="rId2"/>
    <p:sldId id="2068" r:id="rId3"/>
    <p:sldId id="2069" r:id="rId4"/>
    <p:sldId id="2070" r:id="rId5"/>
    <p:sldId id="2071" r:id="rId6"/>
    <p:sldId id="2072" r:id="rId7"/>
    <p:sldId id="2073" r:id="rId8"/>
    <p:sldId id="2074" r:id="rId9"/>
    <p:sldId id="2075" r:id="rId10"/>
    <p:sldId id="2076" r:id="rId11"/>
    <p:sldId id="2077" r:id="rId12"/>
    <p:sldId id="2078" r:id="rId13"/>
    <p:sldId id="1974" r:id="rId14"/>
    <p:sldId id="2026" r:id="rId15"/>
    <p:sldId id="2017" r:id="rId16"/>
    <p:sldId id="1766" r:id="rId17"/>
    <p:sldId id="1771" r:id="rId18"/>
    <p:sldId id="2055" r:id="rId19"/>
    <p:sldId id="2027" r:id="rId20"/>
    <p:sldId id="2018" r:id="rId21"/>
    <p:sldId id="2060" r:id="rId22"/>
    <p:sldId id="2019" r:id="rId23"/>
    <p:sldId id="2028" r:id="rId24"/>
    <p:sldId id="2029" r:id="rId25"/>
    <p:sldId id="2062" r:id="rId26"/>
    <p:sldId id="2034" r:id="rId27"/>
    <p:sldId id="2042" r:id="rId28"/>
    <p:sldId id="2043" r:id="rId29"/>
    <p:sldId id="2044" r:id="rId30"/>
    <p:sldId id="2045" r:id="rId31"/>
    <p:sldId id="2083" r:id="rId32"/>
    <p:sldId id="2063" r:id="rId33"/>
    <p:sldId id="1765" r:id="rId34"/>
    <p:sldId id="2021" r:id="rId35"/>
    <p:sldId id="2022" r:id="rId36"/>
    <p:sldId id="2005" r:id="rId37"/>
    <p:sldId id="2023" r:id="rId38"/>
    <p:sldId id="2024" r:id="rId39"/>
    <p:sldId id="1767" r:id="rId40"/>
    <p:sldId id="1768" r:id="rId41"/>
    <p:sldId id="2048" r:id="rId42"/>
    <p:sldId id="2064" r:id="rId43"/>
    <p:sldId id="2049" r:id="rId44"/>
    <p:sldId id="2050" r:id="rId45"/>
    <p:sldId id="2047" r:id="rId46"/>
    <p:sldId id="2079" r:id="rId47"/>
    <p:sldId id="2056" r:id="rId48"/>
    <p:sldId id="2103" r:id="rId49"/>
    <p:sldId id="2059" r:id="rId50"/>
    <p:sldId id="2084" r:id="rId51"/>
    <p:sldId id="2107" r:id="rId52"/>
    <p:sldId id="2108" r:id="rId53"/>
    <p:sldId id="2099" r:id="rId54"/>
    <p:sldId id="2086" r:id="rId55"/>
    <p:sldId id="2087" r:id="rId56"/>
    <p:sldId id="2104" r:id="rId57"/>
    <p:sldId id="2098" r:id="rId58"/>
    <p:sldId id="2096" r:id="rId59"/>
    <p:sldId id="2090" r:id="rId60"/>
    <p:sldId id="2091" r:id="rId61"/>
    <p:sldId id="2097" r:id="rId62"/>
    <p:sldId id="2100" r:id="rId63"/>
    <p:sldId id="2106" r:id="rId64"/>
    <p:sldId id="2102" r:id="rId65"/>
    <p:sldId id="2092" r:id="rId66"/>
    <p:sldId id="2105" r:id="rId67"/>
    <p:sldId id="2093" r:id="rId68"/>
    <p:sldId id="2094" r:id="rId6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FF"/>
    <a:srgbClr val="0099FF"/>
    <a:srgbClr val="FFFF99"/>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3" autoAdjust="0"/>
    <p:restoredTop sz="91654" autoAdjust="0"/>
  </p:normalViewPr>
  <p:slideViewPr>
    <p:cSldViewPr>
      <p:cViewPr varScale="1">
        <p:scale>
          <a:sx n="80" d="100"/>
          <a:sy n="80" d="100"/>
        </p:scale>
        <p:origin x="171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Dr. Andy Woods</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t>9/11/2016</a:t>
            </a:r>
          </a:p>
        </p:txBody>
      </p:sp>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pPr/>
              <a:t>‹#›</a:t>
            </a:fld>
            <a:endParaRPr lang="en-US" alt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Dr. Andy Woods</a:t>
            </a:r>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a:t>9/11/2016</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a:t>Sugar Land Bible Church</a:t>
            </a:r>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3D084339-C7C3-4022-975D-A91B6BCBB8E5}" type="slidenum">
              <a:rPr lang="en-US" altLang="en-US"/>
              <a:pPr/>
              <a:t>‹#›</a:t>
            </a:fld>
            <a:endParaRPr lang="en-US" alt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2</a:t>
            </a:fld>
            <a:endParaRPr lang="en-US"/>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Andy Woods</a:t>
            </a:r>
          </a:p>
        </p:txBody>
      </p:sp>
    </p:spTree>
    <p:extLst>
      <p:ext uri="{BB962C8B-B14F-4D97-AF65-F5344CB8AC3E}">
        <p14:creationId xmlns:p14="http://schemas.microsoft.com/office/powerpoint/2010/main" val="233130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19</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2" name="Date Placeholder 1"/>
          <p:cNvSpPr>
            <a:spLocks noGrp="1"/>
          </p:cNvSpPr>
          <p:nvPr>
            <p:ph type="dt" idx="10"/>
          </p:nvPr>
        </p:nvSpPr>
        <p:spPr/>
        <p:txBody>
          <a:bodyPr/>
          <a:lstStyle/>
          <a:p>
            <a:pPr>
              <a:defRPr/>
            </a:pPr>
            <a:r>
              <a:rPr lang="en-US"/>
              <a:t>9/11/2016</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Andy Woods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23</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2" name="Date Placeholder 1"/>
          <p:cNvSpPr>
            <a:spLocks noGrp="1"/>
          </p:cNvSpPr>
          <p:nvPr>
            <p:ph type="dt" idx="10"/>
          </p:nvPr>
        </p:nvSpPr>
        <p:spPr/>
        <p:txBody>
          <a:bodyPr/>
          <a:lstStyle/>
          <a:p>
            <a:pPr>
              <a:defRPr/>
            </a:pPr>
            <a:r>
              <a:rPr lang="en-US"/>
              <a:t>9/11/2016</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Andy Woods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24</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2" name="Date Placeholder 1"/>
          <p:cNvSpPr>
            <a:spLocks noGrp="1"/>
          </p:cNvSpPr>
          <p:nvPr>
            <p:ph type="dt" idx="10"/>
          </p:nvPr>
        </p:nvSpPr>
        <p:spPr/>
        <p:txBody>
          <a:bodyPr/>
          <a:lstStyle/>
          <a:p>
            <a:pPr>
              <a:defRPr/>
            </a:pPr>
            <a:r>
              <a:rPr lang="en-US"/>
              <a:t>9/11/2016</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Andy Woods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25</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2" name="Date Placeholder 1"/>
          <p:cNvSpPr>
            <a:spLocks noGrp="1"/>
          </p:cNvSpPr>
          <p:nvPr>
            <p:ph type="dt" idx="10"/>
          </p:nvPr>
        </p:nvSpPr>
        <p:spPr/>
        <p:txBody>
          <a:bodyPr/>
          <a:lstStyle/>
          <a:p>
            <a:pPr>
              <a:defRPr/>
            </a:pPr>
            <a:r>
              <a:rPr lang="en-US"/>
              <a:t>9/11/2016</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Andy Woods</a:t>
            </a:r>
          </a:p>
        </p:txBody>
      </p:sp>
    </p:spTree>
    <p:extLst>
      <p:ext uri="{BB962C8B-B14F-4D97-AF65-F5344CB8AC3E}">
        <p14:creationId xmlns:p14="http://schemas.microsoft.com/office/powerpoint/2010/main" val="599457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A988A2-3A72-4A7A-878C-F21C44E207F5}" type="slidenum">
              <a:rPr lang="en-US" smtClean="0"/>
              <a:pPr/>
              <a:t>26</a:t>
            </a:fld>
            <a:endParaRPr lang="en-US"/>
          </a:p>
        </p:txBody>
      </p:sp>
      <p:sp>
        <p:nvSpPr>
          <p:cNvPr id="113667" name="Rectangle 7"/>
          <p:cNvSpPr txBox="1">
            <a:spLocks noGrp="1" noChangeArrowheads="1"/>
          </p:cNvSpPr>
          <p:nvPr/>
        </p:nvSpPr>
        <p:spPr bwMode="auto">
          <a:xfrm>
            <a:off x="4145281" y="9121140"/>
            <a:ext cx="3169920" cy="480060"/>
          </a:xfrm>
          <a:prstGeom prst="rect">
            <a:avLst/>
          </a:prstGeom>
          <a:noFill/>
          <a:ln w="9525">
            <a:noFill/>
            <a:miter lim="800000"/>
            <a:headEnd/>
            <a:tailEnd/>
          </a:ln>
        </p:spPr>
        <p:txBody>
          <a:bodyPr lIns="96662" tIns="48331" rIns="96662" bIns="48331" anchor="b"/>
          <a:lstStyle/>
          <a:p>
            <a:pPr algn="r"/>
            <a:fld id="{52FFDB5B-4DE6-4E17-BC1B-C14A8991B3F7}" type="slidenum">
              <a:rPr lang="en-US" sz="1300"/>
              <a:pPr algn="r"/>
              <a:t>26</a:t>
            </a:fld>
            <a:endParaRPr lang="en-US" sz="1300" dirty="0"/>
          </a:p>
        </p:txBody>
      </p:sp>
      <p:sp>
        <p:nvSpPr>
          <p:cNvPr id="113668" name="Rectangle 2"/>
          <p:cNvSpPr>
            <a:spLocks noGrp="1" noRot="1" noChangeAspect="1" noChangeArrowheads="1" noTextEdit="1"/>
          </p:cNvSpPr>
          <p:nvPr>
            <p:ph type="sldImg"/>
          </p:nvPr>
        </p:nvSpPr>
        <p:spPr>
          <a:solidFill>
            <a:srgbClr val="FFFFFF"/>
          </a:solidFill>
          <a:ln/>
        </p:spPr>
      </p:sp>
      <p:sp>
        <p:nvSpPr>
          <p:cNvPr id="113669" name="Rectangle 3"/>
          <p:cNvSpPr>
            <a:spLocks noGrp="1" noChangeArrowheads="1"/>
          </p:cNvSpPr>
          <p:nvPr>
            <p:ph type="body" idx="1"/>
          </p:nvPr>
        </p:nvSpPr>
        <p:spPr>
          <a:solidFill>
            <a:srgbClr val="FFFFFF"/>
          </a:solidFill>
          <a:ln>
            <a:solidFill>
              <a:srgbClr val="000000"/>
            </a:solidFill>
          </a:ln>
        </p:spPr>
        <p:txBody>
          <a:bodyPr lIns="96656" tIns="48329" rIns="96656" bIns="48329"/>
          <a:lstStyle/>
          <a:p>
            <a:pPr eaLnBrk="1" hangingPunct="1"/>
            <a:endParaRPr lang="en-US"/>
          </a:p>
        </p:txBody>
      </p:sp>
      <p:sp>
        <p:nvSpPr>
          <p:cNvPr id="2" name="Date Placeholder 1"/>
          <p:cNvSpPr>
            <a:spLocks noGrp="1"/>
          </p:cNvSpPr>
          <p:nvPr>
            <p:ph type="dt" idx="10"/>
          </p:nvPr>
        </p:nvSpPr>
        <p:spPr/>
        <p:txBody>
          <a:bodyPr/>
          <a:lstStyle/>
          <a:p>
            <a:pPr>
              <a:defRPr/>
            </a:pPr>
            <a:r>
              <a:rPr lang="en-US"/>
              <a:t>9/11/2016</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Andy Woods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32</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2" name="Date Placeholder 1"/>
          <p:cNvSpPr>
            <a:spLocks noGrp="1"/>
          </p:cNvSpPr>
          <p:nvPr>
            <p:ph type="dt" idx="10"/>
          </p:nvPr>
        </p:nvSpPr>
        <p:spPr/>
        <p:txBody>
          <a:bodyPr/>
          <a:lstStyle/>
          <a:p>
            <a:pPr>
              <a:defRPr/>
            </a:pPr>
            <a:r>
              <a:rPr lang="en-US"/>
              <a:t>9/11/2016</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Andy Woods</a:t>
            </a:r>
          </a:p>
        </p:txBody>
      </p:sp>
    </p:spTree>
    <p:extLst>
      <p:ext uri="{BB962C8B-B14F-4D97-AF65-F5344CB8AC3E}">
        <p14:creationId xmlns:p14="http://schemas.microsoft.com/office/powerpoint/2010/main" val="1207566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42</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2" name="Date Placeholder 1"/>
          <p:cNvSpPr>
            <a:spLocks noGrp="1"/>
          </p:cNvSpPr>
          <p:nvPr>
            <p:ph type="dt" idx="10"/>
          </p:nvPr>
        </p:nvSpPr>
        <p:spPr/>
        <p:txBody>
          <a:bodyPr/>
          <a:lstStyle/>
          <a:p>
            <a:pPr>
              <a:defRPr/>
            </a:pPr>
            <a:r>
              <a:rPr lang="en-US"/>
              <a:t>9/11/2016</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Andy Woods</a:t>
            </a:r>
          </a:p>
        </p:txBody>
      </p:sp>
    </p:spTree>
    <p:extLst>
      <p:ext uri="{BB962C8B-B14F-4D97-AF65-F5344CB8AC3E}">
        <p14:creationId xmlns:p14="http://schemas.microsoft.com/office/powerpoint/2010/main" val="1193871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50</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val="3984037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756662-CD56-4021-B5C0-CB5265EB045B}" type="slidenum">
              <a:rPr lang="en-US" smtClean="0"/>
              <a:pPr/>
              <a:t>51</a:t>
            </a:fld>
            <a:endParaRPr lang="en-US"/>
          </a:p>
        </p:txBody>
      </p:sp>
      <p:sp>
        <p:nvSpPr>
          <p:cNvPr id="2" name="Date Placeholder 1"/>
          <p:cNvSpPr>
            <a:spLocks noGrp="1"/>
          </p:cNvSpPr>
          <p:nvPr>
            <p:ph type="dt" idx="10"/>
          </p:nvPr>
        </p:nvSpPr>
        <p:spPr/>
        <p:txBody>
          <a:bodyPr/>
          <a:lstStyle/>
          <a:p>
            <a:pPr>
              <a:defRPr/>
            </a:pPr>
            <a:r>
              <a:rPr lang="en-US"/>
              <a:t>9/11/2016</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Andy Woods</a:t>
            </a:r>
          </a:p>
        </p:txBody>
      </p:sp>
    </p:spTree>
    <p:extLst>
      <p:ext uri="{BB962C8B-B14F-4D97-AF65-F5344CB8AC3E}">
        <p14:creationId xmlns:p14="http://schemas.microsoft.com/office/powerpoint/2010/main" val="2605876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756662-CD56-4021-B5C0-CB5265EB045B}" type="slidenum">
              <a:rPr lang="en-US" smtClean="0"/>
              <a:pPr/>
              <a:t>52</a:t>
            </a:fld>
            <a:endParaRPr lang="en-US"/>
          </a:p>
        </p:txBody>
      </p:sp>
      <p:sp>
        <p:nvSpPr>
          <p:cNvPr id="2" name="Date Placeholder 1"/>
          <p:cNvSpPr>
            <a:spLocks noGrp="1"/>
          </p:cNvSpPr>
          <p:nvPr>
            <p:ph type="dt" idx="10"/>
          </p:nvPr>
        </p:nvSpPr>
        <p:spPr/>
        <p:txBody>
          <a:bodyPr/>
          <a:lstStyle/>
          <a:p>
            <a:pPr>
              <a:defRPr/>
            </a:pPr>
            <a:r>
              <a:rPr lang="en-US"/>
              <a:t>9/11/2016</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Andy Woods</a:t>
            </a:r>
          </a:p>
        </p:txBody>
      </p:sp>
    </p:spTree>
    <p:extLst>
      <p:ext uri="{BB962C8B-B14F-4D97-AF65-F5344CB8AC3E}">
        <p14:creationId xmlns:p14="http://schemas.microsoft.com/office/powerpoint/2010/main" val="236912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5</a:t>
            </a:fld>
            <a:endParaRPr lang="en-US"/>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Andy Woods</a:t>
            </a:r>
          </a:p>
        </p:txBody>
      </p:sp>
    </p:spTree>
    <p:extLst>
      <p:ext uri="{BB962C8B-B14F-4D97-AF65-F5344CB8AC3E}">
        <p14:creationId xmlns:p14="http://schemas.microsoft.com/office/powerpoint/2010/main" val="1237559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84339-C7C3-4022-975D-A91B6BCBB8E5}" type="slidenum">
              <a:rPr lang="en-US" altLang="en-US" smtClean="0"/>
              <a:pPr/>
              <a:t>60</a:t>
            </a:fld>
            <a:endParaRPr lang="en-US" altLang="en-US"/>
          </a:p>
        </p:txBody>
      </p:sp>
    </p:spTree>
    <p:extLst>
      <p:ext uri="{BB962C8B-B14F-4D97-AF65-F5344CB8AC3E}">
        <p14:creationId xmlns:p14="http://schemas.microsoft.com/office/powerpoint/2010/main" val="924373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68</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7</a:t>
            </a:fld>
            <a:endParaRPr lang="en-US"/>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Andy Woods</a:t>
            </a:r>
          </a:p>
        </p:txBody>
      </p:sp>
    </p:spTree>
    <p:extLst>
      <p:ext uri="{BB962C8B-B14F-4D97-AF65-F5344CB8AC3E}">
        <p14:creationId xmlns:p14="http://schemas.microsoft.com/office/powerpoint/2010/main" val="214098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9</a:t>
            </a:fld>
            <a:endParaRPr lang="en-US"/>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Andy Woods</a:t>
            </a:r>
          </a:p>
        </p:txBody>
      </p:sp>
    </p:spTree>
    <p:extLst>
      <p:ext uri="{BB962C8B-B14F-4D97-AF65-F5344CB8AC3E}">
        <p14:creationId xmlns:p14="http://schemas.microsoft.com/office/powerpoint/2010/main" val="214098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10</a:t>
            </a:fld>
            <a:endParaRPr lang="en-US"/>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Andy Woods</a:t>
            </a:r>
          </a:p>
        </p:txBody>
      </p:sp>
    </p:spTree>
    <p:extLst>
      <p:ext uri="{BB962C8B-B14F-4D97-AF65-F5344CB8AC3E}">
        <p14:creationId xmlns:p14="http://schemas.microsoft.com/office/powerpoint/2010/main" val="3332177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11</a:t>
            </a:fld>
            <a:endParaRPr lang="en-US"/>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Andy Woods</a:t>
            </a:r>
          </a:p>
        </p:txBody>
      </p:sp>
    </p:spTree>
    <p:extLst>
      <p:ext uri="{BB962C8B-B14F-4D97-AF65-F5344CB8AC3E}">
        <p14:creationId xmlns:p14="http://schemas.microsoft.com/office/powerpoint/2010/main" val="2140984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95416F-D28E-4C1C-88F7-43369DA778A0}" type="slidenum">
              <a:rPr lang="en-US" smtClean="0"/>
              <a:pPr>
                <a:defRPr/>
              </a:pPr>
              <a:t>12</a:t>
            </a:fld>
            <a:endParaRPr lang="en-US"/>
          </a:p>
        </p:txBody>
      </p:sp>
      <p:sp>
        <p:nvSpPr>
          <p:cNvPr id="5" name="Date Placeholder 4"/>
          <p:cNvSpPr>
            <a:spLocks noGrp="1"/>
          </p:cNvSpPr>
          <p:nvPr>
            <p:ph type="dt" idx="11"/>
          </p:nvPr>
        </p:nvSpPr>
        <p:spPr/>
        <p:txBody>
          <a:bodyPr/>
          <a:lstStyle/>
          <a:p>
            <a:pPr>
              <a:defRPr/>
            </a:pPr>
            <a:r>
              <a:rPr lang="en-US"/>
              <a:t>9/11/2016</a:t>
            </a:r>
            <a:endParaRPr lang="en-US" dirty="0"/>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Header Placeholder 6"/>
          <p:cNvSpPr>
            <a:spLocks noGrp="1"/>
          </p:cNvSpPr>
          <p:nvPr>
            <p:ph type="hdr" sz="quarter" idx="13"/>
          </p:nvPr>
        </p:nvSpPr>
        <p:spPr/>
        <p:txBody>
          <a:bodyPr/>
          <a:lstStyle/>
          <a:p>
            <a:pPr>
              <a:defRPr/>
            </a:pPr>
            <a:r>
              <a:rPr lang="en-US"/>
              <a:t>Dr. Andy Woods</a:t>
            </a:r>
          </a:p>
        </p:txBody>
      </p:sp>
    </p:spTree>
    <p:extLst>
      <p:ext uri="{BB962C8B-B14F-4D97-AF65-F5344CB8AC3E}">
        <p14:creationId xmlns:p14="http://schemas.microsoft.com/office/powerpoint/2010/main" val="2140984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13</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2" name="Date Placeholder 1"/>
          <p:cNvSpPr>
            <a:spLocks noGrp="1"/>
          </p:cNvSpPr>
          <p:nvPr>
            <p:ph type="dt" idx="10"/>
          </p:nvPr>
        </p:nvSpPr>
        <p:spPr/>
        <p:txBody>
          <a:bodyPr/>
          <a:lstStyle/>
          <a:p>
            <a:pPr>
              <a:defRPr/>
            </a:pPr>
            <a:r>
              <a:rPr lang="en-US"/>
              <a:t>9/11/2016</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Andy Woods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14</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
        <p:nvSpPr>
          <p:cNvPr id="2" name="Date Placeholder 1"/>
          <p:cNvSpPr>
            <a:spLocks noGrp="1"/>
          </p:cNvSpPr>
          <p:nvPr>
            <p:ph type="dt" idx="10"/>
          </p:nvPr>
        </p:nvSpPr>
        <p:spPr/>
        <p:txBody>
          <a:bodyPr/>
          <a:lstStyle/>
          <a:p>
            <a:pPr>
              <a:defRPr/>
            </a:pPr>
            <a:r>
              <a:rPr lang="en-US"/>
              <a:t>9/11/2016</a:t>
            </a:r>
            <a:endParaRPr lang="en-US" dirty="0"/>
          </a:p>
        </p:txBody>
      </p:sp>
      <p:sp>
        <p:nvSpPr>
          <p:cNvPr id="3" name="Footer Placeholder 2"/>
          <p:cNvSpPr>
            <a:spLocks noGrp="1"/>
          </p:cNvSpPr>
          <p:nvPr>
            <p:ph type="ftr" sz="quarter" idx="11"/>
          </p:nvPr>
        </p:nvSpPr>
        <p:spPr/>
        <p:txBody>
          <a:bodyPr/>
          <a:lstStyle/>
          <a:p>
            <a:pPr>
              <a:defRPr/>
            </a:pPr>
            <a:r>
              <a:rPr lang="en-US"/>
              <a:t>Sugar Land Bible Church</a:t>
            </a:r>
          </a:p>
        </p:txBody>
      </p:sp>
      <p:sp>
        <p:nvSpPr>
          <p:cNvPr id="4" name="Header Placeholder 3"/>
          <p:cNvSpPr>
            <a:spLocks noGrp="1"/>
          </p:cNvSpPr>
          <p:nvPr>
            <p:ph type="hdr" sz="quarter" idx="12"/>
          </p:nvPr>
        </p:nvSpPr>
        <p:spPr/>
        <p:txBody>
          <a:bodyPr/>
          <a:lstStyle/>
          <a:p>
            <a:pPr>
              <a:defRPr/>
            </a:pPr>
            <a:r>
              <a:rPr lang="en-US"/>
              <a:t>Dr. Andy Woods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fld id="{F434306A-9547-419F-A264-AAB67C05F398}" type="slidenum">
              <a:rPr lang="en-US" altLang="en-US"/>
              <a:pPr/>
              <a:t>‹#›</a:t>
            </a:fld>
            <a:endParaRPr lang="en-US" altLang="en-US"/>
          </a:p>
        </p:txBody>
      </p:sp>
    </p:spTree>
    <p:extLst>
      <p:ext uri="{BB962C8B-B14F-4D97-AF65-F5344CB8AC3E}">
        <p14:creationId xmlns:p14="http://schemas.microsoft.com/office/powerpoint/2010/main" val="29579329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E6F265F5-683C-4E7A-AE9A-3AB479287B1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430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05400" y="1981200"/>
            <a:ext cx="381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09600" y="1981200"/>
            <a:ext cx="77724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F2E9F1B2-FB85-4A8F-B31C-36DE9999AE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a:solidFill>
                <a:schemeClr val="tx2"/>
              </a:solidFill>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Times New Roman" pitchFamily="18" charset="0"/>
                <a:cs typeface="+mn-cs"/>
              </a:defRPr>
            </a:lvl1pPr>
          </a:lstStyle>
          <a:p>
            <a:pPr>
              <a:defRPr/>
            </a:pPr>
            <a:endParaRPr lang="en-US"/>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vl1pPr>
          </a:lstStyle>
          <a:p>
            <a:fld id="{3776912B-AC69-41FE-A101-09E856C32C50}" type="slidenum">
              <a:rPr lang="en-US" altLang="en-US"/>
              <a:pPr/>
              <a:t>‹#›</a:t>
            </a:fld>
            <a:endParaRPr lang="en-US" altLang="en-US"/>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7" r:id="rId12"/>
    <p:sldLayoutId id="2147488919" r:id="rId13"/>
    <p:sldLayoutId id="2147488921" r:id="rId14"/>
    <p:sldLayoutId id="2147488922" r:id="rId15"/>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hyperlink" Target="http://www.mefacts.com/cached.asp?x_id=10190"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www.mefacts.com/cached.asp?x_id=10190"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5468" y="1828800"/>
            <a:ext cx="4853065" cy="3200400"/>
          </a:xfrm>
          <a:prstGeom prst="rect">
            <a:avLst/>
          </a:prstGeom>
          <a:noFill/>
          <a:ln w="9525">
            <a:noFill/>
            <a:miter lim="800000"/>
            <a:headEnd/>
            <a:tailEnd/>
          </a:ln>
        </p:spPr>
      </p:pic>
      <p:sp>
        <p:nvSpPr>
          <p:cNvPr id="14338" name="Title 1"/>
          <p:cNvSpPr>
            <a:spLocks noGrp="1"/>
          </p:cNvSpPr>
          <p:nvPr>
            <p:ph type="ctrTitle" sz="quarter"/>
          </p:nvPr>
        </p:nvSpPr>
        <p:spPr>
          <a:xfrm>
            <a:off x="381000" y="304800"/>
            <a:ext cx="8534400" cy="1143000"/>
          </a:xfrm>
        </p:spPr>
        <p:txBody>
          <a:bodyPr/>
          <a:lstStyle/>
          <a:p>
            <a:pPr eaLnBrk="1" hangingPunct="1"/>
            <a:r>
              <a:rPr lang="en-US" dirty="0">
                <a:latin typeface="Calibri" pitchFamily="34" charset="0"/>
                <a:cs typeface="Calibri" pitchFamily="34" charset="0"/>
              </a:rPr>
              <a:t>THE BIBLE AND VOTING</a:t>
            </a:r>
            <a:br>
              <a:rPr lang="en-US" dirty="0">
                <a:latin typeface="Calibri" pitchFamily="34" charset="0"/>
                <a:cs typeface="Calibri" pitchFamily="34" charset="0"/>
              </a:rPr>
            </a:br>
            <a:r>
              <a:rPr lang="en-US" sz="3600" dirty="0">
                <a:latin typeface="Calibri" pitchFamily="34" charset="0"/>
                <a:cs typeface="Calibri" pitchFamily="34" charset="0"/>
              </a:rPr>
              <a:t>Part 11</a:t>
            </a:r>
            <a:endParaRPr lang="en-US" dirty="0">
              <a:latin typeface="Calibri" pitchFamily="34" charset="0"/>
              <a:cs typeface="Calibri" pitchFamily="34" charset="0"/>
            </a:endParaRPr>
          </a:p>
        </p:txBody>
      </p:sp>
      <p:sp>
        <p:nvSpPr>
          <p:cNvPr id="3075" name="Subtitle 2"/>
          <p:cNvSpPr>
            <a:spLocks noGrp="1"/>
          </p:cNvSpPr>
          <p:nvPr>
            <p:ph type="subTitle" sz="quarter" idx="1"/>
          </p:nvPr>
        </p:nvSpPr>
        <p:spPr>
          <a:xfrm>
            <a:off x="3009900" y="5981700"/>
            <a:ext cx="3124200" cy="647700"/>
          </a:xfrm>
        </p:spPr>
        <p:txBody>
          <a:bodyPr/>
          <a:lstStyle/>
          <a:p>
            <a:pPr eaLnBrk="1" hangingPunct="1">
              <a:defRPr/>
            </a:pPr>
            <a:r>
              <a:rPr lang="en-US" dirty="0">
                <a:latin typeface="Calibri" pitchFamily="34" charset="0"/>
                <a:cs typeface="Calibri" pitchFamily="34" charset="0"/>
              </a:rPr>
              <a:t>Dr. Andy Woods</a:t>
            </a:r>
          </a:p>
        </p:txBody>
      </p:sp>
    </p:spTree>
    <p:extLst>
      <p:ext uri="{BB962C8B-B14F-4D97-AF65-F5344CB8AC3E}">
        <p14:creationId xmlns:p14="http://schemas.microsoft.com/office/powerpoint/2010/main" val="25651559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extLst>
      <p:ext uri="{BB962C8B-B14F-4D97-AF65-F5344CB8AC3E}">
        <p14:creationId xmlns:p14="http://schemas.microsoft.com/office/powerpoint/2010/main" val="1325421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b="1" u="sng"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3048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Divine </a:t>
            </a:r>
            <a:r>
              <a:rPr lang="en-US" altLang="en-US" sz="3600" b="1" u="sng" dirty="0">
                <a:solidFill>
                  <a:srgbClr val="FFFFCC"/>
                </a:solidFill>
                <a:latin typeface="Calibri" panose="020F0502020204030204" pitchFamily="34" charset="0"/>
                <a:cs typeface="Calibri" panose="020F0502020204030204" pitchFamily="34" charset="0"/>
              </a:rPr>
              <a:t>Purpose</a:t>
            </a:r>
            <a:r>
              <a:rPr lang="en-US" altLang="en-US" sz="3600" dirty="0">
                <a:latin typeface="Calibri" panose="020F0502020204030204" pitchFamily="34" charset="0"/>
                <a:cs typeface="Calibri" panose="020F0502020204030204" pitchFamily="34" charset="0"/>
              </a:rPr>
              <a:t> for Israel</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Divine </a:t>
            </a:r>
            <a:r>
              <a:rPr lang="en-US" altLang="en-US" sz="3600" b="1" u="sng" dirty="0">
                <a:solidFill>
                  <a:srgbClr val="FFFFCC"/>
                </a:solidFill>
                <a:latin typeface="Calibri" panose="020F0502020204030204" pitchFamily="34" charset="0"/>
                <a:cs typeface="Calibri" panose="020F0502020204030204" pitchFamily="34" charset="0"/>
              </a:rPr>
              <a:t>Protection</a:t>
            </a:r>
            <a:r>
              <a:rPr lang="en-US" altLang="en-US" sz="3600" dirty="0">
                <a:latin typeface="Calibri" panose="020F0502020204030204" pitchFamily="34" charset="0"/>
                <a:cs typeface="Calibri" panose="020F0502020204030204" pitchFamily="34" charset="0"/>
              </a:rPr>
              <a:t> of Israel</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Proper </a:t>
            </a:r>
            <a:r>
              <a:rPr lang="en-US" altLang="en-US" sz="3600" b="1" u="sng" dirty="0">
                <a:solidFill>
                  <a:srgbClr val="FFFFCC"/>
                </a:solidFill>
                <a:latin typeface="Calibri" panose="020F0502020204030204" pitchFamily="34" charset="0"/>
                <a:cs typeface="Calibri" panose="020F0502020204030204" pitchFamily="34" charset="0"/>
              </a:rPr>
              <a:t>Perspective</a:t>
            </a:r>
            <a:r>
              <a:rPr lang="en-US" altLang="en-US" sz="3600" dirty="0">
                <a:latin typeface="Calibri" panose="020F0502020204030204" pitchFamily="34" charset="0"/>
                <a:cs typeface="Calibri" panose="020F0502020204030204" pitchFamily="34" charset="0"/>
              </a:rPr>
              <a:t> Concerning Israel</a:t>
            </a: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04381" y="4024312"/>
            <a:ext cx="2535238" cy="26050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3048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1200"/>
              </a:spcBef>
              <a:spcAft>
                <a:spcPts val="1200"/>
              </a:spcAft>
              <a:buSzPct val="100000"/>
              <a:buAutoNum type="romanUcPeriod"/>
            </a:pPr>
            <a:r>
              <a:rPr lang="en-US" altLang="en-US" sz="3600" b="1" dirty="0">
                <a:solidFill>
                  <a:srgbClr val="FFFFCC"/>
                </a:solidFill>
                <a:latin typeface="Calibri" panose="020F0502020204030204" pitchFamily="34" charset="0"/>
                <a:cs typeface="Calibri" panose="020F0502020204030204" pitchFamily="34" charset="0"/>
              </a:rPr>
              <a:t>The Divine </a:t>
            </a:r>
            <a:r>
              <a:rPr lang="en-US" altLang="en-US" sz="3600" b="1" u="sng" dirty="0">
                <a:solidFill>
                  <a:srgbClr val="FFFFCC"/>
                </a:solidFill>
                <a:latin typeface="Calibri" panose="020F0502020204030204" pitchFamily="34" charset="0"/>
                <a:cs typeface="Calibri" panose="020F0502020204030204" pitchFamily="34" charset="0"/>
              </a:rPr>
              <a:t>Purpose</a:t>
            </a:r>
            <a:r>
              <a:rPr lang="en-US" altLang="en-US" sz="3600" b="1" dirty="0">
                <a:solidFill>
                  <a:srgbClr val="FFFFCC"/>
                </a:solidFill>
                <a:latin typeface="Calibri" panose="020F0502020204030204" pitchFamily="34" charset="0"/>
                <a:cs typeface="Calibri" panose="020F0502020204030204" pitchFamily="34" charset="0"/>
              </a:rPr>
              <a:t> for Israel</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Divine </a:t>
            </a:r>
            <a:r>
              <a:rPr lang="en-US" altLang="en-US" sz="3600" b="1" u="sng" dirty="0">
                <a:latin typeface="Calibri" panose="020F0502020204030204" pitchFamily="34" charset="0"/>
                <a:cs typeface="Calibri" panose="020F0502020204030204" pitchFamily="34" charset="0"/>
              </a:rPr>
              <a:t>Protection</a:t>
            </a:r>
            <a:r>
              <a:rPr lang="en-US" altLang="en-US" sz="3600" dirty="0">
                <a:latin typeface="Calibri" panose="020F0502020204030204" pitchFamily="34" charset="0"/>
                <a:cs typeface="Calibri" panose="020F0502020204030204" pitchFamily="34" charset="0"/>
              </a:rPr>
              <a:t> of Israel</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Proper </a:t>
            </a:r>
            <a:r>
              <a:rPr lang="en-US" altLang="en-US" sz="3600" b="1" u="sng" dirty="0">
                <a:latin typeface="Calibri" panose="020F0502020204030204" pitchFamily="34" charset="0"/>
                <a:cs typeface="Calibri" panose="020F0502020204030204" pitchFamily="34" charset="0"/>
              </a:rPr>
              <a:t>Perspective</a:t>
            </a:r>
            <a:r>
              <a:rPr lang="en-US" altLang="en-US" sz="3600" dirty="0">
                <a:latin typeface="Calibri" panose="020F0502020204030204" pitchFamily="34" charset="0"/>
                <a:cs typeface="Calibri" panose="020F0502020204030204" pitchFamily="34" charset="0"/>
              </a:rPr>
              <a:t> Concerning Israel</a:t>
            </a: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04381" y="4024312"/>
            <a:ext cx="2535238" cy="26050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3308598"/>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And the one who curses you I will curse. </a:t>
            </a:r>
            <a:r>
              <a:rPr lang="en-US" sz="40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in you all the families of the earth will be blessed</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(NASB)</a:t>
            </a:r>
          </a:p>
        </p:txBody>
      </p:sp>
    </p:spTree>
    <p:extLst>
      <p:ext uri="{BB962C8B-B14F-4D97-AF65-F5344CB8AC3E}">
        <p14:creationId xmlns:p14="http://schemas.microsoft.com/office/powerpoint/2010/main" val="2459591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457200" y="304799"/>
            <a:ext cx="8229600" cy="1243013"/>
          </a:xfrm>
        </p:spPr>
        <p:txBody>
          <a:bodyPr lIns="92075" tIns="46038" rIns="92075" bIns="46038"/>
          <a:lstStyle/>
          <a:p>
            <a:pPr algn="ctr">
              <a:defRPr/>
            </a:pPr>
            <a:r>
              <a:rPr lang="en-US" sz="4000" dirty="0">
                <a:latin typeface="Calibri" panose="020F0502020204030204" pitchFamily="34" charset="0"/>
              </a:rPr>
              <a:t>Israel’s Three Blessings to the World</a:t>
            </a:r>
            <a:br>
              <a:rPr lang="en-US" sz="4000" dirty="0">
                <a:latin typeface="Calibri" panose="020F0502020204030204" pitchFamily="34" charset="0"/>
              </a:rPr>
            </a:br>
            <a:r>
              <a:rPr lang="en-US" sz="2800" dirty="0">
                <a:latin typeface="Calibri" panose="020F0502020204030204" pitchFamily="34" charset="0"/>
              </a:rPr>
              <a:t>(Gen 12:3b)</a:t>
            </a:r>
            <a:endParaRPr lang="en-US" sz="3200" dirty="0">
              <a:latin typeface="Calibri" panose="020F0502020204030204" pitchFamily="34" charset="0"/>
            </a:endParaRPr>
          </a:p>
        </p:txBody>
      </p:sp>
      <p:sp>
        <p:nvSpPr>
          <p:cNvPr id="25603" name="Rectangle 3"/>
          <p:cNvSpPr>
            <a:spLocks noGrp="1" noChangeArrowheads="1"/>
          </p:cNvSpPr>
          <p:nvPr>
            <p:ph type="body" idx="4294967295"/>
          </p:nvPr>
        </p:nvSpPr>
        <p:spPr>
          <a:xfrm>
            <a:off x="228600" y="2057400"/>
            <a:ext cx="4800600" cy="4038600"/>
          </a:xfrm>
          <a:extLst/>
        </p:spPr>
        <p:txBody>
          <a:bodyPr/>
          <a:lstStyle/>
          <a:p>
            <a:pPr marL="514350" indent="-514350">
              <a:spcBef>
                <a:spcPct val="0"/>
              </a:spcBef>
              <a:spcAft>
                <a:spcPts val="3600"/>
              </a:spcAft>
              <a:buSzPct val="100000"/>
              <a:buFont typeface="Wingdings" pitchFamily="2" charset="2"/>
              <a:buAutoNum type="arabicParenR"/>
              <a:defRPr/>
            </a:pPr>
            <a:r>
              <a:rPr lang="en-US" sz="3600" dirty="0">
                <a:effectLst>
                  <a:outerShdw blurRad="38100" dist="38100" dir="2700000" algn="tl">
                    <a:srgbClr val="808080"/>
                  </a:outerShdw>
                </a:effectLst>
                <a:latin typeface="Calibri" pitchFamily="34" charset="0"/>
              </a:rPr>
              <a:t>Scripture (Rom 3:2)</a:t>
            </a:r>
          </a:p>
          <a:p>
            <a:pPr marL="514350" indent="-514350">
              <a:spcBef>
                <a:spcPct val="0"/>
              </a:spcBef>
              <a:spcAft>
                <a:spcPts val="3600"/>
              </a:spcAft>
              <a:buSzPct val="100000"/>
              <a:buFont typeface="Wingdings" pitchFamily="2" charset="2"/>
              <a:buAutoNum type="arabicParenR"/>
              <a:defRPr/>
            </a:pPr>
            <a:r>
              <a:rPr lang="en-US" sz="3600" dirty="0">
                <a:effectLst>
                  <a:outerShdw blurRad="38100" dist="38100" dir="2700000" algn="tl">
                    <a:srgbClr val="808080"/>
                  </a:outerShdw>
                </a:effectLst>
                <a:latin typeface="Calibri" pitchFamily="34" charset="0"/>
              </a:rPr>
              <a:t>Savior (John 4:22)</a:t>
            </a:r>
          </a:p>
          <a:p>
            <a:pPr marL="514350" indent="-514350">
              <a:spcBef>
                <a:spcPct val="0"/>
              </a:spcBef>
              <a:spcAft>
                <a:spcPts val="3600"/>
              </a:spcAft>
              <a:buSzPct val="100000"/>
              <a:buFont typeface="Wingdings" pitchFamily="2" charset="2"/>
              <a:buAutoNum type="arabicParenR"/>
              <a:defRPr/>
            </a:pPr>
            <a:r>
              <a:rPr lang="en-US" sz="3600" dirty="0">
                <a:effectLst>
                  <a:outerShdw blurRad="38100" dist="38100" dir="2700000" algn="tl">
                    <a:srgbClr val="808080"/>
                  </a:outerShdw>
                </a:effectLst>
                <a:latin typeface="Calibri" pitchFamily="34" charset="0"/>
              </a:rPr>
              <a:t>Kingdom (Isa 2:2-3)</a:t>
            </a:r>
          </a:p>
        </p:txBody>
      </p:sp>
      <p:pic>
        <p:nvPicPr>
          <p:cNvPr id="2458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9921" y="2209800"/>
            <a:ext cx="3499279" cy="3657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4276214823"/>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26" descr="clip0107"/>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328613" y="304800"/>
            <a:ext cx="8486774" cy="5486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747" name="Text Box 1027"/>
          <p:cNvSpPr txBox="1">
            <a:spLocks noChangeArrowheads="1"/>
          </p:cNvSpPr>
          <p:nvPr/>
        </p:nvSpPr>
        <p:spPr bwMode="auto">
          <a:xfrm>
            <a:off x="1257300" y="6324600"/>
            <a:ext cx="6629400" cy="396875"/>
          </a:xfrm>
          <a:prstGeom prst="rect">
            <a:avLst/>
          </a:prstGeom>
          <a:noFill/>
          <a:ln w="9525">
            <a:noFill/>
            <a:miter lim="800000"/>
            <a:headEnd/>
            <a:tailEnd/>
          </a:ln>
        </p:spPr>
        <p:txBody>
          <a:bodyPr>
            <a:spAutoFit/>
          </a:bodyPr>
          <a:lstStyle/>
          <a:p>
            <a:pPr algn="ctr">
              <a:spcBef>
                <a:spcPct val="50000"/>
              </a:spcBef>
            </a:pPr>
            <a:r>
              <a:rPr lang="en-US" sz="2000">
                <a:latin typeface="Calibri" panose="020F0502020204030204" pitchFamily="34" charset="0"/>
              </a:rPr>
              <a:t>Thomas L. Constable, </a:t>
            </a:r>
            <a:r>
              <a:rPr lang="en-US" sz="2000" i="1">
                <a:latin typeface="Calibri" panose="020F0502020204030204" pitchFamily="34" charset="0"/>
              </a:rPr>
              <a:t>Notes on Numbers, </a:t>
            </a:r>
            <a:r>
              <a:rPr lang="en-US" sz="2000">
                <a:latin typeface="Calibri" panose="020F0502020204030204" pitchFamily="34" charset="0"/>
              </a:rPr>
              <a:t>p.99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3048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Divine </a:t>
            </a:r>
            <a:r>
              <a:rPr lang="en-US" altLang="en-US" sz="3600" b="1" u="sng" dirty="0">
                <a:solidFill>
                  <a:srgbClr val="FFFFCC"/>
                </a:solidFill>
                <a:latin typeface="Calibri" panose="020F0502020204030204" pitchFamily="34" charset="0"/>
                <a:cs typeface="Calibri" panose="020F0502020204030204" pitchFamily="34" charset="0"/>
              </a:rPr>
              <a:t>Purpose</a:t>
            </a:r>
            <a:r>
              <a:rPr lang="en-US" altLang="en-US" sz="3600" dirty="0">
                <a:latin typeface="Calibri" panose="020F0502020204030204" pitchFamily="34" charset="0"/>
                <a:cs typeface="Calibri" panose="020F0502020204030204" pitchFamily="34" charset="0"/>
              </a:rPr>
              <a:t> for Israel</a:t>
            </a:r>
          </a:p>
          <a:p>
            <a:pPr marL="573088" indent="-573088" eaLnBrk="1" hangingPunct="1">
              <a:spcBef>
                <a:spcPts val="1200"/>
              </a:spcBef>
              <a:spcAft>
                <a:spcPts val="1200"/>
              </a:spcAft>
              <a:buSzPct val="100000"/>
              <a:buAutoNum type="romanUcPeriod"/>
            </a:pPr>
            <a:r>
              <a:rPr lang="en-US" altLang="en-US" sz="3600" b="1" dirty="0">
                <a:solidFill>
                  <a:srgbClr val="FFFFCC"/>
                </a:solidFill>
                <a:latin typeface="Calibri" panose="020F0502020204030204" pitchFamily="34" charset="0"/>
                <a:cs typeface="Calibri" panose="020F0502020204030204" pitchFamily="34" charset="0"/>
              </a:rPr>
              <a:t>The Divine </a:t>
            </a:r>
            <a:r>
              <a:rPr lang="en-US" altLang="en-US" sz="3600" b="1" u="sng" dirty="0">
                <a:solidFill>
                  <a:srgbClr val="FFFFCC"/>
                </a:solidFill>
                <a:latin typeface="Calibri" panose="020F0502020204030204" pitchFamily="34" charset="0"/>
                <a:cs typeface="Calibri" panose="020F0502020204030204" pitchFamily="34" charset="0"/>
              </a:rPr>
              <a:t>Protection</a:t>
            </a:r>
            <a:r>
              <a:rPr lang="en-US" altLang="en-US" sz="3600" b="1" dirty="0">
                <a:solidFill>
                  <a:srgbClr val="FFFFCC"/>
                </a:solidFill>
                <a:latin typeface="Calibri" panose="020F0502020204030204" pitchFamily="34" charset="0"/>
                <a:cs typeface="Calibri" panose="020F0502020204030204" pitchFamily="34" charset="0"/>
              </a:rPr>
              <a:t> of Israel</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Proper </a:t>
            </a:r>
            <a:r>
              <a:rPr lang="en-US" altLang="en-US" sz="3600" b="1" u="sng" dirty="0">
                <a:solidFill>
                  <a:srgbClr val="FFFFCC"/>
                </a:solidFill>
                <a:latin typeface="Calibri" panose="020F0502020204030204" pitchFamily="34" charset="0"/>
                <a:cs typeface="Calibri" panose="020F0502020204030204" pitchFamily="34" charset="0"/>
              </a:rPr>
              <a:t>Perspective</a:t>
            </a:r>
            <a:r>
              <a:rPr lang="en-US" altLang="en-US" sz="3600" dirty="0">
                <a:latin typeface="Calibri" panose="020F0502020204030204" pitchFamily="34" charset="0"/>
                <a:cs typeface="Calibri" panose="020F0502020204030204" pitchFamily="34" charset="0"/>
              </a:rPr>
              <a:t> Concerning Israel</a:t>
            </a: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04381" y="4024312"/>
            <a:ext cx="2535238" cy="26050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600200"/>
            <a:ext cx="8686800" cy="3962400"/>
          </a:xfrm>
        </p:spPr>
        <p:txBody>
          <a:bodyPr rtlCol="0">
            <a:noAutofit/>
          </a:bodyPr>
          <a:lstStyle/>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stewardship issue (1 Cor. 4:2)</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A biblical issue (2 Tim. 3:16)</a:t>
            </a:r>
          </a:p>
          <a:p>
            <a:pPr marL="338138" indent="-338138" eaLnBrk="1" fontAlgn="auto" hangingPunct="1">
              <a:spcBef>
                <a:spcPts val="0"/>
              </a:spcBef>
              <a:spcAft>
                <a:spcPts val="3600"/>
              </a:spcAft>
              <a:buClrTx/>
              <a:buFont typeface="Arial" pitchFamily="34" charset="0"/>
              <a:buChar char="•"/>
              <a:defRPr/>
            </a:pPr>
            <a:r>
              <a:rPr lang="en-US" sz="3600" dirty="0">
                <a:solidFill>
                  <a:schemeClr val="bg2"/>
                </a:solidFill>
                <a:effectLst/>
                <a:latin typeface="Calibri" pitchFamily="34" charset="0"/>
                <a:cs typeface="Calibri" pitchFamily="34" charset="0"/>
              </a:rPr>
              <a:t>Biblical principles rather than partisanship</a:t>
            </a:r>
          </a:p>
        </p:txBody>
      </p:sp>
      <p:sp>
        <p:nvSpPr>
          <p:cNvPr id="2" name="Rectangle 1"/>
          <p:cNvSpPr/>
          <p:nvPr/>
        </p:nvSpPr>
        <p:spPr>
          <a:xfrm>
            <a:off x="2382145" y="440204"/>
            <a:ext cx="4378122" cy="646331"/>
          </a:xfrm>
          <a:prstGeom prst="rect">
            <a:avLst/>
          </a:prstGeom>
        </p:spPr>
        <p:txBody>
          <a:bodyPr wrap="none">
            <a:spAutoFit/>
          </a:bodyPr>
          <a:lstStyle/>
          <a:p>
            <a:pPr lvl="0" algn="ctr" fontAlgn="auto">
              <a:spcBef>
                <a:spcPts val="2400"/>
              </a:spcBef>
              <a:spcAft>
                <a:spcPts val="600"/>
              </a:spcAft>
              <a:buSzPct val="75000"/>
              <a:defRPr/>
            </a:pPr>
            <a:r>
              <a:rPr lang="en-US" sz="3600" b="1" kern="0" dirty="0">
                <a:solidFill>
                  <a:srgbClr val="000000"/>
                </a:solidFill>
                <a:latin typeface="Calibri" pitchFamily="34" charset="0"/>
                <a:cs typeface="Calibri" pitchFamily="34" charset="0"/>
              </a:rPr>
              <a:t>Introductory Remarks</a:t>
            </a:r>
          </a:p>
        </p:txBody>
      </p:sp>
    </p:spTree>
    <p:extLst>
      <p:ext uri="{BB962C8B-B14F-4D97-AF65-F5344CB8AC3E}">
        <p14:creationId xmlns:p14="http://schemas.microsoft.com/office/powerpoint/2010/main" val="3263863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3308598"/>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bless those who bless you, </a:t>
            </a:r>
            <a:r>
              <a:rPr lang="en-US" sz="40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the one who curses you I will curse</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in you all the families of the earth will be blessed.” (NASB)</a:t>
            </a:r>
          </a:p>
        </p:txBody>
      </p:sp>
    </p:spTree>
    <p:extLst>
      <p:ext uri="{BB962C8B-B14F-4D97-AF65-F5344CB8AC3E}">
        <p14:creationId xmlns:p14="http://schemas.microsoft.com/office/powerpoint/2010/main" val="755853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3308598"/>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rPr>
              <a:t>Zechariah 2:8</a:t>
            </a:r>
          </a:p>
          <a:p>
            <a:pPr algn="just"/>
            <a:r>
              <a:rPr lang="en-US" sz="4000" dirty="0">
                <a:effectLst>
                  <a:outerShdw blurRad="38100" dist="38100" dir="2700000" algn="tl">
                    <a:srgbClr val="000000">
                      <a:alpha val="43137"/>
                    </a:srgbClr>
                  </a:outerShdw>
                </a:effectLst>
                <a:latin typeface="Calibri" panose="020F0502020204030204" pitchFamily="34" charset="0"/>
              </a:rPr>
              <a:t>“For thus says the </a:t>
            </a:r>
            <a:r>
              <a:rPr lang="en-US" sz="4000" cap="small" dirty="0">
                <a:effectLst>
                  <a:outerShdw blurRad="38100" dist="38100" dir="2700000" algn="tl">
                    <a:srgbClr val="000000">
                      <a:alpha val="43137"/>
                    </a:srgbClr>
                  </a:outerShdw>
                </a:effectLst>
                <a:latin typeface="Calibri" panose="020F0502020204030204" pitchFamily="34" charset="0"/>
              </a:rPr>
              <a:t>Lord</a:t>
            </a:r>
            <a:r>
              <a:rPr lang="en-US" sz="4000" dirty="0">
                <a:effectLst>
                  <a:outerShdw blurRad="38100" dist="38100" dir="2700000" algn="tl">
                    <a:srgbClr val="000000">
                      <a:alpha val="43137"/>
                    </a:srgbClr>
                  </a:outerShdw>
                </a:effectLst>
                <a:latin typeface="Calibri" panose="020F0502020204030204" pitchFamily="34" charset="0"/>
              </a:rPr>
              <a:t> of hosts, “After glory He has sent me against the nations which plunder you, for </a:t>
            </a:r>
            <a:r>
              <a:rPr lang="en-US" sz="40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he who touches you, touches the apple of His eye</a:t>
            </a:r>
            <a:r>
              <a:rPr lang="en-US" sz="4000" dirty="0">
                <a:effectLst>
                  <a:outerShdw blurRad="38100" dist="38100" dir="2700000" algn="tl">
                    <a:srgbClr val="000000">
                      <a:alpha val="43137"/>
                    </a:srgbClr>
                  </a:outerShdw>
                </a:effectLst>
                <a:latin typeface="Calibri" panose="020F0502020204030204" pitchFamily="34" charset="0"/>
              </a:rPr>
              <a:t>.”</a:t>
            </a:r>
            <a:endPar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12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3308598"/>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rPr>
              <a:t>Genesis 12:3</a:t>
            </a:r>
          </a:p>
          <a:p>
            <a:pPr algn="just"/>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1" u="sng" dirty="0">
                <a:solidFill>
                  <a:srgbClr val="FFFFCC"/>
                </a:solidFill>
                <a:effectLst>
                  <a:outerShdw blurRad="38100" dist="38100" dir="2700000" algn="tl">
                    <a:srgbClr val="000000">
                      <a:alpha val="43137"/>
                    </a:srgbClr>
                  </a:outerShdw>
                </a:effectLst>
                <a:latin typeface="Calibri" pitchFamily="34" charset="0"/>
                <a:cs typeface="Calibri" pitchFamily="34" charset="0"/>
              </a:rPr>
              <a:t>And I will bless those who bless you</a:t>
            </a: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one who curses you I will curse. And in you all the families of the earth will be blessed.” (NASB)</a:t>
            </a:r>
          </a:p>
        </p:txBody>
      </p:sp>
    </p:spTree>
    <p:extLst>
      <p:ext uri="{BB962C8B-B14F-4D97-AF65-F5344CB8AC3E}">
        <p14:creationId xmlns:p14="http://schemas.microsoft.com/office/powerpoint/2010/main" val="2016085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3048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Divine </a:t>
            </a:r>
            <a:r>
              <a:rPr lang="en-US" altLang="en-US" sz="3600" b="1" u="sng" dirty="0">
                <a:solidFill>
                  <a:srgbClr val="FFFFCC"/>
                </a:solidFill>
                <a:latin typeface="Calibri" panose="020F0502020204030204" pitchFamily="34" charset="0"/>
                <a:cs typeface="Calibri" panose="020F0502020204030204" pitchFamily="34" charset="0"/>
              </a:rPr>
              <a:t>Purpose</a:t>
            </a:r>
            <a:r>
              <a:rPr lang="en-US" altLang="en-US" sz="3600" dirty="0">
                <a:latin typeface="Calibri" panose="020F0502020204030204" pitchFamily="34" charset="0"/>
                <a:cs typeface="Calibri" panose="020F0502020204030204" pitchFamily="34" charset="0"/>
              </a:rPr>
              <a:t> for Israel</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Divine </a:t>
            </a:r>
            <a:r>
              <a:rPr lang="en-US" altLang="en-US" sz="3600" b="1" u="sng" dirty="0">
                <a:solidFill>
                  <a:srgbClr val="FFFFCC"/>
                </a:solidFill>
                <a:latin typeface="Calibri" panose="020F0502020204030204" pitchFamily="34" charset="0"/>
                <a:cs typeface="Calibri" panose="020F0502020204030204" pitchFamily="34" charset="0"/>
              </a:rPr>
              <a:t>Protection</a:t>
            </a:r>
            <a:r>
              <a:rPr lang="en-US" altLang="en-US" sz="3600" dirty="0">
                <a:latin typeface="Calibri" panose="020F0502020204030204" pitchFamily="34" charset="0"/>
                <a:cs typeface="Calibri" panose="020F0502020204030204" pitchFamily="34" charset="0"/>
              </a:rPr>
              <a:t> of Israel</a:t>
            </a:r>
          </a:p>
          <a:p>
            <a:pPr marL="573088" indent="-573088" eaLnBrk="1" hangingPunct="1">
              <a:spcBef>
                <a:spcPts val="1200"/>
              </a:spcBef>
              <a:spcAft>
                <a:spcPts val="1200"/>
              </a:spcAft>
              <a:buSzPct val="100000"/>
              <a:buAutoNum type="romanUcPeriod"/>
            </a:pPr>
            <a:r>
              <a:rPr lang="en-US" altLang="en-US" sz="3600" b="1" dirty="0">
                <a:solidFill>
                  <a:srgbClr val="FFFFCC"/>
                </a:solidFill>
                <a:latin typeface="Calibri" panose="020F0502020204030204" pitchFamily="34" charset="0"/>
                <a:cs typeface="Calibri" panose="020F0502020204030204" pitchFamily="34" charset="0"/>
              </a:rPr>
              <a:t>The Proper </a:t>
            </a:r>
            <a:r>
              <a:rPr lang="en-US" altLang="en-US" sz="3600" b="1" u="sng" dirty="0">
                <a:solidFill>
                  <a:srgbClr val="FFFFCC"/>
                </a:solidFill>
                <a:latin typeface="Calibri" panose="020F0502020204030204" pitchFamily="34" charset="0"/>
                <a:cs typeface="Calibri" panose="020F0502020204030204" pitchFamily="34" charset="0"/>
              </a:rPr>
              <a:t>Perspective</a:t>
            </a:r>
            <a:r>
              <a:rPr lang="en-US" altLang="en-US" sz="3600" b="1" dirty="0">
                <a:solidFill>
                  <a:srgbClr val="FFFFCC"/>
                </a:solidFill>
                <a:latin typeface="Calibri" panose="020F0502020204030204" pitchFamily="34" charset="0"/>
                <a:cs typeface="Calibri" panose="020F0502020204030204" pitchFamily="34" charset="0"/>
              </a:rPr>
              <a:t> Concerning Israel</a:t>
            </a: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04381" y="4024312"/>
            <a:ext cx="2535238" cy="26050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533400" y="228600"/>
            <a:ext cx="8077200" cy="1676400"/>
          </a:xfrm>
        </p:spPr>
        <p:txBody>
          <a:bodyPr/>
          <a:lstStyle/>
          <a:p>
            <a:pPr algn="ctr" eaLnBrk="1" hangingPunct="1"/>
            <a:r>
              <a:rPr lang="en-US" altLang="en-US" dirty="0">
                <a:latin typeface="Calibri" panose="020F0502020204030204" pitchFamily="34" charset="0"/>
                <a:cs typeface="Calibri" panose="020F0502020204030204" pitchFamily="34" charset="0"/>
              </a:rPr>
              <a:t>III. The Proper </a:t>
            </a:r>
            <a:r>
              <a:rPr lang="en-US" altLang="en-US" b="1" u="sng" dirty="0">
                <a:latin typeface="Calibri" panose="020F0502020204030204" pitchFamily="34" charset="0"/>
                <a:cs typeface="Calibri" panose="020F0502020204030204" pitchFamily="34" charset="0"/>
              </a:rPr>
              <a:t>Perspective</a:t>
            </a:r>
            <a:r>
              <a:rPr lang="en-US" altLang="en-US" dirty="0">
                <a:latin typeface="Calibri" panose="020F0502020204030204" pitchFamily="34" charset="0"/>
                <a:cs typeface="Calibri" panose="020F0502020204030204" pitchFamily="34" charset="0"/>
              </a:rPr>
              <a:t> Concerning Israel</a:t>
            </a:r>
            <a:endParaRPr lang="en-US" altLang="en-US" b="0"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457200" y="1828800"/>
            <a:ext cx="5029200" cy="3352800"/>
          </a:xfrm>
        </p:spPr>
        <p:txBody>
          <a:bodyPr/>
          <a:lstStyle/>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Attitude</a:t>
            </a:r>
          </a:p>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Angelic conflict</a:t>
            </a:r>
          </a:p>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Apostate condition?</a:t>
            </a:r>
          </a:p>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Practical reasons</a:t>
            </a:r>
          </a:p>
          <a:p>
            <a:pPr marL="742950" indent="-742950" eaLnBrk="1" hangingPunct="1">
              <a:spcBef>
                <a:spcPts val="1200"/>
              </a:spcBef>
              <a:spcAft>
                <a:spcPts val="1200"/>
              </a:spcAft>
              <a:buSzPct val="100000"/>
              <a:buAutoNum type="alphaUcPeriod"/>
            </a:pPr>
            <a:endParaRPr lang="en-US" altLang="en-US" sz="3600" dirty="0">
              <a:latin typeface="Calibri" panose="020F0502020204030204" pitchFamily="34" charset="0"/>
              <a:cs typeface="Calibri" panose="020F0502020204030204" pitchFamily="34" charset="0"/>
            </a:endParaRP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1828800"/>
            <a:ext cx="2535238" cy="26050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533400" y="228600"/>
            <a:ext cx="8077200" cy="1676400"/>
          </a:xfrm>
        </p:spPr>
        <p:txBody>
          <a:bodyPr/>
          <a:lstStyle/>
          <a:p>
            <a:pPr algn="ctr" eaLnBrk="1" hangingPunct="1"/>
            <a:r>
              <a:rPr lang="en-US" altLang="en-US" dirty="0">
                <a:latin typeface="Calibri" panose="020F0502020204030204" pitchFamily="34" charset="0"/>
                <a:cs typeface="Calibri" panose="020F0502020204030204" pitchFamily="34" charset="0"/>
              </a:rPr>
              <a:t>III. The Proper </a:t>
            </a:r>
            <a:r>
              <a:rPr lang="en-US" altLang="en-US" b="1" u="sng" dirty="0">
                <a:latin typeface="Calibri" panose="020F0502020204030204" pitchFamily="34" charset="0"/>
                <a:cs typeface="Calibri" panose="020F0502020204030204" pitchFamily="34" charset="0"/>
              </a:rPr>
              <a:t>Perspective</a:t>
            </a:r>
            <a:r>
              <a:rPr lang="en-US" altLang="en-US" dirty="0">
                <a:latin typeface="Calibri" panose="020F0502020204030204" pitchFamily="34" charset="0"/>
                <a:cs typeface="Calibri" panose="020F0502020204030204" pitchFamily="34" charset="0"/>
              </a:rPr>
              <a:t> Concerning Israel</a:t>
            </a:r>
            <a:endParaRPr lang="en-US" altLang="en-US" b="0"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457200" y="1828800"/>
            <a:ext cx="5029200" cy="3352800"/>
          </a:xfrm>
        </p:spPr>
        <p:txBody>
          <a:bodyPr/>
          <a:lstStyle/>
          <a:p>
            <a:pPr marL="742950" indent="-742950" eaLnBrk="1" hangingPunct="1">
              <a:spcBef>
                <a:spcPts val="0"/>
              </a:spcBef>
              <a:spcAft>
                <a:spcPts val="2400"/>
              </a:spcAft>
              <a:buSzPct val="100000"/>
              <a:buFont typeface="+mj-lt"/>
              <a:buAutoNum type="alphaUcPeriod"/>
            </a:pPr>
            <a:r>
              <a:rPr lang="en-US" altLang="en-US" sz="3600" b="1" u="sng" dirty="0">
                <a:solidFill>
                  <a:srgbClr val="FFFFCC"/>
                </a:solidFill>
                <a:latin typeface="Calibri" panose="020F0502020204030204" pitchFamily="34" charset="0"/>
                <a:cs typeface="Calibri" panose="020F0502020204030204" pitchFamily="34" charset="0"/>
              </a:rPr>
              <a:t>Attitude</a:t>
            </a:r>
          </a:p>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Angelic conflict</a:t>
            </a:r>
          </a:p>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Apostate condition?</a:t>
            </a:r>
          </a:p>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Practical reasons</a:t>
            </a:r>
          </a:p>
          <a:p>
            <a:pPr marL="742950" indent="-742950" eaLnBrk="1" hangingPunct="1">
              <a:spcBef>
                <a:spcPts val="1200"/>
              </a:spcBef>
              <a:spcAft>
                <a:spcPts val="1200"/>
              </a:spcAft>
              <a:buSzPct val="100000"/>
              <a:buAutoNum type="alphaUcPeriod"/>
            </a:pPr>
            <a:endParaRPr lang="en-US" altLang="en-US" sz="3600" dirty="0">
              <a:latin typeface="Calibri" panose="020F0502020204030204" pitchFamily="34" charset="0"/>
              <a:cs typeface="Calibri" panose="020F0502020204030204" pitchFamily="34" charset="0"/>
            </a:endParaRP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1828800"/>
            <a:ext cx="2535238" cy="2605088"/>
          </a:xfrm>
          <a:prstGeom prst="rect">
            <a:avLst/>
          </a:prstGeom>
          <a:noFill/>
          <a:ln w="9525">
            <a:noFill/>
            <a:miter lim="800000"/>
            <a:headEnd/>
            <a:tailEnd/>
          </a:ln>
        </p:spPr>
      </p:pic>
    </p:spTree>
    <p:extLst>
      <p:ext uri="{BB962C8B-B14F-4D97-AF65-F5344CB8AC3E}">
        <p14:creationId xmlns:p14="http://schemas.microsoft.com/office/powerpoint/2010/main" val="3162474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8238" y="106680"/>
            <a:ext cx="8667525" cy="667512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228600"/>
            <a:ext cx="7772400" cy="1143000"/>
          </a:xfrm>
        </p:spPr>
        <p:txBody>
          <a:bodyPr/>
          <a:lstStyle/>
          <a:p>
            <a:pPr algn="ctr" eaLnBrk="1" hangingPunct="1"/>
            <a:r>
              <a:rPr lang="en-US" dirty="0">
                <a:effectLst>
                  <a:outerShdw blurRad="38100" dist="38100" dir="2700000" algn="tl">
                    <a:srgbClr val="000000">
                      <a:alpha val="43137"/>
                    </a:srgbClr>
                  </a:outerShdw>
                </a:effectLst>
                <a:latin typeface="Calibri" panose="020F0502020204030204" pitchFamily="34" charset="0"/>
              </a:rPr>
              <a:t>Christian Anti-Semitism</a:t>
            </a:r>
          </a:p>
        </p:txBody>
      </p:sp>
      <p:sp>
        <p:nvSpPr>
          <p:cNvPr id="4099" name="Rectangle 3"/>
          <p:cNvSpPr>
            <a:spLocks noGrp="1" noChangeArrowheads="1"/>
          </p:cNvSpPr>
          <p:nvPr>
            <p:ph type="body" idx="1"/>
          </p:nvPr>
        </p:nvSpPr>
        <p:spPr>
          <a:xfrm>
            <a:off x="457200" y="1600200"/>
            <a:ext cx="8229600" cy="3581400"/>
          </a:xfrm>
        </p:spPr>
        <p:txBody>
          <a:bodyPr/>
          <a:lstStyle/>
          <a:p>
            <a:pPr marL="0" lvl="1" indent="1588" algn="just" eaLnBrk="1" hangingPunct="1">
              <a:buFontTx/>
              <a:buNone/>
            </a:pPr>
            <a:r>
              <a:rPr lang="en-US" sz="3600" dirty="0">
                <a:effectLst>
                  <a:outerShdw blurRad="38100" dist="38100" dir="2700000" algn="tl">
                    <a:srgbClr val="000000">
                      <a:alpha val="43137"/>
                    </a:srgbClr>
                  </a:outerShdw>
                </a:effectLst>
                <a:latin typeface="Calibri" panose="020F0502020204030204" pitchFamily="34" charset="0"/>
              </a:rPr>
              <a:t>“First, their synagogues should be set on fire…Secondly, their homes should likewise be broken down and destroyed…Thirdly, they should be deprived of their prayer books and </a:t>
            </a:r>
            <a:r>
              <a:rPr lang="en-US" sz="3600" dirty="0" err="1">
                <a:effectLst>
                  <a:outerShdw blurRad="38100" dist="38100" dir="2700000" algn="tl">
                    <a:srgbClr val="000000">
                      <a:alpha val="43137"/>
                    </a:srgbClr>
                  </a:outerShdw>
                </a:effectLst>
                <a:latin typeface="Calibri" panose="020F0502020204030204" pitchFamily="34" charset="0"/>
              </a:rPr>
              <a:t>Talmuds</a:t>
            </a:r>
            <a:r>
              <a:rPr lang="en-US" sz="3600" dirty="0">
                <a:effectLst>
                  <a:outerShdw blurRad="38100" dist="38100" dir="2700000" algn="tl">
                    <a:srgbClr val="000000">
                      <a:alpha val="43137"/>
                    </a:srgbClr>
                  </a:outerShdw>
                </a:effectLst>
                <a:latin typeface="Calibri" panose="020F0502020204030204"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7772400" cy="1143000"/>
          </a:xfrm>
        </p:spPr>
        <p:txBody>
          <a:bodyPr/>
          <a:lstStyle/>
          <a:p>
            <a:pPr algn="ctr" eaLnBrk="1" hangingPunct="1"/>
            <a:r>
              <a:rPr lang="en-US" dirty="0">
                <a:effectLst>
                  <a:outerShdw blurRad="38100" dist="38100" dir="2700000" algn="tl">
                    <a:srgbClr val="000000">
                      <a:alpha val="43137"/>
                    </a:srgbClr>
                  </a:outerShdw>
                </a:effectLst>
                <a:latin typeface="Calibri" panose="020F0502020204030204" pitchFamily="34" charset="0"/>
              </a:rPr>
              <a:t>Christian Anti-Semitism</a:t>
            </a:r>
          </a:p>
        </p:txBody>
      </p:sp>
      <p:sp>
        <p:nvSpPr>
          <p:cNvPr id="5123" name="Rectangle 3"/>
          <p:cNvSpPr>
            <a:spLocks noGrp="1" noChangeArrowheads="1"/>
          </p:cNvSpPr>
          <p:nvPr>
            <p:ph type="body" idx="1"/>
          </p:nvPr>
        </p:nvSpPr>
        <p:spPr>
          <a:xfrm>
            <a:off x="723900" y="1600200"/>
            <a:ext cx="7696200" cy="3886200"/>
          </a:xfrm>
        </p:spPr>
        <p:txBody>
          <a:bodyPr/>
          <a:lstStyle/>
          <a:p>
            <a:pPr marL="0" lvl="1" indent="0" algn="just" eaLnBrk="1" hangingPunct="1">
              <a:buFontTx/>
              <a:buNone/>
            </a:pPr>
            <a:r>
              <a:rPr lang="en-US" sz="3600" dirty="0">
                <a:effectLst>
                  <a:outerShdw blurRad="38100" dist="38100" dir="2700000" algn="tl">
                    <a:srgbClr val="000000">
                      <a:alpha val="43137"/>
                    </a:srgbClr>
                  </a:outerShdw>
                </a:effectLst>
                <a:latin typeface="Calibri" panose="020F0502020204030204" pitchFamily="34" charset="0"/>
              </a:rPr>
              <a:t>“…Fourthly, their rabbis must be forbidden under threat of death to teach any more…Fifthly, passport and traveling privileges should be absolutely forbidden to the Jews…Sixthly, they ought to be stopped from usury (charging interest on loans…”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1600200"/>
            <a:ext cx="7772400" cy="3505200"/>
          </a:xfrm>
        </p:spPr>
        <p:txBody>
          <a:bodyPr/>
          <a:lstStyle/>
          <a:p>
            <a:pPr marL="0" lvl="1" indent="0" algn="just" eaLnBrk="1" hangingPunct="1">
              <a:buNone/>
            </a:pPr>
            <a:r>
              <a:rPr lang="en-US" sz="3600" dirty="0">
                <a:effectLst>
                  <a:outerShdw blurRad="38100" dist="38100" dir="2700000" algn="tl">
                    <a:srgbClr val="000000">
                      <a:alpha val="43137"/>
                    </a:srgbClr>
                  </a:outerShdw>
                </a:effectLst>
                <a:latin typeface="Calibri" panose="020F0502020204030204" pitchFamily="34" charset="0"/>
              </a:rPr>
              <a:t>“Seventhly, let the young and strong Jews and Jewesses be given the flail, the ax, the hoe, the spade, the distaff, and spindle, and let the earn their bread by the sweat of their noses…We ought to drive the rascally lazy bones out of our system...”</a:t>
            </a:r>
          </a:p>
        </p:txBody>
      </p:sp>
      <p:sp>
        <p:nvSpPr>
          <p:cNvPr id="6148" name="Text Box 4"/>
          <p:cNvSpPr txBox="1">
            <a:spLocks noChangeArrowheads="1"/>
          </p:cNvSpPr>
          <p:nvPr/>
        </p:nvSpPr>
        <p:spPr bwMode="auto">
          <a:xfrm>
            <a:off x="1028700" y="5867400"/>
            <a:ext cx="7086600" cy="701675"/>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Martin Luther, </a:t>
            </a:r>
            <a:r>
              <a:rPr lang="en-US" sz="2000" i="1" dirty="0">
                <a:effectLst>
                  <a:outerShdw blurRad="38100" dist="38100" dir="2700000" algn="tl">
                    <a:srgbClr val="000000">
                      <a:alpha val="43137"/>
                    </a:srgbClr>
                  </a:outerShdw>
                </a:effectLst>
                <a:latin typeface="Calibri" panose="020F0502020204030204" pitchFamily="34" charset="0"/>
              </a:rPr>
              <a:t>Concerning the Jews and Their Lies</a:t>
            </a:r>
            <a:r>
              <a:rPr lang="en-US" sz="2000" dirty="0">
                <a:effectLst>
                  <a:outerShdw blurRad="38100" dist="38100" dir="2700000" algn="tl">
                    <a:srgbClr val="000000">
                      <a:alpha val="43137"/>
                    </a:srgbClr>
                  </a:outerShdw>
                </a:effectLst>
                <a:latin typeface="Calibri" panose="020F0502020204030204" pitchFamily="34" charset="0"/>
              </a:rPr>
              <a:t>, cited in Michael Brown’s </a:t>
            </a:r>
            <a:r>
              <a:rPr lang="en-US" sz="2000" i="1" dirty="0">
                <a:effectLst>
                  <a:outerShdw blurRad="38100" dist="38100" dir="2700000" algn="tl">
                    <a:srgbClr val="000000">
                      <a:alpha val="43137"/>
                    </a:srgbClr>
                  </a:outerShdw>
                </a:effectLst>
                <a:latin typeface="Calibri" panose="020F0502020204030204" pitchFamily="34" charset="0"/>
              </a:rPr>
              <a:t>Our Hands Are Stained with Blood</a:t>
            </a:r>
            <a:r>
              <a:rPr lang="en-US" sz="2000" dirty="0">
                <a:effectLst>
                  <a:outerShdw blurRad="38100" dist="38100" dir="2700000" algn="tl">
                    <a:srgbClr val="000000">
                      <a:alpha val="43137"/>
                    </a:srgbClr>
                  </a:outerShdw>
                </a:effectLst>
                <a:latin typeface="Calibri" panose="020F0502020204030204" pitchFamily="34" charset="0"/>
              </a:rPr>
              <a:t>, pp. 14-15.</a:t>
            </a:r>
          </a:p>
        </p:txBody>
      </p:sp>
      <p:sp>
        <p:nvSpPr>
          <p:cNvPr id="6" name="Rectangle 2"/>
          <p:cNvSpPr>
            <a:spLocks noGrp="1" noChangeArrowheads="1"/>
          </p:cNvSpPr>
          <p:nvPr>
            <p:ph type="title"/>
          </p:nvPr>
        </p:nvSpPr>
        <p:spPr>
          <a:xfrm>
            <a:off x="609600" y="228600"/>
            <a:ext cx="7772400" cy="1143000"/>
          </a:xfrm>
        </p:spPr>
        <p:txBody>
          <a:bodyPr/>
          <a:lstStyle/>
          <a:p>
            <a:pPr algn="ctr" eaLnBrk="1" hangingPunct="1"/>
            <a:r>
              <a:rPr lang="en-US" dirty="0">
                <a:effectLst>
                  <a:outerShdw blurRad="38100" dist="38100" dir="2700000" algn="tl">
                    <a:srgbClr val="000000">
                      <a:alpha val="43137"/>
                    </a:srgbClr>
                  </a:outerShdw>
                </a:effectLst>
                <a:latin typeface="Calibri" panose="020F0502020204030204" pitchFamily="34" charset="0"/>
              </a:rPr>
              <a:t>Christian Anti-Semitism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685800" y="1600200"/>
            <a:ext cx="7772400" cy="3886200"/>
          </a:xfrm>
        </p:spPr>
        <p:txBody>
          <a:bodyPr/>
          <a:lstStyle/>
          <a:p>
            <a:pPr marL="0" lvl="1" indent="0" algn="just" eaLnBrk="1" hangingPunct="1">
              <a:buNone/>
            </a:pPr>
            <a:r>
              <a:rPr lang="en-US" sz="3600" dirty="0">
                <a:effectLst>
                  <a:outerShdw blurRad="38100" dist="38100" dir="2700000" algn="tl">
                    <a:srgbClr val="000000">
                      <a:alpha val="43137"/>
                    </a:srgbClr>
                  </a:outerShdw>
                </a:effectLst>
                <a:latin typeface="Calibri" panose="020F0502020204030204" pitchFamily="34" charset="0"/>
              </a:rPr>
              <a:t>“…Therefore away with them… To sum up, dear princes and nobles who have Jews in your domains, if this advice of mine does not suit you, then find a better one so that you and we may all be free of this insufferable devilish burden–the Jews.”</a:t>
            </a:r>
          </a:p>
        </p:txBody>
      </p:sp>
      <p:sp>
        <p:nvSpPr>
          <p:cNvPr id="7172" name="Text Box 4"/>
          <p:cNvSpPr txBox="1">
            <a:spLocks noChangeArrowheads="1"/>
          </p:cNvSpPr>
          <p:nvPr/>
        </p:nvSpPr>
        <p:spPr bwMode="auto">
          <a:xfrm>
            <a:off x="1028700" y="5867400"/>
            <a:ext cx="7086600" cy="701675"/>
          </a:xfrm>
          <a:prstGeom prst="rect">
            <a:avLst/>
          </a:prstGeom>
          <a:noFill/>
          <a:ln w="9525">
            <a:noFill/>
            <a:miter lim="800000"/>
            <a:headEnd/>
            <a:tailEnd/>
          </a:ln>
        </p:spPr>
        <p:txBody>
          <a:bodyPr wrap="square">
            <a:spAutoFit/>
          </a:bodyPr>
          <a:lstStyle/>
          <a:p>
            <a:pPr algn="ctr">
              <a:spcBef>
                <a:spcPct val="50000"/>
              </a:spcBef>
            </a:pPr>
            <a:r>
              <a:rPr lang="en-US" sz="2000" dirty="0">
                <a:effectLst>
                  <a:outerShdw blurRad="38100" dist="38100" dir="2700000" algn="tl">
                    <a:srgbClr val="000000">
                      <a:alpha val="43137"/>
                    </a:srgbClr>
                  </a:outerShdw>
                </a:effectLst>
                <a:latin typeface="Calibri" panose="020F0502020204030204" pitchFamily="34" charset="0"/>
              </a:rPr>
              <a:t>Martin Luther, </a:t>
            </a:r>
            <a:r>
              <a:rPr lang="en-US" sz="2000" i="1" dirty="0">
                <a:effectLst>
                  <a:outerShdw blurRad="38100" dist="38100" dir="2700000" algn="tl">
                    <a:srgbClr val="000000">
                      <a:alpha val="43137"/>
                    </a:srgbClr>
                  </a:outerShdw>
                </a:effectLst>
                <a:latin typeface="Calibri" panose="020F0502020204030204" pitchFamily="34" charset="0"/>
              </a:rPr>
              <a:t>Concerning the Jews and Their Lies</a:t>
            </a:r>
            <a:r>
              <a:rPr lang="en-US" sz="2000" dirty="0">
                <a:effectLst>
                  <a:outerShdw blurRad="38100" dist="38100" dir="2700000" algn="tl">
                    <a:srgbClr val="000000">
                      <a:alpha val="43137"/>
                    </a:srgbClr>
                  </a:outerShdw>
                </a:effectLst>
                <a:latin typeface="Calibri" panose="020F0502020204030204" pitchFamily="34" charset="0"/>
              </a:rPr>
              <a:t>, cited in Michael Brown’s </a:t>
            </a:r>
            <a:r>
              <a:rPr lang="en-US" sz="2000" i="1" dirty="0">
                <a:effectLst>
                  <a:outerShdw blurRad="38100" dist="38100" dir="2700000" algn="tl">
                    <a:srgbClr val="000000">
                      <a:alpha val="43137"/>
                    </a:srgbClr>
                  </a:outerShdw>
                </a:effectLst>
                <a:latin typeface="Calibri" panose="020F0502020204030204" pitchFamily="34" charset="0"/>
              </a:rPr>
              <a:t>Our Hands Are Stained with Blood</a:t>
            </a:r>
            <a:r>
              <a:rPr lang="en-US" sz="2000" dirty="0">
                <a:effectLst>
                  <a:outerShdw blurRad="38100" dist="38100" dir="2700000" algn="tl">
                    <a:srgbClr val="000000">
                      <a:alpha val="43137"/>
                    </a:srgbClr>
                  </a:outerShdw>
                </a:effectLst>
                <a:latin typeface="Calibri" panose="020F0502020204030204" pitchFamily="34" charset="0"/>
              </a:rPr>
              <a:t>, pp. 14-15.</a:t>
            </a:r>
          </a:p>
        </p:txBody>
      </p:sp>
      <p:sp>
        <p:nvSpPr>
          <p:cNvPr id="6" name="Rectangle 2"/>
          <p:cNvSpPr>
            <a:spLocks noGrp="1" noChangeArrowheads="1"/>
          </p:cNvSpPr>
          <p:nvPr>
            <p:ph type="title"/>
          </p:nvPr>
        </p:nvSpPr>
        <p:spPr>
          <a:xfrm>
            <a:off x="609600" y="228600"/>
            <a:ext cx="7772400" cy="1143000"/>
          </a:xfrm>
        </p:spPr>
        <p:txBody>
          <a:bodyPr/>
          <a:lstStyle/>
          <a:p>
            <a:pPr algn="ctr" eaLnBrk="1" hangingPunct="1"/>
            <a:r>
              <a:rPr lang="en-US" dirty="0">
                <a:effectLst>
                  <a:outerShdw blurRad="38100" dist="38100" dir="2700000" algn="tl">
                    <a:srgbClr val="000000">
                      <a:alpha val="43137"/>
                    </a:srgbClr>
                  </a:outerShdw>
                </a:effectLst>
                <a:latin typeface="Calibri" panose="020F0502020204030204" pitchFamily="34" charset="0"/>
              </a:rPr>
              <a:t>Christian Anti-Semitism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304800"/>
            <a:ext cx="2438400" cy="1066800"/>
          </a:xfrm>
        </p:spPr>
        <p:txBody>
          <a:bodyPr/>
          <a:lstStyle/>
          <a:p>
            <a:pPr algn="ctr"/>
            <a:r>
              <a:rPr lang="en-US" dirty="0">
                <a:effectLst>
                  <a:outerShdw blurRad="38100" dist="38100" dir="2700000" algn="tl">
                    <a:srgbClr val="000000">
                      <a:alpha val="43137"/>
                    </a:srgbClr>
                  </a:outerShdw>
                </a:effectLst>
                <a:latin typeface="Calibri" panose="020F0502020204030204" pitchFamily="34" charset="0"/>
              </a:rPr>
              <a:t>Decide?</a:t>
            </a:r>
          </a:p>
        </p:txBody>
      </p:sp>
      <p:sp>
        <p:nvSpPr>
          <p:cNvPr id="3" name="Content Placeholder 2"/>
          <p:cNvSpPr>
            <a:spLocks noGrp="1"/>
          </p:cNvSpPr>
          <p:nvPr>
            <p:ph idx="1"/>
          </p:nvPr>
        </p:nvSpPr>
        <p:spPr>
          <a:xfrm>
            <a:off x="190500" y="1600200"/>
            <a:ext cx="8763000" cy="4953000"/>
          </a:xfrm>
        </p:spPr>
        <p:txBody>
          <a:bodyPr/>
          <a:lstStyle/>
          <a:p>
            <a:pPr marL="457200" indent="-457200">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rPr>
              <a:t>Weeping Jewish remnant (John 12:19)</a:t>
            </a:r>
          </a:p>
          <a:p>
            <a:pPr marL="457200" indent="-457200">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rPr>
              <a:t>Edomite Herodian Dynasty</a:t>
            </a:r>
          </a:p>
          <a:p>
            <a:pPr marL="457200" indent="-457200">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rPr>
              <a:t>Roman soldiers executed Christ (John 18:30-31)</a:t>
            </a:r>
          </a:p>
          <a:p>
            <a:pPr marL="457200" indent="-457200">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rPr>
              <a:t>Christ partially blamed the Gentiles (Matt. 20:18-19)</a:t>
            </a:r>
          </a:p>
          <a:p>
            <a:pPr marL="457200" indent="-457200">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rPr>
              <a:t>Christ died for the world's sin (John 3:16)</a:t>
            </a:r>
          </a:p>
          <a:p>
            <a:pPr marL="457200" indent="-457200">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rPr>
              <a:t>The Father is responsible (Isa. 53:10)</a:t>
            </a:r>
          </a:p>
          <a:p>
            <a:pPr marL="457200" indent="-457200">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rPr>
              <a:t>Christ is responsible (John 10:17-18)</a:t>
            </a:r>
          </a:p>
          <a:p>
            <a:pPr marL="457200" indent="-457200">
              <a:spcBef>
                <a:spcPts val="600"/>
              </a:spcBef>
              <a:spcAft>
                <a:spcPts val="600"/>
              </a:spcAft>
            </a:pPr>
            <a:r>
              <a:rPr lang="en-US" sz="3000" dirty="0">
                <a:effectLst>
                  <a:outerShdw blurRad="38100" dist="38100" dir="2700000" algn="tl">
                    <a:srgbClr val="000000">
                      <a:alpha val="43137"/>
                    </a:srgbClr>
                  </a:outerShdw>
                </a:effectLst>
                <a:latin typeface="Calibri" panose="020F0502020204030204" pitchFamily="34" charset="0"/>
              </a:rPr>
              <a:t>“A” culprit vs. “the” culprit (Acts 2:23)</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533400" y="228600"/>
            <a:ext cx="8077200" cy="1676400"/>
          </a:xfrm>
        </p:spPr>
        <p:txBody>
          <a:bodyPr/>
          <a:lstStyle/>
          <a:p>
            <a:pPr algn="ctr" eaLnBrk="1" hangingPunct="1"/>
            <a:r>
              <a:rPr lang="en-US" altLang="en-US" dirty="0">
                <a:latin typeface="Calibri" panose="020F0502020204030204" pitchFamily="34" charset="0"/>
                <a:cs typeface="Calibri" panose="020F0502020204030204" pitchFamily="34" charset="0"/>
              </a:rPr>
              <a:t>III. The Proper </a:t>
            </a:r>
            <a:r>
              <a:rPr lang="en-US" altLang="en-US" b="1" u="sng" dirty="0">
                <a:latin typeface="Calibri" panose="020F0502020204030204" pitchFamily="34" charset="0"/>
                <a:cs typeface="Calibri" panose="020F0502020204030204" pitchFamily="34" charset="0"/>
              </a:rPr>
              <a:t>Perspective</a:t>
            </a:r>
            <a:r>
              <a:rPr lang="en-US" altLang="en-US" dirty="0">
                <a:latin typeface="Calibri" panose="020F0502020204030204" pitchFamily="34" charset="0"/>
                <a:cs typeface="Calibri" panose="020F0502020204030204" pitchFamily="34" charset="0"/>
              </a:rPr>
              <a:t> Concerning Israel</a:t>
            </a:r>
            <a:endParaRPr lang="en-US" altLang="en-US" b="0"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457200" y="1828800"/>
            <a:ext cx="5029200" cy="3352800"/>
          </a:xfrm>
        </p:spPr>
        <p:txBody>
          <a:bodyPr/>
          <a:lstStyle/>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Attitude</a:t>
            </a:r>
          </a:p>
          <a:p>
            <a:pPr marL="742950" indent="-742950" eaLnBrk="1" hangingPunct="1">
              <a:spcBef>
                <a:spcPts val="0"/>
              </a:spcBef>
              <a:spcAft>
                <a:spcPts val="2400"/>
              </a:spcAft>
              <a:buSzPct val="100000"/>
              <a:buFont typeface="+mj-lt"/>
              <a:buAutoNum type="alphaUcPeriod"/>
            </a:pPr>
            <a:r>
              <a:rPr lang="en-US" altLang="en-US" sz="3600" b="1" u="sng" dirty="0">
                <a:solidFill>
                  <a:srgbClr val="FFFFCC"/>
                </a:solidFill>
                <a:latin typeface="Calibri" panose="020F0502020204030204" pitchFamily="34" charset="0"/>
                <a:cs typeface="Calibri" panose="020F0502020204030204" pitchFamily="34" charset="0"/>
              </a:rPr>
              <a:t>Angelic conflict</a:t>
            </a:r>
          </a:p>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Apostate condition?</a:t>
            </a:r>
          </a:p>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Practical reasons</a:t>
            </a:r>
          </a:p>
          <a:p>
            <a:pPr marL="742950" indent="-742950" eaLnBrk="1" hangingPunct="1">
              <a:spcBef>
                <a:spcPts val="1200"/>
              </a:spcBef>
              <a:spcAft>
                <a:spcPts val="1200"/>
              </a:spcAft>
              <a:buSzPct val="100000"/>
              <a:buAutoNum type="alphaUcPeriod"/>
            </a:pPr>
            <a:endParaRPr lang="en-US" altLang="en-US" sz="3600" dirty="0">
              <a:latin typeface="Calibri" panose="020F0502020204030204" pitchFamily="34" charset="0"/>
              <a:cs typeface="Calibri" panose="020F0502020204030204" pitchFamily="34" charset="0"/>
            </a:endParaRP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1828800"/>
            <a:ext cx="2535238" cy="2605088"/>
          </a:xfrm>
          <a:prstGeom prst="rect">
            <a:avLst/>
          </a:prstGeom>
          <a:noFill/>
          <a:ln w="9525">
            <a:noFill/>
            <a:miter lim="800000"/>
            <a:headEnd/>
            <a:tailEnd/>
          </a:ln>
        </p:spPr>
      </p:pic>
    </p:spTree>
    <p:extLst>
      <p:ext uri="{BB962C8B-B14F-4D97-AF65-F5344CB8AC3E}">
        <p14:creationId xmlns:p14="http://schemas.microsoft.com/office/powerpoint/2010/main" val="17915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a:lstStyle/>
          <a:p>
            <a:pPr algn="ctr" eaLnBrk="1" hangingPunct="1"/>
            <a:r>
              <a:rPr lang="en-US" sz="4000" dirty="0">
                <a:latin typeface="Calibri" panose="020F0502020204030204" pitchFamily="34" charset="0"/>
              </a:rPr>
              <a:t>Biblical Reality of the Angelic World</a:t>
            </a:r>
          </a:p>
        </p:txBody>
      </p:sp>
      <p:sp>
        <p:nvSpPr>
          <p:cNvPr id="9219" name="Rectangle 3"/>
          <p:cNvSpPr>
            <a:spLocks noGrp="1" noChangeArrowheads="1"/>
          </p:cNvSpPr>
          <p:nvPr>
            <p:ph type="body" idx="1"/>
          </p:nvPr>
        </p:nvSpPr>
        <p:spPr>
          <a:xfrm>
            <a:off x="457200" y="1600200"/>
            <a:ext cx="3886200" cy="4876800"/>
          </a:xfrm>
        </p:spPr>
        <p:txBody>
          <a:bodyPr/>
          <a:lstStyle/>
          <a:p>
            <a:pPr marL="463550" indent="-463550" eaLnBrk="1" hangingPunct="1">
              <a:spcBef>
                <a:spcPts val="0"/>
              </a:spcBef>
              <a:spcAft>
                <a:spcPts val="1800"/>
              </a:spcAft>
            </a:pPr>
            <a:r>
              <a:rPr lang="en-US" dirty="0">
                <a:effectLst>
                  <a:outerShdw blurRad="38100" dist="38100" dir="2700000" algn="tl">
                    <a:srgbClr val="808080"/>
                  </a:outerShdw>
                </a:effectLst>
                <a:latin typeface="Calibri" pitchFamily="34" charset="0"/>
              </a:rPr>
              <a:t>Job 1:12</a:t>
            </a:r>
          </a:p>
          <a:p>
            <a:pPr marL="463550" indent="-463550" eaLnBrk="1" hangingPunct="1">
              <a:spcBef>
                <a:spcPts val="0"/>
              </a:spcBef>
              <a:spcAft>
                <a:spcPts val="1800"/>
              </a:spcAft>
            </a:pPr>
            <a:r>
              <a:rPr lang="en-US" dirty="0">
                <a:effectLst>
                  <a:outerShdw blurRad="38100" dist="38100" dir="2700000" algn="tl">
                    <a:srgbClr val="808080"/>
                  </a:outerShdw>
                </a:effectLst>
                <a:latin typeface="Calibri" pitchFamily="34" charset="0"/>
              </a:rPr>
              <a:t>2 Kings 6:15-17</a:t>
            </a:r>
          </a:p>
          <a:p>
            <a:pPr marL="463550" indent="-463550" eaLnBrk="1" hangingPunct="1">
              <a:spcBef>
                <a:spcPts val="0"/>
              </a:spcBef>
              <a:spcAft>
                <a:spcPts val="1800"/>
              </a:spcAft>
            </a:pPr>
            <a:r>
              <a:rPr lang="en-US" dirty="0">
                <a:effectLst>
                  <a:outerShdw blurRad="38100" dist="38100" dir="2700000" algn="tl">
                    <a:srgbClr val="808080"/>
                  </a:outerShdw>
                </a:effectLst>
                <a:latin typeface="Calibri" pitchFamily="34" charset="0"/>
              </a:rPr>
              <a:t>1 </a:t>
            </a:r>
            <a:r>
              <a:rPr lang="en-US" dirty="0" err="1">
                <a:effectLst>
                  <a:outerShdw blurRad="38100" dist="38100" dir="2700000" algn="tl">
                    <a:srgbClr val="808080"/>
                  </a:outerShdw>
                </a:effectLst>
                <a:latin typeface="Calibri" pitchFamily="34" charset="0"/>
              </a:rPr>
              <a:t>Chron</a:t>
            </a:r>
            <a:r>
              <a:rPr lang="en-US" dirty="0">
                <a:effectLst>
                  <a:outerShdw blurRad="38100" dist="38100" dir="2700000" algn="tl">
                    <a:srgbClr val="808080"/>
                  </a:outerShdw>
                </a:effectLst>
                <a:latin typeface="Calibri" pitchFamily="34" charset="0"/>
              </a:rPr>
              <a:t> 21:1</a:t>
            </a:r>
          </a:p>
          <a:p>
            <a:pPr marL="463550" indent="-463550" eaLnBrk="1" hangingPunct="1">
              <a:spcBef>
                <a:spcPts val="0"/>
              </a:spcBef>
              <a:spcAft>
                <a:spcPts val="1800"/>
              </a:spcAft>
            </a:pPr>
            <a:r>
              <a:rPr lang="en-US" dirty="0">
                <a:effectLst>
                  <a:outerShdw blurRad="38100" dist="38100" dir="2700000" algn="tl">
                    <a:srgbClr val="808080"/>
                  </a:outerShdw>
                </a:effectLst>
                <a:latin typeface="Calibri" pitchFamily="34" charset="0"/>
              </a:rPr>
              <a:t>Dan 10:12-13, 20</a:t>
            </a:r>
          </a:p>
          <a:p>
            <a:pPr marL="463550" indent="-463550" eaLnBrk="1" hangingPunct="1">
              <a:spcBef>
                <a:spcPts val="0"/>
              </a:spcBef>
              <a:spcAft>
                <a:spcPts val="1800"/>
              </a:spcAft>
            </a:pPr>
            <a:r>
              <a:rPr lang="en-US" dirty="0">
                <a:effectLst>
                  <a:outerShdw blurRad="38100" dist="38100" dir="2700000" algn="tl">
                    <a:srgbClr val="808080"/>
                  </a:outerShdw>
                </a:effectLst>
                <a:latin typeface="Calibri" pitchFamily="34" charset="0"/>
              </a:rPr>
              <a:t>Matt 16:21-23</a:t>
            </a:r>
          </a:p>
          <a:p>
            <a:pPr marL="463550" indent="-463550" eaLnBrk="1" hangingPunct="1">
              <a:spcBef>
                <a:spcPts val="0"/>
              </a:spcBef>
              <a:spcAft>
                <a:spcPts val="1800"/>
              </a:spcAft>
            </a:pPr>
            <a:r>
              <a:rPr lang="en-US" dirty="0" err="1">
                <a:effectLst>
                  <a:outerShdw blurRad="38100" dist="38100" dir="2700000" algn="tl">
                    <a:srgbClr val="808080"/>
                  </a:outerShdw>
                </a:effectLst>
                <a:latin typeface="Calibri" pitchFamily="34" charset="0"/>
              </a:rPr>
              <a:t>Eph</a:t>
            </a:r>
            <a:r>
              <a:rPr lang="en-US" dirty="0">
                <a:effectLst>
                  <a:outerShdw blurRad="38100" dist="38100" dir="2700000" algn="tl">
                    <a:srgbClr val="808080"/>
                  </a:outerShdw>
                </a:effectLst>
                <a:latin typeface="Calibri" pitchFamily="34" charset="0"/>
              </a:rPr>
              <a:t> 6:12</a:t>
            </a:r>
          </a:p>
        </p:txBody>
      </p:sp>
      <p:pic>
        <p:nvPicPr>
          <p:cNvPr id="9220" name="Picture 8" descr="D:\Powerpoint JPEG Images\22.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57713" y="1905000"/>
            <a:ext cx="4238625" cy="32004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909036"/>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rPr>
              <a:t>Revelation 12:1-5</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 great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sign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appeared in heaven: a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woman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clothed in the sun, and the moon under her feet, and upon her head a crown of twelve stars;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was with child; and she cried out, being in labor pain to give birth.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another sign was seen in heaven: and behold, a great red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dragon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having seven heads and ten horns, and upon his heads seven diadems. (NASV 1995)</a:t>
            </a:r>
          </a:p>
        </p:txBody>
      </p:sp>
    </p:spTree>
    <p:extLst>
      <p:ext uri="{BB962C8B-B14F-4D97-AF65-F5344CB8AC3E}">
        <p14:creationId xmlns:p14="http://schemas.microsoft.com/office/powerpoint/2010/main" val="371812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785926"/>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rPr>
              <a:t>Revelation 12:1-5 (cont’d)</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his tail swept a third part of the stars of heaven, and did cast them to the earth: and the dragon stood before the woman that is about to give birth, so that when she gave birth  he may devour her child.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gave birth to a </a:t>
            </a:r>
            <a:r>
              <a:rPr lang="en-US" sz="32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man child, who is to rule all the nations with a rod of iron: and her child was caught up unto God, and to his throne. (NASV 1995)</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5048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685800" y="304800"/>
            <a:ext cx="7772400" cy="1143000"/>
          </a:xfrm>
        </p:spPr>
        <p:txBody>
          <a:bodyPr/>
          <a:lstStyle/>
          <a:p>
            <a:pPr algn="ctr" eaLnBrk="1" hangingPunct="1"/>
            <a:r>
              <a:rPr lang="en-US" dirty="0">
                <a:latin typeface="Calibri" panose="020F0502020204030204" pitchFamily="34" charset="0"/>
                <a:cs typeface="Calibri" panose="020F0502020204030204" pitchFamily="34" charset="0"/>
              </a:rPr>
              <a:t>Revelation: 12 Symbols</a:t>
            </a:r>
          </a:p>
        </p:txBody>
      </p:sp>
      <p:sp>
        <p:nvSpPr>
          <p:cNvPr id="99331" name="Content Placeholder 2"/>
          <p:cNvSpPr>
            <a:spLocks noGrp="1"/>
          </p:cNvSpPr>
          <p:nvPr>
            <p:ph idx="1"/>
          </p:nvPr>
        </p:nvSpPr>
        <p:spPr>
          <a:xfrm>
            <a:off x="457200" y="1981201"/>
            <a:ext cx="8229600" cy="2438400"/>
          </a:xfrm>
        </p:spPr>
        <p:txBody>
          <a:bodyPr/>
          <a:lstStyle/>
          <a:p>
            <a:pPr eaLnBrk="1" hangingPunct="1">
              <a:spcBef>
                <a:spcPts val="0"/>
              </a:spcBef>
              <a:spcAft>
                <a:spcPts val="2400"/>
              </a:spcAft>
              <a:defRPr/>
            </a:pPr>
            <a:r>
              <a:rPr lang="en-US" dirty="0">
                <a:latin typeface="Calibri" panose="020F0502020204030204" pitchFamily="34" charset="0"/>
                <a:cs typeface="Calibri" panose="020F0502020204030204" pitchFamily="34" charset="0"/>
              </a:rPr>
              <a:t>Son = Messiah (Rev 12:5; Ps. 2:9; Acts 1:9)</a:t>
            </a:r>
          </a:p>
          <a:p>
            <a:pPr eaLnBrk="1" hangingPunct="1">
              <a:spcBef>
                <a:spcPts val="0"/>
              </a:spcBef>
              <a:spcAft>
                <a:spcPts val="2400"/>
              </a:spcAft>
              <a:defRPr/>
            </a:pPr>
            <a:r>
              <a:rPr lang="en-US" dirty="0">
                <a:latin typeface="Calibri" panose="020F0502020204030204" pitchFamily="34" charset="0"/>
                <a:cs typeface="Calibri" panose="020F0502020204030204" pitchFamily="34" charset="0"/>
              </a:rPr>
              <a:t> Dragon = Satan (Rev 12:3, 9) </a:t>
            </a:r>
          </a:p>
          <a:p>
            <a:pPr eaLnBrk="1" hangingPunct="1">
              <a:spcBef>
                <a:spcPts val="0"/>
              </a:spcBef>
              <a:spcAft>
                <a:spcPts val="2400"/>
              </a:spcAft>
              <a:defRPr/>
            </a:pPr>
            <a:r>
              <a:rPr lang="en-US" dirty="0">
                <a:latin typeface="Calibri" panose="020F0502020204030204" pitchFamily="34" charset="0"/>
                <a:cs typeface="Calibri" panose="020F0502020204030204" pitchFamily="34" charset="0"/>
              </a:rPr>
              <a:t>Woman = Israel (Rev 12:1; Gen 37:9-10)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143000"/>
            <a:ext cx="5691185" cy="3046988"/>
          </a:xfrm>
          <a:prstGeom prst="rect">
            <a:avLst/>
          </a:prstGeom>
          <a:noFill/>
          <a:ln w="28575">
            <a:noFill/>
            <a:miter lim="800000"/>
            <a:headEnd/>
            <a:tailEnd/>
          </a:ln>
        </p:spPr>
        <p:txBody>
          <a:bodyPr wrap="square">
            <a:spAutoFit/>
          </a:bodyPr>
          <a:lstStyle/>
          <a:p>
            <a:pPr algn="just">
              <a:spcAft>
                <a:spcPts val="600"/>
              </a:spcAft>
            </a:pPr>
            <a:r>
              <a:rPr lang="en-US" sz="3200" dirty="0">
                <a:effectLst>
                  <a:outerShdw blurRad="38100" dist="38100" dir="2700000" algn="tl">
                    <a:srgbClr val="000000">
                      <a:alpha val="43137"/>
                    </a:srgbClr>
                  </a:outerShdw>
                </a:effectLst>
                <a:latin typeface="Calibri" panose="020F0502020204030204" pitchFamily="34" charset="0"/>
                <a:ea typeface="+mj-ea"/>
              </a:rPr>
              <a:t>Now he had still another dream, and related it to his brothers, and said, “Lo, I have had still another dream; and behold, the sun and the moon and eleven stars were bowing down to me.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371600"/>
            <a:ext cx="2793999" cy="3048000"/>
          </a:xfrm>
          <a:prstGeom prst="rect">
            <a:avLst/>
          </a:prstGeom>
        </p:spPr>
      </p:pic>
      <p:sp>
        <p:nvSpPr>
          <p:cNvPr id="3" name="Rectangle 2"/>
          <p:cNvSpPr/>
          <p:nvPr/>
        </p:nvSpPr>
        <p:spPr>
          <a:xfrm>
            <a:off x="2967234" y="154238"/>
            <a:ext cx="3209533" cy="769441"/>
          </a:xfrm>
          <a:prstGeom prst="rect">
            <a:avLst/>
          </a:prstGeom>
        </p:spPr>
        <p:txBody>
          <a:bodyPr wrap="none">
            <a:spAutoFit/>
          </a:bodyPr>
          <a:lstStyle/>
          <a:p>
            <a:pPr lvl="0" algn="ctr">
              <a:spcAft>
                <a:spcPts val="600"/>
              </a:spcAft>
            </a:pPr>
            <a:r>
              <a:rPr lang="en-US" sz="3600" baseline="30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4400" b="1" dirty="0">
                <a:solidFill>
                  <a:srgbClr val="00FFFF"/>
                </a:solidFill>
                <a:effectLst>
                  <a:outerShdw blurRad="38100" dist="38100" dir="2700000" algn="tl">
                    <a:srgbClr val="000000">
                      <a:alpha val="43137"/>
                    </a:srgbClr>
                  </a:outerShdw>
                </a:effectLst>
                <a:latin typeface="Calibri" panose="020F0502020204030204" pitchFamily="34" charset="0"/>
              </a:rPr>
              <a:t>Genesis 37:9</a:t>
            </a:r>
          </a:p>
        </p:txBody>
      </p:sp>
    </p:spTree>
    <p:extLst>
      <p:ext uri="{BB962C8B-B14F-4D97-AF65-F5344CB8AC3E}">
        <p14:creationId xmlns:p14="http://schemas.microsoft.com/office/powerpoint/2010/main" val="2320470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914400"/>
            <a:ext cx="5691185" cy="4524315"/>
          </a:xfrm>
          <a:prstGeom prst="rect">
            <a:avLst/>
          </a:prstGeom>
          <a:noFill/>
          <a:ln w="28575">
            <a:noFill/>
            <a:miter lim="800000"/>
            <a:headEnd/>
            <a:tailEnd/>
          </a:ln>
        </p:spPr>
        <p:txBody>
          <a:bodyPr wrap="square">
            <a:spAutoFit/>
          </a:bodyPr>
          <a:lstStyle/>
          <a:p>
            <a:pPr algn="just">
              <a:spcAft>
                <a:spcPts val="600"/>
              </a:spcAft>
            </a:pPr>
            <a:r>
              <a:rPr lang="en-US" sz="3200" dirty="0">
                <a:effectLst>
                  <a:outerShdw blurRad="38100" dist="38100" dir="2700000" algn="tl">
                    <a:srgbClr val="000000">
                      <a:alpha val="43137"/>
                    </a:srgbClr>
                  </a:outerShdw>
                </a:effectLst>
                <a:latin typeface="Calibri" panose="020F0502020204030204" pitchFamily="34" charset="0"/>
                <a:ea typeface="+mj-ea"/>
              </a:rPr>
              <a:t> He related it to his father and to his brothers; and his father rebuked him and said to him, “What is this dream that you have had? Shall I and your mother and your brothers actually come to bow ourselves down before you to the ground?”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143000"/>
            <a:ext cx="2793999" cy="3048000"/>
          </a:xfrm>
          <a:prstGeom prst="rect">
            <a:avLst/>
          </a:prstGeom>
        </p:spPr>
      </p:pic>
      <p:sp>
        <p:nvSpPr>
          <p:cNvPr id="3" name="Rectangle 2"/>
          <p:cNvSpPr/>
          <p:nvPr/>
        </p:nvSpPr>
        <p:spPr>
          <a:xfrm>
            <a:off x="2824567" y="154238"/>
            <a:ext cx="3494867" cy="769441"/>
          </a:xfrm>
          <a:prstGeom prst="rect">
            <a:avLst/>
          </a:prstGeom>
        </p:spPr>
        <p:txBody>
          <a:bodyPr wrap="none">
            <a:spAutoFit/>
          </a:bodyPr>
          <a:lstStyle/>
          <a:p>
            <a:pPr lvl="0" algn="ctr">
              <a:spcAft>
                <a:spcPts val="600"/>
              </a:spcAft>
            </a:pPr>
            <a:r>
              <a:rPr lang="en-US" sz="3600" baseline="30000" dirty="0">
                <a:solidFill>
                  <a:srgbClr val="FFFFFF"/>
                </a:solidFill>
                <a:effectLst>
                  <a:outerShdw blurRad="38100" dist="38100" dir="2700000" algn="tl">
                    <a:srgbClr val="000000">
                      <a:alpha val="43137"/>
                    </a:srgbClr>
                  </a:outerShdw>
                </a:effectLst>
                <a:latin typeface="Calibri" panose="020F0502020204030204" pitchFamily="34" charset="0"/>
              </a:rPr>
              <a:t> </a:t>
            </a:r>
            <a:r>
              <a:rPr lang="en-US" sz="4400" b="1" dirty="0">
                <a:solidFill>
                  <a:srgbClr val="00FFFF"/>
                </a:solidFill>
                <a:effectLst>
                  <a:outerShdw blurRad="38100" dist="38100" dir="2700000" algn="tl">
                    <a:srgbClr val="000000">
                      <a:alpha val="43137"/>
                    </a:srgbClr>
                  </a:outerShdw>
                </a:effectLst>
                <a:latin typeface="Calibri" panose="020F0502020204030204" pitchFamily="34" charset="0"/>
              </a:rPr>
              <a:t>Genesis 37:10</a:t>
            </a:r>
          </a:p>
        </p:txBody>
      </p:sp>
    </p:spTree>
    <p:extLst>
      <p:ext uri="{BB962C8B-B14F-4D97-AF65-F5344CB8AC3E}">
        <p14:creationId xmlns:p14="http://schemas.microsoft.com/office/powerpoint/2010/main" val="148248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304800"/>
            <a:ext cx="7924800" cy="1143000"/>
          </a:xfrm>
        </p:spPr>
        <p:txBody>
          <a:bodyPr/>
          <a:lstStyle/>
          <a:p>
            <a:pPr algn="ctr" eaLnBrk="1" hangingPunct="1"/>
            <a:r>
              <a:rPr lang="en-US" sz="4000" dirty="0">
                <a:latin typeface="Calibri" panose="020F0502020204030204" pitchFamily="34" charset="0"/>
              </a:rPr>
              <a:t>2 CYCLES OF SATANIC PERSECUTION</a:t>
            </a:r>
            <a:br>
              <a:rPr lang="en-US" sz="3200" b="1" dirty="0">
                <a:solidFill>
                  <a:srgbClr val="FFFFCC"/>
                </a:solidFill>
              </a:rPr>
            </a:br>
            <a:r>
              <a:rPr lang="en-US" sz="2800" dirty="0">
                <a:latin typeface="Calibri" panose="020F0502020204030204" pitchFamily="34" charset="0"/>
              </a:rPr>
              <a:t>(Revelation 12:13-16)</a:t>
            </a:r>
          </a:p>
        </p:txBody>
      </p:sp>
      <p:sp>
        <p:nvSpPr>
          <p:cNvPr id="29699" name="Rectangle 4"/>
          <p:cNvSpPr>
            <a:spLocks noGrp="1" noChangeArrowheads="1"/>
          </p:cNvSpPr>
          <p:nvPr>
            <p:ph type="body" sz="half" idx="2"/>
          </p:nvPr>
        </p:nvSpPr>
        <p:spPr>
          <a:xfrm>
            <a:off x="3810000" y="1600200"/>
            <a:ext cx="5181600" cy="3962400"/>
          </a:xfrm>
        </p:spPr>
        <p:txBody>
          <a:bodyPr/>
          <a:lstStyle/>
          <a:p>
            <a:pPr marL="533400" indent="-533400" eaLnBrk="1" hangingPunct="1">
              <a:buSzPct val="100000"/>
              <a:buFontTx/>
              <a:buAutoNum type="arabicPeriod"/>
            </a:pPr>
            <a:r>
              <a:rPr lang="en-US" i="1" dirty="0">
                <a:latin typeface="Calibri" panose="020F0502020204030204" pitchFamily="34" charset="0"/>
              </a:rPr>
              <a:t>“Pursues the woman” = </a:t>
            </a:r>
            <a:r>
              <a:rPr lang="en-US" dirty="0">
                <a:latin typeface="Calibri" panose="020F0502020204030204" pitchFamily="34" charset="0"/>
              </a:rPr>
              <a:t>persecution of Israel 12:13-14</a:t>
            </a:r>
          </a:p>
          <a:p>
            <a:pPr marL="533400" indent="-533400" eaLnBrk="1" hangingPunct="1">
              <a:buSzPct val="100000"/>
              <a:buFontTx/>
              <a:buAutoNum type="arabicPeriod"/>
            </a:pPr>
            <a:endParaRPr lang="en-US" sz="2800" dirty="0">
              <a:latin typeface="Calibri" panose="020F0502020204030204" pitchFamily="34" charset="0"/>
            </a:endParaRPr>
          </a:p>
          <a:p>
            <a:pPr marL="533400" indent="-533400" eaLnBrk="1" hangingPunct="1">
              <a:buSzPct val="100000"/>
              <a:buFontTx/>
              <a:buAutoNum type="arabicPeriod"/>
            </a:pPr>
            <a:r>
              <a:rPr lang="en-US" i="1" dirty="0">
                <a:latin typeface="Calibri" panose="020F0502020204030204" pitchFamily="34" charset="0"/>
              </a:rPr>
              <a:t>“Flood from his mouth” = </a:t>
            </a:r>
            <a:r>
              <a:rPr lang="en-US" dirty="0">
                <a:latin typeface="Calibri" panose="020F0502020204030204" pitchFamily="34" charset="0"/>
              </a:rPr>
              <a:t>tries to destroy Israel 12:15-16</a:t>
            </a:r>
            <a:endParaRPr lang="en-US" i="1" dirty="0">
              <a:latin typeface="Calibri" panose="020F0502020204030204" pitchFamily="34" charset="0"/>
            </a:endParaRPr>
          </a:p>
        </p:txBody>
      </p:sp>
      <p:pic>
        <p:nvPicPr>
          <p:cNvPr id="29700" name="Picture 5" descr="C:\Documents and Settings\Owner\Application Data\Microsoft\Media Catalog\clip0010.BMP"/>
          <p:cNvPicPr>
            <a:picLocks noGrp="1" noChangeAspect="1" noChangeArrowheads="1"/>
          </p:cNvPicPr>
          <p:nvPr>
            <p:ph type="clipArt" sz="half" idx="1"/>
          </p:nvPr>
        </p:nvPicPr>
        <p:blipFill>
          <a:blip r:embed="rId2" cstate="print">
            <a:extLst>
              <a:ext uri="{28A0092B-C50C-407E-A947-70E740481C1C}">
                <a14:useLocalDpi xmlns:a14="http://schemas.microsoft.com/office/drawing/2010/main" val="0"/>
              </a:ext>
            </a:extLst>
          </a:blip>
          <a:srcRect/>
          <a:stretch>
            <a:fillRect/>
          </a:stretch>
        </p:blipFill>
        <p:spPr>
          <a:xfrm>
            <a:off x="228600" y="1600200"/>
            <a:ext cx="3408363" cy="41148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1143000"/>
          </a:xfrm>
        </p:spPr>
        <p:txBody>
          <a:bodyPr/>
          <a:lstStyle/>
          <a:p>
            <a:pPr algn="ctr" eaLnBrk="1" hangingPunct="1"/>
            <a:r>
              <a:rPr lang="en-US" sz="4000" dirty="0">
                <a:latin typeface="Calibri" panose="020F0502020204030204" pitchFamily="34" charset="0"/>
              </a:rPr>
              <a:t>Descriptions of Satanic Hatred</a:t>
            </a:r>
            <a:br>
              <a:rPr lang="en-US" sz="4000" dirty="0">
                <a:latin typeface="Calibri" panose="020F0502020204030204" pitchFamily="34" charset="0"/>
              </a:rPr>
            </a:br>
            <a:r>
              <a:rPr lang="en-US" sz="2800" dirty="0">
                <a:latin typeface="Calibri" panose="020F0502020204030204" pitchFamily="34" charset="0"/>
              </a:rPr>
              <a:t>(Revelation 12:12-17)</a:t>
            </a:r>
          </a:p>
        </p:txBody>
      </p:sp>
      <p:sp>
        <p:nvSpPr>
          <p:cNvPr id="32771" name="Rectangle 3"/>
          <p:cNvSpPr>
            <a:spLocks noGrp="1" noChangeArrowheads="1"/>
          </p:cNvSpPr>
          <p:nvPr>
            <p:ph type="body" idx="1"/>
          </p:nvPr>
        </p:nvSpPr>
        <p:spPr>
          <a:xfrm>
            <a:off x="457200" y="1600200"/>
            <a:ext cx="4038600" cy="4419600"/>
          </a:xfrm>
        </p:spPr>
        <p:txBody>
          <a:bodyPr/>
          <a:lstStyle/>
          <a:p>
            <a:pPr marL="463550" indent="-463550" eaLnBrk="1" hangingPunct="1">
              <a:spcBef>
                <a:spcPts val="0"/>
              </a:spcBef>
              <a:spcAft>
                <a:spcPts val="1800"/>
              </a:spcAft>
            </a:pPr>
            <a:r>
              <a:rPr lang="en-US" dirty="0">
                <a:effectLst>
                  <a:outerShdw blurRad="38100" dist="38100" dir="2700000" algn="tl">
                    <a:srgbClr val="808080"/>
                  </a:outerShdw>
                </a:effectLst>
                <a:latin typeface="Calibri" pitchFamily="34" charset="0"/>
              </a:rPr>
              <a:t>Wrath 12:12</a:t>
            </a:r>
          </a:p>
          <a:p>
            <a:pPr marL="463550" indent="-463550" eaLnBrk="1" hangingPunct="1">
              <a:spcBef>
                <a:spcPts val="0"/>
              </a:spcBef>
              <a:spcAft>
                <a:spcPts val="1800"/>
              </a:spcAft>
            </a:pPr>
            <a:r>
              <a:rPr lang="en-US" dirty="0">
                <a:effectLst>
                  <a:outerShdw blurRad="38100" dist="38100" dir="2700000" algn="tl">
                    <a:srgbClr val="808080"/>
                  </a:outerShdw>
                </a:effectLst>
                <a:latin typeface="Calibri" pitchFamily="34" charset="0"/>
              </a:rPr>
              <a:t>Persecution 12:13</a:t>
            </a:r>
          </a:p>
          <a:p>
            <a:pPr marL="463550" indent="-463550" eaLnBrk="1" hangingPunct="1">
              <a:spcBef>
                <a:spcPts val="0"/>
              </a:spcBef>
              <a:spcAft>
                <a:spcPts val="1800"/>
              </a:spcAft>
            </a:pPr>
            <a:r>
              <a:rPr lang="en-US" dirty="0">
                <a:effectLst>
                  <a:outerShdw blurRad="38100" dist="38100" dir="2700000" algn="tl">
                    <a:srgbClr val="808080"/>
                  </a:outerShdw>
                </a:effectLst>
                <a:latin typeface="Calibri" pitchFamily="34" charset="0"/>
              </a:rPr>
              <a:t>Sweep away 12:15</a:t>
            </a:r>
          </a:p>
          <a:p>
            <a:pPr marL="463550" indent="-463550" eaLnBrk="1" hangingPunct="1">
              <a:spcBef>
                <a:spcPts val="0"/>
              </a:spcBef>
              <a:spcAft>
                <a:spcPts val="1800"/>
              </a:spcAft>
            </a:pPr>
            <a:r>
              <a:rPr lang="en-US" dirty="0">
                <a:effectLst>
                  <a:outerShdw blurRad="38100" dist="38100" dir="2700000" algn="tl">
                    <a:srgbClr val="808080"/>
                  </a:outerShdw>
                </a:effectLst>
                <a:latin typeface="Calibri" pitchFamily="34" charset="0"/>
              </a:rPr>
              <a:t>Enraged 12:17</a:t>
            </a:r>
          </a:p>
          <a:p>
            <a:pPr marL="463550" indent="-463550" eaLnBrk="1" hangingPunct="1">
              <a:spcBef>
                <a:spcPts val="0"/>
              </a:spcBef>
              <a:spcAft>
                <a:spcPts val="1800"/>
              </a:spcAft>
            </a:pPr>
            <a:r>
              <a:rPr lang="en-US" dirty="0">
                <a:effectLst>
                  <a:outerShdw blurRad="38100" dist="38100" dir="2700000" algn="tl">
                    <a:srgbClr val="808080"/>
                  </a:outerShdw>
                </a:effectLst>
                <a:latin typeface="Calibri" pitchFamily="34" charset="0"/>
              </a:rPr>
              <a:t>War 12:17</a:t>
            </a:r>
          </a:p>
        </p:txBody>
      </p:sp>
      <p:pic>
        <p:nvPicPr>
          <p:cNvPr id="32772"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446713" y="1828800"/>
            <a:ext cx="3336925" cy="34290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724370"/>
          </a:xfrm>
          <a:prstGeom prst="rect">
            <a:avLst/>
          </a:prstGeom>
          <a:noFill/>
          <a:ln w="28575">
            <a:noFill/>
            <a:miter lim="800000"/>
            <a:headEnd/>
            <a:tailEnd/>
          </a:ln>
        </p:spPr>
        <p:txBody>
          <a:bodyPr wrap="square">
            <a:spAutoFit/>
          </a:bodyPr>
          <a:lstStyle/>
          <a:p>
            <a:pPr algn="ctr">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rPr>
              <a:t>Matthew 23:37-39</a:t>
            </a:r>
          </a:p>
          <a:p>
            <a:pPr algn="just"/>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Jerusalem</a:t>
            </a:r>
            <a:r>
              <a:rPr lang="en-US" sz="3200" b="1" u="sng" dirty="0">
                <a:effectLst>
                  <a:outerShdw blurRad="38100" dist="38100" dir="2700000" algn="tl">
                    <a:srgbClr val="000000">
                      <a:alpha val="43137"/>
                    </a:srgbClr>
                  </a:outerShdw>
                </a:effectLst>
                <a:latin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rPr>
              <a:t> who kills the prophets and stones those who are sent to her! How often I wanted to gather your children together, the way a hen gathers her chicks under her wings, and you were unwilling. </a:t>
            </a:r>
            <a:r>
              <a:rPr lang="en-US" sz="3200" baseline="30000" dirty="0">
                <a:effectLst>
                  <a:outerShdw blurRad="38100" dist="38100" dir="2700000" algn="tl">
                    <a:srgbClr val="000000">
                      <a:alpha val="43137"/>
                    </a:srgbClr>
                  </a:outerShdw>
                </a:effectLst>
                <a:latin typeface="Calibri" panose="020F0502020204030204" pitchFamily="34" charset="0"/>
              </a:rPr>
              <a:t>38 </a:t>
            </a:r>
            <a:r>
              <a:rPr lang="en-US" sz="3200" dirty="0">
                <a:effectLst>
                  <a:outerShdw blurRad="38100" dist="38100" dir="2700000" algn="tl">
                    <a:srgbClr val="000000">
                      <a:alpha val="43137"/>
                    </a:srgbClr>
                  </a:outerShdw>
                </a:effectLst>
                <a:latin typeface="Calibri" panose="020F0502020204030204" pitchFamily="34" charset="0"/>
              </a:rPr>
              <a:t>Behold, your house is being left to you desolate! </a:t>
            </a:r>
            <a:r>
              <a:rPr lang="en-US" sz="3200" baseline="30000" dirty="0">
                <a:effectLst>
                  <a:outerShdw blurRad="38100" dist="38100" dir="2700000" algn="tl">
                    <a:srgbClr val="000000">
                      <a:alpha val="43137"/>
                    </a:srgbClr>
                  </a:outerShdw>
                </a:effectLst>
                <a:latin typeface="Calibri" panose="020F0502020204030204" pitchFamily="34" charset="0"/>
              </a:rPr>
              <a:t>39 </a:t>
            </a:r>
            <a:r>
              <a:rPr lang="en-US" sz="3200" dirty="0">
                <a:effectLst>
                  <a:outerShdw blurRad="38100" dist="38100" dir="2700000" algn="tl">
                    <a:srgbClr val="000000">
                      <a:alpha val="43137"/>
                    </a:srgbClr>
                  </a:outerShdw>
                </a:effectLst>
                <a:latin typeface="Calibri" panose="020F0502020204030204" pitchFamily="34" charset="0"/>
              </a:rPr>
              <a:t>For I say to you, from now on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will not see Me until you say</a:t>
            </a:r>
            <a:r>
              <a:rPr lang="en-US" sz="3200" dirty="0">
                <a:effectLst>
                  <a:outerShdw blurRad="38100" dist="38100" dir="2700000" algn="tl">
                    <a:srgbClr val="000000">
                      <a:alpha val="43137"/>
                    </a:srgbClr>
                  </a:outerShdw>
                </a:effectLst>
                <a:latin typeface="Calibri" panose="020F0502020204030204" pitchFamily="34" charset="0"/>
              </a:rPr>
              <a:t>, ‘</a:t>
            </a:r>
            <a:r>
              <a:rPr lang="en-US" sz="3200" cap="small" dirty="0">
                <a:effectLst>
                  <a:outerShdw blurRad="38100" dist="38100" dir="2700000" algn="tl">
                    <a:srgbClr val="000000">
                      <a:alpha val="43137"/>
                    </a:srgbClr>
                  </a:outerShdw>
                </a:effectLst>
                <a:latin typeface="Calibri" panose="020F0502020204030204" pitchFamily="34" charset="0"/>
              </a:rPr>
              <a:t>Blessed is He who comes in the name of the Lord</a:t>
            </a:r>
            <a:r>
              <a:rPr lang="en-US" sz="32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71812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533400" y="228600"/>
            <a:ext cx="8077200" cy="1676400"/>
          </a:xfrm>
        </p:spPr>
        <p:txBody>
          <a:bodyPr/>
          <a:lstStyle/>
          <a:p>
            <a:pPr algn="ctr" eaLnBrk="1" hangingPunct="1"/>
            <a:r>
              <a:rPr lang="en-US" altLang="en-US" dirty="0">
                <a:latin typeface="Calibri" panose="020F0502020204030204" pitchFamily="34" charset="0"/>
                <a:cs typeface="Calibri" panose="020F0502020204030204" pitchFamily="34" charset="0"/>
              </a:rPr>
              <a:t>III. The Proper </a:t>
            </a:r>
            <a:r>
              <a:rPr lang="en-US" altLang="en-US" b="1" u="sng" dirty="0">
                <a:latin typeface="Calibri" panose="020F0502020204030204" pitchFamily="34" charset="0"/>
                <a:cs typeface="Calibri" panose="020F0502020204030204" pitchFamily="34" charset="0"/>
              </a:rPr>
              <a:t>Perspective</a:t>
            </a:r>
            <a:r>
              <a:rPr lang="en-US" altLang="en-US" dirty="0">
                <a:latin typeface="Calibri" panose="020F0502020204030204" pitchFamily="34" charset="0"/>
                <a:cs typeface="Calibri" panose="020F0502020204030204" pitchFamily="34" charset="0"/>
              </a:rPr>
              <a:t> Concerning Israel</a:t>
            </a:r>
            <a:endParaRPr lang="en-US" altLang="en-US" b="0"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457200" y="1828800"/>
            <a:ext cx="5029200" cy="3352800"/>
          </a:xfrm>
        </p:spPr>
        <p:txBody>
          <a:bodyPr/>
          <a:lstStyle/>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Attitude</a:t>
            </a:r>
          </a:p>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Angelic conflict</a:t>
            </a:r>
          </a:p>
          <a:p>
            <a:pPr marL="742950" indent="-742950" eaLnBrk="1" hangingPunct="1">
              <a:spcBef>
                <a:spcPts val="0"/>
              </a:spcBef>
              <a:spcAft>
                <a:spcPts val="2400"/>
              </a:spcAft>
              <a:buSzPct val="100000"/>
              <a:buFont typeface="+mj-lt"/>
              <a:buAutoNum type="alphaUcPeriod"/>
            </a:pPr>
            <a:r>
              <a:rPr lang="en-US" altLang="en-US" sz="3600" b="1" u="sng" dirty="0">
                <a:solidFill>
                  <a:srgbClr val="FFFFCC"/>
                </a:solidFill>
                <a:latin typeface="Calibri" panose="020F0502020204030204" pitchFamily="34" charset="0"/>
                <a:cs typeface="Calibri" panose="020F0502020204030204" pitchFamily="34" charset="0"/>
              </a:rPr>
              <a:t>Apostate condition</a:t>
            </a:r>
            <a:r>
              <a:rPr lang="en-US" altLang="en-US" sz="3600" b="1" dirty="0">
                <a:solidFill>
                  <a:srgbClr val="FFFFCC"/>
                </a:solidFill>
                <a:latin typeface="Calibri" panose="020F0502020204030204" pitchFamily="34" charset="0"/>
                <a:cs typeface="Calibri" panose="020F0502020204030204" pitchFamily="34" charset="0"/>
              </a:rPr>
              <a:t>?</a:t>
            </a:r>
          </a:p>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Practical reasons</a:t>
            </a:r>
          </a:p>
          <a:p>
            <a:pPr marL="742950" indent="-742950" eaLnBrk="1" hangingPunct="1">
              <a:spcBef>
                <a:spcPts val="1200"/>
              </a:spcBef>
              <a:spcAft>
                <a:spcPts val="1200"/>
              </a:spcAft>
              <a:buSzPct val="100000"/>
              <a:buAutoNum type="alphaUcPeriod"/>
            </a:pPr>
            <a:endParaRPr lang="en-US" altLang="en-US" sz="3600" dirty="0">
              <a:latin typeface="Calibri" panose="020F0502020204030204" pitchFamily="34" charset="0"/>
              <a:cs typeface="Calibri" panose="020F0502020204030204" pitchFamily="34" charset="0"/>
            </a:endParaRP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1828800"/>
            <a:ext cx="2535238" cy="2605088"/>
          </a:xfrm>
          <a:prstGeom prst="rect">
            <a:avLst/>
          </a:prstGeom>
          <a:noFill/>
          <a:ln w="9525">
            <a:noFill/>
            <a:miter lim="800000"/>
            <a:headEnd/>
            <a:tailEnd/>
          </a:ln>
        </p:spPr>
      </p:pic>
    </p:spTree>
    <p:extLst>
      <p:ext uri="{BB962C8B-B14F-4D97-AF65-F5344CB8AC3E}">
        <p14:creationId xmlns:p14="http://schemas.microsoft.com/office/powerpoint/2010/main" val="3350742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0" y="228600"/>
            <a:ext cx="6553200" cy="5029200"/>
          </a:xfrm>
        </p:spPr>
        <p:txBody>
          <a:bodyPr/>
          <a:lstStyle/>
          <a:p>
            <a:pPr marL="0" indent="0" algn="just">
              <a:buFont typeface="Wingdings" pitchFamily="2" charset="2"/>
              <a:buNone/>
              <a:defRPr/>
            </a:pPr>
            <a:r>
              <a:rPr lang="en-US" sz="3600" dirty="0">
                <a:effectLst>
                  <a:outerShdw blurRad="38100" dist="38100" dir="2700000" algn="tl">
                    <a:srgbClr val="000000">
                      <a:alpha val="43137"/>
                    </a:srgbClr>
                  </a:outerShdw>
                </a:effectLst>
                <a:latin typeface="Calibri" panose="020F0502020204030204" pitchFamily="34" charset="0"/>
              </a:rPr>
              <a:t>“But I and every other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completely orthodox</a:t>
            </a:r>
            <a:r>
              <a:rPr lang="en-US" sz="3600" dirty="0">
                <a:effectLst>
                  <a:outerShdw blurRad="38100" dist="38100" dir="2700000" algn="tl">
                    <a:srgbClr val="000000">
                      <a:alpha val="43137"/>
                    </a:srgbClr>
                  </a:outerShdw>
                </a:effectLst>
                <a:latin typeface="Calibri" panose="020F0502020204030204" pitchFamily="34" charset="0"/>
              </a:rPr>
              <a:t> Christian feel certain that there will be a resurrection of the flesh, followed by a thousand years in the rebuilt, embellished,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enlarged city of Jerusalem</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as was announced by the prophets Ezekiel, Isaiah, and the others.”</a:t>
            </a:r>
          </a:p>
        </p:txBody>
      </p:sp>
      <p:sp>
        <p:nvSpPr>
          <p:cNvPr id="92163" name="TextBox 3"/>
          <p:cNvSpPr txBox="1">
            <a:spLocks noChangeArrowheads="1"/>
          </p:cNvSpPr>
          <p:nvPr/>
        </p:nvSpPr>
        <p:spPr bwMode="auto">
          <a:xfrm>
            <a:off x="1028700" y="6248400"/>
            <a:ext cx="7086600" cy="400050"/>
          </a:xfrm>
          <a:prstGeom prst="rect">
            <a:avLst/>
          </a:prstGeom>
          <a:noFill/>
          <a:ln w="9525">
            <a:noFill/>
            <a:miter lim="800000"/>
            <a:headEnd/>
            <a:tailEnd/>
          </a:ln>
        </p:spPr>
        <p:txBody>
          <a:bodyPr>
            <a:spAutoFit/>
          </a:bodyPr>
          <a:lstStyle/>
          <a:p>
            <a:pPr algn="ctr"/>
            <a:r>
              <a:rPr lang="en-US" sz="2000" dirty="0">
                <a:effectLst>
                  <a:outerShdw blurRad="38100" dist="38100" dir="2700000" algn="tl">
                    <a:srgbClr val="000000">
                      <a:alpha val="43137"/>
                    </a:srgbClr>
                  </a:outerShdw>
                </a:effectLst>
                <a:latin typeface="Calibri" panose="020F0502020204030204" pitchFamily="34" charset="0"/>
              </a:rPr>
              <a:t>Justin Martyr, </a:t>
            </a:r>
            <a:r>
              <a:rPr lang="en-US" sz="2000" i="1" dirty="0">
                <a:effectLst>
                  <a:outerShdw blurRad="38100" dist="38100" dir="2700000" algn="tl">
                    <a:srgbClr val="000000">
                      <a:alpha val="43137"/>
                    </a:srgbClr>
                  </a:outerShdw>
                </a:effectLst>
                <a:latin typeface="Calibri" panose="020F0502020204030204" pitchFamily="34" charset="0"/>
              </a:rPr>
              <a:t>Dialogue with </a:t>
            </a:r>
            <a:r>
              <a:rPr lang="en-US" sz="2000" i="1" dirty="0" err="1">
                <a:effectLst>
                  <a:outerShdw blurRad="38100" dist="38100" dir="2700000" algn="tl">
                    <a:srgbClr val="000000">
                      <a:alpha val="43137"/>
                    </a:srgbClr>
                  </a:outerShdw>
                </a:effectLst>
                <a:latin typeface="Calibri" panose="020F0502020204030204" pitchFamily="34" charset="0"/>
              </a:rPr>
              <a:t>Trypho</a:t>
            </a:r>
            <a:r>
              <a:rPr lang="en-US" sz="2000" dirty="0">
                <a:effectLst>
                  <a:outerShdw blurRad="38100" dist="38100" dir="2700000" algn="tl">
                    <a:srgbClr val="000000">
                      <a:alpha val="43137"/>
                    </a:srgbClr>
                  </a:outerShdw>
                </a:effectLst>
                <a:latin typeface="Calibri" panose="020F0502020204030204" pitchFamily="34" charset="0"/>
              </a:rPr>
              <a:t>, 80.</a:t>
            </a:r>
          </a:p>
        </p:txBody>
      </p:sp>
      <p:pic>
        <p:nvPicPr>
          <p:cNvPr id="92164" name="Picture 2" descr="http://www.crossroadsinitiative.com/pics/content_img.1045.im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57200"/>
            <a:ext cx="1955078" cy="28956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9824" y="200888"/>
            <a:ext cx="8864352" cy="645622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724370"/>
          </a:xfrm>
          <a:prstGeom prst="rect">
            <a:avLst/>
          </a:prstGeom>
          <a:noFill/>
          <a:ln w="28575">
            <a:noFill/>
            <a:miter lim="800000"/>
            <a:headEnd/>
            <a:tailEnd/>
          </a:ln>
        </p:spPr>
        <p:txBody>
          <a:bodyPr wrap="square">
            <a:spAutoFit/>
          </a:bodyPr>
          <a:lstStyle/>
          <a:p>
            <a:pPr algn="ctr">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rPr>
              <a:t>Ezekiel 36:24-28</a:t>
            </a:r>
            <a:endParaRPr lang="en-US" sz="2600" b="1" dirty="0">
              <a:solidFill>
                <a:schemeClr val="tx2"/>
              </a:solidFill>
              <a:effectLst>
                <a:outerShdw blurRad="38100" dist="38100" dir="2700000" algn="tl">
                  <a:srgbClr val="000000">
                    <a:alpha val="43137"/>
                  </a:srgbClr>
                </a:outerShdw>
              </a:effectLst>
              <a:latin typeface="Calibri" panose="020F0502020204030204" pitchFamily="34" charset="0"/>
              <a:ea typeface="+mj-ea"/>
            </a:endParaRPr>
          </a:p>
          <a:p>
            <a:pPr algn="just"/>
            <a:r>
              <a:rPr lang="en-US" sz="2600" dirty="0">
                <a:effectLst>
                  <a:outerShdw blurRad="38100" dist="38100" dir="2700000" algn="tl">
                    <a:srgbClr val="000000">
                      <a:alpha val="43137"/>
                    </a:srgbClr>
                  </a:outerShdw>
                </a:effectLst>
                <a:latin typeface="Calibri" panose="020F0502020204030204" pitchFamily="34" charset="0"/>
              </a:rPr>
              <a:t>“For I will take you from the nations,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gather you from all the lands and bring you into your own land</a:t>
            </a:r>
            <a:r>
              <a:rPr lang="en-US" sz="2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600" b="1" baseline="30000" dirty="0">
                <a:effectLst>
                  <a:outerShdw blurRad="38100" dist="38100" dir="2700000" algn="tl">
                    <a:srgbClr val="000000">
                      <a:alpha val="43137"/>
                    </a:srgbClr>
                  </a:outerShdw>
                </a:effectLst>
                <a:latin typeface="Calibri" panose="020F0502020204030204" pitchFamily="34" charset="0"/>
              </a:rPr>
              <a:t>25 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will sprinkle clean water on you, and you will be clean</a:t>
            </a:r>
            <a:r>
              <a:rPr lang="en-US" sz="2600" dirty="0">
                <a:effectLst>
                  <a:outerShdw blurRad="38100" dist="38100" dir="2700000" algn="tl">
                    <a:srgbClr val="000000">
                      <a:alpha val="43137"/>
                    </a:srgbClr>
                  </a:outerShdw>
                </a:effectLst>
                <a:latin typeface="Calibri" panose="020F0502020204030204" pitchFamily="34" charset="0"/>
              </a:rPr>
              <a:t>; I will cleanse you from all your filthiness and from all your idols. </a:t>
            </a:r>
            <a:r>
              <a:rPr lang="en-US" sz="2600" baseline="30000" dirty="0">
                <a:effectLst>
                  <a:outerShdw blurRad="38100" dist="38100" dir="2700000" algn="tl">
                    <a:srgbClr val="000000">
                      <a:alpha val="43137"/>
                    </a:srgbClr>
                  </a:outerShdw>
                </a:effectLst>
                <a:latin typeface="Calibri" panose="020F0502020204030204" pitchFamily="34" charset="0"/>
              </a:rPr>
              <a:t>26 </a:t>
            </a:r>
            <a:r>
              <a:rPr lang="en-US" sz="2600" dirty="0">
                <a:effectLst>
                  <a:outerShdw blurRad="38100" dist="38100" dir="2700000" algn="tl">
                    <a:srgbClr val="000000">
                      <a:alpha val="43137"/>
                    </a:srgbClr>
                  </a:outerShdw>
                </a:effectLst>
                <a:latin typeface="Calibri" panose="020F0502020204030204" pitchFamily="34" charset="0"/>
              </a:rPr>
              <a:t>Moreover, I will give you a new heart and </a:t>
            </a:r>
            <a:r>
              <a:rPr lang="en-US" sz="2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put a new spirit within you</a:t>
            </a:r>
            <a:r>
              <a:rPr lang="en-US" sz="2600" dirty="0">
                <a:effectLst>
                  <a:outerShdw blurRad="38100" dist="38100" dir="2700000" algn="tl">
                    <a:srgbClr val="000000">
                      <a:alpha val="43137"/>
                    </a:srgbClr>
                  </a:outerShdw>
                </a:effectLst>
                <a:latin typeface="Calibri" panose="020F0502020204030204" pitchFamily="34" charset="0"/>
              </a:rPr>
              <a:t>; and I will remove the heart of stone from your flesh and give you a heart of flesh. </a:t>
            </a:r>
            <a:r>
              <a:rPr lang="en-US" sz="2600" baseline="30000" dirty="0">
                <a:effectLst>
                  <a:outerShdw blurRad="38100" dist="38100" dir="2700000" algn="tl">
                    <a:srgbClr val="000000">
                      <a:alpha val="43137"/>
                    </a:srgbClr>
                  </a:outerShdw>
                </a:effectLst>
                <a:latin typeface="Calibri" panose="020F0502020204030204" pitchFamily="34" charset="0"/>
              </a:rPr>
              <a:t>27 </a:t>
            </a:r>
            <a:r>
              <a:rPr lang="en-US" sz="2600" dirty="0">
                <a:effectLst>
                  <a:outerShdw blurRad="38100" dist="38100" dir="2700000" algn="tl">
                    <a:srgbClr val="000000">
                      <a:alpha val="43137"/>
                    </a:srgbClr>
                  </a:outerShdw>
                </a:effectLst>
                <a:latin typeface="Calibri" panose="020F0502020204030204" pitchFamily="34" charset="0"/>
              </a:rPr>
              <a:t>I will put My Spirit within you and cause you to walk in My statutes, and you will be careful to observe My ordinances. </a:t>
            </a:r>
            <a:r>
              <a:rPr lang="en-US" sz="2600" baseline="30000" dirty="0">
                <a:effectLst>
                  <a:outerShdw blurRad="38100" dist="38100" dir="2700000" algn="tl">
                    <a:srgbClr val="000000">
                      <a:alpha val="43137"/>
                    </a:srgbClr>
                  </a:outerShdw>
                </a:effectLst>
                <a:latin typeface="Calibri" panose="020F0502020204030204" pitchFamily="34" charset="0"/>
              </a:rPr>
              <a:t>28 </a:t>
            </a:r>
            <a:r>
              <a:rPr lang="en-US" sz="2600" dirty="0">
                <a:effectLst>
                  <a:outerShdw blurRad="38100" dist="38100" dir="2700000" algn="tl">
                    <a:srgbClr val="000000">
                      <a:alpha val="43137"/>
                    </a:srgbClr>
                  </a:outerShdw>
                </a:effectLst>
                <a:latin typeface="Calibri" panose="020F0502020204030204" pitchFamily="34" charset="0"/>
              </a:rPr>
              <a:t>You will live in the land that I gave to your forefathers; so you will be My people, and I will be your God.”</a:t>
            </a:r>
            <a:endPar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12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254943"/>
            <a:ext cx="8843959" cy="5155257"/>
          </a:xfrm>
          <a:prstGeom prst="rect">
            <a:avLst/>
          </a:prstGeom>
          <a:noFill/>
          <a:ln w="28575">
            <a:noFill/>
            <a:miter lim="800000"/>
            <a:headEnd/>
            <a:tailEnd/>
          </a:ln>
        </p:spPr>
        <p:txBody>
          <a:bodyPr wrap="square">
            <a:spAutoFit/>
          </a:bodyPr>
          <a:lstStyle/>
          <a:p>
            <a:pPr algn="ctr">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rPr>
              <a:t>Ezekiel 37:7-11</a:t>
            </a:r>
            <a:endParaRPr lang="en-US" sz="2600" b="1" dirty="0">
              <a:solidFill>
                <a:schemeClr val="tx2"/>
              </a:solidFill>
              <a:effectLst>
                <a:outerShdw blurRad="38100" dist="38100" dir="2700000" algn="tl">
                  <a:srgbClr val="000000">
                    <a:alpha val="43137"/>
                  </a:srgbClr>
                </a:outerShdw>
              </a:effectLst>
              <a:latin typeface="Calibri" panose="020F0502020204030204" pitchFamily="34" charset="0"/>
              <a:ea typeface="+mj-ea"/>
            </a:endParaRPr>
          </a:p>
          <a:p>
            <a:pPr algn="just"/>
            <a:r>
              <a:rPr lang="en-US" sz="2300" dirty="0">
                <a:latin typeface="Calibri" panose="020F0502020204030204" pitchFamily="34" charset="0"/>
                <a:cs typeface="Calibri" panose="020F0502020204030204" pitchFamily="34" charset="0"/>
              </a:rPr>
              <a:t>So I prophesied as I was commanded; and as I prophesied, there was a</a:t>
            </a:r>
            <a:r>
              <a:rPr lang="en-US" sz="2300" baseline="30000" dirty="0">
                <a:latin typeface="Calibri" panose="020F0502020204030204" pitchFamily="34" charset="0"/>
                <a:cs typeface="Calibri" panose="020F0502020204030204" pitchFamily="34" charset="0"/>
              </a:rPr>
              <a:t> </a:t>
            </a:r>
            <a:r>
              <a:rPr lang="en-US" sz="2300" dirty="0">
                <a:latin typeface="Calibri" panose="020F0502020204030204" pitchFamily="34" charset="0"/>
                <a:cs typeface="Calibri" panose="020F0502020204030204" pitchFamily="34" charset="0"/>
              </a:rPr>
              <a:t>noise, and behold, a rattling; and the bones came together, bone to its bone. </a:t>
            </a:r>
            <a:r>
              <a:rPr lang="en-US" sz="2300" baseline="30000" dirty="0">
                <a:latin typeface="Calibri" panose="020F0502020204030204" pitchFamily="34" charset="0"/>
                <a:cs typeface="Calibri" panose="020F0502020204030204" pitchFamily="34" charset="0"/>
              </a:rPr>
              <a:t>8 </a:t>
            </a:r>
            <a:r>
              <a:rPr lang="en-US" sz="2300" dirty="0">
                <a:latin typeface="Calibri" panose="020F0502020204030204" pitchFamily="34" charset="0"/>
                <a:cs typeface="Calibri" panose="020F0502020204030204" pitchFamily="34" charset="0"/>
              </a:rPr>
              <a:t>And I looked, and behold, sinews were on them, and flesh grew and skin covered them; </a:t>
            </a:r>
            <a:r>
              <a:rPr lang="en-US" sz="2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there was no breath in them</a:t>
            </a:r>
            <a:r>
              <a:rPr lang="en-US" sz="2300" dirty="0">
                <a:latin typeface="Calibri" panose="020F0502020204030204" pitchFamily="34" charset="0"/>
                <a:cs typeface="Calibri" panose="020F0502020204030204" pitchFamily="34" charset="0"/>
              </a:rPr>
              <a:t>. </a:t>
            </a:r>
            <a:r>
              <a:rPr lang="en-US" sz="2300" baseline="30000" dirty="0">
                <a:latin typeface="Calibri" panose="020F0502020204030204" pitchFamily="34" charset="0"/>
                <a:cs typeface="Calibri" panose="020F0502020204030204" pitchFamily="34" charset="0"/>
              </a:rPr>
              <a:t>9 </a:t>
            </a:r>
            <a:r>
              <a:rPr lang="en-US" sz="2300" dirty="0">
                <a:latin typeface="Calibri" panose="020F0502020204030204" pitchFamily="34" charset="0"/>
                <a:cs typeface="Calibri" panose="020F0502020204030204" pitchFamily="34" charset="0"/>
              </a:rPr>
              <a:t>Then He said to me, “Prophesy to the breath, prophesy, son of man, and say to the breath, ‘Thus says the Lord </a:t>
            </a:r>
            <a:r>
              <a:rPr lang="en-US" sz="2300" cap="small" dirty="0">
                <a:latin typeface="Calibri" panose="020F0502020204030204" pitchFamily="34" charset="0"/>
                <a:cs typeface="Calibri" panose="020F0502020204030204" pitchFamily="34" charset="0"/>
              </a:rPr>
              <a:t>God</a:t>
            </a:r>
            <a:r>
              <a:rPr lang="en-US" sz="2300" dirty="0">
                <a:latin typeface="Calibri" panose="020F0502020204030204" pitchFamily="34" charset="0"/>
                <a:cs typeface="Calibri" panose="020F0502020204030204" pitchFamily="34" charset="0"/>
              </a:rPr>
              <a:t>, “Come from the four winds, O breath, and breathe on these slain, that they come to life.”’” </a:t>
            </a:r>
            <a:r>
              <a:rPr lang="en-US" sz="2300" baseline="30000" dirty="0">
                <a:latin typeface="Calibri" panose="020F0502020204030204" pitchFamily="34" charset="0"/>
                <a:cs typeface="Calibri" panose="020F0502020204030204" pitchFamily="34" charset="0"/>
              </a:rPr>
              <a:t>10 </a:t>
            </a:r>
            <a:r>
              <a:rPr lang="en-US" sz="2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I prophesied as He commanded me, and the breath came into them, and they came to life</a:t>
            </a:r>
            <a:r>
              <a:rPr lang="en-US" sz="2300" dirty="0">
                <a:latin typeface="Calibri" panose="020F0502020204030204" pitchFamily="34" charset="0"/>
                <a:cs typeface="Calibri" panose="020F0502020204030204" pitchFamily="34" charset="0"/>
              </a:rPr>
              <a:t> and stood on their feet, an exceedingly great army. </a:t>
            </a:r>
            <a:r>
              <a:rPr lang="en-US" sz="2300" baseline="30000" dirty="0">
                <a:latin typeface="Calibri" panose="020F0502020204030204" pitchFamily="34" charset="0"/>
                <a:cs typeface="Calibri" panose="020F0502020204030204" pitchFamily="34" charset="0"/>
              </a:rPr>
              <a:t>11 </a:t>
            </a:r>
            <a:r>
              <a:rPr lang="en-US" sz="2300" dirty="0">
                <a:latin typeface="Calibri" panose="020F0502020204030204" pitchFamily="34" charset="0"/>
                <a:cs typeface="Calibri" panose="020F0502020204030204" pitchFamily="34" charset="0"/>
              </a:rPr>
              <a:t>Then He said to me, “Son of man, </a:t>
            </a:r>
            <a:r>
              <a:rPr lang="en-US" sz="23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bones are the whole house of Israel</a:t>
            </a:r>
            <a:r>
              <a:rPr lang="en-US" sz="2300" dirty="0">
                <a:latin typeface="Calibri" panose="020F0502020204030204" pitchFamily="34" charset="0"/>
                <a:cs typeface="Calibri" panose="020F0502020204030204" pitchFamily="34" charset="0"/>
              </a:rPr>
              <a:t>; behold, they say, ‘Our bones are dried up and our hope has perished. We are completely cut off’</a:t>
            </a:r>
            <a:r>
              <a:rPr lang="en-US" sz="2300" dirty="0">
                <a:effectLst>
                  <a:outerShdw blurRad="38100" dist="38100" dir="2700000" algn="tl">
                    <a:srgbClr val="000000">
                      <a:alpha val="43137"/>
                    </a:srgbClr>
                  </a:outerShdw>
                </a:effectLst>
                <a:latin typeface="Calibri" panose="020F0502020204030204" pitchFamily="34" charset="0"/>
              </a:rPr>
              <a:t>.”</a:t>
            </a:r>
            <a:endParaRPr lang="en-US" sz="2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12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724370"/>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rPr>
              <a:t>Zechariah 12:10</a:t>
            </a:r>
            <a:endPar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endParaRPr>
          </a:p>
          <a:p>
            <a:pPr algn="just"/>
            <a:r>
              <a:rPr lang="en-US" sz="3600" dirty="0">
                <a:effectLst>
                  <a:outerShdw blurRad="38100" dist="38100" dir="2700000" algn="tl">
                    <a:srgbClr val="000000">
                      <a:alpha val="43137"/>
                    </a:srgbClr>
                  </a:outerShdw>
                </a:effectLst>
                <a:latin typeface="Calibri" panose="020F0502020204030204" pitchFamily="34" charset="0"/>
              </a:rPr>
              <a: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pour out on the house of David and on the inhabitants of Jerusalem, the Spirit of grace</a:t>
            </a:r>
            <a:r>
              <a:rPr lang="en-US" sz="3600" dirty="0">
                <a:effectLst>
                  <a:outerShdw blurRad="38100" dist="38100" dir="2700000" algn="tl">
                    <a:srgbClr val="000000">
                      <a:alpha val="43137"/>
                    </a:srgbClr>
                  </a:outerShdw>
                </a:effectLst>
                <a:latin typeface="Calibri" panose="020F0502020204030204" pitchFamily="34" charset="0"/>
              </a:rPr>
              <a:t> and of supplication, so that they will look on Me whom they have pierced; and they will mourn for Him, as one mourns for an only son, and they will weep bitterly over Him like the bitter weeping over a firstborn.”</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12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3" name="Group 3"/>
          <p:cNvGraphicFramePr>
            <a:graphicFrameLocks noGrp="1"/>
          </p:cNvGraphicFramePr>
          <p:nvPr>
            <p:ph type="tbl" idx="1"/>
            <p:extLst>
              <p:ext uri="{D42A27DB-BD31-4B8C-83A1-F6EECF244321}">
                <p14:modId xmlns:p14="http://schemas.microsoft.com/office/powerpoint/2010/main" val="484521805"/>
              </p:ext>
            </p:extLst>
          </p:nvPr>
        </p:nvGraphicFramePr>
        <p:xfrm>
          <a:off x="152400" y="228598"/>
          <a:ext cx="8839200" cy="6400801"/>
        </p:xfrm>
        <a:graphic>
          <a:graphicData uri="http://schemas.openxmlformats.org/drawingml/2006/table">
            <a:tbl>
              <a:tblPr/>
              <a:tblGrid>
                <a:gridCol w="4332942">
                  <a:extLst>
                    <a:ext uri="{9D8B030D-6E8A-4147-A177-3AD203B41FA5}">
                      <a16:colId xmlns:a16="http://schemas.microsoft.com/office/drawing/2014/main" val="20000"/>
                    </a:ext>
                  </a:extLst>
                </a:gridCol>
                <a:gridCol w="4506258">
                  <a:extLst>
                    <a:ext uri="{9D8B030D-6E8A-4147-A177-3AD203B41FA5}">
                      <a16:colId xmlns:a16="http://schemas.microsoft.com/office/drawing/2014/main" val="20001"/>
                    </a:ext>
                  </a:extLst>
                </a:gridCol>
              </a:tblGrid>
              <a:tr h="852237">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4400" b="1" dirty="0">
                          <a:solidFill>
                            <a:schemeClr val="tx2"/>
                          </a:solidFill>
                          <a:latin typeface="Calibri" panose="020F0502020204030204" pitchFamily="34" charset="0"/>
                          <a:ea typeface="+mj-ea"/>
                          <a:cs typeface="Calibri" panose="020F0502020204030204" pitchFamily="34" charset="0"/>
                        </a:rPr>
                        <a:t>Israel’s </a:t>
                      </a:r>
                      <a:r>
                        <a:rPr kumimoji="0" lang="en-US" sz="4400" b="1" i="0" u="none" strike="noStrike" kern="1200" cap="none" normalizeH="0" baseline="0" dirty="0">
                          <a:ln>
                            <a:noFill/>
                          </a:ln>
                          <a:solidFill>
                            <a:srgbClr val="FFFFCC"/>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Two</a:t>
                      </a:r>
                      <a:r>
                        <a:rPr lang="en-US" sz="4400" b="1" dirty="0">
                          <a:solidFill>
                            <a:schemeClr val="tx2"/>
                          </a:solidFill>
                          <a:latin typeface="Calibri" panose="020F0502020204030204" pitchFamily="34" charset="0"/>
                          <a:ea typeface="+mj-ea"/>
                          <a:cs typeface="Calibri" panose="020F0502020204030204" pitchFamily="34" charset="0"/>
                        </a:rPr>
                        <a:t> </a:t>
                      </a:r>
                      <a:r>
                        <a:rPr lang="en-US" sz="4400" b="1" dirty="0" err="1">
                          <a:solidFill>
                            <a:schemeClr val="tx2"/>
                          </a:solidFill>
                          <a:latin typeface="Calibri" panose="020F0502020204030204" pitchFamily="34" charset="0"/>
                          <a:ea typeface="+mj-ea"/>
                          <a:cs typeface="Calibri" panose="020F0502020204030204" pitchFamily="34" charset="0"/>
                        </a:rPr>
                        <a:t>Regatherings</a:t>
                      </a:r>
                      <a:endParaRPr lang="en-US" sz="4400" b="1" dirty="0">
                        <a:solidFill>
                          <a:schemeClr val="tx2"/>
                        </a:solidFill>
                        <a:latin typeface="Calibri" panose="020F0502020204030204" pitchFamily="34" charset="0"/>
                        <a:ea typeface="+mj-ea"/>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extLst>
                  <a:ext uri="{0D108BD9-81ED-4DB2-BD59-A6C34878D82A}">
                    <a16:rowId xmlns:a16="http://schemas.microsoft.com/office/drawing/2014/main" val="1791893809"/>
                  </a:ext>
                </a:extLst>
              </a:tr>
              <a:tr h="920416">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THE PRESENT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(FIRST) REGATHERING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tc>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THE PERMANENT </a:t>
                      </a:r>
                    </a:p>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pPr>
                      <a:r>
                        <a:rPr kumimoji="0" lang="en-US" sz="2400" b="1" i="0" u="none" strike="noStrike" cap="none" normalizeH="0" baseline="0" dirty="0">
                          <a:ln>
                            <a:noFill/>
                          </a:ln>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(SECOND) REGATHERING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1359B"/>
                    </a:solidFill>
                  </a:tcPr>
                </a:tc>
                <a:extLst>
                  <a:ext uri="{0D108BD9-81ED-4DB2-BD59-A6C34878D82A}">
                    <a16:rowId xmlns:a16="http://schemas.microsoft.com/office/drawing/2014/main" val="10000"/>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Return to part of the land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Return to all the land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Return in unbelief</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Return in faith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Restored to the land only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Restored to the land and the Lord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42737">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Sets the stage for Tribulation (discipline)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Sets the stage for Millennium (blessing)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7200">
                <a:tc gridSpan="2">
                  <a:txBody>
                    <a:bodyPr/>
                    <a:lstStyle/>
                    <a:p>
                      <a:pPr marL="0" marR="0" lvl="0" indent="0" algn="ctr" defTabSz="914400" rtl="0" eaLnBrk="1" fontAlgn="base" latinLnBrk="0" hangingPunct="1">
                        <a:lnSpc>
                          <a:spcPct val="100000"/>
                        </a:lnSpc>
                        <a:spcBef>
                          <a:spcPts val="0"/>
                        </a:spcBef>
                        <a:spcAft>
                          <a:spcPts val="0"/>
                        </a:spcAft>
                        <a:buClr>
                          <a:schemeClr val="tx2"/>
                        </a:buClr>
                        <a:buSzPct val="75000"/>
                        <a:buFont typeface="Wingdings" pitchFamily="2" charset="2"/>
                        <a:buNone/>
                        <a:tabLst/>
                        <a:defRPr/>
                      </a:pPr>
                      <a:r>
                        <a:rPr lang="en-US" sz="2000" dirty="0">
                          <a:latin typeface="Calibri" panose="020F0502020204030204" pitchFamily="34" charset="0"/>
                          <a:cs typeface="Calibri" panose="020F0502020204030204" pitchFamily="34" charset="0"/>
                        </a:rPr>
                        <a:t>Adapted from: Price, </a:t>
                      </a:r>
                      <a:r>
                        <a:rPr lang="en-US" sz="2000" i="1" dirty="0">
                          <a:latin typeface="Calibri" panose="020F0502020204030204" pitchFamily="34" charset="0"/>
                          <a:cs typeface="Calibri" panose="020F0502020204030204" pitchFamily="34" charset="0"/>
                        </a:rPr>
                        <a:t>Jerusalem In Prophecy, </a:t>
                      </a:r>
                      <a:r>
                        <a:rPr lang="en-US" sz="2000" dirty="0">
                          <a:latin typeface="Calibri" panose="020F0502020204030204" pitchFamily="34" charset="0"/>
                          <a:cs typeface="Calibri" panose="020F0502020204030204" pitchFamily="34" charset="0"/>
                        </a:rPr>
                        <a:t>219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ts val="2400"/>
                        </a:spcBef>
                        <a:spcAft>
                          <a:spcPts val="240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6961291"/>
                  </a:ext>
                </a:extLst>
              </a:tr>
            </a:tbl>
          </a:graphicData>
        </a:graphic>
      </p:graphicFrame>
    </p:spTree>
    <p:extLst>
      <p:ext uri="{BB962C8B-B14F-4D97-AF65-F5344CB8AC3E}">
        <p14:creationId xmlns:p14="http://schemas.microsoft.com/office/powerpoint/2010/main" val="2707270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539704"/>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400" b="1" dirty="0">
                <a:solidFill>
                  <a:schemeClr val="tx2"/>
                </a:solidFill>
                <a:effectLst>
                  <a:outerShdw blurRad="38100" dist="38100" dir="2700000" algn="tl">
                    <a:srgbClr val="000000">
                      <a:alpha val="43137"/>
                    </a:srgbClr>
                  </a:outerShdw>
                </a:effectLst>
                <a:latin typeface="Calibri" panose="020F0502020204030204" pitchFamily="34" charset="0"/>
                <a:ea typeface="+mj-ea"/>
              </a:rPr>
              <a:t>Romans 11:28-29</a:t>
            </a:r>
          </a:p>
          <a:p>
            <a:pPr algn="just"/>
            <a:r>
              <a:rPr lang="en-US" sz="4000" dirty="0">
                <a:effectLst>
                  <a:outerShdw blurRad="38100" dist="38100" dir="2700000" algn="tl">
                    <a:srgbClr val="000000">
                      <a:alpha val="43137"/>
                    </a:srgbClr>
                  </a:outerShdw>
                </a:effectLst>
                <a:latin typeface="Calibri" panose="020F0502020204030204" pitchFamily="34" charset="0"/>
              </a:rPr>
              <a:t>“From the standpoint of the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gospel</a:t>
            </a:r>
            <a:r>
              <a:rPr lang="en-US" sz="4000" dirty="0">
                <a:effectLst>
                  <a:outerShdw blurRad="38100" dist="38100" dir="2700000" algn="tl">
                    <a:srgbClr val="000000">
                      <a:alpha val="43137"/>
                    </a:srgbClr>
                  </a:outerShdw>
                </a:effectLst>
                <a:latin typeface="Calibri" panose="020F0502020204030204" pitchFamily="34" charset="0"/>
              </a:rPr>
              <a:t> they are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enemies</a:t>
            </a:r>
            <a:r>
              <a:rPr lang="en-US" sz="4000" dirty="0">
                <a:effectLst>
                  <a:outerShdw blurRad="38100" dist="38100" dir="2700000" algn="tl">
                    <a:srgbClr val="000000">
                      <a:alpha val="43137"/>
                    </a:srgbClr>
                  </a:outerShdw>
                </a:effectLst>
                <a:latin typeface="Calibri" panose="020F0502020204030204" pitchFamily="34" charset="0"/>
              </a:rPr>
              <a:t> for your sake, but from the standpoint of </a:t>
            </a:r>
            <a:r>
              <a:rPr lang="en-US" sz="4000" i="1" dirty="0">
                <a:effectLst>
                  <a:outerShdw blurRad="38100" dist="38100" dir="2700000" algn="tl">
                    <a:srgbClr val="000000">
                      <a:alpha val="43137"/>
                    </a:srgbClr>
                  </a:outerShdw>
                </a:effectLst>
                <a:latin typeface="Calibri" panose="020F0502020204030204" pitchFamily="34" charset="0"/>
              </a:rPr>
              <a:t>God’s</a:t>
            </a:r>
            <a:r>
              <a:rPr lang="en-US" sz="4000" dirty="0">
                <a:effectLst>
                  <a:outerShdw blurRad="38100" dist="38100" dir="2700000" algn="tl">
                    <a:srgbClr val="000000">
                      <a:alpha val="43137"/>
                    </a:srgbClr>
                  </a:outerShdw>
                </a:effectLst>
                <a:latin typeface="Calibri" panose="020F0502020204030204" pitchFamily="34" charset="0"/>
              </a:rPr>
              <a:t> choice they are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rPr>
              <a:t>beloved</a:t>
            </a:r>
            <a:r>
              <a:rPr lang="en-US" sz="4000" dirty="0">
                <a:effectLst>
                  <a:outerShdw blurRad="38100" dist="38100" dir="2700000" algn="tl">
                    <a:srgbClr val="000000">
                      <a:alpha val="43137"/>
                    </a:srgbClr>
                  </a:outerShdw>
                </a:effectLst>
                <a:latin typeface="Calibri" panose="020F0502020204030204" pitchFamily="34" charset="0"/>
              </a:rPr>
              <a:t> for the sake of the fathers; </a:t>
            </a:r>
            <a:r>
              <a:rPr lang="en-US" sz="4000" baseline="30000" dirty="0">
                <a:effectLst>
                  <a:outerShdw blurRad="38100" dist="38100" dir="2700000" algn="tl">
                    <a:srgbClr val="000000">
                      <a:alpha val="43137"/>
                    </a:srgbClr>
                  </a:outerShdw>
                </a:effectLst>
                <a:latin typeface="Calibri" panose="020F0502020204030204" pitchFamily="34" charset="0"/>
              </a:rPr>
              <a:t>29 </a:t>
            </a:r>
            <a:r>
              <a:rPr lang="en-US" sz="4000" dirty="0">
                <a:effectLst>
                  <a:outerShdw blurRad="38100" dist="38100" dir="2700000" algn="tl">
                    <a:srgbClr val="000000">
                      <a:alpha val="43137"/>
                    </a:srgbClr>
                  </a:outerShdw>
                </a:effectLst>
                <a:latin typeface="Calibri" panose="020F0502020204030204" pitchFamily="34" charset="0"/>
              </a:rPr>
              <a:t>for the gifts and the calling of God are </a:t>
            </a:r>
            <a:r>
              <a:rPr lang="en-US" sz="40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irrevocable</a:t>
            </a:r>
            <a:r>
              <a:rPr lang="en-US" sz="4000" dirty="0">
                <a:effectLst>
                  <a:outerShdw blurRad="38100" dist="38100" dir="2700000" algn="tl">
                    <a:srgbClr val="000000">
                      <a:alpha val="43137"/>
                    </a:srgbClr>
                  </a:outerShdw>
                </a:effectLst>
                <a:latin typeface="Calibri" panose="020F0502020204030204" pitchFamily="34" charset="0"/>
              </a:rPr>
              <a:t>.”</a:t>
            </a:r>
            <a:endPar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12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599" y="152399"/>
            <a:ext cx="8685213" cy="6551613"/>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Economic Issues</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Ownership of private property? (Deut. 19:15)</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Pursuit of economic self interest? (Gen. 8:21)</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Proper definition of compassion? (2 Thess. 3:10)</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Who provides charity? (1 Tim. 5:3-8)</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Family is the building block of society? (Deut. 6:6-7)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Wealth retained within the family? (Prov. 13:22)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The earth experiences cyclical patterns? (Gen. 8:22)</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Environmental stewardship rather than earth worship? (Rom. 1:22-23) </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Opposition to runaway debt? (Prov. 22:7)</a:t>
            </a:r>
          </a:p>
          <a:p>
            <a:pPr marL="457200" indent="-457200" eaLnBrk="1" fontAlgn="auto" hangingPunct="1">
              <a:spcBef>
                <a:spcPts val="0"/>
              </a:spcBef>
              <a:spcAft>
                <a:spcPts val="600"/>
              </a:spcAft>
              <a:buClrTx/>
              <a:buSzPct val="100000"/>
              <a:buFont typeface="+mj-lt"/>
              <a:buAutoNum type="arabicPeriod"/>
              <a:defRPr/>
            </a:pPr>
            <a:r>
              <a:rPr lang="en-US" sz="3000" dirty="0">
                <a:solidFill>
                  <a:schemeClr val="bg2"/>
                </a:solidFill>
                <a:effectLst/>
                <a:latin typeface="Calibri" pitchFamily="34" charset="0"/>
                <a:cs typeface="Calibri" pitchFamily="34" charset="0"/>
              </a:rPr>
              <a:t>Limitations upon the government? (Acts 5:29)</a:t>
            </a:r>
          </a:p>
        </p:txBody>
      </p:sp>
    </p:spTree>
    <p:extLst>
      <p:ext uri="{BB962C8B-B14F-4D97-AF65-F5344CB8AC3E}">
        <p14:creationId xmlns:p14="http://schemas.microsoft.com/office/powerpoint/2010/main" val="353728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533400" y="228600"/>
            <a:ext cx="8077200" cy="1676400"/>
          </a:xfrm>
        </p:spPr>
        <p:txBody>
          <a:bodyPr/>
          <a:lstStyle/>
          <a:p>
            <a:pPr algn="ctr" eaLnBrk="1" hangingPunct="1"/>
            <a:r>
              <a:rPr lang="en-US" altLang="en-US" dirty="0">
                <a:latin typeface="Calibri" panose="020F0502020204030204" pitchFamily="34" charset="0"/>
                <a:cs typeface="Calibri" panose="020F0502020204030204" pitchFamily="34" charset="0"/>
              </a:rPr>
              <a:t>III. The Proper </a:t>
            </a:r>
            <a:r>
              <a:rPr lang="en-US" altLang="en-US" b="1" u="sng" dirty="0">
                <a:latin typeface="Calibri" panose="020F0502020204030204" pitchFamily="34" charset="0"/>
                <a:cs typeface="Calibri" panose="020F0502020204030204" pitchFamily="34" charset="0"/>
              </a:rPr>
              <a:t>Perspective</a:t>
            </a:r>
            <a:r>
              <a:rPr lang="en-US" altLang="en-US" dirty="0">
                <a:latin typeface="Calibri" panose="020F0502020204030204" pitchFamily="34" charset="0"/>
                <a:cs typeface="Calibri" panose="020F0502020204030204" pitchFamily="34" charset="0"/>
              </a:rPr>
              <a:t> Concerning Israel</a:t>
            </a:r>
            <a:endParaRPr lang="en-US" altLang="en-US" b="0" dirty="0">
              <a:latin typeface="Calibri" panose="020F0502020204030204" pitchFamily="34" charset="0"/>
              <a:cs typeface="Calibri" panose="020F0502020204030204" pitchFamily="34" charset="0"/>
            </a:endParaRPr>
          </a:p>
        </p:txBody>
      </p:sp>
      <p:sp>
        <p:nvSpPr>
          <p:cNvPr id="17411" name="Rectangle 7"/>
          <p:cNvSpPr>
            <a:spLocks noGrp="1" noChangeArrowheads="1"/>
          </p:cNvSpPr>
          <p:nvPr>
            <p:ph type="body" idx="1"/>
          </p:nvPr>
        </p:nvSpPr>
        <p:spPr>
          <a:xfrm>
            <a:off x="457200" y="1828800"/>
            <a:ext cx="5029200" cy="3352800"/>
          </a:xfrm>
        </p:spPr>
        <p:txBody>
          <a:bodyPr/>
          <a:lstStyle/>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Attitude</a:t>
            </a:r>
          </a:p>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Angelic conflict</a:t>
            </a:r>
          </a:p>
          <a:p>
            <a:pPr marL="742950" indent="-742950" eaLnBrk="1" hangingPunct="1">
              <a:spcBef>
                <a:spcPts val="0"/>
              </a:spcBef>
              <a:spcAft>
                <a:spcPts val="2400"/>
              </a:spcAft>
              <a:buSzPct val="100000"/>
              <a:buFont typeface="+mj-lt"/>
              <a:buAutoNum type="alphaUcPeriod"/>
            </a:pPr>
            <a:r>
              <a:rPr lang="en-US" altLang="en-US" sz="3600" dirty="0">
                <a:latin typeface="Calibri" panose="020F0502020204030204" pitchFamily="34" charset="0"/>
                <a:cs typeface="Calibri" panose="020F0502020204030204" pitchFamily="34" charset="0"/>
              </a:rPr>
              <a:t>Apostate condition?</a:t>
            </a:r>
          </a:p>
          <a:p>
            <a:pPr marL="742950" indent="-742950" eaLnBrk="1" hangingPunct="1">
              <a:spcBef>
                <a:spcPts val="0"/>
              </a:spcBef>
              <a:spcAft>
                <a:spcPts val="2400"/>
              </a:spcAft>
              <a:buSzPct val="100000"/>
              <a:buFont typeface="+mj-lt"/>
              <a:buAutoNum type="alphaUcPeriod"/>
            </a:pPr>
            <a:r>
              <a:rPr lang="en-US" altLang="en-US" sz="3600" b="1" u="sng" dirty="0">
                <a:solidFill>
                  <a:srgbClr val="FFFFCC"/>
                </a:solidFill>
                <a:latin typeface="Calibri" panose="020F0502020204030204" pitchFamily="34" charset="0"/>
                <a:cs typeface="Calibri" panose="020F0502020204030204" pitchFamily="34" charset="0"/>
              </a:rPr>
              <a:t>Practical reasons</a:t>
            </a:r>
          </a:p>
          <a:p>
            <a:pPr marL="742950" indent="-742950" eaLnBrk="1" hangingPunct="1">
              <a:spcBef>
                <a:spcPts val="1200"/>
              </a:spcBef>
              <a:spcAft>
                <a:spcPts val="1200"/>
              </a:spcAft>
              <a:buSzPct val="100000"/>
              <a:buAutoNum type="alphaUcPeriod"/>
            </a:pPr>
            <a:endParaRPr lang="en-US" altLang="en-US" sz="3600" dirty="0">
              <a:latin typeface="Calibri" panose="020F0502020204030204" pitchFamily="34" charset="0"/>
              <a:cs typeface="Calibri" panose="020F0502020204030204" pitchFamily="34" charset="0"/>
            </a:endParaRP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1828800"/>
            <a:ext cx="2535238" cy="2605088"/>
          </a:xfrm>
          <a:prstGeom prst="rect">
            <a:avLst/>
          </a:prstGeom>
          <a:noFill/>
          <a:ln w="9525">
            <a:noFill/>
            <a:miter lim="800000"/>
            <a:headEnd/>
            <a:tailEnd/>
          </a:ln>
        </p:spPr>
      </p:pic>
    </p:spTree>
    <p:extLst>
      <p:ext uri="{BB962C8B-B14F-4D97-AF65-F5344CB8AC3E}">
        <p14:creationId xmlns:p14="http://schemas.microsoft.com/office/powerpoint/2010/main" val="309477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3" name="Group 3"/>
          <p:cNvGraphicFramePr>
            <a:graphicFrameLocks noGrp="1"/>
          </p:cNvGraphicFramePr>
          <p:nvPr>
            <p:ph type="tbl" idx="4294967295"/>
            <p:extLst>
              <p:ext uri="{D42A27DB-BD31-4B8C-83A1-F6EECF244321}">
                <p14:modId xmlns:p14="http://schemas.microsoft.com/office/powerpoint/2010/main" val="1285162254"/>
              </p:ext>
            </p:extLst>
          </p:nvPr>
        </p:nvGraphicFramePr>
        <p:xfrm>
          <a:off x="114300" y="152401"/>
          <a:ext cx="8915400" cy="6477000"/>
        </p:xfrm>
        <a:graphic>
          <a:graphicData uri="http://schemas.openxmlformats.org/drawingml/2006/table">
            <a:tbl>
              <a:tblPr>
                <a:tableStyleId>{638B1855-1B75-4FBE-930C-398BA8C253C6}</a:tableStyleId>
              </a:tblPr>
              <a:tblGrid>
                <a:gridCol w="3263673">
                  <a:extLst>
                    <a:ext uri="{9D8B030D-6E8A-4147-A177-3AD203B41FA5}">
                      <a16:colId xmlns:a16="http://schemas.microsoft.com/office/drawing/2014/main" val="20000"/>
                    </a:ext>
                  </a:extLst>
                </a:gridCol>
                <a:gridCol w="3184072">
                  <a:extLst>
                    <a:ext uri="{9D8B030D-6E8A-4147-A177-3AD203B41FA5}">
                      <a16:colId xmlns:a16="http://schemas.microsoft.com/office/drawing/2014/main" val="20001"/>
                    </a:ext>
                  </a:extLst>
                </a:gridCol>
                <a:gridCol w="2467655">
                  <a:extLst>
                    <a:ext uri="{9D8B030D-6E8A-4147-A177-3AD203B41FA5}">
                      <a16:colId xmlns:a16="http://schemas.microsoft.com/office/drawing/2014/main" val="20002"/>
                    </a:ext>
                  </a:extLst>
                </a:gridCol>
              </a:tblGrid>
              <a:tr h="71403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u="none" noProof="0" dirty="0">
                          <a:solidFill>
                            <a:schemeClr val="tx2"/>
                          </a:solidFill>
                          <a:latin typeface="Calibri" panose="020F0502020204030204" pitchFamily="34" charset="0"/>
                          <a:ea typeface="+mj-ea"/>
                          <a:cs typeface="Calibri" panose="020F0502020204030204" pitchFamily="34" charset="0"/>
                        </a:rPr>
                        <a:t>Transforming David Into Goliath?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600" b="1" i="0" u="none" strike="noStrike" cap="none" normalizeH="0" baseline="0" dirty="0">
                        <a:ln>
                          <a:noFill/>
                        </a:ln>
                        <a:solidFill>
                          <a:schemeClr val="tx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600" b="1" i="0" u="none" strike="noStrike" cap="none" normalizeH="0" baseline="0" dirty="0">
                        <a:ln>
                          <a:noFill/>
                        </a:ln>
                        <a:solidFill>
                          <a:schemeClr val="tx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extLst>
                  <a:ext uri="{0D108BD9-81ED-4DB2-BD59-A6C34878D82A}">
                    <a16:rowId xmlns:a16="http://schemas.microsoft.com/office/drawing/2014/main" val="10000"/>
                  </a:ext>
                </a:extLst>
              </a:tr>
              <a:tr h="549593">
                <a:tc>
                  <a:txBody>
                    <a:bodyPr/>
                    <a:lstStyle/>
                    <a:p>
                      <a:pPr algn="ctr"/>
                      <a:endPar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Neighbors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9593">
                <a:tc>
                  <a:txBody>
                    <a:bodyPr/>
                    <a:lstStyle/>
                    <a:p>
                      <a:pPr marL="114300" indent="0" algn="l"/>
                      <a:r>
                        <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Number of nations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86045">
                <a:tc>
                  <a:txBody>
                    <a:bodyPr/>
                    <a:lstStyle/>
                    <a:p>
                      <a:pPr marL="114300" indent="0" algn="l" defTabSz="914400" rtl="0" eaLnBrk="1" latinLnBrk="0" hangingPunct="1"/>
                      <a:r>
                        <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640 Times Israel’s Size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1/19th Size of California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28065">
                <a:tc>
                  <a:txBody>
                    <a:bodyPr/>
                    <a:lstStyle/>
                    <a:p>
                      <a:pPr marL="114300" indent="0" algn="l" defTabSz="914400" rtl="0" eaLnBrk="1" latinLnBrk="0" hangingPunct="1"/>
                      <a:r>
                        <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Population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250 million (1.4 billion Muslims worldwide)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13 million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49593">
                <a:tc>
                  <a:txBody>
                    <a:bodyPr/>
                    <a:lstStyle/>
                    <a:p>
                      <a:pPr marL="114300" indent="0" algn="l" defTabSz="914400" rtl="0" eaLnBrk="1" latinLnBrk="0" hangingPunct="1"/>
                      <a:r>
                        <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Type of government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Dictatorships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Democracy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986045">
                <a:tc>
                  <a:txBody>
                    <a:bodyPr/>
                    <a:lstStyle/>
                    <a:p>
                      <a:pPr marL="114300" indent="0" algn="l" defTabSz="914400" rtl="0" eaLnBrk="1" latinLnBrk="0" hangingPunct="1"/>
                      <a:r>
                        <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Wealth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Most of the world’s oil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Some potential oil discoveries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71403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hlinkClick r:id="rId3"/>
                        </a:rPr>
                        <a:t>http://www.mefacts.com/cached.asp?x_id=10190</a:t>
                      </a:r>
                      <a:r>
                        <a:rPr kumimoji="0" lang="en-US" sz="36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endParaRPr kumimoji="0" lang="en-US" sz="2000" b="0"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6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6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61655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3" name="Group 3"/>
          <p:cNvGraphicFramePr>
            <a:graphicFrameLocks noGrp="1"/>
          </p:cNvGraphicFramePr>
          <p:nvPr>
            <p:ph type="tbl" idx="4294967295"/>
            <p:extLst>
              <p:ext uri="{D42A27DB-BD31-4B8C-83A1-F6EECF244321}">
                <p14:modId xmlns:p14="http://schemas.microsoft.com/office/powerpoint/2010/main" val="912834448"/>
              </p:ext>
            </p:extLst>
          </p:nvPr>
        </p:nvGraphicFramePr>
        <p:xfrm>
          <a:off x="152400" y="162650"/>
          <a:ext cx="8839200" cy="6457610"/>
        </p:xfrm>
        <a:graphic>
          <a:graphicData uri="http://schemas.openxmlformats.org/drawingml/2006/table">
            <a:tbl>
              <a:tblPr>
                <a:tableStyleId>{638B1855-1B75-4FBE-930C-398BA8C253C6}</a:tableStyleId>
              </a:tblPr>
              <a:tblGrid>
                <a:gridCol w="3429000">
                  <a:extLst>
                    <a:ext uri="{9D8B030D-6E8A-4147-A177-3AD203B41FA5}">
                      <a16:colId xmlns:a16="http://schemas.microsoft.com/office/drawing/2014/main" val="20000"/>
                    </a:ext>
                  </a:extLst>
                </a:gridCol>
                <a:gridCol w="2963636">
                  <a:extLst>
                    <a:ext uri="{9D8B030D-6E8A-4147-A177-3AD203B41FA5}">
                      <a16:colId xmlns:a16="http://schemas.microsoft.com/office/drawing/2014/main" val="20001"/>
                    </a:ext>
                  </a:extLst>
                </a:gridCol>
                <a:gridCol w="2446564">
                  <a:extLst>
                    <a:ext uri="{9D8B030D-6E8A-4147-A177-3AD203B41FA5}">
                      <a16:colId xmlns:a16="http://schemas.microsoft.com/office/drawing/2014/main" val="20002"/>
                    </a:ext>
                  </a:extLst>
                </a:gridCol>
              </a:tblGrid>
              <a:tr h="67555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u="none" kern="1200" noProof="0" dirty="0">
                          <a:solidFill>
                            <a:schemeClr val="tx2"/>
                          </a:solidFill>
                          <a:latin typeface="Calibri" panose="020F0502020204030204" pitchFamily="34" charset="0"/>
                          <a:ea typeface="+mj-ea"/>
                          <a:cs typeface="Calibri" panose="020F0502020204030204" pitchFamily="34" charset="0"/>
                        </a:rPr>
                        <a:t>Transforming David Into Goliath?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600" b="1" i="0" u="none" strike="noStrike" cap="none" normalizeH="0" baseline="0" dirty="0">
                        <a:ln>
                          <a:noFill/>
                        </a:ln>
                        <a:solidFill>
                          <a:schemeClr val="tx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600" b="1" i="0" u="none" strike="noStrike" cap="none" normalizeH="0" baseline="0" dirty="0">
                        <a:ln>
                          <a:noFill/>
                        </a:ln>
                        <a:solidFill>
                          <a:schemeClr val="tx2"/>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0021"/>
                    </a:solidFill>
                  </a:tcPr>
                </a:tc>
                <a:extLst>
                  <a:ext uri="{0D108BD9-81ED-4DB2-BD59-A6C34878D82A}">
                    <a16:rowId xmlns:a16="http://schemas.microsoft.com/office/drawing/2014/main" val="10000"/>
                  </a:ext>
                </a:extLst>
              </a:tr>
              <a:tr h="480698">
                <a:tc>
                  <a:txBody>
                    <a:bodyPr/>
                    <a:lstStyle/>
                    <a:p>
                      <a:pPr marL="114300" indent="0" algn="l" defTabSz="914400" rtl="0" eaLnBrk="1" latinLnBrk="0" hangingPunct="1"/>
                      <a:endPar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Neighbors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Israel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261831">
                <a:tc>
                  <a:txBody>
                    <a:bodyPr/>
                    <a:lstStyle/>
                    <a:p>
                      <a:pPr marL="114300" indent="0" algn="l" defTabSz="914400" rtl="0" eaLnBrk="1" latinLnBrk="0" hangingPunct="1"/>
                      <a:r>
                        <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Peaceful co-existence?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Limited desire for peace (except for Egypt and Jordan)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Desire for peace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71264">
                <a:tc>
                  <a:txBody>
                    <a:bodyPr/>
                    <a:lstStyle/>
                    <a:p>
                      <a:pPr marL="114300" indent="0" algn="l" defTabSz="914400" rtl="0" eaLnBrk="1" latinLnBrk="0" hangingPunct="1"/>
                      <a:r>
                        <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Religious freedom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Christianity persecuted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0" algn="l" defTabSz="914400" rtl="0" eaLnBrk="1" latinLnBrk="0" hangingPunct="1"/>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Christianity growing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261831">
                <a:tc>
                  <a:txBody>
                    <a:bodyPr/>
                    <a:lstStyle/>
                    <a:p>
                      <a:pPr marL="114300" indent="0" algn="l" defTabSz="914400" rtl="0" eaLnBrk="1" latinLnBrk="0" hangingPunct="1"/>
                      <a:r>
                        <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Holy book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Koran commands worldwide submission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Torah promises small allotment of land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71947">
                <a:tc>
                  <a:txBody>
                    <a:bodyPr/>
                    <a:lstStyle/>
                    <a:p>
                      <a:pPr marL="114300" indent="0" algn="l" defTabSz="914400" rtl="0" eaLnBrk="1" latinLnBrk="0" hangingPunct="1"/>
                      <a:r>
                        <a:rPr kumimoji="0" lang="en-US" sz="2600" b="1" u="none" strike="noStrike" kern="1200" cap="none" normalizeH="0" baseline="0" dirty="0">
                          <a:ln>
                            <a:noFill/>
                          </a:ln>
                          <a:solidFill>
                            <a:schemeClr val="lt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Mention of Jerusalem in Holy book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Koran = 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kumimoji="0" lang="en-US" sz="2600" b="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OT = 1000x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77819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hlinkClick r:id="rId3"/>
                        </a:rPr>
                        <a:t>http://www.mefacts.com/cached.asp?x_id=10190</a:t>
                      </a:r>
                      <a:r>
                        <a:rPr kumimoji="0" lang="en-US" sz="2000" b="0" i="0" u="sng"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pitchFamily="34" charset="0"/>
                          <a:ea typeface="+mn-ea"/>
                          <a:cs typeface="+mn-cs"/>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6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36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11338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152400" y="1460242"/>
            <a:ext cx="8839200" cy="5016758"/>
          </a:xfrm>
          <a:prstGeom prst="rect">
            <a:avLst/>
          </a:prstGeom>
          <a:noFill/>
          <a:ln w="9525">
            <a:noFill/>
            <a:miter lim="800000"/>
            <a:headEnd/>
            <a:tailEnd/>
          </a:ln>
        </p:spPr>
        <p:txBody>
          <a:bodyPr wrap="square">
            <a:spAutoFit/>
          </a:bodyPr>
          <a:lstStyle/>
          <a:p>
            <a:pPr algn="just"/>
            <a:r>
              <a:rPr lang="en-US" sz="3200" dirty="0">
                <a:latin typeface="Calibri" panose="020F0502020204030204" pitchFamily="34" charset="0"/>
              </a:rPr>
              <a:t>“Allah has promised those who have believed among you and done righteous deeds that He will surely grant them </a:t>
            </a:r>
            <a:r>
              <a:rPr lang="en-US" sz="3200" b="1" i="1" u="sng" dirty="0">
                <a:solidFill>
                  <a:srgbClr val="FFFFCC"/>
                </a:solidFill>
                <a:effectLst>
                  <a:outerShdw blurRad="38100" dist="38100" dir="2700000" algn="tl">
                    <a:srgbClr val="000000">
                      <a:alpha val="43137"/>
                    </a:srgbClr>
                  </a:outerShdw>
                </a:effectLst>
                <a:latin typeface="Calibri" panose="020F0502020204030204" pitchFamily="34" charset="0"/>
              </a:rPr>
              <a:t>succession [Caliphate] </a:t>
            </a:r>
            <a:r>
              <a:rPr lang="en-US" sz="3200" dirty="0">
                <a:latin typeface="Calibri" panose="020F0502020204030204" pitchFamily="34" charset="0"/>
              </a:rPr>
              <a:t>upon the earth just as He granted it to those before them and that He will surely establish for them [therein] their religion which He has preferred for them and that He will surely substitute for them, after their fear, security, [for] they worship Me, not associating anything with Me. But whoever disbelieves after that - then those are the defiantly disobedient.”</a:t>
            </a:r>
          </a:p>
        </p:txBody>
      </p:sp>
      <p:sp>
        <p:nvSpPr>
          <p:cNvPr id="66563" name="TextBox 2"/>
          <p:cNvSpPr txBox="1">
            <a:spLocks noChangeArrowheads="1"/>
          </p:cNvSpPr>
          <p:nvPr/>
        </p:nvSpPr>
        <p:spPr bwMode="auto">
          <a:xfrm>
            <a:off x="2171700" y="141982"/>
            <a:ext cx="4800600" cy="1077218"/>
          </a:xfrm>
          <a:prstGeom prst="rect">
            <a:avLst/>
          </a:prstGeom>
          <a:noFill/>
          <a:ln w="9525">
            <a:noFill/>
            <a:miter lim="800000"/>
            <a:headEnd/>
            <a:tailEnd/>
          </a:ln>
        </p:spPr>
        <p:txBody>
          <a:bodyPr wrap="square">
            <a:spAutoFit/>
          </a:bodyPr>
          <a:lstStyle/>
          <a:p>
            <a:pPr algn="ctr"/>
            <a:r>
              <a:rPr lang="en-US" sz="4000" dirty="0">
                <a:solidFill>
                  <a:schemeClr val="tx2"/>
                </a:solidFill>
                <a:latin typeface="Calibri" panose="020F0502020204030204" pitchFamily="34" charset="0"/>
                <a:ea typeface="+mj-ea"/>
                <a:cs typeface="+mj-cs"/>
              </a:rPr>
              <a:t>Quran</a:t>
            </a:r>
            <a:r>
              <a:rPr lang="en-US" sz="4000" dirty="0">
                <a:solidFill>
                  <a:schemeClr val="tx2"/>
                </a:solidFill>
                <a:latin typeface="Calibri" panose="020F0502020204030204" pitchFamily="34" charset="0"/>
              </a:rPr>
              <a:t> Surah* 24:55</a:t>
            </a:r>
          </a:p>
          <a:p>
            <a:pPr algn="ctr"/>
            <a:r>
              <a:rPr lang="en-US" dirty="0">
                <a:solidFill>
                  <a:schemeClr val="tx2"/>
                </a:solidFill>
                <a:latin typeface="Calibri" panose="020F0502020204030204" pitchFamily="34" charset="0"/>
              </a:rPr>
              <a:t> (*chapter)</a:t>
            </a:r>
            <a:endParaRPr lang="en-US" sz="4000" dirty="0">
              <a:solidFill>
                <a:schemeClr val="tx2"/>
              </a:solidFill>
              <a:latin typeface="Calibri" panose="020F0502020204030204" pitchFamily="34" charset="0"/>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8224" y="190500"/>
            <a:ext cx="8687553"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HP Desktop\Pictures\Gog-Magog-Map-Fin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25" y="231775"/>
            <a:ext cx="8820150" cy="6394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az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6412" y="137160"/>
            <a:ext cx="5371176" cy="6583680"/>
          </a:xfrm>
          <a:prstGeom prst="rect">
            <a:avLst/>
          </a:prstGeom>
          <a:noFill/>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photos-b.xx.fbcdn.net/hphotos-snc6/250083_347900841964630_333731758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55600"/>
            <a:ext cx="8382000" cy="6146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en/f/f6/Timeimmemorial.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04800"/>
            <a:ext cx="3924300" cy="6126269"/>
          </a:xfrm>
          <a:prstGeom prst="rect">
            <a:avLst/>
          </a:prstGeom>
          <a:noFill/>
        </p:spPr>
      </p:pic>
      <p:pic>
        <p:nvPicPr>
          <p:cNvPr id="1028" name="Picture 4" descr="Image result for jacques paul gauthi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1066800"/>
            <a:ext cx="4165599" cy="3124200"/>
          </a:xfrm>
          <a:prstGeom prst="rect">
            <a:avLst/>
          </a:prstGeom>
          <a:noFill/>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0500" y="304800"/>
            <a:ext cx="5905500" cy="6400800"/>
          </a:xfrm>
        </p:spPr>
        <p:txBody>
          <a:bodyPr/>
          <a:lstStyle/>
          <a:p>
            <a:pPr marL="0" indent="0" algn="just">
              <a:buFont typeface="Wingdings" pitchFamily="2" charset="2"/>
              <a:buNone/>
              <a:defRPr/>
            </a:pPr>
            <a:r>
              <a:rPr lang="en-US" dirty="0">
                <a:effectLst>
                  <a:outerShdw blurRad="38100" dist="38100" dir="2700000" algn="tl">
                    <a:srgbClr val="000000">
                      <a:alpha val="43137"/>
                    </a:srgbClr>
                  </a:outerShdw>
                </a:effectLst>
                <a:latin typeface="Calibri" panose="020F0502020204030204" pitchFamily="34" charset="0"/>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a:t>
            </a:r>
          </a:p>
        </p:txBody>
      </p:sp>
      <p:sp>
        <p:nvSpPr>
          <p:cNvPr id="49155" name="TextBox 3"/>
          <p:cNvSpPr txBox="1">
            <a:spLocks noChangeArrowheads="1"/>
          </p:cNvSpPr>
          <p:nvPr/>
        </p:nvSpPr>
        <p:spPr bwMode="auto">
          <a:xfrm>
            <a:off x="6096000" y="3817203"/>
            <a:ext cx="2971800" cy="830997"/>
          </a:xfrm>
          <a:prstGeom prst="rect">
            <a:avLst/>
          </a:prstGeom>
          <a:noFill/>
          <a:ln w="9525">
            <a:noFill/>
            <a:miter lim="800000"/>
            <a:headEnd/>
            <a:tailEnd/>
          </a:ln>
        </p:spPr>
        <p:txBody>
          <a:bodyPr wrap="square">
            <a:spAutoFit/>
          </a:bodyPr>
          <a:lstStyle/>
          <a:p>
            <a:pPr algn="ctr"/>
            <a:r>
              <a:rPr lang="en-US" sz="1200" dirty="0">
                <a:effectLst>
                  <a:outerShdw blurRad="38100" dist="38100" dir="2700000" algn="tl">
                    <a:srgbClr val="000000">
                      <a:alpha val="43137"/>
                    </a:srgbClr>
                  </a:outerShdw>
                </a:effectLst>
                <a:latin typeface="Calibri" panose="020F0502020204030204" pitchFamily="34" charset="0"/>
              </a:rPr>
              <a:t>Mark Twain, </a:t>
            </a:r>
            <a:r>
              <a:rPr lang="en-US" sz="1200" i="1" dirty="0">
                <a:effectLst>
                  <a:outerShdw blurRad="38100" dist="38100" dir="2700000" algn="tl">
                    <a:srgbClr val="000000">
                      <a:alpha val="43137"/>
                    </a:srgbClr>
                  </a:outerShdw>
                </a:effectLst>
                <a:latin typeface="Calibri" panose="020F0502020204030204" pitchFamily="34" charset="0"/>
              </a:rPr>
              <a:t>The Innocents Abroad, Complete</a:t>
            </a:r>
            <a:r>
              <a:rPr lang="en-US" sz="1200" dirty="0">
                <a:effectLst>
                  <a:outerShdw blurRad="38100" dist="38100" dir="2700000" algn="tl">
                    <a:srgbClr val="000000">
                      <a:alpha val="43137"/>
                    </a:srgbClr>
                  </a:outerShdw>
                </a:effectLst>
                <a:latin typeface="Calibri" panose="020F0502020204030204" pitchFamily="34" charset="0"/>
              </a:rPr>
              <a:t>, 1st ed. (A Public Domain Book, 1869), 267, 285, 302. These quotes can be found in chapters 47, 49, 52.</a:t>
            </a:r>
          </a:p>
        </p:txBody>
      </p:sp>
      <p:pic>
        <p:nvPicPr>
          <p:cNvPr id="49156" name="Picture 2" descr="http://a4.files.biography.com/image/upload/c_fill,cs_srgb,dpr_1.0,g_face,h_300,q_80,w_300/MTE5NDg0MDU1MTUzNTA5OTAz.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172200" y="533400"/>
            <a:ext cx="2743200" cy="2743200"/>
          </a:xfrm>
          <a:prstGeom prst="rect">
            <a:avLst/>
          </a:prstGeom>
          <a:noFill/>
          <a:ln w="38100">
            <a:solidFill>
              <a:schemeClr val="tx1"/>
            </a:solid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85800" y="304800"/>
            <a:ext cx="7772400" cy="762000"/>
          </a:xfrm>
        </p:spPr>
        <p:txBody>
          <a:bodyPr/>
          <a:lstStyle/>
          <a:p>
            <a:pPr algn="ctr" eaLnBrk="1" hangingPunct="1"/>
            <a:r>
              <a:rPr lang="en-US" dirty="0">
                <a:latin typeface="Calibri" panose="020F0502020204030204" pitchFamily="34" charset="0"/>
                <a:cs typeface="Calibri" panose="020F0502020204030204" pitchFamily="34" charset="0"/>
              </a:rPr>
              <a:t>Why?</a:t>
            </a:r>
          </a:p>
        </p:txBody>
      </p:sp>
      <p:graphicFrame>
        <p:nvGraphicFramePr>
          <p:cNvPr id="9257" name="Group 41"/>
          <p:cNvGraphicFramePr>
            <a:graphicFrameLocks noGrp="1"/>
          </p:cNvGraphicFramePr>
          <p:nvPr>
            <p:ph type="tbl" idx="1"/>
            <p:extLst>
              <p:ext uri="{D42A27DB-BD31-4B8C-83A1-F6EECF244321}">
                <p14:modId xmlns:p14="http://schemas.microsoft.com/office/powerpoint/2010/main" val="2541458876"/>
              </p:ext>
            </p:extLst>
          </p:nvPr>
        </p:nvGraphicFramePr>
        <p:xfrm>
          <a:off x="457200" y="1143002"/>
          <a:ext cx="8229600" cy="5257798"/>
        </p:xfrm>
        <a:graphic>
          <a:graphicData uri="http://schemas.openxmlformats.org/drawingml/2006/table">
            <a:tbl>
              <a:tblPr/>
              <a:tblGrid>
                <a:gridCol w="2501153">
                  <a:extLst>
                    <a:ext uri="{9D8B030D-6E8A-4147-A177-3AD203B41FA5}">
                      <a16:colId xmlns:a16="http://schemas.microsoft.com/office/drawing/2014/main" val="20000"/>
                    </a:ext>
                  </a:extLst>
                </a:gridCol>
                <a:gridCol w="5728447">
                  <a:extLst>
                    <a:ext uri="{9D8B030D-6E8A-4147-A177-3AD203B41FA5}">
                      <a16:colId xmlns:a16="http://schemas.microsoft.com/office/drawing/2014/main" val="20001"/>
                    </a:ext>
                  </a:extLst>
                </a:gridCol>
              </a:tblGrid>
              <a:tr h="751114">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a:ln>
                            <a:noFill/>
                          </a:ln>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COUNTRY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a:ln>
                            <a:noFill/>
                          </a:ln>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GROSS DOMESTIC PRODUCT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1114">
                <a:tc>
                  <a:txBody>
                    <a:bodyPr/>
                    <a:lstStyle/>
                    <a:p>
                      <a:pPr marL="4572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rPr>
                        <a:t>Israel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002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$123 billion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1114">
                <a:tc>
                  <a:txBody>
                    <a:bodyPr/>
                    <a:lstStyle/>
                    <a:p>
                      <a:pPr marL="4572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Egypt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002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$81 billion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1114">
                <a:tc>
                  <a:txBody>
                    <a:bodyPr/>
                    <a:lstStyle/>
                    <a:p>
                      <a:pPr marL="4572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Syria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002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$26 billion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1114">
                <a:tc>
                  <a:txBody>
                    <a:bodyPr/>
                    <a:lstStyle/>
                    <a:p>
                      <a:pPr marL="4572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Lebanon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002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$21 billion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1114">
                <a:tc>
                  <a:txBody>
                    <a:bodyPr/>
                    <a:lstStyle/>
                    <a:p>
                      <a:pPr marL="4572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Jordan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60020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3600" b="0" i="0" u="none" strike="noStrike" kern="1200" cap="none" normalizeH="0" baseline="0" dirty="0">
                          <a:ln>
                            <a:noFill/>
                          </a:ln>
                          <a:solidFill>
                            <a:schemeClr val="tx1"/>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$12 billion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51114">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lang="en-US" sz="2000" dirty="0">
                          <a:latin typeface="Calibri" panose="020F0502020204030204" pitchFamily="34" charset="0"/>
                          <a:cs typeface="Calibri" panose="020F0502020204030204" pitchFamily="34" charset="0"/>
                        </a:rPr>
                        <a:t>Source: CIA World Fact Book, 2005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0"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96479906"/>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6" y="254943"/>
            <a:ext cx="8843959" cy="5155257"/>
          </a:xfrm>
          <a:prstGeom prst="rect">
            <a:avLst/>
          </a:prstGeom>
          <a:noFill/>
          <a:ln w="28575">
            <a:noFill/>
            <a:miter lim="800000"/>
            <a:headEnd/>
            <a:tailEnd/>
          </a:ln>
        </p:spPr>
        <p:txBody>
          <a:bodyPr wrap="square">
            <a:spAutoFit/>
          </a:bodyPr>
          <a:lstStyle/>
          <a:p>
            <a:pPr algn="ctr">
              <a:spcAft>
                <a:spcPts val="600"/>
              </a:spcAft>
            </a:pPr>
            <a:r>
              <a:rPr lang="en-US" sz="2600" baseline="30000" dirty="0">
                <a:effectLst>
                  <a:outerShdw blurRad="38100" dist="38100" dir="2700000" algn="tl">
                    <a:srgbClr val="000000">
                      <a:alpha val="43137"/>
                    </a:srgbClr>
                  </a:outerShdw>
                </a:effectLst>
                <a:latin typeface="Calibri" panose="020F0502020204030204" pitchFamily="34" charset="0"/>
              </a:rPr>
              <a:t> </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rPr>
              <a:t>Ezekiel 37:7-11</a:t>
            </a:r>
            <a:endParaRPr lang="en-US" sz="2600" b="1" dirty="0">
              <a:solidFill>
                <a:schemeClr val="tx2"/>
              </a:solidFill>
              <a:effectLst>
                <a:outerShdw blurRad="38100" dist="38100" dir="2700000" algn="tl">
                  <a:srgbClr val="000000">
                    <a:alpha val="43137"/>
                  </a:srgbClr>
                </a:outerShdw>
              </a:effectLst>
              <a:latin typeface="Calibri" panose="020F0502020204030204" pitchFamily="34" charset="0"/>
              <a:ea typeface="+mj-ea"/>
            </a:endParaRPr>
          </a:p>
          <a:p>
            <a:pPr algn="just"/>
            <a:r>
              <a:rPr lang="en-US" sz="2300" dirty="0">
                <a:latin typeface="Calibri" panose="020F0502020204030204" pitchFamily="34" charset="0"/>
                <a:cs typeface="Calibri" panose="020F0502020204030204" pitchFamily="34" charset="0"/>
              </a:rPr>
              <a:t>So I prophesied as I was commanded; and as I prophesied, </a:t>
            </a:r>
            <a:r>
              <a:rPr lang="en-US" sz="2300" b="1" u="sng" dirty="0">
                <a:solidFill>
                  <a:srgbClr val="FFFFCC"/>
                </a:solidFill>
                <a:latin typeface="Calibri" panose="020F0502020204030204" pitchFamily="34" charset="0"/>
                <a:cs typeface="Calibri" panose="020F0502020204030204" pitchFamily="34" charset="0"/>
              </a:rPr>
              <a:t>there was a</a:t>
            </a:r>
            <a:r>
              <a:rPr lang="en-US" sz="2300" b="1" u="sng" baseline="30000" dirty="0">
                <a:solidFill>
                  <a:srgbClr val="FFFFCC"/>
                </a:solidFill>
                <a:latin typeface="Calibri" panose="020F0502020204030204" pitchFamily="34" charset="0"/>
                <a:cs typeface="Calibri" panose="020F0502020204030204" pitchFamily="34" charset="0"/>
              </a:rPr>
              <a:t> </a:t>
            </a:r>
            <a:r>
              <a:rPr lang="en-US" sz="2300" b="1" u="sng" dirty="0">
                <a:solidFill>
                  <a:srgbClr val="FFFFCC"/>
                </a:solidFill>
                <a:latin typeface="Calibri" panose="020F0502020204030204" pitchFamily="34" charset="0"/>
                <a:cs typeface="Calibri" panose="020F0502020204030204" pitchFamily="34" charset="0"/>
              </a:rPr>
              <a:t>noise, and behold, a rattling</a:t>
            </a:r>
            <a:r>
              <a:rPr lang="en-US" sz="2300" dirty="0">
                <a:latin typeface="Calibri" panose="020F0502020204030204" pitchFamily="34" charset="0"/>
                <a:cs typeface="Calibri" panose="020F0502020204030204" pitchFamily="34" charset="0"/>
              </a:rPr>
              <a:t>; and the bones came together, bone to its bone. </a:t>
            </a:r>
            <a:r>
              <a:rPr lang="en-US" sz="2300" baseline="30000" dirty="0">
                <a:latin typeface="Calibri" panose="020F0502020204030204" pitchFamily="34" charset="0"/>
                <a:cs typeface="Calibri" panose="020F0502020204030204" pitchFamily="34" charset="0"/>
              </a:rPr>
              <a:t>8 </a:t>
            </a:r>
            <a:r>
              <a:rPr lang="en-US" sz="2300" dirty="0">
                <a:latin typeface="Calibri" panose="020F0502020204030204" pitchFamily="34" charset="0"/>
                <a:cs typeface="Calibri" panose="020F0502020204030204" pitchFamily="34" charset="0"/>
              </a:rPr>
              <a:t>And I looked, and behold, sinews were on them, and flesh grew and skin covered them; </a:t>
            </a:r>
            <a:r>
              <a:rPr lang="en-US" sz="2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there was no breath in them</a:t>
            </a:r>
            <a:r>
              <a:rPr lang="en-US" sz="2300" dirty="0">
                <a:latin typeface="Calibri" panose="020F0502020204030204" pitchFamily="34" charset="0"/>
                <a:cs typeface="Calibri" panose="020F0502020204030204" pitchFamily="34" charset="0"/>
              </a:rPr>
              <a:t>. </a:t>
            </a:r>
            <a:r>
              <a:rPr lang="en-US" sz="2300" baseline="30000" dirty="0">
                <a:latin typeface="Calibri" panose="020F0502020204030204" pitchFamily="34" charset="0"/>
                <a:cs typeface="Calibri" panose="020F0502020204030204" pitchFamily="34" charset="0"/>
              </a:rPr>
              <a:t>9 </a:t>
            </a:r>
            <a:r>
              <a:rPr lang="en-US" sz="2300" dirty="0">
                <a:latin typeface="Calibri" panose="020F0502020204030204" pitchFamily="34" charset="0"/>
                <a:cs typeface="Calibri" panose="020F0502020204030204" pitchFamily="34" charset="0"/>
              </a:rPr>
              <a:t>Then He said to me, “Prophesy to the breath, prophesy, son of man, and say to the breath, ‘Thus says the Lord </a:t>
            </a:r>
            <a:r>
              <a:rPr lang="en-US" sz="2300" cap="small" dirty="0">
                <a:latin typeface="Calibri" panose="020F0502020204030204" pitchFamily="34" charset="0"/>
                <a:cs typeface="Calibri" panose="020F0502020204030204" pitchFamily="34" charset="0"/>
              </a:rPr>
              <a:t>God</a:t>
            </a:r>
            <a:r>
              <a:rPr lang="en-US" sz="2300" dirty="0">
                <a:latin typeface="Calibri" panose="020F0502020204030204" pitchFamily="34" charset="0"/>
                <a:cs typeface="Calibri" panose="020F0502020204030204" pitchFamily="34" charset="0"/>
              </a:rPr>
              <a:t>, “Come from the four winds, O breath, and breathe on these slain, that they come to life.”’” </a:t>
            </a:r>
            <a:r>
              <a:rPr lang="en-US" sz="2300" baseline="30000" dirty="0">
                <a:latin typeface="Calibri" panose="020F0502020204030204" pitchFamily="34" charset="0"/>
                <a:cs typeface="Calibri" panose="020F0502020204030204" pitchFamily="34" charset="0"/>
              </a:rPr>
              <a:t>10 </a:t>
            </a:r>
            <a:r>
              <a:rPr lang="en-US" sz="2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 I prophesied as He commanded me, and the breath came into them, and they came to life</a:t>
            </a:r>
            <a:r>
              <a:rPr lang="en-US" sz="2300" dirty="0">
                <a:latin typeface="Calibri" panose="020F0502020204030204" pitchFamily="34" charset="0"/>
                <a:cs typeface="Calibri" panose="020F0502020204030204" pitchFamily="34" charset="0"/>
              </a:rPr>
              <a:t> and stood on their feet, an exceedingly great army. </a:t>
            </a:r>
            <a:r>
              <a:rPr lang="en-US" sz="2300" baseline="30000" dirty="0">
                <a:latin typeface="Calibri" panose="020F0502020204030204" pitchFamily="34" charset="0"/>
                <a:cs typeface="Calibri" panose="020F0502020204030204" pitchFamily="34" charset="0"/>
              </a:rPr>
              <a:t>11 </a:t>
            </a:r>
            <a:r>
              <a:rPr lang="en-US" sz="2300" dirty="0">
                <a:latin typeface="Calibri" panose="020F0502020204030204" pitchFamily="34" charset="0"/>
                <a:cs typeface="Calibri" panose="020F0502020204030204" pitchFamily="34" charset="0"/>
              </a:rPr>
              <a:t>Then He said to me, “Son of man, </a:t>
            </a:r>
            <a:r>
              <a:rPr lang="en-US" sz="2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bones are the whole house of Israel</a:t>
            </a:r>
            <a:r>
              <a:rPr lang="en-US" sz="2300" dirty="0">
                <a:latin typeface="Calibri" panose="020F0502020204030204" pitchFamily="34" charset="0"/>
                <a:cs typeface="Calibri" panose="020F0502020204030204" pitchFamily="34" charset="0"/>
              </a:rPr>
              <a:t>; behold, they say, ‘Our bones are dried up and our hope has perished. We are completely cut off’</a:t>
            </a:r>
            <a:r>
              <a:rPr lang="en-US" sz="2300" dirty="0">
                <a:effectLst>
                  <a:outerShdw blurRad="38100" dist="38100" dir="2700000" algn="tl">
                    <a:srgbClr val="000000">
                      <a:alpha val="43137"/>
                    </a:srgbClr>
                  </a:outerShdw>
                </a:effectLst>
                <a:latin typeface="Calibri" panose="020F0502020204030204" pitchFamily="34" charset="0"/>
              </a:rPr>
              <a:t>.”</a:t>
            </a:r>
            <a:endParaRPr lang="en-US" sz="23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12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909036"/>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12:2-3</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latin typeface="Calibri" panose="020F0502020204030204" pitchFamily="34" charset="0"/>
                <a:cs typeface="Calibri" panose="020F0502020204030204" pitchFamily="34" charset="0"/>
              </a:rPr>
              <a:t>Behold, I am going to make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a cup that causes reeling to all the peoples </a:t>
            </a:r>
            <a:r>
              <a:rPr lang="en-US" sz="3400" dirty="0">
                <a:latin typeface="Calibri" panose="020F0502020204030204" pitchFamily="34" charset="0"/>
                <a:cs typeface="Calibri" panose="020F0502020204030204" pitchFamily="34" charset="0"/>
              </a:rPr>
              <a:t>around; and when the siege is against Jerusalem, it will also be against Judah. </a:t>
            </a:r>
            <a:r>
              <a:rPr lang="en-US" sz="3400" baseline="30000" dirty="0">
                <a:latin typeface="Calibri" panose="020F0502020204030204" pitchFamily="34" charset="0"/>
                <a:cs typeface="Calibri" panose="020F0502020204030204" pitchFamily="34" charset="0"/>
              </a:rPr>
              <a:t>3 </a:t>
            </a:r>
            <a:r>
              <a:rPr lang="en-US" sz="3400" dirty="0">
                <a:latin typeface="Calibri" panose="020F0502020204030204" pitchFamily="34" charset="0"/>
                <a:cs typeface="Calibri" panose="020F0502020204030204" pitchFamily="34" charset="0"/>
              </a:rPr>
              <a:t>It will come about in that day that I will make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Jerusalem a heavy stone for all the peoples</a:t>
            </a:r>
            <a:r>
              <a:rPr lang="en-US" sz="3400" dirty="0">
                <a:latin typeface="Calibri" panose="020F0502020204030204" pitchFamily="34" charset="0"/>
                <a:cs typeface="Calibri" panose="020F0502020204030204" pitchFamily="34" charset="0"/>
              </a:rPr>
              <a:t>; all who lift it will be severely injured. And all the nations of the earth will be gathered against it.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812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909036"/>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Zechariah 12:2-3</a:t>
            </a:r>
          </a:p>
          <a:p>
            <a:pPr algn="just"/>
            <a:r>
              <a:rPr lang="en-US" sz="3400" dirty="0">
                <a:latin typeface="Calibri" panose="020F0502020204030204" pitchFamily="34" charset="0"/>
                <a:cs typeface="Calibri" panose="020F0502020204030204" pitchFamily="34" charset="0"/>
              </a:rPr>
              <a:t>“Behold, I am going to make Jerusalem a cup that causes reeling to all the peoples around; and when the siege is against Jerusalem, it will also be against Judah. </a:t>
            </a:r>
            <a:r>
              <a:rPr lang="en-US" sz="3400" baseline="30000" dirty="0">
                <a:latin typeface="Calibri" panose="020F0502020204030204" pitchFamily="34" charset="0"/>
                <a:cs typeface="Calibri" panose="020F0502020204030204" pitchFamily="34" charset="0"/>
              </a:rPr>
              <a:t>3 </a:t>
            </a:r>
            <a:r>
              <a:rPr lang="en-US" sz="3400" dirty="0">
                <a:latin typeface="Calibri" panose="020F0502020204030204" pitchFamily="34" charset="0"/>
                <a:cs typeface="Calibri" panose="020F0502020204030204" pitchFamily="34" charset="0"/>
              </a:rPr>
              <a:t>It will come about in that day that I will make Jerusalem a heavy stone for all the peoples; all who lift it will be severely injured.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nations of the earth will be gathered against it</a:t>
            </a:r>
            <a:r>
              <a:rPr lang="en-US" sz="3400" dirty="0">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3332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5678478"/>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rPr>
              <a:t>Zechariah 14:2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For I will gather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the nations against Jerusalem</a:t>
            </a:r>
            <a:r>
              <a:rPr lang="en-US" sz="3600" dirty="0">
                <a:latin typeface="Calibri" panose="020F0502020204030204" pitchFamily="34" charset="0"/>
                <a:cs typeface="Calibri" panose="020F0502020204030204" pitchFamily="34" charset="0"/>
              </a:rPr>
              <a:t> to battle, and the city will be captured, the houses plundered, the women ravished and half of the city exiled, but the rest of the people will not be cut off from the city.”</a:t>
            </a:r>
          </a:p>
          <a:p>
            <a:pPr algn="just"/>
            <a:endParaRPr lang="en-US" sz="3600" dirty="0"/>
          </a:p>
          <a:p>
            <a:pPr algn="just"/>
            <a:endParaRPr lang="en-US" sz="3400" dirty="0"/>
          </a:p>
          <a:p>
            <a:pPr algn="just"/>
            <a:endParaRPr lang="en-US" sz="3600" dirty="0">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71812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176215" y="152400"/>
            <a:ext cx="8791575" cy="4108817"/>
          </a:xfrm>
          <a:prstGeom prst="rect">
            <a:avLst/>
          </a:prstGeom>
          <a:noFill/>
          <a:ln w="28575">
            <a:noFill/>
            <a:miter lim="800000"/>
            <a:headEnd/>
            <a:tailEnd/>
          </a:ln>
        </p:spPr>
        <p:txBody>
          <a:bodyPr wrap="square">
            <a:spAutoFit/>
          </a:bodyPr>
          <a:lstStyle/>
          <a:p>
            <a:pPr algn="ctr">
              <a:spcAft>
                <a:spcPts val="600"/>
              </a:spcAft>
            </a:pPr>
            <a:r>
              <a:rPr lang="en-US" sz="3600" baseline="30000" dirty="0">
                <a:effectLst>
                  <a:outerShdw blurRad="38100" dist="38100" dir="2700000" algn="tl">
                    <a:srgbClr val="000000">
                      <a:alpha val="43137"/>
                    </a:srgbClr>
                  </a:outerShdw>
                </a:effectLst>
                <a:latin typeface="Calibri" panose="020F0502020204030204" pitchFamily="34" charset="0"/>
              </a:rPr>
              <a:t> </a:t>
            </a:r>
            <a:r>
              <a:rPr lang="en-US" sz="4000" b="1" dirty="0">
                <a:solidFill>
                  <a:schemeClr val="tx2"/>
                </a:solidFill>
                <a:effectLst>
                  <a:outerShdw blurRad="38100" dist="38100" dir="2700000" algn="tl">
                    <a:srgbClr val="000000">
                      <a:alpha val="43137"/>
                    </a:srgbClr>
                  </a:outerShdw>
                </a:effectLst>
                <a:latin typeface="Calibri" panose="020F0502020204030204" pitchFamily="34" charset="0"/>
                <a:ea typeface="+mj-ea"/>
              </a:rPr>
              <a:t>Joel 3:2</a:t>
            </a:r>
            <a:endParaRPr lang="en-US" sz="3600" b="1" dirty="0">
              <a:solidFill>
                <a:schemeClr val="tx2"/>
              </a:solidFill>
              <a:effectLst>
                <a:outerShdw blurRad="38100" dist="38100" dir="2700000" algn="tl">
                  <a:srgbClr val="000000">
                    <a:alpha val="43137"/>
                  </a:srgbClr>
                </a:outerShdw>
              </a:effectLst>
              <a:latin typeface="Calibri" panose="020F0502020204030204" pitchFamily="34" charset="0"/>
              <a:ea typeface="+mj-ea"/>
            </a:endParaRPr>
          </a:p>
          <a:p>
            <a:pPr algn="just"/>
            <a:r>
              <a:rPr lang="en-US" sz="3600" dirty="0">
                <a:effectLst>
                  <a:outerShdw blurRad="38100" dist="38100" dir="2700000" algn="tl">
                    <a:srgbClr val="000000">
                      <a:alpha val="43137"/>
                    </a:srgbClr>
                  </a:outerShdw>
                </a:effectLst>
                <a:latin typeface="Calibri" panose="020F0502020204030204" pitchFamily="34" charset="0"/>
              </a:rPr>
              <a:t>“I will gather all the nations And bring them down to the valley of Jehoshaphat. Then I will enter into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judgment</a:t>
            </a:r>
            <a:r>
              <a:rPr lang="en-US" sz="3600" dirty="0">
                <a:effectLst>
                  <a:outerShdw blurRad="38100" dist="38100" dir="2700000" algn="tl">
                    <a:srgbClr val="000000">
                      <a:alpha val="43137"/>
                    </a:srgbClr>
                  </a:outerShdw>
                </a:effectLst>
                <a:latin typeface="Calibri" panose="020F0502020204030204" pitchFamily="34" charset="0"/>
              </a:rPr>
              <a:t> with them there On behalf of My people and My inheritance, Israel, Whom they have scattered among the nations;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have divided up My land</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718120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26" descr="clip0107"/>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328613" y="304800"/>
            <a:ext cx="8486774" cy="586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747" name="Text Box 1027"/>
          <p:cNvSpPr txBox="1">
            <a:spLocks noChangeArrowheads="1"/>
          </p:cNvSpPr>
          <p:nvPr/>
        </p:nvSpPr>
        <p:spPr bwMode="auto">
          <a:xfrm>
            <a:off x="1257300" y="6324600"/>
            <a:ext cx="6629400" cy="396875"/>
          </a:xfrm>
          <a:prstGeom prst="rect">
            <a:avLst/>
          </a:prstGeom>
          <a:noFill/>
          <a:ln w="9525">
            <a:noFill/>
            <a:miter lim="800000"/>
            <a:headEnd/>
            <a:tailEnd/>
          </a:ln>
        </p:spPr>
        <p:txBody>
          <a:bodyPr>
            <a:spAutoFit/>
          </a:bodyPr>
          <a:lstStyle/>
          <a:p>
            <a:pPr algn="ctr">
              <a:spcBef>
                <a:spcPct val="50000"/>
              </a:spcBef>
            </a:pPr>
            <a:r>
              <a:rPr lang="en-US" sz="2000" dirty="0">
                <a:latin typeface="Calibri" panose="020F0502020204030204" pitchFamily="34" charset="0"/>
              </a:rPr>
              <a:t>Thomas L. Constable, </a:t>
            </a:r>
            <a:r>
              <a:rPr lang="en-US" sz="2000" i="1" dirty="0">
                <a:latin typeface="Calibri" panose="020F0502020204030204" pitchFamily="34" charset="0"/>
              </a:rPr>
              <a:t>Notes on Numbers, </a:t>
            </a:r>
            <a:r>
              <a:rPr lang="en-US" sz="2000" dirty="0">
                <a:latin typeface="Calibri" panose="020F0502020204030204" pitchFamily="34" charset="0"/>
              </a:rPr>
              <a:t>p.99</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685800" y="2857500"/>
            <a:ext cx="7772400" cy="1143000"/>
          </a:xfrm>
        </p:spPr>
        <p:txBody>
          <a:bodyPr/>
          <a:lstStyle/>
          <a:p>
            <a:pPr algn="ctr"/>
            <a:r>
              <a:rPr lang="en-US" altLang="en-US" sz="6000">
                <a:latin typeface="Calibri" panose="020F0502020204030204" pitchFamily="34" charset="0"/>
              </a:rPr>
              <a:t>Conclusion</a:t>
            </a:r>
          </a:p>
        </p:txBody>
      </p:sp>
    </p:spTree>
    <p:extLst>
      <p:ext uri="{BB962C8B-B14F-4D97-AF65-F5344CB8AC3E}">
        <p14:creationId xmlns:p14="http://schemas.microsoft.com/office/powerpoint/2010/main" val="810343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3352800" y="304800"/>
            <a:ext cx="2438400" cy="1066800"/>
          </a:xfrm>
        </p:spPr>
        <p:txBody>
          <a:bodyPr/>
          <a:lstStyle/>
          <a:p>
            <a:pPr algn="ctr" eaLnBrk="1" hangingPunct="1">
              <a:lnSpc>
                <a:spcPct val="100000"/>
              </a:lnSpc>
            </a:pPr>
            <a:r>
              <a:rPr lang="en-US" altLang="en-US" b="0" dirty="0">
                <a:latin typeface="Calibri" panose="020F0502020204030204" pitchFamily="34" charset="0"/>
                <a:cs typeface="Calibri" panose="020F0502020204030204" pitchFamily="34" charset="0"/>
              </a:rPr>
              <a:t>Overview</a:t>
            </a:r>
          </a:p>
        </p:txBody>
      </p:sp>
      <p:sp>
        <p:nvSpPr>
          <p:cNvPr id="17411" name="Rectangle 7"/>
          <p:cNvSpPr>
            <a:spLocks noGrp="1" noChangeArrowheads="1"/>
          </p:cNvSpPr>
          <p:nvPr>
            <p:ph type="body" idx="1"/>
          </p:nvPr>
        </p:nvSpPr>
        <p:spPr>
          <a:xfrm>
            <a:off x="152400" y="1600200"/>
            <a:ext cx="8839200" cy="2667000"/>
          </a:xfrm>
        </p:spPr>
        <p:txBody>
          <a:bodyPr/>
          <a:lstStyle/>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Divine </a:t>
            </a:r>
            <a:r>
              <a:rPr lang="en-US" altLang="en-US" sz="36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a:t>
            </a:r>
            <a:r>
              <a:rPr lang="en-US" altLang="en-US" sz="3600" dirty="0">
                <a:latin typeface="Calibri" panose="020F0502020204030204" pitchFamily="34" charset="0"/>
                <a:cs typeface="Calibri" panose="020F0502020204030204" pitchFamily="34" charset="0"/>
              </a:rPr>
              <a:t> for Israel</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Divine </a:t>
            </a:r>
            <a:r>
              <a:rPr lang="en-US" altLang="en-US" sz="36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Protection</a:t>
            </a:r>
            <a:r>
              <a:rPr lang="en-US" altLang="en-US" sz="3600" dirty="0">
                <a:latin typeface="Calibri" panose="020F0502020204030204" pitchFamily="34" charset="0"/>
                <a:cs typeface="Calibri" panose="020F0502020204030204" pitchFamily="34" charset="0"/>
              </a:rPr>
              <a:t> of Israel</a:t>
            </a:r>
          </a:p>
          <a:p>
            <a:pPr marL="573088" indent="-573088" eaLnBrk="1" hangingPunct="1">
              <a:spcBef>
                <a:spcPts val="1200"/>
              </a:spcBef>
              <a:spcAft>
                <a:spcPts val="1200"/>
              </a:spcAft>
              <a:buSzPct val="100000"/>
              <a:buAutoNum type="romanUcPeriod"/>
            </a:pPr>
            <a:r>
              <a:rPr lang="en-US" altLang="en-US" sz="3600" dirty="0">
                <a:latin typeface="Calibri" panose="020F0502020204030204" pitchFamily="34" charset="0"/>
                <a:cs typeface="Calibri" panose="020F0502020204030204" pitchFamily="34" charset="0"/>
              </a:rPr>
              <a:t>The Proper </a:t>
            </a:r>
            <a:r>
              <a:rPr lang="en-US" altLang="en-US" sz="3600" b="1" u="sng" kern="12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Perspective</a:t>
            </a:r>
            <a:r>
              <a:rPr lang="en-US" altLang="en-US" sz="3600" dirty="0">
                <a:latin typeface="Calibri" panose="020F0502020204030204" pitchFamily="34" charset="0"/>
                <a:cs typeface="Calibri" panose="020F0502020204030204" pitchFamily="34" charset="0"/>
              </a:rPr>
              <a:t> Concerning Israel</a:t>
            </a:r>
          </a:p>
        </p:txBody>
      </p:sp>
      <p:pic>
        <p:nvPicPr>
          <p:cNvPr id="4"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04381" y="4024312"/>
            <a:ext cx="2535238" cy="260508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399"/>
            <a:ext cx="8686800" cy="6551613"/>
          </a:xfrm>
        </p:spPr>
        <p:txBody>
          <a:bodyPr rtlCol="0">
            <a:noAutofit/>
          </a:bodyPr>
          <a:lstStyle/>
          <a:p>
            <a:pPr marL="0" indent="0" algn="ctr" eaLnBrk="1" fontAlgn="auto" hangingPunct="1">
              <a:spcBef>
                <a:spcPts val="0"/>
              </a:spcBef>
              <a:spcAft>
                <a:spcPts val="600"/>
              </a:spcAft>
              <a:buClrTx/>
              <a:buNone/>
              <a:defRPr/>
            </a:pPr>
            <a:r>
              <a:rPr lang="en-US" sz="3600" b="1" dirty="0">
                <a:solidFill>
                  <a:schemeClr val="bg2"/>
                </a:solidFill>
                <a:effectLst/>
                <a:latin typeface="Calibri" pitchFamily="34" charset="0"/>
                <a:cs typeface="Calibri" pitchFamily="34" charset="0"/>
              </a:rPr>
              <a:t>Social Issues</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unborn? (Gen. 25:23)</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Legal protection for the elderly? (Lev. 19:32)</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Hetero-sexual monogamous marriage as the standard for society? (Gen. 2:18-25)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Advocacy capital punishment? (Gen. 9:6)</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The right to restrict alcohol, pornography, &amp; gambling? (Lev. 10:9; Matt. 5:27-28; Prov. 13:11)</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Parental authority over children? (Eph. 6:4)</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Public expressions of Christianity? (Mark 16:15)</a:t>
            </a:r>
          </a:p>
          <a:p>
            <a:pPr marL="457200" indent="-457200" eaLnBrk="1" fontAlgn="auto" hangingPunct="1">
              <a:spcBef>
                <a:spcPts val="0"/>
              </a:spcBef>
              <a:spcAft>
                <a:spcPts val="600"/>
              </a:spcAft>
              <a:buClrTx/>
              <a:buSzPct val="100000"/>
              <a:buFont typeface="+mj-lt"/>
              <a:buAutoNum type="arabicPeriod"/>
              <a:defRPr/>
            </a:pPr>
            <a:r>
              <a:rPr lang="en-US" dirty="0">
                <a:solidFill>
                  <a:schemeClr val="bg2"/>
                </a:solidFill>
                <a:effectLst/>
                <a:latin typeface="Calibri" pitchFamily="34" charset="0"/>
                <a:cs typeface="Calibri" pitchFamily="34" charset="0"/>
              </a:rPr>
              <a:t>Right to keep and bear arms? (Luke 22:36)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81000" y="228600"/>
            <a:ext cx="8534400" cy="1143000"/>
          </a:xfrm>
        </p:spPr>
        <p:txBody>
          <a:bodyPr/>
          <a:lstStyle/>
          <a:p>
            <a:pPr algn="ctr">
              <a:spcBef>
                <a:spcPts val="0"/>
              </a:spcBef>
              <a:spcAft>
                <a:spcPts val="0"/>
              </a:spcAft>
            </a:pPr>
            <a:r>
              <a:rPr lang="en-US" dirty="0">
                <a:latin typeface="Calibri" panose="020F0502020204030204" pitchFamily="34" charset="0"/>
              </a:rPr>
              <a:t>The Bible and Voting</a:t>
            </a:r>
            <a:endParaRPr lang="en-US" dirty="0">
              <a:latin typeface="Calibri" pitchFamily="34" charset="0"/>
              <a:ea typeface="Calibri" pitchFamily="34" charset="0"/>
              <a:cs typeface="Calibri" pitchFamily="34" charset="0"/>
            </a:endParaRPr>
          </a:p>
        </p:txBody>
      </p:sp>
      <p:sp>
        <p:nvSpPr>
          <p:cNvPr id="3" name="Content Placeholder 2"/>
          <p:cNvSpPr>
            <a:spLocks noGrp="1"/>
          </p:cNvSpPr>
          <p:nvPr>
            <p:ph idx="1"/>
          </p:nvPr>
        </p:nvSpPr>
        <p:spPr>
          <a:xfrm>
            <a:off x="381000" y="1600200"/>
            <a:ext cx="4419600" cy="3200400"/>
          </a:xfrm>
        </p:spPr>
        <p:txBody>
          <a:bodyPr/>
          <a:lstStyle/>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Economic issues</a:t>
            </a:r>
          </a:p>
          <a:p>
            <a:pPr marL="569913" indent="-569913">
              <a:spcBef>
                <a:spcPts val="0"/>
              </a:spcBef>
              <a:spcAft>
                <a:spcPts val="2400"/>
              </a:spcAft>
              <a:buSzPct val="100000"/>
              <a:buFont typeface="+mj-lt"/>
              <a:buAutoNum type="arabicPeriod"/>
              <a:defRPr/>
            </a:pPr>
            <a:r>
              <a:rPr lang="en-US" dirty="0">
                <a:latin typeface="Calibri" pitchFamily="34" charset="0"/>
                <a:cs typeface="Calibri" pitchFamily="34" charset="0"/>
              </a:rPr>
              <a:t>Social issues</a:t>
            </a:r>
          </a:p>
          <a:p>
            <a:pPr marL="569913" indent="-569913">
              <a:spcBef>
                <a:spcPts val="0"/>
              </a:spcBef>
              <a:spcAft>
                <a:spcPts val="2400"/>
              </a:spcAft>
              <a:buSzPct val="100000"/>
              <a:buFont typeface="+mj-lt"/>
              <a:buAutoNum type="arabicPeriod"/>
              <a:defRPr/>
            </a:pPr>
            <a:r>
              <a:rPr lang="en-US" b="1" u="sng" dirty="0">
                <a:solidFill>
                  <a:srgbClr val="FFFFCC"/>
                </a:solidFill>
                <a:latin typeface="Calibri" pitchFamily="34" charset="0"/>
                <a:cs typeface="Calibri" pitchFamily="34" charset="0"/>
              </a:rPr>
              <a:t>Foreign affairs</a:t>
            </a: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828800"/>
            <a:ext cx="4243465" cy="2798393"/>
          </a:xfrm>
          <a:prstGeom prst="rect">
            <a:avLst/>
          </a:prstGeom>
          <a:noFill/>
          <a:ln w="9525">
            <a:noFill/>
            <a:miter lim="800000"/>
            <a:headEnd/>
            <a:tailEnd/>
          </a:ln>
        </p:spPr>
      </p:pic>
    </p:spTree>
    <p:extLst>
      <p:ext uri="{BB962C8B-B14F-4D97-AF65-F5344CB8AC3E}">
        <p14:creationId xmlns:p14="http://schemas.microsoft.com/office/powerpoint/2010/main" val="3885924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52400"/>
            <a:ext cx="8685213" cy="655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52400"/>
            <a:ext cx="8686800" cy="5410200"/>
          </a:xfrm>
        </p:spPr>
        <p:txBody>
          <a:bodyPr rtlCol="0">
            <a:noAutofit/>
          </a:bodyPr>
          <a:lstStyle/>
          <a:p>
            <a:pPr marL="0" indent="0" algn="ctr" eaLnBrk="1" fontAlgn="auto" hangingPunct="1">
              <a:spcBef>
                <a:spcPts val="0"/>
              </a:spcBef>
              <a:spcAft>
                <a:spcPts val="1200"/>
              </a:spcAft>
              <a:buClrTx/>
              <a:buNone/>
              <a:defRPr/>
            </a:pPr>
            <a:r>
              <a:rPr lang="en-US" sz="3600" b="1" dirty="0">
                <a:solidFill>
                  <a:schemeClr val="bg2"/>
                </a:solidFill>
                <a:effectLst/>
                <a:latin typeface="Calibri" pitchFamily="34" charset="0"/>
                <a:cs typeface="Calibri" pitchFamily="34" charset="0"/>
              </a:rPr>
              <a:t>Foreign Affairs</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national sovereignty above global governance? (Gen. 11:1-9)</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Favor the reality and enforceability of our national borders? (Acts 17:26)</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Support for the nation of Israel? (Gen. 12:3)</a:t>
            </a:r>
          </a:p>
          <a:p>
            <a:pPr marL="457200" indent="-457200" eaLnBrk="1" fontAlgn="auto" hangingPunct="1">
              <a:spcBef>
                <a:spcPts val="0"/>
              </a:spcBef>
              <a:spcAft>
                <a:spcPts val="3600"/>
              </a:spcAft>
              <a:buClrTx/>
              <a:buSzPct val="100000"/>
              <a:buFont typeface="+mj-lt"/>
              <a:buAutoNum type="arabicPeriod"/>
              <a:defRPr/>
            </a:pPr>
            <a:r>
              <a:rPr lang="en-US" dirty="0">
                <a:solidFill>
                  <a:schemeClr val="bg2"/>
                </a:solidFill>
                <a:effectLst/>
                <a:latin typeface="Calibri" pitchFamily="34" charset="0"/>
                <a:cs typeface="Calibri" pitchFamily="34" charset="0"/>
              </a:rPr>
              <a:t>Pursuit of peace though strength? (Jer. 17:9)</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11103</TotalTime>
  <Words>1883</Words>
  <Application>Microsoft Office PowerPoint</Application>
  <PresentationFormat>On-screen Show (4:3)</PresentationFormat>
  <Paragraphs>347</Paragraphs>
  <Slides>68</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Times New Roman</vt:lpstr>
      <vt:lpstr>Wingdings</vt:lpstr>
      <vt:lpstr>Azure</vt:lpstr>
      <vt:lpstr>THE BIBLE AND VOTING Part 11</vt:lpstr>
      <vt:lpstr>PowerPoint Presentation</vt:lpstr>
      <vt:lpstr>The Bible and Voting</vt:lpstr>
      <vt:lpstr>The Bible and Voting</vt:lpstr>
      <vt:lpstr>PowerPoint Presentation</vt:lpstr>
      <vt:lpstr>The Bible and Voting</vt:lpstr>
      <vt:lpstr>PowerPoint Presentation</vt:lpstr>
      <vt:lpstr>The Bible and Voting</vt:lpstr>
      <vt:lpstr>PowerPoint Presentation</vt:lpstr>
      <vt:lpstr>PowerPoint Presentation</vt:lpstr>
      <vt:lpstr>PowerPoint Presentation</vt:lpstr>
      <vt:lpstr>PowerPoint Presentation</vt:lpstr>
      <vt:lpstr>Overview</vt:lpstr>
      <vt:lpstr>Overview</vt:lpstr>
      <vt:lpstr>PowerPoint Presentation</vt:lpstr>
      <vt:lpstr>Israel’s Three Blessings to the World (Gen 12:3b)</vt:lpstr>
      <vt:lpstr>PowerPoint Presentation</vt:lpstr>
      <vt:lpstr>PowerPoint Presentation</vt:lpstr>
      <vt:lpstr>Overview</vt:lpstr>
      <vt:lpstr>PowerPoint Presentation</vt:lpstr>
      <vt:lpstr>PowerPoint Presentation</vt:lpstr>
      <vt:lpstr>PowerPoint Presentation</vt:lpstr>
      <vt:lpstr>Overview</vt:lpstr>
      <vt:lpstr>III. The Proper Perspective Concerning Israel</vt:lpstr>
      <vt:lpstr>III. The Proper Perspective Concerning Israel</vt:lpstr>
      <vt:lpstr>PowerPoint Presentation</vt:lpstr>
      <vt:lpstr>Christian Anti-Semitism</vt:lpstr>
      <vt:lpstr>Christian Anti-Semitism</vt:lpstr>
      <vt:lpstr>Christian Anti-Semitism</vt:lpstr>
      <vt:lpstr>Christian Anti-Semitism</vt:lpstr>
      <vt:lpstr>Decide?</vt:lpstr>
      <vt:lpstr>III. The Proper Perspective Concerning Israel</vt:lpstr>
      <vt:lpstr>Biblical Reality of the Angelic World</vt:lpstr>
      <vt:lpstr>PowerPoint Presentation</vt:lpstr>
      <vt:lpstr>PowerPoint Presentation</vt:lpstr>
      <vt:lpstr>Revelation: 12 Symbols</vt:lpstr>
      <vt:lpstr>PowerPoint Presentation</vt:lpstr>
      <vt:lpstr>PowerPoint Presentation</vt:lpstr>
      <vt:lpstr>2 CYCLES OF SATANIC PERSECUTION (Revelation 12:13-16)</vt:lpstr>
      <vt:lpstr>Descriptions of Satanic Hatred (Revelation 12:12-17)</vt:lpstr>
      <vt:lpstr>PowerPoint Presentation</vt:lpstr>
      <vt:lpstr>III. The Proper Perspective Concerning Israel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The Proper Perspective Concerning Israel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vt:lpstr>
      <vt:lpstr>PowerPoint Presentation</vt:lpstr>
      <vt:lpstr>PowerPoint Presentation</vt:lpstr>
      <vt:lpstr>PowerPoint Presentation</vt:lpstr>
      <vt:lpstr>PowerPoint Presentation</vt:lpstr>
      <vt:lpstr>PowerPoint Presentation</vt:lpstr>
      <vt:lpstr>PowerPoint Presentation</vt:lpstr>
      <vt:lpstr>Conclusion</vt:lpstr>
      <vt:lpstr>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Love - Rom. 12:9-13</dc:title>
  <dc:subject>Divine Righteousness Revealed</dc:subject>
  <dc:creator>A. Woods</dc:creator>
  <dc:description>Modified by Jim McGowan</dc:description>
  <cp:lastModifiedBy>Jim McGowan</cp:lastModifiedBy>
  <cp:revision>1139</cp:revision>
  <cp:lastPrinted>2016-09-13T15:21:19Z</cp:lastPrinted>
  <dcterms:created xsi:type="dcterms:W3CDTF">2009-03-17T12:21:13Z</dcterms:created>
  <dcterms:modified xsi:type="dcterms:W3CDTF">2016-09-18T13:27:50Z</dcterms:modified>
</cp:coreProperties>
</file>