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handoutMasterIdLst>
    <p:handoutMasterId r:id="rId52"/>
  </p:handoutMasterIdLst>
  <p:sldIdLst>
    <p:sldId id="791" r:id="rId2"/>
    <p:sldId id="792" r:id="rId3"/>
    <p:sldId id="793" r:id="rId4"/>
    <p:sldId id="795" r:id="rId5"/>
    <p:sldId id="796" r:id="rId6"/>
    <p:sldId id="884" r:id="rId7"/>
    <p:sldId id="798" r:id="rId8"/>
    <p:sldId id="799" r:id="rId9"/>
    <p:sldId id="886" r:id="rId10"/>
    <p:sldId id="818" r:id="rId11"/>
    <p:sldId id="806" r:id="rId12"/>
    <p:sldId id="823" r:id="rId13"/>
    <p:sldId id="824" r:id="rId14"/>
    <p:sldId id="808" r:id="rId15"/>
    <p:sldId id="836" r:id="rId16"/>
    <p:sldId id="965" r:id="rId17"/>
    <p:sldId id="961" r:id="rId18"/>
    <p:sldId id="907" r:id="rId19"/>
    <p:sldId id="998" r:id="rId20"/>
    <p:sldId id="945" r:id="rId21"/>
    <p:sldId id="999" r:id="rId22"/>
    <p:sldId id="1000" r:id="rId23"/>
    <p:sldId id="949" r:id="rId24"/>
    <p:sldId id="948" r:id="rId25"/>
    <p:sldId id="1001" r:id="rId26"/>
    <p:sldId id="1002" r:id="rId27"/>
    <p:sldId id="1025" r:id="rId28"/>
    <p:sldId id="1004" r:id="rId29"/>
    <p:sldId id="1010" r:id="rId30"/>
    <p:sldId id="1011" r:id="rId31"/>
    <p:sldId id="1026" r:id="rId32"/>
    <p:sldId id="1027" r:id="rId33"/>
    <p:sldId id="1006" r:id="rId34"/>
    <p:sldId id="1013" r:id="rId35"/>
    <p:sldId id="1014" r:id="rId36"/>
    <p:sldId id="1019" r:id="rId37"/>
    <p:sldId id="1028" r:id="rId38"/>
    <p:sldId id="1008" r:id="rId39"/>
    <p:sldId id="1020" r:id="rId40"/>
    <p:sldId id="1015" r:id="rId41"/>
    <p:sldId id="1021" r:id="rId42"/>
    <p:sldId id="1016" r:id="rId43"/>
    <p:sldId id="1018" r:id="rId44"/>
    <p:sldId id="1029" r:id="rId45"/>
    <p:sldId id="1030" r:id="rId46"/>
    <p:sldId id="1022" r:id="rId47"/>
    <p:sldId id="1031" r:id="rId48"/>
    <p:sldId id="888" r:id="rId49"/>
    <p:sldId id="1032" r:id="rId5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FFCC"/>
    <a:srgbClr val="3399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1309" autoAdjust="0"/>
  </p:normalViewPr>
  <p:slideViewPr>
    <p:cSldViewPr snapToGrid="0">
      <p:cViewPr varScale="1">
        <p:scale>
          <a:sx n="102" d="100"/>
          <a:sy n="102" d="100"/>
        </p:scale>
        <p:origin x="178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r>
              <a:rPr lang="en-US"/>
              <a:t>Dr. Andy Woods - Soteriology</a:t>
            </a:r>
          </a:p>
        </p:txBody>
      </p:sp>
      <p:sp>
        <p:nvSpPr>
          <p:cNvPr id="3" name="Date Placeholder 2"/>
          <p:cNvSpPr>
            <a:spLocks noGrp="1"/>
          </p:cNvSpPr>
          <p:nvPr>
            <p:ph type="dt" sz="quarter" idx="1"/>
          </p:nvPr>
        </p:nvSpPr>
        <p:spPr>
          <a:xfrm>
            <a:off x="4143587" y="0"/>
            <a:ext cx="3169920" cy="481727"/>
          </a:xfrm>
          <a:prstGeom prst="rect">
            <a:avLst/>
          </a:prstGeom>
        </p:spPr>
        <p:txBody>
          <a:bodyPr vert="horz" lIns="96653" tIns="48327" rIns="96653" bIns="48327" rtlCol="0"/>
          <a:lstStyle>
            <a:lvl1pPr algn="r">
              <a:defRPr sz="1200"/>
            </a:lvl1pPr>
          </a:lstStyle>
          <a:p>
            <a:fld id="{E78D141F-99F3-4835-A0AF-B05F77794DD5}" type="datetimeFigureOut">
              <a:rPr lang="en-US" smtClean="0"/>
              <a:pPr/>
              <a:t>9/29/2016</a:t>
            </a:fld>
            <a:endParaRPr lang="en-US"/>
          </a:p>
        </p:txBody>
      </p:sp>
      <p:sp>
        <p:nvSpPr>
          <p:cNvPr id="4" name="Footer Placeholder 3"/>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r>
              <a:rPr lang="en-US"/>
              <a:t>Sugar Land Bible Church</a:t>
            </a:r>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F4AC4ED8-28FA-4E09-BFBE-27FC893FBB83}" type="slidenum">
              <a:rPr lang="en-US" smtClean="0"/>
              <a:pPr/>
              <a:t>‹#›</a:t>
            </a:fld>
            <a:endParaRPr lang="en-US"/>
          </a:p>
        </p:txBody>
      </p:sp>
    </p:spTree>
    <p:extLst>
      <p:ext uri="{BB962C8B-B14F-4D97-AF65-F5344CB8AC3E}">
        <p14:creationId xmlns:p14="http://schemas.microsoft.com/office/powerpoint/2010/main" val="367782652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r>
              <a:rPr lang="en-US"/>
              <a:t>Dr. Andy Woods - Soteriology</a:t>
            </a:r>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890A1E49-7911-446F-8B3D-BE0176067052}" type="datetimeFigureOut">
              <a:rPr lang="en-US" smtClean="0"/>
              <a:pPr/>
              <a:t>9/29/2016</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r>
              <a:rPr lang="en-US"/>
              <a:t>Sugar Land Bible Church</a:t>
            </a:r>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685F063A-EE40-4242-B79D-A02668FB9303}" type="slidenum">
              <a:rPr lang="en-US" smtClean="0"/>
              <a:pPr/>
              <a:t>‹#›</a:t>
            </a:fld>
            <a:endParaRPr lang="en-US"/>
          </a:p>
        </p:txBody>
      </p:sp>
    </p:spTree>
    <p:extLst>
      <p:ext uri="{BB962C8B-B14F-4D97-AF65-F5344CB8AC3E}">
        <p14:creationId xmlns:p14="http://schemas.microsoft.com/office/powerpoint/2010/main" val="90632649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1497013" y="1200150"/>
            <a:ext cx="4321175" cy="32400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800176" indent="-307760">
              <a:defRPr>
                <a:solidFill>
                  <a:schemeClr val="tx1"/>
                </a:solidFill>
                <a:latin typeface="Arial" panose="020B0604020202020204" pitchFamily="34" charset="0"/>
                <a:cs typeface="Arial" panose="020B0604020202020204" pitchFamily="34" charset="0"/>
              </a:defRPr>
            </a:lvl2pPr>
            <a:lvl3pPr marL="1231042" indent="-246208">
              <a:defRPr>
                <a:solidFill>
                  <a:schemeClr val="tx1"/>
                </a:solidFill>
                <a:latin typeface="Arial" panose="020B0604020202020204" pitchFamily="34" charset="0"/>
                <a:cs typeface="Arial" panose="020B0604020202020204" pitchFamily="34" charset="0"/>
              </a:defRPr>
            </a:lvl3pPr>
            <a:lvl4pPr marL="1723458" indent="-246208">
              <a:defRPr>
                <a:solidFill>
                  <a:schemeClr val="tx1"/>
                </a:solidFill>
                <a:latin typeface="Arial" panose="020B0604020202020204" pitchFamily="34" charset="0"/>
                <a:cs typeface="Arial" panose="020B0604020202020204" pitchFamily="34" charset="0"/>
              </a:defRPr>
            </a:lvl4pPr>
            <a:lvl5pPr marL="2215876" indent="-246208">
              <a:defRPr>
                <a:solidFill>
                  <a:schemeClr val="tx1"/>
                </a:solidFill>
                <a:latin typeface="Arial" panose="020B0604020202020204" pitchFamily="34" charset="0"/>
                <a:cs typeface="Arial" panose="020B0604020202020204" pitchFamily="34" charset="0"/>
              </a:defRPr>
            </a:lvl5pPr>
            <a:lvl6pPr marL="2708293" indent="-2462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709" indent="-2462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693126" indent="-2462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185543" indent="-24620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66529">
              <a:defRPr/>
            </a:pPr>
            <a:fld id="{6EFDF370-5B17-48A8-9185-C4FE029F2F51}" type="slidenum">
              <a:rPr lang="en-US" altLang="en-US" sz="1900" kern="0">
                <a:latin typeface="Calibri" panose="020F0502020204030204" pitchFamily="34" charset="0"/>
              </a:rPr>
              <a:pPr defTabSz="966529">
                <a:defRPr/>
              </a:pPr>
              <a:t>1</a:t>
            </a:fld>
            <a:endParaRPr lang="en-US" altLang="en-US" sz="1900" kern="0" dirty="0">
              <a:latin typeface="Calibri" panose="020F0502020204030204" pitchFamily="34" charset="0"/>
            </a:endParaRPr>
          </a:p>
        </p:txBody>
      </p:sp>
      <p:sp>
        <p:nvSpPr>
          <p:cNvPr id="2" name="Footer Placeholder 1"/>
          <p:cNvSpPr>
            <a:spLocks noGrp="1"/>
          </p:cNvSpPr>
          <p:nvPr>
            <p:ph type="ftr" sz="quarter" idx="10"/>
          </p:nvPr>
        </p:nvSpPr>
        <p:spPr/>
        <p:txBody>
          <a:bodyPr/>
          <a:lstStyle/>
          <a:p>
            <a:pPr defTabSz="966529">
              <a:defRPr/>
            </a:pPr>
            <a:r>
              <a:rPr lang="en-US" sz="1900" kern="0" dirty="0">
                <a:solidFill>
                  <a:sysClr val="windowText" lastClr="000000"/>
                </a:solidFill>
              </a:rPr>
              <a:t>Sugar Land Bible Church</a:t>
            </a:r>
          </a:p>
        </p:txBody>
      </p:sp>
      <p:sp>
        <p:nvSpPr>
          <p:cNvPr id="3" name="Header Placeholder 2"/>
          <p:cNvSpPr>
            <a:spLocks noGrp="1"/>
          </p:cNvSpPr>
          <p:nvPr>
            <p:ph type="hdr" sz="quarter" idx="11"/>
          </p:nvPr>
        </p:nvSpPr>
        <p:spPr/>
        <p:txBody>
          <a:bodyPr/>
          <a:lstStyle/>
          <a:p>
            <a:pPr defTabSz="966529">
              <a:defRPr/>
            </a:pPr>
            <a:r>
              <a:rPr lang="en-US" sz="1900" kern="0" dirty="0">
                <a:solidFill>
                  <a:sysClr val="windowText" lastClr="000000"/>
                </a:solidFill>
              </a:rPr>
              <a:t>Dr. Andy Woods - Soteriology</a:t>
            </a:r>
          </a:p>
        </p:txBody>
      </p:sp>
    </p:spTree>
    <p:extLst>
      <p:ext uri="{BB962C8B-B14F-4D97-AF65-F5344CB8AC3E}">
        <p14:creationId xmlns:p14="http://schemas.microsoft.com/office/powerpoint/2010/main" val="1390813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a:p>
        </p:txBody>
      </p:sp>
      <p:sp>
        <p:nvSpPr>
          <p:cNvPr id="243716" name="Slide Number Placeholder 3"/>
          <p:cNvSpPr>
            <a:spLocks noGrp="1"/>
          </p:cNvSpPr>
          <p:nvPr>
            <p:ph type="sldNum" sz="quarter" idx="5"/>
          </p:nvPr>
        </p:nvSpPr>
        <p:spPr bwMode="auto">
          <a:noFill/>
          <a:ln>
            <a:miter lim="800000"/>
            <a:headEnd/>
            <a:tailEnd/>
          </a:ln>
        </p:spPr>
        <p:txBody>
          <a:bodyPr/>
          <a:lstStyle/>
          <a:p>
            <a:fld id="{66BF6FB9-118F-4E3B-9F48-D45338C591BB}" type="slidenum">
              <a:rPr lang="en-US" altLang="en-US" smtClean="0">
                <a:cs typeface="Arial" charset="0"/>
              </a:rPr>
              <a:pPr/>
              <a:t>8</a:t>
            </a:fld>
            <a:endParaRPr lang="en-US" altLang="en-US">
              <a:cs typeface="Arial" charset="0"/>
            </a:endParaRPr>
          </a:p>
        </p:txBody>
      </p:sp>
    </p:spTree>
    <p:extLst>
      <p:ext uri="{BB962C8B-B14F-4D97-AF65-F5344CB8AC3E}">
        <p14:creationId xmlns:p14="http://schemas.microsoft.com/office/powerpoint/2010/main" val="1463113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18</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300">
                <a:solidFill>
                  <a:schemeClr val="tx1"/>
                </a:solidFill>
                <a:latin typeface="Arial" panose="020B0604020202020204" pitchFamily="34" charset="0"/>
              </a:defRPr>
            </a:lvl1pPr>
            <a:lvl2pPr marL="785373" indent="-302067">
              <a:spcBef>
                <a:spcPct val="30000"/>
              </a:spcBef>
              <a:defRPr kumimoji="1" sz="1300">
                <a:solidFill>
                  <a:schemeClr val="tx1"/>
                </a:solidFill>
                <a:latin typeface="Arial" panose="020B0604020202020204" pitchFamily="34" charset="0"/>
              </a:defRPr>
            </a:lvl2pPr>
            <a:lvl3pPr marL="1208267" indent="-241654">
              <a:spcBef>
                <a:spcPct val="30000"/>
              </a:spcBef>
              <a:defRPr kumimoji="1" sz="1300">
                <a:solidFill>
                  <a:schemeClr val="tx1"/>
                </a:solidFill>
                <a:latin typeface="Arial" panose="020B0604020202020204" pitchFamily="34" charset="0"/>
              </a:defRPr>
            </a:lvl3pPr>
            <a:lvl4pPr marL="1691574" indent="-241654">
              <a:spcBef>
                <a:spcPct val="30000"/>
              </a:spcBef>
              <a:defRPr kumimoji="1" sz="1300">
                <a:solidFill>
                  <a:schemeClr val="tx1"/>
                </a:solidFill>
                <a:latin typeface="Arial" panose="020B0604020202020204" pitchFamily="34" charset="0"/>
              </a:defRPr>
            </a:lvl4pPr>
            <a:lvl5pPr marL="2174880" indent="-241654">
              <a:spcBef>
                <a:spcPct val="30000"/>
              </a:spcBef>
              <a:defRPr kumimoji="1" sz="1300">
                <a:solidFill>
                  <a:schemeClr val="tx1"/>
                </a:solidFill>
                <a:latin typeface="Arial" panose="020B0604020202020204" pitchFamily="34" charset="0"/>
              </a:defRPr>
            </a:lvl5pPr>
            <a:lvl6pPr marL="2658188" indent="-241654" eaLnBrk="0" fontAlgn="base" hangingPunct="0">
              <a:spcBef>
                <a:spcPct val="30000"/>
              </a:spcBef>
              <a:spcAft>
                <a:spcPct val="0"/>
              </a:spcAft>
              <a:defRPr kumimoji="1" sz="1300">
                <a:solidFill>
                  <a:schemeClr val="tx1"/>
                </a:solidFill>
                <a:latin typeface="Arial" panose="020B0604020202020204" pitchFamily="34" charset="0"/>
              </a:defRPr>
            </a:lvl6pPr>
            <a:lvl7pPr marL="3141495" indent="-241654" eaLnBrk="0" fontAlgn="base" hangingPunct="0">
              <a:spcBef>
                <a:spcPct val="30000"/>
              </a:spcBef>
              <a:spcAft>
                <a:spcPct val="0"/>
              </a:spcAft>
              <a:defRPr kumimoji="1" sz="1300">
                <a:solidFill>
                  <a:schemeClr val="tx1"/>
                </a:solidFill>
                <a:latin typeface="Arial" panose="020B0604020202020204" pitchFamily="34" charset="0"/>
              </a:defRPr>
            </a:lvl7pPr>
            <a:lvl8pPr marL="3624801" indent="-241654" eaLnBrk="0" fontAlgn="base" hangingPunct="0">
              <a:spcBef>
                <a:spcPct val="30000"/>
              </a:spcBef>
              <a:spcAft>
                <a:spcPct val="0"/>
              </a:spcAft>
              <a:defRPr kumimoji="1" sz="1300">
                <a:solidFill>
                  <a:schemeClr val="tx1"/>
                </a:solidFill>
                <a:latin typeface="Arial" panose="020B0604020202020204" pitchFamily="34" charset="0"/>
              </a:defRPr>
            </a:lvl8pPr>
            <a:lvl9pPr marL="4108108" indent="-241654" eaLnBrk="0" fontAlgn="base" hangingPunct="0">
              <a:spcBef>
                <a:spcPct val="30000"/>
              </a:spcBef>
              <a:spcAft>
                <a:spcPct val="0"/>
              </a:spcAft>
              <a:defRPr kumimoji="1" sz="1300">
                <a:solidFill>
                  <a:schemeClr val="tx1"/>
                </a:solidFill>
                <a:latin typeface="Arial" panose="020B0604020202020204" pitchFamily="34" charset="0"/>
              </a:defRPr>
            </a:lvl9pPr>
          </a:lstStyle>
          <a:p>
            <a:pPr>
              <a:spcBef>
                <a:spcPct val="0"/>
              </a:spcBef>
            </a:pPr>
            <a:fld id="{4085B180-23DA-4AD4-938B-7C164224F2C8}" type="slidenum">
              <a:rPr kumimoji="0" lang="en-US" altLang="en-US">
                <a:latin typeface="Times New Roman" panose="02020603050405020304" pitchFamily="18" charset="0"/>
              </a:rPr>
              <a:pPr>
                <a:spcBef>
                  <a:spcPct val="0"/>
                </a:spcBef>
              </a:pPr>
              <a:t>19</a:t>
            </a:fld>
            <a:endParaRPr kumimoji="0"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Outline</a:t>
            </a:r>
          </a:p>
          <a:p>
            <a:endParaRPr lang="en-US" altLang="en-US">
              <a:latin typeface="Arial" panose="020B0604020202020204" pitchFamily="34" charset="0"/>
            </a:endParaRPr>
          </a:p>
        </p:txBody>
      </p:sp>
    </p:spTree>
    <p:extLst>
      <p:ext uri="{BB962C8B-B14F-4D97-AF65-F5344CB8AC3E}">
        <p14:creationId xmlns:p14="http://schemas.microsoft.com/office/powerpoint/2010/main" val="4023035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142792A-E7A1-4290-8036-CC456AECA72A}" type="datetimeFigureOut">
              <a:rPr lang="en-US"/>
              <a:pPr>
                <a:defRPr/>
              </a:pPr>
              <a:t>9/29/2016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C169B7-9F62-44E4-8103-23CFE8D0D643}" type="slidenum">
              <a:rPr lang="en-US" altLang="en-US"/>
              <a:pPr>
                <a:defRPr/>
              </a:pPr>
              <a:t>‹#›</a:t>
            </a:fld>
            <a:endParaRPr lang="en-US" altLang="en-US"/>
          </a:p>
        </p:txBody>
      </p:sp>
    </p:spTree>
    <p:extLst>
      <p:ext uri="{BB962C8B-B14F-4D97-AF65-F5344CB8AC3E}">
        <p14:creationId xmlns:p14="http://schemas.microsoft.com/office/powerpoint/2010/main" val="1974310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B2D715B-B684-43CC-8C64-B61C94215F5D}" type="datetimeFigureOut">
              <a:rPr lang="en-US"/>
              <a:pPr>
                <a:defRPr/>
              </a:pPr>
              <a:t>9/29/2016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08E0B8-9F60-4048-B105-8887EF316161}" type="slidenum">
              <a:rPr lang="en-US" altLang="en-US"/>
              <a:pPr>
                <a:defRPr/>
              </a:pPr>
              <a:t>‹#›</a:t>
            </a:fld>
            <a:endParaRPr lang="en-US" altLang="en-US"/>
          </a:p>
        </p:txBody>
      </p:sp>
    </p:spTree>
    <p:extLst>
      <p:ext uri="{BB962C8B-B14F-4D97-AF65-F5344CB8AC3E}">
        <p14:creationId xmlns:p14="http://schemas.microsoft.com/office/powerpoint/2010/main" val="3941765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6F3003A-0C19-4603-8D13-5739629E01B2}" type="datetimeFigureOut">
              <a:rPr lang="en-US"/>
              <a:pPr>
                <a:defRPr/>
              </a:pPr>
              <a:t>9/29/2016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AE2F54-E34F-4A08-BE02-4C5F51A6F909}" type="slidenum">
              <a:rPr lang="en-US" altLang="en-US"/>
              <a:pPr>
                <a:defRPr/>
              </a:pPr>
              <a:t>‹#›</a:t>
            </a:fld>
            <a:endParaRPr lang="en-US" altLang="en-US"/>
          </a:p>
        </p:txBody>
      </p:sp>
    </p:spTree>
    <p:extLst>
      <p:ext uri="{BB962C8B-B14F-4D97-AF65-F5344CB8AC3E}">
        <p14:creationId xmlns:p14="http://schemas.microsoft.com/office/powerpoint/2010/main" val="2197860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9" rIns="92075" bIns="46039" anchor="ctr"/>
          <a:lstStyle/>
          <a:p>
            <a:pPr eaLnBrk="0" hangingPunct="0">
              <a:defRPr/>
            </a:pPr>
            <a:endParaRPr lang="en-US" sz="4400">
              <a:solidFill>
                <a:schemeClr val="tx2"/>
              </a:solidFill>
              <a:cs typeface="Arial" panose="020B060402020202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891" indent="-342891" eaLnBrk="0" hangingPunct="0">
              <a:spcBef>
                <a:spcPct val="20000"/>
              </a:spcBef>
              <a:buClr>
                <a:schemeClr val="tx2"/>
              </a:buClr>
              <a:buSzPct val="75000"/>
              <a:buFont typeface="Wingdings" pitchFamily="2" charset="2"/>
              <a:buChar char="n"/>
              <a:defRPr/>
            </a:pPr>
            <a:endParaRPr lang="en-US" sz="3200">
              <a:cs typeface="Arial" panose="020B0604020202020204" pitchFamily="34" charset="0"/>
            </a:endParaRPr>
          </a:p>
        </p:txBody>
      </p:sp>
    </p:spTree>
    <p:extLst>
      <p:ext uri="{BB962C8B-B14F-4D97-AF65-F5344CB8AC3E}">
        <p14:creationId xmlns:p14="http://schemas.microsoft.com/office/powerpoint/2010/main" val="841908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526081A-6350-412E-995A-C22BE8B4AB16}" type="datetimeFigureOut">
              <a:rPr lang="en-US"/>
              <a:pPr>
                <a:defRPr/>
              </a:pPr>
              <a:t>9/29/2016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EF0298-CB8E-4A11-A6BA-6658D4C9F754}" type="slidenum">
              <a:rPr lang="en-US" altLang="en-US"/>
              <a:pPr>
                <a:defRPr/>
              </a:pPr>
              <a:t>‹#›</a:t>
            </a:fld>
            <a:endParaRPr lang="en-US" altLang="en-US"/>
          </a:p>
        </p:txBody>
      </p:sp>
    </p:spTree>
    <p:extLst>
      <p:ext uri="{BB962C8B-B14F-4D97-AF65-F5344CB8AC3E}">
        <p14:creationId xmlns:p14="http://schemas.microsoft.com/office/powerpoint/2010/main" val="179909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9B633DF-0EE4-40FE-B09B-D3484C6EB3DF}" type="datetimeFigureOut">
              <a:rPr lang="en-US"/>
              <a:pPr>
                <a:defRPr/>
              </a:pPr>
              <a:t>9/29/2016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4956F5-5E93-47D1-B1A3-E678194BC9B2}" type="slidenum">
              <a:rPr lang="en-US" altLang="en-US"/>
              <a:pPr>
                <a:defRPr/>
              </a:pPr>
              <a:t>‹#›</a:t>
            </a:fld>
            <a:endParaRPr lang="en-US" altLang="en-US"/>
          </a:p>
        </p:txBody>
      </p:sp>
    </p:spTree>
    <p:extLst>
      <p:ext uri="{BB962C8B-B14F-4D97-AF65-F5344CB8AC3E}">
        <p14:creationId xmlns:p14="http://schemas.microsoft.com/office/powerpoint/2010/main" val="2380057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DCDB46E-A7AB-40D3-9EBB-A3D4156AF76B}" type="datetimeFigureOut">
              <a:rPr lang="en-US"/>
              <a:pPr>
                <a:defRPr/>
              </a:pPr>
              <a:t>9/29/2016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83D037-37CF-4746-B046-7744609F0822}" type="slidenum">
              <a:rPr lang="en-US" altLang="en-US"/>
              <a:pPr>
                <a:defRPr/>
              </a:pPr>
              <a:t>‹#›</a:t>
            </a:fld>
            <a:endParaRPr lang="en-US" altLang="en-US"/>
          </a:p>
        </p:txBody>
      </p:sp>
    </p:spTree>
    <p:extLst>
      <p:ext uri="{BB962C8B-B14F-4D97-AF65-F5344CB8AC3E}">
        <p14:creationId xmlns:p14="http://schemas.microsoft.com/office/powerpoint/2010/main" val="3671643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6624874-5C76-43C3-9F0F-3C2B8A2FD737}" type="datetimeFigureOut">
              <a:rPr lang="en-US"/>
              <a:pPr>
                <a:defRPr/>
              </a:pPr>
              <a:t>9/29/2016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945140A-CB23-4DF5-B380-574465E0B341}" type="slidenum">
              <a:rPr lang="en-US" altLang="en-US"/>
              <a:pPr>
                <a:defRPr/>
              </a:pPr>
              <a:t>‹#›</a:t>
            </a:fld>
            <a:endParaRPr lang="en-US" altLang="en-US"/>
          </a:p>
        </p:txBody>
      </p:sp>
    </p:spTree>
    <p:extLst>
      <p:ext uri="{BB962C8B-B14F-4D97-AF65-F5344CB8AC3E}">
        <p14:creationId xmlns:p14="http://schemas.microsoft.com/office/powerpoint/2010/main" val="927322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32E054F-30EF-414B-979C-F3D27C571A78}" type="datetimeFigureOut">
              <a:rPr lang="en-US"/>
              <a:pPr>
                <a:defRPr/>
              </a:pPr>
              <a:t>9/29/2016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BC1A56-6BA5-4EF4-AE6E-4B7E733150F4}" type="slidenum">
              <a:rPr lang="en-US" altLang="en-US"/>
              <a:pPr>
                <a:defRPr/>
              </a:pPr>
              <a:t>‹#›</a:t>
            </a:fld>
            <a:endParaRPr lang="en-US" altLang="en-US"/>
          </a:p>
        </p:txBody>
      </p:sp>
    </p:spTree>
    <p:extLst>
      <p:ext uri="{BB962C8B-B14F-4D97-AF65-F5344CB8AC3E}">
        <p14:creationId xmlns:p14="http://schemas.microsoft.com/office/powerpoint/2010/main" val="209447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0048B8-B8BC-4BF8-8DB0-8C6A4906B474}" type="datetimeFigureOut">
              <a:rPr lang="en-US"/>
              <a:pPr>
                <a:defRPr/>
              </a:pPr>
              <a:t>9/29/2016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AB4A3F3-2789-4DBF-92CA-32AF01B2D2BC}" type="slidenum">
              <a:rPr lang="en-US" altLang="en-US"/>
              <a:pPr>
                <a:defRPr/>
              </a:pPr>
              <a:t>‹#›</a:t>
            </a:fld>
            <a:endParaRPr lang="en-US" altLang="en-US"/>
          </a:p>
        </p:txBody>
      </p:sp>
    </p:spTree>
    <p:extLst>
      <p:ext uri="{BB962C8B-B14F-4D97-AF65-F5344CB8AC3E}">
        <p14:creationId xmlns:p14="http://schemas.microsoft.com/office/powerpoint/2010/main" val="2613134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BF97EE-B804-4546-B123-D092BDC4C92E}" type="datetimeFigureOut">
              <a:rPr lang="en-US"/>
              <a:pPr>
                <a:defRPr/>
              </a:pPr>
              <a:t>9/29/2016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E3E788-3C1E-4322-8553-F3B4C7086460}" type="slidenum">
              <a:rPr lang="en-US" altLang="en-US"/>
              <a:pPr>
                <a:defRPr/>
              </a:pPr>
              <a:t>‹#›</a:t>
            </a:fld>
            <a:endParaRPr lang="en-US" altLang="en-US"/>
          </a:p>
        </p:txBody>
      </p:sp>
    </p:spTree>
    <p:extLst>
      <p:ext uri="{BB962C8B-B14F-4D97-AF65-F5344CB8AC3E}">
        <p14:creationId xmlns:p14="http://schemas.microsoft.com/office/powerpoint/2010/main" val="4190759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D99B1B-6534-4491-A593-28246C6B9D95}" type="datetimeFigureOut">
              <a:rPr lang="en-US"/>
              <a:pPr>
                <a:defRPr/>
              </a:pPr>
              <a:t>9/29/2016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E4E630-9A72-452C-8AF9-38F0545DCB6C}" type="slidenum">
              <a:rPr lang="en-US" altLang="en-US"/>
              <a:pPr>
                <a:defRPr/>
              </a:pPr>
              <a:t>‹#›</a:t>
            </a:fld>
            <a:endParaRPr lang="en-US" altLang="en-US"/>
          </a:p>
        </p:txBody>
      </p:sp>
    </p:spTree>
    <p:extLst>
      <p:ext uri="{BB962C8B-B14F-4D97-AF65-F5344CB8AC3E}">
        <p14:creationId xmlns:p14="http://schemas.microsoft.com/office/powerpoint/2010/main" val="2542937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3D65B563-3F22-4731-AC79-DA6FA3F3BE5C}" type="datetimeFigureOut">
              <a:rPr lang="en-US"/>
              <a:pPr>
                <a:defRPr/>
              </a:pPr>
              <a:t>9/29/2016</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453F1083-A0A1-40DA-BE8C-0E73FAD27CB9}" type="slidenum">
              <a:rPr lang="en-US" altLang="en-US"/>
              <a:pPr>
                <a:defRPr/>
              </a:pPr>
              <a:t>‹#›</a:t>
            </a:fld>
            <a:endParaRPr lang="en-US" altLang="en-US"/>
          </a:p>
        </p:txBody>
      </p:sp>
    </p:spTree>
    <p:extLst>
      <p:ext uri="{BB962C8B-B14F-4D97-AF65-F5344CB8AC3E}">
        <p14:creationId xmlns:p14="http://schemas.microsoft.com/office/powerpoint/2010/main" val="846103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124200" y="685800"/>
            <a:ext cx="2895600" cy="1371600"/>
          </a:xfrm>
        </p:spPr>
        <p:txBody>
          <a:bodyPr/>
          <a:lstStyle/>
          <a:p>
            <a:pPr eaLnBrk="1" hangingPunct="1">
              <a:defRPr/>
            </a:pPr>
            <a:r>
              <a:rPr lang="en-US" altLang="en-US" b="1" dirty="0">
                <a:solidFill>
                  <a:srgbClr val="00FFFF"/>
                </a:solidFill>
                <a:effectLst>
                  <a:outerShdw blurRad="38100" dist="38100" dir="2700000" algn="tl">
                    <a:srgbClr val="000000">
                      <a:alpha val="43137"/>
                    </a:srgbClr>
                  </a:outerShdw>
                </a:effectLst>
              </a:rPr>
              <a:t>Soteriology</a:t>
            </a:r>
            <a:br>
              <a:rPr lang="en-US" altLang="en-US" b="1" dirty="0">
                <a:solidFill>
                  <a:srgbClr val="00FFFF"/>
                </a:solidFill>
                <a:effectLst>
                  <a:outerShdw blurRad="38100" dist="38100" dir="2700000" algn="tl">
                    <a:srgbClr val="000000">
                      <a:alpha val="43137"/>
                    </a:srgbClr>
                  </a:outerShdw>
                </a:effectLst>
              </a:rPr>
            </a:br>
            <a:r>
              <a:rPr lang="en-US" altLang="en-US" sz="2800" b="1" dirty="0">
                <a:solidFill>
                  <a:srgbClr val="00FFFF"/>
                </a:solidFill>
                <a:effectLst>
                  <a:outerShdw blurRad="38100" dist="38100" dir="2700000" algn="tl">
                    <a:srgbClr val="000000">
                      <a:alpha val="43137"/>
                    </a:srgbClr>
                  </a:outerShdw>
                </a:effectLst>
              </a:rPr>
              <a:t>Session 33  </a:t>
            </a:r>
            <a:endParaRPr lang="en-US" altLang="en-US" b="1" dirty="0">
              <a:solidFill>
                <a:srgbClr val="00FFFF"/>
              </a:solidFill>
              <a:effectLst>
                <a:outerShdw blurRad="38100" dist="38100" dir="2700000" algn="tl">
                  <a:srgbClr val="000000">
                    <a:alpha val="43137"/>
                  </a:srgbClr>
                </a:outerShdw>
              </a:effectLst>
            </a:endParaRPr>
          </a:p>
        </p:txBody>
      </p:sp>
      <p:sp>
        <p:nvSpPr>
          <p:cNvPr id="4099" name="Subtitle 2"/>
          <p:cNvSpPr>
            <a:spLocks noGrp="1"/>
          </p:cNvSpPr>
          <p:nvPr>
            <p:ph type="subTitle" idx="1"/>
          </p:nvPr>
        </p:nvSpPr>
        <p:spPr>
          <a:xfrm>
            <a:off x="838200" y="4572000"/>
            <a:ext cx="7467600" cy="1752600"/>
          </a:xfrm>
        </p:spPr>
        <p:txBody>
          <a:bodyPr/>
          <a:lstStyle/>
          <a:p>
            <a:pPr eaLnBrk="1" hangingPunct="1"/>
            <a:r>
              <a:rPr lang="en-US" altLang="en-US" dirty="0">
                <a:solidFill>
                  <a:schemeClr val="bg1"/>
                </a:solidFill>
              </a:rPr>
              <a:t>Dr. Andy Woods</a:t>
            </a:r>
          </a:p>
          <a:p>
            <a:pPr eaLnBrk="1" hangingPunct="1"/>
            <a:endParaRPr lang="en-US" altLang="en-US" sz="2000" dirty="0">
              <a:solidFill>
                <a:schemeClr val="bg1"/>
              </a:solidFill>
            </a:endParaRPr>
          </a:p>
          <a:p>
            <a:pPr eaLnBrk="1" hangingPunct="1"/>
            <a:r>
              <a:rPr lang="en-US" altLang="en-US" sz="2000" dirty="0">
                <a:solidFill>
                  <a:schemeClr val="bg1"/>
                </a:solidFill>
              </a:rPr>
              <a:t>Senior Pastor – Sugar Land Bible Church</a:t>
            </a:r>
          </a:p>
          <a:p>
            <a:pPr eaLnBrk="1" hangingPunct="1"/>
            <a:r>
              <a:rPr lang="en-US" altLang="en-US" sz="2000" dirty="0">
                <a:solidFill>
                  <a:schemeClr val="bg1"/>
                </a:solidFill>
              </a:rPr>
              <a:t>Professor of Bible &amp; Theology – College of Biblical Studies </a:t>
            </a:r>
          </a:p>
        </p:txBody>
      </p:sp>
      <p:pic>
        <p:nvPicPr>
          <p:cNvPr id="4100"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16366"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000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2641"/>
          </a:xfrm>
        </p:spPr>
        <p:txBody>
          <a:bodyPr/>
          <a:lstStyle/>
          <a:p>
            <a:r>
              <a:rPr lang="en-US" sz="3600" dirty="0">
                <a:solidFill>
                  <a:srgbClr val="00FFFF"/>
                </a:solidFill>
                <a:latin typeface="+mn-lt"/>
              </a:rPr>
              <a:t>Introduction</a:t>
            </a:r>
          </a:p>
        </p:txBody>
      </p:sp>
      <p:sp>
        <p:nvSpPr>
          <p:cNvPr id="3" name="Content Placeholder 2"/>
          <p:cNvSpPr>
            <a:spLocks noGrp="1"/>
          </p:cNvSpPr>
          <p:nvPr>
            <p:ph idx="1"/>
          </p:nvPr>
        </p:nvSpPr>
        <p:spPr>
          <a:xfrm>
            <a:off x="254524" y="1140643"/>
            <a:ext cx="6155703" cy="5519237"/>
          </a:xfrm>
        </p:spPr>
        <p:txBody>
          <a:bodyPr/>
          <a:lstStyle/>
          <a:p>
            <a:pPr marL="461963" indent="-461963">
              <a:spcBef>
                <a:spcPts val="0"/>
              </a:spcBef>
              <a:spcAft>
                <a:spcPts val="3600"/>
              </a:spcAft>
              <a:buClr>
                <a:srgbClr val="66FFFF"/>
              </a:buClr>
            </a:pPr>
            <a:r>
              <a:rPr lang="en-US" dirty="0">
                <a:solidFill>
                  <a:schemeClr val="bg1"/>
                </a:solidFill>
              </a:rPr>
              <a:t>Rejoice?</a:t>
            </a:r>
          </a:p>
          <a:p>
            <a:pPr marL="461963" indent="-461963">
              <a:spcBef>
                <a:spcPts val="0"/>
              </a:spcBef>
              <a:spcAft>
                <a:spcPts val="3600"/>
              </a:spcAft>
              <a:buClr>
                <a:srgbClr val="66FFFF"/>
              </a:buClr>
            </a:pPr>
            <a:r>
              <a:rPr lang="en-US" dirty="0">
                <a:solidFill>
                  <a:schemeClr val="bg1"/>
                </a:solidFill>
              </a:rPr>
              <a:t>Jacob Arminius (1560‒1609)</a:t>
            </a:r>
          </a:p>
          <a:p>
            <a:pPr marL="461963" indent="-461963">
              <a:spcBef>
                <a:spcPts val="0"/>
              </a:spcBef>
              <a:spcAft>
                <a:spcPts val="3600"/>
              </a:spcAft>
              <a:buClr>
                <a:srgbClr val="66FFFF"/>
              </a:buClr>
            </a:pPr>
            <a:r>
              <a:rPr lang="en-US" dirty="0">
                <a:solidFill>
                  <a:schemeClr val="bg1"/>
                </a:solidFill>
              </a:rPr>
              <a:t>Harmonization</a:t>
            </a:r>
          </a:p>
          <a:p>
            <a:pPr marL="461963" indent="-461963">
              <a:spcBef>
                <a:spcPts val="0"/>
              </a:spcBef>
              <a:spcAft>
                <a:spcPts val="3600"/>
              </a:spcAft>
              <a:buClr>
                <a:srgbClr val="66FFFF"/>
              </a:buClr>
            </a:pPr>
            <a:r>
              <a:rPr lang="en-US" dirty="0">
                <a:solidFill>
                  <a:schemeClr val="bg1"/>
                </a:solidFill>
              </a:rPr>
              <a:t>The Bible cannot contradict itself</a:t>
            </a:r>
          </a:p>
          <a:p>
            <a:pPr marL="461963" indent="-461963">
              <a:spcBef>
                <a:spcPts val="0"/>
              </a:spcBef>
              <a:spcAft>
                <a:spcPts val="3600"/>
              </a:spcAft>
              <a:buClr>
                <a:srgbClr val="66FFFF"/>
              </a:buClr>
            </a:pPr>
            <a:r>
              <a:rPr lang="en-US" dirty="0">
                <a:solidFill>
                  <a:schemeClr val="bg1"/>
                </a:solidFill>
              </a:rPr>
              <a:t>Biblical order</a:t>
            </a:r>
          </a:p>
        </p:txBody>
      </p:sp>
      <p:pic>
        <p:nvPicPr>
          <p:cNvPr id="4"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4735" y="1288843"/>
            <a:ext cx="2208742" cy="301147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76518" y="256471"/>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Response to Problem Passages</a:t>
            </a:r>
          </a:p>
        </p:txBody>
      </p:sp>
      <p:sp>
        <p:nvSpPr>
          <p:cNvPr id="124931" name="Content Placeholder 2"/>
          <p:cNvSpPr>
            <a:spLocks noGrp="1"/>
          </p:cNvSpPr>
          <p:nvPr>
            <p:ph idx="1"/>
          </p:nvPr>
        </p:nvSpPr>
        <p:spPr>
          <a:xfrm>
            <a:off x="245097" y="1622114"/>
            <a:ext cx="4902843" cy="3873724"/>
          </a:xfrm>
        </p:spPr>
        <p:txBody>
          <a:bodyPr/>
          <a:lstStyle/>
          <a:p>
            <a:pPr marL="457200" indent="-457200">
              <a:spcBef>
                <a:spcPts val="0"/>
              </a:spcBef>
              <a:spcAft>
                <a:spcPts val="2400"/>
              </a:spcAft>
              <a:buClr>
                <a:srgbClr val="66FFFF"/>
              </a:buClr>
              <a:buFont typeface="+mj-lt"/>
              <a:buAutoNum type="arabicPeriod"/>
              <a:defRPr/>
            </a:pPr>
            <a:r>
              <a:rPr lang="en-US" altLang="en-US" dirty="0">
                <a:solidFill>
                  <a:schemeClr val="bg1"/>
                </a:solidFill>
              </a:rPr>
              <a:t>OT Passages</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Matthew</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John</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Acts</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Paul</a:t>
            </a:r>
          </a:p>
        </p:txBody>
      </p:sp>
      <p:pic>
        <p:nvPicPr>
          <p:cNvPr id="1026"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47940" y="1633755"/>
            <a:ext cx="3656688" cy="4985661"/>
          </a:xfrm>
          <a:prstGeom prst="rect">
            <a:avLst/>
          </a:prstGeom>
          <a:noFill/>
        </p:spPr>
      </p:pic>
    </p:spTree>
    <p:extLst>
      <p:ext uri="{BB962C8B-B14F-4D97-AF65-F5344CB8AC3E}">
        <p14:creationId xmlns:p14="http://schemas.microsoft.com/office/powerpoint/2010/main" val="2383004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Content Placeholder 2"/>
          <p:cNvSpPr>
            <a:spLocks noGrp="1"/>
          </p:cNvSpPr>
          <p:nvPr>
            <p:ph idx="1"/>
          </p:nvPr>
        </p:nvSpPr>
        <p:spPr>
          <a:xfrm>
            <a:off x="245097" y="1602556"/>
            <a:ext cx="8429672" cy="4315563"/>
          </a:xfrm>
        </p:spPr>
        <p:txBody>
          <a:bodyPr/>
          <a:lstStyle/>
          <a:p>
            <a:pPr marL="514350" indent="-514350">
              <a:spcBef>
                <a:spcPts val="0"/>
              </a:spcBef>
              <a:spcAft>
                <a:spcPts val="2400"/>
              </a:spcAft>
              <a:buClr>
                <a:srgbClr val="66FFFF"/>
              </a:buClr>
              <a:buFont typeface="+mj-lt"/>
              <a:buAutoNum type="arabicPeriod" startAt="6"/>
              <a:defRPr/>
            </a:pPr>
            <a:r>
              <a:rPr lang="en-US" altLang="en-US" dirty="0">
                <a:solidFill>
                  <a:schemeClr val="bg1"/>
                </a:solidFill>
              </a:rPr>
              <a:t>Passages from James</a:t>
            </a:r>
          </a:p>
          <a:p>
            <a:pPr marL="457200" indent="-457200">
              <a:spcBef>
                <a:spcPts val="0"/>
              </a:spcBef>
              <a:spcAft>
                <a:spcPts val="2400"/>
              </a:spcAft>
              <a:buClr>
                <a:srgbClr val="66FFFF"/>
              </a:buClr>
              <a:buFont typeface="+mj-lt"/>
              <a:buAutoNum type="arabicPeriod" startAt="6"/>
              <a:defRPr/>
            </a:pPr>
            <a:r>
              <a:rPr lang="en-US" altLang="en-US" dirty="0">
                <a:solidFill>
                  <a:schemeClr val="bg1"/>
                </a:solidFill>
              </a:rPr>
              <a:t>Passages from Hebrews</a:t>
            </a:r>
          </a:p>
          <a:p>
            <a:pPr marL="457200" indent="-457200">
              <a:spcBef>
                <a:spcPts val="0"/>
              </a:spcBef>
              <a:spcAft>
                <a:spcPts val="2400"/>
              </a:spcAft>
              <a:buClr>
                <a:srgbClr val="66FFFF"/>
              </a:buClr>
              <a:buFont typeface="+mj-lt"/>
              <a:buAutoNum type="arabicPeriod" startAt="6"/>
              <a:defRPr/>
            </a:pPr>
            <a:r>
              <a:rPr lang="en-US" altLang="en-US" dirty="0">
                <a:solidFill>
                  <a:schemeClr val="bg1"/>
                </a:solidFill>
              </a:rPr>
              <a:t>Passages from 2 Peter</a:t>
            </a:r>
          </a:p>
          <a:p>
            <a:pPr marL="457200" indent="-457200">
              <a:spcBef>
                <a:spcPts val="0"/>
              </a:spcBef>
              <a:spcAft>
                <a:spcPts val="2400"/>
              </a:spcAft>
              <a:buClr>
                <a:srgbClr val="66FFFF"/>
              </a:buClr>
              <a:buFont typeface="+mj-lt"/>
              <a:buAutoNum type="arabicPeriod" startAt="6"/>
              <a:defRPr/>
            </a:pPr>
            <a:r>
              <a:rPr lang="en-US" altLang="en-US" dirty="0">
                <a:solidFill>
                  <a:schemeClr val="bg1"/>
                </a:solidFill>
              </a:rPr>
              <a:t>Passages from 1 John</a:t>
            </a:r>
          </a:p>
          <a:p>
            <a:pPr marL="457200" indent="-457200">
              <a:spcBef>
                <a:spcPts val="0"/>
              </a:spcBef>
              <a:spcAft>
                <a:spcPts val="2400"/>
              </a:spcAft>
              <a:buClr>
                <a:srgbClr val="66FFFF"/>
              </a:buClr>
              <a:buFont typeface="+mj-lt"/>
              <a:buAutoNum type="arabicPeriod" startAt="6"/>
              <a:defRPr/>
            </a:pPr>
            <a:r>
              <a:rPr lang="en-US" altLang="en-US" dirty="0">
                <a:solidFill>
                  <a:schemeClr val="bg1"/>
                </a:solidFill>
              </a:rPr>
              <a:t>Passages from Revelation</a:t>
            </a:r>
          </a:p>
          <a:p>
            <a:pPr marL="457200" indent="-457200">
              <a:spcBef>
                <a:spcPts val="0"/>
              </a:spcBef>
              <a:spcAft>
                <a:spcPts val="2400"/>
              </a:spcAft>
              <a:buClr>
                <a:srgbClr val="66FFFF"/>
              </a:buClr>
              <a:buFont typeface="+mj-lt"/>
              <a:buAutoNum type="arabicPeriod" startAt="6"/>
              <a:defRPr/>
            </a:pPr>
            <a:r>
              <a:rPr lang="en-US" altLang="en-US" dirty="0">
                <a:solidFill>
                  <a:schemeClr val="bg1"/>
                </a:solidFill>
              </a:rPr>
              <a:t>Miscellaneous argument</a:t>
            </a:r>
          </a:p>
          <a:p>
            <a:pPr marL="457200" indent="-457200">
              <a:spcBef>
                <a:spcPts val="0"/>
              </a:spcBef>
              <a:spcAft>
                <a:spcPts val="1200"/>
              </a:spcAft>
              <a:buClr>
                <a:srgbClr val="66FFFF"/>
              </a:buClr>
              <a:buFont typeface="+mj-lt"/>
              <a:buAutoNum type="arabicPeriod" startAt="6"/>
              <a:defRPr/>
            </a:pPr>
            <a:endParaRPr lang="en-US" altLang="en-US" sz="2800" dirty="0">
              <a:solidFill>
                <a:schemeClr val="bg1"/>
              </a:solidFill>
            </a:endParaRPr>
          </a:p>
          <a:p>
            <a:pPr marL="457200" indent="-457200">
              <a:spcBef>
                <a:spcPts val="0"/>
              </a:spcBef>
              <a:spcAft>
                <a:spcPts val="1200"/>
              </a:spcAft>
              <a:buClr>
                <a:srgbClr val="66FFFF"/>
              </a:buClr>
              <a:buFont typeface="+mj-lt"/>
              <a:buAutoNum type="arabicPeriod" startAt="6"/>
              <a:defRPr/>
            </a:pPr>
            <a:endParaRPr lang="en-US" altLang="en-US" sz="2800" dirty="0">
              <a:solidFill>
                <a:schemeClr val="bg1"/>
              </a:solidFill>
            </a:endParaRPr>
          </a:p>
          <a:p>
            <a:pPr marL="457200" indent="-457200">
              <a:spcBef>
                <a:spcPts val="0"/>
              </a:spcBef>
              <a:spcAft>
                <a:spcPts val="1200"/>
              </a:spcAft>
              <a:buClr>
                <a:srgbClr val="66FFFF"/>
              </a:buClr>
              <a:buFont typeface="+mj-lt"/>
              <a:buAutoNum type="arabicPeriod" startAt="6"/>
              <a:defRPr/>
            </a:pPr>
            <a:endParaRPr lang="en-US" altLang="en-US" sz="2800" dirty="0">
              <a:solidFill>
                <a:schemeClr val="bg1"/>
              </a:solidFill>
            </a:endParaRPr>
          </a:p>
          <a:p>
            <a:pPr marL="457200" indent="-457200">
              <a:spcBef>
                <a:spcPts val="0"/>
              </a:spcBef>
              <a:spcAft>
                <a:spcPts val="1200"/>
              </a:spcAft>
              <a:buClr>
                <a:srgbClr val="66FFFF"/>
              </a:buClr>
              <a:buFont typeface="+mj-lt"/>
              <a:buAutoNum type="arabicPeriod" startAt="6"/>
              <a:defRPr/>
            </a:pPr>
            <a:endParaRPr lang="en-US" altLang="en-US" sz="2800" dirty="0">
              <a:solidFill>
                <a:schemeClr val="bg1"/>
              </a:solidFill>
            </a:endParaRPr>
          </a:p>
        </p:txBody>
      </p:sp>
      <p:sp>
        <p:nvSpPr>
          <p:cNvPr id="6" name="Title 1"/>
          <p:cNvSpPr>
            <a:spLocks noGrp="1"/>
          </p:cNvSpPr>
          <p:nvPr>
            <p:ph type="title"/>
          </p:nvPr>
        </p:nvSpPr>
        <p:spPr>
          <a:xfrm>
            <a:off x="376518" y="256471"/>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Response to Problem Passages</a:t>
            </a:r>
          </a:p>
        </p:txBody>
      </p:sp>
      <p:pic>
        <p:nvPicPr>
          <p:cNvPr id="7"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47940" y="1633755"/>
            <a:ext cx="3656688" cy="4985661"/>
          </a:xfrm>
          <a:prstGeom prst="rect">
            <a:avLst/>
          </a:prstGeom>
          <a:noFill/>
        </p:spPr>
      </p:pic>
    </p:spTree>
    <p:extLst>
      <p:ext uri="{BB962C8B-B14F-4D97-AF65-F5344CB8AC3E}">
        <p14:creationId xmlns:p14="http://schemas.microsoft.com/office/powerpoint/2010/main" val="3620042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76518" y="256471"/>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Response to Problem Passages</a:t>
            </a:r>
          </a:p>
        </p:txBody>
      </p:sp>
      <p:sp>
        <p:nvSpPr>
          <p:cNvPr id="124931" name="Content Placeholder 2"/>
          <p:cNvSpPr>
            <a:spLocks noGrp="1"/>
          </p:cNvSpPr>
          <p:nvPr>
            <p:ph idx="1"/>
          </p:nvPr>
        </p:nvSpPr>
        <p:spPr>
          <a:xfrm>
            <a:off x="245097" y="1622114"/>
            <a:ext cx="4902843" cy="3873724"/>
          </a:xfrm>
        </p:spPr>
        <p:txBody>
          <a:bodyPr/>
          <a:lstStyle/>
          <a:p>
            <a:pPr marL="457200" indent="-457200">
              <a:spcBef>
                <a:spcPts val="0"/>
              </a:spcBef>
              <a:spcAft>
                <a:spcPts val="2400"/>
              </a:spcAft>
              <a:buClr>
                <a:srgbClr val="66FFFF"/>
              </a:buClr>
              <a:buFont typeface="+mj-lt"/>
              <a:buAutoNum type="arabicPeriod"/>
              <a:defRPr/>
            </a:pPr>
            <a:r>
              <a:rPr lang="en-US" altLang="en-US" b="1" u="sng" dirty="0">
                <a:solidFill>
                  <a:srgbClr val="FFFFCC"/>
                </a:solidFill>
              </a:rPr>
              <a:t>OT Passages</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Matthew</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John</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Acts</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Paul</a:t>
            </a:r>
          </a:p>
        </p:txBody>
      </p:sp>
      <p:pic>
        <p:nvPicPr>
          <p:cNvPr id="1026"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47940" y="1633755"/>
            <a:ext cx="3656688" cy="4985661"/>
          </a:xfrm>
          <a:prstGeom prst="rect">
            <a:avLst/>
          </a:prstGeom>
          <a:noFill/>
        </p:spPr>
      </p:pic>
    </p:spTree>
    <p:extLst>
      <p:ext uri="{BB962C8B-B14F-4D97-AF65-F5344CB8AC3E}">
        <p14:creationId xmlns:p14="http://schemas.microsoft.com/office/powerpoint/2010/main" val="1758193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9518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1. OT Passages</a:t>
            </a:r>
          </a:p>
        </p:txBody>
      </p:sp>
      <p:sp>
        <p:nvSpPr>
          <p:cNvPr id="124931" name="Content Placeholder 2"/>
          <p:cNvSpPr>
            <a:spLocks noGrp="1"/>
          </p:cNvSpPr>
          <p:nvPr>
            <p:ph idx="1"/>
          </p:nvPr>
        </p:nvSpPr>
        <p:spPr>
          <a:xfrm>
            <a:off x="254524" y="1143001"/>
            <a:ext cx="8420245" cy="5531176"/>
          </a:xfrm>
        </p:spPr>
        <p:txBody>
          <a:bodyPr/>
          <a:lstStyle/>
          <a:p>
            <a:pPr marL="514350" indent="-514350">
              <a:spcBef>
                <a:spcPts val="0"/>
              </a:spcBef>
              <a:spcAft>
                <a:spcPts val="1200"/>
              </a:spcAft>
              <a:buClr>
                <a:srgbClr val="66FFFF"/>
              </a:buClr>
              <a:buAutoNum type="alphaLcPeriod"/>
              <a:defRPr/>
            </a:pPr>
            <a:r>
              <a:rPr lang="en-US" altLang="en-US" dirty="0">
                <a:solidFill>
                  <a:schemeClr val="bg1"/>
                </a:solidFill>
              </a:rPr>
              <a:t>Adam &amp; Eve (Gen. 1‒3)</a:t>
            </a:r>
          </a:p>
          <a:p>
            <a:pPr marL="514350" indent="-514350">
              <a:spcBef>
                <a:spcPts val="0"/>
              </a:spcBef>
              <a:spcAft>
                <a:spcPts val="1200"/>
              </a:spcAft>
              <a:buClr>
                <a:srgbClr val="66FFFF"/>
              </a:buClr>
              <a:buAutoNum type="alphaLcPeriod"/>
              <a:defRPr/>
            </a:pPr>
            <a:r>
              <a:rPr lang="en-US" altLang="en-US" dirty="0" err="1">
                <a:solidFill>
                  <a:schemeClr val="bg1"/>
                </a:solidFill>
              </a:rPr>
              <a:t>Nadab</a:t>
            </a:r>
            <a:r>
              <a:rPr lang="en-US" altLang="en-US" dirty="0">
                <a:solidFill>
                  <a:schemeClr val="bg1"/>
                </a:solidFill>
              </a:rPr>
              <a:t> &amp; </a:t>
            </a:r>
            <a:r>
              <a:rPr lang="en-US" altLang="en-US" dirty="0" err="1">
                <a:solidFill>
                  <a:schemeClr val="bg1"/>
                </a:solidFill>
              </a:rPr>
              <a:t>Abihu</a:t>
            </a:r>
            <a:r>
              <a:rPr lang="en-US" altLang="en-US" dirty="0">
                <a:solidFill>
                  <a:schemeClr val="bg1"/>
                </a:solidFill>
              </a:rPr>
              <a:t> (Lev. 10:1-2)</a:t>
            </a:r>
          </a:p>
          <a:p>
            <a:pPr marL="514350" indent="-514350">
              <a:spcBef>
                <a:spcPts val="0"/>
              </a:spcBef>
              <a:spcAft>
                <a:spcPts val="1200"/>
              </a:spcAft>
              <a:buClr>
                <a:srgbClr val="66FFFF"/>
              </a:buClr>
              <a:buAutoNum type="alphaLcPeriod"/>
              <a:defRPr/>
            </a:pPr>
            <a:r>
              <a:rPr lang="en-US" altLang="en-US" dirty="0" err="1">
                <a:solidFill>
                  <a:schemeClr val="bg1"/>
                </a:solidFill>
              </a:rPr>
              <a:t>Korah’s</a:t>
            </a:r>
            <a:r>
              <a:rPr lang="en-US" altLang="en-US" dirty="0">
                <a:solidFill>
                  <a:schemeClr val="bg1"/>
                </a:solidFill>
              </a:rPr>
              <a:t> rebellion (Num. 16)</a:t>
            </a:r>
          </a:p>
          <a:p>
            <a:pPr marL="514350" indent="-514350">
              <a:spcBef>
                <a:spcPts val="0"/>
              </a:spcBef>
              <a:spcAft>
                <a:spcPts val="1200"/>
              </a:spcAft>
              <a:buClr>
                <a:srgbClr val="66FFFF"/>
              </a:buClr>
              <a:buAutoNum type="alphaLcPeriod"/>
              <a:defRPr/>
            </a:pPr>
            <a:r>
              <a:rPr lang="en-US" altLang="en-US" dirty="0">
                <a:solidFill>
                  <a:schemeClr val="bg1"/>
                </a:solidFill>
              </a:rPr>
              <a:t>Joshua 24:20</a:t>
            </a:r>
          </a:p>
          <a:p>
            <a:pPr marL="514350" indent="-514350">
              <a:spcBef>
                <a:spcPts val="0"/>
              </a:spcBef>
              <a:spcAft>
                <a:spcPts val="1200"/>
              </a:spcAft>
              <a:buClr>
                <a:srgbClr val="66FFFF"/>
              </a:buClr>
              <a:buAutoNum type="alphaLcPeriod"/>
              <a:defRPr/>
            </a:pPr>
            <a:r>
              <a:rPr lang="en-US" altLang="en-US" dirty="0">
                <a:solidFill>
                  <a:schemeClr val="bg1"/>
                </a:solidFill>
              </a:rPr>
              <a:t>Saul (1 Sam. 16:14; 28; 1 Chron. 10:13-14)</a:t>
            </a:r>
          </a:p>
          <a:p>
            <a:pPr marL="514350" indent="-514350">
              <a:spcBef>
                <a:spcPts val="0"/>
              </a:spcBef>
              <a:spcAft>
                <a:spcPts val="1200"/>
              </a:spcAft>
              <a:buClr>
                <a:srgbClr val="66FFFF"/>
              </a:buClr>
              <a:buAutoNum type="alphaLcPeriod"/>
              <a:defRPr/>
            </a:pPr>
            <a:r>
              <a:rPr lang="en-US" altLang="en-US" dirty="0">
                <a:solidFill>
                  <a:schemeClr val="bg1"/>
                </a:solidFill>
              </a:rPr>
              <a:t>Solomon (1 </a:t>
            </a:r>
            <a:r>
              <a:rPr lang="en-US" altLang="en-US" dirty="0" err="1">
                <a:solidFill>
                  <a:schemeClr val="bg1"/>
                </a:solidFill>
              </a:rPr>
              <a:t>Kgs</a:t>
            </a:r>
            <a:r>
              <a:rPr lang="en-US" altLang="en-US" dirty="0">
                <a:solidFill>
                  <a:schemeClr val="bg1"/>
                </a:solidFill>
              </a:rPr>
              <a:t>. 11)</a:t>
            </a:r>
          </a:p>
          <a:p>
            <a:pPr marL="514350" indent="-514350">
              <a:spcBef>
                <a:spcPts val="0"/>
              </a:spcBef>
              <a:spcAft>
                <a:spcPts val="1200"/>
              </a:spcAft>
              <a:buClr>
                <a:srgbClr val="66FFFF"/>
              </a:buClr>
              <a:buAutoNum type="alphaLcPeriod"/>
              <a:defRPr/>
            </a:pPr>
            <a:r>
              <a:rPr lang="en-US" altLang="en-US" dirty="0">
                <a:solidFill>
                  <a:schemeClr val="bg1"/>
                </a:solidFill>
              </a:rPr>
              <a:t>David (Ps. 51:11)</a:t>
            </a:r>
          </a:p>
          <a:p>
            <a:pPr marL="514350" indent="-514350">
              <a:spcBef>
                <a:spcPts val="0"/>
              </a:spcBef>
              <a:spcAft>
                <a:spcPts val="1200"/>
              </a:spcAft>
              <a:buClr>
                <a:srgbClr val="66FFFF"/>
              </a:buClr>
              <a:buAutoNum type="alphaLcPeriod"/>
              <a:defRPr/>
            </a:pPr>
            <a:r>
              <a:rPr lang="en-US" altLang="en-US" dirty="0">
                <a:solidFill>
                  <a:schemeClr val="bg1"/>
                </a:solidFill>
              </a:rPr>
              <a:t>Ezekiel 18:20</a:t>
            </a:r>
          </a:p>
        </p:txBody>
      </p:sp>
      <p:pic>
        <p:nvPicPr>
          <p:cNvPr id="5"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40759" y="557203"/>
            <a:ext cx="2208742" cy="3011479"/>
          </a:xfrm>
          <a:prstGeom prst="rect">
            <a:avLst/>
          </a:prstGeom>
          <a:noFill/>
        </p:spPr>
      </p:pic>
    </p:spTree>
    <p:extLst>
      <p:ext uri="{BB962C8B-B14F-4D97-AF65-F5344CB8AC3E}">
        <p14:creationId xmlns:p14="http://schemas.microsoft.com/office/powerpoint/2010/main" val="2383004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76518" y="256471"/>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Response to Problem Passages</a:t>
            </a:r>
          </a:p>
        </p:txBody>
      </p:sp>
      <p:sp>
        <p:nvSpPr>
          <p:cNvPr id="124931" name="Content Placeholder 2"/>
          <p:cNvSpPr>
            <a:spLocks noGrp="1"/>
          </p:cNvSpPr>
          <p:nvPr>
            <p:ph idx="1"/>
          </p:nvPr>
        </p:nvSpPr>
        <p:spPr>
          <a:xfrm>
            <a:off x="245097" y="1622114"/>
            <a:ext cx="4902843" cy="3873724"/>
          </a:xfrm>
        </p:spPr>
        <p:txBody>
          <a:bodyPr/>
          <a:lstStyle/>
          <a:p>
            <a:pPr marL="457200" indent="-457200">
              <a:spcBef>
                <a:spcPts val="0"/>
              </a:spcBef>
              <a:spcAft>
                <a:spcPts val="2400"/>
              </a:spcAft>
              <a:buClr>
                <a:srgbClr val="66FFFF"/>
              </a:buClr>
              <a:buFont typeface="+mj-lt"/>
              <a:buAutoNum type="arabicPeriod"/>
              <a:defRPr/>
            </a:pPr>
            <a:r>
              <a:rPr lang="en-US" altLang="en-US" dirty="0">
                <a:solidFill>
                  <a:schemeClr val="bg1"/>
                </a:solidFill>
              </a:rPr>
              <a:t>OT Passages</a:t>
            </a:r>
          </a:p>
          <a:p>
            <a:pPr marL="457200" indent="-457200">
              <a:spcBef>
                <a:spcPts val="0"/>
              </a:spcBef>
              <a:spcAft>
                <a:spcPts val="2400"/>
              </a:spcAft>
              <a:buClr>
                <a:srgbClr val="66FFFF"/>
              </a:buClr>
              <a:buFont typeface="+mj-lt"/>
              <a:buAutoNum type="arabicPeriod"/>
              <a:defRPr/>
            </a:pPr>
            <a:r>
              <a:rPr lang="en-US" altLang="en-US" b="1" u="sng" dirty="0">
                <a:solidFill>
                  <a:srgbClr val="FFFFCC"/>
                </a:solidFill>
              </a:rPr>
              <a:t>Passages from Matthew</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John</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Acts</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Paul</a:t>
            </a:r>
          </a:p>
        </p:txBody>
      </p:sp>
      <p:pic>
        <p:nvPicPr>
          <p:cNvPr id="1026"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47940" y="1633755"/>
            <a:ext cx="3656688" cy="4985661"/>
          </a:xfrm>
          <a:prstGeom prst="rect">
            <a:avLst/>
          </a:prstGeom>
          <a:noFill/>
        </p:spPr>
      </p:pic>
    </p:spTree>
    <p:extLst>
      <p:ext uri="{BB962C8B-B14F-4D97-AF65-F5344CB8AC3E}">
        <p14:creationId xmlns:p14="http://schemas.microsoft.com/office/powerpoint/2010/main" val="2383004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64704"/>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2. Passages From Matthew</a:t>
            </a:r>
          </a:p>
        </p:txBody>
      </p:sp>
      <p:sp>
        <p:nvSpPr>
          <p:cNvPr id="124931" name="Content Placeholder 2"/>
          <p:cNvSpPr>
            <a:spLocks noGrp="1"/>
          </p:cNvSpPr>
          <p:nvPr>
            <p:ph idx="1"/>
          </p:nvPr>
        </p:nvSpPr>
        <p:spPr>
          <a:xfrm>
            <a:off x="651571" y="1600199"/>
            <a:ext cx="4257318" cy="4487778"/>
          </a:xfrm>
        </p:spPr>
        <p:txBody>
          <a:bodyPr/>
          <a:lstStyle/>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6:14-15</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7:21-23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8:11-12; 25:30</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10:32-33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12:31-32</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24:13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25:41</a:t>
            </a:r>
          </a:p>
        </p:txBody>
      </p:sp>
      <p:pic>
        <p:nvPicPr>
          <p:cNvPr id="5"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46558" y="1720827"/>
            <a:ext cx="2843224" cy="3876554"/>
          </a:xfrm>
          <a:prstGeom prst="rect">
            <a:avLst/>
          </a:prstGeom>
          <a:noFill/>
        </p:spPr>
      </p:pic>
    </p:spTree>
    <p:extLst>
      <p:ext uri="{BB962C8B-B14F-4D97-AF65-F5344CB8AC3E}">
        <p14:creationId xmlns:p14="http://schemas.microsoft.com/office/powerpoint/2010/main" val="34251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64704"/>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2. Passages From Matthew</a:t>
            </a:r>
          </a:p>
        </p:txBody>
      </p:sp>
      <p:sp>
        <p:nvSpPr>
          <p:cNvPr id="124931" name="Content Placeholder 2"/>
          <p:cNvSpPr>
            <a:spLocks noGrp="1"/>
          </p:cNvSpPr>
          <p:nvPr>
            <p:ph idx="1"/>
          </p:nvPr>
        </p:nvSpPr>
        <p:spPr>
          <a:xfrm>
            <a:off x="651571" y="1600199"/>
            <a:ext cx="4257318" cy="4487778"/>
          </a:xfrm>
        </p:spPr>
        <p:txBody>
          <a:bodyPr/>
          <a:lstStyle/>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6:14-15</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7:21-23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8:11-12; 25:30</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10:32-33</a:t>
            </a:r>
          </a:p>
          <a:p>
            <a:pPr marL="514350" indent="-514350">
              <a:spcBef>
                <a:spcPts val="0"/>
              </a:spcBef>
              <a:spcAft>
                <a:spcPts val="1200"/>
              </a:spcAft>
              <a:buClr>
                <a:srgbClr val="66FFFF"/>
              </a:buClr>
              <a:buFont typeface="Arial" panose="020B0604020202020204" pitchFamily="34" charset="0"/>
              <a:buAutoNum type="alphaLcPeriod"/>
              <a:defRPr/>
            </a:pPr>
            <a:r>
              <a:rPr lang="en-US" altLang="en-US" b="1" u="sng" dirty="0">
                <a:solidFill>
                  <a:srgbClr val="FFFFCC"/>
                </a:solidFill>
              </a:rPr>
              <a:t>Matt. 12:31-32</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24:13</a:t>
            </a:r>
          </a:p>
          <a:p>
            <a:pPr marL="514350" indent="-514350">
              <a:spcBef>
                <a:spcPts val="0"/>
              </a:spcBef>
              <a:spcAft>
                <a:spcPts val="1200"/>
              </a:spcAft>
              <a:buClr>
                <a:srgbClr val="66FFFF"/>
              </a:buClr>
              <a:buFont typeface="Arial" panose="020B0604020202020204" pitchFamily="34" charset="0"/>
              <a:buAutoNum type="alphaLcPeriod"/>
              <a:defRPr/>
            </a:pPr>
            <a:r>
              <a:rPr lang="en-US" altLang="en-US" dirty="0">
                <a:solidFill>
                  <a:schemeClr val="bg1"/>
                </a:solidFill>
              </a:rPr>
              <a:t>Matt. 25:41</a:t>
            </a:r>
          </a:p>
        </p:txBody>
      </p:sp>
      <p:pic>
        <p:nvPicPr>
          <p:cNvPr id="5"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46558" y="1720827"/>
            <a:ext cx="2843224" cy="3876554"/>
          </a:xfrm>
          <a:prstGeom prst="rect">
            <a:avLst/>
          </a:prstGeom>
          <a:noFill/>
        </p:spPr>
      </p:pic>
    </p:spTree>
    <p:extLst>
      <p:ext uri="{BB962C8B-B14F-4D97-AF65-F5344CB8AC3E}">
        <p14:creationId xmlns:p14="http://schemas.microsoft.com/office/powerpoint/2010/main" val="34251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524000" y="263956"/>
            <a:ext cx="6248400" cy="1066800"/>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latin typeface="+mn-lt"/>
              </a:rPr>
              <a:t>Matthew 12:31-32</a:t>
            </a:r>
          </a:p>
        </p:txBody>
      </p:sp>
      <p:sp>
        <p:nvSpPr>
          <p:cNvPr id="17411" name="Rectangle 7"/>
          <p:cNvSpPr>
            <a:spLocks noGrp="1" noChangeArrowheads="1"/>
          </p:cNvSpPr>
          <p:nvPr>
            <p:ph type="body" idx="1"/>
          </p:nvPr>
        </p:nvSpPr>
        <p:spPr>
          <a:xfrm>
            <a:off x="923827" y="1602556"/>
            <a:ext cx="7133734" cy="3807643"/>
          </a:xfrm>
        </p:spPr>
        <p:txBody>
          <a:bodyPr/>
          <a:lstStyle/>
          <a:p>
            <a:pPr marL="687388" indent="-687388" eaLnBrk="1" hangingPunct="1">
              <a:spcBef>
                <a:spcPts val="1200"/>
              </a:spcBef>
              <a:spcAft>
                <a:spcPts val="1200"/>
              </a:spcAft>
              <a:buSzPct val="100000"/>
              <a:buAutoNum type="romanUcPeriod"/>
            </a:pPr>
            <a:r>
              <a:rPr lang="en-US" altLang="en-US" sz="3600" dirty="0">
                <a:solidFill>
                  <a:schemeClr val="bg1"/>
                </a:solidFill>
                <a:latin typeface="Calibri" panose="020F0502020204030204" pitchFamily="34" charset="0"/>
                <a:cs typeface="Calibri" panose="020F0502020204030204" pitchFamily="34" charset="0"/>
              </a:rPr>
              <a:t>Context</a:t>
            </a:r>
          </a:p>
          <a:p>
            <a:pPr marL="687388" indent="-687388" eaLnBrk="1" hangingPunct="1">
              <a:spcBef>
                <a:spcPts val="1200"/>
              </a:spcBef>
              <a:spcAft>
                <a:spcPts val="1200"/>
              </a:spcAft>
              <a:buSzPct val="100000"/>
              <a:buAutoNum type="romanUcPeriod"/>
            </a:pPr>
            <a:r>
              <a:rPr lang="en-US" altLang="en-US" sz="3600" dirty="0">
                <a:solidFill>
                  <a:schemeClr val="bg1"/>
                </a:solidFill>
                <a:latin typeface="Calibri" panose="020F0502020204030204" pitchFamily="34" charset="0"/>
                <a:cs typeface="Calibri" panose="020F0502020204030204" pitchFamily="34" charset="0"/>
              </a:rPr>
              <a:t>Five key questions</a:t>
            </a:r>
          </a:p>
          <a:p>
            <a:pPr marL="687388" indent="-687388" eaLnBrk="1" hangingPunct="1">
              <a:spcBef>
                <a:spcPts val="1200"/>
              </a:spcBef>
              <a:spcAft>
                <a:spcPts val="1200"/>
              </a:spcAft>
              <a:buSzPct val="100000"/>
              <a:buAutoNum type="romanUcPeriod"/>
            </a:pPr>
            <a:r>
              <a:rPr lang="en-US" altLang="en-US" sz="3600" dirty="0">
                <a:solidFill>
                  <a:schemeClr val="bg1"/>
                </a:solidFill>
                <a:latin typeface="Calibri" panose="020F0502020204030204" pitchFamily="34" charset="0"/>
                <a:cs typeface="Calibri" panose="020F0502020204030204" pitchFamily="34" charset="0"/>
              </a:rPr>
              <a:t>Summary</a:t>
            </a:r>
          </a:p>
          <a:p>
            <a:pPr marL="687388" indent="-687388" eaLnBrk="1" hangingPunct="1">
              <a:spcBef>
                <a:spcPts val="1200"/>
              </a:spcBef>
              <a:spcAft>
                <a:spcPts val="1200"/>
              </a:spcAft>
              <a:buSzPct val="100000"/>
              <a:buAutoNum type="romanUcPeriod"/>
            </a:pPr>
            <a:r>
              <a:rPr lang="en-US" altLang="en-US" sz="3600" dirty="0">
                <a:solidFill>
                  <a:schemeClr val="bg1"/>
                </a:solidFill>
                <a:latin typeface="Calibri" panose="020F0502020204030204" pitchFamily="34" charset="0"/>
                <a:cs typeface="Calibri" panose="020F0502020204030204" pitchFamily="34" charset="0"/>
              </a:rPr>
              <a:t>Is suicide the unpardonable sin?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a:xfrm>
            <a:off x="1524000" y="263956"/>
            <a:ext cx="6248400" cy="1066800"/>
          </a:xfrm>
        </p:spPr>
        <p:txBody>
          <a:bodyPr/>
          <a:lstStyle/>
          <a:p>
            <a:pPr algn="ctr" eaLnBrk="1" hangingPunct="1">
              <a:lnSpc>
                <a:spcPct val="100000"/>
              </a:lnSpc>
            </a:pPr>
            <a:r>
              <a:rPr lang="en-US" altLang="en-US" sz="4000" dirty="0">
                <a:solidFill>
                  <a:srgbClr val="00FFFF"/>
                </a:solidFill>
                <a:effectLst>
                  <a:outerShdw blurRad="38100" dist="38100" dir="2700000" algn="tl">
                    <a:srgbClr val="000000">
                      <a:alpha val="43137"/>
                    </a:srgbClr>
                  </a:outerShdw>
                </a:effectLst>
                <a:latin typeface="+mn-lt"/>
              </a:rPr>
              <a:t>Matthew 12:31-32</a:t>
            </a:r>
          </a:p>
        </p:txBody>
      </p:sp>
      <p:sp>
        <p:nvSpPr>
          <p:cNvPr id="17411" name="Rectangle 7"/>
          <p:cNvSpPr>
            <a:spLocks noGrp="1" noChangeArrowheads="1"/>
          </p:cNvSpPr>
          <p:nvPr>
            <p:ph type="body" idx="1"/>
          </p:nvPr>
        </p:nvSpPr>
        <p:spPr>
          <a:xfrm>
            <a:off x="923827" y="1602556"/>
            <a:ext cx="7133734" cy="3807643"/>
          </a:xfrm>
        </p:spPr>
        <p:txBody>
          <a:bodyPr/>
          <a:lstStyle/>
          <a:p>
            <a:pPr marL="687388" indent="-687388" eaLnBrk="1" hangingPunct="1">
              <a:spcBef>
                <a:spcPts val="1200"/>
              </a:spcBef>
              <a:spcAft>
                <a:spcPts val="1200"/>
              </a:spcAft>
              <a:buSzPct val="100000"/>
              <a:buAutoNum type="romanUcPeriod"/>
            </a:pPr>
            <a:r>
              <a:rPr lang="en-US" altLang="en-US" sz="3600" dirty="0">
                <a:solidFill>
                  <a:schemeClr val="bg1"/>
                </a:solidFill>
                <a:latin typeface="Calibri" panose="020F0502020204030204" pitchFamily="34" charset="0"/>
                <a:cs typeface="Calibri" panose="020F0502020204030204" pitchFamily="34" charset="0"/>
              </a:rPr>
              <a:t>Context</a:t>
            </a:r>
          </a:p>
          <a:p>
            <a:pPr marL="687388" indent="-687388" eaLnBrk="1" hangingPunct="1">
              <a:spcBef>
                <a:spcPts val="1200"/>
              </a:spcBef>
              <a:spcAft>
                <a:spcPts val="1200"/>
              </a:spcAft>
              <a:buSzPct val="100000"/>
              <a:buAutoNum type="romanUcPeriod"/>
            </a:pPr>
            <a:r>
              <a:rPr lang="en-US" altLang="en-US" sz="3600" dirty="0">
                <a:solidFill>
                  <a:schemeClr val="bg1"/>
                </a:solidFill>
                <a:latin typeface="Calibri" panose="020F0502020204030204" pitchFamily="34" charset="0"/>
                <a:cs typeface="Calibri" panose="020F0502020204030204" pitchFamily="34" charset="0"/>
              </a:rPr>
              <a:t>Five key questions</a:t>
            </a:r>
          </a:p>
          <a:p>
            <a:pPr marL="687388" indent="-687388" eaLnBrk="1" hangingPunct="1">
              <a:spcBef>
                <a:spcPts val="1200"/>
              </a:spcBef>
              <a:spcAft>
                <a:spcPts val="1200"/>
              </a:spcAft>
              <a:buSzPct val="100000"/>
              <a:buAutoNum type="romanUcPeriod"/>
            </a:pPr>
            <a:r>
              <a:rPr lang="en-US" altLang="en-US" sz="3600" dirty="0">
                <a:solidFill>
                  <a:schemeClr val="bg1"/>
                </a:solidFill>
                <a:latin typeface="Calibri" panose="020F0502020204030204" pitchFamily="34" charset="0"/>
                <a:cs typeface="Calibri" panose="020F0502020204030204" pitchFamily="34" charset="0"/>
              </a:rPr>
              <a:t>Summary</a:t>
            </a:r>
          </a:p>
          <a:p>
            <a:pPr marL="687388" indent="-687388" eaLnBrk="1" hangingPunct="1">
              <a:spcBef>
                <a:spcPts val="1200"/>
              </a:spcBef>
              <a:spcAft>
                <a:spcPts val="1200"/>
              </a:spcAft>
              <a:buSzPct val="100000"/>
              <a:buAutoNum type="romanUcPeriod"/>
            </a:pPr>
            <a:r>
              <a:rPr lang="en-US" altLang="en-US" sz="3600" b="1" u="sng" dirty="0">
                <a:solidFill>
                  <a:srgbClr val="FFFFCC"/>
                </a:solidFill>
              </a:rPr>
              <a:t>Is suicide the unpardonable sin?</a:t>
            </a:r>
          </a:p>
        </p:txBody>
      </p:sp>
    </p:spTree>
    <p:extLst>
      <p:ext uri="{BB962C8B-B14F-4D97-AF65-F5344CB8AC3E}">
        <p14:creationId xmlns:p14="http://schemas.microsoft.com/office/powerpoint/2010/main" val="3141180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defRPr/>
            </a:pPr>
            <a:r>
              <a:rPr lang="en-US" altLang="en-US" b="1" dirty="0">
                <a:solidFill>
                  <a:srgbClr val="00FFFF"/>
                </a:solidFill>
              </a:rPr>
              <a:t>Soteriology Overview</a:t>
            </a:r>
          </a:p>
        </p:txBody>
      </p:sp>
      <p:sp>
        <p:nvSpPr>
          <p:cNvPr id="5" name="Rectangle 3"/>
          <p:cNvSpPr txBox="1">
            <a:spLocks/>
          </p:cNvSpPr>
          <p:nvPr/>
        </p:nvSpPr>
        <p:spPr bwMode="auto">
          <a:xfrm>
            <a:off x="1333501" y="1600202"/>
            <a:ext cx="6591300" cy="4525963"/>
          </a:xfrm>
          <a:prstGeom prst="rect">
            <a:avLst/>
          </a:prstGeom>
          <a:noFill/>
          <a:ln>
            <a:noFill/>
          </a:ln>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Definition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Election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Atonement</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Salvation words</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God’s one condition of salvation</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Results of salvation</a:t>
            </a:r>
          </a:p>
          <a:p>
            <a:pPr marL="914377" indent="-914377" eaLnBrk="1" hangingPunct="1">
              <a:lnSpc>
                <a:spcPct val="90000"/>
              </a:lnSpc>
              <a:buFont typeface="+mj-lt"/>
              <a:buAutoNum type="romanUcPeriod"/>
              <a:defRPr/>
            </a:pPr>
            <a:r>
              <a:rPr lang="en-US" altLang="en-US" b="1" u="sng" dirty="0">
                <a:solidFill>
                  <a:srgbClr val="FFFFCC"/>
                </a:solidFill>
                <a:effectLst>
                  <a:outerShdw blurRad="38100" dist="38100" dir="2700000" algn="tl">
                    <a:srgbClr val="000000">
                      <a:alpha val="43137"/>
                    </a:srgbClr>
                  </a:outerShdw>
                </a:effectLst>
              </a:rPr>
              <a:t>Eternal security</a:t>
            </a:r>
          </a:p>
          <a:p>
            <a:pPr marL="914377" indent="-914377" eaLnBrk="1" hangingPunct="1">
              <a:lnSpc>
                <a:spcPct val="90000"/>
              </a:lnSpc>
              <a:buFont typeface="+mj-lt"/>
              <a:buAutoNum type="romanUcPeriod"/>
              <a:defRPr/>
            </a:pPr>
            <a:r>
              <a:rPr lang="en-US" altLang="en-US" dirty="0">
                <a:solidFill>
                  <a:schemeClr val="bg1"/>
                </a:solidFill>
                <a:effectLst>
                  <a:outerShdw blurRad="38100" dist="38100" dir="2700000" algn="tl">
                    <a:srgbClr val="000000">
                      <a:alpha val="43137"/>
                    </a:srgbClr>
                  </a:outerShdw>
                </a:effectLst>
              </a:rPr>
              <a:t>Faulty views of salvation</a:t>
            </a:r>
          </a:p>
        </p:txBody>
      </p:sp>
    </p:spTree>
    <p:extLst>
      <p:ext uri="{BB962C8B-B14F-4D97-AF65-F5344CB8AC3E}">
        <p14:creationId xmlns:p14="http://schemas.microsoft.com/office/powerpoint/2010/main" val="1193890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FF"/>
                </a:solidFill>
                <a:effectLst>
                  <a:outerShdw blurRad="38100" dist="38100" dir="2700000" algn="tl">
                    <a:srgbClr val="000000">
                      <a:alpha val="43137"/>
                    </a:srgbClr>
                  </a:outerShdw>
                </a:effectLst>
                <a:latin typeface="+mn-lt"/>
              </a:rPr>
              <a:t>Seven Suicides of the Bible</a:t>
            </a:r>
          </a:p>
        </p:txBody>
      </p:sp>
      <p:sp>
        <p:nvSpPr>
          <p:cNvPr id="3" name="Content Placeholder 2"/>
          <p:cNvSpPr>
            <a:spLocks noGrp="1"/>
          </p:cNvSpPr>
          <p:nvPr>
            <p:ph idx="1"/>
          </p:nvPr>
        </p:nvSpPr>
        <p:spPr>
          <a:xfrm>
            <a:off x="457200" y="1600204"/>
            <a:ext cx="7708769" cy="4725182"/>
          </a:xfrm>
        </p:spPr>
        <p:txBody>
          <a:bodyPr/>
          <a:lstStyle/>
          <a:p>
            <a:pPr marL="574675" indent="-574675">
              <a:buClr>
                <a:srgbClr val="66FFFF"/>
              </a:buClr>
              <a:buFont typeface="+mj-lt"/>
              <a:buAutoNum type="arabicPeriod"/>
            </a:pPr>
            <a:r>
              <a:rPr lang="en-US" sz="3600" dirty="0">
                <a:solidFill>
                  <a:schemeClr val="bg1"/>
                </a:solidFill>
              </a:rPr>
              <a:t>Abimelech (Judges 9:54)</a:t>
            </a:r>
          </a:p>
          <a:p>
            <a:pPr marL="574675" indent="-574675">
              <a:buClr>
                <a:srgbClr val="66FFFF"/>
              </a:buClr>
              <a:buFont typeface="+mj-lt"/>
              <a:buAutoNum type="arabicPeriod"/>
            </a:pPr>
            <a:r>
              <a:rPr lang="en-US" sz="3600" dirty="0">
                <a:solidFill>
                  <a:schemeClr val="bg1"/>
                </a:solidFill>
              </a:rPr>
              <a:t>Samson (Judges 16:26-31)</a:t>
            </a:r>
          </a:p>
          <a:p>
            <a:pPr marL="574675" indent="-574675">
              <a:buClr>
                <a:srgbClr val="66FFFF"/>
              </a:buClr>
              <a:buFont typeface="+mj-lt"/>
              <a:buAutoNum type="arabicPeriod"/>
            </a:pPr>
            <a:r>
              <a:rPr lang="en-US" sz="3600" dirty="0">
                <a:solidFill>
                  <a:schemeClr val="bg1"/>
                </a:solidFill>
              </a:rPr>
              <a:t>Saul’s armor bearer (1 Sam. 31:5)</a:t>
            </a:r>
          </a:p>
          <a:p>
            <a:pPr marL="574675" indent="-574675">
              <a:buClr>
                <a:srgbClr val="66FFFF"/>
              </a:buClr>
              <a:buFont typeface="+mj-lt"/>
              <a:buAutoNum type="arabicPeriod"/>
            </a:pPr>
            <a:r>
              <a:rPr lang="en-US" sz="3600" dirty="0">
                <a:solidFill>
                  <a:schemeClr val="bg1"/>
                </a:solidFill>
              </a:rPr>
              <a:t>Saul (1 Sam. 31:3-6)</a:t>
            </a:r>
          </a:p>
          <a:p>
            <a:pPr marL="574675" indent="-574675">
              <a:buClr>
                <a:srgbClr val="66FFFF"/>
              </a:buClr>
              <a:buFont typeface="+mj-lt"/>
              <a:buAutoNum type="arabicPeriod"/>
            </a:pPr>
            <a:r>
              <a:rPr lang="en-US" sz="3600" dirty="0" err="1">
                <a:solidFill>
                  <a:schemeClr val="bg1"/>
                </a:solidFill>
              </a:rPr>
              <a:t>Ahithophel</a:t>
            </a:r>
            <a:r>
              <a:rPr lang="en-US" sz="3600" dirty="0">
                <a:solidFill>
                  <a:schemeClr val="bg1"/>
                </a:solidFill>
              </a:rPr>
              <a:t> (2 Sam. 17) </a:t>
            </a:r>
          </a:p>
          <a:p>
            <a:pPr marL="574675" indent="-574675">
              <a:buClr>
                <a:srgbClr val="66FFFF"/>
              </a:buClr>
              <a:buFont typeface="+mj-lt"/>
              <a:buAutoNum type="arabicPeriod"/>
            </a:pPr>
            <a:r>
              <a:rPr lang="en-US" sz="3600" dirty="0" err="1">
                <a:solidFill>
                  <a:schemeClr val="bg1"/>
                </a:solidFill>
              </a:rPr>
              <a:t>Zimri</a:t>
            </a:r>
            <a:r>
              <a:rPr lang="en-US" sz="3600" dirty="0">
                <a:solidFill>
                  <a:schemeClr val="bg1"/>
                </a:solidFill>
              </a:rPr>
              <a:t> (1 Kgs. 16:18)</a:t>
            </a:r>
          </a:p>
          <a:p>
            <a:pPr marL="574675" indent="-574675">
              <a:buClr>
                <a:srgbClr val="66FFFF"/>
              </a:buClr>
              <a:buFont typeface="+mj-lt"/>
              <a:buAutoNum type="arabicPeriod"/>
            </a:pPr>
            <a:r>
              <a:rPr lang="en-US" sz="3600" dirty="0">
                <a:solidFill>
                  <a:schemeClr val="bg1"/>
                </a:solidFill>
              </a:rPr>
              <a:t>Judas (Matt. 27:4-5)</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FF"/>
                </a:solidFill>
                <a:effectLst>
                  <a:outerShdw blurRad="38100" dist="38100" dir="2700000" algn="tl">
                    <a:srgbClr val="000000">
                      <a:alpha val="43137"/>
                    </a:srgbClr>
                  </a:outerShdw>
                </a:effectLst>
                <a:latin typeface="+mn-lt"/>
              </a:rPr>
              <a:t>Seven Suicides of the Bible</a:t>
            </a:r>
          </a:p>
        </p:txBody>
      </p:sp>
      <p:sp>
        <p:nvSpPr>
          <p:cNvPr id="3" name="Content Placeholder 2"/>
          <p:cNvSpPr>
            <a:spLocks noGrp="1"/>
          </p:cNvSpPr>
          <p:nvPr>
            <p:ph idx="1"/>
          </p:nvPr>
        </p:nvSpPr>
        <p:spPr>
          <a:xfrm>
            <a:off x="457200" y="1600204"/>
            <a:ext cx="7708769" cy="4725182"/>
          </a:xfrm>
        </p:spPr>
        <p:txBody>
          <a:bodyPr/>
          <a:lstStyle/>
          <a:p>
            <a:pPr marL="574675" indent="-574675">
              <a:buClr>
                <a:srgbClr val="66FFFF"/>
              </a:buClr>
              <a:buFont typeface="+mj-lt"/>
              <a:buAutoNum type="arabicPeriod"/>
            </a:pPr>
            <a:r>
              <a:rPr lang="en-US" sz="3600" dirty="0">
                <a:solidFill>
                  <a:schemeClr val="bg1"/>
                </a:solidFill>
              </a:rPr>
              <a:t>Abimelech (Judges 9:54)</a:t>
            </a:r>
          </a:p>
          <a:p>
            <a:pPr marL="574675" indent="-574675">
              <a:buClr>
                <a:srgbClr val="66FFFF"/>
              </a:buClr>
              <a:buFont typeface="+mj-lt"/>
              <a:buAutoNum type="arabicPeriod"/>
            </a:pPr>
            <a:r>
              <a:rPr lang="en-US" sz="3600" b="1" u="sng" dirty="0">
                <a:solidFill>
                  <a:srgbClr val="FFFFCC"/>
                </a:solidFill>
              </a:rPr>
              <a:t>Samson (Judges 16:26-31)</a:t>
            </a:r>
          </a:p>
          <a:p>
            <a:pPr marL="574675" indent="-574675">
              <a:buClr>
                <a:srgbClr val="66FFFF"/>
              </a:buClr>
              <a:buFont typeface="+mj-lt"/>
              <a:buAutoNum type="arabicPeriod"/>
            </a:pPr>
            <a:r>
              <a:rPr lang="en-US" sz="3600" dirty="0">
                <a:solidFill>
                  <a:schemeClr val="bg1"/>
                </a:solidFill>
              </a:rPr>
              <a:t>Saul’s armor bearer (1 Sam. 31:5)</a:t>
            </a:r>
          </a:p>
          <a:p>
            <a:pPr marL="574675" indent="-574675">
              <a:buClr>
                <a:srgbClr val="66FFFF"/>
              </a:buClr>
              <a:buFont typeface="+mj-lt"/>
              <a:buAutoNum type="arabicPeriod"/>
            </a:pPr>
            <a:r>
              <a:rPr lang="en-US" sz="3600" b="1" u="sng" dirty="0">
                <a:solidFill>
                  <a:srgbClr val="FFFFCC"/>
                </a:solidFill>
              </a:rPr>
              <a:t>Saul (1 Sam. 31:3-6)</a:t>
            </a:r>
          </a:p>
          <a:p>
            <a:pPr marL="574675" indent="-574675">
              <a:buClr>
                <a:srgbClr val="66FFFF"/>
              </a:buClr>
              <a:buFont typeface="+mj-lt"/>
              <a:buAutoNum type="arabicPeriod"/>
            </a:pPr>
            <a:r>
              <a:rPr lang="en-US" sz="3600" b="1" u="sng" dirty="0" err="1">
                <a:solidFill>
                  <a:srgbClr val="FFFFCC"/>
                </a:solidFill>
              </a:rPr>
              <a:t>Ahithophel</a:t>
            </a:r>
            <a:r>
              <a:rPr lang="en-US" sz="3600" b="1" u="sng" dirty="0">
                <a:solidFill>
                  <a:srgbClr val="FFFFCC"/>
                </a:solidFill>
              </a:rPr>
              <a:t> (2 Sam. 17) </a:t>
            </a:r>
          </a:p>
          <a:p>
            <a:pPr marL="574675" indent="-574675">
              <a:buClr>
                <a:srgbClr val="66FFFF"/>
              </a:buClr>
              <a:buFont typeface="+mj-lt"/>
              <a:buAutoNum type="arabicPeriod"/>
            </a:pPr>
            <a:r>
              <a:rPr lang="en-US" sz="3600" dirty="0" err="1">
                <a:solidFill>
                  <a:schemeClr val="bg1"/>
                </a:solidFill>
              </a:rPr>
              <a:t>Zimri</a:t>
            </a:r>
            <a:r>
              <a:rPr lang="en-US" sz="3600" dirty="0">
                <a:solidFill>
                  <a:schemeClr val="bg1"/>
                </a:solidFill>
              </a:rPr>
              <a:t> (1 Kgs. 16:18)</a:t>
            </a:r>
          </a:p>
          <a:p>
            <a:pPr marL="574675" indent="-574675">
              <a:buClr>
                <a:srgbClr val="66FFFF"/>
              </a:buClr>
              <a:buFont typeface="+mj-lt"/>
              <a:buAutoNum type="arabicPeriod"/>
            </a:pPr>
            <a:r>
              <a:rPr lang="en-US" sz="3600" dirty="0">
                <a:solidFill>
                  <a:schemeClr val="bg1"/>
                </a:solidFill>
              </a:rPr>
              <a:t>Judas (Matt. 27:4-5)</a:t>
            </a:r>
          </a:p>
        </p:txBody>
      </p:sp>
    </p:spTree>
    <p:extLst>
      <p:ext uri="{BB962C8B-B14F-4D97-AF65-F5344CB8AC3E}">
        <p14:creationId xmlns:p14="http://schemas.microsoft.com/office/powerpoint/2010/main" val="1876613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FFFF"/>
                </a:solidFill>
                <a:effectLst>
                  <a:outerShdw blurRad="38100" dist="38100" dir="2700000" algn="tl">
                    <a:srgbClr val="000000">
                      <a:alpha val="43137"/>
                    </a:srgbClr>
                  </a:outerShdw>
                </a:effectLst>
                <a:latin typeface="+mn-lt"/>
              </a:rPr>
              <a:t>Seven Suicides of the Bible</a:t>
            </a:r>
          </a:p>
        </p:txBody>
      </p:sp>
      <p:sp>
        <p:nvSpPr>
          <p:cNvPr id="3" name="Content Placeholder 2"/>
          <p:cNvSpPr>
            <a:spLocks noGrp="1"/>
          </p:cNvSpPr>
          <p:nvPr>
            <p:ph idx="1"/>
          </p:nvPr>
        </p:nvSpPr>
        <p:spPr>
          <a:xfrm>
            <a:off x="457200" y="1600204"/>
            <a:ext cx="8197785" cy="4725182"/>
          </a:xfrm>
        </p:spPr>
        <p:txBody>
          <a:bodyPr/>
          <a:lstStyle/>
          <a:p>
            <a:pPr marL="574675" indent="-574675">
              <a:buClr>
                <a:srgbClr val="66FFFF"/>
              </a:buClr>
              <a:buFont typeface="+mj-lt"/>
              <a:buAutoNum type="arabicPeriod"/>
            </a:pPr>
            <a:r>
              <a:rPr lang="en-US" sz="3600" dirty="0">
                <a:solidFill>
                  <a:schemeClr val="bg1"/>
                </a:solidFill>
              </a:rPr>
              <a:t>Abimelech (Judges 9:54)</a:t>
            </a:r>
          </a:p>
          <a:p>
            <a:pPr marL="574675" indent="-574675">
              <a:buClr>
                <a:srgbClr val="66FFFF"/>
              </a:buClr>
              <a:buFont typeface="+mj-lt"/>
              <a:buAutoNum type="arabicPeriod"/>
            </a:pPr>
            <a:r>
              <a:rPr lang="en-US" sz="3600" b="1" u="sng" dirty="0">
                <a:solidFill>
                  <a:srgbClr val="FFFFCC"/>
                </a:solidFill>
              </a:rPr>
              <a:t>Samson (Judges 16:26-31) – Heb. 11:32</a:t>
            </a:r>
          </a:p>
          <a:p>
            <a:pPr marL="574675" indent="-574675">
              <a:buClr>
                <a:srgbClr val="66FFFF"/>
              </a:buClr>
              <a:buFont typeface="+mj-lt"/>
              <a:buAutoNum type="arabicPeriod"/>
            </a:pPr>
            <a:r>
              <a:rPr lang="en-US" sz="3600" dirty="0">
                <a:solidFill>
                  <a:schemeClr val="bg1"/>
                </a:solidFill>
              </a:rPr>
              <a:t>Saul’s armor bearer (1 Sam. 31:5)</a:t>
            </a:r>
          </a:p>
          <a:p>
            <a:pPr marL="574675" indent="-574675">
              <a:buClr>
                <a:srgbClr val="66FFFF"/>
              </a:buClr>
              <a:buFont typeface="+mj-lt"/>
              <a:buAutoNum type="arabicPeriod"/>
            </a:pPr>
            <a:r>
              <a:rPr lang="en-US" sz="3600" b="1" u="sng" dirty="0">
                <a:solidFill>
                  <a:srgbClr val="FFFFCC"/>
                </a:solidFill>
              </a:rPr>
              <a:t>Saul (1 Sam. 31:3-6) – 1 Sam. 28:19</a:t>
            </a:r>
          </a:p>
          <a:p>
            <a:pPr marL="574675" indent="-574675">
              <a:buClr>
                <a:srgbClr val="66FFFF"/>
              </a:buClr>
              <a:buFont typeface="+mj-lt"/>
              <a:buAutoNum type="arabicPeriod"/>
            </a:pPr>
            <a:r>
              <a:rPr lang="en-US" sz="3600" dirty="0" err="1">
                <a:solidFill>
                  <a:schemeClr val="bg1"/>
                </a:solidFill>
              </a:rPr>
              <a:t>Ahithophel</a:t>
            </a:r>
            <a:r>
              <a:rPr lang="en-US" sz="3600" dirty="0">
                <a:solidFill>
                  <a:schemeClr val="bg1"/>
                </a:solidFill>
              </a:rPr>
              <a:t> (2 Sam. 17) </a:t>
            </a:r>
          </a:p>
          <a:p>
            <a:pPr marL="574675" indent="-574675">
              <a:buClr>
                <a:srgbClr val="66FFFF"/>
              </a:buClr>
              <a:buFont typeface="+mj-lt"/>
              <a:buAutoNum type="arabicPeriod"/>
            </a:pPr>
            <a:r>
              <a:rPr lang="en-US" sz="3600" dirty="0" err="1">
                <a:solidFill>
                  <a:schemeClr val="bg1"/>
                </a:solidFill>
              </a:rPr>
              <a:t>Zimri</a:t>
            </a:r>
            <a:r>
              <a:rPr lang="en-US" sz="3600" dirty="0">
                <a:solidFill>
                  <a:schemeClr val="bg1"/>
                </a:solidFill>
              </a:rPr>
              <a:t> (1 Kgs. 16:18)</a:t>
            </a:r>
          </a:p>
          <a:p>
            <a:pPr marL="574675" indent="-574675">
              <a:buClr>
                <a:srgbClr val="66FFFF"/>
              </a:buClr>
              <a:buFont typeface="+mj-lt"/>
              <a:buAutoNum type="arabicPeriod"/>
            </a:pPr>
            <a:r>
              <a:rPr lang="en-US" sz="3600" dirty="0">
                <a:solidFill>
                  <a:schemeClr val="bg1"/>
                </a:solidFill>
              </a:rPr>
              <a:t>Judas (Matt. 27:4-5)</a:t>
            </a:r>
          </a:p>
        </p:txBody>
      </p:sp>
    </p:spTree>
    <p:extLst>
      <p:ext uri="{BB962C8B-B14F-4D97-AF65-F5344CB8AC3E}">
        <p14:creationId xmlns:p14="http://schemas.microsoft.com/office/powerpoint/2010/main" val="170518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322744"/>
            <a:ext cx="8586952" cy="3877985"/>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ea typeface="+mj-ea"/>
                <a:cs typeface="+mj-cs"/>
              </a:rPr>
              <a:t>Romans 8:38-39 (NASB)</a:t>
            </a:r>
          </a:p>
          <a:p>
            <a:pPr algn="just">
              <a:spcBef>
                <a:spcPts val="600"/>
              </a:spcBef>
              <a:spcAft>
                <a:spcPts val="600"/>
              </a:spcAft>
            </a:pPr>
            <a:r>
              <a:rPr lang="en-US" altLang="en-US" sz="3200" kern="0" dirty="0">
                <a:solidFill>
                  <a:schemeClr val="bg1"/>
                </a:solidFill>
              </a:rPr>
              <a:t>“</a:t>
            </a:r>
            <a:r>
              <a:rPr lang="en-US" sz="3200" dirty="0">
                <a:solidFill>
                  <a:schemeClr val="bg1"/>
                </a:solidFill>
              </a:rPr>
              <a:t>For I am convinced that neither death, nor life, nor angels, nor principalities, nor things present, nor things to come, nor powers, </a:t>
            </a:r>
            <a:r>
              <a:rPr lang="en-US" sz="3200" baseline="30000" dirty="0">
                <a:solidFill>
                  <a:schemeClr val="bg1"/>
                </a:solidFill>
              </a:rPr>
              <a:t>39 </a:t>
            </a:r>
            <a:r>
              <a:rPr lang="en-US" sz="3200" dirty="0">
                <a:solidFill>
                  <a:schemeClr val="bg1"/>
                </a:solidFill>
              </a:rPr>
              <a:t>nor height, nor depth, nor any other created thing, will be able to separate us from the love of God, which is in Christ Jesus our Lord.”</a:t>
            </a:r>
            <a:endParaRPr lang="en-US" altLang="en-US" sz="3200" kern="0" dirty="0">
              <a:solidFill>
                <a:schemeClr val="bg1"/>
              </a:solidFill>
            </a:endParaRPr>
          </a:p>
        </p:txBody>
      </p:sp>
    </p:spTree>
    <p:extLst>
      <p:ext uri="{BB962C8B-B14F-4D97-AF65-F5344CB8AC3E}">
        <p14:creationId xmlns:p14="http://schemas.microsoft.com/office/powerpoint/2010/main" val="932173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322744"/>
            <a:ext cx="8586952" cy="3939540"/>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ea typeface="+mj-ea"/>
                <a:cs typeface="+mj-cs"/>
              </a:rPr>
              <a:t>Romans 8:38-39 (NASB)</a:t>
            </a:r>
          </a:p>
          <a:p>
            <a:pPr algn="just">
              <a:spcBef>
                <a:spcPts val="600"/>
              </a:spcBef>
              <a:spcAft>
                <a:spcPts val="600"/>
              </a:spcAft>
            </a:pPr>
            <a:r>
              <a:rPr lang="en-US" altLang="en-US" sz="3200" kern="0" dirty="0">
                <a:solidFill>
                  <a:schemeClr val="bg1"/>
                </a:solidFill>
              </a:rPr>
              <a:t>“</a:t>
            </a:r>
            <a:r>
              <a:rPr lang="en-US" sz="3200" dirty="0">
                <a:solidFill>
                  <a:schemeClr val="bg1"/>
                </a:solidFill>
              </a:rPr>
              <a:t>For I am convinced that neither </a:t>
            </a:r>
            <a:r>
              <a:rPr lang="en-US" sz="3200" b="1" u="sng" dirty="0">
                <a:solidFill>
                  <a:srgbClr val="FFFFCC"/>
                </a:solidFill>
              </a:rPr>
              <a:t>death, nor life</a:t>
            </a:r>
            <a:r>
              <a:rPr lang="en-US" sz="3200" dirty="0">
                <a:solidFill>
                  <a:schemeClr val="bg1"/>
                </a:solidFill>
              </a:rPr>
              <a:t>, nor angels, nor principalities, nor things present, nor things to come, nor powers, </a:t>
            </a:r>
            <a:r>
              <a:rPr lang="en-US" sz="3200" baseline="30000" dirty="0">
                <a:solidFill>
                  <a:schemeClr val="bg1"/>
                </a:solidFill>
              </a:rPr>
              <a:t>39 </a:t>
            </a:r>
            <a:r>
              <a:rPr lang="en-US" sz="3200" dirty="0">
                <a:solidFill>
                  <a:schemeClr val="bg1"/>
                </a:solidFill>
              </a:rPr>
              <a:t>nor height, nor depth, nor any other created thing, will be able to separate us from the love of God, which is in Christ Jesus our Lord.”</a:t>
            </a:r>
            <a:endParaRPr lang="en-US" altLang="en-US" sz="3200" kern="0" dirty="0">
              <a:solidFill>
                <a:schemeClr val="bg1"/>
              </a:solidFill>
            </a:endParaRPr>
          </a:p>
        </p:txBody>
      </p:sp>
    </p:spTree>
    <p:extLst>
      <p:ext uri="{BB962C8B-B14F-4D97-AF65-F5344CB8AC3E}">
        <p14:creationId xmlns:p14="http://schemas.microsoft.com/office/powerpoint/2010/main" val="932173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376518" y="256471"/>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Response to Problem Passages</a:t>
            </a:r>
          </a:p>
        </p:txBody>
      </p:sp>
      <p:sp>
        <p:nvSpPr>
          <p:cNvPr id="124931" name="Content Placeholder 2"/>
          <p:cNvSpPr>
            <a:spLocks noGrp="1"/>
          </p:cNvSpPr>
          <p:nvPr>
            <p:ph idx="1"/>
          </p:nvPr>
        </p:nvSpPr>
        <p:spPr>
          <a:xfrm>
            <a:off x="245097" y="1622114"/>
            <a:ext cx="4902843" cy="3873724"/>
          </a:xfrm>
        </p:spPr>
        <p:txBody>
          <a:bodyPr/>
          <a:lstStyle/>
          <a:p>
            <a:pPr marL="457200" indent="-457200">
              <a:spcBef>
                <a:spcPts val="0"/>
              </a:spcBef>
              <a:spcAft>
                <a:spcPts val="2400"/>
              </a:spcAft>
              <a:buClr>
                <a:srgbClr val="66FFFF"/>
              </a:buClr>
              <a:buFont typeface="+mj-lt"/>
              <a:buAutoNum type="arabicPeriod"/>
              <a:defRPr/>
            </a:pPr>
            <a:r>
              <a:rPr lang="en-US" altLang="en-US" dirty="0">
                <a:solidFill>
                  <a:schemeClr val="bg1"/>
                </a:solidFill>
              </a:rPr>
              <a:t>OT Passages</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Matthew</a:t>
            </a:r>
          </a:p>
          <a:p>
            <a:pPr marL="457200" indent="-457200">
              <a:spcBef>
                <a:spcPts val="0"/>
              </a:spcBef>
              <a:spcAft>
                <a:spcPts val="2400"/>
              </a:spcAft>
              <a:buClr>
                <a:srgbClr val="66FFFF"/>
              </a:buClr>
              <a:buFont typeface="+mj-lt"/>
              <a:buAutoNum type="arabicPeriod"/>
              <a:defRPr/>
            </a:pPr>
            <a:r>
              <a:rPr lang="en-US" altLang="en-US" b="1" u="sng" dirty="0">
                <a:solidFill>
                  <a:srgbClr val="FFFFCC"/>
                </a:solidFill>
              </a:rPr>
              <a:t>Passages from John</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Acts</a:t>
            </a:r>
          </a:p>
          <a:p>
            <a:pPr marL="457200" indent="-457200">
              <a:spcBef>
                <a:spcPts val="0"/>
              </a:spcBef>
              <a:spcAft>
                <a:spcPts val="2400"/>
              </a:spcAft>
              <a:buClr>
                <a:srgbClr val="66FFFF"/>
              </a:buClr>
              <a:buFont typeface="+mj-lt"/>
              <a:buAutoNum type="arabicPeriod"/>
              <a:defRPr/>
            </a:pPr>
            <a:r>
              <a:rPr lang="en-US" altLang="en-US" dirty="0">
                <a:solidFill>
                  <a:schemeClr val="bg1"/>
                </a:solidFill>
              </a:rPr>
              <a:t>Passages from Paul</a:t>
            </a:r>
          </a:p>
        </p:txBody>
      </p:sp>
      <p:pic>
        <p:nvPicPr>
          <p:cNvPr id="1026"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47940" y="1633755"/>
            <a:ext cx="3656688" cy="4985661"/>
          </a:xfrm>
          <a:prstGeom prst="rect">
            <a:avLst/>
          </a:prstGeom>
          <a:noFill/>
        </p:spPr>
      </p:pic>
    </p:spTree>
    <p:extLst>
      <p:ext uri="{BB962C8B-B14F-4D97-AF65-F5344CB8AC3E}">
        <p14:creationId xmlns:p14="http://schemas.microsoft.com/office/powerpoint/2010/main" val="2383004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64704"/>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3. Passages From John’s Gospel</a:t>
            </a:r>
          </a:p>
        </p:txBody>
      </p:sp>
      <p:sp>
        <p:nvSpPr>
          <p:cNvPr id="124931" name="Content Placeholder 2"/>
          <p:cNvSpPr>
            <a:spLocks noGrp="1"/>
          </p:cNvSpPr>
          <p:nvPr>
            <p:ph idx="1"/>
          </p:nvPr>
        </p:nvSpPr>
        <p:spPr>
          <a:xfrm>
            <a:off x="651571" y="1600199"/>
            <a:ext cx="4257318" cy="4487778"/>
          </a:xfrm>
        </p:spPr>
        <p:txBody>
          <a:bodyPr/>
          <a:lstStyle/>
          <a:p>
            <a:pPr marL="514350" indent="-514350">
              <a:spcBef>
                <a:spcPts val="0"/>
              </a:spcBef>
              <a:spcAft>
                <a:spcPts val="2400"/>
              </a:spcAft>
              <a:buClr>
                <a:srgbClr val="66FFFF"/>
              </a:buClr>
              <a:buFont typeface="Arial" panose="020B0604020202020204" pitchFamily="34" charset="0"/>
              <a:buAutoNum type="alphaLcPeriod"/>
              <a:defRPr/>
            </a:pPr>
            <a:r>
              <a:rPr lang="en-US" altLang="en-US" sz="3600" dirty="0">
                <a:solidFill>
                  <a:schemeClr val="bg1"/>
                </a:solidFill>
              </a:rPr>
              <a:t>John 6:66</a:t>
            </a:r>
          </a:p>
          <a:p>
            <a:pPr marL="514350" indent="-514350">
              <a:spcBef>
                <a:spcPts val="0"/>
              </a:spcBef>
              <a:spcAft>
                <a:spcPts val="2400"/>
              </a:spcAft>
              <a:buClr>
                <a:srgbClr val="66FFFF"/>
              </a:buClr>
              <a:buFont typeface="Arial" panose="020B0604020202020204" pitchFamily="34" charset="0"/>
              <a:buAutoNum type="alphaLcPeriod"/>
              <a:defRPr/>
            </a:pPr>
            <a:r>
              <a:rPr lang="en-US" altLang="en-US" sz="3600" dirty="0">
                <a:solidFill>
                  <a:schemeClr val="bg1"/>
                </a:solidFill>
              </a:rPr>
              <a:t>John 15:6</a:t>
            </a:r>
          </a:p>
          <a:p>
            <a:pPr marL="514350" indent="-514350">
              <a:spcBef>
                <a:spcPts val="0"/>
              </a:spcBef>
              <a:spcAft>
                <a:spcPts val="2400"/>
              </a:spcAft>
              <a:buClr>
                <a:srgbClr val="66FFFF"/>
              </a:buClr>
              <a:buFont typeface="Arial" panose="020B0604020202020204" pitchFamily="34" charset="0"/>
              <a:buAutoNum type="alphaLcPeriod"/>
              <a:defRPr/>
            </a:pPr>
            <a:r>
              <a:rPr lang="en-US" altLang="en-US" sz="3600" dirty="0">
                <a:solidFill>
                  <a:schemeClr val="bg1"/>
                </a:solidFill>
              </a:rPr>
              <a:t>John 20:30-31</a:t>
            </a:r>
          </a:p>
        </p:txBody>
      </p:sp>
      <p:pic>
        <p:nvPicPr>
          <p:cNvPr id="5"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46558" y="1720827"/>
            <a:ext cx="2843224" cy="3876554"/>
          </a:xfrm>
          <a:prstGeom prst="rect">
            <a:avLst/>
          </a:prstGeom>
          <a:noFill/>
        </p:spPr>
      </p:pic>
    </p:spTree>
    <p:extLst>
      <p:ext uri="{BB962C8B-B14F-4D97-AF65-F5344CB8AC3E}">
        <p14:creationId xmlns:p14="http://schemas.microsoft.com/office/powerpoint/2010/main" val="34251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64704"/>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3. Passages From John’s Gospel</a:t>
            </a:r>
          </a:p>
        </p:txBody>
      </p:sp>
      <p:sp>
        <p:nvSpPr>
          <p:cNvPr id="124931" name="Content Placeholder 2"/>
          <p:cNvSpPr>
            <a:spLocks noGrp="1"/>
          </p:cNvSpPr>
          <p:nvPr>
            <p:ph idx="1"/>
          </p:nvPr>
        </p:nvSpPr>
        <p:spPr>
          <a:xfrm>
            <a:off x="651571" y="1600199"/>
            <a:ext cx="4257318" cy="4487778"/>
          </a:xfrm>
        </p:spPr>
        <p:txBody>
          <a:bodyPr/>
          <a:lstStyle/>
          <a:p>
            <a:pPr marL="514350" indent="-514350">
              <a:spcBef>
                <a:spcPts val="0"/>
              </a:spcBef>
              <a:spcAft>
                <a:spcPts val="2400"/>
              </a:spcAft>
              <a:buClr>
                <a:srgbClr val="66FFFF"/>
              </a:buClr>
              <a:buFont typeface="Arial" panose="020B0604020202020204" pitchFamily="34" charset="0"/>
              <a:buAutoNum type="alphaLcPeriod"/>
              <a:defRPr/>
            </a:pPr>
            <a:r>
              <a:rPr lang="en-US" altLang="en-US" sz="3600" b="1" u="sng" dirty="0">
                <a:solidFill>
                  <a:srgbClr val="FFFFCC"/>
                </a:solidFill>
              </a:rPr>
              <a:t>John 6:66</a:t>
            </a:r>
          </a:p>
          <a:p>
            <a:pPr marL="514350" indent="-514350">
              <a:spcBef>
                <a:spcPts val="0"/>
              </a:spcBef>
              <a:spcAft>
                <a:spcPts val="2400"/>
              </a:spcAft>
              <a:buClr>
                <a:srgbClr val="66FFFF"/>
              </a:buClr>
              <a:buFont typeface="Arial" panose="020B0604020202020204" pitchFamily="34" charset="0"/>
              <a:buAutoNum type="alphaLcPeriod"/>
              <a:defRPr/>
            </a:pPr>
            <a:r>
              <a:rPr lang="en-US" altLang="en-US" sz="3600" dirty="0">
                <a:solidFill>
                  <a:schemeClr val="bg1"/>
                </a:solidFill>
              </a:rPr>
              <a:t>John 15:6</a:t>
            </a:r>
          </a:p>
          <a:p>
            <a:pPr marL="514350" indent="-514350">
              <a:spcBef>
                <a:spcPts val="0"/>
              </a:spcBef>
              <a:spcAft>
                <a:spcPts val="2400"/>
              </a:spcAft>
              <a:buClr>
                <a:srgbClr val="66FFFF"/>
              </a:buClr>
              <a:buFont typeface="Arial" panose="020B0604020202020204" pitchFamily="34" charset="0"/>
              <a:buAutoNum type="alphaLcPeriod"/>
              <a:defRPr/>
            </a:pPr>
            <a:r>
              <a:rPr lang="en-US" altLang="en-US" sz="3600" dirty="0">
                <a:solidFill>
                  <a:schemeClr val="bg1"/>
                </a:solidFill>
              </a:rPr>
              <a:t>John 20:30-31</a:t>
            </a:r>
          </a:p>
        </p:txBody>
      </p:sp>
      <p:pic>
        <p:nvPicPr>
          <p:cNvPr id="5"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46558" y="1720827"/>
            <a:ext cx="2843224" cy="3876554"/>
          </a:xfrm>
          <a:prstGeom prst="rect">
            <a:avLst/>
          </a:prstGeom>
          <a:noFill/>
        </p:spPr>
      </p:pic>
    </p:spTree>
    <p:extLst>
      <p:ext uri="{BB962C8B-B14F-4D97-AF65-F5344CB8AC3E}">
        <p14:creationId xmlns:p14="http://schemas.microsoft.com/office/powerpoint/2010/main" val="1187097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322744"/>
            <a:ext cx="8586952" cy="3600986"/>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ea typeface="+mj-ea"/>
                <a:cs typeface="+mj-cs"/>
              </a:rPr>
              <a:t>John 6:66 (NASB)</a:t>
            </a:r>
          </a:p>
          <a:p>
            <a:pPr algn="just">
              <a:spcBef>
                <a:spcPts val="600"/>
              </a:spcBef>
              <a:spcAft>
                <a:spcPts val="600"/>
              </a:spcAft>
            </a:pPr>
            <a:endParaRPr lang="en-US" altLang="en-US" sz="3200" kern="0" dirty="0">
              <a:solidFill>
                <a:schemeClr val="bg1"/>
              </a:solidFill>
            </a:endParaRPr>
          </a:p>
          <a:p>
            <a:pPr algn="just">
              <a:spcBef>
                <a:spcPts val="600"/>
              </a:spcBef>
              <a:spcAft>
                <a:spcPts val="600"/>
              </a:spcAft>
            </a:pPr>
            <a:r>
              <a:rPr lang="en-US" altLang="en-US" sz="4400" kern="0" dirty="0">
                <a:solidFill>
                  <a:schemeClr val="bg1"/>
                </a:solidFill>
              </a:rPr>
              <a:t>“</a:t>
            </a:r>
            <a:r>
              <a:rPr lang="en-US" sz="4400" dirty="0">
                <a:solidFill>
                  <a:schemeClr val="bg1"/>
                </a:solidFill>
              </a:rPr>
              <a:t>As a result of this many of His </a:t>
            </a:r>
            <a:r>
              <a:rPr lang="en-US" sz="4400" b="1" u="sng" dirty="0">
                <a:solidFill>
                  <a:srgbClr val="FFFFCC"/>
                </a:solidFill>
              </a:rPr>
              <a:t>disciples withdrew</a:t>
            </a:r>
            <a:r>
              <a:rPr lang="en-US" sz="4400" dirty="0">
                <a:solidFill>
                  <a:schemeClr val="bg1"/>
                </a:solidFill>
              </a:rPr>
              <a:t> and were not walking with Him anymore.”</a:t>
            </a:r>
            <a:endParaRPr lang="en-US" altLang="en-US" sz="4400" kern="0" dirty="0">
              <a:solidFill>
                <a:schemeClr val="bg1"/>
              </a:solidFill>
            </a:endParaRPr>
          </a:p>
        </p:txBody>
      </p:sp>
    </p:spTree>
    <p:extLst>
      <p:ext uri="{BB962C8B-B14F-4D97-AF65-F5344CB8AC3E}">
        <p14:creationId xmlns:p14="http://schemas.microsoft.com/office/powerpoint/2010/main" val="932173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36423"/>
            <a:ext cx="8229600" cy="819379"/>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a. John 6:66</a:t>
            </a:r>
          </a:p>
        </p:txBody>
      </p:sp>
      <p:sp>
        <p:nvSpPr>
          <p:cNvPr id="124931" name="Content Placeholder 2"/>
          <p:cNvSpPr>
            <a:spLocks noGrp="1"/>
          </p:cNvSpPr>
          <p:nvPr>
            <p:ph idx="1"/>
          </p:nvPr>
        </p:nvSpPr>
        <p:spPr>
          <a:xfrm>
            <a:off x="226242" y="1160052"/>
            <a:ext cx="7130667" cy="5353870"/>
          </a:xfrm>
        </p:spPr>
        <p:txBody>
          <a:bodyPr/>
          <a:lstStyle/>
          <a:p>
            <a:pPr marL="574675" indent="-574675">
              <a:spcBef>
                <a:spcPts val="0"/>
              </a:spcBef>
              <a:spcAft>
                <a:spcPts val="1200"/>
              </a:spcAft>
              <a:buClr>
                <a:srgbClr val="66FFFF"/>
              </a:buClr>
              <a:buAutoNum type="arabicPeriod"/>
              <a:defRPr/>
            </a:pPr>
            <a:r>
              <a:rPr lang="en-US" altLang="en-US" sz="3000" dirty="0">
                <a:solidFill>
                  <a:schemeClr val="bg1"/>
                </a:solidFill>
              </a:rPr>
              <a:t>“Disciple” is not a technical term</a:t>
            </a:r>
          </a:p>
          <a:p>
            <a:pPr marL="574675" indent="-574675">
              <a:spcBef>
                <a:spcPts val="0"/>
              </a:spcBef>
              <a:spcAft>
                <a:spcPts val="1200"/>
              </a:spcAft>
              <a:buClr>
                <a:srgbClr val="66FFFF"/>
              </a:buClr>
              <a:buAutoNum type="arabicPeriod"/>
              <a:defRPr/>
            </a:pPr>
            <a:r>
              <a:rPr lang="en-US" altLang="en-US" sz="3000" dirty="0">
                <a:solidFill>
                  <a:schemeClr val="bg1"/>
                </a:solidFill>
              </a:rPr>
              <a:t>“Disciple” can refer to both saved and unsaved students under Christ’s teaching</a:t>
            </a:r>
          </a:p>
          <a:p>
            <a:pPr marL="574675" indent="-574675">
              <a:spcBef>
                <a:spcPts val="0"/>
              </a:spcBef>
              <a:spcAft>
                <a:spcPts val="1200"/>
              </a:spcAft>
              <a:buClr>
                <a:srgbClr val="66FFFF"/>
              </a:buClr>
              <a:buFont typeface="Arial" panose="020B0604020202020204" pitchFamily="34" charset="0"/>
              <a:buAutoNum type="arabicPeriod"/>
              <a:defRPr/>
            </a:pPr>
            <a:r>
              <a:rPr lang="en-US" altLang="en-US" sz="3000" dirty="0">
                <a:solidFill>
                  <a:schemeClr val="bg1"/>
                </a:solidFill>
              </a:rPr>
              <a:t>Examples</a:t>
            </a:r>
          </a:p>
          <a:p>
            <a:pPr marL="1027113" lvl="1" indent="-452438">
              <a:spcBef>
                <a:spcPts val="0"/>
              </a:spcBef>
              <a:spcAft>
                <a:spcPts val="1200"/>
              </a:spcAft>
              <a:buClr>
                <a:srgbClr val="66FFFF"/>
              </a:buClr>
              <a:buAutoNum type="alphaLcPeriod"/>
              <a:defRPr/>
            </a:pPr>
            <a:r>
              <a:rPr lang="en-US" altLang="en-US" sz="3000" dirty="0">
                <a:solidFill>
                  <a:schemeClr val="bg1"/>
                </a:solidFill>
              </a:rPr>
              <a:t>Matthew 7:21-23</a:t>
            </a:r>
          </a:p>
          <a:p>
            <a:pPr marL="1027113" lvl="1" indent="-452438">
              <a:spcBef>
                <a:spcPts val="0"/>
              </a:spcBef>
              <a:spcAft>
                <a:spcPts val="1200"/>
              </a:spcAft>
              <a:buClr>
                <a:srgbClr val="66FFFF"/>
              </a:buClr>
              <a:buAutoNum type="alphaLcPeriod"/>
              <a:defRPr/>
            </a:pPr>
            <a:r>
              <a:rPr lang="en-US" altLang="en-US" sz="3000" dirty="0">
                <a:solidFill>
                  <a:schemeClr val="bg1"/>
                </a:solidFill>
              </a:rPr>
              <a:t>Judas (Matt. 10:1-4; John 6:64, 71)</a:t>
            </a:r>
          </a:p>
          <a:p>
            <a:pPr marL="574675" indent="-574675">
              <a:spcBef>
                <a:spcPts val="0"/>
              </a:spcBef>
              <a:spcAft>
                <a:spcPts val="1200"/>
              </a:spcAft>
              <a:buClr>
                <a:srgbClr val="66FFFF"/>
              </a:buClr>
              <a:buFont typeface="Arial" panose="020B0604020202020204" pitchFamily="34" charset="0"/>
              <a:buAutoNum type="arabicPeriod"/>
              <a:defRPr/>
            </a:pPr>
            <a:r>
              <a:rPr lang="en-US" altLang="en-US" sz="3000" dirty="0">
                <a:solidFill>
                  <a:schemeClr val="bg1"/>
                </a:solidFill>
              </a:rPr>
              <a:t>False converts or those who never believed</a:t>
            </a:r>
          </a:p>
          <a:p>
            <a:pPr marL="574675" indent="-574675">
              <a:spcBef>
                <a:spcPts val="0"/>
              </a:spcBef>
              <a:spcAft>
                <a:spcPts val="1200"/>
              </a:spcAft>
              <a:buClr>
                <a:srgbClr val="66FFFF"/>
              </a:buClr>
              <a:buFont typeface="Arial" panose="020B0604020202020204" pitchFamily="34" charset="0"/>
              <a:buAutoNum type="arabicPeriod"/>
              <a:defRPr/>
            </a:pPr>
            <a:r>
              <a:rPr lang="en-US" altLang="en-US" sz="3000" dirty="0">
                <a:solidFill>
                  <a:schemeClr val="bg1"/>
                </a:solidFill>
              </a:rPr>
              <a:t>No mention of loss of salvation</a:t>
            </a:r>
          </a:p>
          <a:p>
            <a:pPr marL="742950" indent="-742950">
              <a:spcBef>
                <a:spcPts val="0"/>
              </a:spcBef>
              <a:spcAft>
                <a:spcPts val="1200"/>
              </a:spcAft>
              <a:buClr>
                <a:srgbClr val="66FFFF"/>
              </a:buClr>
              <a:buAutoNum type="arabicPeriod"/>
              <a:defRPr/>
            </a:pPr>
            <a:endParaRPr lang="en-US" altLang="en-US" sz="4000" dirty="0">
              <a:solidFill>
                <a:schemeClr val="bg1"/>
              </a:solidFill>
            </a:endParaRPr>
          </a:p>
        </p:txBody>
      </p:sp>
      <p:pic>
        <p:nvPicPr>
          <p:cNvPr id="5"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56910" y="1319955"/>
            <a:ext cx="1560944" cy="2128248"/>
          </a:xfrm>
          <a:prstGeom prst="rect">
            <a:avLst/>
          </a:prstGeom>
          <a:noFill/>
        </p:spPr>
      </p:pic>
    </p:spTree>
    <p:extLst>
      <p:ext uri="{BB962C8B-B14F-4D97-AF65-F5344CB8AC3E}">
        <p14:creationId xmlns:p14="http://schemas.microsoft.com/office/powerpoint/2010/main" val="34251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defRPr/>
            </a:pPr>
            <a:r>
              <a:rPr lang="en-US" altLang="en-US" b="1" dirty="0">
                <a:solidFill>
                  <a:srgbClr val="00FFFF"/>
                </a:solidFill>
              </a:rPr>
              <a:t>Soteriology Overview</a:t>
            </a:r>
          </a:p>
        </p:txBody>
      </p:sp>
      <p:sp>
        <p:nvSpPr>
          <p:cNvPr id="4" name="Title 1"/>
          <p:cNvSpPr txBox="1">
            <a:spLocks/>
          </p:cNvSpPr>
          <p:nvPr/>
        </p:nvSpPr>
        <p:spPr bwMode="auto">
          <a:xfrm>
            <a:off x="381000" y="2857501"/>
            <a:ext cx="83820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9" rIns="92075" bIns="46039"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857229" indent="-857229" eaLnBrk="1" hangingPunct="1">
              <a:lnSpc>
                <a:spcPct val="90000"/>
              </a:lnSpc>
              <a:spcBef>
                <a:spcPct val="20000"/>
              </a:spcBef>
              <a:defRPr/>
            </a:pPr>
            <a:r>
              <a:rPr lang="en-US" altLang="en-US" sz="3600" b="1" dirty="0">
                <a:solidFill>
                  <a:srgbClr val="FFFFCC"/>
                </a:solidFill>
                <a:effectLst>
                  <a:outerShdw blurRad="38100" dist="38100" dir="2700000" algn="tl">
                    <a:srgbClr val="000000">
                      <a:alpha val="43137"/>
                    </a:srgbClr>
                  </a:outerShdw>
                </a:effectLst>
              </a:rPr>
              <a:t>VII. Eternal Security </a:t>
            </a:r>
          </a:p>
        </p:txBody>
      </p:sp>
      <p:sp>
        <p:nvSpPr>
          <p:cNvPr id="6" name="Rectangle 5"/>
          <p:cNvSpPr/>
          <p:nvPr/>
        </p:nvSpPr>
        <p:spPr>
          <a:xfrm>
            <a:off x="2971800" y="1828801"/>
            <a:ext cx="3200400" cy="1046440"/>
          </a:xfrm>
          <a:prstGeom prst="rect">
            <a:avLst/>
          </a:prstGeom>
        </p:spPr>
        <p:txBody>
          <a:bodyPr wrap="square">
            <a:spAutoFit/>
          </a:bodyPr>
          <a:lstStyle/>
          <a:p>
            <a:r>
              <a:rPr lang="en-US" altLang="en-US" sz="4400" b="1" kern="0" dirty="0">
                <a:solidFill>
                  <a:srgbClr val="00FFFF"/>
                </a:solidFill>
                <a:effectLst>
                  <a:outerShdw blurRad="38100" dist="38100" dir="2700000" algn="tl">
                    <a:srgbClr val="000000">
                      <a:alpha val="43137"/>
                    </a:srgbClr>
                  </a:outerShdw>
                </a:effectLst>
                <a:latin typeface="Calibri"/>
                <a:ea typeface="+mj-ea"/>
                <a:cs typeface="+mj-cs"/>
              </a:rPr>
              <a:t>This Session</a:t>
            </a:r>
            <a:br>
              <a:rPr lang="en-US" altLang="en-US" sz="4400" b="1" kern="0" dirty="0">
                <a:solidFill>
                  <a:srgbClr val="00FFFF"/>
                </a:solidFill>
                <a:effectLst>
                  <a:outerShdw blurRad="38100" dist="38100" dir="2700000" algn="tl">
                    <a:srgbClr val="000000">
                      <a:alpha val="43137"/>
                    </a:srgbClr>
                  </a:outerShdw>
                </a:effectLst>
                <a:latin typeface="Calibri"/>
                <a:ea typeface="+mj-ea"/>
                <a:cs typeface="+mj-cs"/>
              </a:rPr>
            </a:br>
            <a:endParaRPr lang="en-US" kern="0" dirty="0">
              <a:solidFill>
                <a:sysClr val="windowText" lastClr="000000"/>
              </a:solidFill>
            </a:endParaRPr>
          </a:p>
        </p:txBody>
      </p:sp>
      <p:pic>
        <p:nvPicPr>
          <p:cNvPr id="7" name="Content Placeholder 6"/>
          <p:cNvPicPr>
            <a:picLocks noGrp="1" noChangeAspect="1" noChangeArrowheads="1"/>
          </p:cNvPicPr>
          <p:nvPr>
            <p:ph idx="4294967295"/>
          </p:nvPr>
        </p:nvPicPr>
        <p:blipFill>
          <a:blip r:embed="rId2" cstate="email">
            <a:extLst>
              <a:ext uri="{28A0092B-C50C-407E-A947-70E740481C1C}">
                <a14:useLocalDpi xmlns:a14="http://schemas.microsoft.com/office/drawing/2010/main"/>
              </a:ext>
            </a:extLst>
          </a:blip>
          <a:srcRect/>
          <a:stretch>
            <a:fillRect/>
          </a:stretch>
        </p:blipFill>
        <p:spPr>
          <a:xfrm flipH="1">
            <a:off x="3668195" y="4054477"/>
            <a:ext cx="1807617" cy="2498725"/>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60314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10207" y="239980"/>
            <a:ext cx="8586952" cy="461664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ea typeface="+mj-ea"/>
                <a:cs typeface="+mj-cs"/>
              </a:rPr>
              <a:t>Matt. 7:21-23 (NASB)</a:t>
            </a:r>
          </a:p>
          <a:p>
            <a:pPr algn="just">
              <a:spcBef>
                <a:spcPts val="600"/>
              </a:spcBef>
              <a:spcAft>
                <a:spcPts val="600"/>
              </a:spcAft>
            </a:pPr>
            <a:r>
              <a:rPr lang="en-US" altLang="en-US" sz="3000" kern="0" dirty="0">
                <a:solidFill>
                  <a:schemeClr val="bg1"/>
                </a:solidFill>
              </a:rPr>
              <a:t>“</a:t>
            </a:r>
            <a:r>
              <a:rPr lang="en-US" sz="3000" dirty="0">
                <a:solidFill>
                  <a:schemeClr val="bg1"/>
                </a:solidFill>
              </a:rPr>
              <a:t>Not everyone who says to Me, ‘Lord, Lord,’ will enter the kingdom of heaven, but he who does the will of My Father who is in heaven </a:t>
            </a:r>
            <a:r>
              <a:rPr lang="en-US" sz="3000" i="1" dirty="0">
                <a:solidFill>
                  <a:schemeClr val="bg1"/>
                </a:solidFill>
              </a:rPr>
              <a:t>will enter</a:t>
            </a:r>
            <a:r>
              <a:rPr lang="en-US" sz="3000" dirty="0">
                <a:solidFill>
                  <a:schemeClr val="bg1"/>
                </a:solidFill>
              </a:rPr>
              <a:t>. </a:t>
            </a:r>
            <a:r>
              <a:rPr lang="en-US" sz="3000" baseline="30000" dirty="0">
                <a:solidFill>
                  <a:schemeClr val="bg1"/>
                </a:solidFill>
              </a:rPr>
              <a:t>22 </a:t>
            </a:r>
            <a:r>
              <a:rPr lang="en-US" sz="3000" dirty="0">
                <a:solidFill>
                  <a:schemeClr val="bg1"/>
                </a:solidFill>
              </a:rPr>
              <a:t>Many will say to Me on that day, ‘Lord, Lord, did we not prophesy in Your name, and in Your name cast out demons, and in Your name perform many miracles?’ </a:t>
            </a:r>
            <a:r>
              <a:rPr lang="en-US" sz="3000" baseline="30000" dirty="0">
                <a:solidFill>
                  <a:schemeClr val="bg1"/>
                </a:solidFill>
              </a:rPr>
              <a:t>23 </a:t>
            </a:r>
            <a:r>
              <a:rPr lang="en-US" sz="3000" dirty="0">
                <a:solidFill>
                  <a:schemeClr val="bg1"/>
                </a:solidFill>
              </a:rPr>
              <a:t>And then I will declare to them, ‘I never knew you; </a:t>
            </a:r>
            <a:r>
              <a:rPr lang="en-US" sz="3000" cap="small" dirty="0">
                <a:solidFill>
                  <a:schemeClr val="bg1"/>
                </a:solidFill>
              </a:rPr>
              <a:t>depart from Me, you who practice lawlessness</a:t>
            </a:r>
            <a:r>
              <a:rPr lang="en-US" sz="3000" dirty="0">
                <a:solidFill>
                  <a:schemeClr val="bg1"/>
                </a:solidFill>
              </a:rPr>
              <a:t>.’”</a:t>
            </a:r>
            <a:endParaRPr lang="en-US" altLang="en-US" sz="3000" kern="0" dirty="0">
              <a:solidFill>
                <a:schemeClr val="bg1"/>
              </a:solidFill>
            </a:endParaRPr>
          </a:p>
        </p:txBody>
      </p:sp>
    </p:spTree>
    <p:extLst>
      <p:ext uri="{BB962C8B-B14F-4D97-AF65-F5344CB8AC3E}">
        <p14:creationId xmlns:p14="http://schemas.microsoft.com/office/powerpoint/2010/main" val="1925422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36423"/>
            <a:ext cx="8229600" cy="819379"/>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a. John 6:66</a:t>
            </a:r>
          </a:p>
        </p:txBody>
      </p:sp>
      <p:sp>
        <p:nvSpPr>
          <p:cNvPr id="124931" name="Content Placeholder 2"/>
          <p:cNvSpPr>
            <a:spLocks noGrp="1"/>
          </p:cNvSpPr>
          <p:nvPr>
            <p:ph idx="1"/>
          </p:nvPr>
        </p:nvSpPr>
        <p:spPr>
          <a:xfrm>
            <a:off x="226242" y="1160052"/>
            <a:ext cx="7130667" cy="5353870"/>
          </a:xfrm>
        </p:spPr>
        <p:txBody>
          <a:bodyPr/>
          <a:lstStyle/>
          <a:p>
            <a:pPr marL="574675" indent="-574675">
              <a:spcBef>
                <a:spcPts val="0"/>
              </a:spcBef>
              <a:spcAft>
                <a:spcPts val="1200"/>
              </a:spcAft>
              <a:buClr>
                <a:srgbClr val="66FFFF"/>
              </a:buClr>
              <a:buAutoNum type="arabicPeriod"/>
              <a:defRPr/>
            </a:pPr>
            <a:r>
              <a:rPr lang="en-US" altLang="en-US" sz="3000" dirty="0">
                <a:solidFill>
                  <a:schemeClr val="bg1"/>
                </a:solidFill>
              </a:rPr>
              <a:t>“Disciple” is not a technical term</a:t>
            </a:r>
          </a:p>
          <a:p>
            <a:pPr marL="574675" indent="-574675">
              <a:spcBef>
                <a:spcPts val="0"/>
              </a:spcBef>
              <a:spcAft>
                <a:spcPts val="1200"/>
              </a:spcAft>
              <a:buClr>
                <a:srgbClr val="66FFFF"/>
              </a:buClr>
              <a:buAutoNum type="arabicPeriod"/>
              <a:defRPr/>
            </a:pPr>
            <a:r>
              <a:rPr lang="en-US" altLang="en-US" sz="3000" dirty="0">
                <a:solidFill>
                  <a:schemeClr val="bg1"/>
                </a:solidFill>
              </a:rPr>
              <a:t>“Disciple” can refer to both saved and unsaved students under Christ’s teaching</a:t>
            </a:r>
          </a:p>
          <a:p>
            <a:pPr marL="574675" indent="-574675">
              <a:spcBef>
                <a:spcPts val="0"/>
              </a:spcBef>
              <a:spcAft>
                <a:spcPts val="1200"/>
              </a:spcAft>
              <a:buClr>
                <a:srgbClr val="66FFFF"/>
              </a:buClr>
              <a:buFont typeface="Arial" panose="020B0604020202020204" pitchFamily="34" charset="0"/>
              <a:buAutoNum type="arabicPeriod"/>
              <a:defRPr/>
            </a:pPr>
            <a:r>
              <a:rPr lang="en-US" altLang="en-US" sz="3000" dirty="0">
                <a:solidFill>
                  <a:schemeClr val="bg1"/>
                </a:solidFill>
              </a:rPr>
              <a:t>Examples</a:t>
            </a:r>
          </a:p>
          <a:p>
            <a:pPr marL="1027113" lvl="1" indent="-452438">
              <a:spcBef>
                <a:spcPts val="0"/>
              </a:spcBef>
              <a:spcAft>
                <a:spcPts val="1200"/>
              </a:spcAft>
              <a:buClr>
                <a:srgbClr val="66FFFF"/>
              </a:buClr>
              <a:buAutoNum type="alphaLcPeriod"/>
              <a:defRPr/>
            </a:pPr>
            <a:r>
              <a:rPr lang="en-US" altLang="en-US" sz="3000" dirty="0">
                <a:solidFill>
                  <a:schemeClr val="bg1"/>
                </a:solidFill>
              </a:rPr>
              <a:t>Matthew 7:21-23</a:t>
            </a:r>
          </a:p>
          <a:p>
            <a:pPr marL="1027113" lvl="1" indent="-452438">
              <a:spcBef>
                <a:spcPts val="0"/>
              </a:spcBef>
              <a:spcAft>
                <a:spcPts val="1200"/>
              </a:spcAft>
              <a:buClr>
                <a:srgbClr val="66FFFF"/>
              </a:buClr>
              <a:buAutoNum type="alphaLcPeriod"/>
              <a:defRPr/>
            </a:pPr>
            <a:r>
              <a:rPr lang="en-US" altLang="en-US" sz="3000" dirty="0">
                <a:solidFill>
                  <a:schemeClr val="bg1"/>
                </a:solidFill>
              </a:rPr>
              <a:t>Judas (Matt. 10:1-4; John 6:64, 71)</a:t>
            </a:r>
          </a:p>
          <a:p>
            <a:pPr marL="574675" indent="-574675">
              <a:spcBef>
                <a:spcPts val="0"/>
              </a:spcBef>
              <a:spcAft>
                <a:spcPts val="1200"/>
              </a:spcAft>
              <a:buClr>
                <a:srgbClr val="66FFFF"/>
              </a:buClr>
              <a:buFont typeface="Arial" panose="020B0604020202020204" pitchFamily="34" charset="0"/>
              <a:buAutoNum type="arabicPeriod"/>
              <a:defRPr/>
            </a:pPr>
            <a:r>
              <a:rPr lang="en-US" altLang="en-US" sz="3000" dirty="0">
                <a:solidFill>
                  <a:schemeClr val="bg1"/>
                </a:solidFill>
              </a:rPr>
              <a:t>False converts or those who never believed</a:t>
            </a:r>
          </a:p>
          <a:p>
            <a:pPr marL="574675" indent="-574675">
              <a:spcBef>
                <a:spcPts val="0"/>
              </a:spcBef>
              <a:spcAft>
                <a:spcPts val="1200"/>
              </a:spcAft>
              <a:buClr>
                <a:srgbClr val="66FFFF"/>
              </a:buClr>
              <a:buFont typeface="Arial" panose="020B0604020202020204" pitchFamily="34" charset="0"/>
              <a:buAutoNum type="arabicPeriod"/>
              <a:defRPr/>
            </a:pPr>
            <a:r>
              <a:rPr lang="en-US" altLang="en-US" sz="3000" dirty="0">
                <a:solidFill>
                  <a:schemeClr val="bg1"/>
                </a:solidFill>
              </a:rPr>
              <a:t>No mention of loss of salvation</a:t>
            </a:r>
          </a:p>
          <a:p>
            <a:pPr marL="742950" indent="-742950">
              <a:spcBef>
                <a:spcPts val="0"/>
              </a:spcBef>
              <a:spcAft>
                <a:spcPts val="1200"/>
              </a:spcAft>
              <a:buClr>
                <a:srgbClr val="66FFFF"/>
              </a:buClr>
              <a:buAutoNum type="arabicPeriod"/>
              <a:defRPr/>
            </a:pPr>
            <a:endParaRPr lang="en-US" altLang="en-US" sz="4000" dirty="0">
              <a:solidFill>
                <a:schemeClr val="bg1"/>
              </a:solidFill>
            </a:endParaRPr>
          </a:p>
        </p:txBody>
      </p:sp>
      <p:pic>
        <p:nvPicPr>
          <p:cNvPr id="5"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56910" y="1319955"/>
            <a:ext cx="1560944" cy="2128248"/>
          </a:xfrm>
          <a:prstGeom prst="rect">
            <a:avLst/>
          </a:prstGeom>
          <a:noFill/>
        </p:spPr>
      </p:pic>
    </p:spTree>
    <p:extLst>
      <p:ext uri="{BB962C8B-B14F-4D97-AF65-F5344CB8AC3E}">
        <p14:creationId xmlns:p14="http://schemas.microsoft.com/office/powerpoint/2010/main" val="529348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64704"/>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3. Passages From John’s Gospel</a:t>
            </a:r>
          </a:p>
        </p:txBody>
      </p:sp>
      <p:sp>
        <p:nvSpPr>
          <p:cNvPr id="124931" name="Content Placeholder 2"/>
          <p:cNvSpPr>
            <a:spLocks noGrp="1"/>
          </p:cNvSpPr>
          <p:nvPr>
            <p:ph idx="1"/>
          </p:nvPr>
        </p:nvSpPr>
        <p:spPr>
          <a:xfrm>
            <a:off x="651571" y="1600199"/>
            <a:ext cx="4257318" cy="4487778"/>
          </a:xfrm>
        </p:spPr>
        <p:txBody>
          <a:bodyPr/>
          <a:lstStyle/>
          <a:p>
            <a:pPr marL="514350" indent="-514350">
              <a:spcBef>
                <a:spcPts val="0"/>
              </a:spcBef>
              <a:spcAft>
                <a:spcPts val="2400"/>
              </a:spcAft>
              <a:buClr>
                <a:srgbClr val="66FFFF"/>
              </a:buClr>
              <a:buFont typeface="Arial" panose="020B0604020202020204" pitchFamily="34" charset="0"/>
              <a:buAutoNum type="alphaLcPeriod"/>
              <a:defRPr/>
            </a:pPr>
            <a:r>
              <a:rPr lang="en-US" altLang="en-US" sz="3600" dirty="0">
                <a:solidFill>
                  <a:schemeClr val="bg1"/>
                </a:solidFill>
              </a:rPr>
              <a:t>John 6:66</a:t>
            </a:r>
          </a:p>
          <a:p>
            <a:pPr marL="514350" indent="-514350">
              <a:spcBef>
                <a:spcPts val="0"/>
              </a:spcBef>
              <a:spcAft>
                <a:spcPts val="2400"/>
              </a:spcAft>
              <a:buClr>
                <a:srgbClr val="66FFFF"/>
              </a:buClr>
              <a:buFont typeface="Arial" panose="020B0604020202020204" pitchFamily="34" charset="0"/>
              <a:buAutoNum type="alphaLcPeriod"/>
              <a:defRPr/>
            </a:pPr>
            <a:r>
              <a:rPr lang="en-US" altLang="en-US" sz="3600" b="1" u="sng" dirty="0">
                <a:solidFill>
                  <a:srgbClr val="FFFFCC"/>
                </a:solidFill>
              </a:rPr>
              <a:t>John 15:6</a:t>
            </a:r>
          </a:p>
          <a:p>
            <a:pPr marL="514350" indent="-514350">
              <a:spcBef>
                <a:spcPts val="0"/>
              </a:spcBef>
              <a:spcAft>
                <a:spcPts val="2400"/>
              </a:spcAft>
              <a:buClr>
                <a:srgbClr val="66FFFF"/>
              </a:buClr>
              <a:buFont typeface="Arial" panose="020B0604020202020204" pitchFamily="34" charset="0"/>
              <a:buAutoNum type="alphaLcPeriod"/>
              <a:defRPr/>
            </a:pPr>
            <a:r>
              <a:rPr lang="en-US" altLang="en-US" sz="3600" dirty="0">
                <a:solidFill>
                  <a:schemeClr val="bg1"/>
                </a:solidFill>
              </a:rPr>
              <a:t>John 20:30-31</a:t>
            </a:r>
          </a:p>
        </p:txBody>
      </p:sp>
      <p:pic>
        <p:nvPicPr>
          <p:cNvPr id="5"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46558" y="1720827"/>
            <a:ext cx="2843224" cy="3876554"/>
          </a:xfrm>
          <a:prstGeom prst="rect">
            <a:avLst/>
          </a:prstGeom>
          <a:noFill/>
        </p:spPr>
      </p:pic>
    </p:spTree>
    <p:extLst>
      <p:ext uri="{BB962C8B-B14F-4D97-AF65-F5344CB8AC3E}">
        <p14:creationId xmlns:p14="http://schemas.microsoft.com/office/powerpoint/2010/main" val="1938417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322744"/>
            <a:ext cx="8586952" cy="4308872"/>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ea typeface="+mj-ea"/>
                <a:cs typeface="+mj-cs"/>
              </a:rPr>
              <a:t>John 15:6 (NASB)</a:t>
            </a:r>
          </a:p>
          <a:p>
            <a:pPr algn="just">
              <a:spcBef>
                <a:spcPts val="600"/>
              </a:spcBef>
              <a:spcAft>
                <a:spcPts val="600"/>
              </a:spcAft>
            </a:pPr>
            <a:r>
              <a:rPr lang="en-US" altLang="en-US" sz="4400" kern="0" dirty="0">
                <a:solidFill>
                  <a:schemeClr val="bg1"/>
                </a:solidFill>
              </a:rPr>
              <a:t>“</a:t>
            </a:r>
            <a:r>
              <a:rPr lang="en-US" sz="4400" dirty="0">
                <a:solidFill>
                  <a:schemeClr val="bg1"/>
                </a:solidFill>
              </a:rPr>
              <a:t>If anyone does not abide in Me, he is thrown away as a </a:t>
            </a:r>
            <a:r>
              <a:rPr lang="en-US" sz="4400" b="1" u="sng" dirty="0">
                <a:solidFill>
                  <a:srgbClr val="FFFFCC"/>
                </a:solidFill>
              </a:rPr>
              <a:t>branch</a:t>
            </a:r>
            <a:r>
              <a:rPr lang="en-US" sz="4400" dirty="0">
                <a:solidFill>
                  <a:schemeClr val="bg1"/>
                </a:solidFill>
              </a:rPr>
              <a:t> and dries up; and they gather them, and cast them into the </a:t>
            </a:r>
            <a:r>
              <a:rPr lang="en-US" sz="4400" b="1" u="sng" dirty="0">
                <a:solidFill>
                  <a:srgbClr val="FFFFCC"/>
                </a:solidFill>
              </a:rPr>
              <a:t>fire</a:t>
            </a:r>
            <a:r>
              <a:rPr lang="en-US" sz="4400" dirty="0">
                <a:solidFill>
                  <a:schemeClr val="bg1"/>
                </a:solidFill>
              </a:rPr>
              <a:t> and they are </a:t>
            </a:r>
            <a:r>
              <a:rPr lang="en-US" sz="4400" b="1" u="sng" dirty="0">
                <a:solidFill>
                  <a:srgbClr val="FFFFCC"/>
                </a:solidFill>
              </a:rPr>
              <a:t>burned</a:t>
            </a:r>
            <a:r>
              <a:rPr lang="en-US" sz="4400" dirty="0">
                <a:solidFill>
                  <a:schemeClr val="bg1"/>
                </a:solidFill>
              </a:rPr>
              <a:t>.”</a:t>
            </a:r>
            <a:endParaRPr lang="en-US" altLang="en-US" sz="4400" kern="0" dirty="0">
              <a:solidFill>
                <a:schemeClr val="bg1"/>
              </a:solidFill>
            </a:endParaRPr>
          </a:p>
        </p:txBody>
      </p:sp>
    </p:spTree>
    <p:extLst>
      <p:ext uri="{BB962C8B-B14F-4D97-AF65-F5344CB8AC3E}">
        <p14:creationId xmlns:p14="http://schemas.microsoft.com/office/powerpoint/2010/main" val="932173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64704"/>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b. John 15:6</a:t>
            </a:r>
          </a:p>
        </p:txBody>
      </p:sp>
      <p:sp>
        <p:nvSpPr>
          <p:cNvPr id="124931" name="Content Placeholder 2"/>
          <p:cNvSpPr>
            <a:spLocks noGrp="1"/>
          </p:cNvSpPr>
          <p:nvPr>
            <p:ph idx="1"/>
          </p:nvPr>
        </p:nvSpPr>
        <p:spPr>
          <a:xfrm>
            <a:off x="113073" y="1147617"/>
            <a:ext cx="8917854" cy="5215476"/>
          </a:xfrm>
        </p:spPr>
        <p:txBody>
          <a:bodyPr/>
          <a:lstStyle/>
          <a:p>
            <a:pPr marL="461963" indent="-461963">
              <a:spcBef>
                <a:spcPts val="0"/>
              </a:spcBef>
              <a:spcAft>
                <a:spcPts val="1200"/>
              </a:spcAft>
              <a:buClr>
                <a:srgbClr val="66FFFF"/>
              </a:buClr>
              <a:buAutoNum type="arabicPeriod"/>
              <a:defRPr/>
            </a:pPr>
            <a:r>
              <a:rPr lang="en-US" altLang="en-US" sz="2800" dirty="0">
                <a:solidFill>
                  <a:schemeClr val="bg1"/>
                </a:solidFill>
              </a:rPr>
              <a:t>Context-John 15:1-8</a:t>
            </a:r>
          </a:p>
          <a:p>
            <a:pPr marL="461963" indent="-461963">
              <a:spcBef>
                <a:spcPts val="0"/>
              </a:spcBef>
              <a:spcAft>
                <a:spcPts val="1200"/>
              </a:spcAft>
              <a:buClr>
                <a:srgbClr val="66FFFF"/>
              </a:buClr>
              <a:buAutoNum type="arabicPeriod"/>
              <a:defRPr/>
            </a:pPr>
            <a:r>
              <a:rPr lang="en-US" altLang="en-US" sz="2800" dirty="0">
                <a:solidFill>
                  <a:schemeClr val="bg1"/>
                </a:solidFill>
              </a:rPr>
              <a:t>Saved audience</a:t>
            </a:r>
          </a:p>
          <a:p>
            <a:pPr marL="914400" lvl="1" indent="-452438">
              <a:spcBef>
                <a:spcPts val="0"/>
              </a:spcBef>
              <a:spcAft>
                <a:spcPts val="1200"/>
              </a:spcAft>
              <a:buClr>
                <a:srgbClr val="66FFFF"/>
              </a:buClr>
              <a:buAutoNum type="alphaLcPeriod"/>
              <a:defRPr/>
            </a:pPr>
            <a:r>
              <a:rPr lang="en-US" altLang="en-US" dirty="0">
                <a:solidFill>
                  <a:schemeClr val="bg1"/>
                </a:solidFill>
              </a:rPr>
              <a:t>“In me” (John 15:2; 14:11)</a:t>
            </a:r>
          </a:p>
          <a:p>
            <a:pPr marL="914400" lvl="1" indent="-452438">
              <a:spcBef>
                <a:spcPts val="0"/>
              </a:spcBef>
              <a:spcAft>
                <a:spcPts val="1200"/>
              </a:spcAft>
              <a:buClr>
                <a:srgbClr val="66FFFF"/>
              </a:buClr>
              <a:buAutoNum type="alphaLcPeriod"/>
              <a:defRPr/>
            </a:pPr>
            <a:r>
              <a:rPr lang="en-US" altLang="en-US" dirty="0">
                <a:solidFill>
                  <a:schemeClr val="bg1"/>
                </a:solidFill>
              </a:rPr>
              <a:t>“Clean” (John 15:3; 13:10-11)</a:t>
            </a:r>
          </a:p>
          <a:p>
            <a:pPr marL="914400" lvl="1" indent="-452438">
              <a:spcBef>
                <a:spcPts val="0"/>
              </a:spcBef>
              <a:spcAft>
                <a:spcPts val="1200"/>
              </a:spcAft>
              <a:buClr>
                <a:srgbClr val="66FFFF"/>
              </a:buClr>
              <a:buAutoNum type="alphaLcPeriod"/>
              <a:defRPr/>
            </a:pPr>
            <a:r>
              <a:rPr lang="en-US" altLang="en-US" dirty="0">
                <a:solidFill>
                  <a:schemeClr val="bg1"/>
                </a:solidFill>
              </a:rPr>
              <a:t>Judas’ departure (John 13:29-31)</a:t>
            </a:r>
          </a:p>
          <a:p>
            <a:pPr marL="461963" indent="-461963">
              <a:spcBef>
                <a:spcPts val="0"/>
              </a:spcBef>
              <a:spcAft>
                <a:spcPts val="1200"/>
              </a:spcAft>
              <a:buClr>
                <a:srgbClr val="66FFFF"/>
              </a:buClr>
              <a:buFont typeface="Arial" panose="020B0604020202020204" pitchFamily="34" charset="0"/>
              <a:buAutoNum type="arabicPeriod"/>
              <a:defRPr/>
            </a:pPr>
            <a:r>
              <a:rPr lang="en-US" altLang="en-US" sz="2800" dirty="0">
                <a:solidFill>
                  <a:schemeClr val="bg1"/>
                </a:solidFill>
              </a:rPr>
              <a:t>Abiding (vss. 4, 5, 7) and fruit bearing (vss. 2, 4, 5, 8, 16)</a:t>
            </a:r>
          </a:p>
          <a:p>
            <a:pPr marL="461963" indent="-461963">
              <a:spcBef>
                <a:spcPts val="0"/>
              </a:spcBef>
              <a:spcAft>
                <a:spcPts val="1200"/>
              </a:spcAft>
              <a:buClr>
                <a:srgbClr val="66FFFF"/>
              </a:buClr>
              <a:buFont typeface="Arial" panose="020B0604020202020204" pitchFamily="34" charset="0"/>
              <a:buAutoNum type="arabicPeriod"/>
              <a:defRPr/>
            </a:pPr>
            <a:r>
              <a:rPr lang="en-US" altLang="en-US" sz="2800" dirty="0">
                <a:solidFill>
                  <a:schemeClr val="bg1"/>
                </a:solidFill>
              </a:rPr>
              <a:t>Men (not God) cast the branches into the fire (vs. 6)</a:t>
            </a:r>
          </a:p>
          <a:p>
            <a:pPr marL="461963" indent="-461963">
              <a:spcBef>
                <a:spcPts val="0"/>
              </a:spcBef>
              <a:spcAft>
                <a:spcPts val="1200"/>
              </a:spcAft>
              <a:buClr>
                <a:srgbClr val="66FFFF"/>
              </a:buClr>
              <a:buFont typeface="Arial" panose="020B0604020202020204" pitchFamily="34" charset="0"/>
              <a:buAutoNum type="arabicPeriod"/>
              <a:defRPr/>
            </a:pPr>
            <a:r>
              <a:rPr lang="en-US" altLang="en-US" sz="2800" dirty="0">
                <a:solidFill>
                  <a:schemeClr val="bg1"/>
                </a:solidFill>
              </a:rPr>
              <a:t>“Fire” not always hell (1 Cor. 3:15; Heb. 6:8; 1 Pet. 1:6-7)</a:t>
            </a:r>
          </a:p>
          <a:p>
            <a:pPr marL="461963" indent="-461963">
              <a:spcBef>
                <a:spcPts val="0"/>
              </a:spcBef>
              <a:spcAft>
                <a:spcPts val="1200"/>
              </a:spcAft>
              <a:buClr>
                <a:srgbClr val="66FFFF"/>
              </a:buClr>
              <a:buFont typeface="Arial" panose="020B0604020202020204" pitchFamily="34" charset="0"/>
              <a:buAutoNum type="arabicPeriod"/>
              <a:defRPr/>
            </a:pPr>
            <a:r>
              <a:rPr lang="en-US" altLang="en-US" sz="2800" dirty="0">
                <a:solidFill>
                  <a:schemeClr val="bg1"/>
                </a:solidFill>
              </a:rPr>
              <a:t>Pruning to bear more fruit (John 15:2; Heb. 12:5-11)</a:t>
            </a:r>
          </a:p>
          <a:p>
            <a:pPr marL="742950" indent="-742950">
              <a:spcBef>
                <a:spcPts val="0"/>
              </a:spcBef>
              <a:spcAft>
                <a:spcPts val="1200"/>
              </a:spcAft>
              <a:buClr>
                <a:srgbClr val="66FFFF"/>
              </a:buClr>
              <a:buNone/>
              <a:defRPr/>
            </a:pPr>
            <a:endParaRPr lang="en-US" altLang="en-US" sz="4000" dirty="0">
              <a:solidFill>
                <a:schemeClr val="bg1"/>
              </a:solidFill>
            </a:endParaRPr>
          </a:p>
        </p:txBody>
      </p:sp>
      <p:pic>
        <p:nvPicPr>
          <p:cNvPr id="6"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56910" y="1319955"/>
            <a:ext cx="1560944" cy="2128248"/>
          </a:xfrm>
          <a:prstGeom prst="rect">
            <a:avLst/>
          </a:prstGeom>
          <a:noFill/>
        </p:spPr>
      </p:pic>
    </p:spTree>
    <p:extLst>
      <p:ext uri="{BB962C8B-B14F-4D97-AF65-F5344CB8AC3E}">
        <p14:creationId xmlns:p14="http://schemas.microsoft.com/office/powerpoint/2010/main" val="34251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1181" y="228600"/>
            <a:ext cx="8281638" cy="64008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74963" y="173454"/>
            <a:ext cx="6194073" cy="6511092"/>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64704"/>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3. Passages From John’s Gospel</a:t>
            </a:r>
          </a:p>
        </p:txBody>
      </p:sp>
      <p:sp>
        <p:nvSpPr>
          <p:cNvPr id="124931" name="Content Placeholder 2"/>
          <p:cNvSpPr>
            <a:spLocks noGrp="1"/>
          </p:cNvSpPr>
          <p:nvPr>
            <p:ph idx="1"/>
          </p:nvPr>
        </p:nvSpPr>
        <p:spPr>
          <a:xfrm>
            <a:off x="651571" y="1600199"/>
            <a:ext cx="4257318" cy="4487778"/>
          </a:xfrm>
        </p:spPr>
        <p:txBody>
          <a:bodyPr/>
          <a:lstStyle/>
          <a:p>
            <a:pPr marL="514350" indent="-514350">
              <a:spcBef>
                <a:spcPts val="0"/>
              </a:spcBef>
              <a:spcAft>
                <a:spcPts val="2400"/>
              </a:spcAft>
              <a:buClr>
                <a:srgbClr val="66FFFF"/>
              </a:buClr>
              <a:buFont typeface="Arial" panose="020B0604020202020204" pitchFamily="34" charset="0"/>
              <a:buAutoNum type="alphaLcPeriod"/>
              <a:defRPr/>
            </a:pPr>
            <a:r>
              <a:rPr lang="en-US" altLang="en-US" sz="3600" dirty="0">
                <a:solidFill>
                  <a:schemeClr val="bg1"/>
                </a:solidFill>
              </a:rPr>
              <a:t>John 6:66</a:t>
            </a:r>
          </a:p>
          <a:p>
            <a:pPr marL="514350" indent="-514350">
              <a:spcBef>
                <a:spcPts val="0"/>
              </a:spcBef>
              <a:spcAft>
                <a:spcPts val="2400"/>
              </a:spcAft>
              <a:buClr>
                <a:srgbClr val="66FFFF"/>
              </a:buClr>
              <a:buFont typeface="Arial" panose="020B0604020202020204" pitchFamily="34" charset="0"/>
              <a:buAutoNum type="alphaLcPeriod"/>
              <a:defRPr/>
            </a:pPr>
            <a:r>
              <a:rPr lang="en-US" altLang="en-US" sz="3600" dirty="0">
                <a:solidFill>
                  <a:schemeClr val="bg1"/>
                </a:solidFill>
              </a:rPr>
              <a:t>John 15:6</a:t>
            </a:r>
          </a:p>
          <a:p>
            <a:pPr marL="514350" indent="-514350">
              <a:spcBef>
                <a:spcPts val="0"/>
              </a:spcBef>
              <a:spcAft>
                <a:spcPts val="2400"/>
              </a:spcAft>
              <a:buClr>
                <a:srgbClr val="66FFFF"/>
              </a:buClr>
              <a:buFont typeface="Arial" panose="020B0604020202020204" pitchFamily="34" charset="0"/>
              <a:buAutoNum type="alphaLcPeriod"/>
              <a:defRPr/>
            </a:pPr>
            <a:r>
              <a:rPr lang="en-US" altLang="en-US" sz="3600" b="1" u="sng" dirty="0">
                <a:solidFill>
                  <a:srgbClr val="FFFFCC"/>
                </a:solidFill>
              </a:rPr>
              <a:t>John 20:30-31</a:t>
            </a:r>
          </a:p>
        </p:txBody>
      </p:sp>
      <p:pic>
        <p:nvPicPr>
          <p:cNvPr id="5"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46558" y="1720827"/>
            <a:ext cx="2843224" cy="3876554"/>
          </a:xfrm>
          <a:prstGeom prst="rect">
            <a:avLst/>
          </a:prstGeom>
          <a:noFill/>
        </p:spPr>
      </p:pic>
    </p:spTree>
    <p:extLst>
      <p:ext uri="{BB962C8B-B14F-4D97-AF65-F5344CB8AC3E}">
        <p14:creationId xmlns:p14="http://schemas.microsoft.com/office/powerpoint/2010/main" val="38117834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idx="4294967295"/>
          </p:nvPr>
        </p:nvSpPr>
        <p:spPr>
          <a:xfrm>
            <a:off x="2819400" y="274638"/>
            <a:ext cx="3505200" cy="801687"/>
          </a:xfrm>
        </p:spPr>
        <p:txBody>
          <a:bodyPr/>
          <a:lstStyle/>
          <a:p>
            <a:r>
              <a:rPr lang="en-US" altLang="en-US" sz="4000" dirty="0">
                <a:solidFill>
                  <a:srgbClr val="00FFFF"/>
                </a:solidFill>
                <a:effectLst>
                  <a:outerShdw blurRad="38100" dist="38100" dir="2700000" algn="tl">
                    <a:srgbClr val="000000">
                      <a:alpha val="43137"/>
                    </a:srgbClr>
                  </a:outerShdw>
                </a:effectLst>
                <a:latin typeface="+mn-lt"/>
              </a:rPr>
              <a:t>John 20:30-31</a:t>
            </a:r>
          </a:p>
        </p:txBody>
      </p:sp>
      <p:sp>
        <p:nvSpPr>
          <p:cNvPr id="27650" name="Rectangle 3"/>
          <p:cNvSpPr>
            <a:spLocks noGrp="1"/>
          </p:cNvSpPr>
          <p:nvPr>
            <p:ph type="body" idx="4294967295"/>
          </p:nvPr>
        </p:nvSpPr>
        <p:spPr>
          <a:xfrm>
            <a:off x="3810000" y="1219200"/>
            <a:ext cx="5257800" cy="4724400"/>
          </a:xfrm>
        </p:spPr>
        <p:txBody>
          <a:bodyPr/>
          <a:lstStyle/>
          <a:p>
            <a:pPr marL="0" indent="0" algn="just">
              <a:buFont typeface="Wingdings" pitchFamily="2" charset="2"/>
              <a:buNone/>
              <a:defRPr/>
            </a:pPr>
            <a:r>
              <a:rPr lang="en-US" sz="3000" dirty="0">
                <a:solidFill>
                  <a:schemeClr val="bg1"/>
                </a:solidFill>
                <a:cs typeface="Arial" pitchFamily="34" charset="0"/>
              </a:rPr>
              <a:t>“Therefore many other signs Jesus also performed in the presence of the disciples, which are not written in this book; but these have been written so that you may believe that Jesus is the Christ, the Son of God; and that </a:t>
            </a:r>
            <a:r>
              <a:rPr lang="en-US" sz="3000" b="1" u="sng" dirty="0">
                <a:solidFill>
                  <a:srgbClr val="FFFFCC"/>
                </a:solidFill>
              </a:rPr>
              <a:t>believing</a:t>
            </a:r>
            <a:r>
              <a:rPr lang="en-US" sz="3000" dirty="0">
                <a:solidFill>
                  <a:schemeClr val="bg1"/>
                </a:solidFill>
                <a:cs typeface="Arial" pitchFamily="34" charset="0"/>
              </a:rPr>
              <a:t> you may have life in His name.”</a:t>
            </a:r>
          </a:p>
        </p:txBody>
      </p:sp>
      <p:pic>
        <p:nvPicPr>
          <p:cNvPr id="5126" name="Picture 6" descr="http://www.maggiesnotebook.com/wp-content/uploads/2011/08/Apostle_John_35.jpg"/>
          <p:cNvPicPr>
            <a:picLocks noChangeAspect="1" noChangeArrowheads="1"/>
          </p:cNvPicPr>
          <p:nvPr/>
        </p:nvPicPr>
        <p:blipFill>
          <a:blip r:embed="rId2" cstate="print">
            <a:extLst/>
          </a:blip>
          <a:srcRect/>
          <a:stretch>
            <a:fillRect/>
          </a:stretch>
        </p:blipFill>
        <p:spPr bwMode="auto">
          <a:xfrm>
            <a:off x="381000" y="1609724"/>
            <a:ext cx="3072834" cy="3724276"/>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2357094" y="235675"/>
            <a:ext cx="4429812" cy="838200"/>
          </a:xfrm>
        </p:spPr>
        <p:txBody>
          <a:bodyPr/>
          <a:lstStyle/>
          <a:p>
            <a:pPr algn="ctr"/>
            <a:r>
              <a:rPr lang="en-US" dirty="0">
                <a:solidFill>
                  <a:srgbClr val="00FFFF"/>
                </a:solidFill>
                <a:effectLst>
                  <a:outerShdw blurRad="38100" dist="38100" dir="2700000" algn="tl">
                    <a:srgbClr val="000000">
                      <a:alpha val="43137"/>
                    </a:srgbClr>
                  </a:outerShdw>
                </a:effectLst>
                <a:latin typeface="+mn-lt"/>
              </a:rPr>
              <a:t>Believing Forever?</a:t>
            </a:r>
          </a:p>
        </p:txBody>
      </p:sp>
      <p:sp>
        <p:nvSpPr>
          <p:cNvPr id="47107" name="Rectangle 3"/>
          <p:cNvSpPr>
            <a:spLocks noGrp="1" noChangeArrowheads="1"/>
          </p:cNvSpPr>
          <p:nvPr>
            <p:ph type="body" idx="4294967295"/>
          </p:nvPr>
        </p:nvSpPr>
        <p:spPr>
          <a:xfrm>
            <a:off x="228600" y="1150070"/>
            <a:ext cx="8686800" cy="4034672"/>
          </a:xfrm>
        </p:spPr>
        <p:txBody>
          <a:bodyPr/>
          <a:lstStyle/>
          <a:p>
            <a:pPr marL="0" indent="0" algn="just">
              <a:buFont typeface="Wingdings" pitchFamily="2" charset="2"/>
              <a:buNone/>
              <a:defRPr/>
            </a:pPr>
            <a:r>
              <a:rPr lang="en-US" dirty="0">
                <a:solidFill>
                  <a:schemeClr val="bg1"/>
                </a:solidFill>
              </a:rPr>
              <a:t>“The aspectual force of the present </a:t>
            </a:r>
            <a:r>
              <a:rPr lang="en-US" i="1" dirty="0">
                <a:solidFill>
                  <a:schemeClr val="bg1"/>
                </a:solidFill>
              </a:rPr>
              <a:t>ho </a:t>
            </a:r>
            <a:r>
              <a:rPr lang="en-US" i="1" dirty="0" err="1">
                <a:solidFill>
                  <a:schemeClr val="bg1"/>
                </a:solidFill>
              </a:rPr>
              <a:t>pisteuōn</a:t>
            </a:r>
            <a:r>
              <a:rPr lang="en-US" dirty="0">
                <a:solidFill>
                  <a:schemeClr val="bg1"/>
                </a:solidFill>
              </a:rPr>
              <a:t> seems to be in contrast with </a:t>
            </a:r>
            <a:r>
              <a:rPr lang="en-US" i="1" dirty="0">
                <a:solidFill>
                  <a:schemeClr val="bg1"/>
                </a:solidFill>
              </a:rPr>
              <a:t>ho </a:t>
            </a:r>
            <a:r>
              <a:rPr lang="en-US" i="1" dirty="0" err="1">
                <a:solidFill>
                  <a:schemeClr val="bg1"/>
                </a:solidFill>
              </a:rPr>
              <a:t>pisteusas</a:t>
            </a:r>
            <a:r>
              <a:rPr lang="en-US" dirty="0">
                <a:solidFill>
                  <a:schemeClr val="bg1"/>
                </a:solidFill>
              </a:rPr>
              <a:t>…The present was the tense of choice most likely because the NT writers by and large saw </a:t>
            </a:r>
            <a:r>
              <a:rPr lang="en-US" sz="3000" b="1" i="1" u="sng" dirty="0">
                <a:solidFill>
                  <a:srgbClr val="FFFFCC"/>
                </a:solidFill>
              </a:rPr>
              <a:t>continual</a:t>
            </a:r>
            <a:r>
              <a:rPr lang="en-US" b="1" u="sng" dirty="0">
                <a:solidFill>
                  <a:schemeClr val="bg1"/>
                </a:solidFill>
              </a:rPr>
              <a:t> </a:t>
            </a:r>
            <a:r>
              <a:rPr lang="en-US" sz="3000" b="1" u="sng" dirty="0">
                <a:solidFill>
                  <a:srgbClr val="FFFFCC"/>
                </a:solidFill>
              </a:rPr>
              <a:t>belief as a necessary condition of salvation</a:t>
            </a:r>
            <a:r>
              <a:rPr lang="en-US" dirty="0">
                <a:solidFill>
                  <a:schemeClr val="bg1"/>
                </a:solidFill>
              </a:rPr>
              <a:t>. Along these lines, it seems significant that the promise of salvation is almost always given to </a:t>
            </a:r>
            <a:r>
              <a:rPr lang="en-US" i="1" dirty="0">
                <a:solidFill>
                  <a:schemeClr val="bg1"/>
                </a:solidFill>
              </a:rPr>
              <a:t>ho </a:t>
            </a:r>
            <a:r>
              <a:rPr lang="en-US" i="1" dirty="0" err="1">
                <a:solidFill>
                  <a:schemeClr val="bg1"/>
                </a:solidFill>
              </a:rPr>
              <a:t>pisteuōn</a:t>
            </a:r>
            <a:r>
              <a:rPr lang="en-US" dirty="0">
                <a:solidFill>
                  <a:schemeClr val="bg1"/>
                </a:solidFill>
              </a:rPr>
              <a:t>, almost never to </a:t>
            </a:r>
            <a:r>
              <a:rPr lang="en-US" i="1" dirty="0">
                <a:solidFill>
                  <a:schemeClr val="bg1"/>
                </a:solidFill>
              </a:rPr>
              <a:t>ho </a:t>
            </a:r>
            <a:r>
              <a:rPr lang="en-US" i="1" dirty="0" err="1">
                <a:solidFill>
                  <a:schemeClr val="bg1"/>
                </a:solidFill>
              </a:rPr>
              <a:t>pisteusas</a:t>
            </a:r>
            <a:r>
              <a:rPr lang="en-US" dirty="0">
                <a:solidFill>
                  <a:schemeClr val="bg1"/>
                </a:solidFill>
              </a:rPr>
              <a:t>…”</a:t>
            </a:r>
            <a:endParaRPr lang="en-US" dirty="0">
              <a:solidFill>
                <a:schemeClr val="bg1"/>
              </a:solidFill>
              <a:effectLst/>
            </a:endParaRPr>
          </a:p>
        </p:txBody>
      </p:sp>
      <p:sp>
        <p:nvSpPr>
          <p:cNvPr id="54276" name="TextBox 4"/>
          <p:cNvSpPr txBox="1">
            <a:spLocks noChangeArrowheads="1"/>
          </p:cNvSpPr>
          <p:nvPr/>
        </p:nvSpPr>
        <p:spPr bwMode="auto">
          <a:xfrm>
            <a:off x="433633" y="6178955"/>
            <a:ext cx="8276734" cy="584775"/>
          </a:xfrm>
          <a:prstGeom prst="rect">
            <a:avLst/>
          </a:prstGeom>
          <a:noFill/>
          <a:ln w="9525">
            <a:noFill/>
            <a:miter lim="800000"/>
            <a:headEnd/>
            <a:tailEnd/>
          </a:ln>
        </p:spPr>
        <p:txBody>
          <a:bodyPr wrap="square">
            <a:spAutoFit/>
          </a:bodyPr>
          <a:lstStyle/>
          <a:p>
            <a:pPr algn="ctr"/>
            <a:r>
              <a:rPr lang="en-US" sz="1600" dirty="0">
                <a:solidFill>
                  <a:schemeClr val="bg1"/>
                </a:solidFill>
              </a:rPr>
              <a:t>Daniel B. Wallace, </a:t>
            </a:r>
            <a:r>
              <a:rPr lang="en-US" sz="1600" i="1" dirty="0">
                <a:solidFill>
                  <a:schemeClr val="bg1"/>
                </a:solidFill>
              </a:rPr>
              <a:t>Greek Grammar Beyond the Basics: An Exegetical Syntax of the New Testament with Scripture, Subject, and Greek Word Indexes</a:t>
            </a:r>
            <a:r>
              <a:rPr lang="en-US" sz="1600" dirty="0">
                <a:solidFill>
                  <a:schemeClr val="bg1"/>
                </a:solidFill>
              </a:rPr>
              <a:t> (Grand Rapids: </a:t>
            </a:r>
            <a:r>
              <a:rPr lang="en-US" sz="1600" dirty="0" err="1">
                <a:solidFill>
                  <a:schemeClr val="bg1"/>
                </a:solidFill>
              </a:rPr>
              <a:t>Zondervan</a:t>
            </a:r>
            <a:r>
              <a:rPr lang="en-US" sz="1600" dirty="0">
                <a:solidFill>
                  <a:schemeClr val="bg1"/>
                </a:solidFill>
              </a:rPr>
              <a:t>, 1996), 621, n. 22.</a:t>
            </a:r>
          </a:p>
        </p:txBody>
      </p:sp>
      <p:pic>
        <p:nvPicPr>
          <p:cNvPr id="54277" name="Picture 2"/>
          <p:cNvPicPr>
            <a:picLocks noChangeAspect="1" noChangeArrowheads="1"/>
          </p:cNvPicPr>
          <p:nvPr/>
        </p:nvPicPr>
        <p:blipFill>
          <a:blip r:embed="rId2" cstate="print"/>
          <a:srcRect/>
          <a:stretch>
            <a:fillRect/>
          </a:stretch>
        </p:blipFill>
        <p:spPr bwMode="auto">
          <a:xfrm>
            <a:off x="8169275" y="0"/>
            <a:ext cx="974725" cy="12954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FFFF"/>
                </a:solidFill>
                <a:latin typeface="+mn-lt"/>
              </a:rPr>
              <a:t>Definition of Eternal Security</a:t>
            </a:r>
          </a:p>
        </p:txBody>
      </p:sp>
      <p:sp>
        <p:nvSpPr>
          <p:cNvPr id="3" name="Content Placeholder 2"/>
          <p:cNvSpPr>
            <a:spLocks noGrp="1"/>
          </p:cNvSpPr>
          <p:nvPr>
            <p:ph idx="1"/>
          </p:nvPr>
        </p:nvSpPr>
        <p:spPr/>
        <p:txBody>
          <a:bodyPr/>
          <a:lstStyle/>
          <a:p>
            <a:pPr marL="0" indent="0" algn="just">
              <a:buNone/>
            </a:pPr>
            <a:r>
              <a:rPr lang="en-US" dirty="0">
                <a:solidFill>
                  <a:schemeClr val="bg1"/>
                </a:solidFill>
              </a:rPr>
              <a:t>“Eternal Security means that those who have been </a:t>
            </a:r>
            <a:r>
              <a:rPr lang="en-US" i="1" dirty="0">
                <a:solidFill>
                  <a:schemeClr val="bg1"/>
                </a:solidFill>
              </a:rPr>
              <a:t>genuinely saved</a:t>
            </a:r>
            <a:r>
              <a:rPr lang="en-US" dirty="0">
                <a:solidFill>
                  <a:schemeClr val="bg1"/>
                </a:solidFill>
              </a:rPr>
              <a:t> </a:t>
            </a:r>
            <a:r>
              <a:rPr lang="en-US" b="1" dirty="0">
                <a:solidFill>
                  <a:srgbClr val="FFFFCC"/>
                </a:solidFill>
                <a:effectLst>
                  <a:outerShdw blurRad="38100" dist="38100" dir="2700000" algn="tl">
                    <a:srgbClr val="000000">
                      <a:alpha val="43137"/>
                    </a:srgbClr>
                  </a:outerShdw>
                </a:effectLst>
                <a:latin typeface="+mj-lt"/>
                <a:ea typeface="+mj-ea"/>
                <a:cs typeface="+mj-cs"/>
              </a:rPr>
              <a:t>by God’s grace through faith alone in Christ alone </a:t>
            </a:r>
            <a:r>
              <a:rPr lang="en-US" dirty="0">
                <a:solidFill>
                  <a:schemeClr val="bg1"/>
                </a:solidFill>
              </a:rPr>
              <a:t>shall never be in danger of God’s condemnation or loss of salvation but God’s grace and power keep them forever saved and secure.”</a:t>
            </a:r>
          </a:p>
        </p:txBody>
      </p:sp>
      <p:sp>
        <p:nvSpPr>
          <p:cNvPr id="4" name="TextBox 3"/>
          <p:cNvSpPr txBox="1"/>
          <p:nvPr/>
        </p:nvSpPr>
        <p:spPr>
          <a:xfrm>
            <a:off x="1238250" y="6359690"/>
            <a:ext cx="6762750" cy="369332"/>
          </a:xfrm>
          <a:prstGeom prst="rect">
            <a:avLst/>
          </a:prstGeom>
          <a:noFill/>
        </p:spPr>
        <p:txBody>
          <a:bodyPr wrap="square" rtlCol="0">
            <a:spAutoFit/>
          </a:bodyPr>
          <a:lstStyle/>
          <a:p>
            <a:pPr algn="ctr"/>
            <a:r>
              <a:rPr lang="en-US" dirty="0">
                <a:solidFill>
                  <a:schemeClr val="bg1"/>
                </a:solidFill>
              </a:rPr>
              <a:t>Dennis Rokser, </a:t>
            </a:r>
            <a:r>
              <a:rPr lang="en-US" i="1" dirty="0">
                <a:solidFill>
                  <a:schemeClr val="bg1"/>
                </a:solidFill>
              </a:rPr>
              <a:t>Shall Never Perish Forever</a:t>
            </a:r>
            <a:r>
              <a:rPr lang="en-US" dirty="0">
                <a:solidFill>
                  <a:schemeClr val="bg1"/>
                </a:solidFill>
              </a:rPr>
              <a:t>, p. 11</a:t>
            </a:r>
          </a:p>
        </p:txBody>
      </p:sp>
      <p:pic>
        <p:nvPicPr>
          <p:cNvPr id="1026" name="Picture 2" descr="dennis-roks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5575" y="142286"/>
            <a:ext cx="1097280" cy="1097280"/>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6888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64704"/>
            <a:ext cx="8229600" cy="743964"/>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c. John 20:30-31</a:t>
            </a:r>
          </a:p>
        </p:txBody>
      </p:sp>
      <p:sp>
        <p:nvSpPr>
          <p:cNvPr id="124931" name="Content Placeholder 2"/>
          <p:cNvSpPr>
            <a:spLocks noGrp="1"/>
          </p:cNvSpPr>
          <p:nvPr>
            <p:ph idx="1"/>
          </p:nvPr>
        </p:nvSpPr>
        <p:spPr>
          <a:xfrm>
            <a:off x="131975" y="1101435"/>
            <a:ext cx="8898904" cy="5384206"/>
          </a:xfrm>
        </p:spPr>
        <p:txBody>
          <a:bodyPr/>
          <a:lstStyle/>
          <a:p>
            <a:pPr marL="461963" indent="-461963">
              <a:spcBef>
                <a:spcPts val="0"/>
              </a:spcBef>
              <a:spcAft>
                <a:spcPts val="1200"/>
              </a:spcAft>
              <a:buClr>
                <a:srgbClr val="66FFFF"/>
              </a:buClr>
              <a:buAutoNum type="arabicPeriod"/>
              <a:defRPr/>
            </a:pPr>
            <a:r>
              <a:rPr lang="en-US" altLang="en-US" sz="2700" dirty="0">
                <a:solidFill>
                  <a:schemeClr val="bg1"/>
                </a:solidFill>
              </a:rPr>
              <a:t>Present tense participle “believing”-John 3:16, 18; 5:24</a:t>
            </a:r>
          </a:p>
          <a:p>
            <a:pPr marL="461963" indent="-461963">
              <a:spcBef>
                <a:spcPts val="0"/>
              </a:spcBef>
              <a:spcAft>
                <a:spcPts val="1200"/>
              </a:spcAft>
              <a:buClr>
                <a:srgbClr val="66FFFF"/>
              </a:buClr>
              <a:buAutoNum type="arabicPeriod"/>
              <a:defRPr/>
            </a:pPr>
            <a:r>
              <a:rPr lang="en-US" altLang="en-US" sz="2700" dirty="0">
                <a:solidFill>
                  <a:schemeClr val="bg1"/>
                </a:solidFill>
              </a:rPr>
              <a:t>Abuse of the present tense</a:t>
            </a:r>
          </a:p>
          <a:p>
            <a:pPr marL="461963" indent="-461963">
              <a:spcBef>
                <a:spcPts val="0"/>
              </a:spcBef>
              <a:spcAft>
                <a:spcPts val="1200"/>
              </a:spcAft>
              <a:buClr>
                <a:srgbClr val="66FFFF"/>
              </a:buClr>
              <a:buAutoNum type="arabicPeriod"/>
              <a:defRPr/>
            </a:pPr>
            <a:r>
              <a:rPr lang="en-US" altLang="en-US" sz="2700" dirty="0">
                <a:solidFill>
                  <a:schemeClr val="bg1"/>
                </a:solidFill>
              </a:rPr>
              <a:t>Present tense does not always require continual behavior</a:t>
            </a:r>
          </a:p>
          <a:p>
            <a:pPr marL="461963" indent="-461963">
              <a:spcBef>
                <a:spcPts val="0"/>
              </a:spcBef>
              <a:spcAft>
                <a:spcPts val="1200"/>
              </a:spcAft>
              <a:buClr>
                <a:srgbClr val="66FFFF"/>
              </a:buClr>
              <a:buAutoNum type="arabicPeriod"/>
              <a:defRPr/>
            </a:pPr>
            <a:r>
              <a:rPr lang="en-US" altLang="en-US" sz="2700" dirty="0">
                <a:solidFill>
                  <a:schemeClr val="bg1"/>
                </a:solidFill>
              </a:rPr>
              <a:t>Mark 6:14</a:t>
            </a:r>
          </a:p>
          <a:p>
            <a:pPr marL="914400" lvl="1" indent="-452438">
              <a:spcBef>
                <a:spcPts val="0"/>
              </a:spcBef>
              <a:spcAft>
                <a:spcPts val="1200"/>
              </a:spcAft>
              <a:buClr>
                <a:srgbClr val="66FFFF"/>
              </a:buClr>
              <a:buAutoNum type="alphaLcPeriod"/>
              <a:defRPr/>
            </a:pPr>
            <a:r>
              <a:rPr lang="en-US" altLang="en-US" sz="2700" dirty="0">
                <a:solidFill>
                  <a:schemeClr val="bg1"/>
                </a:solidFill>
              </a:rPr>
              <a:t>John the “baptizer”</a:t>
            </a:r>
          </a:p>
          <a:p>
            <a:pPr marL="914400" lvl="1" indent="-452438">
              <a:spcBef>
                <a:spcPts val="0"/>
              </a:spcBef>
              <a:spcAft>
                <a:spcPts val="1200"/>
              </a:spcAft>
              <a:buClr>
                <a:srgbClr val="66FFFF"/>
              </a:buClr>
              <a:buAutoNum type="alphaLcPeriod"/>
              <a:defRPr/>
            </a:pPr>
            <a:r>
              <a:rPr lang="en-US" altLang="en-US" sz="2700" dirty="0">
                <a:solidFill>
                  <a:schemeClr val="bg1"/>
                </a:solidFill>
              </a:rPr>
              <a:t>John already dead!</a:t>
            </a:r>
          </a:p>
          <a:p>
            <a:pPr marL="914400" lvl="1" indent="-452438">
              <a:spcBef>
                <a:spcPts val="0"/>
              </a:spcBef>
              <a:spcAft>
                <a:spcPts val="1200"/>
              </a:spcAft>
              <a:buClr>
                <a:srgbClr val="66FFFF"/>
              </a:buClr>
              <a:buAutoNum type="alphaLcPeriod"/>
              <a:defRPr/>
            </a:pPr>
            <a:r>
              <a:rPr lang="en-US" altLang="en-US" sz="2700" dirty="0">
                <a:solidFill>
                  <a:schemeClr val="bg1"/>
                </a:solidFill>
              </a:rPr>
              <a:t>Not describing continual baptizing</a:t>
            </a:r>
          </a:p>
          <a:p>
            <a:pPr marL="914400" lvl="1" indent="-452438">
              <a:spcBef>
                <a:spcPts val="0"/>
              </a:spcBef>
              <a:spcAft>
                <a:spcPts val="1200"/>
              </a:spcAft>
              <a:buClr>
                <a:srgbClr val="66FFFF"/>
              </a:buClr>
              <a:buAutoNum type="alphaLcPeriod"/>
              <a:defRPr/>
            </a:pPr>
            <a:r>
              <a:rPr lang="en-US" altLang="en-US" sz="2700" dirty="0">
                <a:solidFill>
                  <a:schemeClr val="bg1"/>
                </a:solidFill>
              </a:rPr>
              <a:t>Just describing him</a:t>
            </a:r>
          </a:p>
          <a:p>
            <a:pPr marL="461963" indent="-461963">
              <a:spcBef>
                <a:spcPts val="0"/>
              </a:spcBef>
              <a:spcAft>
                <a:spcPts val="1200"/>
              </a:spcAft>
              <a:buClr>
                <a:srgbClr val="66FFFF"/>
              </a:buClr>
              <a:buFont typeface="Arial" panose="020B0604020202020204" pitchFamily="34" charset="0"/>
              <a:buAutoNum type="arabicPeriod"/>
              <a:defRPr/>
            </a:pPr>
            <a:r>
              <a:rPr lang="en-US" altLang="en-US" sz="2700" dirty="0">
                <a:solidFill>
                  <a:schemeClr val="bg1"/>
                </a:solidFill>
              </a:rPr>
              <a:t>How many times doe you have to </a:t>
            </a:r>
            <a:r>
              <a:rPr lang="en-US" altLang="en-US" sz="2700" b="1" u="sng" dirty="0">
                <a:solidFill>
                  <a:srgbClr val="FFFFCC"/>
                </a:solidFill>
              </a:rPr>
              <a:t>MURDER</a:t>
            </a:r>
            <a:r>
              <a:rPr lang="en-US" altLang="en-US" sz="2700" dirty="0">
                <a:solidFill>
                  <a:schemeClr val="bg1"/>
                </a:solidFill>
              </a:rPr>
              <a:t> before you are a </a:t>
            </a:r>
            <a:r>
              <a:rPr lang="en-US" altLang="en-US" sz="2700" b="1" u="sng" dirty="0">
                <a:solidFill>
                  <a:srgbClr val="FFFFCC"/>
                </a:solidFill>
              </a:rPr>
              <a:t>MURDERER</a:t>
            </a:r>
            <a:r>
              <a:rPr lang="en-US" altLang="en-US" sz="2700" dirty="0">
                <a:solidFill>
                  <a:schemeClr val="bg1"/>
                </a:solidFill>
              </a:rPr>
              <a:t>? Once! Same with a FISHERMAN &amp; BELIEVER</a:t>
            </a:r>
          </a:p>
        </p:txBody>
      </p:sp>
      <p:pic>
        <p:nvPicPr>
          <p:cNvPr id="5"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25775" y="2764538"/>
            <a:ext cx="1860839" cy="2537135"/>
          </a:xfrm>
          <a:prstGeom prst="rect">
            <a:avLst/>
          </a:prstGeom>
          <a:noFill/>
        </p:spPr>
      </p:pic>
    </p:spTree>
    <p:extLst>
      <p:ext uri="{BB962C8B-B14F-4D97-AF65-F5344CB8AC3E}">
        <p14:creationId xmlns:p14="http://schemas.microsoft.com/office/powerpoint/2010/main" val="34251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85800" y="237243"/>
            <a:ext cx="7772400" cy="1143000"/>
          </a:xfrm>
        </p:spPr>
        <p:txBody>
          <a:bodyPr/>
          <a:lstStyle/>
          <a:p>
            <a:pPr algn="ctr"/>
            <a:r>
              <a:rPr lang="en-US" sz="3600" dirty="0">
                <a:solidFill>
                  <a:srgbClr val="00FFFF"/>
                </a:solidFill>
                <a:effectLst>
                  <a:outerShdw blurRad="38100" dist="38100" dir="2700000" algn="tl">
                    <a:srgbClr val="000000">
                      <a:alpha val="43137"/>
                    </a:srgbClr>
                  </a:outerShdw>
                </a:effectLst>
                <a:latin typeface="+mn-lt"/>
              </a:rPr>
              <a:t>Present Tense Participle </a:t>
            </a:r>
            <a:r>
              <a:rPr lang="en-US" sz="3600" u="sng" dirty="0">
                <a:solidFill>
                  <a:srgbClr val="FFFFCC"/>
                </a:solidFill>
                <a:latin typeface="+mn-lt"/>
                <a:ea typeface="+mn-ea"/>
                <a:cs typeface="+mn-cs"/>
              </a:rPr>
              <a:t>Does Not </a:t>
            </a:r>
            <a:r>
              <a:rPr lang="en-US" sz="3600" dirty="0">
                <a:solidFill>
                  <a:srgbClr val="00FFFF"/>
                </a:solidFill>
                <a:effectLst>
                  <a:outerShdw blurRad="38100" dist="38100" dir="2700000" algn="tl">
                    <a:srgbClr val="000000">
                      <a:alpha val="43137"/>
                    </a:srgbClr>
                  </a:outerShdw>
                </a:effectLst>
                <a:latin typeface="+mn-lt"/>
              </a:rPr>
              <a:t>Always Mean Forever</a:t>
            </a:r>
          </a:p>
        </p:txBody>
      </p:sp>
      <p:sp>
        <p:nvSpPr>
          <p:cNvPr id="3" name="Content Placeholder 2"/>
          <p:cNvSpPr>
            <a:spLocks noGrp="1"/>
          </p:cNvSpPr>
          <p:nvPr>
            <p:ph idx="1"/>
          </p:nvPr>
        </p:nvSpPr>
        <p:spPr>
          <a:xfrm>
            <a:off x="1234911" y="1602556"/>
            <a:ext cx="2875175" cy="4213781"/>
          </a:xfrm>
        </p:spPr>
        <p:txBody>
          <a:bodyPr/>
          <a:lstStyle/>
          <a:p>
            <a:pPr>
              <a:buClr>
                <a:srgbClr val="66FFFF"/>
              </a:buClr>
              <a:defRPr/>
            </a:pPr>
            <a:r>
              <a:rPr lang="en-US" sz="3000" dirty="0">
                <a:solidFill>
                  <a:schemeClr val="bg1"/>
                </a:solidFill>
              </a:rPr>
              <a:t>John 4:13</a:t>
            </a:r>
          </a:p>
          <a:p>
            <a:pPr>
              <a:buClr>
                <a:srgbClr val="66FFFF"/>
              </a:buClr>
              <a:defRPr/>
            </a:pPr>
            <a:r>
              <a:rPr lang="en-US" sz="3000" dirty="0">
                <a:solidFill>
                  <a:schemeClr val="bg1"/>
                </a:solidFill>
              </a:rPr>
              <a:t>John 4:26</a:t>
            </a:r>
          </a:p>
          <a:p>
            <a:pPr>
              <a:buClr>
                <a:srgbClr val="66FFFF"/>
              </a:buClr>
              <a:defRPr/>
            </a:pPr>
            <a:r>
              <a:rPr lang="en-US" sz="3000" dirty="0">
                <a:solidFill>
                  <a:schemeClr val="bg1"/>
                </a:solidFill>
              </a:rPr>
              <a:t>John 4:36</a:t>
            </a:r>
          </a:p>
          <a:p>
            <a:pPr>
              <a:buClr>
                <a:srgbClr val="66FFFF"/>
              </a:buClr>
              <a:defRPr/>
            </a:pPr>
            <a:r>
              <a:rPr lang="en-US" sz="3000" dirty="0">
                <a:solidFill>
                  <a:schemeClr val="bg1"/>
                </a:solidFill>
              </a:rPr>
              <a:t>John 5:3</a:t>
            </a:r>
          </a:p>
          <a:p>
            <a:pPr>
              <a:buClr>
                <a:srgbClr val="66FFFF"/>
              </a:buClr>
              <a:defRPr/>
            </a:pPr>
            <a:r>
              <a:rPr lang="en-US" sz="3000" dirty="0">
                <a:solidFill>
                  <a:schemeClr val="bg1"/>
                </a:solidFill>
              </a:rPr>
              <a:t>John 5:24</a:t>
            </a:r>
          </a:p>
          <a:p>
            <a:pPr>
              <a:buClr>
                <a:srgbClr val="66FFFF"/>
              </a:buClr>
              <a:defRPr/>
            </a:pPr>
            <a:r>
              <a:rPr lang="en-US" sz="3000" dirty="0">
                <a:solidFill>
                  <a:schemeClr val="bg1"/>
                </a:solidFill>
              </a:rPr>
              <a:t>John 6:14</a:t>
            </a:r>
          </a:p>
          <a:p>
            <a:pPr>
              <a:buClr>
                <a:srgbClr val="66FFFF"/>
              </a:buClr>
              <a:defRPr/>
            </a:pPr>
            <a:r>
              <a:rPr lang="en-US" sz="3000" dirty="0">
                <a:solidFill>
                  <a:schemeClr val="bg1"/>
                </a:solidFill>
              </a:rPr>
              <a:t>John 11:26</a:t>
            </a:r>
          </a:p>
          <a:p>
            <a:pPr>
              <a:buClr>
                <a:srgbClr val="66FFFF"/>
              </a:buClr>
              <a:defRPr/>
            </a:pPr>
            <a:r>
              <a:rPr lang="en-US" sz="3000" dirty="0">
                <a:solidFill>
                  <a:schemeClr val="bg1"/>
                </a:solidFill>
              </a:rPr>
              <a:t>Mark 6:14</a:t>
            </a:r>
          </a:p>
        </p:txBody>
      </p:sp>
      <p:pic>
        <p:nvPicPr>
          <p:cNvPr id="4" name="Picture 6" descr="http://www.maggiesnotebook.com/wp-content/uploads/2011/08/Apostle_John_35.jpg"/>
          <p:cNvPicPr>
            <a:picLocks noChangeAspect="1" noChangeArrowheads="1"/>
          </p:cNvPicPr>
          <p:nvPr/>
        </p:nvPicPr>
        <p:blipFill>
          <a:blip r:embed="rId2" cstate="print">
            <a:extLst/>
          </a:blip>
          <a:srcRect/>
          <a:stretch>
            <a:fillRect/>
          </a:stretch>
        </p:blipFill>
        <p:spPr bwMode="auto">
          <a:xfrm>
            <a:off x="4795886" y="1905000"/>
            <a:ext cx="3072834" cy="3724276"/>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56325" name="TextBox 4"/>
          <p:cNvSpPr txBox="1">
            <a:spLocks noChangeArrowheads="1"/>
          </p:cNvSpPr>
          <p:nvPr/>
        </p:nvSpPr>
        <p:spPr bwMode="auto">
          <a:xfrm>
            <a:off x="762000" y="6096000"/>
            <a:ext cx="7772400" cy="584200"/>
          </a:xfrm>
          <a:prstGeom prst="rect">
            <a:avLst/>
          </a:prstGeom>
          <a:noFill/>
          <a:ln w="9525">
            <a:noFill/>
            <a:miter lim="800000"/>
            <a:headEnd/>
            <a:tailEnd/>
          </a:ln>
        </p:spPr>
        <p:txBody>
          <a:bodyPr>
            <a:spAutoFit/>
          </a:bodyPr>
          <a:lstStyle/>
          <a:p>
            <a:pPr algn="ctr"/>
            <a:r>
              <a:rPr lang="en-US" sz="1600" dirty="0">
                <a:solidFill>
                  <a:schemeClr val="bg1"/>
                </a:solidFill>
              </a:rPr>
              <a:t>Bob Wilkin, “The One Who Believes: Is Continuous Faith Required to be Born Again?,” online: </a:t>
            </a:r>
            <a:r>
              <a:rPr lang="en-US" sz="1600" u="sng" dirty="0">
                <a:solidFill>
                  <a:schemeClr val="bg1"/>
                </a:solidFill>
              </a:rPr>
              <a:t>http://www.faithalone.org/magazine/y2006/06jf1.html</a:t>
            </a:r>
            <a:r>
              <a:rPr lang="en-US" sz="1600" dirty="0">
                <a:solidFill>
                  <a:schemeClr val="bg1"/>
                </a:solidFill>
              </a:rPr>
              <a:t>, accessed 06 May 2015.</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64704"/>
            <a:ext cx="8229600" cy="836731"/>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c. John 20:30-31</a:t>
            </a:r>
          </a:p>
        </p:txBody>
      </p:sp>
      <p:sp>
        <p:nvSpPr>
          <p:cNvPr id="124931" name="Content Placeholder 2"/>
          <p:cNvSpPr>
            <a:spLocks noGrp="1"/>
          </p:cNvSpPr>
          <p:nvPr>
            <p:ph idx="1"/>
          </p:nvPr>
        </p:nvSpPr>
        <p:spPr>
          <a:xfrm>
            <a:off x="127262" y="1101434"/>
            <a:ext cx="8889476" cy="4714903"/>
          </a:xfrm>
        </p:spPr>
        <p:txBody>
          <a:bodyPr/>
          <a:lstStyle/>
          <a:p>
            <a:pPr marL="461963" indent="-461963">
              <a:spcBef>
                <a:spcPts val="0"/>
              </a:spcBef>
              <a:spcAft>
                <a:spcPts val="2400"/>
              </a:spcAft>
              <a:buClr>
                <a:srgbClr val="66FFFF"/>
              </a:buClr>
              <a:buAutoNum type="arabicPeriod"/>
              <a:defRPr/>
            </a:pPr>
            <a:r>
              <a:rPr lang="en-US" altLang="en-US" sz="2800" dirty="0">
                <a:solidFill>
                  <a:schemeClr val="bg1"/>
                </a:solidFill>
              </a:rPr>
              <a:t>Does not preclude ongoing faith but does not require it</a:t>
            </a:r>
          </a:p>
          <a:p>
            <a:pPr marL="461963" indent="-461963">
              <a:spcBef>
                <a:spcPts val="0"/>
              </a:spcBef>
              <a:spcAft>
                <a:spcPts val="2400"/>
              </a:spcAft>
              <a:buClr>
                <a:srgbClr val="66FFFF"/>
              </a:buClr>
              <a:buAutoNum type="arabicPeriod"/>
              <a:defRPr/>
            </a:pPr>
            <a:r>
              <a:rPr lang="en-US" altLang="en-US" sz="2800" dirty="0">
                <a:solidFill>
                  <a:schemeClr val="bg1"/>
                </a:solidFill>
              </a:rPr>
              <a:t>Other verb forms also used to describe belief 		(John 8:30-31)</a:t>
            </a:r>
          </a:p>
          <a:p>
            <a:pPr marL="461963" indent="-461963">
              <a:spcBef>
                <a:spcPts val="0"/>
              </a:spcBef>
              <a:spcAft>
                <a:spcPts val="2400"/>
              </a:spcAft>
              <a:buClr>
                <a:srgbClr val="66FFFF"/>
              </a:buClr>
              <a:buAutoNum type="arabicPeriod"/>
              <a:defRPr/>
            </a:pPr>
            <a:r>
              <a:rPr lang="en-US" altLang="en-US" sz="2800" dirty="0">
                <a:solidFill>
                  <a:schemeClr val="bg1"/>
                </a:solidFill>
              </a:rPr>
              <a:t>It is possible for a Christian to struggle with faith</a:t>
            </a:r>
          </a:p>
          <a:p>
            <a:pPr marL="914400" lvl="1" indent="-452438">
              <a:spcBef>
                <a:spcPts val="0"/>
              </a:spcBef>
              <a:spcAft>
                <a:spcPts val="2400"/>
              </a:spcAft>
              <a:buClr>
                <a:srgbClr val="66FFFF"/>
              </a:buClr>
              <a:buFont typeface="+mj-lt"/>
              <a:buAutoNum type="alphaLcPeriod"/>
              <a:defRPr/>
            </a:pPr>
            <a:r>
              <a:rPr lang="en-US" altLang="en-US" dirty="0">
                <a:solidFill>
                  <a:schemeClr val="bg1"/>
                </a:solidFill>
              </a:rPr>
              <a:t>a. 2 Tim. 2:13 – “faithless” = unbelieving</a:t>
            </a:r>
          </a:p>
          <a:p>
            <a:pPr marL="914400" lvl="1" indent="-452438">
              <a:spcBef>
                <a:spcPts val="0"/>
              </a:spcBef>
              <a:spcAft>
                <a:spcPts val="2400"/>
              </a:spcAft>
              <a:buClr>
                <a:srgbClr val="66FFFF"/>
              </a:buClr>
              <a:buFont typeface="+mj-lt"/>
              <a:buAutoNum type="alphaLcPeriod"/>
              <a:defRPr/>
            </a:pPr>
            <a:r>
              <a:rPr lang="en-US" altLang="en-US" dirty="0">
                <a:solidFill>
                  <a:schemeClr val="bg1"/>
                </a:solidFill>
              </a:rPr>
              <a:t>b. Jas. 1:5-8</a:t>
            </a:r>
          </a:p>
          <a:p>
            <a:pPr marL="914400" lvl="1" indent="-452438">
              <a:spcBef>
                <a:spcPts val="0"/>
              </a:spcBef>
              <a:spcAft>
                <a:spcPts val="2400"/>
              </a:spcAft>
              <a:buClr>
                <a:srgbClr val="66FFFF"/>
              </a:buClr>
              <a:buFont typeface="+mj-lt"/>
              <a:buAutoNum type="alphaLcPeriod"/>
              <a:defRPr/>
            </a:pPr>
            <a:r>
              <a:rPr lang="en-US" altLang="en-US" dirty="0">
                <a:solidFill>
                  <a:schemeClr val="bg1"/>
                </a:solidFill>
              </a:rPr>
              <a:t>c. Peter’s sinking and three-fold denial</a:t>
            </a:r>
          </a:p>
          <a:p>
            <a:pPr marL="742950" indent="-742950">
              <a:spcBef>
                <a:spcPts val="0"/>
              </a:spcBef>
              <a:spcAft>
                <a:spcPts val="1200"/>
              </a:spcAft>
              <a:buClr>
                <a:srgbClr val="66FFFF"/>
              </a:buClr>
              <a:buNone/>
              <a:defRPr/>
            </a:pPr>
            <a:endParaRPr lang="en-US" altLang="en-US" sz="4000" dirty="0">
              <a:solidFill>
                <a:schemeClr val="bg1"/>
              </a:solidFill>
            </a:endParaRPr>
          </a:p>
        </p:txBody>
      </p:sp>
      <p:pic>
        <p:nvPicPr>
          <p:cNvPr id="5"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89089" y="4551007"/>
            <a:ext cx="1431633" cy="1951940"/>
          </a:xfrm>
          <a:prstGeom prst="rect">
            <a:avLst/>
          </a:prstGeom>
          <a:noFill/>
        </p:spPr>
      </p:pic>
    </p:spTree>
    <p:extLst>
      <p:ext uri="{BB962C8B-B14F-4D97-AF65-F5344CB8AC3E}">
        <p14:creationId xmlns:p14="http://schemas.microsoft.com/office/powerpoint/2010/main" val="342510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322744"/>
            <a:ext cx="8586952" cy="3693319"/>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ea typeface="+mj-ea"/>
                <a:cs typeface="+mj-cs"/>
              </a:rPr>
              <a:t>John 8:30-31 (NASB)</a:t>
            </a:r>
          </a:p>
          <a:p>
            <a:pPr algn="just">
              <a:spcBef>
                <a:spcPts val="600"/>
              </a:spcBef>
              <a:spcAft>
                <a:spcPts val="600"/>
              </a:spcAft>
            </a:pPr>
            <a:r>
              <a:rPr lang="en-US" altLang="en-US" sz="3600" kern="0" dirty="0">
                <a:solidFill>
                  <a:schemeClr val="bg1"/>
                </a:solidFill>
              </a:rPr>
              <a:t>“</a:t>
            </a:r>
            <a:r>
              <a:rPr lang="en-US" sz="3600" dirty="0">
                <a:solidFill>
                  <a:schemeClr val="bg1"/>
                </a:solidFill>
              </a:rPr>
              <a:t>As He spoke these things, many came to </a:t>
            </a:r>
            <a:r>
              <a:rPr lang="en-US" sz="3600" b="1" dirty="0">
                <a:solidFill>
                  <a:srgbClr val="66FFFF"/>
                </a:solidFill>
              </a:rPr>
              <a:t>*</a:t>
            </a:r>
            <a:r>
              <a:rPr lang="en-US" sz="3600" b="1" u="sng" dirty="0">
                <a:solidFill>
                  <a:srgbClr val="FFFFCC"/>
                </a:solidFill>
              </a:rPr>
              <a:t>believe</a:t>
            </a:r>
            <a:r>
              <a:rPr lang="en-US" sz="3600" b="1" dirty="0">
                <a:solidFill>
                  <a:srgbClr val="FFFFCC"/>
                </a:solidFill>
              </a:rPr>
              <a:t> </a:t>
            </a:r>
            <a:r>
              <a:rPr lang="en-US" sz="3600" dirty="0">
                <a:solidFill>
                  <a:schemeClr val="bg1"/>
                </a:solidFill>
              </a:rPr>
              <a:t>in Him. So Jesus was saying to those Jews who had </a:t>
            </a:r>
            <a:r>
              <a:rPr lang="en-US" sz="3600" b="1" baseline="30000" dirty="0">
                <a:solidFill>
                  <a:srgbClr val="66FFFF"/>
                </a:solidFill>
              </a:rPr>
              <a:t>+</a:t>
            </a:r>
            <a:r>
              <a:rPr lang="en-US" sz="3600" b="1" u="sng" dirty="0">
                <a:solidFill>
                  <a:srgbClr val="FFFFCC"/>
                </a:solidFill>
              </a:rPr>
              <a:t>believed</a:t>
            </a:r>
            <a:r>
              <a:rPr lang="en-US" sz="3600" dirty="0">
                <a:solidFill>
                  <a:schemeClr val="bg1"/>
                </a:solidFill>
              </a:rPr>
              <a:t> Him, “If you continue in My word, </a:t>
            </a:r>
            <a:r>
              <a:rPr lang="en-US" sz="3600" i="1" dirty="0">
                <a:solidFill>
                  <a:schemeClr val="bg1"/>
                </a:solidFill>
              </a:rPr>
              <a:t>then</a:t>
            </a:r>
            <a:r>
              <a:rPr lang="en-US" sz="3600" dirty="0">
                <a:solidFill>
                  <a:schemeClr val="bg1"/>
                </a:solidFill>
              </a:rPr>
              <a:t> you are truly disciples of Mine.”</a:t>
            </a:r>
          </a:p>
        </p:txBody>
      </p:sp>
      <p:sp>
        <p:nvSpPr>
          <p:cNvPr id="2" name="Rectangle 1"/>
          <p:cNvSpPr/>
          <p:nvPr/>
        </p:nvSpPr>
        <p:spPr>
          <a:xfrm>
            <a:off x="2629610" y="3978600"/>
            <a:ext cx="3884781" cy="954107"/>
          </a:xfrm>
          <a:prstGeom prst="rect">
            <a:avLst/>
          </a:prstGeom>
        </p:spPr>
        <p:txBody>
          <a:bodyPr wrap="none">
            <a:spAutoFit/>
          </a:bodyPr>
          <a:lstStyle/>
          <a:p>
            <a:r>
              <a:rPr lang="en-US" sz="2800" dirty="0">
                <a:solidFill>
                  <a:srgbClr val="66FFFF"/>
                </a:solidFill>
                <a:effectLst>
                  <a:outerShdw blurRad="38100" dist="38100" dir="2700000" algn="tl">
                    <a:srgbClr val="000000">
                      <a:alpha val="43137"/>
                    </a:srgbClr>
                  </a:outerShdw>
                </a:effectLst>
                <a:ea typeface="+mj-ea"/>
                <a:cs typeface="+mj-cs"/>
              </a:rPr>
              <a:t>*</a:t>
            </a:r>
            <a:r>
              <a:rPr lang="en-US" sz="2800" dirty="0">
                <a:solidFill>
                  <a:srgbClr val="FFFFCC"/>
                </a:solidFill>
                <a:effectLst>
                  <a:outerShdw blurRad="38100" dist="38100" dir="2700000" algn="tl">
                    <a:srgbClr val="000000">
                      <a:alpha val="43137"/>
                    </a:srgbClr>
                  </a:outerShdw>
                </a:effectLst>
                <a:ea typeface="+mj-ea"/>
                <a:cs typeface="+mj-cs"/>
              </a:rPr>
              <a:t> aorist active indicative</a:t>
            </a:r>
          </a:p>
          <a:p>
            <a:r>
              <a:rPr lang="en-US" sz="3600" b="1" baseline="30000" dirty="0">
                <a:solidFill>
                  <a:srgbClr val="66FFFF"/>
                </a:solidFill>
              </a:rPr>
              <a:t>+</a:t>
            </a:r>
            <a:r>
              <a:rPr lang="en-US" sz="2800" dirty="0">
                <a:solidFill>
                  <a:srgbClr val="FFFFCC"/>
                </a:solidFill>
                <a:effectLst>
                  <a:outerShdw blurRad="38100" dist="38100" dir="2700000" algn="tl">
                    <a:srgbClr val="000000">
                      <a:alpha val="43137"/>
                    </a:srgbClr>
                  </a:outerShdw>
                </a:effectLst>
                <a:ea typeface="+mj-ea"/>
                <a:cs typeface="+mj-cs"/>
              </a:rPr>
              <a:t> perfect active participle</a:t>
            </a:r>
          </a:p>
        </p:txBody>
      </p:sp>
    </p:spTree>
    <p:extLst>
      <p:ext uri="{BB962C8B-B14F-4D97-AF65-F5344CB8AC3E}">
        <p14:creationId xmlns:p14="http://schemas.microsoft.com/office/powerpoint/2010/main" val="9321734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64704"/>
            <a:ext cx="8229600" cy="836731"/>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c. John 20:30-31</a:t>
            </a:r>
          </a:p>
        </p:txBody>
      </p:sp>
      <p:sp>
        <p:nvSpPr>
          <p:cNvPr id="124931" name="Content Placeholder 2"/>
          <p:cNvSpPr>
            <a:spLocks noGrp="1"/>
          </p:cNvSpPr>
          <p:nvPr>
            <p:ph idx="1"/>
          </p:nvPr>
        </p:nvSpPr>
        <p:spPr>
          <a:xfrm>
            <a:off x="127262" y="1101434"/>
            <a:ext cx="8889476" cy="4714903"/>
          </a:xfrm>
        </p:spPr>
        <p:txBody>
          <a:bodyPr/>
          <a:lstStyle/>
          <a:p>
            <a:pPr marL="461963" indent="-461963">
              <a:spcBef>
                <a:spcPts val="0"/>
              </a:spcBef>
              <a:spcAft>
                <a:spcPts val="2400"/>
              </a:spcAft>
              <a:buClr>
                <a:srgbClr val="66FFFF"/>
              </a:buClr>
              <a:buAutoNum type="arabicPeriod"/>
              <a:defRPr/>
            </a:pPr>
            <a:r>
              <a:rPr lang="en-US" altLang="en-US" sz="2800" dirty="0">
                <a:solidFill>
                  <a:schemeClr val="bg1"/>
                </a:solidFill>
              </a:rPr>
              <a:t>Does not preclude ongoing faith but does not require it</a:t>
            </a:r>
          </a:p>
          <a:p>
            <a:pPr marL="461963" indent="-461963">
              <a:spcBef>
                <a:spcPts val="0"/>
              </a:spcBef>
              <a:spcAft>
                <a:spcPts val="2400"/>
              </a:spcAft>
              <a:buClr>
                <a:srgbClr val="66FFFF"/>
              </a:buClr>
              <a:buAutoNum type="arabicPeriod"/>
              <a:defRPr/>
            </a:pPr>
            <a:r>
              <a:rPr lang="en-US" altLang="en-US" sz="2800" dirty="0">
                <a:solidFill>
                  <a:schemeClr val="bg1"/>
                </a:solidFill>
              </a:rPr>
              <a:t>Other verb forms also used to describe belief 		(John 8:30-31)</a:t>
            </a:r>
          </a:p>
          <a:p>
            <a:pPr marL="461963" indent="-461963">
              <a:spcBef>
                <a:spcPts val="0"/>
              </a:spcBef>
              <a:spcAft>
                <a:spcPts val="2400"/>
              </a:spcAft>
              <a:buClr>
                <a:srgbClr val="66FFFF"/>
              </a:buClr>
              <a:buAutoNum type="arabicPeriod"/>
              <a:defRPr/>
            </a:pPr>
            <a:r>
              <a:rPr lang="en-US" altLang="en-US" sz="2800" dirty="0">
                <a:solidFill>
                  <a:schemeClr val="bg1"/>
                </a:solidFill>
              </a:rPr>
              <a:t>It is possible for a Christian to struggle with faith</a:t>
            </a:r>
          </a:p>
          <a:p>
            <a:pPr marL="914400" lvl="1" indent="-452438">
              <a:spcBef>
                <a:spcPts val="0"/>
              </a:spcBef>
              <a:spcAft>
                <a:spcPts val="2400"/>
              </a:spcAft>
              <a:buClr>
                <a:srgbClr val="66FFFF"/>
              </a:buClr>
              <a:buFont typeface="+mj-lt"/>
              <a:buAutoNum type="alphaLcPeriod"/>
              <a:defRPr/>
            </a:pPr>
            <a:r>
              <a:rPr lang="en-US" altLang="en-US" dirty="0">
                <a:solidFill>
                  <a:schemeClr val="bg1"/>
                </a:solidFill>
              </a:rPr>
              <a:t>a. 2 Tim. 2:13 – “faithless” = unbelieving</a:t>
            </a:r>
          </a:p>
          <a:p>
            <a:pPr marL="914400" lvl="1" indent="-452438">
              <a:spcBef>
                <a:spcPts val="0"/>
              </a:spcBef>
              <a:spcAft>
                <a:spcPts val="2400"/>
              </a:spcAft>
              <a:buClr>
                <a:srgbClr val="66FFFF"/>
              </a:buClr>
              <a:buFont typeface="+mj-lt"/>
              <a:buAutoNum type="alphaLcPeriod"/>
              <a:defRPr/>
            </a:pPr>
            <a:r>
              <a:rPr lang="en-US" altLang="en-US" dirty="0">
                <a:solidFill>
                  <a:schemeClr val="bg1"/>
                </a:solidFill>
              </a:rPr>
              <a:t>b. Jas. 1:5-8</a:t>
            </a:r>
          </a:p>
          <a:p>
            <a:pPr marL="914400" lvl="1" indent="-452438">
              <a:spcBef>
                <a:spcPts val="0"/>
              </a:spcBef>
              <a:spcAft>
                <a:spcPts val="2400"/>
              </a:spcAft>
              <a:buClr>
                <a:srgbClr val="66FFFF"/>
              </a:buClr>
              <a:buFont typeface="+mj-lt"/>
              <a:buAutoNum type="alphaLcPeriod"/>
              <a:defRPr/>
            </a:pPr>
            <a:r>
              <a:rPr lang="en-US" altLang="en-US" dirty="0">
                <a:solidFill>
                  <a:schemeClr val="bg1"/>
                </a:solidFill>
              </a:rPr>
              <a:t>c. Peter’s sinking and three-fold denial</a:t>
            </a:r>
          </a:p>
          <a:p>
            <a:pPr marL="742950" indent="-742950">
              <a:spcBef>
                <a:spcPts val="0"/>
              </a:spcBef>
              <a:spcAft>
                <a:spcPts val="1200"/>
              </a:spcAft>
              <a:buClr>
                <a:srgbClr val="66FFFF"/>
              </a:buClr>
              <a:buNone/>
              <a:defRPr/>
            </a:pPr>
            <a:endParaRPr lang="en-US" altLang="en-US" sz="4000" dirty="0">
              <a:solidFill>
                <a:schemeClr val="bg1"/>
              </a:solidFill>
            </a:endParaRPr>
          </a:p>
        </p:txBody>
      </p:sp>
      <p:pic>
        <p:nvPicPr>
          <p:cNvPr id="5"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89089" y="4551007"/>
            <a:ext cx="1431633" cy="1951940"/>
          </a:xfrm>
          <a:prstGeom prst="rect">
            <a:avLst/>
          </a:prstGeom>
          <a:noFill/>
        </p:spPr>
      </p:pic>
    </p:spTree>
    <p:extLst>
      <p:ext uri="{BB962C8B-B14F-4D97-AF65-F5344CB8AC3E}">
        <p14:creationId xmlns:p14="http://schemas.microsoft.com/office/powerpoint/2010/main" val="4133794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480767" y="322744"/>
            <a:ext cx="8220174" cy="3185487"/>
          </a:xfrm>
          <a:prstGeom prst="rect">
            <a:avLst/>
          </a:prstGeom>
          <a:noFill/>
          <a:ln w="28575">
            <a:noFill/>
            <a:miter lim="800000"/>
            <a:headEnd/>
            <a:tailEnd/>
          </a:ln>
        </p:spPr>
        <p:txBody>
          <a:bodyPr wrap="square">
            <a:spAutoFit/>
          </a:bodyPr>
          <a:lstStyle/>
          <a:p>
            <a:pPr algn="ctr">
              <a:spcAft>
                <a:spcPts val="2400"/>
              </a:spcAft>
            </a:pPr>
            <a:r>
              <a:rPr lang="en-US" altLang="en-US" sz="4400" b="1" dirty="0">
                <a:solidFill>
                  <a:srgbClr val="00FFFF"/>
                </a:solidFill>
                <a:effectLst>
                  <a:outerShdw blurRad="38100" dist="38100" dir="2700000" algn="tl">
                    <a:srgbClr val="000000">
                      <a:alpha val="43137"/>
                    </a:srgbClr>
                  </a:outerShdw>
                </a:effectLst>
                <a:ea typeface="+mj-ea"/>
                <a:cs typeface="+mj-cs"/>
              </a:rPr>
              <a:t>2 Timothy 2:13 </a:t>
            </a:r>
            <a:r>
              <a:rPr lang="en-US" altLang="en-US" sz="4400" b="1" dirty="0">
                <a:solidFill>
                  <a:srgbClr val="00FFFF"/>
                </a:solidFill>
                <a:effectLst>
                  <a:outerShdw blurRad="38100" dist="38100" dir="2700000" algn="tl">
                    <a:srgbClr val="000000">
                      <a:alpha val="43137"/>
                    </a:srgbClr>
                  </a:outerShdw>
                </a:effectLst>
                <a:ea typeface="+mj-ea"/>
                <a:cs typeface="+mj-cs"/>
              </a:rPr>
              <a:t>(NASB)</a:t>
            </a:r>
          </a:p>
          <a:p>
            <a:pPr algn="just">
              <a:spcBef>
                <a:spcPts val="600"/>
              </a:spcBef>
              <a:spcAft>
                <a:spcPts val="600"/>
              </a:spcAft>
            </a:pPr>
            <a:r>
              <a:rPr lang="en-US" altLang="en-US" sz="4400" kern="0" dirty="0">
                <a:solidFill>
                  <a:schemeClr val="bg1"/>
                </a:solidFill>
              </a:rPr>
              <a:t>“If </a:t>
            </a:r>
            <a:r>
              <a:rPr lang="en-US" altLang="en-US" sz="4400" u="sng" dirty="0">
                <a:solidFill>
                  <a:srgbClr val="00FFFF"/>
                </a:solidFill>
                <a:effectLst>
                  <a:outerShdw blurRad="38100" dist="38100" dir="2700000" algn="tl">
                    <a:srgbClr val="000000">
                      <a:alpha val="43137"/>
                    </a:srgbClr>
                  </a:outerShdw>
                </a:effectLst>
                <a:ea typeface="+mj-ea"/>
                <a:cs typeface="+mj-cs"/>
              </a:rPr>
              <a:t>we</a:t>
            </a:r>
            <a:r>
              <a:rPr lang="en-US" altLang="en-US" sz="4400" kern="0" dirty="0">
                <a:solidFill>
                  <a:schemeClr val="bg1"/>
                </a:solidFill>
              </a:rPr>
              <a:t> are </a:t>
            </a:r>
            <a:r>
              <a:rPr lang="en-US" altLang="en-US" sz="4400" u="sng" dirty="0">
                <a:solidFill>
                  <a:srgbClr val="00FFFF"/>
                </a:solidFill>
                <a:effectLst>
                  <a:outerShdw blurRad="38100" dist="38100" dir="2700000" algn="tl">
                    <a:srgbClr val="000000">
                      <a:alpha val="43137"/>
                    </a:srgbClr>
                  </a:outerShdw>
                </a:effectLst>
                <a:ea typeface="+mj-ea"/>
                <a:cs typeface="+mj-cs"/>
              </a:rPr>
              <a:t>faithless</a:t>
            </a:r>
            <a:r>
              <a:rPr lang="en-US" altLang="en-US" sz="4400" kern="0" dirty="0">
                <a:solidFill>
                  <a:schemeClr val="bg1"/>
                </a:solidFill>
              </a:rPr>
              <a:t> [without faith], </a:t>
            </a:r>
            <a:r>
              <a:rPr lang="en-US" altLang="en-US" sz="4400" u="sng" dirty="0">
                <a:solidFill>
                  <a:srgbClr val="FFFFCC"/>
                </a:solidFill>
              </a:rPr>
              <a:t>He</a:t>
            </a:r>
            <a:r>
              <a:rPr lang="en-US" altLang="en-US" sz="4400" kern="0" dirty="0">
                <a:solidFill>
                  <a:schemeClr val="bg1"/>
                </a:solidFill>
              </a:rPr>
              <a:t> remains faithful, for He cannot deny </a:t>
            </a:r>
            <a:r>
              <a:rPr lang="en-US" altLang="en-US" sz="4400" u="sng" dirty="0">
                <a:solidFill>
                  <a:srgbClr val="FFFFCC"/>
                </a:solidFill>
              </a:rPr>
              <a:t>Himself</a:t>
            </a:r>
            <a:r>
              <a:rPr lang="en-US" altLang="en-US" sz="4400" kern="0" dirty="0">
                <a:solidFill>
                  <a:schemeClr val="bg1"/>
                </a:solidFill>
              </a:rPr>
              <a:t>.”</a:t>
            </a:r>
            <a:endParaRPr lang="en-US" altLang="en-US" sz="4400" kern="0" dirty="0">
              <a:solidFill>
                <a:schemeClr val="bg1"/>
              </a:solidFill>
            </a:endParaRPr>
          </a:p>
        </p:txBody>
      </p:sp>
    </p:spTree>
    <p:extLst>
      <p:ext uri="{BB962C8B-B14F-4D97-AF65-F5344CB8AC3E}">
        <p14:creationId xmlns:p14="http://schemas.microsoft.com/office/powerpoint/2010/main" val="2737373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p:cNvPicPr>
            <a:picLocks noChangeAspect="1"/>
          </p:cNvPicPr>
          <p:nvPr/>
        </p:nvPicPr>
        <p:blipFill>
          <a:blip r:embed="rId2" cstate="print"/>
          <a:srcRect/>
          <a:stretch>
            <a:fillRect/>
          </a:stretch>
        </p:blipFill>
        <p:spPr bwMode="auto">
          <a:xfrm>
            <a:off x="176216" y="163516"/>
            <a:ext cx="8791575" cy="6530975"/>
          </a:xfrm>
          <a:prstGeom prst="rect">
            <a:avLst/>
          </a:prstGeom>
          <a:noFill/>
          <a:ln w="38100">
            <a:solidFill>
              <a:schemeClr val="bg1"/>
            </a:solidFill>
            <a:miter lim="800000"/>
            <a:headEnd/>
            <a:tailEnd/>
          </a:ln>
        </p:spPr>
      </p:pic>
      <p:sp>
        <p:nvSpPr>
          <p:cNvPr id="134147" name="Rectangle 1"/>
          <p:cNvSpPr>
            <a:spLocks noChangeArrowheads="1"/>
          </p:cNvSpPr>
          <p:nvPr/>
        </p:nvSpPr>
        <p:spPr bwMode="auto">
          <a:xfrm>
            <a:off x="223654" y="322744"/>
            <a:ext cx="8586952" cy="4616648"/>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400" b="1" dirty="0">
                <a:solidFill>
                  <a:srgbClr val="00FFFF"/>
                </a:solidFill>
                <a:effectLst>
                  <a:outerShdw blurRad="38100" dist="38100" dir="2700000" algn="tl">
                    <a:srgbClr val="000000">
                      <a:alpha val="43137"/>
                    </a:srgbClr>
                  </a:outerShdw>
                </a:effectLst>
                <a:ea typeface="+mj-ea"/>
                <a:cs typeface="+mj-cs"/>
              </a:rPr>
              <a:t>James 1:5-8 (NASB)</a:t>
            </a:r>
          </a:p>
          <a:p>
            <a:pPr algn="just">
              <a:spcBef>
                <a:spcPts val="600"/>
              </a:spcBef>
              <a:spcAft>
                <a:spcPts val="600"/>
              </a:spcAft>
            </a:pPr>
            <a:r>
              <a:rPr lang="en-US" altLang="en-US" sz="3000" kern="0" dirty="0">
                <a:solidFill>
                  <a:schemeClr val="bg1"/>
                </a:solidFill>
              </a:rPr>
              <a:t>“</a:t>
            </a:r>
            <a:r>
              <a:rPr lang="en-US" sz="3000" dirty="0">
                <a:solidFill>
                  <a:schemeClr val="bg1"/>
                </a:solidFill>
              </a:rPr>
              <a:t>But if any of you lacks wisdom, let him ask of God, who gives to all generously and without reproach, and it will be given to him. </a:t>
            </a:r>
            <a:r>
              <a:rPr lang="en-US" sz="3000" baseline="30000" dirty="0">
                <a:solidFill>
                  <a:schemeClr val="bg1"/>
                </a:solidFill>
              </a:rPr>
              <a:t>6 </a:t>
            </a:r>
            <a:r>
              <a:rPr lang="en-US" sz="3000" dirty="0">
                <a:solidFill>
                  <a:schemeClr val="bg1"/>
                </a:solidFill>
              </a:rPr>
              <a:t>But he must ask in faith without any </a:t>
            </a:r>
            <a:r>
              <a:rPr lang="en-US" sz="3000" b="1" u="sng" dirty="0">
                <a:solidFill>
                  <a:srgbClr val="FFFFCC"/>
                </a:solidFill>
              </a:rPr>
              <a:t>doubting</a:t>
            </a:r>
            <a:r>
              <a:rPr lang="en-US" sz="3000" dirty="0">
                <a:solidFill>
                  <a:schemeClr val="bg1"/>
                </a:solidFill>
              </a:rPr>
              <a:t>, for the one who </a:t>
            </a:r>
            <a:r>
              <a:rPr lang="en-US" sz="3000" b="1" u="sng" dirty="0">
                <a:solidFill>
                  <a:srgbClr val="FFFFCC"/>
                </a:solidFill>
              </a:rPr>
              <a:t>doubts</a:t>
            </a:r>
            <a:r>
              <a:rPr lang="en-US" sz="3000" dirty="0">
                <a:solidFill>
                  <a:schemeClr val="bg1"/>
                </a:solidFill>
              </a:rPr>
              <a:t> is like the surf of the sea, driven and tossed by the wind. </a:t>
            </a:r>
            <a:r>
              <a:rPr lang="en-US" sz="3000" baseline="30000" dirty="0">
                <a:solidFill>
                  <a:schemeClr val="bg1"/>
                </a:solidFill>
              </a:rPr>
              <a:t>7 </a:t>
            </a:r>
            <a:r>
              <a:rPr lang="en-US" sz="3000" dirty="0">
                <a:solidFill>
                  <a:schemeClr val="bg1"/>
                </a:solidFill>
              </a:rPr>
              <a:t>For that man </a:t>
            </a:r>
            <a:r>
              <a:rPr lang="en-US" sz="3000" b="1" u="sng" dirty="0">
                <a:solidFill>
                  <a:srgbClr val="FFFFCC"/>
                </a:solidFill>
              </a:rPr>
              <a:t>ought not to expect that he will receive anything from the Lord</a:t>
            </a:r>
            <a:r>
              <a:rPr lang="en-US" sz="3000" dirty="0">
                <a:solidFill>
                  <a:schemeClr val="bg1"/>
                </a:solidFill>
              </a:rPr>
              <a:t>, </a:t>
            </a:r>
            <a:r>
              <a:rPr lang="en-US" sz="3000" baseline="30000" dirty="0">
                <a:solidFill>
                  <a:schemeClr val="bg1"/>
                </a:solidFill>
              </a:rPr>
              <a:t>8 </a:t>
            </a:r>
            <a:r>
              <a:rPr lang="en-US" sz="3000" i="1" dirty="0">
                <a:solidFill>
                  <a:schemeClr val="bg1"/>
                </a:solidFill>
              </a:rPr>
              <a:t>being</a:t>
            </a:r>
            <a:r>
              <a:rPr lang="en-US" sz="3000" dirty="0">
                <a:solidFill>
                  <a:schemeClr val="bg1"/>
                </a:solidFill>
              </a:rPr>
              <a:t> a </a:t>
            </a:r>
            <a:r>
              <a:rPr lang="en-US" sz="3000" b="1" u="sng" dirty="0">
                <a:solidFill>
                  <a:srgbClr val="FFFFCC"/>
                </a:solidFill>
              </a:rPr>
              <a:t>double-minded</a:t>
            </a:r>
            <a:r>
              <a:rPr lang="en-US" sz="3000" dirty="0">
                <a:solidFill>
                  <a:schemeClr val="bg1"/>
                </a:solidFill>
              </a:rPr>
              <a:t> man, </a:t>
            </a:r>
            <a:r>
              <a:rPr lang="en-US" sz="3000" b="1" u="sng" dirty="0">
                <a:solidFill>
                  <a:srgbClr val="FFFFCC"/>
                </a:solidFill>
              </a:rPr>
              <a:t>unstable</a:t>
            </a:r>
            <a:r>
              <a:rPr lang="en-US" sz="3000" dirty="0">
                <a:solidFill>
                  <a:schemeClr val="bg1"/>
                </a:solidFill>
              </a:rPr>
              <a:t> in all his ways.”</a:t>
            </a:r>
            <a:endParaRPr lang="en-US" altLang="en-US" sz="3000" kern="0" dirty="0">
              <a:solidFill>
                <a:schemeClr val="bg1"/>
              </a:solidFill>
            </a:endParaRPr>
          </a:p>
        </p:txBody>
      </p:sp>
    </p:spTree>
    <p:extLst>
      <p:ext uri="{BB962C8B-B14F-4D97-AF65-F5344CB8AC3E}">
        <p14:creationId xmlns:p14="http://schemas.microsoft.com/office/powerpoint/2010/main" val="9321734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64704"/>
            <a:ext cx="8229600" cy="836731"/>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c. John 20:30-31</a:t>
            </a:r>
          </a:p>
        </p:txBody>
      </p:sp>
      <p:sp>
        <p:nvSpPr>
          <p:cNvPr id="124931" name="Content Placeholder 2"/>
          <p:cNvSpPr>
            <a:spLocks noGrp="1"/>
          </p:cNvSpPr>
          <p:nvPr>
            <p:ph idx="1"/>
          </p:nvPr>
        </p:nvSpPr>
        <p:spPr>
          <a:xfrm>
            <a:off x="127262" y="1101434"/>
            <a:ext cx="8889476" cy="4714903"/>
          </a:xfrm>
        </p:spPr>
        <p:txBody>
          <a:bodyPr/>
          <a:lstStyle/>
          <a:p>
            <a:pPr marL="461963" indent="-461963">
              <a:spcBef>
                <a:spcPts val="0"/>
              </a:spcBef>
              <a:spcAft>
                <a:spcPts val="2400"/>
              </a:spcAft>
              <a:buClr>
                <a:srgbClr val="66FFFF"/>
              </a:buClr>
              <a:buAutoNum type="arabicPeriod"/>
              <a:defRPr/>
            </a:pPr>
            <a:r>
              <a:rPr lang="en-US" altLang="en-US" sz="2800" dirty="0">
                <a:solidFill>
                  <a:schemeClr val="bg1"/>
                </a:solidFill>
              </a:rPr>
              <a:t>Does not preclude ongoing faith but does not require it</a:t>
            </a:r>
          </a:p>
          <a:p>
            <a:pPr marL="461963" indent="-461963">
              <a:spcBef>
                <a:spcPts val="0"/>
              </a:spcBef>
              <a:spcAft>
                <a:spcPts val="2400"/>
              </a:spcAft>
              <a:buClr>
                <a:srgbClr val="66FFFF"/>
              </a:buClr>
              <a:buAutoNum type="arabicPeriod"/>
              <a:defRPr/>
            </a:pPr>
            <a:r>
              <a:rPr lang="en-US" altLang="en-US" sz="2800" dirty="0">
                <a:solidFill>
                  <a:schemeClr val="bg1"/>
                </a:solidFill>
              </a:rPr>
              <a:t>Other verb forms also used to describe belief 		(John 8:30-31)</a:t>
            </a:r>
          </a:p>
          <a:p>
            <a:pPr marL="461963" indent="-461963">
              <a:spcBef>
                <a:spcPts val="0"/>
              </a:spcBef>
              <a:spcAft>
                <a:spcPts val="2400"/>
              </a:spcAft>
              <a:buClr>
                <a:srgbClr val="66FFFF"/>
              </a:buClr>
              <a:buAutoNum type="arabicPeriod"/>
              <a:defRPr/>
            </a:pPr>
            <a:r>
              <a:rPr lang="en-US" altLang="en-US" sz="2800" dirty="0">
                <a:solidFill>
                  <a:schemeClr val="bg1"/>
                </a:solidFill>
              </a:rPr>
              <a:t>It is possible for a Christian to struggle with faith</a:t>
            </a:r>
          </a:p>
          <a:p>
            <a:pPr marL="914400" lvl="1" indent="-452438">
              <a:spcBef>
                <a:spcPts val="0"/>
              </a:spcBef>
              <a:spcAft>
                <a:spcPts val="2400"/>
              </a:spcAft>
              <a:buClr>
                <a:srgbClr val="66FFFF"/>
              </a:buClr>
              <a:buFont typeface="+mj-lt"/>
              <a:buAutoNum type="alphaLcPeriod"/>
              <a:defRPr/>
            </a:pPr>
            <a:r>
              <a:rPr lang="en-US" altLang="en-US" dirty="0">
                <a:solidFill>
                  <a:schemeClr val="bg1"/>
                </a:solidFill>
              </a:rPr>
              <a:t>a. 2 Tim. 2:13 – “faithless” = unbelieving</a:t>
            </a:r>
          </a:p>
          <a:p>
            <a:pPr marL="914400" lvl="1" indent="-452438">
              <a:spcBef>
                <a:spcPts val="0"/>
              </a:spcBef>
              <a:spcAft>
                <a:spcPts val="2400"/>
              </a:spcAft>
              <a:buClr>
                <a:srgbClr val="66FFFF"/>
              </a:buClr>
              <a:buFont typeface="+mj-lt"/>
              <a:buAutoNum type="alphaLcPeriod"/>
              <a:defRPr/>
            </a:pPr>
            <a:r>
              <a:rPr lang="en-US" altLang="en-US" dirty="0">
                <a:solidFill>
                  <a:schemeClr val="bg1"/>
                </a:solidFill>
              </a:rPr>
              <a:t>b. Jas. 1:5-8</a:t>
            </a:r>
          </a:p>
          <a:p>
            <a:pPr marL="914400" lvl="1" indent="-452438">
              <a:spcBef>
                <a:spcPts val="0"/>
              </a:spcBef>
              <a:spcAft>
                <a:spcPts val="2400"/>
              </a:spcAft>
              <a:buClr>
                <a:srgbClr val="66FFFF"/>
              </a:buClr>
              <a:buFont typeface="+mj-lt"/>
              <a:buAutoNum type="alphaLcPeriod"/>
              <a:defRPr/>
            </a:pPr>
            <a:r>
              <a:rPr lang="en-US" altLang="en-US" dirty="0">
                <a:solidFill>
                  <a:schemeClr val="bg1"/>
                </a:solidFill>
              </a:rPr>
              <a:t>c. Peter’s sinking and three-fold denial</a:t>
            </a:r>
          </a:p>
          <a:p>
            <a:pPr marL="742950" indent="-742950">
              <a:spcBef>
                <a:spcPts val="0"/>
              </a:spcBef>
              <a:spcAft>
                <a:spcPts val="1200"/>
              </a:spcAft>
              <a:buClr>
                <a:srgbClr val="66FFFF"/>
              </a:buClr>
              <a:buNone/>
              <a:defRPr/>
            </a:pPr>
            <a:endParaRPr lang="en-US" altLang="en-US" sz="4000" dirty="0">
              <a:solidFill>
                <a:schemeClr val="bg1"/>
              </a:solidFill>
            </a:endParaRPr>
          </a:p>
        </p:txBody>
      </p:sp>
      <p:pic>
        <p:nvPicPr>
          <p:cNvPr id="5"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89089" y="4551007"/>
            <a:ext cx="1431633" cy="1951940"/>
          </a:xfrm>
          <a:prstGeom prst="rect">
            <a:avLst/>
          </a:prstGeom>
          <a:noFill/>
        </p:spPr>
      </p:pic>
    </p:spTree>
    <p:extLst>
      <p:ext uri="{BB962C8B-B14F-4D97-AF65-F5344CB8AC3E}">
        <p14:creationId xmlns:p14="http://schemas.microsoft.com/office/powerpoint/2010/main" val="15150198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2895600" y="2857500"/>
            <a:ext cx="3352800" cy="1143000"/>
          </a:xfrm>
        </p:spPr>
        <p:txBody>
          <a:bodyPr vert="horz" wrap="square" lIns="92075" tIns="46039" rIns="92075" bIns="46039" numCol="1" anchor="ctr" anchorCtr="0" compatLnSpc="1">
            <a:prstTxWarp prst="textNoShape">
              <a:avLst/>
            </a:prstTxWarp>
          </a:bodyPr>
          <a:lstStyle/>
          <a:p>
            <a:pPr>
              <a:defRPr/>
            </a:pPr>
            <a:r>
              <a:rPr lang="en-US" altLang="en-US" b="1" dirty="0">
                <a:solidFill>
                  <a:srgbClr val="00FFFF"/>
                </a:solidFill>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5900475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264704"/>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3. Passages From John’s Gospel</a:t>
            </a:r>
          </a:p>
        </p:txBody>
      </p:sp>
      <p:sp>
        <p:nvSpPr>
          <p:cNvPr id="124931" name="Content Placeholder 2"/>
          <p:cNvSpPr>
            <a:spLocks noGrp="1"/>
          </p:cNvSpPr>
          <p:nvPr>
            <p:ph idx="1"/>
          </p:nvPr>
        </p:nvSpPr>
        <p:spPr>
          <a:xfrm>
            <a:off x="651571" y="1600199"/>
            <a:ext cx="4257318" cy="4487778"/>
          </a:xfrm>
        </p:spPr>
        <p:txBody>
          <a:bodyPr/>
          <a:lstStyle/>
          <a:p>
            <a:pPr marL="514350" indent="-514350">
              <a:spcBef>
                <a:spcPts val="0"/>
              </a:spcBef>
              <a:spcAft>
                <a:spcPts val="2400"/>
              </a:spcAft>
              <a:buClr>
                <a:srgbClr val="66FFFF"/>
              </a:buClr>
              <a:buFont typeface="Arial" panose="020B0604020202020204" pitchFamily="34" charset="0"/>
              <a:buAutoNum type="alphaLcPeriod"/>
              <a:defRPr/>
            </a:pPr>
            <a:r>
              <a:rPr lang="en-US" altLang="en-US" sz="3600" dirty="0">
                <a:solidFill>
                  <a:schemeClr val="bg1"/>
                </a:solidFill>
              </a:rPr>
              <a:t>John 6:66</a:t>
            </a:r>
          </a:p>
          <a:p>
            <a:pPr marL="514350" indent="-514350">
              <a:spcBef>
                <a:spcPts val="0"/>
              </a:spcBef>
              <a:spcAft>
                <a:spcPts val="2400"/>
              </a:spcAft>
              <a:buClr>
                <a:srgbClr val="66FFFF"/>
              </a:buClr>
              <a:buFont typeface="Arial" panose="020B0604020202020204" pitchFamily="34" charset="0"/>
              <a:buAutoNum type="alphaLcPeriod"/>
              <a:defRPr/>
            </a:pPr>
            <a:r>
              <a:rPr lang="en-US" altLang="en-US" sz="3600" dirty="0">
                <a:solidFill>
                  <a:schemeClr val="bg1"/>
                </a:solidFill>
              </a:rPr>
              <a:t>John 15:6</a:t>
            </a:r>
          </a:p>
          <a:p>
            <a:pPr marL="514350" indent="-514350">
              <a:spcBef>
                <a:spcPts val="0"/>
              </a:spcBef>
              <a:spcAft>
                <a:spcPts val="2400"/>
              </a:spcAft>
              <a:buClr>
                <a:srgbClr val="66FFFF"/>
              </a:buClr>
              <a:buFont typeface="Arial" panose="020B0604020202020204" pitchFamily="34" charset="0"/>
              <a:buAutoNum type="alphaLcPeriod"/>
              <a:defRPr/>
            </a:pPr>
            <a:r>
              <a:rPr lang="en-US" altLang="en-US" sz="3600" dirty="0">
                <a:solidFill>
                  <a:schemeClr val="bg1"/>
                </a:solidFill>
              </a:rPr>
              <a:t>John 20:30-31</a:t>
            </a:r>
          </a:p>
        </p:txBody>
      </p:sp>
      <p:pic>
        <p:nvPicPr>
          <p:cNvPr id="5" name="Picture 2" descr="http://forum.remonstranten-berlin.de/uploads/2010/02/aminius_achterkan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46558" y="1720827"/>
            <a:ext cx="2843224" cy="3876554"/>
          </a:xfrm>
          <a:prstGeom prst="rect">
            <a:avLst/>
          </a:prstGeom>
          <a:noFill/>
        </p:spPr>
      </p:pic>
    </p:spTree>
    <p:extLst>
      <p:ext uri="{BB962C8B-B14F-4D97-AF65-F5344CB8AC3E}">
        <p14:creationId xmlns:p14="http://schemas.microsoft.com/office/powerpoint/2010/main" val="108090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FFFF"/>
                </a:solidFill>
                <a:latin typeface="+mn-lt"/>
              </a:rPr>
              <a:t>Eternal Security Outline</a:t>
            </a:r>
          </a:p>
        </p:txBody>
      </p:sp>
      <p:sp>
        <p:nvSpPr>
          <p:cNvPr id="3" name="Content Placeholder 2"/>
          <p:cNvSpPr>
            <a:spLocks noGrp="1"/>
          </p:cNvSpPr>
          <p:nvPr>
            <p:ph idx="1"/>
          </p:nvPr>
        </p:nvSpPr>
        <p:spPr>
          <a:xfrm>
            <a:off x="3535051" y="1600205"/>
            <a:ext cx="5373279" cy="2792686"/>
          </a:xfrm>
        </p:spPr>
        <p:txBody>
          <a:bodyPr/>
          <a:lstStyle/>
          <a:p>
            <a:pPr marL="457200" indent="-457200">
              <a:spcBef>
                <a:spcPts val="0"/>
              </a:spcBef>
              <a:spcAft>
                <a:spcPts val="2400"/>
              </a:spcAft>
              <a:buClr>
                <a:srgbClr val="66FFFF"/>
              </a:buClr>
              <a:buFont typeface="+mj-lt"/>
              <a:buAutoNum type="arabicPeriod"/>
            </a:pPr>
            <a:r>
              <a:rPr lang="en-US" dirty="0">
                <a:solidFill>
                  <a:schemeClr val="bg1"/>
                </a:solidFill>
              </a:rPr>
              <a:t>Eternal security arguments</a:t>
            </a:r>
          </a:p>
          <a:p>
            <a:pPr marL="457200" indent="-457200">
              <a:spcBef>
                <a:spcPts val="0"/>
              </a:spcBef>
              <a:spcAft>
                <a:spcPts val="2400"/>
              </a:spcAft>
              <a:buClr>
                <a:srgbClr val="66FFFF"/>
              </a:buClr>
              <a:buFont typeface="+mj-lt"/>
              <a:buAutoNum type="arabicPeriod"/>
            </a:pPr>
            <a:r>
              <a:rPr lang="en-US" dirty="0">
                <a:solidFill>
                  <a:schemeClr val="bg1"/>
                </a:solidFill>
              </a:rPr>
              <a:t>Response  to problem passages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1600205"/>
            <a:ext cx="2915777" cy="36576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90360" y="3962292"/>
            <a:ext cx="4462659" cy="2591025"/>
          </a:xfrm>
          <a:prstGeom prst="rect">
            <a:avLst/>
          </a:prstGeom>
        </p:spPr>
      </p:pic>
    </p:spTree>
    <p:extLst>
      <p:ext uri="{BB962C8B-B14F-4D97-AF65-F5344CB8AC3E}">
        <p14:creationId xmlns:p14="http://schemas.microsoft.com/office/powerpoint/2010/main" val="3233541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FFFF"/>
                </a:solidFill>
                <a:latin typeface="+mn-lt"/>
              </a:rPr>
              <a:t>Eternal Security Outline</a:t>
            </a:r>
          </a:p>
        </p:txBody>
      </p:sp>
      <p:sp>
        <p:nvSpPr>
          <p:cNvPr id="3" name="Content Placeholder 2"/>
          <p:cNvSpPr>
            <a:spLocks noGrp="1"/>
          </p:cNvSpPr>
          <p:nvPr>
            <p:ph idx="1"/>
          </p:nvPr>
        </p:nvSpPr>
        <p:spPr>
          <a:xfrm>
            <a:off x="3535051" y="1600205"/>
            <a:ext cx="5373279" cy="2792686"/>
          </a:xfrm>
        </p:spPr>
        <p:txBody>
          <a:bodyPr/>
          <a:lstStyle/>
          <a:p>
            <a:pPr marL="457200" indent="-457200">
              <a:spcBef>
                <a:spcPts val="0"/>
              </a:spcBef>
              <a:spcAft>
                <a:spcPts val="2400"/>
              </a:spcAft>
              <a:buClr>
                <a:srgbClr val="66FFFF"/>
              </a:buClr>
              <a:buFont typeface="+mj-lt"/>
              <a:buAutoNum type="arabicPeriod"/>
            </a:pPr>
            <a:r>
              <a:rPr lang="en-US" b="1" u="sng" dirty="0">
                <a:solidFill>
                  <a:srgbClr val="FFFFCC"/>
                </a:solidFill>
              </a:rPr>
              <a:t>Eternal security arguments</a:t>
            </a:r>
          </a:p>
          <a:p>
            <a:pPr marL="457200" indent="-457200">
              <a:spcBef>
                <a:spcPts val="0"/>
              </a:spcBef>
              <a:spcAft>
                <a:spcPts val="2400"/>
              </a:spcAft>
              <a:buClr>
                <a:srgbClr val="66FFFF"/>
              </a:buClr>
              <a:buFont typeface="+mj-lt"/>
              <a:buAutoNum type="arabicPeriod"/>
            </a:pPr>
            <a:r>
              <a:rPr lang="en-US" dirty="0">
                <a:solidFill>
                  <a:schemeClr val="bg1"/>
                </a:solidFill>
              </a:rPr>
              <a:t>Response  to problem passages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1600205"/>
            <a:ext cx="2915777" cy="36576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90360" y="3962292"/>
            <a:ext cx="4462659" cy="2591025"/>
          </a:xfrm>
          <a:prstGeom prst="rect">
            <a:avLst/>
          </a:prstGeom>
        </p:spPr>
      </p:pic>
    </p:spTree>
    <p:extLst>
      <p:ext uri="{BB962C8B-B14F-4D97-AF65-F5344CB8AC3E}">
        <p14:creationId xmlns:p14="http://schemas.microsoft.com/office/powerpoint/2010/main" val="1385408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4931" name="Content Placeholder 2"/>
          <p:cNvSpPr>
            <a:spLocks noGrp="1"/>
          </p:cNvSpPr>
          <p:nvPr>
            <p:ph idx="1"/>
          </p:nvPr>
        </p:nvSpPr>
        <p:spPr>
          <a:xfrm>
            <a:off x="252663" y="1143000"/>
            <a:ext cx="8674769" cy="5474368"/>
          </a:xfrm>
        </p:spPr>
        <p:txBody>
          <a:bodyPr/>
          <a:lstStyle/>
          <a:p>
            <a:pPr marL="457200" indent="-457200">
              <a:spcBef>
                <a:spcPts val="0"/>
              </a:spcBef>
              <a:spcAft>
                <a:spcPts val="1200"/>
              </a:spcAft>
              <a:buClr>
                <a:srgbClr val="66FFFF"/>
              </a:buClr>
              <a:buFont typeface="+mj-lt"/>
              <a:buAutoNum type="arabicPeriod"/>
              <a:defRPr/>
            </a:pPr>
            <a:r>
              <a:rPr lang="en-US" altLang="en-US" sz="2800" dirty="0">
                <a:solidFill>
                  <a:schemeClr val="bg1"/>
                </a:solidFill>
              </a:rPr>
              <a:t>Because self-righteousness did not save us it is not a basis upon which salvation can be lost</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Salvation is not given or maintained by works</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If a believer can lose eternal life, then how can this life be eternal (John 3:16)?</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Bible’s promises guarantee security (John 10:28)</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assurance of salvation (1 John 5:14)</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believer is predestined for glory (Rom 8:29-30)</a:t>
            </a:r>
          </a:p>
          <a:p>
            <a:pPr marL="457200" indent="-457200">
              <a:spcBef>
                <a:spcPts val="0"/>
              </a:spcBef>
              <a:spcAft>
                <a:spcPts val="1200"/>
              </a:spcAft>
              <a:buClr>
                <a:srgbClr val="66FFFF"/>
              </a:buClr>
              <a:buFont typeface="+mj-lt"/>
              <a:buAutoNum type="arabicPeriod"/>
              <a:defRPr/>
            </a:pPr>
            <a:r>
              <a:rPr lang="en-US" altLang="en-US" sz="2800" dirty="0">
                <a:solidFill>
                  <a:schemeClr val="bg1"/>
                </a:solidFill>
              </a:rPr>
              <a:t>The Spirit’s seal cannot be broken (Eph 4:30)</a:t>
            </a:r>
          </a:p>
        </p:txBody>
      </p:sp>
    </p:spTree>
    <p:extLst>
      <p:ext uri="{BB962C8B-B14F-4D97-AF65-F5344CB8AC3E}">
        <p14:creationId xmlns:p14="http://schemas.microsoft.com/office/powerpoint/2010/main" val="2383004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a:off x="457200" y="0"/>
            <a:ext cx="8229600" cy="1143000"/>
          </a:xfrm>
        </p:spPr>
        <p:txBody>
          <a:bodyPr/>
          <a:lstStyle/>
          <a:p>
            <a:pPr eaLnBrk="1" hangingPunct="1">
              <a:defRPr/>
            </a:pPr>
            <a:r>
              <a:rPr lang="en-US" altLang="en-US" sz="3600" dirty="0">
                <a:solidFill>
                  <a:srgbClr val="00FFFF"/>
                </a:solidFill>
                <a:effectLst>
                  <a:outerShdw blurRad="38100" dist="38100" dir="2700000" algn="tl">
                    <a:srgbClr val="000000">
                      <a:alpha val="43137"/>
                    </a:srgbClr>
                  </a:outerShdw>
                </a:effectLst>
                <a:latin typeface="+mn-lt"/>
              </a:rPr>
              <a:t>Evidence for Eternal Security</a:t>
            </a:r>
          </a:p>
        </p:txBody>
      </p:sp>
      <p:sp>
        <p:nvSpPr>
          <p:cNvPr id="125955" name="Content Placeholder 2"/>
          <p:cNvSpPr>
            <a:spLocks noGrp="1"/>
          </p:cNvSpPr>
          <p:nvPr>
            <p:ph idx="1"/>
          </p:nvPr>
        </p:nvSpPr>
        <p:spPr>
          <a:xfrm>
            <a:off x="240632" y="1143000"/>
            <a:ext cx="8662736" cy="5334000"/>
          </a:xfrm>
        </p:spPr>
        <p:txBody>
          <a:bodyPr/>
          <a:lstStyle/>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God keeps us from falling (1 Pet 1:4-5)</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role as intercessor and advocate (John 17:11-12, 20)</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Christ’s death perfectly dealt with all sins (Titus 2:14)</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A believer cannot be removed from Christ’s body (1 Cor. 12:13)</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The Bible does not specify which sins remove salvation</a:t>
            </a:r>
          </a:p>
          <a:p>
            <a:pPr marL="577850" indent="-577850">
              <a:spcBef>
                <a:spcPts val="0"/>
              </a:spcBef>
              <a:spcAft>
                <a:spcPts val="1200"/>
              </a:spcAft>
              <a:buClr>
                <a:srgbClr val="66FFFF"/>
              </a:buClr>
              <a:buFont typeface="+mj-lt"/>
              <a:buAutoNum type="arabicPeriod" startAt="8"/>
              <a:defRPr/>
            </a:pPr>
            <a:r>
              <a:rPr lang="en-US" altLang="en-US" sz="2800" dirty="0">
                <a:solidFill>
                  <a:schemeClr val="bg1"/>
                </a:solidFill>
              </a:rPr>
              <a:t>Believers with unfruitful lives still have salvation although lose rewards at the Bema Seat (1 </a:t>
            </a:r>
            <a:r>
              <a:rPr lang="en-US" altLang="en-US" sz="2800" dirty="0" err="1">
                <a:solidFill>
                  <a:schemeClr val="bg1"/>
                </a:solidFill>
              </a:rPr>
              <a:t>Cor</a:t>
            </a:r>
            <a:r>
              <a:rPr lang="en-US" altLang="en-US" sz="2800" dirty="0">
                <a:solidFill>
                  <a:schemeClr val="bg1"/>
                </a:solidFill>
              </a:rPr>
              <a:t> 3:15)</a:t>
            </a:r>
          </a:p>
        </p:txBody>
      </p:sp>
    </p:spTree>
    <p:extLst>
      <p:ext uri="{BB962C8B-B14F-4D97-AF65-F5344CB8AC3E}">
        <p14:creationId xmlns:p14="http://schemas.microsoft.com/office/powerpoint/2010/main" val="165272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FFFF"/>
                </a:solidFill>
                <a:latin typeface="+mn-lt"/>
              </a:rPr>
              <a:t>Eternal Security Outline</a:t>
            </a:r>
          </a:p>
        </p:txBody>
      </p:sp>
      <p:sp>
        <p:nvSpPr>
          <p:cNvPr id="3" name="Content Placeholder 2"/>
          <p:cNvSpPr>
            <a:spLocks noGrp="1"/>
          </p:cNvSpPr>
          <p:nvPr>
            <p:ph idx="1"/>
          </p:nvPr>
        </p:nvSpPr>
        <p:spPr>
          <a:xfrm>
            <a:off x="3535051" y="1600205"/>
            <a:ext cx="5373279" cy="2792686"/>
          </a:xfrm>
        </p:spPr>
        <p:txBody>
          <a:bodyPr/>
          <a:lstStyle/>
          <a:p>
            <a:pPr marL="457200" indent="-457200">
              <a:spcBef>
                <a:spcPts val="0"/>
              </a:spcBef>
              <a:spcAft>
                <a:spcPts val="2400"/>
              </a:spcAft>
              <a:buClr>
                <a:srgbClr val="66FFFF"/>
              </a:buClr>
              <a:buFont typeface="+mj-lt"/>
              <a:buAutoNum type="arabicPeriod"/>
            </a:pPr>
            <a:r>
              <a:rPr lang="en-US" dirty="0">
                <a:solidFill>
                  <a:schemeClr val="bg1"/>
                </a:solidFill>
              </a:rPr>
              <a:t>Eternal security arguments</a:t>
            </a:r>
          </a:p>
          <a:p>
            <a:pPr marL="457200" indent="-457200">
              <a:spcBef>
                <a:spcPts val="0"/>
              </a:spcBef>
              <a:spcAft>
                <a:spcPts val="2400"/>
              </a:spcAft>
              <a:buClr>
                <a:srgbClr val="66FFFF"/>
              </a:buClr>
              <a:buFont typeface="+mj-lt"/>
              <a:buAutoNum type="arabicPeriod"/>
            </a:pPr>
            <a:r>
              <a:rPr lang="en-US" b="1" u="sng" dirty="0">
                <a:solidFill>
                  <a:srgbClr val="FFFFCC"/>
                </a:solidFill>
              </a:rPr>
              <a:t>Response  to problem passages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1600205"/>
            <a:ext cx="2915777" cy="36576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90360" y="3962292"/>
            <a:ext cx="4462659" cy="2591025"/>
          </a:xfrm>
          <a:prstGeom prst="rect">
            <a:avLst/>
          </a:prstGeom>
        </p:spPr>
      </p:pic>
    </p:spTree>
    <p:extLst>
      <p:ext uri="{BB962C8B-B14F-4D97-AF65-F5344CB8AC3E}">
        <p14:creationId xmlns:p14="http://schemas.microsoft.com/office/powerpoint/2010/main" val="396986860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3445</TotalTime>
  <Words>1668</Words>
  <Application>Microsoft Office PowerPoint</Application>
  <PresentationFormat>On-screen Show (4:3)</PresentationFormat>
  <Paragraphs>262</Paragraphs>
  <Slides>49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Times New Roman</vt:lpstr>
      <vt:lpstr>Wingdings</vt:lpstr>
      <vt:lpstr>1_Office Theme</vt:lpstr>
      <vt:lpstr>Soteriology Session 33  </vt:lpstr>
      <vt:lpstr>Soteriology Overview</vt:lpstr>
      <vt:lpstr>Soteriology Overview</vt:lpstr>
      <vt:lpstr>Definition of Eternal Security</vt:lpstr>
      <vt:lpstr>Eternal Security Outline</vt:lpstr>
      <vt:lpstr>Eternal Security Outline</vt:lpstr>
      <vt:lpstr>Evidence for Eternal Security</vt:lpstr>
      <vt:lpstr>Evidence for Eternal Security</vt:lpstr>
      <vt:lpstr>Eternal Security Outline</vt:lpstr>
      <vt:lpstr>Introduction</vt:lpstr>
      <vt:lpstr>Response to Problem Passages</vt:lpstr>
      <vt:lpstr>Response to Problem Passages</vt:lpstr>
      <vt:lpstr>Response to Problem Passages</vt:lpstr>
      <vt:lpstr>1. OT Passages</vt:lpstr>
      <vt:lpstr>Response to Problem Passages</vt:lpstr>
      <vt:lpstr>2. Passages From Matthew</vt:lpstr>
      <vt:lpstr>2. Passages From Matthew</vt:lpstr>
      <vt:lpstr>Matthew 12:31-32</vt:lpstr>
      <vt:lpstr>Matthew 12:31-32</vt:lpstr>
      <vt:lpstr>Seven Suicides of the Bible</vt:lpstr>
      <vt:lpstr>Seven Suicides of the Bible</vt:lpstr>
      <vt:lpstr>Seven Suicides of the Bible</vt:lpstr>
      <vt:lpstr>PowerPoint Presentation</vt:lpstr>
      <vt:lpstr>PowerPoint Presentation</vt:lpstr>
      <vt:lpstr>Response to Problem Passages</vt:lpstr>
      <vt:lpstr>3. Passages From John’s Gospel</vt:lpstr>
      <vt:lpstr>3. Passages From John’s Gospel</vt:lpstr>
      <vt:lpstr>PowerPoint Presentation</vt:lpstr>
      <vt:lpstr>a. John 6:66</vt:lpstr>
      <vt:lpstr>PowerPoint Presentation</vt:lpstr>
      <vt:lpstr>a. John 6:66</vt:lpstr>
      <vt:lpstr>3. Passages From John’s Gospel</vt:lpstr>
      <vt:lpstr>PowerPoint Presentation</vt:lpstr>
      <vt:lpstr>b. John 15:6</vt:lpstr>
      <vt:lpstr>PowerPoint Presentation</vt:lpstr>
      <vt:lpstr>PowerPoint Presentation</vt:lpstr>
      <vt:lpstr>3. Passages From John’s Gospel</vt:lpstr>
      <vt:lpstr>John 20:30-31</vt:lpstr>
      <vt:lpstr>Believing Forever?</vt:lpstr>
      <vt:lpstr>c. John 20:30-31</vt:lpstr>
      <vt:lpstr>Present Tense Participle Does Not Always Mean Forever</vt:lpstr>
      <vt:lpstr>c. John 20:30-31</vt:lpstr>
      <vt:lpstr>PowerPoint Presentation</vt:lpstr>
      <vt:lpstr>c. John 20:30-31</vt:lpstr>
      <vt:lpstr>PowerPoint Presentation</vt:lpstr>
      <vt:lpstr>PowerPoint Presentation</vt:lpstr>
      <vt:lpstr>c. John 20:30-31</vt:lpstr>
      <vt:lpstr>CONCLUSION</vt:lpstr>
      <vt:lpstr>3. Passages From John’s Gospel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Soteriology Session 7</dc:title>
  <dc:creator>Jim McGowan</dc:creator>
  <cp:lastModifiedBy>Dr. Jim McGowan</cp:lastModifiedBy>
  <cp:revision>307</cp:revision>
  <cp:lastPrinted>2016-05-04T00:54:07Z</cp:lastPrinted>
  <dcterms:created xsi:type="dcterms:W3CDTF">2016-02-18T16:07:28Z</dcterms:created>
  <dcterms:modified xsi:type="dcterms:W3CDTF">2016-09-29T16:23:30Z</dcterms:modified>
</cp:coreProperties>
</file>