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54"/>
  </p:notesMasterIdLst>
  <p:handoutMasterIdLst>
    <p:handoutMasterId r:id="rId55"/>
  </p:handoutMasterIdLst>
  <p:sldIdLst>
    <p:sldId id="256" r:id="rId2"/>
    <p:sldId id="263" r:id="rId3"/>
    <p:sldId id="321" r:id="rId4"/>
    <p:sldId id="302" r:id="rId5"/>
    <p:sldId id="316" r:id="rId6"/>
    <p:sldId id="303" r:id="rId7"/>
    <p:sldId id="304" r:id="rId8"/>
    <p:sldId id="305" r:id="rId9"/>
    <p:sldId id="314" r:id="rId10"/>
    <p:sldId id="306" r:id="rId11"/>
    <p:sldId id="317" r:id="rId12"/>
    <p:sldId id="325" r:id="rId13"/>
    <p:sldId id="307" r:id="rId14"/>
    <p:sldId id="257" r:id="rId15"/>
    <p:sldId id="328" r:id="rId16"/>
    <p:sldId id="293" r:id="rId17"/>
    <p:sldId id="329" r:id="rId18"/>
    <p:sldId id="292" r:id="rId19"/>
    <p:sldId id="330" r:id="rId20"/>
    <p:sldId id="294" r:id="rId21"/>
    <p:sldId id="273" r:id="rId22"/>
    <p:sldId id="331" r:id="rId23"/>
    <p:sldId id="346" r:id="rId24"/>
    <p:sldId id="295" r:id="rId25"/>
    <p:sldId id="332" r:id="rId26"/>
    <p:sldId id="274" r:id="rId27"/>
    <p:sldId id="333" r:id="rId28"/>
    <p:sldId id="334" r:id="rId29"/>
    <p:sldId id="296" r:id="rId30"/>
    <p:sldId id="343" r:id="rId31"/>
    <p:sldId id="313" r:id="rId32"/>
    <p:sldId id="312" r:id="rId33"/>
    <p:sldId id="318" r:id="rId34"/>
    <p:sldId id="300" r:id="rId35"/>
    <p:sldId id="335" r:id="rId36"/>
    <p:sldId id="277" r:id="rId37"/>
    <p:sldId id="324" r:id="rId38"/>
    <p:sldId id="344" r:id="rId39"/>
    <p:sldId id="309" r:id="rId40"/>
    <p:sldId id="319" r:id="rId41"/>
    <p:sldId id="336" r:id="rId42"/>
    <p:sldId id="297" r:id="rId43"/>
    <p:sldId id="338" r:id="rId44"/>
    <p:sldId id="339" r:id="rId45"/>
    <p:sldId id="299" r:id="rId46"/>
    <p:sldId id="340" r:id="rId47"/>
    <p:sldId id="290" r:id="rId48"/>
    <p:sldId id="308" r:id="rId49"/>
    <p:sldId id="320" r:id="rId50"/>
    <p:sldId id="311" r:id="rId51"/>
    <p:sldId id="341" r:id="rId52"/>
    <p:sldId id="342" r:id="rId5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536">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8F8F8"/>
    <a:srgbClr val="0000CC"/>
    <a:srgbClr val="66FFCC"/>
    <a:srgbClr val="CC3300"/>
    <a:srgbClr val="FF99FF"/>
    <a:srgbClr val="FFCCFF"/>
    <a:srgbClr val="FFFFFF"/>
    <a:srgbClr val="08080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4786" autoAdjust="0"/>
  </p:normalViewPr>
  <p:slideViewPr>
    <p:cSldViewPr>
      <p:cViewPr varScale="1">
        <p:scale>
          <a:sx n="106" d="100"/>
          <a:sy n="106" d="100"/>
        </p:scale>
        <p:origin x="1884" y="102"/>
      </p:cViewPr>
      <p:guideLst>
        <p:guide orient="horz" pos="2160"/>
        <p:guide pos="15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2"/>
    </p:cViewPr>
  </p:sorterViewPr>
  <p:notesViewPr>
    <p:cSldViewPr>
      <p:cViewPr varScale="1">
        <p:scale>
          <a:sx n="60" d="100"/>
          <a:sy n="60" d="100"/>
        </p:scale>
        <p:origin x="-1722" y="-7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3476" cy="462172"/>
          </a:xfrm>
          <a:prstGeom prst="rect">
            <a:avLst/>
          </a:prstGeom>
          <a:noFill/>
          <a:ln w="9525">
            <a:noFill/>
            <a:miter lim="800000"/>
            <a:headEnd/>
            <a:tailEnd/>
          </a:ln>
          <a:effectLst/>
        </p:spPr>
        <p:txBody>
          <a:bodyPr vert="horz" wrap="square" lIns="92942" tIns="46472" rIns="92942" bIns="46472" numCol="1" anchor="t" anchorCtr="0" compatLnSpc="1">
            <a:prstTxWarp prst="textNoShape">
              <a:avLst/>
            </a:prstTxWarp>
          </a:bodyPr>
          <a:lstStyle>
            <a:lvl1pPr eaLnBrk="0" hangingPunct="0">
              <a:defRPr sz="1300" smtClean="0"/>
            </a:lvl1pPr>
          </a:lstStyle>
          <a:p>
            <a:pPr>
              <a:defRPr/>
            </a:pPr>
            <a:r>
              <a:rPr lang="en-US"/>
              <a:t>Identification Truth - Part 2</a:t>
            </a:r>
          </a:p>
        </p:txBody>
      </p:sp>
      <p:sp>
        <p:nvSpPr>
          <p:cNvPr id="14339" name="Rectangle 3"/>
          <p:cNvSpPr>
            <a:spLocks noGrp="1" noChangeArrowheads="1"/>
          </p:cNvSpPr>
          <p:nvPr>
            <p:ph type="dt" sz="quarter" idx="1"/>
          </p:nvPr>
        </p:nvSpPr>
        <p:spPr bwMode="auto">
          <a:xfrm>
            <a:off x="3979931" y="0"/>
            <a:ext cx="3043476" cy="462172"/>
          </a:xfrm>
          <a:prstGeom prst="rect">
            <a:avLst/>
          </a:prstGeom>
          <a:noFill/>
          <a:ln w="9525">
            <a:noFill/>
            <a:miter lim="800000"/>
            <a:headEnd/>
            <a:tailEnd/>
          </a:ln>
          <a:effectLst/>
        </p:spPr>
        <p:txBody>
          <a:bodyPr vert="horz" wrap="square" lIns="92942" tIns="46472" rIns="92942" bIns="46472" numCol="1" anchor="t" anchorCtr="0" compatLnSpc="1">
            <a:prstTxWarp prst="textNoShape">
              <a:avLst/>
            </a:prstTxWarp>
          </a:bodyPr>
          <a:lstStyle>
            <a:lvl1pPr algn="r" eaLnBrk="0" hangingPunct="0">
              <a:defRPr sz="1300" smtClean="0"/>
            </a:lvl1pPr>
          </a:lstStyle>
          <a:p>
            <a:pPr>
              <a:defRPr/>
            </a:pPr>
            <a:r>
              <a:rPr lang="en-US"/>
              <a:t>06/08/2014</a:t>
            </a:r>
          </a:p>
        </p:txBody>
      </p:sp>
      <p:sp>
        <p:nvSpPr>
          <p:cNvPr id="14340" name="Rectangle 4"/>
          <p:cNvSpPr>
            <a:spLocks noGrp="1" noChangeArrowheads="1"/>
          </p:cNvSpPr>
          <p:nvPr>
            <p:ph type="ftr" sz="quarter" idx="2"/>
          </p:nvPr>
        </p:nvSpPr>
        <p:spPr bwMode="auto">
          <a:xfrm>
            <a:off x="0" y="8858299"/>
            <a:ext cx="3043476" cy="462172"/>
          </a:xfrm>
          <a:prstGeom prst="rect">
            <a:avLst/>
          </a:prstGeom>
          <a:noFill/>
          <a:ln w="9525">
            <a:noFill/>
            <a:miter lim="800000"/>
            <a:headEnd/>
            <a:tailEnd/>
          </a:ln>
          <a:effectLst/>
        </p:spPr>
        <p:txBody>
          <a:bodyPr vert="horz" wrap="square" lIns="92942" tIns="46472" rIns="92942" bIns="46472" numCol="1" anchor="b" anchorCtr="0" compatLnSpc="1">
            <a:prstTxWarp prst="textNoShape">
              <a:avLst/>
            </a:prstTxWarp>
          </a:bodyPr>
          <a:lstStyle>
            <a:lvl1pPr eaLnBrk="0" hangingPunct="0">
              <a:defRPr sz="1300" smtClean="0"/>
            </a:lvl1pPr>
          </a:lstStyle>
          <a:p>
            <a:pPr>
              <a:defRPr/>
            </a:pPr>
            <a:r>
              <a:rPr lang="en-US"/>
              <a:t>Jim McGowan, Th.D.</a:t>
            </a:r>
          </a:p>
        </p:txBody>
      </p:sp>
      <p:sp>
        <p:nvSpPr>
          <p:cNvPr id="14341" name="Rectangle 5"/>
          <p:cNvSpPr>
            <a:spLocks noGrp="1" noChangeArrowheads="1"/>
          </p:cNvSpPr>
          <p:nvPr>
            <p:ph type="sldNum" sz="quarter" idx="3"/>
          </p:nvPr>
        </p:nvSpPr>
        <p:spPr bwMode="auto">
          <a:xfrm>
            <a:off x="3979931" y="8858299"/>
            <a:ext cx="3043476" cy="462172"/>
          </a:xfrm>
          <a:prstGeom prst="rect">
            <a:avLst/>
          </a:prstGeom>
          <a:noFill/>
          <a:ln w="9525">
            <a:noFill/>
            <a:miter lim="800000"/>
            <a:headEnd/>
            <a:tailEnd/>
          </a:ln>
          <a:effectLst/>
        </p:spPr>
        <p:txBody>
          <a:bodyPr vert="horz" wrap="square" lIns="92942" tIns="46472" rIns="92942" bIns="46472" numCol="1" anchor="b" anchorCtr="0" compatLnSpc="1">
            <a:prstTxWarp prst="textNoShape">
              <a:avLst/>
            </a:prstTxWarp>
          </a:bodyPr>
          <a:lstStyle>
            <a:lvl1pPr algn="r" eaLnBrk="0" hangingPunct="0">
              <a:defRPr sz="1300" smtClean="0"/>
            </a:lvl1pPr>
          </a:lstStyle>
          <a:p>
            <a:pPr>
              <a:defRPr/>
            </a:pPr>
            <a:fld id="{A2633BE5-778B-42B9-8A35-1D64C6E67967}" type="slidenum">
              <a:rPr lang="en-US"/>
              <a:pPr>
                <a:defRPr/>
              </a:pPr>
              <a:t>‹#›</a:t>
            </a:fld>
            <a:endParaRPr lang="en-US"/>
          </a:p>
        </p:txBody>
      </p:sp>
    </p:spTree>
    <p:extLst>
      <p:ext uri="{BB962C8B-B14F-4D97-AF65-F5344CB8AC3E}">
        <p14:creationId xmlns:p14="http://schemas.microsoft.com/office/powerpoint/2010/main" val="5494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43476" cy="462172"/>
          </a:xfrm>
          <a:prstGeom prst="rect">
            <a:avLst/>
          </a:prstGeom>
          <a:noFill/>
          <a:ln w="9525">
            <a:noFill/>
            <a:miter lim="800000"/>
            <a:headEnd/>
            <a:tailEnd/>
          </a:ln>
          <a:effectLst/>
        </p:spPr>
        <p:txBody>
          <a:bodyPr vert="horz" wrap="square" lIns="92942" tIns="46472" rIns="92942" bIns="46472" numCol="1" anchor="t" anchorCtr="0" compatLnSpc="1">
            <a:prstTxWarp prst="textNoShape">
              <a:avLst/>
            </a:prstTxWarp>
          </a:bodyPr>
          <a:lstStyle>
            <a:lvl1pPr eaLnBrk="0" hangingPunct="0">
              <a:defRPr sz="1300" smtClean="0"/>
            </a:lvl1pPr>
          </a:lstStyle>
          <a:p>
            <a:pPr>
              <a:defRPr/>
            </a:pPr>
            <a:r>
              <a:rPr lang="en-US"/>
              <a:t>Identification Truth - Part 2</a:t>
            </a:r>
          </a:p>
        </p:txBody>
      </p:sp>
      <p:sp>
        <p:nvSpPr>
          <p:cNvPr id="12291" name="Rectangle 3"/>
          <p:cNvSpPr>
            <a:spLocks noGrp="1" noChangeArrowheads="1"/>
          </p:cNvSpPr>
          <p:nvPr>
            <p:ph type="dt" idx="1"/>
          </p:nvPr>
        </p:nvSpPr>
        <p:spPr bwMode="auto">
          <a:xfrm>
            <a:off x="3979931" y="0"/>
            <a:ext cx="3043476" cy="462172"/>
          </a:xfrm>
          <a:prstGeom prst="rect">
            <a:avLst/>
          </a:prstGeom>
          <a:noFill/>
          <a:ln w="9525">
            <a:noFill/>
            <a:miter lim="800000"/>
            <a:headEnd/>
            <a:tailEnd/>
          </a:ln>
          <a:effectLst/>
        </p:spPr>
        <p:txBody>
          <a:bodyPr vert="horz" wrap="square" lIns="92942" tIns="46472" rIns="92942" bIns="46472" numCol="1" anchor="t" anchorCtr="0" compatLnSpc="1">
            <a:prstTxWarp prst="textNoShape">
              <a:avLst/>
            </a:prstTxWarp>
          </a:bodyPr>
          <a:lstStyle>
            <a:lvl1pPr algn="r" eaLnBrk="0" hangingPunct="0">
              <a:defRPr sz="1300" smtClean="0"/>
            </a:lvl1pPr>
          </a:lstStyle>
          <a:p>
            <a:pPr>
              <a:defRPr/>
            </a:pPr>
            <a:r>
              <a:rPr lang="en-US"/>
              <a:t>06/08/2014</a:t>
            </a:r>
          </a:p>
        </p:txBody>
      </p:sp>
      <p:sp>
        <p:nvSpPr>
          <p:cNvPr id="25604" name="Rectangle 4"/>
          <p:cNvSpPr>
            <a:spLocks noGrp="1" noRot="1" noChangeAspect="1" noChangeArrowheads="1" noTextEdit="1"/>
          </p:cNvSpPr>
          <p:nvPr>
            <p:ph type="sldImg" idx="2"/>
          </p:nvPr>
        </p:nvSpPr>
        <p:spPr bwMode="auto">
          <a:xfrm>
            <a:off x="1201738" y="693738"/>
            <a:ext cx="4618037" cy="346551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6454" y="4390635"/>
            <a:ext cx="5150498" cy="4236578"/>
          </a:xfrm>
          <a:prstGeom prst="rect">
            <a:avLst/>
          </a:prstGeom>
          <a:noFill/>
          <a:ln w="9525">
            <a:noFill/>
            <a:miter lim="800000"/>
            <a:headEnd/>
            <a:tailEnd/>
          </a:ln>
          <a:effectLst/>
        </p:spPr>
        <p:txBody>
          <a:bodyPr vert="horz" wrap="square" lIns="92942" tIns="46472" rIns="92942" bIns="464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58299"/>
            <a:ext cx="3043476" cy="462172"/>
          </a:xfrm>
          <a:prstGeom prst="rect">
            <a:avLst/>
          </a:prstGeom>
          <a:noFill/>
          <a:ln w="9525">
            <a:noFill/>
            <a:miter lim="800000"/>
            <a:headEnd/>
            <a:tailEnd/>
          </a:ln>
          <a:effectLst/>
        </p:spPr>
        <p:txBody>
          <a:bodyPr vert="horz" wrap="square" lIns="92942" tIns="46472" rIns="92942" bIns="46472" numCol="1" anchor="b" anchorCtr="0" compatLnSpc="1">
            <a:prstTxWarp prst="textNoShape">
              <a:avLst/>
            </a:prstTxWarp>
          </a:bodyPr>
          <a:lstStyle>
            <a:lvl1pPr eaLnBrk="0" hangingPunct="0">
              <a:defRPr sz="1300" smtClean="0"/>
            </a:lvl1pPr>
          </a:lstStyle>
          <a:p>
            <a:pPr>
              <a:defRPr/>
            </a:pPr>
            <a:r>
              <a:rPr lang="en-US"/>
              <a:t>Jim McGowan, Th.D.</a:t>
            </a:r>
          </a:p>
        </p:txBody>
      </p:sp>
      <p:sp>
        <p:nvSpPr>
          <p:cNvPr id="12295" name="Rectangle 7"/>
          <p:cNvSpPr>
            <a:spLocks noGrp="1" noChangeArrowheads="1"/>
          </p:cNvSpPr>
          <p:nvPr>
            <p:ph type="sldNum" sz="quarter" idx="5"/>
          </p:nvPr>
        </p:nvSpPr>
        <p:spPr bwMode="auto">
          <a:xfrm>
            <a:off x="3979931" y="8858299"/>
            <a:ext cx="3043476" cy="462172"/>
          </a:xfrm>
          <a:prstGeom prst="rect">
            <a:avLst/>
          </a:prstGeom>
          <a:noFill/>
          <a:ln w="9525">
            <a:noFill/>
            <a:miter lim="800000"/>
            <a:headEnd/>
            <a:tailEnd/>
          </a:ln>
          <a:effectLst/>
        </p:spPr>
        <p:txBody>
          <a:bodyPr vert="horz" wrap="square" lIns="92942" tIns="46472" rIns="92942" bIns="46472" numCol="1" anchor="b" anchorCtr="0" compatLnSpc="1">
            <a:prstTxWarp prst="textNoShape">
              <a:avLst/>
            </a:prstTxWarp>
          </a:bodyPr>
          <a:lstStyle>
            <a:lvl1pPr algn="r" eaLnBrk="0" hangingPunct="0">
              <a:defRPr sz="1300" smtClean="0"/>
            </a:lvl1pPr>
          </a:lstStyle>
          <a:p>
            <a:pPr>
              <a:defRPr/>
            </a:pPr>
            <a:fld id="{CBA7DA73-EEB1-49A2-ABD0-237B0BA9D3AF}" type="slidenum">
              <a:rPr lang="en-US"/>
              <a:pPr>
                <a:defRPr/>
              </a:pPr>
              <a:t>‹#›</a:t>
            </a:fld>
            <a:endParaRPr lang="en-US"/>
          </a:p>
        </p:txBody>
      </p:sp>
    </p:spTree>
    <p:extLst>
      <p:ext uri="{BB962C8B-B14F-4D97-AF65-F5344CB8AC3E}">
        <p14:creationId xmlns:p14="http://schemas.microsoft.com/office/powerpoint/2010/main" val="1921550882"/>
      </p:ext>
    </p:extLst>
  </p:cSld>
  <p:clrMap bg1="lt1" tx1="dk1" bg2="lt2" tx2="dk2" accent1="accent1" accent2="accent2" accent3="accent3" accent4="accent4" accent5="accent5" accent6="accent6" hlink="hlink" folHlink="folHlink"/>
  <p:hf/>
  <p:notesStyle>
    <a:lvl1pPr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11225"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lnSpc>
                <a:spcPct val="150000"/>
              </a:lnSpc>
              <a:spcBef>
                <a:spcPct val="0"/>
              </a:spcBef>
              <a:defRPr/>
            </a:pPr>
            <a:r>
              <a:rPr lang="en-US" sz="1300" b="1" dirty="0">
                <a:solidFill>
                  <a:srgbClr val="080808"/>
                </a:solidFill>
                <a:latin typeface="Calibri" pitchFamily="34" charset="0"/>
                <a:cs typeface="Calibri" pitchFamily="34" charset="0"/>
              </a:rPr>
              <a:t>“Identification Truth”  The  F</a:t>
            </a:r>
            <a:r>
              <a:rPr lang="en-US" sz="1300" b="1" u="sng" dirty="0">
                <a:solidFill>
                  <a:srgbClr val="080808"/>
                </a:solidFill>
                <a:latin typeface="Calibri" pitchFamily="34" charset="0"/>
                <a:cs typeface="Calibri" pitchFamily="34" charset="0"/>
              </a:rPr>
              <a:t>oundation</a:t>
            </a:r>
            <a:r>
              <a:rPr lang="en-US" sz="1300" b="1" dirty="0">
                <a:solidFill>
                  <a:srgbClr val="080808"/>
                </a:solidFill>
                <a:latin typeface="Calibri" pitchFamily="34" charset="0"/>
                <a:cs typeface="Calibri" pitchFamily="34" charset="0"/>
              </a:rPr>
              <a:t> for Growth, Part 2</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334489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4713" lvl="1" indent="-464713" defTabSz="871337">
              <a:spcBef>
                <a:spcPts val="915"/>
              </a:spcBef>
              <a:spcAft>
                <a:spcPts val="915"/>
              </a:spcAft>
              <a:buClr>
                <a:srgbClr val="FF99FF"/>
              </a:buClr>
              <a:buSzPct val="110000"/>
              <a:defRPr/>
            </a:pPr>
            <a:r>
              <a:rPr lang="en-US" dirty="0">
                <a:solidFill>
                  <a:srgbClr val="080808"/>
                </a:solidFill>
                <a:effectLst>
                  <a:outerShdw blurRad="38100" dist="38100" dir="2700000" algn="tl">
                    <a:srgbClr val="000000">
                      <a:alpha val="43137"/>
                    </a:srgbClr>
                  </a:outerShdw>
                </a:effectLst>
                <a:latin typeface="+mn-lt"/>
                <a:cs typeface="Calibri" pitchFamily="34" charset="0"/>
              </a:rPr>
              <a:t>*** KEY POINTS ***</a:t>
            </a:r>
          </a:p>
          <a:p>
            <a:pPr marL="464713" lvl="1" indent="-464713" defTabSz="871337">
              <a:spcBef>
                <a:spcPts val="915"/>
              </a:spcBef>
              <a:spcAft>
                <a:spcPts val="915"/>
              </a:spcAft>
              <a:buClr>
                <a:srgbClr val="FF99FF"/>
              </a:buClr>
              <a:buSzPct val="110000"/>
              <a:buFont typeface="Wingdings" pitchFamily="2" charset="2"/>
              <a:buChar char="ü"/>
            </a:pPr>
            <a:endParaRPr lang="en-US" dirty="0">
              <a:solidFill>
                <a:srgbClr val="080808"/>
              </a:solidFill>
              <a:effectLst>
                <a:outerShdw blurRad="38100" dist="38100" dir="2700000" algn="tl">
                  <a:srgbClr val="000000">
                    <a:alpha val="43137"/>
                  </a:srgbClr>
                </a:outerShdw>
              </a:effectLst>
              <a:latin typeface="+mn-lt"/>
              <a:cs typeface="Calibri" pitchFamily="34" charset="0"/>
            </a:endParaRPr>
          </a:p>
          <a:p>
            <a:pPr marL="440695" lvl="1" indent="-440695" defTabSz="826303">
              <a:spcBef>
                <a:spcPts val="868"/>
              </a:spcBef>
              <a:spcAft>
                <a:spcPts val="868"/>
              </a:spcAft>
              <a:buClr>
                <a:srgbClr val="FF99FF"/>
              </a:buClr>
              <a:buSzPct val="105000"/>
              <a:buFont typeface="Wingdings" pitchFamily="2" charset="2"/>
              <a:buChar char="ü"/>
            </a:pPr>
            <a:r>
              <a:rPr lang="en-US" dirty="0">
                <a:solidFill>
                  <a:srgbClr val="FFFF66"/>
                </a:solidFill>
                <a:effectLst>
                  <a:outerShdw blurRad="38100" dist="38100" dir="2700000" algn="tl">
                    <a:srgbClr val="000000">
                      <a:alpha val="43137"/>
                    </a:srgbClr>
                  </a:outerShdw>
                </a:effectLst>
                <a:latin typeface="Calibri" pitchFamily="34" charset="0"/>
                <a:cs typeface="Calibri" pitchFamily="34" charset="0"/>
              </a:rPr>
              <a:t>The source and principle of sin </a:t>
            </a:r>
            <a:r>
              <a:rPr lang="en-US"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a:t>
            </a:r>
            <a:r>
              <a:rPr lang="en-US" i="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the First Adam</a:t>
            </a:r>
            <a:r>
              <a:rPr lang="en-US"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was JUDGED AND CONDEMNED in and through Christ’s death – NOT FORGIVEN!</a:t>
            </a:r>
          </a:p>
          <a:p>
            <a:pPr marL="440695" lvl="1" indent="-440695" defTabSz="826303">
              <a:spcBef>
                <a:spcPts val="868"/>
              </a:spcBef>
              <a:spcAft>
                <a:spcPts val="868"/>
              </a:spcAft>
              <a:buClr>
                <a:srgbClr val="FF99FF"/>
              </a:buClr>
              <a:buSzPct val="105000"/>
              <a:buFont typeface="Wingdings" pitchFamily="2" charset="2"/>
              <a:buChar char="ü"/>
            </a:pPr>
            <a:endParaRPr lang="en-US"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endParaRPr>
          </a:p>
          <a:p>
            <a:pPr marL="440695" lvl="1" indent="-440695" defTabSz="826303">
              <a:spcBef>
                <a:spcPts val="868"/>
              </a:spcBef>
              <a:spcAft>
                <a:spcPts val="868"/>
              </a:spcAft>
              <a:buClr>
                <a:srgbClr val="FF99FF"/>
              </a:buClr>
              <a:buSzPct val="105000"/>
              <a:buFont typeface="Wingdings" pitchFamily="2" charset="2"/>
              <a:buChar char="ü"/>
            </a:pPr>
            <a:r>
              <a:rPr lang="en-US" dirty="0">
                <a:solidFill>
                  <a:srgbClr val="FFFF66"/>
                </a:solidFill>
                <a:effectLst>
                  <a:outerShdw blurRad="38100" dist="38100" dir="2700000" algn="tl">
                    <a:srgbClr val="000000">
                      <a:alpha val="43137"/>
                    </a:srgbClr>
                  </a:outerShdw>
                </a:effectLst>
                <a:latin typeface="Calibri" pitchFamily="34" charset="0"/>
                <a:cs typeface="Calibri" pitchFamily="34" charset="0"/>
              </a:rPr>
              <a:t>Our inherited </a:t>
            </a:r>
            <a:r>
              <a:rPr lang="en-US" dirty="0" err="1">
                <a:solidFill>
                  <a:srgbClr val="FFFF66"/>
                </a:solidFill>
                <a:effectLst>
                  <a:outerShdw blurRad="38100" dist="38100" dir="2700000" algn="tl">
                    <a:srgbClr val="000000">
                      <a:alpha val="43137"/>
                    </a:srgbClr>
                  </a:outerShdw>
                </a:effectLst>
                <a:latin typeface="Calibri" pitchFamily="34" charset="0"/>
                <a:cs typeface="Calibri" pitchFamily="34" charset="0"/>
              </a:rPr>
              <a:t>Adamic</a:t>
            </a:r>
            <a:r>
              <a:rPr lang="en-US" dirty="0">
                <a:solidFill>
                  <a:srgbClr val="FFFF66"/>
                </a:solidFill>
                <a:effectLst>
                  <a:outerShdw blurRad="38100" dist="38100" dir="2700000" algn="tl">
                    <a:srgbClr val="000000">
                      <a:alpha val="43137"/>
                    </a:srgbClr>
                  </a:outerShdw>
                </a:effectLst>
                <a:latin typeface="Calibri" pitchFamily="34" charset="0"/>
                <a:cs typeface="Calibri" pitchFamily="34" charset="0"/>
              </a:rPr>
              <a:t> nature </a:t>
            </a:r>
            <a:r>
              <a:rPr lang="en-US"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was JUDGED AND CONDEMNED in and through Christ’s death – NOT FORGIVEN!.</a:t>
            </a:r>
          </a:p>
          <a:p>
            <a:pPr marL="440695" lvl="1" indent="-440695" defTabSz="826303">
              <a:spcBef>
                <a:spcPts val="868"/>
              </a:spcBef>
              <a:spcAft>
                <a:spcPts val="868"/>
              </a:spcAft>
              <a:buClr>
                <a:srgbClr val="FF99FF"/>
              </a:buClr>
              <a:buSzPct val="105000"/>
              <a:buFont typeface="Wingdings" pitchFamily="2" charset="2"/>
              <a:buChar char="ü"/>
            </a:pPr>
            <a:endParaRPr lang="en-US"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endParaRPr>
          </a:p>
          <a:p>
            <a:pPr marL="440695" lvl="1" indent="-440695" defTabSz="826303">
              <a:spcBef>
                <a:spcPts val="868"/>
              </a:spcBef>
              <a:spcAft>
                <a:spcPts val="868"/>
              </a:spcAft>
              <a:buClr>
                <a:srgbClr val="FF99FF"/>
              </a:buClr>
              <a:buSzPct val="105000"/>
              <a:buFont typeface="Wingdings" pitchFamily="2" charset="2"/>
              <a:buChar char="ü"/>
            </a:pPr>
            <a:r>
              <a:rPr lang="en-US"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Christ’s death on our behalf </a:t>
            </a:r>
            <a:r>
              <a:rPr lang="en-US" dirty="0">
                <a:solidFill>
                  <a:srgbClr val="FFFF66"/>
                </a:solidFill>
                <a:effectLst>
                  <a:outerShdw blurRad="38100" dist="38100" dir="2700000" algn="tl">
                    <a:srgbClr val="000000">
                      <a:alpha val="43137"/>
                    </a:srgbClr>
                  </a:outerShdw>
                </a:effectLst>
                <a:latin typeface="Calibri" pitchFamily="34" charset="0"/>
                <a:cs typeface="Calibri" pitchFamily="34" charset="0"/>
              </a:rPr>
              <a:t>COMPLETELY FREED US </a:t>
            </a:r>
            <a:r>
              <a:rPr lang="en-US"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as individual believers from the </a:t>
            </a:r>
            <a:r>
              <a:rPr lang="en-US" dirty="0" err="1">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Adamic</a:t>
            </a:r>
            <a:r>
              <a:rPr lang="en-US"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principle (</a:t>
            </a:r>
            <a:r>
              <a:rPr lang="en-US" i="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source, nature, and practice</a:t>
            </a:r>
            <a:r>
              <a:rPr lang="en-US"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and all penalties and consequences. This enabled God to justly include us in Christ’s death unto sin. </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4713" lvl="1" indent="-464713" defTabSz="871337">
              <a:spcBef>
                <a:spcPts val="915"/>
              </a:spcBef>
              <a:spcAft>
                <a:spcPts val="915"/>
              </a:spcAft>
              <a:buClr>
                <a:srgbClr val="FF99FF"/>
              </a:buClr>
              <a:buSzPct val="110000"/>
              <a:defRPr/>
            </a:pPr>
            <a:r>
              <a:rPr lang="en-US" sz="1300" dirty="0">
                <a:solidFill>
                  <a:srgbClr val="080808"/>
                </a:solidFill>
                <a:effectLst>
                  <a:outerShdw blurRad="38100" dist="38100" dir="2700000" algn="tl">
                    <a:srgbClr val="000000">
                      <a:alpha val="43137"/>
                    </a:srgbClr>
                  </a:outerShdw>
                </a:effectLst>
                <a:latin typeface="+mn-lt"/>
                <a:cs typeface="Calibri" pitchFamily="34" charset="0"/>
              </a:rPr>
              <a:t>*** KEY POINTS ***</a:t>
            </a:r>
          </a:p>
          <a:p>
            <a:pPr marL="464713" lvl="1" indent="-464713" defTabSz="871337">
              <a:spcBef>
                <a:spcPts val="915"/>
              </a:spcBef>
              <a:spcAft>
                <a:spcPts val="915"/>
              </a:spcAft>
              <a:buClr>
                <a:srgbClr val="FF99FF"/>
              </a:buClr>
              <a:buSzPct val="110000"/>
              <a:buFont typeface="Wingdings" pitchFamily="2" charset="2"/>
              <a:buChar char="ü"/>
            </a:pPr>
            <a:endParaRPr lang="en-US" sz="1300" dirty="0">
              <a:solidFill>
                <a:srgbClr val="080808"/>
              </a:solidFill>
              <a:effectLst>
                <a:outerShdw blurRad="38100" dist="38100" dir="2700000" algn="tl">
                  <a:srgbClr val="000000">
                    <a:alpha val="43137"/>
                  </a:srgbClr>
                </a:outerShdw>
              </a:effectLst>
              <a:latin typeface="+mn-lt"/>
              <a:cs typeface="Calibri" pitchFamily="34" charset="0"/>
            </a:endParaRPr>
          </a:p>
          <a:p>
            <a:pPr marL="440695" lvl="1" indent="-440695" defTabSz="826303">
              <a:spcBef>
                <a:spcPts val="868"/>
              </a:spcBef>
              <a:spcAft>
                <a:spcPts val="868"/>
              </a:spcAft>
              <a:buClr>
                <a:srgbClr val="FF99FF"/>
              </a:buClr>
              <a:buSzPct val="105000"/>
              <a:buFont typeface="Wingdings" pitchFamily="2" charset="2"/>
              <a:buChar char="ü"/>
            </a:pPr>
            <a:r>
              <a:rPr lang="en-US" sz="1300" dirty="0">
                <a:solidFill>
                  <a:schemeClr val="bg1">
                    <a:lumMod val="20000"/>
                    <a:lumOff val="80000"/>
                  </a:schemeClr>
                </a:solidFill>
                <a:latin typeface="Calibri" pitchFamily="34" charset="0"/>
                <a:cs typeface="Calibri" pitchFamily="34" charset="0"/>
              </a:rPr>
              <a:t>The first step to our becoming </a:t>
            </a:r>
            <a:r>
              <a:rPr lang="en-US" sz="1300" dirty="0">
                <a:solidFill>
                  <a:srgbClr val="FFFF66"/>
                </a:solidFill>
                <a:latin typeface="Calibri" pitchFamily="34" charset="0"/>
                <a:cs typeface="Calibri" pitchFamily="34" charset="0"/>
              </a:rPr>
              <a:t>EXPERIENTIALLY</a:t>
            </a:r>
            <a:r>
              <a:rPr lang="en-US" sz="1300" dirty="0">
                <a:solidFill>
                  <a:schemeClr val="bg1">
                    <a:lumMod val="20000"/>
                    <a:lumOff val="80000"/>
                  </a:schemeClr>
                </a:solidFill>
                <a:latin typeface="Calibri" pitchFamily="34" charset="0"/>
                <a:cs typeface="Calibri" pitchFamily="34" charset="0"/>
              </a:rPr>
              <a:t> free from all that is associated with the First Adam in our daily experience, is to know that </a:t>
            </a:r>
            <a:r>
              <a:rPr lang="en-US" sz="1300" dirty="0">
                <a:solidFill>
                  <a:srgbClr val="FFFF66"/>
                </a:solidFill>
                <a:latin typeface="Calibri" pitchFamily="34" charset="0"/>
                <a:cs typeface="Calibri" pitchFamily="34" charset="0"/>
              </a:rPr>
              <a:t>POSITIONALLY</a:t>
            </a:r>
            <a:r>
              <a:rPr lang="en-US" sz="1300" dirty="0">
                <a:solidFill>
                  <a:schemeClr val="bg1">
                    <a:lumMod val="20000"/>
                    <a:lumOff val="80000"/>
                  </a:schemeClr>
                </a:solidFill>
                <a:latin typeface="Calibri" pitchFamily="34" charset="0"/>
                <a:cs typeface="Calibri" pitchFamily="34" charset="0"/>
              </a:rPr>
              <a:t> we died (</a:t>
            </a:r>
            <a:r>
              <a:rPr lang="en-US" sz="1300" i="1" dirty="0">
                <a:solidFill>
                  <a:schemeClr val="bg1">
                    <a:lumMod val="20000"/>
                    <a:lumOff val="80000"/>
                  </a:schemeClr>
                </a:solidFill>
                <a:latin typeface="Calibri" pitchFamily="34" charset="0"/>
                <a:cs typeface="Calibri" pitchFamily="34" charset="0"/>
              </a:rPr>
              <a:t>were separated</a:t>
            </a:r>
            <a:r>
              <a:rPr lang="en-US" sz="1300" dirty="0">
                <a:solidFill>
                  <a:schemeClr val="bg1">
                    <a:lumMod val="20000"/>
                    <a:lumOff val="80000"/>
                  </a:schemeClr>
                </a:solidFill>
                <a:latin typeface="Calibri" pitchFamily="34" charset="0"/>
                <a:cs typeface="Calibri" pitchFamily="34" charset="0"/>
              </a:rPr>
              <a:t>) once for all from the First Adam by Christ’s crucifixion and burial. </a:t>
            </a:r>
          </a:p>
          <a:p>
            <a:pPr marL="440695" lvl="1" indent="-440695" algn="ctr" defTabSz="826303">
              <a:spcBef>
                <a:spcPts val="0"/>
              </a:spcBef>
              <a:spcAft>
                <a:spcPts val="0"/>
              </a:spcAft>
              <a:buClr>
                <a:srgbClr val="FF99FF"/>
              </a:buClr>
              <a:buSzPct val="105000"/>
            </a:pPr>
            <a:endParaRPr lang="en-US" sz="1300" dirty="0">
              <a:solidFill>
                <a:srgbClr val="FFFF66"/>
              </a:solidFill>
              <a:latin typeface="Calibri" pitchFamily="34" charset="0"/>
              <a:cs typeface="Calibri" pitchFamily="34" charset="0"/>
            </a:endParaRPr>
          </a:p>
          <a:p>
            <a:pPr marL="440695" lvl="1" indent="-440695" algn="ctr" defTabSz="826303">
              <a:spcBef>
                <a:spcPts val="0"/>
              </a:spcBef>
              <a:spcAft>
                <a:spcPts val="0"/>
              </a:spcAft>
              <a:buClr>
                <a:srgbClr val="FF99FF"/>
              </a:buClr>
              <a:buSzPct val="105000"/>
            </a:pPr>
            <a:r>
              <a:rPr lang="en-US" sz="1300" dirty="0">
                <a:solidFill>
                  <a:srgbClr val="FFFF66"/>
                </a:solidFill>
                <a:latin typeface="Calibri" pitchFamily="34" charset="0"/>
                <a:cs typeface="Calibri" pitchFamily="34" charset="0"/>
              </a:rPr>
              <a:t>WE HAVE RECEIVED THE ULTIMATE IN DELIVERANCE WHEN WE WERE IDENTIFIED WITH CHRIST </a:t>
            </a:r>
          </a:p>
          <a:p>
            <a:pPr marL="440695" lvl="1" indent="-440695" algn="ctr" defTabSz="826303">
              <a:spcBef>
                <a:spcPts val="0"/>
              </a:spcBef>
              <a:spcAft>
                <a:spcPts val="0"/>
              </a:spcAft>
              <a:buClr>
                <a:srgbClr val="FF99FF"/>
              </a:buClr>
              <a:buSzPct val="105000"/>
            </a:pPr>
            <a:r>
              <a:rPr lang="en-US" sz="1300" dirty="0">
                <a:solidFill>
                  <a:srgbClr val="FFFF66"/>
                </a:solidFill>
                <a:latin typeface="Calibri" pitchFamily="34" charset="0"/>
                <a:cs typeface="Calibri" pitchFamily="34" charset="0"/>
              </a:rPr>
              <a:t>IN HIS DEATH.</a:t>
            </a:r>
          </a:p>
          <a:p>
            <a:endParaRPr lang="en-US" sz="1300" dirty="0">
              <a:solidFill>
                <a:srgbClr val="080808"/>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199">
              <a:defRPr/>
            </a:pPr>
            <a:r>
              <a:rPr lang="en-US" sz="1300" b="1" dirty="0">
                <a:solidFill>
                  <a:srgbClr val="080808"/>
                </a:solidFill>
                <a:effectLst>
                  <a:outerShdw blurRad="38100" dist="38100" dir="2700000" algn="tl">
                    <a:srgbClr val="000000"/>
                  </a:outerShdw>
                </a:effectLst>
                <a:latin typeface="Calibri" pitchFamily="34" charset="0"/>
                <a:cs typeface="Calibri" pitchFamily="34" charset="0"/>
              </a:rPr>
              <a:t>Review Part 1</a:t>
            </a:r>
          </a:p>
          <a:p>
            <a:pPr defTabSz="926199">
              <a:defRP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defTabSz="926199">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We cannot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become</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what we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already are in Christ</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until we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know</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what we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were in Adam</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199">
              <a:defRPr/>
            </a:pPr>
            <a:r>
              <a:rPr lang="en-US" sz="1300" dirty="0">
                <a:solidFill>
                  <a:srgbClr val="080808"/>
                </a:solidFill>
                <a:effectLst>
                  <a:outerShdw blurRad="38100" dist="38100" dir="2700000" algn="tl">
                    <a:srgbClr val="000000"/>
                  </a:outerShdw>
                </a:effectLst>
                <a:latin typeface="+mn-lt"/>
                <a:cs typeface="Calibri" pitchFamily="34" charset="0"/>
              </a:rPr>
              <a:t>Our History in the Last Adam (Jesus Christ)…</a:t>
            </a:r>
          </a:p>
          <a:p>
            <a:pPr>
              <a:spcBef>
                <a:spcPts val="610"/>
              </a:spcBef>
              <a:spcAft>
                <a:spcPts val="610"/>
              </a:spcAft>
            </a:pPr>
            <a:endParaRPr lang="en-US" sz="1300" dirty="0">
              <a:solidFill>
                <a:srgbClr val="080808"/>
              </a:solidFill>
              <a:effectLst>
                <a:outerShdw blurRad="38100" dist="38100" dir="2700000" algn="tl">
                  <a:srgbClr val="000000">
                    <a:alpha val="43137"/>
                  </a:srgbClr>
                </a:outerShdw>
              </a:effectLst>
              <a:latin typeface="+mn-lt"/>
              <a:cs typeface="Calibri" pitchFamily="34" charset="0"/>
            </a:endParaRPr>
          </a:p>
          <a:p>
            <a:pPr>
              <a:spcBef>
                <a:spcPts val="610"/>
              </a:spcBef>
              <a:spcAft>
                <a:spcPts val="610"/>
              </a:spcAft>
            </a:pPr>
            <a:r>
              <a:rPr lang="en-US" sz="1300" dirty="0">
                <a:solidFill>
                  <a:srgbClr val="080808"/>
                </a:solidFill>
                <a:effectLst>
                  <a:outerShdw blurRad="38100" dist="38100" dir="2700000" algn="tl">
                    <a:srgbClr val="000000">
                      <a:alpha val="43137"/>
                    </a:srgbClr>
                  </a:outerShdw>
                </a:effectLst>
                <a:latin typeface="+mn-lt"/>
                <a:cs typeface="Calibri" pitchFamily="34" charset="0"/>
              </a:rPr>
              <a:t>… begins on the only basis for resurrection life, which is – death. </a:t>
            </a:r>
          </a:p>
          <a:p>
            <a:pPr>
              <a:spcBef>
                <a:spcPts val="610"/>
              </a:spcBef>
              <a:spcAft>
                <a:spcPts val="610"/>
              </a:spcAft>
            </a:pPr>
            <a:endParaRPr lang="en-US" sz="1300" dirty="0">
              <a:solidFill>
                <a:srgbClr val="080808"/>
              </a:solidFill>
              <a:effectLst>
                <a:outerShdw blurRad="38100" dist="38100" dir="2700000" algn="tl">
                  <a:srgbClr val="000000">
                    <a:alpha val="43137"/>
                  </a:srgbClr>
                </a:outerShdw>
              </a:effectLst>
              <a:latin typeface="+mn-lt"/>
              <a:cs typeface="Calibri" pitchFamily="34" charset="0"/>
            </a:endParaRPr>
          </a:p>
          <a:p>
            <a:pPr>
              <a:spcBef>
                <a:spcPts val="610"/>
              </a:spcBef>
              <a:spcAft>
                <a:spcPts val="610"/>
              </a:spcAft>
            </a:pPr>
            <a:r>
              <a:rPr lang="en-US" sz="1300" dirty="0">
                <a:solidFill>
                  <a:srgbClr val="080808"/>
                </a:solidFill>
                <a:effectLst>
                  <a:outerShdw blurRad="38100" dist="38100" dir="2700000" algn="tl">
                    <a:srgbClr val="000000">
                      <a:alpha val="43137"/>
                    </a:srgbClr>
                  </a:outerShdw>
                </a:effectLst>
                <a:latin typeface="+mn-lt"/>
                <a:cs typeface="Calibri" pitchFamily="34" charset="0"/>
              </a:rPr>
              <a:t>Our relationship to the first Adam rendered us dead </a:t>
            </a:r>
            <a:r>
              <a:rPr lang="en-US" sz="1300" i="1" dirty="0">
                <a:solidFill>
                  <a:srgbClr val="080808"/>
                </a:solidFill>
                <a:effectLst>
                  <a:outerShdw blurRad="38100" dist="38100" dir="2700000" algn="tl">
                    <a:srgbClr val="000000">
                      <a:alpha val="43137"/>
                    </a:srgbClr>
                  </a:outerShdw>
                </a:effectLst>
                <a:latin typeface="+mn-lt"/>
                <a:cs typeface="Calibri" pitchFamily="34" charset="0"/>
              </a:rPr>
              <a:t>in </a:t>
            </a:r>
            <a:r>
              <a:rPr lang="en-US" sz="1300" dirty="0">
                <a:solidFill>
                  <a:srgbClr val="080808"/>
                </a:solidFill>
                <a:effectLst>
                  <a:outerShdw blurRad="38100" dist="38100" dir="2700000" algn="tl">
                    <a:srgbClr val="000000">
                      <a:alpha val="43137"/>
                    </a:srgbClr>
                  </a:outerShdw>
                </a:effectLst>
                <a:latin typeface="+mn-lt"/>
                <a:cs typeface="Calibri" pitchFamily="34" charset="0"/>
              </a:rPr>
              <a:t>sin, but, our death </a:t>
            </a:r>
            <a:r>
              <a:rPr lang="en-US" sz="1300" i="1" dirty="0">
                <a:solidFill>
                  <a:srgbClr val="080808"/>
                </a:solidFill>
                <a:effectLst>
                  <a:outerShdw blurRad="38100" dist="38100" dir="2700000" algn="tl">
                    <a:srgbClr val="000000">
                      <a:alpha val="43137"/>
                    </a:srgbClr>
                  </a:outerShdw>
                </a:effectLst>
                <a:latin typeface="+mn-lt"/>
                <a:cs typeface="Calibri" pitchFamily="34" charset="0"/>
              </a:rPr>
              <a:t>with</a:t>
            </a:r>
            <a:r>
              <a:rPr lang="en-US" sz="1300" dirty="0">
                <a:solidFill>
                  <a:srgbClr val="080808"/>
                </a:solidFill>
                <a:effectLst>
                  <a:outerShdw blurRad="38100" dist="38100" dir="2700000" algn="tl">
                    <a:srgbClr val="000000">
                      <a:alpha val="43137"/>
                    </a:srgbClr>
                  </a:outerShdw>
                </a:effectLst>
                <a:latin typeface="+mn-lt"/>
                <a:cs typeface="Calibri" pitchFamily="34" charset="0"/>
              </a:rPr>
              <a:t> Christ made us dead unto (in relation to) sin – the one condition for newness of life.</a:t>
            </a:r>
          </a:p>
          <a:p>
            <a:endParaRPr lang="en-US" sz="1300" dirty="0">
              <a:solidFill>
                <a:srgbClr val="080808"/>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Symbol" pitchFamily="18" charset="2"/>
              <a:buAutoNum type="arabicParenR"/>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In Christ Buried</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We must see ourselves in Christ, in the tomb, dead to the First Adam.  Through our identification with Christ in His death our relationship to the fleshly Adam has changed.</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3</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…as many of us as were baptized into Christ Jesus were baptized into His death?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4</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Therefore we were buried with Him through baptism into death…” (Rom. 6:3-4 NKJV) </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11</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In Him you were also circumcised with the circumcision made without hands, by </a:t>
            </a:r>
            <a:r>
              <a:rPr lang="en-US" sz="1300" i="1" dirty="0">
                <a:solidFill>
                  <a:srgbClr val="080808"/>
                </a:solidFill>
                <a:effectLst>
                  <a:outerShdw blurRad="38100" dist="38100" dir="2700000" algn="tl">
                    <a:srgbClr val="000000">
                      <a:alpha val="43137"/>
                    </a:srgbClr>
                  </a:outerShdw>
                </a:effectLst>
                <a:latin typeface="Calibri" pitchFamily="34" charset="0"/>
                <a:cs typeface="Calibri" pitchFamily="34" charset="0"/>
              </a:rPr>
              <a:t>putting off the body of the sins of the flesh</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by the circumcision of Christ,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12</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buried with Him in baptism…”(Col. 2:11-12 NKJV).</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Symbol" pitchFamily="18" charset="2"/>
              <a:buAutoNum type="arabicParenR"/>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In Christ Buried</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We must see ourselves in Christ, in the tomb, dead to the First Adam.  Through our identification with Christ in His death our relationship to the fleshly Adam has changed.</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3</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…as many of us as were baptized into Christ Jesus were baptized into His death?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4</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Therefore we were buried with Him through baptism into death…” (Rom. 6:3-4 NKJV) </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11</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In Him you were also circumcised with the circumcision made without hands, by </a:t>
            </a:r>
            <a:r>
              <a:rPr lang="en-US" sz="1300" i="1" dirty="0">
                <a:solidFill>
                  <a:srgbClr val="080808"/>
                </a:solidFill>
                <a:effectLst>
                  <a:outerShdw blurRad="38100" dist="38100" dir="2700000" algn="tl">
                    <a:srgbClr val="000000">
                      <a:alpha val="43137"/>
                    </a:srgbClr>
                  </a:outerShdw>
                </a:effectLst>
                <a:latin typeface="Calibri" pitchFamily="34" charset="0"/>
                <a:cs typeface="Calibri" pitchFamily="34" charset="0"/>
              </a:rPr>
              <a:t>putting off the body of the sins of the flesh</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by the circumcision of Christ,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12</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buried with Him in baptism…”(Col. 2:11-12 NKJV).</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2178407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defTabSz="929426" eaLnBrk="1" hangingPunct="1">
              <a:lnSpc>
                <a:spcPct val="90000"/>
              </a:lnSpc>
              <a:spcBef>
                <a:spcPct val="20000"/>
              </a:spcBef>
              <a:buClr>
                <a:schemeClr val="accent6">
                  <a:lumMod val="40000"/>
                  <a:lumOff val="60000"/>
                </a:schemeClr>
              </a:buClr>
              <a:buSzPct val="105000"/>
              <a:buFont typeface="Symbol" pitchFamily="18" charset="2"/>
              <a:buAutoNum type="arabicParenR"/>
              <a:defRPr/>
            </a:pPr>
            <a:r>
              <a:rPr kumimoji="0" lang="en-US" sz="1300" kern="0" dirty="0">
                <a:solidFill>
                  <a:srgbClr val="080808"/>
                </a:solidFill>
                <a:effectLst>
                  <a:outerShdw blurRad="38100" dist="38100" dir="2700000" algn="tl">
                    <a:srgbClr val="000000">
                      <a:alpha val="43137"/>
                    </a:srgbClr>
                  </a:outerShdw>
                </a:effectLst>
                <a:latin typeface="Calibri" pitchFamily="34" charset="0"/>
                <a:cs typeface="Calibri" pitchFamily="34" charset="0"/>
              </a:rPr>
              <a:t>In Christ Buried</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Having died “in Christ”, our death to the flesh has become the very means of our triumph over it. </a:t>
            </a:r>
          </a:p>
          <a:p>
            <a:pPr marL="931040" indent="-1615">
              <a:spcBef>
                <a:spcPts val="610"/>
              </a:spcBef>
              <a:spcAft>
                <a:spcPts val="610"/>
              </a:spcAft>
              <a:buClr>
                <a:schemeClr val="accent6">
                  <a:lumMod val="40000"/>
                  <a:lumOff val="60000"/>
                </a:schemeClr>
              </a:buClr>
              <a:buSzPct val="100000"/>
            </a:pPr>
            <a:endPar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54</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…Death is swallowed up in victory.”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57</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 thanks be to God, who gives us the victory through our Lord Jesus Christ. (I Cor. 15:54, 57)</a:t>
            </a:r>
          </a:p>
          <a:p>
            <a:pPr marL="931040" indent="-348535" defTabSz="929426">
              <a:spcBef>
                <a:spcPts val="610"/>
              </a:spcBef>
              <a:spcAft>
                <a:spcPts val="610"/>
              </a:spcAft>
              <a:buClr>
                <a:schemeClr val="tx2"/>
              </a:buClr>
              <a:buSzPct val="90000"/>
              <a:buFont typeface="Symbol" pitchFamily="18" charset="2"/>
              <a:buChar char="¨"/>
              <a:defRPr/>
            </a:pPr>
            <a:endParaRPr kumimoji="0" lang="en-US" sz="1300" kern="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defTabSz="929426" eaLnBrk="1" hangingPunct="1">
              <a:lnSpc>
                <a:spcPct val="90000"/>
              </a:lnSpc>
              <a:spcBef>
                <a:spcPct val="20000"/>
              </a:spcBef>
              <a:buClr>
                <a:schemeClr val="accent6">
                  <a:lumMod val="40000"/>
                  <a:lumOff val="60000"/>
                </a:schemeClr>
              </a:buClr>
              <a:buSzPct val="105000"/>
              <a:buFont typeface="Symbol" pitchFamily="18" charset="2"/>
              <a:buAutoNum type="arabicParenR"/>
              <a:defRPr/>
            </a:pPr>
            <a:r>
              <a:rPr kumimoji="0" lang="en-US" sz="1300" kern="0" dirty="0">
                <a:solidFill>
                  <a:srgbClr val="080808"/>
                </a:solidFill>
                <a:effectLst>
                  <a:outerShdw blurRad="38100" dist="38100" dir="2700000" algn="tl">
                    <a:srgbClr val="000000">
                      <a:alpha val="43137"/>
                    </a:srgbClr>
                  </a:outerShdw>
                </a:effectLst>
                <a:latin typeface="Calibri" pitchFamily="34" charset="0"/>
                <a:cs typeface="Calibri" pitchFamily="34" charset="0"/>
              </a:rPr>
              <a:t>In Christ Buried</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Having died “in Christ”, our death to the flesh has become the very means of our triumph over it. </a:t>
            </a:r>
          </a:p>
          <a:p>
            <a:pPr marL="931040" indent="-1615">
              <a:spcBef>
                <a:spcPts val="610"/>
              </a:spcBef>
              <a:spcAft>
                <a:spcPts val="610"/>
              </a:spcAft>
              <a:buClr>
                <a:schemeClr val="accent6">
                  <a:lumMod val="40000"/>
                  <a:lumOff val="60000"/>
                </a:schemeClr>
              </a:buClr>
              <a:buSzPct val="100000"/>
            </a:pPr>
            <a:endPar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54</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…Death is swallowed up in victory.”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57</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 thanks be to God, who gives us the victory through our Lord Jesus Christ. (I Cor. 15:54, 57)</a:t>
            </a:r>
          </a:p>
          <a:p>
            <a:pPr marL="931040" indent="-348535" defTabSz="929426">
              <a:spcBef>
                <a:spcPts val="610"/>
              </a:spcBef>
              <a:spcAft>
                <a:spcPts val="610"/>
              </a:spcAft>
              <a:buClr>
                <a:schemeClr val="tx2"/>
              </a:buClr>
              <a:buSzPct val="90000"/>
              <a:buFont typeface="Symbol" pitchFamily="18" charset="2"/>
              <a:buChar char="¨"/>
              <a:defRPr/>
            </a:pPr>
            <a:endParaRPr kumimoji="0" lang="en-US" sz="1300" kern="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16598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2"/>
              <a:defRPr/>
            </a:pPr>
            <a:r>
              <a:rPr lang="en-US" sz="1300" dirty="0">
                <a:solidFill>
                  <a:srgbClr val="080808"/>
                </a:solidFill>
                <a:latin typeface="Calibri" pitchFamily="34" charset="0"/>
                <a:cs typeface="Calibri" pitchFamily="34" charset="0"/>
              </a:rPr>
              <a:t>In Christ Risen</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Christ’s death and burial having accomplished its liberating work on our behalf, we can now begin to look up – from the place of death; from our place in fallen Adam, to the place of new birth in the risen Christ. For when the Lord Jesus burst the bonds of death, He took us with Him in His glorious resurrection life.</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4</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…just as Christ was raised from the dead by the glory of the Father, even so we also should walk in newness of life.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5</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For if we have been united together in the likeness of His death, certainly we also shall be in the likeness of His resurrection,” (Rom. 6:4–5 NKJV) </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2"/>
              <a:defRPr/>
            </a:pPr>
            <a:r>
              <a:rPr lang="en-US" sz="1300" dirty="0">
                <a:solidFill>
                  <a:srgbClr val="080808"/>
                </a:solidFill>
                <a:latin typeface="Calibri" pitchFamily="34" charset="0"/>
                <a:cs typeface="Calibri" pitchFamily="34" charset="0"/>
              </a:rPr>
              <a:t>In Christ Risen</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Christ’s death and burial having accomplished its liberating work on our behalf, we can now begin to look up – from the place of death; from our place in fallen Adam, to the place of new birth in the risen Christ. For when the Lord Jesus burst the bonds of death, He took us with Him in His glorious resurrection life.</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4</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…just as Christ was raised from the dead by the glory of the Father, even so we also should walk in newness of life.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5</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For if we have been united together in the likeness of His death, certainly we also shall be in the likeness of His resurrection,” (Rom. 6:4–5 NKJV) </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237316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199">
              <a:defRPr/>
            </a:pPr>
            <a:r>
              <a:rPr lang="en-US" sz="1300" b="1" dirty="0">
                <a:solidFill>
                  <a:srgbClr val="080808"/>
                </a:solidFill>
                <a:effectLst>
                  <a:outerShdw blurRad="38100" dist="38100" dir="2700000" algn="tl">
                    <a:srgbClr val="000000"/>
                  </a:outerShdw>
                </a:effectLst>
                <a:latin typeface="Calibri" pitchFamily="34" charset="0"/>
                <a:cs typeface="Calibri" pitchFamily="34" charset="0"/>
              </a:rPr>
              <a:t>Review Part 1</a:t>
            </a:r>
          </a:p>
          <a:p>
            <a:pPr defTabSz="926199">
              <a:defRP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defTabSz="926199">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We cannot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become</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what we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already are in Christ</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until we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know</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what we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were in Adam</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defTabSz="929426">
              <a:lnSpc>
                <a:spcPct val="90000"/>
              </a:lnSpc>
              <a:spcBef>
                <a:spcPct val="20000"/>
              </a:spcBef>
              <a:buClr>
                <a:schemeClr val="accent6">
                  <a:lumMod val="40000"/>
                  <a:lumOff val="60000"/>
                </a:schemeClr>
              </a:buClr>
              <a:buSzPct val="105000"/>
              <a:buFont typeface="+mj-lt"/>
              <a:buAutoNum type="arabicParenR" startAt="2"/>
              <a:defRPr/>
            </a:pPr>
            <a:r>
              <a:rPr lang="en-US" sz="1300" dirty="0">
                <a:solidFill>
                  <a:srgbClr val="080808"/>
                </a:solidFill>
                <a:latin typeface="Calibri" pitchFamily="34" charset="0"/>
                <a:cs typeface="Calibri" pitchFamily="34" charset="0"/>
              </a:rPr>
              <a:t>In Christ Risen</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From our foundational vantage point of resurrection in Christ, we are able to consider:</a:t>
            </a:r>
          </a:p>
          <a:p>
            <a:pPr lvl="2" indent="353376">
              <a:spcBef>
                <a:spcPts val="610"/>
              </a:spcBef>
              <a:spcAft>
                <a:spcPts val="610"/>
              </a:spcAft>
              <a:buClr>
                <a:schemeClr val="accent6">
                  <a:lumMod val="40000"/>
                  <a:lumOff val="60000"/>
                </a:schemeClr>
              </a:buClr>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lvl="2" indent="353376">
              <a:spcBef>
                <a:spcPts val="610"/>
              </a:spcBef>
              <a:spcAft>
                <a:spcPts val="610"/>
              </a:spcAft>
              <a:buClr>
                <a:schemeClr val="accent6">
                  <a:lumMod val="40000"/>
                  <a:lumOff val="60000"/>
                </a:schemeClr>
              </a:buClr>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New Position of Life – (Christ –source)</a:t>
            </a:r>
          </a:p>
          <a:p>
            <a:pPr lvl="2" indent="353376">
              <a:spcBef>
                <a:spcPts val="610"/>
              </a:spcBef>
              <a:spcAft>
                <a:spcPts val="610"/>
              </a:spcAft>
              <a:buClr>
                <a:schemeClr val="accent6">
                  <a:lumMod val="40000"/>
                  <a:lumOff val="60000"/>
                </a:schemeClr>
              </a:buClr>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lvl="2" indent="353376">
              <a:spcBef>
                <a:spcPts val="610"/>
              </a:spcBef>
              <a:spcAft>
                <a:spcPts val="610"/>
              </a:spcAft>
              <a:buClr>
                <a:schemeClr val="accent6">
                  <a:lumMod val="40000"/>
                  <a:lumOff val="60000"/>
                </a:schemeClr>
              </a:buClr>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New Nature of Righteousness –  (Christ nature), and </a:t>
            </a:r>
          </a:p>
          <a:p>
            <a:pPr lvl="2" indent="353376">
              <a:spcBef>
                <a:spcPts val="610"/>
              </a:spcBef>
              <a:spcAft>
                <a:spcPts val="610"/>
              </a:spcAft>
              <a:buClr>
                <a:schemeClr val="accent6">
                  <a:lumMod val="40000"/>
                  <a:lumOff val="60000"/>
                </a:schemeClr>
              </a:buClr>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lvl="2" indent="353376">
              <a:spcBef>
                <a:spcPts val="610"/>
              </a:spcBef>
              <a:spcAft>
                <a:spcPts val="610"/>
              </a:spcAft>
              <a:buClr>
                <a:schemeClr val="accent6">
                  <a:lumMod val="40000"/>
                  <a:lumOff val="60000"/>
                </a:schemeClr>
              </a:buClr>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New Walk of Fruitfulness – (Christ practice)</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3"/>
              <a:defRPr/>
            </a:pPr>
            <a:r>
              <a:rPr lang="en-US" sz="1300" dirty="0">
                <a:solidFill>
                  <a:srgbClr val="080808"/>
                </a:solidFill>
                <a:latin typeface="Calibri" pitchFamily="34" charset="0"/>
                <a:cs typeface="Calibri" pitchFamily="34" charset="0"/>
              </a:rPr>
              <a:t>Our New Position of Life</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In our old position in the first Adam, we were rendered dead to God and alive unto sin. We stood condemned before a righteous, holy, Judge. </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BUT, our new position in the risen Last Adam renders us alive unto God and dead unto sin. Because we,</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“…died, and [o]</a:t>
            </a:r>
            <a:r>
              <a:rPr lang="en-US" sz="1300" dirty="0" err="1">
                <a:solidFill>
                  <a:srgbClr val="080808"/>
                </a:solidFill>
                <a:effectLst>
                  <a:outerShdw blurRad="38100" dist="38100" dir="2700000" algn="tl">
                    <a:srgbClr val="000000">
                      <a:alpha val="43137"/>
                    </a:srgbClr>
                  </a:outerShdw>
                </a:effectLst>
                <a:latin typeface="Calibri" pitchFamily="34" charset="0"/>
                <a:cs typeface="Calibri" pitchFamily="34" charset="0"/>
              </a:rPr>
              <a:t>ur</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life is hidden with Christ in God. (Col. 3:3 NKJV) </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3"/>
              <a:defRPr/>
            </a:pPr>
            <a:r>
              <a:rPr lang="en-US" sz="1300" dirty="0">
                <a:solidFill>
                  <a:srgbClr val="080808"/>
                </a:solidFill>
                <a:latin typeface="Calibri" pitchFamily="34" charset="0"/>
                <a:cs typeface="Calibri" pitchFamily="34" charset="0"/>
              </a:rPr>
              <a:t>Our New Position of Life</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In our old position in the first Adam, we were rendered dead to God and alive unto sin. We stood condemned before a righteous, holy, Judge. </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BUT, our new position in the risen Last Adam renders us alive unto God and dead unto sin. Because we,</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“…died, and [o]</a:t>
            </a:r>
            <a:r>
              <a:rPr lang="en-US" sz="1300" dirty="0" err="1">
                <a:solidFill>
                  <a:srgbClr val="080808"/>
                </a:solidFill>
                <a:effectLst>
                  <a:outerShdw blurRad="38100" dist="38100" dir="2700000" algn="tl">
                    <a:srgbClr val="000000">
                      <a:alpha val="43137"/>
                    </a:srgbClr>
                  </a:outerShdw>
                </a:effectLst>
                <a:latin typeface="Calibri" pitchFamily="34" charset="0"/>
                <a:cs typeface="Calibri" pitchFamily="34" charset="0"/>
              </a:rPr>
              <a:t>ur</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life is hidden with Christ in God. (Col. 3:3 NKJV) </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892012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3"/>
              <a:defRPr/>
            </a:pPr>
            <a:r>
              <a:rPr lang="en-US" sz="1300" dirty="0">
                <a:solidFill>
                  <a:srgbClr val="080808"/>
                </a:solidFill>
                <a:latin typeface="Calibri" pitchFamily="34" charset="0"/>
                <a:cs typeface="Calibri" pitchFamily="34" charset="0"/>
              </a:rPr>
              <a:t>Our New Position of Life</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In our old position in the first Adam, we were rendered dead to God and alive unto sin. We stood condemned before a righteous, holy, Judge. </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BUT, our new position in the risen Last Adam renders us alive unto God and dead unto sin. Because we,</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“…died, and [o]</a:t>
            </a:r>
            <a:r>
              <a:rPr lang="en-US" sz="1300" dirty="0" err="1">
                <a:solidFill>
                  <a:srgbClr val="080808"/>
                </a:solidFill>
                <a:effectLst>
                  <a:outerShdw blurRad="38100" dist="38100" dir="2700000" algn="tl">
                    <a:srgbClr val="000000">
                      <a:alpha val="43137"/>
                    </a:srgbClr>
                  </a:outerShdw>
                </a:effectLst>
                <a:latin typeface="Calibri" pitchFamily="34" charset="0"/>
                <a:cs typeface="Calibri" pitchFamily="34" charset="0"/>
              </a:rPr>
              <a:t>ur</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life is hidden with Christ in God. (Col. 3:3 NKJV) </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4023294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3"/>
              <a:defRPr/>
            </a:pPr>
            <a:r>
              <a:rPr lang="en-US" sz="1300" dirty="0">
                <a:solidFill>
                  <a:srgbClr val="080808"/>
                </a:solidFill>
                <a:latin typeface="Calibri" pitchFamily="34" charset="0"/>
                <a:cs typeface="Calibri" pitchFamily="34" charset="0"/>
              </a:rPr>
              <a:t>Our New Position of Life</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God was formerly our Judge, but now, by means of His Son’s death and resurrection He is free to be our Father and we are free to be His sons.</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“Beloved, now we are children of God…” (1 John 3:2 NKJV) </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“And because you are sons, God has sent forth the Spirit of His Son into your hearts, crying out, ‘Abba, Father!’” Gal. 4:6 (NKJV) </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3"/>
              <a:defRPr/>
            </a:pPr>
            <a:r>
              <a:rPr lang="en-US" sz="1300" dirty="0">
                <a:solidFill>
                  <a:srgbClr val="080808"/>
                </a:solidFill>
                <a:latin typeface="Calibri" pitchFamily="34" charset="0"/>
                <a:cs typeface="Calibri" pitchFamily="34" charset="0"/>
              </a:rPr>
              <a:t>Our New Position of Life</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God was formerly our Judge, but now, by means of His Son’s death and resurrection He is free to be our Father and we are free to be His sons.</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“Beloved, now we are children of God…” (1 John 3:2 NKJV) </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“And because you are sons, God has sent forth the Spirit of His Son into your hearts, crying out, ‘Abba, Father!’” Gal. 4:6 (NKJV) </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2215327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4"/>
              <a:defRPr/>
            </a:pPr>
            <a:r>
              <a:rPr lang="en-US" sz="1300" dirty="0">
                <a:solidFill>
                  <a:srgbClr val="080808"/>
                </a:solidFill>
                <a:latin typeface="Calibri" pitchFamily="34" charset="0"/>
                <a:cs typeface="Calibri" pitchFamily="34" charset="0"/>
              </a:rPr>
              <a:t>Our New Nature of Righteousness</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In our co-resurrection with Christ, our Father gave us a new life with a new nature which can only bring forth righteousness.  </a:t>
            </a:r>
          </a:p>
          <a:p>
            <a:pPr marL="929426" indent="4842">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29426" indent="4842">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17</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Therefore, if anyone is in Christ, he is a new creation; old things have passed away; behold, all things have become new.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18</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Now all things are of God, who has reconciled us to Himself through Jesus Christ…” (2 Cor. 5:17–18 NKJV) </a:t>
            </a:r>
          </a:p>
          <a:p>
            <a:pPr indent="4842" algn="ctr">
              <a:spcBef>
                <a:spcPts val="610"/>
              </a:spcBef>
              <a:spcAft>
                <a:spcPts val="610"/>
              </a:spcAft>
              <a:buClr>
                <a:schemeClr val="accent6">
                  <a:lumMod val="40000"/>
                  <a:lumOff val="60000"/>
                </a:schemeClr>
              </a:buClr>
              <a:buSzPct val="100000"/>
            </a:pPr>
            <a:endParaRPr lang="en-US" sz="1700" cap="small"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indent="4842" algn="ctr">
              <a:spcBef>
                <a:spcPts val="610"/>
              </a:spcBef>
              <a:spcAft>
                <a:spcPts val="610"/>
              </a:spcAft>
              <a:buClr>
                <a:schemeClr val="accent6">
                  <a:lumMod val="40000"/>
                  <a:lumOff val="60000"/>
                </a:schemeClr>
              </a:buClr>
              <a:buSzPct val="100000"/>
            </a:pPr>
            <a:r>
              <a:rPr lang="en-US" sz="1700" cap="small" dirty="0">
                <a:solidFill>
                  <a:srgbClr val="080808"/>
                </a:solidFill>
                <a:effectLst>
                  <a:outerShdw blurRad="38100" dist="38100" dir="2700000" algn="tl">
                    <a:srgbClr val="000000">
                      <a:alpha val="43137"/>
                    </a:srgbClr>
                  </a:outerShdw>
                </a:effectLst>
                <a:latin typeface="Calibri" pitchFamily="34" charset="0"/>
                <a:cs typeface="Calibri" pitchFamily="34" charset="0"/>
              </a:rPr>
              <a:t>the old life is not changed, but </a:t>
            </a:r>
            <a:r>
              <a:rPr lang="en-US" sz="1700" u="sng" cap="small" dirty="0">
                <a:solidFill>
                  <a:srgbClr val="080808"/>
                </a:solidFill>
                <a:effectLst>
                  <a:outerShdw blurRad="38100" dist="38100" dir="2700000" algn="tl">
                    <a:srgbClr val="000000">
                      <a:alpha val="43137"/>
                    </a:srgbClr>
                  </a:outerShdw>
                </a:effectLst>
                <a:latin typeface="Calibri" pitchFamily="34" charset="0"/>
                <a:cs typeface="Calibri" pitchFamily="34" charset="0"/>
              </a:rPr>
              <a:t>exchanged</a:t>
            </a:r>
            <a:r>
              <a:rPr lang="en-US" sz="1700" cap="small" dirty="0">
                <a:solidFill>
                  <a:srgbClr val="080808"/>
                </a:solidFill>
                <a:effectLst>
                  <a:outerShdw blurRad="38100" dist="38100" dir="2700000" algn="tl">
                    <a:srgbClr val="000000">
                      <a:alpha val="43137"/>
                    </a:srgbClr>
                  </a:outerShdw>
                </a:effectLst>
                <a:latin typeface="Calibri" pitchFamily="34" charset="0"/>
                <a:cs typeface="Calibri" pitchFamily="34" charset="0"/>
              </a:rPr>
              <a:t> for that which is altogether new.</a:t>
            </a:r>
            <a:r>
              <a:rPr lang="en-US" sz="1300" cap="small" dirty="0">
                <a:solidFill>
                  <a:srgbClr val="080808"/>
                </a:solidFill>
                <a:effectLst>
                  <a:outerShdw blurRad="38100" dist="38100" dir="2700000" algn="tl">
                    <a:srgbClr val="000000">
                      <a:alpha val="43137"/>
                    </a:srgbClr>
                  </a:outerShdw>
                </a:effectLst>
                <a:latin typeface="Calibri" pitchFamily="34" charset="0"/>
                <a:cs typeface="Calibri" pitchFamily="34" charset="0"/>
              </a:rPr>
              <a:t> </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919440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8330">
              <a:defRPr/>
            </a:pPr>
            <a:r>
              <a:rPr lang="en-US" sz="1300" dirty="0">
                <a:solidFill>
                  <a:srgbClr val="FFFF66"/>
                </a:solidFill>
                <a:latin typeface="Calibri" pitchFamily="34" charset="0"/>
                <a:cs typeface="Calibri" pitchFamily="34" charset="0"/>
              </a:rPr>
              <a:t>The Old Man positioned “in Adam” is not renewed, refurbished or renovated but </a:t>
            </a:r>
            <a:r>
              <a:rPr lang="en-US" sz="1300" b="1" u="sng" dirty="0">
                <a:solidFill>
                  <a:srgbClr val="FF99FF"/>
                </a:solidFill>
                <a:latin typeface="Calibri" pitchFamily="34" charset="0"/>
                <a:cs typeface="Calibri" pitchFamily="34" charset="0"/>
              </a:rPr>
              <a:t>replaced</a:t>
            </a:r>
            <a:r>
              <a:rPr lang="en-US" sz="1300" dirty="0">
                <a:solidFill>
                  <a:srgbClr val="FF99FF"/>
                </a:solidFill>
                <a:latin typeface="Calibri" pitchFamily="34" charset="0"/>
                <a:cs typeface="Calibri" pitchFamily="34" charset="0"/>
              </a:rPr>
              <a:t> </a:t>
            </a:r>
            <a:r>
              <a:rPr lang="en-US" sz="1300" dirty="0">
                <a:solidFill>
                  <a:srgbClr val="FFFF66"/>
                </a:solidFill>
                <a:latin typeface="Calibri" pitchFamily="34" charset="0"/>
                <a:cs typeface="Calibri" pitchFamily="34" charset="0"/>
              </a:rPr>
              <a:t>with that which is altogether new. </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1938673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4"/>
              <a:defRPr/>
            </a:pPr>
            <a:r>
              <a:rPr lang="en-US" sz="1300" dirty="0">
                <a:solidFill>
                  <a:srgbClr val="080808"/>
                </a:solidFill>
                <a:latin typeface="Calibri" pitchFamily="34" charset="0"/>
                <a:cs typeface="Calibri" pitchFamily="34" charset="0"/>
              </a:rPr>
              <a:t>Our New Nature of Righteousness</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As new creations in Christ, we have been forever liberated from our relationship to the first Adam (position &amp; nature) with its reign of sin and death. </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Father now sees each of us as completely new in His Son and He wants us to see Ourselves from His point of view—new creations in Christ Jesus!</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While we are new creations, the Father maintains the identity of each believer. We remain the same individual but we acquire a new position, a new life, and a new nature, all in the risen Lord Jesus. </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199">
              <a:defRPr/>
            </a:pPr>
            <a:r>
              <a:rPr lang="en-US" sz="1300" b="1" dirty="0">
                <a:solidFill>
                  <a:srgbClr val="080808"/>
                </a:solidFill>
                <a:effectLst>
                  <a:outerShdw blurRad="38100" dist="38100" dir="2700000" algn="tl">
                    <a:srgbClr val="000000"/>
                  </a:outerShdw>
                </a:effectLst>
                <a:latin typeface="Calibri" pitchFamily="34" charset="0"/>
                <a:cs typeface="Calibri" pitchFamily="34" charset="0"/>
              </a:rPr>
              <a:t>Review Part 1</a:t>
            </a:r>
          </a:p>
          <a:p>
            <a:pPr defTabSz="926199">
              <a:defRP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defTabSz="926199">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We cannot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become</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what we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already are in Christ</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until we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know</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what we </a:t>
            </a:r>
            <a:r>
              <a:rPr lang="en-US" sz="1300" b="1" dirty="0">
                <a:solidFill>
                  <a:srgbClr val="080808"/>
                </a:solidFill>
                <a:effectLst>
                  <a:outerShdw blurRad="38100" dist="38100" dir="2700000" algn="tl">
                    <a:srgbClr val="000000">
                      <a:alpha val="43137"/>
                    </a:srgbClr>
                  </a:outerShdw>
                </a:effectLst>
                <a:latin typeface="Calibri" pitchFamily="34" charset="0"/>
                <a:cs typeface="Calibri" pitchFamily="34" charset="0"/>
              </a:rPr>
              <a:t>were in Adam</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4"/>
              <a:defRPr/>
            </a:pPr>
            <a:r>
              <a:rPr lang="en-US" sz="1300" dirty="0">
                <a:solidFill>
                  <a:srgbClr val="080808"/>
                </a:solidFill>
                <a:latin typeface="Calibri" pitchFamily="34" charset="0"/>
                <a:cs typeface="Calibri" pitchFamily="34" charset="0"/>
              </a:rPr>
              <a:t>Our New Nature of Righteousness</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As new creations in Christ, we have been forever liberated from our relationship to the first Adam (position &amp; nature) with its reign of sin and death. </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Father now sees each of us as completely new in His Son and He wants us to see Ourselves from His point of view—new creations in Christ Jesus!</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While we are new creations, the Father maintains the identity of each believer. We remain the same individual but we acquire a new position, a new life, and a new nature, all in the risen Lord Jesus. </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1338683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solidFill>
                  <a:srgbClr val="080808"/>
                </a:solidFill>
                <a:latin typeface="+mn-lt"/>
              </a:rPr>
              <a:t>Use Rachael’s wedding as an example of this …</a:t>
            </a:r>
          </a:p>
          <a:p>
            <a:pPr defTabSz="878330">
              <a:defRPr/>
            </a:pPr>
            <a:endParaRPr lang="en-US" sz="1300" baseline="30000" dirty="0">
              <a:solidFill>
                <a:srgbClr val="080808"/>
              </a:solidFill>
              <a:effectLst>
                <a:outerShdw blurRad="38100" dist="38100" dir="2700000" algn="tl">
                  <a:srgbClr val="000000">
                    <a:alpha val="43137"/>
                  </a:srgbClr>
                </a:outerShdw>
              </a:effectLst>
              <a:latin typeface="+mn-lt"/>
              <a:cs typeface="Calibri" pitchFamily="34" charset="0"/>
            </a:endParaRPr>
          </a:p>
          <a:p>
            <a:pPr defTabSz="878330">
              <a:defRPr/>
            </a:pPr>
            <a:r>
              <a:rPr lang="en-US" sz="1300" baseline="30000" dirty="0">
                <a:solidFill>
                  <a:srgbClr val="080808"/>
                </a:solidFill>
                <a:effectLst>
                  <a:outerShdw blurRad="38100" dist="38100" dir="2700000" algn="tl">
                    <a:srgbClr val="000000">
                      <a:alpha val="43137"/>
                    </a:srgbClr>
                  </a:outerShdw>
                </a:effectLst>
                <a:latin typeface="+mn-lt"/>
                <a:cs typeface="Calibri" pitchFamily="34" charset="0"/>
              </a:rPr>
              <a:t>21</a:t>
            </a:r>
            <a:r>
              <a:rPr lang="en-US" sz="1300" dirty="0">
                <a:solidFill>
                  <a:srgbClr val="080808"/>
                </a:solidFill>
                <a:effectLst>
                  <a:outerShdw blurRad="38100" dist="38100" dir="2700000" algn="tl">
                    <a:srgbClr val="000000">
                      <a:alpha val="43137"/>
                    </a:srgbClr>
                  </a:outerShdw>
                </a:effectLst>
                <a:latin typeface="+mn-lt"/>
                <a:cs typeface="Calibri" pitchFamily="34" charset="0"/>
              </a:rPr>
              <a:t> And you, who once were alienated and enemies in your mind by wicked works….</a:t>
            </a:r>
          </a:p>
          <a:p>
            <a:pPr defTabSz="878330">
              <a:defRPr/>
            </a:pPr>
            <a:endParaRPr lang="en-US" sz="1300" dirty="0">
              <a:solidFill>
                <a:srgbClr val="080808"/>
              </a:solidFill>
              <a:effectLst>
                <a:outerShdw blurRad="38100" dist="38100" dir="2700000" algn="tl">
                  <a:srgbClr val="000000">
                    <a:alpha val="43137"/>
                  </a:srgbClr>
                </a:outerShdw>
              </a:effectLst>
              <a:latin typeface="+mn-lt"/>
              <a:cs typeface="Calibri" pitchFamily="34" charset="0"/>
            </a:endParaRPr>
          </a:p>
          <a:p>
            <a:pPr defTabSz="878330">
              <a:defRPr/>
            </a:pPr>
            <a:r>
              <a:rPr lang="en-US" sz="1300" dirty="0">
                <a:solidFill>
                  <a:srgbClr val="080808"/>
                </a:solidFill>
                <a:effectLst>
                  <a:outerShdw blurRad="38100" dist="38100" dir="2700000" algn="tl">
                    <a:srgbClr val="000000">
                      <a:alpha val="43137"/>
                    </a:srgbClr>
                  </a:outerShdw>
                </a:effectLst>
                <a:latin typeface="+mn-lt"/>
                <a:cs typeface="Calibri" pitchFamily="34" charset="0"/>
              </a:rPr>
              <a:t>…yet now He has reconciled </a:t>
            </a:r>
            <a:r>
              <a:rPr lang="en-US" sz="1300" baseline="30000" dirty="0">
                <a:solidFill>
                  <a:srgbClr val="080808"/>
                </a:solidFill>
                <a:effectLst>
                  <a:outerShdw blurRad="38100" dist="38100" dir="2700000" algn="tl">
                    <a:srgbClr val="000000">
                      <a:alpha val="43137"/>
                    </a:srgbClr>
                  </a:outerShdw>
                </a:effectLst>
                <a:latin typeface="+mn-lt"/>
                <a:cs typeface="Calibri" pitchFamily="34" charset="0"/>
              </a:rPr>
              <a:t>22</a:t>
            </a:r>
            <a:r>
              <a:rPr lang="en-US" sz="1300" dirty="0">
                <a:solidFill>
                  <a:srgbClr val="080808"/>
                </a:solidFill>
                <a:effectLst>
                  <a:outerShdw blurRad="38100" dist="38100" dir="2700000" algn="tl">
                    <a:srgbClr val="000000">
                      <a:alpha val="43137"/>
                    </a:srgbClr>
                  </a:outerShdw>
                </a:effectLst>
                <a:latin typeface="+mn-lt"/>
                <a:cs typeface="Calibri" pitchFamily="34" charset="0"/>
              </a:rPr>
              <a:t> in the body of His flesh through death, to present you holy, and blameless, and above reproach in His sight.” (Col. 1:21–22 NKJV) </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0348" indent="-220348" defTabSz="878330">
              <a:buFont typeface="+mj-lt"/>
              <a:buAutoNum type="arabicParenR" startAt="4"/>
              <a:defRPr/>
            </a:pPr>
            <a:r>
              <a:rPr lang="en-US" sz="1300" dirty="0">
                <a:solidFill>
                  <a:srgbClr val="080808"/>
                </a:solidFill>
                <a:latin typeface="+mn-lt"/>
                <a:cs typeface="Calibri" pitchFamily="34" charset="0"/>
              </a:rPr>
              <a:t>Our New Nature of Righteousness</a:t>
            </a:r>
          </a:p>
          <a:p>
            <a:pPr defTabSz="878330">
              <a:defRPr/>
            </a:pPr>
            <a:endParaRPr lang="en-US" sz="1300" baseline="30000" dirty="0">
              <a:solidFill>
                <a:srgbClr val="080808"/>
              </a:solidFill>
              <a:effectLst>
                <a:outerShdw blurRad="38100" dist="38100" dir="2700000" algn="tl">
                  <a:srgbClr val="000000">
                    <a:alpha val="43137"/>
                  </a:srgbClr>
                </a:outerShdw>
              </a:effectLst>
              <a:latin typeface="+mn-lt"/>
              <a:cs typeface="Calibri" pitchFamily="34" charset="0"/>
            </a:endParaRPr>
          </a:p>
          <a:p>
            <a:pPr defTabSz="878330">
              <a:defRPr/>
            </a:pPr>
            <a:r>
              <a:rPr lang="en-US" sz="1300" baseline="30000" dirty="0">
                <a:solidFill>
                  <a:srgbClr val="080808"/>
                </a:solidFill>
                <a:effectLst>
                  <a:outerShdw blurRad="38100" dist="38100" dir="2700000" algn="tl">
                    <a:srgbClr val="000000">
                      <a:alpha val="43137"/>
                    </a:srgbClr>
                  </a:outerShdw>
                </a:effectLst>
                <a:latin typeface="+mn-lt"/>
                <a:cs typeface="Calibri" pitchFamily="34" charset="0"/>
              </a:rPr>
              <a:t>13</a:t>
            </a:r>
            <a:r>
              <a:rPr lang="en-US" sz="1300" dirty="0">
                <a:solidFill>
                  <a:srgbClr val="080808"/>
                </a:solidFill>
                <a:effectLst>
                  <a:outerShdw blurRad="38100" dist="38100" dir="2700000" algn="tl">
                    <a:srgbClr val="000000">
                      <a:alpha val="43137"/>
                    </a:srgbClr>
                  </a:outerShdw>
                </a:effectLst>
                <a:latin typeface="+mn-lt"/>
                <a:cs typeface="Calibri" pitchFamily="34" charset="0"/>
              </a:rPr>
              <a:t> And you, being dead in your trespasses and the </a:t>
            </a:r>
            <a:r>
              <a:rPr lang="en-US" sz="1300" dirty="0" err="1">
                <a:solidFill>
                  <a:srgbClr val="080808"/>
                </a:solidFill>
                <a:effectLst>
                  <a:outerShdw blurRad="38100" dist="38100" dir="2700000" algn="tl">
                    <a:srgbClr val="000000">
                      <a:alpha val="43137"/>
                    </a:srgbClr>
                  </a:outerShdw>
                </a:effectLst>
                <a:latin typeface="+mn-lt"/>
                <a:cs typeface="Calibri" pitchFamily="34" charset="0"/>
              </a:rPr>
              <a:t>uncircumcision</a:t>
            </a:r>
            <a:r>
              <a:rPr lang="en-US" sz="1300" dirty="0">
                <a:solidFill>
                  <a:srgbClr val="080808"/>
                </a:solidFill>
                <a:effectLst>
                  <a:outerShdw blurRad="38100" dist="38100" dir="2700000" algn="tl">
                    <a:srgbClr val="000000">
                      <a:alpha val="43137"/>
                    </a:srgbClr>
                  </a:outerShdw>
                </a:effectLst>
                <a:latin typeface="+mn-lt"/>
                <a:cs typeface="Calibri" pitchFamily="34" charset="0"/>
              </a:rPr>
              <a:t> of your flesh, He has made alive together with Him, having forgiven you all trespasses, (Col. 2:13 NKJV) </a:t>
            </a:r>
          </a:p>
          <a:p>
            <a:endParaRPr lang="en-US" sz="1300" baseline="30000" dirty="0">
              <a:solidFill>
                <a:srgbClr val="080808"/>
              </a:solidFill>
              <a:effectLst>
                <a:outerShdw blurRad="38100" dist="38100" dir="2700000" algn="tl">
                  <a:srgbClr val="000000">
                    <a:alpha val="43137"/>
                  </a:srgbClr>
                </a:outerShdw>
              </a:effectLst>
              <a:latin typeface="+mn-lt"/>
              <a:cs typeface="Calibri" pitchFamily="34" charset="0"/>
            </a:endParaRPr>
          </a:p>
          <a:p>
            <a:r>
              <a:rPr lang="en-US" sz="1300" baseline="30000" dirty="0">
                <a:solidFill>
                  <a:srgbClr val="080808"/>
                </a:solidFill>
                <a:effectLst>
                  <a:outerShdw blurRad="38100" dist="38100" dir="2700000" algn="tl">
                    <a:srgbClr val="000000">
                      <a:alpha val="43137"/>
                    </a:srgbClr>
                  </a:outerShdw>
                </a:effectLst>
                <a:latin typeface="+mn-lt"/>
                <a:cs typeface="Calibri" pitchFamily="34" charset="0"/>
              </a:rPr>
              <a:t>27</a:t>
            </a:r>
            <a:r>
              <a:rPr lang="en-US" sz="1300" dirty="0">
                <a:solidFill>
                  <a:srgbClr val="080808"/>
                </a:solidFill>
                <a:effectLst>
                  <a:outerShdw blurRad="38100" dist="38100" dir="2700000" algn="tl">
                    <a:srgbClr val="000000">
                      <a:alpha val="43137"/>
                    </a:srgbClr>
                  </a:outerShdw>
                </a:effectLst>
                <a:latin typeface="+mn-lt"/>
                <a:cs typeface="Calibri" pitchFamily="34" charset="0"/>
              </a:rPr>
              <a:t> that He might present her to Himself a glorious church, not having spot or wrinkle or any such thing, but that she should be holy and without blemish. Eph. 5:27 (NKJV) </a:t>
            </a:r>
          </a:p>
          <a:p>
            <a:endParaRPr lang="en-US" sz="1300" dirty="0">
              <a:solidFill>
                <a:srgbClr val="080808"/>
              </a:solidFill>
              <a:effectLst>
                <a:outerShdw blurRad="38100" dist="38100" dir="2700000" algn="tl">
                  <a:srgbClr val="000000">
                    <a:alpha val="43137"/>
                  </a:srgbClr>
                </a:outerShdw>
              </a:effectLst>
              <a:latin typeface="+mn-lt"/>
              <a:cs typeface="Calibri"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4"/>
              <a:defRPr/>
            </a:pPr>
            <a:r>
              <a:rPr lang="en-US" sz="1300" dirty="0">
                <a:solidFill>
                  <a:srgbClr val="080808"/>
                </a:solidFill>
                <a:latin typeface="Calibri" pitchFamily="34" charset="0"/>
                <a:cs typeface="Calibri" pitchFamily="34" charset="0"/>
              </a:rPr>
              <a:t>Our New Nature of Righteousness</a:t>
            </a:r>
          </a:p>
          <a:p>
            <a:pPr eaLnBrk="1" hangingPunct="1">
              <a:lnSpc>
                <a:spcPct val="90000"/>
              </a:lnSpc>
              <a:buClr>
                <a:schemeClr val="accent6">
                  <a:lumMod val="40000"/>
                  <a:lumOff val="60000"/>
                </a:schemeClr>
              </a:buClr>
              <a:buSzPct val="105000"/>
              <a:defRPr/>
            </a:pPr>
            <a:endParaRPr lang="en-US" sz="1300" b="1" dirty="0">
              <a:solidFill>
                <a:schemeClr val="bg1">
                  <a:lumMod val="20000"/>
                  <a:lumOff val="80000"/>
                </a:schemeClr>
              </a:solidFill>
              <a:effectLst>
                <a:outerShdw blurRad="38100" dist="38100" dir="2700000" algn="tl">
                  <a:srgbClr val="000000"/>
                </a:outerShdw>
              </a:effectLst>
              <a:latin typeface="Calibri" pitchFamily="34" charset="0"/>
              <a:cs typeface="Calibri" pitchFamily="34" charset="0"/>
            </a:endParaRPr>
          </a:p>
          <a:p>
            <a:pPr eaLnBrk="1" hangingPunct="1">
              <a:lnSpc>
                <a:spcPct val="90000"/>
              </a:lnSpc>
              <a:buClr>
                <a:schemeClr val="accent6">
                  <a:lumMod val="40000"/>
                  <a:lumOff val="60000"/>
                </a:schemeClr>
              </a:buClr>
              <a:buSzPct val="105000"/>
              <a:defRPr/>
            </a:pPr>
            <a:r>
              <a:rPr lang="en-US" sz="1300" b="1" dirty="0">
                <a:solidFill>
                  <a:schemeClr val="bg1">
                    <a:lumMod val="20000"/>
                    <a:lumOff val="80000"/>
                  </a:schemeClr>
                </a:solidFill>
                <a:effectLst>
                  <a:outerShdw blurRad="38100" dist="38100" dir="2700000" algn="tl">
                    <a:srgbClr val="000000"/>
                  </a:outerShdw>
                </a:effectLst>
                <a:latin typeface="Calibri" pitchFamily="34" charset="0"/>
                <a:cs typeface="Calibri" pitchFamily="34" charset="0"/>
              </a:rPr>
              <a:t>They say that a picture is worth a thousand words…</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a:lnSpc>
                <a:spcPct val="90000"/>
              </a:lnSpc>
              <a:spcBef>
                <a:spcPct val="20000"/>
              </a:spcBef>
              <a:buClr>
                <a:schemeClr val="accent6">
                  <a:lumMod val="40000"/>
                  <a:lumOff val="60000"/>
                </a:schemeClr>
              </a:buClr>
              <a:buSzPct val="105000"/>
              <a:buFont typeface="+mj-lt"/>
              <a:buAutoNum type="arabicParenR" startAt="5"/>
              <a:defRPr/>
            </a:pPr>
            <a:r>
              <a:rPr lang="en-US" sz="1300" dirty="0">
                <a:solidFill>
                  <a:srgbClr val="080808"/>
                </a:solidFill>
                <a:latin typeface="Calibri" pitchFamily="34" charset="0"/>
                <a:cs typeface="Calibri" pitchFamily="34" charset="0"/>
              </a:rPr>
              <a:t>In Christ Ascended</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We are born from above and we are to abide above.</a:t>
            </a:r>
          </a:p>
          <a:p>
            <a:pPr marL="931040" indent="-1615">
              <a:spcBef>
                <a:spcPts val="610"/>
              </a:spcBef>
              <a:spcAft>
                <a:spcPts val="610"/>
              </a:spcAft>
              <a:buClr>
                <a:schemeClr val="accent6">
                  <a:lumMod val="40000"/>
                  <a:lumOff val="60000"/>
                </a:schemeClr>
              </a:buClr>
              <a:buSzPct val="100000"/>
            </a:pPr>
            <a:endPar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4</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But God, who is rich in mercy, because of His great love with which He loved us,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5</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even when we were dead in trespasses, made us alive together with Christ (by grace you have been saved),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6</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and raised us up together, and made us sit together in the heavenly places in Christ Jesus, </a:t>
            </a:r>
            <a:r>
              <a:rPr lang="en-US" sz="1300" baseline="30000" dirty="0">
                <a:solidFill>
                  <a:srgbClr val="080808"/>
                </a:solidFill>
                <a:effectLst>
                  <a:outerShdw blurRad="38100" dist="38100" dir="2700000" algn="tl">
                    <a:srgbClr val="000000">
                      <a:alpha val="43137"/>
                    </a:srgbClr>
                  </a:outerShdw>
                </a:effectLst>
                <a:latin typeface="Calibri" pitchFamily="34" charset="0"/>
                <a:cs typeface="Calibri" pitchFamily="34" charset="0"/>
              </a:rPr>
              <a:t>7</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that in the ages to come He might show the exceeding riches of His grace in His kindness toward us in Christ Jesus.”  (Eph. 2:4-7 NKJV) </a:t>
            </a:r>
          </a:p>
          <a:p>
            <a:pPr marL="931040" indent="-1615" defTabSz="926199">
              <a:spcBef>
                <a:spcPts val="610"/>
              </a:spcBef>
              <a:spcAft>
                <a:spcPts val="610"/>
              </a:spcAft>
              <a:buClr>
                <a:schemeClr val="accent6">
                  <a:lumMod val="40000"/>
                  <a:lumOff val="60000"/>
                </a:schemeClr>
              </a:buClr>
              <a:buSzPct val="100000"/>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Since we are now ascended with and in Christ, we find that we have a new </a:t>
            </a:r>
            <a:r>
              <a:rPr lang="en-US" sz="1300" dirty="0" err="1">
                <a:solidFill>
                  <a:srgbClr val="080808"/>
                </a:solidFill>
                <a:effectLst>
                  <a:outerShdw blurRad="38100" dist="38100" dir="2700000" algn="tl">
                    <a:srgbClr val="000000">
                      <a:alpha val="43137"/>
                    </a:srgbClr>
                  </a:outerShdw>
                </a:effectLst>
                <a:latin typeface="Calibri" pitchFamily="34" charset="0"/>
                <a:cs typeface="Calibri" pitchFamily="34" charset="0"/>
              </a:rPr>
              <a:t>New</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Walk of Fruitfulness…</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auto" latinLnBrk="0" hangingPunct="1"/>
            <a:r>
              <a:rPr lang="en-US" b="1" i="1" dirty="0">
                <a:effectLst>
                  <a:outerShdw blurRad="38100" dist="38100" dir="2700000" algn="tl" rotWithShape="0">
                    <a:srgbClr val="000000">
                      <a:alpha val="43000"/>
                    </a:srgbClr>
                  </a:outerShdw>
                </a:effectLst>
              </a:rPr>
              <a:t>*Aorist Active Indicative – past action completed once for all!!!</a:t>
            </a:r>
          </a:p>
          <a:p>
            <a:pPr rtl="0" eaLnBrk="1" fontAlgn="auto" latinLnBrk="0" hangingPunct="1"/>
            <a:endParaRPr lang="en-US" dirty="0"/>
          </a:p>
          <a:p>
            <a:pPr marL="165261" indent="-165261" eaLnBrk="1" fontAlgn="t" hangingPunct="1">
              <a:buFont typeface="Arial" panose="020B0604020202020204" pitchFamily="34" charset="0"/>
              <a:buChar char="•"/>
            </a:pPr>
            <a:r>
              <a:rPr lang="el-GR" dirty="0">
                <a:effectLst>
                  <a:outerShdw blurRad="38100" dist="38100" dir="2700000" algn="tl" rotWithShape="0">
                    <a:srgbClr val="000000">
                      <a:alpha val="43000"/>
                    </a:srgbClr>
                  </a:outerShdw>
                </a:effectLst>
              </a:rPr>
              <a:t>συζωοποιέω</a:t>
            </a:r>
            <a:r>
              <a:rPr lang="en-US" dirty="0">
                <a:effectLst>
                  <a:outerShdw blurRad="38100" dist="38100" dir="2700000" algn="tl" rotWithShape="0">
                    <a:srgbClr val="000000">
                      <a:alpha val="43000"/>
                    </a:srgbClr>
                  </a:outerShdw>
                </a:effectLst>
              </a:rPr>
              <a:t> - </a:t>
            </a:r>
            <a:r>
              <a:rPr lang="en-US" i="1" dirty="0">
                <a:effectLst>
                  <a:outerShdw blurRad="38100" dist="38100" dir="2700000" algn="tl" rotWithShape="0">
                    <a:srgbClr val="000000">
                      <a:alpha val="43000"/>
                    </a:srgbClr>
                  </a:outerShdw>
                </a:effectLst>
              </a:rPr>
              <a:t>to make alive together with someone</a:t>
            </a:r>
            <a:endParaRPr lang="en-US" dirty="0"/>
          </a:p>
          <a:p>
            <a:pPr marL="165261" indent="-165261" eaLnBrk="1" fontAlgn="t" hangingPunct="1">
              <a:buFont typeface="Arial" panose="020B0604020202020204" pitchFamily="34" charset="0"/>
              <a:buChar char="•"/>
            </a:pPr>
            <a:r>
              <a:rPr lang="el-GR" dirty="0">
                <a:effectLst>
                  <a:outerShdw blurRad="38100" dist="38100" dir="2700000" algn="tl" rotWithShape="0">
                    <a:srgbClr val="000000">
                      <a:alpha val="43000"/>
                    </a:srgbClr>
                  </a:outerShdw>
                </a:effectLst>
              </a:rPr>
              <a:t>συνεγείρω</a:t>
            </a:r>
            <a:r>
              <a:rPr lang="en-US" dirty="0">
                <a:effectLst>
                  <a:outerShdw blurRad="38100" dist="38100" dir="2700000" algn="tl" rotWithShape="0">
                    <a:srgbClr val="000000">
                      <a:alpha val="43000"/>
                    </a:srgbClr>
                  </a:outerShdw>
                </a:effectLst>
              </a:rPr>
              <a:t> – </a:t>
            </a:r>
            <a:r>
              <a:rPr lang="en-US" i="1" dirty="0">
                <a:effectLst>
                  <a:outerShdw blurRad="38100" dist="38100" dir="2700000" algn="tl" rotWithShape="0">
                    <a:srgbClr val="000000">
                      <a:alpha val="43000"/>
                    </a:srgbClr>
                  </a:outerShdw>
                </a:effectLst>
              </a:rPr>
              <a:t>to raise up together with from death, physical or spiritual</a:t>
            </a:r>
            <a:endParaRPr lang="en-US" dirty="0"/>
          </a:p>
          <a:p>
            <a:pPr marL="165261" indent="-165261" eaLnBrk="1" fontAlgn="t" hangingPunct="1">
              <a:buFont typeface="Arial" panose="020B0604020202020204" pitchFamily="34" charset="0"/>
              <a:buChar char="•"/>
            </a:pPr>
            <a:r>
              <a:rPr lang="el-GR" dirty="0">
                <a:effectLst>
                  <a:outerShdw blurRad="38100" dist="38100" dir="2700000" algn="tl" rotWithShape="0">
                    <a:srgbClr val="000000">
                      <a:alpha val="43000"/>
                    </a:srgbClr>
                  </a:outerShdw>
                </a:effectLst>
              </a:rPr>
              <a:t>συγκαθίζω</a:t>
            </a:r>
            <a:r>
              <a:rPr lang="en-US" dirty="0">
                <a:effectLst>
                  <a:outerShdw blurRad="38100" dist="38100" dir="2700000" algn="tl" rotWithShape="0">
                    <a:srgbClr val="000000">
                      <a:alpha val="43000"/>
                    </a:srgbClr>
                  </a:outerShdw>
                </a:effectLst>
              </a:rPr>
              <a:t> – </a:t>
            </a:r>
            <a:r>
              <a:rPr lang="en-US" i="1" dirty="0">
                <a:effectLst>
                  <a:outerShdw blurRad="38100" dist="38100" dir="2700000" algn="tl" rotWithShape="0">
                    <a:srgbClr val="000000">
                      <a:alpha val="43000"/>
                    </a:srgbClr>
                  </a:outerShdw>
                </a:effectLst>
              </a:rPr>
              <a:t>to cause to sit down together with</a:t>
            </a:r>
            <a:endParaRPr lang="en-US" dirty="0"/>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3455772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199">
              <a:defRPr/>
            </a:pPr>
            <a:r>
              <a:rPr lang="en-US" sz="1300" dirty="0">
                <a:solidFill>
                  <a:srgbClr val="080808"/>
                </a:solidFill>
                <a:effectLst>
                  <a:outerShdw blurRad="38100" dist="38100" dir="2700000" algn="tl">
                    <a:srgbClr val="000000">
                      <a:alpha val="43137"/>
                    </a:srgbClr>
                  </a:outerShdw>
                </a:effectLst>
                <a:latin typeface="+mn-lt"/>
                <a:cs typeface="Calibri" pitchFamily="34" charset="0"/>
              </a:rPr>
              <a:t>Our New Walk of Fruitfulness</a:t>
            </a:r>
          </a:p>
          <a:p>
            <a:endParaRPr lang="en-US" sz="1300" dirty="0">
              <a:solidFill>
                <a:srgbClr val="080808"/>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6"/>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New Walk of Fruitfulness</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882921" indent="-436105">
              <a:spcBef>
                <a:spcPts val="578"/>
              </a:spcBef>
              <a:spcAft>
                <a:spcPts val="578"/>
              </a:spcAft>
              <a:buClr>
                <a:schemeClr val="accent6">
                  <a:lumMod val="40000"/>
                  <a:lumOff val="60000"/>
                </a:schemeClr>
              </a:buClr>
              <a:buSzPct val="100000"/>
              <a:buFont typeface="Arial" panose="020B0604020202020204" pitchFamily="34" charset="0"/>
              <a:buChar char="•"/>
            </a:pPr>
            <a:r>
              <a:rPr lang="en-US" sz="13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We are abiding above </a:t>
            </a:r>
            <a:r>
              <a:rPr lang="en-US" sz="1300" dirty="0">
                <a:solidFill>
                  <a:srgbClr val="FFFF66"/>
                </a:solidFill>
                <a:effectLst>
                  <a:outerShdw blurRad="38100" dist="38100" dir="2700000" algn="tl">
                    <a:srgbClr val="000000">
                      <a:alpha val="43137"/>
                    </a:srgbClr>
                  </a:outerShdw>
                </a:effectLst>
                <a:latin typeface="Calibri" pitchFamily="34" charset="0"/>
                <a:cs typeface="Calibri" pitchFamily="34" charset="0"/>
              </a:rPr>
              <a:t>in Christ </a:t>
            </a:r>
            <a:r>
              <a:rPr lang="en-US" sz="13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while walking below </a:t>
            </a:r>
            <a:r>
              <a:rPr lang="en-US" sz="1300" dirty="0">
                <a:solidFill>
                  <a:srgbClr val="FFFF66"/>
                </a:solidFill>
                <a:effectLst>
                  <a:outerShdw blurRad="38100" dist="38100" dir="2700000" algn="tl">
                    <a:srgbClr val="000000">
                      <a:alpha val="43137"/>
                    </a:srgbClr>
                  </a:outerShdw>
                </a:effectLst>
                <a:latin typeface="Calibri" pitchFamily="34" charset="0"/>
                <a:cs typeface="Calibri" pitchFamily="34" charset="0"/>
              </a:rPr>
              <a:t>in the Spirit. </a:t>
            </a:r>
            <a:r>
              <a:rPr lang="en-US" sz="13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As newly created believers, we are in the Lord Jesus in the </a:t>
            </a:r>
            <a:r>
              <a:rPr lang="en-US" sz="1300" dirty="0" err="1">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heavenlies</a:t>
            </a:r>
            <a:r>
              <a:rPr lang="en-US" sz="13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while at the same time we are in the Spirit of Christ here on earth. </a:t>
            </a:r>
          </a:p>
          <a:p>
            <a:pPr marL="882921" indent="-436105">
              <a:spcBef>
                <a:spcPts val="578"/>
              </a:spcBef>
              <a:spcAft>
                <a:spcPts val="578"/>
              </a:spcAft>
              <a:buClr>
                <a:schemeClr val="accent6">
                  <a:lumMod val="40000"/>
                  <a:lumOff val="60000"/>
                </a:schemeClr>
              </a:buClr>
              <a:buSzPct val="100000"/>
              <a:buFont typeface="Arial" panose="020B0604020202020204" pitchFamily="34" charset="0"/>
              <a:buChar char="•"/>
            </a:pPr>
            <a:endParaRPr lang="en-US" sz="1300" dirty="0">
              <a:solidFill>
                <a:srgbClr val="FFFF66"/>
              </a:solidFill>
              <a:effectLst>
                <a:outerShdw blurRad="38100" dist="38100" dir="2700000" algn="tl">
                  <a:srgbClr val="000000">
                    <a:alpha val="43137"/>
                  </a:srgbClr>
                </a:outerShdw>
              </a:effectLst>
              <a:latin typeface="Calibri" pitchFamily="34" charset="0"/>
              <a:cs typeface="Calibri" pitchFamily="34" charset="0"/>
            </a:endParaRPr>
          </a:p>
          <a:p>
            <a:pPr marL="882921" indent="-436105">
              <a:spcBef>
                <a:spcPts val="578"/>
              </a:spcBef>
              <a:spcAft>
                <a:spcPts val="578"/>
              </a:spcAft>
              <a:buClr>
                <a:schemeClr val="accent6">
                  <a:lumMod val="40000"/>
                  <a:lumOff val="60000"/>
                </a:schemeClr>
              </a:buClr>
              <a:buSzPct val="100000"/>
              <a:buFont typeface="Arial" panose="020B0604020202020204" pitchFamily="34" charset="0"/>
              <a:buChar char="•"/>
            </a:pPr>
            <a:r>
              <a:rPr lang="en-US" sz="1300" dirty="0">
                <a:solidFill>
                  <a:srgbClr val="FFFF66"/>
                </a:solidFill>
                <a:effectLst>
                  <a:outerShdw blurRad="38100" dist="38100" dir="2700000" algn="tl">
                    <a:srgbClr val="000000">
                      <a:alpha val="43137"/>
                    </a:srgbClr>
                  </a:outerShdw>
                </a:effectLst>
                <a:latin typeface="Calibri" pitchFamily="34" charset="0"/>
                <a:cs typeface="Calibri" pitchFamily="34" charset="0"/>
              </a:rPr>
              <a:t>The Comforter is our natural environment as we operate as Christ’s hands and feet in this sin–cursed world</a:t>
            </a:r>
            <a:r>
              <a:rPr lang="en-US" sz="13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He it is who ministers the life of the Lord Jesus in us as our new life, and who develops the characteristics of that life in and through our new nature.</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37</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eaLnBrk="1" hangingPunct="1">
              <a:lnSpc>
                <a:spcPct val="90000"/>
              </a:lnSpc>
              <a:buClr>
                <a:schemeClr val="accent6">
                  <a:lumMod val="40000"/>
                  <a:lumOff val="60000"/>
                </a:schemeClr>
              </a:buClr>
              <a:buSzPct val="105000"/>
              <a:buFont typeface="+mj-lt"/>
              <a:buAutoNum type="arabicParenR" startAt="6"/>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New Walk of Fruitfulness</a:t>
            </a:r>
          </a:p>
          <a:p>
            <a:pPr marL="931040">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882921" indent="-436105">
              <a:spcBef>
                <a:spcPts val="578"/>
              </a:spcBef>
              <a:spcAft>
                <a:spcPts val="578"/>
              </a:spcAft>
              <a:buClr>
                <a:schemeClr val="accent6">
                  <a:lumMod val="40000"/>
                  <a:lumOff val="60000"/>
                </a:schemeClr>
              </a:buClr>
              <a:buSzPct val="100000"/>
              <a:buFont typeface="Arial" panose="020B0604020202020204" pitchFamily="34" charset="0"/>
              <a:buChar char="•"/>
            </a:pPr>
            <a:r>
              <a:rPr lang="en-US" sz="13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We are abiding above </a:t>
            </a:r>
            <a:r>
              <a:rPr lang="en-US" sz="1300" dirty="0">
                <a:solidFill>
                  <a:srgbClr val="FFFF66"/>
                </a:solidFill>
                <a:effectLst>
                  <a:outerShdw blurRad="38100" dist="38100" dir="2700000" algn="tl">
                    <a:srgbClr val="000000">
                      <a:alpha val="43137"/>
                    </a:srgbClr>
                  </a:outerShdw>
                </a:effectLst>
                <a:latin typeface="Calibri" pitchFamily="34" charset="0"/>
                <a:cs typeface="Calibri" pitchFamily="34" charset="0"/>
              </a:rPr>
              <a:t>in Christ </a:t>
            </a:r>
            <a:r>
              <a:rPr lang="en-US" sz="13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while walking below </a:t>
            </a:r>
            <a:r>
              <a:rPr lang="en-US" sz="1300" dirty="0">
                <a:solidFill>
                  <a:srgbClr val="FFFF66"/>
                </a:solidFill>
                <a:effectLst>
                  <a:outerShdw blurRad="38100" dist="38100" dir="2700000" algn="tl">
                    <a:srgbClr val="000000">
                      <a:alpha val="43137"/>
                    </a:srgbClr>
                  </a:outerShdw>
                </a:effectLst>
                <a:latin typeface="Calibri" pitchFamily="34" charset="0"/>
                <a:cs typeface="Calibri" pitchFamily="34" charset="0"/>
              </a:rPr>
              <a:t>in the Spirit. </a:t>
            </a:r>
            <a:r>
              <a:rPr lang="en-US" sz="13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As newly created believers, we are in the Lord Jesus in the </a:t>
            </a:r>
            <a:r>
              <a:rPr lang="en-US" sz="1300" dirty="0" err="1">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heavenlies</a:t>
            </a:r>
            <a:r>
              <a:rPr lang="en-US" sz="13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while at the same time we are in the Spirit of Christ here on earth. </a:t>
            </a:r>
          </a:p>
          <a:p>
            <a:pPr marL="882921" indent="-436105">
              <a:spcBef>
                <a:spcPts val="578"/>
              </a:spcBef>
              <a:spcAft>
                <a:spcPts val="578"/>
              </a:spcAft>
              <a:buClr>
                <a:schemeClr val="accent6">
                  <a:lumMod val="40000"/>
                  <a:lumOff val="60000"/>
                </a:schemeClr>
              </a:buClr>
              <a:buSzPct val="100000"/>
              <a:buFont typeface="Arial" panose="020B0604020202020204" pitchFamily="34" charset="0"/>
              <a:buChar char="•"/>
            </a:pPr>
            <a:endParaRPr lang="en-US" sz="1300" dirty="0">
              <a:solidFill>
                <a:srgbClr val="FFFF66"/>
              </a:solidFill>
              <a:effectLst>
                <a:outerShdw blurRad="38100" dist="38100" dir="2700000" algn="tl">
                  <a:srgbClr val="000000">
                    <a:alpha val="43137"/>
                  </a:srgbClr>
                </a:outerShdw>
              </a:effectLst>
              <a:latin typeface="Calibri" pitchFamily="34" charset="0"/>
              <a:cs typeface="Calibri" pitchFamily="34" charset="0"/>
            </a:endParaRPr>
          </a:p>
          <a:p>
            <a:pPr marL="882921" indent="-436105">
              <a:spcBef>
                <a:spcPts val="578"/>
              </a:spcBef>
              <a:spcAft>
                <a:spcPts val="578"/>
              </a:spcAft>
              <a:buClr>
                <a:schemeClr val="accent6">
                  <a:lumMod val="40000"/>
                  <a:lumOff val="60000"/>
                </a:schemeClr>
              </a:buClr>
              <a:buSzPct val="100000"/>
              <a:buFont typeface="Arial" panose="020B0604020202020204" pitchFamily="34" charset="0"/>
              <a:buChar char="•"/>
            </a:pPr>
            <a:r>
              <a:rPr lang="en-US" sz="1300" dirty="0">
                <a:solidFill>
                  <a:srgbClr val="FFFF66"/>
                </a:solidFill>
                <a:effectLst>
                  <a:outerShdw blurRad="38100" dist="38100" dir="2700000" algn="tl">
                    <a:srgbClr val="000000">
                      <a:alpha val="43137"/>
                    </a:srgbClr>
                  </a:outerShdw>
                </a:effectLst>
                <a:latin typeface="Calibri" pitchFamily="34" charset="0"/>
                <a:cs typeface="Calibri" pitchFamily="34" charset="0"/>
              </a:rPr>
              <a:t>The Comforter is our natural environment as we operate as Christ’s hands and feet in this sin–cursed world</a:t>
            </a:r>
            <a:r>
              <a:rPr lang="en-US" sz="13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He it is who ministers the life of the Lord Jesus in us as our new life, and who develops the characteristics of that life in and through our new nature.</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99545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24585" indent="-619617" eaLnBrk="1" hangingPunct="1">
              <a:lnSpc>
                <a:spcPct val="90000"/>
              </a:lnSpc>
              <a:spcBef>
                <a:spcPts val="610"/>
              </a:spcBef>
              <a:spcAft>
                <a:spcPts val="610"/>
              </a:spcAft>
              <a:buClr>
                <a:srgbClr val="FF99FF"/>
              </a:buClr>
              <a:buSzPct val="105000"/>
              <a:buFont typeface="+mj-lt"/>
              <a:buAutoNum type="alphaUcPeriod"/>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Who and what was Adam? (Rom. 5:12, 17-18)</a:t>
            </a:r>
          </a:p>
          <a:p>
            <a:pPr marL="1975030" lvl="1" indent="-619617">
              <a:spcBef>
                <a:spcPts val="610"/>
              </a:spcBef>
              <a:spcAft>
                <a:spcPts val="610"/>
              </a:spcAft>
              <a:buClr>
                <a:srgbClr val="FF99FF"/>
              </a:buClr>
              <a:buSzPct val="105000"/>
              <a:buFont typeface="+mj-lt"/>
              <a:buAutoNum type="arabi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975030" lvl="1" indent="-619617">
              <a:spcBef>
                <a:spcPts val="610"/>
              </a:spcBef>
              <a:spcAft>
                <a:spcPts val="610"/>
              </a:spcAft>
              <a:buClr>
                <a:srgbClr val="FF99FF"/>
              </a:buClr>
              <a:buSzPct val="105000"/>
              <a:buFont typeface="+mj-lt"/>
              <a:buAutoNum type="arabi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First man and the representative head </a:t>
            </a:r>
          </a:p>
          <a:p>
            <a:pPr marL="1975030" lvl="1" indent="-619617">
              <a:spcBef>
                <a:spcPts val="610"/>
              </a:spcBef>
              <a:spcAft>
                <a:spcPts val="610"/>
              </a:spcAft>
              <a:buClr>
                <a:srgbClr val="FF99FF"/>
              </a:buClr>
              <a:buSzPct val="105000"/>
              <a:buFont typeface="+mj-lt"/>
              <a:buAutoNum type="arabi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975030" lvl="1" indent="-619617">
              <a:spcBef>
                <a:spcPts val="610"/>
              </a:spcBef>
              <a:spcAft>
                <a:spcPts val="610"/>
              </a:spcAft>
              <a:buClr>
                <a:srgbClr val="FF99FF"/>
              </a:buClr>
              <a:buSzPct val="105000"/>
              <a:buFont typeface="+mj-lt"/>
              <a:buAutoNum type="arabi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We inherited our sinful self oriented nature and condition </a:t>
            </a:r>
          </a:p>
          <a:p>
            <a:pPr marL="1975030" lvl="1" indent="-619617">
              <a:spcBef>
                <a:spcPts val="610"/>
              </a:spcBef>
              <a:spcAft>
                <a:spcPts val="610"/>
              </a:spcAft>
              <a:buClr>
                <a:srgbClr val="FF99FF"/>
              </a:buClr>
              <a:buSzPct val="105000"/>
              <a:buFont typeface="+mj-lt"/>
              <a:buAutoNum type="arabi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975030" lvl="1" indent="-619617">
              <a:spcBef>
                <a:spcPts val="610"/>
              </a:spcBef>
              <a:spcAft>
                <a:spcPts val="610"/>
              </a:spcAft>
              <a:buClr>
                <a:srgbClr val="FF99FF"/>
              </a:buClr>
              <a:buSzPct val="105000"/>
              <a:buFont typeface="+mj-lt"/>
              <a:buAutoNum type="arabi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We were all born into sin, death, judgment, and condemnation</a:t>
            </a:r>
          </a:p>
          <a:p>
            <a:pPr marL="924585" indent="-619617" eaLnBrk="1" hangingPunct="1">
              <a:lnSpc>
                <a:spcPct val="90000"/>
              </a:lnSpc>
              <a:spcBef>
                <a:spcPts val="610"/>
              </a:spcBef>
              <a:spcAft>
                <a:spcPts val="610"/>
              </a:spcAft>
              <a:buClr>
                <a:srgbClr val="FF99FF"/>
              </a:buClr>
              <a:buSzPct val="105000"/>
              <a:buFont typeface="+mj-lt"/>
              <a:buAutoNum type="alphaUcPeriod"/>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defTabSz="929426">
              <a:lnSpc>
                <a:spcPct val="90000"/>
              </a:lnSpc>
              <a:spcBef>
                <a:spcPct val="20000"/>
              </a:spcBef>
              <a:buClr>
                <a:schemeClr val="accent6">
                  <a:lumMod val="40000"/>
                  <a:lumOff val="60000"/>
                </a:schemeClr>
              </a:buClr>
              <a:buSzPct val="105000"/>
              <a:buFont typeface="+mj-lt"/>
              <a:buAutoNum type="arabicParenR" startAt="6"/>
              <a:defRPr/>
            </a:pPr>
            <a:r>
              <a:rPr lang="en-US" sz="1300" dirty="0">
                <a:solidFill>
                  <a:srgbClr val="080808"/>
                </a:solidFill>
                <a:latin typeface="Calibri" pitchFamily="34" charset="0"/>
                <a:cs typeface="Calibri" pitchFamily="34" charset="0"/>
              </a:rPr>
              <a:t>Our New Walk of Fruitfulness</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latin typeface="Calibri" pitchFamily="34" charset="0"/>
                <a:cs typeface="Calibri" pitchFamily="34" charset="0"/>
              </a:rPr>
              <a:t>On the one hand, the Holy Spirit applies the finished work of the Cross to the life of the flesh within. </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latin typeface="Calibri" pitchFamily="34" charset="0"/>
                <a:cs typeface="Calibri" pitchFamily="34" charset="0"/>
              </a:rPr>
              <a:t>“Walk in the Spirit, and ye shall not fulfill the lust of the flesh” (Gal. 5:16). </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latin typeface="Calibri" pitchFamily="34" charset="0"/>
                <a:cs typeface="Calibri" pitchFamily="34" charset="0"/>
              </a:rPr>
              <a:t>On the other hand, the Holy Spirit causes the fruit of the Spirit to grow in our new life. </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latin typeface="Calibri" pitchFamily="34" charset="0"/>
                <a:cs typeface="Calibri" pitchFamily="34" charset="0"/>
              </a:rPr>
              <a:t>“The fruit of the Spirit is love, joy, peace, longsuffering, gentleness, goodness, faith, meekness, temperance” (Gal. 5:22-23).</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defTabSz="929426">
              <a:lnSpc>
                <a:spcPct val="90000"/>
              </a:lnSpc>
              <a:spcBef>
                <a:spcPct val="20000"/>
              </a:spcBef>
              <a:buClr>
                <a:schemeClr val="accent6">
                  <a:lumMod val="40000"/>
                  <a:lumOff val="60000"/>
                </a:schemeClr>
              </a:buClr>
              <a:buSzPct val="105000"/>
              <a:buFont typeface="+mj-lt"/>
              <a:buAutoNum type="arabicParenR" startAt="6"/>
              <a:defRPr/>
            </a:pPr>
            <a:r>
              <a:rPr lang="en-US" sz="1300" dirty="0">
                <a:solidFill>
                  <a:srgbClr val="080808"/>
                </a:solidFill>
                <a:latin typeface="Calibri" pitchFamily="34" charset="0"/>
                <a:cs typeface="Calibri" pitchFamily="34" charset="0"/>
              </a:rPr>
              <a:t>Our New Walk of Fruitfulness</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latin typeface="Calibri" pitchFamily="34" charset="0"/>
                <a:cs typeface="Calibri" pitchFamily="34" charset="0"/>
              </a:rPr>
              <a:t>On the one hand, the Holy Spirit applies the finished work of the Cross to the life of the flesh within. </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latin typeface="Calibri" pitchFamily="34" charset="0"/>
                <a:cs typeface="Calibri" pitchFamily="34" charset="0"/>
              </a:rPr>
              <a:t>“Walk in the Spirit, and ye shall not fulfill the lust of the flesh” (Gal. 5:16). </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latin typeface="Calibri" pitchFamily="34" charset="0"/>
                <a:cs typeface="Calibri" pitchFamily="34" charset="0"/>
              </a:rPr>
              <a:t>On the other hand, the Holy Spirit causes the fruit of the Spirit to grow in our new life. </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latin typeface="Calibri" pitchFamily="34" charset="0"/>
                <a:cs typeface="Calibri" pitchFamily="34" charset="0"/>
              </a:rPr>
              <a:t>“The fruit of the Spirit is love, joy, peace, longsuffering, gentleness, goodness, faith, meekness, temperance” (Gal. 5:22-23).</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3414247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9617" indent="-619617" defTabSz="929426">
              <a:lnSpc>
                <a:spcPct val="90000"/>
              </a:lnSpc>
              <a:spcBef>
                <a:spcPct val="20000"/>
              </a:spcBef>
              <a:buClr>
                <a:schemeClr val="accent6">
                  <a:lumMod val="40000"/>
                  <a:lumOff val="60000"/>
                </a:schemeClr>
              </a:buClr>
              <a:buSzPct val="105000"/>
              <a:buFont typeface="+mj-lt"/>
              <a:buAutoNum type="arabicParenR" startAt="6"/>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New Walk of Fruitfulness</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A close look at Galatians 2:20 will further clarify the vital distinction between what we were in the first Adam, and who we now are in the Last Adam. </a:t>
            </a:r>
          </a:p>
          <a:p>
            <a:pPr marL="931040" indent="-161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161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“I have been crucified with Christ: and it is no longer I that live, but Christ </a:t>
            </a:r>
            <a:r>
              <a:rPr lang="en-US" sz="1300" dirty="0" err="1">
                <a:solidFill>
                  <a:srgbClr val="080808"/>
                </a:solidFill>
                <a:effectLst>
                  <a:outerShdw blurRad="38100" dist="38100" dir="2700000" algn="tl">
                    <a:srgbClr val="000000">
                      <a:alpha val="43137"/>
                    </a:srgbClr>
                  </a:outerShdw>
                </a:effectLst>
                <a:latin typeface="Calibri" pitchFamily="34" charset="0"/>
                <a:cs typeface="Calibri" pitchFamily="34" charset="0"/>
              </a:rPr>
              <a:t>liveth</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in me: and that life which I now live in the flesh I live in faith, the faith which is in the Son of God, who loved me, and gave himself up for me” (Gal. 2:20, ASV).</a:t>
            </a: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426">
              <a:lnSpc>
                <a:spcPct val="90000"/>
              </a:lnSpc>
              <a:spcBef>
                <a:spcPct val="20000"/>
              </a:spcBef>
              <a:buClr>
                <a:schemeClr val="accent6">
                  <a:lumMod val="40000"/>
                  <a:lumOff val="60000"/>
                </a:schemeClr>
              </a:buClr>
              <a:buSzPct val="105000"/>
              <a:defRPr/>
            </a:pPr>
            <a:endParaRPr lang="en-US" dirty="0"/>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2092880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426">
              <a:lnSpc>
                <a:spcPct val="90000"/>
              </a:lnSpc>
              <a:spcBef>
                <a:spcPct val="20000"/>
              </a:spcBef>
              <a:buClr>
                <a:schemeClr val="accent6">
                  <a:lumMod val="40000"/>
                  <a:lumOff val="60000"/>
                </a:schemeClr>
              </a:buClr>
              <a:buSzPct val="105000"/>
              <a:defRPr/>
            </a:pPr>
            <a:endParaRPr lang="en-US" dirty="0"/>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700292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619617" indent="-619617" defTabSz="929426">
              <a:lnSpc>
                <a:spcPct val="90000"/>
              </a:lnSpc>
              <a:spcBef>
                <a:spcPct val="20000"/>
              </a:spcBef>
              <a:buClr>
                <a:schemeClr val="accent6">
                  <a:lumMod val="40000"/>
                  <a:lumOff val="60000"/>
                </a:schemeClr>
              </a:buClr>
              <a:buSzPct val="105000"/>
              <a:buFont typeface="+mj-lt"/>
              <a:buAutoNum type="arabicParenR" startAt="6"/>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New Walk of Fruitfulness</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Christ is our risen life and it is HIS life and nature that composes our newly created life. </a:t>
            </a:r>
          </a:p>
          <a:p>
            <a:pPr marL="1395753" lvl="2" indent="-34853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395753" lvl="2" indent="-34853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“For to me to live is Christ.” (Phil. 1:21)</a:t>
            </a:r>
          </a:p>
          <a:p>
            <a:pPr marL="1395753" lvl="2" indent="-34853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395753" lvl="2" indent="-34853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“Christ, who is our life” (Col. 3:4)</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Therefore, Christ is to be found in us. </a:t>
            </a:r>
          </a:p>
          <a:p>
            <a:pPr marL="1042377" lvl="1" indent="4842">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042377" lvl="1" indent="4842">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“That the life also of Jesus might be made manifest in our mortal flesh” (2 Cor. 4:11). </a:t>
            </a:r>
          </a:p>
          <a:p>
            <a:pPr marL="931040" lvl="1"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lvl="1"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Christ is the source and motivation of my Christian life, as such, He lives IN me, not instead of me.</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619617" indent="-619617" defTabSz="929426">
              <a:lnSpc>
                <a:spcPct val="90000"/>
              </a:lnSpc>
              <a:spcBef>
                <a:spcPct val="20000"/>
              </a:spcBef>
              <a:buClr>
                <a:schemeClr val="accent6">
                  <a:lumMod val="40000"/>
                  <a:lumOff val="60000"/>
                </a:schemeClr>
              </a:buClr>
              <a:buSzPct val="105000"/>
              <a:buFont typeface="+mj-lt"/>
              <a:buAutoNum type="arabicParenR" startAt="6"/>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New Walk of Fruitfulness</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Christ is our risen life and it is HIS life and nature that composes our newly created life. </a:t>
            </a:r>
          </a:p>
          <a:p>
            <a:pPr marL="1395753" lvl="2" indent="-34853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395753" lvl="2" indent="-34853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“For to me to live is Christ.” (Phil. 1:21)</a:t>
            </a:r>
          </a:p>
          <a:p>
            <a:pPr marL="1395753" lvl="2" indent="-348535">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395753" lvl="2" indent="-348535">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“Christ, who is our life” (Col. 3:4)</a:t>
            </a:r>
          </a:p>
          <a:p>
            <a:pPr marL="931040"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Therefore, Christ is to be found in us. </a:t>
            </a:r>
          </a:p>
          <a:p>
            <a:pPr marL="1042377" lvl="1" indent="4842">
              <a:spcBef>
                <a:spcPts val="610"/>
              </a:spcBef>
              <a:spcAft>
                <a:spcPts val="610"/>
              </a:spcAft>
              <a:buClr>
                <a:schemeClr val="accent6">
                  <a:lumMod val="40000"/>
                  <a:lumOff val="60000"/>
                </a:schemeClr>
              </a:buClr>
              <a:buSzPct val="100000"/>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042377" lvl="1" indent="4842">
              <a:spcBef>
                <a:spcPts val="610"/>
              </a:spcBef>
              <a:spcAft>
                <a:spcPts val="610"/>
              </a:spcAft>
              <a:buClr>
                <a:schemeClr val="accent6">
                  <a:lumMod val="40000"/>
                  <a:lumOff val="60000"/>
                </a:schemeClr>
              </a:buClr>
              <a:buSzPct val="100000"/>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“That the life also of Jesus might be made manifest in our mortal flesh” (2 Cor. 4:11). </a:t>
            </a:r>
          </a:p>
          <a:p>
            <a:pPr marL="931040" lvl="1" indent="-348535">
              <a:spcBef>
                <a:spcPts val="610"/>
              </a:spcBef>
              <a:spcAft>
                <a:spcPts val="610"/>
              </a:spcAft>
              <a:buClr>
                <a:schemeClr val="accent6">
                  <a:lumMod val="40000"/>
                  <a:lumOff val="60000"/>
                </a:schemeClr>
              </a:buClr>
              <a:buSzPct val="100000"/>
              <a:buFont typeface="Symbol" pitchFamily="18" charset="2"/>
              <a:buChar cha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931040" lvl="1" indent="-348535">
              <a:spcBef>
                <a:spcPts val="610"/>
              </a:spcBef>
              <a:spcAft>
                <a:spcPts val="610"/>
              </a:spcAft>
              <a:buClr>
                <a:schemeClr val="accent6">
                  <a:lumMod val="40000"/>
                  <a:lumOff val="60000"/>
                </a:schemeClr>
              </a:buClr>
              <a:buSzPct val="100000"/>
              <a:buFont typeface="Symbol" pitchFamily="18" charset="2"/>
              <a:buChar cha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Christ is the source and motivation of my Christian life, as such, He lives IN me, not instead of me.</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29749741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8330">
              <a:defRPr/>
            </a:pPr>
            <a:r>
              <a:rPr lang="en-US" b="1" kern="0" dirty="0">
                <a:solidFill>
                  <a:srgbClr val="080808"/>
                </a:solidFill>
                <a:effectLst>
                  <a:outerShdw blurRad="38100" dist="38100" dir="2700000" algn="tl">
                    <a:srgbClr val="000000"/>
                  </a:outerShdw>
                </a:effectLst>
                <a:latin typeface="Calibri" pitchFamily="34" charset="0"/>
                <a:cs typeface="Calibri" pitchFamily="34" charset="0"/>
              </a:rPr>
              <a:t>In Summary</a:t>
            </a:r>
          </a:p>
          <a:p>
            <a:endParaRPr lang="en-US"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r>
              <a:rPr lang="en-US" sz="1300" dirty="0">
                <a:solidFill>
                  <a:srgbClr val="080808"/>
                </a:solidFill>
                <a:latin typeface="Calibri" pitchFamily="34" charset="0"/>
                <a:cs typeface="Calibri" pitchFamily="34" charset="0"/>
              </a:rPr>
              <a:t>In Christ Buried</a:t>
            </a:r>
          </a:p>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endParaRPr lang="en-US" sz="1300" dirty="0">
              <a:solidFill>
                <a:srgbClr val="080808"/>
              </a:solidFill>
              <a:latin typeface="Calibri" pitchFamily="34" charset="0"/>
              <a:cs typeface="Calibri" pitchFamily="34" charset="0"/>
            </a:endParaRPr>
          </a:p>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r>
              <a:rPr lang="en-US" sz="1300" dirty="0">
                <a:solidFill>
                  <a:srgbClr val="080808"/>
                </a:solidFill>
                <a:latin typeface="Calibri" pitchFamily="34" charset="0"/>
                <a:cs typeface="Calibri" pitchFamily="34" charset="0"/>
              </a:rPr>
              <a:t>In Christ Risen</a:t>
            </a:r>
          </a:p>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endParaRPr lang="en-US" sz="1300" dirty="0">
              <a:solidFill>
                <a:srgbClr val="080808"/>
              </a:solidFill>
              <a:latin typeface="Calibri" pitchFamily="34" charset="0"/>
              <a:cs typeface="Calibri" pitchFamily="34" charset="0"/>
            </a:endParaRPr>
          </a:p>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r>
              <a:rPr lang="en-US" sz="1300" dirty="0">
                <a:solidFill>
                  <a:srgbClr val="080808"/>
                </a:solidFill>
                <a:latin typeface="Calibri" pitchFamily="34" charset="0"/>
                <a:cs typeface="Calibri" pitchFamily="34" charset="0"/>
              </a:rPr>
              <a:t>Our New Position of Life</a:t>
            </a:r>
          </a:p>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endParaRPr lang="en-US" sz="1300" dirty="0">
              <a:solidFill>
                <a:srgbClr val="080808"/>
              </a:solidFill>
              <a:latin typeface="Calibri" pitchFamily="34" charset="0"/>
              <a:cs typeface="Calibri" pitchFamily="34" charset="0"/>
            </a:endParaRPr>
          </a:p>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r>
              <a:rPr lang="en-US" sz="1300" dirty="0">
                <a:solidFill>
                  <a:srgbClr val="080808"/>
                </a:solidFill>
                <a:latin typeface="Calibri" pitchFamily="34" charset="0"/>
                <a:cs typeface="Calibri" pitchFamily="34" charset="0"/>
              </a:rPr>
              <a:t>Our New Nature of Righteousness</a:t>
            </a:r>
          </a:p>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endParaRPr lang="en-US" sz="1300" dirty="0">
              <a:solidFill>
                <a:srgbClr val="080808"/>
              </a:solidFill>
              <a:latin typeface="Calibri" pitchFamily="34" charset="0"/>
              <a:cs typeface="Calibri" pitchFamily="34" charset="0"/>
            </a:endParaRPr>
          </a:p>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r>
              <a:rPr lang="en-US" sz="1300" dirty="0">
                <a:solidFill>
                  <a:srgbClr val="080808"/>
                </a:solidFill>
                <a:latin typeface="Calibri" pitchFamily="34" charset="0"/>
                <a:cs typeface="Calibri" pitchFamily="34" charset="0"/>
              </a:rPr>
              <a:t>In Christ Ascended</a:t>
            </a:r>
          </a:p>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endParaRPr lang="en-US" sz="1300" dirty="0">
              <a:solidFill>
                <a:srgbClr val="080808"/>
              </a:solidFill>
              <a:latin typeface="Calibri" pitchFamily="34" charset="0"/>
              <a:cs typeface="Calibri" pitchFamily="34" charset="0"/>
            </a:endParaRPr>
          </a:p>
          <a:p>
            <a:pPr marL="464713" indent="-464713" defTabSz="464713" eaLnBrk="1" hangingPunct="1">
              <a:lnSpc>
                <a:spcPct val="90000"/>
              </a:lnSpc>
              <a:spcBef>
                <a:spcPts val="610"/>
              </a:spcBef>
              <a:spcAft>
                <a:spcPts val="610"/>
              </a:spcAft>
              <a:buClr>
                <a:schemeClr val="accent6">
                  <a:lumMod val="40000"/>
                  <a:lumOff val="60000"/>
                </a:schemeClr>
              </a:buClr>
              <a:buSzPct val="105000"/>
              <a:buFont typeface="Symbol" pitchFamily="18" charset="2"/>
              <a:buAutoNum type="arabicParenR"/>
            </a:pPr>
            <a:r>
              <a:rPr lang="en-US" sz="1300" dirty="0">
                <a:solidFill>
                  <a:srgbClr val="080808"/>
                </a:solidFill>
                <a:latin typeface="Calibri" pitchFamily="34" charset="0"/>
                <a:cs typeface="Calibri" pitchFamily="34" charset="0"/>
              </a:rPr>
              <a:t>A New Walk of Fruitfulness</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5286" indent="-440695" defTabSz="878330">
              <a:spcBef>
                <a:spcPts val="578"/>
              </a:spcBef>
              <a:spcAft>
                <a:spcPts val="578"/>
              </a:spcAft>
              <a:buClr>
                <a:schemeClr val="accent6">
                  <a:lumMod val="40000"/>
                  <a:lumOff val="60000"/>
                </a:schemeClr>
              </a:buClr>
              <a:buSzPct val="100000"/>
              <a:defRPr/>
            </a:pPr>
            <a:r>
              <a:rPr kumimoji="0" lang="en-US" i="1" kern="0" dirty="0">
                <a:solidFill>
                  <a:schemeClr val="bg1">
                    <a:lumMod val="20000"/>
                    <a:lumOff val="80000"/>
                  </a:schemeClr>
                </a:solidFill>
                <a:latin typeface="Calibri" pitchFamily="34" charset="0"/>
                <a:cs typeface="Calibri" pitchFamily="34" charset="0"/>
              </a:rPr>
              <a:t>Remember This!</a:t>
            </a:r>
            <a:endParaRPr kumimoji="0" lang="en-US" kern="0" dirty="0">
              <a:solidFill>
                <a:schemeClr val="bg1">
                  <a:lumMod val="20000"/>
                  <a:lumOff val="80000"/>
                </a:schemeClr>
              </a:solidFill>
              <a:latin typeface="Calibri" pitchFamily="34" charset="0"/>
              <a:cs typeface="Calibri" pitchFamily="34" charset="0"/>
            </a:endParaRPr>
          </a:p>
          <a:p>
            <a:pPr marL="445286" indent="-440695">
              <a:spcBef>
                <a:spcPts val="578"/>
              </a:spcBef>
              <a:spcAft>
                <a:spcPts val="578"/>
              </a:spcAft>
              <a:buClr>
                <a:schemeClr val="accent6">
                  <a:lumMod val="40000"/>
                  <a:lumOff val="60000"/>
                </a:schemeClr>
              </a:buClr>
              <a:buSzPct val="100000"/>
            </a:pPr>
            <a:endParaRPr lang="en-US" dirty="0">
              <a:solidFill>
                <a:schemeClr val="bg1">
                  <a:lumMod val="20000"/>
                  <a:lumOff val="80000"/>
                </a:schemeClr>
              </a:solidFill>
              <a:latin typeface="Calibri" pitchFamily="34" charset="0"/>
              <a:cs typeface="Calibri" pitchFamily="34" charset="0"/>
            </a:endParaRPr>
          </a:p>
          <a:p>
            <a:pPr marL="445286" indent="-440695">
              <a:spcBef>
                <a:spcPts val="578"/>
              </a:spcBef>
              <a:spcAft>
                <a:spcPts val="578"/>
              </a:spcAft>
              <a:buClr>
                <a:schemeClr val="accent6">
                  <a:lumMod val="40000"/>
                  <a:lumOff val="60000"/>
                </a:schemeClr>
              </a:buClr>
              <a:buSzPct val="100000"/>
              <a:buFont typeface="Wingdings" pitchFamily="2" charset="2"/>
              <a:buChar char="ü"/>
            </a:pPr>
            <a:r>
              <a:rPr lang="en-US" dirty="0">
                <a:solidFill>
                  <a:schemeClr val="bg1">
                    <a:lumMod val="20000"/>
                    <a:lumOff val="80000"/>
                  </a:schemeClr>
                </a:solidFill>
                <a:latin typeface="Calibri" pitchFamily="34" charset="0"/>
                <a:cs typeface="Calibri" pitchFamily="34" charset="0"/>
              </a:rPr>
              <a:t>As new creations in Christ, we have been forever liberated from our relationship to the first Adam (position &amp; nature), with its reign of sin and death. </a:t>
            </a:r>
          </a:p>
          <a:p>
            <a:pPr marL="445286" indent="-440695">
              <a:spcBef>
                <a:spcPts val="578"/>
              </a:spcBef>
              <a:spcAft>
                <a:spcPts val="578"/>
              </a:spcAft>
              <a:buClr>
                <a:schemeClr val="accent6">
                  <a:lumMod val="40000"/>
                  <a:lumOff val="60000"/>
                </a:schemeClr>
              </a:buClr>
              <a:buSzPct val="100000"/>
              <a:buFont typeface="Wingdings" pitchFamily="2" charset="2"/>
              <a:buChar char="ü"/>
            </a:pPr>
            <a:r>
              <a:rPr lang="en-US" dirty="0">
                <a:solidFill>
                  <a:schemeClr val="bg1">
                    <a:lumMod val="20000"/>
                    <a:lumOff val="80000"/>
                  </a:schemeClr>
                </a:solidFill>
                <a:latin typeface="Calibri" pitchFamily="34" charset="0"/>
                <a:cs typeface="Calibri" pitchFamily="34" charset="0"/>
              </a:rPr>
              <a:t>Our Father now sees each of us as completely new in His Son and He wants us to see Ourselves from His point of view – new creations in Christ Jesus, with a new position – in Christ, and a new nature – Christ’s nature!</a:t>
            </a:r>
          </a:p>
          <a:p>
            <a:endParaRPr lang="en-US" b="0" dirty="0"/>
          </a:p>
        </p:txBody>
      </p:sp>
      <p:sp>
        <p:nvSpPr>
          <p:cNvPr id="4" name="Footer Placeholder 3"/>
          <p:cNvSpPr>
            <a:spLocks noGrp="1"/>
          </p:cNvSpPr>
          <p:nvPr>
            <p:ph type="ftr" sz="quarter" idx="10"/>
          </p:nvPr>
        </p:nvSpPr>
        <p:spPr/>
        <p:txBody>
          <a:bodyPr/>
          <a:lstStyle/>
          <a:p>
            <a:pPr>
              <a:defRPr/>
            </a:pPr>
            <a:r>
              <a:rPr lang="en-US"/>
              <a:t>Jim McGowan, Th.D.</a:t>
            </a:r>
          </a:p>
        </p:txBody>
      </p:sp>
      <p:sp>
        <p:nvSpPr>
          <p:cNvPr id="5" name="Slide Number Placeholder 4"/>
          <p:cNvSpPr>
            <a:spLocks noGrp="1"/>
          </p:cNvSpPr>
          <p:nvPr>
            <p:ph type="sldNum" sz="quarter" idx="11"/>
          </p:nvPr>
        </p:nvSpPr>
        <p:spPr/>
        <p:txBody>
          <a:bodyPr/>
          <a:lstStyle/>
          <a:p>
            <a:pPr>
              <a:defRPr/>
            </a:pPr>
            <a:fld id="{CBA7DA73-EEB1-49A2-ABD0-237B0BA9D3AF}" type="slidenum">
              <a:rPr lang="en-US" smtClean="0"/>
              <a:pPr>
                <a:defRPr/>
              </a:pPr>
              <a:t>49</a:t>
            </a:fld>
            <a:endParaRPr lang="en-US"/>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24585" indent="-619617" eaLnBrk="1" hangingPunct="1">
              <a:lnSpc>
                <a:spcPct val="90000"/>
              </a:lnSpc>
              <a:spcBef>
                <a:spcPts val="610"/>
              </a:spcBef>
              <a:spcAft>
                <a:spcPts val="610"/>
              </a:spcAft>
              <a:buClr>
                <a:srgbClr val="FF99FF"/>
              </a:buClr>
              <a:buSzPct val="105000"/>
              <a:buFont typeface="+mj-lt"/>
              <a:buAutoNum type="alphaUcPeriod" startAt="2"/>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3 Basic Aspects of our being in the First Adam</a:t>
            </a:r>
          </a:p>
          <a:p>
            <a:pPr marL="1975030" lvl="1" indent="-619617">
              <a:spcBef>
                <a:spcPts val="610"/>
              </a:spcBef>
              <a:spcAft>
                <a:spcPts val="610"/>
              </a:spcAft>
              <a:buClr>
                <a:srgbClr val="FF99FF"/>
              </a:buClr>
              <a:buSzPct val="105000"/>
              <a:buFont typeface="+mj-lt"/>
              <a:buAutoNum type="arabi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975030" lvl="1" indent="-619617">
              <a:spcBef>
                <a:spcPts val="610"/>
              </a:spcBef>
              <a:spcAft>
                <a:spcPts val="610"/>
              </a:spcAft>
              <a:buClr>
                <a:srgbClr val="FF99FF"/>
              </a:buClr>
              <a:buSzPct val="105000"/>
              <a:buFont typeface="+mj-lt"/>
              <a:buAutoNum type="arabi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a:t>
            </a:r>
            <a:r>
              <a:rPr lang="en-US" sz="1300" u="sng" dirty="0">
                <a:solidFill>
                  <a:srgbClr val="080808"/>
                </a:solidFill>
                <a:effectLst>
                  <a:outerShdw blurRad="38100" dist="38100" dir="2700000" algn="tl">
                    <a:srgbClr val="000000">
                      <a:alpha val="43137"/>
                    </a:srgbClr>
                  </a:outerShdw>
                </a:effectLst>
                <a:latin typeface="Calibri" pitchFamily="34" charset="0"/>
                <a:cs typeface="Calibri" pitchFamily="34" charset="0"/>
              </a:rPr>
              <a:t>position</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in sin (Adam – source) (Ps. 51:5; Eph. 2:1;; 1 Cor. 15:22)</a:t>
            </a:r>
          </a:p>
          <a:p>
            <a:pPr marL="1975030" lvl="1" indent="-619617">
              <a:spcBef>
                <a:spcPts val="610"/>
              </a:spcBef>
              <a:spcAft>
                <a:spcPts val="610"/>
              </a:spcAft>
              <a:buClr>
                <a:srgbClr val="FF99FF"/>
              </a:buClr>
              <a:buSzPct val="105000"/>
              <a:buFont typeface="+mj-lt"/>
              <a:buAutoNum type="arabi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975030" lvl="1" indent="-619617">
              <a:spcBef>
                <a:spcPts val="610"/>
              </a:spcBef>
              <a:spcAft>
                <a:spcPts val="610"/>
              </a:spcAft>
              <a:buClr>
                <a:srgbClr val="FF99FF"/>
              </a:buClr>
              <a:buSzPct val="105000"/>
              <a:buFont typeface="+mj-lt"/>
              <a:buAutoNum type="arabi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a:t>
            </a:r>
            <a:r>
              <a:rPr lang="en-US" sz="1300" u="sng" dirty="0">
                <a:solidFill>
                  <a:srgbClr val="080808"/>
                </a:solidFill>
                <a:effectLst>
                  <a:outerShdw blurRad="38100" dist="38100" dir="2700000" algn="tl">
                    <a:srgbClr val="000000">
                      <a:alpha val="43137"/>
                    </a:srgbClr>
                  </a:outerShdw>
                </a:effectLst>
                <a:latin typeface="Calibri" pitchFamily="34" charset="0"/>
                <a:cs typeface="Calibri" pitchFamily="34" charset="0"/>
              </a:rPr>
              <a:t>nature</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of sin (Adam – nature) (Eph. 2:3; 1 Cor. 2:14 ; John 3:6; Rom. 7:14; 8:5, 7-8)</a:t>
            </a:r>
          </a:p>
          <a:p>
            <a:pPr marL="1975030" lvl="1" indent="-619617">
              <a:spcBef>
                <a:spcPts val="610"/>
              </a:spcBef>
              <a:spcAft>
                <a:spcPts val="610"/>
              </a:spcAft>
              <a:buClr>
                <a:srgbClr val="FF99FF"/>
              </a:buClr>
              <a:buSzPct val="105000"/>
              <a:buFont typeface="+mj-lt"/>
              <a:buAutoNum type="arabi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975030" lvl="1" indent="-619617">
              <a:spcBef>
                <a:spcPts val="610"/>
              </a:spcBef>
              <a:spcAft>
                <a:spcPts val="610"/>
              </a:spcAft>
              <a:buClr>
                <a:srgbClr val="FF99FF"/>
              </a:buClr>
              <a:buSzPct val="105000"/>
              <a:buFont typeface="+mj-lt"/>
              <a:buAutoNum type="arabi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a:t>
            </a:r>
            <a:r>
              <a:rPr lang="en-US" sz="1300" u="sng" dirty="0">
                <a:solidFill>
                  <a:srgbClr val="080808"/>
                </a:solidFill>
                <a:effectLst>
                  <a:outerShdw blurRad="38100" dist="38100" dir="2700000" algn="tl">
                    <a:srgbClr val="000000">
                      <a:alpha val="43137"/>
                    </a:srgbClr>
                  </a:outerShdw>
                </a:effectLst>
                <a:latin typeface="Calibri" pitchFamily="34" charset="0"/>
                <a:cs typeface="Calibri" pitchFamily="34" charset="0"/>
              </a:rPr>
              <a:t>personal</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sins (Adam – practice) (Rom. 3:23)</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defTabSz="926199">
              <a:defRPr/>
            </a:pPr>
            <a:r>
              <a:rPr lang="en-US" sz="1300" kern="0" dirty="0">
                <a:solidFill>
                  <a:srgbClr val="080808"/>
                </a:solidFill>
                <a:effectLst>
                  <a:outerShdw blurRad="38100" dist="38100" dir="2700000" algn="tl">
                    <a:srgbClr val="000000"/>
                  </a:outerShdw>
                </a:effectLst>
                <a:latin typeface="+mn-lt"/>
                <a:cs typeface="Calibri" pitchFamily="34" charset="0"/>
              </a:rPr>
              <a:t>In 1</a:t>
            </a:r>
            <a:r>
              <a:rPr lang="en-US" sz="1300" kern="0" baseline="30000" dirty="0">
                <a:solidFill>
                  <a:srgbClr val="080808"/>
                </a:solidFill>
                <a:effectLst>
                  <a:outerShdw blurRad="38100" dist="38100" dir="2700000" algn="tl">
                    <a:srgbClr val="000000"/>
                  </a:outerShdw>
                </a:effectLst>
                <a:latin typeface="+mn-lt"/>
                <a:cs typeface="Calibri" pitchFamily="34" charset="0"/>
              </a:rPr>
              <a:t>st</a:t>
            </a:r>
            <a:r>
              <a:rPr lang="en-US" sz="1300" kern="0" dirty="0">
                <a:solidFill>
                  <a:srgbClr val="080808"/>
                </a:solidFill>
                <a:effectLst>
                  <a:outerShdw blurRad="38100" dist="38100" dir="2700000" algn="tl">
                    <a:srgbClr val="000000"/>
                  </a:outerShdw>
                </a:effectLst>
                <a:latin typeface="+mn-lt"/>
                <a:cs typeface="Calibri" pitchFamily="34" charset="0"/>
              </a:rPr>
              <a:t> Adam</a:t>
            </a:r>
          </a:p>
          <a:p>
            <a:pPr defTabSz="929426">
              <a:lnSpc>
                <a:spcPct val="120000"/>
              </a:lnSpc>
              <a:spcBef>
                <a:spcPts val="610"/>
              </a:spcBef>
              <a:spcAft>
                <a:spcPts val="610"/>
              </a:spcAft>
              <a:buClr>
                <a:schemeClr val="tx2"/>
              </a:buClr>
              <a:buSzPct val="90000"/>
              <a:defRPr/>
            </a:pPr>
            <a:endParaRPr lang="en-US" sz="1300" dirty="0">
              <a:solidFill>
                <a:srgbClr val="080808"/>
              </a:solidFill>
              <a:latin typeface="+mn-lt"/>
              <a:cs typeface="Calibri" pitchFamily="34" charset="0"/>
            </a:endParaRPr>
          </a:p>
          <a:p>
            <a:pPr defTabSz="929426">
              <a:lnSpc>
                <a:spcPct val="120000"/>
              </a:lnSpc>
              <a:spcBef>
                <a:spcPts val="610"/>
              </a:spcBef>
              <a:spcAft>
                <a:spcPts val="610"/>
              </a:spcAft>
              <a:buClr>
                <a:schemeClr val="tx2"/>
              </a:buClr>
              <a:buSzPct val="90000"/>
              <a:defRPr/>
            </a:pPr>
            <a:r>
              <a:rPr lang="en-US" sz="1300" dirty="0">
                <a:solidFill>
                  <a:srgbClr val="080808"/>
                </a:solidFill>
                <a:latin typeface="+mn-lt"/>
                <a:cs typeface="Calibri" pitchFamily="34" charset="0"/>
              </a:rPr>
              <a:t>The ground of the first Adam is that into which we were born and in which we grew. </a:t>
            </a:r>
          </a:p>
          <a:p>
            <a:pPr defTabSz="929426">
              <a:lnSpc>
                <a:spcPct val="120000"/>
              </a:lnSpc>
              <a:spcBef>
                <a:spcPts val="610"/>
              </a:spcBef>
              <a:spcAft>
                <a:spcPts val="610"/>
              </a:spcAft>
              <a:buClr>
                <a:schemeClr val="tx2"/>
              </a:buClr>
              <a:buSzPct val="90000"/>
              <a:defRPr/>
            </a:pPr>
            <a:endParaRPr lang="en-US" sz="1300" dirty="0">
              <a:solidFill>
                <a:srgbClr val="080808"/>
              </a:solidFill>
              <a:latin typeface="+mn-lt"/>
              <a:cs typeface="Calibri" pitchFamily="34" charset="0"/>
            </a:endParaRPr>
          </a:p>
          <a:p>
            <a:pPr defTabSz="929426">
              <a:lnSpc>
                <a:spcPct val="120000"/>
              </a:lnSpc>
              <a:spcBef>
                <a:spcPts val="610"/>
              </a:spcBef>
              <a:spcAft>
                <a:spcPts val="610"/>
              </a:spcAft>
              <a:buClr>
                <a:schemeClr val="tx2"/>
              </a:buClr>
              <a:buSzPct val="90000"/>
              <a:defRPr/>
            </a:pPr>
            <a:r>
              <a:rPr lang="en-US" sz="1300" dirty="0">
                <a:solidFill>
                  <a:srgbClr val="080808"/>
                </a:solidFill>
                <a:latin typeface="+mn-lt"/>
                <a:cs typeface="Calibri" pitchFamily="34" charset="0"/>
              </a:rPr>
              <a:t>It is there that even now the world, the flesh, and the devil would keep the believer in bondage. </a:t>
            </a:r>
          </a:p>
          <a:p>
            <a:pPr defTabSz="929426">
              <a:lnSpc>
                <a:spcPct val="120000"/>
              </a:lnSpc>
              <a:spcBef>
                <a:spcPts val="610"/>
              </a:spcBef>
              <a:spcAft>
                <a:spcPts val="610"/>
              </a:spcAft>
              <a:buClr>
                <a:schemeClr val="tx2"/>
              </a:buClr>
              <a:buSzPct val="90000"/>
              <a:defRPr/>
            </a:pPr>
            <a:endParaRPr lang="en-US" sz="1300" dirty="0">
              <a:solidFill>
                <a:srgbClr val="080808"/>
              </a:solidFill>
              <a:latin typeface="+mn-lt"/>
              <a:cs typeface="Calibri" pitchFamily="34" charset="0"/>
            </a:endParaRPr>
          </a:p>
          <a:p>
            <a:pPr defTabSz="929426">
              <a:lnSpc>
                <a:spcPct val="120000"/>
              </a:lnSpc>
              <a:spcBef>
                <a:spcPts val="610"/>
              </a:spcBef>
              <a:spcAft>
                <a:spcPts val="610"/>
              </a:spcAft>
              <a:buClr>
                <a:schemeClr val="tx2"/>
              </a:buClr>
              <a:buSzPct val="90000"/>
              <a:defRPr/>
            </a:pPr>
            <a:r>
              <a:rPr lang="en-US" sz="1300" dirty="0">
                <a:solidFill>
                  <a:srgbClr val="080808"/>
                </a:solidFill>
                <a:latin typeface="+mn-lt"/>
                <a:cs typeface="Calibri" pitchFamily="34" charset="0"/>
              </a:rPr>
              <a:t>It is the ground of carnality, sin, and death—off-limits to the new creation in Christ.</a:t>
            </a:r>
          </a:p>
          <a:p>
            <a:endParaRPr lang="en-US" sz="1300" dirty="0">
              <a:solidFill>
                <a:srgbClr val="080808"/>
              </a:solidFill>
              <a:latin typeface="+mn-lt"/>
            </a:endParaRPr>
          </a:p>
          <a:p>
            <a:pPr defTabSz="926199">
              <a:defRPr/>
            </a:pPr>
            <a:r>
              <a:rPr lang="en-US" sz="1300" kern="0" dirty="0">
                <a:solidFill>
                  <a:srgbClr val="080808"/>
                </a:solidFill>
                <a:effectLst>
                  <a:outerShdw blurRad="38100" dist="38100" dir="2700000" algn="tl">
                    <a:srgbClr val="000000"/>
                  </a:outerShdw>
                </a:effectLst>
                <a:latin typeface="+mn-lt"/>
                <a:cs typeface="Calibri" pitchFamily="34" charset="0"/>
              </a:rPr>
              <a:t>In  2nd Adam  (Christ)</a:t>
            </a:r>
          </a:p>
          <a:p>
            <a:pPr>
              <a:lnSpc>
                <a:spcPct val="120000"/>
              </a:lnSpc>
              <a:spcBef>
                <a:spcPts val="610"/>
              </a:spcBef>
              <a:spcAft>
                <a:spcPts val="610"/>
              </a:spcAft>
            </a:pPr>
            <a:endParaRPr lang="en-US" sz="1300" dirty="0">
              <a:solidFill>
                <a:srgbClr val="080808"/>
              </a:solidFill>
              <a:latin typeface="+mn-lt"/>
              <a:cs typeface="Calibri" pitchFamily="34" charset="0"/>
            </a:endParaRPr>
          </a:p>
          <a:p>
            <a:pPr>
              <a:lnSpc>
                <a:spcPct val="120000"/>
              </a:lnSpc>
              <a:spcBef>
                <a:spcPts val="610"/>
              </a:spcBef>
              <a:spcAft>
                <a:spcPts val="610"/>
              </a:spcAft>
            </a:pPr>
            <a:r>
              <a:rPr lang="en-US" sz="1300" dirty="0">
                <a:solidFill>
                  <a:srgbClr val="080808"/>
                </a:solidFill>
                <a:latin typeface="+mn-lt"/>
                <a:cs typeface="Calibri" pitchFamily="34" charset="0"/>
              </a:rPr>
              <a:t>The ground of the Last Adam is that into which we have been reborn and are to abide. </a:t>
            </a:r>
          </a:p>
          <a:p>
            <a:pPr>
              <a:lnSpc>
                <a:spcPct val="120000"/>
              </a:lnSpc>
              <a:spcBef>
                <a:spcPts val="610"/>
              </a:spcBef>
              <a:spcAft>
                <a:spcPts val="610"/>
              </a:spcAft>
            </a:pPr>
            <a:endParaRPr lang="en-US" sz="1300" dirty="0">
              <a:solidFill>
                <a:srgbClr val="080808"/>
              </a:solidFill>
              <a:latin typeface="+mn-lt"/>
              <a:cs typeface="Calibri" pitchFamily="34" charset="0"/>
            </a:endParaRPr>
          </a:p>
          <a:p>
            <a:pPr>
              <a:lnSpc>
                <a:spcPct val="120000"/>
              </a:lnSpc>
              <a:spcBef>
                <a:spcPts val="610"/>
              </a:spcBef>
              <a:spcAft>
                <a:spcPts val="610"/>
              </a:spcAft>
            </a:pPr>
            <a:r>
              <a:rPr lang="en-US" sz="1300" dirty="0">
                <a:solidFill>
                  <a:srgbClr val="080808"/>
                </a:solidFill>
                <a:latin typeface="+mn-lt"/>
                <a:cs typeface="Calibri" pitchFamily="34" charset="0"/>
              </a:rPr>
              <a:t>It is there that the Father, Son, and Holy Spirit would have us grow and mature.</a:t>
            </a:r>
          </a:p>
          <a:p>
            <a:pPr>
              <a:lnSpc>
                <a:spcPct val="120000"/>
              </a:lnSpc>
              <a:spcBef>
                <a:spcPts val="610"/>
              </a:spcBef>
              <a:spcAft>
                <a:spcPts val="610"/>
              </a:spcAft>
            </a:pPr>
            <a:endParaRPr lang="en-US" sz="1300" dirty="0">
              <a:solidFill>
                <a:srgbClr val="080808"/>
              </a:solidFill>
              <a:latin typeface="+mn-lt"/>
              <a:cs typeface="Calibri" pitchFamily="34" charset="0"/>
            </a:endParaRPr>
          </a:p>
          <a:p>
            <a:pPr>
              <a:lnSpc>
                <a:spcPct val="120000"/>
              </a:lnSpc>
              <a:spcBef>
                <a:spcPts val="610"/>
              </a:spcBef>
              <a:spcAft>
                <a:spcPts val="610"/>
              </a:spcAft>
            </a:pPr>
            <a:r>
              <a:rPr lang="en-US" sz="1300" dirty="0">
                <a:solidFill>
                  <a:srgbClr val="080808"/>
                </a:solidFill>
                <a:latin typeface="+mn-lt"/>
                <a:cs typeface="Calibri" pitchFamily="34" charset="0"/>
              </a:rPr>
              <a:t>It is the ground of spirituality, righteousness, and life—the Father’s one abiding place for the believer.</a:t>
            </a:r>
            <a:endParaRPr kumimoji="0" lang="en-US" sz="1300" dirty="0">
              <a:solidFill>
                <a:srgbClr val="080808"/>
              </a:solidFill>
              <a:latin typeface="+mn-lt"/>
              <a:cs typeface="Calibri" pitchFamily="34" charset="0"/>
            </a:endParaRPr>
          </a:p>
          <a:p>
            <a:pPr defTabSz="926199">
              <a:defRPr/>
            </a:pPr>
            <a:endParaRPr lang="en-US" sz="1300" dirty="0">
              <a:solidFill>
                <a:srgbClr val="080808"/>
              </a:solidFill>
              <a:latin typeface="+mn-lt"/>
              <a:cs typeface="Calibri" pitchFamily="34" charset="0"/>
            </a:endParaRPr>
          </a:p>
          <a:p>
            <a:pPr defTabSz="926199">
              <a:defRPr/>
            </a:pPr>
            <a:r>
              <a:rPr lang="en-US" sz="1300" dirty="0">
                <a:solidFill>
                  <a:srgbClr val="080808"/>
                </a:solidFill>
                <a:latin typeface="+mn-lt"/>
                <a:cs typeface="Calibri" pitchFamily="34" charset="0"/>
              </a:rPr>
              <a:t>As we take our rightful stand on the resurrection side of the Cross, setting our minds and hearts on the Lord Jesus via the Word, the Holy Spirit will establish us in Him above. On that ground of growth, we will “grow in grace, and in the knowledge of our Lord and </a:t>
            </a:r>
            <a:r>
              <a:rPr lang="en-US" sz="1300" dirty="0" err="1">
                <a:solidFill>
                  <a:srgbClr val="080808"/>
                </a:solidFill>
                <a:latin typeface="+mn-lt"/>
                <a:cs typeface="Calibri" pitchFamily="34" charset="0"/>
              </a:rPr>
              <a:t>Saviour</a:t>
            </a:r>
            <a:r>
              <a:rPr lang="en-US" sz="1300" dirty="0">
                <a:solidFill>
                  <a:srgbClr val="080808"/>
                </a:solidFill>
                <a:latin typeface="+mn-lt"/>
                <a:cs typeface="Calibri" pitchFamily="34" charset="0"/>
              </a:rPr>
              <a:t>, Jesus Christ. To him be glory both now and forever. Amen” (2 Pet. 3:18). </a:t>
            </a:r>
          </a:p>
          <a:p>
            <a:endParaRPr lang="en-US" sz="1300" dirty="0">
              <a:solidFill>
                <a:srgbClr val="080808"/>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50</a:t>
            </a:fld>
            <a:endParaRPr lang="en-US" dirty="0"/>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defTabSz="926199">
              <a:defRPr/>
            </a:pPr>
            <a:r>
              <a:rPr lang="en-US" sz="1300" kern="0" dirty="0">
                <a:solidFill>
                  <a:srgbClr val="080808"/>
                </a:solidFill>
                <a:effectLst>
                  <a:outerShdw blurRad="38100" dist="38100" dir="2700000" algn="tl">
                    <a:srgbClr val="000000"/>
                  </a:outerShdw>
                </a:effectLst>
                <a:latin typeface="+mn-lt"/>
                <a:cs typeface="Calibri" pitchFamily="34" charset="0"/>
              </a:rPr>
              <a:t>In 1</a:t>
            </a:r>
            <a:r>
              <a:rPr lang="en-US" sz="1300" kern="0" baseline="30000" dirty="0">
                <a:solidFill>
                  <a:srgbClr val="080808"/>
                </a:solidFill>
                <a:effectLst>
                  <a:outerShdw blurRad="38100" dist="38100" dir="2700000" algn="tl">
                    <a:srgbClr val="000000"/>
                  </a:outerShdw>
                </a:effectLst>
                <a:latin typeface="+mn-lt"/>
                <a:cs typeface="Calibri" pitchFamily="34" charset="0"/>
              </a:rPr>
              <a:t>st</a:t>
            </a:r>
            <a:r>
              <a:rPr lang="en-US" sz="1300" kern="0" dirty="0">
                <a:solidFill>
                  <a:srgbClr val="080808"/>
                </a:solidFill>
                <a:effectLst>
                  <a:outerShdw blurRad="38100" dist="38100" dir="2700000" algn="tl">
                    <a:srgbClr val="000000"/>
                  </a:outerShdw>
                </a:effectLst>
                <a:latin typeface="+mn-lt"/>
                <a:cs typeface="Calibri" pitchFamily="34" charset="0"/>
              </a:rPr>
              <a:t> Adam</a:t>
            </a:r>
          </a:p>
          <a:p>
            <a:pPr defTabSz="929426">
              <a:lnSpc>
                <a:spcPct val="120000"/>
              </a:lnSpc>
              <a:spcBef>
                <a:spcPts val="610"/>
              </a:spcBef>
              <a:spcAft>
                <a:spcPts val="610"/>
              </a:spcAft>
              <a:buClr>
                <a:schemeClr val="tx2"/>
              </a:buClr>
              <a:buSzPct val="90000"/>
              <a:defRPr/>
            </a:pPr>
            <a:endParaRPr lang="en-US" sz="1300" dirty="0">
              <a:solidFill>
                <a:srgbClr val="080808"/>
              </a:solidFill>
              <a:latin typeface="+mn-lt"/>
              <a:cs typeface="Calibri" pitchFamily="34" charset="0"/>
            </a:endParaRPr>
          </a:p>
          <a:p>
            <a:pPr defTabSz="929426">
              <a:lnSpc>
                <a:spcPct val="120000"/>
              </a:lnSpc>
              <a:spcBef>
                <a:spcPts val="610"/>
              </a:spcBef>
              <a:spcAft>
                <a:spcPts val="610"/>
              </a:spcAft>
              <a:buClr>
                <a:schemeClr val="tx2"/>
              </a:buClr>
              <a:buSzPct val="90000"/>
              <a:defRPr/>
            </a:pPr>
            <a:r>
              <a:rPr lang="en-US" sz="1300" dirty="0">
                <a:solidFill>
                  <a:srgbClr val="080808"/>
                </a:solidFill>
                <a:latin typeface="+mn-lt"/>
                <a:cs typeface="Calibri" pitchFamily="34" charset="0"/>
              </a:rPr>
              <a:t>The ground of the first Adam is that into which we were born and in which we grew. </a:t>
            </a:r>
          </a:p>
          <a:p>
            <a:pPr defTabSz="929426">
              <a:lnSpc>
                <a:spcPct val="120000"/>
              </a:lnSpc>
              <a:spcBef>
                <a:spcPts val="610"/>
              </a:spcBef>
              <a:spcAft>
                <a:spcPts val="610"/>
              </a:spcAft>
              <a:buClr>
                <a:schemeClr val="tx2"/>
              </a:buClr>
              <a:buSzPct val="90000"/>
              <a:defRPr/>
            </a:pPr>
            <a:endParaRPr lang="en-US" sz="1300" dirty="0">
              <a:solidFill>
                <a:srgbClr val="080808"/>
              </a:solidFill>
              <a:latin typeface="+mn-lt"/>
              <a:cs typeface="Calibri" pitchFamily="34" charset="0"/>
            </a:endParaRPr>
          </a:p>
          <a:p>
            <a:pPr defTabSz="929426">
              <a:lnSpc>
                <a:spcPct val="120000"/>
              </a:lnSpc>
              <a:spcBef>
                <a:spcPts val="610"/>
              </a:spcBef>
              <a:spcAft>
                <a:spcPts val="610"/>
              </a:spcAft>
              <a:buClr>
                <a:schemeClr val="tx2"/>
              </a:buClr>
              <a:buSzPct val="90000"/>
              <a:defRPr/>
            </a:pPr>
            <a:r>
              <a:rPr lang="en-US" sz="1300" dirty="0">
                <a:solidFill>
                  <a:srgbClr val="080808"/>
                </a:solidFill>
                <a:latin typeface="+mn-lt"/>
                <a:cs typeface="Calibri" pitchFamily="34" charset="0"/>
              </a:rPr>
              <a:t>It is there that even now the world, the flesh, and the devil would keep the believer in bondage. </a:t>
            </a:r>
          </a:p>
          <a:p>
            <a:pPr defTabSz="929426">
              <a:lnSpc>
                <a:spcPct val="120000"/>
              </a:lnSpc>
              <a:spcBef>
                <a:spcPts val="610"/>
              </a:spcBef>
              <a:spcAft>
                <a:spcPts val="610"/>
              </a:spcAft>
              <a:buClr>
                <a:schemeClr val="tx2"/>
              </a:buClr>
              <a:buSzPct val="90000"/>
              <a:defRPr/>
            </a:pPr>
            <a:endParaRPr lang="en-US" sz="1300" dirty="0">
              <a:solidFill>
                <a:srgbClr val="080808"/>
              </a:solidFill>
              <a:latin typeface="+mn-lt"/>
              <a:cs typeface="Calibri" pitchFamily="34" charset="0"/>
            </a:endParaRPr>
          </a:p>
          <a:p>
            <a:pPr defTabSz="929426">
              <a:lnSpc>
                <a:spcPct val="120000"/>
              </a:lnSpc>
              <a:spcBef>
                <a:spcPts val="610"/>
              </a:spcBef>
              <a:spcAft>
                <a:spcPts val="610"/>
              </a:spcAft>
              <a:buClr>
                <a:schemeClr val="tx2"/>
              </a:buClr>
              <a:buSzPct val="90000"/>
              <a:defRPr/>
            </a:pPr>
            <a:r>
              <a:rPr lang="en-US" sz="1300" dirty="0">
                <a:solidFill>
                  <a:srgbClr val="080808"/>
                </a:solidFill>
                <a:latin typeface="+mn-lt"/>
                <a:cs typeface="Calibri" pitchFamily="34" charset="0"/>
              </a:rPr>
              <a:t>It is the ground of carnality, sin, and death—off-limits to the new creation in Christ.</a:t>
            </a:r>
          </a:p>
          <a:p>
            <a:endParaRPr lang="en-US" sz="1300" dirty="0">
              <a:solidFill>
                <a:srgbClr val="080808"/>
              </a:solidFill>
              <a:latin typeface="+mn-lt"/>
            </a:endParaRPr>
          </a:p>
          <a:p>
            <a:pPr defTabSz="926199">
              <a:defRPr/>
            </a:pPr>
            <a:r>
              <a:rPr lang="en-US" sz="1300" kern="0" dirty="0">
                <a:solidFill>
                  <a:srgbClr val="080808"/>
                </a:solidFill>
                <a:effectLst>
                  <a:outerShdw blurRad="38100" dist="38100" dir="2700000" algn="tl">
                    <a:srgbClr val="000000"/>
                  </a:outerShdw>
                </a:effectLst>
                <a:latin typeface="+mn-lt"/>
                <a:cs typeface="Calibri" pitchFamily="34" charset="0"/>
              </a:rPr>
              <a:t>In  2nd Adam  (Christ)</a:t>
            </a:r>
          </a:p>
          <a:p>
            <a:pPr>
              <a:lnSpc>
                <a:spcPct val="120000"/>
              </a:lnSpc>
              <a:spcBef>
                <a:spcPts val="610"/>
              </a:spcBef>
              <a:spcAft>
                <a:spcPts val="610"/>
              </a:spcAft>
            </a:pPr>
            <a:endParaRPr lang="en-US" sz="1300" dirty="0">
              <a:solidFill>
                <a:srgbClr val="080808"/>
              </a:solidFill>
              <a:latin typeface="+mn-lt"/>
              <a:cs typeface="Calibri" pitchFamily="34" charset="0"/>
            </a:endParaRPr>
          </a:p>
          <a:p>
            <a:pPr>
              <a:lnSpc>
                <a:spcPct val="120000"/>
              </a:lnSpc>
              <a:spcBef>
                <a:spcPts val="610"/>
              </a:spcBef>
              <a:spcAft>
                <a:spcPts val="610"/>
              </a:spcAft>
            </a:pPr>
            <a:r>
              <a:rPr lang="en-US" sz="1300" dirty="0">
                <a:solidFill>
                  <a:srgbClr val="080808"/>
                </a:solidFill>
                <a:latin typeface="+mn-lt"/>
                <a:cs typeface="Calibri" pitchFamily="34" charset="0"/>
              </a:rPr>
              <a:t>The ground of the Last Adam is that into which we have been reborn and are to abide. </a:t>
            </a:r>
          </a:p>
          <a:p>
            <a:pPr>
              <a:lnSpc>
                <a:spcPct val="120000"/>
              </a:lnSpc>
              <a:spcBef>
                <a:spcPts val="610"/>
              </a:spcBef>
              <a:spcAft>
                <a:spcPts val="610"/>
              </a:spcAft>
            </a:pPr>
            <a:endParaRPr lang="en-US" sz="1300" dirty="0">
              <a:solidFill>
                <a:srgbClr val="080808"/>
              </a:solidFill>
              <a:latin typeface="+mn-lt"/>
              <a:cs typeface="Calibri" pitchFamily="34" charset="0"/>
            </a:endParaRPr>
          </a:p>
          <a:p>
            <a:pPr>
              <a:lnSpc>
                <a:spcPct val="120000"/>
              </a:lnSpc>
              <a:spcBef>
                <a:spcPts val="610"/>
              </a:spcBef>
              <a:spcAft>
                <a:spcPts val="610"/>
              </a:spcAft>
            </a:pPr>
            <a:r>
              <a:rPr lang="en-US" sz="1300" dirty="0">
                <a:solidFill>
                  <a:srgbClr val="080808"/>
                </a:solidFill>
                <a:latin typeface="+mn-lt"/>
                <a:cs typeface="Calibri" pitchFamily="34" charset="0"/>
              </a:rPr>
              <a:t>It is there that the Father, Son, and Holy Spirit would have us grow and mature.</a:t>
            </a:r>
          </a:p>
          <a:p>
            <a:pPr>
              <a:lnSpc>
                <a:spcPct val="120000"/>
              </a:lnSpc>
              <a:spcBef>
                <a:spcPts val="610"/>
              </a:spcBef>
              <a:spcAft>
                <a:spcPts val="610"/>
              </a:spcAft>
            </a:pPr>
            <a:endParaRPr lang="en-US" sz="1300" dirty="0">
              <a:solidFill>
                <a:srgbClr val="080808"/>
              </a:solidFill>
              <a:latin typeface="+mn-lt"/>
              <a:cs typeface="Calibri" pitchFamily="34" charset="0"/>
            </a:endParaRPr>
          </a:p>
          <a:p>
            <a:pPr>
              <a:lnSpc>
                <a:spcPct val="120000"/>
              </a:lnSpc>
              <a:spcBef>
                <a:spcPts val="610"/>
              </a:spcBef>
              <a:spcAft>
                <a:spcPts val="610"/>
              </a:spcAft>
            </a:pPr>
            <a:r>
              <a:rPr lang="en-US" sz="1300" dirty="0">
                <a:solidFill>
                  <a:srgbClr val="080808"/>
                </a:solidFill>
                <a:latin typeface="+mn-lt"/>
                <a:cs typeface="Calibri" pitchFamily="34" charset="0"/>
              </a:rPr>
              <a:t>It is the ground of spirituality, righteousness, and life—the Father’s one abiding place for the believer.</a:t>
            </a:r>
            <a:endParaRPr kumimoji="0" lang="en-US" sz="1300" dirty="0">
              <a:solidFill>
                <a:srgbClr val="080808"/>
              </a:solidFill>
              <a:latin typeface="+mn-lt"/>
              <a:cs typeface="Calibri" pitchFamily="34" charset="0"/>
            </a:endParaRPr>
          </a:p>
          <a:p>
            <a:pPr defTabSz="926199">
              <a:defRPr/>
            </a:pPr>
            <a:endParaRPr lang="en-US" sz="1300" dirty="0">
              <a:solidFill>
                <a:srgbClr val="080808"/>
              </a:solidFill>
              <a:latin typeface="+mn-lt"/>
              <a:cs typeface="Calibri" pitchFamily="34" charset="0"/>
            </a:endParaRPr>
          </a:p>
          <a:p>
            <a:pPr defTabSz="926199">
              <a:defRPr/>
            </a:pPr>
            <a:r>
              <a:rPr lang="en-US" sz="1300" dirty="0">
                <a:solidFill>
                  <a:srgbClr val="080808"/>
                </a:solidFill>
                <a:latin typeface="+mn-lt"/>
                <a:cs typeface="Calibri" pitchFamily="34" charset="0"/>
              </a:rPr>
              <a:t>As we take our rightful stand on the resurrection side of the Cross, setting our minds and hearts on the Lord Jesus via the Word, the Holy Spirit will establish us in Him above. On that ground of growth, we will “grow in grace, and in the knowledge of our Lord and </a:t>
            </a:r>
            <a:r>
              <a:rPr lang="en-US" sz="1300" dirty="0" err="1">
                <a:solidFill>
                  <a:srgbClr val="080808"/>
                </a:solidFill>
                <a:latin typeface="+mn-lt"/>
                <a:cs typeface="Calibri" pitchFamily="34" charset="0"/>
              </a:rPr>
              <a:t>Saviour</a:t>
            </a:r>
            <a:r>
              <a:rPr lang="en-US" sz="1300" dirty="0">
                <a:solidFill>
                  <a:srgbClr val="080808"/>
                </a:solidFill>
                <a:latin typeface="+mn-lt"/>
                <a:cs typeface="Calibri" pitchFamily="34" charset="0"/>
              </a:rPr>
              <a:t>, Jesus Christ. To him be glory both now and forever. Amen” (2 Pet. 3:18). </a:t>
            </a:r>
          </a:p>
          <a:p>
            <a:endParaRPr lang="en-US" sz="1300" dirty="0">
              <a:solidFill>
                <a:srgbClr val="080808"/>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51</a:t>
            </a:fld>
            <a:endParaRPr lang="en-US" dirty="0"/>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21809271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defTabSz="926199">
              <a:defRPr/>
            </a:pPr>
            <a:r>
              <a:rPr lang="en-US" sz="1300" kern="0" dirty="0">
                <a:solidFill>
                  <a:srgbClr val="080808"/>
                </a:solidFill>
                <a:effectLst>
                  <a:outerShdw blurRad="38100" dist="38100" dir="2700000" algn="tl">
                    <a:srgbClr val="000000"/>
                  </a:outerShdw>
                </a:effectLst>
                <a:latin typeface="+mn-lt"/>
                <a:cs typeface="Calibri" pitchFamily="34" charset="0"/>
              </a:rPr>
              <a:t>In 1</a:t>
            </a:r>
            <a:r>
              <a:rPr lang="en-US" sz="1300" kern="0" baseline="30000" dirty="0">
                <a:solidFill>
                  <a:srgbClr val="080808"/>
                </a:solidFill>
                <a:effectLst>
                  <a:outerShdw blurRad="38100" dist="38100" dir="2700000" algn="tl">
                    <a:srgbClr val="000000"/>
                  </a:outerShdw>
                </a:effectLst>
                <a:latin typeface="+mn-lt"/>
                <a:cs typeface="Calibri" pitchFamily="34" charset="0"/>
              </a:rPr>
              <a:t>st</a:t>
            </a:r>
            <a:r>
              <a:rPr lang="en-US" sz="1300" kern="0" dirty="0">
                <a:solidFill>
                  <a:srgbClr val="080808"/>
                </a:solidFill>
                <a:effectLst>
                  <a:outerShdw blurRad="38100" dist="38100" dir="2700000" algn="tl">
                    <a:srgbClr val="000000"/>
                  </a:outerShdw>
                </a:effectLst>
                <a:latin typeface="+mn-lt"/>
                <a:cs typeface="Calibri" pitchFamily="34" charset="0"/>
              </a:rPr>
              <a:t> Adam</a:t>
            </a:r>
          </a:p>
          <a:p>
            <a:pPr defTabSz="929426">
              <a:lnSpc>
                <a:spcPct val="120000"/>
              </a:lnSpc>
              <a:spcBef>
                <a:spcPts val="610"/>
              </a:spcBef>
              <a:spcAft>
                <a:spcPts val="610"/>
              </a:spcAft>
              <a:buClr>
                <a:schemeClr val="tx2"/>
              </a:buClr>
              <a:buSzPct val="90000"/>
              <a:defRPr/>
            </a:pPr>
            <a:endParaRPr lang="en-US" sz="1300" dirty="0">
              <a:solidFill>
                <a:srgbClr val="080808"/>
              </a:solidFill>
              <a:latin typeface="+mn-lt"/>
              <a:cs typeface="Calibri" pitchFamily="34" charset="0"/>
            </a:endParaRPr>
          </a:p>
          <a:p>
            <a:pPr defTabSz="929426">
              <a:lnSpc>
                <a:spcPct val="120000"/>
              </a:lnSpc>
              <a:spcBef>
                <a:spcPts val="610"/>
              </a:spcBef>
              <a:spcAft>
                <a:spcPts val="610"/>
              </a:spcAft>
              <a:buClr>
                <a:schemeClr val="tx2"/>
              </a:buClr>
              <a:buSzPct val="90000"/>
              <a:defRPr/>
            </a:pPr>
            <a:r>
              <a:rPr lang="en-US" sz="1300" dirty="0">
                <a:solidFill>
                  <a:srgbClr val="080808"/>
                </a:solidFill>
                <a:latin typeface="+mn-lt"/>
                <a:cs typeface="Calibri" pitchFamily="34" charset="0"/>
              </a:rPr>
              <a:t>The ground of the first Adam is that into which we were born and in which we grew. </a:t>
            </a:r>
          </a:p>
          <a:p>
            <a:pPr defTabSz="929426">
              <a:lnSpc>
                <a:spcPct val="120000"/>
              </a:lnSpc>
              <a:spcBef>
                <a:spcPts val="610"/>
              </a:spcBef>
              <a:spcAft>
                <a:spcPts val="610"/>
              </a:spcAft>
              <a:buClr>
                <a:schemeClr val="tx2"/>
              </a:buClr>
              <a:buSzPct val="90000"/>
              <a:defRPr/>
            </a:pPr>
            <a:endParaRPr lang="en-US" sz="1300" dirty="0">
              <a:solidFill>
                <a:srgbClr val="080808"/>
              </a:solidFill>
              <a:latin typeface="+mn-lt"/>
              <a:cs typeface="Calibri" pitchFamily="34" charset="0"/>
            </a:endParaRPr>
          </a:p>
          <a:p>
            <a:pPr defTabSz="929426">
              <a:lnSpc>
                <a:spcPct val="120000"/>
              </a:lnSpc>
              <a:spcBef>
                <a:spcPts val="610"/>
              </a:spcBef>
              <a:spcAft>
                <a:spcPts val="610"/>
              </a:spcAft>
              <a:buClr>
                <a:schemeClr val="tx2"/>
              </a:buClr>
              <a:buSzPct val="90000"/>
              <a:defRPr/>
            </a:pPr>
            <a:r>
              <a:rPr lang="en-US" sz="1300" dirty="0">
                <a:solidFill>
                  <a:srgbClr val="080808"/>
                </a:solidFill>
                <a:latin typeface="+mn-lt"/>
                <a:cs typeface="Calibri" pitchFamily="34" charset="0"/>
              </a:rPr>
              <a:t>It is there that even now the world, the flesh, and the devil would keep the believer in bondage. </a:t>
            </a:r>
          </a:p>
          <a:p>
            <a:pPr defTabSz="929426">
              <a:lnSpc>
                <a:spcPct val="120000"/>
              </a:lnSpc>
              <a:spcBef>
                <a:spcPts val="610"/>
              </a:spcBef>
              <a:spcAft>
                <a:spcPts val="610"/>
              </a:spcAft>
              <a:buClr>
                <a:schemeClr val="tx2"/>
              </a:buClr>
              <a:buSzPct val="90000"/>
              <a:defRPr/>
            </a:pPr>
            <a:endParaRPr lang="en-US" sz="1300" dirty="0">
              <a:solidFill>
                <a:srgbClr val="080808"/>
              </a:solidFill>
              <a:latin typeface="+mn-lt"/>
              <a:cs typeface="Calibri" pitchFamily="34" charset="0"/>
            </a:endParaRPr>
          </a:p>
          <a:p>
            <a:pPr defTabSz="929426">
              <a:lnSpc>
                <a:spcPct val="120000"/>
              </a:lnSpc>
              <a:spcBef>
                <a:spcPts val="610"/>
              </a:spcBef>
              <a:spcAft>
                <a:spcPts val="610"/>
              </a:spcAft>
              <a:buClr>
                <a:schemeClr val="tx2"/>
              </a:buClr>
              <a:buSzPct val="90000"/>
              <a:defRPr/>
            </a:pPr>
            <a:r>
              <a:rPr lang="en-US" sz="1300" dirty="0">
                <a:solidFill>
                  <a:srgbClr val="080808"/>
                </a:solidFill>
                <a:latin typeface="+mn-lt"/>
                <a:cs typeface="Calibri" pitchFamily="34" charset="0"/>
              </a:rPr>
              <a:t>It is the ground of carnality, sin, and death—off-limits to the new creation in Christ.</a:t>
            </a:r>
          </a:p>
          <a:p>
            <a:endParaRPr lang="en-US" sz="1300" dirty="0">
              <a:solidFill>
                <a:srgbClr val="080808"/>
              </a:solidFill>
              <a:latin typeface="+mn-lt"/>
            </a:endParaRPr>
          </a:p>
          <a:p>
            <a:pPr defTabSz="926199">
              <a:defRPr/>
            </a:pPr>
            <a:r>
              <a:rPr lang="en-US" sz="1300" kern="0" dirty="0">
                <a:solidFill>
                  <a:srgbClr val="080808"/>
                </a:solidFill>
                <a:effectLst>
                  <a:outerShdw blurRad="38100" dist="38100" dir="2700000" algn="tl">
                    <a:srgbClr val="000000"/>
                  </a:outerShdw>
                </a:effectLst>
                <a:latin typeface="+mn-lt"/>
                <a:cs typeface="Calibri" pitchFamily="34" charset="0"/>
              </a:rPr>
              <a:t>In  2nd Adam  (Christ)</a:t>
            </a:r>
          </a:p>
          <a:p>
            <a:pPr>
              <a:lnSpc>
                <a:spcPct val="120000"/>
              </a:lnSpc>
              <a:spcBef>
                <a:spcPts val="610"/>
              </a:spcBef>
              <a:spcAft>
                <a:spcPts val="610"/>
              </a:spcAft>
            </a:pPr>
            <a:endParaRPr lang="en-US" sz="1300" dirty="0">
              <a:solidFill>
                <a:srgbClr val="080808"/>
              </a:solidFill>
              <a:latin typeface="+mn-lt"/>
              <a:cs typeface="Calibri" pitchFamily="34" charset="0"/>
            </a:endParaRPr>
          </a:p>
          <a:p>
            <a:pPr>
              <a:lnSpc>
                <a:spcPct val="120000"/>
              </a:lnSpc>
              <a:spcBef>
                <a:spcPts val="610"/>
              </a:spcBef>
              <a:spcAft>
                <a:spcPts val="610"/>
              </a:spcAft>
            </a:pPr>
            <a:r>
              <a:rPr lang="en-US" sz="1300" dirty="0">
                <a:solidFill>
                  <a:srgbClr val="080808"/>
                </a:solidFill>
                <a:latin typeface="+mn-lt"/>
                <a:cs typeface="Calibri" pitchFamily="34" charset="0"/>
              </a:rPr>
              <a:t>The ground of the Last Adam is that into which we have been reborn and are to abide. </a:t>
            </a:r>
          </a:p>
          <a:p>
            <a:pPr>
              <a:lnSpc>
                <a:spcPct val="120000"/>
              </a:lnSpc>
              <a:spcBef>
                <a:spcPts val="610"/>
              </a:spcBef>
              <a:spcAft>
                <a:spcPts val="610"/>
              </a:spcAft>
            </a:pPr>
            <a:endParaRPr lang="en-US" sz="1300" dirty="0">
              <a:solidFill>
                <a:srgbClr val="080808"/>
              </a:solidFill>
              <a:latin typeface="+mn-lt"/>
              <a:cs typeface="Calibri" pitchFamily="34" charset="0"/>
            </a:endParaRPr>
          </a:p>
          <a:p>
            <a:pPr>
              <a:lnSpc>
                <a:spcPct val="120000"/>
              </a:lnSpc>
              <a:spcBef>
                <a:spcPts val="610"/>
              </a:spcBef>
              <a:spcAft>
                <a:spcPts val="610"/>
              </a:spcAft>
            </a:pPr>
            <a:r>
              <a:rPr lang="en-US" sz="1300" dirty="0">
                <a:solidFill>
                  <a:srgbClr val="080808"/>
                </a:solidFill>
                <a:latin typeface="+mn-lt"/>
                <a:cs typeface="Calibri" pitchFamily="34" charset="0"/>
              </a:rPr>
              <a:t>It is there that the Father, Son, and Holy Spirit would have us grow and mature.</a:t>
            </a:r>
          </a:p>
          <a:p>
            <a:pPr>
              <a:lnSpc>
                <a:spcPct val="120000"/>
              </a:lnSpc>
              <a:spcBef>
                <a:spcPts val="610"/>
              </a:spcBef>
              <a:spcAft>
                <a:spcPts val="610"/>
              </a:spcAft>
            </a:pPr>
            <a:endParaRPr lang="en-US" sz="1300" dirty="0">
              <a:solidFill>
                <a:srgbClr val="080808"/>
              </a:solidFill>
              <a:latin typeface="+mn-lt"/>
              <a:cs typeface="Calibri" pitchFamily="34" charset="0"/>
            </a:endParaRPr>
          </a:p>
          <a:p>
            <a:pPr>
              <a:lnSpc>
                <a:spcPct val="120000"/>
              </a:lnSpc>
              <a:spcBef>
                <a:spcPts val="610"/>
              </a:spcBef>
              <a:spcAft>
                <a:spcPts val="610"/>
              </a:spcAft>
            </a:pPr>
            <a:r>
              <a:rPr lang="en-US" sz="1300" dirty="0">
                <a:solidFill>
                  <a:srgbClr val="080808"/>
                </a:solidFill>
                <a:latin typeface="+mn-lt"/>
                <a:cs typeface="Calibri" pitchFamily="34" charset="0"/>
              </a:rPr>
              <a:t>It is the ground of spirituality, righteousness, and life—the Father’s one abiding place for the believer.</a:t>
            </a:r>
            <a:endParaRPr kumimoji="0" lang="en-US" sz="1300" dirty="0">
              <a:solidFill>
                <a:srgbClr val="080808"/>
              </a:solidFill>
              <a:latin typeface="+mn-lt"/>
              <a:cs typeface="Calibri" pitchFamily="34" charset="0"/>
            </a:endParaRPr>
          </a:p>
          <a:p>
            <a:pPr defTabSz="926199">
              <a:defRPr/>
            </a:pPr>
            <a:endParaRPr lang="en-US" sz="1300" dirty="0">
              <a:solidFill>
                <a:srgbClr val="080808"/>
              </a:solidFill>
              <a:latin typeface="+mn-lt"/>
              <a:cs typeface="Calibri" pitchFamily="34" charset="0"/>
            </a:endParaRPr>
          </a:p>
          <a:p>
            <a:pPr defTabSz="926199">
              <a:defRPr/>
            </a:pPr>
            <a:r>
              <a:rPr lang="en-US" sz="1300" dirty="0">
                <a:solidFill>
                  <a:srgbClr val="080808"/>
                </a:solidFill>
                <a:latin typeface="+mn-lt"/>
                <a:cs typeface="Calibri" pitchFamily="34" charset="0"/>
              </a:rPr>
              <a:t>As we take our rightful stand on the resurrection side of the Cross, setting our minds and hearts on the Lord Jesus via the Word, the Holy Spirit will establish us in Him above. On that ground of growth, we will “grow in grace, and in the knowledge of our Lord and </a:t>
            </a:r>
            <a:r>
              <a:rPr lang="en-US" sz="1300" dirty="0" err="1">
                <a:solidFill>
                  <a:srgbClr val="080808"/>
                </a:solidFill>
                <a:latin typeface="+mn-lt"/>
                <a:cs typeface="Calibri" pitchFamily="34" charset="0"/>
              </a:rPr>
              <a:t>Saviour</a:t>
            </a:r>
            <a:r>
              <a:rPr lang="en-US" sz="1300" dirty="0">
                <a:solidFill>
                  <a:srgbClr val="080808"/>
                </a:solidFill>
                <a:latin typeface="+mn-lt"/>
                <a:cs typeface="Calibri" pitchFamily="34" charset="0"/>
              </a:rPr>
              <a:t>, Jesus Christ. To him be glory both now and forever. Amen” (2 Pet. 3:18). </a:t>
            </a:r>
          </a:p>
          <a:p>
            <a:endParaRPr lang="en-US" sz="1300" dirty="0">
              <a:solidFill>
                <a:srgbClr val="080808"/>
              </a:solidFill>
              <a:latin typeface="+mn-lt"/>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52</a:t>
            </a:fld>
            <a:endParaRPr lang="en-US" dirty="0"/>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extLst>
      <p:ext uri="{BB962C8B-B14F-4D97-AF65-F5344CB8AC3E}">
        <p14:creationId xmlns:p14="http://schemas.microsoft.com/office/powerpoint/2010/main" val="178749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24585" indent="-619617" eaLnBrk="1" hangingPunct="1">
              <a:lnSpc>
                <a:spcPct val="90000"/>
              </a:lnSpc>
              <a:spcBef>
                <a:spcPts val="610"/>
              </a:spcBef>
              <a:spcAft>
                <a:spcPts val="610"/>
              </a:spcAft>
              <a:buClr>
                <a:srgbClr val="FF99FF"/>
              </a:buClr>
              <a:buSzPct val="105000"/>
              <a:buFont typeface="+mj-lt"/>
              <a:buAutoNum type="alphaUcPeriod"/>
            </a:pPr>
            <a:r>
              <a:rPr lang="en-US" sz="1300" dirty="0">
                <a:solidFill>
                  <a:srgbClr val="080808"/>
                </a:solidFill>
                <a:effectLst>
                  <a:outerShdw blurRad="38100" dist="38100" dir="2700000" algn="tl">
                    <a:srgbClr val="000000"/>
                  </a:outerShdw>
                </a:effectLst>
                <a:latin typeface="Calibri" pitchFamily="34" charset="0"/>
                <a:cs typeface="Calibri" pitchFamily="34" charset="0"/>
              </a:rPr>
              <a:t>Adam is Condemned</a:t>
            </a: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510318" lvl="1" indent="-619617">
              <a:spcBef>
                <a:spcPts val="610"/>
              </a:spcBef>
              <a:spcAft>
                <a:spcPts val="610"/>
              </a:spcAft>
              <a:buClr>
                <a:srgbClr val="FF99FF"/>
              </a:buClr>
              <a:buSzPct val="105000"/>
              <a:buFont typeface="+mj-lt"/>
              <a:buAutoNum type="arabi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510318" lvl="1" indent="-619617">
              <a:spcBef>
                <a:spcPts val="610"/>
              </a:spcBef>
              <a:spcAft>
                <a:spcPts val="610"/>
              </a:spcAft>
              <a:buClr>
                <a:srgbClr val="FF99FF"/>
              </a:buClr>
              <a:buSzPct val="105000"/>
              <a:buFont typeface="+mj-lt"/>
              <a:buAutoNum type="arabi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Our </a:t>
            </a:r>
            <a:r>
              <a:rPr lang="en-US" sz="1300" u="sng" dirty="0">
                <a:solidFill>
                  <a:srgbClr val="080808"/>
                </a:solidFill>
                <a:effectLst>
                  <a:outerShdw blurRad="38100" dist="38100" dir="2700000" algn="tl">
                    <a:srgbClr val="000000">
                      <a:alpha val="43137"/>
                    </a:srgbClr>
                  </a:outerShdw>
                </a:effectLst>
                <a:latin typeface="Calibri" pitchFamily="34" charset="0"/>
                <a:cs typeface="Calibri" pitchFamily="34" charset="0"/>
              </a:rPr>
              <a:t>position</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in sin (Adam – source)</a:t>
            </a:r>
          </a:p>
          <a:p>
            <a:pPr marL="1916941" lvl="2" indent="-619617">
              <a:spcBef>
                <a:spcPts val="610"/>
              </a:spcBef>
              <a:spcAft>
                <a:spcPts val="610"/>
              </a:spcAft>
              <a:buClr>
                <a:srgbClr val="FF99FF"/>
              </a:buClr>
              <a:buSzPct val="105000"/>
              <a:buFont typeface="+mj-lt"/>
              <a:buAutoNum type="alphaL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916941" lvl="2" indent="-619617">
              <a:spcBef>
                <a:spcPts val="610"/>
              </a:spcBef>
              <a:spcAft>
                <a:spcPts val="610"/>
              </a:spcAft>
              <a:buClr>
                <a:srgbClr val="FF99FF"/>
              </a:buClr>
              <a:buSzPct val="105000"/>
              <a:buFont typeface="+mj-lt"/>
              <a:buAutoNum type="alphaL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“For what the law could not do in that it was weak through the flesh, God did by sending His own Son in the likeness of sinful flesh, on account of sin: He condemned sin (Adam-source) in (His) flesh…” (Rom. 8:3)</a:t>
            </a:r>
          </a:p>
          <a:p>
            <a:pPr marL="1916941" lvl="2" indent="-619617">
              <a:spcBef>
                <a:spcPts val="610"/>
              </a:spcBef>
              <a:spcAft>
                <a:spcPts val="610"/>
              </a:spcAft>
              <a:buClr>
                <a:srgbClr val="FF99FF"/>
              </a:buClr>
              <a:buSzPct val="105000"/>
              <a:buFont typeface="+mj-lt"/>
              <a:buAutoNum type="alphaL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916941" lvl="2" indent="-619617">
              <a:spcBef>
                <a:spcPts val="610"/>
              </a:spcBef>
              <a:spcAft>
                <a:spcPts val="610"/>
              </a:spcAft>
              <a:buClr>
                <a:srgbClr val="FF99FF"/>
              </a:buClr>
              <a:buSzPct val="105000"/>
              <a:buFont typeface="+mj-lt"/>
              <a:buAutoNum type="alphaL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“For [God] made Him who knew no sin to be sin for us…” (2 Cor. 5:21)</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510318" lvl="1" indent="-619617">
              <a:spcBef>
                <a:spcPts val="610"/>
              </a:spcBef>
              <a:spcAft>
                <a:spcPts val="610"/>
              </a:spcAft>
              <a:buClr>
                <a:srgbClr val="FF99FF"/>
              </a:buClr>
              <a:buSzPct val="105000"/>
              <a:buFont typeface="+mj-lt"/>
              <a:buAutoNum type="arabicParenR" startAt="2"/>
            </a:pPr>
            <a:r>
              <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rPr>
              <a:t>Our </a:t>
            </a:r>
            <a:r>
              <a:rPr lang="en-US" u="sng" dirty="0">
                <a:solidFill>
                  <a:srgbClr val="080808"/>
                </a:solidFill>
                <a:effectLst>
                  <a:outerShdw blurRad="38100" dist="38100" dir="2700000" algn="tl">
                    <a:srgbClr val="000000">
                      <a:alpha val="43137"/>
                    </a:srgbClr>
                  </a:outerShdw>
                </a:effectLst>
                <a:latin typeface="Calibri" pitchFamily="34" charset="0"/>
                <a:cs typeface="Calibri" pitchFamily="34" charset="0"/>
              </a:rPr>
              <a:t>nature</a:t>
            </a:r>
            <a:r>
              <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rPr>
              <a:t> of sin (Adam – nature)</a:t>
            </a:r>
          </a:p>
          <a:p>
            <a:pPr marL="1542589" lvl="2">
              <a:spcBef>
                <a:spcPts val="610"/>
              </a:spcBef>
              <a:spcAft>
                <a:spcPts val="610"/>
              </a:spcAft>
              <a:buClr>
                <a:srgbClr val="FF99FF"/>
              </a:buClr>
              <a:buSzPct val="105000"/>
            </a:pPr>
            <a:endPar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534782" lvl="4"/>
            <a:r>
              <a:rPr lang="en-US" dirty="0">
                <a:solidFill>
                  <a:schemeClr val="bg1">
                    <a:lumMod val="20000"/>
                    <a:lumOff val="80000"/>
                  </a:schemeClr>
                </a:solidFill>
                <a:latin typeface="Calibri" pitchFamily="34" charset="0"/>
                <a:cs typeface="Calibri" pitchFamily="34" charset="0"/>
              </a:rPr>
              <a:t>“Even so reckon ye also yourselves to be dead unto sin (</a:t>
            </a:r>
            <a:r>
              <a:rPr lang="en-US" i="1" dirty="0">
                <a:solidFill>
                  <a:schemeClr val="bg1">
                    <a:lumMod val="20000"/>
                    <a:lumOff val="80000"/>
                  </a:schemeClr>
                </a:solidFill>
                <a:latin typeface="Calibri" pitchFamily="34" charset="0"/>
                <a:cs typeface="Calibri" pitchFamily="34" charset="0"/>
              </a:rPr>
              <a:t>the sin nature</a:t>
            </a:r>
            <a:r>
              <a:rPr lang="en-US" dirty="0">
                <a:solidFill>
                  <a:schemeClr val="bg1">
                    <a:lumMod val="20000"/>
                    <a:lumOff val="80000"/>
                  </a:schemeClr>
                </a:solidFill>
                <a:latin typeface="Calibri" pitchFamily="34" charset="0"/>
                <a:cs typeface="Calibri" pitchFamily="34" charset="0"/>
              </a:rPr>
              <a:t>), but alive unto God in Christ Jesus (Rom. 6:11).”</a:t>
            </a:r>
          </a:p>
          <a:p>
            <a:pPr marL="1510318" lvl="1" indent="-619617">
              <a:spcBef>
                <a:spcPts val="610"/>
              </a:spcBef>
              <a:spcAft>
                <a:spcPts val="610"/>
              </a:spcAft>
              <a:buClr>
                <a:srgbClr val="FF99FF"/>
              </a:buClr>
              <a:buSzPct val="105000"/>
              <a:buFont typeface="+mj-lt"/>
              <a:buAutoNum type="arabicParenR" startAt="2"/>
            </a:pPr>
            <a:endPar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510318" lvl="1" indent="-619617">
              <a:spcBef>
                <a:spcPts val="610"/>
              </a:spcBef>
              <a:spcAft>
                <a:spcPts val="610"/>
              </a:spcAft>
              <a:buClr>
                <a:srgbClr val="FF99FF"/>
              </a:buClr>
              <a:buSzPct val="105000"/>
              <a:buFont typeface="+mj-lt"/>
              <a:buAutoNum type="arabicParenR" startAt="2"/>
            </a:pPr>
            <a:r>
              <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rPr>
              <a:t>Our </a:t>
            </a:r>
            <a:r>
              <a:rPr lang="en-US" u="sng" dirty="0">
                <a:solidFill>
                  <a:srgbClr val="080808"/>
                </a:solidFill>
                <a:effectLst>
                  <a:outerShdw blurRad="38100" dist="38100" dir="2700000" algn="tl">
                    <a:srgbClr val="000000">
                      <a:alpha val="43137"/>
                    </a:srgbClr>
                  </a:outerShdw>
                </a:effectLst>
                <a:latin typeface="Calibri" pitchFamily="34" charset="0"/>
                <a:cs typeface="Calibri" pitchFamily="34" charset="0"/>
              </a:rPr>
              <a:t>personal</a:t>
            </a:r>
            <a:r>
              <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rPr>
              <a:t> sins (Adam – practice)</a:t>
            </a:r>
          </a:p>
          <a:p>
            <a:pPr marL="2162206" lvl="2" indent="-619617" defTabSz="871337">
              <a:spcBef>
                <a:spcPts val="610"/>
              </a:spcBef>
              <a:spcAft>
                <a:spcPts val="610"/>
              </a:spcAft>
              <a:buClr>
                <a:srgbClr val="FF99FF"/>
              </a:buClr>
              <a:buSzPct val="105000"/>
              <a:buFont typeface="+mj-lt"/>
              <a:buAutoNum type="alphaLcParenR"/>
            </a:pPr>
            <a:endPar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2162206" lvl="2" indent="-619617" defTabSz="871337">
              <a:spcBef>
                <a:spcPts val="610"/>
              </a:spcBef>
              <a:spcAft>
                <a:spcPts val="610"/>
              </a:spcAft>
              <a:buClr>
                <a:srgbClr val="FF99FF"/>
              </a:buClr>
              <a:buSzPct val="105000"/>
              <a:buFont typeface="+mj-lt"/>
              <a:buAutoNum type="alphaLcParenR"/>
            </a:pPr>
            <a:r>
              <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rPr>
              <a:t>“who Himself bore our sins in His own body on the tree…” (1 Pet. 2:24)</a:t>
            </a:r>
          </a:p>
          <a:p>
            <a:pPr marL="2162206" lvl="2" indent="-619617" defTabSz="871337">
              <a:spcBef>
                <a:spcPts val="610"/>
              </a:spcBef>
              <a:spcAft>
                <a:spcPts val="610"/>
              </a:spcAft>
              <a:buClr>
                <a:srgbClr val="FF99FF"/>
              </a:buClr>
              <a:buSzPct val="105000"/>
              <a:buFont typeface="+mj-lt"/>
              <a:buAutoNum type="alphaLcParenR"/>
            </a:pPr>
            <a:endPar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2162206" lvl="2" indent="-619617" defTabSz="871337">
              <a:spcBef>
                <a:spcPts val="610"/>
              </a:spcBef>
              <a:spcAft>
                <a:spcPts val="610"/>
              </a:spcAft>
              <a:buClr>
                <a:srgbClr val="FF99FF"/>
              </a:buClr>
              <a:buSzPct val="105000"/>
              <a:buFont typeface="+mj-lt"/>
              <a:buAutoNum type="alphaLcParenR"/>
              <a:defRPr/>
            </a:pPr>
            <a:r>
              <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rPr>
              <a:t>“To Him who loved us and washed us from our sins in His own blood,” (Rev. 1:5</a:t>
            </a:r>
          </a:p>
          <a:p>
            <a:pPr marL="2162206" lvl="2" indent="-619617" defTabSz="871337">
              <a:spcBef>
                <a:spcPts val="610"/>
              </a:spcBef>
              <a:spcAft>
                <a:spcPts val="610"/>
              </a:spcAft>
              <a:buClr>
                <a:srgbClr val="FF99FF"/>
              </a:buClr>
              <a:buSzPct val="105000"/>
              <a:buFont typeface="+mj-lt"/>
              <a:buAutoNum type="alphaLcParenR"/>
              <a:defRPr/>
            </a:pPr>
            <a:endPar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2162206" lvl="2" indent="-619617" defTabSz="871337">
              <a:spcBef>
                <a:spcPts val="610"/>
              </a:spcBef>
              <a:spcAft>
                <a:spcPts val="610"/>
              </a:spcAft>
              <a:buClr>
                <a:srgbClr val="FF99FF"/>
              </a:buClr>
              <a:buSzPct val="105000"/>
              <a:buFont typeface="+mj-lt"/>
              <a:buAutoNum type="alphaLcParenR"/>
              <a:defRPr/>
            </a:pPr>
            <a:r>
              <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rPr>
              <a:t>“…having made peace through the blood of His cross.” (Col. 1:20)</a:t>
            </a:r>
          </a:p>
          <a:p>
            <a:pPr marL="2162206" lvl="2" indent="-619617" defTabSz="871337">
              <a:spcBef>
                <a:spcPts val="610"/>
              </a:spcBef>
              <a:spcAft>
                <a:spcPts val="610"/>
              </a:spcAft>
              <a:buClr>
                <a:srgbClr val="FF99FF"/>
              </a:buClr>
              <a:buSzPct val="105000"/>
              <a:buFont typeface="+mj-lt"/>
              <a:buAutoNum type="alphaLcParenR"/>
            </a:pPr>
            <a:endParaRPr lang="en-US"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endParaRPr lang="en-US"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24585" indent="-619617" eaLnBrk="1" hangingPunct="1">
              <a:lnSpc>
                <a:spcPct val="90000"/>
              </a:lnSpc>
              <a:spcBef>
                <a:spcPts val="610"/>
              </a:spcBef>
              <a:spcAft>
                <a:spcPts val="610"/>
              </a:spcAft>
              <a:buClr>
                <a:srgbClr val="FF99FF"/>
              </a:buClr>
              <a:buSzPct val="105000"/>
              <a:buFont typeface="+mj-lt"/>
              <a:buAutoNum type="alphaUcPeriod" startAt="2"/>
            </a:pPr>
            <a:r>
              <a:rPr lang="en-US" sz="1300" dirty="0">
                <a:solidFill>
                  <a:srgbClr val="080808"/>
                </a:solidFill>
                <a:effectLst>
                  <a:outerShdw blurRad="38100" dist="38100" dir="2700000" algn="tl">
                    <a:srgbClr val="000000"/>
                  </a:outerShdw>
                </a:effectLst>
                <a:latin typeface="Calibri" pitchFamily="34" charset="0"/>
                <a:cs typeface="Calibri" pitchFamily="34" charset="0"/>
              </a:rPr>
              <a:t>Our Relationship to Adam (the old man positioned in Adam) is Terminated – </a:t>
            </a:r>
            <a:r>
              <a:rPr lang="en-US" sz="1300" i="1" cap="small" dirty="0">
                <a:solidFill>
                  <a:srgbClr val="080808"/>
                </a:solidFill>
                <a:effectLst>
                  <a:outerShdw blurRad="38100" dist="38100" dir="2700000" algn="tl">
                    <a:srgbClr val="000000"/>
                  </a:outerShdw>
                </a:effectLst>
                <a:latin typeface="Calibri" pitchFamily="34" charset="0"/>
                <a:cs typeface="Calibri" pitchFamily="34" charset="0"/>
              </a:rPr>
              <a:t>thus we come to the very end of our history in </a:t>
            </a:r>
            <a:r>
              <a:rPr lang="en-US" sz="1300" i="1" cap="small" dirty="0" err="1">
                <a:solidFill>
                  <a:srgbClr val="080808"/>
                </a:solidFill>
                <a:effectLst>
                  <a:outerShdw blurRad="38100" dist="38100" dir="2700000" algn="tl">
                    <a:srgbClr val="000000"/>
                  </a:outerShdw>
                </a:effectLst>
                <a:latin typeface="Calibri" pitchFamily="34" charset="0"/>
                <a:cs typeface="Calibri" pitchFamily="34" charset="0"/>
              </a:rPr>
              <a:t>adam</a:t>
            </a:r>
            <a:r>
              <a:rPr lang="en-US" sz="1300" i="1" cap="small" dirty="0">
                <a:solidFill>
                  <a:srgbClr val="080808"/>
                </a:solidFill>
                <a:effectLst>
                  <a:outerShdw blurRad="38100" dist="38100" dir="2700000" algn="tl">
                    <a:srgbClr val="000000"/>
                  </a:outerShdw>
                </a:effectLst>
                <a:latin typeface="Calibri" pitchFamily="34" charset="0"/>
                <a:cs typeface="Calibri" pitchFamily="34" charset="0"/>
              </a:rPr>
              <a:t>. </a:t>
            </a: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510318" lvl="1" indent="-619617" defTabSz="871337">
              <a:spcBef>
                <a:spcPts val="610"/>
              </a:spcBef>
              <a:spcAft>
                <a:spcPts val="610"/>
              </a:spcAft>
              <a:buClr>
                <a:srgbClr val="FF99FF"/>
              </a:buClr>
              <a:buSzPct val="105000"/>
              <a:buFont typeface="+mj-lt"/>
              <a:buAutoNum type="arabi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510318" lvl="1" indent="-619617" defTabSz="871337">
              <a:spcBef>
                <a:spcPts val="610"/>
              </a:spcBef>
              <a:spcAft>
                <a:spcPts val="610"/>
              </a:spcAft>
              <a:buClr>
                <a:srgbClr val="FF99FF"/>
              </a:buClr>
              <a:buSzPct val="105000"/>
              <a:buFont typeface="+mj-lt"/>
              <a:buAutoNum type="arabi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Why? – It was necessary to terminate our relationship to Adam because “The wages of sin is death” (Rom. 6:23)</a:t>
            </a:r>
          </a:p>
          <a:p>
            <a:pPr marL="1510318" lvl="1" indent="-619617" defTabSz="871337">
              <a:spcBef>
                <a:spcPts val="610"/>
              </a:spcBef>
              <a:spcAft>
                <a:spcPts val="610"/>
              </a:spcAft>
              <a:buClr>
                <a:srgbClr val="FF99FF"/>
              </a:buClr>
              <a:buSzPct val="105000"/>
              <a:buFont typeface="+mj-lt"/>
              <a:buAutoNum type="arabicParenR"/>
            </a:pPr>
            <a:endPar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endParaRPr>
          </a:p>
          <a:p>
            <a:pPr marL="1510318" lvl="1" indent="-619617" defTabSz="871337">
              <a:spcBef>
                <a:spcPts val="610"/>
              </a:spcBef>
              <a:spcAft>
                <a:spcPts val="610"/>
              </a:spcAft>
              <a:buClr>
                <a:srgbClr val="FF99FF"/>
              </a:buClr>
              <a:buSzPct val="105000"/>
              <a:buFont typeface="+mj-lt"/>
              <a:buAutoNum type="arabicParen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When &amp; Where? – All of God’s dealings with the First Adam were accomplished in and by His Son, on the Cross of Calvary.</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320555" lvl="3" indent="-440695" defTabSz="926199">
              <a:buFont typeface="+mj-lt"/>
              <a:buAutoNum type="arabicParenR" startAt="3"/>
              <a:defRPr/>
            </a:pP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How? – the Lord Jesus was identified with our </a:t>
            </a:r>
            <a:r>
              <a:rPr lang="en-US" sz="1300" u="sng" dirty="0">
                <a:solidFill>
                  <a:srgbClr val="080808"/>
                </a:solidFill>
                <a:effectLst>
                  <a:outerShdw blurRad="38100" dist="38100" dir="2700000" algn="tl">
                    <a:srgbClr val="000000">
                      <a:alpha val="43137"/>
                    </a:srgbClr>
                  </a:outerShdw>
                </a:effectLst>
                <a:latin typeface="Calibri" pitchFamily="34" charset="0"/>
                <a:cs typeface="Calibri" pitchFamily="34" charset="0"/>
              </a:rPr>
              <a:t>position</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in sin and our sinful </a:t>
            </a:r>
            <a:r>
              <a:rPr lang="en-US" sz="1300" u="sng" dirty="0">
                <a:solidFill>
                  <a:srgbClr val="080808"/>
                </a:solidFill>
                <a:effectLst>
                  <a:outerShdw blurRad="38100" dist="38100" dir="2700000" algn="tl">
                    <a:srgbClr val="000000">
                      <a:alpha val="43137"/>
                    </a:srgbClr>
                  </a:outerShdw>
                </a:effectLst>
                <a:latin typeface="Calibri" pitchFamily="34" charset="0"/>
                <a:cs typeface="Calibri" pitchFamily="34" charset="0"/>
              </a:rPr>
              <a:t>nature</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As our “old man” was condemned and crucified with Him, at the same time, in His substitutionary work of redemption, He paid the penalty of our </a:t>
            </a:r>
            <a:r>
              <a:rPr lang="en-US" sz="1300" u="sng" dirty="0">
                <a:solidFill>
                  <a:srgbClr val="080808"/>
                </a:solidFill>
                <a:effectLst>
                  <a:outerShdw blurRad="38100" dist="38100" dir="2700000" algn="tl">
                    <a:srgbClr val="000000">
                      <a:alpha val="43137"/>
                    </a:srgbClr>
                  </a:outerShdw>
                </a:effectLst>
                <a:latin typeface="Calibri" pitchFamily="34" charset="0"/>
                <a:cs typeface="Calibri" pitchFamily="34" charset="0"/>
              </a:rPr>
              <a:t>personal</a:t>
            </a:r>
            <a:r>
              <a:rPr lang="en-US" sz="1300" dirty="0">
                <a:solidFill>
                  <a:srgbClr val="080808"/>
                </a:solidFill>
                <a:effectLst>
                  <a:outerShdw blurRad="38100" dist="38100" dir="2700000" algn="tl">
                    <a:srgbClr val="000000">
                      <a:alpha val="43137"/>
                    </a:srgbClr>
                  </a:outerShdw>
                </a:effectLst>
                <a:latin typeface="Calibri" pitchFamily="34" charset="0"/>
                <a:cs typeface="Calibri" pitchFamily="34" charset="0"/>
              </a:rPr>
              <a:t> sins.</a:t>
            </a:r>
          </a:p>
          <a:p>
            <a:endParaRPr lang="en-US" sz="1300" dirty="0">
              <a:solidFill>
                <a:srgbClr val="080808"/>
              </a:solidFill>
            </a:endParaRPr>
          </a:p>
        </p:txBody>
      </p:sp>
      <p:sp>
        <p:nvSpPr>
          <p:cNvPr id="4" name="Slide Number Placeholder 3"/>
          <p:cNvSpPr>
            <a:spLocks noGrp="1"/>
          </p:cNvSpPr>
          <p:nvPr>
            <p:ph type="sldNum" sz="quarter" idx="10"/>
          </p:nvPr>
        </p:nvSpPr>
        <p:spPr/>
        <p:txBody>
          <a:bodyPr/>
          <a:lstStyle/>
          <a:p>
            <a:pPr>
              <a:defRPr/>
            </a:pPr>
            <a:fld id="{CBA7DA73-EEB1-49A2-ABD0-237B0BA9D3AF}"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a:t>Jim McGowan, Th.D.</a:t>
            </a:r>
          </a:p>
        </p:txBody>
      </p:sp>
      <p:sp>
        <p:nvSpPr>
          <p:cNvPr id="6" name="Date Placeholder 5"/>
          <p:cNvSpPr>
            <a:spLocks noGrp="1"/>
          </p:cNvSpPr>
          <p:nvPr>
            <p:ph type="dt" idx="12"/>
          </p:nvPr>
        </p:nvSpPr>
        <p:spPr/>
        <p:txBody>
          <a:bodyPr/>
          <a:lstStyle/>
          <a:p>
            <a:pPr>
              <a:defRPr/>
            </a:pPr>
            <a:r>
              <a:rPr lang="en-US"/>
              <a:t>06/08/2014</a:t>
            </a:r>
          </a:p>
        </p:txBody>
      </p:sp>
      <p:sp>
        <p:nvSpPr>
          <p:cNvPr id="7" name="Header Placeholder 6"/>
          <p:cNvSpPr>
            <a:spLocks noGrp="1"/>
          </p:cNvSpPr>
          <p:nvPr>
            <p:ph type="hdr" sz="quarter" idx="13"/>
          </p:nvPr>
        </p:nvSpPr>
        <p:spPr/>
        <p:txBody>
          <a:bodyPr/>
          <a:lstStyle/>
          <a:p>
            <a:pPr>
              <a:defRPr/>
            </a:pPr>
            <a:r>
              <a:rPr lang="en-US"/>
              <a:t>Identification Truth - Part 2</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pic>
          <p:nvPicPr>
            <p:cNvPr id="7" name="Picture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w="9525">
              <a:noFill/>
              <a:miter lim="800000"/>
              <a:headEnd/>
              <a:tailEnd/>
            </a:ln>
          </p:spPr>
        </p:pic>
      </p:grpSp>
      <p:sp>
        <p:nvSpPr>
          <p:cNvPr id="17414"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17415" name="Rectangle 7"/>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smtClean="0"/>
            </a:lvl1pPr>
          </a:lstStyle>
          <a:p>
            <a:pPr>
              <a:defRPr/>
            </a:pPr>
            <a:fld id="{C71C0419-6AEF-4CB7-AEA7-914238B3A461}" type="datetime1">
              <a:rPr lang="en-US" smtClean="0"/>
              <a:pPr>
                <a:defRPr/>
              </a:pPr>
              <a:t>8/5/2016</a:t>
            </a:fld>
            <a:endParaRPr lang="en-US"/>
          </a:p>
        </p:txBody>
      </p:sp>
      <p:sp>
        <p:nvSpPr>
          <p:cNvPr id="9" name="Rectangle 9"/>
          <p:cNvSpPr>
            <a:spLocks noGrp="1" noChangeArrowheads="1"/>
          </p:cNvSpPr>
          <p:nvPr>
            <p:ph type="ftr" sz="quarter" idx="11"/>
          </p:nvPr>
        </p:nvSpPr>
        <p:spPr>
          <a:xfrm>
            <a:off x="3962400" y="6400800"/>
            <a:ext cx="2895600" cy="457200"/>
          </a:xfr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p:txBody>
          <a:bodyPr/>
          <a:lstStyle>
            <a:lvl1pPr>
              <a:defRPr smtClean="0"/>
            </a:lvl1pPr>
          </a:lstStyle>
          <a:p>
            <a:pPr>
              <a:defRPr/>
            </a:pPr>
            <a:fld id="{44027182-065D-4E88-BEDE-08D62BF83881}" type="slidenum">
              <a:rPr lang="en-US"/>
              <a:pPr>
                <a:defRPr/>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E7E5A469-6155-4006-8116-EB6984511D88}" type="datetime1">
              <a:rPr lang="en-US" smtClean="0"/>
              <a:pPr>
                <a:defRPr/>
              </a:pPr>
              <a:t>8/5/2016</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53A2BCC-D2E6-4405-AD57-26C4B8B6F90B}"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517BB25B-F5D9-4C09-BE7E-0006DCE63CA5}" type="datetime1">
              <a:rPr lang="en-US" smtClean="0"/>
              <a:pPr>
                <a:defRPr/>
              </a:pPr>
              <a:t>8/5/2016</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2BAB774-683F-4B58-87B8-B80C353A3D2C}"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fld id="{6C97FD5F-DAD2-458C-8645-AC21E76BC096}" type="datetime1">
              <a:rPr lang="en-US" smtClean="0"/>
              <a:pPr>
                <a:defRPr/>
              </a:pPr>
              <a:t>8/5/2016</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E1B5235-7A31-4B7D-85E9-D74D28300722}"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7DF8B664-22C9-4FB4-AA81-21A3D8CF7315}" type="datetime1">
              <a:rPr lang="en-US" smtClean="0"/>
              <a:pPr>
                <a:defRPr/>
              </a:pPr>
              <a:t>8/5/2016</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97D3D17-8D16-46A1-91C4-2667A862F414}"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fld id="{22C11919-5C60-425B-A17F-DE3BFD7F9A7E}" type="datetime1">
              <a:rPr lang="en-US" smtClean="0"/>
              <a:pPr>
                <a:defRPr/>
              </a:pPr>
              <a:t>8/5/2016</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45DC828-ECDE-4487-8BB0-4E9E28015156}"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fld id="{964550A2-1FEE-4FEE-8AB9-AFA2234B2E63}" type="datetime1">
              <a:rPr lang="en-US" smtClean="0"/>
              <a:pPr>
                <a:defRPr/>
              </a:pPr>
              <a:t>8/5/2016</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C736D092-C165-4168-B88C-B431ABEEF8E1}"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fld id="{469B42D3-6736-4585-B869-799CD2105B04}" type="datetime1">
              <a:rPr lang="en-US" smtClean="0"/>
              <a:pPr>
                <a:defRPr/>
              </a:pPr>
              <a:t>8/5/2016</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018DE1B8-DA58-4E3F-8841-B3C83421AA57}"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51CB9C93-2EA0-4A95-B3C1-24D99D792A7A}" type="datetime1">
              <a:rPr lang="en-US" smtClean="0"/>
              <a:pPr>
                <a:defRPr/>
              </a:pPr>
              <a:t>8/5/2016</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09B40B98-2ACB-4C31-8663-1E208C591C40}"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3D140BB5-B443-42F7-884E-00C61492ABA8}" type="datetime1">
              <a:rPr lang="en-US" smtClean="0"/>
              <a:pPr>
                <a:defRPr/>
              </a:pPr>
              <a:t>8/5/2016</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5C913B9-00AF-43F4-B707-75F53F15E88C}"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BA8303D6-277D-4704-A0C9-B8A0F7F8D901}" type="datetime1">
              <a:rPr lang="en-US" smtClean="0"/>
              <a:pPr>
                <a:defRPr/>
              </a:pPr>
              <a:t>8/5/2016</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1C9D695-BA23-49C2-BE99-01117108E25B}"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6387"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sp>
          <p:nvSpPr>
            <p:cNvPr id="16388"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pic>
          <p:nvPicPr>
            <p:cNvPr id="1034" name="Picture 5"/>
            <p:cNvPicPr>
              <a:picLocks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w="9525">
              <a:noFill/>
              <a:miter lim="800000"/>
              <a:headEnd/>
              <a:tailEnd/>
            </a:ln>
          </p:spPr>
        </p:pic>
      </p:grpSp>
      <p:sp>
        <p:nvSpPr>
          <p:cNvPr id="1027" name="Rectangle 6"/>
          <p:cNvSpPr>
            <a:spLocks noGrp="1" noChangeArrowheads="1"/>
          </p:cNvSpPr>
          <p:nvPr>
            <p:ph type="title"/>
          </p:nvPr>
        </p:nvSpPr>
        <p:spPr bwMode="auto">
          <a:xfrm>
            <a:off x="1219200" y="304800"/>
            <a:ext cx="7772400" cy="12065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2"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smtClean="0"/>
            </a:lvl1pPr>
          </a:lstStyle>
          <a:p>
            <a:pPr>
              <a:defRPr/>
            </a:pPr>
            <a:fld id="{45011111-56E3-485F-B40F-00F1AD164550}" type="datetime1">
              <a:rPr lang="en-US" smtClean="0"/>
              <a:pPr>
                <a:defRPr/>
              </a:pPr>
              <a:t>8/5/2016</a:t>
            </a:fld>
            <a:endParaRPr lang="en-US"/>
          </a:p>
        </p:txBody>
      </p:sp>
      <p:sp>
        <p:nvSpPr>
          <p:cNvPr id="16393"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16394"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B10F4521-300F-4D0C-9452-0B2366E9897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hyperlink" Target="http://media.photobucket.com/image/jesus%20throne/zcry/faith/throne1.jpg?o=1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hyperlink" Target="http://media.photobucket.com/image/jesus%20throne/zcry/faith/throne1.jpg?o=1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hyperlink" Target="http://media.photobucket.com/image/jesus%20throne/zcry/faith/throne1.jpg?o=1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media.photobucket.com/image/jesus%20throne/zcry/faith/throne1.jpg?o=1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media.photobucket.com/image/jesus%20throne/zcry/faith/throne1.jpg?o=15" TargetMode="Externa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jpeg"/><Relationship Id="rId7" Type="http://schemas.openxmlformats.org/officeDocument/2006/relationships/hyperlink" Target="http://media.photobucket.com/image/jesus%20throne/zcry/faith/throne1.jpg?o=15"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6.png"/><Relationship Id="rId5" Type="http://schemas.openxmlformats.org/officeDocument/2006/relationships/image" Target="../media/image31.jpeg"/><Relationship Id="rId10" Type="http://schemas.openxmlformats.org/officeDocument/2006/relationships/image" Target="../media/image35.jpeg"/><Relationship Id="rId4" Type="http://schemas.openxmlformats.org/officeDocument/2006/relationships/hyperlink" Target="http://www.crossdaily.com/pictures/view/the-garden-tomb-110000398/" TargetMode="External"/><Relationship Id="rId9"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39938"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13" name="Rectangle 2"/>
          <p:cNvSpPr txBox="1">
            <a:spLocks noChangeArrowheads="1"/>
          </p:cNvSpPr>
          <p:nvPr/>
        </p:nvSpPr>
        <p:spPr bwMode="auto">
          <a:xfrm>
            <a:off x="1828800" y="228600"/>
            <a:ext cx="7315200" cy="495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50000"/>
              </a:lnSpc>
              <a:spcBef>
                <a:spcPct val="0"/>
              </a:spcBef>
              <a:spcAft>
                <a:spcPct val="0"/>
              </a:spcAft>
              <a:buClrTx/>
              <a:buSzTx/>
              <a:buFontTx/>
              <a:buNone/>
              <a:defRPr/>
            </a:pPr>
            <a:r>
              <a:rPr lang="en-US" sz="4800" b="1" dirty="0">
                <a:solidFill>
                  <a:srgbClr val="FFFF66"/>
                </a:solidFill>
                <a:latin typeface="Calibri" pitchFamily="34" charset="0"/>
                <a:ea typeface="+mj-ea"/>
                <a:cs typeface="Calibri" pitchFamily="34" charset="0"/>
              </a:rPr>
              <a:t>“Identification Truth” </a:t>
            </a:r>
          </a:p>
          <a:p>
            <a:pPr marL="0" marR="0" lvl="0" indent="0" algn="ctr" defTabSz="914400" rtl="0" eaLnBrk="0" fontAlgn="base" latinLnBrk="0" hangingPunct="0">
              <a:lnSpc>
                <a:spcPct val="150000"/>
              </a:lnSpc>
              <a:spcBef>
                <a:spcPct val="0"/>
              </a:spcBef>
              <a:spcAft>
                <a:spcPct val="0"/>
              </a:spcAft>
              <a:buClrTx/>
              <a:buSzTx/>
              <a:buFontTx/>
              <a:buNone/>
              <a:defRPr/>
            </a:pPr>
            <a:r>
              <a:rPr lang="en-US" sz="4800" b="1" dirty="0">
                <a:solidFill>
                  <a:srgbClr val="FFFFFF"/>
                </a:solidFill>
                <a:latin typeface="Calibri" pitchFamily="34" charset="0"/>
                <a:ea typeface="+mj-ea"/>
                <a:cs typeface="Calibri" pitchFamily="34" charset="0"/>
              </a:rPr>
              <a:t>The  F</a:t>
            </a:r>
            <a:r>
              <a:rPr lang="en-US" sz="4800" b="1" u="sng" dirty="0">
                <a:solidFill>
                  <a:srgbClr val="FFFFFF"/>
                </a:solidFill>
                <a:latin typeface="Calibri" pitchFamily="34" charset="0"/>
                <a:ea typeface="+mj-ea"/>
                <a:cs typeface="Calibri" pitchFamily="34" charset="0"/>
              </a:rPr>
              <a:t>oundation</a:t>
            </a:r>
            <a:r>
              <a:rPr lang="en-US" sz="4800" b="1" dirty="0">
                <a:solidFill>
                  <a:srgbClr val="FFFFFF"/>
                </a:solidFill>
                <a:latin typeface="Calibri" pitchFamily="34" charset="0"/>
                <a:ea typeface="+mj-ea"/>
                <a:cs typeface="Calibri" pitchFamily="34" charset="0"/>
              </a:rPr>
              <a:t> for </a:t>
            </a:r>
          </a:p>
          <a:p>
            <a:pPr marL="0" marR="0" lvl="0" indent="0" algn="ctr" defTabSz="914400" rtl="0" eaLnBrk="0" fontAlgn="base" latinLnBrk="0" hangingPunct="0">
              <a:lnSpc>
                <a:spcPct val="150000"/>
              </a:lnSpc>
              <a:spcBef>
                <a:spcPct val="0"/>
              </a:spcBef>
              <a:spcAft>
                <a:spcPct val="0"/>
              </a:spcAft>
              <a:buClrTx/>
              <a:buSzTx/>
              <a:buFontTx/>
              <a:buNone/>
              <a:defRPr/>
            </a:pPr>
            <a:r>
              <a:rPr lang="en-US" sz="4800" b="1" dirty="0">
                <a:solidFill>
                  <a:srgbClr val="FFFFFF"/>
                </a:solidFill>
                <a:latin typeface="Calibri" pitchFamily="34" charset="0"/>
                <a:ea typeface="+mj-ea"/>
                <a:cs typeface="Calibri" pitchFamily="34" charset="0"/>
              </a:rPr>
              <a:t>Eternal Security</a:t>
            </a:r>
          </a:p>
          <a:p>
            <a:pPr marL="0" marR="0" lvl="0" indent="0" algn="ctr" defTabSz="914400" rtl="0" eaLnBrk="0" fontAlgn="base" latinLnBrk="0" hangingPunct="0">
              <a:lnSpc>
                <a:spcPct val="150000"/>
              </a:lnSpc>
              <a:spcBef>
                <a:spcPct val="0"/>
              </a:spcBef>
              <a:spcAft>
                <a:spcPct val="0"/>
              </a:spcAft>
              <a:buClrTx/>
              <a:buSzTx/>
              <a:buFontTx/>
              <a:buNone/>
              <a:defRPr/>
            </a:pPr>
            <a:r>
              <a:rPr lang="en-US" sz="4800" b="1" dirty="0">
                <a:solidFill>
                  <a:srgbClr val="FFFF66"/>
                </a:solidFill>
                <a:latin typeface="Calibri" pitchFamily="34" charset="0"/>
                <a:ea typeface="+mj-ea"/>
                <a:cs typeface="Calibri" pitchFamily="34" charset="0"/>
              </a:rPr>
              <a:t>Part 2</a:t>
            </a:r>
          </a:p>
        </p:txBody>
      </p:sp>
      <p:sp>
        <p:nvSpPr>
          <p:cNvPr id="8" name="TextBox 3"/>
          <p:cNvSpPr txBox="1">
            <a:spLocks noChangeArrowheads="1"/>
          </p:cNvSpPr>
          <p:nvPr/>
        </p:nvSpPr>
        <p:spPr bwMode="auto">
          <a:xfrm>
            <a:off x="3144837" y="5405735"/>
            <a:ext cx="4530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400" b="1" dirty="0">
                <a:solidFill>
                  <a:srgbClr val="FFFF66"/>
                </a:solidFill>
                <a:latin typeface="Calibri" pitchFamily="34" charset="0"/>
                <a:ea typeface="+mj-ea"/>
                <a:cs typeface="Calibri" pitchFamily="34" charset="0"/>
              </a:rPr>
              <a:t>Jim McGowan, Th.D.</a:t>
            </a:r>
          </a:p>
        </p:txBody>
      </p:sp>
      <p:sp>
        <p:nvSpPr>
          <p:cNvPr id="6" name="TextBox 3"/>
          <p:cNvSpPr txBox="1">
            <a:spLocks noChangeArrowheads="1"/>
          </p:cNvSpPr>
          <p:nvPr/>
        </p:nvSpPr>
        <p:spPr bwMode="auto">
          <a:xfrm>
            <a:off x="2057400" y="6324600"/>
            <a:ext cx="685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1" hangingPunct="1"/>
            <a:r>
              <a:rPr lang="en-US" sz="1000" b="1" dirty="0">
                <a:latin typeface="Calibri" pitchFamily="34" charset="0"/>
                <a:cs typeface="Calibri" pitchFamily="34" charset="0"/>
              </a:rPr>
              <a:t>This presentation was compiled using excerpts from the </a:t>
            </a:r>
            <a:r>
              <a:rPr lang="en-US" sz="1000" b="1" i="1" dirty="0">
                <a:latin typeface="Calibri" pitchFamily="34" charset="0"/>
                <a:cs typeface="Calibri" pitchFamily="34" charset="0"/>
              </a:rPr>
              <a:t>Complete Works of Miles J. Stanford, </a:t>
            </a:r>
            <a:r>
              <a:rPr lang="en-US" sz="1000" b="1" dirty="0">
                <a:latin typeface="Calibri" pitchFamily="34" charset="0"/>
                <a:cs typeface="Calibri" pitchFamily="34" charset="0"/>
              </a:rPr>
              <a:t>resources</a:t>
            </a:r>
            <a:r>
              <a:rPr lang="en-US" sz="1000" b="1" i="1" dirty="0">
                <a:latin typeface="Calibri" pitchFamily="34" charset="0"/>
                <a:cs typeface="Calibri" pitchFamily="34" charset="0"/>
              </a:rPr>
              <a:t> </a:t>
            </a:r>
            <a:r>
              <a:rPr lang="en-US" sz="1000" b="1" dirty="0">
                <a:latin typeface="Calibri" pitchFamily="34" charset="0"/>
                <a:cs typeface="Calibri" pitchFamily="34" charset="0"/>
              </a:rPr>
              <a:t>obtained from </a:t>
            </a:r>
            <a:r>
              <a:rPr lang="en-US" sz="1000" b="1" i="1" dirty="0">
                <a:latin typeface="Calibri" pitchFamily="34" charset="0"/>
                <a:cs typeface="Calibri" pitchFamily="34" charset="0"/>
              </a:rPr>
              <a:t>Duluth Bible Church’s website, </a:t>
            </a:r>
            <a:r>
              <a:rPr lang="en-US" sz="1000" b="1" dirty="0">
                <a:latin typeface="Calibri" pitchFamily="34" charset="0"/>
                <a:cs typeface="Calibri" pitchFamily="34" charset="0"/>
              </a:rPr>
              <a:t>and resources</a:t>
            </a:r>
            <a:r>
              <a:rPr lang="en-US" sz="1000" b="1" i="1" dirty="0">
                <a:latin typeface="Calibri" pitchFamily="34" charset="0"/>
                <a:cs typeface="Calibri" pitchFamily="34" charset="0"/>
              </a:rPr>
              <a:t> </a:t>
            </a:r>
            <a:r>
              <a:rPr lang="en-US" sz="1000" b="1" dirty="0">
                <a:latin typeface="Calibri" pitchFamily="34" charset="0"/>
                <a:cs typeface="Calibri" pitchFamily="34" charset="0"/>
              </a:rPr>
              <a:t>obtained from Pastor Vern Peterman, Holly Hills Bible Church – Used with permission.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1828800" cy="2209800"/>
          </a:xfrm>
          <a:prstGeom prst="rect">
            <a:avLst/>
          </a:prstGeom>
          <a:noFill/>
          <a:ln w="9525">
            <a:noFill/>
            <a:miter lim="800000"/>
            <a:headEnd/>
            <a:tailEnd/>
          </a:ln>
        </p:spPr>
      </p:pic>
      <p:sp>
        <p:nvSpPr>
          <p:cNvPr id="11" name="Rectangle 3"/>
          <p:cNvSpPr>
            <a:spLocks noGrp="1" noChangeArrowheads="1"/>
          </p:cNvSpPr>
          <p:nvPr>
            <p:ph type="subTitle" idx="1"/>
          </p:nvPr>
        </p:nvSpPr>
        <p:spPr>
          <a:xfrm>
            <a:off x="1828800" y="1828800"/>
            <a:ext cx="7239000" cy="4724400"/>
          </a:xfrm>
        </p:spPr>
        <p:txBody>
          <a:bodyPr/>
          <a:lstStyle/>
          <a:p>
            <a:pPr marL="457200" lvl="1" indent="-457200" algn="just" defTabSz="857250">
              <a:spcBef>
                <a:spcPts val="900"/>
              </a:spcBef>
              <a:spcAft>
                <a:spcPts val="900"/>
              </a:spcAft>
              <a:buClr>
                <a:srgbClr val="FF99FF"/>
              </a:buClr>
              <a:buSzPct val="105000"/>
              <a:buFont typeface="Wingdings" pitchFamily="2" charset="2"/>
              <a:buChar char="ü"/>
            </a:pP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The source and principle of sin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a:t>
            </a:r>
            <a:r>
              <a:rPr lang="en-US" sz="24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the First Adam</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was JUDGED AND CONDEMNED in and through Christ’s death – </a:t>
            </a:r>
            <a:r>
              <a:rPr lang="en-US" sz="24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NOT FORGIVEN!</a:t>
            </a:r>
          </a:p>
          <a:p>
            <a:pPr marL="457200" lvl="1" indent="-457200" algn="just" defTabSz="857250">
              <a:spcBef>
                <a:spcPts val="900"/>
              </a:spcBef>
              <a:spcAft>
                <a:spcPts val="900"/>
              </a:spcAft>
              <a:buClr>
                <a:srgbClr val="FF99FF"/>
              </a:buClr>
              <a:buSzPct val="105000"/>
              <a:buFont typeface="Wingdings" pitchFamily="2" charset="2"/>
              <a:buChar char="ü"/>
            </a:pP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Our inherited </a:t>
            </a:r>
            <a:r>
              <a:rPr lang="en-US" sz="2400" b="1" dirty="0" err="1">
                <a:solidFill>
                  <a:srgbClr val="FFFF66"/>
                </a:solidFill>
                <a:effectLst>
                  <a:outerShdw blurRad="38100" dist="38100" dir="2700000" algn="tl">
                    <a:srgbClr val="000000">
                      <a:alpha val="43137"/>
                    </a:srgbClr>
                  </a:outerShdw>
                </a:effectLst>
                <a:latin typeface="Calibri" pitchFamily="34" charset="0"/>
                <a:cs typeface="Calibri" pitchFamily="34" charset="0"/>
              </a:rPr>
              <a:t>Adamic</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nature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was JUDGED AND CONDEMNED in and through Christ’s death – </a:t>
            </a:r>
            <a:r>
              <a:rPr lang="en-US" sz="24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NOT FORGIVEN!.</a:t>
            </a:r>
          </a:p>
          <a:p>
            <a:pPr marL="457200" lvl="1" indent="-457200" algn="just" defTabSz="857250">
              <a:spcBef>
                <a:spcPts val="900"/>
              </a:spcBef>
              <a:spcAft>
                <a:spcPts val="900"/>
              </a:spcAft>
              <a:buClr>
                <a:srgbClr val="FF99FF"/>
              </a:buClr>
              <a:buSzPct val="105000"/>
              <a:buFont typeface="Wingdings" pitchFamily="2" charset="2"/>
              <a:buChar char="ü"/>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Christ’s death on our behalf </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COMPLETELY FREED US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as individual believers from the Adamic principle (</a:t>
            </a:r>
            <a:r>
              <a:rPr lang="en-US" sz="24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source, nature, and practice</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and all penalties and consequences. This enabled God to justly include us in Christ’s death unto sin. </a:t>
            </a:r>
          </a:p>
        </p:txBody>
      </p:sp>
      <p:sp>
        <p:nvSpPr>
          <p:cNvPr id="14" name="Rectangle 2"/>
          <p:cNvSpPr txBox="1">
            <a:spLocks noChangeArrowheads="1"/>
          </p:cNvSpPr>
          <p:nvPr/>
        </p:nvSpPr>
        <p:spPr bwMode="auto">
          <a:xfrm>
            <a:off x="2286000" y="1066800"/>
            <a:ext cx="6400800" cy="6858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609600" lvl="1" indent="-609600" algn="ctr" defTabSz="857250">
              <a:spcBef>
                <a:spcPts val="600"/>
              </a:spcBef>
              <a:spcAft>
                <a:spcPts val="600"/>
              </a:spcAft>
              <a:buClr>
                <a:srgbClr val="FF99FF"/>
              </a:buClr>
              <a:buSzPct val="105000"/>
            </a:pP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KEY POINTS ***</a:t>
            </a:r>
          </a:p>
        </p:txBody>
      </p:sp>
      <p:pic>
        <p:nvPicPr>
          <p:cNvPr id="9" name="Picture 2" descr="http://www.clker.com/cliparts/B/Y/k/6/G/P/review-notes-m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52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1828800" cy="2209800"/>
          </a:xfrm>
          <a:prstGeom prst="rect">
            <a:avLst/>
          </a:prstGeom>
          <a:noFill/>
          <a:ln w="9525">
            <a:noFill/>
            <a:miter lim="800000"/>
            <a:headEnd/>
            <a:tailEnd/>
          </a:ln>
        </p:spPr>
      </p:pic>
      <p:sp>
        <p:nvSpPr>
          <p:cNvPr id="11" name="Rectangle 3"/>
          <p:cNvSpPr>
            <a:spLocks noGrp="1" noChangeArrowheads="1"/>
          </p:cNvSpPr>
          <p:nvPr>
            <p:ph type="subTitle" idx="1"/>
          </p:nvPr>
        </p:nvSpPr>
        <p:spPr>
          <a:xfrm>
            <a:off x="1828800" y="1828800"/>
            <a:ext cx="7239000" cy="3581400"/>
          </a:xfrm>
        </p:spPr>
        <p:txBody>
          <a:bodyPr/>
          <a:lstStyle/>
          <a:p>
            <a:pPr marL="457200" lvl="1" indent="-457200" algn="just" defTabSz="857250">
              <a:spcBef>
                <a:spcPts val="900"/>
              </a:spcBef>
              <a:spcAft>
                <a:spcPts val="900"/>
              </a:spcAft>
              <a:buClr>
                <a:srgbClr val="FF99FF"/>
              </a:buClr>
              <a:buSzPct val="105000"/>
              <a:buFont typeface="Wingdings" pitchFamily="2" charset="2"/>
              <a:buChar char="ü"/>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The first step to our becoming </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EXPERIENTIALLY</a:t>
            </a:r>
            <a:r>
              <a:rPr lang="en-US" sz="24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free from all that is associated with the First Adam in our daily experience, is to know that</a:t>
            </a:r>
            <a:r>
              <a:rPr lang="en-US" sz="24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POSITIONALLY</a:t>
            </a:r>
            <a:r>
              <a:rPr lang="en-US" sz="24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we died (</a:t>
            </a:r>
            <a:r>
              <a:rPr lang="en-US" sz="24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were separated</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once for all from the First Adam by Christ’s crucifixion and burial.</a:t>
            </a:r>
          </a:p>
          <a:p>
            <a:pPr marL="457200" lvl="1" indent="-457200" algn="ctr" defTabSz="857250">
              <a:spcBef>
                <a:spcPts val="0"/>
              </a:spcBef>
              <a:spcAft>
                <a:spcPts val="0"/>
              </a:spcAft>
              <a:buClr>
                <a:srgbClr val="FF99FF"/>
              </a:buClr>
              <a:buSzPct val="105000"/>
              <a:buNone/>
            </a:pPr>
            <a:endPar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endParaRPr>
          </a:p>
          <a:p>
            <a:pPr marL="457200" lvl="1" indent="-457200" algn="ctr" defTabSz="857250">
              <a:spcBef>
                <a:spcPts val="0"/>
              </a:spcBef>
              <a:spcAft>
                <a:spcPts val="0"/>
              </a:spcAft>
              <a:buClr>
                <a:srgbClr val="FF99FF"/>
              </a:buClr>
              <a:buSzPct val="105000"/>
              <a:buNone/>
            </a:pPr>
            <a:r>
              <a:rPr lang="en-US" sz="24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WE HAVE RECEIVED</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THE ULTIMATE IN DELIVERANCE WHEN WE WERE IDENTIFIED WITH CHRIST </a:t>
            </a:r>
          </a:p>
          <a:p>
            <a:pPr marL="457200" lvl="1" indent="-457200" algn="ctr" defTabSz="857250">
              <a:spcBef>
                <a:spcPts val="0"/>
              </a:spcBef>
              <a:spcAft>
                <a:spcPts val="0"/>
              </a:spcAft>
              <a:buClr>
                <a:srgbClr val="FF99FF"/>
              </a:buClr>
              <a:buSzPct val="105000"/>
              <a:buNone/>
            </a:pP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IN HIS DEATH.</a:t>
            </a:r>
          </a:p>
        </p:txBody>
      </p:sp>
      <p:sp>
        <p:nvSpPr>
          <p:cNvPr id="8" name="Rectangle 2"/>
          <p:cNvSpPr txBox="1">
            <a:spLocks noChangeArrowheads="1"/>
          </p:cNvSpPr>
          <p:nvPr/>
        </p:nvSpPr>
        <p:spPr bwMode="auto">
          <a:xfrm>
            <a:off x="1828801" y="1066800"/>
            <a:ext cx="7315199" cy="6858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609600" lvl="1" indent="-609600" algn="ctr" defTabSz="857250">
              <a:spcBef>
                <a:spcPts val="600"/>
              </a:spcBef>
              <a:spcAft>
                <a:spcPts val="600"/>
              </a:spcAft>
              <a:buClr>
                <a:srgbClr val="FF99FF"/>
              </a:buClr>
              <a:buSzPct val="105000"/>
            </a:pP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KEY POINTS ***</a:t>
            </a:r>
          </a:p>
        </p:txBody>
      </p:sp>
      <p:pic>
        <p:nvPicPr>
          <p:cNvPr id="9" name="Picture 2" descr="http://www.clker.com/cliparts/B/Y/k/6/G/P/review-notes-m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52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sp>
        <p:nvSpPr>
          <p:cNvPr id="7" name="Rectangle 2"/>
          <p:cNvSpPr>
            <a:spLocks noChangeArrowheads="1"/>
          </p:cNvSpPr>
          <p:nvPr/>
        </p:nvSpPr>
        <p:spPr bwMode="auto">
          <a:xfrm>
            <a:off x="3657600" y="457200"/>
            <a:ext cx="365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a:solidFill>
                  <a:srgbClr val="FFFF66"/>
                </a:solidFill>
                <a:effectLst>
                  <a:outerShdw blurRad="38100" dist="38100" dir="2700000" algn="tl">
                    <a:srgbClr val="000000">
                      <a:alpha val="43137"/>
                    </a:srgbClr>
                  </a:outerShdw>
                </a:effectLst>
                <a:latin typeface="Calibri" pitchFamily="34" charset="0"/>
                <a:cs typeface="Calibri" pitchFamily="34" charset="0"/>
              </a:rPr>
              <a:t>Part 2 Outline </a:t>
            </a:r>
          </a:p>
        </p:txBody>
      </p:sp>
      <p:sp>
        <p:nvSpPr>
          <p:cNvPr id="8" name="Rectangle 2"/>
          <p:cNvSpPr>
            <a:spLocks noChangeArrowheads="1"/>
          </p:cNvSpPr>
          <p:nvPr/>
        </p:nvSpPr>
        <p:spPr bwMode="auto">
          <a:xfrm>
            <a:off x="2209800" y="1587073"/>
            <a:ext cx="6705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5138" indent="-465138" eaLnBrk="1" hangingPunct="1">
              <a:spcBef>
                <a:spcPts val="0"/>
              </a:spcBef>
              <a:spcAft>
                <a:spcPts val="1200"/>
              </a:spcAft>
              <a:buFont typeface="+mj-lt"/>
              <a:buAutoNum type="romanUcPeriod" startAt="2"/>
            </a:pPr>
            <a:r>
              <a:rPr lang="en-US" alt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Personal History in the Last Adam (Jesus Christ)</a:t>
            </a:r>
          </a:p>
          <a:p>
            <a:pPr marL="909638" lvl="1" indent="-463550" eaLnBrk="1" hangingPunct="1">
              <a:spcBef>
                <a:spcPts val="0"/>
              </a:spcBef>
              <a:spcAft>
                <a:spcPts val="12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Christ Buried</a:t>
            </a:r>
          </a:p>
          <a:p>
            <a:pPr marL="909638" lvl="1" indent="-463550" eaLnBrk="1" hangingPunct="1">
              <a:spcBef>
                <a:spcPts val="0"/>
              </a:spcBef>
              <a:spcAft>
                <a:spcPts val="12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Christ Risen</a:t>
            </a:r>
          </a:p>
          <a:p>
            <a:pPr marL="909638" lvl="1" indent="-463550" eaLnBrk="1" hangingPunct="1">
              <a:spcBef>
                <a:spcPts val="0"/>
              </a:spcBef>
              <a:spcAft>
                <a:spcPts val="12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New Position of Life</a:t>
            </a:r>
          </a:p>
          <a:p>
            <a:pPr marL="909638" lvl="1" indent="-463550" eaLnBrk="1" hangingPunct="1">
              <a:spcBef>
                <a:spcPts val="0"/>
              </a:spcBef>
              <a:spcAft>
                <a:spcPts val="12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New Nature of Righteousness</a:t>
            </a:r>
          </a:p>
          <a:p>
            <a:pPr marL="909638" lvl="1" indent="-463550" eaLnBrk="1" hangingPunct="1">
              <a:spcBef>
                <a:spcPts val="0"/>
              </a:spcBef>
              <a:spcAft>
                <a:spcPts val="12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Christ Ascended &amp; Seated</a:t>
            </a:r>
          </a:p>
          <a:p>
            <a:pPr marL="909638" lvl="1" indent="-463550" eaLnBrk="1" hangingPunct="1">
              <a:spcBef>
                <a:spcPts val="0"/>
              </a:spcBef>
              <a:spcAft>
                <a:spcPts val="12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A New Walk of Fruitfulness</a:t>
            </a:r>
          </a:p>
          <a:p>
            <a:pPr marL="463550" indent="-463550" eaLnBrk="1" hangingPunct="1">
              <a:spcBef>
                <a:spcPts val="0"/>
              </a:spcBef>
              <a:spcAft>
                <a:spcPts val="1200"/>
              </a:spcAft>
              <a:buFont typeface="+mj-lt"/>
              <a:buAutoNum type="romanUcPeriod" startAt="2"/>
            </a:pPr>
            <a:r>
              <a:rPr lang="en-US" alt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Summation</a:t>
            </a:r>
          </a:p>
        </p:txBody>
      </p:sp>
      <p:pic>
        <p:nvPicPr>
          <p:cNvPr id="6"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Tree>
    <p:extLst>
      <p:ext uri="{BB962C8B-B14F-4D97-AF65-F5344CB8AC3E}">
        <p14:creationId xmlns:p14="http://schemas.microsoft.com/office/powerpoint/2010/main" val="95319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02" name="Rectangle 3"/>
          <p:cNvSpPr>
            <a:spLocks noGrp="1" noChangeArrowheads="1"/>
          </p:cNvSpPr>
          <p:nvPr>
            <p:ph type="subTitle" idx="1"/>
          </p:nvPr>
        </p:nvSpPr>
        <p:spPr>
          <a:xfrm>
            <a:off x="2057400" y="1524000"/>
            <a:ext cx="6858000" cy="4565650"/>
          </a:xfrm>
        </p:spPr>
        <p:txBody>
          <a:bodyPr/>
          <a:lstStyle/>
          <a:p>
            <a:pPr algn="just">
              <a:spcBef>
                <a:spcPts val="1200"/>
              </a:spcBef>
              <a:spcAft>
                <a:spcPts val="1200"/>
              </a:spcAft>
            </a:pP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Our Personal History in the Last Adam (Jesus Christ) begins on the only basis for resurrection life, which is – </a:t>
            </a:r>
            <a:r>
              <a:rPr lang="en-US" sz="28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death</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because resurrection life can only spring forth from a prior death. </a:t>
            </a:r>
          </a:p>
          <a:p>
            <a:pPr algn="just">
              <a:spcBef>
                <a:spcPts val="1200"/>
              </a:spcBef>
              <a:spcAft>
                <a:spcPts val="1200"/>
              </a:spcAft>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While our relationship to the first Adam rendered us </a:t>
            </a: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dead </a:t>
            </a:r>
            <a:r>
              <a:rPr lang="en-US" sz="28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in </a:t>
            </a: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sin</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our identification in </a:t>
            </a: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death </a:t>
            </a:r>
            <a:r>
              <a:rPr lang="en-US" sz="28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with</a:t>
            </a: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Christ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made us </a:t>
            </a: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dead unto (</a:t>
            </a:r>
            <a:r>
              <a:rPr lang="en-US" sz="28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in relation to</a:t>
            </a: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sin</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This death unto sin is the one condition for new of life.</a:t>
            </a:r>
          </a:p>
        </p:txBody>
      </p:sp>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3"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0068" y="4191000"/>
            <a:ext cx="1628664" cy="2560320"/>
          </a:xfrm>
          <a:prstGeom prst="rect">
            <a:avLst/>
          </a:prstGeom>
          <a:noFill/>
          <a:ln w="9525">
            <a:noFill/>
            <a:miter lim="800000"/>
            <a:headEnd/>
            <a:tailEnd/>
          </a:ln>
        </p:spPr>
      </p:pic>
      <p:sp>
        <p:nvSpPr>
          <p:cNvPr id="8"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9" name="Rectangle 5"/>
          <p:cNvSpPr>
            <a:spLocks noGrp="1" noChangeArrowheads="1"/>
          </p:cNvSpPr>
          <p:nvPr>
            <p:ph type="body" idx="1"/>
          </p:nvPr>
        </p:nvSpPr>
        <p:spPr>
          <a:xfrm>
            <a:off x="1828800" y="1600200"/>
            <a:ext cx="7086600" cy="2971800"/>
          </a:xfrm>
        </p:spPr>
        <p:txBody>
          <a:bodyPr/>
          <a:lstStyle/>
          <a:p>
            <a:pPr marL="463550" indent="-463550" eaLnBrk="1" hangingPunct="1">
              <a:lnSpc>
                <a:spcPct val="90000"/>
              </a:lnSpc>
              <a:buClr>
                <a:schemeClr val="accent6">
                  <a:lumMod val="40000"/>
                  <a:lumOff val="60000"/>
                </a:schemeClr>
              </a:buClr>
              <a:buSzPct val="105000"/>
              <a:buFont typeface="+mj-lt"/>
              <a:buAutoNum type="alphaUcPeriod"/>
              <a:defRPr/>
            </a:pPr>
            <a:r>
              <a:rPr lang="en-US" b="1" dirty="0">
                <a:solidFill>
                  <a:srgbClr val="66FFCC"/>
                </a:solidFill>
                <a:effectLst>
                  <a:outerShdw blurRad="38100" dist="38100" dir="2700000" algn="tl">
                    <a:srgbClr val="000000">
                      <a:alpha val="43137"/>
                    </a:srgbClr>
                  </a:outerShdw>
                </a:effectLst>
                <a:latin typeface="Calibri" pitchFamily="34" charset="0"/>
                <a:cs typeface="Calibri" pitchFamily="34" charset="0"/>
              </a:rPr>
              <a:t>In Christ </a:t>
            </a:r>
            <a:r>
              <a:rPr lang="en-US"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Buried</a:t>
            </a:r>
          </a:p>
          <a:p>
            <a:pPr marL="914400" indent="-460375" algn="just">
              <a:spcBef>
                <a:spcPts val="600"/>
              </a:spcBef>
              <a:spcAft>
                <a:spcPts val="600"/>
              </a:spcAft>
              <a:buClr>
                <a:schemeClr val="accent6">
                  <a:lumMod val="40000"/>
                  <a:lumOff val="60000"/>
                </a:schemeClr>
              </a:buClr>
              <a:buSzPct val="100000"/>
            </a:pPr>
            <a:r>
              <a:rPr lang="en-US" sz="28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We must see ourselves “in Christ”, that is, </a:t>
            </a:r>
            <a:r>
              <a:rPr lang="en-US" sz="2800" b="1" i="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in the tomb</a:t>
            </a:r>
            <a:r>
              <a:rPr lang="en-US" sz="28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 dead to the First Adam.  </a:t>
            </a:r>
          </a:p>
          <a:p>
            <a:pPr marL="914400" indent="-460375" algn="just">
              <a:spcBef>
                <a:spcPts val="600"/>
              </a:spcBef>
              <a:spcAft>
                <a:spcPts val="600"/>
              </a:spcAft>
              <a:buClr>
                <a:schemeClr val="accent6">
                  <a:lumMod val="40000"/>
                  <a:lumOff val="60000"/>
                </a:schemeClr>
              </a:buClr>
              <a:buSzPct val="100000"/>
            </a:pPr>
            <a:r>
              <a:rPr lang="en-US" sz="28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Through our identification with Christ </a:t>
            </a:r>
            <a:r>
              <a:rPr lang="en-US" sz="28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a:t>
            </a:r>
            <a:r>
              <a:rPr lang="en-US" sz="2800" b="1" i="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in His death</a:t>
            </a:r>
            <a:r>
              <a:rPr lang="en-US" sz="28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a:t>
            </a:r>
            <a:r>
              <a:rPr lang="en-US" sz="28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 our relationship to Adam significantly changed.</a:t>
            </a:r>
          </a:p>
        </p:txBody>
      </p:sp>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3"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876" y="2819400"/>
            <a:ext cx="1816923" cy="229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3"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876" y="2819400"/>
            <a:ext cx="1816923" cy="229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81200" y="173876"/>
            <a:ext cx="7010400" cy="3262432"/>
          </a:xfrm>
          <a:prstGeom prst="rect">
            <a:avLst/>
          </a:prstGeom>
          <a:noFill/>
          <a:ln>
            <a:noFill/>
          </a:ln>
        </p:spPr>
        <p:txBody>
          <a:bodyPr wrap="square">
            <a:spAutoFit/>
          </a:bodyPr>
          <a:lstStyle/>
          <a:p>
            <a:pPr marL="1588" indent="-1588" algn="ctr">
              <a:spcBef>
                <a:spcPts val="0"/>
              </a:spcBef>
              <a:spcAft>
                <a:spcPts val="1200"/>
              </a:spcAft>
              <a:buClr>
                <a:schemeClr val="accent6">
                  <a:lumMod val="40000"/>
                  <a:lumOff val="60000"/>
                </a:schemeClr>
              </a:buClr>
              <a:buSzPct val="100000"/>
              <a:buNone/>
            </a:pPr>
            <a:r>
              <a:rPr lang="en-US" sz="3600" b="1" dirty="0">
                <a:solidFill>
                  <a:srgbClr val="080808"/>
                </a:solidFill>
                <a:latin typeface="Calibri" pitchFamily="34" charset="0"/>
                <a:cs typeface="Calibri" pitchFamily="34" charset="0"/>
              </a:rPr>
              <a:t>Rom. 6:3-4</a:t>
            </a:r>
          </a:p>
          <a:p>
            <a:pPr marL="1588" indent="-1588" algn="just">
              <a:spcBef>
                <a:spcPts val="0"/>
              </a:spcBef>
              <a:spcAft>
                <a:spcPts val="600"/>
              </a:spcAft>
              <a:buClr>
                <a:schemeClr val="accent6">
                  <a:lumMod val="40000"/>
                  <a:lumOff val="60000"/>
                </a:schemeClr>
              </a:buClr>
              <a:buSzPct val="100000"/>
              <a:buNone/>
            </a:pPr>
            <a:r>
              <a:rPr lang="en-US" sz="3200" dirty="0">
                <a:solidFill>
                  <a:srgbClr val="080808"/>
                </a:solidFill>
                <a:latin typeface="Calibri" pitchFamily="34" charset="0"/>
                <a:cs typeface="Calibri" pitchFamily="34" charset="0"/>
              </a:rPr>
              <a:t>“</a:t>
            </a:r>
            <a:r>
              <a:rPr lang="en-US" sz="3200" baseline="30000" dirty="0">
                <a:solidFill>
                  <a:srgbClr val="080808"/>
                </a:solidFill>
                <a:latin typeface="Calibri" pitchFamily="34" charset="0"/>
                <a:cs typeface="Calibri" pitchFamily="34" charset="0"/>
              </a:rPr>
              <a:t>3</a:t>
            </a:r>
            <a:r>
              <a:rPr lang="en-US" sz="3200" dirty="0">
                <a:solidFill>
                  <a:srgbClr val="080808"/>
                </a:solidFill>
                <a:latin typeface="Calibri" pitchFamily="34" charset="0"/>
                <a:cs typeface="Calibri" pitchFamily="34" charset="0"/>
              </a:rPr>
              <a:t> Or do you not know that as many of us as were baptized into (</a:t>
            </a:r>
            <a:r>
              <a:rPr lang="en-US" sz="3200" i="1" dirty="0">
                <a:solidFill>
                  <a:srgbClr val="080808"/>
                </a:solidFill>
                <a:latin typeface="Calibri" pitchFamily="34" charset="0"/>
                <a:cs typeface="Calibri" pitchFamily="34" charset="0"/>
              </a:rPr>
              <a:t>identified with</a:t>
            </a:r>
            <a:r>
              <a:rPr lang="en-US" sz="3200" dirty="0">
                <a:solidFill>
                  <a:srgbClr val="080808"/>
                </a:solidFill>
                <a:latin typeface="Calibri" pitchFamily="34" charset="0"/>
                <a:cs typeface="Calibri" pitchFamily="34" charset="0"/>
              </a:rPr>
              <a:t>) Christ Jesus were </a:t>
            </a:r>
            <a:r>
              <a:rPr lang="en-US" sz="3200" b="1" i="1" dirty="0">
                <a:solidFill>
                  <a:srgbClr val="0000CC"/>
                </a:solidFill>
                <a:latin typeface="Calibri" pitchFamily="34" charset="0"/>
                <a:cs typeface="Calibri" pitchFamily="34" charset="0"/>
              </a:rPr>
              <a:t>baptized into His death</a:t>
            </a:r>
            <a:r>
              <a:rPr lang="en-US" sz="3200" b="1" dirty="0">
                <a:solidFill>
                  <a:srgbClr val="0000CC"/>
                </a:solidFill>
                <a:latin typeface="Calibri" pitchFamily="34" charset="0"/>
                <a:cs typeface="Calibri" pitchFamily="34" charset="0"/>
              </a:rPr>
              <a:t>? </a:t>
            </a:r>
            <a:r>
              <a:rPr lang="en-US" sz="3200" b="1" baseline="30000" dirty="0">
                <a:solidFill>
                  <a:srgbClr val="0000CC"/>
                </a:solidFill>
                <a:latin typeface="Calibri" pitchFamily="34" charset="0"/>
                <a:cs typeface="Calibri" pitchFamily="34" charset="0"/>
              </a:rPr>
              <a:t>4</a:t>
            </a:r>
            <a:r>
              <a:rPr lang="en-US" sz="3200" b="1" dirty="0">
                <a:solidFill>
                  <a:srgbClr val="0000CC"/>
                </a:solidFill>
                <a:latin typeface="Calibri" pitchFamily="34" charset="0"/>
                <a:cs typeface="Calibri" pitchFamily="34" charset="0"/>
              </a:rPr>
              <a:t> </a:t>
            </a:r>
            <a:r>
              <a:rPr lang="en-US" sz="3200" b="1" i="1" dirty="0">
                <a:solidFill>
                  <a:srgbClr val="0000CC"/>
                </a:solidFill>
                <a:latin typeface="Calibri" pitchFamily="34" charset="0"/>
                <a:cs typeface="Calibri" pitchFamily="34" charset="0"/>
              </a:rPr>
              <a:t>Therefore we were buried with Him through baptism into death</a:t>
            </a:r>
            <a:r>
              <a:rPr lang="en-US" sz="3200" b="1" dirty="0">
                <a:solidFill>
                  <a:srgbClr val="0000CC"/>
                </a:solidFill>
                <a:latin typeface="Calibri" pitchFamily="34" charset="0"/>
                <a:cs typeface="Calibri" pitchFamily="34" charset="0"/>
              </a:rPr>
              <a:t>…”</a:t>
            </a:r>
          </a:p>
        </p:txBody>
      </p:sp>
      <p:sp>
        <p:nvSpPr>
          <p:cNvPr id="9" name="Rectangle 8"/>
          <p:cNvSpPr/>
          <p:nvPr/>
        </p:nvSpPr>
        <p:spPr>
          <a:xfrm>
            <a:off x="2465702" y="3657600"/>
            <a:ext cx="6071257" cy="1215717"/>
          </a:xfrm>
          <a:prstGeom prst="rect">
            <a:avLst/>
          </a:prstGeom>
          <a:noFill/>
          <a:ln>
            <a:noFill/>
          </a:ln>
        </p:spPr>
        <p:txBody>
          <a:bodyPr wrap="square">
            <a:spAutoFit/>
          </a:bodyPr>
          <a:lstStyle/>
          <a:p>
            <a:pPr marL="1588" indent="-1588" algn="ctr">
              <a:spcBef>
                <a:spcPts val="0"/>
              </a:spcBef>
              <a:spcAft>
                <a:spcPts val="600"/>
              </a:spcAft>
              <a:buClr>
                <a:schemeClr val="accent6">
                  <a:lumMod val="40000"/>
                  <a:lumOff val="60000"/>
                </a:schemeClr>
              </a:buClr>
              <a:buSzPct val="100000"/>
            </a:pPr>
            <a:r>
              <a:rPr lang="en-US" sz="3600" b="1" dirty="0">
                <a:solidFill>
                  <a:srgbClr val="080808"/>
                </a:solidFill>
                <a:latin typeface="Calibri" pitchFamily="34" charset="0"/>
                <a:cs typeface="Calibri" pitchFamily="34" charset="0"/>
              </a:rPr>
              <a:t>Col. 2:12</a:t>
            </a:r>
          </a:p>
          <a:p>
            <a:pPr marL="1588" indent="-1588">
              <a:spcBef>
                <a:spcPts val="0"/>
              </a:spcBef>
              <a:spcAft>
                <a:spcPts val="600"/>
              </a:spcAft>
              <a:buClr>
                <a:schemeClr val="accent6">
                  <a:lumMod val="40000"/>
                  <a:lumOff val="60000"/>
                </a:schemeClr>
              </a:buClr>
              <a:buSzPct val="100000"/>
              <a:buNone/>
            </a:pPr>
            <a:r>
              <a:rPr lang="en-US" sz="3200" dirty="0">
                <a:solidFill>
                  <a:srgbClr val="080808"/>
                </a:solidFill>
                <a:latin typeface="Calibri" pitchFamily="34" charset="0"/>
                <a:cs typeface="Calibri" pitchFamily="34" charset="0"/>
              </a:rPr>
              <a:t>“</a:t>
            </a:r>
            <a:r>
              <a:rPr lang="en-US" sz="3200" b="1" dirty="0">
                <a:solidFill>
                  <a:srgbClr val="0000CC"/>
                </a:solidFill>
                <a:latin typeface="Calibri" pitchFamily="34" charset="0"/>
                <a:cs typeface="Calibri" pitchFamily="34" charset="0"/>
              </a:rPr>
              <a:t>…</a:t>
            </a:r>
            <a:r>
              <a:rPr lang="en-US" sz="3200" b="1" i="1" dirty="0">
                <a:solidFill>
                  <a:srgbClr val="0000CC"/>
                </a:solidFill>
                <a:latin typeface="Calibri" pitchFamily="34" charset="0"/>
                <a:cs typeface="Calibri" pitchFamily="34" charset="0"/>
              </a:rPr>
              <a:t>buried with Him </a:t>
            </a:r>
            <a:r>
              <a:rPr lang="en-US" sz="3200" dirty="0">
                <a:solidFill>
                  <a:srgbClr val="080808"/>
                </a:solidFill>
                <a:latin typeface="Calibri" pitchFamily="34" charset="0"/>
                <a:cs typeface="Calibri" pitchFamily="34" charset="0"/>
              </a:rPr>
              <a:t>in baptism…”</a:t>
            </a:r>
          </a:p>
        </p:txBody>
      </p:sp>
    </p:spTree>
    <p:extLst>
      <p:ext uri="{BB962C8B-B14F-4D97-AF65-F5344CB8AC3E}">
        <p14:creationId xmlns:p14="http://schemas.microsoft.com/office/powerpoint/2010/main" val="3421063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4"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18" name="Rectangle 5"/>
          <p:cNvSpPr txBox="1">
            <a:spLocks noChangeArrowheads="1"/>
          </p:cNvSpPr>
          <p:nvPr/>
        </p:nvSpPr>
        <p:spPr bwMode="auto">
          <a:xfrm>
            <a:off x="1828800" y="1600200"/>
            <a:ext cx="7162800" cy="20574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463550" marR="0" lvl="0" indent="-463550" defTabSz="914400" latinLnBrk="0">
              <a:lnSpc>
                <a:spcPct val="90000"/>
              </a:lnSpc>
              <a:spcBef>
                <a:spcPct val="20000"/>
              </a:spcBef>
              <a:buClr>
                <a:schemeClr val="accent6">
                  <a:lumMod val="40000"/>
                  <a:lumOff val="60000"/>
                </a:schemeClr>
              </a:buClr>
              <a:buSzPct val="105000"/>
              <a:buFont typeface="+mj-lt"/>
              <a:buAutoNum type="alphaUcPeriod"/>
              <a:tabLst/>
              <a:defRPr/>
            </a:pPr>
            <a:r>
              <a:rPr lang="en-US" sz="3200" b="1" dirty="0">
                <a:solidFill>
                  <a:srgbClr val="66FFCC"/>
                </a:solidFill>
                <a:effectLst>
                  <a:outerShdw blurRad="38100" dist="38100" dir="2700000" algn="tl">
                    <a:srgbClr val="000000">
                      <a:alpha val="43137"/>
                    </a:srgbClr>
                  </a:outerShdw>
                </a:effectLst>
                <a:latin typeface="Calibri" pitchFamily="34" charset="0"/>
                <a:cs typeface="Calibri" pitchFamily="34" charset="0"/>
              </a:rPr>
              <a:t>In Christ </a:t>
            </a:r>
            <a:r>
              <a:rPr lang="en-US" sz="32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Buried</a:t>
            </a:r>
          </a:p>
          <a:p>
            <a:pPr marL="915988" indent="-452438" algn="just" eaLnBrk="0" hangingPunct="0">
              <a:spcBef>
                <a:spcPts val="600"/>
              </a:spcBef>
              <a:spcAft>
                <a:spcPts val="600"/>
              </a:spcAft>
              <a:buClr>
                <a:schemeClr val="accent6">
                  <a:lumMod val="40000"/>
                  <a:lumOff val="60000"/>
                </a:schemeClr>
              </a:buClr>
              <a:buSzPct val="100000"/>
              <a:buFont typeface="Symbol" pitchFamily="18" charset="2"/>
              <a:buChar cha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Having died “in Christ”, </a:t>
            </a:r>
            <a:r>
              <a:rPr lang="en-US" sz="2800" b="1" i="1" u="sng" kern="0" dirty="0">
                <a:solidFill>
                  <a:srgbClr val="FFFF66"/>
                </a:solidFill>
                <a:effectLst>
                  <a:outerShdw blurRad="38100" dist="38100" dir="2700000" algn="tl">
                    <a:srgbClr val="000000">
                      <a:alpha val="43137"/>
                    </a:srgbClr>
                  </a:outerShdw>
                </a:effectLst>
                <a:latin typeface="Calibri" pitchFamily="34" charset="0"/>
                <a:cs typeface="Calibri" pitchFamily="34" charset="0"/>
              </a:rPr>
              <a:t>our death to the flesh</a:t>
            </a:r>
            <a:r>
              <a:rPr lang="en-US" sz="2800" b="1" i="1" kern="0" dirty="0">
                <a:solidFill>
                  <a:srgbClr val="FFFF66"/>
                </a:solidFill>
                <a:effectLst>
                  <a:outerShdw blurRad="38100" dist="38100" dir="2700000" algn="tl">
                    <a:srgbClr val="000000">
                      <a:alpha val="43137"/>
                    </a:srgbClr>
                  </a:outerShdw>
                </a:effectLst>
                <a:latin typeface="Calibri" pitchFamily="34" charset="0"/>
                <a:cs typeface="Calibri" pitchFamily="34" charset="0"/>
              </a:rPr>
              <a:t>* (the Sin Nature) has become the very means of our triumph over it</a:t>
            </a:r>
            <a:r>
              <a:rPr lang="en-US" sz="28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p>
        </p:txBody>
      </p:sp>
      <p:sp>
        <p:nvSpPr>
          <p:cNvPr id="7" name="TextBox 6"/>
          <p:cNvSpPr txBox="1"/>
          <p:nvPr/>
        </p:nvSpPr>
        <p:spPr>
          <a:xfrm>
            <a:off x="2057400" y="5092005"/>
            <a:ext cx="6934200" cy="830997"/>
          </a:xfrm>
          <a:prstGeom prst="rect">
            <a:avLst/>
          </a:prstGeom>
          <a:noFill/>
        </p:spPr>
        <p:txBody>
          <a:bodyPr wrap="square" rtlCol="0">
            <a:spAutoFit/>
          </a:bodyPr>
          <a:lstStyle/>
          <a:p>
            <a:pPr algn="just"/>
            <a:r>
              <a:rPr lang="en-US" i="1" dirty="0">
                <a:solidFill>
                  <a:srgbClr val="FFFFFF"/>
                </a:solidFill>
                <a:effectLst>
                  <a:outerShdw blurRad="38100" dist="38100" dir="2700000" algn="tl">
                    <a:srgbClr val="000000">
                      <a:alpha val="43137"/>
                    </a:srgbClr>
                  </a:outerShdw>
                </a:effectLst>
                <a:latin typeface="Calibri" pitchFamily="34" charset="0"/>
                <a:cs typeface="Calibri" pitchFamily="34" charset="0"/>
              </a:rPr>
              <a:t>*Contextually, the Sin Nature, acting through the physical human body, is often called the Flesh.</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876" y="2819400"/>
            <a:ext cx="1816923" cy="229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4"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876" y="2819400"/>
            <a:ext cx="1816923" cy="229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38400" y="381000"/>
            <a:ext cx="6248400" cy="3077766"/>
          </a:xfrm>
          <a:prstGeom prst="rect">
            <a:avLst/>
          </a:prstGeom>
          <a:noFill/>
          <a:ln>
            <a:noFill/>
          </a:ln>
        </p:spPr>
        <p:txBody>
          <a:bodyPr wrap="square">
            <a:spAutoFit/>
          </a:bodyPr>
          <a:lstStyle/>
          <a:p>
            <a:pPr marL="4763" indent="-1588" algn="ctr" eaLnBrk="0" hangingPunct="0">
              <a:spcBef>
                <a:spcPts val="0"/>
              </a:spcBef>
              <a:spcAft>
                <a:spcPts val="1200"/>
              </a:spcAft>
              <a:buClr>
                <a:schemeClr val="accent6">
                  <a:lumMod val="40000"/>
                  <a:lumOff val="60000"/>
                </a:schemeClr>
              </a:buClr>
              <a:buSzPct val="100000"/>
            </a:pPr>
            <a:r>
              <a:rPr lang="en-US" sz="4000" b="1" dirty="0">
                <a:solidFill>
                  <a:srgbClr val="080808"/>
                </a:solidFill>
                <a:latin typeface="Calibri" pitchFamily="34" charset="0"/>
                <a:cs typeface="Calibri" pitchFamily="34" charset="0"/>
              </a:rPr>
              <a:t>1 Cor. 15:54, 57</a:t>
            </a:r>
          </a:p>
          <a:p>
            <a:pPr marL="4763" indent="-1588" algn="just" eaLnBrk="0" hangingPunct="0">
              <a:spcBef>
                <a:spcPts val="0"/>
              </a:spcBef>
              <a:spcAft>
                <a:spcPts val="600"/>
              </a:spcAft>
              <a:buClr>
                <a:schemeClr val="accent6">
                  <a:lumMod val="40000"/>
                  <a:lumOff val="60000"/>
                </a:schemeClr>
              </a:buClr>
              <a:buSzPct val="100000"/>
            </a:pPr>
            <a:r>
              <a:rPr lang="en-US" sz="3600" baseline="30000" dirty="0">
                <a:solidFill>
                  <a:srgbClr val="080808"/>
                </a:solidFill>
                <a:latin typeface="Calibri" pitchFamily="34" charset="0"/>
                <a:cs typeface="Calibri" pitchFamily="34" charset="0"/>
              </a:rPr>
              <a:t>54</a:t>
            </a:r>
            <a:r>
              <a:rPr lang="en-US" sz="3600" dirty="0">
                <a:solidFill>
                  <a:srgbClr val="080808"/>
                </a:solidFill>
                <a:latin typeface="Calibri" pitchFamily="34" charset="0"/>
                <a:cs typeface="Calibri" pitchFamily="34" charset="0"/>
              </a:rPr>
              <a:t>…Death is swallowed up in victory.”… </a:t>
            </a:r>
            <a:r>
              <a:rPr lang="en-US" sz="3600" baseline="30000" dirty="0">
                <a:solidFill>
                  <a:srgbClr val="080808"/>
                </a:solidFill>
                <a:latin typeface="Calibri" pitchFamily="34" charset="0"/>
                <a:cs typeface="Calibri" pitchFamily="34" charset="0"/>
              </a:rPr>
              <a:t>57</a:t>
            </a:r>
            <a:r>
              <a:rPr lang="en-US" sz="3600" dirty="0">
                <a:solidFill>
                  <a:srgbClr val="080808"/>
                </a:solidFill>
                <a:latin typeface="Calibri" pitchFamily="34" charset="0"/>
                <a:cs typeface="Calibri" pitchFamily="34" charset="0"/>
              </a:rPr>
              <a:t>…thanks be to God, who gives us the victory through our Lord Jesus Christ. </a:t>
            </a:r>
          </a:p>
        </p:txBody>
      </p:sp>
    </p:spTree>
    <p:extLst>
      <p:ext uri="{BB962C8B-B14F-4D97-AF65-F5344CB8AC3E}">
        <p14:creationId xmlns:p14="http://schemas.microsoft.com/office/powerpoint/2010/main" val="254795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sp>
        <p:nvSpPr>
          <p:cNvPr id="6149" name="Rectangle 5"/>
          <p:cNvSpPr>
            <a:spLocks noGrp="1" noChangeArrowheads="1"/>
          </p:cNvSpPr>
          <p:nvPr>
            <p:ph type="body" idx="1"/>
          </p:nvPr>
        </p:nvSpPr>
        <p:spPr>
          <a:xfrm>
            <a:off x="1828800" y="1600200"/>
            <a:ext cx="7162800" cy="4267200"/>
          </a:xfrm>
        </p:spPr>
        <p:txBody>
          <a:bodyPr/>
          <a:lstStyle/>
          <a:p>
            <a:pPr marL="463550" indent="-463550" eaLnBrk="1" hangingPunct="1">
              <a:lnSpc>
                <a:spcPct val="90000"/>
              </a:lnSpc>
              <a:buClr>
                <a:schemeClr val="accent6">
                  <a:lumMod val="40000"/>
                  <a:lumOff val="60000"/>
                </a:schemeClr>
              </a:buClr>
              <a:buSzPct val="105000"/>
              <a:buFont typeface="+mj-lt"/>
              <a:buAutoNum type="alphaUcPeriod" startAt="2"/>
              <a:defRPr/>
            </a:pPr>
            <a:r>
              <a:rPr lang="en-US" b="1" dirty="0">
                <a:solidFill>
                  <a:srgbClr val="66FFCC"/>
                </a:solidFill>
                <a:effectLst>
                  <a:outerShdw blurRad="38100" dist="38100" dir="2700000" algn="tl">
                    <a:srgbClr val="000000">
                      <a:alpha val="43137"/>
                    </a:srgbClr>
                  </a:outerShdw>
                </a:effectLst>
                <a:latin typeface="Calibri" pitchFamily="34" charset="0"/>
                <a:cs typeface="Calibri" pitchFamily="34" charset="0"/>
              </a:rPr>
              <a:t>In Christ </a:t>
            </a:r>
            <a:r>
              <a:rPr lang="en-US"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Risen</a:t>
            </a:r>
          </a:p>
          <a:p>
            <a:pPr marL="914400" indent="-460375" algn="just">
              <a:spcBef>
                <a:spcPts val="600"/>
              </a:spcBef>
              <a:spcAft>
                <a:spcPts val="600"/>
              </a:spcAft>
              <a:buClr>
                <a:schemeClr val="accent6">
                  <a:lumMod val="40000"/>
                  <a:lumOff val="60000"/>
                </a:schemeClr>
              </a:buClr>
              <a:buSzPct val="100000"/>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Christ’s death and burial accomplished its liberating work </a:t>
            </a:r>
            <a:r>
              <a:rPr lang="en-US" sz="2800" b="1" u="sng" dirty="0">
                <a:solidFill>
                  <a:srgbClr val="FFFFFF"/>
                </a:solidFill>
                <a:effectLst>
                  <a:outerShdw blurRad="38100" dist="38100" dir="2700000" algn="tl">
                    <a:srgbClr val="000000">
                      <a:alpha val="43137"/>
                    </a:srgbClr>
                  </a:outerShdw>
                </a:effectLst>
                <a:latin typeface="Calibri" pitchFamily="34" charset="0"/>
                <a:cs typeface="Calibri" pitchFamily="34" charset="0"/>
              </a:rPr>
              <a:t>on our behalf</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t>
            </a:r>
            <a:r>
              <a:rPr lang="en-US" sz="2800" b="1" i="1" kern="1200" dirty="0">
                <a:solidFill>
                  <a:srgbClr val="FF99FF"/>
                </a:solidFill>
                <a:effectLst>
                  <a:outerShdw blurRad="38100" dist="38100" dir="2700000" algn="tl">
                    <a:srgbClr val="000000">
                      <a:alpha val="43137"/>
                    </a:srgbClr>
                  </a:outerShdw>
                </a:effectLst>
                <a:latin typeface="Calibri" pitchFamily="34" charset="0"/>
                <a:cs typeface="Calibri" pitchFamily="34" charset="0"/>
              </a:rPr>
              <a:t>so we now begin to look up – from the place of death; from our place in fallen Adam,</a:t>
            </a:r>
            <a:r>
              <a:rPr lang="en-US" sz="2800" b="1" i="1" dirty="0">
                <a:solidFill>
                  <a:srgbClr val="FFFF66"/>
                </a:solidFill>
                <a:latin typeface="Calibri" pitchFamily="34" charset="0"/>
                <a:cs typeface="Calibri" pitchFamily="34" charset="0"/>
              </a:rPr>
              <a:t> </a:t>
            </a:r>
            <a:r>
              <a:rPr lang="en-US" sz="28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to the place of new birth in the risen Christ. </a:t>
            </a:r>
          </a:p>
          <a:p>
            <a:pPr marL="914400" indent="-460375" algn="just">
              <a:spcBef>
                <a:spcPts val="600"/>
              </a:spcBef>
              <a:spcAft>
                <a:spcPts val="600"/>
              </a:spcAft>
              <a:buClr>
                <a:schemeClr val="accent6">
                  <a:lumMod val="40000"/>
                  <a:lumOff val="60000"/>
                </a:schemeClr>
              </a:buClr>
              <a:buSzPct val="100000"/>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For when the Lord Jesus burst the bonds of death, He took us with Him in His glorious resurrection life.</a:t>
            </a:r>
          </a:p>
        </p:txBody>
      </p:sp>
      <p:pic>
        <p:nvPicPr>
          <p:cNvPr id="58370" name="Picture 2" descr="http://1.bp.blogspot.com/_Ht4G15j2YjI/SdA5W_9rj4I/AAAAAAAAIeY/ZKAdEYm6mO8/s320/Jesus-Resurrection-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2895600"/>
            <a:ext cx="1828801" cy="2171702"/>
          </a:xfrm>
          <a:prstGeom prst="rect">
            <a:avLst/>
          </a:prstGeom>
          <a:noFill/>
        </p:spPr>
      </p:pic>
      <p:pic>
        <p:nvPicPr>
          <p:cNvPr id="14"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8"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58370" name="Picture 2" descr="http://1.bp.blogspot.com/_Ht4G15j2YjI/SdA5W_9rj4I/AAAAAAAAIeY/ZKAdEYm6mO8/s320/Jesus-Resurrection-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2895600"/>
            <a:ext cx="1828801" cy="2171702"/>
          </a:xfrm>
          <a:prstGeom prst="rect">
            <a:avLst/>
          </a:prstGeom>
          <a:noFill/>
        </p:spPr>
      </p:pic>
      <p:pic>
        <p:nvPicPr>
          <p:cNvPr id="14" name="Picture 2" descr="http://photos1.fotosearch.com/bthumb/PTC/PTC002/070910.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2057400" y="381000"/>
            <a:ext cx="6858000" cy="4170372"/>
          </a:xfrm>
          <a:prstGeom prst="rect">
            <a:avLst/>
          </a:prstGeom>
          <a:noFill/>
          <a:ln>
            <a:noFill/>
          </a:ln>
        </p:spPr>
        <p:txBody>
          <a:bodyPr wrap="square">
            <a:spAutoFit/>
          </a:bodyPr>
          <a:lstStyle/>
          <a:p>
            <a:pPr lvl="0" algn="ctr" eaLnBrk="0" hangingPunct="0">
              <a:spcBef>
                <a:spcPts val="0"/>
              </a:spcBef>
              <a:spcAft>
                <a:spcPts val="600"/>
              </a:spcAft>
              <a:buClr>
                <a:srgbClr val="5C00B9">
                  <a:lumMod val="40000"/>
                  <a:lumOff val="60000"/>
                </a:srgbClr>
              </a:buClr>
              <a:buSzPct val="100000"/>
            </a:pPr>
            <a:r>
              <a:rPr lang="en-US" sz="3600" b="1" kern="0" dirty="0">
                <a:solidFill>
                  <a:srgbClr val="080808"/>
                </a:solidFill>
                <a:latin typeface="Calibri" pitchFamily="34" charset="0"/>
                <a:cs typeface="Calibri" pitchFamily="34" charset="0"/>
              </a:rPr>
              <a:t>Rom. 6:4–5</a:t>
            </a:r>
          </a:p>
          <a:p>
            <a:pPr lvl="0" algn="just" eaLnBrk="0" hangingPunct="0">
              <a:spcBef>
                <a:spcPts val="0"/>
              </a:spcBef>
              <a:spcAft>
                <a:spcPts val="600"/>
              </a:spcAft>
              <a:buClr>
                <a:srgbClr val="5C00B9">
                  <a:lumMod val="40000"/>
                  <a:lumOff val="60000"/>
                </a:srgbClr>
              </a:buClr>
              <a:buSzPct val="100000"/>
            </a:pPr>
            <a:r>
              <a:rPr lang="en-US" sz="3200" baseline="30000" dirty="0">
                <a:solidFill>
                  <a:srgbClr val="080808"/>
                </a:solidFill>
                <a:latin typeface="Calibri" pitchFamily="34" charset="0"/>
                <a:cs typeface="Calibri" pitchFamily="34" charset="0"/>
              </a:rPr>
              <a:t>4</a:t>
            </a:r>
            <a:r>
              <a:rPr lang="en-US" sz="3200" kern="0" dirty="0">
                <a:solidFill>
                  <a:srgbClr val="080808"/>
                </a:solidFill>
                <a:latin typeface="Calibri" pitchFamily="34" charset="0"/>
                <a:cs typeface="Calibri" pitchFamily="34" charset="0"/>
              </a:rPr>
              <a:t> …</a:t>
            </a:r>
            <a:r>
              <a:rPr lang="en-US" sz="3200" b="1" i="1" kern="0" dirty="0">
                <a:solidFill>
                  <a:srgbClr val="0000CC"/>
                </a:solidFill>
                <a:latin typeface="Calibri" pitchFamily="34" charset="0"/>
                <a:cs typeface="Calibri" pitchFamily="34" charset="0"/>
              </a:rPr>
              <a:t>just as Christ was raised from the dead by the glory of the Father, even so we also should walk in newness of life</a:t>
            </a:r>
            <a:r>
              <a:rPr lang="en-US" sz="3200" kern="0" dirty="0">
                <a:solidFill>
                  <a:srgbClr val="080808"/>
                </a:solidFill>
                <a:latin typeface="Calibri" pitchFamily="34" charset="0"/>
                <a:cs typeface="Calibri" pitchFamily="34" charset="0"/>
              </a:rPr>
              <a:t>. </a:t>
            </a:r>
            <a:r>
              <a:rPr lang="en-US" sz="3200" baseline="30000" dirty="0">
                <a:solidFill>
                  <a:srgbClr val="080808"/>
                </a:solidFill>
                <a:latin typeface="Calibri" pitchFamily="34" charset="0"/>
                <a:cs typeface="Calibri" pitchFamily="34" charset="0"/>
              </a:rPr>
              <a:t>5</a:t>
            </a:r>
            <a:r>
              <a:rPr lang="en-US" sz="3200" kern="0" dirty="0">
                <a:solidFill>
                  <a:srgbClr val="080808"/>
                </a:solidFill>
                <a:latin typeface="Calibri" pitchFamily="34" charset="0"/>
                <a:cs typeface="Calibri" pitchFamily="34" charset="0"/>
              </a:rPr>
              <a:t> For if we have been united together in the likeness of His death, certainly we also shall be in the likeness of His resurrection…</a:t>
            </a:r>
          </a:p>
        </p:txBody>
      </p:sp>
    </p:spTree>
    <p:extLst>
      <p:ext uri="{BB962C8B-B14F-4D97-AF65-F5344CB8AC3E}">
        <p14:creationId xmlns:p14="http://schemas.microsoft.com/office/powerpoint/2010/main" val="1660342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sp>
        <p:nvSpPr>
          <p:cNvPr id="7" name="Rectangle 2"/>
          <p:cNvSpPr>
            <a:spLocks noChangeArrowheads="1"/>
          </p:cNvSpPr>
          <p:nvPr/>
        </p:nvSpPr>
        <p:spPr bwMode="auto">
          <a:xfrm>
            <a:off x="3657600" y="45720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Session 2 Outline </a:t>
            </a:r>
          </a:p>
        </p:txBody>
      </p:sp>
      <p:sp>
        <p:nvSpPr>
          <p:cNvPr id="8" name="Rectangle 2"/>
          <p:cNvSpPr>
            <a:spLocks noChangeArrowheads="1"/>
          </p:cNvSpPr>
          <p:nvPr/>
        </p:nvSpPr>
        <p:spPr bwMode="auto">
          <a:xfrm>
            <a:off x="2209800" y="1066800"/>
            <a:ext cx="6705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465138" indent="-465138" eaLnBrk="1" hangingPunct="1">
              <a:spcBef>
                <a:spcPts val="0"/>
              </a:spcBef>
              <a:spcAft>
                <a:spcPts val="600"/>
              </a:spcAft>
              <a:buFont typeface="+mj-lt"/>
              <a:buAutoNum type="romanUcPeriod"/>
            </a:pPr>
            <a:r>
              <a:rPr lang="en-US" alt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Review Session 1</a:t>
            </a:r>
          </a:p>
          <a:p>
            <a:pPr marL="463550" indent="-463550" eaLnBrk="1" hangingPunct="1">
              <a:spcBef>
                <a:spcPts val="0"/>
              </a:spcBef>
              <a:spcAft>
                <a:spcPts val="600"/>
              </a:spcAft>
              <a:buFont typeface="+mj-lt"/>
              <a:buAutoNum type="romanUcPeriod"/>
            </a:pPr>
            <a:r>
              <a:rPr lang="en-US" alt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Personal History in the Last Adam (Jesus Christ)</a:t>
            </a:r>
          </a:p>
          <a:p>
            <a:pPr marL="909638" lvl="1" indent="-463550" eaLnBrk="1" hangingPunct="1">
              <a:spcBef>
                <a:spcPts val="0"/>
              </a:spcBef>
              <a:spcAft>
                <a:spcPts val="6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Christ Buried</a:t>
            </a:r>
          </a:p>
          <a:p>
            <a:pPr marL="909638" lvl="1" indent="-463550" eaLnBrk="1" hangingPunct="1">
              <a:spcBef>
                <a:spcPts val="0"/>
              </a:spcBef>
              <a:spcAft>
                <a:spcPts val="6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Christ Risen</a:t>
            </a:r>
          </a:p>
          <a:p>
            <a:pPr marL="909638" lvl="1" indent="-463550" eaLnBrk="1" hangingPunct="1">
              <a:spcBef>
                <a:spcPts val="0"/>
              </a:spcBef>
              <a:spcAft>
                <a:spcPts val="6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New Position of Life</a:t>
            </a:r>
          </a:p>
          <a:p>
            <a:pPr marL="909638" lvl="1" indent="-463550" eaLnBrk="1" hangingPunct="1">
              <a:spcBef>
                <a:spcPts val="0"/>
              </a:spcBef>
              <a:spcAft>
                <a:spcPts val="6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New Nature of Righteousness</a:t>
            </a:r>
          </a:p>
          <a:p>
            <a:pPr marL="909638" lvl="1" indent="-463550" eaLnBrk="1" hangingPunct="1">
              <a:spcBef>
                <a:spcPts val="0"/>
              </a:spcBef>
              <a:spcAft>
                <a:spcPts val="6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Christ Ascended &amp; Seated</a:t>
            </a:r>
          </a:p>
          <a:p>
            <a:pPr marL="909638" lvl="1" indent="-463550" eaLnBrk="1" hangingPunct="1">
              <a:spcBef>
                <a:spcPts val="0"/>
              </a:spcBef>
              <a:spcAft>
                <a:spcPts val="600"/>
              </a:spcAft>
              <a:buFont typeface="+mj-lt"/>
              <a:buAutoNum type="alphaUcPeriod"/>
            </a:pPr>
            <a:r>
              <a:rPr lang="en-US" alt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A New Walk of Fruitfulness</a:t>
            </a:r>
          </a:p>
          <a:p>
            <a:pPr marL="463550" indent="-463550" eaLnBrk="1" hangingPunct="1">
              <a:spcBef>
                <a:spcPts val="0"/>
              </a:spcBef>
              <a:spcAft>
                <a:spcPts val="600"/>
              </a:spcAft>
              <a:buFont typeface="+mj-lt"/>
              <a:buAutoNum type="romanUcPeriod"/>
            </a:pPr>
            <a:r>
              <a:rPr lang="en-US" alt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Summation</a:t>
            </a:r>
          </a:p>
        </p:txBody>
      </p:sp>
      <p:pic>
        <p:nvPicPr>
          <p:cNvPr id="6"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 name="Rectangle 5"/>
          <p:cNvSpPr txBox="1">
            <a:spLocks noChangeArrowheads="1"/>
          </p:cNvSpPr>
          <p:nvPr/>
        </p:nvSpPr>
        <p:spPr bwMode="auto">
          <a:xfrm>
            <a:off x="1828800" y="1600200"/>
            <a:ext cx="7162800" cy="46482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463550" marR="0" lvl="0" indent="-463550" defTabSz="914400" latinLnBrk="0">
              <a:lnSpc>
                <a:spcPct val="90000"/>
              </a:lnSpc>
              <a:spcBef>
                <a:spcPct val="20000"/>
              </a:spcBef>
              <a:buClr>
                <a:schemeClr val="accent6">
                  <a:lumMod val="40000"/>
                  <a:lumOff val="60000"/>
                </a:schemeClr>
              </a:buClr>
              <a:buSzPct val="105000"/>
              <a:buFont typeface="+mj-lt"/>
              <a:buAutoNum type="alphaUcPeriod" startAt="2"/>
              <a:tabLst/>
              <a:defRPr/>
            </a:pPr>
            <a:r>
              <a:rPr lang="en-US" sz="3200" b="1" dirty="0">
                <a:solidFill>
                  <a:srgbClr val="66FFCC"/>
                </a:solidFill>
                <a:effectLst>
                  <a:outerShdw blurRad="38100" dist="38100" dir="2700000" algn="tl">
                    <a:srgbClr val="000000">
                      <a:alpha val="43137"/>
                    </a:srgbClr>
                  </a:outerShdw>
                </a:effectLst>
                <a:latin typeface="Calibri" pitchFamily="34" charset="0"/>
                <a:cs typeface="Calibri" pitchFamily="34" charset="0"/>
              </a:rPr>
              <a:t>In Christ </a:t>
            </a:r>
            <a:r>
              <a:rPr lang="en-US" sz="32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Risen</a:t>
            </a:r>
          </a:p>
          <a:p>
            <a:pPr marL="915988" indent="-452438" algn="just" eaLnBrk="0" hangingPunct="0">
              <a:spcBef>
                <a:spcPts val="0"/>
              </a:spcBef>
              <a:spcAft>
                <a:spcPts val="600"/>
              </a:spcAft>
              <a:buClr>
                <a:schemeClr val="accent6">
                  <a:lumMod val="40000"/>
                  <a:lumOff val="60000"/>
                </a:schemeClr>
              </a:buClr>
              <a:buSzPct val="100000"/>
              <a:buFont typeface="Symbol" pitchFamily="18" charset="2"/>
              <a:buChar cha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From our foundational vantage point of </a:t>
            </a: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resurrection in Christ</a:t>
            </a:r>
            <a:r>
              <a:rPr lang="en-US" sz="28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we can now consider the following:</a:t>
            </a:r>
          </a:p>
          <a:p>
            <a:pPr marL="1257300" lvl="2" indent="-342900" algn="just">
              <a:spcBef>
                <a:spcPts val="0"/>
              </a:spcBef>
              <a:spcAft>
                <a:spcPts val="600"/>
              </a:spcAft>
              <a:buClr>
                <a:schemeClr val="accent6">
                  <a:lumMod val="40000"/>
                  <a:lumOff val="60000"/>
                </a:schemeClr>
              </a:buClr>
              <a:buFont typeface="Calibri" pitchFamily="34" charset="0"/>
              <a:buChar cha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a:t>
            </a:r>
            <a:r>
              <a:rPr lang="en-US" sz="28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New Position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of Life – (</a:t>
            </a:r>
            <a:r>
              <a:rPr lang="en-US" sz="2800" b="1" dirty="0">
                <a:solidFill>
                  <a:srgbClr val="FF99FF"/>
                </a:solidFill>
                <a:effectLst>
                  <a:outerShdw blurRad="38100" dist="38100" dir="2700000" algn="tl">
                    <a:srgbClr val="000000">
                      <a:alpha val="43137"/>
                    </a:srgbClr>
                  </a:outerShdw>
                </a:effectLst>
                <a:latin typeface="Calibri" pitchFamily="34" charset="0"/>
                <a:cs typeface="Calibri" pitchFamily="34" charset="0"/>
              </a:rPr>
              <a:t>Christ – source</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a:t>
            </a:r>
          </a:p>
          <a:p>
            <a:pPr marL="1257300" lvl="2" indent="-342900" algn="just">
              <a:spcBef>
                <a:spcPts val="0"/>
              </a:spcBef>
              <a:spcAft>
                <a:spcPts val="600"/>
              </a:spcAft>
              <a:buClr>
                <a:schemeClr val="accent6">
                  <a:lumMod val="40000"/>
                  <a:lumOff val="60000"/>
                </a:schemeClr>
              </a:buClr>
              <a:buFont typeface="Calibri" pitchFamily="34" charset="0"/>
              <a:buChar cha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a:t>
            </a:r>
            <a:r>
              <a:rPr lang="en-US" sz="28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New Nature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of Righteousness – (</a:t>
            </a:r>
            <a:r>
              <a:rPr lang="en-US" sz="2800" b="1" dirty="0">
                <a:solidFill>
                  <a:srgbClr val="FF99FF"/>
                </a:solidFill>
                <a:effectLst>
                  <a:outerShdw blurRad="38100" dist="38100" dir="2700000" algn="tl">
                    <a:srgbClr val="000000">
                      <a:alpha val="43137"/>
                    </a:srgbClr>
                  </a:outerShdw>
                </a:effectLst>
                <a:latin typeface="Calibri" pitchFamily="34" charset="0"/>
                <a:cs typeface="Calibri" pitchFamily="34" charset="0"/>
              </a:rPr>
              <a:t>Christ – nature</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and </a:t>
            </a:r>
          </a:p>
          <a:p>
            <a:pPr marL="1257300" lvl="2" indent="-342900" algn="just">
              <a:spcBef>
                <a:spcPts val="0"/>
              </a:spcBef>
              <a:spcAft>
                <a:spcPts val="600"/>
              </a:spcAft>
              <a:buClr>
                <a:schemeClr val="accent6">
                  <a:lumMod val="40000"/>
                  <a:lumOff val="60000"/>
                </a:schemeClr>
              </a:buClr>
              <a:buFont typeface="Calibri" pitchFamily="34" charset="0"/>
              <a:buChar cha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a:t>
            </a:r>
            <a:r>
              <a:rPr lang="en-US" sz="28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800" b="1" dirty="0">
                <a:solidFill>
                  <a:srgbClr val="FFFF66"/>
                </a:solidFill>
                <a:effectLst>
                  <a:outerShdw blurRad="38100" dist="38100" dir="2700000" algn="tl">
                    <a:srgbClr val="000000">
                      <a:alpha val="43137"/>
                    </a:srgbClr>
                  </a:outerShdw>
                </a:effectLst>
                <a:latin typeface="Calibri" pitchFamily="34" charset="0"/>
                <a:cs typeface="Calibri" pitchFamily="34" charset="0"/>
              </a:rPr>
              <a:t>New Walk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of Fruitfulness – (</a:t>
            </a:r>
            <a:r>
              <a:rPr lang="en-US" sz="2800" b="1" dirty="0">
                <a:solidFill>
                  <a:srgbClr val="FF99FF"/>
                </a:solidFill>
                <a:effectLst>
                  <a:outerShdw blurRad="38100" dist="38100" dir="2700000" algn="tl">
                    <a:srgbClr val="000000">
                      <a:alpha val="43137"/>
                    </a:srgbClr>
                  </a:outerShdw>
                </a:effectLst>
                <a:latin typeface="Calibri" pitchFamily="34" charset="0"/>
                <a:cs typeface="Calibri" pitchFamily="34" charset="0"/>
              </a:rPr>
              <a:t>Christ –  practice</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a:t>
            </a:r>
          </a:p>
        </p:txBody>
      </p:sp>
      <p:sp>
        <p:nvSpPr>
          <p:cNvPr id="15" name="TextBox 14"/>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6"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7" name="Picture 2" descr="http://1.bp.blogspot.com/_Ht4G15j2YjI/SdA5W_9rj4I/AAAAAAAAIeY/ZKAdEYm6mO8/s320/Jesus-Resurrection-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2895600"/>
            <a:ext cx="1828801" cy="2171702"/>
          </a:xfrm>
          <a:prstGeom prst="rect">
            <a:avLst/>
          </a:prstGeom>
          <a:noFill/>
        </p:spPr>
      </p:pic>
      <p:sp>
        <p:nvSpPr>
          <p:cNvPr id="9"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sp>
        <p:nvSpPr>
          <p:cNvPr id="27651" name="Rectangle 3"/>
          <p:cNvSpPr>
            <a:spLocks noGrp="1" noChangeArrowheads="1"/>
          </p:cNvSpPr>
          <p:nvPr>
            <p:ph type="body" idx="1"/>
          </p:nvPr>
        </p:nvSpPr>
        <p:spPr>
          <a:xfrm>
            <a:off x="1828800" y="1600200"/>
            <a:ext cx="7162800" cy="3962400"/>
          </a:xfrm>
        </p:spPr>
        <p:txBody>
          <a:bodyPr/>
          <a:lstStyle/>
          <a:p>
            <a:pPr marL="463550" indent="-463550" eaLnBrk="1" hangingPunct="1">
              <a:lnSpc>
                <a:spcPct val="90000"/>
              </a:lnSpc>
              <a:buClr>
                <a:schemeClr val="accent6">
                  <a:lumMod val="40000"/>
                  <a:lumOff val="60000"/>
                </a:schemeClr>
              </a:buClr>
              <a:buSzPct val="105000"/>
              <a:buFont typeface="+mj-lt"/>
              <a:buAutoNum type="alphaUcPeriod" startAt="3"/>
              <a:defRPr/>
            </a:pPr>
            <a:r>
              <a:rPr lang="en-US" b="1" kern="1200"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b="1" kern="12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New Position of Life</a:t>
            </a:r>
          </a:p>
          <a:p>
            <a:pPr marL="915988" indent="-452438" algn="just">
              <a:spcBef>
                <a:spcPts val="600"/>
              </a:spcBef>
              <a:spcAft>
                <a:spcPts val="600"/>
              </a:spcAft>
              <a:buClr>
                <a:schemeClr val="accent6">
                  <a:lumMod val="40000"/>
                  <a:lumOff val="60000"/>
                </a:schemeClr>
              </a:buClr>
              <a:buSzPct val="100000"/>
            </a:pP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In our old position in the first Adam, we were rendered </a:t>
            </a:r>
            <a:r>
              <a:rPr lang="en-US" sz="2800" b="1" i="1" kern="1200" dirty="0">
                <a:solidFill>
                  <a:srgbClr val="FF99FF"/>
                </a:solidFill>
                <a:effectLst>
                  <a:outerShdw blurRad="38100" dist="38100" dir="2700000" algn="tl">
                    <a:srgbClr val="000000">
                      <a:alpha val="43137"/>
                    </a:srgbClr>
                  </a:outerShdw>
                </a:effectLst>
                <a:latin typeface="Calibri" pitchFamily="34" charset="0"/>
                <a:cs typeface="Calibri" pitchFamily="34" charset="0"/>
              </a:rPr>
              <a:t>dead to God and alive unto sin</a:t>
            </a: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 We stood condemned before a righteous, holy, Judge. </a:t>
            </a:r>
          </a:p>
          <a:p>
            <a:pPr marL="915988" indent="-452438" algn="just">
              <a:spcBef>
                <a:spcPts val="600"/>
              </a:spcBef>
              <a:spcAft>
                <a:spcPts val="600"/>
              </a:spcAft>
              <a:buClr>
                <a:schemeClr val="accent6">
                  <a:lumMod val="40000"/>
                  <a:lumOff val="60000"/>
                </a:schemeClr>
              </a:buClr>
              <a:buSzPct val="100000"/>
            </a:pP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BUT, our new position in the risen Last Adam renders us </a:t>
            </a:r>
            <a:r>
              <a:rPr lang="en-US" sz="2800" b="1" i="1" dirty="0">
                <a:solidFill>
                  <a:srgbClr val="FFFF66"/>
                </a:solidFill>
                <a:latin typeface="Calibri" pitchFamily="34" charset="0"/>
                <a:cs typeface="Calibri" pitchFamily="34" charset="0"/>
              </a:rPr>
              <a:t>alive unto God and dead unto sin</a:t>
            </a: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 Because:</a:t>
            </a:r>
          </a:p>
        </p:txBody>
      </p:sp>
      <p:pic>
        <p:nvPicPr>
          <p:cNvPr id="9225" name="Picture 9" descr="http://th674.photobucket.com/albums/vv110/zcry/faith/th_throne1.jpg">
            <a:hlinkClick r:id="rId3"/>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95598"/>
            <a:ext cx="1828800" cy="2438402"/>
          </a:xfrm>
          <a:prstGeom prst="rect">
            <a:avLst/>
          </a:prstGeom>
          <a:noFill/>
        </p:spPr>
      </p:pic>
      <p:pic>
        <p:nvPicPr>
          <p:cNvPr id="14" name="Picture 2" descr="http://photos1.fotosearch.com/bthumb/PTC/PTC002/070910.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8"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9225" name="Picture 9" descr="http://th674.photobucket.com/albums/vv110/zcry/faith/th_throne1.jpg">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2895598"/>
            <a:ext cx="1828800" cy="2438402"/>
          </a:xfrm>
          <a:prstGeom prst="rect">
            <a:avLst/>
          </a:prstGeom>
          <a:noFill/>
        </p:spPr>
      </p:pic>
      <p:pic>
        <p:nvPicPr>
          <p:cNvPr id="14" name="Picture 2" descr="http://photos1.fotosearch.com/bthumb/PTC/PTC002/070910.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1981200" y="152400"/>
            <a:ext cx="7010400" cy="4503284"/>
          </a:xfrm>
          <a:prstGeom prst="rect">
            <a:avLst/>
          </a:prstGeom>
          <a:noFill/>
          <a:ln>
            <a:noFill/>
          </a:ln>
        </p:spPr>
        <p:txBody>
          <a:bodyPr wrap="square">
            <a:spAutoFit/>
          </a:bodyPr>
          <a:lstStyle/>
          <a:p>
            <a:pPr marL="0" marR="0" algn="ctr">
              <a:lnSpc>
                <a:spcPct val="115000"/>
              </a:lnSpc>
              <a:spcBef>
                <a:spcPts val="0"/>
              </a:spcBef>
              <a:spcAft>
                <a:spcPts val="1000"/>
              </a:spcAft>
            </a:pPr>
            <a:r>
              <a:rPr lang="en-US" sz="3200" b="1" dirty="0">
                <a:solidFill>
                  <a:schemeClr val="tx1">
                    <a:lumMod val="10000"/>
                  </a:schemeClr>
                </a:solidFill>
                <a:latin typeface="Calibri" panose="020F0502020204030204" pitchFamily="34" charset="0"/>
              </a:rPr>
              <a:t>Colossians 3:1–3</a:t>
            </a:r>
          </a:p>
          <a:p>
            <a:pPr marL="0" marR="0" algn="just">
              <a:lnSpc>
                <a:spcPct val="115000"/>
              </a:lnSpc>
              <a:spcBef>
                <a:spcPts val="0"/>
              </a:spcBef>
              <a:spcAft>
                <a:spcPts val="1000"/>
              </a:spcAft>
            </a:pPr>
            <a:r>
              <a:rPr lang="en-US" sz="3000" baseline="30000" dirty="0">
                <a:solidFill>
                  <a:schemeClr val="tx1">
                    <a:lumMod val="10000"/>
                  </a:schemeClr>
                </a:solidFill>
                <a:latin typeface="Calibri" panose="020F0502020204030204" pitchFamily="34" charset="0"/>
              </a:rPr>
              <a:t>1</a:t>
            </a:r>
            <a:r>
              <a:rPr lang="en-US" sz="3000" dirty="0">
                <a:solidFill>
                  <a:schemeClr val="tx1">
                    <a:lumMod val="10000"/>
                  </a:schemeClr>
                </a:solidFill>
                <a:latin typeface="Calibri" panose="020F0502020204030204" pitchFamily="34" charset="0"/>
              </a:rPr>
              <a:t>Therefore [*since] </a:t>
            </a:r>
            <a:r>
              <a:rPr lang="en-US" sz="3000" b="1" u="sng" dirty="0">
                <a:solidFill>
                  <a:schemeClr val="tx1">
                    <a:lumMod val="10000"/>
                  </a:schemeClr>
                </a:solidFill>
                <a:latin typeface="Calibri" panose="020F0502020204030204" pitchFamily="34" charset="0"/>
              </a:rPr>
              <a:t>you have been raised up </a:t>
            </a:r>
            <a:r>
              <a:rPr lang="en-US" sz="3000" b="1" u="sng" dirty="0">
                <a:solidFill>
                  <a:srgbClr val="0000CC"/>
                </a:solidFill>
                <a:latin typeface="Calibri" panose="020F0502020204030204" pitchFamily="34" charset="0"/>
              </a:rPr>
              <a:t>with Christ</a:t>
            </a:r>
            <a:r>
              <a:rPr lang="en-US" sz="3000" dirty="0">
                <a:solidFill>
                  <a:schemeClr val="tx1">
                    <a:lumMod val="10000"/>
                  </a:schemeClr>
                </a:solidFill>
                <a:latin typeface="Calibri" panose="020F0502020204030204" pitchFamily="34" charset="0"/>
              </a:rPr>
              <a:t>, keep seeking the things above, where Christ is, seated at the right hand of God. </a:t>
            </a:r>
            <a:r>
              <a:rPr lang="en-US" sz="3000" baseline="30000" dirty="0">
                <a:solidFill>
                  <a:schemeClr val="tx1">
                    <a:lumMod val="10000"/>
                  </a:schemeClr>
                </a:solidFill>
                <a:latin typeface="Calibri" panose="020F0502020204030204" pitchFamily="34" charset="0"/>
              </a:rPr>
              <a:t>2</a:t>
            </a:r>
            <a:r>
              <a:rPr lang="en-US" sz="3000" dirty="0">
                <a:solidFill>
                  <a:schemeClr val="tx1">
                    <a:lumMod val="10000"/>
                  </a:schemeClr>
                </a:solidFill>
                <a:latin typeface="Calibri" panose="020F0502020204030204" pitchFamily="34" charset="0"/>
              </a:rPr>
              <a:t>Set your mind on the things above, not on the things that are on earth. </a:t>
            </a:r>
            <a:r>
              <a:rPr lang="en-US" sz="3000" baseline="30000" dirty="0">
                <a:solidFill>
                  <a:schemeClr val="tx1">
                    <a:lumMod val="10000"/>
                  </a:schemeClr>
                </a:solidFill>
                <a:latin typeface="Calibri" panose="020F0502020204030204" pitchFamily="34" charset="0"/>
              </a:rPr>
              <a:t>3</a:t>
            </a:r>
            <a:r>
              <a:rPr lang="en-US" sz="3000" dirty="0">
                <a:solidFill>
                  <a:schemeClr val="tx1">
                    <a:lumMod val="10000"/>
                  </a:schemeClr>
                </a:solidFill>
                <a:latin typeface="Calibri" panose="020F0502020204030204" pitchFamily="34" charset="0"/>
              </a:rPr>
              <a:t>For </a:t>
            </a:r>
            <a:r>
              <a:rPr lang="en-US" sz="3000" b="1" u="sng" dirty="0">
                <a:solidFill>
                  <a:schemeClr val="tx1">
                    <a:lumMod val="10000"/>
                  </a:schemeClr>
                </a:solidFill>
                <a:latin typeface="Calibri" panose="020F0502020204030204" pitchFamily="34" charset="0"/>
              </a:rPr>
              <a:t>you have died</a:t>
            </a:r>
            <a:r>
              <a:rPr lang="en-US" sz="3000" b="1" dirty="0">
                <a:solidFill>
                  <a:schemeClr val="tx1">
                    <a:lumMod val="10000"/>
                  </a:schemeClr>
                </a:solidFill>
                <a:latin typeface="Calibri" panose="020F0502020204030204" pitchFamily="34" charset="0"/>
              </a:rPr>
              <a:t> </a:t>
            </a:r>
            <a:r>
              <a:rPr lang="en-US" sz="3000" dirty="0">
                <a:solidFill>
                  <a:schemeClr val="tx1">
                    <a:lumMod val="10000"/>
                  </a:schemeClr>
                </a:solidFill>
                <a:latin typeface="Calibri" panose="020F0502020204030204" pitchFamily="34" charset="0"/>
              </a:rPr>
              <a:t>and your [resurrection] life is hidden </a:t>
            </a:r>
            <a:r>
              <a:rPr lang="en-US" sz="3000" b="1" u="sng" dirty="0">
                <a:solidFill>
                  <a:srgbClr val="0000CC"/>
                </a:solidFill>
                <a:latin typeface="Calibri" panose="020F0502020204030204" pitchFamily="34" charset="0"/>
              </a:rPr>
              <a:t>with Christ</a:t>
            </a:r>
            <a:r>
              <a:rPr lang="en-US" sz="3000" dirty="0">
                <a:solidFill>
                  <a:schemeClr val="tx1">
                    <a:lumMod val="10000"/>
                  </a:schemeClr>
                </a:solidFill>
                <a:latin typeface="Calibri" panose="020F0502020204030204" pitchFamily="34" charset="0"/>
              </a:rPr>
              <a:t> in God. (NASB95) </a:t>
            </a:r>
            <a:endParaRPr lang="en-US" sz="3000" dirty="0">
              <a:solidFill>
                <a:schemeClr val="tx1">
                  <a:lumMod val="10000"/>
                </a:schemeClr>
              </a:solidFill>
              <a:effectLst/>
              <a:latin typeface="Calibri" panose="020F0502020204030204" pitchFamily="34" charset="0"/>
            </a:endParaRPr>
          </a:p>
        </p:txBody>
      </p:sp>
    </p:spTree>
    <p:extLst>
      <p:ext uri="{BB962C8B-B14F-4D97-AF65-F5344CB8AC3E}">
        <p14:creationId xmlns:p14="http://schemas.microsoft.com/office/powerpoint/2010/main" val="2390640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5000" y="76200"/>
            <a:ext cx="7162800" cy="319087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9225" name="Picture 9" descr="http://th674.photobucket.com/albums/vv110/zcry/faith/th_throne1.jpg">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2895598"/>
            <a:ext cx="1828800" cy="2438402"/>
          </a:xfrm>
          <a:prstGeom prst="rect">
            <a:avLst/>
          </a:prstGeom>
          <a:noFill/>
        </p:spPr>
      </p:pic>
      <p:pic>
        <p:nvPicPr>
          <p:cNvPr id="14" name="Picture 2" descr="http://photos1.fotosearch.com/bthumb/PTC/PTC002/070910.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1981200" y="132489"/>
            <a:ext cx="7010400" cy="1848711"/>
          </a:xfrm>
          <a:prstGeom prst="rect">
            <a:avLst/>
          </a:prstGeom>
          <a:noFill/>
          <a:ln>
            <a:noFill/>
          </a:ln>
        </p:spPr>
        <p:txBody>
          <a:bodyPr wrap="square">
            <a:spAutoFit/>
          </a:bodyPr>
          <a:lstStyle/>
          <a:p>
            <a:pPr marL="0" marR="0" algn="ctr">
              <a:lnSpc>
                <a:spcPct val="115000"/>
              </a:lnSpc>
              <a:spcBef>
                <a:spcPts val="0"/>
              </a:spcBef>
              <a:spcAft>
                <a:spcPts val="1000"/>
              </a:spcAft>
            </a:pPr>
            <a:r>
              <a:rPr lang="en-US" sz="3200" b="1" dirty="0">
                <a:solidFill>
                  <a:schemeClr val="tx1">
                    <a:lumMod val="10000"/>
                  </a:schemeClr>
                </a:solidFill>
                <a:latin typeface="Calibri" panose="020F0502020204030204" pitchFamily="34" charset="0"/>
              </a:rPr>
              <a:t>Colossians 3:1–3</a:t>
            </a:r>
          </a:p>
          <a:p>
            <a:pPr marL="0" marR="0" algn="just">
              <a:lnSpc>
                <a:spcPct val="115000"/>
              </a:lnSpc>
              <a:spcBef>
                <a:spcPts val="0"/>
              </a:spcBef>
              <a:spcAft>
                <a:spcPts val="1000"/>
              </a:spcAft>
            </a:pPr>
            <a:r>
              <a:rPr lang="en-US" sz="3000" baseline="30000" dirty="0">
                <a:solidFill>
                  <a:schemeClr val="tx1">
                    <a:lumMod val="10000"/>
                  </a:schemeClr>
                </a:solidFill>
                <a:latin typeface="Calibri" panose="020F0502020204030204" pitchFamily="34" charset="0"/>
              </a:rPr>
              <a:t>1</a:t>
            </a:r>
            <a:r>
              <a:rPr lang="en-US" sz="3000" dirty="0">
                <a:solidFill>
                  <a:schemeClr val="tx1">
                    <a:lumMod val="10000"/>
                  </a:schemeClr>
                </a:solidFill>
                <a:latin typeface="Calibri" panose="020F0502020204030204" pitchFamily="34" charset="0"/>
              </a:rPr>
              <a:t>Therefore [*since] </a:t>
            </a:r>
            <a:r>
              <a:rPr lang="en-US" sz="3000" b="1" u="sng" dirty="0">
                <a:solidFill>
                  <a:schemeClr val="tx1">
                    <a:lumMod val="10000"/>
                  </a:schemeClr>
                </a:solidFill>
                <a:latin typeface="Calibri" panose="020F0502020204030204" pitchFamily="34" charset="0"/>
              </a:rPr>
              <a:t>you have been raised up </a:t>
            </a:r>
            <a:r>
              <a:rPr lang="en-US" sz="3000" b="1" u="sng" dirty="0">
                <a:solidFill>
                  <a:srgbClr val="0000CC"/>
                </a:solidFill>
                <a:latin typeface="Calibri" panose="020F0502020204030204" pitchFamily="34" charset="0"/>
              </a:rPr>
              <a:t>with Christ</a:t>
            </a:r>
            <a:r>
              <a:rPr lang="en-US" sz="3000" dirty="0">
                <a:solidFill>
                  <a:schemeClr val="tx1">
                    <a:lumMod val="10000"/>
                  </a:schemeClr>
                </a:solidFill>
                <a:latin typeface="Calibri" panose="020F0502020204030204" pitchFamily="34" charset="0"/>
              </a:rPr>
              <a:t>,…</a:t>
            </a:r>
            <a:endParaRPr lang="en-US" sz="3000" dirty="0">
              <a:solidFill>
                <a:schemeClr val="tx1">
                  <a:lumMod val="10000"/>
                </a:schemeClr>
              </a:solidFill>
              <a:effectLst/>
              <a:latin typeface="Calibri" panose="020F0502020204030204" pitchFamily="34" charset="0"/>
            </a:endParaRPr>
          </a:p>
        </p:txBody>
      </p:sp>
      <p:sp>
        <p:nvSpPr>
          <p:cNvPr id="8" name="Rectangle 7"/>
          <p:cNvSpPr/>
          <p:nvPr/>
        </p:nvSpPr>
        <p:spPr>
          <a:xfrm>
            <a:off x="2057400" y="3504724"/>
            <a:ext cx="6904338" cy="3200876"/>
          </a:xfrm>
          <a:prstGeom prst="rect">
            <a:avLst/>
          </a:prstGeom>
        </p:spPr>
        <p:txBody>
          <a:bodyPr wrap="square">
            <a:spAutoFit/>
          </a:bodyPr>
          <a:lstStyle/>
          <a:p>
            <a:pPr algn="just">
              <a:spcBef>
                <a:spcPts val="600"/>
              </a:spcBef>
              <a:spcAft>
                <a:spcPts val="600"/>
              </a:spcAft>
            </a:pPr>
            <a:r>
              <a:rPr lang="en-US" sz="2600" b="1" dirty="0">
                <a:solidFill>
                  <a:srgbClr val="F8F8F8"/>
                </a:solidFill>
                <a:latin typeface="Calibri" pitchFamily="34" charset="0"/>
                <a:cs typeface="Calibri" pitchFamily="34" charset="0"/>
              </a:rPr>
              <a:t>*1</a:t>
            </a:r>
            <a:r>
              <a:rPr lang="en-US" sz="2600" b="1" baseline="30000" dirty="0">
                <a:solidFill>
                  <a:srgbClr val="F8F8F8"/>
                </a:solidFill>
                <a:latin typeface="Calibri" pitchFamily="34" charset="0"/>
                <a:cs typeface="Calibri" pitchFamily="34" charset="0"/>
              </a:rPr>
              <a:t>st</a:t>
            </a:r>
            <a:r>
              <a:rPr lang="en-US" sz="2600" b="1" dirty="0">
                <a:solidFill>
                  <a:srgbClr val="F8F8F8"/>
                </a:solidFill>
                <a:latin typeface="Calibri" pitchFamily="34" charset="0"/>
                <a:cs typeface="Calibri" pitchFamily="34" charset="0"/>
              </a:rPr>
              <a:t> Class Condition – </a:t>
            </a:r>
            <a:r>
              <a:rPr lang="en-US" sz="2600" dirty="0">
                <a:solidFill>
                  <a:srgbClr val="F8F8F8"/>
                </a:solidFill>
                <a:latin typeface="Calibri" panose="020F0502020204030204" pitchFamily="34" charset="0"/>
              </a:rPr>
              <a:t>The first class condition indicates </a:t>
            </a:r>
            <a:r>
              <a:rPr lang="en-US" sz="2600" b="1" i="1" dirty="0">
                <a:solidFill>
                  <a:srgbClr val="F8F8F8"/>
                </a:solidFill>
                <a:latin typeface="Calibri" panose="020F0502020204030204" pitchFamily="34" charset="0"/>
              </a:rPr>
              <a:t>the assumption of truth for the sake of argument</a:t>
            </a:r>
            <a:r>
              <a:rPr lang="en-US" sz="2600" i="1" dirty="0">
                <a:solidFill>
                  <a:srgbClr val="F8F8F8"/>
                </a:solidFill>
                <a:latin typeface="Calibri" panose="020F0502020204030204" pitchFamily="34" charset="0"/>
              </a:rPr>
              <a:t>. </a:t>
            </a:r>
            <a:r>
              <a:rPr lang="en-US" sz="2600" dirty="0">
                <a:solidFill>
                  <a:srgbClr val="F8F8F8"/>
                </a:solidFill>
                <a:latin typeface="Calibri" panose="020F0502020204030204" pitchFamily="34" charset="0"/>
              </a:rPr>
              <a:t>The normal idea, then, is </a:t>
            </a:r>
            <a:r>
              <a:rPr lang="en-US" sz="2600" i="1" dirty="0">
                <a:solidFill>
                  <a:srgbClr val="F8F8F8"/>
                </a:solidFill>
                <a:latin typeface="Calibri" panose="020F0502020204030204" pitchFamily="34" charset="0"/>
              </a:rPr>
              <a:t>if—and let us assume that this is true for the sake of argument—then.… </a:t>
            </a:r>
            <a:r>
              <a:rPr lang="en-US" sz="2600" b="1" dirty="0">
                <a:solidFill>
                  <a:srgbClr val="F8F8F8"/>
                </a:solidFill>
                <a:latin typeface="Calibri" panose="020F0502020204030204" pitchFamily="34" charset="0"/>
              </a:rPr>
              <a:t>This is a frequent conditional clause, occurring about 300 times in the NT. </a:t>
            </a:r>
          </a:p>
          <a:p>
            <a:pPr algn="ctr">
              <a:spcBef>
                <a:spcPts val="600"/>
              </a:spcBef>
              <a:spcAft>
                <a:spcPts val="600"/>
              </a:spcAft>
            </a:pPr>
            <a:r>
              <a:rPr lang="en-US" sz="1800" dirty="0">
                <a:solidFill>
                  <a:srgbClr val="F8F8F8"/>
                </a:solidFill>
                <a:latin typeface="Calibri" pitchFamily="34" charset="0"/>
                <a:cs typeface="Calibri" pitchFamily="34" charset="0"/>
              </a:rPr>
              <a:t>Wallace, D. B. (1996). Greek Grammar beyond the Basics: An Exegetical Syntax of the New Testament (p. 690). Grand Rapids, MI: Zondervan.</a:t>
            </a:r>
          </a:p>
        </p:txBody>
      </p:sp>
    </p:spTree>
    <p:extLst>
      <p:ext uri="{BB962C8B-B14F-4D97-AF65-F5344CB8AC3E}">
        <p14:creationId xmlns:p14="http://schemas.microsoft.com/office/powerpoint/2010/main" val="2794507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828800" y="1600200"/>
            <a:ext cx="7239000" cy="2819400"/>
          </a:xfrm>
        </p:spPr>
        <p:txBody>
          <a:bodyPr/>
          <a:lstStyle/>
          <a:p>
            <a:pPr marL="463550" indent="-463550" eaLnBrk="1" hangingPunct="1">
              <a:lnSpc>
                <a:spcPct val="90000"/>
              </a:lnSpc>
              <a:buClr>
                <a:schemeClr val="accent6">
                  <a:lumMod val="40000"/>
                  <a:lumOff val="60000"/>
                </a:schemeClr>
              </a:buClr>
              <a:buSzPct val="105000"/>
              <a:buFont typeface="+mj-lt"/>
              <a:buAutoNum type="alphaUcPeriod" startAt="3"/>
              <a:defRPr/>
            </a:pPr>
            <a:r>
              <a:rPr lang="en-US" b="1" kern="1200"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b="1" kern="1200" dirty="0">
                <a:solidFill>
                  <a:schemeClr val="bg1">
                    <a:lumMod val="20000"/>
                    <a:lumOff val="80000"/>
                  </a:schemeClr>
                </a:solidFill>
                <a:latin typeface="Calibri" pitchFamily="34" charset="0"/>
                <a:cs typeface="Calibri" pitchFamily="34" charset="0"/>
              </a:rPr>
              <a:t> </a:t>
            </a:r>
            <a:r>
              <a:rPr lang="en-US"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New Position of Life</a:t>
            </a:r>
          </a:p>
          <a:p>
            <a:pPr marL="915988" indent="-452438" algn="just">
              <a:spcBef>
                <a:spcPts val="600"/>
              </a:spcBef>
              <a:spcAft>
                <a:spcPts val="600"/>
              </a:spcAft>
              <a:buClr>
                <a:schemeClr val="accent6">
                  <a:lumMod val="40000"/>
                  <a:lumOff val="60000"/>
                </a:schemeClr>
              </a:buClr>
              <a:buSzPct val="100000"/>
            </a:pPr>
            <a:r>
              <a:rPr lang="en-US" sz="2800" b="1" i="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When we were “in Adam”</a:t>
            </a:r>
            <a:r>
              <a:rPr lang="en-US" sz="2800" b="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 God was our JUDGE</a:t>
            </a: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 but now, by means of His Son’s death and resurrection </a:t>
            </a:r>
            <a:r>
              <a:rPr lang="en-US" sz="2800" b="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He is free to be our FATHER and we are free to be His SONS</a:t>
            </a:r>
            <a:r>
              <a:rPr lang="en-US" sz="2800" b="1" kern="12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a:t>
            </a:r>
          </a:p>
        </p:txBody>
      </p:sp>
      <p:sp>
        <p:nvSpPr>
          <p:cNvPr id="15" name="TextBox 14"/>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6"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7" name="Picture 9" descr="http://th674.photobucket.com/albums/vv110/zcry/faith/th_throne1.jpg">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2895598"/>
            <a:ext cx="1828800" cy="2438402"/>
          </a:xfrm>
          <a:prstGeom prst="rect">
            <a:avLst/>
          </a:prstGeom>
          <a:noFill/>
        </p:spPr>
      </p:pic>
      <p:sp>
        <p:nvSpPr>
          <p:cNvPr id="10"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5" name="TextBox 14"/>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6"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7" name="Picture 9" descr="http://th674.photobucket.com/albums/vv110/zcry/faith/th_throne1.jpg">
            <a:hlinkClick r:id="rId5"/>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0" y="2895598"/>
            <a:ext cx="1828800" cy="2438402"/>
          </a:xfrm>
          <a:prstGeom prst="rect">
            <a:avLst/>
          </a:prstGeom>
          <a:noFill/>
        </p:spPr>
      </p:pic>
      <p:sp>
        <p:nvSpPr>
          <p:cNvPr id="2" name="Rectangle 1"/>
          <p:cNvSpPr/>
          <p:nvPr/>
        </p:nvSpPr>
        <p:spPr>
          <a:xfrm>
            <a:off x="2171700" y="2743200"/>
            <a:ext cx="6629399" cy="1154162"/>
          </a:xfrm>
          <a:prstGeom prst="rect">
            <a:avLst/>
          </a:prstGeom>
          <a:noFill/>
          <a:ln>
            <a:noFill/>
          </a:ln>
        </p:spPr>
        <p:txBody>
          <a:bodyPr wrap="square">
            <a:spAutoFit/>
          </a:bodyPr>
          <a:lstStyle/>
          <a:p>
            <a:pPr marL="4763" indent="-1588" algn="ctr" eaLnBrk="0" hangingPunct="0">
              <a:spcBef>
                <a:spcPts val="0"/>
              </a:spcBef>
              <a:spcAft>
                <a:spcPts val="600"/>
              </a:spcAft>
              <a:buClr>
                <a:srgbClr val="5C00B9">
                  <a:lumMod val="40000"/>
                  <a:lumOff val="60000"/>
                </a:srgbClr>
              </a:buClr>
              <a:buSzPct val="100000"/>
            </a:pPr>
            <a:r>
              <a:rPr lang="en-US" sz="3200" b="1" dirty="0">
                <a:solidFill>
                  <a:srgbClr val="080808"/>
                </a:solidFill>
                <a:latin typeface="Calibri" pitchFamily="34" charset="0"/>
                <a:cs typeface="Calibri" pitchFamily="34" charset="0"/>
              </a:rPr>
              <a:t>1 John 3:2 </a:t>
            </a:r>
          </a:p>
          <a:p>
            <a:pPr marL="4763" lvl="0" indent="-1588" algn="just" eaLnBrk="0" hangingPunct="0">
              <a:spcBef>
                <a:spcPts val="0"/>
              </a:spcBef>
              <a:spcAft>
                <a:spcPts val="600"/>
              </a:spcAft>
              <a:buClr>
                <a:srgbClr val="5C00B9">
                  <a:lumMod val="40000"/>
                  <a:lumOff val="60000"/>
                </a:srgbClr>
              </a:buClr>
              <a:buSzPct val="100000"/>
            </a:pPr>
            <a:r>
              <a:rPr lang="en-US" sz="3200" dirty="0">
                <a:solidFill>
                  <a:srgbClr val="080808"/>
                </a:solidFill>
                <a:latin typeface="Calibri" pitchFamily="34" charset="0"/>
                <a:cs typeface="Calibri" pitchFamily="34" charset="0"/>
              </a:rPr>
              <a:t>Beloved, </a:t>
            </a:r>
            <a:r>
              <a:rPr lang="en-US" sz="3200" b="1" u="sng" dirty="0">
                <a:solidFill>
                  <a:srgbClr val="080808"/>
                </a:solidFill>
                <a:latin typeface="Calibri" pitchFamily="34" charset="0"/>
                <a:cs typeface="Calibri" pitchFamily="34" charset="0"/>
              </a:rPr>
              <a:t>now</a:t>
            </a:r>
            <a:r>
              <a:rPr lang="en-US" sz="3200" dirty="0">
                <a:solidFill>
                  <a:srgbClr val="080808"/>
                </a:solidFill>
                <a:latin typeface="Calibri" pitchFamily="34" charset="0"/>
                <a:cs typeface="Calibri" pitchFamily="34" charset="0"/>
              </a:rPr>
              <a:t> we are children of God…</a:t>
            </a:r>
          </a:p>
        </p:txBody>
      </p:sp>
      <p:sp>
        <p:nvSpPr>
          <p:cNvPr id="8" name="Rectangle 7"/>
          <p:cNvSpPr/>
          <p:nvPr/>
        </p:nvSpPr>
        <p:spPr>
          <a:xfrm>
            <a:off x="1981200" y="152400"/>
            <a:ext cx="7010400" cy="2200602"/>
          </a:xfrm>
          <a:prstGeom prst="rect">
            <a:avLst/>
          </a:prstGeom>
          <a:noFill/>
          <a:ln>
            <a:noFill/>
          </a:ln>
        </p:spPr>
        <p:txBody>
          <a:bodyPr wrap="square">
            <a:spAutoFit/>
          </a:bodyPr>
          <a:lstStyle/>
          <a:p>
            <a:pPr marL="4763" indent="-1588" algn="ctr" eaLnBrk="0" hangingPunct="0">
              <a:spcBef>
                <a:spcPts val="0"/>
              </a:spcBef>
              <a:spcAft>
                <a:spcPts val="600"/>
              </a:spcAft>
              <a:buClr>
                <a:srgbClr val="5C00B9">
                  <a:lumMod val="40000"/>
                  <a:lumOff val="60000"/>
                </a:srgbClr>
              </a:buClr>
              <a:buSzPct val="100000"/>
            </a:pPr>
            <a:r>
              <a:rPr lang="en-US" sz="3600" b="1" dirty="0">
                <a:solidFill>
                  <a:srgbClr val="080808"/>
                </a:solidFill>
                <a:latin typeface="Calibri" pitchFamily="34" charset="0"/>
                <a:cs typeface="Calibri" pitchFamily="34" charset="0"/>
              </a:rPr>
              <a:t>Gal. 4:6</a:t>
            </a:r>
          </a:p>
          <a:p>
            <a:pPr marL="4763" lvl="0" indent="-1588" algn="just" eaLnBrk="0" hangingPunct="0">
              <a:spcBef>
                <a:spcPts val="0"/>
              </a:spcBef>
              <a:spcAft>
                <a:spcPts val="600"/>
              </a:spcAft>
              <a:buClr>
                <a:srgbClr val="5C00B9">
                  <a:lumMod val="40000"/>
                  <a:lumOff val="60000"/>
                </a:srgbClr>
              </a:buClr>
              <a:buSzPct val="100000"/>
            </a:pPr>
            <a:r>
              <a:rPr lang="en-US" sz="3200" dirty="0">
                <a:solidFill>
                  <a:srgbClr val="080808"/>
                </a:solidFill>
                <a:latin typeface="Calibri" pitchFamily="34" charset="0"/>
                <a:cs typeface="Calibri" pitchFamily="34" charset="0"/>
              </a:rPr>
              <a:t>And because </a:t>
            </a:r>
            <a:r>
              <a:rPr lang="en-US" sz="3200" b="1" u="sng" dirty="0">
                <a:solidFill>
                  <a:srgbClr val="080808"/>
                </a:solidFill>
                <a:latin typeface="Calibri" pitchFamily="34" charset="0"/>
                <a:cs typeface="Calibri" pitchFamily="34" charset="0"/>
              </a:rPr>
              <a:t>you are sons</a:t>
            </a:r>
            <a:r>
              <a:rPr lang="en-US" sz="3200" dirty="0">
                <a:solidFill>
                  <a:srgbClr val="080808"/>
                </a:solidFill>
                <a:latin typeface="Calibri" pitchFamily="34" charset="0"/>
                <a:cs typeface="Calibri" pitchFamily="34" charset="0"/>
              </a:rPr>
              <a:t>, God has sent forth the Spirit of His Son into your hearts, crying out, </a:t>
            </a:r>
            <a:r>
              <a:rPr lang="en-US" sz="3200" b="1" dirty="0">
                <a:solidFill>
                  <a:srgbClr val="080808"/>
                </a:solidFill>
                <a:latin typeface="Calibri" pitchFamily="34" charset="0"/>
                <a:cs typeface="Calibri" pitchFamily="34" charset="0"/>
              </a:rPr>
              <a:t>‘Abba, Father!’</a:t>
            </a:r>
          </a:p>
        </p:txBody>
      </p:sp>
    </p:spTree>
    <p:extLst>
      <p:ext uri="{BB962C8B-B14F-4D97-AF65-F5344CB8AC3E}">
        <p14:creationId xmlns:p14="http://schemas.microsoft.com/office/powerpoint/2010/main" val="2910049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828800" y="1600200"/>
            <a:ext cx="7162800" cy="2362200"/>
          </a:xfrm>
        </p:spPr>
        <p:txBody>
          <a:bodyPr/>
          <a:lstStyle/>
          <a:p>
            <a:pPr marL="463550" indent="-463550" algn="just" eaLnBrk="1" hangingPunct="1">
              <a:lnSpc>
                <a:spcPct val="90000"/>
              </a:lnSpc>
              <a:buClr>
                <a:schemeClr val="accent6">
                  <a:lumMod val="40000"/>
                  <a:lumOff val="60000"/>
                </a:schemeClr>
              </a:buClr>
              <a:buSzPct val="105000"/>
              <a:buFont typeface="+mj-lt"/>
              <a:buAutoNum type="alphaUcPeriod" startAt="4"/>
              <a:defRPr/>
            </a:pPr>
            <a:r>
              <a:rPr lang="en-US" b="1" kern="1200"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b="1" kern="1200" dirty="0">
                <a:solidFill>
                  <a:schemeClr val="bg1">
                    <a:lumMod val="20000"/>
                    <a:lumOff val="80000"/>
                  </a:schemeClr>
                </a:solidFill>
                <a:latin typeface="Calibri" pitchFamily="34" charset="0"/>
                <a:cs typeface="Calibri" pitchFamily="34" charset="0"/>
              </a:rPr>
              <a:t> </a:t>
            </a:r>
            <a:r>
              <a:rPr lang="en-US"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New Nature of Righteousness</a:t>
            </a:r>
          </a:p>
          <a:p>
            <a:pPr marL="915988" indent="-452438" algn="just">
              <a:spcBef>
                <a:spcPts val="600"/>
              </a:spcBef>
              <a:spcAft>
                <a:spcPts val="600"/>
              </a:spcAft>
              <a:buClr>
                <a:schemeClr val="accent6">
                  <a:lumMod val="40000"/>
                  <a:lumOff val="60000"/>
                </a:schemeClr>
              </a:buClr>
              <a:buSzPct val="100000"/>
            </a:pP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In our co-resurrection with Christ, our Father gave us a new life consisting of </a:t>
            </a:r>
            <a:r>
              <a:rPr lang="en-US" sz="2800" b="1" i="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a New Man with a New Nature</a:t>
            </a:r>
            <a:r>
              <a:rPr lang="en-US" sz="2800" b="1" kern="12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800" b="1" i="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which can only bring forth righteousness</a:t>
            </a:r>
            <a:r>
              <a:rPr lang="en-US" sz="2800" b="1" kern="12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p>
        </p:txBody>
      </p:sp>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4"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590800"/>
            <a:ext cx="1816918" cy="1981202"/>
          </a:xfrm>
          <a:prstGeom prst="rect">
            <a:avLst/>
          </a:prstGeom>
          <a:noFill/>
          <a:ln w="9525">
            <a:noFill/>
            <a:miter lim="800000"/>
            <a:headEnd/>
            <a:tailEnd/>
          </a:ln>
        </p:spPr>
      </p:pic>
      <p:sp>
        <p:nvSpPr>
          <p:cNvPr id="10"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0" y="3886199"/>
            <a:ext cx="2026640"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4"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2590800"/>
            <a:ext cx="1816918" cy="1981202"/>
          </a:xfrm>
          <a:prstGeom prst="rect">
            <a:avLst/>
          </a:prstGeom>
          <a:noFill/>
          <a:ln w="9525">
            <a:noFill/>
            <a:miter lim="800000"/>
            <a:headEnd/>
            <a:tailEnd/>
          </a:ln>
        </p:spPr>
      </p:pic>
      <p:sp>
        <p:nvSpPr>
          <p:cNvPr id="2" name="Rectangle 1"/>
          <p:cNvSpPr/>
          <p:nvPr/>
        </p:nvSpPr>
        <p:spPr>
          <a:xfrm>
            <a:off x="1981200" y="228600"/>
            <a:ext cx="7010400" cy="5253746"/>
          </a:xfrm>
          <a:prstGeom prst="rect">
            <a:avLst/>
          </a:prstGeom>
          <a:noFill/>
          <a:ln>
            <a:noFill/>
          </a:ln>
        </p:spPr>
        <p:txBody>
          <a:bodyPr wrap="square">
            <a:spAutoFit/>
          </a:bodyPr>
          <a:lstStyle/>
          <a:p>
            <a:pPr marL="4763" lvl="0" indent="4763" algn="ctr" eaLnBrk="0" hangingPunct="0">
              <a:spcBef>
                <a:spcPts val="0"/>
              </a:spcBef>
              <a:spcAft>
                <a:spcPts val="600"/>
              </a:spcAft>
              <a:buClr>
                <a:srgbClr val="5C00B9">
                  <a:lumMod val="40000"/>
                  <a:lumOff val="60000"/>
                </a:srgbClr>
              </a:buClr>
              <a:buSzPct val="100000"/>
            </a:pPr>
            <a:r>
              <a:rPr lang="en-US" sz="3600" b="1" dirty="0">
                <a:solidFill>
                  <a:schemeClr val="tx1">
                    <a:lumMod val="10000"/>
                  </a:schemeClr>
                </a:solidFill>
                <a:latin typeface="Calibri" pitchFamily="34" charset="0"/>
                <a:cs typeface="Calibri" pitchFamily="34" charset="0"/>
              </a:rPr>
              <a:t>2 Cor. 5:17–18</a:t>
            </a:r>
            <a:endParaRPr lang="en-US" sz="3600" b="1" baseline="30000" dirty="0">
              <a:solidFill>
                <a:schemeClr val="tx1">
                  <a:lumMod val="10000"/>
                </a:schemeClr>
              </a:solidFill>
              <a:latin typeface="Calibri" pitchFamily="34" charset="0"/>
              <a:cs typeface="Calibri" pitchFamily="34" charset="0"/>
            </a:endParaRPr>
          </a:p>
          <a:p>
            <a:pPr marL="0" marR="0" algn="just">
              <a:lnSpc>
                <a:spcPct val="115000"/>
              </a:lnSpc>
              <a:spcBef>
                <a:spcPts val="0"/>
              </a:spcBef>
              <a:spcAft>
                <a:spcPts val="1000"/>
              </a:spcAft>
            </a:pPr>
            <a:r>
              <a:rPr lang="en-US" sz="3200" baseline="30000" dirty="0">
                <a:solidFill>
                  <a:schemeClr val="tx1">
                    <a:lumMod val="10000"/>
                  </a:schemeClr>
                </a:solidFill>
                <a:latin typeface="Calibri" panose="020F0502020204030204" pitchFamily="34" charset="0"/>
              </a:rPr>
              <a:t>17</a:t>
            </a:r>
            <a:r>
              <a:rPr lang="en-US" sz="3200" dirty="0">
                <a:solidFill>
                  <a:schemeClr val="tx1">
                    <a:lumMod val="10000"/>
                  </a:schemeClr>
                </a:solidFill>
                <a:latin typeface="Calibri" panose="020F0502020204030204" pitchFamily="34" charset="0"/>
              </a:rPr>
              <a:t> Therefore if anyone is in Christ, </a:t>
            </a:r>
            <a:r>
              <a:rPr lang="en-US" sz="3200" i="1" dirty="0">
                <a:solidFill>
                  <a:schemeClr val="tx1">
                    <a:lumMod val="10000"/>
                  </a:schemeClr>
                </a:solidFill>
                <a:latin typeface="Calibri" panose="020F0502020204030204" pitchFamily="34" charset="0"/>
              </a:rPr>
              <a:t>he is</a:t>
            </a:r>
            <a:r>
              <a:rPr lang="en-US" sz="3200" dirty="0">
                <a:solidFill>
                  <a:schemeClr val="tx1">
                    <a:lumMod val="10000"/>
                  </a:schemeClr>
                </a:solidFill>
                <a:latin typeface="Calibri" panose="020F0502020204030204" pitchFamily="34" charset="0"/>
              </a:rPr>
              <a:t> </a:t>
            </a:r>
            <a:r>
              <a:rPr lang="en-US" sz="3200" b="1" dirty="0">
                <a:solidFill>
                  <a:srgbClr val="0000CC"/>
                </a:solidFill>
                <a:latin typeface="Calibri" panose="020F0502020204030204" pitchFamily="34" charset="0"/>
              </a:rPr>
              <a:t>a new creature</a:t>
            </a:r>
            <a:r>
              <a:rPr lang="en-US" sz="3200" dirty="0">
                <a:solidFill>
                  <a:schemeClr val="tx1">
                    <a:lumMod val="10000"/>
                  </a:schemeClr>
                </a:solidFill>
                <a:latin typeface="Calibri" panose="020F0502020204030204" pitchFamily="34" charset="0"/>
              </a:rPr>
              <a:t>; the old things [based in our historical relationship in Adam] passed away; behold, new things [based in our historical relationship in Christ] have come. </a:t>
            </a:r>
            <a:r>
              <a:rPr lang="en-US" sz="3200" baseline="30000" dirty="0">
                <a:solidFill>
                  <a:schemeClr val="tx1">
                    <a:lumMod val="10000"/>
                  </a:schemeClr>
                </a:solidFill>
                <a:latin typeface="Calibri" panose="020F0502020204030204" pitchFamily="34" charset="0"/>
              </a:rPr>
              <a:t>18</a:t>
            </a:r>
            <a:r>
              <a:rPr lang="en-US" sz="3200" dirty="0">
                <a:solidFill>
                  <a:schemeClr val="tx1">
                    <a:lumMod val="10000"/>
                  </a:schemeClr>
                </a:solidFill>
                <a:latin typeface="Calibri" panose="020F0502020204030204" pitchFamily="34" charset="0"/>
              </a:rPr>
              <a:t> Now all </a:t>
            </a:r>
            <a:r>
              <a:rPr lang="en-US" sz="3200" i="1" dirty="0">
                <a:solidFill>
                  <a:schemeClr val="tx1">
                    <a:lumMod val="10000"/>
                  </a:schemeClr>
                </a:solidFill>
                <a:latin typeface="Calibri" panose="020F0502020204030204" pitchFamily="34" charset="0"/>
              </a:rPr>
              <a:t>these</a:t>
            </a:r>
            <a:r>
              <a:rPr lang="en-US" sz="3200" dirty="0">
                <a:solidFill>
                  <a:schemeClr val="tx1">
                    <a:lumMod val="10000"/>
                  </a:schemeClr>
                </a:solidFill>
                <a:latin typeface="Calibri" panose="020F0502020204030204" pitchFamily="34" charset="0"/>
              </a:rPr>
              <a:t> things are from God, who reconciled us to Himself </a:t>
            </a:r>
            <a:r>
              <a:rPr lang="en-US" sz="3200" b="1" dirty="0">
                <a:solidFill>
                  <a:srgbClr val="0000CC"/>
                </a:solidFill>
                <a:latin typeface="Calibri" panose="020F0502020204030204" pitchFamily="34" charset="0"/>
              </a:rPr>
              <a:t>through Christ</a:t>
            </a:r>
            <a:r>
              <a:rPr lang="en-US" sz="3200" dirty="0">
                <a:solidFill>
                  <a:schemeClr val="tx1">
                    <a:lumMod val="10000"/>
                  </a:schemeClr>
                </a:solidFill>
                <a:latin typeface="Calibri" panose="020F0502020204030204" pitchFamily="34" charset="0"/>
              </a:rPr>
              <a:t>…(NASB95) </a:t>
            </a:r>
            <a:endParaRPr lang="en-US" sz="3200" dirty="0">
              <a:solidFill>
                <a:schemeClr val="tx1">
                  <a:lumMod val="10000"/>
                </a:schemeClr>
              </a:solidFill>
              <a:effectLst/>
              <a:latin typeface="Calibri" panose="020F0502020204030204" pitchFamily="34" charset="0"/>
            </a:endParaRP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498" y="4572000"/>
            <a:ext cx="1539902" cy="2258063"/>
          </a:xfrm>
          <a:prstGeom prst="rect">
            <a:avLst/>
          </a:prstGeom>
        </p:spPr>
      </p:pic>
    </p:spTree>
    <p:extLst>
      <p:ext uri="{BB962C8B-B14F-4D97-AF65-F5344CB8AC3E}">
        <p14:creationId xmlns:p14="http://schemas.microsoft.com/office/powerpoint/2010/main" val="2584192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4"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590800"/>
            <a:ext cx="1816918" cy="1981202"/>
          </a:xfrm>
          <a:prstGeom prst="rect">
            <a:avLst/>
          </a:prstGeom>
          <a:noFill/>
          <a:ln w="9525">
            <a:noFill/>
            <a:miter lim="800000"/>
            <a:headEnd/>
            <a:tailEnd/>
          </a:ln>
        </p:spPr>
      </p:pic>
      <p:sp>
        <p:nvSpPr>
          <p:cNvPr id="3" name="Rectangle 2"/>
          <p:cNvSpPr/>
          <p:nvPr/>
        </p:nvSpPr>
        <p:spPr>
          <a:xfrm>
            <a:off x="1828800" y="5334000"/>
            <a:ext cx="7315199" cy="1292662"/>
          </a:xfrm>
          <a:prstGeom prst="rect">
            <a:avLst/>
          </a:prstGeom>
        </p:spPr>
        <p:txBody>
          <a:bodyPr wrap="square">
            <a:spAutoFit/>
          </a:bodyPr>
          <a:lstStyle/>
          <a:p>
            <a:pPr marL="4763" lvl="0" indent="4763" algn="ctr" eaLnBrk="0" hangingPunct="0">
              <a:spcBef>
                <a:spcPts val="0"/>
              </a:spcBef>
              <a:spcAft>
                <a:spcPts val="600"/>
              </a:spcAft>
              <a:buClr>
                <a:srgbClr val="5C00B9">
                  <a:lumMod val="40000"/>
                  <a:lumOff val="60000"/>
                </a:srgbClr>
              </a:buClr>
              <a:buSzPct val="100000"/>
            </a:pPr>
            <a:r>
              <a:rPr lang="en-US" sz="2600" b="1" dirty="0">
                <a:solidFill>
                  <a:srgbClr val="FFFF66"/>
                </a:solidFill>
                <a:effectLst>
                  <a:outerShdw blurRad="38100" dist="38100" dir="2700000" algn="tl">
                    <a:srgbClr val="000000">
                      <a:alpha val="43137"/>
                    </a:srgbClr>
                  </a:outerShdw>
                </a:effectLst>
                <a:latin typeface="Calibri" pitchFamily="34" charset="0"/>
                <a:cs typeface="Calibri" pitchFamily="34" charset="0"/>
              </a:rPr>
              <a:t>THE OLD MAN POSITIONED “IN ADAM” IS NOT RENEWED, REFURBISHED OR RENOVATED BUT </a:t>
            </a:r>
            <a:r>
              <a:rPr lang="en-US" sz="2600" b="1" u="sng" dirty="0">
                <a:solidFill>
                  <a:srgbClr val="FF99FF"/>
                </a:solidFill>
                <a:effectLst>
                  <a:outerShdw blurRad="38100" dist="38100" dir="2700000" algn="tl">
                    <a:srgbClr val="000000">
                      <a:alpha val="43137"/>
                    </a:srgbClr>
                  </a:outerShdw>
                </a:effectLst>
                <a:latin typeface="Calibri" pitchFamily="34" charset="0"/>
                <a:cs typeface="Calibri" pitchFamily="34" charset="0"/>
              </a:rPr>
              <a:t>REPLACED</a:t>
            </a:r>
            <a:r>
              <a:rPr lang="en-US" sz="2600" b="1" dirty="0">
                <a:solidFill>
                  <a:srgbClr val="FF99FF"/>
                </a:solidFill>
                <a:effectLst>
                  <a:outerShdw blurRad="38100" dist="38100" dir="2700000" algn="tl">
                    <a:srgbClr val="000000">
                      <a:alpha val="43137"/>
                    </a:srgbClr>
                  </a:outerShdw>
                </a:effectLst>
                <a:latin typeface="Calibri" pitchFamily="34" charset="0"/>
                <a:cs typeface="Calibri" pitchFamily="34" charset="0"/>
              </a:rPr>
              <a:t> </a:t>
            </a:r>
            <a:r>
              <a:rPr lang="en-US" sz="2600" b="1" dirty="0">
                <a:solidFill>
                  <a:srgbClr val="FFFF66"/>
                </a:solidFill>
                <a:effectLst>
                  <a:outerShdw blurRad="38100" dist="38100" dir="2700000" algn="tl">
                    <a:srgbClr val="000000">
                      <a:alpha val="43137"/>
                    </a:srgbClr>
                  </a:outerShdw>
                </a:effectLst>
                <a:latin typeface="Calibri" pitchFamily="34" charset="0"/>
                <a:cs typeface="Calibri" pitchFamily="34" charset="0"/>
              </a:rPr>
              <a:t>WITH THAT WHICH IS ALTOGETHER NEW. </a:t>
            </a:r>
          </a:p>
        </p:txBody>
      </p:sp>
      <p:sp>
        <p:nvSpPr>
          <p:cNvPr id="10"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pic>
        <p:nvPicPr>
          <p:cNvPr id="9" name="Picture 8"/>
          <p:cNvPicPr>
            <a:picLocks noChangeAspect="1"/>
          </p:cNvPicPr>
          <p:nvPr/>
        </p:nvPicPr>
        <p:blipFill>
          <a:blip r:embed="rId5"/>
          <a:stretch>
            <a:fillRect/>
          </a:stretch>
        </p:blipFill>
        <p:spPr>
          <a:xfrm>
            <a:off x="6096000" y="1429219"/>
            <a:ext cx="2485714" cy="3752381"/>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0727" y="2151113"/>
            <a:ext cx="1864073" cy="2555774"/>
          </a:xfrm>
          <a:prstGeom prst="rect">
            <a:avLst/>
          </a:prstGeom>
        </p:spPr>
      </p:pic>
    </p:spTree>
    <p:extLst>
      <p:ext uri="{BB962C8B-B14F-4D97-AF65-F5344CB8AC3E}">
        <p14:creationId xmlns:p14="http://schemas.microsoft.com/office/powerpoint/2010/main" val="2342458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828800" y="1600200"/>
            <a:ext cx="7162800" cy="5257800"/>
          </a:xfrm>
        </p:spPr>
        <p:txBody>
          <a:bodyPr/>
          <a:lstStyle/>
          <a:p>
            <a:pPr marL="463550" indent="-463550" eaLnBrk="1" hangingPunct="1">
              <a:lnSpc>
                <a:spcPct val="90000"/>
              </a:lnSpc>
              <a:buClr>
                <a:schemeClr val="accent6">
                  <a:lumMod val="40000"/>
                  <a:lumOff val="60000"/>
                </a:schemeClr>
              </a:buClr>
              <a:buSzPct val="105000"/>
              <a:buFont typeface="+mj-lt"/>
              <a:buAutoNum type="alphaUcPeriod" startAt="4"/>
              <a:defRPr/>
            </a:pPr>
            <a:r>
              <a:rPr lang="en-US" b="1" kern="1200"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b="1" kern="12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New Nature of Righteousness</a:t>
            </a:r>
          </a:p>
          <a:p>
            <a:pPr marL="915988" indent="-452438" algn="just">
              <a:spcBef>
                <a:spcPts val="600"/>
              </a:spcBef>
              <a:spcAft>
                <a:spcPts val="600"/>
              </a:spcAft>
              <a:buClr>
                <a:schemeClr val="accent6">
                  <a:lumMod val="40000"/>
                  <a:lumOff val="60000"/>
                </a:schemeClr>
              </a:buClr>
              <a:buSzPct val="100000"/>
            </a:pP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As new creations in Christ, we have been </a:t>
            </a:r>
            <a:r>
              <a:rPr lang="en-US" sz="2800" b="1" i="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forever liberated from </a:t>
            </a: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our relationship to the first Adam (position &amp; nature), with its reign of sin and death. </a:t>
            </a:r>
          </a:p>
          <a:p>
            <a:pPr marL="915988" indent="-452438" algn="just">
              <a:spcBef>
                <a:spcPts val="600"/>
              </a:spcBef>
              <a:spcAft>
                <a:spcPts val="600"/>
              </a:spcAft>
              <a:buClr>
                <a:schemeClr val="accent6">
                  <a:lumMod val="40000"/>
                  <a:lumOff val="60000"/>
                </a:schemeClr>
              </a:buClr>
              <a:buSzPct val="100000"/>
            </a:pP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Our Father now sees each of us as completely new in His Son and </a:t>
            </a:r>
            <a:r>
              <a:rPr lang="en-US" sz="2800" b="1" i="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He wants us to see Ourselves from His point of view – New Creations in Christ Jesus, with a New Position “in Christ”, and “a New Nature” – Christ’s Nature!</a:t>
            </a:r>
            <a:endParaRPr lang="en-US" sz="2800" b="1" kern="12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TextBox 13"/>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5"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19398"/>
            <a:ext cx="1816918" cy="1981202"/>
          </a:xfrm>
          <a:prstGeom prst="rect">
            <a:avLst/>
          </a:prstGeom>
          <a:noFill/>
          <a:ln w="9525">
            <a:noFill/>
            <a:miter lim="800000"/>
            <a:headEnd/>
            <a:tailEnd/>
          </a:ln>
        </p:spPr>
      </p:pic>
      <p:sp>
        <p:nvSpPr>
          <p:cNvPr id="8"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sp>
        <p:nvSpPr>
          <p:cNvPr id="10" name="Rectangle 3"/>
          <p:cNvSpPr>
            <a:spLocks noGrp="1" noChangeArrowheads="1"/>
          </p:cNvSpPr>
          <p:nvPr>
            <p:ph type="subTitle" idx="1"/>
          </p:nvPr>
        </p:nvSpPr>
        <p:spPr>
          <a:xfrm>
            <a:off x="1905000" y="5257800"/>
            <a:ext cx="7239000" cy="1143000"/>
          </a:xfrm>
        </p:spPr>
        <p:txBody>
          <a:bodyPr/>
          <a:lstStyle/>
          <a:p>
            <a:pPr algn="ctr">
              <a:spcBef>
                <a:spcPts val="600"/>
              </a:spcBef>
              <a:spcAft>
                <a:spcPts val="600"/>
              </a:spcAft>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We cannot </a:t>
            </a:r>
            <a:r>
              <a:rPr lang="en-US" sz="2800"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become</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what we </a:t>
            </a:r>
            <a:r>
              <a:rPr lang="en-US" sz="2800"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already are</a:t>
            </a:r>
            <a:r>
              <a:rPr lang="en-US" sz="2800" b="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Christ, until we </a:t>
            </a:r>
            <a:r>
              <a:rPr lang="en-US" sz="2800"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know</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what </a:t>
            </a:r>
            <a:r>
              <a:rPr lang="en-US" sz="2800"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we</a:t>
            </a:r>
            <a:r>
              <a:rPr lang="en-US" sz="28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 </a:t>
            </a:r>
            <a:r>
              <a:rPr lang="en-US" sz="2800"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were</a:t>
            </a:r>
            <a:r>
              <a:rPr lang="en-US" sz="2800" b="1" dirty="0">
                <a:solidFill>
                  <a:srgbClr val="FFFFCC"/>
                </a:solidFill>
                <a:effectLst>
                  <a:outerShdw blurRad="38100" dist="38100" dir="2700000" algn="tl">
                    <a:srgbClr val="000000">
                      <a:alpha val="43137"/>
                    </a:srgbClr>
                  </a:outerShdw>
                </a:effectLst>
                <a:latin typeface="Calibri" pitchFamily="34" charset="0"/>
                <a:cs typeface="Calibri" pitchFamily="34" charset="0"/>
              </a:rPr>
              <a:t>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Adam.</a:t>
            </a: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1828800" cy="2209800"/>
          </a:xfrm>
          <a:prstGeom prst="rect">
            <a:avLst/>
          </a:prstGeom>
          <a:noFill/>
          <a:ln w="9525">
            <a:noFill/>
            <a:miter lim="800000"/>
            <a:headEnd/>
            <a:tailEnd/>
          </a:ln>
        </p:spPr>
      </p:pic>
      <p:pic>
        <p:nvPicPr>
          <p:cNvPr id="1026" name="Picture 2" descr="http://www.clker.com/cliparts/B/Y/k/6/G/P/review-notes-md.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7600" y="16002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156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828800" y="1600200"/>
            <a:ext cx="7162800" cy="5257800"/>
          </a:xfrm>
        </p:spPr>
        <p:txBody>
          <a:bodyPr/>
          <a:lstStyle/>
          <a:p>
            <a:pPr marL="463550" indent="-463550" eaLnBrk="1" hangingPunct="1">
              <a:lnSpc>
                <a:spcPct val="90000"/>
              </a:lnSpc>
              <a:buClr>
                <a:schemeClr val="accent6">
                  <a:lumMod val="40000"/>
                  <a:lumOff val="60000"/>
                </a:schemeClr>
              </a:buClr>
              <a:buSzPct val="105000"/>
              <a:buFont typeface="+mj-lt"/>
              <a:buAutoNum type="alphaUcPeriod" startAt="4"/>
              <a:defRPr/>
            </a:pPr>
            <a:r>
              <a:rPr lang="en-US" b="1" kern="1200"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b="1" kern="12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New Nature of Righteousness</a:t>
            </a:r>
          </a:p>
          <a:p>
            <a:pPr marL="915988" indent="-452438">
              <a:spcBef>
                <a:spcPts val="600"/>
              </a:spcBef>
              <a:spcAft>
                <a:spcPts val="600"/>
              </a:spcAft>
              <a:buClr>
                <a:schemeClr val="accent6">
                  <a:lumMod val="40000"/>
                  <a:lumOff val="60000"/>
                </a:schemeClr>
              </a:buClr>
              <a:buSzPct val="100000"/>
            </a:pP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As New Creations, </a:t>
            </a:r>
            <a:r>
              <a:rPr lang="en-US" sz="2800" b="1" i="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the Father maintains the identity of each believer</a:t>
            </a: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…w</a:t>
            </a:r>
            <a:r>
              <a:rPr lang="en-US" sz="2800" b="1" i="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e remain the same individual</a:t>
            </a: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 but we acquire </a:t>
            </a:r>
            <a:r>
              <a:rPr lang="en-US" sz="2800" b="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a new position, a new life, and a new nature</a:t>
            </a: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 all in the risen Lord Jesus. </a:t>
            </a:r>
          </a:p>
        </p:txBody>
      </p:sp>
      <p:sp>
        <p:nvSpPr>
          <p:cNvPr id="14" name="TextBox 13"/>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5"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19398"/>
            <a:ext cx="1816918" cy="1981202"/>
          </a:xfrm>
          <a:prstGeom prst="rect">
            <a:avLst/>
          </a:prstGeom>
          <a:noFill/>
          <a:ln w="9525">
            <a:noFill/>
            <a:miter lim="800000"/>
            <a:headEnd/>
            <a:tailEnd/>
          </a:ln>
        </p:spPr>
      </p:pic>
      <p:sp>
        <p:nvSpPr>
          <p:cNvPr id="8"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extLst>
      <p:ext uri="{BB962C8B-B14F-4D97-AF65-F5344CB8AC3E}">
        <p14:creationId xmlns:p14="http://schemas.microsoft.com/office/powerpoint/2010/main" val="2035756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4" name="TextBox 13"/>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5"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1996131" y="228600"/>
            <a:ext cx="7010400" cy="3754874"/>
          </a:xfrm>
          <a:prstGeom prst="rect">
            <a:avLst/>
          </a:prstGeom>
        </p:spPr>
        <p:txBody>
          <a:bodyPr wrap="square">
            <a:spAutoFit/>
          </a:bodyPr>
          <a:lstStyle/>
          <a:p>
            <a:pPr marL="1588" indent="-1588" algn="ctr" eaLnBrk="0" hangingPunct="0">
              <a:spcBef>
                <a:spcPts val="600"/>
              </a:spcBef>
              <a:spcAft>
                <a:spcPts val="600"/>
              </a:spcAft>
              <a:buClr>
                <a:schemeClr val="accent6">
                  <a:lumMod val="40000"/>
                  <a:lumOff val="60000"/>
                </a:schemeClr>
              </a:buClr>
              <a:buSzPct val="100000"/>
            </a:pPr>
            <a:r>
              <a:rPr lang="en-US" sz="3600" b="1" dirty="0">
                <a:solidFill>
                  <a:schemeClr val="tx1">
                    <a:lumMod val="10000"/>
                  </a:schemeClr>
                </a:solidFill>
                <a:latin typeface="Calibri" pitchFamily="34" charset="0"/>
                <a:cs typeface="Calibri" pitchFamily="34" charset="0"/>
              </a:rPr>
              <a:t>Col. 1:21–22</a:t>
            </a:r>
          </a:p>
          <a:p>
            <a:pPr marL="1588" indent="-1588" algn="just" eaLnBrk="0" hangingPunct="0">
              <a:spcBef>
                <a:spcPts val="600"/>
              </a:spcBef>
              <a:spcAft>
                <a:spcPts val="600"/>
              </a:spcAft>
              <a:buClr>
                <a:schemeClr val="accent6">
                  <a:lumMod val="40000"/>
                  <a:lumOff val="60000"/>
                </a:schemeClr>
              </a:buClr>
              <a:buSzPct val="100000"/>
            </a:pPr>
            <a:r>
              <a:rPr lang="en-US" sz="3200" baseline="30000" dirty="0">
                <a:solidFill>
                  <a:schemeClr val="tx1">
                    <a:lumMod val="10000"/>
                  </a:schemeClr>
                </a:solidFill>
                <a:latin typeface="Calibri" pitchFamily="34" charset="0"/>
                <a:cs typeface="Calibri" pitchFamily="34" charset="0"/>
              </a:rPr>
              <a:t>21</a:t>
            </a:r>
            <a:r>
              <a:rPr lang="en-US" sz="3200" dirty="0">
                <a:solidFill>
                  <a:schemeClr val="tx1">
                    <a:lumMod val="10000"/>
                  </a:schemeClr>
                </a:solidFill>
                <a:latin typeface="Calibri" pitchFamily="34" charset="0"/>
                <a:cs typeface="Calibri" pitchFamily="34" charset="0"/>
              </a:rPr>
              <a:t> And you, who once </a:t>
            </a:r>
            <a:r>
              <a:rPr lang="en-US" sz="3200" b="1" dirty="0">
                <a:solidFill>
                  <a:srgbClr val="0000CC"/>
                </a:solidFill>
                <a:latin typeface="Calibri" pitchFamily="34" charset="0"/>
                <a:cs typeface="Calibri" pitchFamily="34" charset="0"/>
              </a:rPr>
              <a:t>were</a:t>
            </a:r>
            <a:r>
              <a:rPr lang="en-US" sz="3200" dirty="0">
                <a:solidFill>
                  <a:schemeClr val="tx1">
                    <a:lumMod val="10000"/>
                  </a:schemeClr>
                </a:solidFill>
                <a:latin typeface="Calibri" pitchFamily="34" charset="0"/>
                <a:cs typeface="Calibri" pitchFamily="34" charset="0"/>
              </a:rPr>
              <a:t> alienated and enemies in your mind by wicked works yet now He has reconciled  </a:t>
            </a:r>
            <a:r>
              <a:rPr lang="en-US" sz="3200" baseline="30000" dirty="0">
                <a:solidFill>
                  <a:schemeClr val="tx1">
                    <a:lumMod val="10000"/>
                  </a:schemeClr>
                </a:solidFill>
                <a:latin typeface="Calibri" pitchFamily="34" charset="0"/>
                <a:cs typeface="Calibri" pitchFamily="34" charset="0"/>
              </a:rPr>
              <a:t>22</a:t>
            </a:r>
            <a:r>
              <a:rPr lang="en-US" sz="3200" dirty="0">
                <a:solidFill>
                  <a:schemeClr val="tx1">
                    <a:lumMod val="10000"/>
                  </a:schemeClr>
                </a:solidFill>
                <a:latin typeface="Calibri" pitchFamily="34" charset="0"/>
                <a:cs typeface="Calibri" pitchFamily="34" charset="0"/>
              </a:rPr>
              <a:t> in the body of His flesh through death, to present you </a:t>
            </a:r>
            <a:r>
              <a:rPr lang="en-US" sz="3200" b="1" u="sng" dirty="0">
                <a:solidFill>
                  <a:srgbClr val="0000CC"/>
                </a:solidFill>
                <a:latin typeface="Calibri" pitchFamily="34" charset="0"/>
                <a:cs typeface="Calibri" pitchFamily="34" charset="0"/>
              </a:rPr>
              <a:t>holy, and blameless, and above reproach</a:t>
            </a:r>
            <a:r>
              <a:rPr lang="en-US" sz="3200" dirty="0">
                <a:solidFill>
                  <a:srgbClr val="0000CC"/>
                </a:solidFill>
                <a:latin typeface="Calibri" pitchFamily="34" charset="0"/>
                <a:cs typeface="Calibri" pitchFamily="34" charset="0"/>
              </a:rPr>
              <a:t> </a:t>
            </a:r>
            <a:r>
              <a:rPr lang="en-US" sz="3200" dirty="0">
                <a:solidFill>
                  <a:schemeClr val="tx1">
                    <a:lumMod val="10000"/>
                  </a:schemeClr>
                </a:solidFill>
                <a:latin typeface="Calibri" pitchFamily="34" charset="0"/>
                <a:cs typeface="Calibri" pitchFamily="34" charset="0"/>
              </a:rPr>
              <a:t>in His sight. (NKJV)</a:t>
            </a:r>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2819398"/>
            <a:ext cx="1816918" cy="198120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4" name="TextBox 13"/>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5"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1981200" y="166025"/>
            <a:ext cx="7086599" cy="2539157"/>
          </a:xfrm>
          <a:prstGeom prst="rect">
            <a:avLst/>
          </a:prstGeom>
        </p:spPr>
        <p:txBody>
          <a:bodyPr wrap="square">
            <a:spAutoFit/>
          </a:bodyPr>
          <a:lstStyle/>
          <a:p>
            <a:pPr marL="1588" indent="-1588" algn="ctr" eaLnBrk="0" hangingPunct="0">
              <a:spcBef>
                <a:spcPts val="600"/>
              </a:spcBef>
              <a:spcAft>
                <a:spcPts val="600"/>
              </a:spcAft>
              <a:buClr>
                <a:schemeClr val="accent6">
                  <a:lumMod val="40000"/>
                  <a:lumOff val="60000"/>
                </a:schemeClr>
              </a:buClr>
              <a:buSzPct val="100000"/>
            </a:pPr>
            <a:r>
              <a:rPr lang="en-US" sz="3400" b="1" dirty="0">
                <a:solidFill>
                  <a:schemeClr val="tx1">
                    <a:lumMod val="10000"/>
                  </a:schemeClr>
                </a:solidFill>
                <a:latin typeface="Calibri" pitchFamily="34" charset="0"/>
                <a:cs typeface="Calibri" pitchFamily="34" charset="0"/>
              </a:rPr>
              <a:t>Col. 2:13 </a:t>
            </a:r>
          </a:p>
          <a:p>
            <a:pPr marL="0" marR="0" algn="just">
              <a:spcBef>
                <a:spcPts val="0"/>
              </a:spcBef>
              <a:spcAft>
                <a:spcPts val="1000"/>
              </a:spcAft>
            </a:pPr>
            <a:r>
              <a:rPr lang="en-US" sz="3000" dirty="0">
                <a:solidFill>
                  <a:schemeClr val="tx1">
                    <a:lumMod val="10000"/>
                  </a:schemeClr>
                </a:solidFill>
                <a:latin typeface="Calibri" panose="020F0502020204030204" pitchFamily="34" charset="0"/>
              </a:rPr>
              <a:t>When you </a:t>
            </a:r>
            <a:r>
              <a:rPr lang="en-US" sz="3000" b="1" dirty="0">
                <a:solidFill>
                  <a:srgbClr val="0000CC"/>
                </a:solidFill>
                <a:latin typeface="Calibri" panose="020F0502020204030204" pitchFamily="34" charset="0"/>
              </a:rPr>
              <a:t>were</a:t>
            </a:r>
            <a:r>
              <a:rPr lang="en-US" sz="3000" dirty="0">
                <a:solidFill>
                  <a:schemeClr val="tx1">
                    <a:lumMod val="10000"/>
                  </a:schemeClr>
                </a:solidFill>
                <a:latin typeface="Calibri" panose="020F0502020204030204" pitchFamily="34" charset="0"/>
              </a:rPr>
              <a:t> dead in your transgressions and the uncircumcision of your flesh, He made you alive together with Him, having forgiven us all our transgressions (NASB95) </a:t>
            </a:r>
            <a:endParaRPr lang="en-US" sz="3000" dirty="0">
              <a:solidFill>
                <a:schemeClr val="tx1">
                  <a:lumMod val="10000"/>
                </a:schemeClr>
              </a:solidFill>
              <a:effectLst/>
              <a:latin typeface="Calibri" panose="020F0502020204030204" pitchFamily="34" charset="0"/>
            </a:endParaRPr>
          </a:p>
        </p:txBody>
      </p:sp>
      <p:sp>
        <p:nvSpPr>
          <p:cNvPr id="3" name="Rectangle 2"/>
          <p:cNvSpPr/>
          <p:nvPr/>
        </p:nvSpPr>
        <p:spPr>
          <a:xfrm>
            <a:off x="1981200" y="3068866"/>
            <a:ext cx="7086599" cy="2539157"/>
          </a:xfrm>
          <a:prstGeom prst="rect">
            <a:avLst/>
          </a:prstGeom>
        </p:spPr>
        <p:txBody>
          <a:bodyPr wrap="square">
            <a:spAutoFit/>
          </a:bodyPr>
          <a:lstStyle/>
          <a:p>
            <a:pPr marL="1588" indent="-1588" algn="ctr" eaLnBrk="0" hangingPunct="0">
              <a:spcBef>
                <a:spcPts val="600"/>
              </a:spcBef>
              <a:spcAft>
                <a:spcPts val="600"/>
              </a:spcAft>
              <a:buClr>
                <a:schemeClr val="accent6">
                  <a:lumMod val="40000"/>
                  <a:lumOff val="60000"/>
                </a:schemeClr>
              </a:buClr>
              <a:buSzPct val="100000"/>
            </a:pPr>
            <a:r>
              <a:rPr lang="en-US" sz="3400" b="1" dirty="0">
                <a:solidFill>
                  <a:schemeClr val="tx1">
                    <a:lumMod val="10000"/>
                  </a:schemeClr>
                </a:solidFill>
                <a:latin typeface="Calibri" pitchFamily="34" charset="0"/>
                <a:cs typeface="Calibri" pitchFamily="34" charset="0"/>
              </a:rPr>
              <a:t>Eph. 5:27</a:t>
            </a:r>
          </a:p>
          <a:p>
            <a:pPr marL="0" marR="0" algn="just">
              <a:spcBef>
                <a:spcPts val="0"/>
              </a:spcBef>
              <a:spcAft>
                <a:spcPts val="1000"/>
              </a:spcAft>
            </a:pPr>
            <a:r>
              <a:rPr lang="en-US" sz="3000" dirty="0">
                <a:solidFill>
                  <a:schemeClr val="tx1">
                    <a:lumMod val="10000"/>
                  </a:schemeClr>
                </a:solidFill>
                <a:latin typeface="Calibri" panose="020F0502020204030204" pitchFamily="34" charset="0"/>
              </a:rPr>
              <a:t>that He might present to Himself the church in all her glory, having </a:t>
            </a:r>
            <a:r>
              <a:rPr lang="en-US" sz="3000" b="1" i="1" dirty="0">
                <a:solidFill>
                  <a:srgbClr val="0000CC"/>
                </a:solidFill>
                <a:latin typeface="Calibri" panose="020F0502020204030204" pitchFamily="34" charset="0"/>
              </a:rPr>
              <a:t>no spot or wrinkle</a:t>
            </a:r>
            <a:r>
              <a:rPr lang="en-US" sz="3000" i="1" dirty="0">
                <a:solidFill>
                  <a:schemeClr val="tx1">
                    <a:lumMod val="10000"/>
                  </a:schemeClr>
                </a:solidFill>
                <a:latin typeface="Calibri" panose="020F0502020204030204" pitchFamily="34" charset="0"/>
              </a:rPr>
              <a:t> </a:t>
            </a:r>
            <a:r>
              <a:rPr lang="en-US" sz="3000" dirty="0">
                <a:solidFill>
                  <a:schemeClr val="tx1">
                    <a:lumMod val="10000"/>
                  </a:schemeClr>
                </a:solidFill>
                <a:latin typeface="Calibri" panose="020F0502020204030204" pitchFamily="34" charset="0"/>
              </a:rPr>
              <a:t>or </a:t>
            </a:r>
            <a:r>
              <a:rPr lang="en-US" sz="3000" b="1" i="1" dirty="0">
                <a:solidFill>
                  <a:srgbClr val="0000CC"/>
                </a:solidFill>
                <a:latin typeface="Calibri" panose="020F0502020204030204" pitchFamily="34" charset="0"/>
              </a:rPr>
              <a:t>any such thing</a:t>
            </a:r>
            <a:r>
              <a:rPr lang="en-US" sz="3000" dirty="0">
                <a:solidFill>
                  <a:schemeClr val="tx1">
                    <a:lumMod val="10000"/>
                  </a:schemeClr>
                </a:solidFill>
                <a:latin typeface="Calibri" panose="020F0502020204030204" pitchFamily="34" charset="0"/>
              </a:rPr>
              <a:t>; but that she would be </a:t>
            </a:r>
            <a:r>
              <a:rPr lang="en-US" sz="3000" b="1" i="1" dirty="0">
                <a:solidFill>
                  <a:srgbClr val="0000CC"/>
                </a:solidFill>
                <a:latin typeface="Calibri" panose="020F0502020204030204" pitchFamily="34" charset="0"/>
              </a:rPr>
              <a:t>holy and blameless</a:t>
            </a:r>
            <a:r>
              <a:rPr lang="en-US" sz="3000" dirty="0">
                <a:solidFill>
                  <a:schemeClr val="tx1">
                    <a:lumMod val="10000"/>
                  </a:schemeClr>
                </a:solidFill>
                <a:latin typeface="Calibri" panose="020F0502020204030204" pitchFamily="34" charset="0"/>
              </a:rPr>
              <a:t>. (NASB95) </a:t>
            </a:r>
            <a:endParaRPr lang="en-US" sz="3000" dirty="0">
              <a:solidFill>
                <a:schemeClr val="tx1">
                  <a:lumMod val="10000"/>
                </a:schemeClr>
              </a:solidFill>
              <a:effectLst/>
              <a:latin typeface="Calibri" panose="020F0502020204030204" pitchFamily="34" charset="0"/>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2819398"/>
            <a:ext cx="1816918" cy="198120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828800" y="1600200"/>
            <a:ext cx="7162800" cy="609600"/>
          </a:xfrm>
        </p:spPr>
        <p:txBody>
          <a:bodyPr/>
          <a:lstStyle/>
          <a:p>
            <a:pPr marL="463550" indent="-463550" eaLnBrk="1" hangingPunct="1">
              <a:lnSpc>
                <a:spcPct val="90000"/>
              </a:lnSpc>
              <a:buClr>
                <a:schemeClr val="accent6">
                  <a:lumMod val="40000"/>
                  <a:lumOff val="60000"/>
                </a:schemeClr>
              </a:buClr>
              <a:buSzPct val="105000"/>
              <a:buFont typeface="+mj-lt"/>
              <a:buAutoNum type="alphaUcPeriod" startAt="4"/>
              <a:defRPr/>
            </a:pPr>
            <a:r>
              <a:rPr lang="en-US" b="1" kern="1200" dirty="0">
                <a:solidFill>
                  <a:srgbClr val="66FFCC"/>
                </a:solidFill>
                <a:latin typeface="Calibri" pitchFamily="34" charset="0"/>
                <a:cs typeface="Calibri" pitchFamily="34" charset="0"/>
              </a:rPr>
              <a:t>Our</a:t>
            </a:r>
            <a:r>
              <a:rPr lang="en-US" b="1" kern="1200" dirty="0">
                <a:solidFill>
                  <a:schemeClr val="bg1">
                    <a:lumMod val="20000"/>
                    <a:lumOff val="80000"/>
                  </a:schemeClr>
                </a:solidFill>
                <a:latin typeface="Calibri" pitchFamily="34" charset="0"/>
                <a:cs typeface="Calibri" pitchFamily="34" charset="0"/>
              </a:rPr>
              <a:t> </a:t>
            </a:r>
            <a:r>
              <a:rPr lang="en-US" b="1" u="sng" kern="1200" dirty="0">
                <a:solidFill>
                  <a:srgbClr val="FFFF66"/>
                </a:solidFill>
                <a:latin typeface="Calibri" pitchFamily="34" charset="0"/>
                <a:cs typeface="Calibri" pitchFamily="34" charset="0"/>
              </a:rPr>
              <a:t>New Nature of Righteousness</a:t>
            </a:r>
          </a:p>
        </p:txBody>
      </p:sp>
      <p:sp>
        <p:nvSpPr>
          <p:cNvPr id="14" name="TextBox 13"/>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5"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819398"/>
            <a:ext cx="1816918" cy="1981202"/>
          </a:xfrm>
          <a:prstGeom prst="rect">
            <a:avLst/>
          </a:prstGeom>
          <a:noFill/>
          <a:ln w="9525">
            <a:noFill/>
            <a:miter lim="800000"/>
            <a:headEnd/>
            <a:tailEnd/>
          </a:ln>
        </p:spPr>
      </p:pic>
      <p:sp>
        <p:nvSpPr>
          <p:cNvPr id="8"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pic>
        <p:nvPicPr>
          <p:cNvPr id="2" name="Picture 1"/>
          <p:cNvPicPr>
            <a:picLocks noChangeAspect="1"/>
          </p:cNvPicPr>
          <p:nvPr/>
        </p:nvPicPr>
        <p:blipFill>
          <a:blip r:embed="rId5"/>
          <a:stretch>
            <a:fillRect/>
          </a:stretch>
        </p:blipFill>
        <p:spPr>
          <a:xfrm>
            <a:off x="3352800" y="2362200"/>
            <a:ext cx="41148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7749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 name="TextBox 15"/>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7"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18" name="Rectangle 3"/>
          <p:cNvSpPr txBox="1">
            <a:spLocks noChangeArrowheads="1"/>
          </p:cNvSpPr>
          <p:nvPr/>
        </p:nvSpPr>
        <p:spPr bwMode="auto">
          <a:xfrm>
            <a:off x="1828800" y="1600200"/>
            <a:ext cx="7162800" cy="15240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463550" indent="-463550">
              <a:lnSpc>
                <a:spcPct val="90000"/>
              </a:lnSpc>
              <a:spcBef>
                <a:spcPct val="20000"/>
              </a:spcBef>
              <a:buClr>
                <a:schemeClr val="accent6">
                  <a:lumMod val="40000"/>
                  <a:lumOff val="60000"/>
                </a:schemeClr>
              </a:buClr>
              <a:buSzPct val="105000"/>
              <a:buFont typeface="+mj-lt"/>
              <a:buAutoNum type="alphaUcPeriod" startAt="5"/>
              <a:defRPr/>
            </a:pPr>
            <a:r>
              <a:rPr lang="en-US" sz="3200" b="1" dirty="0">
                <a:solidFill>
                  <a:srgbClr val="66FFCC"/>
                </a:solidFill>
                <a:effectLst>
                  <a:outerShdw blurRad="38100" dist="38100" dir="2700000" algn="tl">
                    <a:srgbClr val="000000">
                      <a:alpha val="43137"/>
                    </a:srgbClr>
                  </a:outerShdw>
                </a:effectLst>
                <a:latin typeface="Calibri" pitchFamily="34" charset="0"/>
                <a:cs typeface="Calibri" pitchFamily="34" charset="0"/>
              </a:rPr>
              <a:t>In Christ </a:t>
            </a:r>
            <a:r>
              <a:rPr lang="en-US" sz="32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Ascended &amp; Seated</a:t>
            </a:r>
          </a:p>
          <a:p>
            <a:pPr marL="915988" lvl="0" indent="-452438" eaLnBrk="0" hangingPunct="0">
              <a:lnSpc>
                <a:spcPct val="90000"/>
              </a:lnSpc>
              <a:spcBef>
                <a:spcPts val="600"/>
              </a:spcBef>
              <a:spcAft>
                <a:spcPts val="600"/>
              </a:spcAft>
              <a:buClr>
                <a:schemeClr val="accent6">
                  <a:lumMod val="40000"/>
                  <a:lumOff val="60000"/>
                </a:schemeClr>
              </a:buClr>
              <a:buSzPct val="100000"/>
              <a:buFont typeface="Symbol" pitchFamily="18" charset="2"/>
              <a:buChar char="¨"/>
              <a:defRP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We are born from above and </a:t>
            </a:r>
            <a:r>
              <a:rPr lang="en-US" sz="28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we are to abide above</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a:t>
            </a:r>
          </a:p>
          <a:p>
            <a:pPr marL="463550" indent="-463550">
              <a:lnSpc>
                <a:spcPct val="90000"/>
              </a:lnSpc>
              <a:spcBef>
                <a:spcPct val="20000"/>
              </a:spcBef>
              <a:buClr>
                <a:schemeClr val="accent6">
                  <a:lumMod val="40000"/>
                  <a:lumOff val="60000"/>
                </a:schemeClr>
              </a:buClr>
              <a:buSzPct val="105000"/>
              <a:buFont typeface="+mj-lt"/>
              <a:buAutoNum type="alphaUcPeriod" startAt="5"/>
              <a:defRPr/>
            </a:pPr>
            <a:endParaRPr lang="en-US" b="1" dirty="0">
              <a:solidFill>
                <a:srgbClr val="FFFF66"/>
              </a:solidFill>
              <a:latin typeface="Calibri" pitchFamily="34" charset="0"/>
              <a:cs typeface="Calibri" pitchFamily="34" charset="0"/>
            </a:endParaRPr>
          </a:p>
        </p:txBody>
      </p:sp>
      <p:sp>
        <p:nvSpPr>
          <p:cNvPr id="9"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5599" y="3131598"/>
            <a:ext cx="3857802" cy="34747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6" name="TextBox 15"/>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7"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2133600" y="152400"/>
            <a:ext cx="6705600" cy="5047536"/>
          </a:xfrm>
          <a:prstGeom prst="rect">
            <a:avLst/>
          </a:prstGeom>
          <a:noFill/>
          <a:ln>
            <a:noFill/>
          </a:ln>
        </p:spPr>
        <p:txBody>
          <a:bodyPr wrap="square">
            <a:spAutoFit/>
          </a:bodyPr>
          <a:lstStyle/>
          <a:p>
            <a:pPr marL="1588" indent="-1588" algn="ctr" eaLnBrk="0" hangingPunct="0">
              <a:spcBef>
                <a:spcPts val="600"/>
              </a:spcBef>
              <a:spcAft>
                <a:spcPts val="600"/>
              </a:spcAft>
              <a:buClr>
                <a:srgbClr val="5C00B9">
                  <a:lumMod val="40000"/>
                  <a:lumOff val="60000"/>
                </a:srgbClr>
              </a:buClr>
              <a:buSzPct val="100000"/>
            </a:pPr>
            <a:r>
              <a:rPr lang="en-US" sz="3200" b="1" dirty="0">
                <a:solidFill>
                  <a:srgbClr val="080808"/>
                </a:solidFill>
                <a:latin typeface="Calibri" pitchFamily="34" charset="0"/>
                <a:cs typeface="Calibri" pitchFamily="34" charset="0"/>
              </a:rPr>
              <a:t>Eph. 2:4-7</a:t>
            </a:r>
          </a:p>
          <a:p>
            <a:pPr marL="1588" lvl="0" indent="-1588" algn="just" eaLnBrk="0" hangingPunct="0">
              <a:spcBef>
                <a:spcPts val="600"/>
              </a:spcBef>
              <a:spcAft>
                <a:spcPts val="600"/>
              </a:spcAft>
              <a:buClr>
                <a:srgbClr val="5C00B9">
                  <a:lumMod val="40000"/>
                  <a:lumOff val="60000"/>
                </a:srgbClr>
              </a:buClr>
              <a:buSzPct val="100000"/>
            </a:pPr>
            <a:r>
              <a:rPr lang="en-US" sz="2800" baseline="30000" dirty="0">
                <a:solidFill>
                  <a:srgbClr val="080808"/>
                </a:solidFill>
                <a:latin typeface="Calibri" pitchFamily="34" charset="0"/>
                <a:cs typeface="Calibri" pitchFamily="34" charset="0"/>
              </a:rPr>
              <a:t>4</a:t>
            </a:r>
            <a:r>
              <a:rPr lang="en-US" sz="2800" dirty="0">
                <a:solidFill>
                  <a:srgbClr val="080808"/>
                </a:solidFill>
                <a:latin typeface="Calibri" pitchFamily="34" charset="0"/>
                <a:cs typeface="Calibri" pitchFamily="34" charset="0"/>
              </a:rPr>
              <a:t> But God, who is rich in mercy, because of His great love with which He loved us, </a:t>
            </a:r>
            <a:r>
              <a:rPr lang="en-US" sz="2800" baseline="30000" dirty="0">
                <a:solidFill>
                  <a:srgbClr val="080808"/>
                </a:solidFill>
                <a:latin typeface="Calibri" pitchFamily="34" charset="0"/>
                <a:cs typeface="Calibri" pitchFamily="34" charset="0"/>
              </a:rPr>
              <a:t>5</a:t>
            </a:r>
            <a:r>
              <a:rPr lang="en-US" sz="2800" dirty="0">
                <a:solidFill>
                  <a:srgbClr val="080808"/>
                </a:solidFill>
                <a:latin typeface="Calibri" pitchFamily="34" charset="0"/>
                <a:cs typeface="Calibri" pitchFamily="34" charset="0"/>
              </a:rPr>
              <a:t> even when we were dead in trespasses,</a:t>
            </a:r>
            <a:r>
              <a:rPr lang="en-US" sz="2800" dirty="0">
                <a:solidFill>
                  <a:srgbClr val="0000CC"/>
                </a:solidFill>
                <a:latin typeface="Calibri" pitchFamily="34" charset="0"/>
                <a:cs typeface="Calibri" pitchFamily="34" charset="0"/>
              </a:rPr>
              <a:t> </a:t>
            </a:r>
            <a:r>
              <a:rPr lang="en-US" sz="2800" b="1" i="1" u="sng" dirty="0">
                <a:solidFill>
                  <a:srgbClr val="0000CC"/>
                </a:solidFill>
                <a:latin typeface="Calibri" pitchFamily="34" charset="0"/>
                <a:cs typeface="Calibri" pitchFamily="34" charset="0"/>
              </a:rPr>
              <a:t>made us alive together</a:t>
            </a:r>
            <a:r>
              <a:rPr lang="en-US" sz="2800" b="1" dirty="0">
                <a:solidFill>
                  <a:srgbClr val="0000CC"/>
                </a:solidFill>
                <a:latin typeface="Calibri" pitchFamily="34" charset="0"/>
                <a:cs typeface="Calibri" pitchFamily="34" charset="0"/>
              </a:rPr>
              <a:t> (AAI)</a:t>
            </a:r>
            <a:r>
              <a:rPr lang="en-US" sz="2800" b="1" i="1" dirty="0">
                <a:solidFill>
                  <a:srgbClr val="0000CC"/>
                </a:solidFill>
                <a:latin typeface="Calibri" pitchFamily="34" charset="0"/>
                <a:cs typeface="Calibri" pitchFamily="34" charset="0"/>
              </a:rPr>
              <a:t> with Christ </a:t>
            </a:r>
            <a:r>
              <a:rPr lang="en-US" sz="2800" dirty="0">
                <a:solidFill>
                  <a:srgbClr val="080808"/>
                </a:solidFill>
                <a:latin typeface="Calibri" pitchFamily="34" charset="0"/>
                <a:cs typeface="Calibri" pitchFamily="34" charset="0"/>
              </a:rPr>
              <a:t>(by grace you have been saved), </a:t>
            </a:r>
            <a:r>
              <a:rPr lang="en-US" sz="2800" baseline="30000" dirty="0">
                <a:solidFill>
                  <a:srgbClr val="080808"/>
                </a:solidFill>
                <a:latin typeface="Calibri" pitchFamily="34" charset="0"/>
                <a:cs typeface="Calibri" pitchFamily="34" charset="0"/>
              </a:rPr>
              <a:t>6</a:t>
            </a:r>
            <a:r>
              <a:rPr lang="en-US" sz="2800" dirty="0">
                <a:solidFill>
                  <a:srgbClr val="080808"/>
                </a:solidFill>
                <a:latin typeface="Calibri" pitchFamily="34" charset="0"/>
                <a:cs typeface="Calibri" pitchFamily="34" charset="0"/>
              </a:rPr>
              <a:t> </a:t>
            </a:r>
            <a:r>
              <a:rPr lang="en-US" sz="2800" b="1" i="1" dirty="0">
                <a:solidFill>
                  <a:srgbClr val="0000CC"/>
                </a:solidFill>
                <a:latin typeface="Calibri" pitchFamily="34" charset="0"/>
                <a:cs typeface="Calibri" pitchFamily="34" charset="0"/>
              </a:rPr>
              <a:t>and </a:t>
            </a:r>
            <a:r>
              <a:rPr lang="en-US" sz="2800" b="1" i="1" u="sng" dirty="0">
                <a:solidFill>
                  <a:srgbClr val="0000CC"/>
                </a:solidFill>
                <a:latin typeface="Calibri" pitchFamily="34" charset="0"/>
                <a:cs typeface="Calibri" pitchFamily="34" charset="0"/>
              </a:rPr>
              <a:t>raised us up together</a:t>
            </a:r>
            <a:r>
              <a:rPr lang="en-US" sz="2800" b="1" dirty="0">
                <a:solidFill>
                  <a:srgbClr val="0000CC"/>
                </a:solidFill>
                <a:latin typeface="Calibri" pitchFamily="34" charset="0"/>
                <a:cs typeface="Calibri" pitchFamily="34" charset="0"/>
              </a:rPr>
              <a:t> (AAI),</a:t>
            </a:r>
            <a:r>
              <a:rPr lang="en-US" sz="2800" b="1" i="1" dirty="0">
                <a:solidFill>
                  <a:srgbClr val="0000CC"/>
                </a:solidFill>
                <a:latin typeface="Calibri" pitchFamily="34" charset="0"/>
                <a:cs typeface="Calibri" pitchFamily="34" charset="0"/>
              </a:rPr>
              <a:t> </a:t>
            </a:r>
            <a:r>
              <a:rPr lang="en-US" sz="2800" i="1" dirty="0">
                <a:solidFill>
                  <a:srgbClr val="080808"/>
                </a:solidFill>
                <a:latin typeface="Calibri" pitchFamily="34" charset="0"/>
                <a:cs typeface="Calibri" pitchFamily="34" charset="0"/>
              </a:rPr>
              <a:t>and</a:t>
            </a:r>
            <a:r>
              <a:rPr lang="en-US" sz="2800" i="1" dirty="0">
                <a:solidFill>
                  <a:srgbClr val="6600FF">
                    <a:lumMod val="20000"/>
                    <a:lumOff val="80000"/>
                  </a:srgbClr>
                </a:solidFill>
                <a:latin typeface="Calibri" pitchFamily="34" charset="0"/>
                <a:cs typeface="Calibri" pitchFamily="34" charset="0"/>
              </a:rPr>
              <a:t> </a:t>
            </a:r>
            <a:r>
              <a:rPr lang="en-US" sz="2800" b="1" i="1" u="sng" dirty="0">
                <a:solidFill>
                  <a:srgbClr val="0000CC"/>
                </a:solidFill>
                <a:latin typeface="Calibri" pitchFamily="34" charset="0"/>
                <a:cs typeface="Calibri" pitchFamily="34" charset="0"/>
              </a:rPr>
              <a:t>made us sit together</a:t>
            </a:r>
            <a:r>
              <a:rPr lang="en-US" sz="2800" b="1" dirty="0">
                <a:solidFill>
                  <a:srgbClr val="0000CC"/>
                </a:solidFill>
                <a:latin typeface="Calibri" pitchFamily="34" charset="0"/>
                <a:cs typeface="Calibri" pitchFamily="34" charset="0"/>
              </a:rPr>
              <a:t> (AAI)</a:t>
            </a:r>
            <a:r>
              <a:rPr lang="en-US" sz="2800" b="1" i="1" dirty="0">
                <a:solidFill>
                  <a:srgbClr val="0000CC"/>
                </a:solidFill>
                <a:latin typeface="Calibri" pitchFamily="34" charset="0"/>
                <a:cs typeface="Calibri" pitchFamily="34" charset="0"/>
              </a:rPr>
              <a:t> in the heavenly places in Christ Jesus, </a:t>
            </a:r>
            <a:r>
              <a:rPr lang="en-US" sz="2800" baseline="30000" dirty="0">
                <a:solidFill>
                  <a:srgbClr val="080808"/>
                </a:solidFill>
                <a:latin typeface="Calibri" pitchFamily="34" charset="0"/>
                <a:cs typeface="Calibri" pitchFamily="34" charset="0"/>
              </a:rPr>
              <a:t>7</a:t>
            </a:r>
            <a:r>
              <a:rPr lang="en-US" sz="2800" dirty="0">
                <a:solidFill>
                  <a:srgbClr val="080808"/>
                </a:solidFill>
                <a:latin typeface="Calibri" pitchFamily="34" charset="0"/>
                <a:cs typeface="Calibri" pitchFamily="34" charset="0"/>
              </a:rPr>
              <a:t> that </a:t>
            </a:r>
            <a:r>
              <a:rPr lang="en-US" sz="2800" b="1" dirty="0">
                <a:solidFill>
                  <a:srgbClr val="080808"/>
                </a:solidFill>
                <a:latin typeface="Calibri" pitchFamily="34" charset="0"/>
                <a:cs typeface="Calibri" pitchFamily="34" charset="0"/>
              </a:rPr>
              <a:t>in the ages to come</a:t>
            </a:r>
            <a:r>
              <a:rPr lang="en-US" sz="2800" dirty="0">
                <a:solidFill>
                  <a:srgbClr val="080808"/>
                </a:solidFill>
                <a:latin typeface="Calibri" pitchFamily="34" charset="0"/>
                <a:cs typeface="Calibri" pitchFamily="34" charset="0"/>
              </a:rPr>
              <a:t> He might show the exceeding riches of His grace in His kindness toward us in Christ Jesus.</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700" y="4953000"/>
            <a:ext cx="1717400" cy="1546861"/>
          </a:xfrm>
          <a:prstGeom prst="rect">
            <a:avLst/>
          </a:prstGeom>
        </p:spPr>
      </p:pic>
    </p:spTree>
    <p:extLst>
      <p:ext uri="{BB962C8B-B14F-4D97-AF65-F5344CB8AC3E}">
        <p14:creationId xmlns:p14="http://schemas.microsoft.com/office/powerpoint/2010/main" val="2029621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828800" y="1600200"/>
            <a:ext cx="7162800" cy="762000"/>
          </a:xfrm>
        </p:spPr>
        <p:txBody>
          <a:bodyPr/>
          <a:lstStyle/>
          <a:p>
            <a:pPr marL="463550" indent="-463550" eaLnBrk="1" hangingPunct="1">
              <a:lnSpc>
                <a:spcPct val="90000"/>
              </a:lnSpc>
              <a:buClr>
                <a:schemeClr val="accent6">
                  <a:lumMod val="40000"/>
                  <a:lumOff val="60000"/>
                </a:schemeClr>
              </a:buClr>
              <a:buSzPct val="105000"/>
              <a:buFont typeface="+mj-lt"/>
              <a:buAutoNum type="alphaUcPeriod" startAt="6"/>
              <a:defRPr/>
            </a:pPr>
            <a:r>
              <a:rPr lang="en-US" b="1" kern="1200"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b="1" kern="12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New Walk of Fruitfulness</a:t>
            </a:r>
          </a:p>
        </p:txBody>
      </p:sp>
      <p:sp>
        <p:nvSpPr>
          <p:cNvPr id="15" name="TextBox 14"/>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6"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32773"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30374" y="2209800"/>
            <a:ext cx="4388252" cy="4389120"/>
          </a:xfrm>
          <a:prstGeom prst="rect">
            <a:avLst/>
          </a:prstGeom>
        </p:spPr>
      </p:pic>
      <p:sp>
        <p:nvSpPr>
          <p:cNvPr id="8"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828800" y="1600200"/>
            <a:ext cx="6934200" cy="3352800"/>
          </a:xfrm>
        </p:spPr>
        <p:txBody>
          <a:bodyPr/>
          <a:lstStyle/>
          <a:p>
            <a:pPr marL="463550" indent="-463550" eaLnBrk="1" hangingPunct="1">
              <a:lnSpc>
                <a:spcPct val="90000"/>
              </a:lnSpc>
              <a:buClr>
                <a:schemeClr val="accent6">
                  <a:lumMod val="40000"/>
                  <a:lumOff val="60000"/>
                </a:schemeClr>
              </a:buClr>
              <a:buSzPct val="105000"/>
              <a:buFont typeface="+mj-lt"/>
              <a:buAutoNum type="alphaUcPeriod" startAt="6"/>
              <a:defRPr/>
            </a:pPr>
            <a:r>
              <a:rPr lang="en-US" b="1" kern="1200"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b="1" kern="12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New Walk of Fruitfulness</a:t>
            </a:r>
          </a:p>
          <a:p>
            <a:pPr marL="915988" indent="-452438" algn="just">
              <a:spcBef>
                <a:spcPts val="600"/>
              </a:spcBef>
              <a:spcAft>
                <a:spcPts val="600"/>
              </a:spcAft>
              <a:buClr>
                <a:schemeClr val="accent6">
                  <a:lumMod val="40000"/>
                  <a:lumOff val="60000"/>
                </a:schemeClr>
              </a:buClr>
              <a:buSzPct val="100000"/>
            </a:pP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We are abiding above </a:t>
            </a:r>
            <a:r>
              <a:rPr lang="en-US" sz="2800" b="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in Christ </a:t>
            </a: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while walking below </a:t>
            </a:r>
            <a:r>
              <a:rPr lang="en-US" sz="2800" b="1"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in the Spirit. </a:t>
            </a: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As newly created believers, we are in the Lord Jesus in the </a:t>
            </a:r>
            <a:r>
              <a:rPr lang="en-US" sz="2800" b="1" kern="1200" dirty="0" err="1">
                <a:solidFill>
                  <a:srgbClr val="FFFFFF"/>
                </a:solidFill>
                <a:effectLst>
                  <a:outerShdw blurRad="38100" dist="38100" dir="2700000" algn="tl">
                    <a:srgbClr val="000000">
                      <a:alpha val="43137"/>
                    </a:srgbClr>
                  </a:outerShdw>
                </a:effectLst>
                <a:latin typeface="Calibri" pitchFamily="34" charset="0"/>
                <a:cs typeface="Calibri" pitchFamily="34" charset="0"/>
              </a:rPr>
              <a:t>heavenlies</a:t>
            </a:r>
            <a:r>
              <a:rPr lang="en-US" sz="2800" b="1" kern="1200" dirty="0">
                <a:solidFill>
                  <a:srgbClr val="FFFFFF"/>
                </a:solidFill>
                <a:effectLst>
                  <a:outerShdw blurRad="38100" dist="38100" dir="2700000" algn="tl">
                    <a:srgbClr val="000000">
                      <a:alpha val="43137"/>
                    </a:srgbClr>
                  </a:outerShdw>
                </a:effectLst>
                <a:latin typeface="Calibri" pitchFamily="34" charset="0"/>
                <a:cs typeface="Calibri" pitchFamily="34" charset="0"/>
              </a:rPr>
              <a:t>, while at the same time we are in the Spirit of Christ here on earth. </a:t>
            </a:r>
          </a:p>
        </p:txBody>
      </p:sp>
      <p:sp>
        <p:nvSpPr>
          <p:cNvPr id="15" name="TextBox 14"/>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6"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2819400"/>
            <a:ext cx="18288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pic>
        <p:nvPicPr>
          <p:cNvPr id="9"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874" y="4876800"/>
            <a:ext cx="1695051" cy="123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111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1828800" y="1600199"/>
            <a:ext cx="7162800" cy="4514054"/>
          </a:xfrm>
        </p:spPr>
        <p:txBody>
          <a:bodyPr/>
          <a:lstStyle/>
          <a:p>
            <a:pPr marL="463550" indent="-463550" eaLnBrk="1" hangingPunct="1">
              <a:lnSpc>
                <a:spcPct val="90000"/>
              </a:lnSpc>
              <a:buClr>
                <a:schemeClr val="accent6">
                  <a:lumMod val="40000"/>
                  <a:lumOff val="60000"/>
                </a:schemeClr>
              </a:buClr>
              <a:buSzPct val="105000"/>
              <a:buFont typeface="+mj-lt"/>
              <a:buAutoNum type="alphaUcPeriod" startAt="6"/>
              <a:defRPr/>
            </a:pPr>
            <a:r>
              <a:rPr lang="en-US" b="1" kern="1200"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b="1" kern="1200"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b="1" u="sng" kern="1200" dirty="0">
                <a:solidFill>
                  <a:srgbClr val="FFFF66"/>
                </a:solidFill>
                <a:effectLst>
                  <a:outerShdw blurRad="38100" dist="38100" dir="2700000" algn="tl">
                    <a:srgbClr val="000000">
                      <a:alpha val="43137"/>
                    </a:srgbClr>
                  </a:outerShdw>
                </a:effectLst>
                <a:latin typeface="Calibri" pitchFamily="34" charset="0"/>
                <a:cs typeface="Calibri" pitchFamily="34" charset="0"/>
              </a:rPr>
              <a:t>New Walk of Fruitfulness</a:t>
            </a:r>
          </a:p>
          <a:p>
            <a:pPr marL="915988" indent="-452438" algn="just">
              <a:spcBef>
                <a:spcPts val="600"/>
              </a:spcBef>
              <a:spcAft>
                <a:spcPts val="600"/>
              </a:spcAft>
              <a:buClr>
                <a:schemeClr val="accent6">
                  <a:lumMod val="40000"/>
                  <a:lumOff val="60000"/>
                </a:schemeClr>
              </a:buClr>
              <a:buSzPct val="100000"/>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The Comforter is our natural environment </a:t>
            </a:r>
            <a:r>
              <a:rPr lang="en-US" sz="2800" b="1" kern="1200" dirty="0">
                <a:solidFill>
                  <a:srgbClr val="FF99FF"/>
                </a:solidFill>
                <a:effectLst>
                  <a:outerShdw blurRad="38100" dist="38100" dir="2700000" algn="tl">
                    <a:srgbClr val="000000">
                      <a:alpha val="43137"/>
                    </a:srgbClr>
                  </a:outerShdw>
                </a:effectLst>
                <a:latin typeface="Calibri" pitchFamily="34" charset="0"/>
                <a:cs typeface="Calibri" pitchFamily="34" charset="0"/>
              </a:rPr>
              <a:t>as we operate as Christ’s hands and feet in this sin–cursed world</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t>
            </a:r>
          </a:p>
          <a:p>
            <a:pPr marL="915988" indent="-452438" algn="just">
              <a:spcBef>
                <a:spcPts val="600"/>
              </a:spcBef>
              <a:spcAft>
                <a:spcPts val="600"/>
              </a:spcAft>
              <a:buClr>
                <a:schemeClr val="accent6">
                  <a:lumMod val="40000"/>
                  <a:lumOff val="60000"/>
                </a:schemeClr>
              </a:buClr>
              <a:buSzPct val="100000"/>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The Comforter administers the life of the Lord Jesus (our new life) – </a:t>
            </a:r>
            <a:r>
              <a:rPr lang="en-US" sz="28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in us</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and </a:t>
            </a:r>
            <a:r>
              <a:rPr lang="en-US" sz="2800" b="1" kern="1200" dirty="0">
                <a:solidFill>
                  <a:srgbClr val="FF99FF"/>
                </a:solidFill>
                <a:effectLst>
                  <a:outerShdw blurRad="38100" dist="38100" dir="2700000" algn="tl">
                    <a:srgbClr val="000000">
                      <a:alpha val="43137"/>
                    </a:srgbClr>
                  </a:outerShdw>
                </a:effectLst>
                <a:latin typeface="Calibri" pitchFamily="34" charset="0"/>
                <a:cs typeface="Calibri" pitchFamily="34" charset="0"/>
              </a:rPr>
              <a:t>develops new nature and new life ‘characteristics’ </a:t>
            </a:r>
            <a:r>
              <a:rPr lang="en-US" sz="28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in and through us</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a:t>
            </a:r>
          </a:p>
        </p:txBody>
      </p:sp>
      <p:sp>
        <p:nvSpPr>
          <p:cNvPr id="15" name="TextBox 14"/>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6"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2819400"/>
            <a:ext cx="18288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874" y="4876800"/>
            <a:ext cx="1695051" cy="123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797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5" name="TextBox 14"/>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6"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4244031" y="4685489"/>
            <a:ext cx="2484738" cy="430887"/>
          </a:xfrm>
          <a:prstGeom prst="rect">
            <a:avLst/>
          </a:prstGeom>
        </p:spPr>
        <p:txBody>
          <a:bodyPr wrap="square">
            <a:spAutoFit/>
          </a:bodyPr>
          <a:lstStyle/>
          <a:p>
            <a:pPr algn="just">
              <a:spcBef>
                <a:spcPts val="600"/>
              </a:spcBef>
              <a:spcAft>
                <a:spcPts val="600"/>
              </a:spcAft>
            </a:pPr>
            <a:r>
              <a:rPr lang="en-US" sz="2200" b="1" dirty="0">
                <a:solidFill>
                  <a:schemeClr val="tx1">
                    <a:lumMod val="10000"/>
                  </a:schemeClr>
                </a:solidFill>
                <a:latin typeface="Calibri" pitchFamily="34" charset="0"/>
                <a:cs typeface="Calibri" pitchFamily="34" charset="0"/>
              </a:rPr>
              <a:t>*1</a:t>
            </a:r>
            <a:r>
              <a:rPr lang="en-US" sz="2200" b="1" baseline="30000" dirty="0">
                <a:solidFill>
                  <a:schemeClr val="tx1">
                    <a:lumMod val="10000"/>
                  </a:schemeClr>
                </a:solidFill>
                <a:latin typeface="Calibri" pitchFamily="34" charset="0"/>
                <a:cs typeface="Calibri" pitchFamily="34" charset="0"/>
              </a:rPr>
              <a:t>st</a:t>
            </a:r>
            <a:r>
              <a:rPr lang="en-US" sz="2200" b="1" dirty="0">
                <a:solidFill>
                  <a:schemeClr val="tx1">
                    <a:lumMod val="10000"/>
                  </a:schemeClr>
                </a:solidFill>
                <a:latin typeface="Calibri" pitchFamily="34" charset="0"/>
                <a:cs typeface="Calibri" pitchFamily="34" charset="0"/>
              </a:rPr>
              <a:t> Class Condition</a:t>
            </a:r>
            <a:endParaRPr lang="en-US" sz="1800" dirty="0">
              <a:solidFill>
                <a:schemeClr val="tx1">
                  <a:lumMod val="10000"/>
                </a:schemeClr>
              </a:solidFill>
              <a:latin typeface="Calibri" pitchFamily="34" charset="0"/>
              <a:cs typeface="Calibri" pitchFamily="34" charset="0"/>
            </a:endParaRPr>
          </a:p>
        </p:txBody>
      </p:sp>
      <p:sp>
        <p:nvSpPr>
          <p:cNvPr id="10" name="Rectangle 9"/>
          <p:cNvSpPr/>
          <p:nvPr/>
        </p:nvSpPr>
        <p:spPr>
          <a:xfrm>
            <a:off x="2057400" y="229106"/>
            <a:ext cx="6858000" cy="3185487"/>
          </a:xfrm>
          <a:prstGeom prst="rect">
            <a:avLst/>
          </a:prstGeom>
          <a:noFill/>
          <a:ln>
            <a:noFill/>
          </a:ln>
        </p:spPr>
        <p:txBody>
          <a:bodyPr wrap="square">
            <a:spAutoFit/>
          </a:bodyPr>
          <a:lstStyle/>
          <a:p>
            <a:pPr lvl="0" indent="3175" algn="ctr" eaLnBrk="0" hangingPunct="0">
              <a:spcBef>
                <a:spcPts val="0"/>
              </a:spcBef>
              <a:spcAft>
                <a:spcPts val="600"/>
              </a:spcAft>
              <a:buClr>
                <a:srgbClr val="5C00B9">
                  <a:lumMod val="40000"/>
                  <a:lumOff val="60000"/>
                </a:srgbClr>
              </a:buClr>
              <a:buSzPct val="100000"/>
            </a:pPr>
            <a:r>
              <a:rPr lang="en-US" sz="3600" b="1" dirty="0">
                <a:solidFill>
                  <a:srgbClr val="080808"/>
                </a:solidFill>
                <a:latin typeface="Calibri" pitchFamily="34" charset="0"/>
                <a:cs typeface="Calibri" pitchFamily="34" charset="0"/>
              </a:rPr>
              <a:t>Rom. 8:9</a:t>
            </a:r>
          </a:p>
          <a:p>
            <a:pPr lvl="0" indent="3175" algn="just" eaLnBrk="0" hangingPunct="0">
              <a:spcBef>
                <a:spcPts val="0"/>
              </a:spcBef>
              <a:spcAft>
                <a:spcPts val="600"/>
              </a:spcAft>
              <a:buClr>
                <a:srgbClr val="5C00B9">
                  <a:lumMod val="40000"/>
                  <a:lumOff val="60000"/>
                </a:srgbClr>
              </a:buClr>
              <a:buSzPct val="100000"/>
            </a:pPr>
            <a:r>
              <a:rPr lang="en-US" sz="3200" dirty="0">
                <a:solidFill>
                  <a:srgbClr val="080808"/>
                </a:solidFill>
                <a:latin typeface="Calibri" pitchFamily="34" charset="0"/>
                <a:cs typeface="Calibri" pitchFamily="34" charset="0"/>
              </a:rPr>
              <a:t>However, you are not in the flesh but in the Spirit, </a:t>
            </a:r>
            <a:r>
              <a:rPr lang="en-US" sz="3200" b="1" dirty="0">
                <a:solidFill>
                  <a:srgbClr val="0000CC"/>
                </a:solidFill>
                <a:latin typeface="Calibri" pitchFamily="34" charset="0"/>
                <a:cs typeface="Calibri" pitchFamily="34" charset="0"/>
              </a:rPr>
              <a:t>*if indeed </a:t>
            </a:r>
            <a:r>
              <a:rPr lang="en-US" sz="3200" dirty="0">
                <a:solidFill>
                  <a:srgbClr val="080808"/>
                </a:solidFill>
                <a:latin typeface="Calibri" pitchFamily="34" charset="0"/>
                <a:cs typeface="Calibri" pitchFamily="34" charset="0"/>
              </a:rPr>
              <a:t>the Spirit of God dwells in you. But if anyone does not have the Spirit of Christ, he does not belong to Him. (NASB95)</a:t>
            </a:r>
          </a:p>
        </p:txBody>
      </p:sp>
      <p:pic>
        <p:nvPicPr>
          <p:cNvPr id="1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2819400"/>
            <a:ext cx="18288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6874" y="4876800"/>
            <a:ext cx="1695051" cy="123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1828800" cy="2209800"/>
          </a:xfrm>
          <a:prstGeom prst="rect">
            <a:avLst/>
          </a:prstGeom>
          <a:noFill/>
          <a:ln w="9525">
            <a:noFill/>
            <a:miter lim="800000"/>
            <a:headEnd/>
            <a:tailEnd/>
          </a:ln>
        </p:spPr>
      </p:pic>
      <p:sp>
        <p:nvSpPr>
          <p:cNvPr id="11" name="Rectangle 3"/>
          <p:cNvSpPr>
            <a:spLocks noGrp="1" noChangeArrowheads="1"/>
          </p:cNvSpPr>
          <p:nvPr>
            <p:ph type="subTitle" idx="1"/>
          </p:nvPr>
        </p:nvSpPr>
        <p:spPr>
          <a:xfrm>
            <a:off x="1828800" y="2286000"/>
            <a:ext cx="7239000" cy="3657600"/>
          </a:xfrm>
        </p:spPr>
        <p:txBody>
          <a:bodyPr/>
          <a:lstStyle/>
          <a:p>
            <a:pPr marL="909638" indent="-446088" algn="just" eaLnBrk="1" hangingPunct="1">
              <a:lnSpc>
                <a:spcPct val="90000"/>
              </a:lnSpc>
              <a:spcBef>
                <a:spcPts val="600"/>
              </a:spcBef>
              <a:spcAft>
                <a:spcPts val="600"/>
              </a:spcAft>
              <a:buClr>
                <a:srgbClr val="FF99FF"/>
              </a:buClr>
              <a:buSzPct val="105000"/>
              <a:buFont typeface="+mj-lt"/>
              <a:buAutoNum type="alphaUcPeriod"/>
            </a:pP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Who and what was Adam?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(Rom. 5:12; Heb. 7:9–10)</a:t>
            </a:r>
          </a:p>
          <a:p>
            <a:pPr marL="1377950" lvl="1" indent="-449263" algn="just">
              <a:spcBef>
                <a:spcPts val="600"/>
              </a:spcBef>
              <a:spcAft>
                <a:spcPts val="600"/>
              </a:spcAft>
              <a:buClr>
                <a:srgbClr val="FF99FF"/>
              </a:buClr>
              <a:buSzPct val="105000"/>
              <a:buFont typeface="+mj-lt"/>
              <a:buAutoNum type="arabicParenR"/>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First man and the seminal representative head </a:t>
            </a:r>
          </a:p>
          <a:p>
            <a:pPr marL="1377950" lvl="1" indent="-449263" algn="just">
              <a:spcBef>
                <a:spcPts val="600"/>
              </a:spcBef>
              <a:spcAft>
                <a:spcPts val="600"/>
              </a:spcAft>
              <a:buClr>
                <a:srgbClr val="FF99FF"/>
              </a:buClr>
              <a:buSzPct val="105000"/>
              <a:buFont typeface="+mj-lt"/>
              <a:buAutoNum type="arabicParenR"/>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The person from whom we inherited our sinful self oriented nature and condition </a:t>
            </a:r>
          </a:p>
          <a:p>
            <a:pPr marL="1377950" lvl="1" indent="-449263" algn="just">
              <a:spcBef>
                <a:spcPts val="600"/>
              </a:spcBef>
              <a:spcAft>
                <a:spcPts val="600"/>
              </a:spcAft>
              <a:buClr>
                <a:srgbClr val="FF99FF"/>
              </a:buClr>
              <a:buSzPct val="105000"/>
              <a:buFont typeface="+mj-lt"/>
              <a:buAutoNum type="arabicParenR"/>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The person into whom we were are all born resulting in sin, death, judgment, and condemnation</a:t>
            </a:r>
          </a:p>
        </p:txBody>
      </p:sp>
      <p:sp>
        <p:nvSpPr>
          <p:cNvPr id="14" name="Rectangle 2"/>
          <p:cNvSpPr txBox="1">
            <a:spLocks noChangeArrowheads="1"/>
          </p:cNvSpPr>
          <p:nvPr/>
        </p:nvSpPr>
        <p:spPr bwMode="auto">
          <a:xfrm>
            <a:off x="1828800" y="1066800"/>
            <a:ext cx="64008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a:defRPr/>
            </a:pPr>
            <a:r>
              <a:rPr lang="en-US" sz="2800" b="1" dirty="0">
                <a:solidFill>
                  <a:srgbClr val="FFFFFF"/>
                </a:solidFill>
                <a:effectLst>
                  <a:outerShdw blurRad="38100" dist="38100" dir="2700000" algn="tl">
                    <a:srgbClr val="000000"/>
                  </a:outerShdw>
                </a:effectLst>
                <a:latin typeface="Calibri" pitchFamily="34" charset="0"/>
                <a:ea typeface="+mj-ea"/>
                <a:cs typeface="Calibri" pitchFamily="34" charset="0"/>
              </a:rPr>
              <a:t>Our Personal History in the First Adam </a:t>
            </a:r>
            <a:r>
              <a:rPr lang="en-US" sz="2800" b="1" dirty="0">
                <a:solidFill>
                  <a:schemeClr val="bg1">
                    <a:lumMod val="20000"/>
                    <a:lumOff val="80000"/>
                  </a:schemeClr>
                </a:solidFill>
                <a:effectLst>
                  <a:outerShdw blurRad="38100" dist="38100" dir="2700000" algn="tl">
                    <a:srgbClr val="000000"/>
                  </a:outerShdw>
                </a:effectLst>
                <a:latin typeface="Calibri" pitchFamily="34" charset="0"/>
                <a:ea typeface="+mj-ea"/>
                <a:cs typeface="Calibri" pitchFamily="34" charset="0"/>
              </a:rPr>
              <a:t>– </a:t>
            </a:r>
            <a:r>
              <a:rPr lang="en-US" sz="2800" b="1" i="1" u="sng" dirty="0">
                <a:solidFill>
                  <a:srgbClr val="FF99FF"/>
                </a:solidFill>
                <a:effectLst>
                  <a:outerShdw blurRad="38100" dist="38100" dir="2700000" algn="tl">
                    <a:srgbClr val="000000"/>
                  </a:outerShdw>
                </a:effectLst>
                <a:latin typeface="Calibri" pitchFamily="34" charset="0"/>
                <a:ea typeface="+mj-ea"/>
                <a:cs typeface="Calibri" pitchFamily="34" charset="0"/>
              </a:rPr>
              <a:t>THE PROBLEM</a:t>
            </a:r>
          </a:p>
        </p:txBody>
      </p:sp>
      <p:pic>
        <p:nvPicPr>
          <p:cNvPr id="7" name="Picture 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 y="2880358"/>
            <a:ext cx="1828802" cy="2011680"/>
          </a:xfrm>
          <a:prstGeom prst="rect">
            <a:avLst/>
          </a:prstGeom>
          <a:ln>
            <a:noFill/>
          </a:ln>
          <a:effectLst>
            <a:outerShdw blurRad="292100" dist="139700" dir="2700000" algn="tl" rotWithShape="0">
              <a:srgbClr val="333333">
                <a:alpha val="65000"/>
              </a:srgbClr>
            </a:outerShdw>
          </a:effectLst>
        </p:spPr>
      </p:pic>
      <p:pic>
        <p:nvPicPr>
          <p:cNvPr id="10" name="Picture 2" descr="http://www.clker.com/cliparts/B/Y/k/6/G/P/review-notes-m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52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1828800" y="1600199"/>
            <a:ext cx="7162800" cy="2362199"/>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463550" marR="0" lvl="0" indent="-463550" defTabSz="914400" latinLnBrk="0">
              <a:lnSpc>
                <a:spcPct val="90000"/>
              </a:lnSpc>
              <a:spcBef>
                <a:spcPct val="20000"/>
              </a:spcBef>
              <a:buClr>
                <a:schemeClr val="accent6">
                  <a:lumMod val="40000"/>
                  <a:lumOff val="60000"/>
                </a:schemeClr>
              </a:buClr>
              <a:buSzPct val="105000"/>
              <a:buFont typeface="+mj-lt"/>
              <a:buAutoNum type="alphaUcPeriod" startAt="6"/>
              <a:tabLst/>
              <a:defRPr/>
            </a:pPr>
            <a:r>
              <a:rPr lang="en-US" sz="3200" b="1"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sz="32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32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New Walk of Fruitfulness</a:t>
            </a:r>
          </a:p>
          <a:p>
            <a:pPr marL="796925" lvl="1" indent="-342900" algn="just" eaLnBrk="0" hangingPunct="0">
              <a:spcBef>
                <a:spcPts val="600"/>
              </a:spcBef>
              <a:spcAft>
                <a:spcPts val="600"/>
              </a:spcAft>
              <a:buClr>
                <a:schemeClr val="accent6">
                  <a:lumMod val="40000"/>
                  <a:lumOff val="60000"/>
                </a:schemeClr>
              </a:buClr>
              <a:buSzPct val="100000"/>
              <a:buFont typeface="Symbol" pitchFamily="18" charset="2"/>
              <a:buChar cha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On the one hand, </a:t>
            </a:r>
            <a:r>
              <a:rPr lang="en-US" sz="2800" b="1" dirty="0">
                <a:solidFill>
                  <a:srgbClr val="FF99FF"/>
                </a:solidFill>
                <a:effectLst>
                  <a:outerShdw blurRad="38100" dist="38100" dir="2700000" algn="tl">
                    <a:srgbClr val="000000">
                      <a:alpha val="43137"/>
                    </a:srgbClr>
                  </a:outerShdw>
                </a:effectLst>
                <a:latin typeface="Calibri" pitchFamily="34" charset="0"/>
                <a:cs typeface="Calibri" pitchFamily="34" charset="0"/>
              </a:rPr>
              <a:t>the Holy Spirit continually applies the finished work of the Cross to the mortal flesh-life of the believer</a:t>
            </a:r>
            <a:r>
              <a:rPr lang="en-US" sz="28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p>
        </p:txBody>
      </p:sp>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4"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3" name="Rectangle 2"/>
          <p:cNvSpPr/>
          <p:nvPr/>
        </p:nvSpPr>
        <p:spPr>
          <a:xfrm>
            <a:off x="2286000" y="4077831"/>
            <a:ext cx="6400800" cy="2246769"/>
          </a:xfrm>
          <a:prstGeom prst="rect">
            <a:avLst/>
          </a:prstGeom>
        </p:spPr>
        <p:txBody>
          <a:bodyPr wrap="square">
            <a:spAutoFit/>
          </a:bodyPr>
          <a:lstStyle/>
          <a:p>
            <a:pPr marL="346075" lvl="0" indent="-342900" algn="just" eaLnBrk="0" hangingPunct="0">
              <a:spcBef>
                <a:spcPts val="600"/>
              </a:spcBef>
              <a:spcAft>
                <a:spcPts val="600"/>
              </a:spcAft>
              <a:buClr>
                <a:srgbClr val="5C00B9">
                  <a:lumMod val="40000"/>
                  <a:lumOff val="60000"/>
                </a:srgbClr>
              </a:buClr>
              <a:buSzPct val="100000"/>
              <a:buFont typeface="Symbol" pitchFamily="18" charset="2"/>
              <a:buChar cha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On the other hand, </a:t>
            </a:r>
            <a:r>
              <a:rPr lang="en-US" sz="2800" b="1" dirty="0">
                <a:solidFill>
                  <a:srgbClr val="FF99FF"/>
                </a:solidFill>
                <a:effectLst>
                  <a:outerShdw blurRad="38100" dist="38100" dir="2700000" algn="tl">
                    <a:srgbClr val="000000">
                      <a:alpha val="43137"/>
                    </a:srgbClr>
                  </a:outerShdw>
                </a:effectLst>
                <a:latin typeface="Calibri" pitchFamily="34" charset="0"/>
                <a:cs typeface="Calibri" pitchFamily="34" charset="0"/>
              </a:rPr>
              <a:t>the Holy Spirit causes the ‘fruit of the Spirit’ (new nature and new life ‘characteristics’ ) to be manifested in the mortal flesh-life of the believer. </a:t>
            </a:r>
          </a:p>
        </p:txBody>
      </p:sp>
      <p:sp>
        <p:nvSpPr>
          <p:cNvPr id="10"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pic>
        <p:nvPicPr>
          <p:cNvPr id="1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1" y="2286000"/>
            <a:ext cx="1243027" cy="1188720"/>
          </a:xfrm>
          <a:prstGeom prst="rect">
            <a:avLst/>
          </a:prstGeom>
          <a:noFill/>
          <a:ln>
            <a:noFill/>
          </a:ln>
          <a:effectLst/>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1" y="3962400"/>
            <a:ext cx="1285382" cy="1188720"/>
          </a:xfrm>
          <a:prstGeom prst="rect">
            <a:avLst/>
          </a:prstGeom>
          <a:noFill/>
          <a:ln>
            <a:noFill/>
          </a:ln>
          <a:effectLst/>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0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4"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3537797" y="304800"/>
            <a:ext cx="5530003" cy="2077492"/>
          </a:xfrm>
          <a:prstGeom prst="rect">
            <a:avLst/>
          </a:prstGeom>
          <a:noFill/>
          <a:ln>
            <a:noFill/>
          </a:ln>
        </p:spPr>
        <p:txBody>
          <a:bodyPr wrap="square">
            <a:spAutoFit/>
          </a:bodyPr>
          <a:lstStyle/>
          <a:p>
            <a:pPr marL="4763" lvl="0" indent="-1588" algn="ctr" eaLnBrk="0" hangingPunct="0">
              <a:spcBef>
                <a:spcPts val="600"/>
              </a:spcBef>
              <a:spcAft>
                <a:spcPts val="600"/>
              </a:spcAft>
              <a:buClr>
                <a:srgbClr val="5C00B9">
                  <a:lumMod val="40000"/>
                  <a:lumOff val="60000"/>
                </a:srgbClr>
              </a:buClr>
              <a:buSzPct val="100000"/>
            </a:pPr>
            <a:r>
              <a:rPr lang="en-US" sz="3400" b="1" dirty="0">
                <a:solidFill>
                  <a:schemeClr val="tx1">
                    <a:lumMod val="10000"/>
                  </a:schemeClr>
                </a:solidFill>
                <a:latin typeface="Calibri" pitchFamily="34" charset="0"/>
                <a:cs typeface="Calibri" pitchFamily="34" charset="0"/>
              </a:rPr>
              <a:t>Gal. 5:16 </a:t>
            </a:r>
          </a:p>
          <a:p>
            <a:pPr algn="just">
              <a:spcBef>
                <a:spcPts val="0"/>
              </a:spcBef>
              <a:spcAft>
                <a:spcPts val="1000"/>
              </a:spcAft>
            </a:pPr>
            <a:r>
              <a:rPr lang="en-US" sz="3000" dirty="0">
                <a:solidFill>
                  <a:schemeClr val="tx1">
                    <a:lumMod val="10000"/>
                  </a:schemeClr>
                </a:solidFill>
                <a:latin typeface="Calibri" panose="020F0502020204030204" pitchFamily="34" charset="0"/>
              </a:rPr>
              <a:t>But I say, walk by the Spirit, and you will not carry out the desire of the flesh. (NASB95) </a:t>
            </a:r>
            <a:endParaRPr lang="en-US" sz="3000" dirty="0">
              <a:solidFill>
                <a:schemeClr val="tx1">
                  <a:lumMod val="10000"/>
                </a:schemeClr>
              </a:solidFill>
              <a:effectLst/>
              <a:latin typeface="Calibri" panose="020F0502020204030204" pitchFamily="34" charset="0"/>
            </a:endParaRPr>
          </a:p>
        </p:txBody>
      </p:sp>
      <p:sp>
        <p:nvSpPr>
          <p:cNvPr id="4" name="Rectangle 3"/>
          <p:cNvSpPr/>
          <p:nvPr/>
        </p:nvSpPr>
        <p:spPr>
          <a:xfrm>
            <a:off x="3657600" y="2438400"/>
            <a:ext cx="5257800" cy="3031599"/>
          </a:xfrm>
          <a:prstGeom prst="rect">
            <a:avLst/>
          </a:prstGeom>
          <a:noFill/>
          <a:ln>
            <a:noFill/>
          </a:ln>
        </p:spPr>
        <p:txBody>
          <a:bodyPr wrap="square">
            <a:spAutoFit/>
          </a:bodyPr>
          <a:lstStyle/>
          <a:p>
            <a:pPr indent="3175" algn="ctr" eaLnBrk="0" hangingPunct="0">
              <a:spcBef>
                <a:spcPts val="0"/>
              </a:spcBef>
              <a:spcAft>
                <a:spcPts val="600"/>
              </a:spcAft>
              <a:buClr>
                <a:srgbClr val="5C00B9">
                  <a:lumMod val="40000"/>
                  <a:lumOff val="60000"/>
                </a:srgbClr>
              </a:buClr>
              <a:buSzPct val="100000"/>
            </a:pPr>
            <a:r>
              <a:rPr lang="en-US" sz="3400" b="1" dirty="0">
                <a:solidFill>
                  <a:schemeClr val="tx1">
                    <a:lumMod val="10000"/>
                  </a:schemeClr>
                </a:solidFill>
                <a:latin typeface="Calibri" pitchFamily="34" charset="0"/>
                <a:cs typeface="Calibri" pitchFamily="34" charset="0"/>
              </a:rPr>
              <a:t>Gal. 5:22-23</a:t>
            </a:r>
          </a:p>
          <a:p>
            <a:pPr marL="0" marR="0" algn="just">
              <a:spcBef>
                <a:spcPts val="0"/>
              </a:spcBef>
              <a:spcAft>
                <a:spcPts val="1000"/>
              </a:spcAft>
            </a:pPr>
            <a:r>
              <a:rPr lang="en-US" sz="3000" baseline="30000" dirty="0">
                <a:solidFill>
                  <a:schemeClr val="tx1">
                    <a:lumMod val="10000"/>
                  </a:schemeClr>
                </a:solidFill>
                <a:latin typeface="Calibri" panose="020F0502020204030204" pitchFamily="34" charset="0"/>
              </a:rPr>
              <a:t>22 </a:t>
            </a:r>
            <a:r>
              <a:rPr lang="en-US" sz="3000" dirty="0">
                <a:solidFill>
                  <a:schemeClr val="tx1">
                    <a:lumMod val="10000"/>
                  </a:schemeClr>
                </a:solidFill>
                <a:latin typeface="Calibri" panose="020F0502020204030204" pitchFamily="34" charset="0"/>
              </a:rPr>
              <a:t>But the fruit of the Spirit is love, joy, peace, patience, kindness, goodness, faithfulness, </a:t>
            </a:r>
            <a:r>
              <a:rPr lang="en-US" sz="3000" baseline="30000" dirty="0">
                <a:solidFill>
                  <a:schemeClr val="tx1">
                    <a:lumMod val="10000"/>
                  </a:schemeClr>
                </a:solidFill>
                <a:latin typeface="Calibri" panose="020F0502020204030204" pitchFamily="34" charset="0"/>
              </a:rPr>
              <a:t>23 </a:t>
            </a:r>
            <a:r>
              <a:rPr lang="en-US" sz="3000" dirty="0">
                <a:solidFill>
                  <a:schemeClr val="tx1">
                    <a:lumMod val="10000"/>
                  </a:schemeClr>
                </a:solidFill>
                <a:latin typeface="Calibri" panose="020F0502020204030204" pitchFamily="34" charset="0"/>
              </a:rPr>
              <a:t>gentleness, self-control… (NASB95) </a:t>
            </a:r>
          </a:p>
        </p:txBody>
      </p:sp>
      <p:pic>
        <p:nvPicPr>
          <p:cNvPr id="1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80332" y="419100"/>
            <a:ext cx="1434261" cy="1371600"/>
          </a:xfrm>
          <a:prstGeom prst="rect">
            <a:avLst/>
          </a:prstGeom>
          <a:noFill/>
          <a:ln>
            <a:noFill/>
          </a:ln>
          <a:effectLst/>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054665" y="2792834"/>
            <a:ext cx="1483132" cy="1371600"/>
          </a:xfrm>
          <a:prstGeom prst="rect">
            <a:avLst/>
          </a:prstGeom>
          <a:noFill/>
          <a:ln>
            <a:noFill/>
          </a:ln>
          <a:effectLst/>
          <a:scene3d>
            <a:camera prst="orthographicFront">
              <a:rot lat="0" lon="108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86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3" presetClass="entr" presetSubtype="16"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 name="TextBox 15"/>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7"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18" name="Rectangle 3"/>
          <p:cNvSpPr txBox="1">
            <a:spLocks noChangeArrowheads="1"/>
          </p:cNvSpPr>
          <p:nvPr/>
        </p:nvSpPr>
        <p:spPr bwMode="auto">
          <a:xfrm>
            <a:off x="1828800" y="1600200"/>
            <a:ext cx="7162800" cy="28194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463550" marR="0" lvl="0" indent="-463550" defTabSz="914400" latinLnBrk="0">
              <a:lnSpc>
                <a:spcPct val="90000"/>
              </a:lnSpc>
              <a:spcBef>
                <a:spcPct val="20000"/>
              </a:spcBef>
              <a:buClr>
                <a:schemeClr val="accent6">
                  <a:lumMod val="40000"/>
                  <a:lumOff val="60000"/>
                </a:schemeClr>
              </a:buClr>
              <a:buSzPct val="105000"/>
              <a:buFont typeface="+mj-lt"/>
              <a:buAutoNum type="alphaUcPeriod" startAt="6"/>
              <a:tabLst/>
              <a:defRPr/>
            </a:pPr>
            <a:r>
              <a:rPr lang="en-US" sz="3200" b="1"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sz="32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32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New Walk of Fruitfulness</a:t>
            </a:r>
          </a:p>
          <a:p>
            <a:pPr marL="915988" indent="-452438" algn="just" eaLnBrk="0" hangingPunct="0">
              <a:spcBef>
                <a:spcPts val="600"/>
              </a:spcBef>
              <a:spcAft>
                <a:spcPts val="600"/>
              </a:spcAft>
              <a:buClr>
                <a:schemeClr val="accent6">
                  <a:lumMod val="40000"/>
                  <a:lumOff val="60000"/>
                </a:schemeClr>
              </a:buClr>
              <a:buSzPct val="100000"/>
              <a:buFont typeface="Symbol" pitchFamily="18" charset="2"/>
              <a:buChar cha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A close look at Galatians 2:20 will further clarify the vital distinction between </a:t>
            </a:r>
            <a:r>
              <a:rPr lang="en-US" sz="2800" b="1" i="1" dirty="0">
                <a:solidFill>
                  <a:srgbClr val="FF99FF"/>
                </a:solidFill>
                <a:effectLst>
                  <a:outerShdw blurRad="38100" dist="38100" dir="2700000" algn="tl">
                    <a:srgbClr val="000000">
                      <a:alpha val="43137"/>
                    </a:srgbClr>
                  </a:outerShdw>
                </a:effectLst>
                <a:latin typeface="Calibri" pitchFamily="34" charset="0"/>
                <a:cs typeface="Calibri" pitchFamily="34" charset="0"/>
              </a:rPr>
              <a:t>what we were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the first Adam, and </a:t>
            </a:r>
            <a:r>
              <a:rPr lang="en-US" sz="2800" b="1" i="1" dirty="0">
                <a:solidFill>
                  <a:srgbClr val="FF99FF"/>
                </a:solidFill>
                <a:effectLst>
                  <a:outerShdw blurRad="38100" dist="38100" dir="2700000" algn="tl">
                    <a:srgbClr val="000000">
                      <a:alpha val="43137"/>
                    </a:srgbClr>
                  </a:outerShdw>
                </a:effectLst>
                <a:latin typeface="Calibri" pitchFamily="34" charset="0"/>
                <a:cs typeface="Calibri" pitchFamily="34" charset="0"/>
              </a:rPr>
              <a:t>who we now are</a:t>
            </a:r>
            <a:r>
              <a:rPr lang="en-US" sz="28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the Last Adam. </a:t>
            </a:r>
          </a:p>
        </p:txBody>
      </p:sp>
      <p:sp>
        <p:nvSpPr>
          <p:cNvPr id="9"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pic>
        <p:nvPicPr>
          <p:cNvPr id="10"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2819400"/>
            <a:ext cx="18288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4"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2286000" y="304800"/>
            <a:ext cx="6400800" cy="3812326"/>
          </a:xfrm>
          <a:prstGeom prst="rect">
            <a:avLst/>
          </a:prstGeom>
          <a:noFill/>
          <a:ln>
            <a:noFill/>
          </a:ln>
        </p:spPr>
        <p:txBody>
          <a:bodyPr wrap="square">
            <a:spAutoFit/>
          </a:bodyPr>
          <a:lstStyle/>
          <a:p>
            <a:pPr marL="0" marR="0" algn="ctr">
              <a:spcBef>
                <a:spcPts val="0"/>
              </a:spcBef>
              <a:spcAft>
                <a:spcPts val="1000"/>
              </a:spcAft>
            </a:pPr>
            <a:r>
              <a:rPr lang="en-US" sz="3600" b="1" dirty="0">
                <a:solidFill>
                  <a:schemeClr val="tx1">
                    <a:lumMod val="10000"/>
                  </a:schemeClr>
                </a:solidFill>
                <a:latin typeface="Calibri" panose="020F0502020204030204" pitchFamily="34" charset="0"/>
              </a:rPr>
              <a:t>Galatians 2:20 </a:t>
            </a:r>
          </a:p>
          <a:p>
            <a:pPr algn="just"/>
            <a:r>
              <a:rPr lang="en-US" sz="3200" dirty="0">
                <a:solidFill>
                  <a:schemeClr val="tx1">
                    <a:lumMod val="10000"/>
                  </a:schemeClr>
                </a:solidFill>
                <a:latin typeface="Calibri" panose="020F0502020204030204" pitchFamily="34" charset="0"/>
              </a:rPr>
              <a:t>“I have been crucified with Christ; and it is no longer I who live, but Christ lives in me; and the </a:t>
            </a:r>
            <a:r>
              <a:rPr lang="en-US" sz="3200" i="1" dirty="0">
                <a:solidFill>
                  <a:schemeClr val="tx1">
                    <a:lumMod val="10000"/>
                  </a:schemeClr>
                </a:solidFill>
                <a:latin typeface="Calibri" panose="020F0502020204030204" pitchFamily="34" charset="0"/>
              </a:rPr>
              <a:t>life</a:t>
            </a:r>
            <a:r>
              <a:rPr lang="en-US" sz="3200" dirty="0">
                <a:solidFill>
                  <a:schemeClr val="tx1">
                    <a:lumMod val="10000"/>
                  </a:schemeClr>
                </a:solidFill>
                <a:latin typeface="Calibri" panose="020F0502020204030204" pitchFamily="34" charset="0"/>
              </a:rPr>
              <a:t> which I now live in the flesh I live by faith in the Son of God, who loved me and gave Himself up for me. (NASB95)</a:t>
            </a:r>
          </a:p>
        </p:txBody>
      </p:sp>
      <p:pic>
        <p:nvPicPr>
          <p:cNvPr id="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2819400"/>
            <a:ext cx="18288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23273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3" name="TextBox 12"/>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4"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1981200" y="152400"/>
            <a:ext cx="7010400" cy="5632311"/>
          </a:xfrm>
          <a:prstGeom prst="rect">
            <a:avLst/>
          </a:prstGeom>
          <a:noFill/>
          <a:ln>
            <a:noFill/>
          </a:ln>
        </p:spPr>
        <p:txBody>
          <a:bodyPr wrap="square">
            <a:spAutoFit/>
          </a:bodyPr>
          <a:lstStyle/>
          <a:p>
            <a:pPr marL="0" marR="0" algn="ctr">
              <a:spcBef>
                <a:spcPts val="0"/>
              </a:spcBef>
              <a:spcAft>
                <a:spcPts val="0"/>
              </a:spcAft>
            </a:pPr>
            <a:r>
              <a:rPr lang="en-US" sz="3200" b="1" dirty="0">
                <a:solidFill>
                  <a:schemeClr val="tx1">
                    <a:lumMod val="10000"/>
                  </a:schemeClr>
                </a:solidFill>
                <a:latin typeface="Calibri" panose="020F0502020204030204" pitchFamily="34" charset="0"/>
              </a:rPr>
              <a:t>Gal. 2:20</a:t>
            </a:r>
          </a:p>
          <a:p>
            <a:pPr marL="0" marR="0" algn="ctr">
              <a:spcBef>
                <a:spcPts val="0"/>
              </a:spcBef>
              <a:spcAft>
                <a:spcPts val="600"/>
              </a:spcAft>
            </a:pPr>
            <a:r>
              <a:rPr lang="en-US" b="1" dirty="0">
                <a:solidFill>
                  <a:schemeClr val="tx1">
                    <a:lumMod val="10000"/>
                  </a:schemeClr>
                </a:solidFill>
                <a:latin typeface="Calibri" panose="020F0502020204030204" pitchFamily="34" charset="0"/>
              </a:rPr>
              <a:t>Expanded Explanation</a:t>
            </a:r>
          </a:p>
          <a:p>
            <a:pPr marL="0" marR="0" algn="just">
              <a:lnSpc>
                <a:spcPct val="115000"/>
              </a:lnSpc>
              <a:spcBef>
                <a:spcPts val="0"/>
              </a:spcBef>
              <a:spcAft>
                <a:spcPts val="1000"/>
              </a:spcAft>
            </a:pPr>
            <a:r>
              <a:rPr lang="en-US" sz="2600" b="1" dirty="0">
                <a:solidFill>
                  <a:srgbClr val="C00000"/>
                </a:solidFill>
                <a:latin typeface="Calibri" pitchFamily="34" charset="0"/>
                <a:cs typeface="Calibri" pitchFamily="34" charset="0"/>
              </a:rPr>
              <a:t>I </a:t>
            </a:r>
            <a:r>
              <a:rPr lang="en-US" sz="2600" b="1" i="1" dirty="0">
                <a:solidFill>
                  <a:srgbClr val="C00000"/>
                </a:solidFill>
                <a:latin typeface="Calibri" pitchFamily="34" charset="0"/>
                <a:cs typeface="Calibri" pitchFamily="34" charset="0"/>
              </a:rPr>
              <a:t>[the Old Man in Adam]</a:t>
            </a:r>
            <a:r>
              <a:rPr lang="en-US" sz="2600" dirty="0">
                <a:solidFill>
                  <a:schemeClr val="tx1">
                    <a:lumMod val="10000"/>
                  </a:schemeClr>
                </a:solidFill>
                <a:latin typeface="Calibri" pitchFamily="34" charset="0"/>
                <a:cs typeface="Calibri" pitchFamily="34" charset="0"/>
              </a:rPr>
              <a:t>, </a:t>
            </a:r>
            <a:r>
              <a:rPr lang="en-US" sz="2600" dirty="0">
                <a:solidFill>
                  <a:schemeClr val="tx1">
                    <a:lumMod val="10000"/>
                  </a:schemeClr>
                </a:solidFill>
                <a:latin typeface="Calibri" panose="020F0502020204030204" pitchFamily="34" charset="0"/>
              </a:rPr>
              <a:t>have been crucified </a:t>
            </a:r>
            <a:r>
              <a:rPr lang="en-US" sz="2600" b="1" dirty="0">
                <a:solidFill>
                  <a:srgbClr val="0000CC"/>
                </a:solidFill>
                <a:latin typeface="Calibri" pitchFamily="34" charset="0"/>
                <a:cs typeface="Calibri" pitchFamily="34" charset="0"/>
              </a:rPr>
              <a:t>with Christ</a:t>
            </a:r>
            <a:r>
              <a:rPr lang="en-US" sz="2600" dirty="0">
                <a:solidFill>
                  <a:schemeClr val="tx1">
                    <a:lumMod val="10000"/>
                  </a:schemeClr>
                </a:solidFill>
                <a:latin typeface="Calibri" panose="020F0502020204030204" pitchFamily="34" charset="0"/>
              </a:rPr>
              <a:t>; it is no longer </a:t>
            </a:r>
            <a:r>
              <a:rPr lang="en-US" sz="2600" b="1" dirty="0">
                <a:solidFill>
                  <a:srgbClr val="C00000"/>
                </a:solidFill>
                <a:latin typeface="Calibri" pitchFamily="34" charset="0"/>
                <a:cs typeface="Calibri" pitchFamily="34" charset="0"/>
              </a:rPr>
              <a:t>I </a:t>
            </a:r>
            <a:r>
              <a:rPr lang="en-US" sz="2600" b="1" i="1" dirty="0">
                <a:solidFill>
                  <a:srgbClr val="C00000"/>
                </a:solidFill>
                <a:latin typeface="Calibri" pitchFamily="34" charset="0"/>
                <a:cs typeface="Calibri" pitchFamily="34" charset="0"/>
              </a:rPr>
              <a:t>[the Old Man in Adam]</a:t>
            </a:r>
            <a:r>
              <a:rPr lang="en-US" sz="2600" dirty="0">
                <a:solidFill>
                  <a:schemeClr val="tx1">
                    <a:lumMod val="10000"/>
                  </a:schemeClr>
                </a:solidFill>
                <a:latin typeface="Calibri" pitchFamily="34" charset="0"/>
                <a:cs typeface="Calibri" pitchFamily="34" charset="0"/>
              </a:rPr>
              <a:t>,</a:t>
            </a:r>
            <a:r>
              <a:rPr lang="en-US" sz="2600" b="1" i="1" dirty="0">
                <a:solidFill>
                  <a:srgbClr val="0000CC"/>
                </a:solidFill>
                <a:latin typeface="Calibri" pitchFamily="34" charset="0"/>
                <a:cs typeface="Calibri" pitchFamily="34" charset="0"/>
              </a:rPr>
              <a:t> </a:t>
            </a:r>
            <a:r>
              <a:rPr lang="en-US" sz="2600" dirty="0">
                <a:solidFill>
                  <a:schemeClr val="tx1">
                    <a:lumMod val="10000"/>
                  </a:schemeClr>
                </a:solidFill>
                <a:latin typeface="Calibri" panose="020F0502020204030204" pitchFamily="34" charset="0"/>
              </a:rPr>
              <a:t>that lives, but </a:t>
            </a:r>
            <a:r>
              <a:rPr lang="en-US" sz="2600" b="1" dirty="0">
                <a:solidFill>
                  <a:srgbClr val="0000CC"/>
                </a:solidFill>
                <a:latin typeface="Calibri" pitchFamily="34" charset="0"/>
                <a:cs typeface="Calibri" pitchFamily="34" charset="0"/>
              </a:rPr>
              <a:t>Christ lives in me, </a:t>
            </a:r>
            <a:r>
              <a:rPr lang="en-US" sz="2600" b="1" i="1" dirty="0">
                <a:solidFill>
                  <a:srgbClr val="0000CC"/>
                </a:solidFill>
                <a:latin typeface="Calibri" pitchFamily="34" charset="0"/>
                <a:cs typeface="Calibri" pitchFamily="34" charset="0"/>
              </a:rPr>
              <a:t>[His New Creation – the New Man]</a:t>
            </a:r>
            <a:r>
              <a:rPr lang="en-US" sz="2600" dirty="0">
                <a:solidFill>
                  <a:schemeClr val="tx1">
                    <a:lumMod val="10000"/>
                  </a:schemeClr>
                </a:solidFill>
                <a:latin typeface="Calibri" panose="020F0502020204030204" pitchFamily="34" charset="0"/>
              </a:rPr>
              <a:t>; the life which </a:t>
            </a:r>
            <a:r>
              <a:rPr lang="en-US" sz="2600" b="1" dirty="0">
                <a:solidFill>
                  <a:srgbClr val="0000CC"/>
                </a:solidFill>
                <a:latin typeface="Calibri" pitchFamily="34" charset="0"/>
                <a:cs typeface="Calibri" pitchFamily="34" charset="0"/>
              </a:rPr>
              <a:t>I [the New Man]</a:t>
            </a:r>
            <a:r>
              <a:rPr lang="en-US" sz="2600" dirty="0">
                <a:solidFill>
                  <a:schemeClr val="tx1">
                    <a:lumMod val="10000"/>
                  </a:schemeClr>
                </a:solidFill>
                <a:latin typeface="Calibri" panose="020F0502020204030204" pitchFamily="34" charset="0"/>
              </a:rPr>
              <a:t>, now live in the flesh </a:t>
            </a:r>
            <a:r>
              <a:rPr lang="en-US" sz="2600" i="1" dirty="0">
                <a:solidFill>
                  <a:schemeClr val="tx1">
                    <a:lumMod val="10000"/>
                  </a:schemeClr>
                </a:solidFill>
                <a:latin typeface="Calibri" panose="020F0502020204030204" pitchFamily="34" charset="0"/>
              </a:rPr>
              <a:t>[my physical body], </a:t>
            </a:r>
            <a:r>
              <a:rPr lang="en-US" sz="2600" b="1" dirty="0">
                <a:solidFill>
                  <a:srgbClr val="0000CC"/>
                </a:solidFill>
                <a:latin typeface="Calibri" pitchFamily="34" charset="0"/>
                <a:cs typeface="Calibri" pitchFamily="34" charset="0"/>
              </a:rPr>
              <a:t>I [the New Man] </a:t>
            </a:r>
            <a:r>
              <a:rPr lang="en-US" sz="2600" dirty="0">
                <a:solidFill>
                  <a:schemeClr val="tx1">
                    <a:lumMod val="10000"/>
                  </a:schemeClr>
                </a:solidFill>
                <a:latin typeface="Calibri" panose="020F0502020204030204" pitchFamily="34" charset="0"/>
              </a:rPr>
              <a:t>live in faith; this faith is in the Son of God, who loved me </a:t>
            </a:r>
            <a:r>
              <a:rPr lang="en-US" sz="2600" b="1" dirty="0">
                <a:solidFill>
                  <a:srgbClr val="C00000"/>
                </a:solidFill>
                <a:latin typeface="Calibri" panose="020F0502020204030204" pitchFamily="34" charset="0"/>
              </a:rPr>
              <a:t>[as a lost individual in Adam]</a:t>
            </a:r>
            <a:r>
              <a:rPr lang="en-US" sz="2600" dirty="0">
                <a:solidFill>
                  <a:schemeClr val="tx1">
                    <a:lumMod val="10000"/>
                  </a:schemeClr>
                </a:solidFill>
                <a:latin typeface="Calibri" panose="020F0502020204030204" pitchFamily="34" charset="0"/>
              </a:rPr>
              <a:t> and gave Himself up </a:t>
            </a:r>
            <a:r>
              <a:rPr lang="en-US" sz="2600" i="1" dirty="0">
                <a:solidFill>
                  <a:schemeClr val="tx1">
                    <a:lumMod val="10000"/>
                  </a:schemeClr>
                </a:solidFill>
                <a:latin typeface="Calibri" panose="020F0502020204030204" pitchFamily="34" charset="0"/>
              </a:rPr>
              <a:t>[as a substitutionary sacrifice]</a:t>
            </a:r>
            <a:r>
              <a:rPr lang="en-US" sz="2600" dirty="0">
                <a:solidFill>
                  <a:schemeClr val="tx1">
                    <a:lumMod val="10000"/>
                  </a:schemeClr>
                </a:solidFill>
                <a:latin typeface="Calibri" panose="020F0502020204030204" pitchFamily="34" charset="0"/>
              </a:rPr>
              <a:t> for me </a:t>
            </a:r>
            <a:r>
              <a:rPr lang="en-US" sz="2600" b="1" dirty="0">
                <a:solidFill>
                  <a:srgbClr val="C00000"/>
                </a:solidFill>
                <a:latin typeface="Calibri" panose="020F0502020204030204" pitchFamily="34" charset="0"/>
              </a:rPr>
              <a:t>[a sinner </a:t>
            </a:r>
            <a:r>
              <a:rPr lang="en-US" sz="2600" b="1" i="1" dirty="0">
                <a:solidFill>
                  <a:srgbClr val="C00000"/>
                </a:solidFill>
                <a:latin typeface="Calibri" panose="020F0502020204030204" pitchFamily="34" charset="0"/>
              </a:rPr>
              <a:t>in Adam</a:t>
            </a:r>
            <a:r>
              <a:rPr lang="en-US" sz="2600" b="1" dirty="0">
                <a:solidFill>
                  <a:srgbClr val="C00000"/>
                </a:solidFill>
                <a:latin typeface="Calibri" panose="020F0502020204030204" pitchFamily="34" charset="0"/>
              </a:rPr>
              <a:t>]</a:t>
            </a:r>
            <a:r>
              <a:rPr lang="en-US" sz="2600" dirty="0">
                <a:solidFill>
                  <a:schemeClr val="tx1">
                    <a:lumMod val="10000"/>
                  </a:schemeClr>
                </a:solidFill>
                <a:latin typeface="Calibri" panose="020F0502020204030204" pitchFamily="34" charset="0"/>
              </a:rPr>
              <a:t>.</a:t>
            </a:r>
          </a:p>
        </p:txBody>
      </p:sp>
      <p:pic>
        <p:nvPicPr>
          <p:cNvPr id="6"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015" y="5257800"/>
            <a:ext cx="1685306" cy="1264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 y="2819400"/>
            <a:ext cx="18288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236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 name="TextBox 15"/>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7"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18" name="Rectangle 3"/>
          <p:cNvSpPr txBox="1">
            <a:spLocks noChangeArrowheads="1"/>
          </p:cNvSpPr>
          <p:nvPr/>
        </p:nvSpPr>
        <p:spPr bwMode="auto">
          <a:xfrm>
            <a:off x="1828800" y="1600200"/>
            <a:ext cx="7162800" cy="39624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L="463550" marR="0" lvl="0" indent="-463550" defTabSz="914400" latinLnBrk="0">
              <a:lnSpc>
                <a:spcPct val="90000"/>
              </a:lnSpc>
              <a:spcBef>
                <a:spcPct val="20000"/>
              </a:spcBef>
              <a:buClr>
                <a:schemeClr val="accent6">
                  <a:lumMod val="40000"/>
                  <a:lumOff val="60000"/>
                </a:schemeClr>
              </a:buClr>
              <a:buSzPct val="105000"/>
              <a:buFont typeface="+mj-lt"/>
              <a:buAutoNum type="alphaUcPeriod" startAt="6"/>
              <a:tabLst/>
              <a:defRPr/>
            </a:pPr>
            <a:r>
              <a:rPr lang="en-US" sz="3200" b="1" dirty="0">
                <a:solidFill>
                  <a:srgbClr val="66FFCC"/>
                </a:solidFill>
                <a:effectLst>
                  <a:outerShdw blurRad="38100" dist="38100" dir="2700000" algn="tl">
                    <a:srgbClr val="000000">
                      <a:alpha val="43137"/>
                    </a:srgbClr>
                  </a:outerShdw>
                </a:effectLst>
                <a:latin typeface="Calibri" pitchFamily="34" charset="0"/>
                <a:cs typeface="Calibri" pitchFamily="34" charset="0"/>
              </a:rPr>
              <a:t>Our</a:t>
            </a:r>
            <a:r>
              <a:rPr lang="en-US" sz="32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32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New Walk of Fruitfulness</a:t>
            </a:r>
          </a:p>
          <a:p>
            <a:pPr marL="915988" indent="-452438" algn="just" eaLnBrk="0" hangingPunct="0">
              <a:spcBef>
                <a:spcPts val="600"/>
              </a:spcBef>
              <a:spcAft>
                <a:spcPts val="600"/>
              </a:spcAft>
              <a:buClr>
                <a:schemeClr val="accent6">
                  <a:lumMod val="40000"/>
                  <a:lumOff val="60000"/>
                </a:schemeClr>
              </a:buClr>
              <a:buSzPct val="100000"/>
              <a:buFont typeface="Symbol" pitchFamily="18" charset="2"/>
              <a:buChar cha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Christ</a:t>
            </a:r>
            <a:r>
              <a:rPr lang="en-US" sz="28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800" b="1" i="1" dirty="0">
                <a:solidFill>
                  <a:srgbClr val="FF99FF"/>
                </a:solidFill>
                <a:effectLst>
                  <a:outerShdw blurRad="38100" dist="38100" dir="2700000" algn="tl">
                    <a:srgbClr val="000000">
                      <a:alpha val="43137"/>
                    </a:srgbClr>
                  </a:outerShdw>
                </a:effectLst>
                <a:latin typeface="Calibri" pitchFamily="34" charset="0"/>
                <a:cs typeface="Calibri" pitchFamily="34" charset="0"/>
              </a:rPr>
              <a:t>is</a:t>
            </a:r>
            <a:r>
              <a:rPr lang="en-US" sz="28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risen life and it is </a:t>
            </a:r>
            <a:r>
              <a:rPr lang="en-US" sz="2800" b="1" i="1" dirty="0">
                <a:solidFill>
                  <a:srgbClr val="FF99FF"/>
                </a:solidFill>
                <a:effectLst>
                  <a:outerShdw blurRad="38100" dist="38100" dir="2700000" algn="tl">
                    <a:srgbClr val="000000">
                      <a:alpha val="43137"/>
                    </a:srgbClr>
                  </a:outerShdw>
                </a:effectLst>
                <a:latin typeface="Calibri" pitchFamily="34" charset="0"/>
                <a:cs typeface="Calibri" pitchFamily="34" charset="0"/>
              </a:rPr>
              <a:t>HIS life and nature</a:t>
            </a:r>
            <a:r>
              <a:rPr lang="en-US" sz="28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that composes our newly created life. Therefore, Christ is to be found in us. </a:t>
            </a:r>
          </a:p>
          <a:p>
            <a:pPr marL="915988" indent="-452438" algn="just" eaLnBrk="0" hangingPunct="0">
              <a:spcBef>
                <a:spcPts val="600"/>
              </a:spcBef>
              <a:spcAft>
                <a:spcPts val="600"/>
              </a:spcAft>
              <a:buClr>
                <a:schemeClr val="accent6">
                  <a:lumMod val="40000"/>
                  <a:lumOff val="60000"/>
                </a:schemeClr>
              </a:buClr>
              <a:buSzPct val="100000"/>
              <a:buFont typeface="Symbol" pitchFamily="18" charset="2"/>
              <a:buChar char="¨"/>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Christ is the </a:t>
            </a:r>
            <a:r>
              <a:rPr lang="en-US" sz="2800" b="1" i="1" dirty="0">
                <a:solidFill>
                  <a:srgbClr val="FF99FF"/>
                </a:solidFill>
                <a:effectLst>
                  <a:outerShdw blurRad="38100" dist="38100" dir="2700000" algn="tl">
                    <a:srgbClr val="000000">
                      <a:alpha val="43137"/>
                    </a:srgbClr>
                  </a:outerShdw>
                </a:effectLst>
                <a:latin typeface="Calibri" pitchFamily="34" charset="0"/>
                <a:cs typeface="Calibri" pitchFamily="34" charset="0"/>
              </a:rPr>
              <a:t>source and motivation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of my Christian life, as such, </a:t>
            </a:r>
            <a:r>
              <a:rPr lang="en-US" sz="28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He lives </a:t>
            </a:r>
            <a:r>
              <a:rPr lang="en-US" sz="28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IN </a:t>
            </a:r>
            <a:r>
              <a:rPr lang="en-US" sz="28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me, not </a:t>
            </a:r>
            <a:r>
              <a:rPr lang="en-US" sz="28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INSTEAD </a:t>
            </a:r>
            <a:r>
              <a:rPr lang="en-US" sz="28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of me.</a:t>
            </a:r>
          </a:p>
        </p:txBody>
      </p:sp>
      <p:sp>
        <p:nvSpPr>
          <p:cNvPr id="12"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rgbClr val="66FFCC"/>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pic>
        <p:nvPicPr>
          <p:cNvPr id="1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2819400"/>
            <a:ext cx="18288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862" y="106101"/>
            <a:ext cx="7132938" cy="6675699"/>
          </a:xfrm>
          <a:prstGeom prst="rect">
            <a:avLst/>
          </a:prstGeom>
        </p:spPr>
      </p:pic>
      <p:sp>
        <p:nvSpPr>
          <p:cNvPr id="16" name="TextBox 15"/>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7" name="Picture 2" descr="http://photos1.fotosearch.com/bthumb/PTC/PTC002/07091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2" name="Rectangle 1"/>
          <p:cNvSpPr/>
          <p:nvPr/>
        </p:nvSpPr>
        <p:spPr>
          <a:xfrm>
            <a:off x="2415228" y="152400"/>
            <a:ext cx="6172200" cy="1215717"/>
          </a:xfrm>
          <a:prstGeom prst="rect">
            <a:avLst/>
          </a:prstGeom>
          <a:noFill/>
          <a:ln>
            <a:noFill/>
          </a:ln>
        </p:spPr>
        <p:txBody>
          <a:bodyPr wrap="square">
            <a:spAutoFit/>
          </a:bodyPr>
          <a:lstStyle/>
          <a:p>
            <a:pPr marL="0" lvl="2" algn="ctr" eaLnBrk="0" hangingPunct="0">
              <a:spcBef>
                <a:spcPts val="0"/>
              </a:spcBef>
              <a:spcAft>
                <a:spcPts val="600"/>
              </a:spcAft>
              <a:buClr>
                <a:srgbClr val="5C00B9">
                  <a:lumMod val="40000"/>
                  <a:lumOff val="60000"/>
                </a:srgbClr>
              </a:buClr>
              <a:buSzPct val="100000"/>
            </a:pPr>
            <a:r>
              <a:rPr lang="en-US" sz="3600" b="1" dirty="0">
                <a:solidFill>
                  <a:srgbClr val="080808"/>
                </a:solidFill>
                <a:latin typeface="Calibri" pitchFamily="34" charset="0"/>
                <a:cs typeface="Calibri" pitchFamily="34" charset="0"/>
              </a:rPr>
              <a:t>Phil. 1:21</a:t>
            </a:r>
          </a:p>
          <a:p>
            <a:pPr marL="0" lvl="2" eaLnBrk="0" hangingPunct="0">
              <a:spcBef>
                <a:spcPts val="0"/>
              </a:spcBef>
              <a:spcAft>
                <a:spcPts val="600"/>
              </a:spcAft>
              <a:buClr>
                <a:srgbClr val="5C00B9">
                  <a:lumMod val="40000"/>
                  <a:lumOff val="60000"/>
                </a:srgbClr>
              </a:buClr>
              <a:buSzPct val="100000"/>
            </a:pPr>
            <a:r>
              <a:rPr lang="en-US" sz="3200" dirty="0">
                <a:solidFill>
                  <a:srgbClr val="080808"/>
                </a:solidFill>
                <a:latin typeface="Calibri" pitchFamily="34" charset="0"/>
                <a:cs typeface="Calibri" pitchFamily="34" charset="0"/>
              </a:rPr>
              <a:t>For to me to live </a:t>
            </a:r>
            <a:r>
              <a:rPr lang="en-US" sz="3200" i="1" dirty="0">
                <a:solidFill>
                  <a:srgbClr val="080808"/>
                </a:solidFill>
                <a:latin typeface="Calibri" pitchFamily="34" charset="0"/>
                <a:cs typeface="Calibri" pitchFamily="34" charset="0"/>
              </a:rPr>
              <a:t>is Christ</a:t>
            </a:r>
            <a:r>
              <a:rPr lang="en-US" sz="3200" dirty="0">
                <a:solidFill>
                  <a:srgbClr val="080808"/>
                </a:solidFill>
                <a:latin typeface="Calibri" pitchFamily="34" charset="0"/>
                <a:cs typeface="Calibri" pitchFamily="34" charset="0"/>
              </a:rPr>
              <a:t>…(NASB95)</a:t>
            </a:r>
          </a:p>
        </p:txBody>
      </p:sp>
      <p:sp>
        <p:nvSpPr>
          <p:cNvPr id="9" name="Rectangle 8"/>
          <p:cNvSpPr/>
          <p:nvPr/>
        </p:nvSpPr>
        <p:spPr>
          <a:xfrm>
            <a:off x="2605728" y="1715555"/>
            <a:ext cx="5791200" cy="1215717"/>
          </a:xfrm>
          <a:prstGeom prst="rect">
            <a:avLst/>
          </a:prstGeom>
          <a:noFill/>
          <a:ln>
            <a:noFill/>
          </a:ln>
        </p:spPr>
        <p:txBody>
          <a:bodyPr wrap="square">
            <a:spAutoFit/>
          </a:bodyPr>
          <a:lstStyle/>
          <a:p>
            <a:pPr marL="0" lvl="2" algn="ctr" eaLnBrk="0" hangingPunct="0">
              <a:spcBef>
                <a:spcPts val="0"/>
              </a:spcBef>
              <a:spcAft>
                <a:spcPts val="600"/>
              </a:spcAft>
              <a:buClr>
                <a:srgbClr val="5C00B9">
                  <a:lumMod val="40000"/>
                  <a:lumOff val="60000"/>
                </a:srgbClr>
              </a:buClr>
              <a:buSzPct val="100000"/>
            </a:pPr>
            <a:r>
              <a:rPr lang="en-US" sz="3600" b="1" dirty="0">
                <a:solidFill>
                  <a:srgbClr val="080808"/>
                </a:solidFill>
                <a:latin typeface="Calibri" pitchFamily="34" charset="0"/>
                <a:cs typeface="Calibri" pitchFamily="34" charset="0"/>
              </a:rPr>
              <a:t>Col. 3:4</a:t>
            </a:r>
          </a:p>
          <a:p>
            <a:pPr marL="0" lvl="2" eaLnBrk="0" hangingPunct="0">
              <a:spcBef>
                <a:spcPts val="0"/>
              </a:spcBef>
              <a:spcAft>
                <a:spcPts val="600"/>
              </a:spcAft>
              <a:buClr>
                <a:srgbClr val="5C00B9">
                  <a:lumMod val="40000"/>
                  <a:lumOff val="60000"/>
                </a:srgbClr>
              </a:buClr>
              <a:buSzPct val="100000"/>
            </a:pPr>
            <a:r>
              <a:rPr lang="en-US" sz="3200" dirty="0">
                <a:solidFill>
                  <a:srgbClr val="080808"/>
                </a:solidFill>
                <a:latin typeface="Calibri" pitchFamily="34" charset="0"/>
                <a:cs typeface="Calibri" pitchFamily="34" charset="0"/>
              </a:rPr>
              <a:t>…Christ, who is </a:t>
            </a:r>
            <a:r>
              <a:rPr lang="en-US" sz="3200" i="1" dirty="0">
                <a:solidFill>
                  <a:srgbClr val="080808"/>
                </a:solidFill>
                <a:latin typeface="Calibri" pitchFamily="34" charset="0"/>
                <a:cs typeface="Calibri" pitchFamily="34" charset="0"/>
              </a:rPr>
              <a:t>our life…</a:t>
            </a:r>
            <a:r>
              <a:rPr lang="en-US" sz="3200" dirty="0">
                <a:solidFill>
                  <a:srgbClr val="080808"/>
                </a:solidFill>
                <a:latin typeface="Calibri" pitchFamily="34" charset="0"/>
                <a:cs typeface="Calibri" pitchFamily="34" charset="0"/>
              </a:rPr>
              <a:t>(NASB95)</a:t>
            </a:r>
          </a:p>
        </p:txBody>
      </p:sp>
      <p:sp>
        <p:nvSpPr>
          <p:cNvPr id="4" name="Rectangle 3"/>
          <p:cNvSpPr/>
          <p:nvPr/>
        </p:nvSpPr>
        <p:spPr>
          <a:xfrm>
            <a:off x="1981201" y="3278711"/>
            <a:ext cx="7086600" cy="1708160"/>
          </a:xfrm>
          <a:prstGeom prst="rect">
            <a:avLst/>
          </a:prstGeom>
          <a:noFill/>
          <a:ln>
            <a:noFill/>
          </a:ln>
        </p:spPr>
        <p:txBody>
          <a:bodyPr wrap="square">
            <a:spAutoFit/>
          </a:bodyPr>
          <a:lstStyle/>
          <a:p>
            <a:pPr marL="0" lvl="2" indent="4763" algn="ctr" eaLnBrk="0" hangingPunct="0">
              <a:spcBef>
                <a:spcPts val="0"/>
              </a:spcBef>
              <a:spcAft>
                <a:spcPts val="600"/>
              </a:spcAft>
              <a:buClr>
                <a:srgbClr val="5C00B9">
                  <a:lumMod val="40000"/>
                  <a:lumOff val="60000"/>
                </a:srgbClr>
              </a:buClr>
              <a:buSzPct val="100000"/>
            </a:pPr>
            <a:r>
              <a:rPr lang="en-US" sz="3600" b="1" dirty="0">
                <a:solidFill>
                  <a:srgbClr val="080808"/>
                </a:solidFill>
                <a:latin typeface="Calibri" pitchFamily="34" charset="0"/>
                <a:cs typeface="Calibri" pitchFamily="34" charset="0"/>
              </a:rPr>
              <a:t>2 Cor. 4:11</a:t>
            </a:r>
          </a:p>
          <a:p>
            <a:pPr algn="just"/>
            <a:r>
              <a:rPr lang="en-US" sz="3200" dirty="0">
                <a:solidFill>
                  <a:srgbClr val="080808"/>
                </a:solidFill>
                <a:latin typeface="Calibri" pitchFamily="34" charset="0"/>
                <a:cs typeface="Calibri" pitchFamily="34" charset="0"/>
              </a:rPr>
              <a:t>…that </a:t>
            </a:r>
            <a:r>
              <a:rPr lang="en-US" sz="3200" b="1" i="1" dirty="0">
                <a:solidFill>
                  <a:srgbClr val="C00000"/>
                </a:solidFill>
                <a:latin typeface="Calibri" pitchFamily="34" charset="0"/>
                <a:cs typeface="Calibri" pitchFamily="34" charset="0"/>
              </a:rPr>
              <a:t>the life of Jesus </a:t>
            </a:r>
            <a:r>
              <a:rPr lang="en-US" sz="3200" dirty="0">
                <a:solidFill>
                  <a:srgbClr val="080808"/>
                </a:solidFill>
                <a:latin typeface="Calibri" pitchFamily="34" charset="0"/>
                <a:cs typeface="Calibri" pitchFamily="34" charset="0"/>
              </a:rPr>
              <a:t>also may be manifested </a:t>
            </a:r>
            <a:r>
              <a:rPr lang="en-US" sz="3200" b="1" i="1" dirty="0">
                <a:solidFill>
                  <a:srgbClr val="0000CC"/>
                </a:solidFill>
                <a:latin typeface="Calibri" pitchFamily="34" charset="0"/>
                <a:cs typeface="Calibri" pitchFamily="34" charset="0"/>
              </a:rPr>
              <a:t>in our mortal flesh</a:t>
            </a:r>
            <a:r>
              <a:rPr lang="en-US" sz="3200" dirty="0">
                <a:solidFill>
                  <a:srgbClr val="080808"/>
                </a:solidFill>
                <a:latin typeface="Calibri" pitchFamily="34" charset="0"/>
                <a:cs typeface="Calibri" pitchFamily="34" charset="0"/>
              </a:rPr>
              <a:t>. (NASB95)</a:t>
            </a:r>
          </a:p>
        </p:txBody>
      </p:sp>
      <p:pic>
        <p:nvPicPr>
          <p:cNvPr id="1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2819400"/>
            <a:ext cx="1828800"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67470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828800" y="2895600"/>
            <a:ext cx="7239000" cy="11430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marR="0" lvl="0" algn="ctr" defTabSz="914400" rtl="0" eaLnBrk="0" fontAlgn="base" latinLnBrk="0" hangingPunct="0">
              <a:lnSpc>
                <a:spcPct val="100000"/>
              </a:lnSpc>
              <a:spcBef>
                <a:spcPct val="20000"/>
              </a:spcBef>
              <a:spcAft>
                <a:spcPct val="0"/>
              </a:spcAft>
              <a:buClr>
                <a:schemeClr val="tx2"/>
              </a:buClr>
              <a:buSzPct val="90000"/>
              <a:tabLst/>
              <a:defRPr/>
            </a:pPr>
            <a:r>
              <a:rPr lang="en-US" sz="6000" b="1" kern="0" dirty="0">
                <a:solidFill>
                  <a:schemeClr val="bg1">
                    <a:lumMod val="20000"/>
                    <a:lumOff val="80000"/>
                  </a:schemeClr>
                </a:solidFill>
                <a:effectLst>
                  <a:outerShdw blurRad="38100" dist="38100" dir="2700000" algn="tl">
                    <a:srgbClr val="000000"/>
                  </a:outerShdw>
                </a:effectLst>
                <a:latin typeface="Calibri" pitchFamily="34" charset="0"/>
                <a:ea typeface="+mj-ea"/>
                <a:cs typeface="Calibri" pitchFamily="34" charset="0"/>
              </a:rPr>
              <a:t>Summation</a:t>
            </a:r>
          </a:p>
        </p:txBody>
      </p:sp>
      <p:sp>
        <p:nvSpPr>
          <p:cNvPr id="5" name="TextBox 4"/>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6"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subTitle" idx="1"/>
          </p:nvPr>
        </p:nvSpPr>
        <p:spPr>
          <a:xfrm>
            <a:off x="1828800" y="1295400"/>
            <a:ext cx="6400800" cy="5334000"/>
          </a:xfrm>
        </p:spPr>
        <p:txBody>
          <a:bodyPr/>
          <a:lstStyle/>
          <a:p>
            <a:pPr marL="457200" indent="-457200" defTabSz="457200" eaLnBrk="1" hangingPunct="1">
              <a:lnSpc>
                <a:spcPct val="200000"/>
              </a:lnSpc>
              <a:spcBef>
                <a:spcPts val="600"/>
              </a:spcBef>
              <a:spcAft>
                <a:spcPts val="600"/>
              </a:spcAft>
              <a:buClr>
                <a:schemeClr val="accent6">
                  <a:lumMod val="40000"/>
                  <a:lumOff val="60000"/>
                </a:schemeClr>
              </a:buClr>
              <a:buSzPct val="105000"/>
              <a:buFont typeface="Symbol" pitchFamily="18" charset="2"/>
              <a:buAutoNum type="arabicParenR"/>
            </a:pPr>
            <a:r>
              <a:rPr lang="en-US" sz="2400" b="1" dirty="0">
                <a:solidFill>
                  <a:srgbClr val="FFFFFF"/>
                </a:solidFill>
                <a:latin typeface="Calibri" pitchFamily="34" charset="0"/>
                <a:cs typeface="Calibri" pitchFamily="34" charset="0"/>
              </a:rPr>
              <a:t>In Christ</a:t>
            </a:r>
            <a:r>
              <a:rPr lang="en-US" sz="2400" b="1" dirty="0">
                <a:solidFill>
                  <a:schemeClr val="bg1">
                    <a:lumMod val="20000"/>
                    <a:lumOff val="80000"/>
                  </a:schemeClr>
                </a:solidFill>
                <a:latin typeface="Calibri" pitchFamily="34" charset="0"/>
                <a:cs typeface="Calibri" pitchFamily="34" charset="0"/>
              </a:rPr>
              <a:t> </a:t>
            </a:r>
            <a:r>
              <a:rPr lang="en-US" sz="2400" b="1" dirty="0">
                <a:solidFill>
                  <a:srgbClr val="FFFF66"/>
                </a:solidFill>
                <a:latin typeface="Calibri" pitchFamily="34" charset="0"/>
                <a:cs typeface="Calibri" pitchFamily="34" charset="0"/>
              </a:rPr>
              <a:t>Buried </a:t>
            </a:r>
            <a:r>
              <a:rPr lang="en-US" sz="2400" b="1" dirty="0">
                <a:solidFill>
                  <a:srgbClr val="FFFFFF"/>
                </a:solidFill>
                <a:latin typeface="Calibri" pitchFamily="34" charset="0"/>
                <a:cs typeface="Calibri" pitchFamily="34" charset="0"/>
              </a:rPr>
              <a:t>…………………....................</a:t>
            </a:r>
          </a:p>
          <a:p>
            <a:pPr marL="457200" indent="-457200" eaLnBrk="1" hangingPunct="1">
              <a:lnSpc>
                <a:spcPct val="200000"/>
              </a:lnSpc>
              <a:spcBef>
                <a:spcPts val="600"/>
              </a:spcBef>
              <a:spcAft>
                <a:spcPts val="600"/>
              </a:spcAft>
              <a:buClr>
                <a:schemeClr val="accent6">
                  <a:lumMod val="40000"/>
                  <a:lumOff val="60000"/>
                </a:schemeClr>
              </a:buClr>
              <a:buSzPct val="105000"/>
              <a:buFont typeface="Symbol" pitchFamily="18" charset="2"/>
              <a:buAutoNum type="arabicParenR"/>
            </a:pPr>
            <a:r>
              <a:rPr lang="en-US" sz="2400" b="1" dirty="0">
                <a:solidFill>
                  <a:srgbClr val="FFFFFF"/>
                </a:solidFill>
                <a:latin typeface="Calibri" pitchFamily="34" charset="0"/>
                <a:cs typeface="Calibri" pitchFamily="34" charset="0"/>
              </a:rPr>
              <a:t>In Christ </a:t>
            </a:r>
            <a:r>
              <a:rPr lang="en-US" sz="2400" b="1" dirty="0">
                <a:solidFill>
                  <a:srgbClr val="FFFF66"/>
                </a:solidFill>
                <a:latin typeface="Calibri" pitchFamily="34" charset="0"/>
                <a:cs typeface="Calibri" pitchFamily="34" charset="0"/>
              </a:rPr>
              <a:t>Risen </a:t>
            </a:r>
            <a:r>
              <a:rPr lang="en-US" sz="2400" b="1" dirty="0">
                <a:solidFill>
                  <a:srgbClr val="FFFFFF"/>
                </a:solidFill>
                <a:latin typeface="Calibri" pitchFamily="34" charset="0"/>
                <a:cs typeface="Calibri" pitchFamily="34" charset="0"/>
              </a:rPr>
              <a:t>………………….......................</a:t>
            </a:r>
          </a:p>
          <a:p>
            <a:pPr marL="457200" indent="-457200" eaLnBrk="1" hangingPunct="1">
              <a:lnSpc>
                <a:spcPct val="200000"/>
              </a:lnSpc>
              <a:spcBef>
                <a:spcPts val="600"/>
              </a:spcBef>
              <a:spcAft>
                <a:spcPts val="600"/>
              </a:spcAft>
              <a:buClr>
                <a:schemeClr val="accent6">
                  <a:lumMod val="40000"/>
                  <a:lumOff val="60000"/>
                </a:schemeClr>
              </a:buClr>
              <a:buSzPct val="105000"/>
              <a:buFont typeface="Symbol" pitchFamily="18" charset="2"/>
              <a:buAutoNum type="arabicParenR"/>
            </a:pPr>
            <a:r>
              <a:rPr lang="en-US" sz="2400" b="1" dirty="0">
                <a:solidFill>
                  <a:srgbClr val="FFFFFF"/>
                </a:solidFill>
                <a:latin typeface="Calibri" pitchFamily="34" charset="0"/>
                <a:cs typeface="Calibri" pitchFamily="34" charset="0"/>
              </a:rPr>
              <a:t>Our</a:t>
            </a:r>
            <a:r>
              <a:rPr lang="en-US" sz="2400" b="1" dirty="0">
                <a:solidFill>
                  <a:schemeClr val="bg1">
                    <a:lumMod val="20000"/>
                    <a:lumOff val="80000"/>
                  </a:schemeClr>
                </a:solidFill>
                <a:latin typeface="Calibri" pitchFamily="34" charset="0"/>
                <a:cs typeface="Calibri" pitchFamily="34" charset="0"/>
              </a:rPr>
              <a:t> </a:t>
            </a:r>
            <a:r>
              <a:rPr lang="en-US" sz="2400" b="1" dirty="0">
                <a:solidFill>
                  <a:srgbClr val="FFFF66"/>
                </a:solidFill>
                <a:latin typeface="Calibri" pitchFamily="34" charset="0"/>
                <a:cs typeface="Calibri" pitchFamily="34" charset="0"/>
              </a:rPr>
              <a:t>New Position of Life </a:t>
            </a:r>
            <a:r>
              <a:rPr lang="en-US" sz="2400" b="1" dirty="0">
                <a:solidFill>
                  <a:srgbClr val="FFFFFF"/>
                </a:solidFill>
                <a:latin typeface="Calibri" pitchFamily="34" charset="0"/>
                <a:cs typeface="Calibri" pitchFamily="34" charset="0"/>
              </a:rPr>
              <a:t>…………………….....</a:t>
            </a:r>
          </a:p>
          <a:p>
            <a:pPr marL="457200" indent="-457200" eaLnBrk="1" hangingPunct="1">
              <a:lnSpc>
                <a:spcPct val="200000"/>
              </a:lnSpc>
              <a:spcBef>
                <a:spcPts val="600"/>
              </a:spcBef>
              <a:spcAft>
                <a:spcPts val="600"/>
              </a:spcAft>
              <a:buClr>
                <a:schemeClr val="accent6">
                  <a:lumMod val="40000"/>
                  <a:lumOff val="60000"/>
                </a:schemeClr>
              </a:buClr>
              <a:buSzPct val="105000"/>
              <a:buFont typeface="Symbol" pitchFamily="18" charset="2"/>
              <a:buAutoNum type="arabicParenR"/>
            </a:pPr>
            <a:r>
              <a:rPr lang="en-US" sz="2400" b="1" dirty="0">
                <a:solidFill>
                  <a:srgbClr val="FFFFFF"/>
                </a:solidFill>
                <a:latin typeface="Calibri" pitchFamily="34" charset="0"/>
                <a:cs typeface="Calibri" pitchFamily="34" charset="0"/>
              </a:rPr>
              <a:t>Our</a:t>
            </a:r>
            <a:r>
              <a:rPr lang="en-US" sz="2400" b="1" dirty="0">
                <a:solidFill>
                  <a:schemeClr val="bg1">
                    <a:lumMod val="20000"/>
                    <a:lumOff val="80000"/>
                  </a:schemeClr>
                </a:solidFill>
                <a:latin typeface="Calibri" pitchFamily="34" charset="0"/>
                <a:cs typeface="Calibri" pitchFamily="34" charset="0"/>
              </a:rPr>
              <a:t> </a:t>
            </a:r>
            <a:r>
              <a:rPr lang="en-US" sz="2400" b="1" dirty="0">
                <a:solidFill>
                  <a:srgbClr val="FFFF66"/>
                </a:solidFill>
                <a:latin typeface="Calibri" pitchFamily="34" charset="0"/>
                <a:cs typeface="Calibri" pitchFamily="34" charset="0"/>
              </a:rPr>
              <a:t>New Nature of Righteousness </a:t>
            </a:r>
            <a:r>
              <a:rPr lang="en-US" sz="2400" b="1" dirty="0">
                <a:solidFill>
                  <a:srgbClr val="FFFFFF"/>
                </a:solidFill>
                <a:latin typeface="Calibri" pitchFamily="34" charset="0"/>
                <a:cs typeface="Calibri" pitchFamily="34" charset="0"/>
              </a:rPr>
              <a:t>…………</a:t>
            </a:r>
          </a:p>
          <a:p>
            <a:pPr marL="457200" indent="-457200" eaLnBrk="1" hangingPunct="1">
              <a:lnSpc>
                <a:spcPct val="200000"/>
              </a:lnSpc>
              <a:spcBef>
                <a:spcPts val="600"/>
              </a:spcBef>
              <a:spcAft>
                <a:spcPts val="600"/>
              </a:spcAft>
              <a:buClr>
                <a:schemeClr val="accent6">
                  <a:lumMod val="40000"/>
                  <a:lumOff val="60000"/>
                </a:schemeClr>
              </a:buClr>
              <a:buSzPct val="105000"/>
              <a:buFont typeface="Symbol" pitchFamily="18" charset="2"/>
              <a:buAutoNum type="arabicParenR"/>
            </a:pPr>
            <a:r>
              <a:rPr lang="en-US" sz="2400" b="1" dirty="0">
                <a:solidFill>
                  <a:srgbClr val="FFFFFF"/>
                </a:solidFill>
                <a:latin typeface="Calibri" pitchFamily="34" charset="0"/>
                <a:cs typeface="Calibri" pitchFamily="34" charset="0"/>
              </a:rPr>
              <a:t>In Christ </a:t>
            </a:r>
            <a:r>
              <a:rPr lang="en-US" sz="2400" b="1" dirty="0">
                <a:solidFill>
                  <a:srgbClr val="FFFF66"/>
                </a:solidFill>
                <a:latin typeface="Calibri" pitchFamily="34" charset="0"/>
                <a:cs typeface="Calibri" pitchFamily="34" charset="0"/>
              </a:rPr>
              <a:t>Ascended &amp; Seated </a:t>
            </a:r>
            <a:r>
              <a:rPr lang="en-US" sz="2400" b="1" dirty="0">
                <a:solidFill>
                  <a:srgbClr val="FFFFFF"/>
                </a:solidFill>
                <a:latin typeface="Calibri" pitchFamily="34" charset="0"/>
                <a:cs typeface="Calibri" pitchFamily="34" charset="0"/>
              </a:rPr>
              <a:t>………...........</a:t>
            </a:r>
          </a:p>
          <a:p>
            <a:pPr marL="457200" indent="-457200" eaLnBrk="1" hangingPunct="1">
              <a:lnSpc>
                <a:spcPct val="200000"/>
              </a:lnSpc>
              <a:spcBef>
                <a:spcPts val="600"/>
              </a:spcBef>
              <a:spcAft>
                <a:spcPts val="600"/>
              </a:spcAft>
              <a:buClr>
                <a:schemeClr val="accent6">
                  <a:lumMod val="40000"/>
                  <a:lumOff val="60000"/>
                </a:schemeClr>
              </a:buClr>
              <a:buSzPct val="105000"/>
              <a:buFont typeface="Symbol" pitchFamily="18" charset="2"/>
              <a:buAutoNum type="arabicParenR"/>
            </a:pPr>
            <a:r>
              <a:rPr lang="en-US" sz="2400" b="1" dirty="0">
                <a:solidFill>
                  <a:srgbClr val="FFFFFF"/>
                </a:solidFill>
                <a:latin typeface="Calibri" pitchFamily="34" charset="0"/>
                <a:cs typeface="Calibri" pitchFamily="34" charset="0"/>
              </a:rPr>
              <a:t>A </a:t>
            </a:r>
            <a:r>
              <a:rPr lang="en-US" sz="2400" b="1" dirty="0">
                <a:solidFill>
                  <a:srgbClr val="FFFF66"/>
                </a:solidFill>
                <a:latin typeface="Calibri" pitchFamily="34" charset="0"/>
                <a:cs typeface="Calibri" pitchFamily="34" charset="0"/>
              </a:rPr>
              <a:t>New Walk of Fruitfulness </a:t>
            </a:r>
            <a:r>
              <a:rPr lang="en-US" sz="2400" b="1" dirty="0">
                <a:solidFill>
                  <a:srgbClr val="FFFFFF"/>
                </a:solidFill>
                <a:latin typeface="Calibri" pitchFamily="34" charset="0"/>
                <a:cs typeface="Calibri" pitchFamily="34" charset="0"/>
              </a:rPr>
              <a:t>……………........</a:t>
            </a:r>
          </a:p>
        </p:txBody>
      </p:sp>
      <p:sp>
        <p:nvSpPr>
          <p:cNvPr id="14" name="TextBox 13"/>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5"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pic>
        <p:nvPicPr>
          <p:cNvPr id="7" name="Picture 2" descr="Zoom In">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96200" y="1600200"/>
            <a:ext cx="853439" cy="640080"/>
          </a:xfrm>
          <a:prstGeom prst="rect">
            <a:avLst/>
          </a:prstGeom>
          <a:noFill/>
        </p:spPr>
      </p:pic>
      <p:pic>
        <p:nvPicPr>
          <p:cNvPr id="8" name="Picture 2" descr="http://1.bp.blogspot.com/_Ht4G15j2YjI/SdA5W_9rj4I/AAAAAAAAIeY/ZKAdEYm6mO8/s320/Jesus-Resurrection-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72399" y="2514600"/>
            <a:ext cx="640080" cy="640080"/>
          </a:xfrm>
          <a:prstGeom prst="rect">
            <a:avLst/>
          </a:prstGeom>
          <a:noFill/>
        </p:spPr>
      </p:pic>
      <p:pic>
        <p:nvPicPr>
          <p:cNvPr id="9" name="Picture 9" descr="http://th674.photobucket.com/albums/vv110/zcry/faith/th_throne1.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48599" y="3352800"/>
            <a:ext cx="480060" cy="640080"/>
          </a:xfrm>
          <a:prstGeom prst="rect">
            <a:avLst/>
          </a:prstGeom>
          <a:noFill/>
        </p:spPr>
      </p:pic>
      <p:pic>
        <p:nvPicPr>
          <p:cNvPr id="10"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55621" y="4267200"/>
            <a:ext cx="663570" cy="640080"/>
          </a:xfrm>
          <a:prstGeom prst="rect">
            <a:avLst/>
          </a:prstGeom>
          <a:noFill/>
          <a:ln w="9525">
            <a:noFill/>
            <a:miter lim="800000"/>
            <a:headEnd/>
            <a:tailEnd/>
          </a:ln>
        </p:spPr>
      </p:pic>
      <p:pic>
        <p:nvPicPr>
          <p:cNvPr id="11" name="Picture 8" descr="http://e-watchman.com/storage/236%20Ascension%20of%20Jesus.JPG.jpeg?__SQUARESPACE_CACHEVERSION=128327460809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14349" y="5105400"/>
            <a:ext cx="828030" cy="640080"/>
          </a:xfrm>
          <a:prstGeom prst="rect">
            <a:avLst/>
          </a:prstGeom>
          <a:noFill/>
        </p:spPr>
      </p:pic>
      <p:pic>
        <p:nvPicPr>
          <p:cNvPr id="13" name="Picture 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33450" y="5867400"/>
            <a:ext cx="447929" cy="6400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chemeClr val="bg1">
                    <a:lumMod val="20000"/>
                    <a:lumOff val="80000"/>
                  </a:schemeClr>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chemeClr val="bg1">
                    <a:lumMod val="20000"/>
                    <a:lumOff val="80000"/>
                  </a:schemeClr>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286000"/>
            <a:ext cx="7162800" cy="4495800"/>
          </a:xfrm>
        </p:spPr>
        <p:txBody>
          <a:bodyPr/>
          <a:lstStyle/>
          <a:p>
            <a:pPr marL="461963" indent="-457200" algn="just">
              <a:spcBef>
                <a:spcPts val="600"/>
              </a:spcBef>
              <a:spcAft>
                <a:spcPts val="600"/>
              </a:spcAft>
              <a:buClr>
                <a:schemeClr val="accent6">
                  <a:lumMod val="40000"/>
                  <a:lumOff val="60000"/>
                </a:schemeClr>
              </a:buClr>
              <a:buSzPct val="100000"/>
              <a:buFont typeface="Wingdings" pitchFamily="2" charset="2"/>
              <a:buChar char="ü"/>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As new creations in Christ, we have been forever liberated from our relationship to the first Adam (position &amp; nature), with its reign of sin and death. </a:t>
            </a:r>
          </a:p>
          <a:p>
            <a:pPr marL="461963" indent="-457200" algn="just">
              <a:spcBef>
                <a:spcPts val="600"/>
              </a:spcBef>
              <a:spcAft>
                <a:spcPts val="600"/>
              </a:spcAft>
              <a:buClr>
                <a:schemeClr val="accent6">
                  <a:lumMod val="40000"/>
                  <a:lumOff val="60000"/>
                </a:schemeClr>
              </a:buClr>
              <a:buSzPct val="100000"/>
              <a:buFont typeface="Wingdings" pitchFamily="2" charset="2"/>
              <a:buChar char="ü"/>
            </a:pP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Father now sees each of us as completely new in His Son and </a:t>
            </a:r>
            <a:r>
              <a:rPr lang="en-US" sz="2800" b="1" kern="1200" dirty="0">
                <a:solidFill>
                  <a:srgbClr val="FF99FF"/>
                </a:solidFill>
                <a:effectLst>
                  <a:outerShdw blurRad="38100" dist="38100" dir="2700000" algn="tl">
                    <a:srgbClr val="000000">
                      <a:alpha val="43137"/>
                    </a:srgbClr>
                  </a:outerShdw>
                </a:effectLst>
                <a:latin typeface="Calibri" pitchFamily="34" charset="0"/>
                <a:cs typeface="Calibri" pitchFamily="34" charset="0"/>
              </a:rPr>
              <a:t>He wants us to see Ourselves from His point of view </a:t>
            </a:r>
            <a:r>
              <a:rPr lang="en-US" sz="28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New Creations in Christ Jesus, with a New Position – in Christ, and a New Nature – Christ’s Nature!</a:t>
            </a:r>
          </a:p>
        </p:txBody>
      </p:sp>
      <p:sp>
        <p:nvSpPr>
          <p:cNvPr id="4" name="TextBox 3"/>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5" name="Picture 2" descr="http://photos1.fotosearch.com/bthumb/PTC/PTC002/07091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828800" cy="2209800"/>
          </a:xfrm>
          <a:prstGeom prst="rect">
            <a:avLst/>
          </a:prstGeom>
          <a:ln>
            <a:noFill/>
          </a:ln>
          <a:effectLst>
            <a:softEdge rad="112500"/>
          </a:effectLst>
        </p:spPr>
      </p:pic>
      <p:sp>
        <p:nvSpPr>
          <p:cNvPr id="6" name="Rectangle 2"/>
          <p:cNvSpPr txBox="1">
            <a:spLocks noChangeArrowheads="1"/>
          </p:cNvSpPr>
          <p:nvPr/>
        </p:nvSpPr>
        <p:spPr bwMode="auto">
          <a:xfrm>
            <a:off x="1905000" y="1456530"/>
            <a:ext cx="7239000" cy="753269"/>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0" cap="none" spc="0" normalizeH="0" baseline="0" noProof="0" dirty="0">
                <a:ln>
                  <a:noFill/>
                </a:ln>
                <a:solidFill>
                  <a:srgbClr val="FFFF66"/>
                </a:solidFill>
                <a:effectLst>
                  <a:outerShdw blurRad="38100" dist="38100" dir="2700000" algn="tl">
                    <a:srgbClr val="000000"/>
                  </a:outerShdw>
                </a:effectLst>
                <a:uLnTx/>
                <a:uFillTx/>
                <a:latin typeface="Calibri" pitchFamily="34" charset="0"/>
                <a:ea typeface="+mj-ea"/>
                <a:cs typeface="Calibri" pitchFamily="34" charset="0"/>
              </a:rPr>
              <a:t>Remember This!</a:t>
            </a:r>
            <a:endParaRPr kumimoji="0" lang="en-US" sz="4800" b="1" i="0" u="none" strike="noStrike" kern="0" cap="none" spc="0" normalizeH="0" baseline="0" noProof="0" dirty="0">
              <a:ln>
                <a:noFill/>
              </a:ln>
              <a:solidFill>
                <a:srgbClr val="FFFF66"/>
              </a:solidFill>
              <a:effectLst>
                <a:outerShdw blurRad="38100" dist="38100" dir="2700000" algn="tl">
                  <a:srgbClr val="000000"/>
                </a:outerShdw>
              </a:effectLst>
              <a:uLnTx/>
              <a:uFillTx/>
              <a:latin typeface="Calibri" pitchFamily="34" charset="0"/>
              <a:ea typeface="+mj-ea"/>
              <a:cs typeface="Calibri" pitchFamily="34" charset="0"/>
            </a:endParaRPr>
          </a:p>
        </p:txBody>
      </p:sp>
      <p:sp>
        <p:nvSpPr>
          <p:cNvPr id="7" name="Rectangle 2"/>
          <p:cNvSpPr txBox="1">
            <a:spLocks noChangeArrowheads="1"/>
          </p:cNvSpPr>
          <p:nvPr/>
        </p:nvSpPr>
        <p:spPr bwMode="auto">
          <a:xfrm>
            <a:off x="2590800" y="-1"/>
            <a:ext cx="5867400" cy="1506538"/>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515938" marR="0" lvl="0" indent="-515938" algn="l" defTabSz="914400" rtl="0" eaLnBrk="1" fontAlgn="base" latinLnBrk="0" hangingPunct="1">
              <a:lnSpc>
                <a:spcPct val="100000"/>
              </a:lnSpc>
              <a:spcBef>
                <a:spcPct val="0"/>
              </a:spcBef>
              <a:spcAft>
                <a:spcPct val="0"/>
              </a:spcAft>
              <a:buClrTx/>
              <a:buSzTx/>
              <a:buFont typeface="+mj-lt"/>
              <a:buAutoNum type="romanUcPeriod" startAt="2"/>
              <a:tabLst/>
              <a:defRPr/>
            </a:pPr>
            <a:r>
              <a:rPr kumimoji="0" lang="en-US" sz="3600" b="1" i="1" u="none" strike="noStrike" kern="0" cap="none" spc="0" normalizeH="0" baseline="0" noProof="0" dirty="0">
                <a:ln>
                  <a:noFill/>
                </a:ln>
                <a:solidFill>
                  <a:schemeClr val="bg1">
                    <a:lumMod val="20000"/>
                    <a:lumOff val="80000"/>
                  </a:schemeClr>
                </a:solidFill>
                <a:effectLst>
                  <a:outerShdw blurRad="38100" dist="38100" dir="2700000" algn="tl">
                    <a:srgbClr val="000000"/>
                  </a:outerShdw>
                </a:effectLst>
                <a:uLnTx/>
                <a:uFillTx/>
                <a:latin typeface="Calibri" pitchFamily="34" charset="0"/>
                <a:ea typeface="+mj-ea"/>
                <a:cs typeface="Calibri" pitchFamily="34" charset="0"/>
              </a:rPr>
              <a:t>Our Personal History </a:t>
            </a:r>
            <a:r>
              <a:rPr kumimoji="0" lang="en-US" sz="3600" b="1" i="0" u="none" strike="noStrike" kern="0" cap="none" spc="0" normalizeH="0" baseline="0" noProof="0" dirty="0">
                <a:ln>
                  <a:noFill/>
                </a:ln>
                <a:solidFill>
                  <a:schemeClr val="bg1">
                    <a:lumMod val="20000"/>
                    <a:lumOff val="80000"/>
                  </a:schemeClr>
                </a:solidFill>
                <a:effectLst>
                  <a:outerShdw blurRad="38100" dist="38100" dir="2700000" algn="tl">
                    <a:srgbClr val="000000"/>
                  </a:outerShdw>
                </a:effectLst>
                <a:uLnTx/>
                <a:uFillTx/>
                <a:latin typeface="Calibri" pitchFamily="34" charset="0"/>
                <a:ea typeface="+mj-ea"/>
                <a:cs typeface="Calibri" pitchFamily="34" charset="0"/>
              </a:rPr>
              <a:t>in the Last Adam (Jesus Christ)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1828800" cy="2209800"/>
          </a:xfrm>
          <a:prstGeom prst="rect">
            <a:avLst/>
          </a:prstGeom>
          <a:noFill/>
          <a:ln w="9525">
            <a:noFill/>
            <a:miter lim="800000"/>
            <a:headEnd/>
            <a:tailEnd/>
          </a:ln>
        </p:spPr>
      </p:pic>
      <p:sp>
        <p:nvSpPr>
          <p:cNvPr id="11" name="Rectangle 3"/>
          <p:cNvSpPr>
            <a:spLocks noGrp="1" noChangeArrowheads="1"/>
          </p:cNvSpPr>
          <p:nvPr>
            <p:ph type="subTitle" idx="1"/>
          </p:nvPr>
        </p:nvSpPr>
        <p:spPr>
          <a:xfrm>
            <a:off x="1828800" y="2286000"/>
            <a:ext cx="7239000" cy="3733800"/>
          </a:xfrm>
        </p:spPr>
        <p:txBody>
          <a:bodyPr/>
          <a:lstStyle/>
          <a:p>
            <a:pPr marL="914400" indent="-447675" algn="just" eaLnBrk="1" hangingPunct="1">
              <a:lnSpc>
                <a:spcPct val="90000"/>
              </a:lnSpc>
              <a:spcBef>
                <a:spcPts val="600"/>
              </a:spcBef>
              <a:spcAft>
                <a:spcPts val="600"/>
              </a:spcAft>
              <a:buClr>
                <a:srgbClr val="FF99FF"/>
              </a:buClr>
              <a:buSzPct val="105000"/>
              <a:buFont typeface="+mj-lt"/>
              <a:buAutoNum type="alphaUcPeriod" startAt="2"/>
            </a:pP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3 Basic Aspects of our being in the First Adam</a:t>
            </a:r>
          </a:p>
          <a:p>
            <a:pPr marL="1377950" lvl="1" indent="-449263" algn="just">
              <a:spcBef>
                <a:spcPts val="600"/>
              </a:spcBef>
              <a:spcAft>
                <a:spcPts val="600"/>
              </a:spcAft>
              <a:buClr>
                <a:srgbClr val="FF99FF"/>
              </a:buClr>
              <a:buSzPct val="105000"/>
              <a:buFont typeface="+mj-lt"/>
              <a:buAutoNum type="arabicParenR"/>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a:t>
            </a:r>
            <a:r>
              <a:rPr lang="en-US" sz="2400" b="1" u="sng" dirty="0">
                <a:solidFill>
                  <a:srgbClr val="FFFF66"/>
                </a:solidFill>
                <a:effectLst>
                  <a:outerShdw blurRad="38100" dist="38100" dir="2700000" algn="tl">
                    <a:srgbClr val="000000">
                      <a:alpha val="43137"/>
                    </a:srgbClr>
                  </a:outerShdw>
                </a:effectLst>
                <a:latin typeface="Calibri" pitchFamily="34" charset="0"/>
                <a:ea typeface="+mn-ea"/>
                <a:cs typeface="Calibri" pitchFamily="34" charset="0"/>
              </a:rPr>
              <a:t>position</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in sin (Adam – source) (Ps. 51:5; Eph. 2:1;; 1 Cor. 15:22)</a:t>
            </a:r>
          </a:p>
          <a:p>
            <a:pPr marL="1377950" lvl="1" indent="-449263" algn="just">
              <a:spcBef>
                <a:spcPts val="600"/>
              </a:spcBef>
              <a:spcAft>
                <a:spcPts val="600"/>
              </a:spcAft>
              <a:buClr>
                <a:srgbClr val="FF99FF"/>
              </a:buClr>
              <a:buSzPct val="105000"/>
              <a:buFont typeface="+mj-lt"/>
              <a:buAutoNum type="arabicParenR"/>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a:t>
            </a:r>
            <a:r>
              <a:rPr lang="en-US" sz="2400" b="1" u="sng" dirty="0">
                <a:solidFill>
                  <a:srgbClr val="FFFF66"/>
                </a:solidFill>
                <a:effectLst>
                  <a:outerShdw blurRad="38100" dist="38100" dir="2700000" algn="tl">
                    <a:srgbClr val="000000">
                      <a:alpha val="43137"/>
                    </a:srgbClr>
                  </a:outerShdw>
                </a:effectLst>
                <a:latin typeface="Calibri" pitchFamily="34" charset="0"/>
                <a:ea typeface="+mn-ea"/>
                <a:cs typeface="Calibri" pitchFamily="34" charset="0"/>
              </a:rPr>
              <a:t>nature</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of sin (Adam – nature) (Eph. 2:3; 1 Cor. 2:14 ; John 3:6; Rom. 7:14; 8:5, 7-8)</a:t>
            </a:r>
          </a:p>
          <a:p>
            <a:pPr marL="1377950" lvl="1" indent="-449263" algn="just">
              <a:spcBef>
                <a:spcPts val="600"/>
              </a:spcBef>
              <a:spcAft>
                <a:spcPts val="600"/>
              </a:spcAft>
              <a:buClr>
                <a:srgbClr val="FF99FF"/>
              </a:buClr>
              <a:buSzPct val="105000"/>
              <a:buFont typeface="+mj-lt"/>
              <a:buAutoNum type="arabicParenR"/>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a:t>
            </a:r>
            <a:r>
              <a:rPr lang="en-US" sz="2400" b="1" u="sng" dirty="0">
                <a:solidFill>
                  <a:srgbClr val="FFFF66"/>
                </a:solidFill>
                <a:effectLst>
                  <a:outerShdw blurRad="38100" dist="38100" dir="2700000" algn="tl">
                    <a:srgbClr val="000000">
                      <a:alpha val="43137"/>
                    </a:srgbClr>
                  </a:outerShdw>
                </a:effectLst>
                <a:latin typeface="Calibri" pitchFamily="34" charset="0"/>
                <a:ea typeface="+mn-ea"/>
                <a:cs typeface="Calibri" pitchFamily="34" charset="0"/>
              </a:rPr>
              <a:t>personal</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sins (Adam – practice) (Rom. 3:23)</a:t>
            </a:r>
          </a:p>
        </p:txBody>
      </p:sp>
      <p:sp>
        <p:nvSpPr>
          <p:cNvPr id="14" name="Rectangle 2"/>
          <p:cNvSpPr txBox="1">
            <a:spLocks noChangeArrowheads="1"/>
          </p:cNvSpPr>
          <p:nvPr/>
        </p:nvSpPr>
        <p:spPr bwMode="auto">
          <a:xfrm>
            <a:off x="1828800" y="1066800"/>
            <a:ext cx="64008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a:defRPr/>
            </a:pPr>
            <a:r>
              <a:rPr lang="en-US" sz="2800" b="1" dirty="0">
                <a:solidFill>
                  <a:srgbClr val="FFFFFF"/>
                </a:solidFill>
                <a:effectLst>
                  <a:outerShdw blurRad="38100" dist="38100" dir="2700000" algn="tl">
                    <a:srgbClr val="000000"/>
                  </a:outerShdw>
                </a:effectLst>
                <a:latin typeface="Calibri" pitchFamily="34" charset="0"/>
                <a:ea typeface="+mj-ea"/>
                <a:cs typeface="Calibri" pitchFamily="34" charset="0"/>
              </a:rPr>
              <a:t>Our Personal History in the First Adam </a:t>
            </a:r>
            <a:r>
              <a:rPr lang="en-US" sz="2800" b="1" dirty="0">
                <a:solidFill>
                  <a:schemeClr val="bg1">
                    <a:lumMod val="20000"/>
                    <a:lumOff val="80000"/>
                  </a:schemeClr>
                </a:solidFill>
                <a:effectLst>
                  <a:outerShdw blurRad="38100" dist="38100" dir="2700000" algn="tl">
                    <a:srgbClr val="000000"/>
                  </a:outerShdw>
                </a:effectLst>
                <a:latin typeface="Calibri" pitchFamily="34" charset="0"/>
                <a:ea typeface="+mj-ea"/>
                <a:cs typeface="Calibri" pitchFamily="34" charset="0"/>
              </a:rPr>
              <a:t>– </a:t>
            </a:r>
            <a:r>
              <a:rPr lang="en-US" sz="2800" b="1" i="1" u="sng" dirty="0">
                <a:solidFill>
                  <a:srgbClr val="FF99FF"/>
                </a:solidFill>
                <a:effectLst>
                  <a:outerShdw blurRad="38100" dist="38100" dir="2700000" algn="tl">
                    <a:srgbClr val="000000"/>
                  </a:outerShdw>
                </a:effectLst>
                <a:latin typeface="Calibri" pitchFamily="34" charset="0"/>
                <a:ea typeface="+mj-ea"/>
                <a:cs typeface="Calibri" pitchFamily="34" charset="0"/>
              </a:rPr>
              <a:t>THE PROBLEM</a:t>
            </a:r>
          </a:p>
        </p:txBody>
      </p:sp>
      <p:pic>
        <p:nvPicPr>
          <p:cNvPr id="9" name="Picture 1"/>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3" y="2880358"/>
            <a:ext cx="1828802" cy="2011680"/>
          </a:xfrm>
          <a:prstGeom prst="rect">
            <a:avLst/>
          </a:prstGeom>
          <a:ln>
            <a:noFill/>
          </a:ln>
          <a:effectLst>
            <a:outerShdw blurRad="292100" dist="139700" dir="2700000" algn="tl" rotWithShape="0">
              <a:srgbClr val="333333">
                <a:alpha val="65000"/>
              </a:srgbClr>
            </a:outerShdw>
          </a:effectLst>
        </p:spPr>
      </p:pic>
      <p:pic>
        <p:nvPicPr>
          <p:cNvPr id="16" name="Picture 2" descr="http://www.clker.com/cliparts/B/Y/k/6/G/P/review-notes-m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152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ubtitle 2"/>
          <p:cNvSpPr txBox="1">
            <a:spLocks/>
          </p:cNvSpPr>
          <p:nvPr/>
        </p:nvSpPr>
        <p:spPr bwMode="auto">
          <a:xfrm>
            <a:off x="3810000" y="838200"/>
            <a:ext cx="5181600" cy="55626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noAutofit/>
          </a:bodyPr>
          <a:lstStyle/>
          <a:p>
            <a:pPr marL="346075" marR="0" lvl="0" indent="-346075" algn="just" defTabSz="914400" rtl="0" eaLnBrk="0" fontAlgn="base" latinLnBrk="0" hangingPunct="0">
              <a:spcBef>
                <a:spcPts val="0"/>
              </a:spcBef>
              <a:spcAft>
                <a:spcPts val="2400"/>
              </a:spcAft>
              <a:buClr>
                <a:schemeClr val="tx2"/>
              </a:buClr>
              <a:buSzPct val="90000"/>
              <a:buFont typeface="Arial" panose="020B0604020202020204" pitchFamily="34" charset="0"/>
              <a:buChar char="•"/>
              <a:tabLst/>
              <a:defRPr/>
            </a:pPr>
            <a:r>
              <a:rPr lang="en-US" sz="3200" b="1" dirty="0">
                <a:solidFill>
                  <a:srgbClr val="FFFFFF"/>
                </a:solidFill>
                <a:effectLst>
                  <a:outerShdw blurRad="38100" dist="38100" dir="2700000" algn="tl">
                    <a:srgbClr val="000000">
                      <a:alpha val="43137"/>
                    </a:srgbClr>
                  </a:outerShdw>
                </a:effectLst>
                <a:latin typeface="Calibri" pitchFamily="34" charset="0"/>
                <a:cs typeface="Calibri" pitchFamily="34" charset="0"/>
              </a:rPr>
              <a:t>that into which </a:t>
            </a:r>
            <a:r>
              <a:rPr lang="en-US" sz="32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we were born and in which we grew</a:t>
            </a:r>
            <a:r>
              <a:rPr lang="en-US" sz="32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t>
            </a:r>
          </a:p>
          <a:p>
            <a:pPr marL="346075" marR="0" lvl="0" indent="-346075" algn="just" defTabSz="914400" rtl="0" eaLnBrk="0" fontAlgn="base" latinLnBrk="0" hangingPunct="0">
              <a:spcBef>
                <a:spcPts val="0"/>
              </a:spcBef>
              <a:spcAft>
                <a:spcPts val="2400"/>
              </a:spcAft>
              <a:buClr>
                <a:schemeClr val="tx2"/>
              </a:buClr>
              <a:buSzPct val="90000"/>
              <a:buFont typeface="Arial" panose="020B0604020202020204" pitchFamily="34" charset="0"/>
              <a:buChar char="•"/>
              <a:tabLst/>
              <a:defRPr/>
            </a:pPr>
            <a:r>
              <a:rPr lang="en-US" sz="3200" b="1" dirty="0">
                <a:solidFill>
                  <a:srgbClr val="FFFFFF"/>
                </a:solidFill>
                <a:effectLst>
                  <a:outerShdw blurRad="38100" dist="38100" dir="2700000" algn="tl">
                    <a:srgbClr val="000000">
                      <a:alpha val="43137"/>
                    </a:srgbClr>
                  </a:outerShdw>
                </a:effectLst>
                <a:latin typeface="Calibri" pitchFamily="34" charset="0"/>
                <a:cs typeface="Calibri" pitchFamily="34" charset="0"/>
              </a:rPr>
              <a:t>where even now the world, the flesh, and the devil </a:t>
            </a:r>
            <a:r>
              <a:rPr lang="en-US" sz="32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would keep the believer in bondage</a:t>
            </a:r>
            <a:r>
              <a:rPr lang="en-US" sz="32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t>
            </a:r>
          </a:p>
          <a:p>
            <a:pPr marL="346075" marR="0" lvl="0" indent="-346075" algn="just" defTabSz="914400" rtl="0" eaLnBrk="0" fontAlgn="base" latinLnBrk="0" hangingPunct="0">
              <a:spcBef>
                <a:spcPts val="0"/>
              </a:spcBef>
              <a:spcAft>
                <a:spcPts val="2400"/>
              </a:spcAft>
              <a:buClr>
                <a:schemeClr val="tx2"/>
              </a:buClr>
              <a:buSzPct val="90000"/>
              <a:buFont typeface="Arial" panose="020B0604020202020204" pitchFamily="34" charset="0"/>
              <a:buChar char="•"/>
              <a:tabLst/>
              <a:defRPr/>
            </a:pPr>
            <a:r>
              <a:rPr lang="en-US" sz="3200" b="1" dirty="0">
                <a:solidFill>
                  <a:srgbClr val="FFFFFF"/>
                </a:solidFill>
                <a:effectLst>
                  <a:outerShdw blurRad="38100" dist="38100" dir="2700000" algn="tl">
                    <a:srgbClr val="000000">
                      <a:alpha val="43137"/>
                    </a:srgbClr>
                  </a:outerShdw>
                </a:effectLst>
                <a:latin typeface="Calibri" pitchFamily="34" charset="0"/>
                <a:cs typeface="Calibri" pitchFamily="34" charset="0"/>
              </a:rPr>
              <a:t>the ground of carnality, sin, and death</a:t>
            </a:r>
            <a:r>
              <a:rPr lang="en-US" sz="32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—off-limits to the new creation in Christ.</a:t>
            </a:r>
          </a:p>
        </p:txBody>
      </p:sp>
      <p:pic>
        <p:nvPicPr>
          <p:cNvPr id="13" name="Picture 12"/>
          <p:cNvPicPr>
            <a:picLocks noChangeAspect="1"/>
          </p:cNvPicPr>
          <p:nvPr/>
        </p:nvPicPr>
        <p:blipFill>
          <a:blip r:embed="rId3"/>
          <a:stretch>
            <a:fillRect/>
          </a:stretch>
        </p:blipFill>
        <p:spPr>
          <a:xfrm>
            <a:off x="228600" y="1066800"/>
            <a:ext cx="3445632"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457200" y="152400"/>
            <a:ext cx="8229600" cy="646331"/>
          </a:xfrm>
          <a:prstGeom prst="rect">
            <a:avLst/>
          </a:prstGeom>
        </p:spPr>
        <p:txBody>
          <a:bodyPr wrap="square">
            <a:spAutoFit/>
          </a:bodyPr>
          <a:lstStyle/>
          <a:p>
            <a:pPr lvl="0" algn="ctr" eaLnBrk="0" hangingPunct="0">
              <a:spcBef>
                <a:spcPts val="0"/>
              </a:spcBef>
              <a:spcAft>
                <a:spcPts val="2400"/>
              </a:spcAft>
              <a:buClr>
                <a:srgbClr val="FFCC66"/>
              </a:buClr>
              <a:buSzPct val="90000"/>
              <a:defRPr/>
            </a:pPr>
            <a:r>
              <a:rPr lang="en-US" sz="3600" b="1" dirty="0">
                <a:solidFill>
                  <a:srgbClr val="FFFFFF"/>
                </a:solidFill>
                <a:effectLst>
                  <a:outerShdw blurRad="38100" dist="38100" dir="2700000" algn="tl">
                    <a:srgbClr val="000000">
                      <a:alpha val="43137"/>
                    </a:srgbClr>
                  </a:outerShdw>
                </a:effectLst>
                <a:latin typeface="Calibri" pitchFamily="34" charset="0"/>
                <a:cs typeface="Calibri" pitchFamily="34" charset="0"/>
              </a:rPr>
              <a:t>THE GROUND OF THE </a:t>
            </a:r>
            <a:r>
              <a:rPr lang="en-US" sz="3600" b="1" u="sng" dirty="0">
                <a:solidFill>
                  <a:srgbClr val="FFFFFF"/>
                </a:solidFill>
                <a:effectLst>
                  <a:outerShdw blurRad="38100" dist="38100" dir="2700000" algn="tl">
                    <a:srgbClr val="000000">
                      <a:alpha val="43137"/>
                    </a:srgbClr>
                  </a:outerShdw>
                </a:effectLst>
                <a:latin typeface="Calibri" pitchFamily="34" charset="0"/>
                <a:cs typeface="Calibri" pitchFamily="34" charset="0"/>
              </a:rPr>
              <a:t>FIRST</a:t>
            </a:r>
            <a:r>
              <a:rPr lang="en-US" sz="36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ADAM IS: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ubtitle 2"/>
          <p:cNvSpPr txBox="1">
            <a:spLocks/>
          </p:cNvSpPr>
          <p:nvPr/>
        </p:nvSpPr>
        <p:spPr>
          <a:xfrm>
            <a:off x="76200" y="800100"/>
            <a:ext cx="5257800" cy="5981700"/>
          </a:xfrm>
          <a:prstGeom prst="rect">
            <a:avLst/>
          </a:prstGeom>
        </p:spPr>
        <p:txBody>
          <a:bodyPr vert="horz" lIns="91440" tIns="45720" rIns="91440" bIns="45720" rtlCol="0">
            <a:noAutofit/>
          </a:bodyPr>
          <a:lstStyle/>
          <a:p>
            <a:pPr marL="346075" indent="-346075" algn="just">
              <a:spcBef>
                <a:spcPts val="0"/>
              </a:spcBef>
              <a:spcAft>
                <a:spcPts val="2400"/>
              </a:spcAft>
              <a:buClr>
                <a:srgbClr val="FFC000"/>
              </a:buClr>
              <a:buFont typeface="Arial" panose="020B0604020202020204" pitchFamily="34" charset="0"/>
              <a:buChar char="•"/>
            </a:pPr>
            <a:r>
              <a:rPr lang="en-US" sz="3200" b="1" dirty="0">
                <a:solidFill>
                  <a:srgbClr val="66FFCC"/>
                </a:solidFill>
                <a:effectLst>
                  <a:outerShdw blurRad="38100" dist="38100" dir="2700000" algn="tl">
                    <a:srgbClr val="000000">
                      <a:alpha val="43137"/>
                    </a:srgbClr>
                  </a:outerShdw>
                </a:effectLst>
                <a:latin typeface="Calibri" pitchFamily="34" charset="0"/>
                <a:cs typeface="Calibri" pitchFamily="34" charset="0"/>
              </a:rPr>
              <a:t>that into which </a:t>
            </a:r>
            <a:r>
              <a:rPr lang="en-US" sz="32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we have been reborn and are to abide</a:t>
            </a:r>
            <a:r>
              <a:rPr lang="en-US" sz="3200" b="1" dirty="0">
                <a:solidFill>
                  <a:srgbClr val="FFFF66"/>
                </a:solidFill>
                <a:effectLst>
                  <a:outerShdw blurRad="38100" dist="38100" dir="2700000" algn="tl">
                    <a:srgbClr val="000000">
                      <a:alpha val="43137"/>
                    </a:srgbClr>
                  </a:outerShdw>
                </a:effectLst>
                <a:latin typeface="Calibri" pitchFamily="34" charset="0"/>
                <a:cs typeface="Calibri" pitchFamily="34" charset="0"/>
              </a:rPr>
              <a:t>.</a:t>
            </a:r>
            <a:r>
              <a:rPr lang="en-US" sz="32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t>
            </a:r>
          </a:p>
          <a:p>
            <a:pPr marL="346075" indent="-346075" algn="just">
              <a:spcBef>
                <a:spcPts val="0"/>
              </a:spcBef>
              <a:spcAft>
                <a:spcPts val="2400"/>
              </a:spcAft>
              <a:buClr>
                <a:srgbClr val="FFC000"/>
              </a:buClr>
              <a:buFont typeface="Arial" panose="020B0604020202020204" pitchFamily="34" charset="0"/>
              <a:buChar char="•"/>
            </a:pPr>
            <a:r>
              <a:rPr lang="en-US" sz="3200" b="1" dirty="0">
                <a:solidFill>
                  <a:srgbClr val="66FFCC"/>
                </a:solidFill>
                <a:effectLst>
                  <a:outerShdw blurRad="38100" dist="38100" dir="2700000" algn="tl">
                    <a:srgbClr val="000000">
                      <a:alpha val="43137"/>
                    </a:srgbClr>
                  </a:outerShdw>
                </a:effectLst>
                <a:latin typeface="Calibri" pitchFamily="34" charset="0"/>
                <a:cs typeface="Calibri" pitchFamily="34" charset="0"/>
              </a:rPr>
              <a:t>where the Father, Son, and Holy Spirit </a:t>
            </a:r>
            <a:r>
              <a:rPr lang="en-US" sz="32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would have us grow and mature</a:t>
            </a:r>
            <a:r>
              <a:rPr lang="en-US" sz="3200" b="1" dirty="0">
                <a:solidFill>
                  <a:srgbClr val="FFFF66"/>
                </a:solidFill>
                <a:effectLst>
                  <a:outerShdw blurRad="38100" dist="38100" dir="2700000" algn="tl">
                    <a:srgbClr val="000000">
                      <a:alpha val="43137"/>
                    </a:srgbClr>
                  </a:outerShdw>
                </a:effectLst>
                <a:latin typeface="Calibri" pitchFamily="34" charset="0"/>
                <a:cs typeface="Calibri" pitchFamily="34" charset="0"/>
              </a:rPr>
              <a:t>.</a:t>
            </a:r>
          </a:p>
          <a:p>
            <a:pPr marL="346075" indent="-346075" algn="just">
              <a:spcBef>
                <a:spcPts val="0"/>
              </a:spcBef>
              <a:spcAft>
                <a:spcPts val="2400"/>
              </a:spcAft>
              <a:buClr>
                <a:srgbClr val="FFC000"/>
              </a:buClr>
              <a:buFont typeface="Arial" panose="020B0604020202020204" pitchFamily="34" charset="0"/>
              <a:buChar char="•"/>
            </a:pPr>
            <a:r>
              <a:rPr lang="en-US" sz="3200" b="1" dirty="0">
                <a:solidFill>
                  <a:srgbClr val="66FFCC"/>
                </a:solidFill>
                <a:effectLst>
                  <a:outerShdw blurRad="38100" dist="38100" dir="2700000" algn="tl">
                    <a:srgbClr val="000000">
                      <a:alpha val="43137"/>
                    </a:srgbClr>
                  </a:outerShdw>
                </a:effectLst>
                <a:latin typeface="Calibri" pitchFamily="34" charset="0"/>
                <a:cs typeface="Calibri" pitchFamily="34" charset="0"/>
              </a:rPr>
              <a:t>It is the ground of spirituality, righteousness, and life</a:t>
            </a:r>
            <a:r>
              <a:rPr lang="en-US" sz="3200" b="1" i="1" dirty="0">
                <a:solidFill>
                  <a:srgbClr val="FFFF66"/>
                </a:solidFill>
                <a:effectLst>
                  <a:outerShdw blurRad="38100" dist="38100" dir="2700000" algn="tl">
                    <a:srgbClr val="000000">
                      <a:alpha val="43137"/>
                    </a:srgbClr>
                  </a:outerShdw>
                </a:effectLst>
                <a:latin typeface="Calibri" pitchFamily="34" charset="0"/>
                <a:cs typeface="Calibri" pitchFamily="34" charset="0"/>
              </a:rPr>
              <a:t>—the Father’s one abiding place for the believer.</a:t>
            </a:r>
          </a:p>
        </p:txBody>
      </p:sp>
      <p:pic>
        <p:nvPicPr>
          <p:cNvPr id="14" name="Picture 13"/>
          <p:cNvPicPr>
            <a:picLocks noChangeAspect="1"/>
          </p:cNvPicPr>
          <p:nvPr/>
        </p:nvPicPr>
        <p:blipFill>
          <a:blip r:embed="rId3"/>
          <a:stretch>
            <a:fillRect/>
          </a:stretch>
        </p:blipFill>
        <p:spPr>
          <a:xfrm>
            <a:off x="5530233" y="990600"/>
            <a:ext cx="3432481" cy="51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457200" y="152400"/>
            <a:ext cx="8229600" cy="646331"/>
          </a:xfrm>
          <a:prstGeom prst="rect">
            <a:avLst/>
          </a:prstGeom>
        </p:spPr>
        <p:txBody>
          <a:bodyPr wrap="square">
            <a:spAutoFit/>
          </a:bodyPr>
          <a:lstStyle/>
          <a:p>
            <a:pPr lvl="0" algn="ctr" eaLnBrk="0" hangingPunct="0">
              <a:spcBef>
                <a:spcPts val="0"/>
              </a:spcBef>
              <a:spcAft>
                <a:spcPts val="2400"/>
              </a:spcAft>
              <a:buClr>
                <a:srgbClr val="FFCC66"/>
              </a:buClr>
              <a:buSzPct val="90000"/>
              <a:defRPr/>
            </a:pPr>
            <a:r>
              <a:rPr lang="en-US" sz="3600" b="1" dirty="0">
                <a:solidFill>
                  <a:srgbClr val="FFFFFF"/>
                </a:solidFill>
                <a:effectLst>
                  <a:outerShdw blurRad="38100" dist="38100" dir="2700000" algn="tl">
                    <a:srgbClr val="000000">
                      <a:alpha val="43137"/>
                    </a:srgbClr>
                  </a:outerShdw>
                </a:effectLst>
                <a:latin typeface="Calibri" pitchFamily="34" charset="0"/>
                <a:cs typeface="Calibri" pitchFamily="34" charset="0"/>
              </a:rPr>
              <a:t>THE GROUND OF THE </a:t>
            </a:r>
            <a:r>
              <a:rPr lang="en-US" sz="3600" b="1" u="sng" dirty="0">
                <a:solidFill>
                  <a:srgbClr val="FFFFFF"/>
                </a:solidFill>
                <a:effectLst>
                  <a:outerShdw blurRad="38100" dist="38100" dir="2700000" algn="tl">
                    <a:srgbClr val="000000">
                      <a:alpha val="43137"/>
                    </a:srgbClr>
                  </a:outerShdw>
                </a:effectLst>
                <a:latin typeface="Calibri" pitchFamily="34" charset="0"/>
                <a:cs typeface="Calibri" pitchFamily="34" charset="0"/>
              </a:rPr>
              <a:t>LAST</a:t>
            </a:r>
            <a:r>
              <a:rPr lang="en-US" sz="36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ADAM IS:</a:t>
            </a:r>
          </a:p>
        </p:txBody>
      </p:sp>
    </p:spTree>
    <p:extLst>
      <p:ext uri="{BB962C8B-B14F-4D97-AF65-F5344CB8AC3E}">
        <p14:creationId xmlns:p14="http://schemas.microsoft.com/office/powerpoint/2010/main" val="5424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10"/>
          <p:cNvSpPr/>
          <p:nvPr/>
        </p:nvSpPr>
        <p:spPr>
          <a:xfrm>
            <a:off x="114300" y="4114800"/>
            <a:ext cx="8915400" cy="2677656"/>
          </a:xfrm>
          <a:prstGeom prst="rect">
            <a:avLst/>
          </a:prstGeom>
        </p:spPr>
        <p:txBody>
          <a:bodyPr wrap="square">
            <a:spAutoFit/>
          </a:bodyPr>
          <a:lstStyle/>
          <a:p>
            <a:pPr algn="just"/>
            <a:r>
              <a:rPr lang="en-US" sz="2800" b="1" i="1" dirty="0">
                <a:solidFill>
                  <a:srgbClr val="FFFF66"/>
                </a:solidFill>
                <a:latin typeface="Calibri" pitchFamily="34" charset="0"/>
                <a:cs typeface="Calibri" pitchFamily="34" charset="0"/>
              </a:rPr>
              <a:t>As we take our rightful stand on the resurrection side of the Cross, setting our minds and hearts on the Lord Jesus via the Word, the Holy Spirit will establish us in Him above. On that ground of growth, we will </a:t>
            </a:r>
            <a:r>
              <a:rPr lang="en-US" sz="2800" b="1" i="1" dirty="0">
                <a:solidFill>
                  <a:srgbClr val="FFFFFF"/>
                </a:solidFill>
                <a:latin typeface="Calibri" pitchFamily="34" charset="0"/>
                <a:cs typeface="Calibri" pitchFamily="34" charset="0"/>
              </a:rPr>
              <a:t>“grow in grace, and in the knowledge of our Lord and Saviour, Jesus Christ. To him be glory both now and forever. Amen” (2 Pet. 3:18). </a:t>
            </a:r>
          </a:p>
        </p:txBody>
      </p:sp>
      <p:pic>
        <p:nvPicPr>
          <p:cNvPr id="5" name="Picture 4"/>
          <p:cNvPicPr>
            <a:picLocks noChangeAspect="1"/>
          </p:cNvPicPr>
          <p:nvPr/>
        </p:nvPicPr>
        <p:blipFill>
          <a:blip r:embed="rId3"/>
          <a:stretch>
            <a:fillRect/>
          </a:stretch>
        </p:blipFill>
        <p:spPr>
          <a:xfrm>
            <a:off x="6477000" y="228835"/>
            <a:ext cx="2485714" cy="375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4"/>
          <a:stretch>
            <a:fillRect/>
          </a:stretch>
        </p:blipFill>
        <p:spPr>
          <a:xfrm>
            <a:off x="228912" y="228835"/>
            <a:ext cx="2495238" cy="375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9228" y="133767"/>
            <a:ext cx="2822693" cy="3981033"/>
          </a:xfrm>
          <a:prstGeom prst="rect">
            <a:avLst/>
          </a:prstGeom>
        </p:spPr>
      </p:pic>
    </p:spTree>
    <p:extLst>
      <p:ext uri="{BB962C8B-B14F-4D97-AF65-F5344CB8AC3E}">
        <p14:creationId xmlns:p14="http://schemas.microsoft.com/office/powerpoint/2010/main" val="3654561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1828800" cy="2209800"/>
          </a:xfrm>
          <a:prstGeom prst="rect">
            <a:avLst/>
          </a:prstGeom>
          <a:noFill/>
          <a:ln w="9525">
            <a:noFill/>
            <a:miter lim="800000"/>
            <a:headEnd/>
            <a:tailEnd/>
          </a:ln>
        </p:spPr>
      </p:pic>
      <p:sp>
        <p:nvSpPr>
          <p:cNvPr id="11" name="Rectangle 3"/>
          <p:cNvSpPr>
            <a:spLocks noGrp="1" noChangeArrowheads="1"/>
          </p:cNvSpPr>
          <p:nvPr>
            <p:ph type="subTitle" idx="1"/>
          </p:nvPr>
        </p:nvSpPr>
        <p:spPr>
          <a:xfrm>
            <a:off x="1828800" y="2209800"/>
            <a:ext cx="7239000" cy="4343400"/>
          </a:xfrm>
        </p:spPr>
        <p:txBody>
          <a:bodyPr/>
          <a:lstStyle/>
          <a:p>
            <a:pPr marL="909638" indent="-446088" eaLnBrk="1" hangingPunct="1">
              <a:lnSpc>
                <a:spcPct val="90000"/>
              </a:lnSpc>
              <a:spcBef>
                <a:spcPts val="600"/>
              </a:spcBef>
              <a:spcAft>
                <a:spcPts val="600"/>
              </a:spcAft>
              <a:buClr>
                <a:srgbClr val="FF99FF"/>
              </a:buClr>
              <a:buSzPct val="105000"/>
              <a:buFont typeface="+mj-lt"/>
              <a:buAutoNum type="alphaUcPeriod"/>
            </a:pPr>
            <a:r>
              <a:rPr lang="en-US" sz="2400" b="1" dirty="0">
                <a:solidFill>
                  <a:srgbClr val="FFFF66"/>
                </a:solidFill>
                <a:effectLst>
                  <a:outerShdw blurRad="38100" dist="38100" dir="2700000" algn="tl">
                    <a:srgbClr val="000000"/>
                  </a:outerShdw>
                </a:effectLst>
                <a:latin typeface="Calibri" pitchFamily="34" charset="0"/>
                <a:cs typeface="Calibri" pitchFamily="34" charset="0"/>
              </a:rPr>
              <a:t>Adam is Condemned</a:t>
            </a:r>
            <a:endPar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endParaRPr>
          </a:p>
          <a:p>
            <a:pPr marL="1377950" lvl="1" indent="-501650" algn="just">
              <a:spcBef>
                <a:spcPts val="600"/>
              </a:spcBef>
              <a:spcAft>
                <a:spcPts val="600"/>
              </a:spcAft>
              <a:buClr>
                <a:srgbClr val="FF99FF"/>
              </a:buClr>
              <a:buSzPct val="105000"/>
              <a:buFont typeface="+mj-lt"/>
              <a:buAutoNum type="arabicParenR"/>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 </a:t>
            </a:r>
            <a:r>
              <a:rPr lang="en-US" sz="24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position</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in sin </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(Adam – source)</a:t>
            </a:r>
          </a:p>
          <a:p>
            <a:pPr marL="1828800" lvl="2" indent="-450850" algn="just">
              <a:spcBef>
                <a:spcPts val="600"/>
              </a:spcBef>
              <a:spcAft>
                <a:spcPts val="600"/>
              </a:spcAft>
              <a:buClr>
                <a:srgbClr val="FF99FF"/>
              </a:buClr>
              <a:buSzPct val="105000"/>
              <a:buFont typeface="+mj-lt"/>
              <a:buAutoNum type="alphaLcParenR"/>
            </a:pPr>
            <a:r>
              <a:rPr 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“For what the law could not do in that it was weak through the flesh, God did by sending His own Son in the likeness of sinful flesh, on account of sin: He </a:t>
            </a:r>
            <a:r>
              <a:rPr lang="en-US" b="1" dirty="0">
                <a:solidFill>
                  <a:srgbClr val="FFFF66"/>
                </a:solidFill>
                <a:effectLst>
                  <a:outerShdw blurRad="38100" dist="38100" dir="2700000" algn="tl">
                    <a:srgbClr val="000000"/>
                  </a:outerShdw>
                </a:effectLst>
                <a:latin typeface="Calibri" pitchFamily="34" charset="0"/>
                <a:ea typeface="+mn-ea"/>
                <a:cs typeface="Calibri" pitchFamily="34" charset="0"/>
              </a:rPr>
              <a:t>condemned</a:t>
            </a:r>
            <a:r>
              <a:rPr 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 sin (Adam-source) in (His) flesh…” (Rom. 8:3)</a:t>
            </a:r>
          </a:p>
          <a:p>
            <a:pPr marL="1828800" lvl="2" indent="-450850" algn="just">
              <a:spcBef>
                <a:spcPts val="600"/>
              </a:spcBef>
              <a:spcAft>
                <a:spcPts val="600"/>
              </a:spcAft>
              <a:buClr>
                <a:srgbClr val="FF99FF"/>
              </a:buClr>
              <a:buSzPct val="105000"/>
              <a:buFont typeface="+mj-lt"/>
              <a:buAutoNum type="alphaLcParenR"/>
            </a:pPr>
            <a:r>
              <a:rPr 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“For [God] made Him who knew no sin to be sin for us…” (2 Cor. 5:21)</a:t>
            </a:r>
          </a:p>
        </p:txBody>
      </p:sp>
      <p:sp>
        <p:nvSpPr>
          <p:cNvPr id="14" name="Rectangle 2"/>
          <p:cNvSpPr txBox="1">
            <a:spLocks noChangeArrowheads="1"/>
          </p:cNvSpPr>
          <p:nvPr/>
        </p:nvSpPr>
        <p:spPr bwMode="auto">
          <a:xfrm>
            <a:off x="1828800" y="1066800"/>
            <a:ext cx="64008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startAt="2"/>
              <a:defRPr/>
            </a:pPr>
            <a:r>
              <a:rPr lang="en-US" sz="2800" b="1" dirty="0">
                <a:solidFill>
                  <a:srgbClr val="FFFFFF"/>
                </a:solidFill>
                <a:effectLst>
                  <a:outerShdw blurRad="38100" dist="38100" dir="2700000" algn="tl">
                    <a:srgbClr val="000000"/>
                  </a:outerShdw>
                </a:effectLst>
                <a:latin typeface="Calibri" pitchFamily="34" charset="0"/>
                <a:ea typeface="+mj-ea"/>
                <a:cs typeface="Calibri" pitchFamily="34" charset="0"/>
              </a:rPr>
              <a:t>Our Personal History in the First Adam </a:t>
            </a:r>
            <a:r>
              <a:rPr lang="en-US" sz="2800" b="1" dirty="0">
                <a:solidFill>
                  <a:schemeClr val="bg1">
                    <a:lumMod val="20000"/>
                    <a:lumOff val="80000"/>
                  </a:schemeClr>
                </a:solidFill>
                <a:effectLst>
                  <a:outerShdw blurRad="38100" dist="38100" dir="2700000" algn="tl">
                    <a:srgbClr val="000000"/>
                  </a:outerShdw>
                </a:effectLst>
                <a:latin typeface="Calibri" pitchFamily="34" charset="0"/>
                <a:ea typeface="+mj-ea"/>
                <a:cs typeface="Calibri" pitchFamily="34" charset="0"/>
              </a:rPr>
              <a:t>– </a:t>
            </a:r>
            <a:r>
              <a:rPr lang="en-US" sz="2800" b="1" i="1" u="sng" dirty="0">
                <a:solidFill>
                  <a:srgbClr val="66FFCC"/>
                </a:solidFill>
                <a:effectLst>
                  <a:outerShdw blurRad="38100" dist="38100" dir="2700000" algn="tl">
                    <a:srgbClr val="000000"/>
                  </a:outerShdw>
                </a:effectLst>
                <a:latin typeface="Calibri" pitchFamily="34" charset="0"/>
                <a:ea typeface="+mj-ea"/>
                <a:cs typeface="Calibri" pitchFamily="34" charset="0"/>
              </a:rPr>
              <a:t>GOD’S SOLUTION</a:t>
            </a:r>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67084" y="152400"/>
            <a:ext cx="924516" cy="1097280"/>
          </a:xfrm>
          <a:prstGeom prst="rect">
            <a:avLst/>
          </a:prstGeom>
          <a:ln>
            <a:noFill/>
          </a:ln>
          <a:effectLst>
            <a:outerShdw blurRad="292100" dist="139700" dir="2700000" algn="tl" rotWithShape="0">
              <a:srgbClr val="333333">
                <a:alpha val="65000"/>
              </a:srgbClr>
            </a:outerShdw>
          </a:effectLst>
        </p:spPr>
      </p:pic>
      <p:pic>
        <p:nvPicPr>
          <p:cNvPr id="7" name="Picture 1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971800"/>
            <a:ext cx="1800099" cy="2468880"/>
          </a:xfrm>
          <a:prstGeom prst="rect">
            <a:avLst/>
          </a:prstGeom>
          <a:noFill/>
          <a:ln w="9525">
            <a:noFill/>
            <a:miter lim="800000"/>
            <a:headEnd/>
            <a:tailEnd/>
          </a:ln>
          <a:effectLst/>
        </p:spPr>
      </p:pic>
      <p:pic>
        <p:nvPicPr>
          <p:cNvPr id="16" name="Picture 2" descr="http://www.clker.com/cliparts/B/Y/k/6/G/P/review-notes-m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9200" y="152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1828800" cy="2209800"/>
          </a:xfrm>
          <a:prstGeom prst="rect">
            <a:avLst/>
          </a:prstGeom>
          <a:noFill/>
          <a:ln w="9525">
            <a:noFill/>
            <a:miter lim="800000"/>
            <a:headEnd/>
            <a:tailEnd/>
          </a:ln>
        </p:spPr>
      </p:pic>
      <p:sp>
        <p:nvSpPr>
          <p:cNvPr id="11" name="Rectangle 3"/>
          <p:cNvSpPr>
            <a:spLocks noGrp="1" noChangeArrowheads="1"/>
          </p:cNvSpPr>
          <p:nvPr>
            <p:ph type="subTitle" idx="1"/>
          </p:nvPr>
        </p:nvSpPr>
        <p:spPr>
          <a:xfrm>
            <a:off x="1828800" y="2133600"/>
            <a:ext cx="7239000" cy="4495800"/>
          </a:xfrm>
        </p:spPr>
        <p:txBody>
          <a:bodyPr/>
          <a:lstStyle/>
          <a:p>
            <a:pPr marL="914400" lvl="1" indent="-441325" algn="just">
              <a:spcBef>
                <a:spcPts val="0"/>
              </a:spcBef>
              <a:spcAft>
                <a:spcPts val="600"/>
              </a:spcAft>
              <a:buClr>
                <a:srgbClr val="FF99FF"/>
              </a:buClr>
              <a:buSzPct val="105000"/>
              <a:buFont typeface="+mj-lt"/>
              <a:buAutoNum type="arabicParenR" startAt="2"/>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a:t>
            </a:r>
            <a:r>
              <a:rPr lang="en-US" sz="24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nature</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of sin </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(Adam – nature)</a:t>
            </a:r>
          </a:p>
          <a:p>
            <a:pPr marL="915988" lvl="4" indent="0" algn="just">
              <a:spcBef>
                <a:spcPts val="0"/>
              </a:spcBef>
              <a:spcAft>
                <a:spcPts val="600"/>
              </a:spcAft>
              <a:buNone/>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“Even so reckon ye also yourselves to be dead unto sin (</a:t>
            </a:r>
            <a:r>
              <a:rPr lang="en-US" sz="2400" b="1" i="1" dirty="0">
                <a:solidFill>
                  <a:srgbClr val="FFFFFF"/>
                </a:solidFill>
                <a:effectLst>
                  <a:outerShdw blurRad="38100" dist="38100" dir="2700000" algn="tl">
                    <a:srgbClr val="000000">
                      <a:alpha val="43137"/>
                    </a:srgbClr>
                  </a:outerShdw>
                </a:effectLst>
                <a:latin typeface="Calibri" pitchFamily="34" charset="0"/>
                <a:cs typeface="Calibri" pitchFamily="34" charset="0"/>
              </a:rPr>
              <a:t>the sin nature</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but alive unto God in Christ Jesus (Rom. 6:11).”</a:t>
            </a:r>
          </a:p>
          <a:p>
            <a:pPr marL="914400" lvl="1" indent="-441325" algn="just">
              <a:spcBef>
                <a:spcPts val="0"/>
              </a:spcBef>
              <a:spcAft>
                <a:spcPts val="600"/>
              </a:spcAft>
              <a:buClr>
                <a:srgbClr val="FF99FF"/>
              </a:buClr>
              <a:buSzPct val="105000"/>
              <a:buFont typeface="+mj-lt"/>
              <a:buAutoNum type="arabicParenR" startAt="2"/>
            </a:pP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Our</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a:t>
            </a:r>
            <a:r>
              <a:rPr lang="en-US" sz="24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personal</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sins</a:t>
            </a: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 (Adam – practice)</a:t>
            </a:r>
          </a:p>
          <a:p>
            <a:pPr marL="1377950" lvl="2" indent="-463550" algn="just" defTabSz="857250">
              <a:spcBef>
                <a:spcPts val="0"/>
              </a:spcBef>
              <a:spcAft>
                <a:spcPts val="600"/>
              </a:spcAft>
              <a:buClr>
                <a:srgbClr val="FF99FF"/>
              </a:buClr>
              <a:buSzPct val="105000"/>
              <a:buFont typeface="+mj-lt"/>
              <a:buAutoNum type="alphaLcParenR"/>
            </a:pPr>
            <a:r>
              <a:rPr 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“who Himself bore </a:t>
            </a:r>
            <a:r>
              <a:rPr lang="en-US" b="1" i="1" kern="1200" dirty="0">
                <a:solidFill>
                  <a:srgbClr val="FFFF66"/>
                </a:solidFill>
                <a:effectLst>
                  <a:outerShdw blurRad="38100" dist="38100" dir="2700000" algn="tl">
                    <a:srgbClr val="000000"/>
                  </a:outerShdw>
                </a:effectLst>
                <a:latin typeface="Calibri" pitchFamily="34" charset="0"/>
                <a:ea typeface="+mj-ea"/>
                <a:cs typeface="Calibri" pitchFamily="34" charset="0"/>
              </a:rPr>
              <a:t>our sins </a:t>
            </a:r>
            <a:r>
              <a:rPr 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His own body on the tree…” (1 Pet. 2:24)</a:t>
            </a:r>
          </a:p>
          <a:p>
            <a:pPr marL="1377950" lvl="2" indent="-463550" algn="just" defTabSz="857250">
              <a:spcBef>
                <a:spcPts val="0"/>
              </a:spcBef>
              <a:spcAft>
                <a:spcPts val="600"/>
              </a:spcAft>
              <a:buClr>
                <a:srgbClr val="FF99FF"/>
              </a:buClr>
              <a:buSzPct val="105000"/>
              <a:buFont typeface="+mj-lt"/>
              <a:buAutoNum type="alphaLcParenR"/>
            </a:pPr>
            <a:r>
              <a:rPr 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“To Him who loved us and washed us from </a:t>
            </a:r>
            <a:r>
              <a:rPr lang="en-US" b="1" i="1" kern="1200" dirty="0">
                <a:solidFill>
                  <a:srgbClr val="FFFF66"/>
                </a:solidFill>
                <a:effectLst>
                  <a:outerShdw blurRad="38100" dist="38100" dir="2700000" algn="tl">
                    <a:srgbClr val="000000"/>
                  </a:outerShdw>
                </a:effectLst>
                <a:latin typeface="Calibri" pitchFamily="34" charset="0"/>
                <a:ea typeface="+mj-ea"/>
                <a:cs typeface="Calibri" pitchFamily="34" charset="0"/>
              </a:rPr>
              <a:t>our sins </a:t>
            </a:r>
            <a:r>
              <a:rPr 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in His own blood,” (Rev. 1:5</a:t>
            </a:r>
          </a:p>
          <a:p>
            <a:pPr marL="1377950" lvl="2" indent="-463550" algn="just" defTabSz="857250">
              <a:spcBef>
                <a:spcPts val="0"/>
              </a:spcBef>
              <a:spcAft>
                <a:spcPts val="600"/>
              </a:spcAft>
              <a:buClr>
                <a:srgbClr val="FF99FF"/>
              </a:buClr>
              <a:buSzPct val="105000"/>
              <a:buFont typeface="+mj-lt"/>
              <a:buAutoNum type="alphaLcParenR"/>
            </a:pPr>
            <a:r>
              <a:rPr lang="en-US" b="1" dirty="0">
                <a:solidFill>
                  <a:srgbClr val="FFFFFF"/>
                </a:solidFill>
                <a:effectLst>
                  <a:outerShdw blurRad="38100" dist="38100" dir="2700000" algn="tl">
                    <a:srgbClr val="000000">
                      <a:alpha val="43137"/>
                    </a:srgbClr>
                  </a:outerShdw>
                </a:effectLst>
                <a:latin typeface="Calibri" pitchFamily="34" charset="0"/>
                <a:cs typeface="Calibri" pitchFamily="34" charset="0"/>
              </a:rPr>
              <a:t>“…having made peace through the blood of His cross.” (Col. 1:20)</a:t>
            </a:r>
          </a:p>
        </p:txBody>
      </p:sp>
      <p:pic>
        <p:nvPicPr>
          <p:cNvPr id="7"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971800"/>
            <a:ext cx="1800099" cy="2468880"/>
          </a:xfrm>
          <a:prstGeom prst="rect">
            <a:avLst/>
          </a:prstGeom>
          <a:noFill/>
          <a:ln w="9525">
            <a:noFill/>
            <a:miter lim="800000"/>
            <a:headEnd/>
            <a:tailEnd/>
          </a:ln>
          <a:effectLst/>
        </p:spPr>
      </p:pic>
      <p:sp>
        <p:nvSpPr>
          <p:cNvPr id="15" name="Rectangle 2"/>
          <p:cNvSpPr txBox="1">
            <a:spLocks noChangeArrowheads="1"/>
          </p:cNvSpPr>
          <p:nvPr/>
        </p:nvSpPr>
        <p:spPr bwMode="auto">
          <a:xfrm>
            <a:off x="1828800" y="1066800"/>
            <a:ext cx="64008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startAt="2"/>
              <a:defRPr/>
            </a:pPr>
            <a:r>
              <a:rPr lang="en-US" sz="2800" b="1" dirty="0">
                <a:solidFill>
                  <a:srgbClr val="FFFFFF"/>
                </a:solidFill>
                <a:effectLst>
                  <a:outerShdw blurRad="38100" dist="38100" dir="2700000" algn="tl">
                    <a:srgbClr val="000000"/>
                  </a:outerShdw>
                </a:effectLst>
                <a:latin typeface="Calibri" pitchFamily="34" charset="0"/>
                <a:ea typeface="+mj-ea"/>
                <a:cs typeface="Calibri" pitchFamily="34" charset="0"/>
              </a:rPr>
              <a:t>Our Personal History in the First Adam </a:t>
            </a:r>
            <a:r>
              <a:rPr lang="en-US" sz="2800" b="1" dirty="0">
                <a:solidFill>
                  <a:schemeClr val="bg1">
                    <a:lumMod val="20000"/>
                    <a:lumOff val="80000"/>
                  </a:schemeClr>
                </a:solidFill>
                <a:effectLst>
                  <a:outerShdw blurRad="38100" dist="38100" dir="2700000" algn="tl">
                    <a:srgbClr val="000000"/>
                  </a:outerShdw>
                </a:effectLst>
                <a:latin typeface="Calibri" pitchFamily="34" charset="0"/>
                <a:ea typeface="+mj-ea"/>
                <a:cs typeface="Calibri" pitchFamily="34" charset="0"/>
              </a:rPr>
              <a:t>– </a:t>
            </a:r>
            <a:r>
              <a:rPr lang="en-US" sz="2800" b="1" i="1" u="sng" dirty="0">
                <a:solidFill>
                  <a:srgbClr val="66FFCC"/>
                </a:solidFill>
                <a:effectLst>
                  <a:outerShdw blurRad="38100" dist="38100" dir="2700000" algn="tl">
                    <a:srgbClr val="000000"/>
                  </a:outerShdw>
                </a:effectLst>
                <a:latin typeface="Calibri" pitchFamily="34" charset="0"/>
                <a:ea typeface="+mj-ea"/>
                <a:cs typeface="Calibri" pitchFamily="34" charset="0"/>
              </a:rPr>
              <a:t>GOD’S SOLUTION</a:t>
            </a:r>
          </a:p>
        </p:txBody>
      </p:sp>
      <p:pic>
        <p:nvPicPr>
          <p:cNvPr id="1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67084" y="152400"/>
            <a:ext cx="924516" cy="1097280"/>
          </a:xfrm>
          <a:prstGeom prst="rect">
            <a:avLst/>
          </a:prstGeom>
          <a:ln>
            <a:noFill/>
          </a:ln>
          <a:effectLst>
            <a:outerShdw blurRad="292100" dist="139700" dir="2700000" algn="tl" rotWithShape="0">
              <a:srgbClr val="333333">
                <a:alpha val="65000"/>
              </a:srgbClr>
            </a:outerShdw>
          </a:effectLst>
        </p:spPr>
      </p:pic>
      <p:pic>
        <p:nvPicPr>
          <p:cNvPr id="20" name="Picture 2" descr="http://www.clker.com/cliparts/B/Y/k/6/G/P/review-notes-m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9200" y="152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1828800" cy="2209800"/>
          </a:xfrm>
          <a:prstGeom prst="rect">
            <a:avLst/>
          </a:prstGeom>
          <a:noFill/>
          <a:ln w="9525">
            <a:noFill/>
            <a:miter lim="800000"/>
            <a:headEnd/>
            <a:tailEnd/>
          </a:ln>
        </p:spPr>
      </p:pic>
      <p:sp>
        <p:nvSpPr>
          <p:cNvPr id="11" name="Rectangle 3"/>
          <p:cNvSpPr>
            <a:spLocks noGrp="1" noChangeArrowheads="1"/>
          </p:cNvSpPr>
          <p:nvPr>
            <p:ph type="subTitle" idx="1"/>
          </p:nvPr>
        </p:nvSpPr>
        <p:spPr>
          <a:xfrm>
            <a:off x="1828800" y="2209800"/>
            <a:ext cx="7239000" cy="4114800"/>
          </a:xfrm>
        </p:spPr>
        <p:txBody>
          <a:bodyPr/>
          <a:lstStyle/>
          <a:p>
            <a:pPr marL="909638" indent="-446088" algn="just" eaLnBrk="1" hangingPunct="1">
              <a:lnSpc>
                <a:spcPct val="90000"/>
              </a:lnSpc>
              <a:spcBef>
                <a:spcPts val="600"/>
              </a:spcBef>
              <a:spcAft>
                <a:spcPts val="600"/>
              </a:spcAft>
              <a:buClr>
                <a:srgbClr val="FF99FF"/>
              </a:buClr>
              <a:buSzPct val="105000"/>
              <a:buFont typeface="+mj-lt"/>
              <a:buAutoNum type="alphaUcPeriod" startAt="2"/>
            </a:pPr>
            <a:r>
              <a:rPr lang="en-US" sz="2400" b="1" dirty="0">
                <a:solidFill>
                  <a:srgbClr val="FFFF66"/>
                </a:solidFill>
                <a:effectLst>
                  <a:outerShdw blurRad="38100" dist="38100" dir="2700000" algn="tl">
                    <a:srgbClr val="000000"/>
                  </a:outerShdw>
                </a:effectLst>
                <a:latin typeface="Calibri" pitchFamily="34" charset="0"/>
                <a:cs typeface="Calibri" pitchFamily="34" charset="0"/>
              </a:rPr>
              <a:t>Our Relationship to Adam (</a:t>
            </a:r>
            <a:r>
              <a:rPr lang="en-US" sz="2400" b="1" i="1" dirty="0">
                <a:solidFill>
                  <a:srgbClr val="FFFF66"/>
                </a:solidFill>
                <a:effectLst>
                  <a:outerShdw blurRad="38100" dist="38100" dir="2700000" algn="tl">
                    <a:srgbClr val="000000"/>
                  </a:outerShdw>
                </a:effectLst>
                <a:latin typeface="Calibri" pitchFamily="34" charset="0"/>
                <a:cs typeface="Calibri" pitchFamily="34" charset="0"/>
              </a:rPr>
              <a:t>the old man positioned in Adam</a:t>
            </a:r>
            <a:r>
              <a:rPr lang="en-US" sz="2400" b="1" dirty="0">
                <a:solidFill>
                  <a:srgbClr val="FFFF66"/>
                </a:solidFill>
                <a:effectLst>
                  <a:outerShdw blurRad="38100" dist="38100" dir="2700000" algn="tl">
                    <a:srgbClr val="000000"/>
                  </a:outerShdw>
                </a:effectLst>
                <a:latin typeface="Calibri" pitchFamily="34" charset="0"/>
                <a:cs typeface="Calibri" pitchFamily="34" charset="0"/>
              </a:rPr>
              <a:t>) is Terminated </a:t>
            </a:r>
            <a:r>
              <a:rPr lang="en-US" sz="2400" b="1" dirty="0">
                <a:solidFill>
                  <a:srgbClr val="FFFFFF"/>
                </a:solidFill>
                <a:effectLst>
                  <a:outerShdw blurRad="38100" dist="38100" dir="2700000" algn="tl">
                    <a:srgbClr val="000000"/>
                  </a:outerShdw>
                </a:effectLst>
                <a:latin typeface="Calibri" pitchFamily="34" charset="0"/>
                <a:cs typeface="Calibri" pitchFamily="34" charset="0"/>
              </a:rPr>
              <a:t>– </a:t>
            </a:r>
            <a:r>
              <a:rPr lang="en-US" sz="2800" b="1" i="1" kern="1200" cap="small" dirty="0">
                <a:solidFill>
                  <a:srgbClr val="FFFFFF"/>
                </a:solidFill>
                <a:effectLst>
                  <a:outerShdw blurRad="38100" dist="38100" dir="2700000" algn="tl">
                    <a:srgbClr val="000000"/>
                  </a:outerShdw>
                </a:effectLst>
                <a:latin typeface="Calibri" pitchFamily="34" charset="0"/>
                <a:ea typeface="+mj-ea"/>
                <a:cs typeface="Calibri" pitchFamily="34" charset="0"/>
              </a:rPr>
              <a:t>as a result we come to the very end of our history in </a:t>
            </a:r>
            <a:r>
              <a:rPr lang="en-US" sz="2800" b="1" i="1" kern="1200" cap="small" dirty="0" err="1">
                <a:solidFill>
                  <a:srgbClr val="FFFFFF"/>
                </a:solidFill>
                <a:effectLst>
                  <a:outerShdw blurRad="38100" dist="38100" dir="2700000" algn="tl">
                    <a:srgbClr val="000000"/>
                  </a:outerShdw>
                </a:effectLst>
                <a:latin typeface="Calibri" pitchFamily="34" charset="0"/>
                <a:ea typeface="+mj-ea"/>
                <a:cs typeface="Calibri" pitchFamily="34" charset="0"/>
              </a:rPr>
              <a:t>adam</a:t>
            </a:r>
            <a:r>
              <a:rPr lang="en-US" sz="2800" b="1" i="1" kern="1200" cap="small" dirty="0">
                <a:solidFill>
                  <a:srgbClr val="FFFFFF"/>
                </a:solidFill>
                <a:effectLst>
                  <a:outerShdw blurRad="38100" dist="38100" dir="2700000" algn="tl">
                    <a:srgbClr val="000000"/>
                  </a:outerShdw>
                </a:effectLst>
                <a:latin typeface="Calibri" pitchFamily="34" charset="0"/>
                <a:ea typeface="+mj-ea"/>
                <a:cs typeface="Calibri" pitchFamily="34" charset="0"/>
              </a:rPr>
              <a:t>.</a:t>
            </a:r>
            <a:r>
              <a:rPr lang="en-US" sz="2400" b="1" i="1" kern="1200" cap="small" dirty="0">
                <a:solidFill>
                  <a:srgbClr val="FFFFFF"/>
                </a:solidFill>
                <a:effectLst>
                  <a:outerShdw blurRad="38100" dist="38100" dir="2700000" algn="tl">
                    <a:srgbClr val="000000"/>
                  </a:outerShdw>
                </a:effectLst>
                <a:latin typeface="Calibri" pitchFamily="34" charset="0"/>
                <a:ea typeface="+mj-ea"/>
                <a:cs typeface="Calibri" pitchFamily="34" charset="0"/>
              </a:rPr>
              <a:t> </a:t>
            </a:r>
          </a:p>
          <a:p>
            <a:pPr marL="1377950" lvl="1" indent="-463550" algn="just" defTabSz="857250">
              <a:spcBef>
                <a:spcPts val="600"/>
              </a:spcBef>
              <a:spcAft>
                <a:spcPts val="600"/>
              </a:spcAft>
              <a:buClr>
                <a:srgbClr val="FF99FF"/>
              </a:buClr>
              <a:buSzPct val="105000"/>
              <a:buFont typeface="+mj-lt"/>
              <a:buAutoNum type="arabicParenR"/>
            </a:pP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Why?</a:t>
            </a:r>
            <a:r>
              <a:rPr lang="en-US" sz="24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It was necessary to terminate our positional relationship to Adam because “The wages of sin is death” (Rom. 6:23)</a:t>
            </a:r>
          </a:p>
          <a:p>
            <a:pPr marL="1377950" lvl="1" indent="-463550" algn="just" defTabSz="857250">
              <a:spcBef>
                <a:spcPts val="600"/>
              </a:spcBef>
              <a:spcAft>
                <a:spcPts val="600"/>
              </a:spcAft>
              <a:buClr>
                <a:srgbClr val="FF99FF"/>
              </a:buClr>
              <a:buSzPct val="105000"/>
              <a:buFont typeface="+mj-lt"/>
              <a:buAutoNum type="arabicParenR"/>
            </a:pP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When &amp; Where?</a:t>
            </a:r>
            <a:r>
              <a:rPr lang="en-US" sz="2400" b="1" dirty="0">
                <a:solidFill>
                  <a:srgbClr val="FF99FF"/>
                </a:solidFill>
                <a:effectLst>
                  <a:outerShdw blurRad="38100" dist="38100" dir="2700000" algn="tl">
                    <a:srgbClr val="000000">
                      <a:alpha val="43137"/>
                    </a:srgbClr>
                  </a:outerShdw>
                </a:effectLst>
                <a:latin typeface="Calibri" pitchFamily="34" charset="0"/>
                <a:cs typeface="Calibri" pitchFamily="34" charset="0"/>
              </a:rPr>
              <a:t>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All of God’s dealings with the First Adam were accomplished in and by His Son, on the Cross of Calvary.</a:t>
            </a:r>
          </a:p>
        </p:txBody>
      </p:sp>
      <p:pic>
        <p:nvPicPr>
          <p:cNvPr id="8"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971800"/>
            <a:ext cx="1800099" cy="2468880"/>
          </a:xfrm>
          <a:prstGeom prst="rect">
            <a:avLst/>
          </a:prstGeom>
          <a:noFill/>
          <a:ln w="9525">
            <a:noFill/>
            <a:miter lim="800000"/>
            <a:headEnd/>
            <a:tailEnd/>
          </a:ln>
          <a:effectLst/>
        </p:spPr>
      </p:pic>
      <p:sp>
        <p:nvSpPr>
          <p:cNvPr id="15" name="Rectangle 2"/>
          <p:cNvSpPr txBox="1">
            <a:spLocks noChangeArrowheads="1"/>
          </p:cNvSpPr>
          <p:nvPr/>
        </p:nvSpPr>
        <p:spPr bwMode="auto">
          <a:xfrm>
            <a:off x="1828800" y="1066800"/>
            <a:ext cx="64008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startAt="2"/>
              <a:defRPr/>
            </a:pPr>
            <a:r>
              <a:rPr lang="en-US" sz="2800" b="1" dirty="0">
                <a:solidFill>
                  <a:srgbClr val="FFFFFF"/>
                </a:solidFill>
                <a:effectLst>
                  <a:outerShdw blurRad="38100" dist="38100" dir="2700000" algn="tl">
                    <a:srgbClr val="000000"/>
                  </a:outerShdw>
                </a:effectLst>
                <a:latin typeface="Calibri" pitchFamily="34" charset="0"/>
                <a:ea typeface="+mj-ea"/>
                <a:cs typeface="Calibri" pitchFamily="34" charset="0"/>
              </a:rPr>
              <a:t>Our Personal History in the First Adam </a:t>
            </a:r>
            <a:r>
              <a:rPr lang="en-US" sz="2800" b="1" dirty="0">
                <a:solidFill>
                  <a:schemeClr val="bg1">
                    <a:lumMod val="20000"/>
                    <a:lumOff val="80000"/>
                  </a:schemeClr>
                </a:solidFill>
                <a:effectLst>
                  <a:outerShdw blurRad="38100" dist="38100" dir="2700000" algn="tl">
                    <a:srgbClr val="000000"/>
                  </a:outerShdw>
                </a:effectLst>
                <a:latin typeface="Calibri" pitchFamily="34" charset="0"/>
                <a:ea typeface="+mj-ea"/>
                <a:cs typeface="Calibri" pitchFamily="34" charset="0"/>
              </a:rPr>
              <a:t>– </a:t>
            </a:r>
            <a:r>
              <a:rPr lang="en-US" sz="2800" b="1" i="1" u="sng" dirty="0">
                <a:solidFill>
                  <a:srgbClr val="66FFCC"/>
                </a:solidFill>
                <a:effectLst>
                  <a:outerShdw blurRad="38100" dist="38100" dir="2700000" algn="tl">
                    <a:srgbClr val="000000"/>
                  </a:outerShdw>
                </a:effectLst>
                <a:latin typeface="Calibri" pitchFamily="34" charset="0"/>
                <a:ea typeface="+mj-ea"/>
                <a:cs typeface="Calibri" pitchFamily="34" charset="0"/>
              </a:rPr>
              <a:t>GOD’S SOLUTION</a:t>
            </a:r>
          </a:p>
        </p:txBody>
      </p:sp>
      <p:pic>
        <p:nvPicPr>
          <p:cNvPr id="16"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64960" y="152400"/>
            <a:ext cx="926640" cy="1188720"/>
          </a:xfrm>
          <a:prstGeom prst="rect">
            <a:avLst/>
          </a:prstGeom>
          <a:noFill/>
          <a:ln w="9525">
            <a:noFill/>
            <a:miter lim="800000"/>
            <a:headEnd/>
            <a:tailEnd/>
          </a:ln>
        </p:spPr>
      </p:pic>
      <p:pic>
        <p:nvPicPr>
          <p:cNvPr id="17" name="Picture 2" descr="http://www.clker.com/cliparts/B/Y/k/6/G/P/review-notes-m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9200" y="152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 name="TextBox 11"/>
          <p:cNvSpPr txBox="1"/>
          <p:nvPr/>
        </p:nvSpPr>
        <p:spPr>
          <a:xfrm rot="10800000">
            <a:off x="0" y="-1"/>
            <a:ext cx="1828800" cy="6858000"/>
          </a:xfrm>
          <a:prstGeom prst="rect">
            <a:avLst/>
          </a:prstGeom>
          <a:gradFill>
            <a:gsLst>
              <a:gs pos="0">
                <a:srgbClr val="5E9EFF"/>
              </a:gs>
              <a:gs pos="39999">
                <a:srgbClr val="85C2FF"/>
              </a:gs>
              <a:gs pos="70000">
                <a:srgbClr val="C4D6EB"/>
              </a:gs>
              <a:gs pos="100000">
                <a:srgbClr val="FFEBFA"/>
              </a:gs>
            </a:gsLst>
            <a:lin ang="16200000" scaled="0"/>
          </a:gradFill>
        </p:spPr>
        <p:txBody>
          <a:bodyPr wrap="square" rtlCol="0">
            <a:spAutoFit/>
          </a:body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1828800" cy="2209800"/>
          </a:xfrm>
          <a:prstGeom prst="rect">
            <a:avLst/>
          </a:prstGeom>
          <a:noFill/>
          <a:ln w="9525">
            <a:noFill/>
            <a:miter lim="800000"/>
            <a:headEnd/>
            <a:tailEnd/>
          </a:ln>
        </p:spPr>
      </p:pic>
      <p:sp>
        <p:nvSpPr>
          <p:cNvPr id="11" name="Rectangle 3"/>
          <p:cNvSpPr>
            <a:spLocks noGrp="1" noChangeArrowheads="1"/>
          </p:cNvSpPr>
          <p:nvPr>
            <p:ph type="subTitle" idx="1"/>
          </p:nvPr>
        </p:nvSpPr>
        <p:spPr>
          <a:xfrm>
            <a:off x="1828800" y="2209800"/>
            <a:ext cx="7239000" cy="2514600"/>
          </a:xfrm>
        </p:spPr>
        <p:txBody>
          <a:bodyPr/>
          <a:lstStyle/>
          <a:p>
            <a:pPr marL="1377950" lvl="1" indent="-463550" algn="just" defTabSz="857250">
              <a:spcBef>
                <a:spcPts val="600"/>
              </a:spcBef>
              <a:spcAft>
                <a:spcPts val="600"/>
              </a:spcAft>
              <a:buClr>
                <a:srgbClr val="FF99FF"/>
              </a:buClr>
              <a:buSzPct val="105000"/>
              <a:buFont typeface="+mj-lt"/>
              <a:buAutoNum type="arabicParenR" startAt="3"/>
            </a:pPr>
            <a:r>
              <a:rPr lang="en-US" sz="2400" b="1" dirty="0">
                <a:solidFill>
                  <a:srgbClr val="FFFF66"/>
                </a:solidFill>
                <a:effectLst>
                  <a:outerShdw blurRad="38100" dist="38100" dir="2700000" algn="tl">
                    <a:srgbClr val="000000">
                      <a:alpha val="43137"/>
                    </a:srgbClr>
                  </a:outerShdw>
                </a:effectLst>
                <a:latin typeface="Calibri" pitchFamily="34" charset="0"/>
                <a:cs typeface="Calibri" pitchFamily="34" charset="0"/>
              </a:rPr>
              <a:t>How?</a:t>
            </a:r>
            <a:r>
              <a:rPr lang="en-US" sz="2400" b="1" dirty="0">
                <a:solidFill>
                  <a:schemeClr val="bg1">
                    <a:lumMod val="20000"/>
                    <a:lumOff val="80000"/>
                  </a:schemeClr>
                </a:solidFill>
                <a:effectLst>
                  <a:outerShdw blurRad="38100" dist="38100" dir="2700000" algn="tl">
                    <a:srgbClr val="000000">
                      <a:alpha val="43137"/>
                    </a:srgbClr>
                  </a:outerShdw>
                </a:effectLst>
                <a:latin typeface="Calibri" pitchFamily="34" charset="0"/>
                <a:cs typeface="Calibri" pitchFamily="34" charset="0"/>
              </a:rPr>
              <a:t> </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the Lord Jesus was identified with our </a:t>
            </a:r>
            <a:r>
              <a:rPr lang="en-US" sz="24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position</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in sin and our sinful </a:t>
            </a:r>
            <a:r>
              <a:rPr lang="en-US" sz="24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nature</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As our “old man” was condemned and crucified with Christ, at the same time, in His substitutionary work of redemption, He paid the penalty of our </a:t>
            </a:r>
            <a:r>
              <a:rPr lang="en-US" sz="2400" b="1" u="sng" dirty="0">
                <a:solidFill>
                  <a:srgbClr val="FFFF66"/>
                </a:solidFill>
                <a:effectLst>
                  <a:outerShdw blurRad="38100" dist="38100" dir="2700000" algn="tl">
                    <a:srgbClr val="000000">
                      <a:alpha val="43137"/>
                    </a:srgbClr>
                  </a:outerShdw>
                </a:effectLst>
                <a:latin typeface="Calibri" pitchFamily="34" charset="0"/>
                <a:cs typeface="Calibri" pitchFamily="34" charset="0"/>
              </a:rPr>
              <a:t>personal</a:t>
            </a:r>
            <a:r>
              <a:rPr lang="en-US" sz="2400" b="1" dirty="0">
                <a:solidFill>
                  <a:srgbClr val="FFFFFF"/>
                </a:solidFill>
                <a:effectLst>
                  <a:outerShdw blurRad="38100" dist="38100" dir="2700000" algn="tl">
                    <a:srgbClr val="000000">
                      <a:alpha val="43137"/>
                    </a:srgbClr>
                  </a:outerShdw>
                </a:effectLst>
                <a:latin typeface="Calibri" pitchFamily="34" charset="0"/>
                <a:cs typeface="Calibri" pitchFamily="34" charset="0"/>
              </a:rPr>
              <a:t> sins.</a:t>
            </a:r>
          </a:p>
        </p:txBody>
      </p:sp>
      <p:pic>
        <p:nvPicPr>
          <p:cNvPr id="13" name="Picture 1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971800"/>
            <a:ext cx="1800099" cy="2468880"/>
          </a:xfrm>
          <a:prstGeom prst="rect">
            <a:avLst/>
          </a:prstGeom>
          <a:noFill/>
          <a:ln w="9525">
            <a:noFill/>
            <a:miter lim="800000"/>
            <a:headEnd/>
            <a:tailEnd/>
          </a:ln>
          <a:effectLst/>
        </p:spPr>
      </p:pic>
      <p:sp>
        <p:nvSpPr>
          <p:cNvPr id="15" name="Rectangle 2"/>
          <p:cNvSpPr txBox="1">
            <a:spLocks noChangeArrowheads="1"/>
          </p:cNvSpPr>
          <p:nvPr/>
        </p:nvSpPr>
        <p:spPr bwMode="auto">
          <a:xfrm>
            <a:off x="1828800" y="1066800"/>
            <a:ext cx="6400800" cy="11430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marL="463550" lvl="0" indent="-463550">
              <a:buFont typeface="+mj-lt"/>
              <a:buAutoNum type="romanUcPeriod" startAt="2"/>
              <a:defRPr/>
            </a:pPr>
            <a:r>
              <a:rPr lang="en-US" sz="2800" b="1" dirty="0">
                <a:solidFill>
                  <a:srgbClr val="FFFFFF"/>
                </a:solidFill>
                <a:effectLst>
                  <a:outerShdw blurRad="38100" dist="38100" dir="2700000" algn="tl">
                    <a:srgbClr val="000000"/>
                  </a:outerShdw>
                </a:effectLst>
                <a:latin typeface="Calibri" pitchFamily="34" charset="0"/>
                <a:ea typeface="+mj-ea"/>
                <a:cs typeface="Calibri" pitchFamily="34" charset="0"/>
              </a:rPr>
              <a:t>Our Personal History in the First Adam </a:t>
            </a:r>
            <a:r>
              <a:rPr lang="en-US" sz="2800" b="1" dirty="0">
                <a:solidFill>
                  <a:schemeClr val="bg1">
                    <a:lumMod val="20000"/>
                    <a:lumOff val="80000"/>
                  </a:schemeClr>
                </a:solidFill>
                <a:effectLst>
                  <a:outerShdw blurRad="38100" dist="38100" dir="2700000" algn="tl">
                    <a:srgbClr val="000000"/>
                  </a:outerShdw>
                </a:effectLst>
                <a:latin typeface="Calibri" pitchFamily="34" charset="0"/>
                <a:ea typeface="+mj-ea"/>
                <a:cs typeface="Calibri" pitchFamily="34" charset="0"/>
              </a:rPr>
              <a:t>– </a:t>
            </a:r>
            <a:r>
              <a:rPr lang="en-US" sz="2800" b="1" i="1" u="sng" dirty="0">
                <a:solidFill>
                  <a:srgbClr val="66FFCC"/>
                </a:solidFill>
                <a:effectLst>
                  <a:outerShdw blurRad="38100" dist="38100" dir="2700000" algn="tl">
                    <a:srgbClr val="000000"/>
                  </a:outerShdw>
                </a:effectLst>
                <a:latin typeface="Calibri" pitchFamily="34" charset="0"/>
                <a:ea typeface="+mj-ea"/>
                <a:cs typeface="Calibri" pitchFamily="34" charset="0"/>
              </a:rPr>
              <a:t>GOD’S SOLUTION</a:t>
            </a:r>
          </a:p>
        </p:txBody>
      </p:sp>
      <p:pic>
        <p:nvPicPr>
          <p:cNvPr id="16" name="Picture 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64960" y="152400"/>
            <a:ext cx="926640" cy="1188720"/>
          </a:xfrm>
          <a:prstGeom prst="rect">
            <a:avLst/>
          </a:prstGeom>
          <a:noFill/>
          <a:ln w="9525">
            <a:noFill/>
            <a:miter lim="800000"/>
            <a:headEnd/>
            <a:tailEnd/>
          </a:ln>
        </p:spPr>
      </p:pic>
      <p:pic>
        <p:nvPicPr>
          <p:cNvPr id="17" name="Picture 2" descr="http://www.clker.com/cliparts/B/Y/k/6/G/P/review-notes-md.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9200" y="152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4237</TotalTime>
  <Words>7791</Words>
  <Application>Microsoft Office PowerPoint</Application>
  <PresentationFormat>On-screen Show (4:3)</PresentationFormat>
  <Paragraphs>1504</Paragraphs>
  <Slides>52</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Symbol</vt:lpstr>
      <vt:lpstr>Times New Roman</vt:lpstr>
      <vt:lpstr>Wingdings</vt:lpstr>
      <vt:lpstr>Lock And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Truth - The Foundations for Growth - Part 2</dc:title>
  <dc:subject>Identification Truth</dc:subject>
  <dc:creator>Miles Stanford;Dr. Jim McGowan / Dr. Vern Peterman</dc:creator>
  <cp:lastModifiedBy>Jim McGowan</cp:lastModifiedBy>
  <cp:revision>321</cp:revision>
  <cp:lastPrinted>2016-08-05T14:09:44Z</cp:lastPrinted>
  <dcterms:created xsi:type="dcterms:W3CDTF">1601-01-01T00:00:00Z</dcterms:created>
  <dcterms:modified xsi:type="dcterms:W3CDTF">2016-08-05T14:12:00Z</dcterms:modified>
  <cp:contentStatus/>
</cp:coreProperties>
</file>