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1879" r:id="rId2"/>
    <p:sldId id="1881" r:id="rId3"/>
    <p:sldId id="1889" r:id="rId4"/>
    <p:sldId id="1890" r:id="rId5"/>
    <p:sldId id="1891" r:id="rId6"/>
    <p:sldId id="1892" r:id="rId7"/>
    <p:sldId id="1623" r:id="rId8"/>
    <p:sldId id="1690" r:id="rId9"/>
    <p:sldId id="1624" r:id="rId10"/>
    <p:sldId id="1691" r:id="rId11"/>
    <p:sldId id="1922" r:id="rId12"/>
    <p:sldId id="1956" r:id="rId13"/>
    <p:sldId id="1820" r:id="rId14"/>
    <p:sldId id="1821" r:id="rId15"/>
    <p:sldId id="1822" r:id="rId16"/>
    <p:sldId id="1872" r:id="rId17"/>
    <p:sldId id="1873" r:id="rId18"/>
    <p:sldId id="1823" r:id="rId19"/>
    <p:sldId id="1971" r:id="rId20"/>
    <p:sldId id="1957" r:id="rId21"/>
    <p:sldId id="1749" r:id="rId22"/>
    <p:sldId id="1927" r:id="rId23"/>
    <p:sldId id="1958" r:id="rId24"/>
    <p:sldId id="1928" r:id="rId25"/>
    <p:sldId id="1959" r:id="rId26"/>
    <p:sldId id="1707" r:id="rId27"/>
    <p:sldId id="1708" r:id="rId28"/>
    <p:sldId id="1709" r:id="rId29"/>
    <p:sldId id="1710" r:id="rId30"/>
    <p:sldId id="1960" r:id="rId31"/>
    <p:sldId id="1933" r:id="rId32"/>
    <p:sldId id="1929" r:id="rId33"/>
    <p:sldId id="1930" r:id="rId34"/>
    <p:sldId id="1931" r:id="rId35"/>
    <p:sldId id="1932" r:id="rId36"/>
    <p:sldId id="1961" r:id="rId37"/>
    <p:sldId id="1920" r:id="rId38"/>
    <p:sldId id="1909" r:id="rId39"/>
    <p:sldId id="1910" r:id="rId40"/>
    <p:sldId id="1918" r:id="rId41"/>
    <p:sldId id="1917" r:id="rId42"/>
    <p:sldId id="1955" r:id="rId43"/>
    <p:sldId id="1962" r:id="rId44"/>
    <p:sldId id="1750" r:id="rId45"/>
    <p:sldId id="1896" r:id="rId46"/>
    <p:sldId id="1942" r:id="rId47"/>
    <p:sldId id="1912" r:id="rId48"/>
    <p:sldId id="1911" r:id="rId49"/>
    <p:sldId id="1913" r:id="rId50"/>
    <p:sldId id="1953" r:id="rId51"/>
    <p:sldId id="1963" r:id="rId52"/>
    <p:sldId id="1943" r:id="rId53"/>
    <p:sldId id="1944" r:id="rId54"/>
    <p:sldId id="1945" r:id="rId55"/>
    <p:sldId id="1946" r:id="rId56"/>
    <p:sldId id="1947" r:id="rId57"/>
    <p:sldId id="1964" r:id="rId58"/>
    <p:sldId id="1747" r:id="rId59"/>
    <p:sldId id="1954" r:id="rId60"/>
    <p:sldId id="1965" r:id="rId61"/>
    <p:sldId id="1902" r:id="rId62"/>
    <p:sldId id="1903" r:id="rId63"/>
    <p:sldId id="1966" r:id="rId64"/>
    <p:sldId id="1967" r:id="rId65"/>
    <p:sldId id="1915" r:id="rId66"/>
    <p:sldId id="1914" r:id="rId67"/>
    <p:sldId id="1630" r:id="rId68"/>
    <p:sldId id="1696" r:id="rId69"/>
    <p:sldId id="1969" r:id="rId70"/>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CC"/>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varScale="1">
        <p:scale>
          <a:sx n="107" d="100"/>
          <a:sy n="107" d="100"/>
        </p:scale>
        <p:origin x="17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8/23/2016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a:t>
            </a:fld>
            <a:endParaRPr lang="en-US"/>
          </a:p>
        </p:txBody>
      </p:sp>
    </p:spTree>
    <p:extLst>
      <p:ext uri="{BB962C8B-B14F-4D97-AF65-F5344CB8AC3E}">
        <p14:creationId xmlns:p14="http://schemas.microsoft.com/office/powerpoint/2010/main" val="23313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23</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val="213711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a:latin typeface="Arial" pitchFamily="34" charset="0"/>
            </a:endParaRPr>
          </a:p>
        </p:txBody>
      </p:sp>
      <p:sp>
        <p:nvSpPr>
          <p:cNvPr id="106500" name="Slide Number Placeholder 3"/>
          <p:cNvSpPr>
            <a:spLocks noGrp="1"/>
          </p:cNvSpPr>
          <p:nvPr>
            <p:ph type="sldNum" sz="quarter" idx="5"/>
          </p:nvPr>
        </p:nvSpPr>
        <p:spPr>
          <a:noFill/>
        </p:spPr>
        <p:txBody>
          <a:bodyPr/>
          <a:lstStyle/>
          <a:p>
            <a:fld id="{3C5C8332-92BC-4C0F-8943-5238F612ED04}" type="slidenum">
              <a:rPr lang="en-US" smtClean="0">
                <a:latin typeface="Times New Roman" pitchFamily="18" charset="0"/>
                <a:cs typeface="Arial" pitchFamily="34" charset="0"/>
              </a:rPr>
              <a:pPr/>
              <a:t>54</a:t>
            </a:fld>
            <a:endParaRPr lang="en-US">
              <a:latin typeface="Times New Roman" pitchFamily="18"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76781CB-AB60-4E4C-8ECB-ACAAD2A63E3F}" type="slidenum">
              <a:rPr lang="en-US" smtClean="0"/>
              <a:pPr/>
              <a:t>58</a:t>
            </a:fld>
            <a:endParaRPr lang="en-US" dirty="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r>
              <a:rPr lang="en-US" dirty="0"/>
              <a:t>Outline</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60</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val="427071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63</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val="3528259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latin typeface="Times New Roman" pitchFamily="18" charset="0"/>
            </a:endParaRPr>
          </a:p>
        </p:txBody>
      </p:sp>
      <p:sp>
        <p:nvSpPr>
          <p:cNvPr id="109572" name="Slide Number Placeholder 3"/>
          <p:cNvSpPr>
            <a:spLocks noGrp="1"/>
          </p:cNvSpPr>
          <p:nvPr>
            <p:ph type="sldNum" sz="quarter" idx="5"/>
          </p:nvPr>
        </p:nvSpPr>
        <p:spPr>
          <a:noFill/>
        </p:spPr>
        <p:txBody>
          <a:bodyPr/>
          <a:lstStyle/>
          <a:p>
            <a:pPr defTabSz="877915"/>
            <a:fld id="{87EDD5D4-0CF9-4EEF-ADF6-FFDA5816E32E}" type="slidenum">
              <a:rPr lang="en-US" smtClean="0">
                <a:latin typeface="Times New Roman" pitchFamily="18" charset="0"/>
                <a:cs typeface="Arial" pitchFamily="34" charset="0"/>
              </a:rPr>
              <a:pPr defTabSz="877915"/>
              <a:t>66</a:t>
            </a:fld>
            <a:endParaRPr lang="en-US" dirty="0">
              <a:latin typeface="Times New Roman" pitchFamily="18"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69</a:t>
            </a:fld>
            <a:endParaRPr lang="en-US"/>
          </a:p>
        </p:txBody>
      </p:sp>
    </p:spTree>
    <p:extLst>
      <p:ext uri="{BB962C8B-B14F-4D97-AF65-F5344CB8AC3E}">
        <p14:creationId xmlns:p14="http://schemas.microsoft.com/office/powerpoint/2010/main" val="61519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a:t>
            </a:fld>
            <a:endParaRPr lang="en-US"/>
          </a:p>
        </p:txBody>
      </p:sp>
    </p:spTree>
    <p:extLst>
      <p:ext uri="{BB962C8B-B14F-4D97-AF65-F5344CB8AC3E}">
        <p14:creationId xmlns:p14="http://schemas.microsoft.com/office/powerpoint/2010/main" val="123755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a:t>
            </a:fld>
            <a:endParaRPr lang="en-US"/>
          </a:p>
        </p:txBody>
      </p:sp>
    </p:spTree>
    <p:extLst>
      <p:ext uri="{BB962C8B-B14F-4D97-AF65-F5344CB8AC3E}">
        <p14:creationId xmlns:p14="http://schemas.microsoft.com/office/powerpoint/2010/main" val="214098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a:t>
            </a:fld>
            <a:endParaRPr lang="en-US"/>
          </a:p>
        </p:txBody>
      </p:sp>
    </p:spTree>
    <p:extLst>
      <p:ext uri="{BB962C8B-B14F-4D97-AF65-F5344CB8AC3E}">
        <p14:creationId xmlns:p14="http://schemas.microsoft.com/office/powerpoint/2010/main" val="214098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10</a:t>
            </a:fld>
            <a:endParaRPr lang="en-US"/>
          </a:p>
        </p:txBody>
      </p:sp>
    </p:spTree>
    <p:extLst>
      <p:ext uri="{BB962C8B-B14F-4D97-AF65-F5344CB8AC3E}">
        <p14:creationId xmlns:p14="http://schemas.microsoft.com/office/powerpoint/2010/main" val="333217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11</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12</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val="269761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20</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val="357912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7B91E20-0CA9-4C5E-9630-1EF9C6583853}" type="slidenum">
              <a:rPr kumimoji="0" lang="en-US" altLang="en-US">
                <a:latin typeface="Calibri" panose="020F0502020204030204" pitchFamily="34" charset="0"/>
              </a:rPr>
              <a:pPr>
                <a:spcBef>
                  <a:spcPct val="0"/>
                </a:spcBef>
              </a:pPr>
              <a:t>21</a:t>
            </a:fld>
            <a:endParaRPr kumimoji="0" lang="en-US" altLang="en-US" dirty="0">
              <a:latin typeface="Calibri" panose="020F050202020403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That’s good enough</a:t>
            </a:r>
          </a:p>
        </p:txBody>
      </p:sp>
    </p:spTree>
    <p:extLst>
      <p:ext uri="{BB962C8B-B14F-4D97-AF65-F5344CB8AC3E}">
        <p14:creationId xmlns:p14="http://schemas.microsoft.com/office/powerpoint/2010/main" val="105737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E6F265F5-683C-4E7A-AE9A-3AB479287B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2.jpeg"/><Relationship Id="rId4" Type="http://schemas.openxmlformats.org/officeDocument/2006/relationships/image" Target="../media/image31.jpeg"/></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45468" y="18288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381000" y="152400"/>
            <a:ext cx="8534400" cy="1143000"/>
          </a:xfrm>
        </p:spPr>
        <p:txBody>
          <a:bodyPr/>
          <a:lstStyle/>
          <a:p>
            <a:pPr eaLnBrk="1" hangingPunct="1"/>
            <a:r>
              <a:rPr lang="en-US" dirty="0">
                <a:latin typeface="Calibri" pitchFamily="34" charset="0"/>
                <a:cs typeface="Calibri" pitchFamily="34" charset="0"/>
              </a:rPr>
              <a:t>THE BIBLE AND VOTING</a:t>
            </a:r>
            <a:br>
              <a:rPr lang="en-US" dirty="0">
                <a:latin typeface="Calibri" pitchFamily="34" charset="0"/>
                <a:cs typeface="Calibri" pitchFamily="34" charset="0"/>
              </a:rPr>
            </a:br>
            <a:r>
              <a:rPr lang="en-US" sz="3600" dirty="0">
                <a:latin typeface="Calibri" pitchFamily="34" charset="0"/>
                <a:cs typeface="Calibri" pitchFamily="34" charset="0"/>
              </a:rPr>
              <a:t>Part 7</a:t>
            </a:r>
            <a:endParaRPr lang="en-US" dirty="0">
              <a:latin typeface="Calibri" pitchFamily="34" charset="0"/>
              <a:cs typeface="Calibri"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extLst>
      <p:ext uri="{BB962C8B-B14F-4D97-AF65-F5344CB8AC3E}">
        <p14:creationId xmlns:p14="http://schemas.microsoft.com/office/powerpoint/2010/main" val="2565155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val="1325421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457200" y="1600200"/>
            <a:ext cx="8458200" cy="44958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Perspective on Globalism</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Satan’s Goal of Instituting Globalism</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Stage Setting Events</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Impact on voting</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Good News</a:t>
            </a: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457200" y="1600200"/>
            <a:ext cx="8458200" cy="4495800"/>
          </a:xfrm>
        </p:spPr>
        <p:txBody>
          <a:bodyPr/>
          <a:lstStyle/>
          <a:p>
            <a:pPr marL="573088" indent="-573088" eaLnBrk="1" hangingPunct="1">
              <a:spcBef>
                <a:spcPts val="1200"/>
              </a:spcBef>
              <a:spcAft>
                <a:spcPts val="1200"/>
              </a:spcAft>
              <a:buSzPct val="100000"/>
              <a:buAutoNum type="romanUcPeriod"/>
            </a:pPr>
            <a:r>
              <a:rPr lang="en-US" altLang="en-US" sz="3600" b="1" u="sng" dirty="0">
                <a:solidFill>
                  <a:srgbClr val="FFFFCC"/>
                </a:solidFill>
                <a:latin typeface="Calibri" pitchFamily="34" charset="0"/>
                <a:cs typeface="Calibri" pitchFamily="34" charset="0"/>
              </a:rPr>
              <a:t>The Divine Perspective on Globalism</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Satan’s Goal of Instituting Globalism</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Stage Setting Events</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Impact on voting</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Good News</a:t>
            </a:r>
          </a:p>
        </p:txBody>
      </p:sp>
    </p:spTree>
    <p:extLst>
      <p:ext uri="{BB962C8B-B14F-4D97-AF65-F5344CB8AC3E}">
        <p14:creationId xmlns:p14="http://schemas.microsoft.com/office/powerpoint/2010/main" val="1630284461"/>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land of Shinar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1929513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41659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11:5-7</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5</a:t>
            </a:r>
            <a:r>
              <a:rPr lang="en-US" sz="3000" dirty="0">
                <a:latin typeface="Calibri" panose="020F0502020204030204" pitchFamily="34" charset="0"/>
              </a:rPr>
              <a:t> The Lord came down to see the city and the tower which the sons of men had built. </a:t>
            </a:r>
            <a:r>
              <a:rPr lang="en-US" sz="3000" baseline="30000" dirty="0">
                <a:latin typeface="Calibri" panose="020F0502020204030204" pitchFamily="34" charset="0"/>
              </a:rPr>
              <a:t>6</a:t>
            </a:r>
            <a:r>
              <a:rPr lang="en-US" sz="3000" dirty="0">
                <a:latin typeface="Calibri" panose="020F0502020204030204" pitchFamily="34" charset="0"/>
              </a:rPr>
              <a:t> The Lord said, “Behold, they are one people, and they all have the same language. And this is what they began to do, and now nothing which they purpose to do will be impossible for them. </a:t>
            </a:r>
            <a:r>
              <a:rPr lang="en-US" sz="3000" baseline="30000" dirty="0">
                <a:latin typeface="Calibri" panose="020F0502020204030204" pitchFamily="34" charset="0"/>
              </a:rPr>
              <a:t>7</a:t>
            </a:r>
            <a:r>
              <a:rPr lang="en-US" sz="3000" dirty="0">
                <a:latin typeface="Calibri" panose="020F0502020204030204" pitchFamily="34" charset="0"/>
              </a:rPr>
              <a:t> “Come, let Us go down and there confuse their language, so that they will not understand one another’s speech.”</a:t>
            </a:r>
          </a:p>
        </p:txBody>
      </p:sp>
    </p:spTree>
    <p:extLst>
      <p:ext uri="{BB962C8B-B14F-4D97-AF65-F5344CB8AC3E}">
        <p14:creationId xmlns:p14="http://schemas.microsoft.com/office/powerpoint/2010/main" val="2369456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395492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11:8-9</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8</a:t>
            </a:r>
            <a:r>
              <a:rPr lang="en-US" sz="3000" dirty="0">
                <a:latin typeface="Calibri" panose="020F0502020204030204" pitchFamily="34" charset="0"/>
              </a:rPr>
              <a:t> So the Lord scattered them abroad from there over the face of the whole earth; and they stopped building the city. </a:t>
            </a:r>
            <a:r>
              <a:rPr lang="en-US" sz="3000" baseline="30000" dirty="0">
                <a:latin typeface="Calibri" panose="020F0502020204030204" pitchFamily="34" charset="0"/>
              </a:rPr>
              <a:t>9</a:t>
            </a:r>
            <a:r>
              <a:rPr lang="en-US" sz="3000" dirty="0">
                <a:latin typeface="Calibri" panose="020F0502020204030204" pitchFamily="34" charset="0"/>
              </a:rPr>
              <a:t> Therefore its name was called Babel, because there the Lord confused the language of the whole earth; and from there the Lord scattered them abroad over the face of the whole earth.</a:t>
            </a:r>
          </a:p>
        </p:txBody>
      </p:sp>
    </p:spTree>
    <p:extLst>
      <p:ext uri="{BB962C8B-B14F-4D97-AF65-F5344CB8AC3E}">
        <p14:creationId xmlns:p14="http://schemas.microsoft.com/office/powerpoint/2010/main" val="4009689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3048001" y="152400"/>
            <a:ext cx="5919790" cy="4662815"/>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000" b="1" dirty="0">
                <a:solidFill>
                  <a:schemeClr val="tx2"/>
                </a:solidFill>
                <a:latin typeface="Calibri" panose="020F0502020204030204" pitchFamily="34" charset="0"/>
                <a:ea typeface="+mj-ea"/>
              </a:rPr>
              <a:t>Genesis 11:6</a:t>
            </a:r>
          </a:p>
          <a:p>
            <a:pPr marL="0" indent="0" algn="just" eaLnBrk="1" hangingPunct="1">
              <a:buFont typeface="Wingdings" panose="05000000000000000000" pitchFamily="2" charset="2"/>
              <a:buNone/>
              <a:defRPr/>
            </a:pPr>
            <a:r>
              <a:rPr lang="en-US" altLang="en-US" sz="3600" i="1" dirty="0">
                <a:effectLst>
                  <a:outerShdw blurRad="38100" dist="38100" dir="2700000" algn="tl">
                    <a:srgbClr val="000000">
                      <a:alpha val="43137"/>
                    </a:srgbClr>
                  </a:outerShdw>
                </a:effectLst>
                <a:latin typeface="Calibri" panose="020F0502020204030204" pitchFamily="34" charset="0"/>
              </a:rPr>
              <a:t>The Lord said, “Behold, they are one people, and they all have the same language. And this is what they began to do, and </a:t>
            </a:r>
            <a:r>
              <a:rPr lang="en-US" alt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now nothing which they purpose to do will be impossible for them</a:t>
            </a:r>
            <a:r>
              <a:rPr lang="en-US" altLang="en-US" sz="3600" b="1" i="1" dirty="0">
                <a:effectLst>
                  <a:outerShdw blurRad="38100" dist="38100" dir="2700000" algn="tl">
                    <a:srgbClr val="000000">
                      <a:alpha val="43137"/>
                    </a:srgbClr>
                  </a:outerShdw>
                </a:effectLst>
                <a:latin typeface="Calibri" panose="020F0502020204030204" pitchFamily="34" charset="0"/>
              </a:rPr>
              <a:t>.”</a:t>
            </a:r>
          </a:p>
        </p:txBody>
      </p:sp>
      <p:pic>
        <p:nvPicPr>
          <p:cNvPr id="4" name="Picture 9" descr="C:\Documents and Settings\Owner\Application Data\Microsoft\Media Catalog\Downloaded Clips\cl26\j0096195.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975" y="533400"/>
            <a:ext cx="2714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2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07457">
            <a:off x="6544900" y="973437"/>
            <a:ext cx="2405361" cy="1988718"/>
          </a:xfrm>
          <a:prstGeom prst="rect">
            <a:avLst/>
          </a:prstGeom>
        </p:spPr>
      </p:pic>
    </p:spTree>
    <p:extLst>
      <p:ext uri="{BB962C8B-B14F-4D97-AF65-F5344CB8AC3E}">
        <p14:creationId xmlns:p14="http://schemas.microsoft.com/office/powerpoint/2010/main" val="27145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4200" y="228600"/>
            <a:ext cx="2895600" cy="685800"/>
          </a:xfrm>
        </p:spPr>
        <p:txBody>
          <a:bodyPr/>
          <a:lstStyle/>
          <a:p>
            <a:pPr algn="ctr" eaLnBrk="1" hangingPunct="1"/>
            <a:r>
              <a:rPr lang="en-US" altLang="en-US" dirty="0">
                <a:solidFill>
                  <a:srgbClr val="00FFFF"/>
                </a:solidFill>
                <a:latin typeface="Calibri" panose="020F0502020204030204" pitchFamily="34" charset="0"/>
              </a:rPr>
              <a:t>Lord Acton</a:t>
            </a:r>
          </a:p>
        </p:txBody>
      </p:sp>
      <p:sp>
        <p:nvSpPr>
          <p:cNvPr id="26627" name="Content Placeholder 2"/>
          <p:cNvSpPr>
            <a:spLocks noGrp="1"/>
          </p:cNvSpPr>
          <p:nvPr>
            <p:ph idx="1"/>
          </p:nvPr>
        </p:nvSpPr>
        <p:spPr>
          <a:xfrm>
            <a:off x="228600" y="1142999"/>
            <a:ext cx="8686800" cy="2011363"/>
          </a:xfrm>
        </p:spPr>
        <p:txBody>
          <a:bodyPr/>
          <a:lstStyle/>
          <a:p>
            <a:pPr marL="0" indent="0" algn="just">
              <a:buFont typeface="Wingdings" panose="05000000000000000000" pitchFamily="2" charset="2"/>
              <a:buNone/>
            </a:pPr>
            <a:r>
              <a:rPr lang="en-US" altLang="en-US" sz="4000" dirty="0">
                <a:latin typeface="Calibri" panose="020F0502020204030204" pitchFamily="34" charset="0"/>
                <a:ea typeface="Calibri" panose="020F0502020204030204" pitchFamily="34" charset="0"/>
                <a:cs typeface="Calibri" panose="020F0502020204030204" pitchFamily="34" charset="0"/>
              </a:rPr>
              <a:t>“All power tends to corrupt and absolute power corrupts absolutely.”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406140" y="2868706"/>
            <a:ext cx="233172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8936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81100" y="381000"/>
            <a:ext cx="6781800" cy="7620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God’s Doctrine of  Nations</a:t>
            </a:r>
          </a:p>
        </p:txBody>
      </p:sp>
      <p:graphicFrame>
        <p:nvGraphicFramePr>
          <p:cNvPr id="2" name="Table 1"/>
          <p:cNvGraphicFramePr>
            <a:graphicFrameLocks noGrp="1"/>
          </p:cNvGraphicFramePr>
          <p:nvPr>
            <p:extLst/>
          </p:nvPr>
        </p:nvGraphicFramePr>
        <p:xfrm>
          <a:off x="647700" y="1689100"/>
          <a:ext cx="7848600" cy="3479800"/>
        </p:xfrm>
        <a:graphic>
          <a:graphicData uri="http://schemas.openxmlformats.org/drawingml/2006/table">
            <a:tbl>
              <a:tblPr firstRow="1" bandRow="1">
                <a:tableStyleId>{125E5076-3810-47DD-B79F-674D7AD40C01}</a:tableStyleId>
              </a:tblPr>
              <a:tblGrid>
                <a:gridCol w="2743200">
                  <a:extLst>
                    <a:ext uri="{9D8B030D-6E8A-4147-A177-3AD203B41FA5}">
                      <a16:colId xmlns:a16="http://schemas.microsoft.com/office/drawing/2014/main" val="733742151"/>
                    </a:ext>
                  </a:extLst>
                </a:gridCol>
                <a:gridCol w="5105400">
                  <a:extLst>
                    <a:ext uri="{9D8B030D-6E8A-4147-A177-3AD203B41FA5}">
                      <a16:colId xmlns:a16="http://schemas.microsoft.com/office/drawing/2014/main" val="2115334254"/>
                    </a:ext>
                  </a:extLst>
                </a:gridCol>
              </a:tblGrid>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rPr>
                        <a:t>Since Babel</a:t>
                      </a:r>
                      <a:endParaRPr kumimoji="0" lang="en-US" sz="36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Deut. 32:8; Acts 17:26</a:t>
                      </a:r>
                      <a:endParaRPr kumimoji="0" lang="en-US" sz="36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081562185"/>
                  </a:ext>
                </a:extLst>
              </a:tr>
              <a:tr h="1668398">
                <a:tc>
                  <a:txBody>
                    <a:bodyPr/>
                    <a:lstStyle/>
                    <a:p>
                      <a:r>
                        <a:rPr kumimoji="0" lang="en-US" sz="36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rPr>
                        <a:t>Millennium</a:t>
                      </a:r>
                      <a:endParaRPr lang="en-US" sz="3600" b="1"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Isaiah 2:4; 66:18; Zech. 14:16-18; Rev.12:5; 20:3 </a:t>
                      </a:r>
                      <a:endParaRPr kumimoji="0" lang="en-US" sz="36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rPr>
                        <a:t>Eternal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Rev. 21:24, 26</a:t>
                      </a:r>
                      <a:endParaRPr kumimoji="0" lang="en-US" sz="36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75528722"/>
                  </a:ext>
                </a:extLst>
              </a:tr>
            </a:tbl>
          </a:graphicData>
        </a:graphic>
      </p:graphicFrame>
    </p:spTree>
    <p:extLst>
      <p:ext uri="{BB962C8B-B14F-4D97-AF65-F5344CB8AC3E}">
        <p14:creationId xmlns:p14="http://schemas.microsoft.com/office/powerpoint/2010/main" val="289410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326386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457200" y="1600200"/>
            <a:ext cx="8458200" cy="44958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Perspective on Globalism</a:t>
            </a:r>
          </a:p>
          <a:p>
            <a:pPr marL="573088" indent="-573088" eaLnBrk="1" hangingPunct="1">
              <a:spcBef>
                <a:spcPts val="1200"/>
              </a:spcBef>
              <a:spcAft>
                <a:spcPts val="1200"/>
              </a:spcAft>
              <a:buSzPct val="100000"/>
              <a:buAutoNum type="romanUcPeriod"/>
            </a:pPr>
            <a:r>
              <a:rPr lang="en-US" alt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Satan’s Goal of Instituting Globalism</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Stage Setting Events</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Impact on voting</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Good News</a:t>
            </a:r>
          </a:p>
        </p:txBody>
      </p:sp>
    </p:spTree>
    <p:extLst>
      <p:ext uri="{BB962C8B-B14F-4D97-AF65-F5344CB8AC3E}">
        <p14:creationId xmlns:p14="http://schemas.microsoft.com/office/powerpoint/2010/main" val="2539204538"/>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152400"/>
            <a:ext cx="6705600" cy="9906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Satan’s Goal of Globalism</a:t>
            </a:r>
          </a:p>
        </p:txBody>
      </p:sp>
      <p:sp>
        <p:nvSpPr>
          <p:cNvPr id="30723" name="Rectangle 3"/>
          <p:cNvSpPr>
            <a:spLocks noGrp="1" noChangeArrowheads="1"/>
          </p:cNvSpPr>
          <p:nvPr>
            <p:ph type="body" idx="1"/>
          </p:nvPr>
        </p:nvSpPr>
        <p:spPr>
          <a:xfrm>
            <a:off x="4267200" y="1219200"/>
            <a:ext cx="4724400" cy="2438400"/>
          </a:xfrm>
        </p:spPr>
        <p:txBody>
          <a:bodyPr/>
          <a:lstStyle/>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Dan. 7:23</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13:7-8; Rev. 5:9</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13:16-18</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17:15</a:t>
            </a:r>
          </a:p>
        </p:txBody>
      </p:sp>
      <p:pic>
        <p:nvPicPr>
          <p:cNvPr id="30724" name="Picture 5" descr="D:\Powerpoint TIFF Images\25.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455" y="1371600"/>
            <a:ext cx="371914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394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3"/>
            <a:ext cx="7096359" cy="59441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457200" y="1600200"/>
            <a:ext cx="8458200" cy="4495800"/>
          </a:xfrm>
        </p:spPr>
        <p:txBody>
          <a:bodyPr/>
          <a:lstStyle/>
          <a:p>
            <a:pPr marL="573088" indent="-573088" eaLnBrk="1" hangingPunct="1">
              <a:spcBef>
                <a:spcPts val="1200"/>
              </a:spcBef>
              <a:spcAft>
                <a:spcPts val="1200"/>
              </a:spcAft>
              <a:buAutoNum type="romanUcPeriod"/>
            </a:pPr>
            <a:r>
              <a:rPr lang="en-US" altLang="en-US" sz="3600" dirty="0">
                <a:latin typeface="Calibri" panose="020F0502020204030204" pitchFamily="34" charset="0"/>
                <a:cs typeface="Calibri" panose="020F0502020204030204" pitchFamily="34" charset="0"/>
              </a:rPr>
              <a:t>The Divine Perspective on Globalism</a:t>
            </a:r>
          </a:p>
          <a:p>
            <a:pPr marL="573088" indent="-573088" eaLnBrk="1" hangingPunct="1">
              <a:spcBef>
                <a:spcPts val="1200"/>
              </a:spcBef>
              <a:spcAft>
                <a:spcPts val="1200"/>
              </a:spcAft>
              <a:buAutoNum type="romanUcPeriod"/>
            </a:pPr>
            <a:r>
              <a:rPr lang="en-US" altLang="en-US" sz="3600" dirty="0">
                <a:latin typeface="Calibri" panose="020F0502020204030204" pitchFamily="34" charset="0"/>
                <a:cs typeface="Calibri" panose="020F0502020204030204" pitchFamily="34" charset="0"/>
              </a:rPr>
              <a:t>Satan’s Goal of Instituting Globalism</a:t>
            </a:r>
          </a:p>
          <a:p>
            <a:pPr marL="571500" indent="-571500" eaLnBrk="1" hangingPunct="1">
              <a:spcBef>
                <a:spcPct val="0"/>
              </a:spcBef>
              <a:spcAft>
                <a:spcPts val="2400"/>
              </a:spcAft>
              <a:buSzPct val="100000"/>
              <a:buFont typeface="Wingdings" panose="05000000000000000000" pitchFamily="2" charset="2"/>
              <a:buAutoNum type="romanUcPeriod"/>
            </a:pPr>
            <a:r>
              <a:rPr lang="en-US" alt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Stage Setting Events</a:t>
            </a:r>
          </a:p>
          <a:p>
            <a:pPr marL="573088" indent="-573088" eaLnBrk="1" hangingPunct="1">
              <a:spcBef>
                <a:spcPts val="1200"/>
              </a:spcBef>
              <a:spcAft>
                <a:spcPts val="1200"/>
              </a:spcAft>
              <a:buAutoNum type="romanUcPeriod"/>
            </a:pPr>
            <a:r>
              <a:rPr lang="en-US" altLang="en-US" sz="3600" dirty="0">
                <a:latin typeface="Calibri" panose="020F0502020204030204" pitchFamily="34" charset="0"/>
                <a:cs typeface="Calibri" panose="020F0502020204030204" pitchFamily="34" charset="0"/>
              </a:rPr>
              <a:t>Impact on voting</a:t>
            </a:r>
          </a:p>
          <a:p>
            <a:pPr marL="573088" indent="-573088" eaLnBrk="1" hangingPunct="1">
              <a:spcBef>
                <a:spcPts val="1200"/>
              </a:spcBef>
              <a:spcAft>
                <a:spcPts val="1200"/>
              </a:spcAft>
              <a:buAutoNum type="romanUcPeriod"/>
            </a:pPr>
            <a:r>
              <a:rPr lang="en-US" altLang="en-US" sz="3600" dirty="0">
                <a:latin typeface="Calibri" panose="020F0502020204030204" pitchFamily="34" charset="0"/>
                <a:cs typeface="Calibri" panose="020F0502020204030204" pitchFamily="34" charset="0"/>
              </a:rPr>
              <a:t>The Good News</a:t>
            </a:r>
          </a:p>
        </p:txBody>
      </p:sp>
    </p:spTree>
    <p:extLst>
      <p:ext uri="{BB962C8B-B14F-4D97-AF65-F5344CB8AC3E}">
        <p14:creationId xmlns:p14="http://schemas.microsoft.com/office/powerpoint/2010/main" val="3107935181"/>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43100" y="152400"/>
            <a:ext cx="5257800" cy="11430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Stage Setting Events</a:t>
            </a:r>
          </a:p>
        </p:txBody>
      </p:sp>
      <p:sp>
        <p:nvSpPr>
          <p:cNvPr id="35843" name="Rectangle 3"/>
          <p:cNvSpPr>
            <a:spLocks noGrp="1" noChangeArrowheads="1"/>
          </p:cNvSpPr>
          <p:nvPr>
            <p:ph type="body" idx="1"/>
          </p:nvPr>
        </p:nvSpPr>
        <p:spPr>
          <a:xfrm>
            <a:off x="457200" y="1295400"/>
            <a:ext cx="8382000" cy="4419600"/>
          </a:xfrm>
        </p:spPr>
        <p:txBody>
          <a:bodyPr/>
          <a:lstStyle/>
          <a:p>
            <a:pPr marL="571500" indent="-571500" eaLnBrk="1" hangingPunct="1">
              <a:spcBef>
                <a:spcPct val="0"/>
              </a:spcBef>
              <a:spcAft>
                <a:spcPts val="2400"/>
              </a:spcAft>
              <a:buSzPct val="100000"/>
              <a:buAutoNum type="romanUcPeriod"/>
            </a:pPr>
            <a:r>
              <a:rPr lang="en-US" altLang="en-US" sz="3200" dirty="0">
                <a:latin typeface="Calibri" panose="020F0502020204030204" pitchFamily="34" charset="0"/>
                <a:cs typeface="Calibri" panose="020F0502020204030204" pitchFamily="34" charset="0"/>
              </a:rPr>
              <a:t>Elite thinking</a:t>
            </a:r>
          </a:p>
          <a:p>
            <a:pPr marL="571500" indent="-571500" eaLnBrk="1" hangingPunct="1">
              <a:spcBef>
                <a:spcPct val="0"/>
              </a:spcBef>
              <a:spcAft>
                <a:spcPts val="2400"/>
              </a:spcAft>
              <a:buSzPct val="100000"/>
              <a:buAutoNum type="romanUcPeriod"/>
            </a:pPr>
            <a:r>
              <a:rPr lang="en-US" altLang="en-US" sz="3200" dirty="0">
                <a:latin typeface="Calibri" panose="020F0502020204030204" pitchFamily="34" charset="0"/>
                <a:cs typeface="Calibri" panose="020F0502020204030204" pitchFamily="34" charset="0"/>
              </a:rPr>
              <a:t>Educational system</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Global m</a:t>
            </a:r>
            <a:r>
              <a:rPr lang="en-US" altLang="en-US" sz="3200" dirty="0">
                <a:latin typeface="Calibri" panose="020F0502020204030204" pitchFamily="34" charset="0"/>
                <a:cs typeface="Calibri" panose="020F0502020204030204" pitchFamily="34" charset="0"/>
              </a:rPr>
              <a:t>anagement by crisis</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Marginalization of the US Constitution</a:t>
            </a:r>
            <a:endParaRPr lang="en-US" altLang="en-US" sz="3200" dirty="0">
              <a:latin typeface="Calibri" panose="020F0502020204030204" pitchFamily="34" charset="0"/>
              <a:cs typeface="Calibri" panose="020F0502020204030204" pitchFamily="34" charset="0"/>
            </a:endParaRP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International Criminal Court</a:t>
            </a:r>
          </a:p>
          <a:p>
            <a:pPr marL="571500" indent="-571500" eaLnBrk="1" hangingPunct="1">
              <a:spcBef>
                <a:spcPct val="0"/>
              </a:spcBef>
              <a:spcAft>
                <a:spcPts val="2400"/>
              </a:spcAft>
              <a:buSzPct val="100000"/>
              <a:buAutoNum type="romanUcPeriod"/>
            </a:pPr>
            <a:r>
              <a:rPr lang="en-US" altLang="en-US" sz="3200" dirty="0">
                <a:latin typeface="Calibri" panose="020F0502020204030204" pitchFamily="34" charset="0"/>
                <a:cs typeface="Calibri" panose="020F0502020204030204" pitchFamily="34" charset="0"/>
              </a:rPr>
              <a:t>Regionalism as a Prerequisite for Globalism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43100" y="152400"/>
            <a:ext cx="5257800" cy="11430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Stage Setting Events</a:t>
            </a:r>
          </a:p>
        </p:txBody>
      </p:sp>
      <p:sp>
        <p:nvSpPr>
          <p:cNvPr id="35843" name="Rectangle 3"/>
          <p:cNvSpPr>
            <a:spLocks noGrp="1" noChangeArrowheads="1"/>
          </p:cNvSpPr>
          <p:nvPr>
            <p:ph type="body" idx="1"/>
          </p:nvPr>
        </p:nvSpPr>
        <p:spPr>
          <a:xfrm>
            <a:off x="457200" y="1295400"/>
            <a:ext cx="8382000" cy="4419600"/>
          </a:xfrm>
        </p:spPr>
        <p:txBody>
          <a:bodyPr/>
          <a:lstStyle/>
          <a:p>
            <a:pPr marL="571500" indent="-571500" eaLnBrk="1" hangingPunct="1">
              <a:spcBef>
                <a:spcPct val="0"/>
              </a:spcBef>
              <a:spcAft>
                <a:spcPts val="2400"/>
              </a:spcAft>
              <a:buSzPct val="100000"/>
              <a:buAutoNum type="romanUcPeriod"/>
            </a:pPr>
            <a:r>
              <a:rPr lang="en-US" altLang="en-US"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Elite thinking</a:t>
            </a:r>
          </a:p>
          <a:p>
            <a:pPr marL="571500" indent="-571500" eaLnBrk="1" hangingPunct="1">
              <a:spcBef>
                <a:spcPct val="0"/>
              </a:spcBef>
              <a:spcAft>
                <a:spcPts val="2400"/>
              </a:spcAft>
              <a:buSzPct val="100000"/>
              <a:buAutoNum type="romanUcPeriod"/>
            </a:pPr>
            <a:r>
              <a:rPr lang="en-US" altLang="en-US" sz="3200" dirty="0">
                <a:latin typeface="Calibri" panose="020F0502020204030204" pitchFamily="34" charset="0"/>
                <a:cs typeface="Calibri" panose="020F0502020204030204" pitchFamily="34" charset="0"/>
              </a:rPr>
              <a:t>Educational system</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Global m</a:t>
            </a:r>
            <a:r>
              <a:rPr lang="en-US" altLang="en-US" sz="3200" dirty="0">
                <a:latin typeface="Calibri" panose="020F0502020204030204" pitchFamily="34" charset="0"/>
                <a:cs typeface="Calibri" panose="020F0502020204030204" pitchFamily="34" charset="0"/>
              </a:rPr>
              <a:t>anagement by crisis</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Marginalization of the US Constitution</a:t>
            </a:r>
            <a:endParaRPr lang="en-US" altLang="en-US" sz="3200" dirty="0">
              <a:latin typeface="Calibri" panose="020F0502020204030204" pitchFamily="34" charset="0"/>
              <a:cs typeface="Calibri" panose="020F0502020204030204" pitchFamily="34" charset="0"/>
            </a:endParaRP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International Criminal Court</a:t>
            </a:r>
          </a:p>
          <a:p>
            <a:pPr marL="571500" indent="-571500" eaLnBrk="1" hangingPunct="1">
              <a:spcBef>
                <a:spcPct val="0"/>
              </a:spcBef>
              <a:spcAft>
                <a:spcPts val="2400"/>
              </a:spcAft>
              <a:buSzPct val="100000"/>
              <a:buAutoNum type="romanUcPeriod"/>
            </a:pPr>
            <a:r>
              <a:rPr lang="en-US" altLang="en-US" sz="3200" dirty="0">
                <a:latin typeface="Calibri" panose="020F0502020204030204" pitchFamily="34" charset="0"/>
                <a:cs typeface="Calibri" panose="020F0502020204030204" pitchFamily="34" charset="0"/>
              </a:rPr>
              <a:t>Regionalism as a Prerequisite for Globalism</a:t>
            </a:r>
          </a:p>
        </p:txBody>
      </p:sp>
    </p:spTree>
    <p:extLst>
      <p:ext uri="{BB962C8B-B14F-4D97-AF65-F5344CB8AC3E}">
        <p14:creationId xmlns:p14="http://schemas.microsoft.com/office/powerpoint/2010/main" val="1296368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895600" y="152400"/>
            <a:ext cx="3352800" cy="12192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John Lennon</a:t>
            </a:r>
            <a:br>
              <a:rPr lang="en-US" altLang="en-US" b="0" dirty="0">
                <a:latin typeface="Calibri" panose="020F0502020204030204" pitchFamily="34" charset="0"/>
              </a:rPr>
            </a:br>
            <a:r>
              <a:rPr lang="en-US" altLang="en-US" sz="2000" b="0" dirty="0">
                <a:solidFill>
                  <a:srgbClr val="00FFFF"/>
                </a:solidFill>
                <a:latin typeface="Calibri" panose="020F0502020204030204" pitchFamily="34" charset="0"/>
              </a:rPr>
              <a:t>Song “Imagine”</a:t>
            </a:r>
          </a:p>
        </p:txBody>
      </p:sp>
      <p:sp>
        <p:nvSpPr>
          <p:cNvPr id="37891" name="Rectangle 3"/>
          <p:cNvSpPr>
            <a:spLocks noGrp="1" noChangeArrowheads="1"/>
          </p:cNvSpPr>
          <p:nvPr>
            <p:ph type="body" idx="1"/>
          </p:nvPr>
        </p:nvSpPr>
        <p:spPr>
          <a:xfrm>
            <a:off x="457200" y="1600200"/>
            <a:ext cx="8229600" cy="2286000"/>
          </a:xfrm>
        </p:spPr>
        <p:txBody>
          <a:bodyPr/>
          <a:lstStyle/>
          <a:p>
            <a:pPr marL="0" indent="0" algn="just" eaLnBrk="1" hangingPunct="1">
              <a:buFont typeface="Wingdings" panose="05000000000000000000" pitchFamily="2" charset="2"/>
              <a:buNone/>
            </a:pPr>
            <a:r>
              <a:rPr lang="en-US" altLang="en-US" sz="3600" dirty="0">
                <a:latin typeface="Calibri" panose="020F0502020204030204" pitchFamily="34" charset="0"/>
              </a:rPr>
              <a:t>…imagine a time when there will be “</a:t>
            </a:r>
            <a:r>
              <a:rPr lang="en-US" altLang="en-US" sz="3600" b="1" u="sng" dirty="0">
                <a:solidFill>
                  <a:srgbClr val="FFFFCC"/>
                </a:solidFill>
                <a:latin typeface="Calibri" panose="020F0502020204030204" pitchFamily="34" charset="0"/>
              </a:rPr>
              <a:t>no countries</a:t>
            </a:r>
            <a:r>
              <a:rPr lang="en-US" altLang="en-US" sz="3600" dirty="0">
                <a:latin typeface="Calibri" panose="020F0502020204030204" pitchFamily="34" charset="0"/>
              </a:rPr>
              <a:t>,” “no religion,” “no heaven,” “no hell,” “no possessions,” everyone “living for today,” and the world “</a:t>
            </a:r>
            <a:r>
              <a:rPr lang="en-US" altLang="en-US" sz="3600" b="1" u="sng" dirty="0">
                <a:solidFill>
                  <a:srgbClr val="FFFFCC"/>
                </a:solidFill>
                <a:latin typeface="Calibri" panose="020F0502020204030204" pitchFamily="34" charset="0"/>
              </a:rPr>
              <a:t>as one</a:t>
            </a:r>
            <a:r>
              <a:rPr lang="en-US" altLang="en-US" sz="3600" dirty="0">
                <a:latin typeface="Calibri" panose="020F0502020204030204" pitchFamily="34" charset="0"/>
              </a:rPr>
              <a:t>.”</a:t>
            </a:r>
          </a:p>
        </p:txBody>
      </p:sp>
      <p:pic>
        <p:nvPicPr>
          <p:cNvPr id="3789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1300" y="3962400"/>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854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endParaRPr lang="en-US" altLang="en-US" sz="3600" b="0" dirty="0">
              <a:solidFill>
                <a:srgbClr val="00FFFF"/>
              </a:solidFill>
              <a:latin typeface="Calibri" panose="020F0502020204030204" pitchFamily="34" charset="0"/>
            </a:endParaRP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lvl="0" indent="0" algn="just" eaLnBrk="1" hangingPunct="1">
              <a:buClr>
                <a:srgbClr val="FFFFFF"/>
              </a:buClr>
              <a:buNone/>
            </a:pPr>
            <a:r>
              <a:rPr lang="en-US" sz="3000" i="1" kern="0" dirty="0">
                <a:solidFill>
                  <a:srgbClr val="FFFFFF"/>
                </a:solidFill>
                <a:latin typeface="Calibri" panose="020F0502020204030204" pitchFamily="34" charset="0"/>
              </a:rPr>
              <a:t>The inescapable fact, traumatized by the energy crisis, the population crisis, armaments race, and so forth, is that </a:t>
            </a:r>
            <a:r>
              <a:rPr lang="en-US" sz="3000" b="1" i="1" u="sng" dirty="0">
                <a:solidFill>
                  <a:srgbClr val="FFFFCC"/>
                </a:solidFill>
                <a:latin typeface="Calibri" panose="020F0502020204030204" pitchFamily="34" charset="0"/>
              </a:rPr>
              <a:t>nationalism</a:t>
            </a:r>
            <a:r>
              <a:rPr lang="en-US" sz="3000" i="1" kern="0" dirty="0">
                <a:solidFill>
                  <a:srgbClr val="FFFFFF"/>
                </a:solidFill>
                <a:latin typeface="Calibri" panose="020F0502020204030204" pitchFamily="34" charset="0"/>
              </a:rPr>
              <a:t> as we have noted in the 19</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and much of the 20</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century is as much of an </a:t>
            </a:r>
            <a:r>
              <a:rPr lang="en-US" sz="3000" b="1" i="1" u="sng" dirty="0">
                <a:solidFill>
                  <a:srgbClr val="FFFFCC"/>
                </a:solidFill>
                <a:latin typeface="Calibri" panose="020F0502020204030204" pitchFamily="34" charset="0"/>
              </a:rPr>
              <a:t>anachronism</a:t>
            </a:r>
            <a:r>
              <a:rPr lang="en-US" sz="3000" i="1" kern="0" dirty="0">
                <a:solidFill>
                  <a:srgbClr val="FFFFFF"/>
                </a:solidFill>
                <a:latin typeface="Calibri" panose="020F0502020204030204" pitchFamily="34" charset="0"/>
              </a:rPr>
              <a:t> today as with States Rights when Calhoun preached it and Jefferson Davis fought for it.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8634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just" eaLnBrk="1" hangingPunct="1">
              <a:buFont typeface="Wingdings" panose="05000000000000000000" pitchFamily="2" charset="2"/>
              <a:buNone/>
              <a:defRPr/>
            </a:pPr>
            <a:r>
              <a:rPr lang="en-US" altLang="en-US" sz="3200" i="1" kern="0" dirty="0">
                <a:latin typeface="Calibri" panose="020F0502020204030204" pitchFamily="34" charset="0"/>
              </a:rPr>
              <a:t>“Just as we know, or should know, that none of our domestic problems can be solved within the artificial boundaries of the states, so none of our global problems can be solved within the largely artificial boundaries of the nations.”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6880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2743200" y="0"/>
            <a:ext cx="3657600" cy="1143000"/>
          </a:xfrm>
        </p:spPr>
        <p:txBody>
          <a:bodyPr/>
          <a:lstStyle/>
          <a:p>
            <a:pPr algn="ctr" eaLnBrk="1" hangingPunct="1">
              <a:lnSpc>
                <a:spcPct val="100000"/>
              </a:lnSpc>
            </a:pPr>
            <a:r>
              <a:rPr lang="en-US" sz="3600" b="0" dirty="0">
                <a:solidFill>
                  <a:srgbClr val="00FFFF"/>
                </a:solidFill>
                <a:latin typeface="Calibri" panose="020F0502020204030204" pitchFamily="34" charset="0"/>
              </a:rPr>
              <a:t>David Rockefeller</a:t>
            </a:r>
            <a:br>
              <a:rPr lang="en-US" sz="3200" b="0" dirty="0">
                <a:latin typeface="Calibri" panose="020F0502020204030204" pitchFamily="34" charset="0"/>
              </a:rPr>
            </a:br>
            <a:r>
              <a:rPr lang="en-US" sz="2000" b="0" dirty="0">
                <a:solidFill>
                  <a:srgbClr val="00FFFF"/>
                </a:solidFill>
                <a:latin typeface="Calibri" panose="020F0502020204030204" pitchFamily="34" charset="0"/>
              </a:rPr>
              <a:t>cited in Memoirs, page 405.</a:t>
            </a:r>
          </a:p>
        </p:txBody>
      </p:sp>
      <p:sp>
        <p:nvSpPr>
          <p:cNvPr id="24579" name="Rectangle 7"/>
          <p:cNvSpPr>
            <a:spLocks noGrp="1" noChangeArrowheads="1"/>
          </p:cNvSpPr>
          <p:nvPr>
            <p:ph type="body" idx="1"/>
          </p:nvPr>
        </p:nvSpPr>
        <p:spPr>
          <a:xfrm>
            <a:off x="228600" y="1066800"/>
            <a:ext cx="8686800" cy="5562600"/>
          </a:xfrm>
        </p:spPr>
        <p:txBody>
          <a:bodyPr/>
          <a:lstStyle/>
          <a:p>
            <a:pPr marL="0" indent="0" algn="just" eaLnBrk="1" hangingPunct="1">
              <a:buFont typeface="Wingdings" pitchFamily="2" charset="2"/>
              <a:buNone/>
            </a:pPr>
            <a:r>
              <a:rPr lang="en-US" sz="3000" dirty="0">
                <a:latin typeface="Calibri" panose="020F0502020204030204" pitchFamily="34" charset="0"/>
              </a:rPr>
              <a:t>“For more than a century ideological extremists…have seized upon well-publicized incidents…to attack the Rockefeller family for the inordinate influence they claim we wield over American political and economic institutions. Some even believe we are part of a secret cabal working against the best interests of the United States, characterizing my family and me as 'internationalists' and of conspiring with others around the world to build a more integrated global political and economic structure--one world, if you will. </a:t>
            </a:r>
            <a:r>
              <a:rPr lang="en-US" sz="3000" b="1" i="1" u="sng" kern="1200" dirty="0">
                <a:solidFill>
                  <a:srgbClr val="FFFFCC"/>
                </a:solidFill>
                <a:latin typeface="Calibri" panose="020F0502020204030204" pitchFamily="34" charset="0"/>
              </a:rPr>
              <a:t>If that's the charge, I stand guilty, and I am proud of it.</a:t>
            </a:r>
            <a:r>
              <a:rPr lang="en-US" sz="3000" b="1" i="1" kern="1200" dirty="0">
                <a:solidFill>
                  <a:srgbClr val="FFFFCC"/>
                </a:solidFill>
                <a:latin typeface="Calibri" panose="020F0502020204030204" pitchFamily="34" charset="0"/>
              </a:rPr>
              <a:t>” </a:t>
            </a:r>
            <a:endParaRPr lang="en-US" sz="2600" i="1" dirty="0">
              <a:latin typeface="Calibri" panose="020F0502020204030204" pitchFamily="34" charset="0"/>
            </a:endParaRPr>
          </a:p>
        </p:txBody>
      </p:sp>
      <p:pic>
        <p:nvPicPr>
          <p:cNvPr id="24580" name="Picture 2" descr="https://encrypted-tbn1.gstatic.com/images?q=tbn:ANd9GcTlPp9g83NSOO7RJTwWEIDB6jwwUEuM-mYnM4Hkxd6VNO2XTuVZ4Q"/>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76200"/>
            <a:ext cx="882650" cy="990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43100" y="152400"/>
            <a:ext cx="5257800" cy="11430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Stage Setting Events</a:t>
            </a:r>
          </a:p>
        </p:txBody>
      </p:sp>
      <p:sp>
        <p:nvSpPr>
          <p:cNvPr id="35843" name="Rectangle 3"/>
          <p:cNvSpPr>
            <a:spLocks noGrp="1" noChangeArrowheads="1"/>
          </p:cNvSpPr>
          <p:nvPr>
            <p:ph type="body" idx="1"/>
          </p:nvPr>
        </p:nvSpPr>
        <p:spPr>
          <a:xfrm>
            <a:off x="457200" y="1295400"/>
            <a:ext cx="8382000" cy="4419600"/>
          </a:xfrm>
        </p:spPr>
        <p:txBody>
          <a:bodyPr/>
          <a:lstStyle/>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Elite thinking</a:t>
            </a:r>
          </a:p>
          <a:p>
            <a:pPr marL="571500" indent="-571500" eaLnBrk="1" hangingPunct="1">
              <a:spcBef>
                <a:spcPct val="0"/>
              </a:spcBef>
              <a:spcAft>
                <a:spcPts val="2400"/>
              </a:spcAft>
              <a:buSzPct val="100000"/>
              <a:buAutoNum type="romanUcPeriod"/>
            </a:pPr>
            <a:r>
              <a:rPr lang="en-US" altLang="en-US" b="1" u="sng" kern="1200" dirty="0">
                <a:solidFill>
                  <a:srgbClr val="FFFFCC"/>
                </a:solidFill>
                <a:latin typeface="Calibri" panose="020F0502020204030204" pitchFamily="34" charset="0"/>
              </a:rPr>
              <a:t>Educational system</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Global m</a:t>
            </a:r>
            <a:r>
              <a:rPr lang="en-US" altLang="en-US" sz="3200" dirty="0">
                <a:latin typeface="Calibri" panose="020F0502020204030204" pitchFamily="34" charset="0"/>
                <a:cs typeface="Calibri" panose="020F0502020204030204" pitchFamily="34" charset="0"/>
              </a:rPr>
              <a:t>anagement by crisis</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Marginalization of the US Constitution</a:t>
            </a:r>
            <a:endParaRPr lang="en-US" altLang="en-US" sz="3200" dirty="0">
              <a:latin typeface="Calibri" panose="020F0502020204030204" pitchFamily="34" charset="0"/>
              <a:cs typeface="Calibri" panose="020F0502020204030204" pitchFamily="34" charset="0"/>
            </a:endParaRP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International Criminal Court</a:t>
            </a:r>
          </a:p>
          <a:p>
            <a:pPr marL="571500" indent="-571500" eaLnBrk="1" hangingPunct="1">
              <a:spcBef>
                <a:spcPct val="0"/>
              </a:spcBef>
              <a:spcAft>
                <a:spcPts val="2400"/>
              </a:spcAft>
              <a:buSzPct val="100000"/>
              <a:buAutoNum type="romanUcPeriod"/>
            </a:pPr>
            <a:r>
              <a:rPr lang="en-US" altLang="en-US" sz="3200" dirty="0">
                <a:latin typeface="Calibri" panose="020F0502020204030204" pitchFamily="34" charset="0"/>
                <a:cs typeface="Calibri" panose="020F0502020204030204" pitchFamily="34" charset="0"/>
              </a:rPr>
              <a:t>Regionalism as a Prerequisite for Globalism</a:t>
            </a:r>
          </a:p>
        </p:txBody>
      </p:sp>
    </p:spTree>
    <p:extLst>
      <p:ext uri="{BB962C8B-B14F-4D97-AF65-F5344CB8AC3E}">
        <p14:creationId xmlns:p14="http://schemas.microsoft.com/office/powerpoint/2010/main" val="100022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1295400"/>
          </a:xfrm>
        </p:spPr>
        <p:txBody>
          <a:bodyPr/>
          <a:lstStyle/>
          <a:p>
            <a:pPr algn="ctr" eaLnBrk="1" hangingPunct="1"/>
            <a:r>
              <a:rPr lang="en-US" b="0" dirty="0">
                <a:solidFill>
                  <a:srgbClr val="00FFFF"/>
                </a:solidFill>
                <a:latin typeface="Calibri" panose="020F0502020204030204" pitchFamily="34" charset="0"/>
              </a:rPr>
              <a:t>Humanist Manifesto II (1973)</a:t>
            </a:r>
          </a:p>
        </p:txBody>
      </p:sp>
      <p:sp>
        <p:nvSpPr>
          <p:cNvPr id="25603" name="Rectangle 4"/>
          <p:cNvSpPr>
            <a:spLocks noGrp="1" noChangeArrowheads="1"/>
          </p:cNvSpPr>
          <p:nvPr>
            <p:ph type="body" idx="1"/>
          </p:nvPr>
        </p:nvSpPr>
        <p:spPr>
          <a:xfrm>
            <a:off x="533400" y="1600200"/>
            <a:ext cx="8077200" cy="4648200"/>
          </a:xfrm>
        </p:spPr>
        <p:txBody>
          <a:bodyPr/>
          <a:lstStyle/>
          <a:p>
            <a:pPr marL="0" indent="0" algn="just" eaLnBrk="1" hangingPunct="1">
              <a:buFont typeface="Wingdings" pitchFamily="2" charset="2"/>
              <a:buNone/>
            </a:pPr>
            <a:r>
              <a:rPr lang="en-US" sz="3200" b="1" i="1" kern="1200" dirty="0">
                <a:solidFill>
                  <a:srgbClr val="FFFFCC"/>
                </a:solidFill>
                <a:latin typeface="Calibri" panose="020F0502020204030204" pitchFamily="34" charset="0"/>
              </a:rPr>
              <a:t>“</a:t>
            </a:r>
            <a:r>
              <a:rPr lang="en-US" sz="3200" b="1" i="1" u="sng" kern="1200" dirty="0">
                <a:solidFill>
                  <a:srgbClr val="FFFFCC"/>
                </a:solidFill>
                <a:latin typeface="Calibri" panose="020F0502020204030204" pitchFamily="34" charset="0"/>
              </a:rPr>
              <a:t>We deplore the division of humankind on nationalistic grounds</a:t>
            </a:r>
            <a:r>
              <a:rPr lang="en-US" sz="3200" i="1" dirty="0">
                <a:latin typeface="Calibri" panose="020F0502020204030204" pitchFamily="34" charset="0"/>
              </a:rPr>
              <a:t>.  We have reached a turning point in human history where the best option is to transcend the limits of national sovereignty and to move toward the building of a world community… a system of world law and world order based upon transnational federal government.”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0" y="228600"/>
            <a:ext cx="8991600" cy="1143000"/>
          </a:xfrm>
        </p:spPr>
        <p:txBody>
          <a:bodyPr/>
          <a:lstStyle/>
          <a:p>
            <a:pPr algn="ctr" eaLnBrk="1" hangingPunct="1"/>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Bill Ayers in a recent speech at the University of Oregon on the subject of Teaching and Organizing for “Social Justice”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
        <p:nvSpPr>
          <p:cNvPr id="28675" name="Rectangle 7"/>
          <p:cNvSpPr>
            <a:spLocks noGrp="1" noChangeArrowheads="1"/>
          </p:cNvSpPr>
          <p:nvPr>
            <p:ph type="body" idx="1"/>
          </p:nvPr>
        </p:nvSpPr>
        <p:spPr>
          <a:xfrm>
            <a:off x="2514600" y="1524000"/>
            <a:ext cx="6324600" cy="4419600"/>
          </a:xfrm>
        </p:spPr>
        <p:txBody>
          <a:bodyPr/>
          <a:lstStyle/>
          <a:p>
            <a:pPr marL="0" indent="0" algn="just" eaLnBrk="1" hangingPunct="1">
              <a:buFont typeface="Wingdings" pitchFamily="2" charset="2"/>
              <a:buNone/>
            </a:pPr>
            <a:r>
              <a:rPr lang="en-US" sz="2800" b="1" dirty="0">
                <a:solidFill>
                  <a:srgbClr val="FFFFCC"/>
                </a:solidFill>
                <a:latin typeface="Calibri" panose="020F0502020204030204" pitchFamily="34" charset="0"/>
              </a:rPr>
              <a:t>“</a:t>
            </a:r>
            <a:r>
              <a:rPr lang="en-US" sz="2800" b="1" u="sng" dirty="0">
                <a:solidFill>
                  <a:srgbClr val="FFFFCC"/>
                </a:solidFill>
                <a:latin typeface="Calibri" panose="020F0502020204030204" pitchFamily="34" charset="0"/>
              </a:rPr>
              <a:t>The great challenge for our generation [is]…to think differently about citizenship </a:t>
            </a:r>
            <a:r>
              <a:rPr lang="en-US" sz="2800" dirty="0">
                <a:latin typeface="Calibri" panose="020F0502020204030204" pitchFamily="34" charset="0"/>
                <a:cs typeface="Calibri" panose="020F0502020204030204" pitchFamily="34" charset="0"/>
              </a:rPr>
              <a:t>means, </a:t>
            </a:r>
            <a:r>
              <a:rPr lang="en-US" sz="2800" b="1" u="sng" dirty="0">
                <a:solidFill>
                  <a:srgbClr val="FFFFCC"/>
                </a:solidFill>
                <a:latin typeface="Calibri" panose="020F0502020204030204" pitchFamily="34" charset="0"/>
              </a:rPr>
              <a:t>to think differently about what it means to be a ‘citizen of the world</a:t>
            </a:r>
            <a:r>
              <a:rPr lang="en-US" sz="2800" b="1"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One of the great dangers that we live in right now, is…that </a:t>
            </a:r>
            <a:r>
              <a:rPr lang="en-US" sz="2800" b="1" u="sng" dirty="0">
                <a:solidFill>
                  <a:srgbClr val="FFFFCC"/>
                </a:solidFill>
                <a:latin typeface="Calibri" panose="020F0502020204030204" pitchFamily="34" charset="0"/>
              </a:rPr>
              <a:t>the American Empire is in decline</a:t>
            </a:r>
            <a:r>
              <a:rPr lang="en-US" sz="2800" dirty="0">
                <a:latin typeface="Calibri" panose="020F0502020204030204" pitchFamily="34" charset="0"/>
                <a:cs typeface="Calibri" panose="020F0502020204030204" pitchFamily="34" charset="0"/>
              </a:rPr>
              <a:t>–that economically, and politically, and in some ways culturally, that we are in decline…and that </a:t>
            </a:r>
            <a:r>
              <a:rPr lang="en-US" sz="2800" b="1" u="sng" dirty="0">
                <a:solidFill>
                  <a:srgbClr val="FFFFCC"/>
                </a:solidFill>
                <a:latin typeface="Calibri" panose="020F0502020204030204" pitchFamily="34" charset="0"/>
              </a:rPr>
              <a:t>the game is over</a:t>
            </a:r>
            <a:r>
              <a:rPr lang="en-US" sz="2800" b="1"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It’s over.</a:t>
            </a:r>
            <a:r>
              <a:rPr lang="en-US" sz="2800" b="1" i="1" dirty="0">
                <a:latin typeface="Calibri" panose="020F0502020204030204" pitchFamily="34" charset="0"/>
                <a:cs typeface="Calibri" panose="020F0502020204030204" pitchFamily="34" charset="0"/>
              </a:rPr>
              <a:t>  </a:t>
            </a:r>
            <a:r>
              <a:rPr lang="en-US" sz="2800" b="1" u="sng" dirty="0">
                <a:solidFill>
                  <a:srgbClr val="FFFFCC"/>
                </a:solidFill>
                <a:latin typeface="Calibri" panose="020F0502020204030204" pitchFamily="34" charset="0"/>
              </a:rPr>
              <a:t>Now what?</a:t>
            </a:r>
            <a:r>
              <a:rPr lang="en-US" sz="2800" b="1" dirty="0">
                <a:solidFill>
                  <a:srgbClr val="FFFFCC"/>
                </a:solidFill>
                <a:latin typeface="Calibri" panose="020F0502020204030204" pitchFamily="34" charset="0"/>
              </a:rPr>
              <a:t>”</a:t>
            </a:r>
          </a:p>
        </p:txBody>
      </p:sp>
      <p:pic>
        <p:nvPicPr>
          <p:cNvPr id="28676" name="Picture 2" descr="http://blog.mlive.com/annarbornews_impact/2009/01/large_AYERS1_0127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7325" y="1676400"/>
            <a:ext cx="2269728" cy="1447800"/>
          </a:xfrm>
          <a:prstGeom prst="rect">
            <a:avLst/>
          </a:prstGeom>
          <a:noFill/>
          <a:ln w="9525">
            <a:noFill/>
            <a:miter lim="800000"/>
            <a:headEnd/>
            <a:tailEnd/>
          </a:ln>
        </p:spPr>
      </p:pic>
      <p:sp>
        <p:nvSpPr>
          <p:cNvPr id="28677" name="TextBox 5"/>
          <p:cNvSpPr txBox="1">
            <a:spLocks noChangeArrowheads="1"/>
          </p:cNvSpPr>
          <p:nvPr/>
        </p:nvSpPr>
        <p:spPr bwMode="auto">
          <a:xfrm>
            <a:off x="0" y="6096000"/>
            <a:ext cx="9144000" cy="646113"/>
          </a:xfrm>
          <a:prstGeom prst="rect">
            <a:avLst/>
          </a:prstGeom>
          <a:noFill/>
          <a:ln w="9525">
            <a:noFill/>
            <a:miter lim="800000"/>
            <a:headEnd/>
            <a:tailEnd/>
          </a:ln>
        </p:spPr>
        <p:txBody>
          <a:bodyPr wrap="square">
            <a:spAutoFit/>
          </a:bodyPr>
          <a:lstStyle/>
          <a:p>
            <a:pPr algn="ctr"/>
            <a:r>
              <a:rPr lang="en-US" sz="1200" dirty="0">
                <a:latin typeface="Calibri" panose="020F0502020204030204" pitchFamily="34" charset="0"/>
                <a:cs typeface="Calibri" panose="020F0502020204030204" pitchFamily="34" charset="0"/>
              </a:rPr>
              <a:t>Erica Ritz, "Bill Ayers to University Students: America’s ‘Game Is Over’ and ‘Another World’ Is Coming," online: </a:t>
            </a:r>
            <a:r>
              <a:rPr lang="en-US" sz="1200" u="sng" dirty="0">
                <a:latin typeface="Calibri" panose="020F0502020204030204" pitchFamily="34" charset="0"/>
                <a:cs typeface="Calibri" panose="020F0502020204030204" pitchFamily="34" charset="0"/>
              </a:rPr>
              <a:t>http://www.theblaze.com/stories/2012/05/02/bill-ayers-to-university-students-americas-game-is-over-and-another-world-is-coming/</a:t>
            </a:r>
            <a:r>
              <a:rPr lang="en-US" sz="1200" dirty="0">
                <a:latin typeface="Calibri" panose="020F0502020204030204" pitchFamily="34" charset="0"/>
                <a:cs typeface="Calibri" panose="020F0502020204030204" pitchFamily="34" charset="0"/>
              </a:rPr>
              <a:t>. May 2, 2012, accessed 14 November 2014.</a:t>
            </a:r>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52400" y="1600200"/>
            <a:ext cx="8763000" cy="4572000"/>
          </a:xfrm>
        </p:spPr>
        <p:txBody>
          <a:bodyPr>
            <a:noAutofit/>
          </a:bodyPr>
          <a:lstStyle/>
          <a:p>
            <a:pPr marL="1588" indent="0" algn="just" eaLnBrk="1" fontAlgn="auto" hangingPunct="1">
              <a:spcAft>
                <a:spcPts val="0"/>
              </a:spcAft>
              <a:buClr>
                <a:schemeClr val="tx1">
                  <a:shade val="95000"/>
                </a:schemeClr>
              </a:buClr>
              <a:buFont typeface="Wingdings" panose="05000000000000000000" pitchFamily="2" charset="2"/>
              <a:buNone/>
              <a:defRPr/>
            </a:pPr>
            <a:r>
              <a:rPr lang="en-US" sz="3200" dirty="0">
                <a:latin typeface="Calibri" panose="020F0502020204030204" pitchFamily="34" charset="0"/>
              </a:rPr>
              <a:t>“Every child in America entering school at </a:t>
            </a:r>
            <a:r>
              <a:rPr lang="en-US" sz="3200" b="1" u="sng" dirty="0">
                <a:solidFill>
                  <a:srgbClr val="FFFFCC"/>
                </a:solidFill>
                <a:latin typeface="Calibri" panose="020F0502020204030204" pitchFamily="34" charset="0"/>
              </a:rPr>
              <a:t>the age of five</a:t>
            </a:r>
            <a:r>
              <a:rPr lang="en-US" sz="3200" dirty="0">
                <a:latin typeface="Calibri" panose="020F0502020204030204" pitchFamily="34" charset="0"/>
              </a:rPr>
              <a:t> is mentally ill because he comes to school with certain </a:t>
            </a:r>
            <a:r>
              <a:rPr lang="en-US" sz="3200" b="1" u="sng" dirty="0">
                <a:solidFill>
                  <a:srgbClr val="FFFFCC"/>
                </a:solidFill>
                <a:latin typeface="Calibri" panose="020F0502020204030204" pitchFamily="34" charset="0"/>
              </a:rPr>
              <a:t>allegiances to our founding fathers</a:t>
            </a:r>
            <a:r>
              <a:rPr lang="en-US" sz="3200" dirty="0">
                <a:latin typeface="Calibri" panose="020F0502020204030204" pitchFamily="34" charset="0"/>
              </a:rPr>
              <a:t>, toward our elected officials, toward </a:t>
            </a:r>
            <a:r>
              <a:rPr lang="en-US" sz="3200" b="1" u="sng" dirty="0">
                <a:solidFill>
                  <a:srgbClr val="FFFFCC"/>
                </a:solidFill>
                <a:latin typeface="Calibri" panose="020F0502020204030204" pitchFamily="34" charset="0"/>
              </a:rPr>
              <a:t>his parents</a:t>
            </a:r>
            <a:r>
              <a:rPr lang="en-US" sz="3200" dirty="0">
                <a:latin typeface="Calibri" panose="020F0502020204030204" pitchFamily="34" charset="0"/>
              </a:rPr>
              <a:t>, toward a belief in a supernatural being, and toward</a:t>
            </a:r>
            <a:r>
              <a:rPr lang="en-US" sz="3200" b="1" u="sng" dirty="0">
                <a:solidFill>
                  <a:srgbClr val="FFFFCC"/>
                </a:solidFill>
                <a:latin typeface="Calibri" panose="020F0502020204030204" pitchFamily="34" charset="0"/>
              </a:rPr>
              <a:t> the sovereignty of this nation as a separate entity</a:t>
            </a:r>
            <a:r>
              <a:rPr lang="en-US" sz="3200" dirty="0">
                <a:latin typeface="Calibri" panose="020F0502020204030204" pitchFamily="34" charset="0"/>
              </a:rPr>
              <a:t>. It's up to you as teachers to make all these sick children well by creating the </a:t>
            </a:r>
            <a:r>
              <a:rPr lang="en-US" sz="3200" b="1" u="sng" dirty="0">
                <a:solidFill>
                  <a:srgbClr val="FFFFCC"/>
                </a:solidFill>
                <a:latin typeface="Calibri" panose="020F0502020204030204" pitchFamily="34" charset="0"/>
              </a:rPr>
              <a:t>international</a:t>
            </a:r>
            <a:r>
              <a:rPr lang="en-US" sz="3200" u="sng" dirty="0">
                <a:solidFill>
                  <a:srgbClr val="FFFFCC"/>
                </a:solidFill>
                <a:latin typeface="Calibri" panose="020F0502020204030204" pitchFamily="34" charset="0"/>
              </a:rPr>
              <a:t> </a:t>
            </a:r>
            <a:r>
              <a:rPr lang="en-US" sz="3200" b="1" u="sng" dirty="0">
                <a:solidFill>
                  <a:srgbClr val="FFFFCC"/>
                </a:solidFill>
                <a:latin typeface="Calibri" panose="020F0502020204030204" pitchFamily="34" charset="0"/>
              </a:rPr>
              <a:t>child of the future</a:t>
            </a:r>
            <a:r>
              <a:rPr lang="en-US" sz="3200" dirty="0">
                <a:latin typeface="Calibri" panose="020F0502020204030204" pitchFamily="34" charset="0"/>
              </a:rPr>
              <a:t>.”</a:t>
            </a:r>
            <a:endParaRPr lang="en-US" sz="3200" dirty="0">
              <a:latin typeface="Calibri" pitchFamily="34" charset="0"/>
              <a:cs typeface="Calibri" pitchFamily="34" charset="0"/>
            </a:endParaRPr>
          </a:p>
        </p:txBody>
      </p:sp>
      <p:sp>
        <p:nvSpPr>
          <p:cNvPr id="46083" name="Rectangle 5"/>
          <p:cNvSpPr>
            <a:spLocks noChangeArrowheads="1"/>
          </p:cNvSpPr>
          <p:nvPr/>
        </p:nvSpPr>
        <p:spPr bwMode="auto">
          <a:xfrm>
            <a:off x="1485900" y="60960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latin typeface="Calibri" panose="020F0502020204030204" pitchFamily="34" charset="0"/>
              </a:rPr>
              <a:t>Chester M. Pierce, Harvard psychiatrist, speaking as an expert in public education at the 1973 International Education Seminar.</a:t>
            </a:r>
          </a:p>
        </p:txBody>
      </p:sp>
      <p:pic>
        <p:nvPicPr>
          <p:cNvPr id="46084"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38838" y="228600"/>
            <a:ext cx="2824162"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04800" y="533400"/>
            <a:ext cx="5405438" cy="762000"/>
          </a:xfrm>
        </p:spPr>
        <p:txBody>
          <a:bodyPr/>
          <a:lstStyle/>
          <a:p>
            <a:pPr algn="ctr" eaLnBrk="1" hangingPunct="1"/>
            <a:r>
              <a:rPr lang="en-US" dirty="0">
                <a:latin typeface="Calibri" panose="020F0502020204030204" pitchFamily="34" charset="0"/>
              </a:rPr>
              <a:t>Humanist Proselytizing</a:t>
            </a:r>
          </a:p>
        </p:txBody>
      </p:sp>
    </p:spTree>
    <p:extLst>
      <p:ext uri="{BB962C8B-B14F-4D97-AF65-F5344CB8AC3E}">
        <p14:creationId xmlns:p14="http://schemas.microsoft.com/office/powerpoint/2010/main" val="3438523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ldofteacherfortin.perso.sfr.fr/webquests/captain/Pledge%20of%20Allegiance_img_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52400"/>
            <a:ext cx="8315325" cy="64259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19200" y="228600"/>
            <a:ext cx="6705600" cy="762000"/>
          </a:xfrm>
        </p:spPr>
        <p:txBody>
          <a:bodyPr/>
          <a:lstStyle/>
          <a:p>
            <a:pPr algn="ctr" eaLnBrk="1" hangingPunct="1"/>
            <a:r>
              <a:rPr lang="en-US" sz="4400" b="0" dirty="0">
                <a:solidFill>
                  <a:srgbClr val="00FFFF"/>
                </a:solidFill>
                <a:latin typeface="Calibri" panose="020F0502020204030204" pitchFamily="34" charset="0"/>
              </a:rPr>
              <a:t>A New Pledge of Allegiance?</a:t>
            </a:r>
          </a:p>
        </p:txBody>
      </p:sp>
      <p:sp>
        <p:nvSpPr>
          <p:cNvPr id="56322" name="Content Placeholder 2"/>
          <p:cNvSpPr>
            <a:spLocks noGrp="1"/>
          </p:cNvSpPr>
          <p:nvPr>
            <p:ph idx="1"/>
          </p:nvPr>
        </p:nvSpPr>
        <p:spPr>
          <a:xfrm>
            <a:off x="152400" y="1143000"/>
            <a:ext cx="50292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anose="020F0502020204030204" pitchFamily="34" charset="0"/>
              </a:rPr>
              <a:t>“I pledge allegiance to the flag and my constitutional rights with which it comes. And to the diversity, in which our nation stands, one nation, </a:t>
            </a:r>
            <a:r>
              <a:rPr lang="en-US" sz="3200" b="1" u="sng" dirty="0">
                <a:solidFill>
                  <a:srgbClr val="FFFFCC"/>
                </a:solidFill>
                <a:latin typeface="Calibri" panose="020F0502020204030204" pitchFamily="34" charset="0"/>
              </a:rPr>
              <a:t>part of one planet</a:t>
            </a:r>
            <a:r>
              <a:rPr lang="en-US" sz="3200" dirty="0">
                <a:latin typeface="Calibri" panose="020F0502020204030204" pitchFamily="34" charset="0"/>
              </a:rPr>
              <a:t>, with liberty, freedom, choice and justice for all.”</a:t>
            </a:r>
            <a:endParaRPr lang="en-US" sz="3000" dirty="0">
              <a:latin typeface="Calibri" panose="020F0502020204030204" pitchFamily="34" charset="0"/>
              <a:cs typeface="Calibri" pitchFamily="34" charset="0"/>
            </a:endParaRPr>
          </a:p>
        </p:txBody>
      </p:sp>
      <p:sp>
        <p:nvSpPr>
          <p:cNvPr id="33796" name="TextBox 3"/>
          <p:cNvSpPr txBox="1">
            <a:spLocks noChangeArrowheads="1"/>
          </p:cNvSpPr>
          <p:nvPr/>
        </p:nvSpPr>
        <p:spPr bwMode="auto">
          <a:xfrm>
            <a:off x="1181100" y="6019800"/>
            <a:ext cx="6781800" cy="707886"/>
          </a:xfrm>
          <a:prstGeom prst="rect">
            <a:avLst/>
          </a:prstGeom>
          <a:noFill/>
          <a:ln w="9525">
            <a:noFill/>
            <a:miter lim="800000"/>
            <a:headEnd/>
            <a:tailEnd/>
          </a:ln>
        </p:spPr>
        <p:txBody>
          <a:bodyPr wrap="square">
            <a:spAutoFit/>
          </a:bodyPr>
          <a:lstStyle/>
          <a:p>
            <a:pPr algn="ctr"/>
            <a:r>
              <a:rPr lang="en-US" sz="2000" dirty="0">
                <a:latin typeface="Calibri" panose="020F0502020204030204" pitchFamily="34" charset="0"/>
              </a:rPr>
              <a:t>G</a:t>
            </a:r>
            <a:r>
              <a:rPr lang="en-US" sz="2000" i="1" dirty="0">
                <a:latin typeface="Calibri" panose="020F0502020204030204" pitchFamily="34" charset="0"/>
              </a:rPr>
              <a:t>lobalist Pledge of Allegiance in U.S. School, Boulder High Schoo</a:t>
            </a:r>
            <a:r>
              <a:rPr lang="en-US" sz="2000" b="1" i="1" dirty="0">
                <a:latin typeface="Calibri" panose="020F0502020204030204" pitchFamily="34" charset="0"/>
              </a:rPr>
              <a:t>l</a:t>
            </a:r>
            <a:r>
              <a:rPr lang="en-US" sz="2000" i="1" dirty="0">
                <a:latin typeface="Calibri" panose="020F0502020204030204" pitchFamily="34" charset="0"/>
              </a:rPr>
              <a:t>, October 2007, </a:t>
            </a:r>
            <a:r>
              <a:rPr lang="en-US" sz="2000" i="1" dirty="0" err="1">
                <a:latin typeface="Calibri" panose="020F0502020204030204" pitchFamily="34" charset="0"/>
              </a:rPr>
              <a:t>Kerby</a:t>
            </a:r>
            <a:r>
              <a:rPr lang="en-US" sz="2000" i="1" dirty="0">
                <a:latin typeface="Calibri" panose="020F0502020204030204" pitchFamily="34" charset="0"/>
              </a:rPr>
              <a:t> Anderson</a:t>
            </a:r>
            <a:endParaRPr lang="en-US" sz="2000" dirty="0">
              <a:latin typeface="Calibri" panose="020F0502020204030204" pitchFamily="34" charset="0"/>
            </a:endParaRPr>
          </a:p>
        </p:txBody>
      </p:sp>
      <p:pic>
        <p:nvPicPr>
          <p:cNvPr id="33797" name="Picture 4" descr="http://1.bp.blogspot.com/_vJ7Dw1Ug3r4/TOQZQFDiXWI/AAAAAAAAAwQ/dNFhvRNunSw/s1600/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1395412"/>
            <a:ext cx="3094038" cy="43957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43100" y="152400"/>
            <a:ext cx="5257800" cy="11430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Stage Setting Events</a:t>
            </a:r>
          </a:p>
        </p:txBody>
      </p:sp>
      <p:sp>
        <p:nvSpPr>
          <p:cNvPr id="35843" name="Rectangle 3"/>
          <p:cNvSpPr>
            <a:spLocks noGrp="1" noChangeArrowheads="1"/>
          </p:cNvSpPr>
          <p:nvPr>
            <p:ph type="body" idx="1"/>
          </p:nvPr>
        </p:nvSpPr>
        <p:spPr>
          <a:xfrm>
            <a:off x="457200" y="1295400"/>
            <a:ext cx="8382000" cy="4419600"/>
          </a:xfrm>
        </p:spPr>
        <p:txBody>
          <a:bodyPr/>
          <a:lstStyle/>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Elite thinking</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Educational system</a:t>
            </a:r>
          </a:p>
          <a:p>
            <a:pPr marL="571500" indent="-571500" eaLnBrk="1" hangingPunct="1">
              <a:spcBef>
                <a:spcPct val="0"/>
              </a:spcBef>
              <a:spcAft>
                <a:spcPts val="2400"/>
              </a:spcAft>
              <a:buSzPct val="100000"/>
              <a:buAutoNum type="romanUcPeriod"/>
            </a:pPr>
            <a:r>
              <a:rPr lang="en-US" altLang="en-US" b="1" u="sng" dirty="0">
                <a:solidFill>
                  <a:srgbClr val="FFFFCC"/>
                </a:solidFill>
                <a:latin typeface="Calibri" panose="020F0502020204030204" pitchFamily="34" charset="0"/>
              </a:rPr>
              <a:t>Global management by crisis</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Marginalization of the US Constitution</a:t>
            </a:r>
            <a:endParaRPr lang="en-US" altLang="en-US" sz="3200" dirty="0">
              <a:latin typeface="Calibri" panose="020F0502020204030204" pitchFamily="34" charset="0"/>
              <a:cs typeface="Calibri" panose="020F0502020204030204" pitchFamily="34" charset="0"/>
            </a:endParaRP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International Criminal Court</a:t>
            </a:r>
          </a:p>
          <a:p>
            <a:pPr marL="571500" indent="-571500" eaLnBrk="1" hangingPunct="1">
              <a:spcBef>
                <a:spcPct val="0"/>
              </a:spcBef>
              <a:spcAft>
                <a:spcPts val="2400"/>
              </a:spcAft>
              <a:buSzPct val="100000"/>
              <a:buAutoNum type="romanUcPeriod"/>
            </a:pPr>
            <a:r>
              <a:rPr lang="en-US" altLang="en-US" sz="3200" dirty="0">
                <a:latin typeface="Calibri" panose="020F0502020204030204" pitchFamily="34" charset="0"/>
                <a:cs typeface="Calibri" panose="020F0502020204030204" pitchFamily="34" charset="0"/>
              </a:rPr>
              <a:t>Regionalism as a Prerequisite for Globalism</a:t>
            </a:r>
          </a:p>
        </p:txBody>
      </p:sp>
    </p:spTree>
    <p:extLst>
      <p:ext uri="{BB962C8B-B14F-4D97-AF65-F5344CB8AC3E}">
        <p14:creationId xmlns:p14="http://schemas.microsoft.com/office/powerpoint/2010/main" val="1655006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0" y="152400"/>
            <a:ext cx="6096000" cy="914400"/>
          </a:xfrm>
        </p:spPr>
        <p:txBody>
          <a:bodyPr/>
          <a:lstStyle/>
          <a:p>
            <a:pPr algn="ctr" eaLnBrk="1" hangingPunct="1"/>
            <a:r>
              <a:rPr lang="en-US" altLang="en-US" b="0" dirty="0">
                <a:latin typeface="Calibri" panose="020F0502020204030204" pitchFamily="34" charset="0"/>
                <a:ea typeface="Calibri" panose="020F0502020204030204" pitchFamily="34" charset="0"/>
                <a:cs typeface="Calibri" panose="020F0502020204030204" pitchFamily="34" charset="0"/>
              </a:rPr>
              <a:t>Management by Crisis</a:t>
            </a:r>
          </a:p>
        </p:txBody>
      </p:sp>
      <p:sp>
        <p:nvSpPr>
          <p:cNvPr id="54275" name="Content Placeholder 2"/>
          <p:cNvSpPr>
            <a:spLocks noGrp="1"/>
          </p:cNvSpPr>
          <p:nvPr>
            <p:ph idx="1"/>
          </p:nvPr>
        </p:nvSpPr>
        <p:spPr>
          <a:xfrm>
            <a:off x="228600" y="1143000"/>
            <a:ext cx="8686800" cy="2286000"/>
          </a:xfrm>
        </p:spPr>
        <p:txBody>
          <a:bodyPr/>
          <a:lstStyle/>
          <a:p>
            <a:pPr marL="0" indent="0" algn="just" eaLnBrk="1" hangingPunct="1">
              <a:buFontTx/>
              <a:buNone/>
            </a:pPr>
            <a:r>
              <a:rPr lang="en-US" altLang="en-US" sz="3600" dirty="0">
                <a:latin typeface="Calibri" panose="020F0502020204030204" pitchFamily="34" charset="0"/>
                <a:ea typeface="Calibri" panose="020F0502020204030204" pitchFamily="34" charset="0"/>
                <a:cs typeface="Calibri" panose="020F0502020204030204" pitchFamily="34" charset="0"/>
              </a:rPr>
              <a:t>“</a:t>
            </a:r>
            <a:r>
              <a:rPr lang="en-US" altLang="en-US" sz="3600" i="1" dirty="0">
                <a:latin typeface="Calibri" panose="020F0502020204030204" pitchFamily="34" charset="0"/>
              </a:rPr>
              <a:t>You never let a serious crisis go to waste. And what I mean by that it’s an opportunity to do things you think you could not do before.</a:t>
            </a:r>
            <a:r>
              <a:rPr lang="en-US" altLang="en-US" sz="3600" dirty="0">
                <a:latin typeface="Calibri" panose="020F0502020204030204" pitchFamily="34" charset="0"/>
              </a:rPr>
              <a:t>” Rahm Emanuel</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54276" name="TextBox 3"/>
          <p:cNvSpPr txBox="1">
            <a:spLocks noChangeArrowheads="1"/>
          </p:cNvSpPr>
          <p:nvPr/>
        </p:nvSpPr>
        <p:spPr bwMode="auto">
          <a:xfrm>
            <a:off x="2667000" y="6096000"/>
            <a:ext cx="381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600" dirty="0">
                <a:latin typeface="Calibri" panose="020F0502020204030204" pitchFamily="34" charset="0"/>
              </a:rPr>
              <a:t>www.youtube.com/watch?v=Pb-YuhFWCr4</a:t>
            </a:r>
            <a:endParaRPr lang="en-US" altLang="en-US" sz="1600" dirty="0">
              <a:solidFill>
                <a:srgbClr val="FFFFFF"/>
              </a:solidFill>
              <a:latin typeface="Calibri" panose="020F0502020204030204" pitchFamily="34" charset="0"/>
            </a:endParaRPr>
          </a:p>
        </p:txBody>
      </p:sp>
      <p:pic>
        <p:nvPicPr>
          <p:cNvPr id="54277" name="Picture 2" descr="https://encrypted-tbn1.gstatic.com/images?q=tbn:ANd9GcSIKdhBFxiOXm7dIMxBcmmwjp_RUOe30d3s0l5aLm6HbPaab2L04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67000" y="3581400"/>
            <a:ext cx="39290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28600"/>
            <a:ext cx="8229600" cy="914400"/>
          </a:xfrm>
        </p:spPr>
        <p:txBody>
          <a:bodyPr/>
          <a:lstStyle/>
          <a:p>
            <a:pPr algn="ctr" eaLnBrk="1" hangingPunct="1"/>
            <a:r>
              <a:rPr lang="en-US" altLang="en-US" b="0" dirty="0">
                <a:latin typeface="Calibri" panose="020F0502020204030204" pitchFamily="34" charset="0"/>
                <a:cs typeface="Calibri" panose="020F0502020204030204" pitchFamily="34" charset="0"/>
              </a:rPr>
              <a:t>UN Globalism Conferences</a:t>
            </a:r>
          </a:p>
        </p:txBody>
      </p:sp>
      <p:graphicFrame>
        <p:nvGraphicFramePr>
          <p:cNvPr id="2" name="Table 1"/>
          <p:cNvGraphicFramePr>
            <a:graphicFrameLocks noGrp="1"/>
          </p:cNvGraphicFramePr>
          <p:nvPr>
            <p:extLst>
              <p:ext uri="{D42A27DB-BD31-4B8C-83A1-F6EECF244321}">
                <p14:modId xmlns:p14="http://schemas.microsoft.com/office/powerpoint/2010/main" val="1288423513"/>
              </p:ext>
            </p:extLst>
          </p:nvPr>
        </p:nvGraphicFramePr>
        <p:xfrm>
          <a:off x="228600" y="1397000"/>
          <a:ext cx="8686800" cy="3779838"/>
        </p:xfrm>
        <a:graphic>
          <a:graphicData uri="http://schemas.openxmlformats.org/drawingml/2006/table">
            <a:tbl>
              <a:tblPr firstRow="1" bandRow="1">
                <a:tableStyleId>{5202B0CA-FC54-4496-8BCA-5EF66A818D29}</a:tableStyleId>
              </a:tblPr>
              <a:tblGrid>
                <a:gridCol w="4572000">
                  <a:extLst>
                    <a:ext uri="{9D8B030D-6E8A-4147-A177-3AD203B41FA5}">
                      <a16:colId xmlns:a16="http://schemas.microsoft.com/office/drawing/2014/main" val="154548770"/>
                    </a:ext>
                  </a:extLst>
                </a:gridCol>
                <a:gridCol w="4114800">
                  <a:extLst>
                    <a:ext uri="{9D8B030D-6E8A-4147-A177-3AD203B41FA5}">
                      <a16:colId xmlns:a16="http://schemas.microsoft.com/office/drawing/2014/main" val="3164247623"/>
                    </a:ext>
                  </a:extLst>
                </a:gridCol>
              </a:tblGrid>
              <a:tr h="5791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cap="none" normalizeH="0" baseline="0" dirty="0">
                          <a:ln>
                            <a:noFill/>
                          </a:ln>
                          <a:effectLst/>
                          <a:latin typeface="Calibri" panose="020F0502020204030204" pitchFamily="34" charset="0"/>
                        </a:rPr>
                        <a:t>UN Conference</a:t>
                      </a:r>
                      <a:endParaRPr kumimoji="0" lang="en-US" sz="3200" b="0" i="0" u="none" strike="noStrike" cap="none" normalizeH="0" baseline="0" dirty="0">
                        <a:ln>
                          <a:noFill/>
                        </a:ln>
                        <a:solidFill>
                          <a:srgbClr val="FFFF66"/>
                        </a:solidFill>
                        <a:effectLst/>
                        <a:latin typeface="Calibri" panose="020F0502020204030204" pitchFamily="34"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cap="none" normalizeH="0" baseline="0" dirty="0">
                          <a:ln>
                            <a:noFill/>
                          </a:ln>
                          <a:effectLst/>
                          <a:latin typeface="Calibri" panose="020F0502020204030204" pitchFamily="34" charset="0"/>
                        </a:rPr>
                        <a:t>Stated Goal</a:t>
                      </a:r>
                      <a:endParaRPr kumimoji="0" lang="en-US" sz="3200" b="0" i="0" u="none" strike="noStrike" cap="none" normalizeH="0" baseline="0" dirty="0">
                        <a:ln>
                          <a:noFill/>
                        </a:ln>
                        <a:solidFill>
                          <a:srgbClr val="FFFF66"/>
                        </a:solidFill>
                        <a:effectLst/>
                        <a:latin typeface="Calibri" panose="020F0502020204030204" pitchFamily="34"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928093"/>
                  </a:ext>
                </a:extLst>
              </a:tr>
              <a:tr h="106688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Earth summit, Río de Janeiro, 1992</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Protect the environment</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534291"/>
                  </a:ext>
                </a:extLst>
              </a:tr>
              <a:tr h="106688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Human rights conference, Vienna, 1993</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Protect human rights</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067110"/>
                  </a:ext>
                </a:extLst>
              </a:tr>
              <a:tr h="106688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Population Conference, Cairo, 1994</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Prevent starvation and poverty</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87998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28600"/>
            <a:ext cx="8229600" cy="914400"/>
          </a:xfrm>
        </p:spPr>
        <p:txBody>
          <a:bodyPr/>
          <a:lstStyle/>
          <a:p>
            <a:pPr algn="ctr" eaLnBrk="1" hangingPunct="1"/>
            <a:r>
              <a:rPr lang="en-US" altLang="en-US" b="0" dirty="0">
                <a:latin typeface="Calibri" panose="020F0502020204030204" pitchFamily="34" charset="0"/>
                <a:cs typeface="Calibri" panose="020F0502020204030204" pitchFamily="34" charset="0"/>
              </a:rPr>
              <a:t>UN Globalism Conferences</a:t>
            </a:r>
          </a:p>
        </p:txBody>
      </p:sp>
      <p:graphicFrame>
        <p:nvGraphicFramePr>
          <p:cNvPr id="2" name="Table 1"/>
          <p:cNvGraphicFramePr>
            <a:graphicFrameLocks noGrp="1"/>
          </p:cNvGraphicFramePr>
          <p:nvPr>
            <p:extLst>
              <p:ext uri="{D42A27DB-BD31-4B8C-83A1-F6EECF244321}">
                <p14:modId xmlns:p14="http://schemas.microsoft.com/office/powerpoint/2010/main" val="3057814962"/>
              </p:ext>
            </p:extLst>
          </p:nvPr>
        </p:nvGraphicFramePr>
        <p:xfrm>
          <a:off x="228600" y="1397000"/>
          <a:ext cx="8686800" cy="4267199"/>
        </p:xfrm>
        <a:graphic>
          <a:graphicData uri="http://schemas.openxmlformats.org/drawingml/2006/table">
            <a:tbl>
              <a:tblPr firstRow="1" bandRow="1">
                <a:tableStyleId>{5202B0CA-FC54-4496-8BCA-5EF66A818D29}</a:tableStyleId>
              </a:tblPr>
              <a:tblGrid>
                <a:gridCol w="4343400">
                  <a:extLst>
                    <a:ext uri="{9D8B030D-6E8A-4147-A177-3AD203B41FA5}">
                      <a16:colId xmlns:a16="http://schemas.microsoft.com/office/drawing/2014/main" val="154548770"/>
                    </a:ext>
                  </a:extLst>
                </a:gridCol>
                <a:gridCol w="4343400">
                  <a:extLst>
                    <a:ext uri="{9D8B030D-6E8A-4147-A177-3AD203B41FA5}">
                      <a16:colId xmlns:a16="http://schemas.microsoft.com/office/drawing/2014/main" val="3164247623"/>
                    </a:ext>
                  </a:extLst>
                </a:gridCol>
              </a:tblGrid>
              <a:tr h="5791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cap="none" normalizeH="0" baseline="0" dirty="0">
                          <a:ln>
                            <a:noFill/>
                          </a:ln>
                          <a:effectLst/>
                          <a:latin typeface="Calibri" panose="020F0502020204030204" pitchFamily="34" charset="0"/>
                        </a:rPr>
                        <a:t>UN Conference</a:t>
                      </a:r>
                      <a:endParaRPr kumimoji="0" lang="en-US" sz="3200" b="0" i="0" u="none" strike="noStrike" cap="none" normalizeH="0" baseline="0" dirty="0">
                        <a:ln>
                          <a:noFill/>
                        </a:ln>
                        <a:solidFill>
                          <a:srgbClr val="FFFF66"/>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cap="none" normalizeH="0" baseline="0" dirty="0">
                          <a:ln>
                            <a:noFill/>
                          </a:ln>
                          <a:effectLst/>
                          <a:latin typeface="Calibri" panose="020F0502020204030204" pitchFamily="34" charset="0"/>
                        </a:rPr>
                        <a:t>Stated Goal</a:t>
                      </a:r>
                      <a:endParaRPr kumimoji="0" lang="en-US" sz="3200" b="0" i="0" u="none" strike="noStrike" cap="none" normalizeH="0" baseline="0" dirty="0">
                        <a:ln>
                          <a:noFill/>
                        </a:ln>
                        <a:solidFill>
                          <a:srgbClr val="FFFF66"/>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928093"/>
                  </a:ext>
                </a:extLst>
              </a:tr>
              <a:tr h="106679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Women’s conference, Beijing, 1995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Protect women’s rights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534291"/>
                  </a:ext>
                </a:extLst>
              </a:tr>
              <a:tr h="106679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Habitat conference,  Istanbul, 1996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Provide global housing for all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067110"/>
                  </a:ext>
                </a:extLst>
              </a:tr>
              <a:tr h="1554481">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Climate change conference, Copenhagen, 2009</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Implement climate change policy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87998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ChangeArrowheads="1"/>
          </p:cNvSpPr>
          <p:nvPr/>
        </p:nvSpPr>
        <p:spPr bwMode="auto">
          <a:xfrm>
            <a:off x="876300" y="1447800"/>
            <a:ext cx="7391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4000" dirty="0">
                <a:latin typeface="Calibri" panose="020F0502020204030204" pitchFamily="34" charset="0"/>
              </a:rPr>
              <a:t>“In searching for a new enemy to unite us, we came up with the idea that pollution, the threat of global warming, water shortages, famine and the like would fit the bill...” </a:t>
            </a:r>
          </a:p>
        </p:txBody>
      </p:sp>
      <p:sp>
        <p:nvSpPr>
          <p:cNvPr id="64515" name="TextBox 10"/>
          <p:cNvSpPr txBox="1">
            <a:spLocks noChangeArrowheads="1"/>
          </p:cNvSpPr>
          <p:nvPr/>
        </p:nvSpPr>
        <p:spPr bwMode="auto">
          <a:xfrm>
            <a:off x="1600200" y="5997575"/>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a:latin typeface="Calibri" panose="020F0502020204030204" pitchFamily="34" charset="0"/>
              </a:rPr>
              <a:t>Alexander King and Betrand Schneider, </a:t>
            </a:r>
            <a:r>
              <a:rPr lang="en-US" altLang="en-US" sz="2000" i="1">
                <a:latin typeface="Calibri" panose="020F0502020204030204" pitchFamily="34" charset="0"/>
              </a:rPr>
              <a:t>The First Global Revolution</a:t>
            </a:r>
            <a:r>
              <a:rPr lang="en-US" altLang="en-US" sz="2000">
                <a:latin typeface="Calibri" panose="020F0502020204030204" pitchFamily="34" charset="0"/>
              </a:rPr>
              <a:t> (New York: Pantheon, 1991), 115.</a:t>
            </a:r>
          </a:p>
        </p:txBody>
      </p:sp>
      <p:sp>
        <p:nvSpPr>
          <p:cNvPr id="64516" name="Rectangle 1026"/>
          <p:cNvSpPr>
            <a:spLocks noGrp="1" noChangeArrowheads="1"/>
          </p:cNvSpPr>
          <p:nvPr>
            <p:ph type="title"/>
          </p:nvPr>
        </p:nvSpPr>
        <p:spPr>
          <a:xfrm>
            <a:off x="2400300" y="173038"/>
            <a:ext cx="4343400" cy="969962"/>
          </a:xfrm>
        </p:spPr>
        <p:txBody>
          <a:bodyPr/>
          <a:lstStyle/>
          <a:p>
            <a:pPr algn="ctr" eaLnBrk="1" hangingPunct="1"/>
            <a:r>
              <a:rPr lang="en-US" altLang="en-US" b="0" dirty="0">
                <a:latin typeface="Calibri" panose="020F0502020204030204" pitchFamily="34" charset="0"/>
              </a:rPr>
              <a:t>Gaia Hypothesis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ChangeArrowheads="1"/>
          </p:cNvSpPr>
          <p:nvPr/>
        </p:nvSpPr>
        <p:spPr bwMode="auto">
          <a:xfrm>
            <a:off x="3657600" y="1103313"/>
            <a:ext cx="4876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a:latin typeface="Calibri" panose="020F0502020204030204" pitchFamily="34" charset="0"/>
              </a:rPr>
              <a:t>According to Al Gore, “we must make the rescue of the environment the central organizing principle for civilization.” </a:t>
            </a:r>
          </a:p>
        </p:txBody>
      </p:sp>
      <p:sp>
        <p:nvSpPr>
          <p:cNvPr id="63491" name="TextBox 8"/>
          <p:cNvSpPr txBox="1">
            <a:spLocks noChangeArrowheads="1"/>
          </p:cNvSpPr>
          <p:nvPr/>
        </p:nvSpPr>
        <p:spPr bwMode="auto">
          <a:xfrm>
            <a:off x="762000" y="5562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63492" name="TextBox 10"/>
          <p:cNvSpPr txBox="1">
            <a:spLocks noChangeArrowheads="1"/>
          </p:cNvSpPr>
          <p:nvPr/>
        </p:nvSpPr>
        <p:spPr bwMode="auto">
          <a:xfrm>
            <a:off x="800100" y="624840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Calibri" panose="020F0502020204030204" pitchFamily="34" charset="0"/>
              </a:rPr>
              <a:t>Al Gore, </a:t>
            </a:r>
            <a:r>
              <a:rPr lang="en-US" altLang="en-US" sz="2000" i="1">
                <a:latin typeface="Calibri" panose="020F0502020204030204" pitchFamily="34" charset="0"/>
              </a:rPr>
              <a:t>Earth in the Balance</a:t>
            </a:r>
            <a:r>
              <a:rPr lang="en-US" altLang="en-US" sz="2000">
                <a:latin typeface="Calibri" panose="020F0502020204030204" pitchFamily="34" charset="0"/>
              </a:rPr>
              <a:t> (New York: Houghton Mifflin, 1992), 269.</a:t>
            </a:r>
          </a:p>
        </p:txBody>
      </p:sp>
      <p:pic>
        <p:nvPicPr>
          <p:cNvPr id="63493" name="Picture 2" descr="https://encrypted-tbn1.gstatic.com/images?q=tbn:ANd9GcQ0BUY0hu91OprAv236auoakAIvSHPygX9ZdVBgD93bJ37yikw5b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5275" y="1238250"/>
            <a:ext cx="3073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Rectangle 1026"/>
          <p:cNvSpPr>
            <a:spLocks noGrp="1" noChangeArrowheads="1"/>
          </p:cNvSpPr>
          <p:nvPr>
            <p:ph type="title"/>
          </p:nvPr>
        </p:nvSpPr>
        <p:spPr>
          <a:xfrm>
            <a:off x="2400300" y="173038"/>
            <a:ext cx="4343400" cy="969962"/>
          </a:xfrm>
        </p:spPr>
        <p:txBody>
          <a:bodyPr/>
          <a:lstStyle/>
          <a:p>
            <a:pPr algn="ctr" eaLnBrk="1" hangingPunct="1"/>
            <a:r>
              <a:rPr lang="en-US" altLang="en-US" b="0" dirty="0">
                <a:latin typeface="Calibri" panose="020F0502020204030204" pitchFamily="34" charset="0"/>
              </a:rPr>
              <a:t>Gaia Hypothesis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87425" y="1600200"/>
          <a:ext cx="3660775" cy="4480476"/>
        </p:xfrm>
        <a:graphic>
          <a:graphicData uri="http://schemas.openxmlformats.org/drawingml/2006/table">
            <a:tbl>
              <a:tblPr firstRow="1" bandRow="1">
                <a:tableStyleId>{2D5ABB26-0587-4C30-8999-92F81FD0307C}</a:tableStyleId>
              </a:tblPr>
              <a:tblGrid>
                <a:gridCol w="1907871">
                  <a:extLst>
                    <a:ext uri="{9D8B030D-6E8A-4147-A177-3AD203B41FA5}">
                      <a16:colId xmlns:a16="http://schemas.microsoft.com/office/drawing/2014/main" val="3447982507"/>
                    </a:ext>
                  </a:extLst>
                </a:gridCol>
                <a:gridCol w="1752904">
                  <a:extLst>
                    <a:ext uri="{9D8B030D-6E8A-4147-A177-3AD203B41FA5}">
                      <a16:colId xmlns:a16="http://schemas.microsoft.com/office/drawing/2014/main" val="2161651851"/>
                    </a:ext>
                  </a:extLst>
                </a:gridCol>
              </a:tblGrid>
              <a:tr h="639989">
                <a:tc>
                  <a:txBody>
                    <a:bodyPr/>
                    <a:lstStyle/>
                    <a:p>
                      <a:r>
                        <a:rPr lang="en-US" altLang="en-US" sz="3600" dirty="0">
                          <a:latin typeface="Calibri" panose="020F0502020204030204" pitchFamily="34" charset="0"/>
                        </a:rPr>
                        <a:t>GATT</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WHO</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val="508055708"/>
                  </a:ext>
                </a:extLst>
              </a:tr>
              <a:tr h="639989">
                <a:tc>
                  <a:txBody>
                    <a:bodyPr/>
                    <a:lstStyle/>
                    <a:p>
                      <a:r>
                        <a:rPr lang="en-US" altLang="en-US" sz="3600" dirty="0">
                          <a:latin typeface="Calibri" panose="020F0502020204030204" pitchFamily="34" charset="0"/>
                        </a:rPr>
                        <a:t>NAFTA</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ICC</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val="4137231287"/>
                  </a:ext>
                </a:extLst>
              </a:tr>
              <a:tr h="639989">
                <a:tc>
                  <a:txBody>
                    <a:bodyPr/>
                    <a:lstStyle/>
                    <a:p>
                      <a:r>
                        <a:rPr lang="en-US" altLang="en-US" sz="3600" dirty="0">
                          <a:latin typeface="Calibri" panose="020F0502020204030204" pitchFamily="34" charset="0"/>
                        </a:rPr>
                        <a:t>WTO</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LOST</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val="1940603987"/>
                  </a:ext>
                </a:extLst>
              </a:tr>
              <a:tr h="639989">
                <a:tc>
                  <a:txBody>
                    <a:bodyPr/>
                    <a:lstStyle/>
                    <a:p>
                      <a:r>
                        <a:rPr lang="en-US" altLang="en-US" sz="3600" dirty="0">
                          <a:latin typeface="Calibri" panose="020F0502020204030204" pitchFamily="34" charset="0"/>
                        </a:rPr>
                        <a:t>NATO</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ISA</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val="149060552"/>
                  </a:ext>
                </a:extLst>
              </a:tr>
              <a:tr h="639989">
                <a:tc>
                  <a:txBody>
                    <a:bodyPr/>
                    <a:lstStyle/>
                    <a:p>
                      <a:r>
                        <a:rPr lang="en-US" altLang="en-US" sz="3600" dirty="0">
                          <a:latin typeface="Calibri" panose="020F0502020204030204" pitchFamily="34" charset="0"/>
                        </a:rPr>
                        <a:t>UN</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EEC</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val="1489575486"/>
                  </a:ext>
                </a:extLst>
              </a:tr>
              <a:tr h="639989">
                <a:tc>
                  <a:txBody>
                    <a:bodyPr/>
                    <a:lstStyle/>
                    <a:p>
                      <a:r>
                        <a:rPr lang="en-US" altLang="en-US" sz="3600" dirty="0">
                          <a:latin typeface="Calibri" panose="020F0502020204030204" pitchFamily="34" charset="0"/>
                        </a:rPr>
                        <a:t>IMF</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ECM</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val="1367547819"/>
                  </a:ext>
                </a:extLst>
              </a:tr>
              <a:tr h="639989">
                <a:tc>
                  <a:txBody>
                    <a:bodyPr/>
                    <a:lstStyle/>
                    <a:p>
                      <a:r>
                        <a:rPr lang="en-US" altLang="en-US" sz="3600" dirty="0">
                          <a:latin typeface="Calibri" panose="020F0502020204030204" pitchFamily="34" charset="0"/>
                        </a:rPr>
                        <a:t>WSSD</a:t>
                      </a:r>
                      <a:endParaRPr lang="en-US" sz="3600" b="1" dirty="0">
                        <a:solidFill>
                          <a:srgbClr val="FFFFCC"/>
                        </a:solidFill>
                        <a:latin typeface="Calibri" panose="020F0502020204030204" pitchFamily="34" charset="0"/>
                      </a:endParaRPr>
                    </a:p>
                  </a:txBody>
                  <a:tcPr marL="91456" marR="9145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3600" dirty="0">
                          <a:latin typeface="Calibri" panose="020F0502020204030204" pitchFamily="34" charset="0"/>
                        </a:rPr>
                        <a:t>NAU</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val="1302352817"/>
                  </a:ext>
                </a:extLst>
              </a:tr>
            </a:tbl>
          </a:graphicData>
        </a:graphic>
      </p:graphicFrame>
      <p:sp>
        <p:nvSpPr>
          <p:cNvPr id="57362" name="Rectangle 1026"/>
          <p:cNvSpPr>
            <a:spLocks noGrp="1" noChangeArrowheads="1"/>
          </p:cNvSpPr>
          <p:nvPr>
            <p:ph type="title"/>
          </p:nvPr>
        </p:nvSpPr>
        <p:spPr>
          <a:xfrm>
            <a:off x="2514600" y="228600"/>
            <a:ext cx="4114800" cy="1143000"/>
          </a:xfrm>
        </p:spPr>
        <p:txBody>
          <a:bodyPr/>
          <a:lstStyle/>
          <a:p>
            <a:pPr algn="ctr">
              <a:lnSpc>
                <a:spcPct val="100000"/>
              </a:lnSpc>
            </a:pPr>
            <a:r>
              <a:rPr lang="en-US" altLang="en-US" b="0" dirty="0">
                <a:solidFill>
                  <a:srgbClr val="00FFFF"/>
                </a:solidFill>
                <a:latin typeface="Calibri" panose="020F0502020204030204" pitchFamily="34" charset="0"/>
              </a:rPr>
              <a:t>Alphabet Soup?</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1752600"/>
            <a:ext cx="2590800" cy="4121728"/>
          </a:xfrm>
          <a:prstGeom prst="rect">
            <a:avLst/>
          </a:prstGeom>
        </p:spPr>
      </p:pic>
    </p:spTree>
    <p:extLst>
      <p:ext uri="{BB962C8B-B14F-4D97-AF65-F5344CB8AC3E}">
        <p14:creationId xmlns:p14="http://schemas.microsoft.com/office/powerpoint/2010/main" val="3917200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43100" y="152400"/>
            <a:ext cx="5257800" cy="11430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Stage Setting Events</a:t>
            </a:r>
          </a:p>
        </p:txBody>
      </p:sp>
      <p:sp>
        <p:nvSpPr>
          <p:cNvPr id="35843" name="Rectangle 3"/>
          <p:cNvSpPr>
            <a:spLocks noGrp="1" noChangeArrowheads="1"/>
          </p:cNvSpPr>
          <p:nvPr>
            <p:ph type="body" idx="1"/>
          </p:nvPr>
        </p:nvSpPr>
        <p:spPr>
          <a:xfrm>
            <a:off x="457200" y="1295400"/>
            <a:ext cx="8382000" cy="4419600"/>
          </a:xfrm>
        </p:spPr>
        <p:txBody>
          <a:bodyPr/>
          <a:lstStyle/>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Elite thinking</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Educational system</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Global management by crisis</a:t>
            </a:r>
          </a:p>
          <a:p>
            <a:pPr marL="571500" indent="-571500" eaLnBrk="1" hangingPunct="1">
              <a:spcBef>
                <a:spcPct val="0"/>
              </a:spcBef>
              <a:spcAft>
                <a:spcPts val="2400"/>
              </a:spcAft>
              <a:buSzPct val="100000"/>
              <a:buAutoNum type="romanUcPeriod"/>
            </a:pPr>
            <a:r>
              <a:rPr lang="en-US" altLang="en-US" b="1" u="sng" dirty="0">
                <a:solidFill>
                  <a:srgbClr val="FFFFCC"/>
                </a:solidFill>
                <a:latin typeface="Calibri" panose="020F0502020204030204" pitchFamily="34" charset="0"/>
              </a:rPr>
              <a:t>Marginalization of the US Constitution</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International Criminal Court</a:t>
            </a:r>
          </a:p>
          <a:p>
            <a:pPr marL="571500" indent="-571500" eaLnBrk="1" hangingPunct="1">
              <a:spcBef>
                <a:spcPct val="0"/>
              </a:spcBef>
              <a:spcAft>
                <a:spcPts val="2400"/>
              </a:spcAft>
              <a:buSzPct val="100000"/>
              <a:buAutoNum type="romanUcPeriod"/>
            </a:pPr>
            <a:r>
              <a:rPr lang="en-US" altLang="en-US" sz="3200" dirty="0">
                <a:latin typeface="Calibri" panose="020F0502020204030204" pitchFamily="34" charset="0"/>
                <a:cs typeface="Calibri" panose="020F0502020204030204" pitchFamily="34" charset="0"/>
              </a:rPr>
              <a:t>Regionalism as a Prerequisite for Globalism</a:t>
            </a:r>
          </a:p>
        </p:txBody>
      </p:sp>
    </p:spTree>
    <p:extLst>
      <p:ext uri="{BB962C8B-B14F-4D97-AF65-F5344CB8AC3E}">
        <p14:creationId xmlns:p14="http://schemas.microsoft.com/office/powerpoint/2010/main" val="1821593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47763" y="152400"/>
            <a:ext cx="6848475" cy="838200"/>
          </a:xfrm>
        </p:spPr>
        <p:txBody>
          <a:bodyPr/>
          <a:lstStyle/>
          <a:p>
            <a:pPr algn="ctr" eaLnBrk="1" hangingPunct="1">
              <a:lnSpc>
                <a:spcPct val="100000"/>
              </a:lnSpc>
            </a:pPr>
            <a:r>
              <a:rPr lang="en-US" altLang="en-US" b="0" dirty="0">
                <a:solidFill>
                  <a:srgbClr val="00FFFF"/>
                </a:solidFill>
                <a:latin typeface="Calibri" panose="020F0502020204030204" pitchFamily="34" charset="0"/>
              </a:rPr>
              <a:t>American Exceptionalism?</a:t>
            </a:r>
          </a:p>
        </p:txBody>
      </p:sp>
      <p:sp>
        <p:nvSpPr>
          <p:cNvPr id="51203" name="Content Placeholder 2"/>
          <p:cNvSpPr>
            <a:spLocks noGrp="1"/>
          </p:cNvSpPr>
          <p:nvPr>
            <p:ph idx="1"/>
          </p:nvPr>
        </p:nvSpPr>
        <p:spPr>
          <a:xfrm>
            <a:off x="533400" y="1143000"/>
            <a:ext cx="8077200" cy="2362200"/>
          </a:xfrm>
        </p:spPr>
        <p:txBody>
          <a:bodyPr/>
          <a:lstStyle/>
          <a:p>
            <a:pPr marL="0" indent="0" algn="just" eaLnBrk="1" hangingPunct="1">
              <a:buFontTx/>
              <a:buNone/>
            </a:pPr>
            <a:r>
              <a:rPr lang="en-US" altLang="en-US" sz="3600" dirty="0">
                <a:latin typeface="Calibri" panose="020F0502020204030204" pitchFamily="34" charset="0"/>
                <a:ea typeface="Calibri" panose="020F0502020204030204" pitchFamily="34" charset="0"/>
                <a:cs typeface="Calibri" panose="020F0502020204030204" pitchFamily="34" charset="0"/>
              </a:rPr>
              <a:t>“</a:t>
            </a:r>
            <a:r>
              <a:rPr lang="en-US" altLang="en-US" sz="3600" dirty="0">
                <a:latin typeface="Calibri" panose="020F0502020204030204" pitchFamily="34" charset="0"/>
              </a:rPr>
              <a:t>I believe in American exceptionalism, just as I suspect that the Brits believe in British exceptionalism and the Greeks believe in Greek exceptionalism."</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51204" name="TextBox 3"/>
          <p:cNvSpPr txBox="1">
            <a:spLocks noChangeArrowheads="1"/>
          </p:cNvSpPr>
          <p:nvPr/>
        </p:nvSpPr>
        <p:spPr bwMode="auto">
          <a:xfrm>
            <a:off x="2667000" y="6400800"/>
            <a:ext cx="381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600" dirty="0">
                <a:latin typeface="Calibri" panose="020F0502020204030204" pitchFamily="34" charset="0"/>
              </a:rPr>
              <a:t>www.youtube.com/watch?v=c15wk3InDws</a:t>
            </a:r>
            <a:endParaRPr lang="en-US" altLang="en-US" sz="1600" dirty="0">
              <a:solidFill>
                <a:srgbClr val="FFFFFF"/>
              </a:solidFill>
              <a:latin typeface="Calibri" panose="020F0502020204030204" pitchFamily="34" charset="0"/>
            </a:endParaRPr>
          </a:p>
        </p:txBody>
      </p:sp>
      <p:pic>
        <p:nvPicPr>
          <p:cNvPr id="5120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63950" y="3581400"/>
            <a:ext cx="1816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70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47763" y="152400"/>
            <a:ext cx="6848475" cy="838200"/>
          </a:xfrm>
        </p:spPr>
        <p:txBody>
          <a:bodyPr/>
          <a:lstStyle/>
          <a:p>
            <a:pPr algn="ctr" eaLnBrk="1" hangingPunct="1">
              <a:lnSpc>
                <a:spcPct val="100000"/>
              </a:lnSpc>
            </a:pPr>
            <a:r>
              <a:rPr lang="en-US" altLang="en-US" b="0" dirty="0">
                <a:solidFill>
                  <a:srgbClr val="00FFFF"/>
                </a:solidFill>
                <a:latin typeface="Calibri" panose="020F0502020204030204" pitchFamily="34" charset="0"/>
              </a:rPr>
              <a:t>American Exceptionalism?</a:t>
            </a:r>
          </a:p>
        </p:txBody>
      </p:sp>
      <p:sp>
        <p:nvSpPr>
          <p:cNvPr id="7" name="TextBox 3"/>
          <p:cNvSpPr txBox="1">
            <a:spLocks noChangeArrowheads="1"/>
          </p:cNvSpPr>
          <p:nvPr/>
        </p:nvSpPr>
        <p:spPr bwMode="auto">
          <a:xfrm>
            <a:off x="876300" y="6019800"/>
            <a:ext cx="73914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SOURCE: George Brock Chisholm, First Director of the World Health Organization (WHO), Speech, Conference on Education, Asilomar, California, September 11, 1954</a:t>
            </a:r>
            <a:endParaRPr lang="en-US" sz="1600" dirty="0">
              <a:solidFill>
                <a:srgbClr val="FFFFFF"/>
              </a:solidFill>
              <a:latin typeface="Calibri" pitchFamily="34" charset="0"/>
            </a:endParaRPr>
          </a:p>
        </p:txBody>
      </p:sp>
      <p:sp>
        <p:nvSpPr>
          <p:cNvPr id="8" name="Rectangle 8"/>
          <p:cNvSpPr>
            <a:spLocks noChangeArrowheads="1"/>
          </p:cNvSpPr>
          <p:nvPr/>
        </p:nvSpPr>
        <p:spPr bwMode="auto">
          <a:xfrm>
            <a:off x="2514600" y="1143000"/>
            <a:ext cx="6248400" cy="3416320"/>
          </a:xfrm>
          <a:prstGeom prst="rect">
            <a:avLst/>
          </a:prstGeom>
          <a:noFill/>
          <a:ln w="9525">
            <a:noFill/>
            <a:miter lim="800000"/>
            <a:headEnd/>
            <a:tailEnd/>
          </a:ln>
        </p:spPr>
        <p:txBody>
          <a:bodyPr>
            <a:spAutoFit/>
          </a:bodyPr>
          <a:lstStyle/>
          <a:p>
            <a:pPr algn="just"/>
            <a:r>
              <a:rPr lang="en-US" sz="3600" dirty="0">
                <a:latin typeface="Calibri" panose="020F0502020204030204" pitchFamily="34" charset="0"/>
              </a:rPr>
              <a:t>“To achieve world government, it is necessary to remove from the minds of men their individualism, loyalty to family tradition, national patriotism, and religious dogmas.”</a:t>
            </a:r>
          </a:p>
        </p:txBody>
      </p:sp>
      <p:pic>
        <p:nvPicPr>
          <p:cNvPr id="9" name="Picture 8" descr="https://encrypted-tbn0.gstatic.com/images?q=tbn:ANd9GcRazBOQqAioKVdCFWfQAKKlNFqRjjl_LPNwNCA2ccgkb8htzEDVx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4800" y="1371600"/>
            <a:ext cx="1981200" cy="3467100"/>
          </a:xfrm>
          <a:prstGeom prst="rect">
            <a:avLst/>
          </a:prstGeom>
          <a:noFill/>
          <a:ln w="9525">
            <a:noFill/>
            <a:miter lim="800000"/>
            <a:headEnd/>
            <a:tailEnd/>
          </a:ln>
        </p:spPr>
      </p:pic>
    </p:spTree>
    <p:extLst>
      <p:ext uri="{BB962C8B-B14F-4D97-AF65-F5344CB8AC3E}">
        <p14:creationId xmlns:p14="http://schemas.microsoft.com/office/powerpoint/2010/main" val="271651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2743200" y="1524000"/>
            <a:ext cx="6172200" cy="3970318"/>
          </a:xfrm>
          <a:prstGeom prst="rect">
            <a:avLst/>
          </a:prstGeom>
          <a:noFill/>
          <a:ln w="9525">
            <a:noFill/>
            <a:miter lim="800000"/>
            <a:headEnd/>
            <a:tailEnd/>
          </a:ln>
        </p:spPr>
        <p:txBody>
          <a:bodyPr wrap="square">
            <a:spAutoFit/>
          </a:bodyPr>
          <a:lstStyle/>
          <a:p>
            <a:pPr algn="just"/>
            <a:r>
              <a:rPr lang="en-US" sz="3600" dirty="0">
                <a:latin typeface="Calibri" panose="020F0502020204030204" pitchFamily="34" charset="0"/>
                <a:cs typeface="Calibri" panose="020F0502020204030204" pitchFamily="34" charset="0"/>
              </a:rPr>
              <a:t>Kentucky Resolutions of 1798: "...in questions of power then, let no more be heard of confidence in man, but bind him down from mischief by the chains of the constitution..." (from draft)</a:t>
            </a:r>
          </a:p>
        </p:txBody>
      </p:sp>
      <p:sp>
        <p:nvSpPr>
          <p:cNvPr id="55299" name="TextBox 4"/>
          <p:cNvSpPr txBox="1">
            <a:spLocks noChangeArrowheads="1"/>
          </p:cNvSpPr>
          <p:nvPr/>
        </p:nvSpPr>
        <p:spPr bwMode="auto">
          <a:xfrm>
            <a:off x="762000" y="6172200"/>
            <a:ext cx="7543800" cy="461963"/>
          </a:xfrm>
          <a:prstGeom prst="rect">
            <a:avLst/>
          </a:prstGeom>
          <a:noFill/>
          <a:ln w="9525">
            <a:noFill/>
            <a:miter lim="800000"/>
            <a:headEnd/>
            <a:tailEnd/>
          </a:ln>
        </p:spPr>
        <p:txBody>
          <a:bodyPr>
            <a:spAutoFit/>
          </a:bodyPr>
          <a:lstStyle/>
          <a:p>
            <a:pPr algn="ctr"/>
            <a:r>
              <a:rPr lang="en-US" dirty="0">
                <a:latin typeface="Calibri" panose="020F0502020204030204" pitchFamily="34" charset="0"/>
                <a:cs typeface="Calibri" panose="020F0502020204030204" pitchFamily="34" charset="0"/>
              </a:rPr>
              <a:t>Papers of Thomas Jefferson 30:529-556</a:t>
            </a:r>
          </a:p>
        </p:txBody>
      </p:sp>
      <p:sp>
        <p:nvSpPr>
          <p:cNvPr id="55300" name="Title 5"/>
          <p:cNvSpPr>
            <a:spLocks noGrp="1"/>
          </p:cNvSpPr>
          <p:nvPr>
            <p:ph type="ctrTitle" sz="quarter" idx="4294967295"/>
          </p:nvPr>
        </p:nvSpPr>
        <p:spPr>
          <a:xfrm>
            <a:off x="2438400" y="304800"/>
            <a:ext cx="4267200" cy="1143000"/>
          </a:xfrm>
        </p:spPr>
        <p:txBody>
          <a:bodyPr/>
          <a:lstStyle/>
          <a:p>
            <a:r>
              <a:rPr lang="en-US" dirty="0">
                <a:latin typeface="Calibri" panose="020F0502020204030204" pitchFamily="34" charset="0"/>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667828"/>
            <a:ext cx="2366963" cy="2819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133600" y="152400"/>
            <a:ext cx="4876800" cy="762000"/>
          </a:xfrm>
        </p:spPr>
        <p:txBody>
          <a:bodyPr/>
          <a:lstStyle/>
          <a:p>
            <a:pPr algn="ctr" eaLnBrk="1" hangingPunct="1">
              <a:lnSpc>
                <a:spcPct val="100000"/>
              </a:lnSpc>
            </a:pPr>
            <a:r>
              <a:rPr lang="en-US" altLang="en-US" sz="4000" b="0" dirty="0">
                <a:latin typeface="Calibri" panose="020F0502020204030204" pitchFamily="34" charset="0"/>
                <a:ea typeface="Calibri" panose="020F0502020204030204" pitchFamily="34" charset="0"/>
                <a:cs typeface="Calibri" panose="020F0502020204030204" pitchFamily="34" charset="0"/>
              </a:rPr>
              <a:t>A Flawed Document?</a:t>
            </a:r>
          </a:p>
        </p:txBody>
      </p:sp>
      <p:sp>
        <p:nvSpPr>
          <p:cNvPr id="67587" name="Content Placeholder 2"/>
          <p:cNvSpPr>
            <a:spLocks noGrp="1"/>
          </p:cNvSpPr>
          <p:nvPr>
            <p:ph idx="1"/>
          </p:nvPr>
        </p:nvSpPr>
        <p:spPr>
          <a:xfrm>
            <a:off x="304800" y="1143000"/>
            <a:ext cx="6629400" cy="4495800"/>
          </a:xfrm>
        </p:spPr>
        <p:txBody>
          <a:bodyPr/>
          <a:lstStyle/>
          <a:p>
            <a:pPr marL="0" indent="0" algn="just" eaLnBrk="1" hangingPunct="1">
              <a:buFontTx/>
              <a:buNone/>
            </a:pPr>
            <a:r>
              <a:rPr lang="en-US" altLang="en-US" sz="3200">
                <a:latin typeface="Calibri" panose="020F0502020204030204" pitchFamily="34" charset="0"/>
              </a:rPr>
              <a:t>Obama described the U.S. Constitution as having ‘deep flaws’ during a September 2001 Chicago public radio program adding that the country’s Founding Fathers had ‘an enormous blind spot’ when they wrote it. Obama also remarked that the Constitution ‘reflected the fundamental flaw of this country that continues to this day.’"</a:t>
            </a:r>
            <a:endParaRPr lang="en-US" altLang="en-US" sz="3200">
              <a:latin typeface="Calibri" panose="020F0502020204030204" pitchFamily="34" charset="0"/>
              <a:ea typeface="Calibri" panose="020F0502020204030204" pitchFamily="34" charset="0"/>
              <a:cs typeface="Calibri" panose="020F0502020204030204" pitchFamily="34" charset="0"/>
            </a:endParaRPr>
          </a:p>
        </p:txBody>
      </p:sp>
      <p:sp>
        <p:nvSpPr>
          <p:cNvPr id="67588" name="TextBox 3"/>
          <p:cNvSpPr txBox="1">
            <a:spLocks noChangeArrowheads="1"/>
          </p:cNvSpPr>
          <p:nvPr/>
        </p:nvSpPr>
        <p:spPr bwMode="auto">
          <a:xfrm>
            <a:off x="1790700" y="60960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600">
                <a:latin typeface="Calibri" panose="020F0502020204030204" pitchFamily="34" charset="0"/>
              </a:rPr>
              <a:t>David A. Patten, “Obama: Constitution is ‘Deeply Flawed,’” online: www.Newsmax.com, accessed 25 August 2009, 1.</a:t>
            </a:r>
          </a:p>
        </p:txBody>
      </p:sp>
      <p:pic>
        <p:nvPicPr>
          <p:cNvPr id="6758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162800" y="1260475"/>
            <a:ext cx="189547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xfrm>
            <a:off x="1257300" y="228600"/>
            <a:ext cx="6629400" cy="762000"/>
          </a:xfrm>
        </p:spPr>
        <p:txBody>
          <a:bodyPr/>
          <a:lstStyle/>
          <a:p>
            <a:pPr algn="ctr">
              <a:lnSpc>
                <a:spcPct val="100000"/>
              </a:lnSpc>
            </a:pPr>
            <a:r>
              <a:rPr lang="en-US" altLang="en-US" sz="4000" b="0" dirty="0">
                <a:latin typeface="Calibri" panose="020F0502020204030204" pitchFamily="34" charset="0"/>
              </a:rPr>
              <a:t>An Unknowable Constitution?</a:t>
            </a:r>
          </a:p>
        </p:txBody>
      </p:sp>
      <p:sp>
        <p:nvSpPr>
          <p:cNvPr id="66563" name="Rectangle 7"/>
          <p:cNvSpPr>
            <a:spLocks noChangeArrowheads="1"/>
          </p:cNvSpPr>
          <p:nvPr/>
        </p:nvSpPr>
        <p:spPr bwMode="auto">
          <a:xfrm>
            <a:off x="3048000" y="927100"/>
            <a:ext cx="5791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a:latin typeface="Calibri" panose="020F0502020204030204" pitchFamily="34" charset="0"/>
              </a:rPr>
              <a:t>According to staff writer for</a:t>
            </a:r>
            <a:r>
              <a:rPr lang="en-US" altLang="en-US" sz="3200" i="1">
                <a:latin typeface="Calibri" panose="020F0502020204030204" pitchFamily="34" charset="0"/>
              </a:rPr>
              <a:t> </a:t>
            </a:r>
            <a:r>
              <a:rPr lang="en-US" altLang="en-US" sz="3200">
                <a:latin typeface="Calibri" panose="020F0502020204030204" pitchFamily="34" charset="0"/>
              </a:rPr>
              <a:t>The Washington Post</a:t>
            </a:r>
            <a:r>
              <a:rPr lang="en-US" altLang="en-US" sz="3200" i="1">
                <a:latin typeface="Calibri" panose="020F0502020204030204" pitchFamily="34" charset="0"/>
              </a:rPr>
              <a:t> </a:t>
            </a:r>
            <a:r>
              <a:rPr lang="en-US" altLang="en-US" sz="3200">
                <a:latin typeface="Calibri" panose="020F0502020204030204" pitchFamily="34" charset="0"/>
              </a:rPr>
              <a:t>and MSNBC Contributor Ezra Klein, “The issue with the Constitution is that the text is confusing because it was written more than 100 years ago and what people believe it says differs from person to person and differs depending upon what they want to get done.”</a:t>
            </a:r>
          </a:p>
        </p:txBody>
      </p:sp>
      <p:sp>
        <p:nvSpPr>
          <p:cNvPr id="66564" name="TextBox 10"/>
          <p:cNvSpPr txBox="1">
            <a:spLocks noChangeArrowheads="1"/>
          </p:cNvSpPr>
          <p:nvPr/>
        </p:nvSpPr>
        <p:spPr bwMode="auto">
          <a:xfrm>
            <a:off x="1028700" y="6167438"/>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a:latin typeface="Calibri" panose="020F0502020204030204" pitchFamily="34" charset="0"/>
              </a:rPr>
              <a:t>http://www.youtube.com/watch?v=bc4qHHIRcJw&amp;feature=related</a:t>
            </a:r>
          </a:p>
        </p:txBody>
      </p:sp>
      <p:pic>
        <p:nvPicPr>
          <p:cNvPr id="66565" name="Picture 2" descr="https://encrypted-tbn2.gstatic.com/images?q=tbn:ANd9GcRVXvs3qHKBJwVcti7NRVwSkUYNlPOn9PUwUabTMkEQ_Yr_JgGA3Q"/>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42900" y="1143000"/>
            <a:ext cx="2552700" cy="30908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0600" y="990600"/>
            <a:ext cx="71628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2"/>
          <p:cNvSpPr>
            <a:spLocks noGrp="1" noChangeArrowheads="1"/>
          </p:cNvSpPr>
          <p:nvPr>
            <p:ph type="title"/>
          </p:nvPr>
        </p:nvSpPr>
        <p:spPr>
          <a:xfrm>
            <a:off x="2133600" y="152400"/>
            <a:ext cx="4876800" cy="838200"/>
          </a:xfrm>
        </p:spPr>
        <p:txBody>
          <a:bodyPr/>
          <a:lstStyle/>
          <a:p>
            <a:pPr algn="ctr" eaLnBrk="1" hangingPunct="1">
              <a:lnSpc>
                <a:spcPct val="100000"/>
              </a:lnSpc>
            </a:pPr>
            <a:r>
              <a:rPr lang="en-US" altLang="en-US" sz="4000" b="0" dirty="0">
                <a:latin typeface="Calibri" panose="020F0502020204030204" pitchFamily="34" charset="0"/>
              </a:rPr>
              <a:t>U.S. SUPREME COURT</a:t>
            </a:r>
          </a:p>
        </p:txBody>
      </p:sp>
      <p:sp>
        <p:nvSpPr>
          <p:cNvPr id="68612" name="Text Box 6"/>
          <p:cNvSpPr txBox="1">
            <a:spLocks noChangeArrowheads="1"/>
          </p:cNvSpPr>
          <p:nvPr/>
        </p:nvSpPr>
        <p:spPr bwMode="auto">
          <a:xfrm>
            <a:off x="2019300" y="1295400"/>
            <a:ext cx="5105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marL="0" indent="0" algn="ctr" eaLnBrk="1" hangingPunct="1">
              <a:spcBef>
                <a:spcPts val="1200"/>
              </a:spcBef>
              <a:buClrTx/>
              <a:buNone/>
            </a:pPr>
            <a:r>
              <a:rPr lang="en-US" altLang="en-US" b="1" dirty="0">
                <a:latin typeface="Calibri" panose="020F0502020204030204" pitchFamily="34" charset="0"/>
              </a:rPr>
              <a:t>BOWERS V. HARDWICK (1986)</a:t>
            </a:r>
          </a:p>
          <a:p>
            <a:pPr marL="0" indent="0" algn="ctr" eaLnBrk="1" hangingPunct="1">
              <a:spcBef>
                <a:spcPts val="1200"/>
              </a:spcBef>
              <a:buClrTx/>
              <a:buNone/>
            </a:pPr>
            <a:r>
              <a:rPr lang="en-US" altLang="en-US" b="1" dirty="0">
                <a:latin typeface="Calibri" panose="020F0502020204030204" pitchFamily="34" charset="0"/>
              </a:rPr>
              <a:t>LAWRENCE V. TEXAS (2003)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353728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CE6F8C4-09D3-4746-8707-02D112AEF9CC}" type="slidenum">
              <a:rPr lang="en-US" smtClean="0"/>
              <a:pPr>
                <a:defRPr/>
              </a:pPr>
              <a:t>50</a:t>
            </a:fld>
            <a:endParaRPr lang="en-US"/>
          </a:p>
        </p:txBody>
      </p:sp>
      <p:pic>
        <p:nvPicPr>
          <p:cNvPr id="60419" name="Picture 2" descr="https://encrypted-tbn2.gstatic.com/images?q=tbn:ANd9GcQweBgKSi_zFUg3rfnC4SJ4XwMyvN9TIji9FGOQKWkXSyZTA0IE"/>
          <p:cNvPicPr>
            <a:picLocks noChangeAspect="1" noChangeArrowheads="1"/>
          </p:cNvPicPr>
          <p:nvPr/>
        </p:nvPicPr>
        <p:blipFill>
          <a:blip r:embed="rId2" cstate="print"/>
          <a:srcRect/>
          <a:stretch>
            <a:fillRect/>
          </a:stretch>
        </p:blipFill>
        <p:spPr bwMode="auto">
          <a:xfrm>
            <a:off x="4800600" y="602456"/>
            <a:ext cx="3810000" cy="5653088"/>
          </a:xfrm>
          <a:prstGeom prst="rect">
            <a:avLst/>
          </a:prstGeom>
          <a:noFill/>
          <a:ln w="9525">
            <a:noFill/>
            <a:miter lim="800000"/>
            <a:headEnd/>
            <a:tailEnd/>
          </a:ln>
        </p:spPr>
      </p:pic>
      <p:pic>
        <p:nvPicPr>
          <p:cNvPr id="60420" name="Picture 4" descr="https://encrypted-tbn1.gstatic.com/images?q=tbn:ANd9GcSqpjZJ9qwHcWv0UFw6kK9nykvvCw5xrj4CQ7MTKogS3YtL58sknw"/>
          <p:cNvPicPr>
            <a:picLocks noChangeAspect="1" noChangeArrowheads="1"/>
          </p:cNvPicPr>
          <p:nvPr/>
        </p:nvPicPr>
        <p:blipFill>
          <a:blip r:embed="rId3" cstate="print"/>
          <a:srcRect/>
          <a:stretch>
            <a:fillRect/>
          </a:stretch>
        </p:blipFill>
        <p:spPr bwMode="auto">
          <a:xfrm>
            <a:off x="536218" y="602456"/>
            <a:ext cx="3807182" cy="565308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43100" y="152400"/>
            <a:ext cx="5257800" cy="11430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Stage Setting Events</a:t>
            </a:r>
          </a:p>
        </p:txBody>
      </p:sp>
      <p:sp>
        <p:nvSpPr>
          <p:cNvPr id="35843" name="Rectangle 3"/>
          <p:cNvSpPr>
            <a:spLocks noGrp="1" noChangeArrowheads="1"/>
          </p:cNvSpPr>
          <p:nvPr>
            <p:ph type="body" idx="1"/>
          </p:nvPr>
        </p:nvSpPr>
        <p:spPr>
          <a:xfrm>
            <a:off x="457200" y="1295400"/>
            <a:ext cx="8382000" cy="4419600"/>
          </a:xfrm>
        </p:spPr>
        <p:txBody>
          <a:bodyPr/>
          <a:lstStyle/>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Elite thinking</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Educational system</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Global management by crisis</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Marginalization of the US Constitution</a:t>
            </a:r>
          </a:p>
          <a:p>
            <a:pPr marL="571500" indent="-571500" eaLnBrk="1" hangingPunct="1">
              <a:spcBef>
                <a:spcPct val="0"/>
              </a:spcBef>
              <a:spcAft>
                <a:spcPts val="2400"/>
              </a:spcAft>
              <a:buSzPct val="100000"/>
              <a:buAutoNum type="romanUcPeriod"/>
            </a:pPr>
            <a:r>
              <a:rPr lang="en-US" altLang="en-US" b="1" u="sng" dirty="0">
                <a:solidFill>
                  <a:srgbClr val="FFFFCC"/>
                </a:solidFill>
                <a:latin typeface="Calibri" panose="020F0502020204030204" pitchFamily="34" charset="0"/>
              </a:rPr>
              <a:t>International Criminal Court</a:t>
            </a:r>
          </a:p>
          <a:p>
            <a:pPr marL="571500" indent="-571500" eaLnBrk="1" hangingPunct="1">
              <a:spcBef>
                <a:spcPct val="0"/>
              </a:spcBef>
              <a:spcAft>
                <a:spcPts val="2400"/>
              </a:spcAft>
              <a:buSzPct val="100000"/>
              <a:buAutoNum type="romanUcPeriod"/>
            </a:pPr>
            <a:r>
              <a:rPr lang="en-US" altLang="en-US" sz="3200" dirty="0">
                <a:latin typeface="Calibri" panose="020F0502020204030204" pitchFamily="34" charset="0"/>
                <a:cs typeface="Calibri" panose="020F0502020204030204" pitchFamily="34" charset="0"/>
              </a:rPr>
              <a:t>Regionalism as a Prerequisite for Globalism</a:t>
            </a:r>
          </a:p>
        </p:txBody>
      </p:sp>
    </p:spTree>
    <p:extLst>
      <p:ext uri="{BB962C8B-B14F-4D97-AF65-F5344CB8AC3E}">
        <p14:creationId xmlns:p14="http://schemas.microsoft.com/office/powerpoint/2010/main" val="2928694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482" y="190500"/>
            <a:ext cx="8601036" cy="6477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1143000"/>
          </a:xfrm>
        </p:spPr>
        <p:txBody>
          <a:bodyPr/>
          <a:lstStyle/>
          <a:p>
            <a:pPr algn="ctr" eaLnBrk="1" hangingPunct="1"/>
            <a:r>
              <a:rPr lang="en-US" dirty="0">
                <a:latin typeface="Calibri" panose="020F0502020204030204" pitchFamily="34" charset="0"/>
                <a:cs typeface="Calibri" panose="020F0502020204030204" pitchFamily="34" charset="0"/>
              </a:rPr>
              <a:t>Founders’ Sources</a:t>
            </a:r>
          </a:p>
        </p:txBody>
      </p:sp>
      <p:sp>
        <p:nvSpPr>
          <p:cNvPr id="3" name="Content Placeholder 2"/>
          <p:cNvSpPr>
            <a:spLocks noGrp="1"/>
          </p:cNvSpPr>
          <p:nvPr>
            <p:ph idx="1"/>
          </p:nvPr>
        </p:nvSpPr>
        <p:spPr>
          <a:xfrm>
            <a:off x="304800" y="1600200"/>
            <a:ext cx="8534400" cy="4114800"/>
          </a:xfrm>
        </p:spPr>
        <p:txBody>
          <a:bodyPr/>
          <a:lstStyle/>
          <a:p>
            <a:pPr marL="457200" indent="-457200" eaLnBrk="1" hangingPunct="1">
              <a:defRPr/>
            </a:pPr>
            <a:r>
              <a:rPr lang="en-US" sz="3600" dirty="0">
                <a:latin typeface="Calibri" panose="020F0502020204030204" pitchFamily="34" charset="0"/>
                <a:cs typeface="Calibri" panose="020F0502020204030204" pitchFamily="34" charset="0"/>
              </a:rPr>
              <a:t>34% Bible</a:t>
            </a:r>
          </a:p>
          <a:p>
            <a:pPr marL="457200" indent="-457200" eaLnBrk="1" hangingPunct="1">
              <a:defRPr/>
            </a:pPr>
            <a:endParaRPr lang="en-US" sz="1050" dirty="0">
              <a:latin typeface="Calibri" panose="020F0502020204030204" pitchFamily="34" charset="0"/>
              <a:cs typeface="Calibri" panose="020F0502020204030204" pitchFamily="34" charset="0"/>
            </a:endParaRPr>
          </a:p>
          <a:p>
            <a:pPr marL="457200" indent="-457200" eaLnBrk="1" hangingPunct="1">
              <a:defRPr/>
            </a:pPr>
            <a:r>
              <a:rPr lang="en-US" sz="3600" dirty="0">
                <a:latin typeface="Calibri" panose="020F0502020204030204" pitchFamily="34" charset="0"/>
                <a:cs typeface="Calibri" panose="020F0502020204030204" pitchFamily="34" charset="0"/>
              </a:rPr>
              <a:t>8.3% Baron Montesquieu</a:t>
            </a:r>
          </a:p>
          <a:p>
            <a:pPr marL="457200" indent="-457200" eaLnBrk="1" hangingPunct="1">
              <a:buFontTx/>
              <a:buNone/>
              <a:defRPr/>
            </a:pPr>
            <a:endParaRPr lang="en-US" sz="1050" dirty="0">
              <a:latin typeface="Calibri" panose="020F0502020204030204" pitchFamily="34" charset="0"/>
              <a:cs typeface="Calibri" panose="020F0502020204030204" pitchFamily="34" charset="0"/>
            </a:endParaRPr>
          </a:p>
          <a:p>
            <a:pPr marL="457200" indent="-457200" eaLnBrk="1" hangingPunct="1">
              <a:defRPr/>
            </a:pPr>
            <a:r>
              <a:rPr lang="en-US" sz="3600" dirty="0">
                <a:latin typeface="Calibri" panose="020F0502020204030204" pitchFamily="34" charset="0"/>
                <a:cs typeface="Calibri" panose="020F0502020204030204" pitchFamily="34" charset="0"/>
              </a:rPr>
              <a:t>7.9% William Blackstone</a:t>
            </a:r>
          </a:p>
          <a:p>
            <a:pPr marL="457200" indent="-457200" eaLnBrk="1" hangingPunct="1">
              <a:defRPr/>
            </a:pPr>
            <a:endParaRPr lang="en-US" sz="1050" dirty="0">
              <a:latin typeface="Calibri" panose="020F0502020204030204" pitchFamily="34" charset="0"/>
              <a:cs typeface="Calibri" panose="020F0502020204030204" pitchFamily="34" charset="0"/>
            </a:endParaRPr>
          </a:p>
          <a:p>
            <a:pPr marL="457200" indent="-457200" eaLnBrk="1" hangingPunct="1">
              <a:defRPr/>
            </a:pPr>
            <a:r>
              <a:rPr lang="en-US" sz="3600" dirty="0">
                <a:latin typeface="Calibri" panose="020F0502020204030204" pitchFamily="34" charset="0"/>
                <a:cs typeface="Calibri" panose="020F0502020204030204" pitchFamily="34" charset="0"/>
              </a:rPr>
              <a:t>2.9% John Locke</a:t>
            </a:r>
          </a:p>
        </p:txBody>
      </p:sp>
      <p:sp>
        <p:nvSpPr>
          <p:cNvPr id="63492" name="TextBox 3"/>
          <p:cNvSpPr txBox="1">
            <a:spLocks noChangeArrowheads="1"/>
          </p:cNvSpPr>
          <p:nvPr/>
        </p:nvSpPr>
        <p:spPr bwMode="auto">
          <a:xfrm>
            <a:off x="571500" y="5791200"/>
            <a:ext cx="8001000" cy="707886"/>
          </a:xfrm>
          <a:prstGeom prst="rect">
            <a:avLst/>
          </a:prstGeom>
          <a:noFill/>
          <a:ln w="9525">
            <a:noFill/>
            <a:miter lim="800000"/>
            <a:headEnd/>
            <a:tailEnd/>
          </a:ln>
        </p:spPr>
        <p:txBody>
          <a:bodyPr wrap="square">
            <a:spAutoFit/>
          </a:bodyPr>
          <a:lstStyle/>
          <a:p>
            <a:pPr algn="ctr" eaLnBrk="0" hangingPunct="0"/>
            <a:r>
              <a:rPr lang="en-US" sz="2000" dirty="0">
                <a:latin typeface="Calibri" panose="020F0502020204030204" pitchFamily="34" charset="0"/>
                <a:cs typeface="Calibri" panose="020F0502020204030204" pitchFamily="34" charset="0"/>
              </a:rPr>
              <a:t>Donald S. Lutz, </a:t>
            </a:r>
            <a:r>
              <a:rPr lang="en-US" sz="2000" i="1" dirty="0">
                <a:latin typeface="Calibri" panose="020F0502020204030204" pitchFamily="34" charset="0"/>
                <a:cs typeface="Calibri" panose="020F0502020204030204" pitchFamily="34" charset="0"/>
              </a:rPr>
              <a:t>The Origins of American Constitutionalism</a:t>
            </a:r>
            <a:r>
              <a:rPr lang="en-US" sz="2000" dirty="0">
                <a:latin typeface="Calibri" panose="020F0502020204030204" pitchFamily="34" charset="0"/>
                <a:cs typeface="Calibri" panose="020F0502020204030204" pitchFamily="34" charset="0"/>
              </a:rPr>
              <a:t> (Baton Rouge, LA: Louisiana State University Press, 1988), 141.</a:t>
            </a:r>
          </a:p>
        </p:txBody>
      </p:sp>
      <p:pic>
        <p:nvPicPr>
          <p:cNvPr id="143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27397" y="1600200"/>
            <a:ext cx="2835603" cy="2819400"/>
          </a:xfrm>
          <a:prstGeom prst="rect">
            <a:avLst/>
          </a:prstGeom>
          <a:ln>
            <a:noFill/>
          </a:ln>
          <a:effectLst>
            <a:softEdge rad="112500"/>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a:spLocks noGrp="1"/>
          </p:cNvSpPr>
          <p:nvPr>
            <p:ph type="ctrTitle" sz="quarter" idx="4294967295"/>
          </p:nvPr>
        </p:nvSpPr>
        <p:spPr>
          <a:xfrm>
            <a:off x="266700" y="304800"/>
            <a:ext cx="8610600" cy="788372"/>
          </a:xfrm>
        </p:spPr>
        <p:txBody>
          <a:bodyPr/>
          <a:lstStyle/>
          <a:p>
            <a:pPr algn="ctr"/>
            <a:r>
              <a:rPr lang="en-US" dirty="0">
                <a:latin typeface="Calibri" panose="020F0502020204030204" pitchFamily="34" charset="0"/>
                <a:cs typeface="Calibri" panose="020F0502020204030204" pitchFamily="34" charset="0"/>
              </a:rPr>
              <a:t>Calvin Coolidge</a:t>
            </a:r>
          </a:p>
        </p:txBody>
      </p:sp>
      <p:pic>
        <p:nvPicPr>
          <p:cNvPr id="64516" name="Picture 6" descr="http://3.bp.blogspot.com/-O4gUKprTHQ0/UsoUE0o2fZI/AAAAAAAAAlw/nQ42iha-iLk/s1600/2008-1-24-DC-TGR+0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587" y="1600200"/>
            <a:ext cx="1670413" cy="2514600"/>
          </a:xfrm>
          <a:prstGeom prst="rect">
            <a:avLst/>
          </a:prstGeom>
          <a:noFill/>
          <a:ln w="9525">
            <a:noFill/>
            <a:miter lim="800000"/>
            <a:headEnd/>
            <a:tailEnd/>
          </a:ln>
        </p:spPr>
      </p:pic>
      <p:sp>
        <p:nvSpPr>
          <p:cNvPr id="64517" name="Rectangle 10"/>
          <p:cNvSpPr>
            <a:spLocks noChangeArrowheads="1"/>
          </p:cNvSpPr>
          <p:nvPr/>
        </p:nvSpPr>
        <p:spPr bwMode="auto">
          <a:xfrm>
            <a:off x="2057400" y="1447800"/>
            <a:ext cx="6858000" cy="4524315"/>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cs typeface="Calibri" panose="020F0502020204030204" pitchFamily="34" charset="0"/>
              </a:rPr>
              <a:t>Calvin Coolidge stated July 5, 1926: "The principles...which went into the Declaration of Independence...are found in...the sermons...of the early colonial clergy...They preached equality because they believed in the fatherhood of God and the brotherhood of man. They justified freedom by the text that we are all created in the Divine image."</a:t>
            </a:r>
            <a:endParaRPr lang="en-US" dirty="0">
              <a:latin typeface="Calibri" panose="020F0502020204030204" pitchFamily="34" charset="0"/>
              <a:cs typeface="Calibri" panose="020F0502020204030204" pitchFamily="34" charset="0"/>
            </a:endParaRPr>
          </a:p>
        </p:txBody>
      </p:sp>
      <p:sp>
        <p:nvSpPr>
          <p:cNvPr id="64518" name="TextBox 12"/>
          <p:cNvSpPr txBox="1">
            <a:spLocks noChangeArrowheads="1"/>
          </p:cNvSpPr>
          <p:nvPr/>
        </p:nvSpPr>
        <p:spPr bwMode="auto">
          <a:xfrm>
            <a:off x="0" y="6172200"/>
            <a:ext cx="9144000" cy="523875"/>
          </a:xfrm>
          <a:prstGeom prst="rect">
            <a:avLst/>
          </a:prstGeom>
          <a:noFill/>
          <a:ln w="9525">
            <a:noFill/>
            <a:miter lim="800000"/>
            <a:headEnd/>
            <a:tailEnd/>
          </a:ln>
        </p:spPr>
        <p:txBody>
          <a:bodyPr wrap="square">
            <a:spAutoFit/>
          </a:bodyPr>
          <a:lstStyle/>
          <a:p>
            <a:pPr algn="ctr"/>
            <a:r>
              <a:rPr lang="en-US" sz="1400" dirty="0">
                <a:latin typeface="Calibri" panose="020F0502020204030204" pitchFamily="34" charset="0"/>
                <a:cs typeface="Calibri" panose="020F0502020204030204" pitchFamily="34" charset="0"/>
              </a:rPr>
              <a:t>Calvin Coolidge, May 15, 1926, College of William and Mary, Williamsburg, Virginia, http.americanminute.com/</a:t>
            </a:r>
            <a:r>
              <a:rPr lang="en-US" sz="1400" dirty="0" err="1">
                <a:latin typeface="Calibri" panose="020F0502020204030204" pitchFamily="34" charset="0"/>
                <a:cs typeface="Calibri" panose="020F0502020204030204" pitchFamily="34" charset="0"/>
              </a:rPr>
              <a:t>index.php?date</a:t>
            </a:r>
            <a:r>
              <a:rPr lang="en-US" sz="1400" dirty="0">
                <a:latin typeface="Calibri" panose="020F0502020204030204" pitchFamily="34" charset="0"/>
                <a:cs typeface="Calibri" panose="020F0502020204030204" pitchFamily="34" charset="0"/>
              </a:rPr>
              <a:t>=05-15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143000" y="228600"/>
            <a:ext cx="6858000" cy="685800"/>
          </a:xfrm>
        </p:spPr>
        <p:txBody>
          <a:bodyPr/>
          <a:lstStyle/>
          <a:p>
            <a:pPr algn="ctr"/>
            <a:r>
              <a:rPr lang="en-US" sz="4000" dirty="0">
                <a:latin typeface="Calibri" pitchFamily="34" charset="0"/>
                <a:ea typeface="Calibri" pitchFamily="34" charset="0"/>
                <a:cs typeface="Calibri" pitchFamily="34" charset="0"/>
              </a:rPr>
              <a:t>Declaration of Independence</a:t>
            </a:r>
          </a:p>
        </p:txBody>
      </p:sp>
      <p:sp>
        <p:nvSpPr>
          <p:cNvPr id="3" name="Content Placeholder 2"/>
          <p:cNvSpPr>
            <a:spLocks noGrp="1"/>
          </p:cNvSpPr>
          <p:nvPr>
            <p:ph idx="1"/>
          </p:nvPr>
        </p:nvSpPr>
        <p:spPr>
          <a:xfrm>
            <a:off x="152400" y="1143000"/>
            <a:ext cx="8763000" cy="5181600"/>
          </a:xfrm>
        </p:spPr>
        <p:txBody>
          <a:bodyPr rtlCol="0">
            <a:noAutofit/>
          </a:bodyPr>
          <a:lstStyle/>
          <a:p>
            <a:pPr marL="801688" indent="-801688" fontAlgn="auto">
              <a:spcBef>
                <a:spcPts val="1200"/>
              </a:spcBef>
              <a:spcAft>
                <a:spcPts val="1200"/>
              </a:spcAft>
              <a:buClr>
                <a:schemeClr val="tx1">
                  <a:shade val="95000"/>
                </a:schemeClr>
              </a:buClr>
              <a:buSzPct val="200000"/>
              <a:buFontTx/>
              <a:buBlip>
                <a:blip r:embed="rId2"/>
              </a:buBlip>
              <a:defRPr/>
            </a:pPr>
            <a:r>
              <a:rPr lang="en-US" sz="2800" dirty="0">
                <a:latin typeface="Calibri" pitchFamily="34" charset="0"/>
                <a:cs typeface="Calibri" pitchFamily="34" charset="0"/>
              </a:rPr>
              <a:t>“the Laws of Nature and of Nature’s </a:t>
            </a:r>
            <a:r>
              <a:rPr lang="en-US" sz="2800" b="1" u="sng" dirty="0">
                <a:solidFill>
                  <a:srgbClr val="FFFFCC"/>
                </a:solidFill>
                <a:latin typeface="Calibri" panose="020F0502020204030204" pitchFamily="34" charset="0"/>
              </a:rPr>
              <a:t>God</a:t>
            </a:r>
            <a:r>
              <a:rPr lang="en-US" sz="2800" dirty="0">
                <a:latin typeface="Calibri" pitchFamily="34" charset="0"/>
                <a:cs typeface="Calibri" pitchFamily="34" charset="0"/>
              </a:rPr>
              <a:t>,” </a:t>
            </a:r>
          </a:p>
          <a:p>
            <a:pPr marL="801688" indent="-801688" fontAlgn="auto">
              <a:spcBef>
                <a:spcPts val="1200"/>
              </a:spcBef>
              <a:spcAft>
                <a:spcPts val="1200"/>
              </a:spcAft>
              <a:buClr>
                <a:schemeClr val="tx1">
                  <a:shade val="95000"/>
                </a:schemeClr>
              </a:buClr>
              <a:buSzPct val="200000"/>
              <a:buFontTx/>
              <a:buBlip>
                <a:blip r:embed="rId2"/>
              </a:buBlip>
              <a:defRPr/>
            </a:pPr>
            <a:r>
              <a:rPr lang="en-US" sz="2800" dirty="0">
                <a:latin typeface="Calibri" pitchFamily="34" charset="0"/>
                <a:cs typeface="Calibri" pitchFamily="34" charset="0"/>
              </a:rPr>
              <a:t>“we hold these truths to be self evident, that all men are </a:t>
            </a:r>
            <a:r>
              <a:rPr lang="en-US" sz="2800" b="1" u="sng" dirty="0">
                <a:solidFill>
                  <a:srgbClr val="FFFFCC"/>
                </a:solidFill>
                <a:latin typeface="Calibri" panose="020F0502020204030204" pitchFamily="34" charset="0"/>
              </a:rPr>
              <a:t>created</a:t>
            </a:r>
            <a:r>
              <a:rPr lang="en-US" sz="2800" dirty="0">
                <a:latin typeface="Calibri" pitchFamily="34" charset="0"/>
                <a:cs typeface="Calibri" pitchFamily="34" charset="0"/>
              </a:rPr>
              <a:t> equal,” </a:t>
            </a:r>
          </a:p>
          <a:p>
            <a:pPr marL="801688" indent="-801688" fontAlgn="auto">
              <a:spcBef>
                <a:spcPts val="1200"/>
              </a:spcBef>
              <a:spcAft>
                <a:spcPts val="1200"/>
              </a:spcAft>
              <a:buClr>
                <a:schemeClr val="tx1">
                  <a:shade val="95000"/>
                </a:schemeClr>
              </a:buClr>
              <a:buSzPct val="200000"/>
              <a:buFontTx/>
              <a:buBlip>
                <a:blip r:embed="rId2"/>
              </a:buBlip>
              <a:defRPr/>
            </a:pPr>
            <a:r>
              <a:rPr lang="en-US" sz="2800" dirty="0">
                <a:latin typeface="Calibri" pitchFamily="34" charset="0"/>
                <a:cs typeface="Calibri" pitchFamily="34" charset="0"/>
              </a:rPr>
              <a:t>“they are endowed by their </a:t>
            </a:r>
            <a:r>
              <a:rPr lang="en-US" sz="2800" b="1" u="sng" dirty="0">
                <a:solidFill>
                  <a:srgbClr val="FFFFCC"/>
                </a:solidFill>
                <a:latin typeface="Calibri" panose="020F0502020204030204" pitchFamily="34" charset="0"/>
              </a:rPr>
              <a:t>Creator</a:t>
            </a:r>
            <a:r>
              <a:rPr lang="en-US" sz="2800" dirty="0">
                <a:latin typeface="Calibri" pitchFamily="34" charset="0"/>
                <a:cs typeface="Calibri" pitchFamily="34" charset="0"/>
              </a:rPr>
              <a:t> with certain unalienable Rights,” </a:t>
            </a:r>
          </a:p>
          <a:p>
            <a:pPr marL="801688" indent="-801688" fontAlgn="auto">
              <a:spcBef>
                <a:spcPts val="1200"/>
              </a:spcBef>
              <a:spcAft>
                <a:spcPts val="1200"/>
              </a:spcAft>
              <a:buClr>
                <a:schemeClr val="tx1">
                  <a:shade val="95000"/>
                </a:schemeClr>
              </a:buClr>
              <a:buSzPct val="200000"/>
              <a:buFontTx/>
              <a:buBlip>
                <a:blip r:embed="rId2"/>
              </a:buBlip>
              <a:defRPr/>
            </a:pPr>
            <a:r>
              <a:rPr lang="en-US" sz="2800" dirty="0">
                <a:latin typeface="Calibri" pitchFamily="34" charset="0"/>
                <a:cs typeface="Calibri" pitchFamily="34" charset="0"/>
              </a:rPr>
              <a:t>“appealing to the </a:t>
            </a:r>
            <a:r>
              <a:rPr lang="en-US" sz="2800" b="1" u="sng" dirty="0">
                <a:solidFill>
                  <a:srgbClr val="FFFFCC"/>
                </a:solidFill>
                <a:latin typeface="Calibri" panose="020F0502020204030204" pitchFamily="34" charset="0"/>
              </a:rPr>
              <a:t>Supreme Judge of the world</a:t>
            </a:r>
            <a:r>
              <a:rPr lang="en-US" sz="2800" b="1" dirty="0">
                <a:solidFill>
                  <a:srgbClr val="FFFFCC"/>
                </a:solidFill>
                <a:latin typeface="Calibri" panose="020F0502020204030204" pitchFamily="34" charset="0"/>
              </a:rPr>
              <a:t> </a:t>
            </a:r>
            <a:r>
              <a:rPr lang="en-US" sz="2800" dirty="0">
                <a:latin typeface="Calibri" pitchFamily="34" charset="0"/>
                <a:cs typeface="Calibri" pitchFamily="34" charset="0"/>
              </a:rPr>
              <a:t>for the rectitude of our intentions,”</a:t>
            </a:r>
          </a:p>
          <a:p>
            <a:pPr marL="801688" indent="-801688" fontAlgn="auto">
              <a:spcBef>
                <a:spcPts val="1200"/>
              </a:spcBef>
              <a:spcAft>
                <a:spcPts val="1200"/>
              </a:spcAft>
              <a:buClr>
                <a:schemeClr val="tx1">
                  <a:shade val="95000"/>
                </a:schemeClr>
              </a:buClr>
              <a:buSzPct val="200000"/>
              <a:buFontTx/>
              <a:buBlip>
                <a:blip r:embed="rId2"/>
              </a:buBlip>
              <a:defRPr/>
            </a:pPr>
            <a:r>
              <a:rPr lang="en-US" sz="2800" dirty="0">
                <a:latin typeface="Calibri" pitchFamily="34" charset="0"/>
                <a:cs typeface="Calibri" pitchFamily="34" charset="0"/>
              </a:rPr>
              <a:t>“with firm reliance on the protection of </a:t>
            </a:r>
            <a:r>
              <a:rPr lang="en-US" sz="2800" b="1" u="sng" dirty="0">
                <a:solidFill>
                  <a:srgbClr val="FFFFCC"/>
                </a:solidFill>
                <a:latin typeface="Calibri" panose="020F0502020204030204" pitchFamily="34" charset="0"/>
              </a:rPr>
              <a:t>Divine</a:t>
            </a:r>
            <a:r>
              <a:rPr lang="en-US" sz="2800" dirty="0">
                <a:latin typeface="Calibri" pitchFamily="34" charset="0"/>
                <a:cs typeface="Calibri" pitchFamily="34" charset="0"/>
              </a:rPr>
              <a:t> Providence.”</a:t>
            </a:r>
          </a:p>
        </p:txBody>
      </p:sp>
      <p:sp>
        <p:nvSpPr>
          <p:cNvPr id="65540" name="TextBox 3"/>
          <p:cNvSpPr txBox="1">
            <a:spLocks noChangeArrowheads="1"/>
          </p:cNvSpPr>
          <p:nvPr/>
        </p:nvSpPr>
        <p:spPr bwMode="auto">
          <a:xfrm>
            <a:off x="2133600" y="6400800"/>
            <a:ext cx="4876800" cy="307975"/>
          </a:xfrm>
          <a:prstGeom prst="rect">
            <a:avLst/>
          </a:prstGeom>
          <a:noFill/>
          <a:ln w="9525">
            <a:noFill/>
            <a:miter lim="800000"/>
            <a:headEnd/>
            <a:tailEnd/>
          </a:ln>
        </p:spPr>
        <p:txBody>
          <a:bodyPr>
            <a:spAutoFit/>
          </a:bodyPr>
          <a:lstStyle/>
          <a:p>
            <a:pPr algn="ctr">
              <a:spcBef>
                <a:spcPts val="1800"/>
              </a:spcBef>
            </a:pPr>
            <a:r>
              <a:rPr lang="en-US" sz="1400" b="1" i="1" dirty="0">
                <a:latin typeface="Calibri" pitchFamily="34" charset="0"/>
              </a:rPr>
              <a:t>Church of the Holy Trinity v. U.S</a:t>
            </a:r>
            <a:r>
              <a:rPr lang="en-US" sz="1400" b="1" dirty="0">
                <a:latin typeface="Calibri" pitchFamily="34" charset="0"/>
              </a:rPr>
              <a:t>., 143 U.S. 457, 467-68 (1892)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800100" y="76200"/>
            <a:ext cx="7543800" cy="1143000"/>
          </a:xfrm>
        </p:spPr>
        <p:txBody>
          <a:bodyPr/>
          <a:lstStyle/>
          <a:p>
            <a:pPr algn="ctr" eaLnBrk="1" hangingPunct="1"/>
            <a:r>
              <a:rPr lang="en-US" dirty="0">
                <a:latin typeface="Calibri" panose="020F0502020204030204" pitchFamily="34" charset="0"/>
                <a:cs typeface="Calibri" panose="020F0502020204030204" pitchFamily="34" charset="0"/>
              </a:rPr>
              <a:t>Basic Rights Absent in ICC</a:t>
            </a:r>
          </a:p>
        </p:txBody>
      </p:sp>
      <p:sp>
        <p:nvSpPr>
          <p:cNvPr id="66564" name="Rectangle 3"/>
          <p:cNvSpPr>
            <a:spLocks noGrp="1" noChangeArrowheads="1"/>
          </p:cNvSpPr>
          <p:nvPr>
            <p:ph type="body" idx="1"/>
          </p:nvPr>
        </p:nvSpPr>
        <p:spPr>
          <a:xfrm>
            <a:off x="152400" y="1295400"/>
            <a:ext cx="8839200" cy="4800600"/>
          </a:xfrm>
        </p:spPr>
        <p:txBody>
          <a:bodyPr/>
          <a:lstStyle/>
          <a:p>
            <a:pPr marL="463550" indent="-463550" eaLnBrk="1" hangingPunct="1"/>
            <a:r>
              <a:rPr lang="en-US" dirty="0">
                <a:latin typeface="Calibri" panose="020F0502020204030204" pitchFamily="34" charset="0"/>
                <a:cs typeface="Calibri" panose="020F0502020204030204" pitchFamily="34" charset="0"/>
              </a:rPr>
              <a:t>Burden of proof on the prosecution</a:t>
            </a:r>
          </a:p>
          <a:p>
            <a:pPr marL="463550" indent="-463550" eaLnBrk="1" hangingPunct="1"/>
            <a:r>
              <a:rPr lang="en-US" dirty="0">
                <a:latin typeface="Calibri" panose="020F0502020204030204" pitchFamily="34" charset="0"/>
                <a:cs typeface="Calibri" panose="020F0502020204030204" pitchFamily="34" charset="0"/>
              </a:rPr>
              <a:t>Presumption of innocence</a:t>
            </a:r>
          </a:p>
          <a:p>
            <a:pPr marL="463550" indent="-463550" eaLnBrk="1" hangingPunct="1"/>
            <a:r>
              <a:rPr lang="en-US" dirty="0">
                <a:latin typeface="Calibri" panose="020F0502020204030204" pitchFamily="34" charset="0"/>
                <a:cs typeface="Calibri" panose="020F0502020204030204" pitchFamily="34" charset="0"/>
              </a:rPr>
              <a:t>Right to an impartial jury</a:t>
            </a:r>
          </a:p>
          <a:p>
            <a:pPr marL="463550" indent="-463550" eaLnBrk="1" hangingPunct="1"/>
            <a:r>
              <a:rPr lang="en-US" dirty="0">
                <a:latin typeface="Calibri" panose="020F0502020204030204" pitchFamily="34" charset="0"/>
                <a:cs typeface="Calibri" panose="020F0502020204030204" pitchFamily="34" charset="0"/>
              </a:rPr>
              <a:t>Right to a speedy trial</a:t>
            </a:r>
          </a:p>
          <a:p>
            <a:pPr marL="463550" indent="-463550" eaLnBrk="1" hangingPunct="1"/>
            <a:r>
              <a:rPr lang="en-US" dirty="0">
                <a:latin typeface="Calibri" panose="020F0502020204030204" pitchFamily="34" charset="0"/>
                <a:cs typeface="Calibri" panose="020F0502020204030204" pitchFamily="34" charset="0"/>
              </a:rPr>
              <a:t>Right to an appeal</a:t>
            </a:r>
          </a:p>
          <a:p>
            <a:pPr marL="463550" indent="-463550" eaLnBrk="1" hangingPunct="1"/>
            <a:r>
              <a:rPr lang="en-US" dirty="0">
                <a:latin typeface="Calibri" panose="020F0502020204030204" pitchFamily="34" charset="0"/>
                <a:cs typeface="Calibri" panose="020F0502020204030204" pitchFamily="34" charset="0"/>
              </a:rPr>
              <a:t>Protection against double jeopardy</a:t>
            </a:r>
          </a:p>
          <a:p>
            <a:pPr marL="463550" indent="-463550" eaLnBrk="1" hangingPunct="1"/>
            <a:r>
              <a:rPr lang="en-US" dirty="0">
                <a:latin typeface="Calibri" panose="020F0502020204030204" pitchFamily="34" charset="0"/>
                <a:cs typeface="Calibri" panose="020F0502020204030204" pitchFamily="34" charset="0"/>
              </a:rPr>
              <a:t>Freedom from self-incrimination</a:t>
            </a:r>
          </a:p>
          <a:p>
            <a:pPr marL="463550" indent="-463550" eaLnBrk="1" hangingPunct="1"/>
            <a:r>
              <a:rPr lang="en-US" dirty="0">
                <a:latin typeface="Calibri" panose="020F0502020204030204" pitchFamily="34" charset="0"/>
                <a:cs typeface="Calibri" panose="020F0502020204030204" pitchFamily="34" charset="0"/>
              </a:rPr>
              <a:t>Protection against cruel and unusual punishment</a:t>
            </a:r>
          </a:p>
        </p:txBody>
      </p:sp>
      <p:sp>
        <p:nvSpPr>
          <p:cNvPr id="66565" name="Text Box 4"/>
          <p:cNvSpPr txBox="1">
            <a:spLocks noChangeArrowheads="1"/>
          </p:cNvSpPr>
          <p:nvPr/>
        </p:nvSpPr>
        <p:spPr bwMode="auto">
          <a:xfrm>
            <a:off x="1752600" y="6172200"/>
            <a:ext cx="5638800" cy="457200"/>
          </a:xfrm>
          <a:prstGeom prst="rect">
            <a:avLst/>
          </a:prstGeom>
          <a:noFill/>
          <a:ln w="9525">
            <a:noFill/>
            <a:miter lim="800000"/>
            <a:headEnd/>
            <a:tailEnd/>
          </a:ln>
        </p:spPr>
        <p:txBody>
          <a:bodyPr wrap="square">
            <a:spAutoFit/>
          </a:bodyPr>
          <a:lstStyle/>
          <a:p>
            <a:pPr>
              <a:spcBef>
                <a:spcPct val="50000"/>
              </a:spcBef>
            </a:pPr>
            <a:r>
              <a:rPr lang="en-US" dirty="0">
                <a:latin typeface="Calibri" panose="020F0502020204030204" pitchFamily="34" charset="0"/>
                <a:cs typeface="Calibri" panose="020F0502020204030204" pitchFamily="34" charset="0"/>
              </a:rPr>
              <a:t>James </a:t>
            </a:r>
            <a:r>
              <a:rPr lang="en-US" dirty="0" err="1">
                <a:latin typeface="Calibri" panose="020F0502020204030204" pitchFamily="34" charset="0"/>
                <a:cs typeface="Calibri" panose="020F0502020204030204" pitchFamily="34" charset="0"/>
              </a:rPr>
              <a:t>Hirsen</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The Coming Collision</a:t>
            </a:r>
            <a:r>
              <a:rPr lang="en-US" dirty="0">
                <a:latin typeface="Calibri" panose="020F0502020204030204" pitchFamily="34" charset="0"/>
                <a:cs typeface="Calibri" panose="020F0502020204030204" pitchFamily="34" charset="0"/>
              </a:rPr>
              <a:t>, 155-63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43100" y="152400"/>
            <a:ext cx="5257800" cy="11430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Stage Setting Events</a:t>
            </a:r>
          </a:p>
        </p:txBody>
      </p:sp>
      <p:sp>
        <p:nvSpPr>
          <p:cNvPr id="35843" name="Rectangle 3"/>
          <p:cNvSpPr>
            <a:spLocks noGrp="1" noChangeArrowheads="1"/>
          </p:cNvSpPr>
          <p:nvPr>
            <p:ph type="body" idx="1"/>
          </p:nvPr>
        </p:nvSpPr>
        <p:spPr>
          <a:xfrm>
            <a:off x="457200" y="1295400"/>
            <a:ext cx="8382000" cy="4419600"/>
          </a:xfrm>
        </p:spPr>
        <p:txBody>
          <a:bodyPr/>
          <a:lstStyle/>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Elite thinking</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Educational system</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Global management by crisis</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Marginalization of the US Constitution</a:t>
            </a:r>
          </a:p>
          <a:p>
            <a:pPr marL="571500" indent="-571500" eaLnBrk="1" hangingPunct="1">
              <a:spcBef>
                <a:spcPct val="0"/>
              </a:spcBef>
              <a:spcAft>
                <a:spcPts val="2400"/>
              </a:spcAft>
              <a:buSzPct val="100000"/>
              <a:buAutoNum type="romanUcPeriod"/>
            </a:pPr>
            <a:r>
              <a:rPr lang="en-US" altLang="en-US" dirty="0">
                <a:latin typeface="Calibri" panose="020F0502020204030204" pitchFamily="34" charset="0"/>
                <a:cs typeface="Calibri" panose="020F0502020204030204" pitchFamily="34" charset="0"/>
              </a:rPr>
              <a:t>International Criminal Court</a:t>
            </a:r>
          </a:p>
          <a:p>
            <a:pPr marL="571500" indent="-571500" eaLnBrk="1" hangingPunct="1">
              <a:spcBef>
                <a:spcPct val="0"/>
              </a:spcBef>
              <a:spcAft>
                <a:spcPts val="2400"/>
              </a:spcAft>
              <a:buSzPct val="100000"/>
              <a:buAutoNum type="romanUcPeriod"/>
            </a:pPr>
            <a:r>
              <a:rPr lang="en-US" altLang="en-US" b="1" u="sng" dirty="0">
                <a:solidFill>
                  <a:srgbClr val="FFFFCC"/>
                </a:solidFill>
                <a:latin typeface="Calibri" panose="020F0502020204030204" pitchFamily="34" charset="0"/>
              </a:rPr>
              <a:t>Regionalism as a Prerequisite for Globalism</a:t>
            </a:r>
          </a:p>
        </p:txBody>
      </p:sp>
    </p:spTree>
    <p:extLst>
      <p:ext uri="{BB962C8B-B14F-4D97-AF65-F5344CB8AC3E}">
        <p14:creationId xmlns:p14="http://schemas.microsoft.com/office/powerpoint/2010/main" val="3621730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2971800" y="381000"/>
            <a:ext cx="3200400" cy="762000"/>
          </a:xfrm>
        </p:spPr>
        <p:txBody>
          <a:bodyPr/>
          <a:lstStyle/>
          <a:p>
            <a:pPr algn="ctr" eaLnBrk="1" hangingPunct="1"/>
            <a:r>
              <a:rPr lang="en-US" kern="1200" dirty="0">
                <a:solidFill>
                  <a:srgbClr val="00FFFF"/>
                </a:solidFill>
                <a:latin typeface="Calibri" panose="020F0502020204030204" pitchFamily="34" charset="0"/>
              </a:rPr>
              <a:t>Regionalism</a:t>
            </a:r>
          </a:p>
        </p:txBody>
      </p:sp>
      <p:sp>
        <p:nvSpPr>
          <p:cNvPr id="68612" name="Rectangle 3"/>
          <p:cNvSpPr>
            <a:spLocks noGrp="1" noChangeArrowheads="1"/>
          </p:cNvSpPr>
          <p:nvPr>
            <p:ph type="body" idx="1"/>
          </p:nvPr>
        </p:nvSpPr>
        <p:spPr>
          <a:xfrm>
            <a:off x="228600" y="3048000"/>
            <a:ext cx="4724400" cy="728876"/>
          </a:xfrm>
        </p:spPr>
        <p:txBody>
          <a:bodyPr/>
          <a:lstStyle/>
          <a:p>
            <a:pPr eaLnBrk="1" hangingPunct="1">
              <a:spcBef>
                <a:spcPts val="0"/>
              </a:spcBef>
              <a:spcAft>
                <a:spcPts val="2400"/>
              </a:spcAft>
              <a:buFont typeface="Wingdings" pitchFamily="2" charset="2"/>
              <a:buNone/>
            </a:pPr>
            <a:r>
              <a:rPr lang="en-US" sz="3200" dirty="0">
                <a:latin typeface="Calibri" panose="020F0502020204030204" pitchFamily="34" charset="0"/>
              </a:rPr>
              <a:t>European Common Market</a:t>
            </a:r>
          </a:p>
        </p:txBody>
      </p:sp>
      <p:pic>
        <p:nvPicPr>
          <p:cNvPr id="68613" name="Picture 6" descr="https://encrypted-tbn0.gstatic.com/images?q=tbn:ANd9GcQ2oWOH2zw4spYoPMBd_E5oop5GGSJAD8al0qCmuT9yk4emIooCTQ"/>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1571228"/>
            <a:ext cx="3562349" cy="4981972"/>
          </a:xfrm>
          <a:prstGeom prst="rect">
            <a:avLst/>
          </a:prstGeom>
          <a:noFill/>
          <a:ln w="9525">
            <a:noFill/>
            <a:miter lim="800000"/>
            <a:headEnd/>
            <a:tailEnd/>
          </a:ln>
        </p:spPr>
      </p:pic>
      <p:pic>
        <p:nvPicPr>
          <p:cNvPr id="1026" name="Picture 2" descr="http://tryzens.com/cms/wp-content/uploads/2015/07/EU-flag-bag_350x300p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0814" y="2019300"/>
            <a:ext cx="783771"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565767" y="5715000"/>
            <a:ext cx="3973866"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2400"/>
              </a:spcAft>
              <a:buFont typeface="Wingdings" panose="05000000000000000000" pitchFamily="2" charset="2"/>
              <a:buNone/>
            </a:pPr>
            <a:r>
              <a:rPr lang="en-US" kern="0" dirty="0">
                <a:latin typeface="Calibri" panose="020F0502020204030204" pitchFamily="34" charset="0"/>
              </a:rPr>
              <a:t>North American Union</a:t>
            </a:r>
          </a:p>
        </p:txBody>
      </p:sp>
      <p:pic>
        <p:nvPicPr>
          <p:cNvPr id="1028" name="Picture 4" descr="http://fusionlacedillusions.com/wp-content/uploads/2016/06/north-american-un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9974" y="4450663"/>
            <a:ext cx="162282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xfrm>
            <a:off x="0" y="152400"/>
            <a:ext cx="9144000" cy="1371600"/>
          </a:xfrm>
        </p:spPr>
        <p:txBody>
          <a:bodyPr/>
          <a:lstStyle/>
          <a:p>
            <a:pPr algn="ctr">
              <a:lnSpc>
                <a:spcPct val="100000"/>
              </a:lnSpc>
            </a:pPr>
            <a:r>
              <a:rPr lang="en-US" altLang="en-US" sz="3600" dirty="0">
                <a:latin typeface="Calibri" panose="020F0502020204030204" pitchFamily="34" charset="0"/>
              </a:rPr>
              <a:t>Regionalism as a Steeping </a:t>
            </a:r>
            <a:br>
              <a:rPr lang="en-US" altLang="en-US" sz="3600" dirty="0">
                <a:latin typeface="Calibri" panose="020F0502020204030204" pitchFamily="34" charset="0"/>
              </a:rPr>
            </a:br>
            <a:r>
              <a:rPr lang="en-US" altLang="en-US" sz="3600" dirty="0">
                <a:latin typeface="Calibri" panose="020F0502020204030204" pitchFamily="34" charset="0"/>
              </a:rPr>
              <a:t>Stone into Globalism</a:t>
            </a:r>
            <a:endParaRPr lang="en-US" altLang="en-US" sz="3600" b="0" dirty="0">
              <a:latin typeface="Calibri" panose="020F0502020204030204" pitchFamily="34" charset="0"/>
            </a:endParaRPr>
          </a:p>
        </p:txBody>
      </p:sp>
      <p:sp>
        <p:nvSpPr>
          <p:cNvPr id="66563" name="Rectangle 7"/>
          <p:cNvSpPr>
            <a:spLocks noChangeArrowheads="1"/>
          </p:cNvSpPr>
          <p:nvPr/>
        </p:nvSpPr>
        <p:spPr bwMode="auto">
          <a:xfrm>
            <a:off x="3200400" y="1718370"/>
            <a:ext cx="5791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sz="3200" dirty="0">
                <a:latin typeface="Calibri" panose="020F0502020204030204" pitchFamily="34" charset="0"/>
              </a:rPr>
              <a:t>"The sovereign nations of the past can no longer solve the problems of the present; they cannot ensure their own progress or control their own future… And </a:t>
            </a:r>
            <a:r>
              <a:rPr lang="en-US" sz="3200" b="1" u="sng" dirty="0">
                <a:solidFill>
                  <a:srgbClr val="FFFFCC"/>
                </a:solidFill>
                <a:effectLst>
                  <a:outerShdw blurRad="38100" dist="38100" dir="2700000" algn="tl">
                    <a:srgbClr val="000000"/>
                  </a:outerShdw>
                </a:effectLst>
                <a:latin typeface="Calibri" panose="020F0502020204030204" pitchFamily="34" charset="0"/>
                <a:cs typeface="+mn-cs"/>
              </a:rPr>
              <a:t>the European community itself is only a stage on the way to the organized world of tomorrow</a:t>
            </a:r>
            <a:r>
              <a:rPr lang="en-US" sz="3200" dirty="0">
                <a:latin typeface="Calibri" panose="020F0502020204030204" pitchFamily="34" charset="0"/>
              </a:rPr>
              <a:t>."</a:t>
            </a:r>
            <a:endParaRPr lang="en-US" altLang="en-US" sz="3200" dirty="0">
              <a:latin typeface="Calibri" panose="020F0502020204030204" pitchFamily="34" charset="0"/>
            </a:endParaRPr>
          </a:p>
        </p:txBody>
      </p:sp>
      <p:sp>
        <p:nvSpPr>
          <p:cNvPr id="66564" name="TextBox 10"/>
          <p:cNvSpPr txBox="1">
            <a:spLocks noChangeArrowheads="1"/>
          </p:cNvSpPr>
          <p:nvPr/>
        </p:nvSpPr>
        <p:spPr bwMode="auto">
          <a:xfrm>
            <a:off x="1028700" y="6167438"/>
            <a:ext cx="708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sz="2000" dirty="0"/>
              <a:t>Jean Monet, </a:t>
            </a:r>
            <a:r>
              <a:rPr lang="en-US" sz="2000" i="1" dirty="0"/>
              <a:t>Memoirs</a:t>
            </a:r>
            <a:r>
              <a:rPr lang="en-US" sz="2000" dirty="0"/>
              <a:t> (New York: Doubleday, 1978), 524.</a:t>
            </a:r>
            <a:endParaRPr lang="en-US" altLang="en-US" sz="2000" dirty="0">
              <a:latin typeface="Calibri" panose="020F0502020204030204" pitchFamily="34" charset="0"/>
            </a:endParaRPr>
          </a:p>
        </p:txBody>
      </p:sp>
      <p:pic>
        <p:nvPicPr>
          <p:cNvPr id="2050" name="Picture 2" descr="http://aa61a0da3a709a1480b1-9c0895f07c3474f6636f95b6bf3db172.r70.cf1.rackcdn.com/content/%7E/media/Research/Files/essays/monnets_brandy/images/1044069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828800"/>
            <a:ext cx="2717349" cy="1981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457200" y="1600200"/>
            <a:ext cx="8458200" cy="4495800"/>
          </a:xfrm>
        </p:spPr>
        <p:txBody>
          <a:bodyPr/>
          <a:lstStyle/>
          <a:p>
            <a:pPr marL="573088" indent="-573088" eaLnBrk="1" hangingPunct="1">
              <a:spcBef>
                <a:spcPts val="1200"/>
              </a:spcBef>
              <a:spcAft>
                <a:spcPts val="1200"/>
              </a:spcAft>
              <a:buSzPct val="100000"/>
              <a:buAutoNum type="romanUcPeriod"/>
            </a:pPr>
            <a:r>
              <a:rPr lang="en-US" altLang="en-US" dirty="0">
                <a:latin typeface="Calibri" panose="020F0502020204030204" pitchFamily="34" charset="0"/>
                <a:cs typeface="Calibri" panose="020F0502020204030204" pitchFamily="34" charset="0"/>
              </a:rPr>
              <a:t>The Divine Perspective on Globalism</a:t>
            </a:r>
          </a:p>
          <a:p>
            <a:pPr marL="573088" indent="-573088" eaLnBrk="1" hangingPunct="1">
              <a:spcBef>
                <a:spcPts val="1200"/>
              </a:spcBef>
              <a:spcAft>
                <a:spcPts val="1200"/>
              </a:spcAft>
              <a:buSzPct val="100000"/>
              <a:buAutoNum type="romanUcPeriod"/>
            </a:pPr>
            <a:r>
              <a:rPr lang="en-US" altLang="en-US" dirty="0">
                <a:latin typeface="Calibri" panose="020F0502020204030204" pitchFamily="34" charset="0"/>
                <a:cs typeface="Calibri" panose="020F0502020204030204" pitchFamily="34" charset="0"/>
              </a:rPr>
              <a:t>Satan’s Goal of Instituting Globalism</a:t>
            </a:r>
          </a:p>
          <a:p>
            <a:pPr marL="573088" indent="-573088" eaLnBrk="1" hangingPunct="1">
              <a:spcBef>
                <a:spcPts val="1200"/>
              </a:spcBef>
              <a:spcAft>
                <a:spcPts val="1200"/>
              </a:spcAft>
              <a:buSzPct val="100000"/>
              <a:buAutoNum type="romanUcPeriod"/>
            </a:pPr>
            <a:r>
              <a:rPr lang="en-US" altLang="en-US" dirty="0">
                <a:latin typeface="Calibri" panose="020F0502020204030204" pitchFamily="34" charset="0"/>
                <a:cs typeface="Calibri" panose="020F0502020204030204" pitchFamily="34" charset="0"/>
              </a:rPr>
              <a:t>Stage Setting Events</a:t>
            </a:r>
          </a:p>
          <a:p>
            <a:pPr marL="573088" indent="-573088" eaLnBrk="1" hangingPunct="1">
              <a:spcBef>
                <a:spcPts val="1200"/>
              </a:spcBef>
              <a:spcAft>
                <a:spcPts val="1200"/>
              </a:spcAft>
              <a:buSzPct val="100000"/>
              <a:buAutoNum type="romanUcPeriod"/>
            </a:pPr>
            <a:r>
              <a:rPr lang="en-US" altLang="en-US" b="1" u="sng" kern="1200" dirty="0">
                <a:solidFill>
                  <a:srgbClr val="FFFFCC"/>
                </a:solidFill>
                <a:latin typeface="Calibri" panose="020F0502020204030204" pitchFamily="34" charset="0"/>
              </a:rPr>
              <a:t>Impact on voting</a:t>
            </a:r>
          </a:p>
          <a:p>
            <a:pPr marL="573088" indent="-573088" eaLnBrk="1" hangingPunct="1">
              <a:spcBef>
                <a:spcPts val="1200"/>
              </a:spcBef>
              <a:spcAft>
                <a:spcPts val="1200"/>
              </a:spcAft>
              <a:buSzPct val="100000"/>
              <a:buAutoNum type="romanUcPeriod"/>
            </a:pPr>
            <a:r>
              <a:rPr lang="en-US" altLang="en-US" dirty="0">
                <a:latin typeface="Calibri" panose="020F0502020204030204" pitchFamily="34" charset="0"/>
                <a:cs typeface="Calibri" panose="020F0502020204030204" pitchFamily="34" charset="0"/>
              </a:rPr>
              <a:t>The Good News</a:t>
            </a:r>
          </a:p>
        </p:txBody>
      </p:sp>
    </p:spTree>
    <p:extLst>
      <p:ext uri="{BB962C8B-B14F-4D97-AF65-F5344CB8AC3E}">
        <p14:creationId xmlns:p14="http://schemas.microsoft.com/office/powerpoint/2010/main" val="1607545766"/>
      </p:ext>
    </p:extLst>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xfrm>
            <a:off x="1409700" y="228600"/>
            <a:ext cx="6972300" cy="1066800"/>
          </a:xfrm>
        </p:spPr>
        <p:txBody>
          <a:bodyPr/>
          <a:lstStyle/>
          <a:p>
            <a:pPr algn="ctr" eaLnBrk="1" hangingPunct="1"/>
            <a:r>
              <a:rPr lang="en-US" sz="2800" b="0" dirty="0">
                <a:solidFill>
                  <a:srgbClr val="00FFFF"/>
                </a:solidFill>
                <a:latin typeface="Calibri" panose="020F0502020204030204" pitchFamily="34" charset="0"/>
              </a:rPr>
              <a:t>March 7, 2013—Question for Defense Secretary Leon Panetta from Sen. Jeff Sessions at a Senate Armed Services Committee.</a:t>
            </a:r>
          </a:p>
        </p:txBody>
      </p:sp>
      <p:sp>
        <p:nvSpPr>
          <p:cNvPr id="26627" name="Rectangle 7"/>
          <p:cNvSpPr>
            <a:spLocks noGrp="1" noChangeArrowheads="1"/>
          </p:cNvSpPr>
          <p:nvPr>
            <p:ph type="body" idx="1"/>
          </p:nvPr>
        </p:nvSpPr>
        <p:spPr>
          <a:xfrm>
            <a:off x="190500" y="1591101"/>
            <a:ext cx="8763000" cy="5038299"/>
          </a:xfrm>
        </p:spPr>
        <p:txBody>
          <a:bodyPr/>
          <a:lstStyle/>
          <a:p>
            <a:pPr marL="0" indent="0" algn="just" eaLnBrk="1" hangingPunct="1">
              <a:spcBef>
                <a:spcPts val="600"/>
              </a:spcBef>
              <a:spcAft>
                <a:spcPts val="600"/>
              </a:spcAft>
              <a:buFont typeface="Wingdings" pitchFamily="2" charset="2"/>
              <a:buNone/>
            </a:pPr>
            <a:r>
              <a:rPr lang="en-US" sz="2800" b="1" u="sng" kern="1200" dirty="0">
                <a:solidFill>
                  <a:srgbClr val="FFFFCC"/>
                </a:solidFill>
                <a:latin typeface="Calibri" panose="020F0502020204030204" pitchFamily="34" charset="0"/>
              </a:rPr>
              <a:t>Sessions</a:t>
            </a:r>
            <a:r>
              <a:rPr lang="en-US" sz="2800" dirty="0">
                <a:latin typeface="Calibri" panose="020F0502020204030204" pitchFamily="34" charset="0"/>
              </a:rPr>
              <a:t> asked </a:t>
            </a:r>
            <a:r>
              <a:rPr lang="en-US" sz="2800" b="1" u="sng" kern="1200" dirty="0">
                <a:solidFill>
                  <a:srgbClr val="FFFFCC"/>
                </a:solidFill>
                <a:latin typeface="Calibri" panose="020F0502020204030204" pitchFamily="34" charset="0"/>
              </a:rPr>
              <a:t>Panetta</a:t>
            </a:r>
            <a:r>
              <a:rPr lang="en-US" sz="2800" dirty="0">
                <a:latin typeface="Calibri" panose="020F0502020204030204" pitchFamily="34" charset="0"/>
              </a:rPr>
              <a:t> if he could "initiate a no-fly zone in Syria” without Congressional approval</a:t>
            </a:r>
            <a:r>
              <a:rPr lang="en-US" sz="2800" b="1" dirty="0">
                <a:latin typeface="Calibri" panose="020F0502020204030204" pitchFamily="34" charset="0"/>
              </a:rPr>
              <a:t>. </a:t>
            </a:r>
            <a:r>
              <a:rPr lang="en-US" sz="2800" dirty="0">
                <a:latin typeface="Calibri" panose="020F0502020204030204" pitchFamily="34" charset="0"/>
              </a:rPr>
              <a:t>"Again, our goal would be to seek international permission and we would ...come to the Congress and inform you and determine how best to approach this, whether or not we would want to get permission from the Congress…," </a:t>
            </a:r>
            <a:r>
              <a:rPr lang="en-US" sz="2800" b="1" u="sng" kern="1200" dirty="0">
                <a:solidFill>
                  <a:srgbClr val="FFFFCC"/>
                </a:solidFill>
                <a:latin typeface="Calibri" panose="020F0502020204030204" pitchFamily="34" charset="0"/>
              </a:rPr>
              <a:t>Panetta</a:t>
            </a:r>
            <a:r>
              <a:rPr lang="en-US" sz="2800" dirty="0">
                <a:latin typeface="Calibri" panose="020F0502020204030204" pitchFamily="34" charset="0"/>
              </a:rPr>
              <a:t> said. </a:t>
            </a:r>
          </a:p>
          <a:p>
            <a:pPr marL="0" indent="0" algn="just" eaLnBrk="1" hangingPunct="1">
              <a:spcBef>
                <a:spcPts val="600"/>
              </a:spcBef>
              <a:spcAft>
                <a:spcPts val="600"/>
              </a:spcAft>
              <a:buFont typeface="Wingdings" pitchFamily="2" charset="2"/>
              <a:buNone/>
            </a:pPr>
            <a:r>
              <a:rPr lang="en-US" sz="2800" dirty="0">
                <a:latin typeface="Calibri" panose="020F0502020204030204" pitchFamily="34" charset="0"/>
              </a:rPr>
              <a:t>"I'm almost breathless about that," </a:t>
            </a:r>
            <a:r>
              <a:rPr lang="en-US" sz="2800" b="1" u="sng" kern="1200" dirty="0">
                <a:solidFill>
                  <a:srgbClr val="FFFFCC"/>
                </a:solidFill>
                <a:latin typeface="Calibri" panose="020F0502020204030204" pitchFamily="34" charset="0"/>
              </a:rPr>
              <a:t>Sessions</a:t>
            </a:r>
            <a:r>
              <a:rPr lang="en-US" sz="2800" dirty="0">
                <a:latin typeface="Calibri" panose="020F0502020204030204" pitchFamily="34" charset="0"/>
              </a:rPr>
              <a:t> responded. "What I heard you say is, we're going to seek international approval and then we'll come and tell the Congress what we might do and we might seek Congressional approval."</a:t>
            </a:r>
            <a:endParaRPr lang="en-US" sz="2800" i="1" dirty="0">
              <a:latin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219501"/>
            <a:ext cx="1004456"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body" idx="1"/>
          </p:nvPr>
        </p:nvSpPr>
        <p:spPr>
          <a:xfrm>
            <a:off x="76200" y="1600200"/>
            <a:ext cx="9067800" cy="5257800"/>
          </a:xfrm>
        </p:spPr>
        <p:txBody>
          <a:bodyPr/>
          <a:lstStyle/>
          <a:p>
            <a:pPr marL="0" indent="0" algn="just" eaLnBrk="1" hangingPunct="1">
              <a:buFont typeface="Wingdings" pitchFamily="2" charset="2"/>
              <a:buNone/>
            </a:pPr>
            <a:r>
              <a:rPr lang="en-US" sz="2800" b="1" u="sng" kern="1200" dirty="0">
                <a:solidFill>
                  <a:srgbClr val="FFFFCC"/>
                </a:solidFill>
                <a:latin typeface="Calibri" panose="020F0502020204030204" pitchFamily="34" charset="0"/>
              </a:rPr>
              <a:t>Panetta</a:t>
            </a:r>
            <a:r>
              <a:rPr lang="en-US" sz="2800" dirty="0">
                <a:latin typeface="Calibri" panose="020F0502020204030204" pitchFamily="34" charset="0"/>
              </a:rPr>
              <a:t> explained that if U.S. forces are working as part of an international coalition, then the administration would want "to get the appropriate permissions," which he said is something "all of these countries would want." </a:t>
            </a:r>
          </a:p>
          <a:p>
            <a:pPr marL="0" indent="0" algn="just" eaLnBrk="1" hangingPunct="1">
              <a:buFont typeface="Wingdings" pitchFamily="2" charset="2"/>
              <a:buNone/>
            </a:pPr>
            <a:r>
              <a:rPr lang="en-US" sz="2800" b="1" u="sng" kern="1200" dirty="0">
                <a:solidFill>
                  <a:srgbClr val="FFFFCC"/>
                </a:solidFill>
                <a:latin typeface="Calibri" panose="020F0502020204030204" pitchFamily="34" charset="0"/>
              </a:rPr>
              <a:t>Sessions</a:t>
            </a:r>
            <a:r>
              <a:rPr lang="en-US" sz="2800" dirty="0">
                <a:latin typeface="Calibri" panose="020F0502020204030204" pitchFamily="34" charset="0"/>
              </a:rPr>
              <a:t> pressed the issue and asked "what entity" the administration would seek permission from. </a:t>
            </a:r>
            <a:r>
              <a:rPr lang="en-US" sz="2800" b="1" u="sng" kern="1200" dirty="0">
                <a:solidFill>
                  <a:srgbClr val="FFFFCC"/>
                </a:solidFill>
                <a:latin typeface="Calibri" panose="020F0502020204030204" pitchFamily="34" charset="0"/>
              </a:rPr>
              <a:t>Sessions</a:t>
            </a:r>
            <a:r>
              <a:rPr lang="en-US" sz="2800" dirty="0">
                <a:latin typeface="Calibri" panose="020F0502020204030204" pitchFamily="34" charset="0"/>
              </a:rPr>
              <a:t> said he was all in favor of international support, but added that he was "baffled by the idea that somehow, an international assembly" would provide a legal basis for the deployment of the U.S. military. </a:t>
            </a:r>
            <a:r>
              <a:rPr lang="en-US" sz="2800" b="1" u="sng" kern="1200" dirty="0">
                <a:solidFill>
                  <a:srgbClr val="FFFFCC"/>
                </a:solidFill>
                <a:latin typeface="Calibri" panose="020F0502020204030204" pitchFamily="34" charset="0"/>
              </a:rPr>
              <a:t>Sessions</a:t>
            </a:r>
            <a:r>
              <a:rPr lang="en-US" sz="2800" dirty="0">
                <a:latin typeface="Calibri" panose="020F0502020204030204" pitchFamily="34" charset="0"/>
              </a:rPr>
              <a:t> responded that international bodies "provide no legal authority" to deploy U.S. military into combat operations.</a:t>
            </a:r>
            <a:endParaRPr lang="en-US" sz="2800" i="1" dirty="0">
              <a:latin typeface="Calibri" panose="020F0502020204030204" pitchFamily="34" charset="0"/>
            </a:endParaRPr>
          </a:p>
        </p:txBody>
      </p:sp>
      <p:sp>
        <p:nvSpPr>
          <p:cNvPr id="6" name="Rectangle 6"/>
          <p:cNvSpPr>
            <a:spLocks noGrp="1" noChangeArrowheads="1"/>
          </p:cNvSpPr>
          <p:nvPr>
            <p:ph type="title"/>
          </p:nvPr>
        </p:nvSpPr>
        <p:spPr>
          <a:xfrm>
            <a:off x="1409700" y="228600"/>
            <a:ext cx="6972300" cy="1066800"/>
          </a:xfrm>
        </p:spPr>
        <p:txBody>
          <a:bodyPr/>
          <a:lstStyle/>
          <a:p>
            <a:pPr algn="ctr" eaLnBrk="1" hangingPunct="1"/>
            <a:r>
              <a:rPr lang="en-US" sz="2800" b="0" dirty="0">
                <a:solidFill>
                  <a:srgbClr val="00FFFF"/>
                </a:solidFill>
                <a:latin typeface="Calibri" panose="020F0502020204030204" pitchFamily="34" charset="0"/>
              </a:rPr>
              <a:t>March 7, 2013—Question for Defense Secretary Leon Panetta from Sen. Jeff Sessions at a Senate Armed Services Committee.</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219501"/>
            <a:ext cx="1004456"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457200" y="1600200"/>
            <a:ext cx="8458200" cy="44958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Perspective on Globalism</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Satan’s Goal of Instituting Globalism</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Stage Setting Events</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Impact on voting</a:t>
            </a:r>
          </a:p>
          <a:p>
            <a:pPr marL="573088" indent="-573088" eaLnBrk="1" hangingPunct="1">
              <a:spcBef>
                <a:spcPts val="1200"/>
              </a:spcBef>
              <a:spcAft>
                <a:spcPts val="1200"/>
              </a:spcAft>
              <a:buSzPct val="100000"/>
              <a:buAutoNum type="romanUcPeriod"/>
            </a:pPr>
            <a:r>
              <a:rPr lang="en-US" altLang="en-US" sz="3600" b="1" u="sng" kern="1200" dirty="0">
                <a:solidFill>
                  <a:srgbClr val="FFFFCC"/>
                </a:solidFill>
                <a:latin typeface="Calibri" panose="020F0502020204030204" pitchFamily="34" charset="0"/>
              </a:rPr>
              <a:t>The Good News</a:t>
            </a:r>
          </a:p>
        </p:txBody>
      </p:sp>
    </p:spTree>
    <p:extLst>
      <p:ext uri="{BB962C8B-B14F-4D97-AF65-F5344CB8AC3E}">
        <p14:creationId xmlns:p14="http://schemas.microsoft.com/office/powerpoint/2010/main" val="2736440417"/>
      </p:ext>
    </p:extLst>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1484" y="990600"/>
            <a:ext cx="4441032" cy="56388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62" name="Rectangle 1027"/>
          <p:cNvSpPr>
            <a:spLocks noGrp="1" noChangeArrowheads="1"/>
          </p:cNvSpPr>
          <p:nvPr>
            <p:ph type="title" idx="4294967295"/>
          </p:nvPr>
        </p:nvSpPr>
        <p:spPr>
          <a:xfrm>
            <a:off x="2743200" y="228600"/>
            <a:ext cx="3657600" cy="609600"/>
          </a:xfrm>
        </p:spPr>
        <p:txBody>
          <a:bodyPr/>
          <a:lstStyle/>
          <a:p>
            <a:pPr algn="ctr"/>
            <a:r>
              <a:rPr lang="en-US" sz="4000" dirty="0">
                <a:latin typeface="Calibri" panose="020F0502020204030204" pitchFamily="34" charset="0"/>
              </a:rPr>
              <a:t>Statue &amp; Stone</a:t>
            </a:r>
          </a:p>
        </p:txBody>
      </p:sp>
    </p:spTree>
    <p:extLst>
      <p:ext uri="{BB962C8B-B14F-4D97-AF65-F5344CB8AC3E}">
        <p14:creationId xmlns:p14="http://schemas.microsoft.com/office/powerpoint/2010/main" val="305097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 Desktop\Pictures\Gabe's images\!cid_54FE5D56-5585-4346-AE17-689F0EEA3D4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8152" y="152400"/>
            <a:ext cx="4267696" cy="659475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0"/>
            <a:ext cx="9144000" cy="1143000"/>
          </a:xfrm>
        </p:spPr>
        <p:txBody>
          <a:bodyPr/>
          <a:lstStyle/>
          <a:p>
            <a:pPr algn="ctr" eaLnBrk="1" hangingPunct="1"/>
            <a:r>
              <a:rPr lang="en-US" sz="3600" dirty="0">
                <a:latin typeface="Calibri" panose="020F0502020204030204" pitchFamily="34" charset="0"/>
                <a:cs typeface="Calibri" panose="020F0502020204030204" pitchFamily="34" charset="0"/>
              </a:rPr>
              <a:t>OT PROPHETS DESCRIBE THE KINGDOM</a:t>
            </a:r>
          </a:p>
        </p:txBody>
      </p:sp>
      <p:sp>
        <p:nvSpPr>
          <p:cNvPr id="98307" name="Rectangle 3"/>
          <p:cNvSpPr>
            <a:spLocks noGrp="1" noChangeArrowheads="1"/>
          </p:cNvSpPr>
          <p:nvPr>
            <p:ph type="body" sz="half" idx="2"/>
          </p:nvPr>
        </p:nvSpPr>
        <p:spPr>
          <a:xfrm>
            <a:off x="3429000" y="1295400"/>
            <a:ext cx="5334000" cy="4876800"/>
          </a:xfrm>
        </p:spPr>
        <p:txBody>
          <a:bodyPr/>
          <a:lstStyle/>
          <a:p>
            <a:pPr eaLnBrk="1" hangingPunct="1"/>
            <a:r>
              <a:rPr lang="en-US" dirty="0">
                <a:latin typeface="Calibri" panose="020F0502020204030204" pitchFamily="34" charset="0"/>
                <a:cs typeface="Calibri" panose="020F0502020204030204" pitchFamily="34" charset="0"/>
              </a:rPr>
              <a:t>Kingdom Characteristics </a:t>
            </a:r>
          </a:p>
          <a:p>
            <a:pPr eaLnBrk="1" hangingPunct="1"/>
            <a:r>
              <a:rPr lang="en-US" dirty="0">
                <a:latin typeface="Calibri" panose="020F0502020204030204" pitchFamily="34" charset="0"/>
                <a:cs typeface="Calibri" panose="020F0502020204030204" pitchFamily="34" charset="0"/>
              </a:rPr>
              <a:t>Is. 2:1-4; 11:6-9</a:t>
            </a:r>
          </a:p>
          <a:p>
            <a:pPr marL="682625" lvl="1" indent="-341313" eaLnBrk="1" hangingPunct="1"/>
            <a:r>
              <a:rPr lang="en-US" sz="2800" dirty="0">
                <a:latin typeface="Calibri" panose="020F0502020204030204" pitchFamily="34" charset="0"/>
                <a:cs typeface="Calibri" panose="020F0502020204030204" pitchFamily="34" charset="0"/>
              </a:rPr>
              <a:t>Jerusalem = center of world spiritual and political authority</a:t>
            </a:r>
          </a:p>
          <a:p>
            <a:pPr marL="682625" lvl="1" indent="-341313" eaLnBrk="1" hangingPunct="1"/>
            <a:r>
              <a:rPr lang="en-US" sz="2800" dirty="0">
                <a:latin typeface="Calibri" panose="020F0502020204030204" pitchFamily="34" charset="0"/>
                <a:cs typeface="Calibri" panose="020F0502020204030204" pitchFamily="34" charset="0"/>
              </a:rPr>
              <a:t>Perfect justice</a:t>
            </a:r>
          </a:p>
          <a:p>
            <a:pPr marL="682625" lvl="1" indent="-341313" eaLnBrk="1" hangingPunct="1"/>
            <a:r>
              <a:rPr lang="en-US" sz="2800" dirty="0">
                <a:latin typeface="Calibri" panose="020F0502020204030204" pitchFamily="34" charset="0"/>
                <a:cs typeface="Calibri" panose="020F0502020204030204" pitchFamily="34" charset="0"/>
              </a:rPr>
              <a:t>World peace</a:t>
            </a:r>
          </a:p>
          <a:p>
            <a:pPr marL="682625" lvl="1" indent="-341313" eaLnBrk="1" hangingPunct="1"/>
            <a:r>
              <a:rPr lang="en-US" sz="2800" dirty="0">
                <a:latin typeface="Calibri" panose="020F0502020204030204" pitchFamily="34" charset="0"/>
                <a:cs typeface="Calibri" panose="020F0502020204030204" pitchFamily="34" charset="0"/>
              </a:rPr>
              <a:t>Peace in the animal kingdom</a:t>
            </a:r>
          </a:p>
          <a:p>
            <a:pPr marL="682625" lvl="1" indent="-341313" eaLnBrk="1" hangingPunct="1"/>
            <a:r>
              <a:rPr lang="en-US" sz="2800" dirty="0">
                <a:latin typeface="Calibri" panose="020F0502020204030204" pitchFamily="34" charset="0"/>
                <a:cs typeface="Calibri" panose="020F0502020204030204" pitchFamily="34" charset="0"/>
              </a:rPr>
              <a:t>Universal spiritual knowledge </a:t>
            </a:r>
          </a:p>
        </p:txBody>
      </p:sp>
      <p:pic>
        <p:nvPicPr>
          <p:cNvPr id="983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04800" y="1447800"/>
            <a:ext cx="2925763" cy="39624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val="3264058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val="1931394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val="3885924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10366</TotalTime>
  <Words>2585</Words>
  <Application>Microsoft Office PowerPoint</Application>
  <PresentationFormat>On-screen Show (4:3)</PresentationFormat>
  <Paragraphs>325</Paragraphs>
  <Slides>69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Times New Roman</vt:lpstr>
      <vt:lpstr>Wingdings</vt:lpstr>
      <vt:lpstr>Azure</vt:lpstr>
      <vt:lpstr>THE BIBLE AND VOTING Part 7</vt:lpstr>
      <vt:lpstr>PowerPoint Presentation</vt:lpstr>
      <vt:lpstr>The Bible and Voting</vt:lpstr>
      <vt:lpstr>The Bible and Voting</vt:lpstr>
      <vt:lpstr>PowerPoint Presentation</vt:lpstr>
      <vt:lpstr>The Bible and Voting</vt:lpstr>
      <vt:lpstr>PowerPoint Presentation</vt:lpstr>
      <vt:lpstr>The Bible and Voting</vt:lpstr>
      <vt:lpstr>PowerPoint Presentation</vt:lpstr>
      <vt:lpstr>PowerPoint Presentation</vt:lpstr>
      <vt:lpstr>Overview</vt:lpstr>
      <vt:lpstr>Overview</vt:lpstr>
      <vt:lpstr>PowerPoint Presentation</vt:lpstr>
      <vt:lpstr>PowerPoint Presentation</vt:lpstr>
      <vt:lpstr>PowerPoint Presentation</vt:lpstr>
      <vt:lpstr>PowerPoint Presentation</vt:lpstr>
      <vt:lpstr>PowerPoint Presentation</vt:lpstr>
      <vt:lpstr>Lord Acton</vt:lpstr>
      <vt:lpstr>God’s Doctrine of  Nations</vt:lpstr>
      <vt:lpstr>Overview</vt:lpstr>
      <vt:lpstr>Satan’s Goal of Globalism</vt:lpstr>
      <vt:lpstr>PowerPoint Presentation</vt:lpstr>
      <vt:lpstr>Overview</vt:lpstr>
      <vt:lpstr>Stage Setting Events</vt:lpstr>
      <vt:lpstr>Stage Setting Events</vt:lpstr>
      <vt:lpstr>John Lennon Song “Imagine”</vt:lpstr>
      <vt:lpstr>Henry Steele Commager cited in The New World Order, page 147</vt:lpstr>
      <vt:lpstr>Henry Steele Commager cited in The New World Order, page 147</vt:lpstr>
      <vt:lpstr>David Rockefeller cited in Memoirs, page 405.</vt:lpstr>
      <vt:lpstr>Stage Setting Events</vt:lpstr>
      <vt:lpstr>Humanist Manifesto II (1973)</vt:lpstr>
      <vt:lpstr>  Bill Ayers in a recent speech at the University of Oregon on the subject of Teaching and Organizing for “Social Justice”   </vt:lpstr>
      <vt:lpstr>Humanist Proselytizing</vt:lpstr>
      <vt:lpstr>PowerPoint Presentation</vt:lpstr>
      <vt:lpstr>A New Pledge of Allegiance?</vt:lpstr>
      <vt:lpstr>Stage Setting Events</vt:lpstr>
      <vt:lpstr>Management by Crisis</vt:lpstr>
      <vt:lpstr>UN Globalism Conferences</vt:lpstr>
      <vt:lpstr>UN Globalism Conferences</vt:lpstr>
      <vt:lpstr>Gaia Hypothesis</vt:lpstr>
      <vt:lpstr>Gaia Hypothesis</vt:lpstr>
      <vt:lpstr>Alphabet Soup?</vt:lpstr>
      <vt:lpstr>Stage Setting Events</vt:lpstr>
      <vt:lpstr>American Exceptionalism?</vt:lpstr>
      <vt:lpstr>American Exceptionalism?</vt:lpstr>
      <vt:lpstr>Thomas Jefferson</vt:lpstr>
      <vt:lpstr>A Flawed Document?</vt:lpstr>
      <vt:lpstr>An Unknowable Constitution?</vt:lpstr>
      <vt:lpstr>U.S. SUPREME COURT</vt:lpstr>
      <vt:lpstr>PowerPoint Presentation</vt:lpstr>
      <vt:lpstr>Stage Setting Events</vt:lpstr>
      <vt:lpstr>PowerPoint Presentation</vt:lpstr>
      <vt:lpstr>Founders’ Sources</vt:lpstr>
      <vt:lpstr>Calvin Coolidge</vt:lpstr>
      <vt:lpstr>Declaration of Independence</vt:lpstr>
      <vt:lpstr>Basic Rights Absent in ICC</vt:lpstr>
      <vt:lpstr>Stage Setting Events</vt:lpstr>
      <vt:lpstr>Regionalism</vt:lpstr>
      <vt:lpstr>Regionalism as a Steeping  Stone into Globalism</vt:lpstr>
      <vt:lpstr>Overview</vt:lpstr>
      <vt:lpstr>March 7, 2013—Question for Defense Secretary Leon Panetta from Sen. Jeff Sessions at a Senate Armed Services Committee.</vt:lpstr>
      <vt:lpstr>March 7, 2013—Question for Defense Secretary Leon Panetta from Sen. Jeff Sessions at a Senate Armed Services Committee.</vt:lpstr>
      <vt:lpstr>Overview</vt:lpstr>
      <vt:lpstr>Statue &amp; Stone</vt:lpstr>
      <vt:lpstr>PowerPoint Presentation</vt:lpstr>
      <vt:lpstr>OT PROPHETS DESCRIBE THE KINGDOM</vt:lpstr>
      <vt:lpstr>Conclusion</vt:lpstr>
      <vt:lpstr>The Bible and Voting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Jim McGowan</cp:lastModifiedBy>
  <cp:revision>1066</cp:revision>
  <cp:lastPrinted>2011-06-25T18:12:52Z</cp:lastPrinted>
  <dcterms:created xsi:type="dcterms:W3CDTF">2009-03-17T12:21:13Z</dcterms:created>
  <dcterms:modified xsi:type="dcterms:W3CDTF">2016-08-23T15:12:55Z</dcterms:modified>
</cp:coreProperties>
</file>