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791" r:id="rId2"/>
    <p:sldId id="792" r:id="rId3"/>
    <p:sldId id="793" r:id="rId4"/>
    <p:sldId id="795" r:id="rId5"/>
    <p:sldId id="796" r:id="rId6"/>
    <p:sldId id="797" r:id="rId7"/>
    <p:sldId id="798" r:id="rId8"/>
    <p:sldId id="799" r:id="rId9"/>
    <p:sldId id="805" r:id="rId10"/>
    <p:sldId id="818" r:id="rId11"/>
    <p:sldId id="806" r:id="rId12"/>
    <p:sldId id="823" r:id="rId13"/>
    <p:sldId id="824" r:id="rId14"/>
    <p:sldId id="808" r:id="rId15"/>
    <p:sldId id="825" r:id="rId16"/>
    <p:sldId id="835" r:id="rId17"/>
    <p:sldId id="826" r:id="rId18"/>
    <p:sldId id="827" r:id="rId19"/>
    <p:sldId id="828" r:id="rId20"/>
    <p:sldId id="820" r:id="rId21"/>
    <p:sldId id="829" r:id="rId22"/>
    <p:sldId id="830" r:id="rId23"/>
    <p:sldId id="831" r:id="rId24"/>
    <p:sldId id="832" r:id="rId25"/>
    <p:sldId id="822" r:id="rId26"/>
    <p:sldId id="833" r:id="rId27"/>
    <p:sldId id="661" r:id="rId28"/>
    <p:sldId id="834" r:id="rId2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99FF"/>
    <a:srgbClr val="66FF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309" autoAdjust="0"/>
  </p:normalViewPr>
  <p:slideViewPr>
    <p:cSldViewPr snapToGrid="0">
      <p:cViewPr varScale="1">
        <p:scale>
          <a:sx n="80" d="100"/>
          <a:sy n="80" d="100"/>
        </p:scale>
        <p:origin x="1032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r>
              <a:rPr lang="en-US"/>
              <a:t>Dr. Andy Woods - Soteriology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E78D141F-99F3-4835-A0AF-B05F77794DD5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/>
              <a:t>Sugar Land Bible Church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F4AC4ED8-28FA-4E09-BFBE-27FC893FBB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26526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r>
              <a:rPr lang="en-US"/>
              <a:t>Dr. Andy Woods - Soteriology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890A1E49-7911-446F-8B3D-BE0176067052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/>
              <a:t>Sugar Land Bible Church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685F063A-EE40-4242-B79D-A02668FB93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2649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76" indent="-30776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1042" indent="-2462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23458" indent="-2462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15876" indent="-2462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08293" indent="-2462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709" indent="-2462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93126" indent="-2462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85543" indent="-2462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66529">
              <a:defRPr/>
            </a:pPr>
            <a:fld id="{6EFDF370-5B17-48A8-9185-C4FE029F2F51}" type="slidenum">
              <a:rPr lang="en-US" altLang="en-US" sz="1900" kern="0">
                <a:latin typeface="Calibri" panose="020F0502020204030204" pitchFamily="34" charset="0"/>
              </a:rPr>
              <a:pPr defTabSz="966529">
                <a:defRPr/>
              </a:pPr>
              <a:t>1</a:t>
            </a:fld>
            <a:endParaRPr lang="en-US" altLang="en-US" sz="1900" kern="0" dirty="0">
              <a:latin typeface="Calibri" panose="020F050202020403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66529">
              <a:defRPr/>
            </a:pPr>
            <a:r>
              <a:rPr lang="en-US" sz="1900" kern="0" dirty="0">
                <a:solidFill>
                  <a:sysClr val="windowText" lastClr="000000"/>
                </a:solidFill>
              </a:rPr>
              <a:t>Sugar Land Bible Church</a:t>
            </a: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defTabSz="966529">
              <a:defRPr/>
            </a:pPr>
            <a:r>
              <a:rPr lang="en-US" sz="1900" kern="0" dirty="0">
                <a:solidFill>
                  <a:sysClr val="windowText" lastClr="000000"/>
                </a:solidFill>
              </a:rPr>
              <a:t>Dr. Andy Woods - Soteriology</a:t>
            </a:r>
          </a:p>
        </p:txBody>
      </p:sp>
    </p:spTree>
    <p:extLst>
      <p:ext uri="{BB962C8B-B14F-4D97-AF65-F5344CB8AC3E}">
        <p14:creationId xmlns:p14="http://schemas.microsoft.com/office/powerpoint/2010/main" val="1390813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BF6FB9-118F-4E3B-9F48-D45338C591BB}" type="slidenum">
              <a:rPr lang="en-US" altLang="en-US" smtClean="0">
                <a:cs typeface="Arial" charset="0"/>
              </a:rPr>
              <a:pPr/>
              <a:t>8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113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2792A-E7A1-4290-8036-CC456AECA72A}" type="datetimeFigureOut">
              <a:rPr lang="en-US"/>
              <a:pPr>
                <a:defRPr/>
              </a:pPr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169B7-9F62-44E4-8103-23CFE8D0D6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31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D715B-B684-43CC-8C64-B61C94215F5D}" type="datetimeFigureOut">
              <a:rPr lang="en-US"/>
              <a:pPr>
                <a:defRPr/>
              </a:pPr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8E0B8-9F60-4048-B105-8887EF3161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76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3003A-0C19-4603-8D13-5739629E01B2}" type="datetimeFigureOut">
              <a:rPr lang="en-US"/>
              <a:pPr>
                <a:defRPr/>
              </a:pPr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E2F54-E34F-4A08-BE02-4C5F51A6F9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860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6081A-6350-412E-995A-C22BE8B4AB16}" type="datetimeFigureOut">
              <a:rPr lang="en-US"/>
              <a:pPr>
                <a:defRPr/>
              </a:pPr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F0298-CB8E-4A11-A6BA-6658D4C9F7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0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633DF-0EE4-40FE-B09B-D3484C6EB3DF}" type="datetimeFigureOut">
              <a:rPr lang="en-US"/>
              <a:pPr>
                <a:defRPr/>
              </a:pPr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956F5-5E93-47D1-B1A3-E678194BC9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05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DB46E-A7AB-40D3-9EBB-A3D4156AF76B}" type="datetimeFigureOut">
              <a:rPr lang="en-US"/>
              <a:pPr>
                <a:defRPr/>
              </a:pPr>
              <a:t>8/21/2016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3D037-37CF-4746-B046-7744609F08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64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24874-5C76-43C3-9F0F-3C2B8A2FD737}" type="datetimeFigureOut">
              <a:rPr lang="en-US"/>
              <a:pPr>
                <a:defRPr/>
              </a:pPr>
              <a:t>8/21/2016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5140A-CB23-4DF5-B380-574465E0B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732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E054F-30EF-414B-979C-F3D27C571A78}" type="datetimeFigureOut">
              <a:rPr lang="en-US"/>
              <a:pPr>
                <a:defRPr/>
              </a:pPr>
              <a:t>8/21/2016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C1A56-6BA5-4EF4-AE6E-4B7E733150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447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048B8-B8BC-4BF8-8DB0-8C6A4906B474}" type="datetimeFigureOut">
              <a:rPr lang="en-US"/>
              <a:pPr>
                <a:defRPr/>
              </a:pPr>
              <a:t>8/21/2016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4A3F3-2789-4DBF-92CA-32AF01B2D2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313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97EE-B804-4546-B123-D092BDC4C92E}" type="datetimeFigureOut">
              <a:rPr lang="en-US"/>
              <a:pPr>
                <a:defRPr/>
              </a:pPr>
              <a:t>8/21/2016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3E788-3C1E-4322-8553-F3B4C70864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75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99B1B-6534-4491-A593-28246C6B9D95}" type="datetimeFigureOut">
              <a:rPr lang="en-US"/>
              <a:pPr>
                <a:defRPr/>
              </a:pPr>
              <a:t>8/21/2016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4E630-9A72-452C-8AF9-38F0545DCB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93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65B563-3F22-4731-AC79-DA6FA3F3BE5C}" type="datetimeFigureOut">
              <a:rPr lang="en-US"/>
              <a:pPr>
                <a:defRPr/>
              </a:pPr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53F1083-A0A1-40DA-BE8C-0E73FAD27C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10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124200" y="685800"/>
            <a:ext cx="2895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Soteriology</a:t>
            </a:r>
            <a:b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8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28  </a:t>
            </a:r>
            <a:endParaRPr lang="en-US" altLang="en-US" b="1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838200" y="4572000"/>
            <a:ext cx="7467600" cy="17526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Dr. Andy Woods</a:t>
            </a:r>
          </a:p>
          <a:p>
            <a:pPr eaLnBrk="1" hangingPunct="1"/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</a:rPr>
              <a:t>Senior Pastor – Sugar Land Bible Church</a:t>
            </a: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</a:rPr>
              <a:t>Professor of Bible &amp; Theology – College of Biblical Studies </a:t>
            </a:r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16366" y="2362200"/>
            <a:ext cx="1311275" cy="18288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000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2641"/>
          </a:xfrm>
        </p:spPr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latin typeface="+mn-lt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524" y="1140643"/>
            <a:ext cx="6155703" cy="5519237"/>
          </a:xfrm>
        </p:spPr>
        <p:txBody>
          <a:bodyPr/>
          <a:lstStyle/>
          <a:p>
            <a:pPr marL="461963" indent="-461963">
              <a:spcBef>
                <a:spcPts val="0"/>
              </a:spcBef>
              <a:spcAft>
                <a:spcPts val="36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Rejoice?</a:t>
            </a:r>
          </a:p>
          <a:p>
            <a:pPr marL="461963" indent="-461963">
              <a:spcBef>
                <a:spcPts val="0"/>
              </a:spcBef>
              <a:spcAft>
                <a:spcPts val="36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Jacob Arminius (1560‒1609)</a:t>
            </a:r>
          </a:p>
          <a:p>
            <a:pPr marL="461963" indent="-461963">
              <a:spcBef>
                <a:spcPts val="0"/>
              </a:spcBef>
              <a:spcAft>
                <a:spcPts val="36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Harmonization</a:t>
            </a:r>
          </a:p>
          <a:p>
            <a:pPr marL="461963" indent="-461963">
              <a:spcBef>
                <a:spcPts val="0"/>
              </a:spcBef>
              <a:spcAft>
                <a:spcPts val="36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The Bible cannot contradict itself</a:t>
            </a:r>
          </a:p>
          <a:p>
            <a:pPr marL="461963" indent="-461963">
              <a:spcBef>
                <a:spcPts val="0"/>
              </a:spcBef>
              <a:spcAft>
                <a:spcPts val="36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Biblical order</a:t>
            </a:r>
          </a:p>
        </p:txBody>
      </p:sp>
      <p:pic>
        <p:nvPicPr>
          <p:cNvPr id="4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4735" y="1288843"/>
            <a:ext cx="2208742" cy="30114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376518" y="256471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Response to Problem Passages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245097" y="1622114"/>
            <a:ext cx="4902843" cy="3873724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OT Passages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Passages from Matthew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Passages from John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Passages from Acts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Passages from Paul</a:t>
            </a:r>
          </a:p>
        </p:txBody>
      </p:sp>
      <p:pic>
        <p:nvPicPr>
          <p:cNvPr id="1026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7940" y="1633755"/>
            <a:ext cx="3656688" cy="49856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83004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245097" y="1602556"/>
            <a:ext cx="8429672" cy="4315563"/>
          </a:xfrm>
        </p:spPr>
        <p:txBody>
          <a:bodyPr/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6"/>
              <a:defRPr/>
            </a:pPr>
            <a:r>
              <a:rPr lang="en-US" altLang="en-US" dirty="0">
                <a:solidFill>
                  <a:schemeClr val="bg1"/>
                </a:solidFill>
              </a:rPr>
              <a:t>Passages from James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6"/>
              <a:defRPr/>
            </a:pPr>
            <a:r>
              <a:rPr lang="en-US" altLang="en-US" dirty="0">
                <a:solidFill>
                  <a:schemeClr val="bg1"/>
                </a:solidFill>
              </a:rPr>
              <a:t>Passages from Hebrews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6"/>
              <a:defRPr/>
            </a:pPr>
            <a:r>
              <a:rPr lang="en-US" altLang="en-US" dirty="0">
                <a:solidFill>
                  <a:schemeClr val="bg1"/>
                </a:solidFill>
              </a:rPr>
              <a:t>Passages from 2 Peter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6"/>
              <a:defRPr/>
            </a:pPr>
            <a:r>
              <a:rPr lang="en-US" altLang="en-US" dirty="0">
                <a:solidFill>
                  <a:schemeClr val="bg1"/>
                </a:solidFill>
              </a:rPr>
              <a:t>Passages from 1 John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6"/>
              <a:defRPr/>
            </a:pPr>
            <a:r>
              <a:rPr lang="en-US" altLang="en-US" dirty="0">
                <a:solidFill>
                  <a:schemeClr val="bg1"/>
                </a:solidFill>
              </a:rPr>
              <a:t>Passages from Revelation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6"/>
              <a:defRPr/>
            </a:pPr>
            <a:r>
              <a:rPr lang="en-US" altLang="en-US" dirty="0">
                <a:solidFill>
                  <a:schemeClr val="bg1"/>
                </a:solidFill>
              </a:rPr>
              <a:t>Miscellaneous argument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6"/>
              <a:defRPr/>
            </a:pPr>
            <a:endParaRPr lang="en-US" altLang="en-US" sz="2800" dirty="0">
              <a:solidFill>
                <a:schemeClr val="bg1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6"/>
              <a:defRPr/>
            </a:pPr>
            <a:endParaRPr lang="en-US" altLang="en-US" sz="2800" dirty="0">
              <a:solidFill>
                <a:schemeClr val="bg1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6"/>
              <a:defRPr/>
            </a:pPr>
            <a:endParaRPr lang="en-US" altLang="en-US" sz="2800" dirty="0">
              <a:solidFill>
                <a:schemeClr val="bg1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6"/>
              <a:defRPr/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76518" y="256471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Response to Problem Passages</a:t>
            </a:r>
          </a:p>
        </p:txBody>
      </p:sp>
      <p:pic>
        <p:nvPicPr>
          <p:cNvPr id="7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7940" y="1633755"/>
            <a:ext cx="3656688" cy="49856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0042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376518" y="256471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Response to Problem Passages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245097" y="1622114"/>
            <a:ext cx="4902843" cy="3873724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b="1" u="sng" dirty="0">
                <a:solidFill>
                  <a:srgbClr val="FFFFCC"/>
                </a:solidFill>
              </a:rPr>
              <a:t>OT Passages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Passages from Matthew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Passages from John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Passages from Acts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Passages from Paul</a:t>
            </a:r>
          </a:p>
        </p:txBody>
      </p:sp>
      <p:pic>
        <p:nvPicPr>
          <p:cNvPr id="1026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7940" y="1633755"/>
            <a:ext cx="3656688" cy="49856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58193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39518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1. OT Passages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254524" y="1143001"/>
            <a:ext cx="8420245" cy="5531176"/>
          </a:xfrm>
        </p:spPr>
        <p:txBody>
          <a:bodyPr/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Adam &amp; Eve (Gen. 1‒3)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 err="1">
                <a:solidFill>
                  <a:schemeClr val="bg1"/>
                </a:solidFill>
              </a:rPr>
              <a:t>Nadab</a:t>
            </a:r>
            <a:r>
              <a:rPr lang="en-US" altLang="en-US" dirty="0">
                <a:solidFill>
                  <a:schemeClr val="bg1"/>
                </a:solidFill>
              </a:rPr>
              <a:t> &amp; </a:t>
            </a:r>
            <a:r>
              <a:rPr lang="en-US" altLang="en-US" dirty="0" err="1">
                <a:solidFill>
                  <a:schemeClr val="bg1"/>
                </a:solidFill>
              </a:rPr>
              <a:t>Abihu</a:t>
            </a:r>
            <a:r>
              <a:rPr lang="en-US" altLang="en-US" dirty="0">
                <a:solidFill>
                  <a:schemeClr val="bg1"/>
                </a:solidFill>
              </a:rPr>
              <a:t> (Lev. 10:1-2)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 err="1">
                <a:solidFill>
                  <a:schemeClr val="bg1"/>
                </a:solidFill>
              </a:rPr>
              <a:t>Korah’s</a:t>
            </a:r>
            <a:r>
              <a:rPr lang="en-US" altLang="en-US" dirty="0">
                <a:solidFill>
                  <a:schemeClr val="bg1"/>
                </a:solidFill>
              </a:rPr>
              <a:t> rebellion (Num. 16)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Joshua 24:20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Saul (1 Sam. 16:14; 28; 1 Chron. 10:13-14)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Solomon (1 </a:t>
            </a:r>
            <a:r>
              <a:rPr lang="en-US" altLang="en-US" dirty="0" err="1">
                <a:solidFill>
                  <a:schemeClr val="bg1"/>
                </a:solidFill>
              </a:rPr>
              <a:t>Kgs</a:t>
            </a:r>
            <a:r>
              <a:rPr lang="en-US" altLang="en-US" dirty="0">
                <a:solidFill>
                  <a:schemeClr val="bg1"/>
                </a:solidFill>
              </a:rPr>
              <a:t>. 11)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David (Ps. 51:11)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Ezekiel 18:20</a:t>
            </a:r>
          </a:p>
        </p:txBody>
      </p:sp>
      <p:pic>
        <p:nvPicPr>
          <p:cNvPr id="5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0759" y="557203"/>
            <a:ext cx="2208742" cy="30114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83004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39518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1. OT Passages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254524" y="1143001"/>
            <a:ext cx="8420245" cy="5531176"/>
          </a:xfrm>
        </p:spPr>
        <p:txBody>
          <a:bodyPr/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b="1" u="sng" dirty="0">
                <a:solidFill>
                  <a:srgbClr val="FFFFCC"/>
                </a:solidFill>
              </a:rPr>
              <a:t>Adam &amp; Eve (Gen. 1‒3)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 err="1">
                <a:solidFill>
                  <a:schemeClr val="bg1"/>
                </a:solidFill>
              </a:rPr>
              <a:t>Nadab</a:t>
            </a:r>
            <a:r>
              <a:rPr lang="en-US" altLang="en-US" dirty="0">
                <a:solidFill>
                  <a:schemeClr val="bg1"/>
                </a:solidFill>
              </a:rPr>
              <a:t> &amp; </a:t>
            </a:r>
            <a:r>
              <a:rPr lang="en-US" altLang="en-US" dirty="0" err="1">
                <a:solidFill>
                  <a:schemeClr val="bg1"/>
                </a:solidFill>
              </a:rPr>
              <a:t>Abihu</a:t>
            </a:r>
            <a:r>
              <a:rPr lang="en-US" altLang="en-US" dirty="0">
                <a:solidFill>
                  <a:schemeClr val="bg1"/>
                </a:solidFill>
              </a:rPr>
              <a:t> (Lev. 10:1-2)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 err="1">
                <a:solidFill>
                  <a:schemeClr val="bg1"/>
                </a:solidFill>
              </a:rPr>
              <a:t>Korah’s</a:t>
            </a:r>
            <a:r>
              <a:rPr lang="en-US" altLang="en-US" dirty="0">
                <a:solidFill>
                  <a:schemeClr val="bg1"/>
                </a:solidFill>
              </a:rPr>
              <a:t> rebellion (Num. 16)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Joshua 24:20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Saul (1 Sam. 16:14; 28; 1 Chron. 10:13-14)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Solomon (1 </a:t>
            </a:r>
            <a:r>
              <a:rPr lang="en-US" altLang="en-US" dirty="0" err="1">
                <a:solidFill>
                  <a:schemeClr val="bg1"/>
                </a:solidFill>
              </a:rPr>
              <a:t>Kgs</a:t>
            </a:r>
            <a:r>
              <a:rPr lang="en-US" altLang="en-US" dirty="0">
                <a:solidFill>
                  <a:schemeClr val="bg1"/>
                </a:solidFill>
              </a:rPr>
              <a:t>. 11)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David (Ps. 51:11)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Ezekiel 18:20</a:t>
            </a:r>
          </a:p>
        </p:txBody>
      </p:sp>
      <p:pic>
        <p:nvPicPr>
          <p:cNvPr id="5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0759" y="557203"/>
            <a:ext cx="2208742" cy="30114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2936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053391"/>
              </p:ext>
            </p:extLst>
          </p:nvPr>
        </p:nvGraphicFramePr>
        <p:xfrm>
          <a:off x="89555" y="216983"/>
          <a:ext cx="8964891" cy="6424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3637">
                  <a:extLst>
                    <a:ext uri="{9D8B030D-6E8A-4147-A177-3AD203B41FA5}">
                      <a16:colId xmlns:a16="http://schemas.microsoft.com/office/drawing/2014/main" val="3911788058"/>
                    </a:ext>
                  </a:extLst>
                </a:gridCol>
                <a:gridCol w="4521254">
                  <a:extLst>
                    <a:ext uri="{9D8B030D-6E8A-4147-A177-3AD203B41FA5}">
                      <a16:colId xmlns:a16="http://schemas.microsoft.com/office/drawing/2014/main" val="1330486985"/>
                    </a:ext>
                  </a:extLst>
                </a:gridCol>
              </a:tblGrid>
              <a:tr h="1061566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Eden = Probationary Environment</a:t>
                      </a:r>
                      <a:endParaRPr lang="en-US" sz="4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186931"/>
                  </a:ext>
                </a:extLst>
              </a:tr>
              <a:tr h="476445"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C00000"/>
                          </a:solidFill>
                        </a:rPr>
                        <a:t>Eden (Genesis 1-2)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C00000"/>
                          </a:solidFill>
                        </a:rPr>
                        <a:t>Eternal State (Rev 21-22)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499595"/>
                  </a:ext>
                </a:extLst>
              </a:tr>
              <a:tr h="4496585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Division of light and darkness 1:4</a:t>
                      </a:r>
                    </a:p>
                    <a:p>
                      <a:pPr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Division of land and sea 1:10</a:t>
                      </a:r>
                    </a:p>
                    <a:p>
                      <a:pPr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Sun and moon 1:16</a:t>
                      </a:r>
                    </a:p>
                    <a:p>
                      <a:pPr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Garden 2:8-9</a:t>
                      </a:r>
                    </a:p>
                    <a:p>
                      <a:pPr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River flowing out of Eden 2:10</a:t>
                      </a:r>
                    </a:p>
                    <a:p>
                      <a:pPr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Gold in the land 2:12</a:t>
                      </a:r>
                    </a:p>
                    <a:p>
                      <a:pPr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Tree of life in the middle of the garden 2:9</a:t>
                      </a:r>
                    </a:p>
                    <a:p>
                      <a:pPr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Bdellium and onyx stone 2:12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Tree of </a:t>
                      </a: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knowledge of good and evil 2:17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God walking in the garden 3:8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No night 21:25</a:t>
                      </a:r>
                    </a:p>
                    <a:p>
                      <a:pPr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No sea 21:1</a:t>
                      </a:r>
                    </a:p>
                    <a:p>
                      <a:pPr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No sun and moon 21:23</a:t>
                      </a:r>
                    </a:p>
                    <a:p>
                      <a:pPr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City (21:2)</a:t>
                      </a:r>
                    </a:p>
                    <a:p>
                      <a:pPr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River flowing from throne 22:1</a:t>
                      </a:r>
                    </a:p>
                    <a:p>
                      <a:pPr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Gold in the city 21:21</a:t>
                      </a:r>
                    </a:p>
                    <a:p>
                      <a:pPr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Tree of life throughout the city 22:2</a:t>
                      </a:r>
                    </a:p>
                    <a:p>
                      <a:pPr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All manner of stones 21:19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Tree of knowledge </a:t>
                      </a: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 good and evil (not present)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God dwelling with His people 21:3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477991"/>
                  </a:ext>
                </a:extLst>
              </a:tr>
              <a:tr h="389438">
                <a:tc gridSpan="2"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Henry Morris, Genesis Record, p.33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defRPr/>
                      </a:pP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961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31414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39518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1. OT Passages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254524" y="1143001"/>
            <a:ext cx="8420245" cy="5531176"/>
          </a:xfrm>
        </p:spPr>
        <p:txBody>
          <a:bodyPr/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Adam &amp; Eve (Gen. 1‒3)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b="1" u="sng" dirty="0" err="1">
                <a:solidFill>
                  <a:srgbClr val="FFFFCC"/>
                </a:solidFill>
              </a:rPr>
              <a:t>Nadab</a:t>
            </a:r>
            <a:r>
              <a:rPr lang="en-US" altLang="en-US" b="1" u="sng" dirty="0">
                <a:solidFill>
                  <a:srgbClr val="FFFFCC"/>
                </a:solidFill>
              </a:rPr>
              <a:t> &amp; </a:t>
            </a:r>
            <a:r>
              <a:rPr lang="en-US" altLang="en-US" b="1" u="sng" dirty="0" err="1">
                <a:solidFill>
                  <a:srgbClr val="FFFFCC"/>
                </a:solidFill>
              </a:rPr>
              <a:t>Abihu</a:t>
            </a:r>
            <a:r>
              <a:rPr lang="en-US" altLang="en-US" b="1" u="sng" dirty="0">
                <a:solidFill>
                  <a:srgbClr val="FFFFCC"/>
                </a:solidFill>
              </a:rPr>
              <a:t> (Lev. 10:1-2)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 err="1">
                <a:solidFill>
                  <a:schemeClr val="bg1"/>
                </a:solidFill>
              </a:rPr>
              <a:t>Korah’s</a:t>
            </a:r>
            <a:r>
              <a:rPr lang="en-US" altLang="en-US" dirty="0">
                <a:solidFill>
                  <a:schemeClr val="bg1"/>
                </a:solidFill>
              </a:rPr>
              <a:t> rebellion (Num. 16)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Joshua 24:20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Saul (1 Sam. 16:14; 28; 1 Chron. 10:13-14)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Solomon (1 </a:t>
            </a:r>
            <a:r>
              <a:rPr lang="en-US" altLang="en-US" dirty="0" err="1">
                <a:solidFill>
                  <a:schemeClr val="bg1"/>
                </a:solidFill>
              </a:rPr>
              <a:t>Kgs</a:t>
            </a:r>
            <a:r>
              <a:rPr lang="en-US" altLang="en-US" dirty="0">
                <a:solidFill>
                  <a:schemeClr val="bg1"/>
                </a:solidFill>
              </a:rPr>
              <a:t>. 11)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David (Ps. 51:11)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Ezekiel 18:20</a:t>
            </a:r>
          </a:p>
        </p:txBody>
      </p:sp>
      <p:pic>
        <p:nvPicPr>
          <p:cNvPr id="5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0759" y="557203"/>
            <a:ext cx="2208742" cy="30114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9659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39518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1. OT Passages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254524" y="1143001"/>
            <a:ext cx="8420245" cy="5531176"/>
          </a:xfrm>
        </p:spPr>
        <p:txBody>
          <a:bodyPr/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Adam &amp; Eve (Gen. 1‒3)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 err="1">
                <a:solidFill>
                  <a:schemeClr val="bg1"/>
                </a:solidFill>
              </a:rPr>
              <a:t>Nadab</a:t>
            </a:r>
            <a:r>
              <a:rPr lang="en-US" altLang="en-US" dirty="0">
                <a:solidFill>
                  <a:schemeClr val="bg1"/>
                </a:solidFill>
              </a:rPr>
              <a:t> &amp; </a:t>
            </a:r>
            <a:r>
              <a:rPr lang="en-US" altLang="en-US" dirty="0" err="1">
                <a:solidFill>
                  <a:schemeClr val="bg1"/>
                </a:solidFill>
              </a:rPr>
              <a:t>Abihu</a:t>
            </a:r>
            <a:r>
              <a:rPr lang="en-US" altLang="en-US" dirty="0">
                <a:solidFill>
                  <a:schemeClr val="bg1"/>
                </a:solidFill>
              </a:rPr>
              <a:t> (Lev. 10:1-2)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b="1" u="sng" dirty="0" err="1">
                <a:solidFill>
                  <a:srgbClr val="FFFFCC"/>
                </a:solidFill>
              </a:rPr>
              <a:t>Korah’s</a:t>
            </a:r>
            <a:r>
              <a:rPr lang="en-US" altLang="en-US" b="1" u="sng" dirty="0">
                <a:solidFill>
                  <a:srgbClr val="FFFFCC"/>
                </a:solidFill>
              </a:rPr>
              <a:t> rebellion (Num. 16)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Joshua 24:20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Saul (1 Sam. 16:14; 28; 1 Chron. 10:13-14)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Solomon (1 </a:t>
            </a:r>
            <a:r>
              <a:rPr lang="en-US" altLang="en-US" dirty="0" err="1">
                <a:solidFill>
                  <a:schemeClr val="bg1"/>
                </a:solidFill>
              </a:rPr>
              <a:t>Kgs</a:t>
            </a:r>
            <a:r>
              <a:rPr lang="en-US" altLang="en-US" dirty="0">
                <a:solidFill>
                  <a:schemeClr val="bg1"/>
                </a:solidFill>
              </a:rPr>
              <a:t>. 11)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David (Ps. 51:11)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Ezekiel 18:20</a:t>
            </a:r>
          </a:p>
        </p:txBody>
      </p:sp>
      <p:pic>
        <p:nvPicPr>
          <p:cNvPr id="5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0759" y="557203"/>
            <a:ext cx="2208742" cy="30114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70953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39518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1. OT Passages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254524" y="1143001"/>
            <a:ext cx="8420245" cy="5531176"/>
          </a:xfrm>
        </p:spPr>
        <p:txBody>
          <a:bodyPr/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Adam &amp; Eve (Gen. 1‒3)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 err="1">
                <a:solidFill>
                  <a:schemeClr val="bg1"/>
                </a:solidFill>
              </a:rPr>
              <a:t>Nadab</a:t>
            </a:r>
            <a:r>
              <a:rPr lang="en-US" altLang="en-US" dirty="0">
                <a:solidFill>
                  <a:schemeClr val="bg1"/>
                </a:solidFill>
              </a:rPr>
              <a:t> &amp; </a:t>
            </a:r>
            <a:r>
              <a:rPr lang="en-US" altLang="en-US" dirty="0" err="1">
                <a:solidFill>
                  <a:schemeClr val="bg1"/>
                </a:solidFill>
              </a:rPr>
              <a:t>Abihu</a:t>
            </a:r>
            <a:r>
              <a:rPr lang="en-US" altLang="en-US" dirty="0">
                <a:solidFill>
                  <a:schemeClr val="bg1"/>
                </a:solidFill>
              </a:rPr>
              <a:t> (Lev. 10:1-2)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 err="1">
                <a:solidFill>
                  <a:schemeClr val="bg1"/>
                </a:solidFill>
              </a:rPr>
              <a:t>Korah’s</a:t>
            </a:r>
            <a:r>
              <a:rPr lang="en-US" altLang="en-US" dirty="0">
                <a:solidFill>
                  <a:schemeClr val="bg1"/>
                </a:solidFill>
              </a:rPr>
              <a:t> rebellion (Num. 16)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b="1" u="sng" dirty="0">
                <a:solidFill>
                  <a:srgbClr val="FFFFCC"/>
                </a:solidFill>
              </a:rPr>
              <a:t>Joshua 24:20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Saul (1 Sam. 16:14; 28; 1 Chron. 10:13-14)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Solomon (1 </a:t>
            </a:r>
            <a:r>
              <a:rPr lang="en-US" altLang="en-US" dirty="0" err="1">
                <a:solidFill>
                  <a:schemeClr val="bg1"/>
                </a:solidFill>
              </a:rPr>
              <a:t>Kgs</a:t>
            </a:r>
            <a:r>
              <a:rPr lang="en-US" altLang="en-US" dirty="0">
                <a:solidFill>
                  <a:schemeClr val="bg1"/>
                </a:solidFill>
              </a:rPr>
              <a:t>. 11)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David (Ps. 51:11)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Ezekiel 18:20</a:t>
            </a:r>
          </a:p>
        </p:txBody>
      </p:sp>
      <p:pic>
        <p:nvPicPr>
          <p:cNvPr id="5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0759" y="557203"/>
            <a:ext cx="2208742" cy="30114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6417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00FFFF"/>
                </a:solidFill>
              </a:rPr>
              <a:t>Soteriology Overview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1333501" y="1600202"/>
            <a:ext cx="6591300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Atonement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 words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one condition of salvation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of salvation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Eternal security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Faulty views of salvation</a:t>
            </a:r>
          </a:p>
        </p:txBody>
      </p:sp>
    </p:spTree>
    <p:extLst>
      <p:ext uri="{BB962C8B-B14F-4D97-AF65-F5344CB8AC3E}">
        <p14:creationId xmlns:p14="http://schemas.microsoft.com/office/powerpoint/2010/main" val="11938909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Six Parts of a Suzerain-Vassal Treaty* </a:t>
            </a:r>
            <a:b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 Deuteronomy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5097" y="1600204"/>
            <a:ext cx="8441703" cy="4525963"/>
          </a:xfrm>
          <a:noFill/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/>
              </a:rPr>
              <a:t>Preamble (1:1-5)</a:t>
            </a:r>
          </a:p>
          <a:p>
            <a:r>
              <a:rPr lang="en-US" dirty="0">
                <a:solidFill>
                  <a:schemeClr val="bg1"/>
                </a:solidFill>
                <a:effectLst/>
              </a:rPr>
              <a:t>Prologue (1:6</a:t>
            </a:r>
            <a:r>
              <a:rPr lang="en-US" dirty="0">
                <a:solidFill>
                  <a:schemeClr val="bg1"/>
                </a:solidFill>
                <a:effectLst/>
                <a:cs typeface="Times New Roman" pitchFamily="18" charset="0"/>
              </a:rPr>
              <a:t>–4:40)</a:t>
            </a:r>
            <a:endParaRPr lang="en-US" dirty="0">
              <a:solidFill>
                <a:schemeClr val="bg1"/>
              </a:solidFill>
              <a:effectLst/>
            </a:endParaRPr>
          </a:p>
          <a:p>
            <a:r>
              <a:rPr lang="en-US" dirty="0">
                <a:solidFill>
                  <a:schemeClr val="bg1"/>
                </a:solidFill>
                <a:effectLst/>
              </a:rPr>
              <a:t>Covenant obligations (5</a:t>
            </a:r>
            <a:r>
              <a:rPr lang="en-US" dirty="0">
                <a:solidFill>
                  <a:schemeClr val="bg1"/>
                </a:solidFill>
                <a:effectLst/>
                <a:cs typeface="Times New Roman" pitchFamily="18" charset="0"/>
              </a:rPr>
              <a:t>–26)</a:t>
            </a:r>
            <a:endParaRPr lang="en-US" dirty="0">
              <a:solidFill>
                <a:schemeClr val="bg1"/>
              </a:solidFill>
              <a:effectLst/>
            </a:endParaRPr>
          </a:p>
          <a:p>
            <a:r>
              <a:rPr lang="en-US" dirty="0">
                <a:solidFill>
                  <a:schemeClr val="bg1"/>
                </a:solidFill>
                <a:effectLst/>
              </a:rPr>
              <a:t>Storage and reading instructions (27:2-3; 31:9, 24, 26)</a:t>
            </a:r>
          </a:p>
          <a:p>
            <a:r>
              <a:rPr lang="en-US" dirty="0">
                <a:solidFill>
                  <a:schemeClr val="bg1"/>
                </a:solidFill>
                <a:effectLst/>
              </a:rPr>
              <a:t>Witnesses (32:1)</a:t>
            </a:r>
          </a:p>
          <a:p>
            <a:r>
              <a:rPr lang="en-US" dirty="0">
                <a:solidFill>
                  <a:schemeClr val="bg1"/>
                </a:solidFill>
                <a:effectLst/>
              </a:rPr>
              <a:t>Blessings and curses (28)</a:t>
            </a:r>
          </a:p>
        </p:txBody>
      </p:sp>
      <p:pic>
        <p:nvPicPr>
          <p:cNvPr id="35844" name="Picture 4" descr="C:\Documents and Settings\Owner\Application Data\Microsoft\Media Catalog\Downloaded Clips\cl0\SY0146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0049" y="1416820"/>
            <a:ext cx="2017389" cy="2074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40447" y="5941065"/>
            <a:ext cx="8863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*Suzerainty–Vassal treaty, which Ancient Near Eastern kings made, were only with redeemed or conquered nations and never with individuals. (2007). </a:t>
            </a:r>
            <a:r>
              <a:rPr lang="en-US" i="1" dirty="0">
                <a:solidFill>
                  <a:schemeClr val="bg1"/>
                </a:solidFill>
              </a:rPr>
              <a:t>Christian Apologetics Journal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6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Six Parts of a Suzerain-Vassal Treaty </a:t>
            </a:r>
            <a:b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 Deuteronomy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5097" y="1600204"/>
            <a:ext cx="8441703" cy="4525963"/>
          </a:xfrm>
          <a:noFill/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/>
              </a:rPr>
              <a:t>Preamble (1:1-5)</a:t>
            </a:r>
          </a:p>
          <a:p>
            <a:r>
              <a:rPr lang="en-US" dirty="0">
                <a:solidFill>
                  <a:schemeClr val="bg1"/>
                </a:solidFill>
                <a:effectLst/>
              </a:rPr>
              <a:t>Prologue (1:6</a:t>
            </a:r>
            <a:r>
              <a:rPr lang="en-US" dirty="0">
                <a:solidFill>
                  <a:schemeClr val="bg1"/>
                </a:solidFill>
                <a:effectLst/>
                <a:cs typeface="Times New Roman" pitchFamily="18" charset="0"/>
              </a:rPr>
              <a:t>–4:40)</a:t>
            </a:r>
            <a:endParaRPr lang="en-US" dirty="0">
              <a:solidFill>
                <a:schemeClr val="bg1"/>
              </a:solidFill>
              <a:effectLst/>
            </a:endParaRPr>
          </a:p>
          <a:p>
            <a:r>
              <a:rPr lang="en-US" dirty="0">
                <a:solidFill>
                  <a:schemeClr val="bg1"/>
                </a:solidFill>
                <a:effectLst/>
              </a:rPr>
              <a:t>Covenant obligations (5</a:t>
            </a:r>
            <a:r>
              <a:rPr lang="en-US" dirty="0">
                <a:solidFill>
                  <a:schemeClr val="bg1"/>
                </a:solidFill>
                <a:effectLst/>
                <a:cs typeface="Times New Roman" pitchFamily="18" charset="0"/>
              </a:rPr>
              <a:t>–26)</a:t>
            </a:r>
            <a:endParaRPr lang="en-US" dirty="0">
              <a:solidFill>
                <a:schemeClr val="bg1"/>
              </a:solidFill>
              <a:effectLst/>
            </a:endParaRPr>
          </a:p>
          <a:p>
            <a:r>
              <a:rPr lang="en-US" dirty="0">
                <a:solidFill>
                  <a:schemeClr val="bg1"/>
                </a:solidFill>
                <a:effectLst/>
              </a:rPr>
              <a:t>Storage and reading instructions (27:2-3; 31:9, 24, 26)</a:t>
            </a:r>
          </a:p>
          <a:p>
            <a:r>
              <a:rPr lang="en-US" dirty="0">
                <a:solidFill>
                  <a:schemeClr val="bg1"/>
                </a:solidFill>
                <a:effectLst/>
              </a:rPr>
              <a:t>Witnesses (32:1)</a:t>
            </a:r>
          </a:p>
          <a:p>
            <a:r>
              <a:rPr lang="en-US" b="1" u="sng" dirty="0">
                <a:solidFill>
                  <a:srgbClr val="FFFFCC"/>
                </a:solidFill>
              </a:rPr>
              <a:t>Blessings and curses (28)</a:t>
            </a:r>
          </a:p>
        </p:txBody>
      </p:sp>
      <p:pic>
        <p:nvPicPr>
          <p:cNvPr id="35844" name="Picture 4" descr="C:\Documents and Settings\Owner\Application Data\Microsoft\Media Catalog\Downloaded Clips\cl0\SY0146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0049" y="1416820"/>
            <a:ext cx="2017389" cy="2074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59539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39518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1. OT Passages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254524" y="1143001"/>
            <a:ext cx="8420245" cy="5531176"/>
          </a:xfrm>
        </p:spPr>
        <p:txBody>
          <a:bodyPr/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Adam &amp; Eve (Gen. 1‒3)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 err="1">
                <a:solidFill>
                  <a:schemeClr val="bg1"/>
                </a:solidFill>
              </a:rPr>
              <a:t>Nadab</a:t>
            </a:r>
            <a:r>
              <a:rPr lang="en-US" altLang="en-US" dirty="0">
                <a:solidFill>
                  <a:schemeClr val="bg1"/>
                </a:solidFill>
              </a:rPr>
              <a:t> &amp; </a:t>
            </a:r>
            <a:r>
              <a:rPr lang="en-US" altLang="en-US" dirty="0" err="1">
                <a:solidFill>
                  <a:schemeClr val="bg1"/>
                </a:solidFill>
              </a:rPr>
              <a:t>Abihu</a:t>
            </a:r>
            <a:r>
              <a:rPr lang="en-US" altLang="en-US" dirty="0">
                <a:solidFill>
                  <a:schemeClr val="bg1"/>
                </a:solidFill>
              </a:rPr>
              <a:t> (Lev. 10:1-2)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 err="1">
                <a:solidFill>
                  <a:schemeClr val="bg1"/>
                </a:solidFill>
              </a:rPr>
              <a:t>Korah’s</a:t>
            </a:r>
            <a:r>
              <a:rPr lang="en-US" altLang="en-US" dirty="0">
                <a:solidFill>
                  <a:schemeClr val="bg1"/>
                </a:solidFill>
              </a:rPr>
              <a:t> rebellion (Num. 16)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Joshua 24:20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b="1" u="sng" dirty="0">
                <a:solidFill>
                  <a:srgbClr val="FFFFCC"/>
                </a:solidFill>
              </a:rPr>
              <a:t>Saul (1 Sam. 16:14; 28; 1 Chron. 10:13-14)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Solomon (1 </a:t>
            </a:r>
            <a:r>
              <a:rPr lang="en-US" altLang="en-US" dirty="0" err="1">
                <a:solidFill>
                  <a:schemeClr val="bg1"/>
                </a:solidFill>
              </a:rPr>
              <a:t>Kgs</a:t>
            </a:r>
            <a:r>
              <a:rPr lang="en-US" altLang="en-US" dirty="0">
                <a:solidFill>
                  <a:schemeClr val="bg1"/>
                </a:solidFill>
              </a:rPr>
              <a:t>. 11)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David (Ps. 51:11)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Ezekiel 18:20</a:t>
            </a:r>
          </a:p>
        </p:txBody>
      </p:sp>
      <p:pic>
        <p:nvPicPr>
          <p:cNvPr id="5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0759" y="557203"/>
            <a:ext cx="2208742" cy="30114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8347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39518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1. OT Passages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254524" y="1143001"/>
            <a:ext cx="8420245" cy="5531176"/>
          </a:xfrm>
        </p:spPr>
        <p:txBody>
          <a:bodyPr/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Adam &amp; Eve (Gen. 1‒3)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 err="1">
                <a:solidFill>
                  <a:schemeClr val="bg1"/>
                </a:solidFill>
              </a:rPr>
              <a:t>Nadab</a:t>
            </a:r>
            <a:r>
              <a:rPr lang="en-US" altLang="en-US" dirty="0">
                <a:solidFill>
                  <a:schemeClr val="bg1"/>
                </a:solidFill>
              </a:rPr>
              <a:t> &amp; </a:t>
            </a:r>
            <a:r>
              <a:rPr lang="en-US" altLang="en-US" dirty="0" err="1">
                <a:solidFill>
                  <a:schemeClr val="bg1"/>
                </a:solidFill>
              </a:rPr>
              <a:t>Abihu</a:t>
            </a:r>
            <a:r>
              <a:rPr lang="en-US" altLang="en-US" dirty="0">
                <a:solidFill>
                  <a:schemeClr val="bg1"/>
                </a:solidFill>
              </a:rPr>
              <a:t> (Lev. 10:1-2)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 err="1">
                <a:solidFill>
                  <a:schemeClr val="bg1"/>
                </a:solidFill>
              </a:rPr>
              <a:t>Korah’s</a:t>
            </a:r>
            <a:r>
              <a:rPr lang="en-US" altLang="en-US" dirty="0">
                <a:solidFill>
                  <a:schemeClr val="bg1"/>
                </a:solidFill>
              </a:rPr>
              <a:t> rebellion (Num. 16)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Joshua 24:20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Saul (1 Sam. 16:14; 28; 1 Chron. 10:13-14)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b="1" u="sng" dirty="0">
                <a:solidFill>
                  <a:srgbClr val="FFFFCC"/>
                </a:solidFill>
              </a:rPr>
              <a:t>Solomon (1 </a:t>
            </a:r>
            <a:r>
              <a:rPr lang="en-US" altLang="en-US" b="1" u="sng" dirty="0" err="1">
                <a:solidFill>
                  <a:srgbClr val="FFFFCC"/>
                </a:solidFill>
              </a:rPr>
              <a:t>Kgs</a:t>
            </a:r>
            <a:r>
              <a:rPr lang="en-US" altLang="en-US" b="1" u="sng" dirty="0">
                <a:solidFill>
                  <a:srgbClr val="FFFFCC"/>
                </a:solidFill>
              </a:rPr>
              <a:t>. 11)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David (Ps. 51:11)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Ezekiel 18:20</a:t>
            </a:r>
          </a:p>
        </p:txBody>
      </p:sp>
      <p:pic>
        <p:nvPicPr>
          <p:cNvPr id="5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0759" y="557203"/>
            <a:ext cx="2208742" cy="30114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575127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39518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1. OT Passages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254524" y="1143001"/>
            <a:ext cx="8420245" cy="5531176"/>
          </a:xfrm>
        </p:spPr>
        <p:txBody>
          <a:bodyPr/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Adam &amp; Eve (Gen. 1‒3)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 err="1">
                <a:solidFill>
                  <a:schemeClr val="bg1"/>
                </a:solidFill>
              </a:rPr>
              <a:t>Nadab</a:t>
            </a:r>
            <a:r>
              <a:rPr lang="en-US" altLang="en-US" dirty="0">
                <a:solidFill>
                  <a:schemeClr val="bg1"/>
                </a:solidFill>
              </a:rPr>
              <a:t> &amp; </a:t>
            </a:r>
            <a:r>
              <a:rPr lang="en-US" altLang="en-US" dirty="0" err="1">
                <a:solidFill>
                  <a:schemeClr val="bg1"/>
                </a:solidFill>
              </a:rPr>
              <a:t>Abihu</a:t>
            </a:r>
            <a:r>
              <a:rPr lang="en-US" altLang="en-US" dirty="0">
                <a:solidFill>
                  <a:schemeClr val="bg1"/>
                </a:solidFill>
              </a:rPr>
              <a:t> (Lev. 10:1-2)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 err="1">
                <a:solidFill>
                  <a:schemeClr val="bg1"/>
                </a:solidFill>
              </a:rPr>
              <a:t>Korah’s</a:t>
            </a:r>
            <a:r>
              <a:rPr lang="en-US" altLang="en-US" dirty="0">
                <a:solidFill>
                  <a:schemeClr val="bg1"/>
                </a:solidFill>
              </a:rPr>
              <a:t> rebellion (Num. 16)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Joshua 24:20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Saul (1 Sam. 16:14; 28; 1 Chron. 10:13-14)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Solomon (1 </a:t>
            </a:r>
            <a:r>
              <a:rPr lang="en-US" altLang="en-US" dirty="0" err="1">
                <a:solidFill>
                  <a:schemeClr val="bg1"/>
                </a:solidFill>
              </a:rPr>
              <a:t>Kgs</a:t>
            </a:r>
            <a:r>
              <a:rPr lang="en-US" altLang="en-US" dirty="0">
                <a:solidFill>
                  <a:schemeClr val="bg1"/>
                </a:solidFill>
              </a:rPr>
              <a:t>. 11)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b="1" u="sng" dirty="0">
                <a:solidFill>
                  <a:srgbClr val="FFFFCC"/>
                </a:solidFill>
              </a:rPr>
              <a:t>David (Ps. 51:11)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Ezekiel 18:20</a:t>
            </a:r>
          </a:p>
        </p:txBody>
      </p:sp>
      <p:pic>
        <p:nvPicPr>
          <p:cNvPr id="5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0759" y="557203"/>
            <a:ext cx="2208742" cy="30114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236686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009" name="Group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721713"/>
              </p:ext>
            </p:extLst>
          </p:nvPr>
        </p:nvGraphicFramePr>
        <p:xfrm>
          <a:off x="228600" y="381000"/>
          <a:ext cx="8686799" cy="602238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2627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1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8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391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altLang="en-US" sz="4800" kern="1200" dirty="0"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Work of the Spirit in the OT</a:t>
                      </a:r>
                      <a:endParaRPr lang="en-US" sz="4800" kern="1200" dirty="0"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j-ea"/>
                        <a:cs typeface="+mj-cs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OT/GOSPELS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TODAY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79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Reception of all of the Spirit at the moment of salvation?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Subsequent to salvation (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Exod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 31:3)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At moment of salvation (Rom 8:9)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79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How long is the indwelling?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Temporary indwelling (1 Sam 16:14; Ps 51:11)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Permanent indwelling (John 14:16)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79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Who is indwelt?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Selective indwelling (Joel 2:28)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Universal indwelling (1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Cor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 12:13)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39518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1. OT Passages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254524" y="1143001"/>
            <a:ext cx="8420245" cy="5531176"/>
          </a:xfrm>
        </p:spPr>
        <p:txBody>
          <a:bodyPr/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Adam &amp; Eve (Gen. 1‒3)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 err="1">
                <a:solidFill>
                  <a:schemeClr val="bg1"/>
                </a:solidFill>
              </a:rPr>
              <a:t>Nadab</a:t>
            </a:r>
            <a:r>
              <a:rPr lang="en-US" altLang="en-US" dirty="0">
                <a:solidFill>
                  <a:schemeClr val="bg1"/>
                </a:solidFill>
              </a:rPr>
              <a:t> &amp; </a:t>
            </a:r>
            <a:r>
              <a:rPr lang="en-US" altLang="en-US" dirty="0" err="1">
                <a:solidFill>
                  <a:schemeClr val="bg1"/>
                </a:solidFill>
              </a:rPr>
              <a:t>Abihu</a:t>
            </a:r>
            <a:r>
              <a:rPr lang="en-US" altLang="en-US" dirty="0">
                <a:solidFill>
                  <a:schemeClr val="bg1"/>
                </a:solidFill>
              </a:rPr>
              <a:t> (Lev. 10:1-2)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 err="1">
                <a:solidFill>
                  <a:schemeClr val="bg1"/>
                </a:solidFill>
              </a:rPr>
              <a:t>Korah’s</a:t>
            </a:r>
            <a:r>
              <a:rPr lang="en-US" altLang="en-US" dirty="0">
                <a:solidFill>
                  <a:schemeClr val="bg1"/>
                </a:solidFill>
              </a:rPr>
              <a:t> rebellion (Num. 16)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Joshua 24:20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Saul (1 Sam. 16:14; 28; 1 Chron. 10:13-14)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Solomon (1 </a:t>
            </a:r>
            <a:r>
              <a:rPr lang="en-US" altLang="en-US" dirty="0" err="1">
                <a:solidFill>
                  <a:schemeClr val="bg1"/>
                </a:solidFill>
              </a:rPr>
              <a:t>Kgs</a:t>
            </a:r>
            <a:r>
              <a:rPr lang="en-US" altLang="en-US" dirty="0">
                <a:solidFill>
                  <a:schemeClr val="bg1"/>
                </a:solidFill>
              </a:rPr>
              <a:t>. 11)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David (Ps. 51:11)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b="1" u="sng" dirty="0">
                <a:solidFill>
                  <a:srgbClr val="FFFFCC"/>
                </a:solidFill>
              </a:rPr>
              <a:t>Ezekiel 18:20</a:t>
            </a:r>
          </a:p>
        </p:txBody>
      </p:sp>
      <p:pic>
        <p:nvPicPr>
          <p:cNvPr id="5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0759" y="557203"/>
            <a:ext cx="2208742" cy="30114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677869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2895600" y="2857500"/>
            <a:ext cx="3352800" cy="1143000"/>
          </a:xfrm>
        </p:spPr>
        <p:txBody>
          <a:bodyPr vert="horz" wrap="square" lIns="92075" tIns="46039" rIns="92075" bIns="46039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3125850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39518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1. OT Passages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254524" y="1143001"/>
            <a:ext cx="8420245" cy="5531176"/>
          </a:xfrm>
        </p:spPr>
        <p:txBody>
          <a:bodyPr/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Adam &amp; Eve (Gen. 1‒3)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 err="1">
                <a:solidFill>
                  <a:schemeClr val="bg1"/>
                </a:solidFill>
              </a:rPr>
              <a:t>Nadab</a:t>
            </a:r>
            <a:r>
              <a:rPr lang="en-US" altLang="en-US" dirty="0">
                <a:solidFill>
                  <a:schemeClr val="bg1"/>
                </a:solidFill>
              </a:rPr>
              <a:t> &amp; </a:t>
            </a:r>
            <a:r>
              <a:rPr lang="en-US" altLang="en-US" dirty="0" err="1">
                <a:solidFill>
                  <a:schemeClr val="bg1"/>
                </a:solidFill>
              </a:rPr>
              <a:t>Abihu</a:t>
            </a:r>
            <a:r>
              <a:rPr lang="en-US" altLang="en-US" dirty="0">
                <a:solidFill>
                  <a:schemeClr val="bg1"/>
                </a:solidFill>
              </a:rPr>
              <a:t> (Lev. 10:1-2)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 err="1">
                <a:solidFill>
                  <a:schemeClr val="bg1"/>
                </a:solidFill>
              </a:rPr>
              <a:t>Korah’s</a:t>
            </a:r>
            <a:r>
              <a:rPr lang="en-US" altLang="en-US" dirty="0">
                <a:solidFill>
                  <a:schemeClr val="bg1"/>
                </a:solidFill>
              </a:rPr>
              <a:t> rebellion (Num. 16)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Joshua 24:20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Saul (1 Sam. 16:14; 28; 1 Chron. 10:13-14)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Solomon (1 </a:t>
            </a:r>
            <a:r>
              <a:rPr lang="en-US" altLang="en-US" dirty="0" err="1">
                <a:solidFill>
                  <a:schemeClr val="bg1"/>
                </a:solidFill>
              </a:rPr>
              <a:t>Kgs</a:t>
            </a:r>
            <a:r>
              <a:rPr lang="en-US" altLang="en-US" dirty="0">
                <a:solidFill>
                  <a:schemeClr val="bg1"/>
                </a:solidFill>
              </a:rPr>
              <a:t>. 11)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David (Ps. 51:11)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AutoNum type="alphaL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Ezekiel 18:20</a:t>
            </a:r>
          </a:p>
        </p:txBody>
      </p:sp>
      <p:pic>
        <p:nvPicPr>
          <p:cNvPr id="5" name="Picture 2" descr="http://forum.remonstranten-berlin.de/uploads/2010/02/aminius_achterk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0759" y="557203"/>
            <a:ext cx="2208742" cy="30114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9941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00FFFF"/>
                </a:solidFill>
              </a:rPr>
              <a:t>Soteriology Overview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81000" y="2857501"/>
            <a:ext cx="83820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9" rIns="92075" bIns="4603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857229" indent="-857229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3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VII. Eternal Security </a:t>
            </a:r>
          </a:p>
        </p:txBody>
      </p:sp>
      <p:sp>
        <p:nvSpPr>
          <p:cNvPr id="6" name="Rectangle 5"/>
          <p:cNvSpPr/>
          <p:nvPr/>
        </p:nvSpPr>
        <p:spPr>
          <a:xfrm>
            <a:off x="2971800" y="1828801"/>
            <a:ext cx="32004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400" b="1" kern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This Session</a:t>
            </a:r>
            <a:br>
              <a:rPr lang="en-US" altLang="en-US" sz="4400" b="1" kern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endParaRPr lang="en-US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3668195" y="4054477"/>
            <a:ext cx="1807617" cy="2498725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60314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latin typeface="+mn-lt"/>
              </a:rPr>
              <a:t>Definition of Eternal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solidFill>
                  <a:schemeClr val="bg1"/>
                </a:solidFill>
              </a:rPr>
              <a:t>“Eternal Security means that those who have been </a:t>
            </a:r>
            <a:r>
              <a:rPr lang="en-US" i="1" dirty="0">
                <a:solidFill>
                  <a:schemeClr val="bg1"/>
                </a:solidFill>
              </a:rPr>
              <a:t>genuinely saved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by God’s grace through faith alone in Christ alone </a:t>
            </a:r>
            <a:r>
              <a:rPr lang="en-US" dirty="0">
                <a:solidFill>
                  <a:schemeClr val="bg1"/>
                </a:solidFill>
              </a:rPr>
              <a:t>shall never be in danger of God’s condemnation or loss of salvation but God’s grace and power keep them forever saved and secure.”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8250" y="6359690"/>
            <a:ext cx="676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Dennis </a:t>
            </a:r>
            <a:r>
              <a:rPr lang="en-US" dirty="0" err="1">
                <a:solidFill>
                  <a:schemeClr val="bg1"/>
                </a:solidFill>
              </a:rPr>
              <a:t>Rokser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Shall Never Perish Forever</a:t>
            </a:r>
            <a:r>
              <a:rPr lang="en-US" dirty="0">
                <a:solidFill>
                  <a:schemeClr val="bg1"/>
                </a:solidFill>
              </a:rPr>
              <a:t>, p. 11</a:t>
            </a:r>
          </a:p>
        </p:txBody>
      </p:sp>
      <p:pic>
        <p:nvPicPr>
          <p:cNvPr id="1026" name="Picture 2" descr="dennis-rokser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575" y="142286"/>
            <a:ext cx="1097280" cy="1097280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688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latin typeface="+mn-lt"/>
              </a:rPr>
              <a:t>Eternal Security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21" y="1600205"/>
            <a:ext cx="6476958" cy="1648322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Eternal security arguments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Response  to problem passages</a:t>
            </a:r>
          </a:p>
        </p:txBody>
      </p:sp>
    </p:spTree>
    <p:extLst>
      <p:ext uri="{BB962C8B-B14F-4D97-AF65-F5344CB8AC3E}">
        <p14:creationId xmlns:p14="http://schemas.microsoft.com/office/powerpoint/2010/main" val="3233541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latin typeface="+mn-lt"/>
              </a:rPr>
              <a:t>Eternal Security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21" y="1600205"/>
            <a:ext cx="6476958" cy="1648322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buFont typeface="+mj-lt"/>
              <a:buAutoNum type="arabicPeriod"/>
            </a:pPr>
            <a:r>
              <a:rPr lang="en-US" sz="3600" b="1" u="sng" dirty="0">
                <a:solidFill>
                  <a:srgbClr val="FFFFCC"/>
                </a:solidFill>
              </a:rPr>
              <a:t>Eternal security arguments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Response  to problem passages</a:t>
            </a:r>
          </a:p>
        </p:txBody>
      </p:sp>
    </p:spTree>
    <p:extLst>
      <p:ext uri="{BB962C8B-B14F-4D97-AF65-F5344CB8AC3E}">
        <p14:creationId xmlns:p14="http://schemas.microsoft.com/office/powerpoint/2010/main" val="3319031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Evidence for Eternal Security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252663" y="1143000"/>
            <a:ext cx="8674769" cy="5474368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Because self-righteousness did not save us it is not a basis upon which salvation can be lost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Salvation is not given or maintained by works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If a believer can lose eternal life, then how can this life be eternal (John 3:16)?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Bible’s promises guarantee security (John 10:28)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assurance of salvation (1 John 5:14)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believer is predestined for glory (Rom 8:29-30)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Spirit’s seal cannot be broken (Eph 4:30)</a:t>
            </a:r>
          </a:p>
        </p:txBody>
      </p:sp>
    </p:spTree>
    <p:extLst>
      <p:ext uri="{BB962C8B-B14F-4D97-AF65-F5344CB8AC3E}">
        <p14:creationId xmlns:p14="http://schemas.microsoft.com/office/powerpoint/2010/main" val="2383004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Evidence for Eternal Security</a:t>
            </a:r>
          </a:p>
        </p:txBody>
      </p:sp>
      <p:sp>
        <p:nvSpPr>
          <p:cNvPr id="125955" name="Content Placeholder 2"/>
          <p:cNvSpPr>
            <a:spLocks noGrp="1"/>
          </p:cNvSpPr>
          <p:nvPr>
            <p:ph idx="1"/>
          </p:nvPr>
        </p:nvSpPr>
        <p:spPr>
          <a:xfrm>
            <a:off x="240632" y="1143000"/>
            <a:ext cx="8662736" cy="5334000"/>
          </a:xfrm>
        </p:spPr>
        <p:txBody>
          <a:bodyPr/>
          <a:lstStyle/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God keeps us from falling (1 Pet 1:4-5)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Christ’s role as intercessor and advocate (John 17:11-12, 20)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Christ’s death perfectly dealt with all sins (Titus 2:14)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A believer cannot be removed from Christ’s body (1 Cor. 12:13)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Bible does not specify which sins remove salvation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Believers with unfruitful lives still have salvation although lose rewards at the Bema Seat (1 </a:t>
            </a:r>
            <a:r>
              <a:rPr lang="en-US" altLang="en-US" sz="2800" dirty="0" err="1">
                <a:solidFill>
                  <a:schemeClr val="bg1"/>
                </a:solidFill>
              </a:rPr>
              <a:t>Cor</a:t>
            </a:r>
            <a:r>
              <a:rPr lang="en-US" altLang="en-US" sz="2800" dirty="0">
                <a:solidFill>
                  <a:schemeClr val="bg1"/>
                </a:solidFill>
              </a:rPr>
              <a:t> 3:15)</a:t>
            </a:r>
          </a:p>
        </p:txBody>
      </p:sp>
    </p:spTree>
    <p:extLst>
      <p:ext uri="{BB962C8B-B14F-4D97-AF65-F5344CB8AC3E}">
        <p14:creationId xmlns:p14="http://schemas.microsoft.com/office/powerpoint/2010/main" val="165272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latin typeface="+mn-lt"/>
              </a:rPr>
              <a:t>Eternal Security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20" y="1600205"/>
            <a:ext cx="7232255" cy="1648322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Eternal security arguments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buFont typeface="+mj-lt"/>
              <a:buAutoNum type="arabicPeriod"/>
            </a:pPr>
            <a:r>
              <a:rPr lang="en-US" sz="3600" b="1" u="sng" dirty="0">
                <a:solidFill>
                  <a:srgbClr val="FFFFCC"/>
                </a:solidFill>
              </a:rPr>
              <a:t>Response  to problem passages</a:t>
            </a:r>
          </a:p>
        </p:txBody>
      </p:sp>
    </p:spTree>
    <p:extLst>
      <p:ext uri="{BB962C8B-B14F-4D97-AF65-F5344CB8AC3E}">
        <p14:creationId xmlns:p14="http://schemas.microsoft.com/office/powerpoint/2010/main" val="32335413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2604</TotalTime>
  <Words>1300</Words>
  <Application>Microsoft Office PowerPoint</Application>
  <PresentationFormat>On-screen Show (4:3)</PresentationFormat>
  <Paragraphs>217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1_Office Theme</vt:lpstr>
      <vt:lpstr>Soteriology Session 28  </vt:lpstr>
      <vt:lpstr>Soteriology Overview</vt:lpstr>
      <vt:lpstr>Soteriology Overview</vt:lpstr>
      <vt:lpstr>Definition of Eternal Security</vt:lpstr>
      <vt:lpstr>Eternal Security Outline</vt:lpstr>
      <vt:lpstr>Eternal Security Outline</vt:lpstr>
      <vt:lpstr>Evidence for Eternal Security</vt:lpstr>
      <vt:lpstr>Evidence for Eternal Security</vt:lpstr>
      <vt:lpstr>Eternal Security Outline</vt:lpstr>
      <vt:lpstr>Introduction</vt:lpstr>
      <vt:lpstr>Response to Problem Passages</vt:lpstr>
      <vt:lpstr>Response to Problem Passages</vt:lpstr>
      <vt:lpstr>Response to Problem Passages</vt:lpstr>
      <vt:lpstr>1. OT Passages</vt:lpstr>
      <vt:lpstr>1. OT Passages</vt:lpstr>
      <vt:lpstr>PowerPoint Presentation</vt:lpstr>
      <vt:lpstr>1. OT Passages</vt:lpstr>
      <vt:lpstr>1. OT Passages</vt:lpstr>
      <vt:lpstr>1. OT Passages</vt:lpstr>
      <vt:lpstr>Six Parts of a Suzerain-Vassal Treaty*  in Deuteronomy</vt:lpstr>
      <vt:lpstr>Six Parts of a Suzerain-Vassal Treaty  in Deuteronomy</vt:lpstr>
      <vt:lpstr>1. OT Passages</vt:lpstr>
      <vt:lpstr>1. OT Passages</vt:lpstr>
      <vt:lpstr>1. OT Passages</vt:lpstr>
      <vt:lpstr>PowerPoint Presentation</vt:lpstr>
      <vt:lpstr>1. OT Passages</vt:lpstr>
      <vt:lpstr>CONCLUSION</vt:lpstr>
      <vt:lpstr>1. OT Passages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Soteriology Session 7</dc:title>
  <dc:creator>Jim McGowan</dc:creator>
  <cp:lastModifiedBy>Jim McGowan</cp:lastModifiedBy>
  <cp:revision>230</cp:revision>
  <cp:lastPrinted>2016-05-04T00:54:07Z</cp:lastPrinted>
  <dcterms:created xsi:type="dcterms:W3CDTF">2016-02-18T16:07:28Z</dcterms:created>
  <dcterms:modified xsi:type="dcterms:W3CDTF">2016-08-21T15:45:13Z</dcterms:modified>
</cp:coreProperties>
</file>