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791" r:id="rId2"/>
    <p:sldId id="792" r:id="rId3"/>
    <p:sldId id="793" r:id="rId4"/>
    <p:sldId id="795" r:id="rId5"/>
    <p:sldId id="796" r:id="rId6"/>
    <p:sldId id="884" r:id="rId7"/>
    <p:sldId id="798" r:id="rId8"/>
    <p:sldId id="799" r:id="rId9"/>
    <p:sldId id="885" r:id="rId10"/>
    <p:sldId id="818" r:id="rId11"/>
    <p:sldId id="806" r:id="rId12"/>
    <p:sldId id="823" r:id="rId13"/>
    <p:sldId id="824" r:id="rId14"/>
    <p:sldId id="808" r:id="rId15"/>
    <p:sldId id="825" r:id="rId16"/>
    <p:sldId id="826" r:id="rId17"/>
    <p:sldId id="827" r:id="rId18"/>
    <p:sldId id="828" r:id="rId19"/>
    <p:sldId id="820" r:id="rId20"/>
    <p:sldId id="883" r:id="rId21"/>
    <p:sldId id="830" r:id="rId22"/>
    <p:sldId id="831" r:id="rId23"/>
    <p:sldId id="832" r:id="rId24"/>
    <p:sldId id="822" r:id="rId25"/>
    <p:sldId id="834" r:id="rId26"/>
    <p:sldId id="833" r:id="rId27"/>
    <p:sldId id="836" r:id="rId28"/>
    <p:sldId id="835" r:id="rId29"/>
    <p:sldId id="875" r:id="rId30"/>
    <p:sldId id="847" r:id="rId31"/>
    <p:sldId id="874" r:id="rId32"/>
    <p:sldId id="876" r:id="rId33"/>
    <p:sldId id="866" r:id="rId34"/>
    <p:sldId id="877" r:id="rId35"/>
    <p:sldId id="845" r:id="rId36"/>
    <p:sldId id="863" r:id="rId37"/>
    <p:sldId id="864" r:id="rId38"/>
    <p:sldId id="846" r:id="rId39"/>
    <p:sldId id="878" r:id="rId40"/>
    <p:sldId id="879" r:id="rId41"/>
    <p:sldId id="880" r:id="rId42"/>
    <p:sldId id="867" r:id="rId43"/>
    <p:sldId id="881" r:id="rId44"/>
    <p:sldId id="868" r:id="rId45"/>
    <p:sldId id="870" r:id="rId46"/>
    <p:sldId id="661" r:id="rId47"/>
    <p:sldId id="882"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3399FF"/>
    <a:srgbClr val="FF99FF"/>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309" autoAdjust="0"/>
  </p:normalViewPr>
  <p:slideViewPr>
    <p:cSldViewPr snapToGrid="0">
      <p:cViewPr varScale="1">
        <p:scale>
          <a:sx n="71" d="100"/>
          <a:sy n="71" d="100"/>
        </p:scale>
        <p:origin x="-114" y="-90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E78D141F-99F3-4835-A0AF-B05F77794DD5}" type="datetimeFigureOut">
              <a:rPr lang="en-US" smtClean="0"/>
              <a:pPr/>
              <a:t>8/28/2016</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4AC4ED8-28FA-4E09-BFBE-27FC893FBB83}" type="slidenum">
              <a:rPr lang="en-US" smtClean="0"/>
              <a:pPr/>
              <a:t>‹#›</a:t>
            </a:fld>
            <a:endParaRPr lang="en-US"/>
          </a:p>
        </p:txBody>
      </p:sp>
    </p:spTree>
    <p:extLst>
      <p:ext uri="{BB962C8B-B14F-4D97-AF65-F5344CB8AC3E}">
        <p14:creationId xmlns:p14="http://schemas.microsoft.com/office/powerpoint/2010/main" xmlns="" val="367782652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90A1E49-7911-446F-8B3D-BE0176067052}" type="datetimeFigureOut">
              <a:rPr lang="en-US" smtClean="0"/>
              <a:pPr/>
              <a:t>8/28/2016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685F063A-EE40-4242-B79D-A02668FB9303}" type="slidenum">
              <a:rPr lang="en-US" smtClean="0"/>
              <a:pPr/>
              <a:t>‹#›</a:t>
            </a:fld>
            <a:endParaRPr lang="en-US"/>
          </a:p>
        </p:txBody>
      </p:sp>
    </p:spTree>
    <p:extLst>
      <p:ext uri="{BB962C8B-B14F-4D97-AF65-F5344CB8AC3E}">
        <p14:creationId xmlns:p14="http://schemas.microsoft.com/office/powerpoint/2010/main" xmlns="" val="90632649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0176" indent="-307760">
              <a:defRPr>
                <a:solidFill>
                  <a:schemeClr val="tx1"/>
                </a:solidFill>
                <a:latin typeface="Arial" panose="020B0604020202020204" pitchFamily="34" charset="0"/>
                <a:cs typeface="Arial" panose="020B0604020202020204" pitchFamily="34" charset="0"/>
              </a:defRPr>
            </a:lvl2pPr>
            <a:lvl3pPr marL="1231042" indent="-246208">
              <a:defRPr>
                <a:solidFill>
                  <a:schemeClr val="tx1"/>
                </a:solidFill>
                <a:latin typeface="Arial" panose="020B0604020202020204" pitchFamily="34" charset="0"/>
                <a:cs typeface="Arial" panose="020B0604020202020204" pitchFamily="34" charset="0"/>
              </a:defRPr>
            </a:lvl3pPr>
            <a:lvl4pPr marL="1723458" indent="-246208">
              <a:defRPr>
                <a:solidFill>
                  <a:schemeClr val="tx1"/>
                </a:solidFill>
                <a:latin typeface="Arial" panose="020B0604020202020204" pitchFamily="34" charset="0"/>
                <a:cs typeface="Arial" panose="020B0604020202020204" pitchFamily="34" charset="0"/>
              </a:defRPr>
            </a:lvl4pPr>
            <a:lvl5pPr marL="2215876" indent="-246208">
              <a:defRPr>
                <a:solidFill>
                  <a:schemeClr val="tx1"/>
                </a:solidFill>
                <a:latin typeface="Arial" panose="020B0604020202020204" pitchFamily="34" charset="0"/>
                <a:cs typeface="Arial" panose="020B0604020202020204" pitchFamily="34" charset="0"/>
              </a:defRPr>
            </a:lvl5pPr>
            <a:lvl6pPr marL="270829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709"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3126"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8554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529">
              <a:defRPr/>
            </a:pPr>
            <a:fld id="{6EFDF370-5B17-48A8-9185-C4FE029F2F51}" type="slidenum">
              <a:rPr lang="en-US" altLang="en-US" sz="1900" kern="0">
                <a:latin typeface="Calibri" panose="020F0502020204030204" pitchFamily="34" charset="0"/>
              </a:rPr>
              <a:pPr defTabSz="966529">
                <a:defRPr/>
              </a:pPr>
              <a:t>1</a:t>
            </a:fld>
            <a:endParaRPr lang="en-US" altLang="en-US" sz="1900" kern="0" dirty="0">
              <a:latin typeface="Calibri" panose="020F0502020204030204" pitchFamily="34" charset="0"/>
            </a:endParaRPr>
          </a:p>
        </p:txBody>
      </p:sp>
      <p:sp>
        <p:nvSpPr>
          <p:cNvPr id="2" name="Footer Placeholder 1"/>
          <p:cNvSpPr>
            <a:spLocks noGrp="1"/>
          </p:cNvSpPr>
          <p:nvPr>
            <p:ph type="ftr" sz="quarter" idx="10"/>
          </p:nvPr>
        </p:nvSpPr>
        <p:spPr/>
        <p:txBody>
          <a:bodyPr/>
          <a:lstStyle/>
          <a:p>
            <a:pPr defTabSz="966529">
              <a:defRPr/>
            </a:pPr>
            <a:r>
              <a:rPr lang="en-US" sz="1900" kern="0" dirty="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dirty="0">
                <a:solidFill>
                  <a:sysClr val="windowText" lastClr="000000"/>
                </a:solidFill>
              </a:rPr>
              <a:t>Dr. Andy Woods - Soteriology</a:t>
            </a:r>
          </a:p>
        </p:txBody>
      </p:sp>
    </p:spTree>
    <p:extLst>
      <p:ext uri="{BB962C8B-B14F-4D97-AF65-F5344CB8AC3E}">
        <p14:creationId xmlns:p14="http://schemas.microsoft.com/office/powerpoint/2010/main" xmlns="" val="139081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8</a:t>
            </a:fld>
            <a:endParaRPr lang="en-US" altLang="en-US">
              <a:cs typeface="Arial" charset="0"/>
            </a:endParaRPr>
          </a:p>
        </p:txBody>
      </p:sp>
    </p:spTree>
    <p:extLst>
      <p:ext uri="{BB962C8B-B14F-4D97-AF65-F5344CB8AC3E}">
        <p14:creationId xmlns:p14="http://schemas.microsoft.com/office/powerpoint/2010/main" xmlns="" val="1463113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8/28/2016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p14="http://schemas.microsoft.com/office/powerpoint/2010/main" xmlns="" val="197431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2D715B-B684-43CC-8C64-B61C94215F5D}" type="datetimeFigureOut">
              <a:rPr lang="en-US"/>
              <a:pPr>
                <a:defRPr/>
              </a:pPr>
              <a:t>8/28/2016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8E0B8-9F60-4048-B105-8887EF316161}" type="slidenum">
              <a:rPr lang="en-US" altLang="en-US"/>
              <a:pPr>
                <a:defRPr/>
              </a:pPr>
              <a:t>‹#›</a:t>
            </a:fld>
            <a:endParaRPr lang="en-US" altLang="en-US"/>
          </a:p>
        </p:txBody>
      </p:sp>
    </p:spTree>
    <p:extLst>
      <p:ext uri="{BB962C8B-B14F-4D97-AF65-F5344CB8AC3E}">
        <p14:creationId xmlns:p14="http://schemas.microsoft.com/office/powerpoint/2010/main" xmlns="" val="394176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F3003A-0C19-4603-8D13-5739629E01B2}" type="datetimeFigureOut">
              <a:rPr lang="en-US"/>
              <a:pPr>
                <a:defRPr/>
              </a:pPr>
              <a:t>8/28/2016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AE2F54-E34F-4A08-BE02-4C5F51A6F909}" type="slidenum">
              <a:rPr lang="en-US" altLang="en-US"/>
              <a:pPr>
                <a:defRPr/>
              </a:pPr>
              <a:t>‹#›</a:t>
            </a:fld>
            <a:endParaRPr lang="en-US" altLang="en-US"/>
          </a:p>
        </p:txBody>
      </p:sp>
    </p:spTree>
    <p:extLst>
      <p:ext uri="{BB962C8B-B14F-4D97-AF65-F5344CB8AC3E}">
        <p14:creationId xmlns:p14="http://schemas.microsoft.com/office/powerpoint/2010/main" xmlns="" val="219786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9" rIns="92075" bIns="46039" anchor="ctr"/>
          <a:lstStyle/>
          <a:p>
            <a:pPr eaLnBrk="0" hangingPunct="0">
              <a:defRPr/>
            </a:pPr>
            <a:endParaRPr lang="en-US" sz="4400">
              <a:solidFill>
                <a:schemeClr val="tx2"/>
              </a:solidFill>
              <a:cs typeface="Arial" panose="020B060402020202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891" indent="-342891" eaLnBrk="0" hangingPunct="0">
              <a:spcBef>
                <a:spcPct val="20000"/>
              </a:spcBef>
              <a:buClr>
                <a:schemeClr val="tx2"/>
              </a:buClr>
              <a:buSzPct val="75000"/>
              <a:buFont typeface="Wingdings" pitchFamily="2" charset="2"/>
              <a:buChar char="n"/>
              <a:defRPr/>
            </a:pPr>
            <a:endParaRPr lang="en-US" sz="3200">
              <a:cs typeface="Arial" panose="020B0604020202020204" pitchFamily="34" charset="0"/>
            </a:endParaRPr>
          </a:p>
        </p:txBody>
      </p:sp>
    </p:spTree>
    <p:extLst>
      <p:ext uri="{BB962C8B-B14F-4D97-AF65-F5344CB8AC3E}">
        <p14:creationId xmlns:p14="http://schemas.microsoft.com/office/powerpoint/2010/main" xmlns="" val="84190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0D23018-53E6-4AA9-AD86-328F49299C1A}"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4F806F1A-3CC2-486F-8283-C15BA35A95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26081A-6350-412E-995A-C22BE8B4AB16}" type="datetimeFigureOut">
              <a:rPr lang="en-US"/>
              <a:pPr>
                <a:defRPr/>
              </a:pPr>
              <a:t>8/28/2016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F0298-CB8E-4A11-A6BA-6658D4C9F754}" type="slidenum">
              <a:rPr lang="en-US" altLang="en-US"/>
              <a:pPr>
                <a:defRPr/>
              </a:pPr>
              <a:t>‹#›</a:t>
            </a:fld>
            <a:endParaRPr lang="en-US" altLang="en-US"/>
          </a:p>
        </p:txBody>
      </p:sp>
    </p:spTree>
    <p:extLst>
      <p:ext uri="{BB962C8B-B14F-4D97-AF65-F5344CB8AC3E}">
        <p14:creationId xmlns:p14="http://schemas.microsoft.com/office/powerpoint/2010/main" xmlns="" val="17990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633DF-0EE4-40FE-B09B-D3484C6EB3DF}" type="datetimeFigureOut">
              <a:rPr lang="en-US"/>
              <a:pPr>
                <a:defRPr/>
              </a:pPr>
              <a:t>8/28/2016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956F5-5E93-47D1-B1A3-E678194BC9B2}" type="slidenum">
              <a:rPr lang="en-US" altLang="en-US"/>
              <a:pPr>
                <a:defRPr/>
              </a:pPr>
              <a:t>‹#›</a:t>
            </a:fld>
            <a:endParaRPr lang="en-US" altLang="en-US"/>
          </a:p>
        </p:txBody>
      </p:sp>
    </p:spTree>
    <p:extLst>
      <p:ext uri="{BB962C8B-B14F-4D97-AF65-F5344CB8AC3E}">
        <p14:creationId xmlns:p14="http://schemas.microsoft.com/office/powerpoint/2010/main" xmlns="" val="238005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DCDB46E-A7AB-40D3-9EBB-A3D4156AF76B}" type="datetimeFigureOut">
              <a:rPr lang="en-US"/>
              <a:pPr>
                <a:defRPr/>
              </a:pPr>
              <a:t>8/28/2016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3D037-37CF-4746-B046-7744609F0822}" type="slidenum">
              <a:rPr lang="en-US" altLang="en-US"/>
              <a:pPr>
                <a:defRPr/>
              </a:pPr>
              <a:t>‹#›</a:t>
            </a:fld>
            <a:endParaRPr lang="en-US" altLang="en-US"/>
          </a:p>
        </p:txBody>
      </p:sp>
    </p:spTree>
    <p:extLst>
      <p:ext uri="{BB962C8B-B14F-4D97-AF65-F5344CB8AC3E}">
        <p14:creationId xmlns:p14="http://schemas.microsoft.com/office/powerpoint/2010/main" xmlns="" val="367164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624874-5C76-43C3-9F0F-3C2B8A2FD737}" type="datetimeFigureOut">
              <a:rPr lang="en-US"/>
              <a:pPr>
                <a:defRPr/>
              </a:pPr>
              <a:t>8/28/2016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45140A-CB23-4DF5-B380-574465E0B341}" type="slidenum">
              <a:rPr lang="en-US" altLang="en-US"/>
              <a:pPr>
                <a:defRPr/>
              </a:pPr>
              <a:t>‹#›</a:t>
            </a:fld>
            <a:endParaRPr lang="en-US" altLang="en-US"/>
          </a:p>
        </p:txBody>
      </p:sp>
    </p:spTree>
    <p:extLst>
      <p:ext uri="{BB962C8B-B14F-4D97-AF65-F5344CB8AC3E}">
        <p14:creationId xmlns:p14="http://schemas.microsoft.com/office/powerpoint/2010/main" xmlns="" val="92732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8/28/2016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xmlns="" val="20944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048B8-B8BC-4BF8-8DB0-8C6A4906B474}" type="datetimeFigureOut">
              <a:rPr lang="en-US"/>
              <a:pPr>
                <a:defRPr/>
              </a:pPr>
              <a:t>8/28/2016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4A3F3-2789-4DBF-92CA-32AF01B2D2BC}" type="slidenum">
              <a:rPr lang="en-US" altLang="en-US"/>
              <a:pPr>
                <a:defRPr/>
              </a:pPr>
              <a:t>‹#›</a:t>
            </a:fld>
            <a:endParaRPr lang="en-US" altLang="en-US"/>
          </a:p>
        </p:txBody>
      </p:sp>
    </p:spTree>
    <p:extLst>
      <p:ext uri="{BB962C8B-B14F-4D97-AF65-F5344CB8AC3E}">
        <p14:creationId xmlns:p14="http://schemas.microsoft.com/office/powerpoint/2010/main" xmlns="" val="261313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BF97EE-B804-4546-B123-D092BDC4C92E}" type="datetimeFigureOut">
              <a:rPr lang="en-US"/>
              <a:pPr>
                <a:defRPr/>
              </a:pPr>
              <a:t>8/28/2016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E3E788-3C1E-4322-8553-F3B4C7086460}" type="slidenum">
              <a:rPr lang="en-US" altLang="en-US"/>
              <a:pPr>
                <a:defRPr/>
              </a:pPr>
              <a:t>‹#›</a:t>
            </a:fld>
            <a:endParaRPr lang="en-US" altLang="en-US"/>
          </a:p>
        </p:txBody>
      </p:sp>
    </p:spTree>
    <p:extLst>
      <p:ext uri="{BB962C8B-B14F-4D97-AF65-F5344CB8AC3E}">
        <p14:creationId xmlns:p14="http://schemas.microsoft.com/office/powerpoint/2010/main" xmlns="" val="419075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D99B1B-6534-4491-A593-28246C6B9D95}" type="datetimeFigureOut">
              <a:rPr lang="en-US"/>
              <a:pPr>
                <a:defRPr/>
              </a:pPr>
              <a:t>8/28/2016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E4E630-9A72-452C-8AF9-38F0545DCB6C}" type="slidenum">
              <a:rPr lang="en-US" altLang="en-US"/>
              <a:pPr>
                <a:defRPr/>
              </a:pPr>
              <a:t>‹#›</a:t>
            </a:fld>
            <a:endParaRPr lang="en-US" altLang="en-US"/>
          </a:p>
        </p:txBody>
      </p:sp>
    </p:spTree>
    <p:extLst>
      <p:ext uri="{BB962C8B-B14F-4D97-AF65-F5344CB8AC3E}">
        <p14:creationId xmlns:p14="http://schemas.microsoft.com/office/powerpoint/2010/main" xmlns="" val="254293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D65B563-3F22-4731-AC79-DA6FA3F3BE5C}" type="datetimeFigureOut">
              <a:rPr lang="en-US"/>
              <a:pPr>
                <a:defRPr/>
              </a:pPr>
              <a:t>8/28/2016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53F1083-A0A1-40DA-BE8C-0E73FAD27CB9}" type="slidenum">
              <a:rPr lang="en-US" altLang="en-US"/>
              <a:pPr>
                <a:defRPr/>
              </a:pPr>
              <a:t>‹#›</a:t>
            </a:fld>
            <a:endParaRPr lang="en-US" altLang="en-US"/>
          </a:p>
        </p:txBody>
      </p:sp>
    </p:spTree>
    <p:extLst>
      <p:ext uri="{BB962C8B-B14F-4D97-AF65-F5344CB8AC3E}">
        <p14:creationId xmlns:p14="http://schemas.microsoft.com/office/powerpoint/2010/main" xmlns="" val="846103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24200" y="685800"/>
            <a:ext cx="2895600" cy="1371600"/>
          </a:xfrm>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a:t>
            </a:r>
            <a:br>
              <a:rPr lang="en-US" altLang="en-US" b="1" dirty="0">
                <a:solidFill>
                  <a:srgbClr val="00FFFF"/>
                </a:solidFill>
                <a:effectLst>
                  <a:outerShdw blurRad="38100" dist="38100" dir="2700000" algn="tl">
                    <a:srgbClr val="000000">
                      <a:alpha val="43137"/>
                    </a:srgbClr>
                  </a:outerShdw>
                </a:effectLst>
              </a:rPr>
            </a:br>
            <a:r>
              <a:rPr lang="en-US" altLang="en-US" sz="2800" b="1">
                <a:solidFill>
                  <a:srgbClr val="00FFFF"/>
                </a:solidFill>
                <a:effectLst>
                  <a:outerShdw blurRad="38100" dist="38100" dir="2700000" algn="tl">
                    <a:srgbClr val="000000">
                      <a:alpha val="43137"/>
                    </a:srgbClr>
                  </a:outerShdw>
                </a:effectLst>
              </a:rPr>
              <a:t>Session </a:t>
            </a:r>
            <a:r>
              <a:rPr lang="en-US" altLang="en-US" sz="2800" b="1" smtClean="0">
                <a:solidFill>
                  <a:srgbClr val="00FFFF"/>
                </a:solidFill>
                <a:effectLst>
                  <a:outerShdw blurRad="38100" dist="38100" dir="2700000" algn="tl">
                    <a:srgbClr val="000000">
                      <a:alpha val="43137"/>
                    </a:srgbClr>
                  </a:outerShdw>
                </a:effectLst>
              </a:rPr>
              <a:t>29  </a:t>
            </a:r>
            <a:endParaRPr lang="en-US" altLang="en-US" b="1" dirty="0">
              <a:solidFill>
                <a:srgbClr val="00FFFF"/>
              </a:solidFill>
              <a:effectLst>
                <a:outerShdw blurRad="38100" dist="38100" dir="2700000" algn="tl">
                  <a:srgbClr val="000000">
                    <a:alpha val="43137"/>
                  </a:srgbClr>
                </a:outerShdw>
              </a:effectLst>
            </a:endParaRPr>
          </a:p>
        </p:txBody>
      </p:sp>
      <p:sp>
        <p:nvSpPr>
          <p:cNvPr id="4099" name="Subtitle 2"/>
          <p:cNvSpPr>
            <a:spLocks noGrp="1"/>
          </p:cNvSpPr>
          <p:nvPr>
            <p:ph type="subTitle" idx="1"/>
          </p:nvPr>
        </p:nvSpPr>
        <p:spPr>
          <a:xfrm>
            <a:off x="838200" y="4572000"/>
            <a:ext cx="7467600" cy="1752600"/>
          </a:xfrm>
        </p:spPr>
        <p:txBody>
          <a:bodyPr/>
          <a:lstStyle/>
          <a:p>
            <a:pPr eaLnBrk="1" hangingPunct="1"/>
            <a:r>
              <a:rPr lang="en-US" altLang="en-US" dirty="0">
                <a:solidFill>
                  <a:schemeClr val="bg1"/>
                </a:solidFill>
              </a:rPr>
              <a:t>Dr. Andy Woods</a:t>
            </a:r>
          </a:p>
          <a:p>
            <a:pPr eaLnBrk="1" hangingPunct="1"/>
            <a:endParaRPr lang="en-US" altLang="en-US" sz="2000" dirty="0">
              <a:solidFill>
                <a:schemeClr val="bg1"/>
              </a:solidFill>
            </a:endParaRPr>
          </a:p>
          <a:p>
            <a:pPr eaLnBrk="1" hangingPunct="1"/>
            <a:r>
              <a:rPr lang="en-US" altLang="en-US" sz="2000" dirty="0">
                <a:solidFill>
                  <a:schemeClr val="bg1"/>
                </a:solidFill>
              </a:rPr>
              <a:t>Senior Pastor – Sugar Land Bible Church</a:t>
            </a:r>
          </a:p>
          <a:p>
            <a:pPr eaLnBrk="1" hangingPunct="1"/>
            <a:r>
              <a:rPr lang="en-US" altLang="en-US" sz="2000" dirty="0">
                <a:solidFill>
                  <a:schemeClr val="bg1"/>
                </a:solidFill>
              </a:rPr>
              <a:t>Professor of Bible &amp; Theology – College of Biblical Studies </a:t>
            </a:r>
          </a:p>
        </p:txBody>
      </p:sp>
      <p:pic>
        <p:nvPicPr>
          <p:cNvPr id="4100" name="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916366"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9000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2641"/>
          </a:xfrm>
        </p:spPr>
        <p:txBody>
          <a:bodyPr/>
          <a:lstStyle/>
          <a:p>
            <a:r>
              <a:rPr lang="en-US" sz="3600" dirty="0">
                <a:solidFill>
                  <a:srgbClr val="00FFFF"/>
                </a:solidFill>
                <a:latin typeface="+mn-lt"/>
              </a:rPr>
              <a:t>Introduction</a:t>
            </a:r>
          </a:p>
        </p:txBody>
      </p:sp>
      <p:sp>
        <p:nvSpPr>
          <p:cNvPr id="3" name="Content Placeholder 2"/>
          <p:cNvSpPr>
            <a:spLocks noGrp="1"/>
          </p:cNvSpPr>
          <p:nvPr>
            <p:ph idx="1"/>
          </p:nvPr>
        </p:nvSpPr>
        <p:spPr>
          <a:xfrm>
            <a:off x="254524" y="1140643"/>
            <a:ext cx="6155703" cy="5519237"/>
          </a:xfrm>
        </p:spPr>
        <p:txBody>
          <a:bodyPr/>
          <a:lstStyle/>
          <a:p>
            <a:pPr marL="461963" indent="-461963">
              <a:spcBef>
                <a:spcPts val="0"/>
              </a:spcBef>
              <a:spcAft>
                <a:spcPts val="3600"/>
              </a:spcAft>
              <a:buClr>
                <a:srgbClr val="66FFFF"/>
              </a:buClr>
            </a:pPr>
            <a:r>
              <a:rPr lang="en-US" dirty="0">
                <a:solidFill>
                  <a:schemeClr val="bg1"/>
                </a:solidFill>
              </a:rPr>
              <a:t>Rejoice?</a:t>
            </a:r>
          </a:p>
          <a:p>
            <a:pPr marL="461963" indent="-461963">
              <a:spcBef>
                <a:spcPts val="0"/>
              </a:spcBef>
              <a:spcAft>
                <a:spcPts val="3600"/>
              </a:spcAft>
              <a:buClr>
                <a:srgbClr val="66FFFF"/>
              </a:buClr>
            </a:pPr>
            <a:r>
              <a:rPr lang="en-US" dirty="0">
                <a:solidFill>
                  <a:schemeClr val="bg1"/>
                </a:solidFill>
              </a:rPr>
              <a:t>Jacob Arminius (1560‒1609)</a:t>
            </a:r>
          </a:p>
          <a:p>
            <a:pPr marL="461963" indent="-461963">
              <a:spcBef>
                <a:spcPts val="0"/>
              </a:spcBef>
              <a:spcAft>
                <a:spcPts val="3600"/>
              </a:spcAft>
              <a:buClr>
                <a:srgbClr val="66FFFF"/>
              </a:buClr>
            </a:pPr>
            <a:r>
              <a:rPr lang="en-US" dirty="0">
                <a:solidFill>
                  <a:schemeClr val="bg1"/>
                </a:solidFill>
              </a:rPr>
              <a:t>Harmonization</a:t>
            </a:r>
          </a:p>
          <a:p>
            <a:pPr marL="461963" indent="-461963">
              <a:spcBef>
                <a:spcPts val="0"/>
              </a:spcBef>
              <a:spcAft>
                <a:spcPts val="3600"/>
              </a:spcAft>
              <a:buClr>
                <a:srgbClr val="66FFFF"/>
              </a:buClr>
            </a:pPr>
            <a:r>
              <a:rPr lang="en-US" dirty="0">
                <a:solidFill>
                  <a:schemeClr val="bg1"/>
                </a:solidFill>
              </a:rPr>
              <a:t>The Bible cannot contradict itself</a:t>
            </a:r>
          </a:p>
          <a:p>
            <a:pPr marL="461963" indent="-461963">
              <a:spcBef>
                <a:spcPts val="0"/>
              </a:spcBef>
              <a:spcAft>
                <a:spcPts val="3600"/>
              </a:spcAft>
              <a:buClr>
                <a:srgbClr val="66FFFF"/>
              </a:buClr>
            </a:pPr>
            <a:r>
              <a:rPr lang="en-US" dirty="0">
                <a:solidFill>
                  <a:schemeClr val="bg1"/>
                </a:solidFill>
              </a:rPr>
              <a:t>Biblical order</a:t>
            </a:r>
          </a:p>
        </p:txBody>
      </p:sp>
      <p:pic>
        <p:nvPicPr>
          <p:cNvPr id="4"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6624735" y="1288843"/>
            <a:ext cx="2208742" cy="301147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76518" y="256471"/>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124931" name="Content Placeholder 2"/>
          <p:cNvSpPr>
            <a:spLocks noGrp="1"/>
          </p:cNvSpPr>
          <p:nvPr>
            <p:ph idx="1"/>
          </p:nvPr>
        </p:nvSpPr>
        <p:spPr>
          <a:xfrm>
            <a:off x="245097" y="1622114"/>
            <a:ext cx="4902843" cy="3873724"/>
          </a:xfrm>
        </p:spPr>
        <p:txBody>
          <a:bodyPr/>
          <a:lstStyle/>
          <a:p>
            <a:pPr marL="457200" indent="-457200">
              <a:spcBef>
                <a:spcPts val="0"/>
              </a:spcBef>
              <a:spcAft>
                <a:spcPts val="2400"/>
              </a:spcAft>
              <a:buClr>
                <a:srgbClr val="66FFFF"/>
              </a:buClr>
              <a:buFont typeface="+mj-lt"/>
              <a:buAutoNum type="arabicPeriod"/>
              <a:defRPr/>
            </a:pPr>
            <a:r>
              <a:rPr lang="en-US" altLang="en-US" dirty="0">
                <a:solidFill>
                  <a:schemeClr val="bg1"/>
                </a:solidFill>
              </a:rPr>
              <a:t>OT Passages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Matthew</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John</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Acts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Paul</a:t>
            </a:r>
          </a:p>
        </p:txBody>
      </p:sp>
      <p:pic>
        <p:nvPicPr>
          <p:cNvPr id="1026"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5147940" y="1633755"/>
            <a:ext cx="3656688" cy="4985661"/>
          </a:xfrm>
          <a:prstGeom prst="rect">
            <a:avLst/>
          </a:prstGeom>
          <a:noFill/>
        </p:spPr>
      </p:pic>
    </p:spTree>
    <p:extLst>
      <p:ext uri="{BB962C8B-B14F-4D97-AF65-F5344CB8AC3E}">
        <p14:creationId xmlns:p14="http://schemas.microsoft.com/office/powerpoint/2010/main" xmlns="" val="238300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Content Placeholder 2"/>
          <p:cNvSpPr>
            <a:spLocks noGrp="1"/>
          </p:cNvSpPr>
          <p:nvPr>
            <p:ph idx="1"/>
          </p:nvPr>
        </p:nvSpPr>
        <p:spPr>
          <a:xfrm>
            <a:off x="245097" y="1602556"/>
            <a:ext cx="8429672" cy="4315563"/>
          </a:xfrm>
        </p:spPr>
        <p:txBody>
          <a:bodyPr/>
          <a:lstStyle/>
          <a:p>
            <a:pPr marL="514350" indent="-514350">
              <a:spcBef>
                <a:spcPts val="0"/>
              </a:spcBef>
              <a:spcAft>
                <a:spcPts val="2400"/>
              </a:spcAft>
              <a:buClr>
                <a:srgbClr val="66FFFF"/>
              </a:buClr>
              <a:buFont typeface="+mj-lt"/>
              <a:buAutoNum type="arabicPeriod" startAt="6"/>
              <a:defRPr/>
            </a:pPr>
            <a:r>
              <a:rPr lang="en-US" altLang="en-US" dirty="0">
                <a:solidFill>
                  <a:schemeClr val="bg1"/>
                </a:solidFill>
              </a:rPr>
              <a:t>Passages from James</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Hebrews</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2 Peter</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1 John</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Revelation</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Miscellaneous argument</a:t>
            </a: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p:txBody>
      </p:sp>
      <p:sp>
        <p:nvSpPr>
          <p:cNvPr id="6" name="Title 1"/>
          <p:cNvSpPr>
            <a:spLocks noGrp="1"/>
          </p:cNvSpPr>
          <p:nvPr>
            <p:ph type="title"/>
          </p:nvPr>
        </p:nvSpPr>
        <p:spPr>
          <a:xfrm>
            <a:off x="376518" y="256471"/>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pic>
        <p:nvPicPr>
          <p:cNvPr id="7"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5147940" y="1633755"/>
            <a:ext cx="3656688" cy="4985661"/>
          </a:xfrm>
          <a:prstGeom prst="rect">
            <a:avLst/>
          </a:prstGeom>
          <a:noFill/>
        </p:spPr>
      </p:pic>
    </p:spTree>
    <p:extLst>
      <p:ext uri="{BB962C8B-B14F-4D97-AF65-F5344CB8AC3E}">
        <p14:creationId xmlns:p14="http://schemas.microsoft.com/office/powerpoint/2010/main" xmlns="" val="362004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76518" y="256471"/>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124931" name="Content Placeholder 2"/>
          <p:cNvSpPr>
            <a:spLocks noGrp="1"/>
          </p:cNvSpPr>
          <p:nvPr>
            <p:ph idx="1"/>
          </p:nvPr>
        </p:nvSpPr>
        <p:spPr>
          <a:xfrm>
            <a:off x="245097" y="1622114"/>
            <a:ext cx="4902843" cy="3873724"/>
          </a:xfrm>
        </p:spPr>
        <p:txBody>
          <a:bodyPr/>
          <a:lstStyle/>
          <a:p>
            <a:pPr marL="457200" indent="-457200">
              <a:spcBef>
                <a:spcPts val="0"/>
              </a:spcBef>
              <a:spcAft>
                <a:spcPts val="2400"/>
              </a:spcAft>
              <a:buClr>
                <a:srgbClr val="66FFFF"/>
              </a:buClr>
              <a:buFont typeface="+mj-lt"/>
              <a:buAutoNum type="arabicPeriod"/>
              <a:defRPr/>
            </a:pPr>
            <a:r>
              <a:rPr lang="en-US" altLang="en-US" b="1" u="sng" dirty="0">
                <a:solidFill>
                  <a:srgbClr val="FFFFCC"/>
                </a:solidFill>
              </a:rPr>
              <a:t>OT Passages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Matthew</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John</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Acts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Paul</a:t>
            </a:r>
          </a:p>
        </p:txBody>
      </p:sp>
      <p:pic>
        <p:nvPicPr>
          <p:cNvPr id="1026"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5147940" y="1633755"/>
            <a:ext cx="3656688" cy="4985661"/>
          </a:xfrm>
          <a:prstGeom prst="rect">
            <a:avLst/>
          </a:prstGeom>
          <a:noFill/>
        </p:spPr>
      </p:pic>
    </p:spTree>
    <p:extLst>
      <p:ext uri="{BB962C8B-B14F-4D97-AF65-F5344CB8AC3E}">
        <p14:creationId xmlns:p14="http://schemas.microsoft.com/office/powerpoint/2010/main" xmlns="" val="1758193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9518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1. OT Passages</a:t>
            </a:r>
          </a:p>
        </p:txBody>
      </p:sp>
      <p:sp>
        <p:nvSpPr>
          <p:cNvPr id="124931" name="Content Placeholder 2"/>
          <p:cNvSpPr>
            <a:spLocks noGrp="1"/>
          </p:cNvSpPr>
          <p:nvPr>
            <p:ph idx="1"/>
          </p:nvPr>
        </p:nvSpPr>
        <p:spPr>
          <a:xfrm>
            <a:off x="254524" y="1143001"/>
            <a:ext cx="8420245" cy="5531176"/>
          </a:xfrm>
        </p:spPr>
        <p:txBody>
          <a:bodyPr/>
          <a:lstStyle/>
          <a:p>
            <a:pPr marL="514350" indent="-514350">
              <a:spcBef>
                <a:spcPts val="0"/>
              </a:spcBef>
              <a:spcAft>
                <a:spcPts val="1200"/>
              </a:spcAft>
              <a:buClr>
                <a:srgbClr val="66FFFF"/>
              </a:buClr>
              <a:buAutoNum type="alphaLcPeriod"/>
              <a:defRPr/>
            </a:pPr>
            <a:r>
              <a:rPr lang="en-US" altLang="en-US" dirty="0">
                <a:solidFill>
                  <a:schemeClr val="bg1"/>
                </a:solidFill>
              </a:rPr>
              <a:t>Adam &amp; Eve (Gen. 1‒3)</a:t>
            </a:r>
          </a:p>
          <a:p>
            <a:pPr marL="514350" indent="-514350">
              <a:spcBef>
                <a:spcPts val="0"/>
              </a:spcBef>
              <a:spcAft>
                <a:spcPts val="1200"/>
              </a:spcAft>
              <a:buClr>
                <a:srgbClr val="66FFFF"/>
              </a:buClr>
              <a:buAutoNum type="alphaLcPeriod"/>
              <a:defRPr/>
            </a:pPr>
            <a:r>
              <a:rPr lang="en-US" altLang="en-US" dirty="0" err="1">
                <a:solidFill>
                  <a:schemeClr val="bg1"/>
                </a:solidFill>
              </a:rPr>
              <a:t>Nadab</a:t>
            </a:r>
            <a:r>
              <a:rPr lang="en-US" altLang="en-US" dirty="0">
                <a:solidFill>
                  <a:schemeClr val="bg1"/>
                </a:solidFill>
              </a:rPr>
              <a:t> &amp; </a:t>
            </a:r>
            <a:r>
              <a:rPr lang="en-US" altLang="en-US" dirty="0" err="1">
                <a:solidFill>
                  <a:schemeClr val="bg1"/>
                </a:solidFill>
              </a:rPr>
              <a:t>Abihu</a:t>
            </a:r>
            <a:r>
              <a:rPr lang="en-US" altLang="en-US" dirty="0">
                <a:solidFill>
                  <a:schemeClr val="bg1"/>
                </a:solidFill>
              </a:rPr>
              <a:t> (Lev. 10:1-2)</a:t>
            </a:r>
          </a:p>
          <a:p>
            <a:pPr marL="514350" indent="-514350">
              <a:spcBef>
                <a:spcPts val="0"/>
              </a:spcBef>
              <a:spcAft>
                <a:spcPts val="1200"/>
              </a:spcAft>
              <a:buClr>
                <a:srgbClr val="66FFFF"/>
              </a:buClr>
              <a:buAutoNum type="alphaLcPeriod"/>
              <a:defRPr/>
            </a:pPr>
            <a:r>
              <a:rPr lang="en-US" altLang="en-US" dirty="0" err="1">
                <a:solidFill>
                  <a:schemeClr val="bg1"/>
                </a:solidFill>
              </a:rPr>
              <a:t>Korah’s</a:t>
            </a:r>
            <a:r>
              <a:rPr lang="en-US" altLang="en-US" dirty="0">
                <a:solidFill>
                  <a:schemeClr val="bg1"/>
                </a:solidFill>
              </a:rPr>
              <a:t> rebellion (Num. 16)</a:t>
            </a:r>
          </a:p>
          <a:p>
            <a:pPr marL="514350" indent="-514350">
              <a:spcBef>
                <a:spcPts val="0"/>
              </a:spcBef>
              <a:spcAft>
                <a:spcPts val="1200"/>
              </a:spcAft>
              <a:buClr>
                <a:srgbClr val="66FFFF"/>
              </a:buClr>
              <a:buAutoNum type="alphaLcPeriod"/>
              <a:defRPr/>
            </a:pPr>
            <a:r>
              <a:rPr lang="en-US" altLang="en-US" dirty="0">
                <a:solidFill>
                  <a:schemeClr val="bg1"/>
                </a:solidFill>
              </a:rPr>
              <a:t>Joshua 24:20</a:t>
            </a:r>
          </a:p>
          <a:p>
            <a:pPr marL="514350" indent="-514350">
              <a:spcBef>
                <a:spcPts val="0"/>
              </a:spcBef>
              <a:spcAft>
                <a:spcPts val="1200"/>
              </a:spcAft>
              <a:buClr>
                <a:srgbClr val="66FFFF"/>
              </a:buClr>
              <a:buAutoNum type="alphaLcPeriod"/>
              <a:defRPr/>
            </a:pPr>
            <a:r>
              <a:rPr lang="en-US" altLang="en-US" dirty="0">
                <a:solidFill>
                  <a:schemeClr val="bg1"/>
                </a:solidFill>
              </a:rPr>
              <a:t>Saul (1 Sam. 16:14; 28; 1 Chron. 10:13-14)</a:t>
            </a:r>
          </a:p>
          <a:p>
            <a:pPr marL="514350" indent="-514350">
              <a:spcBef>
                <a:spcPts val="0"/>
              </a:spcBef>
              <a:spcAft>
                <a:spcPts val="1200"/>
              </a:spcAft>
              <a:buClr>
                <a:srgbClr val="66FFFF"/>
              </a:buClr>
              <a:buAutoNum type="alphaLcPeriod"/>
              <a:defRPr/>
            </a:pPr>
            <a:r>
              <a:rPr lang="en-US" altLang="en-US" dirty="0">
                <a:solidFill>
                  <a:schemeClr val="bg1"/>
                </a:solidFill>
              </a:rPr>
              <a:t>Solomon (1 </a:t>
            </a:r>
            <a:r>
              <a:rPr lang="en-US" altLang="en-US" dirty="0" err="1">
                <a:solidFill>
                  <a:schemeClr val="bg1"/>
                </a:solidFill>
              </a:rPr>
              <a:t>Kgs</a:t>
            </a:r>
            <a:r>
              <a:rPr lang="en-US" altLang="en-US" dirty="0">
                <a:solidFill>
                  <a:schemeClr val="bg1"/>
                </a:solidFill>
              </a:rPr>
              <a:t>. 11)</a:t>
            </a:r>
          </a:p>
          <a:p>
            <a:pPr marL="514350" indent="-514350">
              <a:spcBef>
                <a:spcPts val="0"/>
              </a:spcBef>
              <a:spcAft>
                <a:spcPts val="1200"/>
              </a:spcAft>
              <a:buClr>
                <a:srgbClr val="66FFFF"/>
              </a:buClr>
              <a:buAutoNum type="alphaLcPeriod"/>
              <a:defRPr/>
            </a:pPr>
            <a:r>
              <a:rPr lang="en-US" altLang="en-US" dirty="0">
                <a:solidFill>
                  <a:schemeClr val="bg1"/>
                </a:solidFill>
              </a:rPr>
              <a:t>David (Ps. 51:11)</a:t>
            </a:r>
          </a:p>
          <a:p>
            <a:pPr marL="514350" indent="-514350">
              <a:spcBef>
                <a:spcPts val="0"/>
              </a:spcBef>
              <a:spcAft>
                <a:spcPts val="1200"/>
              </a:spcAft>
              <a:buClr>
                <a:srgbClr val="66FFFF"/>
              </a:buClr>
              <a:buAutoNum type="alphaLcPeriod"/>
              <a:defRPr/>
            </a:pPr>
            <a:r>
              <a:rPr lang="en-US" altLang="en-US" dirty="0">
                <a:solidFill>
                  <a:schemeClr val="bg1"/>
                </a:solidFill>
              </a:rPr>
              <a:t>Ezekiel 18:20</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6540759" y="557203"/>
            <a:ext cx="2208742" cy="3011479"/>
          </a:xfrm>
          <a:prstGeom prst="rect">
            <a:avLst/>
          </a:prstGeom>
          <a:noFill/>
        </p:spPr>
      </p:pic>
    </p:spTree>
    <p:extLst>
      <p:ext uri="{BB962C8B-B14F-4D97-AF65-F5344CB8AC3E}">
        <p14:creationId xmlns:p14="http://schemas.microsoft.com/office/powerpoint/2010/main" xmlns="" val="2383004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9518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1. OT Passages</a:t>
            </a:r>
          </a:p>
        </p:txBody>
      </p:sp>
      <p:sp>
        <p:nvSpPr>
          <p:cNvPr id="124931" name="Content Placeholder 2"/>
          <p:cNvSpPr>
            <a:spLocks noGrp="1"/>
          </p:cNvSpPr>
          <p:nvPr>
            <p:ph idx="1"/>
          </p:nvPr>
        </p:nvSpPr>
        <p:spPr>
          <a:xfrm>
            <a:off x="254524" y="1143001"/>
            <a:ext cx="8420245" cy="5531176"/>
          </a:xfrm>
        </p:spPr>
        <p:txBody>
          <a:bodyPr/>
          <a:lstStyle/>
          <a:p>
            <a:pPr marL="514350" indent="-514350">
              <a:spcBef>
                <a:spcPts val="0"/>
              </a:spcBef>
              <a:spcAft>
                <a:spcPts val="1200"/>
              </a:spcAft>
              <a:buClr>
                <a:srgbClr val="66FFFF"/>
              </a:buClr>
              <a:buAutoNum type="alphaLcPeriod"/>
              <a:defRPr/>
            </a:pPr>
            <a:r>
              <a:rPr lang="en-US" altLang="en-US" b="1" u="sng" dirty="0">
                <a:solidFill>
                  <a:srgbClr val="FFFFCC"/>
                </a:solidFill>
              </a:rPr>
              <a:t>Adam &amp; Eve (Gen. 1‒3)</a:t>
            </a:r>
          </a:p>
          <a:p>
            <a:pPr marL="514350" indent="-514350">
              <a:spcBef>
                <a:spcPts val="0"/>
              </a:spcBef>
              <a:spcAft>
                <a:spcPts val="1200"/>
              </a:spcAft>
              <a:buClr>
                <a:srgbClr val="66FFFF"/>
              </a:buClr>
              <a:buAutoNum type="alphaLcPeriod"/>
              <a:defRPr/>
            </a:pPr>
            <a:r>
              <a:rPr lang="en-US" altLang="en-US" dirty="0" err="1">
                <a:solidFill>
                  <a:schemeClr val="bg1"/>
                </a:solidFill>
              </a:rPr>
              <a:t>Nadab</a:t>
            </a:r>
            <a:r>
              <a:rPr lang="en-US" altLang="en-US" dirty="0">
                <a:solidFill>
                  <a:schemeClr val="bg1"/>
                </a:solidFill>
              </a:rPr>
              <a:t> &amp; </a:t>
            </a:r>
            <a:r>
              <a:rPr lang="en-US" altLang="en-US" dirty="0" err="1">
                <a:solidFill>
                  <a:schemeClr val="bg1"/>
                </a:solidFill>
              </a:rPr>
              <a:t>Abihu</a:t>
            </a:r>
            <a:r>
              <a:rPr lang="en-US" altLang="en-US" dirty="0">
                <a:solidFill>
                  <a:schemeClr val="bg1"/>
                </a:solidFill>
              </a:rPr>
              <a:t> (Lev. 10:1-2)</a:t>
            </a:r>
          </a:p>
          <a:p>
            <a:pPr marL="514350" indent="-514350">
              <a:spcBef>
                <a:spcPts val="0"/>
              </a:spcBef>
              <a:spcAft>
                <a:spcPts val="1200"/>
              </a:spcAft>
              <a:buClr>
                <a:srgbClr val="66FFFF"/>
              </a:buClr>
              <a:buAutoNum type="alphaLcPeriod"/>
              <a:defRPr/>
            </a:pPr>
            <a:r>
              <a:rPr lang="en-US" altLang="en-US" dirty="0" err="1">
                <a:solidFill>
                  <a:schemeClr val="bg1"/>
                </a:solidFill>
              </a:rPr>
              <a:t>Korah’s</a:t>
            </a:r>
            <a:r>
              <a:rPr lang="en-US" altLang="en-US" dirty="0">
                <a:solidFill>
                  <a:schemeClr val="bg1"/>
                </a:solidFill>
              </a:rPr>
              <a:t> rebellion (Num. 16)</a:t>
            </a:r>
          </a:p>
          <a:p>
            <a:pPr marL="514350" indent="-514350">
              <a:spcBef>
                <a:spcPts val="0"/>
              </a:spcBef>
              <a:spcAft>
                <a:spcPts val="1200"/>
              </a:spcAft>
              <a:buClr>
                <a:srgbClr val="66FFFF"/>
              </a:buClr>
              <a:buAutoNum type="alphaLcPeriod"/>
              <a:defRPr/>
            </a:pPr>
            <a:r>
              <a:rPr lang="en-US" altLang="en-US" dirty="0">
                <a:solidFill>
                  <a:schemeClr val="bg1"/>
                </a:solidFill>
              </a:rPr>
              <a:t>Joshua 24:20</a:t>
            </a:r>
          </a:p>
          <a:p>
            <a:pPr marL="514350" indent="-514350">
              <a:spcBef>
                <a:spcPts val="0"/>
              </a:spcBef>
              <a:spcAft>
                <a:spcPts val="1200"/>
              </a:spcAft>
              <a:buClr>
                <a:srgbClr val="66FFFF"/>
              </a:buClr>
              <a:buAutoNum type="alphaLcPeriod"/>
              <a:defRPr/>
            </a:pPr>
            <a:r>
              <a:rPr lang="en-US" altLang="en-US" dirty="0">
                <a:solidFill>
                  <a:schemeClr val="bg1"/>
                </a:solidFill>
              </a:rPr>
              <a:t>Saul (1 Sam. 16:14; 28; 1 Chron. 10:13-14)</a:t>
            </a:r>
          </a:p>
          <a:p>
            <a:pPr marL="514350" indent="-514350">
              <a:spcBef>
                <a:spcPts val="0"/>
              </a:spcBef>
              <a:spcAft>
                <a:spcPts val="1200"/>
              </a:spcAft>
              <a:buClr>
                <a:srgbClr val="66FFFF"/>
              </a:buClr>
              <a:buAutoNum type="alphaLcPeriod"/>
              <a:defRPr/>
            </a:pPr>
            <a:r>
              <a:rPr lang="en-US" altLang="en-US" dirty="0">
                <a:solidFill>
                  <a:schemeClr val="bg1"/>
                </a:solidFill>
              </a:rPr>
              <a:t>Solomon (1 </a:t>
            </a:r>
            <a:r>
              <a:rPr lang="en-US" altLang="en-US" dirty="0" err="1">
                <a:solidFill>
                  <a:schemeClr val="bg1"/>
                </a:solidFill>
              </a:rPr>
              <a:t>Kgs</a:t>
            </a:r>
            <a:r>
              <a:rPr lang="en-US" altLang="en-US" dirty="0">
                <a:solidFill>
                  <a:schemeClr val="bg1"/>
                </a:solidFill>
              </a:rPr>
              <a:t>. 11)</a:t>
            </a:r>
          </a:p>
          <a:p>
            <a:pPr marL="514350" indent="-514350">
              <a:spcBef>
                <a:spcPts val="0"/>
              </a:spcBef>
              <a:spcAft>
                <a:spcPts val="1200"/>
              </a:spcAft>
              <a:buClr>
                <a:srgbClr val="66FFFF"/>
              </a:buClr>
              <a:buAutoNum type="alphaLcPeriod"/>
              <a:defRPr/>
            </a:pPr>
            <a:r>
              <a:rPr lang="en-US" altLang="en-US" dirty="0">
                <a:solidFill>
                  <a:schemeClr val="bg1"/>
                </a:solidFill>
              </a:rPr>
              <a:t>David (Ps. 51:11)</a:t>
            </a:r>
          </a:p>
          <a:p>
            <a:pPr marL="514350" indent="-514350">
              <a:spcBef>
                <a:spcPts val="0"/>
              </a:spcBef>
              <a:spcAft>
                <a:spcPts val="1200"/>
              </a:spcAft>
              <a:buClr>
                <a:srgbClr val="66FFFF"/>
              </a:buClr>
              <a:buAutoNum type="alphaLcPeriod"/>
              <a:defRPr/>
            </a:pPr>
            <a:r>
              <a:rPr lang="en-US" altLang="en-US" dirty="0">
                <a:solidFill>
                  <a:schemeClr val="bg1"/>
                </a:solidFill>
              </a:rPr>
              <a:t>Ezekiel 18:20</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6540759" y="557203"/>
            <a:ext cx="2208742" cy="3011479"/>
          </a:xfrm>
          <a:prstGeom prst="rect">
            <a:avLst/>
          </a:prstGeom>
          <a:noFill/>
        </p:spPr>
      </p:pic>
    </p:spTree>
    <p:extLst>
      <p:ext uri="{BB962C8B-B14F-4D97-AF65-F5344CB8AC3E}">
        <p14:creationId xmlns:p14="http://schemas.microsoft.com/office/powerpoint/2010/main" xmlns="" val="102293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9518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1. OT Passages</a:t>
            </a:r>
          </a:p>
        </p:txBody>
      </p:sp>
      <p:sp>
        <p:nvSpPr>
          <p:cNvPr id="124931" name="Content Placeholder 2"/>
          <p:cNvSpPr>
            <a:spLocks noGrp="1"/>
          </p:cNvSpPr>
          <p:nvPr>
            <p:ph idx="1"/>
          </p:nvPr>
        </p:nvSpPr>
        <p:spPr>
          <a:xfrm>
            <a:off x="254524" y="1143001"/>
            <a:ext cx="8420245" cy="5531176"/>
          </a:xfrm>
        </p:spPr>
        <p:txBody>
          <a:bodyPr/>
          <a:lstStyle/>
          <a:p>
            <a:pPr marL="514350" indent="-514350">
              <a:spcBef>
                <a:spcPts val="0"/>
              </a:spcBef>
              <a:spcAft>
                <a:spcPts val="1200"/>
              </a:spcAft>
              <a:buClr>
                <a:srgbClr val="66FFFF"/>
              </a:buClr>
              <a:buAutoNum type="alphaLcPeriod"/>
              <a:defRPr/>
            </a:pPr>
            <a:r>
              <a:rPr lang="en-US" altLang="en-US" dirty="0">
                <a:solidFill>
                  <a:schemeClr val="bg1"/>
                </a:solidFill>
              </a:rPr>
              <a:t>Adam &amp; Eve (Gen. 1‒3)</a:t>
            </a:r>
          </a:p>
          <a:p>
            <a:pPr marL="514350" indent="-514350">
              <a:spcBef>
                <a:spcPts val="0"/>
              </a:spcBef>
              <a:spcAft>
                <a:spcPts val="1200"/>
              </a:spcAft>
              <a:buClr>
                <a:srgbClr val="66FFFF"/>
              </a:buClr>
              <a:buAutoNum type="alphaLcPeriod"/>
              <a:defRPr/>
            </a:pPr>
            <a:r>
              <a:rPr lang="en-US" altLang="en-US" b="1" u="sng" dirty="0" err="1">
                <a:solidFill>
                  <a:srgbClr val="FFFFCC"/>
                </a:solidFill>
              </a:rPr>
              <a:t>Nadab</a:t>
            </a:r>
            <a:r>
              <a:rPr lang="en-US" altLang="en-US" b="1" u="sng" dirty="0">
                <a:solidFill>
                  <a:srgbClr val="FFFFCC"/>
                </a:solidFill>
              </a:rPr>
              <a:t> &amp; </a:t>
            </a:r>
            <a:r>
              <a:rPr lang="en-US" altLang="en-US" b="1" u="sng" dirty="0" err="1">
                <a:solidFill>
                  <a:srgbClr val="FFFFCC"/>
                </a:solidFill>
              </a:rPr>
              <a:t>Abihu</a:t>
            </a:r>
            <a:r>
              <a:rPr lang="en-US" altLang="en-US" b="1" u="sng" dirty="0">
                <a:solidFill>
                  <a:srgbClr val="FFFFCC"/>
                </a:solidFill>
              </a:rPr>
              <a:t> (Lev. 10:1-2)</a:t>
            </a:r>
          </a:p>
          <a:p>
            <a:pPr marL="514350" indent="-514350">
              <a:spcBef>
                <a:spcPts val="0"/>
              </a:spcBef>
              <a:spcAft>
                <a:spcPts val="1200"/>
              </a:spcAft>
              <a:buClr>
                <a:srgbClr val="66FFFF"/>
              </a:buClr>
              <a:buAutoNum type="alphaLcPeriod"/>
              <a:defRPr/>
            </a:pPr>
            <a:r>
              <a:rPr lang="en-US" altLang="en-US" dirty="0" err="1">
                <a:solidFill>
                  <a:schemeClr val="bg1"/>
                </a:solidFill>
              </a:rPr>
              <a:t>Korah’s</a:t>
            </a:r>
            <a:r>
              <a:rPr lang="en-US" altLang="en-US" dirty="0">
                <a:solidFill>
                  <a:schemeClr val="bg1"/>
                </a:solidFill>
              </a:rPr>
              <a:t> rebellion (Num. 16)</a:t>
            </a:r>
          </a:p>
          <a:p>
            <a:pPr marL="514350" indent="-514350">
              <a:spcBef>
                <a:spcPts val="0"/>
              </a:spcBef>
              <a:spcAft>
                <a:spcPts val="1200"/>
              </a:spcAft>
              <a:buClr>
                <a:srgbClr val="66FFFF"/>
              </a:buClr>
              <a:buAutoNum type="alphaLcPeriod"/>
              <a:defRPr/>
            </a:pPr>
            <a:r>
              <a:rPr lang="en-US" altLang="en-US" dirty="0">
                <a:solidFill>
                  <a:schemeClr val="bg1"/>
                </a:solidFill>
              </a:rPr>
              <a:t>Joshua 24:20</a:t>
            </a:r>
          </a:p>
          <a:p>
            <a:pPr marL="514350" indent="-514350">
              <a:spcBef>
                <a:spcPts val="0"/>
              </a:spcBef>
              <a:spcAft>
                <a:spcPts val="1200"/>
              </a:spcAft>
              <a:buClr>
                <a:srgbClr val="66FFFF"/>
              </a:buClr>
              <a:buAutoNum type="alphaLcPeriod"/>
              <a:defRPr/>
            </a:pPr>
            <a:r>
              <a:rPr lang="en-US" altLang="en-US" dirty="0">
                <a:solidFill>
                  <a:schemeClr val="bg1"/>
                </a:solidFill>
              </a:rPr>
              <a:t>Saul (1 Sam. 16:14; 28; 1 Chron. 10:13-14)</a:t>
            </a:r>
          </a:p>
          <a:p>
            <a:pPr marL="514350" indent="-514350">
              <a:spcBef>
                <a:spcPts val="0"/>
              </a:spcBef>
              <a:spcAft>
                <a:spcPts val="1200"/>
              </a:spcAft>
              <a:buClr>
                <a:srgbClr val="66FFFF"/>
              </a:buClr>
              <a:buAutoNum type="alphaLcPeriod"/>
              <a:defRPr/>
            </a:pPr>
            <a:r>
              <a:rPr lang="en-US" altLang="en-US" dirty="0">
                <a:solidFill>
                  <a:schemeClr val="bg1"/>
                </a:solidFill>
              </a:rPr>
              <a:t>Solomon (1 </a:t>
            </a:r>
            <a:r>
              <a:rPr lang="en-US" altLang="en-US" dirty="0" err="1">
                <a:solidFill>
                  <a:schemeClr val="bg1"/>
                </a:solidFill>
              </a:rPr>
              <a:t>Kgs</a:t>
            </a:r>
            <a:r>
              <a:rPr lang="en-US" altLang="en-US" dirty="0">
                <a:solidFill>
                  <a:schemeClr val="bg1"/>
                </a:solidFill>
              </a:rPr>
              <a:t>. 11)</a:t>
            </a:r>
          </a:p>
          <a:p>
            <a:pPr marL="514350" indent="-514350">
              <a:spcBef>
                <a:spcPts val="0"/>
              </a:spcBef>
              <a:spcAft>
                <a:spcPts val="1200"/>
              </a:spcAft>
              <a:buClr>
                <a:srgbClr val="66FFFF"/>
              </a:buClr>
              <a:buAutoNum type="alphaLcPeriod"/>
              <a:defRPr/>
            </a:pPr>
            <a:r>
              <a:rPr lang="en-US" altLang="en-US" dirty="0">
                <a:solidFill>
                  <a:schemeClr val="bg1"/>
                </a:solidFill>
              </a:rPr>
              <a:t>David (Ps. 51:11)</a:t>
            </a:r>
          </a:p>
          <a:p>
            <a:pPr marL="514350" indent="-514350">
              <a:spcBef>
                <a:spcPts val="0"/>
              </a:spcBef>
              <a:spcAft>
                <a:spcPts val="1200"/>
              </a:spcAft>
              <a:buClr>
                <a:srgbClr val="66FFFF"/>
              </a:buClr>
              <a:buAutoNum type="alphaLcPeriod"/>
              <a:defRPr/>
            </a:pPr>
            <a:r>
              <a:rPr lang="en-US" altLang="en-US" dirty="0">
                <a:solidFill>
                  <a:schemeClr val="bg1"/>
                </a:solidFill>
              </a:rPr>
              <a:t>Ezekiel 18:20</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6540759" y="557203"/>
            <a:ext cx="2208742" cy="3011479"/>
          </a:xfrm>
          <a:prstGeom prst="rect">
            <a:avLst/>
          </a:prstGeom>
          <a:noFill/>
        </p:spPr>
      </p:pic>
    </p:spTree>
    <p:extLst>
      <p:ext uri="{BB962C8B-B14F-4D97-AF65-F5344CB8AC3E}">
        <p14:creationId xmlns:p14="http://schemas.microsoft.com/office/powerpoint/2010/main" xmlns="" val="889659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9518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1. OT Passages</a:t>
            </a:r>
          </a:p>
        </p:txBody>
      </p:sp>
      <p:sp>
        <p:nvSpPr>
          <p:cNvPr id="124931" name="Content Placeholder 2"/>
          <p:cNvSpPr>
            <a:spLocks noGrp="1"/>
          </p:cNvSpPr>
          <p:nvPr>
            <p:ph idx="1"/>
          </p:nvPr>
        </p:nvSpPr>
        <p:spPr>
          <a:xfrm>
            <a:off x="254524" y="1143001"/>
            <a:ext cx="8420245" cy="5531176"/>
          </a:xfrm>
        </p:spPr>
        <p:txBody>
          <a:bodyPr/>
          <a:lstStyle/>
          <a:p>
            <a:pPr marL="514350" indent="-514350">
              <a:spcBef>
                <a:spcPts val="0"/>
              </a:spcBef>
              <a:spcAft>
                <a:spcPts val="1200"/>
              </a:spcAft>
              <a:buClr>
                <a:srgbClr val="66FFFF"/>
              </a:buClr>
              <a:buAutoNum type="alphaLcPeriod"/>
              <a:defRPr/>
            </a:pPr>
            <a:r>
              <a:rPr lang="en-US" altLang="en-US" dirty="0">
                <a:solidFill>
                  <a:schemeClr val="bg1"/>
                </a:solidFill>
              </a:rPr>
              <a:t>Adam &amp; Eve (Gen. 1‒3)</a:t>
            </a:r>
          </a:p>
          <a:p>
            <a:pPr marL="514350" indent="-514350">
              <a:spcBef>
                <a:spcPts val="0"/>
              </a:spcBef>
              <a:spcAft>
                <a:spcPts val="1200"/>
              </a:spcAft>
              <a:buClr>
                <a:srgbClr val="66FFFF"/>
              </a:buClr>
              <a:buAutoNum type="alphaLcPeriod"/>
              <a:defRPr/>
            </a:pPr>
            <a:r>
              <a:rPr lang="en-US" altLang="en-US" dirty="0" err="1">
                <a:solidFill>
                  <a:schemeClr val="bg1"/>
                </a:solidFill>
              </a:rPr>
              <a:t>Nadab</a:t>
            </a:r>
            <a:r>
              <a:rPr lang="en-US" altLang="en-US" dirty="0">
                <a:solidFill>
                  <a:schemeClr val="bg1"/>
                </a:solidFill>
              </a:rPr>
              <a:t> &amp; </a:t>
            </a:r>
            <a:r>
              <a:rPr lang="en-US" altLang="en-US" dirty="0" err="1">
                <a:solidFill>
                  <a:schemeClr val="bg1"/>
                </a:solidFill>
              </a:rPr>
              <a:t>Abihu</a:t>
            </a:r>
            <a:r>
              <a:rPr lang="en-US" altLang="en-US" dirty="0">
                <a:solidFill>
                  <a:schemeClr val="bg1"/>
                </a:solidFill>
              </a:rPr>
              <a:t> (Lev. 10:1-2)</a:t>
            </a:r>
          </a:p>
          <a:p>
            <a:pPr marL="514350" indent="-514350">
              <a:spcBef>
                <a:spcPts val="0"/>
              </a:spcBef>
              <a:spcAft>
                <a:spcPts val="1200"/>
              </a:spcAft>
              <a:buClr>
                <a:srgbClr val="66FFFF"/>
              </a:buClr>
              <a:buAutoNum type="alphaLcPeriod"/>
              <a:defRPr/>
            </a:pPr>
            <a:r>
              <a:rPr lang="en-US" altLang="en-US" b="1" u="sng" dirty="0" err="1">
                <a:solidFill>
                  <a:srgbClr val="FFFFCC"/>
                </a:solidFill>
              </a:rPr>
              <a:t>Korah’s</a:t>
            </a:r>
            <a:r>
              <a:rPr lang="en-US" altLang="en-US" b="1" u="sng" dirty="0">
                <a:solidFill>
                  <a:srgbClr val="FFFFCC"/>
                </a:solidFill>
              </a:rPr>
              <a:t> rebellion (Num. 16)</a:t>
            </a:r>
          </a:p>
          <a:p>
            <a:pPr marL="514350" indent="-514350">
              <a:spcBef>
                <a:spcPts val="0"/>
              </a:spcBef>
              <a:spcAft>
                <a:spcPts val="1200"/>
              </a:spcAft>
              <a:buClr>
                <a:srgbClr val="66FFFF"/>
              </a:buClr>
              <a:buAutoNum type="alphaLcPeriod"/>
              <a:defRPr/>
            </a:pPr>
            <a:r>
              <a:rPr lang="en-US" altLang="en-US" dirty="0">
                <a:solidFill>
                  <a:schemeClr val="bg1"/>
                </a:solidFill>
              </a:rPr>
              <a:t>Joshua 24:20</a:t>
            </a:r>
          </a:p>
          <a:p>
            <a:pPr marL="514350" indent="-514350">
              <a:spcBef>
                <a:spcPts val="0"/>
              </a:spcBef>
              <a:spcAft>
                <a:spcPts val="1200"/>
              </a:spcAft>
              <a:buClr>
                <a:srgbClr val="66FFFF"/>
              </a:buClr>
              <a:buAutoNum type="alphaLcPeriod"/>
              <a:defRPr/>
            </a:pPr>
            <a:r>
              <a:rPr lang="en-US" altLang="en-US" dirty="0">
                <a:solidFill>
                  <a:schemeClr val="bg1"/>
                </a:solidFill>
              </a:rPr>
              <a:t>Saul (1 Sam. 16:14; 28; 1 Chron. 10:13-14)</a:t>
            </a:r>
          </a:p>
          <a:p>
            <a:pPr marL="514350" indent="-514350">
              <a:spcBef>
                <a:spcPts val="0"/>
              </a:spcBef>
              <a:spcAft>
                <a:spcPts val="1200"/>
              </a:spcAft>
              <a:buClr>
                <a:srgbClr val="66FFFF"/>
              </a:buClr>
              <a:buAutoNum type="alphaLcPeriod"/>
              <a:defRPr/>
            </a:pPr>
            <a:r>
              <a:rPr lang="en-US" altLang="en-US" dirty="0">
                <a:solidFill>
                  <a:schemeClr val="bg1"/>
                </a:solidFill>
              </a:rPr>
              <a:t>Solomon (1 </a:t>
            </a:r>
            <a:r>
              <a:rPr lang="en-US" altLang="en-US" dirty="0" err="1">
                <a:solidFill>
                  <a:schemeClr val="bg1"/>
                </a:solidFill>
              </a:rPr>
              <a:t>Kgs</a:t>
            </a:r>
            <a:r>
              <a:rPr lang="en-US" altLang="en-US" dirty="0">
                <a:solidFill>
                  <a:schemeClr val="bg1"/>
                </a:solidFill>
              </a:rPr>
              <a:t>. 11)</a:t>
            </a:r>
          </a:p>
          <a:p>
            <a:pPr marL="514350" indent="-514350">
              <a:spcBef>
                <a:spcPts val="0"/>
              </a:spcBef>
              <a:spcAft>
                <a:spcPts val="1200"/>
              </a:spcAft>
              <a:buClr>
                <a:srgbClr val="66FFFF"/>
              </a:buClr>
              <a:buAutoNum type="alphaLcPeriod"/>
              <a:defRPr/>
            </a:pPr>
            <a:r>
              <a:rPr lang="en-US" altLang="en-US" dirty="0">
                <a:solidFill>
                  <a:schemeClr val="bg1"/>
                </a:solidFill>
              </a:rPr>
              <a:t>David (Ps. 51:11)</a:t>
            </a:r>
          </a:p>
          <a:p>
            <a:pPr marL="514350" indent="-514350">
              <a:spcBef>
                <a:spcPts val="0"/>
              </a:spcBef>
              <a:spcAft>
                <a:spcPts val="1200"/>
              </a:spcAft>
              <a:buClr>
                <a:srgbClr val="66FFFF"/>
              </a:buClr>
              <a:buAutoNum type="alphaLcPeriod"/>
              <a:defRPr/>
            </a:pPr>
            <a:r>
              <a:rPr lang="en-US" altLang="en-US" dirty="0">
                <a:solidFill>
                  <a:schemeClr val="bg1"/>
                </a:solidFill>
              </a:rPr>
              <a:t>Ezekiel 18:20</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6540759" y="557203"/>
            <a:ext cx="2208742" cy="3011479"/>
          </a:xfrm>
          <a:prstGeom prst="rect">
            <a:avLst/>
          </a:prstGeom>
          <a:noFill/>
        </p:spPr>
      </p:pic>
    </p:spTree>
    <p:extLst>
      <p:ext uri="{BB962C8B-B14F-4D97-AF65-F5344CB8AC3E}">
        <p14:creationId xmlns:p14="http://schemas.microsoft.com/office/powerpoint/2010/main" xmlns="" val="127095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9518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1. OT Passages</a:t>
            </a:r>
          </a:p>
        </p:txBody>
      </p:sp>
      <p:sp>
        <p:nvSpPr>
          <p:cNvPr id="124931" name="Content Placeholder 2"/>
          <p:cNvSpPr>
            <a:spLocks noGrp="1"/>
          </p:cNvSpPr>
          <p:nvPr>
            <p:ph idx="1"/>
          </p:nvPr>
        </p:nvSpPr>
        <p:spPr>
          <a:xfrm>
            <a:off x="254524" y="1143001"/>
            <a:ext cx="8420245" cy="5531176"/>
          </a:xfrm>
        </p:spPr>
        <p:txBody>
          <a:bodyPr/>
          <a:lstStyle/>
          <a:p>
            <a:pPr marL="514350" indent="-514350">
              <a:spcBef>
                <a:spcPts val="0"/>
              </a:spcBef>
              <a:spcAft>
                <a:spcPts val="1200"/>
              </a:spcAft>
              <a:buClr>
                <a:srgbClr val="66FFFF"/>
              </a:buClr>
              <a:buAutoNum type="alphaLcPeriod"/>
              <a:defRPr/>
            </a:pPr>
            <a:r>
              <a:rPr lang="en-US" altLang="en-US" dirty="0">
                <a:solidFill>
                  <a:schemeClr val="bg1"/>
                </a:solidFill>
              </a:rPr>
              <a:t>Adam &amp; Eve (Gen. 1‒3)</a:t>
            </a:r>
          </a:p>
          <a:p>
            <a:pPr marL="514350" indent="-514350">
              <a:spcBef>
                <a:spcPts val="0"/>
              </a:spcBef>
              <a:spcAft>
                <a:spcPts val="1200"/>
              </a:spcAft>
              <a:buClr>
                <a:srgbClr val="66FFFF"/>
              </a:buClr>
              <a:buAutoNum type="alphaLcPeriod"/>
              <a:defRPr/>
            </a:pPr>
            <a:r>
              <a:rPr lang="en-US" altLang="en-US" dirty="0" err="1">
                <a:solidFill>
                  <a:schemeClr val="bg1"/>
                </a:solidFill>
              </a:rPr>
              <a:t>Nadab</a:t>
            </a:r>
            <a:r>
              <a:rPr lang="en-US" altLang="en-US" dirty="0">
                <a:solidFill>
                  <a:schemeClr val="bg1"/>
                </a:solidFill>
              </a:rPr>
              <a:t> &amp; </a:t>
            </a:r>
            <a:r>
              <a:rPr lang="en-US" altLang="en-US" dirty="0" err="1">
                <a:solidFill>
                  <a:schemeClr val="bg1"/>
                </a:solidFill>
              </a:rPr>
              <a:t>Abihu</a:t>
            </a:r>
            <a:r>
              <a:rPr lang="en-US" altLang="en-US" dirty="0">
                <a:solidFill>
                  <a:schemeClr val="bg1"/>
                </a:solidFill>
              </a:rPr>
              <a:t> (Lev. 10:1-2)</a:t>
            </a:r>
          </a:p>
          <a:p>
            <a:pPr marL="514350" indent="-514350">
              <a:spcBef>
                <a:spcPts val="0"/>
              </a:spcBef>
              <a:spcAft>
                <a:spcPts val="1200"/>
              </a:spcAft>
              <a:buClr>
                <a:srgbClr val="66FFFF"/>
              </a:buClr>
              <a:buAutoNum type="alphaLcPeriod"/>
              <a:defRPr/>
            </a:pPr>
            <a:r>
              <a:rPr lang="en-US" altLang="en-US" dirty="0" err="1">
                <a:solidFill>
                  <a:schemeClr val="bg1"/>
                </a:solidFill>
              </a:rPr>
              <a:t>Korah’s</a:t>
            </a:r>
            <a:r>
              <a:rPr lang="en-US" altLang="en-US" dirty="0">
                <a:solidFill>
                  <a:schemeClr val="bg1"/>
                </a:solidFill>
              </a:rPr>
              <a:t> rebellion (Num. 16)</a:t>
            </a:r>
          </a:p>
          <a:p>
            <a:pPr marL="514350" indent="-514350">
              <a:spcBef>
                <a:spcPts val="0"/>
              </a:spcBef>
              <a:spcAft>
                <a:spcPts val="1200"/>
              </a:spcAft>
              <a:buClr>
                <a:srgbClr val="66FFFF"/>
              </a:buClr>
              <a:buAutoNum type="alphaLcPeriod"/>
              <a:defRPr/>
            </a:pPr>
            <a:r>
              <a:rPr lang="en-US" altLang="en-US" b="1" u="sng" dirty="0">
                <a:solidFill>
                  <a:srgbClr val="FFFFCC"/>
                </a:solidFill>
              </a:rPr>
              <a:t>Joshua 24:20</a:t>
            </a:r>
          </a:p>
          <a:p>
            <a:pPr marL="514350" indent="-514350">
              <a:spcBef>
                <a:spcPts val="0"/>
              </a:spcBef>
              <a:spcAft>
                <a:spcPts val="1200"/>
              </a:spcAft>
              <a:buClr>
                <a:srgbClr val="66FFFF"/>
              </a:buClr>
              <a:buAutoNum type="alphaLcPeriod"/>
              <a:defRPr/>
            </a:pPr>
            <a:r>
              <a:rPr lang="en-US" altLang="en-US" dirty="0">
                <a:solidFill>
                  <a:schemeClr val="bg1"/>
                </a:solidFill>
              </a:rPr>
              <a:t>Saul (1 Sam. 16:14; 28; 1 Chron. 10:13-14)</a:t>
            </a:r>
          </a:p>
          <a:p>
            <a:pPr marL="514350" indent="-514350">
              <a:spcBef>
                <a:spcPts val="0"/>
              </a:spcBef>
              <a:spcAft>
                <a:spcPts val="1200"/>
              </a:spcAft>
              <a:buClr>
                <a:srgbClr val="66FFFF"/>
              </a:buClr>
              <a:buAutoNum type="alphaLcPeriod"/>
              <a:defRPr/>
            </a:pPr>
            <a:r>
              <a:rPr lang="en-US" altLang="en-US" dirty="0">
                <a:solidFill>
                  <a:schemeClr val="bg1"/>
                </a:solidFill>
              </a:rPr>
              <a:t>Solomon (1 </a:t>
            </a:r>
            <a:r>
              <a:rPr lang="en-US" altLang="en-US" dirty="0" err="1">
                <a:solidFill>
                  <a:schemeClr val="bg1"/>
                </a:solidFill>
              </a:rPr>
              <a:t>Kgs</a:t>
            </a:r>
            <a:r>
              <a:rPr lang="en-US" altLang="en-US" dirty="0">
                <a:solidFill>
                  <a:schemeClr val="bg1"/>
                </a:solidFill>
              </a:rPr>
              <a:t>. 11)</a:t>
            </a:r>
          </a:p>
          <a:p>
            <a:pPr marL="514350" indent="-514350">
              <a:spcBef>
                <a:spcPts val="0"/>
              </a:spcBef>
              <a:spcAft>
                <a:spcPts val="1200"/>
              </a:spcAft>
              <a:buClr>
                <a:srgbClr val="66FFFF"/>
              </a:buClr>
              <a:buAutoNum type="alphaLcPeriod"/>
              <a:defRPr/>
            </a:pPr>
            <a:r>
              <a:rPr lang="en-US" altLang="en-US" dirty="0">
                <a:solidFill>
                  <a:schemeClr val="bg1"/>
                </a:solidFill>
              </a:rPr>
              <a:t>David (Ps. 51:11)</a:t>
            </a:r>
          </a:p>
          <a:p>
            <a:pPr marL="514350" indent="-514350">
              <a:spcBef>
                <a:spcPts val="0"/>
              </a:spcBef>
              <a:spcAft>
                <a:spcPts val="1200"/>
              </a:spcAft>
              <a:buClr>
                <a:srgbClr val="66FFFF"/>
              </a:buClr>
              <a:buAutoNum type="alphaLcPeriod"/>
              <a:defRPr/>
            </a:pPr>
            <a:r>
              <a:rPr lang="en-US" altLang="en-US" dirty="0">
                <a:solidFill>
                  <a:schemeClr val="bg1"/>
                </a:solidFill>
              </a:rPr>
              <a:t>Ezekiel 18:20</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6540759" y="557203"/>
            <a:ext cx="2208742" cy="3011479"/>
          </a:xfrm>
          <a:prstGeom prst="rect">
            <a:avLst/>
          </a:prstGeom>
          <a:noFill/>
        </p:spPr>
      </p:pic>
    </p:spTree>
    <p:extLst>
      <p:ext uri="{BB962C8B-B14F-4D97-AF65-F5344CB8AC3E}">
        <p14:creationId xmlns:p14="http://schemas.microsoft.com/office/powerpoint/2010/main" xmlns="" val="1666417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algn="ctr"/>
            <a:r>
              <a:rPr lang="en-US" sz="3600" dirty="0">
                <a:solidFill>
                  <a:srgbClr val="00FFFF"/>
                </a:solidFill>
                <a:effectLst>
                  <a:outerShdw blurRad="38100" dist="38100" dir="2700000" algn="tl">
                    <a:srgbClr val="000000">
                      <a:alpha val="43137"/>
                    </a:srgbClr>
                  </a:outerShdw>
                </a:effectLst>
                <a:latin typeface="+mn-lt"/>
              </a:rPr>
              <a:t>Six Parts of a Suzerain-Vassal Treaty* </a:t>
            </a:r>
            <a:br>
              <a:rPr lang="en-US" sz="3600" dirty="0">
                <a:solidFill>
                  <a:srgbClr val="00FFFF"/>
                </a:solidFill>
                <a:effectLst>
                  <a:outerShdw blurRad="38100" dist="38100" dir="2700000" algn="tl">
                    <a:srgbClr val="000000">
                      <a:alpha val="43137"/>
                    </a:srgbClr>
                  </a:outerShdw>
                </a:effectLst>
                <a:latin typeface="+mn-lt"/>
              </a:rPr>
            </a:br>
            <a:r>
              <a:rPr lang="en-US" sz="3600" dirty="0">
                <a:solidFill>
                  <a:srgbClr val="00FFFF"/>
                </a:solidFill>
                <a:effectLst>
                  <a:outerShdw blurRad="38100" dist="38100" dir="2700000" algn="tl">
                    <a:srgbClr val="000000">
                      <a:alpha val="43137"/>
                    </a:srgbClr>
                  </a:outerShdw>
                </a:effectLst>
                <a:latin typeface="+mn-lt"/>
              </a:rPr>
              <a:t>in Deuteronomy</a:t>
            </a:r>
          </a:p>
        </p:txBody>
      </p:sp>
      <p:sp>
        <p:nvSpPr>
          <p:cNvPr id="35843" name="Rectangle 3"/>
          <p:cNvSpPr>
            <a:spLocks noGrp="1" noChangeArrowheads="1"/>
          </p:cNvSpPr>
          <p:nvPr>
            <p:ph type="body" idx="4294967295"/>
          </p:nvPr>
        </p:nvSpPr>
        <p:spPr>
          <a:xfrm>
            <a:off x="245097" y="1600204"/>
            <a:ext cx="8441703" cy="4525963"/>
          </a:xfrm>
          <a:noFill/>
        </p:spPr>
        <p:txBody>
          <a:bodyPr/>
          <a:lstStyle/>
          <a:p>
            <a:pPr marL="461963" indent="-461963">
              <a:spcBef>
                <a:spcPts val="0"/>
              </a:spcBef>
              <a:spcAft>
                <a:spcPts val="1200"/>
              </a:spcAft>
              <a:buClr>
                <a:srgbClr val="66FFFF"/>
              </a:buClr>
            </a:pPr>
            <a:r>
              <a:rPr lang="en-US" dirty="0">
                <a:solidFill>
                  <a:schemeClr val="bg1"/>
                </a:solidFill>
              </a:rPr>
              <a:t>Preamble (1:1-5)</a:t>
            </a:r>
          </a:p>
          <a:p>
            <a:pPr marL="461963" indent="-461963">
              <a:spcBef>
                <a:spcPts val="0"/>
              </a:spcBef>
              <a:spcAft>
                <a:spcPts val="1200"/>
              </a:spcAft>
              <a:buClr>
                <a:srgbClr val="66FFFF"/>
              </a:buClr>
            </a:pPr>
            <a:r>
              <a:rPr lang="en-US" dirty="0">
                <a:solidFill>
                  <a:schemeClr val="bg1"/>
                </a:solidFill>
              </a:rPr>
              <a:t>Prologue (1:6–4:40)</a:t>
            </a:r>
          </a:p>
          <a:p>
            <a:pPr marL="461963" indent="-461963">
              <a:spcBef>
                <a:spcPts val="0"/>
              </a:spcBef>
              <a:spcAft>
                <a:spcPts val="1200"/>
              </a:spcAft>
              <a:buClr>
                <a:srgbClr val="66FFFF"/>
              </a:buClr>
            </a:pPr>
            <a:r>
              <a:rPr lang="en-US" dirty="0">
                <a:solidFill>
                  <a:schemeClr val="bg1"/>
                </a:solidFill>
              </a:rPr>
              <a:t>Covenant obligations (5–26)</a:t>
            </a:r>
          </a:p>
          <a:p>
            <a:pPr marL="461963" indent="-461963">
              <a:spcBef>
                <a:spcPts val="0"/>
              </a:spcBef>
              <a:spcAft>
                <a:spcPts val="1200"/>
              </a:spcAft>
              <a:buClr>
                <a:srgbClr val="66FFFF"/>
              </a:buClr>
            </a:pPr>
            <a:r>
              <a:rPr lang="en-US" dirty="0">
                <a:solidFill>
                  <a:schemeClr val="bg1"/>
                </a:solidFill>
              </a:rPr>
              <a:t>Storage and reading instructions (27:2-3; 31:9, 24, 26)</a:t>
            </a:r>
          </a:p>
          <a:p>
            <a:pPr marL="461963" indent="-461963">
              <a:spcBef>
                <a:spcPts val="0"/>
              </a:spcBef>
              <a:spcAft>
                <a:spcPts val="1200"/>
              </a:spcAft>
              <a:buClr>
                <a:srgbClr val="66FFFF"/>
              </a:buClr>
            </a:pPr>
            <a:r>
              <a:rPr lang="en-US" dirty="0">
                <a:solidFill>
                  <a:schemeClr val="bg1"/>
                </a:solidFill>
              </a:rPr>
              <a:t>Witnesses (32:1)</a:t>
            </a:r>
          </a:p>
          <a:p>
            <a:pPr marL="461963" indent="-461963">
              <a:spcBef>
                <a:spcPts val="0"/>
              </a:spcBef>
              <a:spcAft>
                <a:spcPts val="1200"/>
              </a:spcAft>
              <a:buClr>
                <a:srgbClr val="66FFFF"/>
              </a:buClr>
            </a:pPr>
            <a:r>
              <a:rPr lang="en-US" dirty="0">
                <a:solidFill>
                  <a:schemeClr val="bg1"/>
                </a:solidFill>
              </a:rPr>
              <a:t>Blessings and curses (28)</a:t>
            </a:r>
          </a:p>
        </p:txBody>
      </p:sp>
      <p:pic>
        <p:nvPicPr>
          <p:cNvPr id="3584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690049" y="1416820"/>
            <a:ext cx="2017389" cy="2074094"/>
          </a:xfrm>
          <a:prstGeom prst="rect">
            <a:avLst/>
          </a:prstGeom>
          <a:noFill/>
          <a:ln w="9525">
            <a:noFill/>
            <a:miter lim="800000"/>
            <a:headEnd/>
            <a:tailEnd/>
          </a:ln>
        </p:spPr>
      </p:pic>
      <p:sp>
        <p:nvSpPr>
          <p:cNvPr id="2" name="Rectangle 1"/>
          <p:cNvSpPr/>
          <p:nvPr/>
        </p:nvSpPr>
        <p:spPr>
          <a:xfrm>
            <a:off x="140447" y="6133577"/>
            <a:ext cx="8863106" cy="646331"/>
          </a:xfrm>
          <a:prstGeom prst="rect">
            <a:avLst/>
          </a:prstGeom>
        </p:spPr>
        <p:txBody>
          <a:bodyPr wrap="square">
            <a:spAutoFit/>
          </a:bodyPr>
          <a:lstStyle/>
          <a:p>
            <a:r>
              <a:rPr lang="en-US" dirty="0">
                <a:solidFill>
                  <a:schemeClr val="bg1"/>
                </a:solidFill>
              </a:rPr>
              <a:t> *Suzerainty–Vassal treaty, which Ancient Near Eastern kings made, were only with redeemed or conquered nations and never with individuals. (2007). </a:t>
            </a:r>
            <a:r>
              <a:rPr lang="en-US" i="1" dirty="0">
                <a:solidFill>
                  <a:schemeClr val="bg1"/>
                </a:solidFill>
              </a:rPr>
              <a:t>Christian Apologetics Journal</a:t>
            </a:r>
            <a:r>
              <a:rPr lang="en-US" dirty="0">
                <a:solidFill>
                  <a:schemeClr val="bg1"/>
                </a:solidFill>
              </a:rPr>
              <a:t>, </a:t>
            </a:r>
            <a:r>
              <a:rPr lang="en-US" i="1" dirty="0">
                <a:solidFill>
                  <a:schemeClr val="bg1"/>
                </a:solidFill>
              </a:rPr>
              <a:t>6</a:t>
            </a:r>
            <a:r>
              <a:rPr lang="en-US" dirty="0">
                <a:solidFill>
                  <a:schemeClr val="bg1"/>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rPr>
              <a:t>Soteriology Overview</a:t>
            </a:r>
          </a:p>
        </p:txBody>
      </p:sp>
      <p:sp>
        <p:nvSpPr>
          <p:cNvPr id="5" name="Rectangle 3"/>
          <p:cNvSpPr txBox="1">
            <a:spLocks/>
          </p:cNvSpPr>
          <p:nvPr/>
        </p:nvSpPr>
        <p:spPr bwMode="auto">
          <a:xfrm>
            <a:off x="1333501" y="1600202"/>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Definition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Election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Atonement</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Salvation words</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God’s one condition of salvation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Results of salvation</a:t>
            </a:r>
          </a:p>
          <a:p>
            <a:pPr marL="914377" indent="-914377" eaLnBrk="1" hangingPunct="1">
              <a:lnSpc>
                <a:spcPct val="90000"/>
              </a:lnSpc>
              <a:buFont typeface="+mj-lt"/>
              <a:buAutoNum type="romanUcPeriod"/>
              <a:defRPr/>
            </a:pPr>
            <a:r>
              <a:rPr lang="en-US" altLang="en-US" b="1" u="sng" dirty="0">
                <a:solidFill>
                  <a:srgbClr val="FFFFCC"/>
                </a:solidFill>
                <a:effectLst>
                  <a:outerShdw blurRad="38100" dist="38100" dir="2700000" algn="tl">
                    <a:srgbClr val="000000">
                      <a:alpha val="43137"/>
                    </a:srgbClr>
                  </a:outerShdw>
                </a:effectLst>
              </a:rPr>
              <a:t>Eternal security</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Faulty views of salvation</a:t>
            </a:r>
          </a:p>
        </p:txBody>
      </p:sp>
    </p:spTree>
    <p:extLst>
      <p:ext uri="{BB962C8B-B14F-4D97-AF65-F5344CB8AC3E}">
        <p14:creationId xmlns:p14="http://schemas.microsoft.com/office/powerpoint/2010/main" xmlns="" val="1193890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algn="ctr"/>
            <a:r>
              <a:rPr lang="en-US" sz="3600" dirty="0">
                <a:solidFill>
                  <a:srgbClr val="00FFFF"/>
                </a:solidFill>
                <a:effectLst>
                  <a:outerShdw blurRad="38100" dist="38100" dir="2700000" algn="tl">
                    <a:srgbClr val="000000">
                      <a:alpha val="43137"/>
                    </a:srgbClr>
                  </a:outerShdw>
                </a:effectLst>
                <a:latin typeface="+mn-lt"/>
              </a:rPr>
              <a:t>Six Parts of a Suzerain-Vassal Treaty* </a:t>
            </a:r>
            <a:br>
              <a:rPr lang="en-US" sz="3600" dirty="0">
                <a:solidFill>
                  <a:srgbClr val="00FFFF"/>
                </a:solidFill>
                <a:effectLst>
                  <a:outerShdw blurRad="38100" dist="38100" dir="2700000" algn="tl">
                    <a:srgbClr val="000000">
                      <a:alpha val="43137"/>
                    </a:srgbClr>
                  </a:outerShdw>
                </a:effectLst>
                <a:latin typeface="+mn-lt"/>
              </a:rPr>
            </a:br>
            <a:r>
              <a:rPr lang="en-US" sz="3600" dirty="0">
                <a:solidFill>
                  <a:srgbClr val="00FFFF"/>
                </a:solidFill>
                <a:effectLst>
                  <a:outerShdw blurRad="38100" dist="38100" dir="2700000" algn="tl">
                    <a:srgbClr val="000000">
                      <a:alpha val="43137"/>
                    </a:srgbClr>
                  </a:outerShdw>
                </a:effectLst>
                <a:latin typeface="+mn-lt"/>
              </a:rPr>
              <a:t>in Deuteronomy</a:t>
            </a:r>
          </a:p>
        </p:txBody>
      </p:sp>
      <p:sp>
        <p:nvSpPr>
          <p:cNvPr id="35843" name="Rectangle 3"/>
          <p:cNvSpPr>
            <a:spLocks noGrp="1" noChangeArrowheads="1"/>
          </p:cNvSpPr>
          <p:nvPr>
            <p:ph type="body" idx="4294967295"/>
          </p:nvPr>
        </p:nvSpPr>
        <p:spPr>
          <a:xfrm>
            <a:off x="245097" y="1600204"/>
            <a:ext cx="8441703" cy="4525963"/>
          </a:xfrm>
          <a:noFill/>
        </p:spPr>
        <p:txBody>
          <a:bodyPr/>
          <a:lstStyle/>
          <a:p>
            <a:pPr marL="461963" indent="-461963">
              <a:spcBef>
                <a:spcPts val="0"/>
              </a:spcBef>
              <a:spcAft>
                <a:spcPts val="1200"/>
              </a:spcAft>
              <a:buClr>
                <a:srgbClr val="66FFFF"/>
              </a:buClr>
            </a:pPr>
            <a:r>
              <a:rPr lang="en-US" dirty="0">
                <a:solidFill>
                  <a:schemeClr val="bg1"/>
                </a:solidFill>
              </a:rPr>
              <a:t>Preamble (1:1-5)</a:t>
            </a:r>
          </a:p>
          <a:p>
            <a:pPr marL="461963" indent="-461963">
              <a:spcBef>
                <a:spcPts val="0"/>
              </a:spcBef>
              <a:spcAft>
                <a:spcPts val="1200"/>
              </a:spcAft>
              <a:buClr>
                <a:srgbClr val="66FFFF"/>
              </a:buClr>
            </a:pPr>
            <a:r>
              <a:rPr lang="en-US" dirty="0">
                <a:solidFill>
                  <a:schemeClr val="bg1"/>
                </a:solidFill>
              </a:rPr>
              <a:t>Prologue (1:6–4:40)</a:t>
            </a:r>
          </a:p>
          <a:p>
            <a:pPr marL="461963" indent="-461963">
              <a:spcBef>
                <a:spcPts val="0"/>
              </a:spcBef>
              <a:spcAft>
                <a:spcPts val="1200"/>
              </a:spcAft>
              <a:buClr>
                <a:srgbClr val="66FFFF"/>
              </a:buClr>
            </a:pPr>
            <a:r>
              <a:rPr lang="en-US" dirty="0">
                <a:solidFill>
                  <a:schemeClr val="bg1"/>
                </a:solidFill>
              </a:rPr>
              <a:t>Covenant obligations (5–26)</a:t>
            </a:r>
          </a:p>
          <a:p>
            <a:pPr marL="461963" indent="-461963">
              <a:spcBef>
                <a:spcPts val="0"/>
              </a:spcBef>
              <a:spcAft>
                <a:spcPts val="1200"/>
              </a:spcAft>
              <a:buClr>
                <a:srgbClr val="66FFFF"/>
              </a:buClr>
            </a:pPr>
            <a:r>
              <a:rPr lang="en-US" dirty="0">
                <a:solidFill>
                  <a:schemeClr val="bg1"/>
                </a:solidFill>
              </a:rPr>
              <a:t>Storage and reading instructions (27:2-3; 31:9, 24, 26)</a:t>
            </a:r>
          </a:p>
          <a:p>
            <a:pPr marL="461963" indent="-461963">
              <a:spcBef>
                <a:spcPts val="0"/>
              </a:spcBef>
              <a:spcAft>
                <a:spcPts val="1200"/>
              </a:spcAft>
              <a:buClr>
                <a:srgbClr val="66FFFF"/>
              </a:buClr>
            </a:pPr>
            <a:r>
              <a:rPr lang="en-US" dirty="0">
                <a:solidFill>
                  <a:schemeClr val="bg1"/>
                </a:solidFill>
              </a:rPr>
              <a:t>Witnesses (32:1)</a:t>
            </a:r>
          </a:p>
          <a:p>
            <a:pPr marL="461963" indent="-461963">
              <a:spcBef>
                <a:spcPts val="0"/>
              </a:spcBef>
              <a:spcAft>
                <a:spcPts val="1200"/>
              </a:spcAft>
              <a:buClr>
                <a:srgbClr val="66FFFF"/>
              </a:buClr>
            </a:pPr>
            <a:r>
              <a:rPr lang="en-US" b="1" u="sng" dirty="0">
                <a:solidFill>
                  <a:srgbClr val="FFFFCC"/>
                </a:solidFill>
              </a:rPr>
              <a:t>Blessings and curses (28)</a:t>
            </a:r>
          </a:p>
        </p:txBody>
      </p:sp>
      <p:pic>
        <p:nvPicPr>
          <p:cNvPr id="3584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690049" y="1416820"/>
            <a:ext cx="2017389" cy="2074094"/>
          </a:xfrm>
          <a:prstGeom prst="rect">
            <a:avLst/>
          </a:prstGeom>
          <a:noFill/>
          <a:ln w="9525">
            <a:noFill/>
            <a:miter lim="800000"/>
            <a:headEnd/>
            <a:tailEnd/>
          </a:ln>
        </p:spPr>
      </p:pic>
      <p:sp>
        <p:nvSpPr>
          <p:cNvPr id="2" name="Rectangle 1"/>
          <p:cNvSpPr/>
          <p:nvPr/>
        </p:nvSpPr>
        <p:spPr>
          <a:xfrm>
            <a:off x="140447" y="6133577"/>
            <a:ext cx="8863106" cy="646331"/>
          </a:xfrm>
          <a:prstGeom prst="rect">
            <a:avLst/>
          </a:prstGeom>
        </p:spPr>
        <p:txBody>
          <a:bodyPr wrap="square">
            <a:spAutoFit/>
          </a:bodyPr>
          <a:lstStyle/>
          <a:p>
            <a:r>
              <a:rPr lang="en-US" dirty="0">
                <a:solidFill>
                  <a:schemeClr val="bg1"/>
                </a:solidFill>
              </a:rPr>
              <a:t> *Suzerainty–Vassal treaty, which Ancient Near Eastern kings made, were only with redeemed or conquered nations and never with individuals. (2007). </a:t>
            </a:r>
            <a:r>
              <a:rPr lang="en-US" i="1" dirty="0">
                <a:solidFill>
                  <a:schemeClr val="bg1"/>
                </a:solidFill>
              </a:rPr>
              <a:t>Christian Apologetics Journal</a:t>
            </a:r>
            <a:r>
              <a:rPr lang="en-US" dirty="0">
                <a:solidFill>
                  <a:schemeClr val="bg1"/>
                </a:solidFill>
              </a:rPr>
              <a:t>, </a:t>
            </a:r>
            <a:r>
              <a:rPr lang="en-US" i="1" dirty="0">
                <a:solidFill>
                  <a:schemeClr val="bg1"/>
                </a:solidFill>
              </a:rPr>
              <a:t>6</a:t>
            </a:r>
            <a:r>
              <a:rPr lang="en-US" dirty="0">
                <a:solidFill>
                  <a:schemeClr val="bg1"/>
                </a:solidFill>
              </a:rPr>
              <a:t>.</a:t>
            </a:r>
          </a:p>
        </p:txBody>
      </p:sp>
    </p:spTree>
    <p:extLst>
      <p:ext uri="{BB962C8B-B14F-4D97-AF65-F5344CB8AC3E}">
        <p14:creationId xmlns:p14="http://schemas.microsoft.com/office/powerpoint/2010/main" xmlns="" val="4199917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9518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1. OT Passages</a:t>
            </a:r>
          </a:p>
        </p:txBody>
      </p:sp>
      <p:sp>
        <p:nvSpPr>
          <p:cNvPr id="124931" name="Content Placeholder 2"/>
          <p:cNvSpPr>
            <a:spLocks noGrp="1"/>
          </p:cNvSpPr>
          <p:nvPr>
            <p:ph idx="1"/>
          </p:nvPr>
        </p:nvSpPr>
        <p:spPr>
          <a:xfrm>
            <a:off x="254524" y="1143001"/>
            <a:ext cx="8420245" cy="5531176"/>
          </a:xfrm>
        </p:spPr>
        <p:txBody>
          <a:bodyPr/>
          <a:lstStyle/>
          <a:p>
            <a:pPr marL="514350" indent="-514350">
              <a:spcBef>
                <a:spcPts val="0"/>
              </a:spcBef>
              <a:spcAft>
                <a:spcPts val="1200"/>
              </a:spcAft>
              <a:buClr>
                <a:srgbClr val="66FFFF"/>
              </a:buClr>
              <a:buAutoNum type="alphaLcPeriod"/>
              <a:defRPr/>
            </a:pPr>
            <a:r>
              <a:rPr lang="en-US" altLang="en-US" dirty="0">
                <a:solidFill>
                  <a:schemeClr val="bg1"/>
                </a:solidFill>
              </a:rPr>
              <a:t>Adam &amp; Eve (Gen. 1‒3)</a:t>
            </a:r>
          </a:p>
          <a:p>
            <a:pPr marL="514350" indent="-514350">
              <a:spcBef>
                <a:spcPts val="0"/>
              </a:spcBef>
              <a:spcAft>
                <a:spcPts val="1200"/>
              </a:spcAft>
              <a:buClr>
                <a:srgbClr val="66FFFF"/>
              </a:buClr>
              <a:buAutoNum type="alphaLcPeriod"/>
              <a:defRPr/>
            </a:pPr>
            <a:r>
              <a:rPr lang="en-US" altLang="en-US" dirty="0" err="1">
                <a:solidFill>
                  <a:schemeClr val="bg1"/>
                </a:solidFill>
              </a:rPr>
              <a:t>Nadab</a:t>
            </a:r>
            <a:r>
              <a:rPr lang="en-US" altLang="en-US" dirty="0">
                <a:solidFill>
                  <a:schemeClr val="bg1"/>
                </a:solidFill>
              </a:rPr>
              <a:t> &amp; </a:t>
            </a:r>
            <a:r>
              <a:rPr lang="en-US" altLang="en-US" dirty="0" err="1">
                <a:solidFill>
                  <a:schemeClr val="bg1"/>
                </a:solidFill>
              </a:rPr>
              <a:t>Abihu</a:t>
            </a:r>
            <a:r>
              <a:rPr lang="en-US" altLang="en-US" dirty="0">
                <a:solidFill>
                  <a:schemeClr val="bg1"/>
                </a:solidFill>
              </a:rPr>
              <a:t> (Lev. 10:1-2)</a:t>
            </a:r>
          </a:p>
          <a:p>
            <a:pPr marL="514350" indent="-514350">
              <a:spcBef>
                <a:spcPts val="0"/>
              </a:spcBef>
              <a:spcAft>
                <a:spcPts val="1200"/>
              </a:spcAft>
              <a:buClr>
                <a:srgbClr val="66FFFF"/>
              </a:buClr>
              <a:buAutoNum type="alphaLcPeriod"/>
              <a:defRPr/>
            </a:pPr>
            <a:r>
              <a:rPr lang="en-US" altLang="en-US" dirty="0" err="1">
                <a:solidFill>
                  <a:schemeClr val="bg1"/>
                </a:solidFill>
              </a:rPr>
              <a:t>Korah’s</a:t>
            </a:r>
            <a:r>
              <a:rPr lang="en-US" altLang="en-US" dirty="0">
                <a:solidFill>
                  <a:schemeClr val="bg1"/>
                </a:solidFill>
              </a:rPr>
              <a:t> rebellion (Num. 16)</a:t>
            </a:r>
          </a:p>
          <a:p>
            <a:pPr marL="514350" indent="-514350">
              <a:spcBef>
                <a:spcPts val="0"/>
              </a:spcBef>
              <a:spcAft>
                <a:spcPts val="1200"/>
              </a:spcAft>
              <a:buClr>
                <a:srgbClr val="66FFFF"/>
              </a:buClr>
              <a:buAutoNum type="alphaLcPeriod"/>
              <a:defRPr/>
            </a:pPr>
            <a:r>
              <a:rPr lang="en-US" altLang="en-US" dirty="0">
                <a:solidFill>
                  <a:schemeClr val="bg1"/>
                </a:solidFill>
              </a:rPr>
              <a:t>Joshua 24:20</a:t>
            </a:r>
          </a:p>
          <a:p>
            <a:pPr marL="514350" indent="-514350">
              <a:spcBef>
                <a:spcPts val="0"/>
              </a:spcBef>
              <a:spcAft>
                <a:spcPts val="1200"/>
              </a:spcAft>
              <a:buClr>
                <a:srgbClr val="66FFFF"/>
              </a:buClr>
              <a:buAutoNum type="alphaLcPeriod"/>
              <a:defRPr/>
            </a:pPr>
            <a:r>
              <a:rPr lang="en-US" altLang="en-US" b="1" u="sng" dirty="0">
                <a:solidFill>
                  <a:srgbClr val="FFFFCC"/>
                </a:solidFill>
              </a:rPr>
              <a:t>Saul (1 Sam. 16:14; 28; 1 Chron. 10:13-14)</a:t>
            </a:r>
          </a:p>
          <a:p>
            <a:pPr marL="514350" indent="-514350">
              <a:spcBef>
                <a:spcPts val="0"/>
              </a:spcBef>
              <a:spcAft>
                <a:spcPts val="1200"/>
              </a:spcAft>
              <a:buClr>
                <a:srgbClr val="66FFFF"/>
              </a:buClr>
              <a:buAutoNum type="alphaLcPeriod"/>
              <a:defRPr/>
            </a:pPr>
            <a:r>
              <a:rPr lang="en-US" altLang="en-US" dirty="0">
                <a:solidFill>
                  <a:schemeClr val="bg1"/>
                </a:solidFill>
              </a:rPr>
              <a:t>Solomon (1 </a:t>
            </a:r>
            <a:r>
              <a:rPr lang="en-US" altLang="en-US" dirty="0" err="1">
                <a:solidFill>
                  <a:schemeClr val="bg1"/>
                </a:solidFill>
              </a:rPr>
              <a:t>Kgs</a:t>
            </a:r>
            <a:r>
              <a:rPr lang="en-US" altLang="en-US" dirty="0">
                <a:solidFill>
                  <a:schemeClr val="bg1"/>
                </a:solidFill>
              </a:rPr>
              <a:t>. 11)</a:t>
            </a:r>
          </a:p>
          <a:p>
            <a:pPr marL="514350" indent="-514350">
              <a:spcBef>
                <a:spcPts val="0"/>
              </a:spcBef>
              <a:spcAft>
                <a:spcPts val="1200"/>
              </a:spcAft>
              <a:buClr>
                <a:srgbClr val="66FFFF"/>
              </a:buClr>
              <a:buAutoNum type="alphaLcPeriod"/>
              <a:defRPr/>
            </a:pPr>
            <a:r>
              <a:rPr lang="en-US" altLang="en-US" dirty="0">
                <a:solidFill>
                  <a:schemeClr val="bg1"/>
                </a:solidFill>
              </a:rPr>
              <a:t>David (Ps. 51:11)</a:t>
            </a:r>
          </a:p>
          <a:p>
            <a:pPr marL="514350" indent="-514350">
              <a:spcBef>
                <a:spcPts val="0"/>
              </a:spcBef>
              <a:spcAft>
                <a:spcPts val="1200"/>
              </a:spcAft>
              <a:buClr>
                <a:srgbClr val="66FFFF"/>
              </a:buClr>
              <a:buAutoNum type="alphaLcPeriod"/>
              <a:defRPr/>
            </a:pPr>
            <a:r>
              <a:rPr lang="en-US" altLang="en-US" dirty="0">
                <a:solidFill>
                  <a:schemeClr val="bg1"/>
                </a:solidFill>
              </a:rPr>
              <a:t>Ezekiel 18:20</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6540759" y="557203"/>
            <a:ext cx="2208742" cy="3011479"/>
          </a:xfrm>
          <a:prstGeom prst="rect">
            <a:avLst/>
          </a:prstGeom>
          <a:noFill/>
        </p:spPr>
      </p:pic>
    </p:spTree>
    <p:extLst>
      <p:ext uri="{BB962C8B-B14F-4D97-AF65-F5344CB8AC3E}">
        <p14:creationId xmlns:p14="http://schemas.microsoft.com/office/powerpoint/2010/main" xmlns="" val="948347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9518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1. OT Passages</a:t>
            </a:r>
          </a:p>
        </p:txBody>
      </p:sp>
      <p:sp>
        <p:nvSpPr>
          <p:cNvPr id="124931" name="Content Placeholder 2"/>
          <p:cNvSpPr>
            <a:spLocks noGrp="1"/>
          </p:cNvSpPr>
          <p:nvPr>
            <p:ph idx="1"/>
          </p:nvPr>
        </p:nvSpPr>
        <p:spPr>
          <a:xfrm>
            <a:off x="254524" y="1143001"/>
            <a:ext cx="8420245" cy="5531176"/>
          </a:xfrm>
        </p:spPr>
        <p:txBody>
          <a:bodyPr/>
          <a:lstStyle/>
          <a:p>
            <a:pPr marL="514350" indent="-514350">
              <a:spcBef>
                <a:spcPts val="0"/>
              </a:spcBef>
              <a:spcAft>
                <a:spcPts val="1200"/>
              </a:spcAft>
              <a:buClr>
                <a:srgbClr val="66FFFF"/>
              </a:buClr>
              <a:buAutoNum type="alphaLcPeriod"/>
              <a:defRPr/>
            </a:pPr>
            <a:r>
              <a:rPr lang="en-US" altLang="en-US" dirty="0">
                <a:solidFill>
                  <a:schemeClr val="bg1"/>
                </a:solidFill>
              </a:rPr>
              <a:t>Adam &amp; Eve (Gen. 1‒3)</a:t>
            </a:r>
          </a:p>
          <a:p>
            <a:pPr marL="514350" indent="-514350">
              <a:spcBef>
                <a:spcPts val="0"/>
              </a:spcBef>
              <a:spcAft>
                <a:spcPts val="1200"/>
              </a:spcAft>
              <a:buClr>
                <a:srgbClr val="66FFFF"/>
              </a:buClr>
              <a:buAutoNum type="alphaLcPeriod"/>
              <a:defRPr/>
            </a:pPr>
            <a:r>
              <a:rPr lang="en-US" altLang="en-US" dirty="0" err="1">
                <a:solidFill>
                  <a:schemeClr val="bg1"/>
                </a:solidFill>
              </a:rPr>
              <a:t>Nadab</a:t>
            </a:r>
            <a:r>
              <a:rPr lang="en-US" altLang="en-US" dirty="0">
                <a:solidFill>
                  <a:schemeClr val="bg1"/>
                </a:solidFill>
              </a:rPr>
              <a:t> &amp; </a:t>
            </a:r>
            <a:r>
              <a:rPr lang="en-US" altLang="en-US" dirty="0" err="1">
                <a:solidFill>
                  <a:schemeClr val="bg1"/>
                </a:solidFill>
              </a:rPr>
              <a:t>Abihu</a:t>
            </a:r>
            <a:r>
              <a:rPr lang="en-US" altLang="en-US" dirty="0">
                <a:solidFill>
                  <a:schemeClr val="bg1"/>
                </a:solidFill>
              </a:rPr>
              <a:t> (Lev. 10:1-2)</a:t>
            </a:r>
          </a:p>
          <a:p>
            <a:pPr marL="514350" indent="-514350">
              <a:spcBef>
                <a:spcPts val="0"/>
              </a:spcBef>
              <a:spcAft>
                <a:spcPts val="1200"/>
              </a:spcAft>
              <a:buClr>
                <a:srgbClr val="66FFFF"/>
              </a:buClr>
              <a:buAutoNum type="alphaLcPeriod"/>
              <a:defRPr/>
            </a:pPr>
            <a:r>
              <a:rPr lang="en-US" altLang="en-US" dirty="0" err="1">
                <a:solidFill>
                  <a:schemeClr val="bg1"/>
                </a:solidFill>
              </a:rPr>
              <a:t>Korah’s</a:t>
            </a:r>
            <a:r>
              <a:rPr lang="en-US" altLang="en-US" dirty="0">
                <a:solidFill>
                  <a:schemeClr val="bg1"/>
                </a:solidFill>
              </a:rPr>
              <a:t> rebellion (Num. 16)</a:t>
            </a:r>
          </a:p>
          <a:p>
            <a:pPr marL="514350" indent="-514350">
              <a:spcBef>
                <a:spcPts val="0"/>
              </a:spcBef>
              <a:spcAft>
                <a:spcPts val="1200"/>
              </a:spcAft>
              <a:buClr>
                <a:srgbClr val="66FFFF"/>
              </a:buClr>
              <a:buAutoNum type="alphaLcPeriod"/>
              <a:defRPr/>
            </a:pPr>
            <a:r>
              <a:rPr lang="en-US" altLang="en-US" dirty="0">
                <a:solidFill>
                  <a:schemeClr val="bg1"/>
                </a:solidFill>
              </a:rPr>
              <a:t>Joshua 24:20</a:t>
            </a:r>
          </a:p>
          <a:p>
            <a:pPr marL="514350" indent="-514350">
              <a:spcBef>
                <a:spcPts val="0"/>
              </a:spcBef>
              <a:spcAft>
                <a:spcPts val="1200"/>
              </a:spcAft>
              <a:buClr>
                <a:srgbClr val="66FFFF"/>
              </a:buClr>
              <a:buAutoNum type="alphaLcPeriod"/>
              <a:defRPr/>
            </a:pPr>
            <a:r>
              <a:rPr lang="en-US" altLang="en-US" dirty="0">
                <a:solidFill>
                  <a:schemeClr val="bg1"/>
                </a:solidFill>
              </a:rPr>
              <a:t>Saul (1 Sam. 16:14; 28; 1 Chron. 10:13-14)</a:t>
            </a:r>
          </a:p>
          <a:p>
            <a:pPr marL="514350" indent="-514350">
              <a:spcBef>
                <a:spcPts val="0"/>
              </a:spcBef>
              <a:spcAft>
                <a:spcPts val="1200"/>
              </a:spcAft>
              <a:buClr>
                <a:srgbClr val="66FFFF"/>
              </a:buClr>
              <a:buAutoNum type="alphaLcPeriod"/>
              <a:defRPr/>
            </a:pPr>
            <a:r>
              <a:rPr lang="en-US" altLang="en-US" b="1" u="sng" dirty="0">
                <a:solidFill>
                  <a:srgbClr val="FFFFCC"/>
                </a:solidFill>
              </a:rPr>
              <a:t>Solomon (1 </a:t>
            </a:r>
            <a:r>
              <a:rPr lang="en-US" altLang="en-US" b="1" u="sng" dirty="0" err="1">
                <a:solidFill>
                  <a:srgbClr val="FFFFCC"/>
                </a:solidFill>
              </a:rPr>
              <a:t>Kgs</a:t>
            </a:r>
            <a:r>
              <a:rPr lang="en-US" altLang="en-US" b="1" u="sng" dirty="0">
                <a:solidFill>
                  <a:srgbClr val="FFFFCC"/>
                </a:solidFill>
              </a:rPr>
              <a:t>. 11)</a:t>
            </a:r>
          </a:p>
          <a:p>
            <a:pPr marL="514350" indent="-514350">
              <a:spcBef>
                <a:spcPts val="0"/>
              </a:spcBef>
              <a:spcAft>
                <a:spcPts val="1200"/>
              </a:spcAft>
              <a:buClr>
                <a:srgbClr val="66FFFF"/>
              </a:buClr>
              <a:buAutoNum type="alphaLcPeriod"/>
              <a:defRPr/>
            </a:pPr>
            <a:r>
              <a:rPr lang="en-US" altLang="en-US" dirty="0">
                <a:solidFill>
                  <a:schemeClr val="bg1"/>
                </a:solidFill>
              </a:rPr>
              <a:t>David (Ps. 51:11)</a:t>
            </a:r>
          </a:p>
          <a:p>
            <a:pPr marL="514350" indent="-514350">
              <a:spcBef>
                <a:spcPts val="0"/>
              </a:spcBef>
              <a:spcAft>
                <a:spcPts val="1200"/>
              </a:spcAft>
              <a:buClr>
                <a:srgbClr val="66FFFF"/>
              </a:buClr>
              <a:buAutoNum type="alphaLcPeriod"/>
              <a:defRPr/>
            </a:pPr>
            <a:r>
              <a:rPr lang="en-US" altLang="en-US" dirty="0">
                <a:solidFill>
                  <a:schemeClr val="bg1"/>
                </a:solidFill>
              </a:rPr>
              <a:t>Ezekiel 18:20</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6540759" y="557203"/>
            <a:ext cx="2208742" cy="3011479"/>
          </a:xfrm>
          <a:prstGeom prst="rect">
            <a:avLst/>
          </a:prstGeom>
          <a:noFill/>
        </p:spPr>
      </p:pic>
    </p:spTree>
    <p:extLst>
      <p:ext uri="{BB962C8B-B14F-4D97-AF65-F5344CB8AC3E}">
        <p14:creationId xmlns:p14="http://schemas.microsoft.com/office/powerpoint/2010/main" xmlns="" val="225751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9518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1. OT Passages</a:t>
            </a:r>
          </a:p>
        </p:txBody>
      </p:sp>
      <p:sp>
        <p:nvSpPr>
          <p:cNvPr id="124931" name="Content Placeholder 2"/>
          <p:cNvSpPr>
            <a:spLocks noGrp="1"/>
          </p:cNvSpPr>
          <p:nvPr>
            <p:ph idx="1"/>
          </p:nvPr>
        </p:nvSpPr>
        <p:spPr>
          <a:xfrm>
            <a:off x="254524" y="1143001"/>
            <a:ext cx="8420245" cy="5531176"/>
          </a:xfrm>
        </p:spPr>
        <p:txBody>
          <a:bodyPr/>
          <a:lstStyle/>
          <a:p>
            <a:pPr marL="514350" indent="-514350">
              <a:spcBef>
                <a:spcPts val="0"/>
              </a:spcBef>
              <a:spcAft>
                <a:spcPts val="1200"/>
              </a:spcAft>
              <a:buClr>
                <a:srgbClr val="66FFFF"/>
              </a:buClr>
              <a:buAutoNum type="alphaLcPeriod"/>
              <a:defRPr/>
            </a:pPr>
            <a:r>
              <a:rPr lang="en-US" altLang="en-US" dirty="0">
                <a:solidFill>
                  <a:schemeClr val="bg1"/>
                </a:solidFill>
              </a:rPr>
              <a:t>Adam &amp; Eve (Gen. 1‒3)</a:t>
            </a:r>
          </a:p>
          <a:p>
            <a:pPr marL="514350" indent="-514350">
              <a:spcBef>
                <a:spcPts val="0"/>
              </a:spcBef>
              <a:spcAft>
                <a:spcPts val="1200"/>
              </a:spcAft>
              <a:buClr>
                <a:srgbClr val="66FFFF"/>
              </a:buClr>
              <a:buAutoNum type="alphaLcPeriod"/>
              <a:defRPr/>
            </a:pPr>
            <a:r>
              <a:rPr lang="en-US" altLang="en-US" dirty="0" err="1">
                <a:solidFill>
                  <a:schemeClr val="bg1"/>
                </a:solidFill>
              </a:rPr>
              <a:t>Nadab</a:t>
            </a:r>
            <a:r>
              <a:rPr lang="en-US" altLang="en-US" dirty="0">
                <a:solidFill>
                  <a:schemeClr val="bg1"/>
                </a:solidFill>
              </a:rPr>
              <a:t> &amp; </a:t>
            </a:r>
            <a:r>
              <a:rPr lang="en-US" altLang="en-US" dirty="0" err="1">
                <a:solidFill>
                  <a:schemeClr val="bg1"/>
                </a:solidFill>
              </a:rPr>
              <a:t>Abihu</a:t>
            </a:r>
            <a:r>
              <a:rPr lang="en-US" altLang="en-US" dirty="0">
                <a:solidFill>
                  <a:schemeClr val="bg1"/>
                </a:solidFill>
              </a:rPr>
              <a:t> (Lev. 10:1-2)</a:t>
            </a:r>
          </a:p>
          <a:p>
            <a:pPr marL="514350" indent="-514350">
              <a:spcBef>
                <a:spcPts val="0"/>
              </a:spcBef>
              <a:spcAft>
                <a:spcPts val="1200"/>
              </a:spcAft>
              <a:buClr>
                <a:srgbClr val="66FFFF"/>
              </a:buClr>
              <a:buAutoNum type="alphaLcPeriod"/>
              <a:defRPr/>
            </a:pPr>
            <a:r>
              <a:rPr lang="en-US" altLang="en-US" dirty="0" err="1">
                <a:solidFill>
                  <a:schemeClr val="bg1"/>
                </a:solidFill>
              </a:rPr>
              <a:t>Korah’s</a:t>
            </a:r>
            <a:r>
              <a:rPr lang="en-US" altLang="en-US" dirty="0">
                <a:solidFill>
                  <a:schemeClr val="bg1"/>
                </a:solidFill>
              </a:rPr>
              <a:t> rebellion (Num. 16)</a:t>
            </a:r>
          </a:p>
          <a:p>
            <a:pPr marL="514350" indent="-514350">
              <a:spcBef>
                <a:spcPts val="0"/>
              </a:spcBef>
              <a:spcAft>
                <a:spcPts val="1200"/>
              </a:spcAft>
              <a:buClr>
                <a:srgbClr val="66FFFF"/>
              </a:buClr>
              <a:buAutoNum type="alphaLcPeriod"/>
              <a:defRPr/>
            </a:pPr>
            <a:r>
              <a:rPr lang="en-US" altLang="en-US" dirty="0">
                <a:solidFill>
                  <a:schemeClr val="bg1"/>
                </a:solidFill>
              </a:rPr>
              <a:t>Joshua 24:20</a:t>
            </a:r>
          </a:p>
          <a:p>
            <a:pPr marL="514350" indent="-514350">
              <a:spcBef>
                <a:spcPts val="0"/>
              </a:spcBef>
              <a:spcAft>
                <a:spcPts val="1200"/>
              </a:spcAft>
              <a:buClr>
                <a:srgbClr val="66FFFF"/>
              </a:buClr>
              <a:buAutoNum type="alphaLcPeriod"/>
              <a:defRPr/>
            </a:pPr>
            <a:r>
              <a:rPr lang="en-US" altLang="en-US" dirty="0">
                <a:solidFill>
                  <a:schemeClr val="bg1"/>
                </a:solidFill>
              </a:rPr>
              <a:t>Saul (1 Sam. 16:14; 28; 1 Chron. 10:13-14)</a:t>
            </a:r>
          </a:p>
          <a:p>
            <a:pPr marL="514350" indent="-514350">
              <a:spcBef>
                <a:spcPts val="0"/>
              </a:spcBef>
              <a:spcAft>
                <a:spcPts val="1200"/>
              </a:spcAft>
              <a:buClr>
                <a:srgbClr val="66FFFF"/>
              </a:buClr>
              <a:buAutoNum type="alphaLcPeriod"/>
              <a:defRPr/>
            </a:pPr>
            <a:r>
              <a:rPr lang="en-US" altLang="en-US" dirty="0">
                <a:solidFill>
                  <a:schemeClr val="bg1"/>
                </a:solidFill>
              </a:rPr>
              <a:t>Solomon (1 </a:t>
            </a:r>
            <a:r>
              <a:rPr lang="en-US" altLang="en-US" dirty="0" err="1">
                <a:solidFill>
                  <a:schemeClr val="bg1"/>
                </a:solidFill>
              </a:rPr>
              <a:t>Kgs</a:t>
            </a:r>
            <a:r>
              <a:rPr lang="en-US" altLang="en-US" dirty="0">
                <a:solidFill>
                  <a:schemeClr val="bg1"/>
                </a:solidFill>
              </a:rPr>
              <a:t>. 11)</a:t>
            </a:r>
          </a:p>
          <a:p>
            <a:pPr marL="514350" indent="-514350">
              <a:spcBef>
                <a:spcPts val="0"/>
              </a:spcBef>
              <a:spcAft>
                <a:spcPts val="1200"/>
              </a:spcAft>
              <a:buClr>
                <a:srgbClr val="66FFFF"/>
              </a:buClr>
              <a:buAutoNum type="alphaLcPeriod"/>
              <a:defRPr/>
            </a:pPr>
            <a:r>
              <a:rPr lang="en-US" altLang="en-US" b="1" u="sng" dirty="0">
                <a:solidFill>
                  <a:srgbClr val="FFFFCC"/>
                </a:solidFill>
              </a:rPr>
              <a:t>David (Ps. 51:11)</a:t>
            </a:r>
          </a:p>
          <a:p>
            <a:pPr marL="514350" indent="-514350">
              <a:spcBef>
                <a:spcPts val="0"/>
              </a:spcBef>
              <a:spcAft>
                <a:spcPts val="1200"/>
              </a:spcAft>
              <a:buClr>
                <a:srgbClr val="66FFFF"/>
              </a:buClr>
              <a:buAutoNum type="alphaLcPeriod"/>
              <a:defRPr/>
            </a:pPr>
            <a:r>
              <a:rPr lang="en-US" altLang="en-US" dirty="0">
                <a:solidFill>
                  <a:schemeClr val="bg1"/>
                </a:solidFill>
              </a:rPr>
              <a:t>Ezekiel 18:20</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6540759" y="557203"/>
            <a:ext cx="2208742" cy="3011479"/>
          </a:xfrm>
          <a:prstGeom prst="rect">
            <a:avLst/>
          </a:prstGeom>
          <a:noFill/>
        </p:spPr>
      </p:pic>
    </p:spTree>
    <p:extLst>
      <p:ext uri="{BB962C8B-B14F-4D97-AF65-F5344CB8AC3E}">
        <p14:creationId xmlns:p14="http://schemas.microsoft.com/office/powerpoint/2010/main" xmlns="" val="3523668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09" name="Group 25"/>
          <p:cNvGraphicFramePr>
            <a:graphicFrameLocks noGrp="1"/>
          </p:cNvGraphicFramePr>
          <p:nvPr>
            <p:extLst>
              <p:ext uri="{D42A27DB-BD31-4B8C-83A1-F6EECF244321}">
                <p14:modId xmlns:p14="http://schemas.microsoft.com/office/powerpoint/2010/main" xmlns="" val="2582632543"/>
              </p:ext>
            </p:extLst>
          </p:nvPr>
        </p:nvGraphicFramePr>
        <p:xfrm>
          <a:off x="228600" y="381000"/>
          <a:ext cx="8686799" cy="6022380"/>
        </p:xfrm>
        <a:graphic>
          <a:graphicData uri="http://schemas.openxmlformats.org/drawingml/2006/table">
            <a:tbl>
              <a:tblPr>
                <a:tableStyleId>{125E5076-3810-47DD-B79F-674D7AD40C01}</a:tableStyleId>
              </a:tblPr>
              <a:tblGrid>
                <a:gridCol w="2627722">
                  <a:extLst>
                    <a:ext uri="{9D8B030D-6E8A-4147-A177-3AD203B41FA5}">
                      <a16:colId xmlns:a16="http://schemas.microsoft.com/office/drawing/2014/main" xmlns="" val="20000"/>
                    </a:ext>
                  </a:extLst>
                </a:gridCol>
                <a:gridCol w="2930867">
                  <a:extLst>
                    <a:ext uri="{9D8B030D-6E8A-4147-A177-3AD203B41FA5}">
                      <a16:colId xmlns:a16="http://schemas.microsoft.com/office/drawing/2014/main" xmlns="" val="20001"/>
                    </a:ext>
                  </a:extLst>
                </a:gridCol>
                <a:gridCol w="3128210">
                  <a:extLst>
                    <a:ext uri="{9D8B030D-6E8A-4147-A177-3AD203B41FA5}">
                      <a16:colId xmlns:a16="http://schemas.microsoft.com/office/drawing/2014/main" xmlns="" val="20002"/>
                    </a:ext>
                  </a:extLst>
                </a:gridCol>
              </a:tblGrid>
              <a:tr h="85391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800" kern="1200" dirty="0">
                          <a:solidFill>
                            <a:srgbClr val="00FFFF"/>
                          </a:solidFill>
                          <a:effectLst>
                            <a:outerShdw blurRad="38100" dist="38100" dir="2700000" algn="tl">
                              <a:srgbClr val="000000">
                                <a:alpha val="43137"/>
                              </a:srgbClr>
                            </a:outerShdw>
                          </a:effectLst>
                          <a:latin typeface="+mn-lt"/>
                          <a:ea typeface="+mj-ea"/>
                          <a:cs typeface="+mj-cs"/>
                        </a:rPr>
                        <a:t>Work of the Spirit in the OT</a:t>
                      </a:r>
                      <a:endParaRPr lang="en-US" sz="4800" kern="1200" dirty="0">
                        <a:solidFill>
                          <a:srgbClr val="00FFFF"/>
                        </a:solidFill>
                        <a:effectLst>
                          <a:outerShdw blurRad="38100" dist="38100" dir="2700000" algn="tl">
                            <a:srgbClr val="000000">
                              <a:alpha val="43137"/>
                            </a:srgbClr>
                          </a:outerShdw>
                        </a:effectLst>
                        <a:latin typeface="+mn-lt"/>
                        <a:ea typeface="+mj-ea"/>
                        <a:cs typeface="+mj-cs"/>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chemeClr val="bg1"/>
                        </a:solidFill>
                        <a:effectLst>
                          <a:outerShdw blurRad="38100" dist="38100" dir="2700000" algn="tl">
                            <a:srgbClr val="000000"/>
                          </a:outerShdw>
                        </a:effectLst>
                        <a:latin typeface="Times New Roman" pitchFamily="18"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chemeClr val="bg1"/>
                        </a:solidFill>
                        <a:effectLst>
                          <a:outerShdw blurRad="38100" dist="38100" dir="2700000" algn="tl">
                            <a:srgbClr val="000000"/>
                          </a:outerShdw>
                        </a:effectLst>
                        <a:latin typeface="Times New Roman" pitchFamily="18"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2693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FFFFCC"/>
                          </a:solidFill>
                          <a:effectLst>
                            <a:outerShdw blurRad="38100" dist="38100" dir="2700000" algn="tl">
                              <a:srgbClr val="000000"/>
                            </a:outerShdw>
                          </a:effectLst>
                          <a:latin typeface="+mn-lt"/>
                        </a:rPr>
                        <a:t>OT/GOSPELS</a:t>
                      </a:r>
                      <a:endParaRPr kumimoji="0" lang="en-US" sz="28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FFFFCC"/>
                          </a:solidFill>
                          <a:effectLst>
                            <a:outerShdw blurRad="38100" dist="38100" dir="2700000" algn="tl">
                              <a:srgbClr val="000000"/>
                            </a:outerShdw>
                          </a:effectLst>
                          <a:latin typeface="+mn-lt"/>
                        </a:rPr>
                        <a:t>TODAY</a:t>
                      </a:r>
                      <a:endParaRPr kumimoji="0" lang="en-US" sz="28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19794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FFFFCC"/>
                          </a:solidFill>
                          <a:effectLst>
                            <a:outerShdw blurRad="38100" dist="38100" dir="2700000" algn="tl">
                              <a:srgbClr val="000000"/>
                            </a:outerShdw>
                          </a:effectLst>
                          <a:latin typeface="+mn-lt"/>
                        </a:rPr>
                        <a:t>Reception of all of the Spirit at the moment of salvation?</a:t>
                      </a:r>
                      <a:endParaRPr kumimoji="0" lang="en-US" sz="28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outerShdw blurRad="38100" dist="38100" dir="2700000" algn="tl">
                              <a:srgbClr val="000000"/>
                            </a:outerShdw>
                          </a:effectLst>
                          <a:latin typeface="+mn-lt"/>
                        </a:rPr>
                        <a:t>Subsequent to salvation (</a:t>
                      </a:r>
                      <a:r>
                        <a:rPr kumimoji="0" lang="en-US" sz="2800" u="none" strike="noStrike" cap="none" normalizeH="0" baseline="0" dirty="0" err="1">
                          <a:ln>
                            <a:noFill/>
                          </a:ln>
                          <a:effectLst>
                            <a:outerShdw blurRad="38100" dist="38100" dir="2700000" algn="tl">
                              <a:srgbClr val="000000"/>
                            </a:outerShdw>
                          </a:effectLst>
                          <a:latin typeface="+mn-lt"/>
                        </a:rPr>
                        <a:t>Exod</a:t>
                      </a:r>
                      <a:r>
                        <a:rPr kumimoji="0" lang="en-US" sz="2800" u="none" strike="noStrike" cap="none" normalizeH="0" baseline="0" dirty="0">
                          <a:ln>
                            <a:noFill/>
                          </a:ln>
                          <a:effectLst>
                            <a:outerShdw blurRad="38100" dist="38100" dir="2700000" algn="tl">
                              <a:srgbClr val="000000"/>
                            </a:outerShdw>
                          </a:effectLst>
                          <a:latin typeface="+mn-lt"/>
                        </a:rPr>
                        <a:t> 31:3)</a:t>
                      </a:r>
                      <a:endParaRPr kumimoji="0" lang="en-US" sz="28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outerShdw blurRad="38100" dist="38100" dir="2700000" algn="tl">
                              <a:srgbClr val="000000"/>
                            </a:outerShdw>
                          </a:effectLst>
                          <a:latin typeface="+mn-lt"/>
                        </a:rPr>
                        <a:t>At moment of salvation (Rom 8:9)</a:t>
                      </a:r>
                      <a:endParaRPr kumimoji="0" lang="en-US" sz="28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19794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FFFFCC"/>
                          </a:solidFill>
                          <a:effectLst>
                            <a:outerShdw blurRad="38100" dist="38100" dir="2700000" algn="tl">
                              <a:srgbClr val="000000"/>
                            </a:outerShdw>
                          </a:effectLst>
                          <a:latin typeface="+mn-lt"/>
                        </a:rPr>
                        <a:t>How long is the indwelling?</a:t>
                      </a:r>
                      <a:endParaRPr kumimoji="0" lang="en-US" sz="28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outerShdw blurRad="38100" dist="38100" dir="2700000" algn="tl">
                              <a:srgbClr val="000000"/>
                            </a:outerShdw>
                          </a:effectLst>
                          <a:latin typeface="+mn-lt"/>
                        </a:rPr>
                        <a:t>Temporary indwelling (1 Sam 16:14; Ps 51:11)</a:t>
                      </a:r>
                      <a:endParaRPr kumimoji="0" lang="en-US" sz="28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outerShdw blurRad="38100" dist="38100" dir="2700000" algn="tl">
                              <a:srgbClr val="000000"/>
                            </a:outerShdw>
                          </a:effectLst>
                          <a:latin typeface="+mn-lt"/>
                        </a:rPr>
                        <a:t>Permanent indwelling (John 14:16)</a:t>
                      </a:r>
                      <a:endParaRPr kumimoji="0" lang="en-US" sz="28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19794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FFFFCC"/>
                          </a:solidFill>
                          <a:effectLst>
                            <a:outerShdw blurRad="38100" dist="38100" dir="2700000" algn="tl">
                              <a:srgbClr val="000000"/>
                            </a:outerShdw>
                          </a:effectLst>
                          <a:latin typeface="+mn-lt"/>
                        </a:rPr>
                        <a:t>Who is indwelt?</a:t>
                      </a:r>
                      <a:endParaRPr kumimoji="0" lang="en-US" sz="28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a:ln>
                            <a:noFill/>
                          </a:ln>
                          <a:effectLst>
                            <a:outerShdw blurRad="38100" dist="38100" dir="2700000" algn="tl">
                              <a:srgbClr val="000000"/>
                            </a:outerShdw>
                          </a:effectLst>
                          <a:latin typeface="+mn-lt"/>
                        </a:rPr>
                        <a:t>Selective indwelling (Joel 2:28)</a:t>
                      </a:r>
                      <a:endParaRPr kumimoji="0" lang="en-US" sz="2800" b="0" i="0" u="none" strike="noStrike" cap="none" normalizeH="0" baseline="0">
                        <a:ln>
                          <a:noFill/>
                        </a:ln>
                        <a:solidFill>
                          <a:schemeClr val="bg1"/>
                        </a:solidFill>
                        <a:effectLst>
                          <a:outerShdw blurRad="38100" dist="38100" dir="2700000" algn="tl">
                            <a:srgbClr val="000000"/>
                          </a:outerShdw>
                        </a:effectLst>
                        <a:latin typeface="+mn-lt"/>
                        <a:cs typeface="Arial"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outerShdw blurRad="38100" dist="38100" dir="2700000" algn="tl">
                              <a:srgbClr val="000000"/>
                            </a:outerShdw>
                          </a:effectLst>
                          <a:latin typeface="+mn-lt"/>
                        </a:rPr>
                        <a:t>Universal indwelling (1 </a:t>
                      </a:r>
                      <a:r>
                        <a:rPr kumimoji="0" lang="en-US" sz="2800" u="none" strike="noStrike" cap="none" normalizeH="0" baseline="0" dirty="0" err="1">
                          <a:ln>
                            <a:noFill/>
                          </a:ln>
                          <a:effectLst>
                            <a:outerShdw blurRad="38100" dist="38100" dir="2700000" algn="tl">
                              <a:srgbClr val="000000"/>
                            </a:outerShdw>
                          </a:effectLst>
                          <a:latin typeface="+mn-lt"/>
                        </a:rPr>
                        <a:t>Cor</a:t>
                      </a:r>
                      <a:r>
                        <a:rPr kumimoji="0" lang="en-US" sz="2800" u="none" strike="noStrike" cap="none" normalizeH="0" baseline="0" dirty="0">
                          <a:ln>
                            <a:noFill/>
                          </a:ln>
                          <a:effectLst>
                            <a:outerShdw blurRad="38100" dist="38100" dir="2700000" algn="tl">
                              <a:srgbClr val="000000"/>
                            </a:outerShdw>
                          </a:effectLst>
                          <a:latin typeface="+mn-lt"/>
                        </a:rPr>
                        <a:t> 12:13)</a:t>
                      </a:r>
                      <a:endParaRPr kumimoji="0" lang="en-US" sz="28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9518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1. OT Passages</a:t>
            </a:r>
          </a:p>
        </p:txBody>
      </p:sp>
      <p:sp>
        <p:nvSpPr>
          <p:cNvPr id="124931" name="Content Placeholder 2"/>
          <p:cNvSpPr>
            <a:spLocks noGrp="1"/>
          </p:cNvSpPr>
          <p:nvPr>
            <p:ph idx="1"/>
          </p:nvPr>
        </p:nvSpPr>
        <p:spPr>
          <a:xfrm>
            <a:off x="254524" y="1143001"/>
            <a:ext cx="8420245" cy="5531176"/>
          </a:xfrm>
        </p:spPr>
        <p:txBody>
          <a:bodyPr/>
          <a:lstStyle/>
          <a:p>
            <a:pPr marL="514350" indent="-514350">
              <a:spcBef>
                <a:spcPts val="0"/>
              </a:spcBef>
              <a:spcAft>
                <a:spcPts val="1200"/>
              </a:spcAft>
              <a:buClr>
                <a:srgbClr val="66FFFF"/>
              </a:buClr>
              <a:buAutoNum type="alphaLcPeriod"/>
              <a:defRPr/>
            </a:pPr>
            <a:r>
              <a:rPr lang="en-US" altLang="en-US" dirty="0">
                <a:solidFill>
                  <a:schemeClr val="bg1"/>
                </a:solidFill>
              </a:rPr>
              <a:t>Adam &amp; Eve (Gen. 1‒3)</a:t>
            </a:r>
          </a:p>
          <a:p>
            <a:pPr marL="514350" indent="-514350">
              <a:spcBef>
                <a:spcPts val="0"/>
              </a:spcBef>
              <a:spcAft>
                <a:spcPts val="1200"/>
              </a:spcAft>
              <a:buClr>
                <a:srgbClr val="66FFFF"/>
              </a:buClr>
              <a:buAutoNum type="alphaLcPeriod"/>
              <a:defRPr/>
            </a:pPr>
            <a:r>
              <a:rPr lang="en-US" altLang="en-US" dirty="0" err="1">
                <a:solidFill>
                  <a:schemeClr val="bg1"/>
                </a:solidFill>
              </a:rPr>
              <a:t>Nadab</a:t>
            </a:r>
            <a:r>
              <a:rPr lang="en-US" altLang="en-US" dirty="0">
                <a:solidFill>
                  <a:schemeClr val="bg1"/>
                </a:solidFill>
              </a:rPr>
              <a:t> &amp; </a:t>
            </a:r>
            <a:r>
              <a:rPr lang="en-US" altLang="en-US" dirty="0" err="1">
                <a:solidFill>
                  <a:schemeClr val="bg1"/>
                </a:solidFill>
              </a:rPr>
              <a:t>Abihu</a:t>
            </a:r>
            <a:r>
              <a:rPr lang="en-US" altLang="en-US" dirty="0">
                <a:solidFill>
                  <a:schemeClr val="bg1"/>
                </a:solidFill>
              </a:rPr>
              <a:t> (Lev. 10:1-2)</a:t>
            </a:r>
          </a:p>
          <a:p>
            <a:pPr marL="514350" indent="-514350">
              <a:spcBef>
                <a:spcPts val="0"/>
              </a:spcBef>
              <a:spcAft>
                <a:spcPts val="1200"/>
              </a:spcAft>
              <a:buClr>
                <a:srgbClr val="66FFFF"/>
              </a:buClr>
              <a:buAutoNum type="alphaLcPeriod"/>
              <a:defRPr/>
            </a:pPr>
            <a:r>
              <a:rPr lang="en-US" altLang="en-US" dirty="0" err="1">
                <a:solidFill>
                  <a:schemeClr val="bg1"/>
                </a:solidFill>
              </a:rPr>
              <a:t>Korah’s</a:t>
            </a:r>
            <a:r>
              <a:rPr lang="en-US" altLang="en-US" dirty="0">
                <a:solidFill>
                  <a:schemeClr val="bg1"/>
                </a:solidFill>
              </a:rPr>
              <a:t> rebellion (Num. 16)</a:t>
            </a:r>
          </a:p>
          <a:p>
            <a:pPr marL="514350" indent="-514350">
              <a:spcBef>
                <a:spcPts val="0"/>
              </a:spcBef>
              <a:spcAft>
                <a:spcPts val="1200"/>
              </a:spcAft>
              <a:buClr>
                <a:srgbClr val="66FFFF"/>
              </a:buClr>
              <a:buAutoNum type="alphaLcPeriod"/>
              <a:defRPr/>
            </a:pPr>
            <a:r>
              <a:rPr lang="en-US" altLang="en-US" dirty="0">
                <a:solidFill>
                  <a:schemeClr val="bg1"/>
                </a:solidFill>
              </a:rPr>
              <a:t>Joshua 24:20</a:t>
            </a:r>
          </a:p>
          <a:p>
            <a:pPr marL="514350" indent="-514350">
              <a:spcBef>
                <a:spcPts val="0"/>
              </a:spcBef>
              <a:spcAft>
                <a:spcPts val="1200"/>
              </a:spcAft>
              <a:buClr>
                <a:srgbClr val="66FFFF"/>
              </a:buClr>
              <a:buAutoNum type="alphaLcPeriod"/>
              <a:defRPr/>
            </a:pPr>
            <a:r>
              <a:rPr lang="en-US" altLang="en-US" dirty="0">
                <a:solidFill>
                  <a:schemeClr val="bg1"/>
                </a:solidFill>
              </a:rPr>
              <a:t>Saul (1 Sam. 16:14; 28; 1 Chron. 10:13-14)</a:t>
            </a:r>
          </a:p>
          <a:p>
            <a:pPr marL="514350" indent="-514350">
              <a:spcBef>
                <a:spcPts val="0"/>
              </a:spcBef>
              <a:spcAft>
                <a:spcPts val="1200"/>
              </a:spcAft>
              <a:buClr>
                <a:srgbClr val="66FFFF"/>
              </a:buClr>
              <a:buAutoNum type="alphaLcPeriod"/>
              <a:defRPr/>
            </a:pPr>
            <a:r>
              <a:rPr lang="en-US" altLang="en-US" dirty="0">
                <a:solidFill>
                  <a:schemeClr val="bg1"/>
                </a:solidFill>
              </a:rPr>
              <a:t>Solomon (1 </a:t>
            </a:r>
            <a:r>
              <a:rPr lang="en-US" altLang="en-US" dirty="0" err="1">
                <a:solidFill>
                  <a:schemeClr val="bg1"/>
                </a:solidFill>
              </a:rPr>
              <a:t>Kgs</a:t>
            </a:r>
            <a:r>
              <a:rPr lang="en-US" altLang="en-US" dirty="0">
                <a:solidFill>
                  <a:schemeClr val="bg1"/>
                </a:solidFill>
              </a:rPr>
              <a:t>. 11)</a:t>
            </a:r>
          </a:p>
          <a:p>
            <a:pPr marL="514350" indent="-514350">
              <a:spcBef>
                <a:spcPts val="0"/>
              </a:spcBef>
              <a:spcAft>
                <a:spcPts val="1200"/>
              </a:spcAft>
              <a:buClr>
                <a:srgbClr val="66FFFF"/>
              </a:buClr>
              <a:buAutoNum type="alphaLcPeriod"/>
              <a:defRPr/>
            </a:pPr>
            <a:r>
              <a:rPr lang="en-US" altLang="en-US" dirty="0">
                <a:solidFill>
                  <a:schemeClr val="bg1"/>
                </a:solidFill>
              </a:rPr>
              <a:t>David (Ps. 51:11)</a:t>
            </a:r>
          </a:p>
          <a:p>
            <a:pPr marL="514350" indent="-514350">
              <a:spcBef>
                <a:spcPts val="0"/>
              </a:spcBef>
              <a:spcAft>
                <a:spcPts val="1200"/>
              </a:spcAft>
              <a:buClr>
                <a:srgbClr val="66FFFF"/>
              </a:buClr>
              <a:buAutoNum type="alphaLcPeriod"/>
              <a:defRPr/>
            </a:pPr>
            <a:r>
              <a:rPr lang="en-US" altLang="en-US" dirty="0">
                <a:solidFill>
                  <a:schemeClr val="bg1"/>
                </a:solidFill>
              </a:rPr>
              <a:t>Ezekiel 18:20</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6540759" y="557203"/>
            <a:ext cx="2208742" cy="3011479"/>
          </a:xfrm>
          <a:prstGeom prst="rect">
            <a:avLst/>
          </a:prstGeom>
          <a:noFill/>
        </p:spPr>
      </p:pic>
    </p:spTree>
    <p:extLst>
      <p:ext uri="{BB962C8B-B14F-4D97-AF65-F5344CB8AC3E}">
        <p14:creationId xmlns:p14="http://schemas.microsoft.com/office/powerpoint/2010/main" xmlns="" val="829941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9518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1. OT Passages</a:t>
            </a:r>
          </a:p>
        </p:txBody>
      </p:sp>
      <p:sp>
        <p:nvSpPr>
          <p:cNvPr id="124931" name="Content Placeholder 2"/>
          <p:cNvSpPr>
            <a:spLocks noGrp="1"/>
          </p:cNvSpPr>
          <p:nvPr>
            <p:ph idx="1"/>
          </p:nvPr>
        </p:nvSpPr>
        <p:spPr>
          <a:xfrm>
            <a:off x="254524" y="1143001"/>
            <a:ext cx="8420245" cy="5531176"/>
          </a:xfrm>
        </p:spPr>
        <p:txBody>
          <a:bodyPr/>
          <a:lstStyle/>
          <a:p>
            <a:pPr marL="514350" indent="-514350">
              <a:spcBef>
                <a:spcPts val="0"/>
              </a:spcBef>
              <a:spcAft>
                <a:spcPts val="1200"/>
              </a:spcAft>
              <a:buClr>
                <a:srgbClr val="66FFFF"/>
              </a:buClr>
              <a:buAutoNum type="alphaLcPeriod"/>
              <a:defRPr/>
            </a:pPr>
            <a:r>
              <a:rPr lang="en-US" altLang="en-US" dirty="0">
                <a:solidFill>
                  <a:schemeClr val="bg1"/>
                </a:solidFill>
              </a:rPr>
              <a:t>Adam &amp; Eve (Gen. 1‒3)</a:t>
            </a:r>
          </a:p>
          <a:p>
            <a:pPr marL="514350" indent="-514350">
              <a:spcBef>
                <a:spcPts val="0"/>
              </a:spcBef>
              <a:spcAft>
                <a:spcPts val="1200"/>
              </a:spcAft>
              <a:buClr>
                <a:srgbClr val="66FFFF"/>
              </a:buClr>
              <a:buAutoNum type="alphaLcPeriod"/>
              <a:defRPr/>
            </a:pPr>
            <a:r>
              <a:rPr lang="en-US" altLang="en-US" dirty="0" err="1">
                <a:solidFill>
                  <a:schemeClr val="bg1"/>
                </a:solidFill>
              </a:rPr>
              <a:t>Nadab</a:t>
            </a:r>
            <a:r>
              <a:rPr lang="en-US" altLang="en-US" dirty="0">
                <a:solidFill>
                  <a:schemeClr val="bg1"/>
                </a:solidFill>
              </a:rPr>
              <a:t> &amp; </a:t>
            </a:r>
            <a:r>
              <a:rPr lang="en-US" altLang="en-US" dirty="0" err="1">
                <a:solidFill>
                  <a:schemeClr val="bg1"/>
                </a:solidFill>
              </a:rPr>
              <a:t>Abihu</a:t>
            </a:r>
            <a:r>
              <a:rPr lang="en-US" altLang="en-US" dirty="0">
                <a:solidFill>
                  <a:schemeClr val="bg1"/>
                </a:solidFill>
              </a:rPr>
              <a:t> (Lev. 10:1-2)</a:t>
            </a:r>
          </a:p>
          <a:p>
            <a:pPr marL="514350" indent="-514350">
              <a:spcBef>
                <a:spcPts val="0"/>
              </a:spcBef>
              <a:spcAft>
                <a:spcPts val="1200"/>
              </a:spcAft>
              <a:buClr>
                <a:srgbClr val="66FFFF"/>
              </a:buClr>
              <a:buAutoNum type="alphaLcPeriod"/>
              <a:defRPr/>
            </a:pPr>
            <a:r>
              <a:rPr lang="en-US" altLang="en-US" dirty="0" err="1">
                <a:solidFill>
                  <a:schemeClr val="bg1"/>
                </a:solidFill>
              </a:rPr>
              <a:t>Korah’s</a:t>
            </a:r>
            <a:r>
              <a:rPr lang="en-US" altLang="en-US" dirty="0">
                <a:solidFill>
                  <a:schemeClr val="bg1"/>
                </a:solidFill>
              </a:rPr>
              <a:t> rebellion (Num. 16)</a:t>
            </a:r>
          </a:p>
          <a:p>
            <a:pPr marL="514350" indent="-514350">
              <a:spcBef>
                <a:spcPts val="0"/>
              </a:spcBef>
              <a:spcAft>
                <a:spcPts val="1200"/>
              </a:spcAft>
              <a:buClr>
                <a:srgbClr val="66FFFF"/>
              </a:buClr>
              <a:buAutoNum type="alphaLcPeriod"/>
              <a:defRPr/>
            </a:pPr>
            <a:r>
              <a:rPr lang="en-US" altLang="en-US" dirty="0">
                <a:solidFill>
                  <a:schemeClr val="bg1"/>
                </a:solidFill>
              </a:rPr>
              <a:t>Joshua 24:20</a:t>
            </a:r>
          </a:p>
          <a:p>
            <a:pPr marL="514350" indent="-514350">
              <a:spcBef>
                <a:spcPts val="0"/>
              </a:spcBef>
              <a:spcAft>
                <a:spcPts val="1200"/>
              </a:spcAft>
              <a:buClr>
                <a:srgbClr val="66FFFF"/>
              </a:buClr>
              <a:buAutoNum type="alphaLcPeriod"/>
              <a:defRPr/>
            </a:pPr>
            <a:r>
              <a:rPr lang="en-US" altLang="en-US" dirty="0">
                <a:solidFill>
                  <a:schemeClr val="bg1"/>
                </a:solidFill>
              </a:rPr>
              <a:t>Saul (1 Sam. 16:14; 28; 1 Chron. 10:13-14)</a:t>
            </a:r>
          </a:p>
          <a:p>
            <a:pPr marL="514350" indent="-514350">
              <a:spcBef>
                <a:spcPts val="0"/>
              </a:spcBef>
              <a:spcAft>
                <a:spcPts val="1200"/>
              </a:spcAft>
              <a:buClr>
                <a:srgbClr val="66FFFF"/>
              </a:buClr>
              <a:buAutoNum type="alphaLcPeriod"/>
              <a:defRPr/>
            </a:pPr>
            <a:r>
              <a:rPr lang="en-US" altLang="en-US" dirty="0">
                <a:solidFill>
                  <a:schemeClr val="bg1"/>
                </a:solidFill>
              </a:rPr>
              <a:t>Solomon (1 </a:t>
            </a:r>
            <a:r>
              <a:rPr lang="en-US" altLang="en-US" dirty="0" err="1">
                <a:solidFill>
                  <a:schemeClr val="bg1"/>
                </a:solidFill>
              </a:rPr>
              <a:t>Kgs</a:t>
            </a:r>
            <a:r>
              <a:rPr lang="en-US" altLang="en-US" dirty="0">
                <a:solidFill>
                  <a:schemeClr val="bg1"/>
                </a:solidFill>
              </a:rPr>
              <a:t>. 11)</a:t>
            </a:r>
          </a:p>
          <a:p>
            <a:pPr marL="514350" indent="-514350">
              <a:spcBef>
                <a:spcPts val="0"/>
              </a:spcBef>
              <a:spcAft>
                <a:spcPts val="1200"/>
              </a:spcAft>
              <a:buClr>
                <a:srgbClr val="66FFFF"/>
              </a:buClr>
              <a:buAutoNum type="alphaLcPeriod"/>
              <a:defRPr/>
            </a:pPr>
            <a:r>
              <a:rPr lang="en-US" altLang="en-US" dirty="0">
                <a:solidFill>
                  <a:schemeClr val="bg1"/>
                </a:solidFill>
              </a:rPr>
              <a:t>David (Ps. 51:11)</a:t>
            </a:r>
          </a:p>
          <a:p>
            <a:pPr marL="514350" indent="-514350">
              <a:spcBef>
                <a:spcPts val="0"/>
              </a:spcBef>
              <a:spcAft>
                <a:spcPts val="1200"/>
              </a:spcAft>
              <a:buClr>
                <a:srgbClr val="66FFFF"/>
              </a:buClr>
              <a:buAutoNum type="alphaLcPeriod"/>
              <a:defRPr/>
            </a:pPr>
            <a:r>
              <a:rPr lang="en-US" altLang="en-US" b="1" u="sng" dirty="0">
                <a:solidFill>
                  <a:srgbClr val="FFFFCC"/>
                </a:solidFill>
              </a:rPr>
              <a:t>Ezekiel 18:20</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6540759" y="557203"/>
            <a:ext cx="2208742" cy="3011479"/>
          </a:xfrm>
          <a:prstGeom prst="rect">
            <a:avLst/>
          </a:prstGeom>
          <a:noFill/>
        </p:spPr>
      </p:pic>
    </p:spTree>
    <p:extLst>
      <p:ext uri="{BB962C8B-B14F-4D97-AF65-F5344CB8AC3E}">
        <p14:creationId xmlns:p14="http://schemas.microsoft.com/office/powerpoint/2010/main" xmlns="" val="1067786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76518" y="256471"/>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124931" name="Content Placeholder 2"/>
          <p:cNvSpPr>
            <a:spLocks noGrp="1"/>
          </p:cNvSpPr>
          <p:nvPr>
            <p:ph idx="1"/>
          </p:nvPr>
        </p:nvSpPr>
        <p:spPr>
          <a:xfrm>
            <a:off x="245097" y="1622114"/>
            <a:ext cx="4902843" cy="3873724"/>
          </a:xfrm>
        </p:spPr>
        <p:txBody>
          <a:bodyPr/>
          <a:lstStyle/>
          <a:p>
            <a:pPr marL="457200" indent="-457200">
              <a:spcBef>
                <a:spcPts val="0"/>
              </a:spcBef>
              <a:spcAft>
                <a:spcPts val="2400"/>
              </a:spcAft>
              <a:buClr>
                <a:srgbClr val="66FFFF"/>
              </a:buClr>
              <a:buFont typeface="+mj-lt"/>
              <a:buAutoNum type="arabicPeriod"/>
              <a:defRPr/>
            </a:pPr>
            <a:r>
              <a:rPr lang="en-US" altLang="en-US" dirty="0">
                <a:solidFill>
                  <a:schemeClr val="bg1"/>
                </a:solidFill>
              </a:rPr>
              <a:t>OT Passages</a:t>
            </a:r>
          </a:p>
          <a:p>
            <a:pPr marL="457200" indent="-457200">
              <a:spcBef>
                <a:spcPts val="0"/>
              </a:spcBef>
              <a:spcAft>
                <a:spcPts val="2400"/>
              </a:spcAft>
              <a:buClr>
                <a:srgbClr val="66FFFF"/>
              </a:buClr>
              <a:buFont typeface="+mj-lt"/>
              <a:buAutoNum type="arabicPeriod"/>
              <a:defRPr/>
            </a:pPr>
            <a:r>
              <a:rPr lang="en-US" altLang="en-US" b="1" u="sng" dirty="0">
                <a:solidFill>
                  <a:srgbClr val="FFFFCC"/>
                </a:solidFill>
              </a:rPr>
              <a:t>Passages from Matthew</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John</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Acts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Paul</a:t>
            </a:r>
          </a:p>
        </p:txBody>
      </p:sp>
      <p:pic>
        <p:nvPicPr>
          <p:cNvPr id="1026"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5147940" y="1633755"/>
            <a:ext cx="3656688" cy="4985661"/>
          </a:xfrm>
          <a:prstGeom prst="rect">
            <a:avLst/>
          </a:prstGeom>
          <a:noFill/>
        </p:spPr>
      </p:pic>
    </p:spTree>
    <p:extLst>
      <p:ext uri="{BB962C8B-B14F-4D97-AF65-F5344CB8AC3E}">
        <p14:creationId xmlns:p14="http://schemas.microsoft.com/office/powerpoint/2010/main" xmlns="" val="2383004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25:30; 8:11-12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xmlns="" val="829941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25:30; 8:11-12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xmlns="" val="196408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rPr>
              <a:t>Soteriology Overview</a:t>
            </a:r>
          </a:p>
        </p:txBody>
      </p:sp>
      <p:sp>
        <p:nvSpPr>
          <p:cNvPr id="4" name="Title 1"/>
          <p:cNvSpPr txBox="1">
            <a:spLocks/>
          </p:cNvSpPr>
          <p:nvPr/>
        </p:nvSpPr>
        <p:spPr bwMode="auto">
          <a:xfrm>
            <a:off x="381000" y="2857501"/>
            <a:ext cx="83820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9" rIns="92075" bIns="46039"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29" indent="-857229" eaLnBrk="1" hangingPunct="1">
              <a:lnSpc>
                <a:spcPct val="90000"/>
              </a:lnSpc>
              <a:spcBef>
                <a:spcPct val="20000"/>
              </a:spcBef>
              <a:defRPr/>
            </a:pPr>
            <a:r>
              <a:rPr lang="en-US" altLang="en-US" sz="3600" b="1" dirty="0">
                <a:solidFill>
                  <a:srgbClr val="FFFFCC"/>
                </a:solidFill>
                <a:effectLst>
                  <a:outerShdw blurRad="38100" dist="38100" dir="2700000" algn="tl">
                    <a:srgbClr val="000000">
                      <a:alpha val="43137"/>
                    </a:srgbClr>
                  </a:outerShdw>
                </a:effectLst>
              </a:rPr>
              <a:t>VII. Eternal Security </a:t>
            </a:r>
          </a:p>
        </p:txBody>
      </p:sp>
      <p:sp>
        <p:nvSpPr>
          <p:cNvPr id="6" name="Rectangle 5"/>
          <p:cNvSpPr/>
          <p:nvPr/>
        </p:nvSpPr>
        <p:spPr>
          <a:xfrm>
            <a:off x="2971800" y="1828801"/>
            <a:ext cx="3200400" cy="1046440"/>
          </a:xfrm>
          <a:prstGeom prst="rect">
            <a:avLst/>
          </a:prstGeom>
        </p:spPr>
        <p:txBody>
          <a:bodyPr wrap="square">
            <a:spAutoFit/>
          </a:bodyPr>
          <a:lstStyle/>
          <a:p>
            <a: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t>This Session</a:t>
            </a:r>
            <a:b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br>
            <a:endParaRPr lang="en-US" kern="0" dirty="0">
              <a:solidFill>
                <a:sysClr val="windowText" lastClr="000000"/>
              </a:solidFill>
            </a:endParaRPr>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a14="http://schemas.microsoft.com/office/drawing/2010/main" xmlns=""/>
              </a:ext>
            </a:extLst>
          </a:blip>
          <a:srcRect/>
          <a:stretch>
            <a:fillRect/>
          </a:stretch>
        </p:blipFill>
        <p:spPr>
          <a:xfrm flipH="1">
            <a:off x="3668195" y="4054477"/>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760314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16019" y="218928"/>
            <a:ext cx="7511963" cy="4878259"/>
          </a:xfrm>
          <a:prstGeom prst="rect">
            <a:avLst/>
          </a:prstGeom>
          <a:noFill/>
          <a:ln w="28575">
            <a:noFill/>
            <a:miter lim="800000"/>
            <a:headEnd/>
            <a:tailEnd/>
          </a:ln>
        </p:spPr>
        <p:txBody>
          <a:bodyPr wrap="square">
            <a:spAutoFit/>
          </a:body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ea typeface="+mj-ea"/>
                <a:cs typeface="+mj-cs"/>
              </a:rPr>
              <a:t>Matthew 6:9, 14-15 (NASB)</a:t>
            </a:r>
          </a:p>
          <a:p>
            <a:pPr algn="just">
              <a:spcBef>
                <a:spcPts val="600"/>
              </a:spcBef>
              <a:spcAft>
                <a:spcPts val="600"/>
              </a:spcAft>
            </a:pPr>
            <a:r>
              <a:rPr lang="en-US" altLang="en-US" sz="3600" kern="0" dirty="0">
                <a:solidFill>
                  <a:schemeClr val="bg1"/>
                </a:solidFill>
              </a:rPr>
              <a:t>“</a:t>
            </a:r>
            <a:r>
              <a:rPr lang="en-US" altLang="en-US" sz="3600" b="1" baseline="30000" dirty="0">
                <a:solidFill>
                  <a:schemeClr val="bg1"/>
                </a:solidFill>
              </a:rPr>
              <a:t>6</a:t>
            </a:r>
            <a:r>
              <a:rPr lang="en-US" altLang="en-US" sz="3600" kern="0" dirty="0">
                <a:solidFill>
                  <a:schemeClr val="bg1"/>
                </a:solidFill>
              </a:rPr>
              <a:t> </a:t>
            </a:r>
            <a:r>
              <a:rPr lang="en-US" sz="3600" dirty="0">
                <a:solidFill>
                  <a:schemeClr val="bg1"/>
                </a:solidFill>
              </a:rPr>
              <a:t>Our Father who is in heaven,</a:t>
            </a:r>
            <a:br>
              <a:rPr lang="en-US" sz="3600" dirty="0">
                <a:solidFill>
                  <a:schemeClr val="bg1"/>
                </a:solidFill>
              </a:rPr>
            </a:br>
            <a:r>
              <a:rPr lang="en-US" sz="3600" dirty="0">
                <a:solidFill>
                  <a:schemeClr val="bg1"/>
                </a:solidFill>
              </a:rPr>
              <a:t>Hallowed be Your name… </a:t>
            </a:r>
            <a:r>
              <a:rPr lang="en-US" sz="3600" b="1" baseline="30000" dirty="0">
                <a:solidFill>
                  <a:srgbClr val="FFFFCC"/>
                </a:solidFill>
              </a:rPr>
              <a:t>14</a:t>
            </a:r>
            <a:r>
              <a:rPr lang="en-US" sz="3600" dirty="0">
                <a:solidFill>
                  <a:schemeClr val="bg1"/>
                </a:solidFill>
              </a:rPr>
              <a:t>  </a:t>
            </a:r>
            <a:r>
              <a:rPr lang="en-US" sz="3600" b="1" u="sng" dirty="0">
                <a:solidFill>
                  <a:srgbClr val="FFFFCC"/>
                </a:solidFill>
              </a:rPr>
              <a:t>For if you forgive others for their transgressions, your heavenly Father will also forgive you. </a:t>
            </a:r>
            <a:r>
              <a:rPr lang="en-US" sz="3600" b="1" baseline="30000" dirty="0">
                <a:solidFill>
                  <a:srgbClr val="FFFFCC"/>
                </a:solidFill>
              </a:rPr>
              <a:t>15</a:t>
            </a:r>
            <a:r>
              <a:rPr lang="en-US" sz="3600" b="1" u="sng" baseline="30000" dirty="0">
                <a:solidFill>
                  <a:srgbClr val="FFFFCC"/>
                </a:solidFill>
              </a:rPr>
              <a:t> </a:t>
            </a:r>
            <a:r>
              <a:rPr lang="en-US" sz="3600" b="1" u="sng" dirty="0">
                <a:solidFill>
                  <a:srgbClr val="FFFFCC"/>
                </a:solidFill>
              </a:rPr>
              <a:t>But if you do not forgive others, then your Father will not forgive your transgressions</a:t>
            </a:r>
            <a:r>
              <a:rPr lang="en-US" sz="3600" dirty="0">
                <a:solidFill>
                  <a:schemeClr val="bg1"/>
                </a:solidFill>
              </a:rPr>
              <a:t>.”</a:t>
            </a:r>
            <a:endParaRPr lang="en-US" altLang="en-US" sz="3600" kern="0" dirty="0">
              <a:solidFill>
                <a:schemeClr val="bg1"/>
              </a:solidFill>
            </a:endParaRPr>
          </a:p>
        </p:txBody>
      </p:sp>
    </p:spTree>
    <p:extLst>
      <p:ext uri="{BB962C8B-B14F-4D97-AF65-F5344CB8AC3E}">
        <p14:creationId xmlns:p14="http://schemas.microsoft.com/office/powerpoint/2010/main" xmlns="" val="932173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16019" y="218928"/>
            <a:ext cx="7511963" cy="4878259"/>
          </a:xfrm>
          <a:prstGeom prst="rect">
            <a:avLst/>
          </a:prstGeom>
          <a:noFill/>
          <a:ln w="28575">
            <a:noFill/>
            <a:miter lim="800000"/>
            <a:headEnd/>
            <a:tailEnd/>
          </a:ln>
        </p:spPr>
        <p:txBody>
          <a:bodyPr wrap="square">
            <a:spAutoFit/>
          </a:body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ea typeface="+mj-ea"/>
                <a:cs typeface="+mj-cs"/>
              </a:rPr>
              <a:t>Matthew 6:9, 14-15 (NASB)</a:t>
            </a:r>
          </a:p>
          <a:p>
            <a:pPr algn="just">
              <a:spcBef>
                <a:spcPts val="600"/>
              </a:spcBef>
              <a:spcAft>
                <a:spcPts val="600"/>
              </a:spcAft>
            </a:pPr>
            <a:r>
              <a:rPr lang="en-US" altLang="en-US" sz="3600" kern="0" dirty="0">
                <a:solidFill>
                  <a:schemeClr val="bg1"/>
                </a:solidFill>
              </a:rPr>
              <a:t>“</a:t>
            </a:r>
            <a:r>
              <a:rPr lang="en-US" altLang="en-US" sz="3600" b="1" baseline="30000" dirty="0">
                <a:solidFill>
                  <a:schemeClr val="bg1"/>
                </a:solidFill>
              </a:rPr>
              <a:t>6</a:t>
            </a:r>
            <a:r>
              <a:rPr lang="en-US" altLang="en-US" sz="3600" kern="0" dirty="0">
                <a:solidFill>
                  <a:schemeClr val="bg1"/>
                </a:solidFill>
              </a:rPr>
              <a:t> </a:t>
            </a:r>
            <a:r>
              <a:rPr lang="en-US" sz="3600" dirty="0">
                <a:solidFill>
                  <a:schemeClr val="bg1"/>
                </a:solidFill>
              </a:rPr>
              <a:t>Our </a:t>
            </a:r>
            <a:r>
              <a:rPr lang="en-US" sz="3600" b="1" u="sng" dirty="0">
                <a:solidFill>
                  <a:srgbClr val="FFFFCC"/>
                </a:solidFill>
              </a:rPr>
              <a:t>Father</a:t>
            </a:r>
            <a:r>
              <a:rPr lang="en-US" sz="3600" dirty="0">
                <a:solidFill>
                  <a:schemeClr val="bg1"/>
                </a:solidFill>
              </a:rPr>
              <a:t> who is in heaven,</a:t>
            </a:r>
            <a:br>
              <a:rPr lang="en-US" sz="3600" dirty="0">
                <a:solidFill>
                  <a:schemeClr val="bg1"/>
                </a:solidFill>
              </a:rPr>
            </a:br>
            <a:r>
              <a:rPr lang="en-US" sz="3600" dirty="0">
                <a:solidFill>
                  <a:schemeClr val="bg1"/>
                </a:solidFill>
              </a:rPr>
              <a:t>Hallowed be Your name… </a:t>
            </a:r>
            <a:r>
              <a:rPr lang="en-US" sz="3600" b="1" baseline="30000" dirty="0">
                <a:solidFill>
                  <a:schemeClr val="bg1"/>
                </a:solidFill>
              </a:rPr>
              <a:t>14</a:t>
            </a:r>
            <a:r>
              <a:rPr lang="en-US" sz="3600" dirty="0">
                <a:solidFill>
                  <a:schemeClr val="bg1"/>
                </a:solidFill>
              </a:rPr>
              <a:t>  For if you forgive others for their transgressions, your heavenly Father will also forgive you. 15 But if you do not forgive others, then your Father will not forgive your transgressions.”</a:t>
            </a:r>
            <a:endParaRPr lang="en-US" altLang="en-US" sz="3600" dirty="0">
              <a:solidFill>
                <a:schemeClr val="bg1"/>
              </a:solidFill>
            </a:endParaRPr>
          </a:p>
        </p:txBody>
      </p:sp>
    </p:spTree>
    <p:extLst>
      <p:ext uri="{BB962C8B-B14F-4D97-AF65-F5344CB8AC3E}">
        <p14:creationId xmlns:p14="http://schemas.microsoft.com/office/powerpoint/2010/main" xmlns="" val="1827314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25:30; 8:11-12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xmlns="" val="3179963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2803359" y="1527845"/>
            <a:ext cx="6108030" cy="4031873"/>
          </a:xfrm>
          <a:prstGeom prst="rect">
            <a:avLst/>
          </a:prstGeom>
          <a:noFill/>
          <a:ln w="9525">
            <a:noFill/>
            <a:miter lim="800000"/>
            <a:headEnd/>
            <a:tailEnd/>
          </a:ln>
        </p:spPr>
        <p:txBody>
          <a:bodyPr wrap="square">
            <a:spAutoFit/>
          </a:bodyPr>
          <a:lstStyle/>
          <a:p>
            <a:pPr algn="just"/>
            <a:r>
              <a:rPr lang="en-US" sz="3200" dirty="0">
                <a:solidFill>
                  <a:schemeClr val="bg1"/>
                </a:solidFill>
              </a:rPr>
              <a:t>“Many trusted in his name; i.e., because of the manner in which his power was displayed they accepted him as a great prophet and perhaps even as the Messiah. This, however, is not the same as saying that they surrendered their hearts to him. </a:t>
            </a:r>
            <a:r>
              <a:rPr lang="en-US" sz="3200" b="1" i="1" u="sng" dirty="0">
                <a:solidFill>
                  <a:srgbClr val="FFFFCC"/>
                </a:solidFill>
              </a:rPr>
              <a:t>Not all faith is saving faith</a:t>
            </a:r>
            <a:r>
              <a:rPr lang="en-US" sz="3200" dirty="0">
                <a:solidFill>
                  <a:schemeClr val="bg1"/>
                </a:solidFill>
              </a:rPr>
              <a:t>...”</a:t>
            </a:r>
          </a:p>
        </p:txBody>
      </p:sp>
      <p:sp>
        <p:nvSpPr>
          <p:cNvPr id="2" name="Rectangle 1"/>
          <p:cNvSpPr/>
          <p:nvPr/>
        </p:nvSpPr>
        <p:spPr>
          <a:xfrm>
            <a:off x="0" y="219957"/>
            <a:ext cx="9144000" cy="1200329"/>
          </a:xfrm>
          <a:prstGeom prst="rect">
            <a:avLst/>
          </a:prstGeom>
        </p:spPr>
        <p:txBody>
          <a:bodyPr>
            <a:spAutoFit/>
          </a:bodyPr>
          <a:lstStyle/>
          <a:p>
            <a:pPr algn="ctr">
              <a:spcBef>
                <a:spcPts val="600"/>
              </a:spcBef>
              <a:spcAft>
                <a:spcPts val="600"/>
              </a:spcAft>
              <a:defRPr/>
            </a:pPr>
            <a:r>
              <a:rPr lang="en-US" sz="3600" dirty="0">
                <a:solidFill>
                  <a:srgbClr val="00FFFF"/>
                </a:solidFill>
                <a:effectLst>
                  <a:outerShdw blurRad="38100" dist="38100" dir="2700000" algn="tl">
                    <a:srgbClr val="000000">
                      <a:alpha val="43137"/>
                    </a:srgbClr>
                  </a:outerShdw>
                </a:effectLst>
                <a:ea typeface="+mj-ea"/>
                <a:cs typeface="+mj-cs"/>
              </a:rPr>
              <a:t>Problem Passages in the Gospel of John Part II: Untrustworthy Believers—John 2:23-25</a:t>
            </a:r>
          </a:p>
        </p:txBody>
      </p:sp>
      <p:pic>
        <p:nvPicPr>
          <p:cNvPr id="5325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4030" y="1780677"/>
            <a:ext cx="2298687" cy="3420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a:spLocks noChangeArrowheads="1"/>
          </p:cNvSpPr>
          <p:nvPr/>
        </p:nvSpPr>
        <p:spPr bwMode="auto">
          <a:xfrm>
            <a:off x="627267" y="5365937"/>
            <a:ext cx="1718740" cy="307777"/>
          </a:xfrm>
          <a:prstGeom prst="rect">
            <a:avLst/>
          </a:prstGeom>
          <a:noFill/>
          <a:ln w="9525">
            <a:noFill/>
            <a:miter lim="800000"/>
            <a:headEnd/>
            <a:tailEnd/>
          </a:ln>
        </p:spPr>
        <p:txBody>
          <a:bodyPr wrap="none">
            <a:spAutoFit/>
          </a:bodyPr>
          <a:lstStyle/>
          <a:p>
            <a:r>
              <a:rPr lang="en-US" sz="1400" dirty="0">
                <a:solidFill>
                  <a:schemeClr val="bg1"/>
                </a:solidFill>
                <a:latin typeface="Arial" pitchFamily="34" charset="0"/>
              </a:rPr>
              <a:t>William </a:t>
            </a:r>
            <a:r>
              <a:rPr lang="en-US" sz="1400" dirty="0" err="1">
                <a:solidFill>
                  <a:schemeClr val="bg1"/>
                </a:solidFill>
                <a:latin typeface="Arial" pitchFamily="34" charset="0"/>
              </a:rPr>
              <a:t>Hendriksen</a:t>
            </a:r>
            <a:endParaRPr lang="en-US" sz="1400" dirty="0">
              <a:solidFill>
                <a:schemeClr val="bg1"/>
              </a:solidFill>
              <a:latin typeface="Arial" pitchFamily="34" charset="0"/>
            </a:endParaRPr>
          </a:p>
        </p:txBody>
      </p:sp>
      <p:sp>
        <p:nvSpPr>
          <p:cNvPr id="4" name="Rectangle 3"/>
          <p:cNvSpPr/>
          <p:nvPr/>
        </p:nvSpPr>
        <p:spPr>
          <a:xfrm>
            <a:off x="1" y="6380380"/>
            <a:ext cx="9144000" cy="369332"/>
          </a:xfrm>
          <a:prstGeom prst="rect">
            <a:avLst/>
          </a:prstGeom>
        </p:spPr>
        <p:txBody>
          <a:bodyPr wrap="square">
            <a:spAutoFit/>
          </a:bodyPr>
          <a:lstStyle/>
          <a:p>
            <a:pPr algn="ctr">
              <a:spcBef>
                <a:spcPts val="600"/>
              </a:spcBef>
              <a:spcAft>
                <a:spcPts val="600"/>
              </a:spcAft>
              <a:defRPr/>
            </a:pPr>
            <a:r>
              <a:rPr lang="en-US" dirty="0">
                <a:solidFill>
                  <a:schemeClr val="bg1"/>
                </a:solidFill>
              </a:rPr>
              <a:t>Vol. 135: Bibliotheca Sacra Volume 135.  1978 (538) (138). Dallas, TX: Dallas Theological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25:30; 8:11-12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xmlns="" val="4280574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10207" y="239980"/>
            <a:ext cx="8586952" cy="369331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Matt. 10:32-33 (NASB)</a:t>
            </a:r>
          </a:p>
          <a:p>
            <a:pPr algn="just">
              <a:spcBef>
                <a:spcPts val="600"/>
              </a:spcBef>
              <a:spcAft>
                <a:spcPts val="600"/>
              </a:spcAft>
            </a:pPr>
            <a:r>
              <a:rPr lang="en-US" altLang="en-US" sz="3600" kern="0" dirty="0">
                <a:solidFill>
                  <a:schemeClr val="bg1"/>
                </a:solidFill>
              </a:rPr>
              <a:t>“</a:t>
            </a:r>
            <a:r>
              <a:rPr lang="en-US" sz="3600" dirty="0">
                <a:solidFill>
                  <a:schemeClr val="bg1"/>
                </a:solidFill>
              </a:rPr>
              <a:t>Therefore everyone who confesses Me before men, I will also confess him before My Father who is in heaven. But whoever denies Me before men, I will also deny him before My Father who is in heaven.”</a:t>
            </a:r>
            <a:endParaRPr lang="en-US" altLang="en-US" sz="3600" kern="0" dirty="0">
              <a:solidFill>
                <a:schemeClr val="bg1"/>
              </a:solidFill>
            </a:endParaRPr>
          </a:p>
        </p:txBody>
      </p:sp>
    </p:spTree>
    <p:extLst>
      <p:ext uri="{BB962C8B-B14F-4D97-AF65-F5344CB8AC3E}">
        <p14:creationId xmlns:p14="http://schemas.microsoft.com/office/powerpoint/2010/main" xmlns="" val="1925422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304800"/>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358190" y="1295400"/>
            <a:ext cx="6759970" cy="3902242"/>
          </a:xfrm>
        </p:spPr>
        <p:txBody>
          <a:bodyPr/>
          <a:lstStyle/>
          <a:p>
            <a:pPr marL="228600" indent="-228600" eaLnBrk="1" hangingPunct="1">
              <a:spcBef>
                <a:spcPts val="0"/>
              </a:spcBef>
              <a:spcAft>
                <a:spcPts val="2400"/>
              </a:spcAft>
              <a:buClr>
                <a:srgbClr val="66FFFF"/>
              </a:buClr>
              <a:defRPr/>
            </a:pPr>
            <a:r>
              <a:rPr lang="en-US" altLang="en-US" sz="2800" dirty="0">
                <a:solidFill>
                  <a:schemeClr val="bg1"/>
                </a:solidFill>
                <a:effectLst>
                  <a:outerShdw blurRad="38100" dist="38100" dir="2700000" algn="tl">
                    <a:srgbClr val="000000">
                      <a:alpha val="43137"/>
                    </a:srgbClr>
                  </a:outerShdw>
                </a:effectLst>
              </a:rPr>
              <a:t>Kingdom predicted (Isa 11:6-9)</a:t>
            </a:r>
          </a:p>
          <a:p>
            <a:pPr marL="228600" indent="-228600" eaLnBrk="1" hangingPunct="1">
              <a:spcBef>
                <a:spcPts val="0"/>
              </a:spcBef>
              <a:spcAft>
                <a:spcPts val="2400"/>
              </a:spcAft>
              <a:buClr>
                <a:srgbClr val="66FFFF"/>
              </a:buClr>
              <a:defRPr/>
            </a:pPr>
            <a:r>
              <a:rPr lang="en-US" altLang="en-US" sz="2800" b="1" u="sng" dirty="0">
                <a:solidFill>
                  <a:srgbClr val="FFFFCC"/>
                </a:solidFill>
                <a:effectLst>
                  <a:outerShdw blurRad="38100" dist="38100" dir="2700000" algn="tl">
                    <a:srgbClr val="000000">
                      <a:alpha val="43137"/>
                    </a:srgbClr>
                  </a:outerShdw>
                </a:effectLst>
              </a:rPr>
              <a:t>Kingdom offered (Matt. 3:2; 4:17; 10:5-7)</a:t>
            </a:r>
          </a:p>
          <a:p>
            <a:pPr marL="228600" indent="-228600" eaLnBrk="1" hangingPunct="1">
              <a:spcBef>
                <a:spcPts val="0"/>
              </a:spcBef>
              <a:spcAft>
                <a:spcPts val="2400"/>
              </a:spcAft>
              <a:buClr>
                <a:srgbClr val="66FFFF"/>
              </a:buClr>
              <a:defRPr/>
            </a:pPr>
            <a:r>
              <a:rPr lang="en-US" altLang="en-US" sz="2800" dirty="0">
                <a:solidFill>
                  <a:schemeClr val="bg1"/>
                </a:solidFill>
                <a:effectLst>
                  <a:outerShdw blurRad="38100" dist="38100" dir="2700000" algn="tl">
                    <a:srgbClr val="000000">
                      <a:alpha val="43137"/>
                    </a:srgbClr>
                  </a:outerShdw>
                </a:effectLst>
              </a:rPr>
              <a:t>Kingdom rejected (Matt. 12:24)</a:t>
            </a:r>
          </a:p>
          <a:p>
            <a:pPr marL="228600" indent="-228600" eaLnBrk="1" hangingPunct="1">
              <a:spcBef>
                <a:spcPts val="0"/>
              </a:spcBef>
              <a:spcAft>
                <a:spcPts val="2400"/>
              </a:spcAft>
              <a:buClr>
                <a:srgbClr val="66FFFF"/>
              </a:buClr>
              <a:defRPr/>
            </a:pPr>
            <a:r>
              <a:rPr lang="en-US" altLang="en-US" sz="2800" dirty="0">
                <a:solidFill>
                  <a:schemeClr val="bg1"/>
                </a:solidFill>
                <a:effectLst>
                  <a:outerShdw blurRad="38100" dist="38100" dir="2700000" algn="tl">
                    <a:srgbClr val="000000">
                      <a:alpha val="43137"/>
                    </a:srgbClr>
                  </a:outerShdw>
                </a:effectLst>
              </a:rPr>
              <a:t>Kingdom postponed (Matt. 13)</a:t>
            </a:r>
          </a:p>
          <a:p>
            <a:pPr marL="228600" indent="-228600" eaLnBrk="1" hangingPunct="1">
              <a:spcBef>
                <a:spcPts val="0"/>
              </a:spcBef>
              <a:spcAft>
                <a:spcPts val="2400"/>
              </a:spcAft>
              <a:buClr>
                <a:srgbClr val="66FFFF"/>
              </a:buClr>
              <a:defRPr/>
            </a:pPr>
            <a:r>
              <a:rPr lang="en-US" altLang="en-US" sz="2800" dirty="0">
                <a:solidFill>
                  <a:schemeClr val="bg1"/>
                </a:solidFill>
                <a:effectLst>
                  <a:outerShdw blurRad="38100" dist="38100" dir="2700000" algn="tl">
                    <a:srgbClr val="000000">
                      <a:alpha val="43137"/>
                    </a:srgbClr>
                  </a:outerShdw>
                </a:effectLst>
              </a:rPr>
              <a:t>Interim program? (Matt. 16:18; 28:18-20)</a:t>
            </a:r>
          </a:p>
          <a:p>
            <a:pPr marL="228600" indent="-228600" eaLnBrk="1" hangingPunct="1">
              <a:spcBef>
                <a:spcPts val="0"/>
              </a:spcBef>
              <a:spcAft>
                <a:spcPts val="2400"/>
              </a:spcAft>
              <a:buClr>
                <a:srgbClr val="66FFFF"/>
              </a:buClr>
              <a:defRPr/>
            </a:pPr>
            <a:r>
              <a:rPr lang="en-US" altLang="en-US" sz="2800" dirty="0">
                <a:solidFill>
                  <a:schemeClr val="bg1"/>
                </a:solidFill>
                <a:effectLst>
                  <a:outerShdw blurRad="38100" dist="38100" dir="2700000" algn="tl">
                    <a:srgbClr val="000000">
                      <a:alpha val="43137"/>
                    </a:srgbClr>
                  </a:outerShdw>
                </a:effectLst>
              </a:rPr>
              <a:t>Kingdom ultimately accepted (Matt.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a14="http://schemas.microsoft.com/office/drawing/2010/main" xmlns=""/>
              </a:ext>
            </a:extLst>
          </a:blip>
          <a:srcRect/>
          <a:stretch>
            <a:fillRect/>
          </a:stretch>
        </p:blipFill>
        <p:spPr>
          <a:xfrm>
            <a:off x="145434" y="1495928"/>
            <a:ext cx="2025645" cy="2743200"/>
          </a:xfrm>
          <a:ln w="38100">
            <a:solidFill>
              <a:srgbClr val="FFC000"/>
            </a:solidFill>
          </a:ln>
        </p:spPr>
      </p:pic>
      <p:sp>
        <p:nvSpPr>
          <p:cNvPr id="86021" name="TextBox 4"/>
          <p:cNvSpPr txBox="1">
            <a:spLocks noChangeArrowheads="1"/>
          </p:cNvSpPr>
          <p:nvPr/>
        </p:nvSpPr>
        <p:spPr bwMode="auto">
          <a:xfrm>
            <a:off x="2785534" y="6243918"/>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p14="http://schemas.microsoft.com/office/powerpoint/2010/main" xmlns="" val="2890911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76996" y="210033"/>
            <a:ext cx="8590008" cy="6437934"/>
          </a:xfrm>
          <a:prstGeom prst="rect">
            <a:avLst/>
          </a:prstGeom>
        </p:spPr>
      </p:pic>
    </p:spTree>
    <p:extLst>
      <p:ext uri="{BB962C8B-B14F-4D97-AF65-F5344CB8AC3E}">
        <p14:creationId xmlns:p14="http://schemas.microsoft.com/office/powerpoint/2010/main" xmlns="" val="2688088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Matthew 10:5-7 (NASB)</a:t>
            </a:r>
          </a:p>
          <a:p>
            <a:pPr algn="just">
              <a:spcBef>
                <a:spcPts val="600"/>
              </a:spcBef>
              <a:spcAft>
                <a:spcPts val="600"/>
              </a:spcAft>
            </a:pPr>
            <a:r>
              <a:rPr lang="en-US" altLang="en-US" sz="3600" kern="0" dirty="0">
                <a:solidFill>
                  <a:schemeClr val="bg1"/>
                </a:solidFill>
              </a:rPr>
              <a:t>“</a:t>
            </a:r>
            <a:r>
              <a:rPr lang="en-US" sz="3600" dirty="0">
                <a:solidFill>
                  <a:schemeClr val="bg1"/>
                </a:solidFill>
              </a:rPr>
              <a:t>These twelve Jesus sent out after instructing them: “Do not go in </a:t>
            </a:r>
            <a:r>
              <a:rPr lang="en-US" sz="3600" i="1" dirty="0">
                <a:solidFill>
                  <a:schemeClr val="bg1"/>
                </a:solidFill>
              </a:rPr>
              <a:t>the</a:t>
            </a:r>
            <a:r>
              <a:rPr lang="en-US" sz="3600" dirty="0">
                <a:solidFill>
                  <a:schemeClr val="bg1"/>
                </a:solidFill>
              </a:rPr>
              <a:t> way of </a:t>
            </a:r>
            <a:r>
              <a:rPr lang="en-US" sz="3600" i="1" dirty="0">
                <a:solidFill>
                  <a:schemeClr val="bg1"/>
                </a:solidFill>
              </a:rPr>
              <a:t>the</a:t>
            </a:r>
            <a:r>
              <a:rPr lang="en-US" sz="3600" dirty="0">
                <a:solidFill>
                  <a:schemeClr val="bg1"/>
                </a:solidFill>
              </a:rPr>
              <a:t> Gentiles, and do not enter </a:t>
            </a:r>
            <a:r>
              <a:rPr lang="en-US" sz="3600" i="1" dirty="0">
                <a:solidFill>
                  <a:schemeClr val="bg1"/>
                </a:solidFill>
              </a:rPr>
              <a:t>any</a:t>
            </a:r>
            <a:r>
              <a:rPr lang="en-US" sz="3600" dirty="0">
                <a:solidFill>
                  <a:schemeClr val="bg1"/>
                </a:solidFill>
              </a:rPr>
              <a:t> city of the Samaritans; </a:t>
            </a:r>
            <a:r>
              <a:rPr lang="en-US" sz="3600" baseline="30000" dirty="0">
                <a:solidFill>
                  <a:schemeClr val="bg1"/>
                </a:solidFill>
              </a:rPr>
              <a:t>6 </a:t>
            </a:r>
            <a:r>
              <a:rPr lang="en-US" sz="3600" dirty="0">
                <a:solidFill>
                  <a:schemeClr val="bg1"/>
                </a:solidFill>
              </a:rPr>
              <a:t>but rather go to the lost sheep of the </a:t>
            </a:r>
            <a:r>
              <a:rPr lang="en-US" sz="3600" b="1" u="sng" dirty="0">
                <a:solidFill>
                  <a:srgbClr val="FFFFCC"/>
                </a:solidFill>
              </a:rPr>
              <a:t>house of Israel</a:t>
            </a:r>
            <a:r>
              <a:rPr lang="en-US" sz="3600" dirty="0">
                <a:solidFill>
                  <a:schemeClr val="bg1"/>
                </a:solidFill>
              </a:rPr>
              <a:t>. </a:t>
            </a:r>
            <a:r>
              <a:rPr lang="en-US" sz="3600" baseline="30000" dirty="0">
                <a:solidFill>
                  <a:schemeClr val="bg1"/>
                </a:solidFill>
              </a:rPr>
              <a:t>7 </a:t>
            </a:r>
            <a:r>
              <a:rPr lang="en-US" sz="3600" dirty="0">
                <a:solidFill>
                  <a:schemeClr val="bg1"/>
                </a:solidFill>
              </a:rPr>
              <a:t>And as you go, preach, saying, ‘The kingdom of heaven is at hand.’”</a:t>
            </a:r>
            <a:endParaRPr lang="en-US" altLang="en-US" sz="3600" kern="0" dirty="0">
              <a:solidFill>
                <a:schemeClr val="bg1"/>
              </a:solidFill>
            </a:endParaRPr>
          </a:p>
        </p:txBody>
      </p:sp>
    </p:spTree>
    <p:extLst>
      <p:ext uri="{BB962C8B-B14F-4D97-AF65-F5344CB8AC3E}">
        <p14:creationId xmlns:p14="http://schemas.microsoft.com/office/powerpoint/2010/main" xmlns="" val="932173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25:30; 8:11-12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xmlns="" val="234900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Definition of Eternal Security</a:t>
            </a:r>
          </a:p>
        </p:txBody>
      </p:sp>
      <p:sp>
        <p:nvSpPr>
          <p:cNvPr id="3" name="Content Placeholder 2"/>
          <p:cNvSpPr>
            <a:spLocks noGrp="1"/>
          </p:cNvSpPr>
          <p:nvPr>
            <p:ph idx="1"/>
          </p:nvPr>
        </p:nvSpPr>
        <p:spPr/>
        <p:txBody>
          <a:bodyPr/>
          <a:lstStyle/>
          <a:p>
            <a:pPr marL="0" indent="0" algn="just">
              <a:buNone/>
            </a:pPr>
            <a:r>
              <a:rPr lang="en-US" dirty="0">
                <a:solidFill>
                  <a:schemeClr val="bg1"/>
                </a:solidFill>
              </a:rPr>
              <a:t>“Eternal Security means that those who have been </a:t>
            </a:r>
            <a:r>
              <a:rPr lang="en-US" i="1" dirty="0">
                <a:solidFill>
                  <a:schemeClr val="bg1"/>
                </a:solidFill>
              </a:rPr>
              <a:t>genuinely saved</a:t>
            </a:r>
            <a:r>
              <a:rPr lang="en-US" dirty="0">
                <a:solidFill>
                  <a:schemeClr val="bg1"/>
                </a:solidFill>
              </a:rPr>
              <a:t> </a:t>
            </a:r>
            <a:r>
              <a:rPr lang="en-US" b="1" dirty="0">
                <a:solidFill>
                  <a:srgbClr val="FFFFCC"/>
                </a:solidFill>
                <a:effectLst>
                  <a:outerShdw blurRad="38100" dist="38100" dir="2700000" algn="tl">
                    <a:srgbClr val="000000">
                      <a:alpha val="43137"/>
                    </a:srgbClr>
                  </a:outerShdw>
                </a:effectLst>
                <a:latin typeface="+mj-lt"/>
                <a:ea typeface="+mj-ea"/>
                <a:cs typeface="+mj-cs"/>
              </a:rPr>
              <a:t>by God’s grace through faith alone in Christ alone </a:t>
            </a:r>
            <a:r>
              <a:rPr lang="en-US" dirty="0">
                <a:solidFill>
                  <a:schemeClr val="bg1"/>
                </a:solidFill>
              </a:rPr>
              <a:t>shall never be in danger of God’s condemnation or loss of salvation but God’s grace and power keep them forever saved and secure.”</a:t>
            </a:r>
          </a:p>
        </p:txBody>
      </p:sp>
      <p:sp>
        <p:nvSpPr>
          <p:cNvPr id="4" name="TextBox 3"/>
          <p:cNvSpPr txBox="1"/>
          <p:nvPr/>
        </p:nvSpPr>
        <p:spPr>
          <a:xfrm>
            <a:off x="1238250" y="6359690"/>
            <a:ext cx="6762750" cy="369332"/>
          </a:xfrm>
          <a:prstGeom prst="rect">
            <a:avLst/>
          </a:prstGeom>
          <a:noFill/>
        </p:spPr>
        <p:txBody>
          <a:bodyPr wrap="square" rtlCol="0">
            <a:spAutoFit/>
          </a:bodyPr>
          <a:lstStyle/>
          <a:p>
            <a:pPr algn="ctr"/>
            <a:r>
              <a:rPr lang="en-US" dirty="0">
                <a:solidFill>
                  <a:schemeClr val="bg1"/>
                </a:solidFill>
              </a:rPr>
              <a:t>Dennis </a:t>
            </a:r>
            <a:r>
              <a:rPr lang="en-US" dirty="0" err="1">
                <a:solidFill>
                  <a:schemeClr val="bg1"/>
                </a:solidFill>
              </a:rPr>
              <a:t>Rokser</a:t>
            </a:r>
            <a:r>
              <a:rPr lang="en-US" dirty="0">
                <a:solidFill>
                  <a:schemeClr val="bg1"/>
                </a:solidFill>
              </a:rPr>
              <a:t>, </a:t>
            </a:r>
            <a:r>
              <a:rPr lang="en-US" i="1" dirty="0">
                <a:solidFill>
                  <a:schemeClr val="bg1"/>
                </a:solidFill>
              </a:rPr>
              <a:t>Shall Never Perish Forever</a:t>
            </a:r>
            <a:r>
              <a:rPr lang="en-US" dirty="0">
                <a:solidFill>
                  <a:schemeClr val="bg1"/>
                </a:solidFill>
              </a:rPr>
              <a:t>, p. 11</a:t>
            </a:r>
          </a:p>
        </p:txBody>
      </p:sp>
      <p:pic>
        <p:nvPicPr>
          <p:cNvPr id="1026" name="Picture 2" descr="dennis-rokser"/>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55575" y="142286"/>
            <a:ext cx="1097280" cy="1097280"/>
          </a:xfrm>
          <a:prstGeom prst="rect">
            <a:avLst/>
          </a:prstGeom>
          <a:noFill/>
          <a:ln w="28575">
            <a:solidFill>
              <a:schemeClr val="bg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2688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25:30; 8:11-12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xmlns="" val="3314153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25:30; 8:11-12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xmlns="" val="2018146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82053" y="136354"/>
            <a:ext cx="7772400" cy="1006646"/>
          </a:xfrm>
        </p:spPr>
        <p:txBody>
          <a:bodyPr/>
          <a:lstStyle/>
          <a:p>
            <a:pPr algn="ctr" eaLnBrk="1" hangingPunct="1"/>
            <a:r>
              <a:rPr lang="en-US" sz="3600" b="1" dirty="0">
                <a:solidFill>
                  <a:srgbClr val="00FFFF"/>
                </a:solidFill>
                <a:effectLst>
                  <a:outerShdw blurRad="38100" dist="38100" dir="2700000" algn="tl">
                    <a:srgbClr val="000000">
                      <a:alpha val="43137"/>
                    </a:srgbClr>
                  </a:outerShdw>
                </a:effectLst>
                <a:latin typeface="+mn-lt"/>
              </a:rPr>
              <a:t>Origin of the Universal Church</a:t>
            </a:r>
          </a:p>
        </p:txBody>
      </p:sp>
      <p:sp>
        <p:nvSpPr>
          <p:cNvPr id="8195" name="Rectangle 3"/>
          <p:cNvSpPr>
            <a:spLocks noGrp="1" noChangeArrowheads="1"/>
          </p:cNvSpPr>
          <p:nvPr>
            <p:ph type="body" idx="1"/>
          </p:nvPr>
        </p:nvSpPr>
        <p:spPr>
          <a:xfrm>
            <a:off x="180474" y="1143000"/>
            <a:ext cx="8963526" cy="5534526"/>
          </a:xfrm>
        </p:spPr>
        <p:txBody>
          <a:bodyPr/>
          <a:lstStyle/>
          <a:p>
            <a:pPr marL="349250" indent="-349250">
              <a:spcBef>
                <a:spcPts val="0"/>
              </a:spcBef>
              <a:spcAft>
                <a:spcPts val="900"/>
              </a:spcAft>
              <a:buClr>
                <a:srgbClr val="66FFFF"/>
              </a:buClr>
              <a:defRPr/>
            </a:pPr>
            <a:r>
              <a:rPr lang="en-US" sz="2800" dirty="0">
                <a:solidFill>
                  <a:schemeClr val="bg1"/>
                </a:solidFill>
              </a:rPr>
              <a:t>Matt 16:18 – future tense</a:t>
            </a:r>
          </a:p>
          <a:p>
            <a:pPr marL="349250" indent="-349250">
              <a:spcBef>
                <a:spcPts val="0"/>
              </a:spcBef>
              <a:spcAft>
                <a:spcPts val="900"/>
              </a:spcAft>
              <a:buClr>
                <a:srgbClr val="66FFFF"/>
              </a:buClr>
              <a:defRPr/>
            </a:pPr>
            <a:r>
              <a:rPr lang="en-US" sz="2800" dirty="0" err="1">
                <a:solidFill>
                  <a:schemeClr val="bg1"/>
                </a:solidFill>
              </a:rPr>
              <a:t>Eph</a:t>
            </a:r>
            <a:r>
              <a:rPr lang="en-US" sz="2800" dirty="0">
                <a:solidFill>
                  <a:schemeClr val="bg1"/>
                </a:solidFill>
              </a:rPr>
              <a:t> 2:14-15; 3:9; Rom 16:25-26; Col 1:26-27 – mystery</a:t>
            </a:r>
          </a:p>
          <a:p>
            <a:pPr marL="349250" indent="-349250">
              <a:spcBef>
                <a:spcPts val="0"/>
              </a:spcBef>
              <a:spcAft>
                <a:spcPts val="900"/>
              </a:spcAft>
              <a:buClr>
                <a:srgbClr val="66FFFF"/>
              </a:buClr>
              <a:defRPr/>
            </a:pPr>
            <a:r>
              <a:rPr lang="en-US" sz="2800" dirty="0" err="1">
                <a:solidFill>
                  <a:schemeClr val="bg1"/>
                </a:solidFill>
              </a:rPr>
              <a:t>Eph</a:t>
            </a:r>
            <a:r>
              <a:rPr lang="en-US" sz="2800" dirty="0">
                <a:solidFill>
                  <a:schemeClr val="bg1"/>
                </a:solidFill>
              </a:rPr>
              <a:t> 1:20-22 – Christ’s headship over church after Ascension </a:t>
            </a:r>
          </a:p>
          <a:p>
            <a:pPr marL="349250" indent="-349250">
              <a:spcBef>
                <a:spcPts val="0"/>
              </a:spcBef>
              <a:spcAft>
                <a:spcPts val="900"/>
              </a:spcAft>
              <a:buClr>
                <a:srgbClr val="66FFFF"/>
              </a:buClr>
              <a:defRPr/>
            </a:pPr>
            <a:r>
              <a:rPr lang="en-US" sz="2800" dirty="0" err="1">
                <a:solidFill>
                  <a:schemeClr val="bg1"/>
                </a:solidFill>
              </a:rPr>
              <a:t>Eph</a:t>
            </a:r>
            <a:r>
              <a:rPr lang="en-US" sz="2800" dirty="0">
                <a:solidFill>
                  <a:schemeClr val="bg1"/>
                </a:solidFill>
              </a:rPr>
              <a:t> 4:7-11 – spiritual gifts after Ascension</a:t>
            </a:r>
          </a:p>
          <a:p>
            <a:pPr marL="349250" indent="-349250">
              <a:spcBef>
                <a:spcPts val="0"/>
              </a:spcBef>
              <a:spcAft>
                <a:spcPts val="900"/>
              </a:spcAft>
              <a:buClr>
                <a:srgbClr val="66FFFF"/>
              </a:buClr>
              <a:defRPr/>
            </a:pPr>
            <a:r>
              <a:rPr lang="en-US" sz="2800" dirty="0">
                <a:solidFill>
                  <a:schemeClr val="bg1"/>
                </a:solidFill>
              </a:rPr>
              <a:t>1 Cor. 12:13 – Spirit’s baptizing ministry</a:t>
            </a:r>
          </a:p>
          <a:p>
            <a:pPr marL="806450" lvl="1" indent="-457200" eaLnBrk="1" hangingPunct="1">
              <a:spcBef>
                <a:spcPts val="0"/>
              </a:spcBef>
              <a:spcAft>
                <a:spcPts val="900"/>
              </a:spcAft>
              <a:buClr>
                <a:srgbClr val="FF99FF"/>
              </a:buClr>
              <a:defRPr/>
            </a:pPr>
            <a:r>
              <a:rPr lang="en-US" dirty="0">
                <a:solidFill>
                  <a:schemeClr val="bg1"/>
                </a:solidFill>
              </a:rPr>
              <a:t>Acts 1:5 – above to begin after Ascension</a:t>
            </a:r>
          </a:p>
          <a:p>
            <a:pPr marL="806450" lvl="1" indent="-457200" eaLnBrk="1" hangingPunct="1">
              <a:spcBef>
                <a:spcPts val="0"/>
              </a:spcBef>
              <a:spcAft>
                <a:spcPts val="900"/>
              </a:spcAft>
              <a:buClr>
                <a:srgbClr val="FF99FF"/>
              </a:buClr>
              <a:defRPr/>
            </a:pPr>
            <a:r>
              <a:rPr lang="en-US" dirty="0">
                <a:solidFill>
                  <a:schemeClr val="bg1"/>
                </a:solidFill>
              </a:rPr>
              <a:t>Acts 11:15-16 – above began in the past</a:t>
            </a:r>
          </a:p>
          <a:p>
            <a:pPr marL="806450" lvl="1" indent="-457200" eaLnBrk="1" hangingPunct="1">
              <a:spcBef>
                <a:spcPts val="0"/>
              </a:spcBef>
              <a:spcAft>
                <a:spcPts val="900"/>
              </a:spcAft>
              <a:buClr>
                <a:srgbClr val="FF99FF"/>
              </a:buClr>
              <a:defRPr/>
            </a:pPr>
            <a:r>
              <a:rPr lang="en-US" dirty="0">
                <a:solidFill>
                  <a:schemeClr val="bg1"/>
                </a:solidFill>
              </a:rPr>
              <a:t>Acts 2 – only place for beginning of Spirit’s baptizing ministry</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25:30; 8:11-12</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25:41</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xmlns="" val="383464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dirty="0">
                <a:solidFill>
                  <a:srgbClr val="00FFFF"/>
                </a:solidFill>
                <a:effectLst>
                  <a:outerShdw blurRad="38100" dist="38100" dir="2700000" algn="tl">
                    <a:srgbClr val="000000">
                      <a:alpha val="43137"/>
                    </a:srgbClr>
                  </a:outerShdw>
                </a:effectLst>
                <a:latin typeface="+mn-lt"/>
              </a:rPr>
              <a:t>Angelic Salvation?</a:t>
            </a:r>
          </a:p>
        </p:txBody>
      </p:sp>
      <p:sp>
        <p:nvSpPr>
          <p:cNvPr id="8195" name="Rectangle 3"/>
          <p:cNvSpPr>
            <a:spLocks noGrp="1" noChangeArrowheads="1"/>
          </p:cNvSpPr>
          <p:nvPr>
            <p:ph type="body" idx="1"/>
          </p:nvPr>
        </p:nvSpPr>
        <p:spPr>
          <a:xfrm>
            <a:off x="685800" y="1676400"/>
            <a:ext cx="7772400" cy="4114800"/>
          </a:xfrm>
        </p:spPr>
        <p:txBody>
          <a:bodyPr/>
          <a:lstStyle/>
          <a:p>
            <a:pPr marL="0" indent="0" algn="just" eaLnBrk="1" hangingPunct="1">
              <a:buNone/>
              <a:defRPr/>
            </a:pPr>
            <a:r>
              <a:rPr lang="en-US" sz="3600" dirty="0">
                <a:solidFill>
                  <a:schemeClr val="bg1"/>
                </a:solidFill>
              </a:rPr>
              <a:t>“Because the angels are a company and not a race, they sinned </a:t>
            </a:r>
            <a:r>
              <a:rPr lang="en-US" sz="3600" i="1" dirty="0">
                <a:solidFill>
                  <a:schemeClr val="bg1"/>
                </a:solidFill>
              </a:rPr>
              <a:t>individually</a:t>
            </a:r>
            <a:r>
              <a:rPr lang="en-US" sz="3600" dirty="0">
                <a:solidFill>
                  <a:schemeClr val="bg1"/>
                </a:solidFill>
              </a:rPr>
              <a:t>, and not in some federal head of the race [as was true with humanity's fall in the person of Adam]. It may be that because of this that God made no provision of salvation for the fallen angels.”</a:t>
            </a:r>
          </a:p>
        </p:txBody>
      </p:sp>
      <p:sp>
        <p:nvSpPr>
          <p:cNvPr id="21508" name="Text Box 4"/>
          <p:cNvSpPr txBox="1">
            <a:spLocks noChangeArrowheads="1"/>
          </p:cNvSpPr>
          <p:nvPr/>
        </p:nvSpPr>
        <p:spPr bwMode="auto">
          <a:xfrm>
            <a:off x="914400" y="6256421"/>
            <a:ext cx="7315200" cy="369332"/>
          </a:xfrm>
          <a:prstGeom prst="rect">
            <a:avLst/>
          </a:prstGeom>
          <a:noFill/>
          <a:ln w="9525">
            <a:noFill/>
            <a:miter lim="800000"/>
            <a:headEnd/>
            <a:tailEnd/>
          </a:ln>
        </p:spPr>
        <p:txBody>
          <a:bodyPr>
            <a:spAutoFit/>
          </a:bodyPr>
          <a:lstStyle/>
          <a:p>
            <a:pPr algn="ctr">
              <a:spcBef>
                <a:spcPct val="50000"/>
              </a:spcBef>
            </a:pPr>
            <a:r>
              <a:rPr lang="en-US" dirty="0" err="1">
                <a:solidFill>
                  <a:schemeClr val="bg1"/>
                </a:solidFill>
              </a:rPr>
              <a:t>Thiessen</a:t>
            </a:r>
            <a:r>
              <a:rPr lang="en-US" dirty="0">
                <a:solidFill>
                  <a:schemeClr val="bg1"/>
                </a:solidFill>
              </a:rPr>
              <a:t>, </a:t>
            </a:r>
            <a:r>
              <a:rPr lang="en-US" i="1" dirty="0">
                <a:solidFill>
                  <a:schemeClr val="bg1"/>
                </a:solidFill>
              </a:rPr>
              <a:t>Lectures in ST</a:t>
            </a:r>
            <a:r>
              <a:rPr lang="en-US" dirty="0">
                <a:solidFill>
                  <a:schemeClr val="bg1"/>
                </a:solidFill>
              </a:rPr>
              <a:t>, 134 (emphasis and insertion added</a:t>
            </a:r>
            <a:r>
              <a:rPr lang="en-US" dirty="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112389" y="0"/>
            <a:ext cx="8919221" cy="515156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vert="horz" wrap="square" lIns="92075" tIns="46039" rIns="92075" bIns="46039" numCol="1" anchor="ctr" anchorCtr="0" compatLnSpc="1">
            <a:prstTxWarp prst="textNoShape">
              <a:avLst/>
            </a:prstTxWarp>
          </a:bodyPr>
          <a:lstStyle/>
          <a:p>
            <a:pPr>
              <a:defRPr/>
            </a:pPr>
            <a:r>
              <a:rPr lang="en-US" altLang="en-US" b="1" dirty="0">
                <a:solidFill>
                  <a:srgbClr val="00FFFF"/>
                </a:solidFill>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xmlns="" val="2312585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25:30; 8:11-12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xmlns="" val="3425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3535051" y="1600205"/>
            <a:ext cx="5373279" cy="2792686"/>
          </a:xfrm>
        </p:spPr>
        <p:txBody>
          <a:bodyPr/>
          <a:lstStyle/>
          <a:p>
            <a:pPr marL="457200" indent="-457200">
              <a:spcBef>
                <a:spcPts val="0"/>
              </a:spcBef>
              <a:spcAft>
                <a:spcPts val="2400"/>
              </a:spcAft>
              <a:buClr>
                <a:srgbClr val="66FFFF"/>
              </a:buClr>
              <a:buFont typeface="+mj-lt"/>
              <a:buAutoNum type="arabicPeriod"/>
            </a:pPr>
            <a:r>
              <a:rPr lang="en-US" sz="3600" dirty="0">
                <a:solidFill>
                  <a:schemeClr val="bg1"/>
                </a:solidFill>
              </a:rPr>
              <a:t>Eternal security arguments</a:t>
            </a:r>
          </a:p>
          <a:p>
            <a:pPr marL="457200" indent="-457200">
              <a:spcBef>
                <a:spcPts val="0"/>
              </a:spcBef>
              <a:spcAft>
                <a:spcPts val="2400"/>
              </a:spcAft>
              <a:buClr>
                <a:srgbClr val="66FFFF"/>
              </a:buClr>
              <a:buFont typeface="+mj-lt"/>
              <a:buAutoNum type="arabicPeriod"/>
            </a:pPr>
            <a:r>
              <a:rPr lang="en-US" sz="3600" dirty="0">
                <a:solidFill>
                  <a:schemeClr val="bg1"/>
                </a:solidFill>
              </a:rPr>
              <a:t>Response  to problem passages</a:t>
            </a:r>
          </a:p>
        </p:txBody>
      </p:sp>
      <p:pic>
        <p:nvPicPr>
          <p:cNvPr id="4" name="Picture 3"/>
          <p:cNvPicPr>
            <a:picLocks noChangeAspect="1"/>
          </p:cNvPicPr>
          <p:nvPr/>
        </p:nvPicPr>
        <p:blipFill>
          <a:blip r:embed="rId2" cstate="print"/>
          <a:stretch>
            <a:fillRect/>
          </a:stretch>
        </p:blipFill>
        <p:spPr>
          <a:xfrm>
            <a:off x="457200" y="1600205"/>
            <a:ext cx="2915777" cy="3657600"/>
          </a:xfrm>
          <a:prstGeom prst="rect">
            <a:avLst/>
          </a:prstGeom>
        </p:spPr>
      </p:pic>
    </p:spTree>
    <p:extLst>
      <p:ext uri="{BB962C8B-B14F-4D97-AF65-F5344CB8AC3E}">
        <p14:creationId xmlns:p14="http://schemas.microsoft.com/office/powerpoint/2010/main" xmlns="" val="323354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3535051" y="1600205"/>
            <a:ext cx="5373279" cy="2792686"/>
          </a:xfrm>
        </p:spPr>
        <p:txBody>
          <a:bodyPr/>
          <a:lstStyle/>
          <a:p>
            <a:pPr marL="457200" indent="-457200">
              <a:spcBef>
                <a:spcPts val="0"/>
              </a:spcBef>
              <a:spcAft>
                <a:spcPts val="2400"/>
              </a:spcAft>
              <a:buClr>
                <a:srgbClr val="66FFFF"/>
              </a:buClr>
              <a:buFont typeface="+mj-lt"/>
              <a:buAutoNum type="arabicPeriod"/>
            </a:pPr>
            <a:r>
              <a:rPr lang="en-US" sz="3600" b="1" u="sng" dirty="0">
                <a:solidFill>
                  <a:srgbClr val="FFFFCC"/>
                </a:solidFill>
              </a:rPr>
              <a:t>Eternal security arguments</a:t>
            </a:r>
          </a:p>
          <a:p>
            <a:pPr marL="457200" indent="-457200">
              <a:spcBef>
                <a:spcPts val="0"/>
              </a:spcBef>
              <a:spcAft>
                <a:spcPts val="2400"/>
              </a:spcAft>
              <a:buClr>
                <a:srgbClr val="66FFFF"/>
              </a:buClr>
              <a:buFont typeface="+mj-lt"/>
              <a:buAutoNum type="arabicPeriod"/>
            </a:pPr>
            <a:r>
              <a:rPr lang="en-US" sz="3600" dirty="0">
                <a:solidFill>
                  <a:schemeClr val="bg1"/>
                </a:solidFill>
              </a:rPr>
              <a:t>Response  to problem passages</a:t>
            </a:r>
          </a:p>
        </p:txBody>
      </p:sp>
      <p:pic>
        <p:nvPicPr>
          <p:cNvPr id="4" name="Picture 3"/>
          <p:cNvPicPr>
            <a:picLocks noChangeAspect="1"/>
          </p:cNvPicPr>
          <p:nvPr/>
        </p:nvPicPr>
        <p:blipFill>
          <a:blip r:embed="rId2" cstate="print"/>
          <a:stretch>
            <a:fillRect/>
          </a:stretch>
        </p:blipFill>
        <p:spPr>
          <a:xfrm>
            <a:off x="457200" y="1600205"/>
            <a:ext cx="2915777" cy="3657600"/>
          </a:xfrm>
          <a:prstGeom prst="rect">
            <a:avLst/>
          </a:prstGeom>
        </p:spPr>
      </p:pic>
    </p:spTree>
    <p:extLst>
      <p:ext uri="{BB962C8B-B14F-4D97-AF65-F5344CB8AC3E}">
        <p14:creationId xmlns:p14="http://schemas.microsoft.com/office/powerpoint/2010/main" xmlns="" val="138540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xmlns="" val="238300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xmlns="" val="16527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3535051" y="1600205"/>
            <a:ext cx="5373279" cy="2792686"/>
          </a:xfrm>
        </p:spPr>
        <p:txBody>
          <a:bodyPr/>
          <a:lstStyle/>
          <a:p>
            <a:pPr marL="457200" indent="-457200">
              <a:spcBef>
                <a:spcPts val="0"/>
              </a:spcBef>
              <a:spcAft>
                <a:spcPts val="2400"/>
              </a:spcAft>
              <a:buClr>
                <a:srgbClr val="66FFFF"/>
              </a:buClr>
              <a:buFont typeface="+mj-lt"/>
              <a:buAutoNum type="arabicPeriod"/>
            </a:pPr>
            <a:r>
              <a:rPr lang="en-US" sz="3600" dirty="0">
                <a:solidFill>
                  <a:schemeClr val="bg1"/>
                </a:solidFill>
              </a:rPr>
              <a:t>Eternal security arguments</a:t>
            </a:r>
          </a:p>
          <a:p>
            <a:pPr marL="457200" indent="-457200">
              <a:spcBef>
                <a:spcPts val="0"/>
              </a:spcBef>
              <a:spcAft>
                <a:spcPts val="2400"/>
              </a:spcAft>
              <a:buClr>
                <a:srgbClr val="66FFFF"/>
              </a:buClr>
              <a:buFont typeface="+mj-lt"/>
              <a:buAutoNum type="arabicPeriod"/>
            </a:pPr>
            <a:r>
              <a:rPr lang="en-US" sz="3600" b="1" u="sng" dirty="0">
                <a:solidFill>
                  <a:srgbClr val="FFFFCC"/>
                </a:solidFill>
              </a:rPr>
              <a:t>Response  to problem passages</a:t>
            </a:r>
          </a:p>
        </p:txBody>
      </p:sp>
      <p:pic>
        <p:nvPicPr>
          <p:cNvPr id="4" name="Picture 3"/>
          <p:cNvPicPr>
            <a:picLocks noChangeAspect="1"/>
          </p:cNvPicPr>
          <p:nvPr/>
        </p:nvPicPr>
        <p:blipFill>
          <a:blip r:embed="rId2" cstate="print"/>
          <a:stretch>
            <a:fillRect/>
          </a:stretch>
        </p:blipFill>
        <p:spPr>
          <a:xfrm>
            <a:off x="457200" y="1600205"/>
            <a:ext cx="2915777" cy="3657600"/>
          </a:xfrm>
          <a:prstGeom prst="rect">
            <a:avLst/>
          </a:prstGeom>
        </p:spPr>
      </p:pic>
    </p:spTree>
    <p:extLst>
      <p:ext uri="{BB962C8B-B14F-4D97-AF65-F5344CB8AC3E}">
        <p14:creationId xmlns:p14="http://schemas.microsoft.com/office/powerpoint/2010/main" xmlns="" val="1625306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2716</TotalTime>
  <Words>1890</Words>
  <Application>Microsoft Office PowerPoint</Application>
  <PresentationFormat>On-screen Show (4:3)</PresentationFormat>
  <Paragraphs>304</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1_Office Theme</vt:lpstr>
      <vt:lpstr>Soteriology Session 29  </vt:lpstr>
      <vt:lpstr>Soteriology Overview</vt:lpstr>
      <vt:lpstr>Soteriology Overview</vt:lpstr>
      <vt:lpstr>Definition of Eternal Security</vt:lpstr>
      <vt:lpstr>Eternal Security Outline</vt:lpstr>
      <vt:lpstr>Eternal Security Outline</vt:lpstr>
      <vt:lpstr>Evidence for Eternal Security</vt:lpstr>
      <vt:lpstr>Evidence for Eternal Security</vt:lpstr>
      <vt:lpstr>Eternal Security Outline</vt:lpstr>
      <vt:lpstr>Introduction</vt:lpstr>
      <vt:lpstr>Response to Problem Passages</vt:lpstr>
      <vt:lpstr>Response to Problem Passages</vt:lpstr>
      <vt:lpstr>Response to Problem Passages</vt:lpstr>
      <vt:lpstr>1. OT Passages</vt:lpstr>
      <vt:lpstr>1. OT Passages</vt:lpstr>
      <vt:lpstr>1. OT Passages</vt:lpstr>
      <vt:lpstr>1. OT Passages</vt:lpstr>
      <vt:lpstr>1. OT Passages</vt:lpstr>
      <vt:lpstr>Six Parts of a Suzerain-Vassal Treaty*  in Deuteronomy</vt:lpstr>
      <vt:lpstr>Six Parts of a Suzerain-Vassal Treaty*  in Deuteronomy</vt:lpstr>
      <vt:lpstr>1. OT Passages</vt:lpstr>
      <vt:lpstr>1. OT Passages</vt:lpstr>
      <vt:lpstr>1. OT Passages</vt:lpstr>
      <vt:lpstr>Slide 24</vt:lpstr>
      <vt:lpstr>1. OT Passages</vt:lpstr>
      <vt:lpstr>1. OT Passages</vt:lpstr>
      <vt:lpstr>Response to Problem Passages</vt:lpstr>
      <vt:lpstr>2. Passages From Matthew</vt:lpstr>
      <vt:lpstr>2. Passages From Matthew</vt:lpstr>
      <vt:lpstr>Slide 30</vt:lpstr>
      <vt:lpstr>Slide 31</vt:lpstr>
      <vt:lpstr>2. Passages From Matthew</vt:lpstr>
      <vt:lpstr>Slide 33</vt:lpstr>
      <vt:lpstr>2. Passages From Matthew</vt:lpstr>
      <vt:lpstr>Slide 35</vt:lpstr>
      <vt:lpstr>Matthew and the Kingdom</vt:lpstr>
      <vt:lpstr>Slide 37</vt:lpstr>
      <vt:lpstr>Slide 38</vt:lpstr>
      <vt:lpstr>2. Passages From Matthew</vt:lpstr>
      <vt:lpstr>2. Passages From Matthew</vt:lpstr>
      <vt:lpstr>2. Passages From Matthew</vt:lpstr>
      <vt:lpstr>Origin of the Universal Church</vt:lpstr>
      <vt:lpstr>2. Passages From Matthew</vt:lpstr>
      <vt:lpstr>Angelic Salvation?</vt:lpstr>
      <vt:lpstr>Slide 45</vt:lpstr>
      <vt:lpstr>CONCLUSION</vt:lpstr>
      <vt:lpstr>2. Passages From Matthew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 Session 7</dc:title>
  <dc:creator>Jim McGowan</dc:creator>
  <cp:lastModifiedBy>Andy Woods</cp:lastModifiedBy>
  <cp:revision>250</cp:revision>
  <cp:lastPrinted>2016-05-04T00:54:07Z</cp:lastPrinted>
  <dcterms:created xsi:type="dcterms:W3CDTF">2016-02-18T16:07:28Z</dcterms:created>
  <dcterms:modified xsi:type="dcterms:W3CDTF">2016-08-28T05:03:08Z</dcterms:modified>
</cp:coreProperties>
</file>