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1879" r:id="rId2"/>
    <p:sldId id="1881" r:id="rId3"/>
    <p:sldId id="1889" r:id="rId4"/>
    <p:sldId id="1890" r:id="rId5"/>
    <p:sldId id="1891" r:id="rId6"/>
    <p:sldId id="1892" r:id="rId7"/>
    <p:sldId id="1623" r:id="rId8"/>
    <p:sldId id="1690" r:id="rId9"/>
    <p:sldId id="1624" r:id="rId10"/>
    <p:sldId id="1691" r:id="rId11"/>
    <p:sldId id="1972" r:id="rId12"/>
    <p:sldId id="1922" r:id="rId13"/>
    <p:sldId id="1979" r:id="rId14"/>
    <p:sldId id="1820" r:id="rId15"/>
    <p:sldId id="1821" r:id="rId16"/>
    <p:sldId id="1822" r:id="rId17"/>
    <p:sldId id="1978" r:id="rId18"/>
    <p:sldId id="1872" r:id="rId19"/>
    <p:sldId id="1873" r:id="rId20"/>
    <p:sldId id="1823" r:id="rId21"/>
    <p:sldId id="1969" r:id="rId22"/>
    <p:sldId id="1980" r:id="rId23"/>
    <p:sldId id="1975" r:id="rId24"/>
    <p:sldId id="1708" r:id="rId25"/>
    <p:sldId id="1709" r:id="rId26"/>
    <p:sldId id="1954" r:id="rId27"/>
    <p:sldId id="1828" r:id="rId28"/>
    <p:sldId id="1630" r:id="rId29"/>
    <p:sldId id="1981" r:id="rId30"/>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5974" autoAdjust="0"/>
  </p:normalViewPr>
  <p:slideViewPr>
    <p:cSldViewPr>
      <p:cViewPr varScale="1">
        <p:scale>
          <a:sx n="84" d="100"/>
          <a:sy n="84" d="100"/>
        </p:scale>
        <p:origin x="15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a:t>Dr. Andry Woods</a:t>
            </a:r>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D40C04E-7EA1-485A-840F-508016EFDAA8}" type="datetime1">
              <a:rPr lang="en-US" smtClean="0"/>
              <a:t>8/28/2016</a:t>
            </a:fld>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a:t>Dr. Andry Woods</a:t>
            </a:r>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1B807865-3F82-4F5D-99E7-A307AD650E51}" type="datetime1">
              <a:rPr lang="en-US" smtClean="0"/>
              <a:t>8/28/2016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
        <p:nvSpPr>
          <p:cNvPr id="5" name="Date Placeholder 4"/>
          <p:cNvSpPr>
            <a:spLocks noGrp="1"/>
          </p:cNvSpPr>
          <p:nvPr>
            <p:ph type="dt" idx="11"/>
          </p:nvPr>
        </p:nvSpPr>
        <p:spPr/>
        <p:txBody>
          <a:bodyPr/>
          <a:lstStyle/>
          <a:p>
            <a:pPr>
              <a:defRPr/>
            </a:pPr>
            <a:fld id="{A6EB4039-A309-4EA8-B130-6CD29AADE6BB}" type="datetime1">
              <a:rPr lang="en-US" smtClean="0"/>
              <a:t>8/28/2016</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Andry Woods</a:t>
            </a:r>
          </a:p>
        </p:txBody>
      </p:sp>
    </p:spTree>
    <p:extLst>
      <p:ext uri="{BB962C8B-B14F-4D97-AF65-F5344CB8AC3E}">
        <p14:creationId xmlns:p14="http://schemas.microsoft.com/office/powerpoint/2010/main"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27</a:t>
            </a:fld>
            <a:endParaRPr lang="en-US"/>
          </a:p>
        </p:txBody>
      </p:sp>
      <p:sp>
        <p:nvSpPr>
          <p:cNvPr id="5" name="Date Placeholder 4"/>
          <p:cNvSpPr>
            <a:spLocks noGrp="1"/>
          </p:cNvSpPr>
          <p:nvPr>
            <p:ph type="dt" idx="11"/>
          </p:nvPr>
        </p:nvSpPr>
        <p:spPr/>
        <p:txBody>
          <a:bodyPr/>
          <a:lstStyle/>
          <a:p>
            <a:pPr>
              <a:defRPr/>
            </a:pPr>
            <a:fld id="{DFBB56D3-E27E-4F0D-808A-0F46B7911FAE}" type="datetime1">
              <a:rPr lang="en-US" smtClean="0"/>
              <a:t>8/28/2016</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Andry Woods</a:t>
            </a:r>
          </a:p>
        </p:txBody>
      </p:sp>
    </p:spTree>
    <p:extLst>
      <p:ext uri="{BB962C8B-B14F-4D97-AF65-F5344CB8AC3E}">
        <p14:creationId xmlns:p14="http://schemas.microsoft.com/office/powerpoint/2010/main" val="317686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29</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fld id="{1E9EDD05-0699-490A-A80C-A7415B0AD9AD}" type="datetime1">
              <a:rPr lang="en-US" smtClean="0"/>
              <a:t>8/28/2016</a:t>
            </a:fld>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Andry Woods</a:t>
            </a:r>
          </a:p>
        </p:txBody>
      </p:sp>
    </p:spTree>
    <p:extLst>
      <p:ext uri="{BB962C8B-B14F-4D97-AF65-F5344CB8AC3E}">
        <p14:creationId xmlns:p14="http://schemas.microsoft.com/office/powerpoint/2010/main" val="47738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
        <p:nvSpPr>
          <p:cNvPr id="5" name="Date Placeholder 4"/>
          <p:cNvSpPr>
            <a:spLocks noGrp="1"/>
          </p:cNvSpPr>
          <p:nvPr>
            <p:ph type="dt" idx="11"/>
          </p:nvPr>
        </p:nvSpPr>
        <p:spPr/>
        <p:txBody>
          <a:bodyPr/>
          <a:lstStyle/>
          <a:p>
            <a:pPr>
              <a:defRPr/>
            </a:pPr>
            <a:fld id="{968C76E6-022D-44FF-9024-38408A3B51C6}" type="datetime1">
              <a:rPr lang="en-US" smtClean="0"/>
              <a:t>8/28/2016</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Andry Woods</a:t>
            </a:r>
          </a:p>
        </p:txBody>
      </p:sp>
    </p:spTree>
    <p:extLst>
      <p:ext uri="{BB962C8B-B14F-4D97-AF65-F5344CB8AC3E}">
        <p14:creationId xmlns:p14="http://schemas.microsoft.com/office/powerpoint/2010/main" val="123755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a:t>
            </a:fld>
            <a:endParaRPr lang="en-US"/>
          </a:p>
        </p:txBody>
      </p:sp>
      <p:sp>
        <p:nvSpPr>
          <p:cNvPr id="5" name="Date Placeholder 4"/>
          <p:cNvSpPr>
            <a:spLocks noGrp="1"/>
          </p:cNvSpPr>
          <p:nvPr>
            <p:ph type="dt" idx="11"/>
          </p:nvPr>
        </p:nvSpPr>
        <p:spPr/>
        <p:txBody>
          <a:bodyPr/>
          <a:lstStyle/>
          <a:p>
            <a:pPr>
              <a:defRPr/>
            </a:pPr>
            <a:fld id="{0654EA40-65D3-4BEB-AA2A-3177CBE843C3}" type="datetime1">
              <a:rPr lang="en-US" smtClean="0"/>
              <a:t>8/28/2016</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Andry Woods</a:t>
            </a:r>
          </a:p>
        </p:txBody>
      </p:sp>
    </p:spTree>
    <p:extLst>
      <p:ext uri="{BB962C8B-B14F-4D97-AF65-F5344CB8AC3E}">
        <p14:creationId xmlns:p14="http://schemas.microsoft.com/office/powerpoint/2010/main" val="21409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
        <p:nvSpPr>
          <p:cNvPr id="5" name="Date Placeholder 4"/>
          <p:cNvSpPr>
            <a:spLocks noGrp="1"/>
          </p:cNvSpPr>
          <p:nvPr>
            <p:ph type="dt" idx="11"/>
          </p:nvPr>
        </p:nvSpPr>
        <p:spPr/>
        <p:txBody>
          <a:bodyPr/>
          <a:lstStyle/>
          <a:p>
            <a:pPr>
              <a:defRPr/>
            </a:pPr>
            <a:fld id="{4C080968-2F33-4130-B9CD-A90E719B9928}" type="datetime1">
              <a:rPr lang="en-US" smtClean="0"/>
              <a:t>8/28/2016</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Andry Woods</a:t>
            </a:r>
          </a:p>
        </p:txBody>
      </p:sp>
    </p:spTree>
    <p:extLst>
      <p:ext uri="{BB962C8B-B14F-4D97-AF65-F5344CB8AC3E}">
        <p14:creationId xmlns:p14="http://schemas.microsoft.com/office/powerpoint/2010/main" val="214098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a:t>
            </a:fld>
            <a:endParaRPr lang="en-US"/>
          </a:p>
        </p:txBody>
      </p:sp>
      <p:sp>
        <p:nvSpPr>
          <p:cNvPr id="5" name="Date Placeholder 4"/>
          <p:cNvSpPr>
            <a:spLocks noGrp="1"/>
          </p:cNvSpPr>
          <p:nvPr>
            <p:ph type="dt" idx="11"/>
          </p:nvPr>
        </p:nvSpPr>
        <p:spPr/>
        <p:txBody>
          <a:bodyPr/>
          <a:lstStyle/>
          <a:p>
            <a:pPr>
              <a:defRPr/>
            </a:pPr>
            <a:fld id="{BDA116D6-31FA-4133-AD68-4E2940EEB9B3}" type="datetime1">
              <a:rPr lang="en-US" smtClean="0"/>
              <a:t>8/28/2016</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Andry Woods</a:t>
            </a:r>
          </a:p>
        </p:txBody>
      </p:sp>
    </p:spTree>
    <p:extLst>
      <p:ext uri="{BB962C8B-B14F-4D97-AF65-F5344CB8AC3E}">
        <p14:creationId xmlns:p14="http://schemas.microsoft.com/office/powerpoint/2010/main" val="333217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
        <p:nvSpPr>
          <p:cNvPr id="5" name="Date Placeholder 4"/>
          <p:cNvSpPr>
            <a:spLocks noGrp="1"/>
          </p:cNvSpPr>
          <p:nvPr>
            <p:ph type="dt" idx="11"/>
          </p:nvPr>
        </p:nvSpPr>
        <p:spPr/>
        <p:txBody>
          <a:bodyPr/>
          <a:lstStyle/>
          <a:p>
            <a:pPr>
              <a:defRPr/>
            </a:pPr>
            <a:fld id="{22522EA9-1BF1-4EF8-AFA7-DFD66BEC24C6}" type="datetime1">
              <a:rPr lang="en-US" smtClean="0"/>
              <a:t>8/28/2016</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Andry Woods</a:t>
            </a:r>
          </a:p>
        </p:txBody>
      </p:sp>
    </p:spTree>
    <p:extLst>
      <p:ext uri="{BB962C8B-B14F-4D97-AF65-F5344CB8AC3E}">
        <p14:creationId xmlns:p14="http://schemas.microsoft.com/office/powerpoint/2010/main" val="214098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fld id="{3123C57C-D7A6-47D9-A7E0-73972EF8ACD8}" type="datetime1">
              <a:rPr lang="en-US" smtClean="0"/>
              <a:t>8/28/2016</a:t>
            </a:fld>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Andry Woods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fld id="{E72A8908-01B6-45E4-9681-A15016492606}" type="datetime1">
              <a:rPr lang="en-US" smtClean="0"/>
              <a:t>8/28/2016</a:t>
            </a:fld>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Andry Woods</a:t>
            </a:r>
          </a:p>
        </p:txBody>
      </p:sp>
    </p:spTree>
    <p:extLst>
      <p:ext uri="{BB962C8B-B14F-4D97-AF65-F5344CB8AC3E}">
        <p14:creationId xmlns:p14="http://schemas.microsoft.com/office/powerpoint/2010/main" val="214442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fld id="{B3981C6D-E4C0-4820-94D1-491CAE73CD93}" type="datetime1">
              <a:rPr lang="en-US" smtClean="0"/>
              <a:t>8/28/2016</a:t>
            </a:fld>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Andry Woods</a:t>
            </a:r>
          </a:p>
        </p:txBody>
      </p:sp>
    </p:spTree>
    <p:extLst>
      <p:ext uri="{BB962C8B-B14F-4D97-AF65-F5344CB8AC3E}">
        <p14:creationId xmlns:p14="http://schemas.microsoft.com/office/powerpoint/2010/main" val="314529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a:latin typeface="Calibri" pitchFamily="34" charset="0"/>
                <a:cs typeface="Calibri" pitchFamily="34" charset="0"/>
              </a:rPr>
            </a:br>
            <a:r>
              <a:rPr lang="en-US" sz="3600">
                <a:latin typeface="Calibri" pitchFamily="34" charset="0"/>
                <a:cs typeface="Calibri" pitchFamily="34" charset="0"/>
              </a:rPr>
              <a:t>Part </a:t>
            </a:r>
            <a:r>
              <a:rPr lang="en-US" sz="3600" dirty="0">
                <a:latin typeface="Calibri" pitchFamily="34" charset="0"/>
                <a:cs typeface="Calibri" pitchFamily="34" charset="0"/>
              </a:rPr>
              <a:t>8</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p14="http://schemas.microsoft.com/office/powerpoint/2010/main" val="256515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val="132542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4648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Biblical case for border enforcement</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Objections</a:t>
            </a:r>
          </a:p>
        </p:txBody>
      </p:sp>
      <p:pic>
        <p:nvPicPr>
          <p:cNvPr id="4"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636593"/>
            <a:ext cx="3581400" cy="5008615"/>
          </a:xfrm>
          <a:prstGeom prst="rect">
            <a:avLst/>
          </a:prstGeom>
          <a:noFill/>
          <a:ln w="9525">
            <a:noFill/>
            <a:miter lim="800000"/>
            <a:headEnd/>
            <a:tailEnd/>
          </a:ln>
        </p:spPr>
      </p:pic>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4648200" cy="4495800"/>
          </a:xfrm>
        </p:spPr>
        <p:txBody>
          <a:bodyPr/>
          <a:lstStyle/>
          <a:p>
            <a:pPr marL="573088" indent="-573088" eaLnBrk="1" hangingPunct="1">
              <a:spcBef>
                <a:spcPts val="1200"/>
              </a:spcBef>
              <a:spcAft>
                <a:spcPts val="1200"/>
              </a:spcAft>
              <a:buSzPct val="100000"/>
              <a:buFont typeface="Wingdings" panose="05000000000000000000" pitchFamily="2" charset="2"/>
              <a:buAutoNum type="romanUcPeriod"/>
            </a:pPr>
            <a:r>
              <a:rPr lang="en-US" altLang="en-US" sz="3600" b="1" u="sng" dirty="0">
                <a:solidFill>
                  <a:srgbClr val="FFFFCC"/>
                </a:solidFill>
                <a:latin typeface="Calibri" pitchFamily="34" charset="0"/>
                <a:cs typeface="Calibri" pitchFamily="34" charset="0"/>
              </a:rPr>
              <a:t>Biblical case for border enforcement</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Objections</a:t>
            </a:r>
          </a:p>
        </p:txBody>
      </p:sp>
      <p:pic>
        <p:nvPicPr>
          <p:cNvPr id="4"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636593"/>
            <a:ext cx="3581400" cy="5008615"/>
          </a:xfrm>
          <a:prstGeom prst="rect">
            <a:avLst/>
          </a:prstGeom>
          <a:noFill/>
          <a:ln w="9525">
            <a:noFill/>
            <a:miter lim="800000"/>
            <a:headEnd/>
            <a:tailEnd/>
          </a:ln>
        </p:spPr>
      </p:pic>
    </p:spTree>
    <p:extLst>
      <p:ext uri="{BB962C8B-B14F-4D97-AF65-F5344CB8AC3E}">
        <p14:creationId xmlns:p14="http://schemas.microsoft.com/office/powerpoint/2010/main" val="1425227407"/>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92951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p14="http://schemas.microsoft.com/office/powerpoint/2010/main" val="2369456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p14="http://schemas.microsoft.com/office/powerpoint/2010/main" val="4009689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385" y="228600"/>
            <a:ext cx="83792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1" y="152400"/>
            <a:ext cx="5919790" cy="4662815"/>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b="1" dirty="0">
                <a:solidFill>
                  <a:schemeClr val="tx2"/>
                </a:solidFill>
                <a:latin typeface="Calibri" panose="020F0502020204030204" pitchFamily="34" charset="0"/>
                <a:ea typeface="+mj-ea"/>
              </a:rPr>
              <a:t>Genesis 11:6</a:t>
            </a:r>
          </a:p>
          <a:p>
            <a:pPr marL="0" indent="0" algn="just" eaLnBrk="1" hangingPunct="1">
              <a:buFont typeface="Wingdings" panose="05000000000000000000" pitchFamily="2" charset="2"/>
              <a:buNone/>
              <a:defRPr/>
            </a:pPr>
            <a:r>
              <a:rPr lang="en-US" altLang="en-US" sz="36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600" b="1" i="1" dirty="0">
                <a:effectLst>
                  <a:outerShdw blurRad="38100" dist="38100" dir="2700000" algn="tl">
                    <a:srgbClr val="000000">
                      <a:alpha val="43137"/>
                    </a:srgbClr>
                  </a:outerShdw>
                </a:effectLst>
                <a:latin typeface="Calibri" panose="020F0502020204030204" pitchFamily="34" charset="0"/>
              </a:rPr>
              <a:t>.”</a:t>
            </a:r>
          </a:p>
        </p:txBody>
      </p:sp>
      <p:pic>
        <p:nvPicPr>
          <p:cNvPr id="4" name="Picture 9" descr="C:\Documents and Settings\Owner\Application Data\Microsoft\Media Catalog\Downloaded Clips\cl26\j0096195.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975" y="533400"/>
            <a:ext cx="2714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2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val="27145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381000"/>
            <a:ext cx="2895600" cy="990600"/>
          </a:xfrm>
        </p:spPr>
        <p:txBody>
          <a:bodyPr/>
          <a:lstStyle/>
          <a:p>
            <a:pPr algn="ctr" eaLnBrk="1" hangingPunct="1"/>
            <a:r>
              <a:rPr lang="en-US" altLang="en-US" sz="4800" dirty="0">
                <a:solidFill>
                  <a:srgbClr val="00FFFF"/>
                </a:solidFill>
                <a:latin typeface="Calibri" panose="020F0502020204030204" pitchFamily="34" charset="0"/>
              </a:rPr>
              <a:t>Lord Acton</a:t>
            </a:r>
          </a:p>
        </p:txBody>
      </p:sp>
      <p:sp>
        <p:nvSpPr>
          <p:cNvPr id="26627" name="Content Placeholder 2"/>
          <p:cNvSpPr>
            <a:spLocks noGrp="1"/>
          </p:cNvSpPr>
          <p:nvPr>
            <p:ph idx="1"/>
          </p:nvPr>
        </p:nvSpPr>
        <p:spPr>
          <a:xfrm>
            <a:off x="3733800" y="1524000"/>
            <a:ext cx="5105400" cy="3810001"/>
          </a:xfrm>
        </p:spPr>
        <p:txBody>
          <a:bodyPr/>
          <a:lstStyle/>
          <a:p>
            <a:pPr marL="0" indent="0">
              <a:buFont typeface="Wingdings" panose="05000000000000000000" pitchFamily="2" charset="2"/>
              <a:buNone/>
            </a:pPr>
            <a:r>
              <a:rPr lang="en-US" altLang="en-US" sz="4400" dirty="0">
                <a:latin typeface="Calibri" panose="020F0502020204030204" pitchFamily="34" charset="0"/>
                <a:ea typeface="Calibri" panose="020F0502020204030204" pitchFamily="34" charset="0"/>
                <a:cs typeface="Calibri" panose="020F0502020204030204"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1678674"/>
            <a:ext cx="2895600" cy="4539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893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896" y="723900"/>
            <a:ext cx="8274208" cy="5410200"/>
          </a:xfrm>
          <a:prstGeom prst="rect">
            <a:avLst/>
          </a:prstGeom>
        </p:spPr>
      </p:pic>
    </p:spTree>
    <p:extLst>
      <p:ext uri="{BB962C8B-B14F-4D97-AF65-F5344CB8AC3E}">
        <p14:creationId xmlns:p14="http://schemas.microsoft.com/office/powerpoint/2010/main" val="110275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4648200" cy="4495800"/>
          </a:xfrm>
        </p:spPr>
        <p:txBody>
          <a:bodyPr/>
          <a:lstStyle/>
          <a:p>
            <a:pPr marL="573088" indent="-573088" eaLnBrk="1" hangingPunct="1">
              <a:spcBef>
                <a:spcPts val="1200"/>
              </a:spcBef>
              <a:spcAft>
                <a:spcPts val="1200"/>
              </a:spcAft>
              <a:buSzPct val="100000"/>
              <a:buFont typeface="Wingdings" panose="05000000000000000000" pitchFamily="2" charset="2"/>
              <a:buAutoNum type="romanUcPeriod"/>
            </a:pPr>
            <a:r>
              <a:rPr lang="en-US" altLang="en-US" sz="3600" dirty="0">
                <a:latin typeface="Calibri" pitchFamily="34" charset="0"/>
                <a:cs typeface="Calibri" pitchFamily="34" charset="0"/>
              </a:rPr>
              <a:t>Biblical case for border enforcement</a:t>
            </a:r>
          </a:p>
          <a:p>
            <a:pPr marL="573088" indent="-573088" eaLnBrk="1" hangingPunct="1">
              <a:spcBef>
                <a:spcPts val="1200"/>
              </a:spcBef>
              <a:spcAft>
                <a:spcPts val="1200"/>
              </a:spcAft>
              <a:buSzPct val="100000"/>
              <a:buAutoNum type="romanUcPeriod"/>
            </a:pPr>
            <a:r>
              <a:rPr lang="en-US" altLang="en-US" sz="3600" b="1" u="sng" dirty="0">
                <a:solidFill>
                  <a:srgbClr val="FFFFCC"/>
                </a:solidFill>
                <a:latin typeface="Calibri" pitchFamily="34" charset="0"/>
                <a:cs typeface="Calibri" pitchFamily="34" charset="0"/>
              </a:rPr>
              <a:t>Objections</a:t>
            </a:r>
          </a:p>
        </p:txBody>
      </p:sp>
      <p:pic>
        <p:nvPicPr>
          <p:cNvPr id="4"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636593"/>
            <a:ext cx="3581400" cy="5008615"/>
          </a:xfrm>
          <a:prstGeom prst="rect">
            <a:avLst/>
          </a:prstGeom>
          <a:noFill/>
          <a:ln w="9525">
            <a:noFill/>
            <a:miter lim="800000"/>
            <a:headEnd/>
            <a:tailEnd/>
          </a:ln>
        </p:spPr>
      </p:pic>
    </p:spTree>
    <p:extLst>
      <p:ext uri="{BB962C8B-B14F-4D97-AF65-F5344CB8AC3E}">
        <p14:creationId xmlns:p14="http://schemas.microsoft.com/office/powerpoint/2010/main" val="637200300"/>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dailymail.co.uk/i/pix/2014/06/06/article-0-1E874C3700000578-910_634x47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304800"/>
            <a:ext cx="8477250" cy="63373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endParaRPr lang="en-US" altLang="en-US" sz="3600" b="0" dirty="0">
              <a:solidFill>
                <a:srgbClr val="00FFFF"/>
              </a:solidFill>
              <a:latin typeface="Calibri" panose="020F0502020204030204" pitchFamily="34" charset="0"/>
            </a:endParaRP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lvl="0" indent="0" algn="just" eaLnBrk="1" hangingPunct="1">
              <a:buClr>
                <a:srgbClr val="FFFFFF"/>
              </a:buClr>
              <a:buNone/>
            </a:pPr>
            <a:r>
              <a:rPr lang="en-US" sz="3000" i="1" kern="0" dirty="0">
                <a:solidFill>
                  <a:srgbClr val="FFFFFF"/>
                </a:solidFill>
                <a:latin typeface="Calibri" panose="020F0502020204030204" pitchFamily="34" charset="0"/>
              </a:rPr>
              <a:t>The inescapable fact, traumatized by the energy crisis, the population crisis, armaments race, and so forth, is that </a:t>
            </a:r>
            <a:r>
              <a:rPr lang="en-US" sz="3000" b="1" i="1" u="sng" dirty="0">
                <a:solidFill>
                  <a:srgbClr val="FFFFCC"/>
                </a:solidFill>
                <a:latin typeface="Calibri" panose="020F0502020204030204" pitchFamily="34" charset="0"/>
              </a:rPr>
              <a:t>nationalism</a:t>
            </a:r>
            <a:r>
              <a:rPr lang="en-US" sz="3000" i="1" kern="0" dirty="0">
                <a:solidFill>
                  <a:srgbClr val="FFFFFF"/>
                </a:solidFill>
                <a:latin typeface="Calibri" panose="020F0502020204030204" pitchFamily="34" charset="0"/>
              </a:rPr>
              <a:t> as we have noted in the 19</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and much of the 20</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century is as much of an </a:t>
            </a:r>
            <a:r>
              <a:rPr lang="en-US" sz="3000" b="1" i="1" u="sng" dirty="0">
                <a:solidFill>
                  <a:srgbClr val="FFFFCC"/>
                </a:solidFill>
                <a:latin typeface="Calibri" panose="020F0502020204030204" pitchFamily="34" charset="0"/>
              </a:rPr>
              <a:t>anachronism</a:t>
            </a:r>
            <a:r>
              <a:rPr lang="en-US" sz="3000" i="1" kern="0" dirty="0">
                <a:solidFill>
                  <a:srgbClr val="FFFFFF"/>
                </a:solidFill>
                <a:latin typeface="Calibri" panose="020F0502020204030204" pitchFamily="34" charset="0"/>
              </a:rPr>
              <a:t> today as with States Rights when Calhoun preached it and Jefferson Davis fought for it.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8634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just" eaLnBrk="1" hangingPunct="1">
              <a:buFont typeface="Wingdings" panose="05000000000000000000" pitchFamily="2" charset="2"/>
              <a:buNone/>
              <a:defRPr/>
            </a:pPr>
            <a:r>
              <a:rPr lang="en-US" altLang="en-US" sz="3200" i="1" kern="0" dirty="0">
                <a:latin typeface="Calibri" panose="020F0502020204030204" pitchFamily="34" charset="0"/>
              </a:rPr>
              <a:t>“Just as we know, or should know, that none of our domestic problems can be solved within the artificial boundaries of the states, so none of our global problems can be solved within the largely artificial boundaries of the nations.”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6880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xfrm>
            <a:off x="0" y="152400"/>
            <a:ext cx="9144000" cy="1371600"/>
          </a:xfrm>
        </p:spPr>
        <p:txBody>
          <a:bodyPr/>
          <a:lstStyle/>
          <a:p>
            <a:pPr algn="ctr">
              <a:lnSpc>
                <a:spcPct val="100000"/>
              </a:lnSpc>
            </a:pPr>
            <a:r>
              <a:rPr lang="en-US" altLang="en-US" sz="3600" dirty="0">
                <a:latin typeface="Calibri" panose="020F0502020204030204" pitchFamily="34" charset="0"/>
              </a:rPr>
              <a:t>Regionalism as a Steeping </a:t>
            </a:r>
            <a:br>
              <a:rPr lang="en-US" altLang="en-US" sz="3600" dirty="0">
                <a:latin typeface="Calibri" panose="020F0502020204030204" pitchFamily="34" charset="0"/>
              </a:rPr>
            </a:br>
            <a:r>
              <a:rPr lang="en-US" altLang="en-US" sz="3600" dirty="0">
                <a:latin typeface="Calibri" panose="020F0502020204030204" pitchFamily="34" charset="0"/>
              </a:rPr>
              <a:t>Stone into Globalism</a:t>
            </a:r>
            <a:endParaRPr lang="en-US" altLang="en-US" sz="3600" b="0" dirty="0">
              <a:latin typeface="Calibri" panose="020F0502020204030204" pitchFamily="34" charset="0"/>
            </a:endParaRPr>
          </a:p>
        </p:txBody>
      </p:sp>
      <p:sp>
        <p:nvSpPr>
          <p:cNvPr id="66563" name="Rectangle 7"/>
          <p:cNvSpPr>
            <a:spLocks noChangeArrowheads="1"/>
          </p:cNvSpPr>
          <p:nvPr/>
        </p:nvSpPr>
        <p:spPr bwMode="auto">
          <a:xfrm>
            <a:off x="3200400" y="1718370"/>
            <a:ext cx="5791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sz="3200" dirty="0">
                <a:latin typeface="Calibri" panose="020F0502020204030204" pitchFamily="34" charset="0"/>
              </a:rPr>
              <a:t>"The sovereign nations of the past can no longer solve the problems of the present; they cannot ensure their own progress or control their own future… And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the European community itself is only a stage on the way to the organized world of tomorrow</a:t>
            </a:r>
            <a:r>
              <a:rPr lang="en-US" sz="3200" dirty="0">
                <a:latin typeface="Calibri" panose="020F0502020204030204" pitchFamily="34" charset="0"/>
              </a:rPr>
              <a:t>."</a:t>
            </a:r>
            <a:endParaRPr lang="en-US" altLang="en-US" sz="3200" dirty="0">
              <a:latin typeface="Calibri" panose="020F0502020204030204" pitchFamily="34" charset="0"/>
            </a:endParaRPr>
          </a:p>
        </p:txBody>
      </p:sp>
      <p:sp>
        <p:nvSpPr>
          <p:cNvPr id="66564" name="TextBox 10"/>
          <p:cNvSpPr txBox="1">
            <a:spLocks noChangeArrowheads="1"/>
          </p:cNvSpPr>
          <p:nvPr/>
        </p:nvSpPr>
        <p:spPr bwMode="auto">
          <a:xfrm>
            <a:off x="1028700" y="6167438"/>
            <a:ext cx="708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sz="2000" dirty="0"/>
              <a:t>Jean Monet, </a:t>
            </a:r>
            <a:r>
              <a:rPr lang="en-US" sz="2000" i="1" dirty="0"/>
              <a:t>Memoirs</a:t>
            </a:r>
            <a:r>
              <a:rPr lang="en-US" sz="2000" dirty="0"/>
              <a:t> (New York: Doubleday, 1978), 524.</a:t>
            </a:r>
            <a:endParaRPr lang="en-US" altLang="en-US" sz="2000" dirty="0">
              <a:latin typeface="Calibri" panose="020F0502020204030204" pitchFamily="34" charset="0"/>
            </a:endParaRPr>
          </a:p>
        </p:txBody>
      </p:sp>
      <p:pic>
        <p:nvPicPr>
          <p:cNvPr id="2050" name="Picture 2" descr="http://aa61a0da3a709a1480b1-9c0895f07c3474f6636f95b6bf3db172.r70.cf1.rackcdn.com/content/%7E/media/Research/Files/essays/monnets_brandy/images/1044069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828800"/>
            <a:ext cx="2717349" cy="1981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val="386843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4648200" cy="4495800"/>
          </a:xfrm>
        </p:spPr>
        <p:txBody>
          <a:bodyPr/>
          <a:lstStyle/>
          <a:p>
            <a:pPr marL="573088" indent="-573088" eaLnBrk="1" hangingPunct="1">
              <a:spcBef>
                <a:spcPts val="1200"/>
              </a:spcBef>
              <a:spcAft>
                <a:spcPts val="1200"/>
              </a:spcAft>
              <a:buSzPct val="100000"/>
              <a:buFont typeface="Wingdings" panose="05000000000000000000" pitchFamily="2" charset="2"/>
              <a:buAutoNum type="romanUcPeriod"/>
            </a:pPr>
            <a:r>
              <a:rPr lang="en-US" altLang="en-US" sz="3600" dirty="0">
                <a:latin typeface="Calibri" pitchFamily="34" charset="0"/>
                <a:cs typeface="Calibri" pitchFamily="34" charset="0"/>
              </a:rPr>
              <a:t>Biblical case for border enforcement</a:t>
            </a:r>
          </a:p>
          <a:p>
            <a:pPr marL="573088" indent="-573088" eaLnBrk="1" hangingPunct="1">
              <a:spcBef>
                <a:spcPts val="1200"/>
              </a:spcBef>
              <a:spcAft>
                <a:spcPts val="1200"/>
              </a:spcAft>
              <a:buSzPct val="100000"/>
              <a:buAutoNum type="romanUcPeriod"/>
            </a:pPr>
            <a:r>
              <a:rPr lang="en-US" altLang="en-US" sz="3600" dirty="0">
                <a:latin typeface="Calibri" pitchFamily="34" charset="0"/>
                <a:cs typeface="Calibri" pitchFamily="34" charset="0"/>
              </a:rPr>
              <a:t>Objections</a:t>
            </a:r>
          </a:p>
        </p:txBody>
      </p:sp>
      <p:pic>
        <p:nvPicPr>
          <p:cNvPr id="4"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636593"/>
            <a:ext cx="3581400" cy="5008615"/>
          </a:xfrm>
          <a:prstGeom prst="rect">
            <a:avLst/>
          </a:prstGeom>
          <a:noFill/>
          <a:ln w="9525">
            <a:noFill/>
            <a:miter lim="800000"/>
            <a:headEnd/>
            <a:tailEnd/>
          </a:ln>
        </p:spPr>
      </p:pic>
    </p:spTree>
    <p:extLst>
      <p:ext uri="{BB962C8B-B14F-4D97-AF65-F5344CB8AC3E}">
        <p14:creationId xmlns:p14="http://schemas.microsoft.com/office/powerpoint/2010/main" val="1577391324"/>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sz="3600"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53728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sz="3600"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sz="3600"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sz="3600"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val="388592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10404</TotalTime>
  <Words>821</Words>
  <Application>Microsoft Office PowerPoint</Application>
  <PresentationFormat>On-screen Show (4:3)</PresentationFormat>
  <Paragraphs>142</Paragraphs>
  <Slides>29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Azure</vt:lpstr>
      <vt:lpstr>THE BIBLE AND VOTING Part 8</vt:lpstr>
      <vt:lpstr>PowerPoint Presentation</vt:lpstr>
      <vt:lpstr>The Bible and Voting</vt:lpstr>
      <vt:lpstr>The Bible and Voting</vt:lpstr>
      <vt:lpstr>PowerPoint Presentation</vt:lpstr>
      <vt:lpstr>The Bible and Voting</vt:lpstr>
      <vt:lpstr>PowerPoint Presentation</vt:lpstr>
      <vt:lpstr>The Bible and Voting</vt:lpstr>
      <vt:lpstr>PowerPoint Presentation</vt:lpstr>
      <vt:lpstr>PowerPoint Presentation</vt:lpstr>
      <vt:lpstr>PowerPoint Presentation</vt:lpstr>
      <vt:lpstr>Overview</vt:lpstr>
      <vt:lpstr>Overview</vt:lpstr>
      <vt:lpstr>PowerPoint Presentation</vt:lpstr>
      <vt:lpstr>PowerPoint Presentation</vt:lpstr>
      <vt:lpstr>PowerPoint Presentation</vt:lpstr>
      <vt:lpstr>PowerPoint Presentation</vt:lpstr>
      <vt:lpstr>PowerPoint Presentation</vt:lpstr>
      <vt:lpstr>PowerPoint Presentation</vt:lpstr>
      <vt:lpstr>Lord Acton</vt:lpstr>
      <vt:lpstr>PowerPoint Presentation</vt:lpstr>
      <vt:lpstr>Overview</vt:lpstr>
      <vt:lpstr>PowerPoint Presentation</vt:lpstr>
      <vt:lpstr>Henry Steele Commager cited in The New World Order, page 147</vt:lpstr>
      <vt:lpstr>Henry Steele Commager cited in The New World Order, page 147</vt:lpstr>
      <vt:lpstr>Regionalism as a Steeping  Stone into Globalism</vt:lpstr>
      <vt:lpstr>PowerPoint Presentation</vt:lpstr>
      <vt:lpstr>Conclusion</vt:lpstr>
      <vt:lpstr>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1073</cp:revision>
  <cp:lastPrinted>2016-08-28T12:57:39Z</cp:lastPrinted>
  <dcterms:created xsi:type="dcterms:W3CDTF">2009-03-17T12:21:13Z</dcterms:created>
  <dcterms:modified xsi:type="dcterms:W3CDTF">2016-08-28T12:58:05Z</dcterms:modified>
</cp:coreProperties>
</file>