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3"/>
  </p:notesMasterIdLst>
  <p:handoutMasterIdLst>
    <p:handoutMasterId r:id="rId44"/>
  </p:handoutMasterIdLst>
  <p:sldIdLst>
    <p:sldId id="1544" r:id="rId2"/>
    <p:sldId id="1802" r:id="rId3"/>
    <p:sldId id="1810" r:id="rId4"/>
    <p:sldId id="1793" r:id="rId5"/>
    <p:sldId id="1811" r:id="rId6"/>
    <p:sldId id="1824" r:id="rId7"/>
    <p:sldId id="1825" r:id="rId8"/>
    <p:sldId id="1812" r:id="rId9"/>
    <p:sldId id="1625" r:id="rId10"/>
    <p:sldId id="1626" r:id="rId11"/>
    <p:sldId id="1631" r:id="rId12"/>
    <p:sldId id="1826" r:id="rId13"/>
    <p:sldId id="1651" r:id="rId14"/>
    <p:sldId id="1786" r:id="rId15"/>
    <p:sldId id="1671" r:id="rId16"/>
    <p:sldId id="1832" r:id="rId17"/>
    <p:sldId id="1672" r:id="rId18"/>
    <p:sldId id="1673" r:id="rId19"/>
    <p:sldId id="1674" r:id="rId20"/>
    <p:sldId id="1675" r:id="rId21"/>
    <p:sldId id="1813" r:id="rId22"/>
    <p:sldId id="1676" r:id="rId23"/>
    <p:sldId id="1833" r:id="rId24"/>
    <p:sldId id="1800" r:id="rId25"/>
    <p:sldId id="1779" r:id="rId26"/>
    <p:sldId id="1677" r:id="rId27"/>
    <p:sldId id="1662" r:id="rId28"/>
    <p:sldId id="1719" r:id="rId29"/>
    <p:sldId id="1720" r:id="rId30"/>
    <p:sldId id="1721" r:id="rId31"/>
    <p:sldId id="1722" r:id="rId32"/>
    <p:sldId id="1723" r:id="rId33"/>
    <p:sldId id="1725" r:id="rId34"/>
    <p:sldId id="1724" r:id="rId35"/>
    <p:sldId id="1727" r:id="rId36"/>
    <p:sldId id="1726" r:id="rId37"/>
    <p:sldId id="1728" r:id="rId38"/>
    <p:sldId id="1729" r:id="rId39"/>
    <p:sldId id="1836" r:id="rId40"/>
    <p:sldId id="1837" r:id="rId41"/>
    <p:sldId id="1838" r:id="rId4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99"/>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95974" autoAdjust="0"/>
  </p:normalViewPr>
  <p:slideViewPr>
    <p:cSldViewPr>
      <p:cViewPr varScale="1">
        <p:scale>
          <a:sx n="107" d="100"/>
          <a:sy n="107" d="100"/>
        </p:scale>
        <p:origin x="17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7/5/2016</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Tree>
    <p:extLst>
      <p:ext uri="{BB962C8B-B14F-4D97-AF65-F5344CB8AC3E}">
        <p14:creationId xmlns:p14="http://schemas.microsoft.com/office/powerpoint/2010/main"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19</a:t>
            </a:fld>
            <a:endParaRPr lang="en-US"/>
          </a:p>
        </p:txBody>
      </p:sp>
    </p:spTree>
    <p:extLst>
      <p:ext uri="{BB962C8B-B14F-4D97-AF65-F5344CB8AC3E}">
        <p14:creationId xmlns:p14="http://schemas.microsoft.com/office/powerpoint/2010/main" val="392918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20</a:t>
            </a:fld>
            <a:endParaRPr lang="en-US"/>
          </a:p>
        </p:txBody>
      </p:sp>
    </p:spTree>
    <p:extLst>
      <p:ext uri="{BB962C8B-B14F-4D97-AF65-F5344CB8AC3E}">
        <p14:creationId xmlns:p14="http://schemas.microsoft.com/office/powerpoint/2010/main" val="3144684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22</a:t>
            </a:fld>
            <a:endParaRPr lang="en-US"/>
          </a:p>
        </p:txBody>
      </p:sp>
    </p:spTree>
    <p:extLst>
      <p:ext uri="{BB962C8B-B14F-4D97-AF65-F5344CB8AC3E}">
        <p14:creationId xmlns:p14="http://schemas.microsoft.com/office/powerpoint/2010/main" val="3328598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26</a:t>
            </a:fld>
            <a:endParaRPr lang="en-US"/>
          </a:p>
        </p:txBody>
      </p:sp>
    </p:spTree>
    <p:extLst>
      <p:ext uri="{BB962C8B-B14F-4D97-AF65-F5344CB8AC3E}">
        <p14:creationId xmlns:p14="http://schemas.microsoft.com/office/powerpoint/2010/main" val="422411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41</a:t>
            </a:fld>
            <a:endParaRPr lang="en-US"/>
          </a:p>
        </p:txBody>
      </p:sp>
    </p:spTree>
    <p:extLst>
      <p:ext uri="{BB962C8B-B14F-4D97-AF65-F5344CB8AC3E}">
        <p14:creationId xmlns:p14="http://schemas.microsoft.com/office/powerpoint/2010/main" val="2894918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3</a:t>
            </a:fld>
            <a:endParaRPr lang="en-US"/>
          </a:p>
        </p:txBody>
      </p:sp>
    </p:spTree>
    <p:extLst>
      <p:ext uri="{BB962C8B-B14F-4D97-AF65-F5344CB8AC3E}">
        <p14:creationId xmlns:p14="http://schemas.microsoft.com/office/powerpoint/2010/main" val="66082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Tree>
    <p:extLst>
      <p:ext uri="{BB962C8B-B14F-4D97-AF65-F5344CB8AC3E}">
        <p14:creationId xmlns:p14="http://schemas.microsoft.com/office/powerpoint/2010/main" val="3275098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8</a:t>
            </a:fld>
            <a:endParaRPr lang="en-US"/>
          </a:p>
        </p:txBody>
      </p:sp>
    </p:spTree>
    <p:extLst>
      <p:ext uri="{BB962C8B-B14F-4D97-AF65-F5344CB8AC3E}">
        <p14:creationId xmlns:p14="http://schemas.microsoft.com/office/powerpoint/2010/main" val="374431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Tree>
    <p:extLst>
      <p:ext uri="{BB962C8B-B14F-4D97-AF65-F5344CB8AC3E}">
        <p14:creationId xmlns:p14="http://schemas.microsoft.com/office/powerpoint/2010/main" val="2140984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12</a:t>
            </a:fld>
            <a:endParaRPr lang="en-US"/>
          </a:p>
        </p:txBody>
      </p:sp>
    </p:spTree>
    <p:extLst>
      <p:ext uri="{BB962C8B-B14F-4D97-AF65-F5344CB8AC3E}">
        <p14:creationId xmlns:p14="http://schemas.microsoft.com/office/powerpoint/2010/main" val="192017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15</a:t>
            </a:fld>
            <a:endParaRPr lang="en-US"/>
          </a:p>
        </p:txBody>
      </p:sp>
    </p:spTree>
    <p:extLst>
      <p:ext uri="{BB962C8B-B14F-4D97-AF65-F5344CB8AC3E}">
        <p14:creationId xmlns:p14="http://schemas.microsoft.com/office/powerpoint/2010/main" val="142872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17</a:t>
            </a:fld>
            <a:endParaRPr lang="en-US"/>
          </a:p>
        </p:txBody>
      </p:sp>
    </p:spTree>
    <p:extLst>
      <p:ext uri="{BB962C8B-B14F-4D97-AF65-F5344CB8AC3E}">
        <p14:creationId xmlns:p14="http://schemas.microsoft.com/office/powerpoint/2010/main" val="256812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18</a:t>
            </a:fld>
            <a:endParaRPr lang="en-US"/>
          </a:p>
        </p:txBody>
      </p:sp>
    </p:spTree>
    <p:extLst>
      <p:ext uri="{BB962C8B-B14F-4D97-AF65-F5344CB8AC3E}">
        <p14:creationId xmlns:p14="http://schemas.microsoft.com/office/powerpoint/2010/main" val="1693532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152400"/>
            <a:ext cx="8534400" cy="1143000"/>
          </a:xfrm>
        </p:spPr>
        <p:txBody>
          <a:bodyPr/>
          <a:lstStyle/>
          <a:p>
            <a:pPr eaLnBrk="1" hangingPunct="1"/>
            <a:r>
              <a:rPr lang="en-US" dirty="0">
                <a:latin typeface="Calibri" pitchFamily="34" charset="0"/>
                <a:cs typeface="Calibri" pitchFamily="34" charset="0"/>
              </a:rPr>
              <a:t>THE BIBLE AND VOTING</a:t>
            </a: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2300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705100" y="228600"/>
            <a:ext cx="3733800" cy="800100"/>
          </a:xfrm>
        </p:spPr>
        <p:txBody>
          <a:bodyPr/>
          <a:lstStyle/>
          <a:p>
            <a:pPr algn="ctr" eaLnBrk="1" hangingPunct="1"/>
            <a:r>
              <a:rPr lang="en-US" sz="4000" dirty="0">
                <a:latin typeface="Calibri" pitchFamily="34" charset="0"/>
                <a:cs typeface="Calibri" pitchFamily="34" charset="0"/>
              </a:rPr>
              <a:t>John Adams</a:t>
            </a:r>
          </a:p>
        </p:txBody>
      </p:sp>
      <p:sp>
        <p:nvSpPr>
          <p:cNvPr id="3" name="Content Placeholder 2"/>
          <p:cNvSpPr>
            <a:spLocks noGrp="1"/>
          </p:cNvSpPr>
          <p:nvPr>
            <p:ph idx="1"/>
          </p:nvPr>
        </p:nvSpPr>
        <p:spPr>
          <a:xfrm>
            <a:off x="2705100" y="1066800"/>
            <a:ext cx="6286500" cy="4495800"/>
          </a:xfrm>
        </p:spPr>
        <p:txBody>
          <a:bodyPr/>
          <a:lstStyle/>
          <a:p>
            <a:pPr marL="0" indent="0" algn="just" eaLnBrk="1" hangingPunct="1">
              <a:buNone/>
              <a:defRPr/>
            </a:pPr>
            <a:r>
              <a:rPr lang="en-US" sz="3000" dirty="0">
                <a:latin typeface="Calibri" panose="020F0502020204030204" pitchFamily="34" charset="0"/>
                <a:cs typeface="Calibri" pitchFamily="34" charset="0"/>
              </a:rPr>
              <a:t>“</a:t>
            </a:r>
            <a:r>
              <a:rPr lang="en-US" sz="3000" dirty="0">
                <a:latin typeface="Calibri" panose="020F0502020204030204" pitchFamily="34" charset="0"/>
              </a:rPr>
              <a:t>The moment the idea is admitted into society, that property is not as sacred as the laws of God, and that there is not a force of law and public justice to protect it, anarchy and tyranny commence. If "Thou </a:t>
            </a:r>
            <a:r>
              <a:rPr lang="en-US" sz="3000" dirty="0" err="1">
                <a:latin typeface="Calibri" panose="020F0502020204030204" pitchFamily="34" charset="0"/>
              </a:rPr>
              <a:t>Shalt</a:t>
            </a:r>
            <a:r>
              <a:rPr lang="en-US" sz="3000" dirty="0">
                <a:latin typeface="Calibri" panose="020F0502020204030204" pitchFamily="34" charset="0"/>
              </a:rPr>
              <a:t> Not Covet," and "Thou </a:t>
            </a:r>
            <a:r>
              <a:rPr lang="en-US" sz="3000" dirty="0" err="1">
                <a:latin typeface="Calibri" panose="020F0502020204030204" pitchFamily="34" charset="0"/>
              </a:rPr>
              <a:t>Shalt</a:t>
            </a:r>
            <a:r>
              <a:rPr lang="en-US" sz="3000" dirty="0">
                <a:latin typeface="Calibri" panose="020F0502020204030204" pitchFamily="34" charset="0"/>
              </a:rPr>
              <a:t> Not Steal" were not commandments of Heaven, they must be made inviolable precepts in every society before it can be civilized or made free</a:t>
            </a:r>
            <a:r>
              <a:rPr lang="en-US" sz="3000" dirty="0">
                <a:latin typeface="Calibri" pitchFamily="34" charset="0"/>
                <a:cs typeface="Calibri" pitchFamily="34" charset="0"/>
              </a:rPr>
              <a:t>.”</a:t>
            </a:r>
          </a:p>
        </p:txBody>
      </p:sp>
      <p:sp>
        <p:nvSpPr>
          <p:cNvPr id="30724" name="TextBox 4"/>
          <p:cNvSpPr txBox="1">
            <a:spLocks noChangeArrowheads="1"/>
          </p:cNvSpPr>
          <p:nvPr/>
        </p:nvSpPr>
        <p:spPr bwMode="auto">
          <a:xfrm>
            <a:off x="952500" y="6248400"/>
            <a:ext cx="7239000" cy="461665"/>
          </a:xfrm>
          <a:prstGeom prst="rect">
            <a:avLst/>
          </a:prstGeom>
          <a:noFill/>
          <a:ln w="9525">
            <a:noFill/>
            <a:miter lim="800000"/>
            <a:headEnd/>
            <a:tailEnd/>
          </a:ln>
        </p:spPr>
        <p:txBody>
          <a:bodyPr>
            <a:spAutoFit/>
          </a:bodyPr>
          <a:lstStyle/>
          <a:p>
            <a:pPr algn="ctr" eaLnBrk="0" hangingPunct="0"/>
            <a:r>
              <a:rPr lang="en-US" sz="1200" dirty="0">
                <a:latin typeface="Calibri" panose="020F0502020204030204" pitchFamily="34" charset="0"/>
              </a:rPr>
              <a:t>John Adams, </a:t>
            </a:r>
            <a:r>
              <a:rPr lang="en-US" sz="1200" i="1" dirty="0">
                <a:latin typeface="Calibri" panose="020F0502020204030204" pitchFamily="34" charset="0"/>
              </a:rPr>
              <a:t>A </a:t>
            </a:r>
            <a:r>
              <a:rPr lang="en-US" sz="1200" i="1" dirty="0" err="1">
                <a:latin typeface="Calibri" panose="020F0502020204030204" pitchFamily="34" charset="0"/>
              </a:rPr>
              <a:t>Defence</a:t>
            </a:r>
            <a:r>
              <a:rPr lang="en-US" sz="1200" i="1" dirty="0">
                <a:latin typeface="Calibri" panose="020F0502020204030204" pitchFamily="34" charset="0"/>
              </a:rPr>
              <a:t> of the Constitutions of Government of the United States of America</a:t>
            </a:r>
            <a:r>
              <a:rPr lang="en-US" sz="1200" dirty="0">
                <a:latin typeface="Calibri" panose="020F0502020204030204" pitchFamily="34" charset="0"/>
              </a:rPr>
              <a:t>, 3 vols., American Constitutional and Legal History, ed. Leonard W. Levy (London: Dilly, 1787; reprint, NY: </a:t>
            </a:r>
            <a:r>
              <a:rPr lang="en-US" sz="1200" dirty="0" err="1">
                <a:latin typeface="Calibri" panose="020F0502020204030204" pitchFamily="34" charset="0"/>
              </a:rPr>
              <a:t>Da</a:t>
            </a:r>
            <a:r>
              <a:rPr lang="en-US" sz="1200" dirty="0">
                <a:latin typeface="Calibri" panose="020F0502020204030204" pitchFamily="34" charset="0"/>
              </a:rPr>
              <a:t> Capo, 1971), 3:217</a:t>
            </a:r>
            <a:endParaRPr lang="en-US" sz="1200" dirty="0">
              <a:latin typeface="Calibri" pitchFamily="34" charset="0"/>
              <a:cs typeface="Calibri" pitchFamily="34" charset="0"/>
            </a:endParaRPr>
          </a:p>
        </p:txBody>
      </p:sp>
      <p:pic>
        <p:nvPicPr>
          <p:cNvPr id="52226" name="Picture 2" descr="http://johnadamsinfo.com/images/johnadamsinfo.com/john-adams-w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19200"/>
            <a:ext cx="2438400" cy="2438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304800"/>
            <a:ext cx="7848600" cy="646331"/>
          </a:xfrm>
          <a:prstGeom prst="rect">
            <a:avLst/>
          </a:prstGeom>
          <a:noFill/>
        </p:spPr>
        <p:txBody>
          <a:bodyPr wrap="square" rtlCol="0">
            <a:spAutoFit/>
          </a:bodyPr>
          <a:lstStyle/>
          <a:p>
            <a:pPr algn="ctr"/>
            <a:r>
              <a:rPr lang="en-US" sz="3600" dirty="0">
                <a:solidFill>
                  <a:schemeClr val="tx2"/>
                </a:solidFill>
                <a:latin typeface="Calibri" pitchFamily="34" charset="0"/>
                <a:ea typeface="+mj-ea"/>
                <a:cs typeface="Calibri" pitchFamily="34" charset="0"/>
              </a:rPr>
              <a:t>Karl Marx’s Communist Manifesto 1848</a:t>
            </a:r>
          </a:p>
        </p:txBody>
      </p:sp>
      <p:sp>
        <p:nvSpPr>
          <p:cNvPr id="3" name="TextBox 2"/>
          <p:cNvSpPr txBox="1"/>
          <p:nvPr/>
        </p:nvSpPr>
        <p:spPr>
          <a:xfrm>
            <a:off x="228600" y="1143000"/>
            <a:ext cx="8763000" cy="5262979"/>
          </a:xfrm>
          <a:prstGeom prst="rect">
            <a:avLst/>
          </a:prstGeom>
          <a:noFill/>
        </p:spPr>
        <p:txBody>
          <a:bodyPr wrap="square" rtlCol="0">
            <a:spAutoFit/>
          </a:bodyPr>
          <a:lstStyle/>
          <a:p>
            <a:pPr marL="627063" indent="-627063">
              <a:buAutoNum type="arabicPeriod"/>
            </a:pPr>
            <a:r>
              <a:rPr lang="en-US" sz="2800" dirty="0">
                <a:latin typeface="Calibri" panose="020F0502020204030204" pitchFamily="34" charset="0"/>
              </a:rPr>
              <a:t>Abolish </a:t>
            </a:r>
            <a:r>
              <a:rPr lang="en-US" sz="2800" b="1" dirty="0">
                <a:solidFill>
                  <a:srgbClr val="FFFFCC"/>
                </a:solidFill>
                <a:latin typeface="Calibri" panose="020F0502020204030204" pitchFamily="34" charset="0"/>
              </a:rPr>
              <a:t>private property</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Heavy progressive </a:t>
            </a:r>
            <a:r>
              <a:rPr lang="en-US" sz="2800" b="1" dirty="0">
                <a:solidFill>
                  <a:srgbClr val="FFFFCC"/>
                </a:solidFill>
                <a:latin typeface="Calibri" panose="020F0502020204030204" pitchFamily="34" charset="0"/>
              </a:rPr>
              <a:t>income tax</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Abolish rights of inheritance.</a:t>
            </a:r>
          </a:p>
          <a:p>
            <a:pPr marL="627063" indent="-627063">
              <a:buAutoNum type="arabicPeriod"/>
            </a:pPr>
            <a:r>
              <a:rPr lang="en-US" sz="2800" dirty="0">
                <a:latin typeface="Calibri" panose="020F0502020204030204" pitchFamily="34" charset="0"/>
              </a:rPr>
              <a:t>Confiscation of property rights.</a:t>
            </a:r>
          </a:p>
          <a:p>
            <a:pPr marL="627063" indent="-627063">
              <a:buAutoNum type="arabicPeriod"/>
            </a:pPr>
            <a:r>
              <a:rPr lang="en-US" sz="2800" b="1" dirty="0">
                <a:solidFill>
                  <a:srgbClr val="FFFFCC"/>
                </a:solidFill>
                <a:latin typeface="Calibri" panose="020F0502020204030204" pitchFamily="34" charset="0"/>
              </a:rPr>
              <a:t>Central Bank</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Government ownership of communication and </a:t>
            </a:r>
            <a:r>
              <a:rPr lang="en-US" sz="2800" b="1" dirty="0">
                <a:solidFill>
                  <a:srgbClr val="FFFFCC"/>
                </a:solidFill>
                <a:latin typeface="Calibri" panose="020F0502020204030204" pitchFamily="34" charset="0"/>
              </a:rPr>
              <a:t>transportation</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Government ownership of factories and agriculture.</a:t>
            </a:r>
          </a:p>
          <a:p>
            <a:pPr marL="627063" indent="-627063">
              <a:buAutoNum type="arabicPeriod"/>
            </a:pPr>
            <a:r>
              <a:rPr lang="en-US" sz="2800" dirty="0">
                <a:latin typeface="Calibri" panose="020F0502020204030204" pitchFamily="34" charset="0"/>
              </a:rPr>
              <a:t>Government control of labor.</a:t>
            </a:r>
          </a:p>
          <a:p>
            <a:pPr marL="627063" indent="-627063">
              <a:buAutoNum type="arabicPeriod"/>
            </a:pPr>
            <a:r>
              <a:rPr lang="en-US" sz="2800" dirty="0">
                <a:latin typeface="Calibri" panose="020F0502020204030204" pitchFamily="34" charset="0"/>
              </a:rPr>
              <a:t>Corporate farms, regional planning.</a:t>
            </a:r>
          </a:p>
          <a:p>
            <a:pPr marL="627063" indent="-627063">
              <a:buAutoNum type="arabicPeriod"/>
            </a:pPr>
            <a:r>
              <a:rPr lang="en-US" sz="2800" b="1" dirty="0">
                <a:solidFill>
                  <a:srgbClr val="FFFFCC"/>
                </a:solidFill>
                <a:latin typeface="Calibri" panose="020F0502020204030204" pitchFamily="34" charset="0"/>
              </a:rPr>
              <a:t>Free Education </a:t>
            </a:r>
            <a:r>
              <a:rPr lang="en-US" sz="2800" dirty="0">
                <a:latin typeface="Calibri" panose="020F0502020204030204" pitchFamily="34" charset="0"/>
              </a:rPr>
              <a:t>fro All Children in Public Schools. Combination of Education with Industrial Production.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223153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0"/>
            <a:ext cx="8791575" cy="4108817"/>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Genesis 8:21</a:t>
            </a:r>
            <a:endParaRPr lang="en-US" sz="3200" b="1" dirty="0">
              <a:solidFill>
                <a:schemeClr val="tx2"/>
              </a:solidFill>
              <a:latin typeface="Calibri" panose="020F0502020204030204" pitchFamily="34" charset="0"/>
              <a:ea typeface="+mj-ea"/>
              <a:cs typeface="+mj-cs"/>
            </a:endParaRPr>
          </a:p>
          <a:p>
            <a:pPr marL="0" indent="0" algn="just" eaLnBrk="1" hangingPunct="1">
              <a:buFont typeface="Wingdings" pitchFamily="2" charset="2"/>
              <a:buNone/>
              <a:defRPr/>
            </a:pPr>
            <a:r>
              <a:rPr lang="en-US" altLang="en-US" sz="3600" i="1" dirty="0">
                <a:effectLst>
                  <a:outerShdw blurRad="38100" dist="38100" dir="2700000" algn="tl">
                    <a:srgbClr val="000000">
                      <a:alpha val="43137"/>
                    </a:srgbClr>
                  </a:outerShdw>
                </a:effectLst>
                <a:latin typeface="Calibri" panose="020F0502020204030204" pitchFamily="34" charset="0"/>
              </a:rPr>
              <a:t>The Lord smelled the soothing aroma; and the Lord said to Himself, “I will never again curse the ground on account of man, for </a:t>
            </a:r>
            <a:r>
              <a:rPr lang="en-US" altLang="en-US" sz="3600" b="1" i="1" u="sng" dirty="0">
                <a:solidFill>
                  <a:srgbClr val="FFFFCC"/>
                </a:solidFill>
                <a:effectLst>
                  <a:outerShdw blurRad="38100" dist="38100" dir="2700000" algn="tl">
                    <a:srgbClr val="000000">
                      <a:alpha val="43137"/>
                    </a:srgbClr>
                  </a:outerShdw>
                </a:effectLst>
                <a:latin typeface="Calibri" panose="020F0502020204030204" pitchFamily="34" charset="0"/>
              </a:rPr>
              <a:t>the intent of man’s heart is evil from his youth</a:t>
            </a:r>
            <a:r>
              <a:rPr lang="en-US" altLang="en-US" sz="3600" i="1" dirty="0">
                <a:effectLst>
                  <a:outerShdw blurRad="38100" dist="38100" dir="2700000" algn="tl">
                    <a:srgbClr val="000000">
                      <a:alpha val="43137"/>
                    </a:srgbClr>
                  </a:outerShdw>
                </a:effectLst>
                <a:latin typeface="Calibri" panose="020F0502020204030204" pitchFamily="34" charset="0"/>
              </a:rPr>
              <a:t>; and I will never again destroy every living thing, as I have done.[emphasis mine].</a:t>
            </a:r>
          </a:p>
        </p:txBody>
      </p:sp>
    </p:spTree>
    <p:extLst>
      <p:ext uri="{BB962C8B-B14F-4D97-AF65-F5344CB8AC3E}">
        <p14:creationId xmlns:p14="http://schemas.microsoft.com/office/powerpoint/2010/main" val="2872735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127744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42491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 y="153194"/>
            <a:ext cx="8915400"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14300" y="153194"/>
            <a:ext cx="8915400"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296336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Not a perfection/kingdom issue (Isa. 2:2-3)</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55214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7700" y="304800"/>
            <a:ext cx="7848600" cy="646331"/>
          </a:xfrm>
          <a:prstGeom prst="rect">
            <a:avLst/>
          </a:prstGeom>
          <a:noFill/>
        </p:spPr>
        <p:txBody>
          <a:bodyPr wrap="square" rtlCol="0">
            <a:spAutoFit/>
          </a:bodyPr>
          <a:lstStyle/>
          <a:p>
            <a:pPr algn="ctr"/>
            <a:r>
              <a:rPr lang="en-US" sz="3600" dirty="0">
                <a:solidFill>
                  <a:schemeClr val="tx2"/>
                </a:solidFill>
                <a:latin typeface="Calibri" pitchFamily="34" charset="0"/>
                <a:ea typeface="+mj-ea"/>
                <a:cs typeface="Calibri" pitchFamily="34" charset="0"/>
              </a:rPr>
              <a:t>Karl Marx’s Communist Manifesto 1848</a:t>
            </a:r>
          </a:p>
        </p:txBody>
      </p:sp>
      <p:sp>
        <p:nvSpPr>
          <p:cNvPr id="3" name="TextBox 2"/>
          <p:cNvSpPr txBox="1"/>
          <p:nvPr/>
        </p:nvSpPr>
        <p:spPr>
          <a:xfrm>
            <a:off x="228600" y="1143000"/>
            <a:ext cx="8763000" cy="5262979"/>
          </a:xfrm>
          <a:prstGeom prst="rect">
            <a:avLst/>
          </a:prstGeom>
          <a:noFill/>
        </p:spPr>
        <p:txBody>
          <a:bodyPr wrap="square" rtlCol="0">
            <a:spAutoFit/>
          </a:bodyPr>
          <a:lstStyle/>
          <a:p>
            <a:pPr marL="627063" indent="-627063">
              <a:buAutoNum type="arabicPeriod"/>
            </a:pPr>
            <a:r>
              <a:rPr lang="en-US" sz="2800" dirty="0">
                <a:latin typeface="Calibri" panose="020F0502020204030204" pitchFamily="34" charset="0"/>
              </a:rPr>
              <a:t>Abolish </a:t>
            </a:r>
            <a:r>
              <a:rPr lang="en-US" sz="2800" b="1" dirty="0">
                <a:solidFill>
                  <a:srgbClr val="FFFFCC"/>
                </a:solidFill>
                <a:latin typeface="Calibri" panose="020F0502020204030204" pitchFamily="34" charset="0"/>
              </a:rPr>
              <a:t>private property</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Heavy progressive </a:t>
            </a:r>
            <a:r>
              <a:rPr lang="en-US" sz="2800" b="1" dirty="0">
                <a:solidFill>
                  <a:srgbClr val="FFFFCC"/>
                </a:solidFill>
                <a:latin typeface="Calibri" panose="020F0502020204030204" pitchFamily="34" charset="0"/>
              </a:rPr>
              <a:t>income tax</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Abolish rights of inheritance.</a:t>
            </a:r>
          </a:p>
          <a:p>
            <a:pPr marL="627063" indent="-627063">
              <a:buAutoNum type="arabicPeriod"/>
            </a:pPr>
            <a:r>
              <a:rPr lang="en-US" sz="2800" dirty="0">
                <a:latin typeface="Calibri" panose="020F0502020204030204" pitchFamily="34" charset="0"/>
              </a:rPr>
              <a:t>Confiscation of property rights.</a:t>
            </a:r>
          </a:p>
          <a:p>
            <a:pPr marL="627063" indent="-627063">
              <a:buAutoNum type="arabicPeriod"/>
            </a:pPr>
            <a:r>
              <a:rPr lang="en-US" sz="2800" b="1" dirty="0">
                <a:solidFill>
                  <a:srgbClr val="FFFFCC"/>
                </a:solidFill>
                <a:latin typeface="Calibri" panose="020F0502020204030204" pitchFamily="34" charset="0"/>
              </a:rPr>
              <a:t>Central Bank</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Government ownership of communication and </a:t>
            </a:r>
            <a:r>
              <a:rPr lang="en-US" sz="2800" b="1" dirty="0">
                <a:solidFill>
                  <a:srgbClr val="FFFFCC"/>
                </a:solidFill>
                <a:latin typeface="Calibri" panose="020F0502020204030204" pitchFamily="34" charset="0"/>
              </a:rPr>
              <a:t>transportation</a:t>
            </a:r>
            <a:r>
              <a:rPr lang="en-US" sz="2800" dirty="0">
                <a:latin typeface="Calibri" panose="020F0502020204030204" pitchFamily="34" charset="0"/>
              </a:rPr>
              <a:t>.</a:t>
            </a:r>
          </a:p>
          <a:p>
            <a:pPr marL="627063" indent="-627063">
              <a:buAutoNum type="arabicPeriod"/>
            </a:pPr>
            <a:r>
              <a:rPr lang="en-US" sz="2800" dirty="0">
                <a:latin typeface="Calibri" panose="020F0502020204030204" pitchFamily="34" charset="0"/>
              </a:rPr>
              <a:t>Government ownership of factories and agriculture.</a:t>
            </a:r>
          </a:p>
          <a:p>
            <a:pPr marL="627063" indent="-627063">
              <a:buAutoNum type="arabicPeriod"/>
            </a:pPr>
            <a:r>
              <a:rPr lang="en-US" sz="2800" dirty="0">
                <a:latin typeface="Calibri" panose="020F0502020204030204" pitchFamily="34" charset="0"/>
              </a:rPr>
              <a:t>Government control of labor.</a:t>
            </a:r>
          </a:p>
          <a:p>
            <a:pPr marL="627063" indent="-627063">
              <a:buAutoNum type="arabicPeriod"/>
            </a:pPr>
            <a:r>
              <a:rPr lang="en-US" sz="2800" dirty="0">
                <a:latin typeface="Calibri" panose="020F0502020204030204" pitchFamily="34" charset="0"/>
              </a:rPr>
              <a:t>Corporate farms, regional planning.</a:t>
            </a:r>
          </a:p>
          <a:p>
            <a:pPr marL="627063" indent="-627063">
              <a:buAutoNum type="arabicPeriod"/>
            </a:pPr>
            <a:r>
              <a:rPr lang="en-US" sz="2800" b="1" dirty="0">
                <a:solidFill>
                  <a:srgbClr val="FFFFCC"/>
                </a:solidFill>
                <a:latin typeface="Calibri" panose="020F0502020204030204" pitchFamily="34" charset="0"/>
              </a:rPr>
              <a:t>Free Education </a:t>
            </a:r>
            <a:r>
              <a:rPr lang="en-US" sz="2800" dirty="0">
                <a:latin typeface="Calibri" panose="020F0502020204030204" pitchFamily="34" charset="0"/>
              </a:rPr>
              <a:t>fro All Children in Public Schools. Combination of Education with Industrial Production.</a:t>
            </a:r>
          </a:p>
        </p:txBody>
      </p:sp>
    </p:spTree>
    <p:extLst>
      <p:ext uri="{BB962C8B-B14F-4D97-AF65-F5344CB8AC3E}">
        <p14:creationId xmlns:p14="http://schemas.microsoft.com/office/powerpoint/2010/main" val="14621190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 y="153194"/>
            <a:ext cx="8953500"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52400" y="153194"/>
            <a:ext cx="8839200"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2985979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0"/>
            <a:ext cx="8791575" cy="3554819"/>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400" b="1" dirty="0">
                <a:solidFill>
                  <a:schemeClr val="tx2"/>
                </a:solidFill>
                <a:latin typeface="Calibri" panose="020F0502020204030204" pitchFamily="34" charset="0"/>
                <a:ea typeface="+mj-ea"/>
                <a:cs typeface="+mj-cs"/>
              </a:rPr>
              <a:t>Genesis 8:22</a:t>
            </a:r>
          </a:p>
          <a:p>
            <a:pPr marL="0" indent="0" algn="just" eaLnBrk="1" hangingPunct="1">
              <a:buNone/>
              <a:defRPr/>
            </a:pPr>
            <a:r>
              <a:rPr lang="en-US" sz="4400" i="1" dirty="0">
                <a:latin typeface="Calibri" pitchFamily="34" charset="0"/>
                <a:cs typeface="Calibri" pitchFamily="34" charset="0"/>
              </a:rPr>
              <a:t>While the earth remains, Seedtime and harvest, And </a:t>
            </a:r>
            <a:r>
              <a:rPr lang="en-US" sz="4400" b="1" i="1" u="sng" dirty="0">
                <a:solidFill>
                  <a:srgbClr val="FFFFCC"/>
                </a:solidFill>
                <a:latin typeface="Calibri" pitchFamily="34" charset="0"/>
                <a:cs typeface="Calibri" pitchFamily="34" charset="0"/>
              </a:rPr>
              <a:t>cold and heat</a:t>
            </a:r>
            <a:r>
              <a:rPr lang="en-US" sz="4400" i="1" dirty="0">
                <a:latin typeface="Calibri" pitchFamily="34" charset="0"/>
                <a:cs typeface="Calibri" pitchFamily="34" charset="0"/>
              </a:rPr>
              <a:t>, And summer and winter, And day and night Shall not cease.</a:t>
            </a:r>
          </a:p>
        </p:txBody>
      </p:sp>
    </p:spTree>
    <p:extLst>
      <p:ext uri="{BB962C8B-B14F-4D97-AF65-F5344CB8AC3E}">
        <p14:creationId xmlns:p14="http://schemas.microsoft.com/office/powerpoint/2010/main" val="3294551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5927515"/>
              </p:ext>
            </p:extLst>
          </p:nvPr>
        </p:nvGraphicFramePr>
        <p:xfrm>
          <a:off x="152400" y="177953"/>
          <a:ext cx="8839200" cy="6502095"/>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787096">
                <a:tc gridSpan="4">
                  <a:txBody>
                    <a:bodyPr/>
                    <a:lstStyle/>
                    <a:p>
                      <a:pPr algn="ctr"/>
                      <a:r>
                        <a:rPr lang="en-US" sz="3600" dirty="0" err="1">
                          <a:solidFill>
                            <a:schemeClr val="bg2"/>
                          </a:solidFill>
                          <a:latin typeface="Calibri" panose="020F0502020204030204" pitchFamily="34" charset="0"/>
                          <a:ea typeface="+mj-ea"/>
                          <a:cs typeface="+mj-cs"/>
                        </a:rPr>
                        <a:t>Noahic</a:t>
                      </a:r>
                      <a:r>
                        <a:rPr lang="en-US" sz="3600" dirty="0">
                          <a:solidFill>
                            <a:schemeClr val="bg2"/>
                          </a:solidFill>
                          <a:latin typeface="Calibri" panose="020F0502020204030204" pitchFamily="34" charset="0"/>
                          <a:ea typeface="+mj-ea"/>
                          <a:cs typeface="+mj-cs"/>
                        </a:rPr>
                        <a:t> vs. Abrahamic &amp; Mosaic Covenants</a:t>
                      </a:r>
                    </a:p>
                  </a:txBody>
                  <a:tcPr anchor="ctr">
                    <a:solidFill>
                      <a:schemeClr val="tx1">
                        <a:lumMod val="8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tc hMerge="1">
                  <a:txBody>
                    <a:bodyPr/>
                    <a:lstStyle/>
                    <a:p>
                      <a:endParaRPr lang="en-US" sz="2000" b="1" u="sng" dirty="0">
                        <a:solidFill>
                          <a:srgbClr val="C00000"/>
                        </a:solidFill>
                        <a:latin typeface="Calibri" panose="020F0502020204030204" pitchFamily="34" charset="0"/>
                      </a:endParaRPr>
                    </a:p>
                  </a:txBody>
                  <a:tcPr anchor="ctr">
                    <a:solidFill>
                      <a:schemeClr val="tx1">
                        <a:lumMod val="75000"/>
                      </a:schemeClr>
                    </a:solidFill>
                  </a:tcPr>
                </a:tc>
                <a:extLst>
                  <a:ext uri="{0D108BD9-81ED-4DB2-BD59-A6C34878D82A}">
                    <a16:rowId xmlns:a16="http://schemas.microsoft.com/office/drawing/2014/main" val="1791230926"/>
                  </a:ext>
                </a:extLst>
              </a:tr>
              <a:tr h="787096">
                <a:tc>
                  <a:txBody>
                    <a:bodyPr/>
                    <a:lstStyle/>
                    <a:p>
                      <a:endParaRPr lang="en-US" sz="2000" b="1" dirty="0">
                        <a:solidFill>
                          <a:srgbClr val="0000FF"/>
                        </a:solidFill>
                        <a:latin typeface="Calibri" panose="020F0502020204030204" pitchFamily="34" charset="0"/>
                      </a:endParaRPr>
                    </a:p>
                  </a:txBody>
                  <a:tcPr anchor="ctr">
                    <a:solidFill>
                      <a:schemeClr val="tx1">
                        <a:lumMod val="85000"/>
                      </a:schemeClr>
                    </a:solidFill>
                  </a:tcPr>
                </a:tc>
                <a:tc>
                  <a:txBody>
                    <a:bodyPr/>
                    <a:lstStyle/>
                    <a:p>
                      <a:r>
                        <a:rPr lang="en-US" sz="2000" b="1" u="sng" dirty="0">
                          <a:solidFill>
                            <a:srgbClr val="C00000"/>
                          </a:solidFill>
                          <a:latin typeface="Calibri" panose="020F0502020204030204" pitchFamily="34" charset="0"/>
                        </a:rPr>
                        <a:t>Noahic Covenant</a:t>
                      </a:r>
                    </a:p>
                  </a:txBody>
                  <a:tcPr anchor="ctr">
                    <a:solidFill>
                      <a:schemeClr val="tx1">
                        <a:lumMod val="85000"/>
                      </a:schemeClr>
                    </a:solidFill>
                  </a:tcPr>
                </a:tc>
                <a:tc>
                  <a:txBody>
                    <a:bodyPr/>
                    <a:lstStyle/>
                    <a:p>
                      <a:r>
                        <a:rPr lang="en-US" sz="2000" b="1" u="sng" dirty="0">
                          <a:solidFill>
                            <a:srgbClr val="C00000"/>
                          </a:solidFill>
                          <a:latin typeface="Calibri" panose="020F0502020204030204" pitchFamily="34" charset="0"/>
                        </a:rPr>
                        <a:t>Abrahamic Covenant</a:t>
                      </a:r>
                    </a:p>
                  </a:txBody>
                  <a:tcPr anchor="ctr">
                    <a:solidFill>
                      <a:schemeClr val="tx1">
                        <a:lumMod val="85000"/>
                      </a:schemeClr>
                    </a:solidFill>
                  </a:tcPr>
                </a:tc>
                <a:tc>
                  <a:txBody>
                    <a:bodyPr/>
                    <a:lstStyle/>
                    <a:p>
                      <a:r>
                        <a:rPr lang="en-US" sz="2000" b="1" u="sng" dirty="0">
                          <a:solidFill>
                            <a:srgbClr val="C00000"/>
                          </a:solidFill>
                          <a:latin typeface="Calibri" panose="020F0502020204030204" pitchFamily="34" charset="0"/>
                        </a:rPr>
                        <a:t>Mosaic Covenant</a:t>
                      </a:r>
                    </a:p>
                  </a:txBody>
                  <a:tcPr anchor="ctr">
                    <a:solidFill>
                      <a:schemeClr val="tx1">
                        <a:lumMod val="85000"/>
                      </a:schemeClr>
                    </a:solidFill>
                  </a:tcPr>
                </a:tc>
                <a:extLst>
                  <a:ext uri="{0D108BD9-81ED-4DB2-BD59-A6C34878D82A}">
                    <a16:rowId xmlns:a16="http://schemas.microsoft.com/office/drawing/2014/main" val="10000"/>
                  </a:ext>
                </a:extLst>
              </a:tr>
              <a:tr h="444880">
                <a:tc>
                  <a:txBody>
                    <a:bodyPr/>
                    <a:lstStyle/>
                    <a:p>
                      <a:r>
                        <a:rPr lang="en-US" sz="2000" b="1" u="sng" dirty="0">
                          <a:solidFill>
                            <a:srgbClr val="0000FF"/>
                          </a:solidFill>
                          <a:latin typeface="Calibri" panose="020F0502020204030204" pitchFamily="34" charset="0"/>
                        </a:rPr>
                        <a:t>Human instrument</a:t>
                      </a:r>
                    </a:p>
                  </a:txBody>
                  <a:tcPr>
                    <a:solidFill>
                      <a:schemeClr val="tx1">
                        <a:lumMod val="85000"/>
                      </a:schemeClr>
                    </a:solidFill>
                  </a:tcPr>
                </a:tc>
                <a:tc>
                  <a:txBody>
                    <a:bodyPr/>
                    <a:lstStyle/>
                    <a:p>
                      <a:r>
                        <a:rPr lang="en-US" sz="2000" dirty="0">
                          <a:latin typeface="Calibri" panose="020F0502020204030204" pitchFamily="34" charset="0"/>
                        </a:rPr>
                        <a:t>Noah</a:t>
                      </a:r>
                    </a:p>
                  </a:txBody>
                  <a:tcPr>
                    <a:solidFill>
                      <a:schemeClr val="tx1">
                        <a:lumMod val="85000"/>
                      </a:schemeClr>
                    </a:solidFill>
                  </a:tcPr>
                </a:tc>
                <a:tc>
                  <a:txBody>
                    <a:bodyPr/>
                    <a:lstStyle/>
                    <a:p>
                      <a:r>
                        <a:rPr lang="en-US" sz="2000" dirty="0">
                          <a:latin typeface="Calibri" panose="020F0502020204030204" pitchFamily="34" charset="0"/>
                        </a:rPr>
                        <a:t>Abraham</a:t>
                      </a:r>
                    </a:p>
                  </a:txBody>
                  <a:tcPr>
                    <a:solidFill>
                      <a:schemeClr val="tx1">
                        <a:lumMod val="85000"/>
                      </a:schemeClr>
                    </a:solidFill>
                  </a:tcPr>
                </a:tc>
                <a:tc>
                  <a:txBody>
                    <a:bodyPr/>
                    <a:lstStyle/>
                    <a:p>
                      <a:r>
                        <a:rPr lang="en-US" sz="2000" dirty="0">
                          <a:latin typeface="Calibri" panose="020F0502020204030204" pitchFamily="34" charset="0"/>
                        </a:rPr>
                        <a:t>Moses</a:t>
                      </a:r>
                    </a:p>
                  </a:txBody>
                  <a:tcPr>
                    <a:solidFill>
                      <a:schemeClr val="tx1">
                        <a:lumMod val="85000"/>
                      </a:schemeClr>
                    </a:solidFill>
                  </a:tcPr>
                </a:tc>
                <a:extLst>
                  <a:ext uri="{0D108BD9-81ED-4DB2-BD59-A6C34878D82A}">
                    <a16:rowId xmlns:a16="http://schemas.microsoft.com/office/drawing/2014/main" val="10001"/>
                  </a:ext>
                </a:extLst>
              </a:tr>
              <a:tr h="444880">
                <a:tc>
                  <a:txBody>
                    <a:bodyPr/>
                    <a:lstStyle/>
                    <a:p>
                      <a:r>
                        <a:rPr lang="en-US" sz="2000" b="1" u="sng" dirty="0">
                          <a:solidFill>
                            <a:srgbClr val="0000FF"/>
                          </a:solidFill>
                          <a:latin typeface="Calibri" panose="020F0502020204030204" pitchFamily="34" charset="0"/>
                        </a:rPr>
                        <a:t>Scripture</a:t>
                      </a:r>
                    </a:p>
                  </a:txBody>
                  <a:tcPr>
                    <a:solidFill>
                      <a:schemeClr val="tx1">
                        <a:lumMod val="85000"/>
                      </a:schemeClr>
                    </a:solidFill>
                  </a:tcPr>
                </a:tc>
                <a:tc>
                  <a:txBody>
                    <a:bodyPr/>
                    <a:lstStyle/>
                    <a:p>
                      <a:r>
                        <a:rPr lang="en-US" sz="2000" dirty="0">
                          <a:latin typeface="Calibri" panose="020F0502020204030204" pitchFamily="34" charset="0"/>
                        </a:rPr>
                        <a:t>Gen. 8‒9</a:t>
                      </a:r>
                    </a:p>
                  </a:txBody>
                  <a:tcPr>
                    <a:solidFill>
                      <a:schemeClr val="tx1">
                        <a:lumMod val="85000"/>
                      </a:schemeClr>
                    </a:solidFill>
                  </a:tcPr>
                </a:tc>
                <a:tc>
                  <a:txBody>
                    <a:bodyPr/>
                    <a:lstStyle/>
                    <a:p>
                      <a:r>
                        <a:rPr lang="en-US" sz="2000" dirty="0">
                          <a:latin typeface="Calibri" panose="020F0502020204030204" pitchFamily="34" charset="0"/>
                        </a:rPr>
                        <a:t>Gen. 12‒17</a:t>
                      </a:r>
                    </a:p>
                  </a:txBody>
                  <a:tcPr>
                    <a:solidFill>
                      <a:schemeClr val="tx1">
                        <a:lumMod val="85000"/>
                      </a:schemeClr>
                    </a:solidFill>
                  </a:tcPr>
                </a:tc>
                <a:tc>
                  <a:txBody>
                    <a:bodyPr/>
                    <a:lstStyle/>
                    <a:p>
                      <a:r>
                        <a:rPr lang="en-US" sz="2000" dirty="0">
                          <a:latin typeface="Calibri" panose="020F0502020204030204" pitchFamily="34" charset="0"/>
                        </a:rPr>
                        <a:t>Exod. 19‒40</a:t>
                      </a:r>
                    </a:p>
                  </a:txBody>
                  <a:tcPr>
                    <a:solidFill>
                      <a:schemeClr val="tx1">
                        <a:lumMod val="85000"/>
                      </a:schemeClr>
                    </a:solidFill>
                  </a:tcPr>
                </a:tc>
                <a:extLst>
                  <a:ext uri="{0D108BD9-81ED-4DB2-BD59-A6C34878D82A}">
                    <a16:rowId xmlns:a16="http://schemas.microsoft.com/office/drawing/2014/main" val="10002"/>
                  </a:ext>
                </a:extLst>
              </a:tr>
              <a:tr h="444880">
                <a:tc>
                  <a:txBody>
                    <a:bodyPr/>
                    <a:lstStyle/>
                    <a:p>
                      <a:r>
                        <a:rPr lang="en-US" sz="2000" b="1" u="sng" dirty="0">
                          <a:solidFill>
                            <a:srgbClr val="0000FF"/>
                          </a:solidFill>
                          <a:latin typeface="Calibri" panose="020F0502020204030204" pitchFamily="34" charset="0"/>
                        </a:rPr>
                        <a:t>People</a:t>
                      </a:r>
                    </a:p>
                  </a:txBody>
                  <a:tcPr>
                    <a:solidFill>
                      <a:schemeClr val="tx1">
                        <a:lumMod val="85000"/>
                      </a:schemeClr>
                    </a:solidFill>
                  </a:tcPr>
                </a:tc>
                <a:tc>
                  <a:txBody>
                    <a:bodyPr/>
                    <a:lstStyle/>
                    <a:p>
                      <a:r>
                        <a:rPr lang="en-US" sz="2000" dirty="0">
                          <a:latin typeface="Calibri" panose="020F0502020204030204" pitchFamily="34" charset="0"/>
                        </a:rPr>
                        <a:t>World, humanity</a:t>
                      </a:r>
                    </a:p>
                  </a:txBody>
                  <a:tcPr>
                    <a:solidFill>
                      <a:schemeClr val="tx1">
                        <a:lumMod val="85000"/>
                      </a:schemeClr>
                    </a:solidFill>
                  </a:tcPr>
                </a:tc>
                <a:tc>
                  <a:txBody>
                    <a:bodyPr/>
                    <a:lstStyle/>
                    <a:p>
                      <a:r>
                        <a:rPr lang="en-US" sz="2000" dirty="0">
                          <a:latin typeface="Calibri" panose="020F0502020204030204" pitchFamily="34" charset="0"/>
                        </a:rPr>
                        <a:t>Israel, Hebrews</a:t>
                      </a:r>
                    </a:p>
                  </a:txBody>
                  <a:tcPr>
                    <a:solidFill>
                      <a:schemeClr val="tx1">
                        <a:lumMod val="85000"/>
                      </a:schemeClr>
                    </a:solidFill>
                  </a:tcPr>
                </a:tc>
                <a:tc>
                  <a:txBody>
                    <a:bodyPr/>
                    <a:lstStyle/>
                    <a:p>
                      <a:r>
                        <a:rPr lang="en-US" sz="2000" dirty="0">
                          <a:latin typeface="Calibri" panose="020F0502020204030204" pitchFamily="34" charset="0"/>
                        </a:rPr>
                        <a:t>Israel, Hebrews </a:t>
                      </a:r>
                    </a:p>
                  </a:txBody>
                  <a:tcPr>
                    <a:solidFill>
                      <a:schemeClr val="tx1">
                        <a:lumMod val="85000"/>
                      </a:schemeClr>
                    </a:solidFill>
                  </a:tcPr>
                </a:tc>
                <a:extLst>
                  <a:ext uri="{0D108BD9-81ED-4DB2-BD59-A6C34878D82A}">
                    <a16:rowId xmlns:a16="http://schemas.microsoft.com/office/drawing/2014/main" val="10003"/>
                  </a:ext>
                </a:extLst>
              </a:tr>
              <a:tr h="444880">
                <a:tc>
                  <a:txBody>
                    <a:bodyPr/>
                    <a:lstStyle/>
                    <a:p>
                      <a:r>
                        <a:rPr lang="en-US" sz="2000" b="1" u="sng" dirty="0">
                          <a:solidFill>
                            <a:srgbClr val="0000FF"/>
                          </a:solidFill>
                          <a:latin typeface="Calibri" panose="020F0502020204030204" pitchFamily="34" charset="0"/>
                        </a:rPr>
                        <a:t>Israel</a:t>
                      </a:r>
                    </a:p>
                  </a:txBody>
                  <a:tcPr>
                    <a:solidFill>
                      <a:schemeClr val="tx1">
                        <a:lumMod val="85000"/>
                      </a:schemeClr>
                    </a:solidFill>
                  </a:tcPr>
                </a:tc>
                <a:tc>
                  <a:txBody>
                    <a:bodyPr/>
                    <a:lstStyle/>
                    <a:p>
                      <a:r>
                        <a:rPr lang="en-US" sz="2000" dirty="0">
                          <a:latin typeface="Calibri" panose="020F0502020204030204" pitchFamily="34" charset="0"/>
                        </a:rPr>
                        <a:t>Pre-Israel</a:t>
                      </a:r>
                    </a:p>
                  </a:txBody>
                  <a:tcPr>
                    <a:solidFill>
                      <a:schemeClr val="tx1">
                        <a:lumMod val="85000"/>
                      </a:schemeClr>
                    </a:solidFill>
                  </a:tcPr>
                </a:tc>
                <a:tc>
                  <a:txBody>
                    <a:bodyPr/>
                    <a:lstStyle/>
                    <a:p>
                      <a:r>
                        <a:rPr lang="en-US" sz="2000" dirty="0">
                          <a:latin typeface="Calibri" panose="020F0502020204030204" pitchFamily="34" charset="0"/>
                        </a:rPr>
                        <a:t>Post-Israel</a:t>
                      </a:r>
                    </a:p>
                  </a:txBody>
                  <a:tcP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Post-Israel</a:t>
                      </a:r>
                    </a:p>
                  </a:txBody>
                  <a:tcPr>
                    <a:solidFill>
                      <a:schemeClr val="tx1">
                        <a:lumMod val="85000"/>
                      </a:schemeClr>
                    </a:solidFill>
                  </a:tcPr>
                </a:tc>
                <a:extLst>
                  <a:ext uri="{0D108BD9-81ED-4DB2-BD59-A6C34878D82A}">
                    <a16:rowId xmlns:a16="http://schemas.microsoft.com/office/drawing/2014/main" val="10004"/>
                  </a:ext>
                </a:extLst>
              </a:tr>
              <a:tr h="787096">
                <a:tc>
                  <a:txBody>
                    <a:bodyPr/>
                    <a:lstStyle/>
                    <a:p>
                      <a:r>
                        <a:rPr lang="en-US" sz="2000" b="1" u="sng" dirty="0">
                          <a:solidFill>
                            <a:srgbClr val="0000FF"/>
                          </a:solidFill>
                          <a:latin typeface="Calibri" panose="020F0502020204030204" pitchFamily="34" charset="0"/>
                        </a:rPr>
                        <a:t>Conditional or unconditional</a:t>
                      </a:r>
                    </a:p>
                  </a:txBody>
                  <a:tcPr>
                    <a:solidFill>
                      <a:schemeClr val="tx1">
                        <a:lumMod val="85000"/>
                      </a:schemeClr>
                    </a:solidFill>
                  </a:tcPr>
                </a:tc>
                <a:tc>
                  <a:txBody>
                    <a:bodyPr/>
                    <a:lstStyle/>
                    <a:p>
                      <a:r>
                        <a:rPr lang="en-US" sz="2000" dirty="0">
                          <a:latin typeface="Calibri" panose="020F0502020204030204" pitchFamily="34" charset="0"/>
                        </a:rPr>
                        <a:t>Unconditional</a:t>
                      </a:r>
                    </a:p>
                  </a:txBody>
                  <a:tcPr>
                    <a:solidFill>
                      <a:schemeClr val="tx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rPr>
                        <a:t>Unconditional</a:t>
                      </a:r>
                    </a:p>
                    <a:p>
                      <a:endParaRPr lang="en-US" sz="2000" dirty="0">
                        <a:latin typeface="Calibri" panose="020F0502020204030204" pitchFamily="34" charset="0"/>
                      </a:endParaRPr>
                    </a:p>
                  </a:txBody>
                  <a:tcPr>
                    <a:solidFill>
                      <a:schemeClr val="tx1">
                        <a:lumMod val="85000"/>
                      </a:schemeClr>
                    </a:solidFill>
                  </a:tcPr>
                </a:tc>
                <a:tc>
                  <a:txBody>
                    <a:bodyPr/>
                    <a:lstStyle/>
                    <a:p>
                      <a:r>
                        <a:rPr lang="en-US" sz="2000" dirty="0">
                          <a:latin typeface="Calibri" panose="020F0502020204030204" pitchFamily="34" charset="0"/>
                        </a:rPr>
                        <a:t>Conditional</a:t>
                      </a:r>
                    </a:p>
                  </a:txBody>
                  <a:tcPr>
                    <a:solidFill>
                      <a:schemeClr val="tx1">
                        <a:lumMod val="85000"/>
                      </a:schemeClr>
                    </a:solidFill>
                  </a:tcPr>
                </a:tc>
                <a:extLst>
                  <a:ext uri="{0D108BD9-81ED-4DB2-BD59-A6C34878D82A}">
                    <a16:rowId xmlns:a16="http://schemas.microsoft.com/office/drawing/2014/main" val="10005"/>
                  </a:ext>
                </a:extLst>
              </a:tr>
              <a:tr h="1471527">
                <a:tc>
                  <a:txBody>
                    <a:bodyPr/>
                    <a:lstStyle/>
                    <a:p>
                      <a:r>
                        <a:rPr lang="en-US" sz="2000" b="1" u="sng" dirty="0">
                          <a:solidFill>
                            <a:srgbClr val="0000FF"/>
                          </a:solidFill>
                          <a:latin typeface="Calibri" panose="020F0502020204030204" pitchFamily="34" charset="0"/>
                        </a:rPr>
                        <a:t>Promises</a:t>
                      </a:r>
                    </a:p>
                  </a:txBody>
                  <a:tcPr>
                    <a:solidFill>
                      <a:schemeClr val="tx1">
                        <a:lumMod val="85000"/>
                      </a:schemeClr>
                    </a:solidFill>
                  </a:tcPr>
                </a:tc>
                <a:tc>
                  <a:txBody>
                    <a:bodyPr/>
                    <a:lstStyle/>
                    <a:p>
                      <a:r>
                        <a:rPr lang="en-US" sz="2000" dirty="0">
                          <a:latin typeface="Calibri" panose="020F0502020204030204" pitchFamily="34" charset="0"/>
                        </a:rPr>
                        <a:t>No more flood judgment,</a:t>
                      </a:r>
                      <a:r>
                        <a:rPr lang="en-US" sz="2000" baseline="0" dirty="0">
                          <a:latin typeface="Calibri" panose="020F0502020204030204" pitchFamily="34" charset="0"/>
                        </a:rPr>
                        <a:t> enduring earth, capital punishment</a:t>
                      </a:r>
                      <a:endParaRPr lang="en-US" sz="2000" dirty="0">
                        <a:latin typeface="Calibri" panose="020F0502020204030204" pitchFamily="34" charset="0"/>
                      </a:endParaRPr>
                    </a:p>
                  </a:txBody>
                  <a:tcPr>
                    <a:solidFill>
                      <a:schemeClr val="tx1">
                        <a:lumMod val="85000"/>
                      </a:schemeClr>
                    </a:solidFill>
                  </a:tcPr>
                </a:tc>
                <a:tc>
                  <a:txBody>
                    <a:bodyPr/>
                    <a:lstStyle/>
                    <a:p>
                      <a:r>
                        <a:rPr lang="en-US" sz="2000" dirty="0">
                          <a:latin typeface="Calibri" panose="020F0502020204030204" pitchFamily="34" charset="0"/>
                        </a:rPr>
                        <a:t>Ownership of land, seed, and blessing</a:t>
                      </a:r>
                    </a:p>
                  </a:txBody>
                  <a:tcPr>
                    <a:solidFill>
                      <a:schemeClr val="tx1">
                        <a:lumMod val="85000"/>
                      </a:schemeClr>
                    </a:solidFill>
                  </a:tcPr>
                </a:tc>
                <a:tc>
                  <a:txBody>
                    <a:bodyPr/>
                    <a:lstStyle/>
                    <a:p>
                      <a:r>
                        <a:rPr lang="en-US" sz="2000" dirty="0">
                          <a:latin typeface="Calibri" panose="020F0502020204030204" pitchFamily="34" charset="0"/>
                        </a:rPr>
                        <a:t>Enjoyment or possession of land,</a:t>
                      </a:r>
                      <a:r>
                        <a:rPr lang="en-US" sz="2000" baseline="0" dirty="0">
                          <a:latin typeface="Calibri" panose="020F0502020204030204" pitchFamily="34" charset="0"/>
                        </a:rPr>
                        <a:t> seed, and blessing</a:t>
                      </a:r>
                      <a:endParaRPr lang="en-US" sz="2000" dirty="0">
                        <a:latin typeface="Calibri" panose="020F0502020204030204" pitchFamily="34" charset="0"/>
                      </a:endParaRPr>
                    </a:p>
                  </a:txBody>
                  <a:tcPr>
                    <a:solidFill>
                      <a:schemeClr val="tx1">
                        <a:lumMod val="85000"/>
                      </a:schemeClr>
                    </a:solidFill>
                  </a:tcPr>
                </a:tc>
                <a:extLst>
                  <a:ext uri="{0D108BD9-81ED-4DB2-BD59-A6C34878D82A}">
                    <a16:rowId xmlns:a16="http://schemas.microsoft.com/office/drawing/2014/main" val="10006"/>
                  </a:ext>
                </a:extLst>
              </a:tr>
              <a:tr h="444880">
                <a:tc>
                  <a:txBody>
                    <a:bodyPr/>
                    <a:lstStyle/>
                    <a:p>
                      <a:r>
                        <a:rPr lang="en-US" sz="2000" b="1" u="sng" dirty="0">
                          <a:solidFill>
                            <a:srgbClr val="0000FF"/>
                          </a:solidFill>
                          <a:latin typeface="Calibri" panose="020F0502020204030204" pitchFamily="34" charset="0"/>
                        </a:rPr>
                        <a:t>Sign</a:t>
                      </a:r>
                    </a:p>
                  </a:txBody>
                  <a:tcPr>
                    <a:solidFill>
                      <a:schemeClr val="tx1">
                        <a:lumMod val="85000"/>
                      </a:schemeClr>
                    </a:solidFill>
                  </a:tcPr>
                </a:tc>
                <a:tc>
                  <a:txBody>
                    <a:bodyPr/>
                    <a:lstStyle/>
                    <a:p>
                      <a:r>
                        <a:rPr lang="en-US" sz="2000" dirty="0">
                          <a:latin typeface="Calibri" panose="020F0502020204030204" pitchFamily="34" charset="0"/>
                        </a:rPr>
                        <a:t>Rainbow</a:t>
                      </a:r>
                    </a:p>
                  </a:txBody>
                  <a:tcPr>
                    <a:solidFill>
                      <a:schemeClr val="tx1">
                        <a:lumMod val="85000"/>
                      </a:schemeClr>
                    </a:solidFill>
                  </a:tcPr>
                </a:tc>
                <a:tc>
                  <a:txBody>
                    <a:bodyPr/>
                    <a:lstStyle/>
                    <a:p>
                      <a:r>
                        <a:rPr lang="en-US" sz="2000" dirty="0">
                          <a:latin typeface="Calibri" panose="020F0502020204030204" pitchFamily="34" charset="0"/>
                        </a:rPr>
                        <a:t>Circumcision</a:t>
                      </a:r>
                    </a:p>
                  </a:txBody>
                  <a:tcPr>
                    <a:solidFill>
                      <a:schemeClr val="tx1">
                        <a:lumMod val="85000"/>
                      </a:schemeClr>
                    </a:solidFill>
                  </a:tcPr>
                </a:tc>
                <a:tc>
                  <a:txBody>
                    <a:bodyPr/>
                    <a:lstStyle/>
                    <a:p>
                      <a:r>
                        <a:rPr lang="en-US" sz="2000" dirty="0">
                          <a:latin typeface="Calibri" panose="020F0502020204030204" pitchFamily="34" charset="0"/>
                        </a:rPr>
                        <a:t>Sabbath</a:t>
                      </a:r>
                    </a:p>
                  </a:txBody>
                  <a:tcPr>
                    <a:solidFill>
                      <a:schemeClr val="tx1">
                        <a:lumMod val="85000"/>
                      </a:schemeClr>
                    </a:solidFill>
                  </a:tcPr>
                </a:tc>
                <a:extLst>
                  <a:ext uri="{0D108BD9-81ED-4DB2-BD59-A6C34878D82A}">
                    <a16:rowId xmlns:a16="http://schemas.microsoft.com/office/drawing/2014/main" val="10007"/>
                  </a:ext>
                </a:extLst>
              </a:tr>
              <a:tr h="444880">
                <a:tc>
                  <a:txBody>
                    <a:bodyPr/>
                    <a:lstStyle/>
                    <a:p>
                      <a:r>
                        <a:rPr lang="en-US" sz="2000" b="1" u="sng" dirty="0">
                          <a:solidFill>
                            <a:srgbClr val="0000FF"/>
                          </a:solidFill>
                          <a:latin typeface="Calibri" panose="020F0502020204030204" pitchFamily="34" charset="0"/>
                        </a:rPr>
                        <a:t>Purpose</a:t>
                      </a:r>
                    </a:p>
                  </a:txBody>
                  <a:tcPr>
                    <a:solidFill>
                      <a:schemeClr val="tx1">
                        <a:lumMod val="85000"/>
                      </a:schemeClr>
                    </a:solidFill>
                  </a:tcPr>
                </a:tc>
                <a:tc>
                  <a:txBody>
                    <a:bodyPr/>
                    <a:lstStyle/>
                    <a:p>
                      <a:r>
                        <a:rPr lang="en-US" sz="2000" dirty="0">
                          <a:latin typeface="Calibri" panose="020F0502020204030204" pitchFamily="34" charset="0"/>
                        </a:rPr>
                        <a:t>Restraint</a:t>
                      </a:r>
                    </a:p>
                  </a:txBody>
                  <a:tcPr>
                    <a:solidFill>
                      <a:schemeClr val="tx1">
                        <a:lumMod val="85000"/>
                      </a:schemeClr>
                    </a:solidFill>
                  </a:tcPr>
                </a:tc>
                <a:tc>
                  <a:txBody>
                    <a:bodyPr/>
                    <a:lstStyle/>
                    <a:p>
                      <a:r>
                        <a:rPr lang="en-US" sz="2000" dirty="0">
                          <a:latin typeface="Calibri" panose="020F0502020204030204" pitchFamily="34" charset="0"/>
                        </a:rPr>
                        <a:t>Redemptive</a:t>
                      </a:r>
                    </a:p>
                  </a:txBody>
                  <a:tcPr>
                    <a:solidFill>
                      <a:schemeClr val="tx1">
                        <a:lumMod val="85000"/>
                      </a:schemeClr>
                    </a:solidFill>
                  </a:tcPr>
                </a:tc>
                <a:tc>
                  <a:txBody>
                    <a:bodyPr/>
                    <a:lstStyle/>
                    <a:p>
                      <a:r>
                        <a:rPr lang="en-US" sz="2000" dirty="0">
                          <a:latin typeface="Calibri" panose="020F0502020204030204" pitchFamily="34" charset="0"/>
                        </a:rPr>
                        <a:t>Redemptive</a:t>
                      </a:r>
                    </a:p>
                  </a:txBody>
                  <a:tcPr>
                    <a:solidFill>
                      <a:schemeClr val="tx1">
                        <a:lumMod val="85000"/>
                      </a:schemeClr>
                    </a:solidFill>
                  </a:tcP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27621482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b="1" u="sng"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583318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3821" y="456943"/>
            <a:ext cx="7096359" cy="594411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0" y="152400"/>
            <a:ext cx="6096000" cy="1143000"/>
          </a:xfrm>
        </p:spPr>
        <p:txBody>
          <a:bodyPr/>
          <a:lstStyle/>
          <a:p>
            <a:pPr algn="ctr"/>
            <a:r>
              <a:rPr lang="en-US" altLang="en-US" b="1" dirty="0">
                <a:solidFill>
                  <a:srgbClr val="00FFFF"/>
                </a:solidFill>
                <a:latin typeface="Calibri" panose="020F0502020204030204" pitchFamily="34" charset="0"/>
              </a:rPr>
              <a:t>The Earth has a Fever</a:t>
            </a:r>
          </a:p>
        </p:txBody>
      </p:sp>
      <p:pic>
        <p:nvPicPr>
          <p:cNvPr id="59395" name="Picture 4" descr="http://loveforlife.com.au/files/244-FeverEar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5300" y="1600200"/>
            <a:ext cx="5613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970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685800"/>
            <a:ext cx="7315200" cy="5486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Not a perfection/kingdom issue (Isa. 2:2-3)</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946268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2400300" y="304800"/>
            <a:ext cx="4343400" cy="969962"/>
          </a:xfrm>
        </p:spPr>
        <p:txBody>
          <a:bodyPr/>
          <a:lstStyle/>
          <a:p>
            <a:pPr algn="ctr" eaLnBrk="1" hangingPunct="1"/>
            <a:r>
              <a:rPr lang="en-US" altLang="en-US" b="0" dirty="0">
                <a:solidFill>
                  <a:srgbClr val="00FFFF"/>
                </a:solidFill>
                <a:latin typeface="Calibri" panose="020F0502020204030204" pitchFamily="34" charset="0"/>
              </a:rPr>
              <a:t>Gaia Hypothesis</a:t>
            </a:r>
          </a:p>
        </p:txBody>
      </p:sp>
      <p:pic>
        <p:nvPicPr>
          <p:cNvPr id="61443" name="Picture 1029" descr="C:\Documents and Settings\Owner\Application Data\Microsoft\Media Catalog\Downloaded Clips\cl0\pe0212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600200"/>
            <a:ext cx="1973263"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1032"/>
          <p:cNvSpPr txBox="1">
            <a:spLocks noChangeArrowheads="1"/>
          </p:cNvSpPr>
          <p:nvPr/>
        </p:nvSpPr>
        <p:spPr bwMode="auto">
          <a:xfrm>
            <a:off x="2057400" y="1447800"/>
            <a:ext cx="67818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tabLst>
                <a:tab pos="1139825" algn="l"/>
              </a:tabLst>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tabLst>
                <a:tab pos="1139825" algn="l"/>
              </a:tabLst>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tabLst>
                <a:tab pos="1139825" algn="l"/>
              </a:tabLst>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tabLst>
                <a:tab pos="1139825" algn="l"/>
              </a:tabLst>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tabLst>
                <a:tab pos="11398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tabLst>
                <a:tab pos="11398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tabLst>
                <a:tab pos="11398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tabLst>
                <a:tab pos="11398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tabLst>
                <a:tab pos="1139825" algn="l"/>
              </a:tabLst>
              <a:defRPr sz="2000">
                <a:solidFill>
                  <a:schemeClr val="tx1"/>
                </a:solidFill>
                <a:latin typeface="Arial" panose="020B0604020202020204" pitchFamily="34" charset="0"/>
              </a:defRPr>
            </a:lvl9pPr>
          </a:lstStyle>
          <a:p>
            <a:pPr algn="just" eaLnBrk="1" hangingPunct="1">
              <a:spcBef>
                <a:spcPct val="50000"/>
              </a:spcBef>
              <a:buClrTx/>
              <a:buFontTx/>
              <a:buNone/>
            </a:pPr>
            <a:r>
              <a:rPr lang="en-US" altLang="en-US" sz="3600" dirty="0">
                <a:latin typeface="Calibri" panose="020F0502020204030204" pitchFamily="34" charset="0"/>
              </a:rPr>
              <a:t>“According to the Gaia Hypothesis, we are parts of a greater whole. If we endanger her, she will dispense with us in the interest of a higher value–that is, life itself.”</a:t>
            </a:r>
            <a:endParaRPr lang="en-US" altLang="en-US" sz="3600" dirty="0">
              <a:latin typeface="Calibri" panose="020F0502020204030204" pitchFamily="34" charset="0"/>
              <a:cs typeface="Times New Roman" panose="02020603050405020304" pitchFamily="18" charset="0"/>
            </a:endParaRPr>
          </a:p>
        </p:txBody>
      </p:sp>
      <p:sp>
        <p:nvSpPr>
          <p:cNvPr id="61445" name="Rectangle 1"/>
          <p:cNvSpPr>
            <a:spLocks noChangeArrowheads="1"/>
          </p:cNvSpPr>
          <p:nvPr/>
        </p:nvSpPr>
        <p:spPr bwMode="auto">
          <a:xfrm>
            <a:off x="152400" y="5638800"/>
            <a:ext cx="883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2000">
                <a:latin typeface="Calibri" panose="020F0502020204030204" pitchFamily="34" charset="0"/>
              </a:rPr>
              <a:t>Vaclav Havel, “What the World Needs Now,” </a:t>
            </a:r>
            <a:r>
              <a:rPr lang="en-US" altLang="en-US" sz="2000" i="1">
                <a:latin typeface="Calibri" panose="020F0502020204030204" pitchFamily="34" charset="0"/>
              </a:rPr>
              <a:t>New Age Journal</a:t>
            </a:r>
            <a:r>
              <a:rPr lang="en-US" altLang="en-US" sz="2000">
                <a:latin typeface="Calibri" panose="020F0502020204030204" pitchFamily="34" charset="0"/>
              </a:rPr>
              <a:t> (September/October 1994): 162; quoted in William Grigg, </a:t>
            </a:r>
            <a:r>
              <a:rPr lang="en-US" altLang="en-US" sz="2000" i="1">
                <a:latin typeface="Calibri" panose="020F0502020204030204" pitchFamily="34" charset="0"/>
              </a:rPr>
              <a:t>Freedom on the Altar</a:t>
            </a:r>
            <a:r>
              <a:rPr lang="en-US" altLang="en-US" sz="2000">
                <a:latin typeface="Calibri" panose="020F0502020204030204" pitchFamily="34" charset="0"/>
              </a:rPr>
              <a:t> (Appleton, WI: American Opinion, 1995), 161.</a:t>
            </a:r>
          </a:p>
        </p:txBody>
      </p:sp>
    </p:spTree>
    <p:extLst>
      <p:ext uri="{BB962C8B-B14F-4D97-AF65-F5344CB8AC3E}">
        <p14:creationId xmlns:p14="http://schemas.microsoft.com/office/powerpoint/2010/main" val="3061518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1029" descr="C:\Documents and Settings\Owner\Application Data\Microsoft\Media Catalog\Downloaded Clips\cl0\pe02129_.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113" y="533400"/>
            <a:ext cx="1004887" cy="838200"/>
          </a:xfrm>
          <a:prstGeom prst="rect">
            <a:avLst/>
          </a:prstGeom>
          <a:noFill/>
          <a:ln w="9525">
            <a:noFill/>
            <a:miter lim="800000"/>
            <a:headEnd/>
            <a:tailEnd/>
          </a:ln>
        </p:spPr>
      </p:pic>
      <p:sp>
        <p:nvSpPr>
          <p:cNvPr id="50181" name="Text Box 1032"/>
          <p:cNvSpPr txBox="1">
            <a:spLocks noChangeArrowheads="1"/>
          </p:cNvSpPr>
          <p:nvPr/>
        </p:nvSpPr>
        <p:spPr bwMode="auto">
          <a:xfrm>
            <a:off x="381000" y="1447800"/>
            <a:ext cx="8458200" cy="4247317"/>
          </a:xfrm>
          <a:prstGeom prst="rect">
            <a:avLst/>
          </a:prstGeom>
          <a:noFill/>
          <a:ln w="9525">
            <a:noFill/>
            <a:miter lim="800000"/>
            <a:headEnd/>
            <a:tailEnd/>
          </a:ln>
        </p:spPr>
        <p:txBody>
          <a:bodyPr>
            <a:spAutoFit/>
          </a:bodyPr>
          <a:lstStyle/>
          <a:p>
            <a:pPr algn="just">
              <a:spcBef>
                <a:spcPct val="50000"/>
              </a:spcBef>
              <a:tabLst>
                <a:tab pos="1139825" algn="l"/>
              </a:tabLst>
            </a:pPr>
            <a:r>
              <a:rPr lang="en-US" sz="3000" dirty="0">
                <a:latin typeface="Calibri" panose="020F0502020204030204" pitchFamily="34" charset="0"/>
                <a:cs typeface="Times New Roman" pitchFamily="18" charset="0"/>
              </a:rPr>
              <a:t>“Gaia is Mother Earth. Gaia is immortal. She is the eternal source of life. She does not need to reproduce herself as she is immortal. She is certainly the mother of us all, including </a:t>
            </a:r>
            <a:r>
              <a:rPr lang="en-US" sz="3000" b="1" u="sng" dirty="0">
                <a:solidFill>
                  <a:srgbClr val="FFFFCC"/>
                </a:solidFill>
                <a:latin typeface="Calibri" panose="020F0502020204030204" pitchFamily="34" charset="0"/>
              </a:rPr>
              <a:t>Jesus…Gaia is not a tolerant mother. She is rigid and inflexible, ruthless in the destruction of whoever transgresses</a:t>
            </a:r>
            <a:r>
              <a:rPr lang="en-US" sz="3000" dirty="0">
                <a:latin typeface="Calibri" panose="020F0502020204030204" pitchFamily="34" charset="0"/>
                <a:cs typeface="Times New Roman" pitchFamily="18" charset="0"/>
              </a:rPr>
              <a:t>. Her unconscious objective is that of maintaining a world adapted to life. If we men hinder this objective we will be eliminated without pity.”</a:t>
            </a:r>
          </a:p>
        </p:txBody>
      </p:sp>
      <p:sp>
        <p:nvSpPr>
          <p:cNvPr id="2" name="Rectangle 1"/>
          <p:cNvSpPr/>
          <p:nvPr/>
        </p:nvSpPr>
        <p:spPr>
          <a:xfrm>
            <a:off x="259557" y="6324600"/>
            <a:ext cx="8624887" cy="338554"/>
          </a:xfrm>
          <a:prstGeom prst="rect">
            <a:avLst/>
          </a:prstGeom>
        </p:spPr>
        <p:txBody>
          <a:bodyPr wrap="square">
            <a:spAutoFit/>
          </a:bodyPr>
          <a:lstStyle/>
          <a:p>
            <a:pPr algn="ctr"/>
            <a:r>
              <a:rPr lang="en-US" sz="1600" dirty="0">
                <a:latin typeface="Calibri" panose="020F0502020204030204" pitchFamily="34" charset="0"/>
              </a:rPr>
              <a:t>James Lovelock, Orion Nature Quart 8, no. 1 (1989): 58; quoted in Coffman, Saviors of the Earth, 145.</a:t>
            </a:r>
          </a:p>
        </p:txBody>
      </p:sp>
      <p:sp>
        <p:nvSpPr>
          <p:cNvPr id="8" name="Rectangle 1026"/>
          <p:cNvSpPr>
            <a:spLocks noGrp="1" noChangeArrowheads="1"/>
          </p:cNvSpPr>
          <p:nvPr>
            <p:ph type="title"/>
          </p:nvPr>
        </p:nvSpPr>
        <p:spPr>
          <a:xfrm>
            <a:off x="2400300" y="304800"/>
            <a:ext cx="4343400" cy="969962"/>
          </a:xfrm>
        </p:spPr>
        <p:txBody>
          <a:bodyPr/>
          <a:lstStyle/>
          <a:p>
            <a:pPr algn="ctr" eaLnBrk="1" hangingPunct="1"/>
            <a:r>
              <a:rPr lang="en-US" altLang="en-US" dirty="0">
                <a:solidFill>
                  <a:srgbClr val="00FFFF"/>
                </a:solidFill>
                <a:latin typeface="Calibri" panose="020F0502020204030204" pitchFamily="34" charset="0"/>
              </a:rPr>
              <a:t>Gaia Hypothesis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1308" y="1600200"/>
            <a:ext cx="262324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7"/>
          <p:cNvSpPr>
            <a:spLocks noChangeArrowheads="1"/>
          </p:cNvSpPr>
          <p:nvPr/>
        </p:nvSpPr>
        <p:spPr bwMode="auto">
          <a:xfrm>
            <a:off x="228600" y="1343025"/>
            <a:ext cx="5867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200" dirty="0">
                <a:latin typeface="Calibri" panose="020F0502020204030204" pitchFamily="34" charset="0"/>
              </a:rPr>
              <a:t>"What happened in Haiti could happen to anywhere in the Caribbean because all these island nations are in peril because of global warming…When we see what we did at the climate summit in Copenhagen, this is the response, this is what happens, you know what I'm </a:t>
            </a:r>
            <a:r>
              <a:rPr lang="en-US" altLang="en-US" sz="3200" dirty="0" err="1">
                <a:latin typeface="Calibri" panose="020F0502020204030204" pitchFamily="34" charset="0"/>
              </a:rPr>
              <a:t>sayin</a:t>
            </a:r>
            <a:r>
              <a:rPr lang="en-US" altLang="en-US" sz="3200" dirty="0">
                <a:latin typeface="Calibri" panose="020F0502020204030204" pitchFamily="34" charset="0"/>
              </a:rPr>
              <a:t>'?" </a:t>
            </a:r>
          </a:p>
        </p:txBody>
      </p:sp>
      <p:sp>
        <p:nvSpPr>
          <p:cNvPr id="62468" name="TextBox 10"/>
          <p:cNvSpPr txBox="1">
            <a:spLocks noChangeArrowheads="1"/>
          </p:cNvSpPr>
          <p:nvPr/>
        </p:nvSpPr>
        <p:spPr bwMode="auto">
          <a:xfrm>
            <a:off x="685800" y="6324600"/>
            <a:ext cx="777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1600" dirty="0">
                <a:latin typeface="Calibri" panose="020F0502020204030204" pitchFamily="34" charset="0"/>
              </a:rPr>
              <a:t>www.huffingtonpost.com/.../</a:t>
            </a:r>
            <a:r>
              <a:rPr lang="en-US" altLang="en-US" sz="1600" b="1" dirty="0">
                <a:latin typeface="Calibri" panose="020F0502020204030204" pitchFamily="34" charset="0"/>
              </a:rPr>
              <a:t>danny</a:t>
            </a:r>
            <a:r>
              <a:rPr lang="en-US" altLang="en-US" sz="1600" dirty="0">
                <a:latin typeface="Calibri" panose="020F0502020204030204" pitchFamily="34" charset="0"/>
              </a:rPr>
              <a:t>-</a:t>
            </a:r>
            <a:r>
              <a:rPr lang="en-US" altLang="en-US" sz="1600" b="1" dirty="0">
                <a:latin typeface="Calibri" panose="020F0502020204030204" pitchFamily="34" charset="0"/>
              </a:rPr>
              <a:t>glover</a:t>
            </a:r>
            <a:r>
              <a:rPr lang="en-US" altLang="en-US" sz="1600" dirty="0">
                <a:latin typeface="Calibri" panose="020F0502020204030204" pitchFamily="34" charset="0"/>
              </a:rPr>
              <a:t>-</a:t>
            </a:r>
            <a:r>
              <a:rPr lang="en-US" altLang="en-US" sz="1600" b="1" dirty="0">
                <a:latin typeface="Calibri" panose="020F0502020204030204" pitchFamily="34" charset="0"/>
              </a:rPr>
              <a:t>haiti</a:t>
            </a:r>
            <a:r>
              <a:rPr lang="en-US" altLang="en-US" sz="1600" dirty="0">
                <a:latin typeface="Calibri" panose="020F0502020204030204" pitchFamily="34" charset="0"/>
              </a:rPr>
              <a:t>-earthq_n_425160.html </a:t>
            </a:r>
          </a:p>
        </p:txBody>
      </p:sp>
      <p:sp>
        <p:nvSpPr>
          <p:cNvPr id="62469" name="Rectangle 1026"/>
          <p:cNvSpPr>
            <a:spLocks noGrp="1" noChangeArrowheads="1"/>
          </p:cNvSpPr>
          <p:nvPr>
            <p:ph type="title"/>
          </p:nvPr>
        </p:nvSpPr>
        <p:spPr>
          <a:xfrm>
            <a:off x="2400300" y="325438"/>
            <a:ext cx="4343400" cy="969962"/>
          </a:xfrm>
        </p:spPr>
        <p:txBody>
          <a:bodyPr/>
          <a:lstStyle/>
          <a:p>
            <a:pPr algn="ctr" eaLnBrk="1" hangingPunct="1"/>
            <a:r>
              <a:rPr lang="en-US" altLang="en-US" dirty="0">
                <a:solidFill>
                  <a:srgbClr val="00FFFF"/>
                </a:solidFill>
                <a:latin typeface="Calibri" panose="020F0502020204030204" pitchFamily="34" charset="0"/>
              </a:rPr>
              <a:t>Gaia Hypothesis</a:t>
            </a:r>
          </a:p>
        </p:txBody>
      </p:sp>
    </p:spTree>
    <p:extLst>
      <p:ext uri="{BB962C8B-B14F-4D97-AF65-F5344CB8AC3E}">
        <p14:creationId xmlns:p14="http://schemas.microsoft.com/office/powerpoint/2010/main" val="2944906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ChangeArrowheads="1"/>
          </p:cNvSpPr>
          <p:nvPr/>
        </p:nvSpPr>
        <p:spPr bwMode="auto">
          <a:xfrm>
            <a:off x="762000" y="1451044"/>
            <a:ext cx="73914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4000" dirty="0">
                <a:latin typeface="Calibri" panose="020F0502020204030204" pitchFamily="34" charset="0"/>
              </a:rPr>
              <a:t>“In searching for a new enemy to unite us, we came up with the idea that pollution, the threat of global warming, water shortages, famine and the like would fit the bill...” </a:t>
            </a:r>
          </a:p>
        </p:txBody>
      </p:sp>
      <p:sp>
        <p:nvSpPr>
          <p:cNvPr id="64515" name="TextBox 10"/>
          <p:cNvSpPr txBox="1">
            <a:spLocks noChangeArrowheads="1"/>
          </p:cNvSpPr>
          <p:nvPr/>
        </p:nvSpPr>
        <p:spPr bwMode="auto">
          <a:xfrm>
            <a:off x="1600200" y="5997575"/>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sz="2000">
                <a:latin typeface="Calibri" panose="020F0502020204030204" pitchFamily="34" charset="0"/>
              </a:rPr>
              <a:t>Alexander King and Betrand Schneider, </a:t>
            </a:r>
            <a:r>
              <a:rPr lang="en-US" altLang="en-US" sz="2000" i="1">
                <a:latin typeface="Calibri" panose="020F0502020204030204" pitchFamily="34" charset="0"/>
              </a:rPr>
              <a:t>The First Global Revolution</a:t>
            </a:r>
            <a:r>
              <a:rPr lang="en-US" altLang="en-US" sz="2000">
                <a:latin typeface="Calibri" panose="020F0502020204030204" pitchFamily="34" charset="0"/>
              </a:rPr>
              <a:t> (New York: Pantheon, 1991), 115.</a:t>
            </a:r>
          </a:p>
        </p:txBody>
      </p:sp>
      <p:sp>
        <p:nvSpPr>
          <p:cNvPr id="6" name="Rectangle 1026"/>
          <p:cNvSpPr txBox="1">
            <a:spLocks noChangeArrowheads="1"/>
          </p:cNvSpPr>
          <p:nvPr/>
        </p:nvSpPr>
        <p:spPr bwMode="auto">
          <a:xfrm>
            <a:off x="2400300" y="325438"/>
            <a:ext cx="4343400" cy="96996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ctr" eaLnBrk="1" hangingPunct="1"/>
            <a:r>
              <a:rPr lang="en-US" altLang="en-US" b="0" kern="0">
                <a:solidFill>
                  <a:srgbClr val="00FFFF"/>
                </a:solidFill>
              </a:rPr>
              <a:t>Gaia Hypothesis</a:t>
            </a:r>
            <a:endParaRPr lang="en-US" altLang="en-US" b="0" kern="0" dirty="0">
              <a:solidFill>
                <a:srgbClr val="00FFFF"/>
              </a:solidFill>
            </a:endParaRPr>
          </a:p>
        </p:txBody>
      </p:sp>
    </p:spTree>
    <p:extLst>
      <p:ext uri="{BB962C8B-B14F-4D97-AF65-F5344CB8AC3E}">
        <p14:creationId xmlns:p14="http://schemas.microsoft.com/office/powerpoint/2010/main" val="3450460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ChangeArrowheads="1"/>
          </p:cNvSpPr>
          <p:nvPr/>
        </p:nvSpPr>
        <p:spPr bwMode="auto">
          <a:xfrm>
            <a:off x="3581400" y="1371600"/>
            <a:ext cx="5410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3600" dirty="0">
                <a:latin typeface="Calibri" panose="020F0502020204030204" pitchFamily="34" charset="0"/>
              </a:rPr>
              <a:t>According to Al Gore, “we must make the rescue of the environment the central organizing principle for civilization.” </a:t>
            </a:r>
          </a:p>
        </p:txBody>
      </p:sp>
      <p:sp>
        <p:nvSpPr>
          <p:cNvPr id="63491" name="TextBox 8"/>
          <p:cNvSpPr txBox="1">
            <a:spLocks noChangeArrowheads="1"/>
          </p:cNvSpPr>
          <p:nvPr/>
        </p:nvSpPr>
        <p:spPr bwMode="auto">
          <a:xfrm>
            <a:off x="762000" y="55626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2400" dirty="0">
              <a:latin typeface="Calibri" panose="020F0502020204030204" pitchFamily="34" charset="0"/>
            </a:endParaRPr>
          </a:p>
        </p:txBody>
      </p:sp>
      <p:sp>
        <p:nvSpPr>
          <p:cNvPr id="63492" name="TextBox 10"/>
          <p:cNvSpPr txBox="1">
            <a:spLocks noChangeArrowheads="1"/>
          </p:cNvSpPr>
          <p:nvPr/>
        </p:nvSpPr>
        <p:spPr bwMode="auto">
          <a:xfrm>
            <a:off x="800100" y="62484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AutoNum type="romanUcPeriod"/>
              <a:defRPr sz="2800">
                <a:solidFill>
                  <a:schemeClr val="tx1"/>
                </a:solidFill>
                <a:latin typeface="Arial" panose="020B0604020202020204" pitchFamily="34" charset="0"/>
              </a:defRPr>
            </a:lvl1pPr>
            <a:lvl2pPr marL="742950" indent="-285750">
              <a:spcBef>
                <a:spcPct val="20000"/>
              </a:spcBef>
              <a:buClr>
                <a:schemeClr val="tx1"/>
              </a:buClr>
              <a:buFont typeface="Wingdings" panose="05000000000000000000" pitchFamily="2" charset="2"/>
              <a:buAutoNum type="alphaUcPeriod"/>
              <a:defRPr sz="2600">
                <a:solidFill>
                  <a:schemeClr val="tx1"/>
                </a:solidFill>
                <a:latin typeface="Arial" panose="020B0604020202020204" pitchFamily="34" charset="0"/>
              </a:defRPr>
            </a:lvl2pPr>
            <a:lvl3pPr marL="1143000" indent="-228600">
              <a:spcBef>
                <a:spcPct val="20000"/>
              </a:spcBef>
              <a:buClr>
                <a:schemeClr val="tx1"/>
              </a:buClr>
              <a:buFont typeface="Wingdings" panose="05000000000000000000" pitchFamily="2" charset="2"/>
              <a:buAutoNum type="arabicPeriod"/>
              <a:defRPr sz="2400">
                <a:solidFill>
                  <a:schemeClr val="tx1"/>
                </a:solidFill>
                <a:latin typeface="Arial" panose="020B0604020202020204" pitchFamily="34" charset="0"/>
              </a:defRPr>
            </a:lvl3pPr>
            <a:lvl4pPr marL="1600200" indent="-228600">
              <a:spcBef>
                <a:spcPct val="20000"/>
              </a:spcBef>
              <a:buClr>
                <a:schemeClr val="tx1"/>
              </a:buClr>
              <a:buSzPct val="100000"/>
              <a:buAutoNum type="alphaLcParenR"/>
              <a:defRPr sz="2000">
                <a:solidFill>
                  <a:schemeClr val="tx1"/>
                </a:solidFill>
                <a:latin typeface="Arial" panose="020B0604020202020204" pitchFamily="34" charset="0"/>
              </a:defRPr>
            </a:lvl4pPr>
            <a:lvl5pPr marL="2057400" indent="-228600">
              <a:spcBef>
                <a:spcPct val="20000"/>
              </a:spcBef>
              <a:buClr>
                <a:schemeClr val="tx1"/>
              </a:buClr>
              <a:buSzPct val="100000"/>
              <a:buAutoNum type="romanLcPeriod"/>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100000"/>
              <a:buAutoNum type="romanLcPeriod"/>
              <a:defRPr sz="2000">
                <a:solidFill>
                  <a:schemeClr val="tx1"/>
                </a:solidFill>
                <a:latin typeface="Arial" panose="020B0604020202020204" pitchFamily="34" charset="0"/>
              </a:defRPr>
            </a:lvl9pPr>
          </a:lstStyle>
          <a:p>
            <a:pPr eaLnBrk="1" hangingPunct="1">
              <a:spcBef>
                <a:spcPct val="0"/>
              </a:spcBef>
              <a:buClrTx/>
              <a:buFontTx/>
              <a:buNone/>
            </a:pPr>
            <a:r>
              <a:rPr lang="en-US" altLang="en-US" sz="2000">
                <a:latin typeface="Calibri" panose="020F0502020204030204" pitchFamily="34" charset="0"/>
              </a:rPr>
              <a:t>Al Gore, </a:t>
            </a:r>
            <a:r>
              <a:rPr lang="en-US" altLang="en-US" sz="2000" i="1">
                <a:latin typeface="Calibri" panose="020F0502020204030204" pitchFamily="34" charset="0"/>
              </a:rPr>
              <a:t>Earth in the Balance</a:t>
            </a:r>
            <a:r>
              <a:rPr lang="en-US" altLang="en-US" sz="2000">
                <a:latin typeface="Calibri" panose="020F0502020204030204" pitchFamily="34" charset="0"/>
              </a:rPr>
              <a:t> (New York: Houghton Mifflin, 1992), 269.</a:t>
            </a:r>
          </a:p>
        </p:txBody>
      </p:sp>
      <p:pic>
        <p:nvPicPr>
          <p:cNvPr id="63493" name="Picture 2" descr="https://encrypted-tbn1.gstatic.com/images?q=tbn:ANd9GcQ0BUY0hu91OprAv236auoakAIvSHPygX9ZdVBgD93bJ37yikw5b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275" y="1466850"/>
            <a:ext cx="30734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26"/>
          <p:cNvSpPr>
            <a:spLocks noGrp="1" noChangeArrowheads="1"/>
          </p:cNvSpPr>
          <p:nvPr>
            <p:ph type="title"/>
          </p:nvPr>
        </p:nvSpPr>
        <p:spPr>
          <a:xfrm>
            <a:off x="2400300" y="325438"/>
            <a:ext cx="4343400" cy="969962"/>
          </a:xfrm>
        </p:spPr>
        <p:txBody>
          <a:bodyPr/>
          <a:lstStyle/>
          <a:p>
            <a:pPr algn="ctr" eaLnBrk="1" hangingPunct="1"/>
            <a:r>
              <a:rPr lang="en-US" altLang="en-US" dirty="0">
                <a:solidFill>
                  <a:srgbClr val="00FFFF"/>
                </a:solidFill>
                <a:latin typeface="Calibri" panose="020F0502020204030204" pitchFamily="34" charset="0"/>
              </a:rPr>
              <a:t>Gaia Hypothesis</a:t>
            </a:r>
          </a:p>
        </p:txBody>
      </p:sp>
    </p:spTree>
    <p:extLst>
      <p:ext uri="{BB962C8B-B14F-4D97-AF65-F5344CB8AC3E}">
        <p14:creationId xmlns:p14="http://schemas.microsoft.com/office/powerpoint/2010/main" val="1410603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62100" y="381000"/>
            <a:ext cx="6019800" cy="838200"/>
          </a:xfrm>
        </p:spPr>
        <p:txBody>
          <a:bodyPr/>
          <a:lstStyle/>
          <a:p>
            <a:pPr algn="ctr" eaLnBrk="1" hangingPunct="1"/>
            <a:r>
              <a:rPr lang="en-US" dirty="0">
                <a:solidFill>
                  <a:srgbClr val="00FFFF"/>
                </a:solidFill>
                <a:latin typeface="Calibri" panose="020F0502020204030204" pitchFamily="34" charset="0"/>
              </a:rPr>
              <a:t>Management by Crisis</a:t>
            </a:r>
          </a:p>
        </p:txBody>
      </p:sp>
      <p:sp>
        <p:nvSpPr>
          <p:cNvPr id="40963" name="Content Placeholder 2"/>
          <p:cNvSpPr>
            <a:spLocks noGrp="1"/>
          </p:cNvSpPr>
          <p:nvPr>
            <p:ph idx="1"/>
          </p:nvPr>
        </p:nvSpPr>
        <p:spPr>
          <a:xfrm>
            <a:off x="152400" y="1600200"/>
            <a:ext cx="5105400" cy="4114800"/>
          </a:xfrm>
        </p:spPr>
        <p:txBody>
          <a:bodyPr/>
          <a:lstStyle/>
          <a:p>
            <a:pPr marL="0" indent="0" algn="just" eaLnBrk="1" hangingPunct="1">
              <a:buFontTx/>
              <a:buNone/>
            </a:pPr>
            <a:r>
              <a:rPr lang="en-US" sz="3600" dirty="0">
                <a:latin typeface="Calibri" panose="020F0502020204030204" pitchFamily="34" charset="0"/>
                <a:ea typeface="Calibri" panose="020F0502020204030204" pitchFamily="34" charset="0"/>
                <a:cs typeface="Calibri" panose="020F0502020204030204" pitchFamily="34" charset="0"/>
              </a:rPr>
              <a:t>“</a:t>
            </a:r>
            <a:r>
              <a:rPr lang="en-US" sz="3600" i="1" dirty="0">
                <a:latin typeface="Calibri" panose="020F0502020204030204" pitchFamily="34" charset="0"/>
              </a:rPr>
              <a:t>You never let a serious crisis go to waste. And what I mean by that it’s an opportunity to do things you think you could not do before.</a:t>
            </a:r>
            <a:r>
              <a:rPr lang="en-US" sz="3600" dirty="0">
                <a:latin typeface="Calibri" panose="020F0502020204030204" pitchFamily="34" charset="0"/>
              </a:rPr>
              <a:t>” Rahm Emanuel</a:t>
            </a:r>
            <a:endParaRPr lang="en-US" sz="3600" dirty="0">
              <a:latin typeface="Calibri" panose="020F0502020204030204" pitchFamily="34" charset="0"/>
              <a:ea typeface="Calibri" pitchFamily="34" charset="0"/>
              <a:cs typeface="Calibri" pitchFamily="34" charset="0"/>
            </a:endParaRPr>
          </a:p>
        </p:txBody>
      </p:sp>
      <p:sp>
        <p:nvSpPr>
          <p:cNvPr id="40964" name="TextBox 3"/>
          <p:cNvSpPr txBox="1">
            <a:spLocks noChangeArrowheads="1"/>
          </p:cNvSpPr>
          <p:nvPr/>
        </p:nvSpPr>
        <p:spPr bwMode="auto">
          <a:xfrm>
            <a:off x="1295400" y="6248400"/>
            <a:ext cx="6553200" cy="369332"/>
          </a:xfrm>
          <a:prstGeom prst="rect">
            <a:avLst/>
          </a:prstGeom>
          <a:noFill/>
          <a:ln w="9525">
            <a:noFill/>
            <a:miter lim="800000"/>
            <a:headEnd/>
            <a:tailEnd/>
          </a:ln>
        </p:spPr>
        <p:txBody>
          <a:bodyPr>
            <a:spAutoFit/>
          </a:bodyPr>
          <a:lstStyle/>
          <a:p>
            <a:pPr algn="ctr" eaLnBrk="0" hangingPunct="0"/>
            <a:r>
              <a:rPr lang="en-US" sz="1800" dirty="0">
                <a:latin typeface="Calibri" panose="020F0502020204030204" pitchFamily="34" charset="0"/>
              </a:rPr>
              <a:t>www.youtube.com/watch?v=Pb-YuhFWCr4</a:t>
            </a:r>
            <a:endParaRPr lang="en-US" sz="1800" dirty="0">
              <a:solidFill>
                <a:srgbClr val="FFFFFF"/>
              </a:solidFill>
              <a:latin typeface="Calibri" pitchFamily="34" charset="0"/>
            </a:endParaRPr>
          </a:p>
        </p:txBody>
      </p:sp>
      <p:pic>
        <p:nvPicPr>
          <p:cNvPr id="40965" name="Picture 2" descr="https://encrypted-tbn1.gstatic.com/images?q=tbn:ANd9GcSIKdhBFxiOXm7dIMxBcmmwjp_RUOe30d3s0l5aLm6HbPaab2L04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828800"/>
            <a:ext cx="3471863" cy="2209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http://upload.wikimedia.org/wikipedia/commons/2/2c/John_Kerry_official_Secretary_of_State_portrait.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3" y="228600"/>
            <a:ext cx="1082423" cy="1371600"/>
          </a:xfrm>
          <a:prstGeom prst="rect">
            <a:avLst/>
          </a:prstGeom>
          <a:noFill/>
          <a:ln w="9525">
            <a:noFill/>
            <a:miter lim="800000"/>
            <a:headEnd/>
            <a:tailEnd/>
          </a:ln>
        </p:spPr>
      </p:pic>
      <p:sp>
        <p:nvSpPr>
          <p:cNvPr id="44036" name="Rectangle 5"/>
          <p:cNvSpPr>
            <a:spLocks noChangeArrowheads="1"/>
          </p:cNvSpPr>
          <p:nvPr/>
        </p:nvSpPr>
        <p:spPr bwMode="auto">
          <a:xfrm>
            <a:off x="152400" y="1600200"/>
            <a:ext cx="8763000" cy="4708981"/>
          </a:xfrm>
          <a:prstGeom prst="rect">
            <a:avLst/>
          </a:prstGeom>
          <a:noFill/>
          <a:ln w="9525">
            <a:noFill/>
            <a:miter lim="800000"/>
            <a:headEnd/>
            <a:tailEnd/>
          </a:ln>
        </p:spPr>
        <p:txBody>
          <a:bodyPr wrap="square">
            <a:spAutoFit/>
          </a:bodyPr>
          <a:lstStyle/>
          <a:p>
            <a:pPr algn="just"/>
            <a:r>
              <a:rPr lang="en-US" sz="3000" dirty="0">
                <a:latin typeface="Calibri" panose="020F0502020204030204" pitchFamily="34" charset="0"/>
              </a:rPr>
              <a:t>“When I think about the array </a:t>
            </a:r>
            <a:r>
              <a:rPr lang="en-US" sz="3000" dirty="0">
                <a:solidFill>
                  <a:srgbClr val="FFFFCC"/>
                </a:solidFill>
                <a:latin typeface="Calibri" panose="020F0502020204030204" pitchFamily="34" charset="0"/>
              </a:rPr>
              <a:t>of…</a:t>
            </a:r>
            <a:r>
              <a:rPr lang="en-US" sz="3000" b="1" u="sng" dirty="0">
                <a:solidFill>
                  <a:srgbClr val="FFFFCC"/>
                </a:solidFill>
                <a:latin typeface="Calibri" panose="020F0502020204030204" pitchFamily="34" charset="0"/>
              </a:rPr>
              <a:t>global threats –… terrorism, epidemics, poverty, the proliferation of weapons of mass destruction</a:t>
            </a:r>
            <a:r>
              <a:rPr lang="en-US" sz="3000" dirty="0">
                <a:latin typeface="Calibri" panose="020F0502020204030204" pitchFamily="34" charset="0"/>
              </a:rPr>
              <a:t> – all challenges that know no borders – the reality is that </a:t>
            </a:r>
            <a:r>
              <a:rPr lang="en-US" sz="3000" b="1" u="sng" dirty="0">
                <a:solidFill>
                  <a:srgbClr val="FFFFCC"/>
                </a:solidFill>
                <a:latin typeface="Calibri" panose="020F0502020204030204" pitchFamily="34" charset="0"/>
              </a:rPr>
              <a:t>climate change ranks right up there with every single one of them</a:t>
            </a:r>
            <a:r>
              <a:rPr lang="en-US" sz="3000" dirty="0">
                <a:latin typeface="Calibri" panose="020F0502020204030204" pitchFamily="34" charset="0"/>
              </a:rPr>
              <a:t>...Or think about the proliferation of weapons of mass destruction. It doesn’t keep us safe if the United States secures its </a:t>
            </a:r>
            <a:r>
              <a:rPr lang="en-US" sz="3000" b="1" u="sng" dirty="0">
                <a:solidFill>
                  <a:srgbClr val="FFFFCC"/>
                </a:solidFill>
                <a:latin typeface="Calibri" panose="020F0502020204030204" pitchFamily="34" charset="0"/>
              </a:rPr>
              <a:t>nuclear arsenal</a:t>
            </a:r>
            <a:r>
              <a:rPr lang="en-US" sz="3000" dirty="0">
                <a:latin typeface="Calibri" panose="020F0502020204030204" pitchFamily="34" charset="0"/>
              </a:rPr>
              <a:t>, while other countries fail to prevent theirs from falling into the hands of </a:t>
            </a:r>
            <a:r>
              <a:rPr lang="en-US" sz="3000" b="1" u="sng" dirty="0">
                <a:solidFill>
                  <a:srgbClr val="FFFFCC"/>
                </a:solidFill>
                <a:latin typeface="Calibri" panose="020F0502020204030204" pitchFamily="34" charset="0"/>
              </a:rPr>
              <a:t>terrorists</a:t>
            </a:r>
            <a:r>
              <a:rPr lang="en-US" sz="3000" dirty="0">
                <a:latin typeface="Calibri" panose="020F0502020204030204" pitchFamily="34" charset="0"/>
              </a:rPr>
              <a:t>…”</a:t>
            </a:r>
          </a:p>
        </p:txBody>
      </p:sp>
      <p:sp>
        <p:nvSpPr>
          <p:cNvPr id="44037" name="TextBox 6"/>
          <p:cNvSpPr txBox="1">
            <a:spLocks noChangeArrowheads="1"/>
          </p:cNvSpPr>
          <p:nvPr/>
        </p:nvSpPr>
        <p:spPr bwMode="auto">
          <a:xfrm>
            <a:off x="1066800" y="6324600"/>
            <a:ext cx="7010400" cy="338554"/>
          </a:xfrm>
          <a:prstGeom prst="rect">
            <a:avLst/>
          </a:prstGeom>
          <a:noFill/>
          <a:ln w="9525">
            <a:noFill/>
            <a:miter lim="800000"/>
            <a:headEnd/>
            <a:tailEnd/>
          </a:ln>
        </p:spPr>
        <p:txBody>
          <a:bodyPr>
            <a:spAutoFit/>
          </a:bodyPr>
          <a:lstStyle/>
          <a:p>
            <a:pPr algn="ctr"/>
            <a:r>
              <a:rPr lang="en-US" sz="1600" u="sng" dirty="0">
                <a:latin typeface="Calibri" panose="020F0502020204030204" pitchFamily="34" charset="0"/>
              </a:rPr>
              <a:t>http://www.state.gov/secretary/remarks/2014/02/221704.htm</a:t>
            </a:r>
            <a:endParaRPr lang="en-US" sz="1600" dirty="0">
              <a:latin typeface="Calibri" panose="020F0502020204030204" pitchFamily="34" charset="0"/>
            </a:endParaRPr>
          </a:p>
        </p:txBody>
      </p:sp>
      <p:sp>
        <p:nvSpPr>
          <p:cNvPr id="2" name="Rectangle 1"/>
          <p:cNvSpPr/>
          <p:nvPr/>
        </p:nvSpPr>
        <p:spPr>
          <a:xfrm>
            <a:off x="1573522" y="388203"/>
            <a:ext cx="6579878" cy="769441"/>
          </a:xfrm>
          <a:prstGeom prst="rect">
            <a:avLst/>
          </a:prstGeom>
        </p:spPr>
        <p:txBody>
          <a:bodyPr wrap="none">
            <a:spAutoFit/>
          </a:bodyPr>
          <a:lstStyle/>
          <a:p>
            <a:pPr algn="ctr"/>
            <a:r>
              <a:rPr lang="en-US" sz="4400" dirty="0">
                <a:solidFill>
                  <a:srgbClr val="00FFFF"/>
                </a:solidFill>
                <a:latin typeface="Calibri" panose="020F0502020204030204" pitchFamily="34" charset="0"/>
                <a:ea typeface="+mj-ea"/>
                <a:cs typeface="+mj-cs"/>
              </a:rPr>
              <a:t>Remarks on Climate Change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447800" y="304800"/>
            <a:ext cx="6248400" cy="914400"/>
          </a:xfrm>
        </p:spPr>
        <p:txBody>
          <a:bodyPr/>
          <a:lstStyle/>
          <a:p>
            <a:pPr algn="ctr" eaLnBrk="1" hangingPunct="1"/>
            <a:r>
              <a:rPr lang="en-US" altLang="en-US" kern="1200" dirty="0">
                <a:solidFill>
                  <a:srgbClr val="00FFFF"/>
                </a:solidFill>
                <a:latin typeface="Calibri" panose="020F0502020204030204" pitchFamily="34" charset="0"/>
              </a:rPr>
              <a:t>UN Globalism Conferences</a:t>
            </a:r>
          </a:p>
        </p:txBody>
      </p:sp>
      <p:graphicFrame>
        <p:nvGraphicFramePr>
          <p:cNvPr id="2" name="Table 1"/>
          <p:cNvGraphicFramePr>
            <a:graphicFrameLocks noGrp="1"/>
          </p:cNvGraphicFramePr>
          <p:nvPr>
            <p:extLst>
              <p:ext uri="{D42A27DB-BD31-4B8C-83A1-F6EECF244321}">
                <p14:modId xmlns:p14="http://schemas.microsoft.com/office/powerpoint/2010/main" val="2540116482"/>
              </p:ext>
            </p:extLst>
          </p:nvPr>
        </p:nvGraphicFramePr>
        <p:xfrm>
          <a:off x="228600" y="1397000"/>
          <a:ext cx="8686800" cy="3779838"/>
        </p:xfrm>
        <a:graphic>
          <a:graphicData uri="http://schemas.openxmlformats.org/drawingml/2006/table">
            <a:tbl>
              <a:tblPr firstRow="1" bandRow="1">
                <a:tableStyleId>{5202B0CA-FC54-4496-8BCA-5EF66A818D29}</a:tableStyleId>
              </a:tblPr>
              <a:tblGrid>
                <a:gridCol w="4572000">
                  <a:extLst>
                    <a:ext uri="{9D8B030D-6E8A-4147-A177-3AD203B41FA5}">
                      <a16:colId xmlns:a16="http://schemas.microsoft.com/office/drawing/2014/main" val="154548770"/>
                    </a:ext>
                  </a:extLst>
                </a:gridCol>
                <a:gridCol w="4114800">
                  <a:extLst>
                    <a:ext uri="{9D8B030D-6E8A-4147-A177-3AD203B41FA5}">
                      <a16:colId xmlns:a16="http://schemas.microsoft.com/office/drawing/2014/main" val="3164247623"/>
                    </a:ext>
                  </a:extLst>
                </a:gridCol>
              </a:tblGrid>
              <a:tr h="5791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solidFill>
                            <a:srgbClr val="FFFFCC"/>
                          </a:solidFill>
                          <a:effectLst/>
                          <a:latin typeface="Calibri" panose="020F0502020204030204" pitchFamily="34" charset="0"/>
                        </a:rPr>
                        <a:t>UN Conference</a:t>
                      </a:r>
                      <a:endParaRPr kumimoji="0" lang="en-US" sz="3200" b="0" i="0" u="none" strike="noStrike" cap="none" normalizeH="0" baseline="0" dirty="0">
                        <a:ln>
                          <a:noFill/>
                        </a:ln>
                        <a:solidFill>
                          <a:srgbClr val="FFFFCC"/>
                        </a:solidFill>
                        <a:effectLst/>
                        <a:latin typeface="Calibri" panose="020F0502020204030204" pitchFamily="34"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solidFill>
                            <a:srgbClr val="FFFFCC"/>
                          </a:solidFill>
                          <a:effectLst/>
                          <a:latin typeface="Calibri" panose="020F0502020204030204" pitchFamily="34" charset="0"/>
                        </a:rPr>
                        <a:t>Stated Goal</a:t>
                      </a:r>
                      <a:endParaRPr kumimoji="0" lang="en-US" sz="3200" b="0" i="0" u="none" strike="noStrike" cap="none" normalizeH="0" baseline="0" dirty="0">
                        <a:ln>
                          <a:noFill/>
                        </a:ln>
                        <a:solidFill>
                          <a:srgbClr val="FFFFCC"/>
                        </a:solidFill>
                        <a:effectLst/>
                        <a:latin typeface="Calibri" panose="020F0502020204030204" pitchFamily="34" charset="0"/>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928093"/>
                  </a:ext>
                </a:extLst>
              </a:tr>
              <a:tr h="10668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Earth summit, Río de Janeiro, 1992</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Protect the environment</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534291"/>
                  </a:ext>
                </a:extLst>
              </a:tr>
              <a:tr h="10668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Human rights conference, Vienna, 1993</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Protect human rights</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67110"/>
                  </a:ext>
                </a:extLst>
              </a:tr>
              <a:tr h="106688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Population Conference, Cairo, 1994</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cap="none" normalizeH="0" baseline="0" dirty="0">
                          <a:ln>
                            <a:noFill/>
                          </a:ln>
                          <a:effectLst/>
                          <a:latin typeface="Calibri" panose="020F0502020204030204" pitchFamily="34" charset="0"/>
                        </a:rPr>
                        <a:t>Prevent starvation and poverty</a:t>
                      </a:r>
                      <a:endParaRPr kumimoji="0" lang="en-US" sz="3200" b="1" i="0" u="none" strike="noStrike" cap="none" normalizeH="0" baseline="0" dirty="0">
                        <a:ln>
                          <a:noFill/>
                        </a:ln>
                        <a:solidFill>
                          <a:schemeClr val="tx1"/>
                        </a:solidFill>
                        <a:effectLst/>
                        <a:latin typeface="Calibri" panose="020F0502020204030204" pitchFamily="34" charset="0"/>
                      </a:endParaRPr>
                    </a:p>
                  </a:txBody>
                  <a:tcPr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879980"/>
                  </a:ext>
                </a:extLst>
              </a:tr>
            </a:tbl>
          </a:graphicData>
        </a:graphic>
      </p:graphicFrame>
    </p:spTree>
    <p:extLst>
      <p:ext uri="{BB962C8B-B14F-4D97-AF65-F5344CB8AC3E}">
        <p14:creationId xmlns:p14="http://schemas.microsoft.com/office/powerpoint/2010/main" val="1289849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447800" y="304800"/>
            <a:ext cx="6248400" cy="914400"/>
          </a:xfrm>
        </p:spPr>
        <p:txBody>
          <a:bodyPr/>
          <a:lstStyle/>
          <a:p>
            <a:pPr algn="ctr" eaLnBrk="1" hangingPunct="1"/>
            <a:r>
              <a:rPr lang="en-US" altLang="en-US" kern="1200" dirty="0">
                <a:solidFill>
                  <a:srgbClr val="00FFFF"/>
                </a:solidFill>
                <a:latin typeface="Calibri" panose="020F0502020204030204" pitchFamily="34" charset="0"/>
              </a:rPr>
              <a:t>UN Globalism Conferences</a:t>
            </a:r>
          </a:p>
        </p:txBody>
      </p:sp>
      <p:graphicFrame>
        <p:nvGraphicFramePr>
          <p:cNvPr id="2" name="Table 1"/>
          <p:cNvGraphicFramePr>
            <a:graphicFrameLocks noGrp="1"/>
          </p:cNvGraphicFramePr>
          <p:nvPr>
            <p:extLst>
              <p:ext uri="{D42A27DB-BD31-4B8C-83A1-F6EECF244321}">
                <p14:modId xmlns:p14="http://schemas.microsoft.com/office/powerpoint/2010/main" val="333731434"/>
              </p:ext>
            </p:extLst>
          </p:nvPr>
        </p:nvGraphicFramePr>
        <p:xfrm>
          <a:off x="228600" y="1397000"/>
          <a:ext cx="8686800" cy="4267199"/>
        </p:xfrm>
        <a:graphic>
          <a:graphicData uri="http://schemas.openxmlformats.org/drawingml/2006/table">
            <a:tbl>
              <a:tblPr firstRow="1" bandRow="1">
                <a:tableStyleId>{5202B0CA-FC54-4496-8BCA-5EF66A818D29}</a:tableStyleId>
              </a:tblPr>
              <a:tblGrid>
                <a:gridCol w="4343400">
                  <a:extLst>
                    <a:ext uri="{9D8B030D-6E8A-4147-A177-3AD203B41FA5}">
                      <a16:colId xmlns:a16="http://schemas.microsoft.com/office/drawing/2014/main" val="154548770"/>
                    </a:ext>
                  </a:extLst>
                </a:gridCol>
                <a:gridCol w="4343400">
                  <a:extLst>
                    <a:ext uri="{9D8B030D-6E8A-4147-A177-3AD203B41FA5}">
                      <a16:colId xmlns:a16="http://schemas.microsoft.com/office/drawing/2014/main" val="3164247623"/>
                    </a:ext>
                  </a:extLst>
                </a:gridCol>
              </a:tblGrid>
              <a:tr h="5791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solidFill>
                            <a:srgbClr val="FFFFCC"/>
                          </a:solidFill>
                          <a:effectLst/>
                          <a:latin typeface="Calibri" panose="020F0502020204030204" pitchFamily="34" charset="0"/>
                        </a:rPr>
                        <a:t>UN Conference</a:t>
                      </a:r>
                      <a:endParaRPr kumimoji="0" lang="en-US" sz="3200" b="0" i="0" u="none" strike="noStrike" cap="none" normalizeH="0" baseline="0" dirty="0">
                        <a:ln>
                          <a:noFill/>
                        </a:ln>
                        <a:solidFill>
                          <a:srgbClr val="FFFFCC"/>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u="none" strike="noStrike" cap="none" normalizeH="0" baseline="0" dirty="0">
                          <a:ln>
                            <a:noFill/>
                          </a:ln>
                          <a:solidFill>
                            <a:srgbClr val="FFFFCC"/>
                          </a:solidFill>
                          <a:effectLst/>
                          <a:latin typeface="Calibri" panose="020F0502020204030204" pitchFamily="34" charset="0"/>
                        </a:rPr>
                        <a:t>Stated Goal</a:t>
                      </a:r>
                      <a:endParaRPr kumimoji="0" lang="en-US" sz="3200" b="0" i="0" u="none" strike="noStrike" cap="none" normalizeH="0" baseline="0" dirty="0">
                        <a:ln>
                          <a:noFill/>
                        </a:ln>
                        <a:solidFill>
                          <a:srgbClr val="FFFFCC"/>
                        </a:solidFill>
                        <a:effectLst/>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8928093"/>
                  </a:ext>
                </a:extLst>
              </a:tr>
              <a:tr h="106679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Women’s conference, Beijing, 1995</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Protect women’s rights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5534291"/>
                  </a:ext>
                </a:extLst>
              </a:tr>
              <a:tr h="1066798">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Habitat conference,  Istanbul, 1996</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Provide global housing for all</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67110"/>
                  </a:ext>
                </a:extLst>
              </a:tr>
              <a:tr h="1554481">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Climate change conference, Copenhagen, 2009</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mn-cs"/>
                        </a:rPr>
                        <a:t>Implement climate change policy</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4879980"/>
                  </a:ext>
                </a:extLst>
              </a:tr>
            </a:tbl>
          </a:graphicData>
        </a:graphic>
      </p:graphicFrame>
    </p:spTree>
    <p:extLst>
      <p:ext uri="{BB962C8B-B14F-4D97-AF65-F5344CB8AC3E}">
        <p14:creationId xmlns:p14="http://schemas.microsoft.com/office/powerpoint/2010/main" val="41767302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1600200"/>
            <a:ext cx="7772400" cy="2971800"/>
          </a:xfrm>
        </p:spPr>
        <p:txBody>
          <a:bodyPr/>
          <a:lstStyle/>
          <a:p>
            <a:pPr algn="ctr"/>
            <a:r>
              <a:rPr lang="en-US" altLang="en-US" sz="6000" dirty="0">
                <a:latin typeface="Calibri" panose="020F0502020204030204" pitchFamily="34" charset="0"/>
              </a:rPr>
              <a:t>Conclusion:</a:t>
            </a:r>
            <a:br>
              <a:rPr lang="en-US" altLang="en-US" sz="6000" dirty="0">
                <a:latin typeface="Calibri" panose="020F0502020204030204" pitchFamily="34" charset="0"/>
              </a:rPr>
            </a:br>
            <a:r>
              <a:rPr lang="en-US" sz="4800" dirty="0">
                <a:latin typeface="Calibri" pitchFamily="34" charset="0"/>
                <a:cs typeface="Calibri" pitchFamily="34" charset="0"/>
              </a:rPr>
              <a:t>The Bible and Voting – </a:t>
            </a:r>
            <a:r>
              <a:rPr lang="en-US" altLang="en-US" sz="4800" dirty="0">
                <a:latin typeface="Calibri" panose="020F0502020204030204" pitchFamily="34" charset="0"/>
              </a:rPr>
              <a:t>Part 1</a:t>
            </a:r>
            <a:endParaRPr lang="en-US" altLang="en-US" sz="6000" dirty="0">
              <a:latin typeface="Calibri" panose="020F0502020204030204" pitchFamily="34" charset="0"/>
            </a:endParaRPr>
          </a:p>
        </p:txBody>
      </p:sp>
    </p:spTree>
    <p:extLst>
      <p:ext uri="{BB962C8B-B14F-4D97-AF65-F5344CB8AC3E}">
        <p14:creationId xmlns:p14="http://schemas.microsoft.com/office/powerpoint/2010/main" val="41890469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143000"/>
            <a:ext cx="6172200" cy="4953000"/>
          </a:xfrm>
          <a:prstGeom prst="rect">
            <a:avLst/>
          </a:prstGeom>
          <a:noFill/>
          <a:ln w="9525">
            <a:noFill/>
            <a:miter lim="800000"/>
            <a:headEnd/>
            <a:tailEnd/>
          </a:ln>
        </p:spPr>
      </p:pic>
      <p:sp>
        <p:nvSpPr>
          <p:cNvPr id="55299" name="Title 1"/>
          <p:cNvSpPr>
            <a:spLocks noGrp="1"/>
          </p:cNvSpPr>
          <p:nvPr>
            <p:ph type="title" idx="4294967295"/>
          </p:nvPr>
        </p:nvSpPr>
        <p:spPr>
          <a:xfrm>
            <a:off x="381000" y="228600"/>
            <a:ext cx="8534400" cy="762000"/>
          </a:xfrm>
        </p:spPr>
        <p:txBody>
          <a:bodyPr/>
          <a:lstStyle/>
          <a:p>
            <a:pPr algn="ctr" eaLnBrk="1" hangingPunct="1"/>
            <a:r>
              <a:rPr lang="en-US">
                <a:latin typeface="Calibri" pitchFamily="34" charset="0"/>
                <a:ea typeface="Calibri" pitchFamily="34" charset="0"/>
                <a:cs typeface="Calibri" pitchFamily="34" charset="0"/>
              </a:rPr>
              <a:t>Benjamin Franklin</a:t>
            </a:r>
          </a:p>
        </p:txBody>
      </p:sp>
      <p:sp>
        <p:nvSpPr>
          <p:cNvPr id="190468" name="Content Placeholder 2"/>
          <p:cNvSpPr>
            <a:spLocks noGrp="1"/>
          </p:cNvSpPr>
          <p:nvPr>
            <p:ph idx="4294967295"/>
          </p:nvPr>
        </p:nvSpPr>
        <p:spPr>
          <a:xfrm>
            <a:off x="228600" y="1219200"/>
            <a:ext cx="6096000" cy="4800600"/>
          </a:xfrm>
        </p:spPr>
        <p:txBody>
          <a:bodyPr/>
          <a:lstStyle/>
          <a:p>
            <a:pPr marL="0" indent="0" eaLnBrk="1" hangingPunct="1">
              <a:spcBef>
                <a:spcPts val="600"/>
              </a:spcBef>
              <a:spcAft>
                <a:spcPts val="600"/>
              </a:spcAft>
              <a:buFont typeface="Wingdings" pitchFamily="2" charset="2"/>
              <a:buNone/>
              <a:defRPr/>
            </a:pPr>
            <a:r>
              <a:rPr lang="en-US" sz="2800" dirty="0">
                <a:solidFill>
                  <a:schemeClr val="bg2"/>
                </a:solidFill>
                <a:effectLst/>
                <a:latin typeface="Calibri" panose="020F0502020204030204" pitchFamily="34" charset="0"/>
              </a:rPr>
              <a:t>At the close of the Constitutional Convention of 1787, when queried as he left Independence Hall on the final day of deliberation (in the notes of Dr. James McHenry, one of Maryland’s delegates to the Convention) a lady asked Dr. Benjamin Franklin, “Well Doctor what have we got a republic or a monarchy?” Franklin responded, “A republic replied the Doctor </a:t>
            </a:r>
            <a:r>
              <a:rPr lang="en-US" sz="2800" b="1" u="sng" dirty="0">
                <a:solidFill>
                  <a:schemeClr val="bg2"/>
                </a:solidFill>
                <a:effectLst/>
                <a:latin typeface="Calibri" panose="020F0502020204030204" pitchFamily="34" charset="0"/>
              </a:rPr>
              <a:t>if you can keep it</a:t>
            </a:r>
            <a:r>
              <a:rPr lang="en-US" sz="2800" dirty="0">
                <a:solidFill>
                  <a:schemeClr val="bg2"/>
                </a:solidFill>
                <a:effectLst/>
                <a:latin typeface="Calibri" panose="020F0502020204030204" pitchFamily="34" charset="0"/>
              </a:rPr>
              <a:t>.”</a:t>
            </a:r>
            <a:endParaRPr lang="en-US" sz="2800" dirty="0">
              <a:solidFill>
                <a:schemeClr val="bg2"/>
              </a:solidFill>
              <a:effectLst/>
              <a:latin typeface="Calibri" pitchFamily="34" charset="0"/>
              <a:ea typeface="Calibri" pitchFamily="34" charset="0"/>
              <a:cs typeface="Calibri" pitchFamily="34" charset="0"/>
            </a:endParaRPr>
          </a:p>
          <a:p>
            <a:pPr marL="0" indent="0" algn="ctr" eaLnBrk="1" hangingPunct="1">
              <a:spcBef>
                <a:spcPts val="600"/>
              </a:spcBef>
              <a:spcAft>
                <a:spcPts val="600"/>
              </a:spcAft>
              <a:buFont typeface="Wingdings" pitchFamily="2" charset="2"/>
              <a:buNone/>
              <a:defRPr/>
            </a:pPr>
            <a:r>
              <a:rPr lang="en-US" sz="1400" i="1" dirty="0">
                <a:solidFill>
                  <a:schemeClr val="bg2"/>
                </a:solidFill>
                <a:effectLst/>
                <a:latin typeface="Calibri" panose="020F0502020204030204" pitchFamily="34" charset="0"/>
              </a:rPr>
              <a:t>The Records of the Federal Convention of 1787,</a:t>
            </a:r>
            <a:r>
              <a:rPr lang="en-US" sz="1400" dirty="0">
                <a:solidFill>
                  <a:schemeClr val="bg2"/>
                </a:solidFill>
                <a:effectLst/>
                <a:latin typeface="Calibri" panose="020F0502020204030204" pitchFamily="34" charset="0"/>
              </a:rPr>
              <a:t> ed. Max </a:t>
            </a:r>
            <a:r>
              <a:rPr lang="en-US" sz="1400" dirty="0" err="1">
                <a:solidFill>
                  <a:schemeClr val="bg2"/>
                </a:solidFill>
                <a:effectLst/>
                <a:latin typeface="Calibri" panose="020F0502020204030204" pitchFamily="34" charset="0"/>
              </a:rPr>
              <a:t>Farrand</a:t>
            </a:r>
            <a:r>
              <a:rPr lang="en-US" sz="1400" dirty="0">
                <a:solidFill>
                  <a:schemeClr val="bg2"/>
                </a:solidFill>
                <a:effectLst/>
                <a:latin typeface="Calibri" panose="020F0502020204030204" pitchFamily="34" charset="0"/>
              </a:rPr>
              <a:t>, vol. 3, appendix A, p. 85 (1911, reprinted 1934).</a:t>
            </a:r>
            <a:endParaRPr lang="en-US" sz="1400" dirty="0">
              <a:solidFill>
                <a:schemeClr val="bg2"/>
              </a:solidFill>
              <a:effectLst/>
              <a:latin typeface="Calibri" pitchFamily="34" charset="0"/>
              <a:ea typeface="Calibri" pitchFamily="34" charset="0"/>
              <a:cs typeface="Calibri"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1219200"/>
            <a:ext cx="2560320" cy="3251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val="370846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90397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Not a perfection/kingdom issue (Isa. 2:2-3)</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739918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850108" y="609600"/>
            <a:ext cx="7443785" cy="2877711"/>
          </a:xfrm>
          <a:prstGeom prst="rect">
            <a:avLst/>
          </a:prstGeom>
          <a:noFill/>
          <a:ln w="28575">
            <a:noFill/>
            <a:miter lim="800000"/>
            <a:headEnd/>
            <a:tailEnd/>
          </a:ln>
        </p:spPr>
        <p:txBody>
          <a:bodyPr wrap="square">
            <a:spAutoFit/>
          </a:bodyPr>
          <a:lstStyle/>
          <a:p>
            <a:pPr algn="ctr">
              <a:spcAft>
                <a:spcPts val="600"/>
              </a:spcAft>
            </a:pPr>
            <a:r>
              <a:rPr lang="en-US" sz="3600" baseline="30000" dirty="0">
                <a:latin typeface="Calibri" panose="020F0502020204030204" pitchFamily="34" charset="0"/>
              </a:rPr>
              <a:t> </a:t>
            </a:r>
            <a:r>
              <a:rPr lang="en-US" sz="4400" b="1" dirty="0">
                <a:solidFill>
                  <a:schemeClr val="tx2"/>
                </a:solidFill>
                <a:latin typeface="Calibri" panose="020F0502020204030204" pitchFamily="34" charset="0"/>
                <a:ea typeface="+mj-ea"/>
                <a:cs typeface="+mj-cs"/>
              </a:rPr>
              <a:t>2 Timothy 3:17</a:t>
            </a:r>
          </a:p>
          <a:p>
            <a:pPr marL="0" indent="0" algn="just">
              <a:buNone/>
            </a:pPr>
            <a:r>
              <a:rPr lang="en-US" sz="4400" dirty="0">
                <a:latin typeface="Calibri" panose="020F0502020204030204" pitchFamily="34" charset="0"/>
              </a:rPr>
              <a:t>“so that the man of God may be adequate, equipped for </a:t>
            </a:r>
            <a:r>
              <a:rPr lang="en-US" sz="4400" b="1" u="sng" dirty="0">
                <a:solidFill>
                  <a:srgbClr val="FFFFCC"/>
                </a:solidFill>
                <a:latin typeface="Calibri" panose="020F0502020204030204" pitchFamily="34" charset="0"/>
              </a:rPr>
              <a:t>every</a:t>
            </a:r>
            <a:r>
              <a:rPr lang="en-US" sz="4400" dirty="0">
                <a:latin typeface="Calibri" panose="020F0502020204030204" pitchFamily="34" charset="0"/>
              </a:rPr>
              <a:t> good work.”</a:t>
            </a:r>
          </a:p>
        </p:txBody>
      </p:sp>
    </p:spTree>
    <p:extLst>
      <p:ext uri="{BB962C8B-B14F-4D97-AF65-F5344CB8AC3E}">
        <p14:creationId xmlns:p14="http://schemas.microsoft.com/office/powerpoint/2010/main" val="175921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152400"/>
            <a:ext cx="8791575" cy="4724370"/>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b="1" dirty="0">
                <a:solidFill>
                  <a:schemeClr val="tx2"/>
                </a:solidFill>
                <a:latin typeface="Calibri" panose="020F0502020204030204" pitchFamily="34" charset="0"/>
                <a:ea typeface="+mj-ea"/>
                <a:cs typeface="+mj-cs"/>
              </a:rPr>
              <a:t>2 Peter 1:3-4</a:t>
            </a:r>
            <a:endParaRPr lang="en-US" sz="3200" b="1" dirty="0">
              <a:solidFill>
                <a:schemeClr val="tx2"/>
              </a:solidFill>
              <a:latin typeface="Calibri" panose="020F0502020204030204" pitchFamily="34" charset="0"/>
              <a:ea typeface="+mj-ea"/>
              <a:cs typeface="+mj-cs"/>
            </a:endParaRPr>
          </a:p>
          <a:p>
            <a:pPr algn="just"/>
            <a:r>
              <a:rPr lang="en-US" sz="3200" dirty="0">
                <a:latin typeface="Calibri" panose="020F0502020204030204" pitchFamily="34" charset="0"/>
              </a:rPr>
              <a:t>Seeing that His divine power has granted to us </a:t>
            </a:r>
            <a:r>
              <a:rPr lang="en-US" sz="3200" b="1" u="sng" dirty="0">
                <a:solidFill>
                  <a:srgbClr val="FFFFCC"/>
                </a:solidFill>
                <a:latin typeface="Calibri" panose="020F0502020204030204" pitchFamily="34" charset="0"/>
              </a:rPr>
              <a:t>everything</a:t>
            </a:r>
            <a:r>
              <a:rPr lang="en-US" sz="3200" dirty="0">
                <a:latin typeface="Calibri" panose="020F0502020204030204" pitchFamily="34" charset="0"/>
              </a:rPr>
              <a:t> pertaining to life and godliness, through the true knowledge of Him who called us by His own glory and excellence. For by these He has granted to us His precious and magnificent </a:t>
            </a:r>
            <a:r>
              <a:rPr lang="en-US" sz="3200" b="1" u="sng" dirty="0">
                <a:solidFill>
                  <a:srgbClr val="FFFFCC"/>
                </a:solidFill>
                <a:latin typeface="Calibri" panose="020F0502020204030204" pitchFamily="34" charset="0"/>
              </a:rPr>
              <a:t>promises</a:t>
            </a:r>
            <a:r>
              <a:rPr lang="en-US" sz="3200" dirty="0">
                <a:latin typeface="Calibri" panose="020F0502020204030204" pitchFamily="34" charset="0"/>
              </a:rPr>
              <a:t>, so that by them you may become partakers of </a:t>
            </a:r>
            <a:r>
              <a:rPr lang="en-US" sz="3200" i="1" dirty="0">
                <a:latin typeface="Calibri" panose="020F0502020204030204" pitchFamily="34" charset="0"/>
              </a:rPr>
              <a:t>the</a:t>
            </a:r>
            <a:r>
              <a:rPr lang="en-US" sz="3200" dirty="0">
                <a:latin typeface="Calibri" panose="020F0502020204030204" pitchFamily="34" charset="0"/>
              </a:rPr>
              <a:t> divine nature, having escaped the corruption that is in the world by lust.</a:t>
            </a:r>
          </a:p>
        </p:txBody>
      </p:sp>
    </p:spTree>
    <p:extLst>
      <p:ext uri="{BB962C8B-B14F-4D97-AF65-F5344CB8AC3E}">
        <p14:creationId xmlns:p14="http://schemas.microsoft.com/office/powerpoint/2010/main" val="250236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b="1" u="sng" dirty="0">
                <a:solidFill>
                  <a:schemeClr val="bg2"/>
                </a:solidFill>
                <a:effectLst/>
                <a:latin typeface="Calibri" pitchFamily="34" charset="0"/>
                <a:cs typeface="Calibri" pitchFamily="34" charset="0"/>
              </a:rPr>
              <a:t>Not a perfection/kingdom issue (Isa. 2:2-3)</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179271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9237</TotalTime>
  <Words>2298</Words>
  <Application>Microsoft Office PowerPoint</Application>
  <PresentationFormat>On-screen Show (4:3)</PresentationFormat>
  <Paragraphs>267</Paragraphs>
  <Slides>41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Times New Roman</vt:lpstr>
      <vt:lpstr>Wingdings</vt:lpstr>
      <vt:lpstr>Azure</vt:lpstr>
      <vt:lpstr>THE BIBLE AND VOTING</vt:lpstr>
      <vt:lpstr>PowerPoint Presentation</vt:lpstr>
      <vt:lpstr>PowerPoint Presentation</vt:lpstr>
      <vt:lpstr>Benjamin Franklin</vt:lpstr>
      <vt:lpstr>PowerPoint Presentation</vt:lpstr>
      <vt:lpstr>PowerPoint Presentation</vt:lpstr>
      <vt:lpstr>PowerPoint Presentation</vt:lpstr>
      <vt:lpstr>PowerPoint Presentation</vt:lpstr>
      <vt:lpstr>The Bible and Voting</vt:lpstr>
      <vt:lpstr>The Bible and Voting</vt:lpstr>
      <vt:lpstr>PowerPoint Presentation</vt:lpstr>
      <vt:lpstr>PowerPoint Presentation</vt:lpstr>
      <vt:lpstr>John Adams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Earth has a Fever</vt:lpstr>
      <vt:lpstr>PowerPoint Presentation</vt:lpstr>
      <vt:lpstr>Gaia Hypothesis</vt:lpstr>
      <vt:lpstr>Gaia Hypothesis</vt:lpstr>
      <vt:lpstr>Gaia Hypothesis</vt:lpstr>
      <vt:lpstr>PowerPoint Presentation</vt:lpstr>
      <vt:lpstr>Gaia Hypothesis</vt:lpstr>
      <vt:lpstr>Management by Crisis</vt:lpstr>
      <vt:lpstr>PowerPoint Presentation</vt:lpstr>
      <vt:lpstr>UN Globalism Conferences</vt:lpstr>
      <vt:lpstr>UN Globalism Conferences</vt:lpstr>
      <vt:lpstr>Conclusion: The Bible and Voting – Part 1</vt:lpstr>
      <vt:lpstr>The Bible and Voting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Dr. Jim McGowan</cp:lastModifiedBy>
  <cp:revision>995</cp:revision>
  <cp:lastPrinted>2011-06-25T18:12:52Z</cp:lastPrinted>
  <dcterms:created xsi:type="dcterms:W3CDTF">2009-03-17T12:21:13Z</dcterms:created>
  <dcterms:modified xsi:type="dcterms:W3CDTF">2016-07-05T14:07:15Z</dcterms:modified>
</cp:coreProperties>
</file>