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handoutMasterIdLst>
    <p:handoutMasterId r:id="rId64"/>
  </p:handoutMasterIdLst>
  <p:sldIdLst>
    <p:sldId id="500" r:id="rId2"/>
    <p:sldId id="357" r:id="rId3"/>
    <p:sldId id="502" r:id="rId4"/>
    <p:sldId id="682" r:id="rId5"/>
    <p:sldId id="686" r:id="rId6"/>
    <p:sldId id="684" r:id="rId7"/>
    <p:sldId id="705" r:id="rId8"/>
    <p:sldId id="645" r:id="rId9"/>
    <p:sldId id="646" r:id="rId10"/>
    <p:sldId id="706" r:id="rId11"/>
    <p:sldId id="707" r:id="rId12"/>
    <p:sldId id="708" r:id="rId13"/>
    <p:sldId id="778" r:id="rId14"/>
    <p:sldId id="681" r:id="rId15"/>
    <p:sldId id="725" r:id="rId16"/>
    <p:sldId id="709" r:id="rId17"/>
    <p:sldId id="779" r:id="rId18"/>
    <p:sldId id="710" r:id="rId19"/>
    <p:sldId id="781" r:id="rId20"/>
    <p:sldId id="782" r:id="rId21"/>
    <p:sldId id="780" r:id="rId22"/>
    <p:sldId id="712" r:id="rId23"/>
    <p:sldId id="713" r:id="rId24"/>
    <p:sldId id="714" r:id="rId25"/>
    <p:sldId id="749" r:id="rId26"/>
    <p:sldId id="715" r:id="rId27"/>
    <p:sldId id="750" r:id="rId28"/>
    <p:sldId id="716" r:id="rId29"/>
    <p:sldId id="751" r:id="rId30"/>
    <p:sldId id="754" r:id="rId31"/>
    <p:sldId id="717" r:id="rId32"/>
    <p:sldId id="755" r:id="rId33"/>
    <p:sldId id="756" r:id="rId34"/>
    <p:sldId id="758" r:id="rId35"/>
    <p:sldId id="757" r:id="rId36"/>
    <p:sldId id="759" r:id="rId37"/>
    <p:sldId id="760" r:id="rId38"/>
    <p:sldId id="718" r:id="rId39"/>
    <p:sldId id="761" r:id="rId40"/>
    <p:sldId id="783" r:id="rId41"/>
    <p:sldId id="784" r:id="rId42"/>
    <p:sldId id="785" r:id="rId43"/>
    <p:sldId id="767" r:id="rId44"/>
    <p:sldId id="786" r:id="rId45"/>
    <p:sldId id="762" r:id="rId46"/>
    <p:sldId id="719" r:id="rId47"/>
    <p:sldId id="769" r:id="rId48"/>
    <p:sldId id="768" r:id="rId49"/>
    <p:sldId id="720" r:id="rId50"/>
    <p:sldId id="770" r:id="rId51"/>
    <p:sldId id="771" r:id="rId52"/>
    <p:sldId id="772" r:id="rId53"/>
    <p:sldId id="776" r:id="rId54"/>
    <p:sldId id="788" r:id="rId55"/>
    <p:sldId id="787" r:id="rId56"/>
    <p:sldId id="773" r:id="rId57"/>
    <p:sldId id="774" r:id="rId58"/>
    <p:sldId id="789" r:id="rId59"/>
    <p:sldId id="661" r:id="rId60"/>
    <p:sldId id="722" r:id="rId61"/>
    <p:sldId id="723" r:id="rId6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99FF"/>
    <a:srgbClr val="66FF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309" autoAdjust="0"/>
  </p:normalViewPr>
  <p:slideViewPr>
    <p:cSldViewPr snapToGrid="0">
      <p:cViewPr varScale="1">
        <p:scale>
          <a:sx n="102" d="100"/>
          <a:sy n="102" d="100"/>
        </p:scale>
        <p:origin x="178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r>
              <a:rPr lang="en-US"/>
              <a:t>Dr. Andy Woods - Soteriology</a:t>
            </a:r>
          </a:p>
        </p:txBody>
      </p:sp>
      <p:sp>
        <p:nvSpPr>
          <p:cNvPr id="3" name="Date Placeholder 2"/>
          <p:cNvSpPr>
            <a:spLocks noGrp="1"/>
          </p:cNvSpPr>
          <p:nvPr>
            <p:ph type="dt" sz="quarter" idx="1"/>
          </p:nvPr>
        </p:nvSpPr>
        <p:spPr>
          <a:xfrm>
            <a:off x="4143587" y="0"/>
            <a:ext cx="3169920" cy="481727"/>
          </a:xfrm>
          <a:prstGeom prst="rect">
            <a:avLst/>
          </a:prstGeom>
        </p:spPr>
        <p:txBody>
          <a:bodyPr vert="horz" lIns="96653" tIns="48327" rIns="96653" bIns="48327" rtlCol="0"/>
          <a:lstStyle>
            <a:lvl1pPr algn="r">
              <a:defRPr sz="1200"/>
            </a:lvl1pPr>
          </a:lstStyle>
          <a:p>
            <a:fld id="{E78D141F-99F3-4835-A0AF-B05F77794DD5}" type="datetimeFigureOut">
              <a:rPr lang="en-US" smtClean="0"/>
              <a:pPr/>
              <a:t>7/6/2016</a:t>
            </a:fld>
            <a:endParaRPr lang="en-US"/>
          </a:p>
        </p:txBody>
      </p:sp>
      <p:sp>
        <p:nvSpPr>
          <p:cNvPr id="4" name="Footer Placeholder 3"/>
          <p:cNvSpPr>
            <a:spLocks noGrp="1"/>
          </p:cNvSpPr>
          <p:nvPr>
            <p:ph type="ftr" sz="quarter" idx="2"/>
          </p:nvPr>
        </p:nvSpPr>
        <p:spPr>
          <a:xfrm>
            <a:off x="0" y="9119475"/>
            <a:ext cx="3169920" cy="481726"/>
          </a:xfrm>
          <a:prstGeom prst="rect">
            <a:avLst/>
          </a:prstGeom>
        </p:spPr>
        <p:txBody>
          <a:bodyPr vert="horz" lIns="96653" tIns="48327" rIns="96653" bIns="48327" rtlCol="0" anchor="b"/>
          <a:lstStyle>
            <a:lvl1pPr algn="l">
              <a:defRPr sz="1200"/>
            </a:lvl1pPr>
          </a:lstStyle>
          <a:p>
            <a:r>
              <a:rPr lang="en-US"/>
              <a:t>Sugar Land Bible Church</a:t>
            </a:r>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200"/>
            </a:lvl1pPr>
          </a:lstStyle>
          <a:p>
            <a:fld id="{F4AC4ED8-28FA-4E09-BFBE-27FC893FBB83}" type="slidenum">
              <a:rPr lang="en-US" smtClean="0"/>
              <a:pPr/>
              <a:t>‹#›</a:t>
            </a:fld>
            <a:endParaRPr lang="en-US"/>
          </a:p>
        </p:txBody>
      </p:sp>
    </p:spTree>
    <p:extLst>
      <p:ext uri="{BB962C8B-B14F-4D97-AF65-F5344CB8AC3E}">
        <p14:creationId xmlns:p14="http://schemas.microsoft.com/office/powerpoint/2010/main" val="367782652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r>
              <a:rPr lang="en-US"/>
              <a:t>Dr. Andy Woods - Soteriology</a:t>
            </a:r>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890A1E49-7911-446F-8B3D-BE0176067052}" type="datetimeFigureOut">
              <a:rPr lang="en-US" smtClean="0"/>
              <a:pPr/>
              <a:t>7/6/2016</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r>
              <a:rPr lang="en-US"/>
              <a:t>Sugar Land Bible Church</a:t>
            </a:r>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685F063A-EE40-4242-B79D-A02668FB9303}" type="slidenum">
              <a:rPr lang="en-US" smtClean="0"/>
              <a:pPr/>
              <a:t>‹#›</a:t>
            </a:fld>
            <a:endParaRPr lang="en-US"/>
          </a:p>
        </p:txBody>
      </p:sp>
    </p:spTree>
    <p:extLst>
      <p:ext uri="{BB962C8B-B14F-4D97-AF65-F5344CB8AC3E}">
        <p14:creationId xmlns:p14="http://schemas.microsoft.com/office/powerpoint/2010/main" val="906326497"/>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1497013" y="1200150"/>
            <a:ext cx="4321175" cy="3240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00176" indent="-307760">
              <a:defRPr>
                <a:solidFill>
                  <a:schemeClr val="tx1"/>
                </a:solidFill>
                <a:latin typeface="Arial" panose="020B0604020202020204" pitchFamily="34" charset="0"/>
                <a:cs typeface="Arial" panose="020B0604020202020204" pitchFamily="34" charset="0"/>
              </a:defRPr>
            </a:lvl2pPr>
            <a:lvl3pPr marL="1231042" indent="-246208">
              <a:defRPr>
                <a:solidFill>
                  <a:schemeClr val="tx1"/>
                </a:solidFill>
                <a:latin typeface="Arial" panose="020B0604020202020204" pitchFamily="34" charset="0"/>
                <a:cs typeface="Arial" panose="020B0604020202020204" pitchFamily="34" charset="0"/>
              </a:defRPr>
            </a:lvl3pPr>
            <a:lvl4pPr marL="1723458" indent="-246208">
              <a:defRPr>
                <a:solidFill>
                  <a:schemeClr val="tx1"/>
                </a:solidFill>
                <a:latin typeface="Arial" panose="020B0604020202020204" pitchFamily="34" charset="0"/>
                <a:cs typeface="Arial" panose="020B0604020202020204" pitchFamily="34" charset="0"/>
              </a:defRPr>
            </a:lvl4pPr>
            <a:lvl5pPr marL="2215876" indent="-246208">
              <a:defRPr>
                <a:solidFill>
                  <a:schemeClr val="tx1"/>
                </a:solidFill>
                <a:latin typeface="Arial" panose="020B0604020202020204" pitchFamily="34" charset="0"/>
                <a:cs typeface="Arial" panose="020B0604020202020204" pitchFamily="34" charset="0"/>
              </a:defRPr>
            </a:lvl5pPr>
            <a:lvl6pPr marL="2708293" indent="-2462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709" indent="-2462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93126" indent="-2462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85543" indent="-2462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529">
              <a:defRPr/>
            </a:pPr>
            <a:fld id="{6EFDF370-5B17-48A8-9185-C4FE029F2F51}" type="slidenum">
              <a:rPr lang="en-US" altLang="en-US" sz="1900" kern="0">
                <a:latin typeface="Calibri" panose="020F0502020204030204" pitchFamily="34" charset="0"/>
              </a:rPr>
              <a:pPr defTabSz="966529">
                <a:defRPr/>
              </a:pPr>
              <a:t>1</a:t>
            </a:fld>
            <a:endParaRPr lang="en-US" altLang="en-US" sz="1900" kern="0" dirty="0">
              <a:latin typeface="Calibri" panose="020F0502020204030204" pitchFamily="34" charset="0"/>
            </a:endParaRPr>
          </a:p>
        </p:txBody>
      </p:sp>
      <p:sp>
        <p:nvSpPr>
          <p:cNvPr id="2" name="Footer Placeholder 1"/>
          <p:cNvSpPr>
            <a:spLocks noGrp="1"/>
          </p:cNvSpPr>
          <p:nvPr>
            <p:ph type="ftr" sz="quarter" idx="10"/>
          </p:nvPr>
        </p:nvSpPr>
        <p:spPr/>
        <p:txBody>
          <a:bodyPr/>
          <a:lstStyle/>
          <a:p>
            <a:pPr defTabSz="966529">
              <a:defRPr/>
            </a:pPr>
            <a:r>
              <a:rPr lang="en-US" sz="1900" kern="0" dirty="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966529">
              <a:defRPr/>
            </a:pPr>
            <a:r>
              <a:rPr lang="en-US" sz="1900" kern="0" dirty="0">
                <a:solidFill>
                  <a:sysClr val="windowText" lastClr="000000"/>
                </a:solidFill>
              </a:rPr>
              <a:t>Dr. Andy Woods - Soteriology</a:t>
            </a:r>
          </a:p>
        </p:txBody>
      </p:sp>
    </p:spTree>
    <p:extLst>
      <p:ext uri="{BB962C8B-B14F-4D97-AF65-F5344CB8AC3E}">
        <p14:creationId xmlns:p14="http://schemas.microsoft.com/office/powerpoint/2010/main" val="1872749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E5424-D4B9-4AFD-9B49-AB165923F980}" type="slidenum">
              <a:rPr lang="en-US" altLang="en-US" smtClean="0"/>
              <a:pPr/>
              <a:t>52</a:t>
            </a:fld>
            <a:endParaRPr lang="en-US" altLang="en-US"/>
          </a:p>
        </p:txBody>
      </p:sp>
    </p:spTree>
    <p:extLst>
      <p:ext uri="{BB962C8B-B14F-4D97-AF65-F5344CB8AC3E}">
        <p14:creationId xmlns:p14="http://schemas.microsoft.com/office/powerpoint/2010/main" val="3069164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p:spPr>
      </p:sp>
      <p:sp>
        <p:nvSpPr>
          <p:cNvPr id="243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43716" name="Slide Number Placeholder 3"/>
          <p:cNvSpPr>
            <a:spLocks noGrp="1"/>
          </p:cNvSpPr>
          <p:nvPr>
            <p:ph type="sldNum" sz="quarter" idx="5"/>
          </p:nvPr>
        </p:nvSpPr>
        <p:spPr bwMode="auto">
          <a:noFill/>
          <a:ln>
            <a:miter lim="800000"/>
            <a:headEnd/>
            <a:tailEnd/>
          </a:ln>
        </p:spPr>
        <p:txBody>
          <a:bodyPr/>
          <a:lstStyle/>
          <a:p>
            <a:fld id="{66BF6FB9-118F-4E3B-9F48-D45338C591BB}" type="slidenum">
              <a:rPr lang="en-US" altLang="en-US" smtClean="0">
                <a:cs typeface="Arial" charset="0"/>
              </a:rPr>
              <a:pPr/>
              <a:t>61</a:t>
            </a:fld>
            <a:endParaRPr lang="en-US" altLang="en-US">
              <a:cs typeface="Arial" charset="0"/>
            </a:endParaRPr>
          </a:p>
        </p:txBody>
      </p:sp>
    </p:spTree>
    <p:extLst>
      <p:ext uri="{BB962C8B-B14F-4D97-AF65-F5344CB8AC3E}">
        <p14:creationId xmlns:p14="http://schemas.microsoft.com/office/powerpoint/2010/main" val="3113190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p:spPr>
      </p:sp>
      <p:sp>
        <p:nvSpPr>
          <p:cNvPr id="243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43716" name="Slide Number Placeholder 3"/>
          <p:cNvSpPr>
            <a:spLocks noGrp="1"/>
          </p:cNvSpPr>
          <p:nvPr>
            <p:ph type="sldNum" sz="quarter" idx="5"/>
          </p:nvPr>
        </p:nvSpPr>
        <p:spPr bwMode="auto">
          <a:noFill/>
          <a:ln>
            <a:miter lim="800000"/>
            <a:headEnd/>
            <a:tailEnd/>
          </a:ln>
        </p:spPr>
        <p:txBody>
          <a:bodyPr/>
          <a:lstStyle/>
          <a:p>
            <a:fld id="{66BF6FB9-118F-4E3B-9F48-D45338C591BB}" type="slidenum">
              <a:rPr lang="en-US" altLang="en-US" smtClean="0">
                <a:cs typeface="Arial" charset="0"/>
              </a:rPr>
              <a:pPr/>
              <a:t>9</a:t>
            </a:fld>
            <a:endParaRPr lang="en-US" alt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p:spPr>
      </p:sp>
      <p:sp>
        <p:nvSpPr>
          <p:cNvPr id="243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43716" name="Slide Number Placeholder 3"/>
          <p:cNvSpPr>
            <a:spLocks noGrp="1"/>
          </p:cNvSpPr>
          <p:nvPr>
            <p:ph type="sldNum" sz="quarter" idx="5"/>
          </p:nvPr>
        </p:nvSpPr>
        <p:spPr bwMode="auto">
          <a:noFill/>
          <a:ln>
            <a:miter lim="800000"/>
            <a:headEnd/>
            <a:tailEnd/>
          </a:ln>
        </p:spPr>
        <p:txBody>
          <a:bodyPr/>
          <a:lstStyle/>
          <a:p>
            <a:fld id="{66BF6FB9-118F-4E3B-9F48-D45338C591BB}" type="slidenum">
              <a:rPr lang="en-US" altLang="en-US" smtClean="0">
                <a:cs typeface="Arial" charset="0"/>
              </a:rPr>
              <a:pPr/>
              <a:t>26</a:t>
            </a:fld>
            <a:endParaRPr lang="en-US" altLang="en-US">
              <a:cs typeface="Arial" charset="0"/>
            </a:endParaRPr>
          </a:p>
        </p:txBody>
      </p:sp>
    </p:spTree>
    <p:extLst>
      <p:ext uri="{BB962C8B-B14F-4D97-AF65-F5344CB8AC3E}">
        <p14:creationId xmlns:p14="http://schemas.microsoft.com/office/powerpoint/2010/main" val="526302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p:spPr>
      </p:sp>
      <p:sp>
        <p:nvSpPr>
          <p:cNvPr id="243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43716" name="Slide Number Placeholder 3"/>
          <p:cNvSpPr>
            <a:spLocks noGrp="1"/>
          </p:cNvSpPr>
          <p:nvPr>
            <p:ph type="sldNum" sz="quarter" idx="5"/>
          </p:nvPr>
        </p:nvSpPr>
        <p:spPr bwMode="auto">
          <a:noFill/>
          <a:ln>
            <a:miter lim="800000"/>
            <a:headEnd/>
            <a:tailEnd/>
          </a:ln>
        </p:spPr>
        <p:txBody>
          <a:bodyPr/>
          <a:lstStyle/>
          <a:p>
            <a:fld id="{66BF6FB9-118F-4E3B-9F48-D45338C591BB}" type="slidenum">
              <a:rPr lang="en-US" altLang="en-US" smtClean="0">
                <a:cs typeface="Arial" charset="0"/>
              </a:rPr>
              <a:pPr/>
              <a:t>28</a:t>
            </a:fld>
            <a:endParaRPr lang="en-US" altLang="en-US">
              <a:cs typeface="Arial" charset="0"/>
            </a:endParaRPr>
          </a:p>
        </p:txBody>
      </p:sp>
    </p:spTree>
    <p:extLst>
      <p:ext uri="{BB962C8B-B14F-4D97-AF65-F5344CB8AC3E}">
        <p14:creationId xmlns:p14="http://schemas.microsoft.com/office/powerpoint/2010/main" val="1805453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p:spPr>
      </p:sp>
      <p:sp>
        <p:nvSpPr>
          <p:cNvPr id="243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43716" name="Slide Number Placeholder 3"/>
          <p:cNvSpPr>
            <a:spLocks noGrp="1"/>
          </p:cNvSpPr>
          <p:nvPr>
            <p:ph type="sldNum" sz="quarter" idx="5"/>
          </p:nvPr>
        </p:nvSpPr>
        <p:spPr bwMode="auto">
          <a:noFill/>
          <a:ln>
            <a:miter lim="800000"/>
            <a:headEnd/>
            <a:tailEnd/>
          </a:ln>
        </p:spPr>
        <p:txBody>
          <a:bodyPr/>
          <a:lstStyle/>
          <a:p>
            <a:fld id="{66BF6FB9-118F-4E3B-9F48-D45338C591BB}" type="slidenum">
              <a:rPr lang="en-US" altLang="en-US" smtClean="0">
                <a:cs typeface="Arial" charset="0"/>
              </a:rPr>
              <a:pPr/>
              <a:t>31</a:t>
            </a:fld>
            <a:endParaRPr lang="en-US" altLang="en-US">
              <a:cs typeface="Arial" charset="0"/>
            </a:endParaRPr>
          </a:p>
        </p:txBody>
      </p:sp>
    </p:spTree>
    <p:extLst>
      <p:ext uri="{BB962C8B-B14F-4D97-AF65-F5344CB8AC3E}">
        <p14:creationId xmlns:p14="http://schemas.microsoft.com/office/powerpoint/2010/main" val="522348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p:spPr>
      </p:sp>
      <p:sp>
        <p:nvSpPr>
          <p:cNvPr id="243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43716" name="Slide Number Placeholder 3"/>
          <p:cNvSpPr>
            <a:spLocks noGrp="1"/>
          </p:cNvSpPr>
          <p:nvPr>
            <p:ph type="sldNum" sz="quarter" idx="5"/>
          </p:nvPr>
        </p:nvSpPr>
        <p:spPr bwMode="auto">
          <a:noFill/>
          <a:ln>
            <a:miter lim="800000"/>
            <a:headEnd/>
            <a:tailEnd/>
          </a:ln>
        </p:spPr>
        <p:txBody>
          <a:bodyPr/>
          <a:lstStyle/>
          <a:p>
            <a:fld id="{66BF6FB9-118F-4E3B-9F48-D45338C591BB}" type="slidenum">
              <a:rPr lang="en-US" altLang="en-US" smtClean="0">
                <a:cs typeface="Arial" charset="0"/>
              </a:rPr>
              <a:pPr/>
              <a:t>38</a:t>
            </a:fld>
            <a:endParaRPr lang="en-US" altLang="en-US">
              <a:cs typeface="Arial" charset="0"/>
            </a:endParaRPr>
          </a:p>
        </p:txBody>
      </p:sp>
    </p:spTree>
    <p:extLst>
      <p:ext uri="{BB962C8B-B14F-4D97-AF65-F5344CB8AC3E}">
        <p14:creationId xmlns:p14="http://schemas.microsoft.com/office/powerpoint/2010/main" val="1216271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p:spPr>
      </p:sp>
      <p:sp>
        <p:nvSpPr>
          <p:cNvPr id="243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43716" name="Slide Number Placeholder 3"/>
          <p:cNvSpPr>
            <a:spLocks noGrp="1"/>
          </p:cNvSpPr>
          <p:nvPr>
            <p:ph type="sldNum" sz="quarter" idx="5"/>
          </p:nvPr>
        </p:nvSpPr>
        <p:spPr bwMode="auto">
          <a:noFill/>
          <a:ln>
            <a:miter lim="800000"/>
            <a:headEnd/>
            <a:tailEnd/>
          </a:ln>
        </p:spPr>
        <p:txBody>
          <a:bodyPr/>
          <a:lstStyle/>
          <a:p>
            <a:fld id="{66BF6FB9-118F-4E3B-9F48-D45338C591BB}" type="slidenum">
              <a:rPr lang="en-US" altLang="en-US" smtClean="0">
                <a:cs typeface="Arial" charset="0"/>
              </a:rPr>
              <a:pPr/>
              <a:t>46</a:t>
            </a:fld>
            <a:endParaRPr lang="en-US" altLang="en-US">
              <a:cs typeface="Arial" charset="0"/>
            </a:endParaRPr>
          </a:p>
        </p:txBody>
      </p:sp>
    </p:spTree>
    <p:extLst>
      <p:ext uri="{BB962C8B-B14F-4D97-AF65-F5344CB8AC3E}">
        <p14:creationId xmlns:p14="http://schemas.microsoft.com/office/powerpoint/2010/main" val="3439791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p:spPr>
      </p:sp>
      <p:sp>
        <p:nvSpPr>
          <p:cNvPr id="243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43716" name="Slide Number Placeholder 3"/>
          <p:cNvSpPr>
            <a:spLocks noGrp="1"/>
          </p:cNvSpPr>
          <p:nvPr>
            <p:ph type="sldNum" sz="quarter" idx="5"/>
          </p:nvPr>
        </p:nvSpPr>
        <p:spPr bwMode="auto">
          <a:noFill/>
          <a:ln>
            <a:miter lim="800000"/>
            <a:headEnd/>
            <a:tailEnd/>
          </a:ln>
        </p:spPr>
        <p:txBody>
          <a:bodyPr/>
          <a:lstStyle/>
          <a:p>
            <a:fld id="{66BF6FB9-118F-4E3B-9F48-D45338C591BB}" type="slidenum">
              <a:rPr lang="en-US" altLang="en-US" smtClean="0">
                <a:cs typeface="Arial" charset="0"/>
              </a:rPr>
              <a:pPr/>
              <a:t>49</a:t>
            </a:fld>
            <a:endParaRPr lang="en-US" altLang="en-US">
              <a:cs typeface="Arial" charset="0"/>
            </a:endParaRPr>
          </a:p>
        </p:txBody>
      </p:sp>
    </p:spTree>
    <p:extLst>
      <p:ext uri="{BB962C8B-B14F-4D97-AF65-F5344CB8AC3E}">
        <p14:creationId xmlns:p14="http://schemas.microsoft.com/office/powerpoint/2010/main" val="3244921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Ray Steadman – “1</a:t>
            </a:r>
            <a:r>
              <a:rPr lang="en-US" baseline="30000" dirty="0"/>
              <a:t>st</a:t>
            </a:r>
            <a:r>
              <a:rPr lang="en-US" dirty="0"/>
              <a:t> Californians”</a:t>
            </a:r>
          </a:p>
          <a:p>
            <a:endParaRPr lang="en-US" dirty="0"/>
          </a:p>
          <a:p>
            <a:r>
              <a:rPr lang="en-US" dirty="0"/>
              <a:t>Unbelievers vs Categories of Believers</a:t>
            </a:r>
          </a:p>
          <a:p>
            <a:endParaRPr lang="en-US" dirty="0"/>
          </a:p>
          <a:p>
            <a:r>
              <a:rPr lang="en-US" dirty="0"/>
              <a:t>Unbelievers</a:t>
            </a:r>
            <a:r>
              <a:rPr lang="en-US" baseline="0" dirty="0"/>
              <a:t> – </a:t>
            </a:r>
            <a:r>
              <a:rPr lang="el-GR" sz="1300" b="1" dirty="0"/>
              <a:t>ψυχικός </a:t>
            </a:r>
            <a:r>
              <a:rPr lang="en-US" sz="1300" b="1" dirty="0" err="1"/>
              <a:t>psuchikós</a:t>
            </a:r>
            <a:r>
              <a:rPr lang="en-US" baseline="0" dirty="0"/>
              <a:t>; </a:t>
            </a:r>
            <a:r>
              <a:rPr lang="en-US" sz="1300" dirty="0"/>
              <a:t>Natural, pertaining to the natural as distinguished from the spiritual</a:t>
            </a:r>
            <a:endParaRPr lang="en-US" baseline="0" dirty="0"/>
          </a:p>
          <a:p>
            <a:r>
              <a:rPr lang="en-US" baseline="0" dirty="0"/>
              <a:t>Spiritual Believers – </a:t>
            </a:r>
            <a:r>
              <a:rPr lang="el-GR" b="1" baseline="0" dirty="0"/>
              <a:t>πνευματικός </a:t>
            </a:r>
            <a:r>
              <a:rPr lang="en-US" b="1" baseline="0" dirty="0" err="1"/>
              <a:t>pneumatikós</a:t>
            </a:r>
            <a:r>
              <a:rPr lang="en-US" baseline="0" dirty="0"/>
              <a:t>; of persons who are spiritual, enlightened by the Holy Spirit </a:t>
            </a:r>
          </a:p>
          <a:p>
            <a:r>
              <a:rPr lang="en-US" baseline="0" dirty="0"/>
              <a:t>Infant Believers – </a:t>
            </a:r>
            <a:r>
              <a:rPr lang="el-GR" sz="1300" b="1" dirty="0"/>
              <a:t>σάρκινος</a:t>
            </a:r>
            <a:r>
              <a:rPr lang="en-US" sz="1300" b="1" dirty="0"/>
              <a:t> </a:t>
            </a:r>
            <a:r>
              <a:rPr lang="en-US" sz="1300" b="1" i="1" dirty="0" err="1"/>
              <a:t>sárkinos</a:t>
            </a:r>
            <a:r>
              <a:rPr lang="en-US" sz="1300" b="1" i="1" dirty="0"/>
              <a:t>; </a:t>
            </a:r>
            <a:r>
              <a:rPr lang="en-US" sz="1300" i="1" dirty="0"/>
              <a:t>with propensities of the flesh unto sin; </a:t>
            </a:r>
            <a:r>
              <a:rPr lang="el-GR" sz="1300" b="1" i="1" dirty="0"/>
              <a:t>νήπιος </a:t>
            </a:r>
            <a:r>
              <a:rPr lang="en-US" sz="1300" b="1" i="1" dirty="0" err="1"/>
              <a:t>nḗpios</a:t>
            </a:r>
            <a:r>
              <a:rPr lang="en-US" sz="1300" b="1" i="1" dirty="0"/>
              <a:t>; </a:t>
            </a:r>
            <a:r>
              <a:rPr lang="en-US" sz="1300" dirty="0"/>
              <a:t>an infant, child, baby without any definite limitation of age. (This relates to immaturity and lack of instruction)</a:t>
            </a:r>
            <a:endParaRPr lang="en-US" sz="1300" b="1" i="1" dirty="0"/>
          </a:p>
          <a:p>
            <a:r>
              <a:rPr lang="en-US" dirty="0"/>
              <a:t>Carnal Believers</a:t>
            </a:r>
            <a:r>
              <a:rPr lang="en-US" baseline="0" dirty="0"/>
              <a:t> – </a:t>
            </a:r>
            <a:r>
              <a:rPr lang="el-GR" sz="1300" b="1" dirty="0"/>
              <a:t>σαρκικός</a:t>
            </a:r>
            <a:r>
              <a:rPr lang="en-US" sz="1300" b="1" dirty="0"/>
              <a:t> </a:t>
            </a:r>
            <a:r>
              <a:rPr lang="en-US" sz="1300" b="1" i="1" dirty="0" err="1"/>
              <a:t>sarkikós</a:t>
            </a:r>
            <a:r>
              <a:rPr lang="en-US" sz="1300" b="1" i="1" dirty="0"/>
              <a:t>; </a:t>
            </a:r>
            <a:r>
              <a:rPr lang="en-US" sz="1300" i="1" dirty="0"/>
              <a:t>tendency to satisfy the flesh, implying sinfulness, sinful propensity, carnal</a:t>
            </a:r>
            <a:r>
              <a:rPr lang="en-US" sz="1300" dirty="0"/>
              <a:t> (This relates to disobedience and open rebellion)</a:t>
            </a:r>
          </a:p>
          <a:p>
            <a:endParaRPr lang="en-US" sz="1300" i="1" dirty="0"/>
          </a:p>
        </p:txBody>
      </p:sp>
      <p:sp>
        <p:nvSpPr>
          <p:cNvPr id="4" name="Slide Number Placeholder 3"/>
          <p:cNvSpPr>
            <a:spLocks noGrp="1"/>
          </p:cNvSpPr>
          <p:nvPr>
            <p:ph type="sldNum" sz="quarter" idx="10"/>
          </p:nvPr>
        </p:nvSpPr>
        <p:spPr/>
        <p:txBody>
          <a:bodyPr/>
          <a:lstStyle/>
          <a:p>
            <a:fld id="{600E5424-D4B9-4AFD-9B49-AB165923F980}" type="slidenum">
              <a:rPr lang="en-US" altLang="en-US" smtClean="0"/>
              <a:pPr/>
              <a:t>51</a:t>
            </a:fld>
            <a:endParaRPr lang="en-US" altLang="en-US"/>
          </a:p>
        </p:txBody>
      </p:sp>
    </p:spTree>
    <p:extLst>
      <p:ext uri="{BB962C8B-B14F-4D97-AF65-F5344CB8AC3E}">
        <p14:creationId xmlns:p14="http://schemas.microsoft.com/office/powerpoint/2010/main" val="2704848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142792A-E7A1-4290-8036-CC456AECA72A}" type="datetimeFigureOut">
              <a:rPr lang="en-US"/>
              <a:pPr>
                <a:defRPr/>
              </a:pPr>
              <a:t>7/6/2016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C169B7-9F62-44E4-8103-23CFE8D0D643}" type="slidenum">
              <a:rPr lang="en-US" altLang="en-US"/>
              <a:pPr>
                <a:defRPr/>
              </a:pPr>
              <a:t>‹#›</a:t>
            </a:fld>
            <a:endParaRPr lang="en-US" altLang="en-US"/>
          </a:p>
        </p:txBody>
      </p:sp>
    </p:spTree>
    <p:extLst>
      <p:ext uri="{BB962C8B-B14F-4D97-AF65-F5344CB8AC3E}">
        <p14:creationId xmlns:p14="http://schemas.microsoft.com/office/powerpoint/2010/main" val="1974310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B2D715B-B684-43CC-8C64-B61C94215F5D}" type="datetimeFigureOut">
              <a:rPr lang="en-US"/>
              <a:pPr>
                <a:defRPr/>
              </a:pPr>
              <a:t>7/6/2016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08E0B8-9F60-4048-B105-8887EF316161}" type="slidenum">
              <a:rPr lang="en-US" altLang="en-US"/>
              <a:pPr>
                <a:defRPr/>
              </a:pPr>
              <a:t>‹#›</a:t>
            </a:fld>
            <a:endParaRPr lang="en-US" altLang="en-US"/>
          </a:p>
        </p:txBody>
      </p:sp>
    </p:spTree>
    <p:extLst>
      <p:ext uri="{BB962C8B-B14F-4D97-AF65-F5344CB8AC3E}">
        <p14:creationId xmlns:p14="http://schemas.microsoft.com/office/powerpoint/2010/main" val="3941765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6F3003A-0C19-4603-8D13-5739629E01B2}" type="datetimeFigureOut">
              <a:rPr lang="en-US"/>
              <a:pPr>
                <a:defRPr/>
              </a:pPr>
              <a:t>7/6/2016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AE2F54-E34F-4A08-BE02-4C5F51A6F909}" type="slidenum">
              <a:rPr lang="en-US" altLang="en-US"/>
              <a:pPr>
                <a:defRPr/>
              </a:pPr>
              <a:t>‹#›</a:t>
            </a:fld>
            <a:endParaRPr lang="en-US" altLang="en-US"/>
          </a:p>
        </p:txBody>
      </p:sp>
    </p:spTree>
    <p:extLst>
      <p:ext uri="{BB962C8B-B14F-4D97-AF65-F5344CB8AC3E}">
        <p14:creationId xmlns:p14="http://schemas.microsoft.com/office/powerpoint/2010/main" val="2197860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a:solidFill>
                <a:schemeClr val="tx2"/>
              </a:solidFill>
              <a:cs typeface="Arial" panose="020B060402020202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a:cs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3B5AEC43-4A35-43B3-96C8-CC68ED577E9C}" type="slidenum">
              <a:rPr lang="en-US" altLang="en-US"/>
              <a:pPr>
                <a:defRPr/>
              </a:pPr>
              <a:t>‹#›</a:t>
            </a:fld>
            <a:endParaRPr lang="en-US" altLang="en-US"/>
          </a:p>
        </p:txBody>
      </p:sp>
    </p:spTree>
    <p:extLst>
      <p:ext uri="{BB962C8B-B14F-4D97-AF65-F5344CB8AC3E}">
        <p14:creationId xmlns:p14="http://schemas.microsoft.com/office/powerpoint/2010/main" val="1085608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526081A-6350-412E-995A-C22BE8B4AB16}" type="datetimeFigureOut">
              <a:rPr lang="en-US"/>
              <a:pPr>
                <a:defRPr/>
              </a:pPr>
              <a:t>7/6/2016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EF0298-CB8E-4A11-A6BA-6658D4C9F754}" type="slidenum">
              <a:rPr lang="en-US" altLang="en-US"/>
              <a:pPr>
                <a:defRPr/>
              </a:pPr>
              <a:t>‹#›</a:t>
            </a:fld>
            <a:endParaRPr lang="en-US" altLang="en-US"/>
          </a:p>
        </p:txBody>
      </p:sp>
    </p:spTree>
    <p:extLst>
      <p:ext uri="{BB962C8B-B14F-4D97-AF65-F5344CB8AC3E}">
        <p14:creationId xmlns:p14="http://schemas.microsoft.com/office/powerpoint/2010/main" val="179909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9B633DF-0EE4-40FE-B09B-D3484C6EB3DF}" type="datetimeFigureOut">
              <a:rPr lang="en-US"/>
              <a:pPr>
                <a:defRPr/>
              </a:pPr>
              <a:t>7/6/2016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4956F5-5E93-47D1-B1A3-E678194BC9B2}" type="slidenum">
              <a:rPr lang="en-US" altLang="en-US"/>
              <a:pPr>
                <a:defRPr/>
              </a:pPr>
              <a:t>‹#›</a:t>
            </a:fld>
            <a:endParaRPr lang="en-US" altLang="en-US"/>
          </a:p>
        </p:txBody>
      </p:sp>
    </p:spTree>
    <p:extLst>
      <p:ext uri="{BB962C8B-B14F-4D97-AF65-F5344CB8AC3E}">
        <p14:creationId xmlns:p14="http://schemas.microsoft.com/office/powerpoint/2010/main" val="2380057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DCDB46E-A7AB-40D3-9EBB-A3D4156AF76B}" type="datetimeFigureOut">
              <a:rPr lang="en-US"/>
              <a:pPr>
                <a:defRPr/>
              </a:pPr>
              <a:t>7/6/2016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83D037-37CF-4746-B046-7744609F0822}" type="slidenum">
              <a:rPr lang="en-US" altLang="en-US"/>
              <a:pPr>
                <a:defRPr/>
              </a:pPr>
              <a:t>‹#›</a:t>
            </a:fld>
            <a:endParaRPr lang="en-US" altLang="en-US"/>
          </a:p>
        </p:txBody>
      </p:sp>
    </p:spTree>
    <p:extLst>
      <p:ext uri="{BB962C8B-B14F-4D97-AF65-F5344CB8AC3E}">
        <p14:creationId xmlns:p14="http://schemas.microsoft.com/office/powerpoint/2010/main" val="3671643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6624874-5C76-43C3-9F0F-3C2B8A2FD737}" type="datetimeFigureOut">
              <a:rPr lang="en-US"/>
              <a:pPr>
                <a:defRPr/>
              </a:pPr>
              <a:t>7/6/2016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945140A-CB23-4DF5-B380-574465E0B341}" type="slidenum">
              <a:rPr lang="en-US" altLang="en-US"/>
              <a:pPr>
                <a:defRPr/>
              </a:pPr>
              <a:t>‹#›</a:t>
            </a:fld>
            <a:endParaRPr lang="en-US" altLang="en-US"/>
          </a:p>
        </p:txBody>
      </p:sp>
    </p:spTree>
    <p:extLst>
      <p:ext uri="{BB962C8B-B14F-4D97-AF65-F5344CB8AC3E}">
        <p14:creationId xmlns:p14="http://schemas.microsoft.com/office/powerpoint/2010/main" val="927322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32E054F-30EF-414B-979C-F3D27C571A78}" type="datetimeFigureOut">
              <a:rPr lang="en-US"/>
              <a:pPr>
                <a:defRPr/>
              </a:pPr>
              <a:t>7/6/2016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BC1A56-6BA5-4EF4-AE6E-4B7E733150F4}" type="slidenum">
              <a:rPr lang="en-US" altLang="en-US"/>
              <a:pPr>
                <a:defRPr/>
              </a:pPr>
              <a:t>‹#›</a:t>
            </a:fld>
            <a:endParaRPr lang="en-US" altLang="en-US"/>
          </a:p>
        </p:txBody>
      </p:sp>
    </p:spTree>
    <p:extLst>
      <p:ext uri="{BB962C8B-B14F-4D97-AF65-F5344CB8AC3E}">
        <p14:creationId xmlns:p14="http://schemas.microsoft.com/office/powerpoint/2010/main" val="209447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0048B8-B8BC-4BF8-8DB0-8C6A4906B474}" type="datetimeFigureOut">
              <a:rPr lang="en-US"/>
              <a:pPr>
                <a:defRPr/>
              </a:pPr>
              <a:t>7/6/2016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AB4A3F3-2789-4DBF-92CA-32AF01B2D2BC}" type="slidenum">
              <a:rPr lang="en-US" altLang="en-US"/>
              <a:pPr>
                <a:defRPr/>
              </a:pPr>
              <a:t>‹#›</a:t>
            </a:fld>
            <a:endParaRPr lang="en-US" altLang="en-US"/>
          </a:p>
        </p:txBody>
      </p:sp>
    </p:spTree>
    <p:extLst>
      <p:ext uri="{BB962C8B-B14F-4D97-AF65-F5344CB8AC3E}">
        <p14:creationId xmlns:p14="http://schemas.microsoft.com/office/powerpoint/2010/main" val="261313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BF97EE-B804-4546-B123-D092BDC4C92E}" type="datetimeFigureOut">
              <a:rPr lang="en-US"/>
              <a:pPr>
                <a:defRPr/>
              </a:pPr>
              <a:t>7/6/2016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E3E788-3C1E-4322-8553-F3B4C7086460}" type="slidenum">
              <a:rPr lang="en-US" altLang="en-US"/>
              <a:pPr>
                <a:defRPr/>
              </a:pPr>
              <a:t>‹#›</a:t>
            </a:fld>
            <a:endParaRPr lang="en-US" altLang="en-US"/>
          </a:p>
        </p:txBody>
      </p:sp>
    </p:spTree>
    <p:extLst>
      <p:ext uri="{BB962C8B-B14F-4D97-AF65-F5344CB8AC3E}">
        <p14:creationId xmlns:p14="http://schemas.microsoft.com/office/powerpoint/2010/main" val="4190759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D99B1B-6534-4491-A593-28246C6B9D95}" type="datetimeFigureOut">
              <a:rPr lang="en-US"/>
              <a:pPr>
                <a:defRPr/>
              </a:pPr>
              <a:t>7/6/2016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E4E630-9A72-452C-8AF9-38F0545DCB6C}" type="slidenum">
              <a:rPr lang="en-US" altLang="en-US"/>
              <a:pPr>
                <a:defRPr/>
              </a:pPr>
              <a:t>‹#›</a:t>
            </a:fld>
            <a:endParaRPr lang="en-US" altLang="en-US"/>
          </a:p>
        </p:txBody>
      </p:sp>
    </p:spTree>
    <p:extLst>
      <p:ext uri="{BB962C8B-B14F-4D97-AF65-F5344CB8AC3E}">
        <p14:creationId xmlns:p14="http://schemas.microsoft.com/office/powerpoint/2010/main" val="2542937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D65B563-3F22-4731-AC79-DA6FA3F3BE5C}" type="datetimeFigureOut">
              <a:rPr lang="en-US"/>
              <a:pPr>
                <a:defRPr/>
              </a:pPr>
              <a:t>7/6/2016</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453F1083-A0A1-40DA-BE8C-0E73FAD27CB9}" type="slidenum">
              <a:rPr lang="en-US" altLang="en-US"/>
              <a:pPr>
                <a:defRPr/>
              </a:pPr>
              <a:t>‹#›</a:t>
            </a:fld>
            <a:endParaRPr lang="en-US" altLang="en-US"/>
          </a:p>
        </p:txBody>
      </p:sp>
    </p:spTree>
    <p:extLst>
      <p:ext uri="{BB962C8B-B14F-4D97-AF65-F5344CB8AC3E}">
        <p14:creationId xmlns:p14="http://schemas.microsoft.com/office/powerpoint/2010/main" val="846103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3124200" y="685800"/>
            <a:ext cx="2895600" cy="1371600"/>
          </a:xfrm>
        </p:spPr>
        <p:txBody>
          <a:bodyPr/>
          <a:lstStyle/>
          <a:p>
            <a:pPr eaLnBrk="1" hangingPunct="1">
              <a:defRPr/>
            </a:pPr>
            <a:r>
              <a:rPr lang="en-US" altLang="en-US" b="1" dirty="0">
                <a:solidFill>
                  <a:srgbClr val="00FFFF"/>
                </a:solidFill>
                <a:effectLst>
                  <a:outerShdw blurRad="38100" dist="38100" dir="2700000" algn="tl">
                    <a:srgbClr val="000000">
                      <a:alpha val="43137"/>
                    </a:srgbClr>
                  </a:outerShdw>
                </a:effectLst>
              </a:rPr>
              <a:t>Soteriology</a:t>
            </a:r>
            <a:br>
              <a:rPr lang="en-US" altLang="en-US" b="1" dirty="0">
                <a:solidFill>
                  <a:srgbClr val="00FFFF"/>
                </a:solidFill>
                <a:effectLst>
                  <a:outerShdw blurRad="38100" dist="38100" dir="2700000" algn="tl">
                    <a:srgbClr val="000000">
                      <a:alpha val="43137"/>
                    </a:srgbClr>
                  </a:outerShdw>
                </a:effectLst>
              </a:rPr>
            </a:br>
            <a:r>
              <a:rPr lang="en-US" altLang="en-US" sz="2800" b="1" dirty="0">
                <a:solidFill>
                  <a:srgbClr val="00FFFF"/>
                </a:solidFill>
                <a:effectLst>
                  <a:outerShdw blurRad="38100" dist="38100" dir="2700000" algn="tl">
                    <a:srgbClr val="000000">
                      <a:alpha val="43137"/>
                    </a:srgbClr>
                  </a:outerShdw>
                </a:effectLst>
              </a:rPr>
              <a:t>Session 22  </a:t>
            </a:r>
            <a:endParaRPr lang="en-US" altLang="en-US" b="1" dirty="0">
              <a:solidFill>
                <a:srgbClr val="00FFFF"/>
              </a:solidFill>
              <a:effectLst>
                <a:outerShdw blurRad="38100" dist="38100" dir="2700000" algn="tl">
                  <a:srgbClr val="000000">
                    <a:alpha val="43137"/>
                  </a:srgbClr>
                </a:outerShdw>
              </a:effectLst>
            </a:endParaRPr>
          </a:p>
        </p:txBody>
      </p:sp>
      <p:sp>
        <p:nvSpPr>
          <p:cNvPr id="4099" name="Subtitle 2"/>
          <p:cNvSpPr>
            <a:spLocks noGrp="1"/>
          </p:cNvSpPr>
          <p:nvPr>
            <p:ph type="subTitle" idx="1"/>
          </p:nvPr>
        </p:nvSpPr>
        <p:spPr>
          <a:xfrm>
            <a:off x="838200" y="4572000"/>
            <a:ext cx="7467600" cy="1752600"/>
          </a:xfrm>
        </p:spPr>
        <p:txBody>
          <a:bodyPr/>
          <a:lstStyle/>
          <a:p>
            <a:pPr eaLnBrk="1" hangingPunct="1"/>
            <a:r>
              <a:rPr lang="en-US" altLang="en-US" dirty="0">
                <a:solidFill>
                  <a:schemeClr val="bg1"/>
                </a:solidFill>
              </a:rPr>
              <a:t>Dr. Andy Woods</a:t>
            </a:r>
          </a:p>
          <a:p>
            <a:pPr eaLnBrk="1" hangingPunct="1"/>
            <a:endParaRPr lang="en-US" altLang="en-US" sz="2000" dirty="0">
              <a:solidFill>
                <a:schemeClr val="bg1"/>
              </a:solidFill>
            </a:endParaRPr>
          </a:p>
          <a:p>
            <a:pPr eaLnBrk="1" hangingPunct="1"/>
            <a:r>
              <a:rPr lang="en-US" altLang="en-US" sz="2000" dirty="0">
                <a:solidFill>
                  <a:schemeClr val="bg1"/>
                </a:solidFill>
              </a:rPr>
              <a:t>Senior Pastor – Sugar Land Bible Church</a:t>
            </a:r>
          </a:p>
          <a:p>
            <a:pPr eaLnBrk="1" hangingPunct="1"/>
            <a:r>
              <a:rPr lang="en-US" altLang="en-US" sz="2000" dirty="0">
                <a:solidFill>
                  <a:schemeClr val="bg1"/>
                </a:solidFill>
              </a:rPr>
              <a:t>Professor of Bible &amp; Theology – College of Biblical Studies </a:t>
            </a:r>
          </a:p>
        </p:txBody>
      </p:sp>
      <p:pic>
        <p:nvPicPr>
          <p:cNvPr id="4100"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16366"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737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4931" name="Content Placeholder 2"/>
          <p:cNvSpPr>
            <a:spLocks noGrp="1"/>
          </p:cNvSpPr>
          <p:nvPr>
            <p:ph idx="1"/>
          </p:nvPr>
        </p:nvSpPr>
        <p:spPr>
          <a:xfrm>
            <a:off x="252663" y="1143000"/>
            <a:ext cx="8674769" cy="5474368"/>
          </a:xfrm>
        </p:spPr>
        <p:txBody>
          <a:bodyPr/>
          <a:lstStyle/>
          <a:p>
            <a:pPr marL="457200" indent="-457200">
              <a:spcBef>
                <a:spcPts val="0"/>
              </a:spcBef>
              <a:spcAft>
                <a:spcPts val="1200"/>
              </a:spcAft>
              <a:buClr>
                <a:srgbClr val="66FFFF"/>
              </a:buClr>
              <a:buFont typeface="+mj-lt"/>
              <a:buAutoNum type="arabicPeriod"/>
              <a:defRPr/>
            </a:pPr>
            <a:r>
              <a:rPr lang="en-US" altLang="en-US" sz="2800" b="1" u="sng" dirty="0">
                <a:solidFill>
                  <a:srgbClr val="FFFFCC"/>
                </a:solidFill>
              </a:rPr>
              <a:t>Because self-righteousness did not save us it is not a basis upon which salvation can be lost</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Salvation is not given or maintained by works</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If a believer can lose eternal life, then how can this life be eternal (John 3:16)?</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Bible’s promises guarantee security (John 10:28)</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assurance of salvation is possible (1 John 5:14)</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believer is predestined for glory (Rom 8:29-30)</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Spirit’s seal cannot be broken (Eph 4:30)</a:t>
            </a:r>
          </a:p>
        </p:txBody>
      </p:sp>
    </p:spTree>
    <p:extLst>
      <p:ext uri="{BB962C8B-B14F-4D97-AF65-F5344CB8AC3E}">
        <p14:creationId xmlns:p14="http://schemas.microsoft.com/office/powerpoint/2010/main" val="3265736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4931" name="Content Placeholder 2"/>
          <p:cNvSpPr>
            <a:spLocks noGrp="1"/>
          </p:cNvSpPr>
          <p:nvPr>
            <p:ph idx="1"/>
          </p:nvPr>
        </p:nvSpPr>
        <p:spPr>
          <a:xfrm>
            <a:off x="252663" y="1143000"/>
            <a:ext cx="8674769" cy="5474368"/>
          </a:xfrm>
        </p:spPr>
        <p:txBody>
          <a:bodyPr/>
          <a:lstStyle/>
          <a:p>
            <a:pPr marL="457200" indent="-457200">
              <a:spcBef>
                <a:spcPts val="0"/>
              </a:spcBef>
              <a:spcAft>
                <a:spcPts val="1200"/>
              </a:spcAft>
              <a:buClr>
                <a:srgbClr val="66FFFF"/>
              </a:buClr>
              <a:buFont typeface="+mj-lt"/>
              <a:buAutoNum type="arabicPeriod"/>
              <a:defRPr/>
            </a:pPr>
            <a:r>
              <a:rPr lang="en-US" altLang="en-US" sz="2800" dirty="0">
                <a:solidFill>
                  <a:schemeClr val="bg1"/>
                </a:solidFill>
              </a:rPr>
              <a:t>Because self-righteousness did not save us it is not a basis upon which salvation can be lost</a:t>
            </a:r>
          </a:p>
          <a:p>
            <a:pPr marL="457200" indent="-457200">
              <a:spcBef>
                <a:spcPts val="0"/>
              </a:spcBef>
              <a:spcAft>
                <a:spcPts val="1200"/>
              </a:spcAft>
              <a:buClr>
                <a:srgbClr val="66FFFF"/>
              </a:buClr>
              <a:buFont typeface="+mj-lt"/>
              <a:buAutoNum type="arabicPeriod"/>
              <a:defRPr/>
            </a:pPr>
            <a:r>
              <a:rPr lang="en-US" altLang="en-US" sz="2800" b="1" u="sng" dirty="0">
                <a:solidFill>
                  <a:srgbClr val="FFFFCC"/>
                </a:solidFill>
              </a:rPr>
              <a:t>Salvation is not given or maintained by works</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If a believer can lose eternal life, then how can this life be eternal (John 3:16)?</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Bible’s promises guarantee security (John 10:28)</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assurance of salvation is possible (1 John 5:14)</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believer is predestined for glory (Rom 8:29-30)</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Spirit’s seal cannot be broken (Eph 4:30)</a:t>
            </a:r>
          </a:p>
        </p:txBody>
      </p:sp>
    </p:spTree>
    <p:extLst>
      <p:ext uri="{BB962C8B-B14F-4D97-AF65-F5344CB8AC3E}">
        <p14:creationId xmlns:p14="http://schemas.microsoft.com/office/powerpoint/2010/main" val="569592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4931" name="Content Placeholder 2"/>
          <p:cNvSpPr>
            <a:spLocks noGrp="1"/>
          </p:cNvSpPr>
          <p:nvPr>
            <p:ph idx="1"/>
          </p:nvPr>
        </p:nvSpPr>
        <p:spPr>
          <a:xfrm>
            <a:off x="252663" y="1143000"/>
            <a:ext cx="8674769" cy="5474368"/>
          </a:xfrm>
        </p:spPr>
        <p:txBody>
          <a:bodyPr/>
          <a:lstStyle/>
          <a:p>
            <a:pPr marL="457200" indent="-457200">
              <a:spcBef>
                <a:spcPts val="0"/>
              </a:spcBef>
              <a:spcAft>
                <a:spcPts val="1200"/>
              </a:spcAft>
              <a:buClr>
                <a:srgbClr val="66FFFF"/>
              </a:buClr>
              <a:buFont typeface="+mj-lt"/>
              <a:buAutoNum type="arabicPeriod"/>
              <a:defRPr/>
            </a:pPr>
            <a:r>
              <a:rPr lang="en-US" altLang="en-US" sz="2800" dirty="0">
                <a:solidFill>
                  <a:schemeClr val="bg1"/>
                </a:solidFill>
              </a:rPr>
              <a:t>Because self-righteousness did not save us it is not a basis upon which salvation can be lost</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Salvation is not given or maintained by works</a:t>
            </a:r>
          </a:p>
          <a:p>
            <a:pPr marL="457200" indent="-457200">
              <a:spcBef>
                <a:spcPts val="0"/>
              </a:spcBef>
              <a:spcAft>
                <a:spcPts val="1200"/>
              </a:spcAft>
              <a:buClr>
                <a:srgbClr val="66FFFF"/>
              </a:buClr>
              <a:buFont typeface="+mj-lt"/>
              <a:buAutoNum type="arabicPeriod"/>
              <a:defRPr/>
            </a:pPr>
            <a:r>
              <a:rPr lang="en-US" altLang="en-US" sz="2800" b="1" u="sng" dirty="0">
                <a:solidFill>
                  <a:srgbClr val="FFFFCC"/>
                </a:solidFill>
              </a:rPr>
              <a:t>If a believer can lose eternal life, then how can this life be eternal (John 3:16)?</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Bible’s promises guarantee security (John 10:28)</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assurance of salvation is possible (1 John 5:14)</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believer is predestined for glory (Rom 8:29-30)</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Spirit’s seal cannot be broken (Eph 4:30)</a:t>
            </a:r>
          </a:p>
        </p:txBody>
      </p:sp>
    </p:spTree>
    <p:extLst>
      <p:ext uri="{BB962C8B-B14F-4D97-AF65-F5344CB8AC3E}">
        <p14:creationId xmlns:p14="http://schemas.microsoft.com/office/powerpoint/2010/main" val="3032264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357"/>
            <a:ext cx="8229600" cy="1233651"/>
          </a:xfrm>
        </p:spPr>
        <p:txBody>
          <a:bodyPr/>
          <a:lstStyle/>
          <a:p>
            <a:r>
              <a:rPr lang="en-US" altLang="en-US" sz="3600" dirty="0">
                <a:solidFill>
                  <a:srgbClr val="00FFFF"/>
                </a:solidFill>
                <a:effectLst>
                  <a:outerShdw blurRad="38100" dist="38100" dir="2700000" algn="tl">
                    <a:srgbClr val="000000">
                      <a:alpha val="43137"/>
                    </a:srgbClr>
                  </a:outerShdw>
                </a:effectLst>
                <a:latin typeface="+mn-lt"/>
              </a:rPr>
              <a:t>If a believer can lose eternal life, then how can this life be eternal (John 3:16)?</a:t>
            </a:r>
            <a:endParaRPr lang="en-US" sz="3600" dirty="0">
              <a:solidFill>
                <a:srgbClr val="00FFFF"/>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251475" y="1734675"/>
            <a:ext cx="4101352" cy="4525963"/>
          </a:xfrm>
        </p:spPr>
        <p:txBody>
          <a:bodyPr/>
          <a:lstStyle/>
          <a:p>
            <a:pPr marL="461963" indent="-461963">
              <a:spcBef>
                <a:spcPts val="0"/>
              </a:spcBef>
              <a:spcAft>
                <a:spcPts val="2400"/>
              </a:spcAft>
              <a:buClr>
                <a:srgbClr val="66FFFF"/>
              </a:buClr>
            </a:pPr>
            <a:r>
              <a:rPr lang="en-US" dirty="0">
                <a:solidFill>
                  <a:schemeClr val="bg1"/>
                </a:solidFill>
              </a:rPr>
              <a:t>John 3:16</a:t>
            </a:r>
          </a:p>
          <a:p>
            <a:pPr marL="461963" indent="-461963">
              <a:spcBef>
                <a:spcPts val="0"/>
              </a:spcBef>
              <a:spcAft>
                <a:spcPts val="2400"/>
              </a:spcAft>
              <a:buClr>
                <a:srgbClr val="66FFFF"/>
              </a:buClr>
            </a:pPr>
            <a:r>
              <a:rPr lang="en-US" dirty="0">
                <a:solidFill>
                  <a:schemeClr val="bg1"/>
                </a:solidFill>
              </a:rPr>
              <a:t>John 5:24</a:t>
            </a:r>
          </a:p>
          <a:p>
            <a:pPr marL="461963" indent="-461963">
              <a:spcBef>
                <a:spcPts val="0"/>
              </a:spcBef>
              <a:spcAft>
                <a:spcPts val="2400"/>
              </a:spcAft>
              <a:buClr>
                <a:srgbClr val="66FFFF"/>
              </a:buClr>
            </a:pPr>
            <a:r>
              <a:rPr lang="en-US" dirty="0">
                <a:solidFill>
                  <a:schemeClr val="bg1"/>
                </a:solidFill>
              </a:rPr>
              <a:t>1 John 5:13</a:t>
            </a:r>
          </a:p>
          <a:p>
            <a:pPr marL="461963" indent="-461963">
              <a:spcBef>
                <a:spcPts val="0"/>
              </a:spcBef>
              <a:spcAft>
                <a:spcPts val="2400"/>
              </a:spcAft>
              <a:buClr>
                <a:srgbClr val="66FFFF"/>
              </a:buClr>
            </a:pPr>
            <a:r>
              <a:rPr lang="en-US" dirty="0">
                <a:solidFill>
                  <a:schemeClr val="bg1"/>
                </a:solidFill>
              </a:rPr>
              <a:t>“Eternal” (</a:t>
            </a:r>
            <a:r>
              <a:rPr lang="en-US" dirty="0" err="1">
                <a:solidFill>
                  <a:schemeClr val="bg1"/>
                </a:solidFill>
              </a:rPr>
              <a:t>aiōnios</a:t>
            </a:r>
            <a:r>
              <a:rPr lang="en-US" dirty="0">
                <a:solidFill>
                  <a:schemeClr val="bg1"/>
                </a:solidFill>
              </a:rPr>
              <a:t>) is the same word used to describe God</a:t>
            </a:r>
          </a:p>
        </p:txBody>
      </p:sp>
      <p:pic>
        <p:nvPicPr>
          <p:cNvPr id="1026" name="Picture 2" descr="https://jesusthealmighty.files.wordpress.com/2014/06/free-discipleship-eternal-life.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811016" y="1835270"/>
            <a:ext cx="4134119" cy="2743200"/>
          </a:xfrm>
          <a:prstGeom prst="rect">
            <a:avLst/>
          </a:prstGeom>
          <a:noFill/>
        </p:spPr>
      </p:pic>
    </p:spTree>
    <p:extLst>
      <p:ext uri="{BB962C8B-B14F-4D97-AF65-F5344CB8AC3E}">
        <p14:creationId xmlns:p14="http://schemas.microsoft.com/office/powerpoint/2010/main" val="772599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407694"/>
            <a:ext cx="8864352" cy="5322575"/>
          </a:xfrm>
          <a:prstGeom prst="rect">
            <a:avLst/>
          </a:prstGeom>
        </p:spPr>
      </p:pic>
      <p:pic>
        <p:nvPicPr>
          <p:cNvPr id="104451" name="Picture 2" descr="http://4.bp.blogspot.com/-JXH-bqfBcWE/TgJAJNX1UjI/AAAAAAAAAVA/qgy871X7QgQ/s1600/ABE.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71613" y="141875"/>
            <a:ext cx="886968" cy="1097280"/>
          </a:xfrm>
          <a:prstGeom prst="rect">
            <a:avLst/>
          </a:prstGeom>
          <a:noFill/>
          <a:ln w="9525">
            <a:noFill/>
            <a:miter lim="800000"/>
            <a:headEnd/>
            <a:tailEnd/>
          </a:ln>
        </p:spPr>
      </p:pic>
      <p:sp>
        <p:nvSpPr>
          <p:cNvPr id="4" name="Title 1"/>
          <p:cNvSpPr txBox="1">
            <a:spLocks/>
          </p:cNvSpPr>
          <p:nvPr/>
        </p:nvSpPr>
        <p:spPr>
          <a:xfrm>
            <a:off x="333375" y="274638"/>
            <a:ext cx="8477250" cy="715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4000" dirty="0">
                <a:solidFill>
                  <a:srgbClr val="00FFFF"/>
                </a:solidFill>
                <a:effectLst>
                  <a:outerShdw blurRad="38100" dist="38100" dir="2700000" algn="tl">
                    <a:srgbClr val="000000">
                      <a:alpha val="43137"/>
                    </a:srgbClr>
                  </a:outerShdw>
                </a:effectLst>
                <a:latin typeface="+mn-lt"/>
              </a:rPr>
              <a:t>Eternal Life = Eternal Life</a:t>
            </a:r>
          </a:p>
        </p:txBody>
      </p:sp>
      <p:sp>
        <p:nvSpPr>
          <p:cNvPr id="5" name="Content Placeholder 2"/>
          <p:cNvSpPr txBox="1">
            <a:spLocks/>
          </p:cNvSpPr>
          <p:nvPr/>
        </p:nvSpPr>
        <p:spPr bwMode="auto">
          <a:xfrm>
            <a:off x="1330242" y="1540042"/>
            <a:ext cx="6483517" cy="4251157"/>
          </a:xfrm>
          <a:prstGeom prst="rect">
            <a:avLst/>
          </a:prstGeom>
          <a:noFill/>
          <a:ln w="28575">
            <a:no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spcBef>
                <a:spcPts val="600"/>
              </a:spcBef>
              <a:spcAft>
                <a:spcPts val="600"/>
              </a:spcAft>
              <a:buNone/>
              <a:defRPr/>
            </a:pPr>
            <a:r>
              <a:rPr lang="en-US" altLang="en-US" sz="4000" b="1" dirty="0">
                <a:solidFill>
                  <a:srgbClr val="00FFFF"/>
                </a:solidFill>
                <a:effectLst>
                  <a:outerShdw blurRad="38100" dist="38100" dir="2700000" algn="tl">
                    <a:srgbClr val="000000">
                      <a:alpha val="43137"/>
                    </a:srgbClr>
                  </a:outerShdw>
                </a:effectLst>
                <a:ea typeface="+mj-ea"/>
                <a:cs typeface="+mj-cs"/>
              </a:rPr>
              <a:t>John 3:16</a:t>
            </a:r>
          </a:p>
          <a:p>
            <a:pPr marL="0" indent="0" algn="just">
              <a:spcBef>
                <a:spcPts val="0"/>
              </a:spcBef>
              <a:spcAft>
                <a:spcPts val="0"/>
              </a:spcAft>
              <a:buNone/>
              <a:defRPr/>
            </a:pPr>
            <a:r>
              <a:rPr lang="en-US" altLang="en-US" sz="3600" dirty="0">
                <a:solidFill>
                  <a:schemeClr val="bg1"/>
                </a:solidFill>
              </a:rPr>
              <a:t>For God so loved the world, that He gave His only begotten Son, that whoever believes in Him shall not perish, but have </a:t>
            </a:r>
            <a:r>
              <a:rPr lang="en-US" altLang="en-US" sz="3600" b="1" u="sng" dirty="0">
                <a:solidFill>
                  <a:srgbClr val="FFFFCC"/>
                </a:solidFill>
              </a:rPr>
              <a:t>eternal</a:t>
            </a:r>
            <a:r>
              <a:rPr lang="en-US" altLang="en-US" sz="3600" dirty="0">
                <a:solidFill>
                  <a:schemeClr val="bg1"/>
                </a:solidFill>
              </a:rPr>
              <a:t> life.</a:t>
            </a:r>
          </a:p>
        </p:txBody>
      </p:sp>
    </p:spTree>
    <p:extLst>
      <p:ext uri="{BB962C8B-B14F-4D97-AF65-F5344CB8AC3E}">
        <p14:creationId xmlns:p14="http://schemas.microsoft.com/office/powerpoint/2010/main" val="3169235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chemeClr val="bg1"/>
            </a:solidFill>
            <a:miter lim="800000"/>
            <a:headEnd/>
            <a:tailEnd/>
          </a:ln>
        </p:spPr>
      </p:pic>
      <p:sp>
        <p:nvSpPr>
          <p:cNvPr id="198659" name="Rectangle 1"/>
          <p:cNvSpPr>
            <a:spLocks noChangeArrowheads="1"/>
          </p:cNvSpPr>
          <p:nvPr/>
        </p:nvSpPr>
        <p:spPr bwMode="auto">
          <a:xfrm>
            <a:off x="533400" y="292762"/>
            <a:ext cx="8077200" cy="3631763"/>
          </a:xfrm>
          <a:prstGeom prst="rect">
            <a:avLst/>
          </a:prstGeom>
          <a:noFill/>
          <a:ln w="28575">
            <a:noFill/>
            <a:miter lim="800000"/>
            <a:headEnd/>
            <a:tailEnd/>
          </a:ln>
        </p:spPr>
        <p:txBody>
          <a:bodyPr>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ea typeface="+mj-ea"/>
                <a:cs typeface="+mj-cs"/>
              </a:rPr>
              <a:t>Romans 16:26 </a:t>
            </a:r>
          </a:p>
          <a:p>
            <a:pPr algn="just">
              <a:spcBef>
                <a:spcPts val="600"/>
              </a:spcBef>
              <a:spcAft>
                <a:spcPts val="600"/>
              </a:spcAft>
            </a:pPr>
            <a:r>
              <a:rPr lang="en-US" altLang="en-US" sz="3600" dirty="0">
                <a:solidFill>
                  <a:schemeClr val="bg1"/>
                </a:solidFill>
              </a:rPr>
              <a:t>“</a:t>
            </a:r>
            <a:r>
              <a:rPr lang="en-US" sz="3600" dirty="0">
                <a:solidFill>
                  <a:schemeClr val="bg1"/>
                </a:solidFill>
              </a:rPr>
              <a:t>but now is manifested, and by the Scriptures of the prophets, according to the commandment of the </a:t>
            </a:r>
            <a:r>
              <a:rPr lang="en-US" sz="3600" b="1" u="sng" dirty="0">
                <a:solidFill>
                  <a:srgbClr val="FFFFCC"/>
                </a:solidFill>
              </a:rPr>
              <a:t>eternal</a:t>
            </a:r>
            <a:r>
              <a:rPr lang="en-US" sz="3600" dirty="0">
                <a:solidFill>
                  <a:schemeClr val="bg1"/>
                </a:solidFill>
              </a:rPr>
              <a:t> God, has been made known to all the nations, </a:t>
            </a:r>
            <a:r>
              <a:rPr lang="en-US" sz="3600" i="1" dirty="0">
                <a:solidFill>
                  <a:schemeClr val="bg1"/>
                </a:solidFill>
              </a:rPr>
              <a:t>leading</a:t>
            </a:r>
            <a:r>
              <a:rPr lang="en-US" sz="3600" dirty="0">
                <a:solidFill>
                  <a:schemeClr val="bg1"/>
                </a:solidFill>
              </a:rPr>
              <a:t> to obedience of faith</a:t>
            </a:r>
            <a:r>
              <a:rPr lang="en-US" altLang="en-US" sz="3600" dirty="0">
                <a:solidFill>
                  <a:schemeClr val="bg1"/>
                </a:solidFill>
              </a:rPr>
              <a:t>.” (NASB)</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4931" name="Content Placeholder 2"/>
          <p:cNvSpPr>
            <a:spLocks noGrp="1"/>
          </p:cNvSpPr>
          <p:nvPr>
            <p:ph idx="1"/>
          </p:nvPr>
        </p:nvSpPr>
        <p:spPr>
          <a:xfrm>
            <a:off x="252663" y="1143000"/>
            <a:ext cx="8674769" cy="5474368"/>
          </a:xfrm>
        </p:spPr>
        <p:txBody>
          <a:bodyPr/>
          <a:lstStyle/>
          <a:p>
            <a:pPr marL="457200" indent="-457200">
              <a:spcBef>
                <a:spcPts val="0"/>
              </a:spcBef>
              <a:spcAft>
                <a:spcPts val="1200"/>
              </a:spcAft>
              <a:buClr>
                <a:srgbClr val="66FFFF"/>
              </a:buClr>
              <a:buFont typeface="+mj-lt"/>
              <a:buAutoNum type="arabicPeriod"/>
              <a:defRPr/>
            </a:pPr>
            <a:r>
              <a:rPr lang="en-US" altLang="en-US" sz="2800" dirty="0">
                <a:solidFill>
                  <a:schemeClr val="bg1"/>
                </a:solidFill>
              </a:rPr>
              <a:t>Because self-righteousness did not save us it is not a basis upon which salvation can be lost</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Salvation is not given or maintained by works</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If a believer can lose eternal life, then how can this life be eternal (John 3:16)?</a:t>
            </a:r>
          </a:p>
          <a:p>
            <a:pPr marL="457200" indent="-457200">
              <a:spcBef>
                <a:spcPts val="0"/>
              </a:spcBef>
              <a:spcAft>
                <a:spcPts val="1200"/>
              </a:spcAft>
              <a:buClr>
                <a:srgbClr val="66FFFF"/>
              </a:buClr>
              <a:buFont typeface="+mj-lt"/>
              <a:buAutoNum type="arabicPeriod"/>
              <a:defRPr/>
            </a:pPr>
            <a:r>
              <a:rPr lang="en-US" altLang="en-US" sz="2800" b="1" u="sng" dirty="0">
                <a:solidFill>
                  <a:srgbClr val="FFFFCC"/>
                </a:solidFill>
              </a:rPr>
              <a:t>The Bible’s promises guarantee security (John 10:28)</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assurance of salvation is possible (1 John 5:14)</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believer is predestined for glory (Rom 8:29-30)</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Spirit’s seal cannot be broken (Eph 4:30)</a:t>
            </a:r>
          </a:p>
        </p:txBody>
      </p:sp>
    </p:spTree>
    <p:extLst>
      <p:ext uri="{BB962C8B-B14F-4D97-AF65-F5344CB8AC3E}">
        <p14:creationId xmlns:p14="http://schemas.microsoft.com/office/powerpoint/2010/main" val="1155263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5674"/>
            <a:ext cx="9144000" cy="1143000"/>
          </a:xfrm>
        </p:spPr>
        <p:txBody>
          <a:bodyPr/>
          <a:lstStyle/>
          <a:p>
            <a:r>
              <a:rPr lang="en-US" altLang="en-US" sz="3600" dirty="0">
                <a:solidFill>
                  <a:srgbClr val="00FFFF"/>
                </a:solidFill>
                <a:effectLst>
                  <a:outerShdw blurRad="38100" dist="38100" dir="2700000" algn="tl">
                    <a:srgbClr val="000000">
                      <a:alpha val="43137"/>
                    </a:srgbClr>
                  </a:outerShdw>
                </a:effectLst>
                <a:latin typeface="+mn-lt"/>
              </a:rPr>
              <a:t>The Bible’s Promises Guarantee Security </a:t>
            </a:r>
            <a:br>
              <a:rPr lang="en-US" altLang="en-US" sz="3600" dirty="0">
                <a:solidFill>
                  <a:srgbClr val="00FFFF"/>
                </a:solidFill>
                <a:effectLst>
                  <a:outerShdw blurRad="38100" dist="38100" dir="2700000" algn="tl">
                    <a:srgbClr val="000000">
                      <a:alpha val="43137"/>
                    </a:srgbClr>
                  </a:outerShdw>
                </a:effectLst>
                <a:latin typeface="+mn-lt"/>
              </a:rPr>
            </a:br>
            <a:r>
              <a:rPr lang="en-US" altLang="en-US" sz="3600" dirty="0">
                <a:solidFill>
                  <a:srgbClr val="00FFFF"/>
                </a:solidFill>
                <a:effectLst>
                  <a:outerShdw blurRad="38100" dist="38100" dir="2700000" algn="tl">
                    <a:srgbClr val="000000">
                      <a:alpha val="43137"/>
                    </a:srgbClr>
                  </a:outerShdw>
                </a:effectLst>
                <a:latin typeface="+mn-lt"/>
              </a:rPr>
              <a:t>(John 10:28)</a:t>
            </a:r>
            <a:endParaRPr lang="en-US" sz="3600" dirty="0">
              <a:solidFill>
                <a:srgbClr val="00FFFF"/>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235667" y="1593131"/>
            <a:ext cx="7098387" cy="5109328"/>
          </a:xfrm>
        </p:spPr>
        <p:txBody>
          <a:bodyPr/>
          <a:lstStyle/>
          <a:p>
            <a:pPr marL="461963" indent="-461963">
              <a:spcBef>
                <a:spcPts val="0"/>
              </a:spcBef>
              <a:spcAft>
                <a:spcPts val="1200"/>
              </a:spcAft>
              <a:buClr>
                <a:srgbClr val="66FFFF"/>
              </a:buClr>
            </a:pPr>
            <a:r>
              <a:rPr lang="en-US" sz="3000" dirty="0">
                <a:solidFill>
                  <a:schemeClr val="bg1"/>
                </a:solidFill>
              </a:rPr>
              <a:t>God’s reliability – Num. 23:19; Rom. 3:4a; 2 Cor. 1:20; Titus 1:2; Heb. 6:18; 10:23</a:t>
            </a:r>
          </a:p>
          <a:p>
            <a:pPr marL="461963" indent="-461963">
              <a:spcBef>
                <a:spcPts val="0"/>
              </a:spcBef>
              <a:spcAft>
                <a:spcPts val="1200"/>
              </a:spcAft>
              <a:buClr>
                <a:srgbClr val="66FFFF"/>
              </a:buClr>
            </a:pPr>
            <a:r>
              <a:rPr lang="en-US" sz="3000" dirty="0">
                <a:solidFill>
                  <a:schemeClr val="bg1"/>
                </a:solidFill>
              </a:rPr>
              <a:t>John 4:14</a:t>
            </a:r>
          </a:p>
          <a:p>
            <a:pPr marL="461963" indent="-461963">
              <a:spcBef>
                <a:spcPts val="0"/>
              </a:spcBef>
              <a:spcAft>
                <a:spcPts val="1200"/>
              </a:spcAft>
              <a:buClr>
                <a:srgbClr val="66FFFF"/>
              </a:buClr>
            </a:pPr>
            <a:r>
              <a:rPr lang="en-US" sz="3000" dirty="0">
                <a:solidFill>
                  <a:schemeClr val="bg1"/>
                </a:solidFill>
              </a:rPr>
              <a:t>John 5:24</a:t>
            </a:r>
          </a:p>
          <a:p>
            <a:pPr marL="461963" indent="-461963">
              <a:spcBef>
                <a:spcPts val="0"/>
              </a:spcBef>
              <a:spcAft>
                <a:spcPts val="1200"/>
              </a:spcAft>
              <a:buClr>
                <a:srgbClr val="66FFFF"/>
              </a:buClr>
            </a:pPr>
            <a:r>
              <a:rPr lang="en-US" sz="3000" dirty="0">
                <a:solidFill>
                  <a:schemeClr val="bg1"/>
                </a:solidFill>
              </a:rPr>
              <a:t>John 6:37-40</a:t>
            </a:r>
          </a:p>
          <a:p>
            <a:pPr marL="461963" indent="-461963">
              <a:spcBef>
                <a:spcPts val="0"/>
              </a:spcBef>
              <a:spcAft>
                <a:spcPts val="1200"/>
              </a:spcAft>
              <a:buClr>
                <a:srgbClr val="66FFFF"/>
              </a:buClr>
            </a:pPr>
            <a:r>
              <a:rPr lang="en-US" sz="3000" dirty="0">
                <a:solidFill>
                  <a:schemeClr val="bg1"/>
                </a:solidFill>
              </a:rPr>
              <a:t>John 10:27-30</a:t>
            </a:r>
          </a:p>
          <a:p>
            <a:pPr marL="461963" indent="-461963">
              <a:spcBef>
                <a:spcPts val="0"/>
              </a:spcBef>
              <a:spcAft>
                <a:spcPts val="1200"/>
              </a:spcAft>
              <a:buClr>
                <a:srgbClr val="66FFFF"/>
              </a:buClr>
            </a:pPr>
            <a:r>
              <a:rPr lang="en-US" sz="3000" dirty="0">
                <a:solidFill>
                  <a:schemeClr val="bg1"/>
                </a:solidFill>
              </a:rPr>
              <a:t>Romans 8:28-38</a:t>
            </a:r>
          </a:p>
          <a:p>
            <a:pPr marL="461963" indent="-461963">
              <a:spcBef>
                <a:spcPts val="0"/>
              </a:spcBef>
              <a:spcAft>
                <a:spcPts val="1200"/>
              </a:spcAft>
              <a:buClr>
                <a:srgbClr val="66FFFF"/>
              </a:buClr>
            </a:pPr>
            <a:r>
              <a:rPr lang="en-US" sz="3000" dirty="0">
                <a:solidFill>
                  <a:schemeClr val="bg1"/>
                </a:solidFill>
              </a:rPr>
              <a:t>Heb. 13:5</a:t>
            </a:r>
          </a:p>
        </p:txBody>
      </p:sp>
      <p:pic>
        <p:nvPicPr>
          <p:cNvPr id="1026" name="Picture 2" descr="https://jesusthealmighty.files.wordpress.com/2014/06/free-discipleship-eternal-life.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785992" y="2762700"/>
            <a:ext cx="4134118" cy="2743200"/>
          </a:xfrm>
          <a:prstGeom prst="rect">
            <a:avLst/>
          </a:prstGeom>
          <a:noFill/>
        </p:spPr>
      </p:pic>
    </p:spTree>
    <p:extLst>
      <p:ext uri="{BB962C8B-B14F-4D97-AF65-F5344CB8AC3E}">
        <p14:creationId xmlns:p14="http://schemas.microsoft.com/office/powerpoint/2010/main" val="2339248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4931" name="Content Placeholder 2"/>
          <p:cNvSpPr>
            <a:spLocks noGrp="1"/>
          </p:cNvSpPr>
          <p:nvPr>
            <p:ph idx="1"/>
          </p:nvPr>
        </p:nvSpPr>
        <p:spPr>
          <a:xfrm>
            <a:off x="252663" y="1143000"/>
            <a:ext cx="8674769" cy="5474368"/>
          </a:xfrm>
        </p:spPr>
        <p:txBody>
          <a:bodyPr/>
          <a:lstStyle/>
          <a:p>
            <a:pPr marL="457200" indent="-457200">
              <a:spcBef>
                <a:spcPts val="0"/>
              </a:spcBef>
              <a:spcAft>
                <a:spcPts val="1200"/>
              </a:spcAft>
              <a:buClr>
                <a:srgbClr val="66FFFF"/>
              </a:buClr>
              <a:buFont typeface="+mj-lt"/>
              <a:buAutoNum type="arabicPeriod"/>
              <a:defRPr/>
            </a:pPr>
            <a:r>
              <a:rPr lang="en-US" altLang="en-US" sz="2800" dirty="0">
                <a:solidFill>
                  <a:schemeClr val="bg1"/>
                </a:solidFill>
              </a:rPr>
              <a:t>Because self-righteousness did not save us it is not a basis upon which salvation can be lost</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Salvation is not given or maintained by works</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If a believer can lose eternal life, then how can this life be eternal (John 3:16)?</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Bible’s promises guarantee security (John 10:28)</a:t>
            </a:r>
          </a:p>
          <a:p>
            <a:pPr marL="457200" indent="-457200">
              <a:spcBef>
                <a:spcPts val="0"/>
              </a:spcBef>
              <a:spcAft>
                <a:spcPts val="1200"/>
              </a:spcAft>
              <a:buClr>
                <a:srgbClr val="66FFFF"/>
              </a:buClr>
              <a:buFont typeface="+mj-lt"/>
              <a:buAutoNum type="arabicPeriod"/>
              <a:defRPr/>
            </a:pPr>
            <a:r>
              <a:rPr lang="en-US" altLang="en-US" sz="2800" b="1" u="sng" dirty="0">
                <a:solidFill>
                  <a:srgbClr val="FFFFCC"/>
                </a:solidFill>
              </a:rPr>
              <a:t>The assurance of salvation is possible (1 John 5:14)</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believer is predestined for glory (Rom 8:29-30)</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Spirit’s seal cannot be broken (Eph 4:30)</a:t>
            </a:r>
          </a:p>
        </p:txBody>
      </p:sp>
    </p:spTree>
    <p:extLst>
      <p:ext uri="{BB962C8B-B14F-4D97-AF65-F5344CB8AC3E}">
        <p14:creationId xmlns:p14="http://schemas.microsoft.com/office/powerpoint/2010/main" val="3185549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861" y="322728"/>
            <a:ext cx="8229600" cy="1289256"/>
          </a:xfrm>
        </p:spPr>
        <p:txBody>
          <a:bodyPr/>
          <a:lstStyle/>
          <a:p>
            <a:br>
              <a:rPr lang="en-US" altLang="en-US" sz="3200" dirty="0">
                <a:solidFill>
                  <a:schemeClr val="bg1"/>
                </a:solidFill>
              </a:rPr>
            </a:br>
            <a:r>
              <a:rPr lang="en-US" altLang="en-US" sz="3600" dirty="0">
                <a:solidFill>
                  <a:srgbClr val="00FFFF"/>
                </a:solidFill>
                <a:effectLst>
                  <a:outerShdw blurRad="38100" dist="38100" dir="2700000" algn="tl">
                    <a:srgbClr val="000000">
                      <a:alpha val="43137"/>
                    </a:srgbClr>
                  </a:outerShdw>
                </a:effectLst>
                <a:latin typeface="+mn-lt"/>
              </a:rPr>
              <a:t>The Assurance Of Salvation Is Possible </a:t>
            </a:r>
            <a:br>
              <a:rPr lang="en-US" altLang="en-US" sz="3600" dirty="0">
                <a:solidFill>
                  <a:srgbClr val="00FFFF"/>
                </a:solidFill>
                <a:effectLst>
                  <a:outerShdw blurRad="38100" dist="38100" dir="2700000" algn="tl">
                    <a:srgbClr val="000000">
                      <a:alpha val="43137"/>
                    </a:srgbClr>
                  </a:outerShdw>
                </a:effectLst>
                <a:latin typeface="+mn-lt"/>
              </a:rPr>
            </a:br>
            <a:r>
              <a:rPr lang="en-US" altLang="en-US" sz="3600" dirty="0">
                <a:solidFill>
                  <a:srgbClr val="00FFFF"/>
                </a:solidFill>
                <a:effectLst>
                  <a:outerShdw blurRad="38100" dist="38100" dir="2700000" algn="tl">
                    <a:srgbClr val="000000">
                      <a:alpha val="43137"/>
                    </a:srgbClr>
                  </a:outerShdw>
                </a:effectLst>
                <a:latin typeface="+mn-lt"/>
              </a:rPr>
              <a:t>(1 John 5:14)</a:t>
            </a:r>
            <a:br>
              <a:rPr lang="en-US" altLang="en-US" sz="3600" dirty="0">
                <a:solidFill>
                  <a:srgbClr val="00FFFF"/>
                </a:solidFill>
                <a:effectLst>
                  <a:outerShdw blurRad="38100" dist="38100" dir="2700000" algn="tl">
                    <a:srgbClr val="000000">
                      <a:alpha val="43137"/>
                    </a:srgbClr>
                  </a:outerShdw>
                </a:effectLst>
                <a:latin typeface="+mn-lt"/>
              </a:rPr>
            </a:br>
            <a:endParaRPr lang="en-US" sz="3600" dirty="0">
              <a:solidFill>
                <a:srgbClr val="00FFFF"/>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42421" y="1611984"/>
            <a:ext cx="9059158" cy="5015059"/>
          </a:xfrm>
        </p:spPr>
        <p:txBody>
          <a:bodyPr/>
          <a:lstStyle/>
          <a:p>
            <a:pPr marL="461963" indent="-461963">
              <a:spcBef>
                <a:spcPts val="0"/>
              </a:spcBef>
              <a:spcAft>
                <a:spcPts val="1200"/>
              </a:spcAft>
              <a:buClr>
                <a:srgbClr val="66FFFF"/>
              </a:buClr>
            </a:pPr>
            <a:r>
              <a:rPr lang="en-US" sz="3000" dirty="0">
                <a:solidFill>
                  <a:schemeClr val="bg1"/>
                </a:solidFill>
              </a:rPr>
              <a:t>Biblical examples of assurance</a:t>
            </a:r>
          </a:p>
          <a:p>
            <a:pPr marL="914400" lvl="1" indent="-423863">
              <a:spcBef>
                <a:spcPts val="0"/>
              </a:spcBef>
              <a:spcAft>
                <a:spcPts val="1200"/>
              </a:spcAft>
              <a:buClr>
                <a:srgbClr val="FF99FF"/>
              </a:buClr>
            </a:pPr>
            <a:r>
              <a:rPr lang="en-US" sz="3000" dirty="0">
                <a:solidFill>
                  <a:schemeClr val="bg2"/>
                </a:solidFill>
              </a:rPr>
              <a:t>OT – Job 19:25-26; Ps. 23:6</a:t>
            </a:r>
          </a:p>
          <a:p>
            <a:pPr marL="914400" lvl="1" indent="-423863">
              <a:spcBef>
                <a:spcPts val="0"/>
              </a:spcBef>
              <a:spcAft>
                <a:spcPts val="1200"/>
              </a:spcAft>
              <a:buClr>
                <a:srgbClr val="FF99FF"/>
              </a:buClr>
            </a:pPr>
            <a:r>
              <a:rPr lang="en-US" sz="3000" dirty="0">
                <a:solidFill>
                  <a:schemeClr val="bg2"/>
                </a:solidFill>
              </a:rPr>
              <a:t>Gospels – John 5:24; 6:47</a:t>
            </a:r>
          </a:p>
          <a:p>
            <a:pPr marL="914400" lvl="1" indent="-423863">
              <a:spcBef>
                <a:spcPts val="0"/>
              </a:spcBef>
              <a:spcAft>
                <a:spcPts val="1200"/>
              </a:spcAft>
              <a:buClr>
                <a:srgbClr val="FF99FF"/>
              </a:buClr>
            </a:pPr>
            <a:r>
              <a:rPr lang="en-US" sz="3000" dirty="0">
                <a:solidFill>
                  <a:schemeClr val="bg2"/>
                </a:solidFill>
              </a:rPr>
              <a:t>Acts – Acts 16:30-31</a:t>
            </a:r>
          </a:p>
          <a:p>
            <a:pPr marL="914400" lvl="1" indent="-423863">
              <a:spcBef>
                <a:spcPts val="0"/>
              </a:spcBef>
              <a:spcAft>
                <a:spcPts val="1200"/>
              </a:spcAft>
              <a:buClr>
                <a:srgbClr val="FF99FF"/>
              </a:buClr>
            </a:pPr>
            <a:r>
              <a:rPr lang="en-US" sz="3000" dirty="0">
                <a:solidFill>
                  <a:schemeClr val="bg2"/>
                </a:solidFill>
              </a:rPr>
              <a:t>Paul – Rom. 5:2; 8:23-24; Col. 1:27; Titus 2:13; 2 Cor. 5:8; Philip. 1:21-23; 3:20-21; 4:3; Col. 3:4; 2 Tim. 1:12</a:t>
            </a:r>
          </a:p>
          <a:p>
            <a:pPr marL="914400" lvl="1" indent="-423863">
              <a:spcBef>
                <a:spcPts val="0"/>
              </a:spcBef>
              <a:spcAft>
                <a:spcPts val="1200"/>
              </a:spcAft>
              <a:buClr>
                <a:srgbClr val="FF99FF"/>
              </a:buClr>
            </a:pPr>
            <a:r>
              <a:rPr lang="en-US" sz="3000" dirty="0">
                <a:solidFill>
                  <a:schemeClr val="bg2"/>
                </a:solidFill>
              </a:rPr>
              <a:t>General letters – 1 Pet. 1:3-5; Heb. 2:14-15; 1 John 3:1-2; 5:13 </a:t>
            </a:r>
          </a:p>
        </p:txBody>
      </p:sp>
      <p:pic>
        <p:nvPicPr>
          <p:cNvPr id="1026" name="Picture 2" descr="https://jesusthealmighty.files.wordpress.com/2014/06/free-discipleship-eternal-lif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25318" y="1821729"/>
            <a:ext cx="2937216" cy="1948993"/>
          </a:xfrm>
          <a:prstGeom prst="rect">
            <a:avLst/>
          </a:prstGeom>
          <a:noFill/>
        </p:spPr>
      </p:pic>
    </p:spTree>
    <p:extLst>
      <p:ext uri="{BB962C8B-B14F-4D97-AF65-F5344CB8AC3E}">
        <p14:creationId xmlns:p14="http://schemas.microsoft.com/office/powerpoint/2010/main" val="2865617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defRPr/>
            </a:pPr>
            <a:r>
              <a:rPr lang="en-US" altLang="en-US" b="1" dirty="0">
                <a:solidFill>
                  <a:srgbClr val="00FFFF"/>
                </a:solidFill>
              </a:rPr>
              <a:t>Soteriology Overview</a:t>
            </a:r>
          </a:p>
        </p:txBody>
      </p:sp>
      <p:sp>
        <p:nvSpPr>
          <p:cNvPr id="5" name="Rectangle 3"/>
          <p:cNvSpPr txBox="1">
            <a:spLocks/>
          </p:cNvSpPr>
          <p:nvPr/>
        </p:nvSpPr>
        <p:spPr bwMode="auto">
          <a:xfrm>
            <a:off x="1333501" y="1600202"/>
            <a:ext cx="6591300" cy="4525963"/>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Definition</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Election</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Atonement</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Salvation words</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God’s one condition of salvation</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Results of salvation</a:t>
            </a:r>
          </a:p>
          <a:p>
            <a:pPr marL="914377" indent="-914377" eaLnBrk="1" hangingPunct="1">
              <a:lnSpc>
                <a:spcPct val="90000"/>
              </a:lnSpc>
              <a:buFont typeface="+mj-lt"/>
              <a:buAutoNum type="romanUcPeriod"/>
              <a:defRPr/>
            </a:pPr>
            <a:r>
              <a:rPr lang="en-US" altLang="en-US" b="1" u="sng" dirty="0">
                <a:solidFill>
                  <a:srgbClr val="FFFFCC"/>
                </a:solidFill>
                <a:effectLst>
                  <a:outerShdw blurRad="38100" dist="38100" dir="2700000" algn="tl">
                    <a:srgbClr val="000000">
                      <a:alpha val="43137"/>
                    </a:srgbClr>
                  </a:outerShdw>
                </a:effectLst>
              </a:rPr>
              <a:t>Eternal security</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Faulty views of salvation</a:t>
            </a:r>
          </a:p>
        </p:txBody>
      </p:sp>
    </p:spTree>
    <p:extLst>
      <p:ext uri="{BB962C8B-B14F-4D97-AF65-F5344CB8AC3E}">
        <p14:creationId xmlns:p14="http://schemas.microsoft.com/office/powerpoint/2010/main" val="2358110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p:spPr>
      </p:pic>
      <p:sp>
        <p:nvSpPr>
          <p:cNvPr id="198659" name="Rectangle 1"/>
          <p:cNvSpPr>
            <a:spLocks noChangeArrowheads="1"/>
          </p:cNvSpPr>
          <p:nvPr/>
        </p:nvSpPr>
        <p:spPr bwMode="auto">
          <a:xfrm>
            <a:off x="533400" y="292762"/>
            <a:ext cx="8077200" cy="4370427"/>
          </a:xfrm>
          <a:prstGeom prst="rect">
            <a:avLst/>
          </a:prstGeom>
          <a:noFill/>
          <a:ln w="28575">
            <a:noFill/>
            <a:miter lim="800000"/>
            <a:headEnd/>
            <a:tailEnd/>
          </a:ln>
        </p:spPr>
        <p:txBody>
          <a:bodyPr>
            <a:spAutoFit/>
          </a:bodyPr>
          <a:lstStyle/>
          <a:p>
            <a:pPr algn="ctr" fontAlgn="base">
              <a:spcBef>
                <a:spcPts val="600"/>
              </a:spcBef>
              <a:spcAft>
                <a:spcPts val="600"/>
              </a:spcAft>
              <a:defRPr/>
            </a:pPr>
            <a:r>
              <a:rPr lang="en-US" altLang="en-US" sz="4800" b="1" dirty="0">
                <a:solidFill>
                  <a:srgbClr val="00FFFF"/>
                </a:solidFill>
                <a:effectLst>
                  <a:outerShdw blurRad="38100" dist="38100" dir="2700000" algn="tl">
                    <a:srgbClr val="000000">
                      <a:alpha val="43137"/>
                    </a:srgbClr>
                  </a:outerShdw>
                </a:effectLst>
                <a:ea typeface="+mj-ea"/>
                <a:cs typeface="+mj-cs"/>
              </a:rPr>
              <a:t>1 John 5:13 </a:t>
            </a:r>
          </a:p>
          <a:p>
            <a:pPr algn="just">
              <a:spcBef>
                <a:spcPts val="600"/>
              </a:spcBef>
              <a:spcAft>
                <a:spcPts val="600"/>
              </a:spcAft>
            </a:pPr>
            <a:r>
              <a:rPr lang="en-US" altLang="en-US" sz="4400" dirty="0">
                <a:solidFill>
                  <a:schemeClr val="bg1"/>
                </a:solidFill>
              </a:rPr>
              <a:t>“</a:t>
            </a:r>
            <a:r>
              <a:rPr lang="en-US" sz="4400" dirty="0">
                <a:solidFill>
                  <a:schemeClr val="bg1"/>
                </a:solidFill>
              </a:rPr>
              <a:t>These things I have </a:t>
            </a:r>
            <a:r>
              <a:rPr lang="en-US" sz="4400" b="1" u="sng" dirty="0">
                <a:solidFill>
                  <a:srgbClr val="FFFFCC"/>
                </a:solidFill>
              </a:rPr>
              <a:t>written</a:t>
            </a:r>
            <a:r>
              <a:rPr lang="en-US" sz="4400" dirty="0">
                <a:solidFill>
                  <a:schemeClr val="bg1"/>
                </a:solidFill>
              </a:rPr>
              <a:t> to </a:t>
            </a:r>
            <a:r>
              <a:rPr lang="en-US" sz="4400" b="1" u="sng" dirty="0">
                <a:solidFill>
                  <a:srgbClr val="FFFFCC"/>
                </a:solidFill>
              </a:rPr>
              <a:t>you</a:t>
            </a:r>
            <a:r>
              <a:rPr lang="en-US" sz="4400" dirty="0">
                <a:solidFill>
                  <a:schemeClr val="bg1"/>
                </a:solidFill>
              </a:rPr>
              <a:t> who believe in the name of the Son of God, so that you may </a:t>
            </a:r>
            <a:r>
              <a:rPr lang="en-US" sz="4400" b="1" u="sng" dirty="0">
                <a:solidFill>
                  <a:srgbClr val="FFFFCC"/>
                </a:solidFill>
              </a:rPr>
              <a:t>know</a:t>
            </a:r>
            <a:r>
              <a:rPr lang="en-US" sz="4400" dirty="0">
                <a:solidFill>
                  <a:schemeClr val="bg1"/>
                </a:solidFill>
              </a:rPr>
              <a:t> that you </a:t>
            </a:r>
            <a:r>
              <a:rPr lang="en-US" sz="4400" b="1" u="sng" dirty="0">
                <a:solidFill>
                  <a:srgbClr val="FFFFCC"/>
                </a:solidFill>
              </a:rPr>
              <a:t>have</a:t>
            </a:r>
            <a:r>
              <a:rPr lang="en-US" sz="4400" dirty="0">
                <a:solidFill>
                  <a:schemeClr val="bg1"/>
                </a:solidFill>
              </a:rPr>
              <a:t> eternal life.”</a:t>
            </a:r>
            <a:r>
              <a:rPr lang="en-US" altLang="en-US" sz="4400" dirty="0">
                <a:solidFill>
                  <a:schemeClr val="bg1"/>
                </a:solidFill>
              </a:rPr>
              <a:t> (NASB)</a:t>
            </a:r>
          </a:p>
        </p:txBody>
      </p:sp>
    </p:spTree>
    <p:extLst>
      <p:ext uri="{BB962C8B-B14F-4D97-AF65-F5344CB8AC3E}">
        <p14:creationId xmlns:p14="http://schemas.microsoft.com/office/powerpoint/2010/main" val="28554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097464" y="5957740"/>
            <a:ext cx="4949072" cy="739923"/>
          </a:xfrm>
        </p:spPr>
        <p:txBody>
          <a:bodyPr/>
          <a:lstStyle/>
          <a:p>
            <a:pPr eaLnBrk="1" hangingPunct="1">
              <a:defRPr/>
            </a:pPr>
            <a:r>
              <a:rPr lang="en-US" altLang="en-US" sz="1600" dirty="0">
                <a:solidFill>
                  <a:schemeClr val="bg1"/>
                </a:solidFill>
                <a:effectLst>
                  <a:outerShdw blurRad="38100" dist="38100" dir="2700000" algn="tl">
                    <a:srgbClr val="000000">
                      <a:alpha val="43137"/>
                    </a:srgbClr>
                  </a:outerShdw>
                </a:effectLst>
              </a:rPr>
              <a:t>Lewis Sperry Chafer, </a:t>
            </a:r>
            <a:r>
              <a:rPr lang="en-US" altLang="en-US" sz="1600" i="1" dirty="0">
                <a:solidFill>
                  <a:schemeClr val="bg1"/>
                </a:solidFill>
                <a:effectLst>
                  <a:outerShdw blurRad="38100" dist="38100" dir="2700000" algn="tl">
                    <a:srgbClr val="000000">
                      <a:alpha val="43137"/>
                    </a:srgbClr>
                  </a:outerShdw>
                </a:effectLst>
              </a:rPr>
              <a:t>Salvation: A Clear Doctrinal Analysis</a:t>
            </a:r>
            <a:r>
              <a:rPr lang="en-US" altLang="en-US" sz="1600" dirty="0">
                <a:solidFill>
                  <a:schemeClr val="bg1"/>
                </a:solidFill>
                <a:effectLst>
                  <a:outerShdw blurRad="38100" dist="38100" dir="2700000" algn="tl">
                    <a:srgbClr val="000000">
                      <a:alpha val="43137"/>
                    </a:srgbClr>
                  </a:outerShdw>
                </a:effectLst>
              </a:rPr>
              <a:t> </a:t>
            </a:r>
            <a:br>
              <a:rPr lang="en-US" altLang="en-US" sz="1600" dirty="0">
                <a:solidFill>
                  <a:schemeClr val="bg1"/>
                </a:solidFill>
                <a:effectLst>
                  <a:outerShdw blurRad="38100" dist="38100" dir="2700000" algn="tl">
                    <a:srgbClr val="000000">
                      <a:alpha val="43137"/>
                    </a:srgbClr>
                  </a:outerShdw>
                </a:effectLst>
              </a:rPr>
            </a:br>
            <a:r>
              <a:rPr lang="en-US" altLang="en-US" sz="1600" dirty="0">
                <a:solidFill>
                  <a:schemeClr val="bg1"/>
                </a:solidFill>
                <a:effectLst>
                  <a:outerShdw blurRad="38100" dist="38100" dir="2700000" algn="tl">
                    <a:srgbClr val="000000">
                      <a:alpha val="43137"/>
                    </a:srgbClr>
                  </a:outerShdw>
                </a:effectLst>
              </a:rPr>
              <a:t>(Grand Rapids: Zondervan, 1977), 60. Italics added</a:t>
            </a:r>
          </a:p>
        </p:txBody>
      </p:sp>
      <p:pic>
        <p:nvPicPr>
          <p:cNvPr id="4" name="Picture 2" descr="http://t1.gstatic.com/images?q=tbn:ANd9GcQxv3vyi4YqgamHAJTIgWkNJkLqWWIuAG2pkecTpX67vjz6XE96Kw"/>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38026" y="1353531"/>
            <a:ext cx="2278931" cy="3212113"/>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Content Placeholder 1"/>
          <p:cNvSpPr>
            <a:spLocks noGrp="1"/>
          </p:cNvSpPr>
          <p:nvPr>
            <p:ph idx="1"/>
          </p:nvPr>
        </p:nvSpPr>
        <p:spPr>
          <a:xfrm>
            <a:off x="2658362" y="1150071"/>
            <a:ext cx="6398443" cy="4279768"/>
          </a:xfrm>
        </p:spPr>
        <p:txBody>
          <a:bodyPr/>
          <a:lstStyle/>
          <a:p>
            <a:pPr marL="0" indent="0" algn="just" eaLnBrk="1" hangingPunct="1">
              <a:buFont typeface="Arial" panose="020B0604020202020204" pitchFamily="34" charset="0"/>
              <a:buNone/>
              <a:defRPr/>
            </a:pPr>
            <a:r>
              <a:rPr lang="en-US" altLang="en-US" sz="3000" dirty="0">
                <a:solidFill>
                  <a:prstClr val="white"/>
                </a:solidFill>
                <a:effectLst>
                  <a:outerShdw blurRad="38100" dist="38100" dir="2700000" algn="tl">
                    <a:srgbClr val="000000">
                      <a:alpha val="43137"/>
                    </a:srgbClr>
                  </a:outerShdw>
                </a:effectLst>
              </a:rPr>
              <a:t>“There is a normal Christian experience. There are new and blessed emotions and desires. Old things do pass away; and behold all things do become new; but </a:t>
            </a:r>
            <a:r>
              <a:rPr lang="en-US" altLang="en-US" sz="3000" b="1" i="1" u="sng" dirty="0">
                <a:solidFill>
                  <a:srgbClr val="FFFFCC"/>
                </a:solidFill>
                <a:effectLst>
                  <a:outerShdw blurRad="38100" dist="38100" dir="2700000" algn="tl">
                    <a:srgbClr val="000000">
                      <a:alpha val="43137"/>
                    </a:srgbClr>
                  </a:outerShdw>
                </a:effectLst>
              </a:rPr>
              <a:t>all such experiences are but  secondary evidences</a:t>
            </a:r>
            <a:r>
              <a:rPr lang="en-US" altLang="en-US" sz="3000" dirty="0">
                <a:solidFill>
                  <a:prstClr val="white"/>
                </a:solidFill>
                <a:effectLst>
                  <a:outerShdw blurRad="38100" dist="38100" dir="2700000" algn="tl">
                    <a:srgbClr val="000000">
                      <a:alpha val="43137"/>
                    </a:srgbClr>
                  </a:outerShdw>
                </a:effectLst>
              </a:rPr>
              <a:t>, as to the fact of salvation, in that they grow out of that positive  repose of faith which is the primary evidence.”</a:t>
            </a:r>
          </a:p>
        </p:txBody>
      </p:sp>
      <p:sp>
        <p:nvSpPr>
          <p:cNvPr id="5" name="Rectangle 4"/>
          <p:cNvSpPr/>
          <p:nvPr/>
        </p:nvSpPr>
        <p:spPr>
          <a:xfrm>
            <a:off x="2636086" y="242359"/>
            <a:ext cx="3871830" cy="646331"/>
          </a:xfrm>
          <a:prstGeom prst="rect">
            <a:avLst/>
          </a:prstGeom>
        </p:spPr>
        <p:txBody>
          <a:bodyPr wrap="none">
            <a:spAutoFit/>
          </a:bodyPr>
          <a:lstStyle/>
          <a:p>
            <a:pPr algn="ctr">
              <a:defRPr/>
            </a:pPr>
            <a:r>
              <a:rPr lang="en-US" sz="3600" dirty="0">
                <a:solidFill>
                  <a:srgbClr val="00FFFF"/>
                </a:solidFill>
                <a:effectLst>
                  <a:outerShdw blurRad="38100" dist="38100" dir="2700000" algn="tl">
                    <a:srgbClr val="000000">
                      <a:alpha val="43137"/>
                    </a:srgbClr>
                  </a:outerShdw>
                </a:effectLst>
                <a:ea typeface="+mj-ea"/>
                <a:cs typeface="+mj-cs"/>
              </a:rPr>
              <a:t>Lewis Sperry Chafer</a:t>
            </a:r>
            <a:endParaRPr lang="en-US" sz="3600" dirty="0">
              <a:solidFill>
                <a:srgbClr val="00FFFF"/>
              </a:solidFill>
              <a:effectLst>
                <a:outerShdw blurRad="38100" dist="38100" dir="2700000" algn="tl">
                  <a:srgbClr val="000000">
                    <a:alpha val="43137"/>
                  </a:srgbClr>
                </a:outerShdw>
              </a:effectLst>
              <a:latin typeface="+mn-lt"/>
              <a:ea typeface="+mj-ea"/>
              <a:cs typeface="+mj-cs"/>
            </a:endParaRPr>
          </a:p>
        </p:txBody>
      </p:sp>
    </p:spTree>
    <p:extLst>
      <p:ext uri="{BB962C8B-B14F-4D97-AF65-F5344CB8AC3E}">
        <p14:creationId xmlns:p14="http://schemas.microsoft.com/office/powerpoint/2010/main" val="3680690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4931" name="Content Placeholder 2"/>
          <p:cNvSpPr>
            <a:spLocks noGrp="1"/>
          </p:cNvSpPr>
          <p:nvPr>
            <p:ph idx="1"/>
          </p:nvPr>
        </p:nvSpPr>
        <p:spPr>
          <a:xfrm>
            <a:off x="252663" y="1143000"/>
            <a:ext cx="8674769" cy="5474368"/>
          </a:xfrm>
        </p:spPr>
        <p:txBody>
          <a:bodyPr/>
          <a:lstStyle/>
          <a:p>
            <a:pPr marL="457200" indent="-457200">
              <a:spcBef>
                <a:spcPts val="0"/>
              </a:spcBef>
              <a:spcAft>
                <a:spcPts val="1200"/>
              </a:spcAft>
              <a:buClr>
                <a:srgbClr val="66FFFF"/>
              </a:buClr>
              <a:buFont typeface="+mj-lt"/>
              <a:buAutoNum type="arabicPeriod"/>
              <a:defRPr/>
            </a:pPr>
            <a:r>
              <a:rPr lang="en-US" altLang="en-US" sz="2800" dirty="0">
                <a:solidFill>
                  <a:schemeClr val="bg1"/>
                </a:solidFill>
              </a:rPr>
              <a:t>Because self-righteousness did not save us it is not a basis upon which salvation can be lost</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Salvation is not given or maintained by works</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If a believer can lose eternal life, then how can this life be eternal (John 3:16)?</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Bible’s promises guarantee security (John 10:28)</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assurance of salvation is possible (1 John 5:14)</a:t>
            </a:r>
          </a:p>
          <a:p>
            <a:pPr marL="457200" indent="-457200">
              <a:spcBef>
                <a:spcPts val="0"/>
              </a:spcBef>
              <a:spcAft>
                <a:spcPts val="1200"/>
              </a:spcAft>
              <a:buClr>
                <a:srgbClr val="66FFFF"/>
              </a:buClr>
              <a:buFont typeface="+mj-lt"/>
              <a:buAutoNum type="arabicPeriod"/>
              <a:defRPr/>
            </a:pPr>
            <a:r>
              <a:rPr lang="en-US" altLang="en-US" sz="2800" b="1" u="sng" dirty="0">
                <a:solidFill>
                  <a:srgbClr val="FFFFCC"/>
                </a:solidFill>
              </a:rPr>
              <a:t>The believer is predestined for glory (Rom 8:29-30)</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Spirit’s seal cannot be broken (Eph 4:30)</a:t>
            </a:r>
          </a:p>
        </p:txBody>
      </p:sp>
    </p:spTree>
    <p:extLst>
      <p:ext uri="{BB962C8B-B14F-4D97-AF65-F5344CB8AC3E}">
        <p14:creationId xmlns:p14="http://schemas.microsoft.com/office/powerpoint/2010/main" val="4198607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4294967295"/>
          </p:nvPr>
        </p:nvSpPr>
        <p:spPr>
          <a:xfrm>
            <a:off x="457200" y="1447800"/>
            <a:ext cx="8458200" cy="4114800"/>
          </a:xfrm>
        </p:spPr>
        <p:txBody>
          <a:bodyPr/>
          <a:lstStyle/>
          <a:p>
            <a:pPr eaLnBrk="1" hangingPunct="1">
              <a:lnSpc>
                <a:spcPct val="200000"/>
              </a:lnSpc>
              <a:buFont typeface="Arial" charset="0"/>
              <a:buNone/>
              <a:defRPr/>
            </a:pPr>
            <a:endParaRPr lang="en-US">
              <a:effectLst>
                <a:outerShdw blurRad="38100" dist="38100" dir="2700000" algn="tl">
                  <a:srgbClr val="FFFFFF"/>
                </a:outerShdw>
              </a:effectLst>
            </a:endParaRPr>
          </a:p>
          <a:p>
            <a:pPr eaLnBrk="1" hangingPunct="1">
              <a:lnSpc>
                <a:spcPct val="90000"/>
              </a:lnSpc>
              <a:defRPr/>
            </a:pPr>
            <a:endParaRPr lang="en-US">
              <a:effectLst>
                <a:outerShdw blurRad="38100" dist="38100" dir="2700000" algn="tl">
                  <a:srgbClr val="FFFFFF"/>
                </a:outerShdw>
              </a:effectLst>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 name="Rectangle 2"/>
          <p:cNvSpPr/>
          <p:nvPr/>
        </p:nvSpPr>
        <p:spPr>
          <a:xfrm>
            <a:off x="368423" y="250589"/>
            <a:ext cx="8417357" cy="4955203"/>
          </a:xfrm>
          <a:prstGeom prst="rect">
            <a:avLst/>
          </a:prstGeom>
        </p:spPr>
        <p:txBody>
          <a:bodyPr wrap="square">
            <a:spAutoFit/>
          </a:bodyPr>
          <a:lstStyle/>
          <a:p>
            <a:pPr algn="ctr"/>
            <a:r>
              <a:rPr lang="en-US" sz="4000" b="1" dirty="0">
                <a:solidFill>
                  <a:srgbClr val="00FFFF"/>
                </a:solidFill>
                <a:effectLst>
                  <a:outerShdw blurRad="38100" dist="38100" dir="2700000" algn="tl">
                    <a:srgbClr val="000000">
                      <a:alpha val="43137"/>
                    </a:srgbClr>
                  </a:outerShdw>
                </a:effectLst>
                <a:ea typeface="+mj-ea"/>
                <a:cs typeface="+mj-cs"/>
              </a:rPr>
              <a:t>Romans 8:29–30</a:t>
            </a:r>
            <a:endParaRPr lang="en-US" altLang="en-US" sz="4000" b="1" dirty="0">
              <a:solidFill>
                <a:srgbClr val="00FFFF"/>
              </a:solidFill>
              <a:effectLst>
                <a:outerShdw blurRad="38100" dist="38100" dir="2700000" algn="tl">
                  <a:srgbClr val="000000">
                    <a:alpha val="43137"/>
                  </a:srgbClr>
                </a:outerShdw>
              </a:effectLst>
              <a:ea typeface="+mj-ea"/>
              <a:cs typeface="+mj-cs"/>
            </a:endParaRPr>
          </a:p>
          <a:p>
            <a:pPr algn="just">
              <a:spcAft>
                <a:spcPts val="1000"/>
              </a:spcAft>
            </a:pPr>
            <a:r>
              <a:rPr lang="en-US" sz="3400" baseline="30000" dirty="0">
                <a:solidFill>
                  <a:schemeClr val="bg1"/>
                </a:solidFill>
                <a:latin typeface="Calibri" panose="020F0502020204030204" pitchFamily="34" charset="0"/>
              </a:rPr>
              <a:t>29</a:t>
            </a:r>
            <a:r>
              <a:rPr lang="en-US" sz="3400" dirty="0">
                <a:solidFill>
                  <a:schemeClr val="bg1"/>
                </a:solidFill>
                <a:latin typeface="Calibri" panose="020F0502020204030204" pitchFamily="34" charset="0"/>
              </a:rPr>
              <a:t>For those whom He </a:t>
            </a:r>
            <a:r>
              <a:rPr lang="en-US" sz="3400" b="1" dirty="0">
                <a:solidFill>
                  <a:srgbClr val="FFFFCC"/>
                </a:solidFill>
                <a:latin typeface="Calibri" panose="020F0502020204030204" pitchFamily="34" charset="0"/>
              </a:rPr>
              <a:t>foreknew</a:t>
            </a:r>
            <a:r>
              <a:rPr lang="en-US" sz="3400" dirty="0">
                <a:solidFill>
                  <a:schemeClr val="bg1"/>
                </a:solidFill>
                <a:latin typeface="Calibri" panose="020F0502020204030204" pitchFamily="34" charset="0"/>
              </a:rPr>
              <a:t>, He also </a:t>
            </a:r>
            <a:r>
              <a:rPr lang="en-US" sz="3400" b="1" dirty="0">
                <a:solidFill>
                  <a:srgbClr val="FFFFCC"/>
                </a:solidFill>
                <a:latin typeface="Calibri" panose="020F0502020204030204" pitchFamily="34" charset="0"/>
              </a:rPr>
              <a:t>predestined</a:t>
            </a:r>
            <a:r>
              <a:rPr lang="en-US" sz="3400" dirty="0">
                <a:solidFill>
                  <a:schemeClr val="bg1"/>
                </a:solidFill>
                <a:latin typeface="Calibri" panose="020F0502020204030204" pitchFamily="34" charset="0"/>
              </a:rPr>
              <a:t> </a:t>
            </a:r>
            <a:r>
              <a:rPr lang="en-US" sz="3400" i="1" dirty="0">
                <a:solidFill>
                  <a:schemeClr val="bg1"/>
                </a:solidFill>
                <a:latin typeface="Calibri" panose="020F0502020204030204" pitchFamily="34" charset="0"/>
              </a:rPr>
              <a:t>to become</a:t>
            </a:r>
            <a:r>
              <a:rPr lang="en-US" sz="3400" dirty="0">
                <a:solidFill>
                  <a:schemeClr val="bg1"/>
                </a:solidFill>
                <a:latin typeface="Calibri" panose="020F0502020204030204" pitchFamily="34" charset="0"/>
              </a:rPr>
              <a:t> conformed to the image of His Son, so that He would be the firstborn among many brethren; </a:t>
            </a:r>
            <a:r>
              <a:rPr lang="en-US" sz="3400" baseline="30000" dirty="0">
                <a:solidFill>
                  <a:schemeClr val="bg1"/>
                </a:solidFill>
                <a:latin typeface="Calibri" panose="020F0502020204030204" pitchFamily="34" charset="0"/>
              </a:rPr>
              <a:t>30</a:t>
            </a:r>
            <a:r>
              <a:rPr lang="en-US" sz="3400" dirty="0">
                <a:solidFill>
                  <a:schemeClr val="bg1"/>
                </a:solidFill>
                <a:latin typeface="Calibri" panose="020F0502020204030204" pitchFamily="34" charset="0"/>
              </a:rPr>
              <a:t> and these whom He predestined, He also </a:t>
            </a:r>
            <a:r>
              <a:rPr lang="en-US" sz="3400" b="1" dirty="0">
                <a:solidFill>
                  <a:srgbClr val="FFFFCC"/>
                </a:solidFill>
                <a:latin typeface="Calibri" panose="020F0502020204030204" pitchFamily="34" charset="0"/>
              </a:rPr>
              <a:t>called</a:t>
            </a:r>
            <a:r>
              <a:rPr lang="en-US" sz="3400" dirty="0">
                <a:solidFill>
                  <a:schemeClr val="bg1"/>
                </a:solidFill>
                <a:latin typeface="Calibri" panose="020F0502020204030204" pitchFamily="34" charset="0"/>
              </a:rPr>
              <a:t>; and these whom He called, He also </a:t>
            </a:r>
            <a:r>
              <a:rPr lang="en-US" sz="3400" b="1" dirty="0">
                <a:solidFill>
                  <a:srgbClr val="FFFFCC"/>
                </a:solidFill>
                <a:latin typeface="Calibri" panose="020F0502020204030204" pitchFamily="34" charset="0"/>
              </a:rPr>
              <a:t>justified</a:t>
            </a:r>
            <a:r>
              <a:rPr lang="en-US" sz="3400" dirty="0">
                <a:solidFill>
                  <a:schemeClr val="bg1"/>
                </a:solidFill>
                <a:latin typeface="Calibri" panose="020F0502020204030204" pitchFamily="34" charset="0"/>
              </a:rPr>
              <a:t>; and these whom He justified, He also </a:t>
            </a:r>
            <a:r>
              <a:rPr lang="en-US" sz="3400" b="1" dirty="0">
                <a:solidFill>
                  <a:srgbClr val="FFFFCC"/>
                </a:solidFill>
                <a:latin typeface="Calibri" panose="020F0502020204030204" pitchFamily="34" charset="0"/>
              </a:rPr>
              <a:t>glorified</a:t>
            </a:r>
            <a:r>
              <a:rPr lang="en-US" sz="3400" dirty="0">
                <a:solidFill>
                  <a:schemeClr val="bg1"/>
                </a:solidFill>
                <a:latin typeface="Calibri" panose="020F0502020204030204" pitchFamily="34" charset="0"/>
              </a:rPr>
              <a:t>. (NASB95) </a:t>
            </a:r>
            <a:endParaRPr lang="en-US" sz="3400" dirty="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884832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4931" name="Content Placeholder 2"/>
          <p:cNvSpPr>
            <a:spLocks noGrp="1"/>
          </p:cNvSpPr>
          <p:nvPr>
            <p:ph idx="1"/>
          </p:nvPr>
        </p:nvSpPr>
        <p:spPr>
          <a:xfrm>
            <a:off x="252663" y="1143000"/>
            <a:ext cx="8674769" cy="5474368"/>
          </a:xfrm>
        </p:spPr>
        <p:txBody>
          <a:bodyPr/>
          <a:lstStyle/>
          <a:p>
            <a:pPr marL="457200" indent="-457200">
              <a:spcBef>
                <a:spcPts val="0"/>
              </a:spcBef>
              <a:spcAft>
                <a:spcPts val="1200"/>
              </a:spcAft>
              <a:buClr>
                <a:srgbClr val="66FFFF"/>
              </a:buClr>
              <a:buFont typeface="+mj-lt"/>
              <a:buAutoNum type="arabicPeriod"/>
              <a:defRPr/>
            </a:pPr>
            <a:r>
              <a:rPr lang="en-US" altLang="en-US" sz="2800" dirty="0">
                <a:solidFill>
                  <a:schemeClr val="bg1"/>
                </a:solidFill>
              </a:rPr>
              <a:t>Because self-righteousness did not save us it is not a basis upon which salvation can be lost</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Salvation is not given or maintained by works</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If a believer can lose eternal life, then how can this life be eternal (John 3:16)?</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Bible’s promises guarantee security (John 10:28)</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assurance of salvation is possible (1 John 5:14)</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believer is predestined for glory (Rom 8:29-30)</a:t>
            </a:r>
          </a:p>
          <a:p>
            <a:pPr marL="457200" indent="-457200">
              <a:spcBef>
                <a:spcPts val="0"/>
              </a:spcBef>
              <a:spcAft>
                <a:spcPts val="1200"/>
              </a:spcAft>
              <a:buClr>
                <a:srgbClr val="66FFFF"/>
              </a:buClr>
              <a:buFont typeface="+mj-lt"/>
              <a:buAutoNum type="arabicPeriod"/>
              <a:defRPr/>
            </a:pPr>
            <a:r>
              <a:rPr lang="en-US" altLang="en-US" sz="2800" b="1" u="sng" dirty="0">
                <a:solidFill>
                  <a:srgbClr val="FFFFCC"/>
                </a:solidFill>
              </a:rPr>
              <a:t>The Spirit’s seal cannot be broken (Eph 4:30)</a:t>
            </a:r>
          </a:p>
        </p:txBody>
      </p:sp>
    </p:spTree>
    <p:extLst>
      <p:ext uri="{BB962C8B-B14F-4D97-AF65-F5344CB8AC3E}">
        <p14:creationId xmlns:p14="http://schemas.microsoft.com/office/powerpoint/2010/main" val="1641001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4294967295"/>
          </p:nvPr>
        </p:nvSpPr>
        <p:spPr>
          <a:xfrm>
            <a:off x="457200" y="1447800"/>
            <a:ext cx="8458200" cy="4114800"/>
          </a:xfrm>
        </p:spPr>
        <p:txBody>
          <a:bodyPr/>
          <a:lstStyle/>
          <a:p>
            <a:pPr eaLnBrk="1" hangingPunct="1">
              <a:lnSpc>
                <a:spcPct val="200000"/>
              </a:lnSpc>
              <a:buFont typeface="Arial" charset="0"/>
              <a:buNone/>
              <a:defRPr/>
            </a:pPr>
            <a:endParaRPr lang="en-US">
              <a:effectLst>
                <a:outerShdw blurRad="38100" dist="38100" dir="2700000" algn="tl">
                  <a:srgbClr val="FFFFFF"/>
                </a:outerShdw>
              </a:effectLst>
            </a:endParaRPr>
          </a:p>
          <a:p>
            <a:pPr eaLnBrk="1" hangingPunct="1">
              <a:lnSpc>
                <a:spcPct val="90000"/>
              </a:lnSpc>
              <a:defRPr/>
            </a:pPr>
            <a:endParaRPr lang="en-US">
              <a:effectLst>
                <a:outerShdw blurRad="38100" dist="38100" dir="2700000" algn="tl">
                  <a:srgbClr val="FFFFFF"/>
                </a:outerShdw>
              </a:effectLst>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 name="Rectangle 2"/>
          <p:cNvSpPr/>
          <p:nvPr/>
        </p:nvSpPr>
        <p:spPr>
          <a:xfrm>
            <a:off x="368423" y="250589"/>
            <a:ext cx="8417357" cy="3862596"/>
          </a:xfrm>
          <a:prstGeom prst="rect">
            <a:avLst/>
          </a:prstGeom>
        </p:spPr>
        <p:txBody>
          <a:bodyPr wrap="square">
            <a:spAutoFit/>
          </a:bodyPr>
          <a:lstStyle/>
          <a:p>
            <a:pPr algn="ctr">
              <a:spcAft>
                <a:spcPts val="600"/>
              </a:spcAft>
            </a:pPr>
            <a:r>
              <a:rPr lang="en-US" sz="4800" b="1" dirty="0">
                <a:solidFill>
                  <a:srgbClr val="00FFFF"/>
                </a:solidFill>
                <a:effectLst>
                  <a:outerShdw blurRad="38100" dist="38100" dir="2700000" algn="tl">
                    <a:srgbClr val="000000">
                      <a:alpha val="43137"/>
                    </a:srgbClr>
                  </a:outerShdw>
                </a:effectLst>
                <a:ea typeface="+mj-ea"/>
                <a:cs typeface="+mj-cs"/>
              </a:rPr>
              <a:t>Ephesians 4:30</a:t>
            </a:r>
            <a:endParaRPr lang="en-US" altLang="en-US" sz="4800" b="1" dirty="0">
              <a:solidFill>
                <a:srgbClr val="00FFFF"/>
              </a:solidFill>
              <a:effectLst>
                <a:outerShdw blurRad="38100" dist="38100" dir="2700000" algn="tl">
                  <a:srgbClr val="000000">
                    <a:alpha val="43137"/>
                  </a:srgbClr>
                </a:outerShdw>
              </a:effectLst>
              <a:ea typeface="+mj-ea"/>
              <a:cs typeface="+mj-cs"/>
            </a:endParaRPr>
          </a:p>
          <a:p>
            <a:pPr algn="just">
              <a:spcAft>
                <a:spcPts val="1000"/>
              </a:spcAft>
            </a:pPr>
            <a:r>
              <a:rPr lang="en-US" sz="4800" dirty="0">
                <a:solidFill>
                  <a:schemeClr val="bg1"/>
                </a:solidFill>
              </a:rPr>
              <a:t>“Do not grieve the Holy Spirit of God, by whom you were sealed for the day of redemption.” </a:t>
            </a:r>
            <a:r>
              <a:rPr lang="en-US" sz="4800" dirty="0">
                <a:solidFill>
                  <a:schemeClr val="bg1"/>
                </a:solidFill>
                <a:latin typeface="Calibri" panose="020F0502020204030204" pitchFamily="34" charset="0"/>
              </a:rPr>
              <a:t>(NASB95) </a:t>
            </a:r>
            <a:endParaRPr lang="en-US" sz="4800" dirty="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884832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5955" name="Content Placeholder 2"/>
          <p:cNvSpPr>
            <a:spLocks noGrp="1"/>
          </p:cNvSpPr>
          <p:nvPr>
            <p:ph idx="1"/>
          </p:nvPr>
        </p:nvSpPr>
        <p:spPr>
          <a:xfrm>
            <a:off x="240632" y="1143000"/>
            <a:ext cx="8662736" cy="5334000"/>
          </a:xfrm>
        </p:spPr>
        <p:txBody>
          <a:bodyPr/>
          <a:lstStyle/>
          <a:p>
            <a:pPr marL="577850" indent="-577850">
              <a:spcBef>
                <a:spcPts val="0"/>
              </a:spcBef>
              <a:spcAft>
                <a:spcPts val="1200"/>
              </a:spcAft>
              <a:buClr>
                <a:srgbClr val="66FFFF"/>
              </a:buClr>
              <a:buFont typeface="+mj-lt"/>
              <a:buAutoNum type="arabicPeriod" startAt="8"/>
              <a:defRPr/>
            </a:pPr>
            <a:r>
              <a:rPr lang="en-US" altLang="en-US" sz="2800" b="1" u="sng" dirty="0">
                <a:solidFill>
                  <a:srgbClr val="FFFFCC"/>
                </a:solidFill>
              </a:rPr>
              <a:t>God keeps us from falling (1 Pet 1:4-5)</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role as intercessor and advocate (John 17:11-12, 20)</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death perfectly dealt with all sins (Titus 2:14)</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A believer cannot be removed from Christ’s body (1 Cor. 12:13)</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The Bible does not specify which sins remove salvation</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Believers with unfruitful lives still have salvation although lose rewards at the Bema Seat (1 </a:t>
            </a:r>
            <a:r>
              <a:rPr lang="en-US" altLang="en-US" sz="2800" dirty="0" err="1">
                <a:solidFill>
                  <a:schemeClr val="bg1"/>
                </a:solidFill>
              </a:rPr>
              <a:t>Cor</a:t>
            </a:r>
            <a:r>
              <a:rPr lang="en-US" altLang="en-US" sz="2800" dirty="0">
                <a:solidFill>
                  <a:schemeClr val="bg1"/>
                </a:solidFill>
              </a:rPr>
              <a:t> 3:15)</a:t>
            </a:r>
          </a:p>
        </p:txBody>
      </p:sp>
    </p:spTree>
    <p:extLst>
      <p:ext uri="{BB962C8B-B14F-4D97-AF65-F5344CB8AC3E}">
        <p14:creationId xmlns:p14="http://schemas.microsoft.com/office/powerpoint/2010/main" val="1485300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4294967295"/>
          </p:nvPr>
        </p:nvSpPr>
        <p:spPr>
          <a:xfrm>
            <a:off x="457200" y="1447800"/>
            <a:ext cx="8458200" cy="4114800"/>
          </a:xfrm>
        </p:spPr>
        <p:txBody>
          <a:bodyPr/>
          <a:lstStyle/>
          <a:p>
            <a:pPr eaLnBrk="1" hangingPunct="1">
              <a:lnSpc>
                <a:spcPct val="200000"/>
              </a:lnSpc>
              <a:buFont typeface="Arial" charset="0"/>
              <a:buNone/>
              <a:defRPr/>
            </a:pPr>
            <a:endParaRPr lang="en-US">
              <a:effectLst>
                <a:outerShdw blurRad="38100" dist="38100" dir="2700000" algn="tl">
                  <a:srgbClr val="FFFFFF"/>
                </a:outerShdw>
              </a:effectLst>
            </a:endParaRPr>
          </a:p>
          <a:p>
            <a:pPr eaLnBrk="1" hangingPunct="1">
              <a:lnSpc>
                <a:spcPct val="90000"/>
              </a:lnSpc>
              <a:defRPr/>
            </a:pPr>
            <a:endParaRPr lang="en-US">
              <a:effectLst>
                <a:outerShdw blurRad="38100" dist="38100" dir="2700000" algn="tl">
                  <a:srgbClr val="FFFFFF"/>
                </a:outerShdw>
              </a:effectLst>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 name="Rectangle 2"/>
          <p:cNvSpPr/>
          <p:nvPr/>
        </p:nvSpPr>
        <p:spPr>
          <a:xfrm>
            <a:off x="188259" y="250589"/>
            <a:ext cx="8597522" cy="5016758"/>
          </a:xfrm>
          <a:prstGeom prst="rect">
            <a:avLst/>
          </a:prstGeom>
        </p:spPr>
        <p:txBody>
          <a:bodyPr wrap="square">
            <a:spAutoFit/>
          </a:bodyPr>
          <a:lstStyle/>
          <a:p>
            <a:pPr algn="ctr"/>
            <a:r>
              <a:rPr lang="en-US" sz="3200" b="1" dirty="0">
                <a:solidFill>
                  <a:srgbClr val="00FFFF"/>
                </a:solidFill>
                <a:effectLst>
                  <a:outerShdw blurRad="38100" dist="38100" dir="2700000" algn="tl">
                    <a:srgbClr val="000000">
                      <a:alpha val="43137"/>
                    </a:srgbClr>
                  </a:outerShdw>
                </a:effectLst>
                <a:ea typeface="+mj-ea"/>
                <a:cs typeface="+mj-cs"/>
              </a:rPr>
              <a:t>1 Peter 1:3–6</a:t>
            </a:r>
            <a:endParaRPr lang="en-US" altLang="en-US" sz="3200" b="1" dirty="0">
              <a:solidFill>
                <a:srgbClr val="00FFFF"/>
              </a:solidFill>
              <a:effectLst>
                <a:outerShdw blurRad="38100" dist="38100" dir="2700000" algn="tl">
                  <a:srgbClr val="000000">
                    <a:alpha val="43137"/>
                  </a:srgbClr>
                </a:outerShdw>
              </a:effectLst>
              <a:ea typeface="+mj-ea"/>
              <a:cs typeface="+mj-cs"/>
            </a:endParaRPr>
          </a:p>
          <a:p>
            <a:pPr algn="just">
              <a:spcAft>
                <a:spcPts val="1000"/>
              </a:spcAft>
            </a:pPr>
            <a:r>
              <a:rPr lang="en-US" sz="2800" dirty="0">
                <a:solidFill>
                  <a:schemeClr val="bg1"/>
                </a:solidFill>
              </a:rPr>
              <a:t>“Blessed be the God and Father of our Lord Jesus Christ, who according to His great mercy has caused us to be </a:t>
            </a:r>
            <a:r>
              <a:rPr lang="en-US" sz="2800" b="1" u="sng" dirty="0">
                <a:solidFill>
                  <a:srgbClr val="FFFFCC"/>
                </a:solidFill>
              </a:rPr>
              <a:t>born again</a:t>
            </a:r>
            <a:r>
              <a:rPr lang="en-US" sz="2800" b="1" dirty="0">
                <a:solidFill>
                  <a:srgbClr val="FFFFCC"/>
                </a:solidFill>
              </a:rPr>
              <a:t> </a:t>
            </a:r>
            <a:r>
              <a:rPr lang="en-US" sz="2800" dirty="0">
                <a:solidFill>
                  <a:schemeClr val="bg1"/>
                </a:solidFill>
              </a:rPr>
              <a:t>to a living hope through the resurrection of Jesus Christ from the dead, </a:t>
            </a:r>
            <a:r>
              <a:rPr lang="en-US" sz="2800" baseline="30000" dirty="0">
                <a:solidFill>
                  <a:schemeClr val="bg1"/>
                </a:solidFill>
              </a:rPr>
              <a:t>4 </a:t>
            </a:r>
            <a:r>
              <a:rPr lang="en-US" sz="2800" dirty="0">
                <a:solidFill>
                  <a:schemeClr val="bg1"/>
                </a:solidFill>
              </a:rPr>
              <a:t>to </a:t>
            </a:r>
            <a:r>
              <a:rPr lang="en-US" sz="2800" i="1" dirty="0">
                <a:solidFill>
                  <a:schemeClr val="bg1"/>
                </a:solidFill>
              </a:rPr>
              <a:t>obtain</a:t>
            </a:r>
            <a:r>
              <a:rPr lang="en-US" sz="2800" dirty="0">
                <a:solidFill>
                  <a:schemeClr val="bg1"/>
                </a:solidFill>
              </a:rPr>
              <a:t> an </a:t>
            </a:r>
            <a:r>
              <a:rPr lang="en-US" sz="2800" b="1" u="sng" dirty="0">
                <a:solidFill>
                  <a:srgbClr val="FFFFCC"/>
                </a:solidFill>
              </a:rPr>
              <a:t>inheritance</a:t>
            </a:r>
            <a:r>
              <a:rPr lang="en-US" sz="2800" dirty="0">
                <a:solidFill>
                  <a:schemeClr val="bg1"/>
                </a:solidFill>
              </a:rPr>
              <a:t> </a:t>
            </a:r>
            <a:r>
              <a:rPr lang="en-US" sz="2800" i="1" dirty="0">
                <a:solidFill>
                  <a:schemeClr val="bg1"/>
                </a:solidFill>
              </a:rPr>
              <a:t>which is</a:t>
            </a:r>
            <a:r>
              <a:rPr lang="en-US" sz="2800" dirty="0">
                <a:solidFill>
                  <a:schemeClr val="bg1"/>
                </a:solidFill>
              </a:rPr>
              <a:t> imperishable and undefiled and will not fade away, </a:t>
            </a:r>
            <a:r>
              <a:rPr lang="en-US" sz="2800" b="1" u="sng" dirty="0">
                <a:solidFill>
                  <a:srgbClr val="FFFFCC"/>
                </a:solidFill>
              </a:rPr>
              <a:t>reserved</a:t>
            </a:r>
            <a:r>
              <a:rPr lang="en-US" sz="2800" dirty="0">
                <a:solidFill>
                  <a:schemeClr val="bg1"/>
                </a:solidFill>
              </a:rPr>
              <a:t> in heaven for you, </a:t>
            </a:r>
            <a:r>
              <a:rPr lang="en-US" sz="2800" baseline="30000" dirty="0">
                <a:solidFill>
                  <a:schemeClr val="bg1"/>
                </a:solidFill>
              </a:rPr>
              <a:t>5 </a:t>
            </a:r>
            <a:r>
              <a:rPr lang="en-US" sz="2800" dirty="0">
                <a:solidFill>
                  <a:schemeClr val="bg1"/>
                </a:solidFill>
              </a:rPr>
              <a:t>who are </a:t>
            </a:r>
            <a:r>
              <a:rPr lang="en-US" sz="2800" b="1" u="sng" dirty="0">
                <a:solidFill>
                  <a:srgbClr val="FFFFCC"/>
                </a:solidFill>
              </a:rPr>
              <a:t>protected by the power of God</a:t>
            </a:r>
            <a:r>
              <a:rPr lang="en-US" sz="2800" dirty="0">
                <a:solidFill>
                  <a:schemeClr val="bg1"/>
                </a:solidFill>
              </a:rPr>
              <a:t> through </a:t>
            </a:r>
            <a:r>
              <a:rPr lang="en-US" sz="2800" b="1" u="sng" dirty="0">
                <a:solidFill>
                  <a:srgbClr val="FFFFCC"/>
                </a:solidFill>
              </a:rPr>
              <a:t>faith</a:t>
            </a:r>
            <a:r>
              <a:rPr lang="en-US" sz="2800" dirty="0">
                <a:solidFill>
                  <a:schemeClr val="bg1"/>
                </a:solidFill>
              </a:rPr>
              <a:t> for a </a:t>
            </a:r>
            <a:r>
              <a:rPr lang="en-US" sz="2800" b="1" u="sng" dirty="0">
                <a:solidFill>
                  <a:srgbClr val="FFFFCC"/>
                </a:solidFill>
              </a:rPr>
              <a:t>salvation ready to be revealed in the last time</a:t>
            </a:r>
            <a:r>
              <a:rPr lang="en-US" sz="2800" dirty="0">
                <a:solidFill>
                  <a:schemeClr val="bg1"/>
                </a:solidFill>
              </a:rPr>
              <a:t>. </a:t>
            </a:r>
            <a:r>
              <a:rPr lang="en-US" sz="2800" baseline="30000" dirty="0">
                <a:solidFill>
                  <a:schemeClr val="bg1"/>
                </a:solidFill>
              </a:rPr>
              <a:t>6 </a:t>
            </a:r>
            <a:r>
              <a:rPr lang="en-US" sz="2800" dirty="0">
                <a:solidFill>
                  <a:schemeClr val="bg1"/>
                </a:solidFill>
              </a:rPr>
              <a:t>In this you </a:t>
            </a:r>
            <a:r>
              <a:rPr lang="en-US" sz="2800" b="1" u="sng" dirty="0">
                <a:solidFill>
                  <a:srgbClr val="FFFFCC"/>
                </a:solidFill>
              </a:rPr>
              <a:t>greatly rejoice</a:t>
            </a:r>
            <a:r>
              <a:rPr lang="en-US" sz="2800" dirty="0">
                <a:solidFill>
                  <a:schemeClr val="bg1"/>
                </a:solidFill>
              </a:rPr>
              <a:t>, even though </a:t>
            </a:r>
            <a:r>
              <a:rPr lang="en-US" sz="2800" b="1" u="sng" dirty="0">
                <a:solidFill>
                  <a:srgbClr val="FFFFCC"/>
                </a:solidFill>
              </a:rPr>
              <a:t>now</a:t>
            </a:r>
            <a:r>
              <a:rPr lang="en-US" sz="2800" dirty="0">
                <a:solidFill>
                  <a:schemeClr val="bg1"/>
                </a:solidFill>
              </a:rPr>
              <a:t> for a little while, if necessary, you have been distressed by various </a:t>
            </a:r>
            <a:r>
              <a:rPr lang="en-US" sz="2800" b="1" u="sng" dirty="0">
                <a:solidFill>
                  <a:srgbClr val="FFFFCC"/>
                </a:solidFill>
              </a:rPr>
              <a:t>trials</a:t>
            </a:r>
            <a:r>
              <a:rPr lang="en-US" sz="2800" dirty="0">
                <a:solidFill>
                  <a:schemeClr val="bg1"/>
                </a:solidFill>
              </a:rPr>
              <a:t>.”</a:t>
            </a:r>
            <a:endParaRPr lang="en-US" sz="2800" dirty="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884832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5955" name="Content Placeholder 2"/>
          <p:cNvSpPr>
            <a:spLocks noGrp="1"/>
          </p:cNvSpPr>
          <p:nvPr>
            <p:ph idx="1"/>
          </p:nvPr>
        </p:nvSpPr>
        <p:spPr>
          <a:xfrm>
            <a:off x="240632" y="1143000"/>
            <a:ext cx="8662736" cy="5334000"/>
          </a:xfrm>
        </p:spPr>
        <p:txBody>
          <a:bodyPr/>
          <a:lstStyle/>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God keeps us from falling (1 Pet 1:4-5)</a:t>
            </a:r>
          </a:p>
          <a:p>
            <a:pPr marL="577850" indent="-577850">
              <a:spcBef>
                <a:spcPts val="0"/>
              </a:spcBef>
              <a:spcAft>
                <a:spcPts val="1200"/>
              </a:spcAft>
              <a:buClr>
                <a:srgbClr val="66FFFF"/>
              </a:buClr>
              <a:buFont typeface="+mj-lt"/>
              <a:buAutoNum type="arabicPeriod" startAt="8"/>
              <a:defRPr/>
            </a:pPr>
            <a:r>
              <a:rPr lang="en-US" altLang="en-US" sz="2800" b="1" u="sng" dirty="0">
                <a:solidFill>
                  <a:srgbClr val="FFFFCC"/>
                </a:solidFill>
              </a:rPr>
              <a:t>Christ’s role as intercessor and advocate (John 17:11-12, 20)</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death perfectly dealt with all sins (Titus 2:14)</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A believer cannot be removed from Christ’s body (1 Cor. 12:13)</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The Bible does not specify which sins remove salvation</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Believers with unfruitful lives still have salvation although lose rewards at the Bema Seat (1 </a:t>
            </a:r>
            <a:r>
              <a:rPr lang="en-US" altLang="en-US" sz="2800" dirty="0" err="1">
                <a:solidFill>
                  <a:schemeClr val="bg1"/>
                </a:solidFill>
              </a:rPr>
              <a:t>Cor</a:t>
            </a:r>
            <a:r>
              <a:rPr lang="en-US" altLang="en-US" sz="2800" dirty="0">
                <a:solidFill>
                  <a:schemeClr val="bg1"/>
                </a:solidFill>
              </a:rPr>
              <a:t> 3:15)</a:t>
            </a:r>
          </a:p>
        </p:txBody>
      </p:sp>
    </p:spTree>
    <p:extLst>
      <p:ext uri="{BB962C8B-B14F-4D97-AF65-F5344CB8AC3E}">
        <p14:creationId xmlns:p14="http://schemas.microsoft.com/office/powerpoint/2010/main" val="1043285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1803" y="270051"/>
            <a:ext cx="6880395" cy="820271"/>
          </a:xfrm>
        </p:spPr>
        <p:txBody>
          <a:bodyPr anchor="ctr"/>
          <a:lstStyle/>
          <a:p>
            <a:r>
              <a:rPr lang="en-US" altLang="en-US" sz="3600" dirty="0">
                <a:solidFill>
                  <a:srgbClr val="00FFFF"/>
                </a:solidFill>
                <a:effectLst>
                  <a:outerShdw blurRad="38100" dist="38100" dir="2700000" algn="tl">
                    <a:srgbClr val="000000">
                      <a:alpha val="43137"/>
                    </a:srgbClr>
                  </a:outerShdw>
                </a:effectLst>
                <a:latin typeface="+mn-lt"/>
              </a:rPr>
              <a:t>Christ Our Intercessor and Advocate</a:t>
            </a:r>
            <a:endParaRPr lang="en-US" dirty="0"/>
          </a:p>
        </p:txBody>
      </p:sp>
      <p:sp>
        <p:nvSpPr>
          <p:cNvPr id="3" name="Content Placeholder 2"/>
          <p:cNvSpPr>
            <a:spLocks noGrp="1"/>
          </p:cNvSpPr>
          <p:nvPr>
            <p:ph idx="1"/>
          </p:nvPr>
        </p:nvSpPr>
        <p:spPr>
          <a:xfrm>
            <a:off x="471340" y="1146884"/>
            <a:ext cx="4364610" cy="5082006"/>
          </a:xfrm>
        </p:spPr>
        <p:txBody>
          <a:bodyPr/>
          <a:lstStyle/>
          <a:p>
            <a:pPr marL="461963" indent="-461963">
              <a:spcBef>
                <a:spcPts val="0"/>
              </a:spcBef>
              <a:spcAft>
                <a:spcPts val="1200"/>
              </a:spcAft>
              <a:buClr>
                <a:srgbClr val="66FFFF"/>
              </a:buClr>
            </a:pPr>
            <a:r>
              <a:rPr lang="en-US" dirty="0">
                <a:solidFill>
                  <a:schemeClr val="bg1"/>
                </a:solidFill>
              </a:rPr>
              <a:t>Intercessor</a:t>
            </a:r>
          </a:p>
          <a:p>
            <a:pPr marL="914400" lvl="1" indent="-423863">
              <a:spcBef>
                <a:spcPts val="0"/>
              </a:spcBef>
              <a:spcAft>
                <a:spcPts val="1200"/>
              </a:spcAft>
              <a:buClr>
                <a:srgbClr val="FF99FF"/>
              </a:buClr>
            </a:pPr>
            <a:r>
              <a:rPr lang="en-US" sz="3200" dirty="0">
                <a:solidFill>
                  <a:schemeClr val="bg1"/>
                </a:solidFill>
              </a:rPr>
              <a:t>John 17:11-12, 20</a:t>
            </a:r>
          </a:p>
          <a:p>
            <a:pPr marL="1376363" lvl="2" indent="-466725" eaLnBrk="1" hangingPunct="1">
              <a:spcBef>
                <a:spcPts val="600"/>
              </a:spcBef>
              <a:spcAft>
                <a:spcPts val="1200"/>
              </a:spcAft>
              <a:buClr>
                <a:srgbClr val="00FFFF"/>
              </a:buClr>
              <a:buSzPct val="75000"/>
              <a:buFont typeface="Wingdings" panose="05000000000000000000" pitchFamily="2" charset="2"/>
              <a:buChar char="Ø"/>
              <a:defRPr/>
            </a:pPr>
            <a:r>
              <a:rPr lang="en-US" sz="3200" dirty="0">
                <a:solidFill>
                  <a:schemeClr val="bg1"/>
                </a:solidFill>
              </a:rPr>
              <a:t>Judas?</a:t>
            </a:r>
          </a:p>
          <a:p>
            <a:pPr marL="1376363" lvl="2" indent="-466725" eaLnBrk="1" hangingPunct="1">
              <a:spcBef>
                <a:spcPts val="600"/>
              </a:spcBef>
              <a:spcAft>
                <a:spcPts val="1200"/>
              </a:spcAft>
              <a:buClr>
                <a:srgbClr val="00FFFF"/>
              </a:buClr>
              <a:buSzPct val="75000"/>
              <a:buFont typeface="Wingdings" panose="05000000000000000000" pitchFamily="2" charset="2"/>
              <a:buChar char="Ø"/>
              <a:defRPr/>
            </a:pPr>
            <a:r>
              <a:rPr lang="en-US" sz="3200" dirty="0">
                <a:solidFill>
                  <a:schemeClr val="bg1"/>
                </a:solidFill>
              </a:rPr>
              <a:t>Answered?</a:t>
            </a:r>
          </a:p>
          <a:p>
            <a:pPr marL="914400" lvl="1" indent="-423863">
              <a:spcBef>
                <a:spcPts val="0"/>
              </a:spcBef>
              <a:spcAft>
                <a:spcPts val="1200"/>
              </a:spcAft>
              <a:buClr>
                <a:srgbClr val="FF99FF"/>
              </a:buClr>
            </a:pPr>
            <a:r>
              <a:rPr lang="en-US" sz="3200" dirty="0">
                <a:solidFill>
                  <a:schemeClr val="bg1"/>
                </a:solidFill>
              </a:rPr>
              <a:t>Romans 8:26, 34</a:t>
            </a:r>
          </a:p>
          <a:p>
            <a:pPr marL="914400" lvl="1" indent="-423863">
              <a:spcBef>
                <a:spcPts val="0"/>
              </a:spcBef>
              <a:spcAft>
                <a:spcPts val="1200"/>
              </a:spcAft>
              <a:buClr>
                <a:srgbClr val="FF99FF"/>
              </a:buClr>
            </a:pPr>
            <a:r>
              <a:rPr lang="en-US" sz="3200" dirty="0">
                <a:solidFill>
                  <a:schemeClr val="bg1"/>
                </a:solidFill>
              </a:rPr>
              <a:t>Hebrews 7:24-25</a:t>
            </a:r>
          </a:p>
          <a:p>
            <a:pPr marL="91440" indent="0">
              <a:spcBef>
                <a:spcPts val="0"/>
              </a:spcBef>
            </a:pPr>
            <a:endParaRPr lang="en-US" dirty="0">
              <a:solidFill>
                <a:schemeClr val="bg2"/>
              </a:solidFill>
            </a:endParaRPr>
          </a:p>
        </p:txBody>
      </p:sp>
      <p:pic>
        <p:nvPicPr>
          <p:cNvPr id="4" name="Picture 2" descr="http://davidbowmanart.com/wp-content/uploads/2012/11/DBA-Advocate-Print.jpg"/>
          <p:cNvPicPr>
            <a:picLocks noChangeAspect="1" noChangeArrowheads="1"/>
          </p:cNvPicPr>
          <p:nvPr/>
        </p:nvPicPr>
        <p:blipFill>
          <a:blip r:embed="rId2" cstate="print"/>
          <a:srcRect/>
          <a:stretch>
            <a:fillRect/>
          </a:stretch>
        </p:blipFill>
        <p:spPr bwMode="auto">
          <a:xfrm>
            <a:off x="5015060" y="1346494"/>
            <a:ext cx="3782491" cy="457297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defRPr/>
            </a:pPr>
            <a:r>
              <a:rPr lang="en-US" altLang="en-US" b="1" dirty="0">
                <a:solidFill>
                  <a:srgbClr val="00FFFF"/>
                </a:solidFill>
              </a:rPr>
              <a:t>Soteriology Overview</a:t>
            </a:r>
          </a:p>
        </p:txBody>
      </p:sp>
      <p:sp>
        <p:nvSpPr>
          <p:cNvPr id="4" name="Title 1"/>
          <p:cNvSpPr txBox="1">
            <a:spLocks/>
          </p:cNvSpPr>
          <p:nvPr/>
        </p:nvSpPr>
        <p:spPr bwMode="auto">
          <a:xfrm>
            <a:off x="381000" y="2857501"/>
            <a:ext cx="8382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9" rIns="92075" bIns="46039"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857229" indent="-857229" eaLnBrk="1" hangingPunct="1">
              <a:lnSpc>
                <a:spcPct val="90000"/>
              </a:lnSpc>
              <a:spcBef>
                <a:spcPct val="20000"/>
              </a:spcBef>
              <a:defRPr/>
            </a:pPr>
            <a:r>
              <a:rPr lang="en-US" altLang="en-US" sz="3600" b="1" dirty="0">
                <a:solidFill>
                  <a:srgbClr val="FFFFCC"/>
                </a:solidFill>
                <a:effectLst>
                  <a:outerShdw blurRad="38100" dist="38100" dir="2700000" algn="tl">
                    <a:srgbClr val="000000">
                      <a:alpha val="43137"/>
                    </a:srgbClr>
                  </a:outerShdw>
                </a:effectLst>
              </a:rPr>
              <a:t>VII. Eternal Security </a:t>
            </a:r>
          </a:p>
        </p:txBody>
      </p:sp>
      <p:sp>
        <p:nvSpPr>
          <p:cNvPr id="6" name="Rectangle 5"/>
          <p:cNvSpPr/>
          <p:nvPr/>
        </p:nvSpPr>
        <p:spPr>
          <a:xfrm>
            <a:off x="2971800" y="1828801"/>
            <a:ext cx="3200400" cy="1046440"/>
          </a:xfrm>
          <a:prstGeom prst="rect">
            <a:avLst/>
          </a:prstGeom>
        </p:spPr>
        <p:txBody>
          <a:bodyPr wrap="square">
            <a:spAutoFit/>
          </a:bodyPr>
          <a:lstStyle/>
          <a:p>
            <a:r>
              <a:rPr lang="en-US" altLang="en-US" sz="4400" b="1" kern="0" dirty="0">
                <a:solidFill>
                  <a:srgbClr val="00FFFF"/>
                </a:solidFill>
                <a:effectLst>
                  <a:outerShdw blurRad="38100" dist="38100" dir="2700000" algn="tl">
                    <a:srgbClr val="000000">
                      <a:alpha val="43137"/>
                    </a:srgbClr>
                  </a:outerShdw>
                </a:effectLst>
                <a:latin typeface="Calibri"/>
                <a:ea typeface="+mj-ea"/>
                <a:cs typeface="+mj-cs"/>
              </a:rPr>
              <a:t>This Session</a:t>
            </a:r>
            <a:br>
              <a:rPr lang="en-US" altLang="en-US" sz="4400" b="1" kern="0" dirty="0">
                <a:solidFill>
                  <a:srgbClr val="00FFFF"/>
                </a:solidFill>
                <a:effectLst>
                  <a:outerShdw blurRad="38100" dist="38100" dir="2700000" algn="tl">
                    <a:srgbClr val="000000">
                      <a:alpha val="43137"/>
                    </a:srgbClr>
                  </a:outerShdw>
                </a:effectLst>
                <a:latin typeface="Calibri"/>
                <a:ea typeface="+mj-ea"/>
                <a:cs typeface="+mj-cs"/>
              </a:rPr>
            </a:br>
            <a:endParaRPr lang="en-US" kern="0" dirty="0">
              <a:solidFill>
                <a:sysClr val="windowText" lastClr="000000"/>
              </a:solidFill>
            </a:endParaRPr>
          </a:p>
        </p:txBody>
      </p:sp>
      <p:pic>
        <p:nvPicPr>
          <p:cNvPr id="7" name="Content Placeholder 6"/>
          <p:cNvPicPr>
            <a:picLocks noGrp="1" noChangeAspect="1" noChangeArrowheads="1"/>
          </p:cNvPicPr>
          <p:nvPr>
            <p:ph idx="4294967295"/>
          </p:nvPr>
        </p:nvPicPr>
        <p:blipFill>
          <a:blip r:embed="rId2" cstate="email">
            <a:extLst>
              <a:ext uri="{28A0092B-C50C-407E-A947-70E740481C1C}">
                <a14:useLocalDpi xmlns:a14="http://schemas.microsoft.com/office/drawing/2010/main"/>
              </a:ext>
            </a:extLst>
          </a:blip>
          <a:srcRect/>
          <a:stretch>
            <a:fillRect/>
          </a:stretch>
        </p:blipFill>
        <p:spPr>
          <a:xfrm flipH="1">
            <a:off x="3668195" y="4054477"/>
            <a:ext cx="1807617" cy="2498725"/>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7121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340" y="1159497"/>
            <a:ext cx="4458880" cy="4769398"/>
          </a:xfrm>
        </p:spPr>
        <p:txBody>
          <a:bodyPr/>
          <a:lstStyle/>
          <a:p>
            <a:pPr marL="461963" indent="-461963">
              <a:spcBef>
                <a:spcPts val="0"/>
              </a:spcBef>
              <a:spcAft>
                <a:spcPts val="1200"/>
              </a:spcAft>
              <a:buClr>
                <a:srgbClr val="66FFFF"/>
              </a:buClr>
            </a:pPr>
            <a:r>
              <a:rPr lang="en-US" dirty="0">
                <a:solidFill>
                  <a:schemeClr val="bg1"/>
                </a:solidFill>
              </a:rPr>
              <a:t>Advocate</a:t>
            </a:r>
          </a:p>
          <a:p>
            <a:pPr marL="914400" lvl="1" indent="-423863">
              <a:spcBef>
                <a:spcPts val="0"/>
              </a:spcBef>
              <a:spcAft>
                <a:spcPts val="1200"/>
              </a:spcAft>
              <a:buClr>
                <a:srgbClr val="FF99FF"/>
              </a:buClr>
            </a:pPr>
            <a:r>
              <a:rPr lang="en-US" sz="3200" dirty="0">
                <a:solidFill>
                  <a:schemeClr val="bg1"/>
                </a:solidFill>
              </a:rPr>
              <a:t>1 John 2:1</a:t>
            </a:r>
          </a:p>
          <a:p>
            <a:pPr marL="914400" lvl="1" indent="-423863">
              <a:spcBef>
                <a:spcPts val="0"/>
              </a:spcBef>
              <a:spcAft>
                <a:spcPts val="1200"/>
              </a:spcAft>
              <a:buClr>
                <a:srgbClr val="FF99FF"/>
              </a:buClr>
            </a:pPr>
            <a:r>
              <a:rPr lang="en-US" sz="3200" dirty="0">
                <a:solidFill>
                  <a:schemeClr val="bg1"/>
                </a:solidFill>
              </a:rPr>
              <a:t>Needed?</a:t>
            </a:r>
          </a:p>
          <a:p>
            <a:pPr marL="1376363" lvl="2" indent="-466725" eaLnBrk="1" hangingPunct="1">
              <a:spcBef>
                <a:spcPts val="600"/>
              </a:spcBef>
              <a:spcAft>
                <a:spcPts val="1200"/>
              </a:spcAft>
              <a:buClr>
                <a:srgbClr val="00FFFF"/>
              </a:buClr>
              <a:buSzPct val="75000"/>
              <a:buFont typeface="Wingdings" panose="05000000000000000000" pitchFamily="2" charset="2"/>
              <a:buChar char="Ø"/>
              <a:defRPr/>
            </a:pPr>
            <a:r>
              <a:rPr lang="en-US" sz="3200" dirty="0">
                <a:solidFill>
                  <a:schemeClr val="bg1"/>
                </a:solidFill>
              </a:rPr>
              <a:t>Job 1:8-11</a:t>
            </a:r>
          </a:p>
          <a:p>
            <a:pPr marL="1376363" lvl="2" indent="-466725" eaLnBrk="1" hangingPunct="1">
              <a:spcBef>
                <a:spcPts val="600"/>
              </a:spcBef>
              <a:spcAft>
                <a:spcPts val="1200"/>
              </a:spcAft>
              <a:buClr>
                <a:srgbClr val="00FFFF"/>
              </a:buClr>
              <a:buSzPct val="75000"/>
              <a:buFont typeface="Wingdings" panose="05000000000000000000" pitchFamily="2" charset="2"/>
              <a:buChar char="Ø"/>
              <a:defRPr/>
            </a:pPr>
            <a:r>
              <a:rPr lang="en-US" sz="3200" dirty="0">
                <a:solidFill>
                  <a:schemeClr val="bg1"/>
                </a:solidFill>
              </a:rPr>
              <a:t>Zech. 3:1</a:t>
            </a:r>
          </a:p>
          <a:p>
            <a:pPr marL="1376363" lvl="2" indent="-466725" eaLnBrk="1" hangingPunct="1">
              <a:spcBef>
                <a:spcPts val="600"/>
              </a:spcBef>
              <a:spcAft>
                <a:spcPts val="1200"/>
              </a:spcAft>
              <a:buClr>
                <a:srgbClr val="00FFFF"/>
              </a:buClr>
              <a:buSzPct val="75000"/>
              <a:buFont typeface="Wingdings" panose="05000000000000000000" pitchFamily="2" charset="2"/>
              <a:buChar char="Ø"/>
              <a:defRPr/>
            </a:pPr>
            <a:r>
              <a:rPr lang="en-US" sz="3200" dirty="0">
                <a:solidFill>
                  <a:schemeClr val="bg1"/>
                </a:solidFill>
              </a:rPr>
              <a:t>Luke 22:31-32</a:t>
            </a:r>
          </a:p>
          <a:p>
            <a:pPr marL="1376363" lvl="2" indent="-466725" eaLnBrk="1" hangingPunct="1">
              <a:spcBef>
                <a:spcPts val="600"/>
              </a:spcBef>
              <a:spcAft>
                <a:spcPts val="1200"/>
              </a:spcAft>
              <a:buClr>
                <a:srgbClr val="00FFFF"/>
              </a:buClr>
              <a:buSzPct val="75000"/>
              <a:buFont typeface="Wingdings" panose="05000000000000000000" pitchFamily="2" charset="2"/>
              <a:buChar char="Ø"/>
              <a:defRPr/>
            </a:pPr>
            <a:r>
              <a:rPr lang="en-US" sz="3200" dirty="0">
                <a:solidFill>
                  <a:schemeClr val="bg1"/>
                </a:solidFill>
              </a:rPr>
              <a:t>Rev. 12:10</a:t>
            </a:r>
          </a:p>
        </p:txBody>
      </p:sp>
      <p:pic>
        <p:nvPicPr>
          <p:cNvPr id="5" name="Picture 2" descr="http://davidbowmanart.com/wp-content/uploads/2012/11/DBA-Advocate-Print.jpg"/>
          <p:cNvPicPr>
            <a:picLocks noChangeAspect="1" noChangeArrowheads="1"/>
          </p:cNvPicPr>
          <p:nvPr/>
        </p:nvPicPr>
        <p:blipFill>
          <a:blip r:embed="rId2" cstate="print"/>
          <a:srcRect/>
          <a:stretch>
            <a:fillRect/>
          </a:stretch>
        </p:blipFill>
        <p:spPr bwMode="auto">
          <a:xfrm>
            <a:off x="5015060" y="1346494"/>
            <a:ext cx="3782491" cy="4572974"/>
          </a:xfrm>
          <a:prstGeom prst="rect">
            <a:avLst/>
          </a:prstGeom>
          <a:noFill/>
        </p:spPr>
      </p:pic>
      <p:sp>
        <p:nvSpPr>
          <p:cNvPr id="8" name="Title 1"/>
          <p:cNvSpPr>
            <a:spLocks noGrp="1"/>
          </p:cNvSpPr>
          <p:nvPr>
            <p:ph type="title"/>
          </p:nvPr>
        </p:nvSpPr>
        <p:spPr>
          <a:xfrm>
            <a:off x="1131803" y="270051"/>
            <a:ext cx="6880395" cy="820271"/>
          </a:xfrm>
        </p:spPr>
        <p:txBody>
          <a:bodyPr anchor="ctr"/>
          <a:lstStyle/>
          <a:p>
            <a:r>
              <a:rPr lang="en-US" altLang="en-US" sz="3600" dirty="0">
                <a:solidFill>
                  <a:srgbClr val="00FFFF"/>
                </a:solidFill>
                <a:effectLst>
                  <a:outerShdw blurRad="38100" dist="38100" dir="2700000" algn="tl">
                    <a:srgbClr val="000000">
                      <a:alpha val="43137"/>
                    </a:srgbClr>
                  </a:outerShdw>
                </a:effectLst>
                <a:latin typeface="+mn-lt"/>
              </a:rPr>
              <a:t>Christ Our Intercessor and Advocate</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5955" name="Content Placeholder 2"/>
          <p:cNvSpPr>
            <a:spLocks noGrp="1"/>
          </p:cNvSpPr>
          <p:nvPr>
            <p:ph idx="1"/>
          </p:nvPr>
        </p:nvSpPr>
        <p:spPr>
          <a:xfrm>
            <a:off x="240632" y="1143000"/>
            <a:ext cx="8662736" cy="5334000"/>
          </a:xfrm>
        </p:spPr>
        <p:txBody>
          <a:bodyPr/>
          <a:lstStyle/>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God keeps us from falling (1 Pet 1:4-5)</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role as intercessor and advocate (John 17:11-12, 20)</a:t>
            </a:r>
          </a:p>
          <a:p>
            <a:pPr marL="577850" indent="-577850">
              <a:spcBef>
                <a:spcPts val="0"/>
              </a:spcBef>
              <a:spcAft>
                <a:spcPts val="1200"/>
              </a:spcAft>
              <a:buClr>
                <a:srgbClr val="66FFFF"/>
              </a:buClr>
              <a:buFont typeface="+mj-lt"/>
              <a:buAutoNum type="arabicPeriod" startAt="8"/>
              <a:defRPr/>
            </a:pPr>
            <a:r>
              <a:rPr lang="en-US" altLang="en-US" sz="2800" b="1" u="sng" dirty="0">
                <a:solidFill>
                  <a:srgbClr val="FFFFCC"/>
                </a:solidFill>
              </a:rPr>
              <a:t>Christ’s death perfectly dealt with all sins (Titus 2:14)</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A believer cannot be removed from Christ’s body (1 Cor. 12:13)</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The Bible does not specify which sins remove salvation</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Believers with unfruitful lives still have salvation although lose rewards at the Bema Seat (1 </a:t>
            </a:r>
            <a:r>
              <a:rPr lang="en-US" altLang="en-US" sz="2800" dirty="0" err="1">
                <a:solidFill>
                  <a:schemeClr val="bg1"/>
                </a:solidFill>
              </a:rPr>
              <a:t>Cor</a:t>
            </a:r>
            <a:r>
              <a:rPr lang="en-US" altLang="en-US" sz="2800" dirty="0">
                <a:solidFill>
                  <a:schemeClr val="bg1"/>
                </a:solidFill>
              </a:rPr>
              <a:t> 3:15)</a:t>
            </a:r>
          </a:p>
        </p:txBody>
      </p:sp>
    </p:spTree>
    <p:extLst>
      <p:ext uri="{BB962C8B-B14F-4D97-AF65-F5344CB8AC3E}">
        <p14:creationId xmlns:p14="http://schemas.microsoft.com/office/powerpoint/2010/main" val="1955684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861" y="256739"/>
            <a:ext cx="8229600" cy="820271"/>
          </a:xfrm>
        </p:spPr>
        <p:txBody>
          <a:bodyPr/>
          <a:lstStyle/>
          <a:p>
            <a:r>
              <a:rPr lang="en-US" altLang="en-US" sz="3600" dirty="0">
                <a:solidFill>
                  <a:srgbClr val="00FFFF"/>
                </a:solidFill>
                <a:effectLst>
                  <a:outerShdw blurRad="38100" dist="38100" dir="2700000" algn="tl">
                    <a:srgbClr val="000000">
                      <a:alpha val="43137"/>
                    </a:srgbClr>
                  </a:outerShdw>
                </a:effectLst>
                <a:latin typeface="+mn-lt"/>
              </a:rPr>
              <a:t>Christ’s Death Perfectly Dealt With All Sins</a:t>
            </a:r>
            <a:endParaRPr lang="en-US" dirty="0"/>
          </a:p>
        </p:txBody>
      </p:sp>
      <p:sp>
        <p:nvSpPr>
          <p:cNvPr id="3" name="Content Placeholder 2"/>
          <p:cNvSpPr>
            <a:spLocks noGrp="1"/>
          </p:cNvSpPr>
          <p:nvPr>
            <p:ph idx="1"/>
          </p:nvPr>
        </p:nvSpPr>
        <p:spPr>
          <a:xfrm>
            <a:off x="416860" y="1150070"/>
            <a:ext cx="2971035" cy="4967926"/>
          </a:xfrm>
        </p:spPr>
        <p:txBody>
          <a:bodyPr/>
          <a:lstStyle/>
          <a:p>
            <a:pPr marL="461963" indent="-461963">
              <a:lnSpc>
                <a:spcPct val="150000"/>
              </a:lnSpc>
              <a:spcBef>
                <a:spcPts val="0"/>
              </a:spcBef>
              <a:spcAft>
                <a:spcPts val="0"/>
              </a:spcAft>
              <a:buClr>
                <a:srgbClr val="66FFFF"/>
              </a:buClr>
            </a:pPr>
            <a:r>
              <a:rPr lang="en-US" dirty="0">
                <a:solidFill>
                  <a:schemeClr val="bg1"/>
                </a:solidFill>
              </a:rPr>
              <a:t>Ps. 103:12</a:t>
            </a:r>
          </a:p>
          <a:p>
            <a:pPr marL="461963" indent="-461963">
              <a:lnSpc>
                <a:spcPct val="150000"/>
              </a:lnSpc>
              <a:spcBef>
                <a:spcPts val="0"/>
              </a:spcBef>
              <a:spcAft>
                <a:spcPts val="0"/>
              </a:spcAft>
              <a:buClr>
                <a:srgbClr val="66FFFF"/>
              </a:buClr>
            </a:pPr>
            <a:r>
              <a:rPr lang="en-US" dirty="0">
                <a:solidFill>
                  <a:schemeClr val="bg1"/>
                </a:solidFill>
              </a:rPr>
              <a:t>Acts 10:43</a:t>
            </a:r>
          </a:p>
          <a:p>
            <a:pPr marL="461963" indent="-461963">
              <a:lnSpc>
                <a:spcPct val="150000"/>
              </a:lnSpc>
              <a:spcBef>
                <a:spcPts val="0"/>
              </a:spcBef>
              <a:spcAft>
                <a:spcPts val="0"/>
              </a:spcAft>
              <a:buClr>
                <a:srgbClr val="66FFFF"/>
              </a:buClr>
            </a:pPr>
            <a:r>
              <a:rPr lang="en-US" dirty="0">
                <a:solidFill>
                  <a:schemeClr val="bg1"/>
                </a:solidFill>
              </a:rPr>
              <a:t>Titus 2:14</a:t>
            </a:r>
          </a:p>
          <a:p>
            <a:pPr marL="461963" indent="-461963">
              <a:lnSpc>
                <a:spcPct val="150000"/>
              </a:lnSpc>
              <a:spcBef>
                <a:spcPts val="0"/>
              </a:spcBef>
              <a:spcAft>
                <a:spcPts val="0"/>
              </a:spcAft>
              <a:buClr>
                <a:srgbClr val="66FFFF"/>
              </a:buClr>
            </a:pPr>
            <a:r>
              <a:rPr lang="en-US" dirty="0">
                <a:solidFill>
                  <a:schemeClr val="bg1"/>
                </a:solidFill>
              </a:rPr>
              <a:t>Col. 2:10, 13</a:t>
            </a:r>
          </a:p>
          <a:p>
            <a:pPr marL="461963" indent="-461963">
              <a:lnSpc>
                <a:spcPct val="150000"/>
              </a:lnSpc>
              <a:spcBef>
                <a:spcPts val="0"/>
              </a:spcBef>
              <a:spcAft>
                <a:spcPts val="0"/>
              </a:spcAft>
              <a:buClr>
                <a:srgbClr val="66FFFF"/>
              </a:buClr>
            </a:pPr>
            <a:r>
              <a:rPr lang="en-US" dirty="0">
                <a:solidFill>
                  <a:schemeClr val="bg1"/>
                </a:solidFill>
              </a:rPr>
              <a:t>Heb. 9:12</a:t>
            </a:r>
          </a:p>
          <a:p>
            <a:pPr marL="461963" indent="-461963">
              <a:lnSpc>
                <a:spcPct val="150000"/>
              </a:lnSpc>
              <a:spcBef>
                <a:spcPts val="0"/>
              </a:spcBef>
              <a:spcAft>
                <a:spcPts val="0"/>
              </a:spcAft>
              <a:buClr>
                <a:srgbClr val="66FFFF"/>
              </a:buClr>
            </a:pPr>
            <a:r>
              <a:rPr lang="en-US" dirty="0">
                <a:solidFill>
                  <a:schemeClr val="bg1"/>
                </a:solidFill>
              </a:rPr>
              <a:t>John 19:30</a:t>
            </a:r>
          </a:p>
          <a:p>
            <a:pPr marL="91440" indent="0">
              <a:spcBef>
                <a:spcPts val="0"/>
              </a:spcBef>
              <a:buNone/>
            </a:pPr>
            <a:endParaRPr lang="en-US" sz="2800" dirty="0">
              <a:solidFill>
                <a:schemeClr val="bg2"/>
              </a:solidFill>
            </a:endParaRPr>
          </a:p>
        </p:txBody>
      </p:sp>
      <p:pic>
        <p:nvPicPr>
          <p:cNvPr id="63490" name="Picture 2" descr="http://randalldsmith.com/wp-content/uploads/2015/04/paid-in-full-stamp.png"/>
          <p:cNvPicPr>
            <a:picLocks noChangeAspect="1" noChangeArrowheads="1"/>
          </p:cNvPicPr>
          <p:nvPr/>
        </p:nvPicPr>
        <p:blipFill>
          <a:blip r:embed="rId2" cstate="print"/>
          <a:srcRect/>
          <a:stretch>
            <a:fillRect/>
          </a:stretch>
        </p:blipFill>
        <p:spPr bwMode="auto">
          <a:xfrm>
            <a:off x="3387896" y="1274016"/>
            <a:ext cx="5511070" cy="3687949"/>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28600"/>
            <a:ext cx="8229600" cy="715962"/>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Finality of the Atonement</a:t>
            </a:r>
          </a:p>
        </p:txBody>
      </p:sp>
      <p:sp>
        <p:nvSpPr>
          <p:cNvPr id="22531" name="Content Placeholder 2"/>
          <p:cNvSpPr>
            <a:spLocks noGrp="1"/>
          </p:cNvSpPr>
          <p:nvPr>
            <p:ph idx="1"/>
          </p:nvPr>
        </p:nvSpPr>
        <p:spPr>
          <a:xfrm>
            <a:off x="304800" y="914400"/>
            <a:ext cx="5257800" cy="5562600"/>
          </a:xfrm>
        </p:spPr>
        <p:txBody>
          <a:bodyPr/>
          <a:lstStyle/>
          <a:p>
            <a:pPr marL="461963" lvl="1" indent="-461963" eaLnBrk="1" hangingPunct="1">
              <a:spcBef>
                <a:spcPts val="600"/>
              </a:spcBef>
              <a:spcAft>
                <a:spcPts val="1200"/>
              </a:spcAft>
              <a:buClr>
                <a:srgbClr val="00FFFF"/>
              </a:buClr>
              <a:buFont typeface="+mj-lt"/>
              <a:buAutoNum type="arabicPeriod"/>
              <a:defRPr/>
            </a:pPr>
            <a:r>
              <a:rPr lang="en-US" altLang="en-US" dirty="0">
                <a:solidFill>
                  <a:schemeClr val="bg1"/>
                </a:solidFill>
                <a:effectLst>
                  <a:outerShdw blurRad="38100" dist="38100" dir="2700000" algn="tl">
                    <a:srgbClr val="000000">
                      <a:alpha val="43137"/>
                    </a:srgbClr>
                  </a:outerShdw>
                </a:effectLst>
              </a:rPr>
              <a:t>Finality communicated by:</a:t>
            </a:r>
          </a:p>
          <a:p>
            <a:pPr marL="796925" lvl="1" indent="-334963" eaLnBrk="1" hangingPunct="1">
              <a:spcBef>
                <a:spcPts val="600"/>
              </a:spcBef>
              <a:spcAft>
                <a:spcPts val="1200"/>
              </a:spcAft>
              <a:buClr>
                <a:srgbClr val="FF66FF"/>
              </a:buClr>
              <a:defRPr/>
            </a:pPr>
            <a:r>
              <a:rPr lang="en-US" altLang="en-US" dirty="0">
                <a:solidFill>
                  <a:schemeClr val="bg1"/>
                </a:solidFill>
                <a:effectLst>
                  <a:outerShdw blurRad="38100" dist="38100" dir="2700000" algn="tl">
                    <a:srgbClr val="000000">
                      <a:alpha val="43137"/>
                    </a:srgbClr>
                  </a:outerShdw>
                </a:effectLst>
              </a:rPr>
              <a:t>Sat down</a:t>
            </a:r>
          </a:p>
          <a:p>
            <a:pPr marL="1141413" lvl="2" indent="-344488" eaLnBrk="1" hangingPunct="1">
              <a:spcBef>
                <a:spcPts val="600"/>
              </a:spcBef>
              <a:spcAft>
                <a:spcPts val="1200"/>
              </a:spcAft>
              <a:buClr>
                <a:srgbClr val="00FFFF"/>
              </a:buClr>
              <a:buSzPct val="75000"/>
              <a:buFont typeface="Wingdings" panose="05000000000000000000" pitchFamily="2" charset="2"/>
              <a:buChar char="Ø"/>
              <a:defRPr/>
            </a:pPr>
            <a:r>
              <a:rPr lang="en-US" altLang="en-US" sz="2800" dirty="0">
                <a:solidFill>
                  <a:schemeClr val="bg1"/>
                </a:solidFill>
                <a:effectLst>
                  <a:outerShdw blurRad="38100" dist="38100" dir="2700000" algn="tl">
                    <a:srgbClr val="000000">
                      <a:alpha val="43137"/>
                    </a:srgbClr>
                  </a:outerShdw>
                </a:effectLst>
              </a:rPr>
              <a:t>Col 3:1</a:t>
            </a:r>
          </a:p>
          <a:p>
            <a:pPr marL="1141413" lvl="2" indent="-344488" eaLnBrk="1" hangingPunct="1">
              <a:spcBef>
                <a:spcPts val="600"/>
              </a:spcBef>
              <a:spcAft>
                <a:spcPts val="1200"/>
              </a:spcAft>
              <a:buClr>
                <a:srgbClr val="00FFFF"/>
              </a:buClr>
              <a:buSzPct val="75000"/>
              <a:buFont typeface="Wingdings" panose="05000000000000000000" pitchFamily="2" charset="2"/>
              <a:buChar char="Ø"/>
              <a:defRPr/>
            </a:pPr>
            <a:r>
              <a:rPr lang="en-US" altLang="en-US" sz="2800" dirty="0">
                <a:solidFill>
                  <a:schemeClr val="bg1"/>
                </a:solidFill>
                <a:effectLst>
                  <a:outerShdw blurRad="38100" dist="38100" dir="2700000" algn="tl">
                    <a:srgbClr val="000000">
                      <a:alpha val="43137"/>
                    </a:srgbClr>
                  </a:outerShdw>
                </a:effectLst>
              </a:rPr>
              <a:t>Hebrews (Jewish readers) 1:3; 8:1; 10:12; 12:1-2</a:t>
            </a:r>
          </a:p>
          <a:p>
            <a:pPr marL="1141413" lvl="2" indent="-344488" eaLnBrk="1" hangingPunct="1">
              <a:spcBef>
                <a:spcPts val="600"/>
              </a:spcBef>
              <a:spcAft>
                <a:spcPts val="1200"/>
              </a:spcAft>
              <a:buClr>
                <a:srgbClr val="00FFFF"/>
              </a:buClr>
              <a:buSzPct val="75000"/>
              <a:buFont typeface="Wingdings" panose="05000000000000000000" pitchFamily="2" charset="2"/>
              <a:buChar char="Ø"/>
              <a:defRPr/>
            </a:pPr>
            <a:r>
              <a:rPr lang="en-US" altLang="en-US" sz="2800" dirty="0">
                <a:solidFill>
                  <a:schemeClr val="bg1"/>
                </a:solidFill>
                <a:effectLst>
                  <a:outerShdw blurRad="38100" dist="38100" dir="2700000" algn="tl">
                    <a:srgbClr val="000000">
                      <a:alpha val="43137"/>
                    </a:srgbClr>
                  </a:outerShdw>
                </a:effectLst>
              </a:rPr>
              <a:t>Rev 3:21</a:t>
            </a:r>
          </a:p>
          <a:p>
            <a:pPr marL="796925" lvl="1" indent="-334963" eaLnBrk="1" hangingPunct="1">
              <a:spcBef>
                <a:spcPts val="600"/>
              </a:spcBef>
              <a:spcAft>
                <a:spcPts val="1200"/>
              </a:spcAft>
              <a:buClr>
                <a:srgbClr val="FF66FF"/>
              </a:buClr>
              <a:defRPr/>
            </a:pPr>
            <a:r>
              <a:rPr lang="en-US" altLang="en-US" dirty="0">
                <a:solidFill>
                  <a:schemeClr val="bg1"/>
                </a:solidFill>
                <a:effectLst>
                  <a:outerShdw blurRad="38100" dist="38100" dir="2700000" algn="tl">
                    <a:srgbClr val="000000">
                      <a:alpha val="43137"/>
                    </a:srgbClr>
                  </a:outerShdw>
                </a:effectLst>
              </a:rPr>
              <a:t>One time (hapax) – Heb 9:12, 26; 10:10, 12, 14</a:t>
            </a:r>
          </a:p>
          <a:p>
            <a:pPr marL="796925" lvl="1" indent="-334963" eaLnBrk="1" hangingPunct="1">
              <a:spcBef>
                <a:spcPts val="600"/>
              </a:spcBef>
              <a:spcAft>
                <a:spcPts val="1200"/>
              </a:spcAft>
              <a:buClr>
                <a:srgbClr val="FF66FF"/>
              </a:buClr>
              <a:defRPr/>
            </a:pPr>
            <a:r>
              <a:rPr lang="en-US" altLang="en-US" dirty="0">
                <a:solidFill>
                  <a:schemeClr val="bg1"/>
                </a:solidFill>
                <a:effectLst>
                  <a:outerShdw blurRad="38100" dist="38100" dir="2700000" algn="tl">
                    <a:srgbClr val="000000">
                      <a:alpha val="43137"/>
                    </a:srgbClr>
                  </a:outerShdw>
                </a:effectLst>
              </a:rPr>
              <a:t>Finished (</a:t>
            </a:r>
            <a:r>
              <a:rPr lang="en-US" altLang="en-US" i="1" dirty="0" err="1">
                <a:solidFill>
                  <a:schemeClr val="bg1"/>
                </a:solidFill>
                <a:effectLst>
                  <a:outerShdw blurRad="38100" dist="38100" dir="2700000" algn="tl">
                    <a:srgbClr val="000000">
                      <a:alpha val="43137"/>
                    </a:srgbClr>
                  </a:outerShdw>
                </a:effectLst>
              </a:rPr>
              <a:t>teleō</a:t>
            </a:r>
            <a:r>
              <a:rPr lang="en-US" altLang="en-US" dirty="0">
                <a:solidFill>
                  <a:schemeClr val="bg1"/>
                </a:solidFill>
                <a:effectLst>
                  <a:outerShdw blurRad="38100" dist="38100" dir="2700000" algn="tl">
                    <a:srgbClr val="000000">
                      <a:alpha val="43137"/>
                    </a:srgbClr>
                  </a:outerShdw>
                </a:effectLst>
              </a:rPr>
              <a:t>) – John 19:30</a:t>
            </a:r>
          </a:p>
        </p:txBody>
      </p:sp>
      <p:pic>
        <p:nvPicPr>
          <p:cNvPr id="4" name="Picture 3"/>
          <p:cNvPicPr>
            <a:picLocks noChangeAspect="1"/>
          </p:cNvPicPr>
          <p:nvPr/>
        </p:nvPicPr>
        <p:blipFill>
          <a:blip r:embed="rId2" cstate="print"/>
          <a:stretch>
            <a:fillRect/>
          </a:stretch>
        </p:blipFill>
        <p:spPr>
          <a:xfrm>
            <a:off x="5791200" y="2489669"/>
            <a:ext cx="2730117" cy="18786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28600"/>
            <a:ext cx="8229600" cy="715962"/>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Finality of the Atonement</a:t>
            </a:r>
          </a:p>
        </p:txBody>
      </p:sp>
      <p:sp>
        <p:nvSpPr>
          <p:cNvPr id="22531" name="Content Placeholder 2"/>
          <p:cNvSpPr>
            <a:spLocks noGrp="1"/>
          </p:cNvSpPr>
          <p:nvPr>
            <p:ph idx="1"/>
          </p:nvPr>
        </p:nvSpPr>
        <p:spPr>
          <a:xfrm>
            <a:off x="304800" y="914400"/>
            <a:ext cx="5257800" cy="5562600"/>
          </a:xfrm>
        </p:spPr>
        <p:txBody>
          <a:bodyPr/>
          <a:lstStyle/>
          <a:p>
            <a:pPr marL="461963" lvl="1" indent="-461963" eaLnBrk="1" hangingPunct="1">
              <a:spcBef>
                <a:spcPts val="600"/>
              </a:spcBef>
              <a:spcAft>
                <a:spcPts val="1200"/>
              </a:spcAft>
              <a:buClr>
                <a:srgbClr val="00FFFF"/>
              </a:buClr>
              <a:buFont typeface="+mj-lt"/>
              <a:buAutoNum type="arabicPeriod"/>
              <a:defRPr/>
            </a:pPr>
            <a:r>
              <a:rPr lang="en-US" altLang="en-US" dirty="0">
                <a:solidFill>
                  <a:schemeClr val="bg1"/>
                </a:solidFill>
                <a:effectLst>
                  <a:outerShdw blurRad="38100" dist="38100" dir="2700000" algn="tl">
                    <a:srgbClr val="000000">
                      <a:alpha val="43137"/>
                    </a:srgbClr>
                  </a:outerShdw>
                </a:effectLst>
              </a:rPr>
              <a:t>Finality communicated by:</a:t>
            </a:r>
          </a:p>
          <a:p>
            <a:pPr marL="796925" lvl="1" indent="-334963" eaLnBrk="1" hangingPunct="1">
              <a:spcBef>
                <a:spcPts val="600"/>
              </a:spcBef>
              <a:spcAft>
                <a:spcPts val="1200"/>
              </a:spcAft>
              <a:buClr>
                <a:srgbClr val="FF66FF"/>
              </a:buClr>
              <a:defRPr/>
            </a:pPr>
            <a:r>
              <a:rPr lang="en-US" altLang="en-US" b="1" u="sng" dirty="0">
                <a:solidFill>
                  <a:srgbClr val="FFFFCC"/>
                </a:solidFill>
                <a:effectLst>
                  <a:outerShdw blurRad="38100" dist="38100" dir="2700000" algn="tl">
                    <a:srgbClr val="000000">
                      <a:alpha val="43137"/>
                    </a:srgbClr>
                  </a:outerShdw>
                </a:effectLst>
              </a:rPr>
              <a:t>Sat down</a:t>
            </a:r>
          </a:p>
          <a:p>
            <a:pPr marL="1141413" lvl="2" indent="-344488" eaLnBrk="1" hangingPunct="1">
              <a:spcBef>
                <a:spcPts val="600"/>
              </a:spcBef>
              <a:spcAft>
                <a:spcPts val="1200"/>
              </a:spcAft>
              <a:buClr>
                <a:srgbClr val="00FFFF"/>
              </a:buClr>
              <a:buSzPct val="75000"/>
              <a:buFont typeface="Wingdings" panose="05000000000000000000" pitchFamily="2" charset="2"/>
              <a:buChar char="Ø"/>
              <a:defRPr/>
            </a:pPr>
            <a:r>
              <a:rPr lang="en-US" altLang="en-US" sz="2800" dirty="0">
                <a:solidFill>
                  <a:schemeClr val="bg1"/>
                </a:solidFill>
                <a:effectLst>
                  <a:outerShdw blurRad="38100" dist="38100" dir="2700000" algn="tl">
                    <a:srgbClr val="000000">
                      <a:alpha val="43137"/>
                    </a:srgbClr>
                  </a:outerShdw>
                </a:effectLst>
              </a:rPr>
              <a:t>Col 3:1</a:t>
            </a:r>
          </a:p>
          <a:p>
            <a:pPr marL="1141413" lvl="2" indent="-344488" eaLnBrk="1" hangingPunct="1">
              <a:spcBef>
                <a:spcPts val="600"/>
              </a:spcBef>
              <a:spcAft>
                <a:spcPts val="1200"/>
              </a:spcAft>
              <a:buClr>
                <a:srgbClr val="00FFFF"/>
              </a:buClr>
              <a:buSzPct val="75000"/>
              <a:buFont typeface="Wingdings" panose="05000000000000000000" pitchFamily="2" charset="2"/>
              <a:buChar char="Ø"/>
              <a:defRPr/>
            </a:pPr>
            <a:r>
              <a:rPr lang="en-US" altLang="en-US" sz="2800" dirty="0">
                <a:solidFill>
                  <a:schemeClr val="bg1"/>
                </a:solidFill>
                <a:effectLst>
                  <a:outerShdw blurRad="38100" dist="38100" dir="2700000" algn="tl">
                    <a:srgbClr val="000000">
                      <a:alpha val="43137"/>
                    </a:srgbClr>
                  </a:outerShdw>
                </a:effectLst>
              </a:rPr>
              <a:t>Hebrews (Jewish readers) 1:3; 8:1; 10:12; 12:1-2</a:t>
            </a:r>
          </a:p>
          <a:p>
            <a:pPr marL="1141413" lvl="2" indent="-344488" eaLnBrk="1" hangingPunct="1">
              <a:spcBef>
                <a:spcPts val="600"/>
              </a:spcBef>
              <a:spcAft>
                <a:spcPts val="1200"/>
              </a:spcAft>
              <a:buClr>
                <a:srgbClr val="00FFFF"/>
              </a:buClr>
              <a:buSzPct val="75000"/>
              <a:buFont typeface="Wingdings" panose="05000000000000000000" pitchFamily="2" charset="2"/>
              <a:buChar char="Ø"/>
              <a:defRPr/>
            </a:pPr>
            <a:r>
              <a:rPr lang="en-US" altLang="en-US" sz="2800" dirty="0">
                <a:solidFill>
                  <a:schemeClr val="bg1"/>
                </a:solidFill>
                <a:effectLst>
                  <a:outerShdw blurRad="38100" dist="38100" dir="2700000" algn="tl">
                    <a:srgbClr val="000000">
                      <a:alpha val="43137"/>
                    </a:srgbClr>
                  </a:outerShdw>
                </a:effectLst>
              </a:rPr>
              <a:t>Rev 3:21</a:t>
            </a:r>
          </a:p>
          <a:p>
            <a:pPr marL="796925" lvl="1" indent="-334963" eaLnBrk="1" hangingPunct="1">
              <a:spcBef>
                <a:spcPts val="600"/>
              </a:spcBef>
              <a:spcAft>
                <a:spcPts val="1200"/>
              </a:spcAft>
              <a:buClr>
                <a:srgbClr val="FF66FF"/>
              </a:buClr>
              <a:defRPr/>
            </a:pPr>
            <a:r>
              <a:rPr lang="en-US" altLang="en-US" dirty="0">
                <a:solidFill>
                  <a:schemeClr val="bg1"/>
                </a:solidFill>
                <a:effectLst>
                  <a:outerShdw blurRad="38100" dist="38100" dir="2700000" algn="tl">
                    <a:srgbClr val="000000">
                      <a:alpha val="43137"/>
                    </a:srgbClr>
                  </a:outerShdw>
                </a:effectLst>
              </a:rPr>
              <a:t>One time (hapax) – Heb 9:12, 26; 10:10, 12, 14</a:t>
            </a:r>
          </a:p>
          <a:p>
            <a:pPr marL="796925" lvl="1" indent="-334963" eaLnBrk="1" hangingPunct="1">
              <a:spcBef>
                <a:spcPts val="600"/>
              </a:spcBef>
              <a:spcAft>
                <a:spcPts val="1200"/>
              </a:spcAft>
              <a:buClr>
                <a:srgbClr val="FF66FF"/>
              </a:buClr>
              <a:defRPr/>
            </a:pPr>
            <a:r>
              <a:rPr lang="en-US" altLang="en-US" dirty="0">
                <a:solidFill>
                  <a:schemeClr val="bg1"/>
                </a:solidFill>
                <a:effectLst>
                  <a:outerShdw blurRad="38100" dist="38100" dir="2700000" algn="tl">
                    <a:srgbClr val="000000">
                      <a:alpha val="43137"/>
                    </a:srgbClr>
                  </a:outerShdw>
                </a:effectLst>
              </a:rPr>
              <a:t>Finished (</a:t>
            </a:r>
            <a:r>
              <a:rPr lang="en-US" altLang="en-US" i="1" dirty="0" err="1">
                <a:solidFill>
                  <a:schemeClr val="bg1"/>
                </a:solidFill>
                <a:effectLst>
                  <a:outerShdw blurRad="38100" dist="38100" dir="2700000" algn="tl">
                    <a:srgbClr val="000000">
                      <a:alpha val="43137"/>
                    </a:srgbClr>
                  </a:outerShdw>
                </a:effectLst>
              </a:rPr>
              <a:t>teleō</a:t>
            </a:r>
            <a:r>
              <a:rPr lang="en-US" altLang="en-US" dirty="0">
                <a:solidFill>
                  <a:schemeClr val="bg1"/>
                </a:solidFill>
                <a:effectLst>
                  <a:outerShdw blurRad="38100" dist="38100" dir="2700000" algn="tl">
                    <a:srgbClr val="000000">
                      <a:alpha val="43137"/>
                    </a:srgbClr>
                  </a:outerShdw>
                </a:effectLst>
              </a:rPr>
              <a:t>) – John 19:30</a:t>
            </a:r>
          </a:p>
        </p:txBody>
      </p:sp>
      <p:pic>
        <p:nvPicPr>
          <p:cNvPr id="4" name="Picture 3"/>
          <p:cNvPicPr>
            <a:picLocks noChangeAspect="1"/>
          </p:cNvPicPr>
          <p:nvPr/>
        </p:nvPicPr>
        <p:blipFill>
          <a:blip r:embed="rId2" cstate="print"/>
          <a:stretch>
            <a:fillRect/>
          </a:stretch>
        </p:blipFill>
        <p:spPr>
          <a:xfrm>
            <a:off x="5791200" y="2489669"/>
            <a:ext cx="2730117" cy="18786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www.jesuswalk.com/moses/images/tabernacle-complex-diagram-1800x1166x300.jpg"/>
          <p:cNvPicPr>
            <a:picLocks noChangeAspect="1" noChangeArrowheads="1"/>
          </p:cNvPicPr>
          <p:nvPr/>
        </p:nvPicPr>
        <p:blipFill>
          <a:blip r:embed="rId2" cstate="print"/>
          <a:srcRect/>
          <a:stretch>
            <a:fillRect/>
          </a:stretch>
        </p:blipFill>
        <p:spPr bwMode="auto">
          <a:xfrm>
            <a:off x="339381" y="914400"/>
            <a:ext cx="8465239" cy="5486400"/>
          </a:xfrm>
          <a:prstGeom prst="rect">
            <a:avLst/>
          </a:prstGeom>
          <a:noFill/>
        </p:spPr>
      </p:pic>
      <p:sp>
        <p:nvSpPr>
          <p:cNvPr id="3" name="Title 1"/>
          <p:cNvSpPr txBox="1">
            <a:spLocks/>
          </p:cNvSpPr>
          <p:nvPr/>
        </p:nvSpPr>
        <p:spPr>
          <a:xfrm>
            <a:off x="457200" y="228600"/>
            <a:ext cx="8229600" cy="715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altLang="en-US" sz="3600" b="1" dirty="0">
                <a:solidFill>
                  <a:srgbClr val="00FFFF"/>
                </a:solidFill>
                <a:effectLst>
                  <a:outerShdw blurRad="38100" dist="38100" dir="2700000" algn="tl">
                    <a:srgbClr val="000000">
                      <a:alpha val="43137"/>
                    </a:srgbClr>
                  </a:outerShdw>
                </a:effectLst>
                <a:latin typeface="+mn-lt"/>
              </a:rPr>
              <a:t>No Chairs in the Holy Place!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28600"/>
            <a:ext cx="8229600" cy="715962"/>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Finality of the Atonement</a:t>
            </a:r>
          </a:p>
        </p:txBody>
      </p:sp>
      <p:sp>
        <p:nvSpPr>
          <p:cNvPr id="22531" name="Content Placeholder 2"/>
          <p:cNvSpPr>
            <a:spLocks noGrp="1"/>
          </p:cNvSpPr>
          <p:nvPr>
            <p:ph idx="1"/>
          </p:nvPr>
        </p:nvSpPr>
        <p:spPr>
          <a:xfrm>
            <a:off x="304800" y="914400"/>
            <a:ext cx="5257800" cy="5562600"/>
          </a:xfrm>
        </p:spPr>
        <p:txBody>
          <a:bodyPr/>
          <a:lstStyle/>
          <a:p>
            <a:pPr marL="461963" lvl="1" indent="-461963" eaLnBrk="1" hangingPunct="1">
              <a:spcBef>
                <a:spcPts val="600"/>
              </a:spcBef>
              <a:spcAft>
                <a:spcPts val="1200"/>
              </a:spcAft>
              <a:buClr>
                <a:srgbClr val="00FFFF"/>
              </a:buClr>
              <a:buFont typeface="+mj-lt"/>
              <a:buAutoNum type="arabicPeriod"/>
              <a:defRPr/>
            </a:pPr>
            <a:r>
              <a:rPr lang="en-US" altLang="en-US" dirty="0">
                <a:solidFill>
                  <a:schemeClr val="bg1"/>
                </a:solidFill>
                <a:effectLst>
                  <a:outerShdw blurRad="38100" dist="38100" dir="2700000" algn="tl">
                    <a:srgbClr val="000000">
                      <a:alpha val="43137"/>
                    </a:srgbClr>
                  </a:outerShdw>
                </a:effectLst>
              </a:rPr>
              <a:t>Finality communicated by:</a:t>
            </a:r>
          </a:p>
          <a:p>
            <a:pPr marL="796925" lvl="1" indent="-334963" eaLnBrk="1" hangingPunct="1">
              <a:spcBef>
                <a:spcPts val="600"/>
              </a:spcBef>
              <a:spcAft>
                <a:spcPts val="1200"/>
              </a:spcAft>
              <a:buClr>
                <a:srgbClr val="FF66FF"/>
              </a:buClr>
              <a:defRPr/>
            </a:pPr>
            <a:r>
              <a:rPr lang="en-US" altLang="en-US" dirty="0">
                <a:solidFill>
                  <a:schemeClr val="bg1"/>
                </a:solidFill>
                <a:effectLst>
                  <a:outerShdw blurRad="38100" dist="38100" dir="2700000" algn="tl">
                    <a:srgbClr val="000000">
                      <a:alpha val="43137"/>
                    </a:srgbClr>
                  </a:outerShdw>
                </a:effectLst>
              </a:rPr>
              <a:t>Sat down</a:t>
            </a:r>
          </a:p>
          <a:p>
            <a:pPr marL="1141413" lvl="2" indent="-344488" eaLnBrk="1" hangingPunct="1">
              <a:spcBef>
                <a:spcPts val="600"/>
              </a:spcBef>
              <a:spcAft>
                <a:spcPts val="1200"/>
              </a:spcAft>
              <a:buClr>
                <a:srgbClr val="00FFFF"/>
              </a:buClr>
              <a:buSzPct val="75000"/>
              <a:buFont typeface="Wingdings" panose="05000000000000000000" pitchFamily="2" charset="2"/>
              <a:buChar char="Ø"/>
              <a:defRPr/>
            </a:pPr>
            <a:r>
              <a:rPr lang="en-US" altLang="en-US" sz="2800" dirty="0">
                <a:solidFill>
                  <a:schemeClr val="bg1"/>
                </a:solidFill>
                <a:effectLst>
                  <a:outerShdw blurRad="38100" dist="38100" dir="2700000" algn="tl">
                    <a:srgbClr val="000000">
                      <a:alpha val="43137"/>
                    </a:srgbClr>
                  </a:outerShdw>
                </a:effectLst>
              </a:rPr>
              <a:t>Col 3:1</a:t>
            </a:r>
          </a:p>
          <a:p>
            <a:pPr marL="1141413" lvl="2" indent="-344488" eaLnBrk="1" hangingPunct="1">
              <a:spcBef>
                <a:spcPts val="600"/>
              </a:spcBef>
              <a:spcAft>
                <a:spcPts val="1200"/>
              </a:spcAft>
              <a:buClr>
                <a:srgbClr val="00FFFF"/>
              </a:buClr>
              <a:buSzPct val="75000"/>
              <a:buFont typeface="Wingdings" panose="05000000000000000000" pitchFamily="2" charset="2"/>
              <a:buChar char="Ø"/>
              <a:defRPr/>
            </a:pPr>
            <a:r>
              <a:rPr lang="en-US" altLang="en-US" sz="2800" dirty="0">
                <a:solidFill>
                  <a:schemeClr val="bg1"/>
                </a:solidFill>
                <a:effectLst>
                  <a:outerShdw blurRad="38100" dist="38100" dir="2700000" algn="tl">
                    <a:srgbClr val="000000">
                      <a:alpha val="43137"/>
                    </a:srgbClr>
                  </a:outerShdw>
                </a:effectLst>
              </a:rPr>
              <a:t>Hebrews (Jewish readers) 1:3; 8:1; 10:12; 12:1-2</a:t>
            </a:r>
          </a:p>
          <a:p>
            <a:pPr marL="1141413" lvl="2" indent="-344488" eaLnBrk="1" hangingPunct="1">
              <a:spcBef>
                <a:spcPts val="600"/>
              </a:spcBef>
              <a:spcAft>
                <a:spcPts val="1200"/>
              </a:spcAft>
              <a:buClr>
                <a:srgbClr val="00FFFF"/>
              </a:buClr>
              <a:buSzPct val="75000"/>
              <a:buFont typeface="Wingdings" panose="05000000000000000000" pitchFamily="2" charset="2"/>
              <a:buChar char="Ø"/>
              <a:defRPr/>
            </a:pPr>
            <a:r>
              <a:rPr lang="en-US" altLang="en-US" sz="2800" dirty="0">
                <a:solidFill>
                  <a:schemeClr val="bg1"/>
                </a:solidFill>
                <a:effectLst>
                  <a:outerShdw blurRad="38100" dist="38100" dir="2700000" algn="tl">
                    <a:srgbClr val="000000">
                      <a:alpha val="43137"/>
                    </a:srgbClr>
                  </a:outerShdw>
                </a:effectLst>
              </a:rPr>
              <a:t>Rev 3:21</a:t>
            </a:r>
          </a:p>
          <a:p>
            <a:pPr marL="796925" lvl="1" indent="-334963" eaLnBrk="1" hangingPunct="1">
              <a:spcBef>
                <a:spcPts val="600"/>
              </a:spcBef>
              <a:spcAft>
                <a:spcPts val="1200"/>
              </a:spcAft>
              <a:buClr>
                <a:srgbClr val="FF66FF"/>
              </a:buClr>
              <a:defRPr/>
            </a:pPr>
            <a:r>
              <a:rPr lang="en-US" altLang="en-US" b="1" u="sng" dirty="0">
                <a:solidFill>
                  <a:srgbClr val="FFFFCC"/>
                </a:solidFill>
                <a:effectLst>
                  <a:outerShdw blurRad="38100" dist="38100" dir="2700000" algn="tl">
                    <a:srgbClr val="000000">
                      <a:alpha val="43137"/>
                    </a:srgbClr>
                  </a:outerShdw>
                </a:effectLst>
              </a:rPr>
              <a:t>One time </a:t>
            </a:r>
            <a:r>
              <a:rPr lang="en-US" altLang="en-US" dirty="0">
                <a:solidFill>
                  <a:schemeClr val="bg1"/>
                </a:solidFill>
                <a:effectLst>
                  <a:outerShdw blurRad="38100" dist="38100" dir="2700000" algn="tl">
                    <a:srgbClr val="000000">
                      <a:alpha val="43137"/>
                    </a:srgbClr>
                  </a:outerShdw>
                </a:effectLst>
              </a:rPr>
              <a:t>(hapax) – Heb 9:12, 26; 10:10, 12, 14</a:t>
            </a:r>
          </a:p>
          <a:p>
            <a:pPr marL="796925" lvl="1" indent="-334963" eaLnBrk="1" hangingPunct="1">
              <a:spcBef>
                <a:spcPts val="600"/>
              </a:spcBef>
              <a:spcAft>
                <a:spcPts val="1200"/>
              </a:spcAft>
              <a:buClr>
                <a:srgbClr val="FF66FF"/>
              </a:buClr>
              <a:defRPr/>
            </a:pPr>
            <a:r>
              <a:rPr lang="en-US" altLang="en-US" dirty="0">
                <a:solidFill>
                  <a:schemeClr val="bg1"/>
                </a:solidFill>
                <a:effectLst>
                  <a:outerShdw blurRad="38100" dist="38100" dir="2700000" algn="tl">
                    <a:srgbClr val="000000">
                      <a:alpha val="43137"/>
                    </a:srgbClr>
                  </a:outerShdw>
                </a:effectLst>
              </a:rPr>
              <a:t>Finished (</a:t>
            </a:r>
            <a:r>
              <a:rPr lang="en-US" altLang="en-US" i="1" dirty="0" err="1">
                <a:solidFill>
                  <a:schemeClr val="bg1"/>
                </a:solidFill>
                <a:effectLst>
                  <a:outerShdw blurRad="38100" dist="38100" dir="2700000" algn="tl">
                    <a:srgbClr val="000000">
                      <a:alpha val="43137"/>
                    </a:srgbClr>
                  </a:outerShdw>
                </a:effectLst>
              </a:rPr>
              <a:t>teleō</a:t>
            </a:r>
            <a:r>
              <a:rPr lang="en-US" altLang="en-US" dirty="0">
                <a:solidFill>
                  <a:schemeClr val="bg1"/>
                </a:solidFill>
                <a:effectLst>
                  <a:outerShdw blurRad="38100" dist="38100" dir="2700000" algn="tl">
                    <a:srgbClr val="000000">
                      <a:alpha val="43137"/>
                    </a:srgbClr>
                  </a:outerShdw>
                </a:effectLst>
              </a:rPr>
              <a:t>) – John 19:30</a:t>
            </a:r>
          </a:p>
        </p:txBody>
      </p:sp>
      <p:pic>
        <p:nvPicPr>
          <p:cNvPr id="4" name="Picture 3"/>
          <p:cNvPicPr>
            <a:picLocks noChangeAspect="1"/>
          </p:cNvPicPr>
          <p:nvPr/>
        </p:nvPicPr>
        <p:blipFill>
          <a:blip r:embed="rId2" cstate="print"/>
          <a:stretch>
            <a:fillRect/>
          </a:stretch>
        </p:blipFill>
        <p:spPr>
          <a:xfrm>
            <a:off x="5791200" y="2489669"/>
            <a:ext cx="2730117" cy="18786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28600"/>
            <a:ext cx="8229600" cy="715962"/>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Finality of the Atonement</a:t>
            </a:r>
          </a:p>
        </p:txBody>
      </p:sp>
      <p:sp>
        <p:nvSpPr>
          <p:cNvPr id="22531" name="Content Placeholder 2"/>
          <p:cNvSpPr>
            <a:spLocks noGrp="1"/>
          </p:cNvSpPr>
          <p:nvPr>
            <p:ph idx="1"/>
          </p:nvPr>
        </p:nvSpPr>
        <p:spPr>
          <a:xfrm>
            <a:off x="304800" y="914400"/>
            <a:ext cx="5257800" cy="5562600"/>
          </a:xfrm>
        </p:spPr>
        <p:txBody>
          <a:bodyPr/>
          <a:lstStyle/>
          <a:p>
            <a:pPr marL="461963" lvl="1" indent="-461963" eaLnBrk="1" hangingPunct="1">
              <a:spcBef>
                <a:spcPts val="600"/>
              </a:spcBef>
              <a:spcAft>
                <a:spcPts val="1200"/>
              </a:spcAft>
              <a:buClr>
                <a:srgbClr val="00FFFF"/>
              </a:buClr>
              <a:buFont typeface="+mj-lt"/>
              <a:buAutoNum type="arabicPeriod"/>
              <a:defRPr/>
            </a:pPr>
            <a:r>
              <a:rPr lang="en-US" altLang="en-US" dirty="0">
                <a:solidFill>
                  <a:schemeClr val="bg1"/>
                </a:solidFill>
                <a:effectLst>
                  <a:outerShdw blurRad="38100" dist="38100" dir="2700000" algn="tl">
                    <a:srgbClr val="000000">
                      <a:alpha val="43137"/>
                    </a:srgbClr>
                  </a:outerShdw>
                </a:effectLst>
              </a:rPr>
              <a:t>Finality communicated by:</a:t>
            </a:r>
          </a:p>
          <a:p>
            <a:pPr marL="796925" lvl="1" indent="-334963" eaLnBrk="1" hangingPunct="1">
              <a:spcBef>
                <a:spcPts val="600"/>
              </a:spcBef>
              <a:spcAft>
                <a:spcPts val="1200"/>
              </a:spcAft>
              <a:buClr>
                <a:srgbClr val="FF66FF"/>
              </a:buClr>
              <a:defRPr/>
            </a:pPr>
            <a:r>
              <a:rPr lang="en-US" altLang="en-US" dirty="0">
                <a:solidFill>
                  <a:schemeClr val="bg1"/>
                </a:solidFill>
                <a:effectLst>
                  <a:outerShdw blurRad="38100" dist="38100" dir="2700000" algn="tl">
                    <a:srgbClr val="000000">
                      <a:alpha val="43137"/>
                    </a:srgbClr>
                  </a:outerShdw>
                </a:effectLst>
              </a:rPr>
              <a:t>Sat down</a:t>
            </a:r>
          </a:p>
          <a:p>
            <a:pPr marL="1141413" lvl="2" indent="-344488" eaLnBrk="1" hangingPunct="1">
              <a:spcBef>
                <a:spcPts val="600"/>
              </a:spcBef>
              <a:spcAft>
                <a:spcPts val="1200"/>
              </a:spcAft>
              <a:buClr>
                <a:srgbClr val="00FFFF"/>
              </a:buClr>
              <a:buSzPct val="75000"/>
              <a:buFont typeface="Wingdings" panose="05000000000000000000" pitchFamily="2" charset="2"/>
              <a:buChar char="Ø"/>
              <a:defRPr/>
            </a:pPr>
            <a:r>
              <a:rPr lang="en-US" altLang="en-US" sz="2800" dirty="0">
                <a:solidFill>
                  <a:schemeClr val="bg1"/>
                </a:solidFill>
                <a:effectLst>
                  <a:outerShdw blurRad="38100" dist="38100" dir="2700000" algn="tl">
                    <a:srgbClr val="000000">
                      <a:alpha val="43137"/>
                    </a:srgbClr>
                  </a:outerShdw>
                </a:effectLst>
              </a:rPr>
              <a:t>Col 3:1</a:t>
            </a:r>
          </a:p>
          <a:p>
            <a:pPr marL="1141413" lvl="2" indent="-344488" eaLnBrk="1" hangingPunct="1">
              <a:spcBef>
                <a:spcPts val="600"/>
              </a:spcBef>
              <a:spcAft>
                <a:spcPts val="1200"/>
              </a:spcAft>
              <a:buClr>
                <a:srgbClr val="00FFFF"/>
              </a:buClr>
              <a:buSzPct val="75000"/>
              <a:buFont typeface="Wingdings" panose="05000000000000000000" pitchFamily="2" charset="2"/>
              <a:buChar char="Ø"/>
              <a:defRPr/>
            </a:pPr>
            <a:r>
              <a:rPr lang="en-US" altLang="en-US" sz="2800" dirty="0">
                <a:solidFill>
                  <a:schemeClr val="bg1"/>
                </a:solidFill>
                <a:effectLst>
                  <a:outerShdw blurRad="38100" dist="38100" dir="2700000" algn="tl">
                    <a:srgbClr val="000000">
                      <a:alpha val="43137"/>
                    </a:srgbClr>
                  </a:outerShdw>
                </a:effectLst>
              </a:rPr>
              <a:t>Hebrews (Jewish readers) 1:3; 8:1; 10:12; 12:1-2</a:t>
            </a:r>
          </a:p>
          <a:p>
            <a:pPr marL="1141413" lvl="2" indent="-344488" eaLnBrk="1" hangingPunct="1">
              <a:spcBef>
                <a:spcPts val="600"/>
              </a:spcBef>
              <a:spcAft>
                <a:spcPts val="1200"/>
              </a:spcAft>
              <a:buClr>
                <a:srgbClr val="00FFFF"/>
              </a:buClr>
              <a:buSzPct val="75000"/>
              <a:buFont typeface="Wingdings" panose="05000000000000000000" pitchFamily="2" charset="2"/>
              <a:buChar char="Ø"/>
              <a:defRPr/>
            </a:pPr>
            <a:r>
              <a:rPr lang="en-US" altLang="en-US" sz="2800" dirty="0">
                <a:solidFill>
                  <a:schemeClr val="bg1"/>
                </a:solidFill>
                <a:effectLst>
                  <a:outerShdw blurRad="38100" dist="38100" dir="2700000" algn="tl">
                    <a:srgbClr val="000000">
                      <a:alpha val="43137"/>
                    </a:srgbClr>
                  </a:outerShdw>
                </a:effectLst>
              </a:rPr>
              <a:t>Rev 3:21</a:t>
            </a:r>
          </a:p>
          <a:p>
            <a:pPr marL="796925" lvl="1" indent="-334963" eaLnBrk="1" hangingPunct="1">
              <a:spcBef>
                <a:spcPts val="600"/>
              </a:spcBef>
              <a:spcAft>
                <a:spcPts val="1200"/>
              </a:spcAft>
              <a:buClr>
                <a:srgbClr val="FF66FF"/>
              </a:buClr>
              <a:defRPr/>
            </a:pPr>
            <a:r>
              <a:rPr lang="en-US" altLang="en-US" dirty="0">
                <a:solidFill>
                  <a:schemeClr val="bg1"/>
                </a:solidFill>
                <a:effectLst>
                  <a:outerShdw blurRad="38100" dist="38100" dir="2700000" algn="tl">
                    <a:srgbClr val="000000">
                      <a:alpha val="43137"/>
                    </a:srgbClr>
                  </a:outerShdw>
                </a:effectLst>
              </a:rPr>
              <a:t>One time (hapax) – Heb 9:12, 26; 10:10, 12, 14</a:t>
            </a:r>
          </a:p>
          <a:p>
            <a:pPr marL="796925" lvl="1" indent="-334963" eaLnBrk="1" hangingPunct="1">
              <a:spcBef>
                <a:spcPts val="600"/>
              </a:spcBef>
              <a:spcAft>
                <a:spcPts val="1200"/>
              </a:spcAft>
              <a:buClr>
                <a:srgbClr val="FF66FF"/>
              </a:buClr>
              <a:defRPr/>
            </a:pPr>
            <a:r>
              <a:rPr lang="en-US" altLang="en-US" b="1" u="sng" dirty="0">
                <a:solidFill>
                  <a:srgbClr val="FFFFCC"/>
                </a:solidFill>
                <a:effectLst>
                  <a:outerShdw blurRad="38100" dist="38100" dir="2700000" algn="tl">
                    <a:srgbClr val="000000">
                      <a:alpha val="43137"/>
                    </a:srgbClr>
                  </a:outerShdw>
                </a:effectLst>
              </a:rPr>
              <a:t>Finished</a:t>
            </a:r>
            <a:r>
              <a:rPr lang="en-US" altLang="en-US" dirty="0">
                <a:solidFill>
                  <a:schemeClr val="bg1"/>
                </a:solidFill>
                <a:effectLst>
                  <a:outerShdw blurRad="38100" dist="38100" dir="2700000" algn="tl">
                    <a:srgbClr val="000000">
                      <a:alpha val="43137"/>
                    </a:srgbClr>
                  </a:outerShdw>
                </a:effectLst>
              </a:rPr>
              <a:t> (</a:t>
            </a:r>
            <a:r>
              <a:rPr lang="en-US" altLang="en-US" i="1" dirty="0" err="1">
                <a:solidFill>
                  <a:schemeClr val="bg1"/>
                </a:solidFill>
                <a:effectLst>
                  <a:outerShdw blurRad="38100" dist="38100" dir="2700000" algn="tl">
                    <a:srgbClr val="000000">
                      <a:alpha val="43137"/>
                    </a:srgbClr>
                  </a:outerShdw>
                </a:effectLst>
              </a:rPr>
              <a:t>teleō</a:t>
            </a:r>
            <a:r>
              <a:rPr lang="en-US" altLang="en-US" dirty="0">
                <a:solidFill>
                  <a:schemeClr val="bg1"/>
                </a:solidFill>
                <a:effectLst>
                  <a:outerShdw blurRad="38100" dist="38100" dir="2700000" algn="tl">
                    <a:srgbClr val="000000">
                      <a:alpha val="43137"/>
                    </a:srgbClr>
                  </a:outerShdw>
                </a:effectLst>
              </a:rPr>
              <a:t>) – John 19:30</a:t>
            </a:r>
          </a:p>
        </p:txBody>
      </p:sp>
      <p:pic>
        <p:nvPicPr>
          <p:cNvPr id="4" name="Picture 3"/>
          <p:cNvPicPr>
            <a:picLocks noChangeAspect="1"/>
          </p:cNvPicPr>
          <p:nvPr/>
        </p:nvPicPr>
        <p:blipFill>
          <a:blip r:embed="rId2" cstate="print"/>
          <a:stretch>
            <a:fillRect/>
          </a:stretch>
        </p:blipFill>
        <p:spPr>
          <a:xfrm>
            <a:off x="5791200" y="2489669"/>
            <a:ext cx="2730117" cy="18786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5955" name="Content Placeholder 2"/>
          <p:cNvSpPr>
            <a:spLocks noGrp="1"/>
          </p:cNvSpPr>
          <p:nvPr>
            <p:ph idx="1"/>
          </p:nvPr>
        </p:nvSpPr>
        <p:spPr>
          <a:xfrm>
            <a:off x="240632" y="1143000"/>
            <a:ext cx="8662736" cy="5334000"/>
          </a:xfrm>
        </p:spPr>
        <p:txBody>
          <a:bodyPr/>
          <a:lstStyle/>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God keeps us from falling (1 Pet 1:4-5)</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role as intercessor and advocate (John 17:11-12, 20)</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death perfectly dealt with all sins (Titus 2:14)</a:t>
            </a:r>
          </a:p>
          <a:p>
            <a:pPr marL="577850" indent="-577850">
              <a:spcBef>
                <a:spcPts val="0"/>
              </a:spcBef>
              <a:spcAft>
                <a:spcPts val="1200"/>
              </a:spcAft>
              <a:buClr>
                <a:srgbClr val="66FFFF"/>
              </a:buClr>
              <a:buFont typeface="+mj-lt"/>
              <a:buAutoNum type="arabicPeriod" startAt="8"/>
              <a:defRPr/>
            </a:pPr>
            <a:r>
              <a:rPr lang="en-US" altLang="en-US" sz="2800" b="1" u="sng" dirty="0">
                <a:solidFill>
                  <a:srgbClr val="FFFFCC"/>
                </a:solidFill>
              </a:rPr>
              <a:t>A believer cannot be removed from Christ’s body (1 Cor. 12:13)</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The Bible does not specify which sins remove salvation</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Believers with unfruitful lives still have salvation although lose rewards at the Bema Seat (1 </a:t>
            </a:r>
            <a:r>
              <a:rPr lang="en-US" altLang="en-US" sz="2800" dirty="0" err="1">
                <a:solidFill>
                  <a:schemeClr val="bg1"/>
                </a:solidFill>
              </a:rPr>
              <a:t>Cor</a:t>
            </a:r>
            <a:r>
              <a:rPr lang="en-US" altLang="en-US" sz="2800" dirty="0">
                <a:solidFill>
                  <a:schemeClr val="bg1"/>
                </a:solidFill>
              </a:rPr>
              <a:t> 3:15)</a:t>
            </a:r>
          </a:p>
        </p:txBody>
      </p:sp>
    </p:spTree>
    <p:extLst>
      <p:ext uri="{BB962C8B-B14F-4D97-AF65-F5344CB8AC3E}">
        <p14:creationId xmlns:p14="http://schemas.microsoft.com/office/powerpoint/2010/main" val="11059644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rgbClr val="00FFFF"/>
                </a:solidFill>
                <a:effectLst>
                  <a:outerShdw blurRad="38100" dist="38100" dir="2700000" algn="tl">
                    <a:srgbClr val="000000">
                      <a:alpha val="43137"/>
                    </a:srgbClr>
                  </a:outerShdw>
                </a:effectLst>
                <a:latin typeface="+mn-lt"/>
              </a:rPr>
              <a:t>Undoing of Birth-Positional Truths</a:t>
            </a:r>
            <a:endParaRPr lang="en-US" dirty="0"/>
          </a:p>
        </p:txBody>
      </p:sp>
      <p:sp>
        <p:nvSpPr>
          <p:cNvPr id="3" name="Content Placeholder 2"/>
          <p:cNvSpPr>
            <a:spLocks noGrp="1"/>
          </p:cNvSpPr>
          <p:nvPr>
            <p:ph idx="1"/>
          </p:nvPr>
        </p:nvSpPr>
        <p:spPr>
          <a:xfrm>
            <a:off x="235670" y="1593131"/>
            <a:ext cx="5816338" cy="4667508"/>
          </a:xfrm>
        </p:spPr>
        <p:txBody>
          <a:bodyPr/>
          <a:lstStyle/>
          <a:p>
            <a:pPr marL="461963" indent="-461963">
              <a:spcBef>
                <a:spcPts val="0"/>
              </a:spcBef>
              <a:spcAft>
                <a:spcPts val="3600"/>
              </a:spcAft>
              <a:buClr>
                <a:srgbClr val="66FFFF"/>
              </a:buClr>
            </a:pPr>
            <a:r>
              <a:rPr lang="en-US" dirty="0">
                <a:solidFill>
                  <a:schemeClr val="bg1"/>
                </a:solidFill>
              </a:rPr>
              <a:t>Baptism (1 Cor. 12:13)</a:t>
            </a:r>
          </a:p>
          <a:p>
            <a:pPr marL="461963" indent="-461963">
              <a:spcBef>
                <a:spcPts val="0"/>
              </a:spcBef>
              <a:spcAft>
                <a:spcPts val="3600"/>
              </a:spcAft>
              <a:buClr>
                <a:srgbClr val="66FFFF"/>
              </a:buClr>
            </a:pPr>
            <a:r>
              <a:rPr lang="en-US" dirty="0">
                <a:solidFill>
                  <a:schemeClr val="bg1"/>
                </a:solidFill>
              </a:rPr>
              <a:t>Spiritual birth (John 1:12-13; 3:3; Jas. 1:18; 1 Pet. 1:23)</a:t>
            </a:r>
          </a:p>
          <a:p>
            <a:pPr marL="461963" indent="-461963">
              <a:spcBef>
                <a:spcPts val="0"/>
              </a:spcBef>
              <a:spcAft>
                <a:spcPts val="3600"/>
              </a:spcAft>
              <a:buClr>
                <a:srgbClr val="66FFFF"/>
              </a:buClr>
            </a:pPr>
            <a:r>
              <a:rPr lang="en-US" dirty="0">
                <a:solidFill>
                  <a:schemeClr val="bg1"/>
                </a:solidFill>
              </a:rPr>
              <a:t>Gift (Eph. 2:8-9; Rom. 11:29)</a:t>
            </a:r>
          </a:p>
          <a:p>
            <a:pPr marL="461963" indent="-461963">
              <a:spcBef>
                <a:spcPts val="0"/>
              </a:spcBef>
              <a:spcAft>
                <a:spcPts val="3600"/>
              </a:spcAft>
              <a:buClr>
                <a:srgbClr val="66FFFF"/>
              </a:buClr>
            </a:pPr>
            <a:r>
              <a:rPr lang="en-US" dirty="0">
                <a:solidFill>
                  <a:schemeClr val="bg1"/>
                </a:solidFill>
              </a:rPr>
              <a:t>“Have been saved” (Eph. 2:8-9)</a:t>
            </a:r>
          </a:p>
        </p:txBody>
      </p:sp>
      <p:pic>
        <p:nvPicPr>
          <p:cNvPr id="65538" name="Picture 2" descr="http://extremehomeprofit.org/wp-content/uploads/2016/06/free-birth-certificate-template-qievf112.jpg"/>
          <p:cNvPicPr>
            <a:picLocks noChangeAspect="1" noChangeArrowheads="1"/>
          </p:cNvPicPr>
          <p:nvPr/>
        </p:nvPicPr>
        <p:blipFill>
          <a:blip r:embed="rId2" cstate="print"/>
          <a:srcRect/>
          <a:stretch>
            <a:fillRect/>
          </a:stretch>
        </p:blipFill>
        <p:spPr bwMode="auto">
          <a:xfrm>
            <a:off x="5774954" y="1712530"/>
            <a:ext cx="3137116" cy="227500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2641"/>
          </a:xfrm>
        </p:spPr>
        <p:txBody>
          <a:bodyPr/>
          <a:lstStyle/>
          <a:p>
            <a:r>
              <a:rPr lang="en-US" sz="3600" dirty="0">
                <a:solidFill>
                  <a:srgbClr val="00FFFF"/>
                </a:solidFill>
                <a:latin typeface="+mn-lt"/>
              </a:rPr>
              <a:t>Introduction</a:t>
            </a:r>
          </a:p>
        </p:txBody>
      </p:sp>
      <p:sp>
        <p:nvSpPr>
          <p:cNvPr id="3" name="Content Placeholder 2"/>
          <p:cNvSpPr>
            <a:spLocks noGrp="1"/>
          </p:cNvSpPr>
          <p:nvPr>
            <p:ph idx="1"/>
          </p:nvPr>
        </p:nvSpPr>
        <p:spPr>
          <a:xfrm>
            <a:off x="680940" y="1140643"/>
            <a:ext cx="7782121" cy="5519237"/>
          </a:xfrm>
        </p:spPr>
        <p:txBody>
          <a:bodyPr/>
          <a:lstStyle/>
          <a:p>
            <a:pPr marL="461963" indent="-461963">
              <a:spcBef>
                <a:spcPts val="0"/>
              </a:spcBef>
              <a:spcAft>
                <a:spcPts val="600"/>
              </a:spcAft>
              <a:buClr>
                <a:srgbClr val="66FFFF"/>
              </a:buClr>
            </a:pPr>
            <a:r>
              <a:rPr lang="en-US" sz="2800" dirty="0">
                <a:solidFill>
                  <a:schemeClr val="bg1"/>
                </a:solidFill>
              </a:rPr>
              <a:t>Probation?</a:t>
            </a:r>
          </a:p>
          <a:p>
            <a:pPr marL="461963" indent="-461963">
              <a:spcBef>
                <a:spcPts val="0"/>
              </a:spcBef>
              <a:spcAft>
                <a:spcPts val="600"/>
              </a:spcAft>
              <a:buClr>
                <a:srgbClr val="66FFFF"/>
              </a:buClr>
            </a:pPr>
            <a:r>
              <a:rPr lang="en-US" sz="2800" dirty="0">
                <a:solidFill>
                  <a:schemeClr val="bg1"/>
                </a:solidFill>
              </a:rPr>
              <a:t>Wait until the end of his life?</a:t>
            </a:r>
          </a:p>
          <a:p>
            <a:pPr marL="461963" indent="-461963">
              <a:spcBef>
                <a:spcPts val="0"/>
              </a:spcBef>
              <a:spcAft>
                <a:spcPts val="600"/>
              </a:spcAft>
              <a:buClr>
                <a:srgbClr val="66FFFF"/>
              </a:buClr>
            </a:pPr>
            <a:r>
              <a:rPr lang="en-US" sz="2800" dirty="0">
                <a:solidFill>
                  <a:schemeClr val="bg1"/>
                </a:solidFill>
              </a:rPr>
              <a:t>Eph. 4:14</a:t>
            </a:r>
          </a:p>
          <a:p>
            <a:pPr marL="461963" indent="-461963">
              <a:spcBef>
                <a:spcPts val="0"/>
              </a:spcBef>
              <a:spcAft>
                <a:spcPts val="600"/>
              </a:spcAft>
              <a:buClr>
                <a:srgbClr val="66FFFF"/>
              </a:buClr>
            </a:pPr>
            <a:r>
              <a:rPr lang="en-US" sz="2800" dirty="0">
                <a:solidFill>
                  <a:schemeClr val="bg1"/>
                </a:solidFill>
              </a:rPr>
              <a:t>The Bible answers this question</a:t>
            </a:r>
          </a:p>
          <a:p>
            <a:pPr marL="461963" indent="-461963">
              <a:spcBef>
                <a:spcPts val="0"/>
              </a:spcBef>
              <a:spcAft>
                <a:spcPts val="600"/>
              </a:spcAft>
              <a:buClr>
                <a:srgbClr val="66FFFF"/>
              </a:buClr>
            </a:pPr>
            <a:r>
              <a:rPr lang="en-US" sz="2800" dirty="0">
                <a:solidFill>
                  <a:schemeClr val="bg1"/>
                </a:solidFill>
              </a:rPr>
              <a:t>The Bible cannot contradict itself</a:t>
            </a:r>
          </a:p>
          <a:p>
            <a:pPr marL="461963" indent="-461963">
              <a:spcBef>
                <a:spcPts val="0"/>
              </a:spcBef>
              <a:spcAft>
                <a:spcPts val="600"/>
              </a:spcAft>
              <a:buClr>
                <a:srgbClr val="66FFFF"/>
              </a:buClr>
            </a:pPr>
            <a:r>
              <a:rPr lang="en-US" sz="2800" dirty="0">
                <a:solidFill>
                  <a:schemeClr val="bg1"/>
                </a:solidFill>
              </a:rPr>
              <a:t>Definition</a:t>
            </a:r>
          </a:p>
          <a:p>
            <a:pPr marL="461963" indent="-461963">
              <a:spcBef>
                <a:spcPts val="0"/>
              </a:spcBef>
              <a:spcAft>
                <a:spcPts val="600"/>
              </a:spcAft>
              <a:buClr>
                <a:srgbClr val="66FFFF"/>
              </a:buClr>
            </a:pPr>
            <a:r>
              <a:rPr lang="en-US" sz="2800" dirty="0">
                <a:solidFill>
                  <a:schemeClr val="bg1"/>
                </a:solidFill>
              </a:rPr>
              <a:t>Not all who profess faith in Christ actually have it (John 3:18; 5:39-40)</a:t>
            </a:r>
          </a:p>
          <a:p>
            <a:pPr marL="461963" indent="-461963">
              <a:spcBef>
                <a:spcPts val="0"/>
              </a:spcBef>
              <a:spcAft>
                <a:spcPts val="600"/>
              </a:spcAft>
              <a:buClr>
                <a:srgbClr val="66FFFF"/>
              </a:buClr>
            </a:pPr>
            <a:r>
              <a:rPr lang="en-US" sz="2800" dirty="0">
                <a:solidFill>
                  <a:schemeClr val="bg1"/>
                </a:solidFill>
              </a:rPr>
              <a:t>It matters: 1. productivity, 2. motive, 3. joy</a:t>
            </a:r>
          </a:p>
          <a:p>
            <a:pPr marL="461963" indent="-461963">
              <a:spcBef>
                <a:spcPts val="0"/>
              </a:spcBef>
              <a:spcAft>
                <a:spcPts val="600"/>
              </a:spcAft>
              <a:buClr>
                <a:srgbClr val="66FFFF"/>
              </a:buClr>
            </a:pPr>
            <a:r>
              <a:rPr lang="en-US" sz="2800" dirty="0">
                <a:solidFill>
                  <a:schemeClr val="bg1"/>
                </a:solidFill>
              </a:rPr>
              <a:t>Preview</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rgbClr val="00FFFF"/>
                </a:solidFill>
                <a:effectLst>
                  <a:outerShdw blurRad="38100" dist="38100" dir="2700000" algn="tl">
                    <a:srgbClr val="000000">
                      <a:alpha val="43137"/>
                    </a:srgbClr>
                  </a:outerShdw>
                </a:effectLst>
                <a:latin typeface="+mn-lt"/>
              </a:rPr>
              <a:t>Undoing of Birth-Positional Truths</a:t>
            </a:r>
            <a:endParaRPr lang="en-US" dirty="0"/>
          </a:p>
        </p:txBody>
      </p:sp>
      <p:sp>
        <p:nvSpPr>
          <p:cNvPr id="3" name="Content Placeholder 2"/>
          <p:cNvSpPr>
            <a:spLocks noGrp="1"/>
          </p:cNvSpPr>
          <p:nvPr>
            <p:ph idx="1"/>
          </p:nvPr>
        </p:nvSpPr>
        <p:spPr>
          <a:xfrm>
            <a:off x="235670" y="1593131"/>
            <a:ext cx="5816338" cy="4667508"/>
          </a:xfrm>
        </p:spPr>
        <p:txBody>
          <a:bodyPr/>
          <a:lstStyle/>
          <a:p>
            <a:pPr marL="461963" indent="-461963">
              <a:spcBef>
                <a:spcPts val="0"/>
              </a:spcBef>
              <a:spcAft>
                <a:spcPts val="3600"/>
              </a:spcAft>
              <a:buClr>
                <a:srgbClr val="66FFFF"/>
              </a:buClr>
            </a:pPr>
            <a:r>
              <a:rPr lang="en-US" b="1" u="sng" dirty="0">
                <a:solidFill>
                  <a:srgbClr val="FFFFCC"/>
                </a:solidFill>
              </a:rPr>
              <a:t>Baptism</a:t>
            </a:r>
            <a:r>
              <a:rPr lang="en-US" dirty="0">
                <a:solidFill>
                  <a:schemeClr val="bg1"/>
                </a:solidFill>
              </a:rPr>
              <a:t> (1 Cor. 12:13)</a:t>
            </a:r>
          </a:p>
          <a:p>
            <a:pPr marL="461963" indent="-461963">
              <a:spcBef>
                <a:spcPts val="0"/>
              </a:spcBef>
              <a:spcAft>
                <a:spcPts val="3600"/>
              </a:spcAft>
              <a:buClr>
                <a:srgbClr val="66FFFF"/>
              </a:buClr>
            </a:pPr>
            <a:r>
              <a:rPr lang="en-US" dirty="0">
                <a:solidFill>
                  <a:schemeClr val="bg1"/>
                </a:solidFill>
              </a:rPr>
              <a:t>Spiritual birth (John 1:12-13; 3:3; Jas. 1:18; 1 Pet. 1:23)</a:t>
            </a:r>
          </a:p>
          <a:p>
            <a:pPr marL="461963" indent="-461963">
              <a:spcBef>
                <a:spcPts val="0"/>
              </a:spcBef>
              <a:spcAft>
                <a:spcPts val="3600"/>
              </a:spcAft>
              <a:buClr>
                <a:srgbClr val="66FFFF"/>
              </a:buClr>
            </a:pPr>
            <a:r>
              <a:rPr lang="en-US" dirty="0">
                <a:solidFill>
                  <a:schemeClr val="bg1"/>
                </a:solidFill>
              </a:rPr>
              <a:t>Gift (Eph. 2:8-9; Rom. 11:29)</a:t>
            </a:r>
          </a:p>
          <a:p>
            <a:pPr marL="461963" indent="-461963">
              <a:spcBef>
                <a:spcPts val="0"/>
              </a:spcBef>
              <a:spcAft>
                <a:spcPts val="3600"/>
              </a:spcAft>
              <a:buClr>
                <a:srgbClr val="66FFFF"/>
              </a:buClr>
            </a:pPr>
            <a:r>
              <a:rPr lang="en-US" dirty="0">
                <a:solidFill>
                  <a:schemeClr val="bg1"/>
                </a:solidFill>
              </a:rPr>
              <a:t>“Have been saved” (Eph. 2:8-9)</a:t>
            </a:r>
          </a:p>
        </p:txBody>
      </p:sp>
      <p:pic>
        <p:nvPicPr>
          <p:cNvPr id="65538" name="Picture 2" descr="http://extremehomeprofit.org/wp-content/uploads/2016/06/free-birth-certificate-template-qievf112.jpg"/>
          <p:cNvPicPr>
            <a:picLocks noChangeAspect="1" noChangeArrowheads="1"/>
          </p:cNvPicPr>
          <p:nvPr/>
        </p:nvPicPr>
        <p:blipFill>
          <a:blip r:embed="rId2" cstate="print"/>
          <a:srcRect/>
          <a:stretch>
            <a:fillRect/>
          </a:stretch>
        </p:blipFill>
        <p:spPr bwMode="auto">
          <a:xfrm>
            <a:off x="5774954" y="1712530"/>
            <a:ext cx="3137116" cy="2275008"/>
          </a:xfrm>
          <a:prstGeom prst="rect">
            <a:avLst/>
          </a:prstGeom>
          <a:noFill/>
        </p:spPr>
      </p:pic>
    </p:spTree>
    <p:extLst>
      <p:ext uri="{BB962C8B-B14F-4D97-AF65-F5344CB8AC3E}">
        <p14:creationId xmlns:p14="http://schemas.microsoft.com/office/powerpoint/2010/main" val="3438500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rgbClr val="00FFFF"/>
                </a:solidFill>
                <a:effectLst>
                  <a:outerShdw blurRad="38100" dist="38100" dir="2700000" algn="tl">
                    <a:srgbClr val="000000">
                      <a:alpha val="43137"/>
                    </a:srgbClr>
                  </a:outerShdw>
                </a:effectLst>
                <a:latin typeface="+mn-lt"/>
              </a:rPr>
              <a:t>Undoing of Birth-Positional Truths</a:t>
            </a:r>
            <a:endParaRPr lang="en-US" dirty="0"/>
          </a:p>
        </p:txBody>
      </p:sp>
      <p:sp>
        <p:nvSpPr>
          <p:cNvPr id="3" name="Content Placeholder 2"/>
          <p:cNvSpPr>
            <a:spLocks noGrp="1"/>
          </p:cNvSpPr>
          <p:nvPr>
            <p:ph idx="1"/>
          </p:nvPr>
        </p:nvSpPr>
        <p:spPr>
          <a:xfrm>
            <a:off x="235670" y="1593131"/>
            <a:ext cx="5816338" cy="4667508"/>
          </a:xfrm>
        </p:spPr>
        <p:txBody>
          <a:bodyPr/>
          <a:lstStyle/>
          <a:p>
            <a:pPr marL="461963" indent="-461963">
              <a:spcBef>
                <a:spcPts val="0"/>
              </a:spcBef>
              <a:spcAft>
                <a:spcPts val="3600"/>
              </a:spcAft>
              <a:buClr>
                <a:srgbClr val="66FFFF"/>
              </a:buClr>
            </a:pPr>
            <a:r>
              <a:rPr lang="en-US" dirty="0">
                <a:solidFill>
                  <a:schemeClr val="bg1"/>
                </a:solidFill>
              </a:rPr>
              <a:t>Baptism (1 Cor. 12:13)</a:t>
            </a:r>
          </a:p>
          <a:p>
            <a:pPr marL="461963" indent="-461963">
              <a:spcBef>
                <a:spcPts val="0"/>
              </a:spcBef>
              <a:spcAft>
                <a:spcPts val="3600"/>
              </a:spcAft>
              <a:buClr>
                <a:srgbClr val="66FFFF"/>
              </a:buClr>
            </a:pPr>
            <a:r>
              <a:rPr lang="en-US" b="1" u="sng" dirty="0">
                <a:solidFill>
                  <a:srgbClr val="FFFFCC"/>
                </a:solidFill>
              </a:rPr>
              <a:t>Spiritual birth </a:t>
            </a:r>
            <a:r>
              <a:rPr lang="en-US" dirty="0">
                <a:solidFill>
                  <a:schemeClr val="bg1"/>
                </a:solidFill>
              </a:rPr>
              <a:t>(John 1:12-13; 3:3; Jas. 1:18; 1 Pet. 1:23)</a:t>
            </a:r>
          </a:p>
          <a:p>
            <a:pPr marL="461963" indent="-461963">
              <a:spcBef>
                <a:spcPts val="0"/>
              </a:spcBef>
              <a:spcAft>
                <a:spcPts val="3600"/>
              </a:spcAft>
              <a:buClr>
                <a:srgbClr val="66FFFF"/>
              </a:buClr>
            </a:pPr>
            <a:r>
              <a:rPr lang="en-US" dirty="0">
                <a:solidFill>
                  <a:schemeClr val="bg1"/>
                </a:solidFill>
              </a:rPr>
              <a:t>Gift (Eph. 2:8-9; Rom. 11:29)</a:t>
            </a:r>
          </a:p>
          <a:p>
            <a:pPr marL="461963" indent="-461963">
              <a:spcBef>
                <a:spcPts val="0"/>
              </a:spcBef>
              <a:spcAft>
                <a:spcPts val="3600"/>
              </a:spcAft>
              <a:buClr>
                <a:srgbClr val="66FFFF"/>
              </a:buClr>
            </a:pPr>
            <a:r>
              <a:rPr lang="en-US" dirty="0">
                <a:solidFill>
                  <a:schemeClr val="bg1"/>
                </a:solidFill>
              </a:rPr>
              <a:t>“Have been saved” (Eph. 2:8-9)</a:t>
            </a:r>
          </a:p>
        </p:txBody>
      </p:sp>
      <p:pic>
        <p:nvPicPr>
          <p:cNvPr id="65538" name="Picture 2" descr="http://extremehomeprofit.org/wp-content/uploads/2016/06/free-birth-certificate-template-qievf112.jpg"/>
          <p:cNvPicPr>
            <a:picLocks noChangeAspect="1" noChangeArrowheads="1"/>
          </p:cNvPicPr>
          <p:nvPr/>
        </p:nvPicPr>
        <p:blipFill>
          <a:blip r:embed="rId2" cstate="print"/>
          <a:srcRect/>
          <a:stretch>
            <a:fillRect/>
          </a:stretch>
        </p:blipFill>
        <p:spPr bwMode="auto">
          <a:xfrm>
            <a:off x="5774954" y="1712530"/>
            <a:ext cx="3137116" cy="2275008"/>
          </a:xfrm>
          <a:prstGeom prst="rect">
            <a:avLst/>
          </a:prstGeom>
          <a:noFill/>
        </p:spPr>
      </p:pic>
    </p:spTree>
    <p:extLst>
      <p:ext uri="{BB962C8B-B14F-4D97-AF65-F5344CB8AC3E}">
        <p14:creationId xmlns:p14="http://schemas.microsoft.com/office/powerpoint/2010/main" val="17189273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rgbClr val="00FFFF"/>
                </a:solidFill>
                <a:effectLst>
                  <a:outerShdw blurRad="38100" dist="38100" dir="2700000" algn="tl">
                    <a:srgbClr val="000000">
                      <a:alpha val="43137"/>
                    </a:srgbClr>
                  </a:outerShdw>
                </a:effectLst>
                <a:latin typeface="+mn-lt"/>
              </a:rPr>
              <a:t>Undoing of Birth-Positional Truths</a:t>
            </a:r>
            <a:endParaRPr lang="en-US" dirty="0"/>
          </a:p>
        </p:txBody>
      </p:sp>
      <p:sp>
        <p:nvSpPr>
          <p:cNvPr id="3" name="Content Placeholder 2"/>
          <p:cNvSpPr>
            <a:spLocks noGrp="1"/>
          </p:cNvSpPr>
          <p:nvPr>
            <p:ph idx="1"/>
          </p:nvPr>
        </p:nvSpPr>
        <p:spPr>
          <a:xfrm>
            <a:off x="235670" y="1593131"/>
            <a:ext cx="5816338" cy="4667508"/>
          </a:xfrm>
        </p:spPr>
        <p:txBody>
          <a:bodyPr/>
          <a:lstStyle/>
          <a:p>
            <a:pPr marL="461963" indent="-461963">
              <a:spcBef>
                <a:spcPts val="0"/>
              </a:spcBef>
              <a:spcAft>
                <a:spcPts val="3600"/>
              </a:spcAft>
              <a:buClr>
                <a:srgbClr val="66FFFF"/>
              </a:buClr>
            </a:pPr>
            <a:r>
              <a:rPr lang="en-US" dirty="0">
                <a:solidFill>
                  <a:schemeClr val="bg1"/>
                </a:solidFill>
              </a:rPr>
              <a:t>Baptism (1 Cor. 12:13)</a:t>
            </a:r>
          </a:p>
          <a:p>
            <a:pPr marL="461963" indent="-461963">
              <a:spcBef>
                <a:spcPts val="0"/>
              </a:spcBef>
              <a:spcAft>
                <a:spcPts val="3600"/>
              </a:spcAft>
              <a:buClr>
                <a:srgbClr val="66FFFF"/>
              </a:buClr>
            </a:pPr>
            <a:r>
              <a:rPr lang="en-US" dirty="0">
                <a:solidFill>
                  <a:schemeClr val="bg1"/>
                </a:solidFill>
              </a:rPr>
              <a:t>Spiritual birth (John 1:12-13; 3:3; Jas. 1:18; 1 Pet. 1:23)</a:t>
            </a:r>
          </a:p>
          <a:p>
            <a:pPr marL="461963" indent="-461963">
              <a:spcBef>
                <a:spcPts val="0"/>
              </a:spcBef>
              <a:spcAft>
                <a:spcPts val="3600"/>
              </a:spcAft>
              <a:buClr>
                <a:srgbClr val="66FFFF"/>
              </a:buClr>
            </a:pPr>
            <a:r>
              <a:rPr lang="en-US" b="1" u="sng" dirty="0">
                <a:solidFill>
                  <a:srgbClr val="FFFFCC"/>
                </a:solidFill>
              </a:rPr>
              <a:t>Gift</a:t>
            </a:r>
            <a:r>
              <a:rPr lang="en-US" dirty="0">
                <a:solidFill>
                  <a:schemeClr val="bg1"/>
                </a:solidFill>
              </a:rPr>
              <a:t> (Eph. 2:8-9; Rom. 11:29)</a:t>
            </a:r>
          </a:p>
          <a:p>
            <a:pPr marL="461963" indent="-461963">
              <a:spcBef>
                <a:spcPts val="0"/>
              </a:spcBef>
              <a:spcAft>
                <a:spcPts val="3600"/>
              </a:spcAft>
              <a:buClr>
                <a:srgbClr val="66FFFF"/>
              </a:buClr>
            </a:pPr>
            <a:r>
              <a:rPr lang="en-US" dirty="0">
                <a:solidFill>
                  <a:schemeClr val="bg1"/>
                </a:solidFill>
              </a:rPr>
              <a:t>“Have been saved” (Eph. 2:8-9)</a:t>
            </a:r>
          </a:p>
        </p:txBody>
      </p:sp>
      <p:pic>
        <p:nvPicPr>
          <p:cNvPr id="65538" name="Picture 2" descr="http://extremehomeprofit.org/wp-content/uploads/2016/06/free-birth-certificate-template-qievf112.jpg"/>
          <p:cNvPicPr>
            <a:picLocks noChangeAspect="1" noChangeArrowheads="1"/>
          </p:cNvPicPr>
          <p:nvPr/>
        </p:nvPicPr>
        <p:blipFill>
          <a:blip r:embed="rId2" cstate="print"/>
          <a:srcRect/>
          <a:stretch>
            <a:fillRect/>
          </a:stretch>
        </p:blipFill>
        <p:spPr bwMode="auto">
          <a:xfrm>
            <a:off x="5774954" y="1712530"/>
            <a:ext cx="3137116" cy="2275008"/>
          </a:xfrm>
          <a:prstGeom prst="rect">
            <a:avLst/>
          </a:prstGeom>
          <a:noFill/>
        </p:spPr>
      </p:pic>
    </p:spTree>
    <p:extLst>
      <p:ext uri="{BB962C8B-B14F-4D97-AF65-F5344CB8AC3E}">
        <p14:creationId xmlns:p14="http://schemas.microsoft.com/office/powerpoint/2010/main" val="15840244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chemeClr val="bg1"/>
            </a:solidFill>
            <a:miter lim="800000"/>
            <a:headEnd/>
            <a:tailEnd/>
          </a:ln>
        </p:spPr>
      </p:pic>
      <p:sp>
        <p:nvSpPr>
          <p:cNvPr id="198659" name="Rectangle 1"/>
          <p:cNvSpPr>
            <a:spLocks noChangeArrowheads="1"/>
          </p:cNvSpPr>
          <p:nvPr/>
        </p:nvSpPr>
        <p:spPr bwMode="auto">
          <a:xfrm>
            <a:off x="533400" y="292762"/>
            <a:ext cx="8077200" cy="4308872"/>
          </a:xfrm>
          <a:prstGeom prst="rect">
            <a:avLst/>
          </a:prstGeom>
          <a:noFill/>
          <a:ln w="28575">
            <a:noFill/>
            <a:miter lim="800000"/>
            <a:headEnd/>
            <a:tailEnd/>
          </a:ln>
        </p:spPr>
        <p:txBody>
          <a:bodyPr>
            <a:spAutoFit/>
          </a:bodyPr>
          <a:lstStyle/>
          <a:p>
            <a:pPr algn="ctr">
              <a:spcBef>
                <a:spcPts val="600"/>
              </a:spcBef>
              <a:spcAft>
                <a:spcPts val="600"/>
              </a:spcAft>
            </a:pPr>
            <a:r>
              <a:rPr lang="en-US" altLang="en-US" sz="4400" b="1" dirty="0">
                <a:solidFill>
                  <a:srgbClr val="00FFFF"/>
                </a:solidFill>
                <a:effectLst>
                  <a:outerShdw blurRad="38100" dist="38100" dir="2700000" algn="tl">
                    <a:srgbClr val="000000">
                      <a:alpha val="43137"/>
                    </a:srgbClr>
                  </a:outerShdw>
                </a:effectLst>
                <a:ea typeface="+mj-ea"/>
                <a:cs typeface="+mj-cs"/>
              </a:rPr>
              <a:t>Ephesians 2:8-9 </a:t>
            </a:r>
          </a:p>
          <a:p>
            <a:pPr algn="just">
              <a:spcBef>
                <a:spcPts val="600"/>
              </a:spcBef>
              <a:spcAft>
                <a:spcPts val="600"/>
              </a:spcAft>
            </a:pPr>
            <a:r>
              <a:rPr lang="en-US" altLang="en-US" sz="4400" dirty="0">
                <a:solidFill>
                  <a:schemeClr val="bg1"/>
                </a:solidFill>
              </a:rPr>
              <a:t>“</a:t>
            </a:r>
            <a:r>
              <a:rPr lang="en-US" sz="4400" baseline="30000" dirty="0">
                <a:solidFill>
                  <a:schemeClr val="bg1"/>
                </a:solidFill>
              </a:rPr>
              <a:t>8</a:t>
            </a:r>
            <a:r>
              <a:rPr lang="en-US" sz="4400" dirty="0">
                <a:solidFill>
                  <a:schemeClr val="bg1"/>
                </a:solidFill>
              </a:rPr>
              <a:t>For by grace you have been saved through faith; and that not of yourselves, </a:t>
            </a:r>
            <a:r>
              <a:rPr lang="en-US" sz="4400" i="1" dirty="0">
                <a:solidFill>
                  <a:schemeClr val="bg1"/>
                </a:solidFill>
              </a:rPr>
              <a:t>it is</a:t>
            </a:r>
            <a:r>
              <a:rPr lang="en-US" sz="4400" dirty="0">
                <a:solidFill>
                  <a:schemeClr val="bg1"/>
                </a:solidFill>
              </a:rPr>
              <a:t> </a:t>
            </a:r>
            <a:r>
              <a:rPr lang="en-US" sz="4400" b="1" u="sng" dirty="0">
                <a:solidFill>
                  <a:srgbClr val="FFFFCC"/>
                </a:solidFill>
              </a:rPr>
              <a:t>the gift of God</a:t>
            </a:r>
            <a:r>
              <a:rPr lang="en-US" sz="4400" dirty="0">
                <a:solidFill>
                  <a:schemeClr val="bg1"/>
                </a:solidFill>
              </a:rPr>
              <a:t>; </a:t>
            </a:r>
            <a:r>
              <a:rPr lang="en-US" sz="4400" baseline="30000" dirty="0">
                <a:solidFill>
                  <a:schemeClr val="bg1"/>
                </a:solidFill>
              </a:rPr>
              <a:t>9</a:t>
            </a:r>
            <a:r>
              <a:rPr lang="en-US" sz="4400" dirty="0">
                <a:solidFill>
                  <a:schemeClr val="bg1"/>
                </a:solidFill>
              </a:rPr>
              <a:t>not as a result of works, so that no one may boast</a:t>
            </a:r>
            <a:r>
              <a:rPr lang="en-US" altLang="en-US" sz="4400" dirty="0">
                <a:solidFill>
                  <a:schemeClr val="bg1"/>
                </a:solidFill>
              </a:rPr>
              <a:t>.” (NASB)</a:t>
            </a:r>
          </a:p>
        </p:txBody>
      </p:sp>
    </p:spTree>
    <p:extLst>
      <p:ext uri="{BB962C8B-B14F-4D97-AF65-F5344CB8AC3E}">
        <p14:creationId xmlns:p14="http://schemas.microsoft.com/office/powerpoint/2010/main" val="30548576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rgbClr val="00FFFF"/>
                </a:solidFill>
                <a:effectLst>
                  <a:outerShdw blurRad="38100" dist="38100" dir="2700000" algn="tl">
                    <a:srgbClr val="000000">
                      <a:alpha val="43137"/>
                    </a:srgbClr>
                  </a:outerShdw>
                </a:effectLst>
                <a:latin typeface="+mn-lt"/>
              </a:rPr>
              <a:t>Undoing of Birth-Positional Truths</a:t>
            </a:r>
            <a:endParaRPr lang="en-US" dirty="0"/>
          </a:p>
        </p:txBody>
      </p:sp>
      <p:sp>
        <p:nvSpPr>
          <p:cNvPr id="3" name="Content Placeholder 2"/>
          <p:cNvSpPr>
            <a:spLocks noGrp="1"/>
          </p:cNvSpPr>
          <p:nvPr>
            <p:ph idx="1"/>
          </p:nvPr>
        </p:nvSpPr>
        <p:spPr>
          <a:xfrm>
            <a:off x="235670" y="1593131"/>
            <a:ext cx="5929460" cy="4667508"/>
          </a:xfrm>
        </p:spPr>
        <p:txBody>
          <a:bodyPr/>
          <a:lstStyle/>
          <a:p>
            <a:pPr marL="461963" indent="-461963">
              <a:spcBef>
                <a:spcPts val="0"/>
              </a:spcBef>
              <a:spcAft>
                <a:spcPts val="3600"/>
              </a:spcAft>
              <a:buClr>
                <a:srgbClr val="66FFFF"/>
              </a:buClr>
            </a:pPr>
            <a:r>
              <a:rPr lang="en-US" dirty="0">
                <a:solidFill>
                  <a:schemeClr val="bg1"/>
                </a:solidFill>
              </a:rPr>
              <a:t>Baptism (1 Cor. 12:13)</a:t>
            </a:r>
          </a:p>
          <a:p>
            <a:pPr marL="461963" indent="-461963">
              <a:spcBef>
                <a:spcPts val="0"/>
              </a:spcBef>
              <a:spcAft>
                <a:spcPts val="3600"/>
              </a:spcAft>
              <a:buClr>
                <a:srgbClr val="66FFFF"/>
              </a:buClr>
            </a:pPr>
            <a:r>
              <a:rPr lang="en-US" dirty="0">
                <a:solidFill>
                  <a:schemeClr val="bg1"/>
                </a:solidFill>
              </a:rPr>
              <a:t>Spiritual birth (John 1:12-13; 3:3; Jas. 1:18; 1 Pet. 1:23)</a:t>
            </a:r>
          </a:p>
          <a:p>
            <a:pPr marL="461963" indent="-461963">
              <a:spcBef>
                <a:spcPts val="0"/>
              </a:spcBef>
              <a:spcAft>
                <a:spcPts val="3600"/>
              </a:spcAft>
              <a:buClr>
                <a:srgbClr val="66FFFF"/>
              </a:buClr>
            </a:pPr>
            <a:r>
              <a:rPr lang="en-US" dirty="0">
                <a:solidFill>
                  <a:schemeClr val="bg1"/>
                </a:solidFill>
              </a:rPr>
              <a:t>Gift (Eph. 2:8-9; Rom. 11:29)</a:t>
            </a:r>
          </a:p>
          <a:p>
            <a:pPr marL="461963" indent="-461963">
              <a:spcBef>
                <a:spcPts val="0"/>
              </a:spcBef>
              <a:spcAft>
                <a:spcPts val="3600"/>
              </a:spcAft>
              <a:buClr>
                <a:srgbClr val="66FFFF"/>
              </a:buClr>
            </a:pPr>
            <a:r>
              <a:rPr lang="en-US" b="1" dirty="0">
                <a:solidFill>
                  <a:srgbClr val="FFFFCC"/>
                </a:solidFill>
              </a:rPr>
              <a:t>“</a:t>
            </a:r>
            <a:r>
              <a:rPr lang="en-US" b="1" u="sng" dirty="0">
                <a:solidFill>
                  <a:srgbClr val="FFFFCC"/>
                </a:solidFill>
              </a:rPr>
              <a:t>Have been saved</a:t>
            </a:r>
            <a:r>
              <a:rPr lang="en-US" b="1" dirty="0">
                <a:solidFill>
                  <a:srgbClr val="FFFFCC"/>
                </a:solidFill>
              </a:rPr>
              <a:t>” </a:t>
            </a:r>
            <a:r>
              <a:rPr lang="en-US" dirty="0">
                <a:solidFill>
                  <a:schemeClr val="bg1"/>
                </a:solidFill>
              </a:rPr>
              <a:t>(Eph. 2:8-9)</a:t>
            </a:r>
          </a:p>
        </p:txBody>
      </p:sp>
      <p:pic>
        <p:nvPicPr>
          <p:cNvPr id="65538" name="Picture 2" descr="http://extremehomeprofit.org/wp-content/uploads/2016/06/free-birth-certificate-template-qievf112.jpg"/>
          <p:cNvPicPr>
            <a:picLocks noChangeAspect="1" noChangeArrowheads="1"/>
          </p:cNvPicPr>
          <p:nvPr/>
        </p:nvPicPr>
        <p:blipFill>
          <a:blip r:embed="rId2" cstate="print"/>
          <a:srcRect/>
          <a:stretch>
            <a:fillRect/>
          </a:stretch>
        </p:blipFill>
        <p:spPr bwMode="auto">
          <a:xfrm>
            <a:off x="5774954" y="1712530"/>
            <a:ext cx="3137116" cy="2275008"/>
          </a:xfrm>
          <a:prstGeom prst="rect">
            <a:avLst/>
          </a:prstGeom>
          <a:noFill/>
        </p:spPr>
      </p:pic>
    </p:spTree>
    <p:extLst>
      <p:ext uri="{BB962C8B-B14F-4D97-AF65-F5344CB8AC3E}">
        <p14:creationId xmlns:p14="http://schemas.microsoft.com/office/powerpoint/2010/main" val="32897082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chemeClr val="bg1"/>
            </a:solidFill>
            <a:miter lim="800000"/>
            <a:headEnd/>
            <a:tailEnd/>
          </a:ln>
        </p:spPr>
      </p:pic>
      <p:sp>
        <p:nvSpPr>
          <p:cNvPr id="198659" name="Rectangle 1"/>
          <p:cNvSpPr>
            <a:spLocks noChangeArrowheads="1"/>
          </p:cNvSpPr>
          <p:nvPr/>
        </p:nvSpPr>
        <p:spPr bwMode="auto">
          <a:xfrm>
            <a:off x="533400" y="292762"/>
            <a:ext cx="8077200" cy="4308872"/>
          </a:xfrm>
          <a:prstGeom prst="rect">
            <a:avLst/>
          </a:prstGeom>
          <a:noFill/>
          <a:ln w="28575">
            <a:noFill/>
            <a:miter lim="800000"/>
            <a:headEnd/>
            <a:tailEnd/>
          </a:ln>
        </p:spPr>
        <p:txBody>
          <a:bodyPr>
            <a:spAutoFit/>
          </a:bodyPr>
          <a:lstStyle/>
          <a:p>
            <a:pPr algn="ctr">
              <a:spcBef>
                <a:spcPts val="600"/>
              </a:spcBef>
              <a:spcAft>
                <a:spcPts val="600"/>
              </a:spcAft>
            </a:pPr>
            <a:r>
              <a:rPr lang="en-US" altLang="en-US" sz="4400" b="1" dirty="0">
                <a:solidFill>
                  <a:srgbClr val="00FFFF"/>
                </a:solidFill>
                <a:effectLst>
                  <a:outerShdw blurRad="38100" dist="38100" dir="2700000" algn="tl">
                    <a:srgbClr val="000000">
                      <a:alpha val="43137"/>
                    </a:srgbClr>
                  </a:outerShdw>
                </a:effectLst>
                <a:ea typeface="+mj-ea"/>
                <a:cs typeface="+mj-cs"/>
              </a:rPr>
              <a:t>Ephesians 2:8-9 </a:t>
            </a:r>
          </a:p>
          <a:p>
            <a:pPr algn="just">
              <a:spcBef>
                <a:spcPts val="600"/>
              </a:spcBef>
              <a:spcAft>
                <a:spcPts val="600"/>
              </a:spcAft>
            </a:pPr>
            <a:r>
              <a:rPr lang="en-US" altLang="en-US" sz="4400" dirty="0">
                <a:solidFill>
                  <a:schemeClr val="bg1"/>
                </a:solidFill>
              </a:rPr>
              <a:t>“</a:t>
            </a:r>
            <a:r>
              <a:rPr lang="en-US" sz="4400" baseline="30000" dirty="0">
                <a:solidFill>
                  <a:schemeClr val="bg1"/>
                </a:solidFill>
              </a:rPr>
              <a:t>8</a:t>
            </a:r>
            <a:r>
              <a:rPr lang="en-US" sz="4400" dirty="0">
                <a:solidFill>
                  <a:schemeClr val="bg1"/>
                </a:solidFill>
              </a:rPr>
              <a:t>For by grace you </a:t>
            </a:r>
            <a:r>
              <a:rPr lang="en-US" sz="4400" b="1" u="sng" dirty="0">
                <a:solidFill>
                  <a:srgbClr val="FFFFCC"/>
                </a:solidFill>
              </a:rPr>
              <a:t>have been saved</a:t>
            </a:r>
            <a:r>
              <a:rPr lang="en-US" sz="4400" dirty="0">
                <a:solidFill>
                  <a:schemeClr val="bg1"/>
                </a:solidFill>
              </a:rPr>
              <a:t> through faith; and that not of yourselves, </a:t>
            </a:r>
            <a:r>
              <a:rPr lang="en-US" sz="4400" i="1" dirty="0">
                <a:solidFill>
                  <a:schemeClr val="bg1"/>
                </a:solidFill>
              </a:rPr>
              <a:t>it is</a:t>
            </a:r>
            <a:r>
              <a:rPr lang="en-US" sz="4400" dirty="0">
                <a:solidFill>
                  <a:schemeClr val="bg1"/>
                </a:solidFill>
              </a:rPr>
              <a:t> the gift of God; </a:t>
            </a:r>
            <a:r>
              <a:rPr lang="en-US" sz="4400" baseline="30000" dirty="0">
                <a:solidFill>
                  <a:schemeClr val="bg1"/>
                </a:solidFill>
              </a:rPr>
              <a:t>9</a:t>
            </a:r>
            <a:r>
              <a:rPr lang="en-US" sz="4400" dirty="0">
                <a:solidFill>
                  <a:schemeClr val="bg1"/>
                </a:solidFill>
              </a:rPr>
              <a:t>not as a result of works, so that no one may boast</a:t>
            </a:r>
            <a:r>
              <a:rPr lang="en-US" altLang="en-US" sz="4400" dirty="0">
                <a:solidFill>
                  <a:schemeClr val="bg1"/>
                </a:solidFill>
              </a:rPr>
              <a:t>.” (NASB)</a:t>
            </a:r>
          </a:p>
        </p:txBody>
      </p:sp>
    </p:spTree>
    <p:extLst>
      <p:ext uri="{BB962C8B-B14F-4D97-AF65-F5344CB8AC3E}">
        <p14:creationId xmlns:p14="http://schemas.microsoft.com/office/powerpoint/2010/main" val="30548576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5955" name="Content Placeholder 2"/>
          <p:cNvSpPr>
            <a:spLocks noGrp="1"/>
          </p:cNvSpPr>
          <p:nvPr>
            <p:ph idx="1"/>
          </p:nvPr>
        </p:nvSpPr>
        <p:spPr>
          <a:xfrm>
            <a:off x="240632" y="1143000"/>
            <a:ext cx="8903368" cy="5334000"/>
          </a:xfrm>
        </p:spPr>
        <p:txBody>
          <a:bodyPr/>
          <a:lstStyle/>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God keeps us from falling (1 Pet 1:4-5)</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role as intercessor and advocate (John 17:11-12, 20)</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death perfectly dealt with all sins (Titus 2:14)</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A believer cannot be removed from Christ’s body (1 Cor. 12:13)</a:t>
            </a:r>
          </a:p>
          <a:p>
            <a:pPr marL="577850" indent="-577850">
              <a:spcBef>
                <a:spcPts val="0"/>
              </a:spcBef>
              <a:spcAft>
                <a:spcPts val="1200"/>
              </a:spcAft>
              <a:buClr>
                <a:srgbClr val="66FFFF"/>
              </a:buClr>
              <a:buFont typeface="+mj-lt"/>
              <a:buAutoNum type="arabicPeriod" startAt="8"/>
              <a:defRPr/>
            </a:pPr>
            <a:r>
              <a:rPr lang="en-US" altLang="en-US" sz="2800" b="1" u="sng" dirty="0">
                <a:solidFill>
                  <a:srgbClr val="FFFFCC"/>
                </a:solidFill>
              </a:rPr>
              <a:t>The Bible does not specify which sins remove salvation</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Believers with unfruitful lives still have salvation although lose rewards at the Bema Seat (1 </a:t>
            </a:r>
            <a:r>
              <a:rPr lang="en-US" altLang="en-US" sz="2800" dirty="0" err="1">
                <a:solidFill>
                  <a:schemeClr val="bg1"/>
                </a:solidFill>
              </a:rPr>
              <a:t>Cor</a:t>
            </a:r>
            <a:r>
              <a:rPr lang="en-US" altLang="en-US" sz="2800" dirty="0">
                <a:solidFill>
                  <a:schemeClr val="bg1"/>
                </a:solidFill>
              </a:rPr>
              <a:t> 3:15)</a:t>
            </a:r>
          </a:p>
        </p:txBody>
      </p:sp>
    </p:spTree>
    <p:extLst>
      <p:ext uri="{BB962C8B-B14F-4D97-AF65-F5344CB8AC3E}">
        <p14:creationId xmlns:p14="http://schemas.microsoft.com/office/powerpoint/2010/main" val="6483536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p:spPr>
      </p:pic>
      <p:sp>
        <p:nvSpPr>
          <p:cNvPr id="198659" name="Rectangle 1"/>
          <p:cNvSpPr>
            <a:spLocks noChangeArrowheads="1"/>
          </p:cNvSpPr>
          <p:nvPr/>
        </p:nvSpPr>
        <p:spPr bwMode="auto">
          <a:xfrm>
            <a:off x="228599" y="169681"/>
            <a:ext cx="8727141" cy="4524315"/>
          </a:xfrm>
          <a:prstGeom prst="rect">
            <a:avLst/>
          </a:prstGeom>
          <a:noFill/>
          <a:ln w="28575">
            <a:noFill/>
            <a:miter lim="800000"/>
            <a:headEnd/>
            <a:tailEnd/>
          </a:ln>
        </p:spPr>
        <p:txBody>
          <a:bodyPr wrap="square">
            <a:spAutoFit/>
          </a:bodyPr>
          <a:lstStyle/>
          <a:p>
            <a:pPr algn="ctr" fontAlgn="base">
              <a:spcBef>
                <a:spcPts val="600"/>
              </a:spcBef>
              <a:spcAft>
                <a:spcPts val="600"/>
              </a:spcAft>
              <a:defRPr/>
            </a:pPr>
            <a:r>
              <a:rPr lang="en-US" altLang="en-US" sz="4000" b="1" dirty="0">
                <a:solidFill>
                  <a:srgbClr val="00FFFF"/>
                </a:solidFill>
                <a:effectLst>
                  <a:outerShdw blurRad="38100" dist="38100" dir="2700000" algn="tl">
                    <a:srgbClr val="000000">
                      <a:alpha val="43137"/>
                    </a:srgbClr>
                  </a:outerShdw>
                </a:effectLst>
                <a:ea typeface="+mj-ea"/>
                <a:cs typeface="+mj-cs"/>
              </a:rPr>
              <a:t>John 10:27-29 </a:t>
            </a:r>
          </a:p>
          <a:p>
            <a:pPr algn="just">
              <a:spcBef>
                <a:spcPts val="600"/>
              </a:spcBef>
              <a:spcAft>
                <a:spcPts val="600"/>
              </a:spcAft>
            </a:pPr>
            <a:r>
              <a:rPr lang="en-US" altLang="en-US" sz="3400" dirty="0">
                <a:solidFill>
                  <a:schemeClr val="bg1"/>
                </a:solidFill>
              </a:rPr>
              <a:t>“</a:t>
            </a:r>
            <a:r>
              <a:rPr lang="en-US" sz="3400" dirty="0">
                <a:solidFill>
                  <a:schemeClr val="bg1"/>
                </a:solidFill>
              </a:rPr>
              <a:t>My sheep hear My voice, and I know them, and they follow Me; </a:t>
            </a:r>
            <a:r>
              <a:rPr lang="en-US" sz="3400" baseline="30000" dirty="0">
                <a:solidFill>
                  <a:schemeClr val="bg1"/>
                </a:solidFill>
              </a:rPr>
              <a:t>28 </a:t>
            </a:r>
            <a:r>
              <a:rPr lang="en-US" sz="3400" dirty="0">
                <a:solidFill>
                  <a:schemeClr val="bg1"/>
                </a:solidFill>
              </a:rPr>
              <a:t>and I give eternal life to them, and they will </a:t>
            </a:r>
            <a:r>
              <a:rPr lang="en-US" sz="3400" b="1" u="sng" dirty="0">
                <a:solidFill>
                  <a:srgbClr val="66FFFF"/>
                </a:solidFill>
              </a:rPr>
              <a:t>never perish</a:t>
            </a:r>
            <a:r>
              <a:rPr lang="en-US" sz="3400" b="1" dirty="0">
                <a:solidFill>
                  <a:srgbClr val="66FFFF"/>
                </a:solidFill>
              </a:rPr>
              <a:t>  [</a:t>
            </a:r>
            <a:r>
              <a:rPr lang="en-US" sz="3400" b="1" i="1" dirty="0" err="1">
                <a:solidFill>
                  <a:srgbClr val="66FFFF"/>
                </a:solidFill>
              </a:rPr>
              <a:t>ou</a:t>
            </a:r>
            <a:r>
              <a:rPr lang="en-US" sz="3400" b="1" i="1" dirty="0">
                <a:solidFill>
                  <a:srgbClr val="66FFFF"/>
                </a:solidFill>
              </a:rPr>
              <a:t> </a:t>
            </a:r>
            <a:r>
              <a:rPr lang="en-US" sz="3400" b="1" i="1" dirty="0" err="1">
                <a:solidFill>
                  <a:srgbClr val="66FFFF"/>
                </a:solidFill>
              </a:rPr>
              <a:t>mē</a:t>
            </a:r>
            <a:r>
              <a:rPr lang="en-US" sz="3400" b="1" dirty="0">
                <a:solidFill>
                  <a:srgbClr val="66FFFF"/>
                </a:solidFill>
              </a:rPr>
              <a:t>; </a:t>
            </a:r>
            <a:r>
              <a:rPr lang="en-US" sz="3400" b="1" i="1" dirty="0" err="1">
                <a:solidFill>
                  <a:srgbClr val="66FFFF"/>
                </a:solidFill>
              </a:rPr>
              <a:t>aiōnia</a:t>
            </a:r>
            <a:r>
              <a:rPr lang="en-US" sz="3400" b="1" dirty="0">
                <a:solidFill>
                  <a:srgbClr val="66FFFF"/>
                </a:solidFill>
              </a:rPr>
              <a:t>]</a:t>
            </a:r>
            <a:r>
              <a:rPr lang="en-US" sz="3400" dirty="0">
                <a:solidFill>
                  <a:schemeClr val="bg1"/>
                </a:solidFill>
              </a:rPr>
              <a:t>; and </a:t>
            </a:r>
            <a:r>
              <a:rPr lang="en-US" sz="3400" b="1" u="sng" dirty="0">
                <a:solidFill>
                  <a:srgbClr val="FFFFCC"/>
                </a:solidFill>
              </a:rPr>
              <a:t>no one will snatch them</a:t>
            </a:r>
            <a:r>
              <a:rPr lang="en-US" sz="3400" dirty="0">
                <a:solidFill>
                  <a:schemeClr val="bg1"/>
                </a:solidFill>
              </a:rPr>
              <a:t> out of My hand. </a:t>
            </a:r>
            <a:r>
              <a:rPr lang="en-US" sz="3400" baseline="30000" dirty="0">
                <a:solidFill>
                  <a:schemeClr val="bg1"/>
                </a:solidFill>
              </a:rPr>
              <a:t>29 </a:t>
            </a:r>
            <a:r>
              <a:rPr lang="en-US" sz="3400" dirty="0">
                <a:solidFill>
                  <a:schemeClr val="bg1"/>
                </a:solidFill>
              </a:rPr>
              <a:t>My Father, who has given </a:t>
            </a:r>
            <a:r>
              <a:rPr lang="en-US" sz="3400" i="1" dirty="0">
                <a:solidFill>
                  <a:schemeClr val="bg1"/>
                </a:solidFill>
              </a:rPr>
              <a:t>them</a:t>
            </a:r>
            <a:r>
              <a:rPr lang="en-US" sz="3400" dirty="0">
                <a:solidFill>
                  <a:schemeClr val="bg1"/>
                </a:solidFill>
              </a:rPr>
              <a:t> to Me, is greater than all; and </a:t>
            </a:r>
            <a:r>
              <a:rPr lang="en-US" sz="3400" b="1" u="sng" dirty="0">
                <a:solidFill>
                  <a:srgbClr val="FFFFCC"/>
                </a:solidFill>
              </a:rPr>
              <a:t>no one is able to snatch </a:t>
            </a:r>
            <a:r>
              <a:rPr lang="en-US" sz="3400" b="1" i="1" u="sng" dirty="0">
                <a:solidFill>
                  <a:srgbClr val="FFFFCC"/>
                </a:solidFill>
              </a:rPr>
              <a:t>them</a:t>
            </a:r>
            <a:r>
              <a:rPr lang="en-US" sz="3400" b="1" dirty="0">
                <a:solidFill>
                  <a:srgbClr val="FFFFCC"/>
                </a:solidFill>
              </a:rPr>
              <a:t> </a:t>
            </a:r>
            <a:r>
              <a:rPr lang="en-US" sz="3400" dirty="0">
                <a:solidFill>
                  <a:schemeClr val="bg1"/>
                </a:solidFill>
              </a:rPr>
              <a:t>out of the Father’s hand.”</a:t>
            </a:r>
            <a:r>
              <a:rPr lang="en-US" altLang="en-US" sz="3400" dirty="0">
                <a:solidFill>
                  <a:schemeClr val="bg1"/>
                </a:solidFill>
              </a:rPr>
              <a:t> (NASB)</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chemeClr val="bg1"/>
            </a:solidFill>
            <a:miter lim="800000"/>
            <a:headEnd/>
            <a:tailEnd/>
          </a:ln>
        </p:spPr>
      </p:pic>
      <p:sp>
        <p:nvSpPr>
          <p:cNvPr id="198659" name="Rectangle 1"/>
          <p:cNvSpPr>
            <a:spLocks noChangeArrowheads="1"/>
          </p:cNvSpPr>
          <p:nvPr/>
        </p:nvSpPr>
        <p:spPr bwMode="auto">
          <a:xfrm>
            <a:off x="533400" y="292762"/>
            <a:ext cx="8077200" cy="3939540"/>
          </a:xfrm>
          <a:prstGeom prst="rect">
            <a:avLst/>
          </a:prstGeom>
          <a:noFill/>
          <a:ln w="28575">
            <a:noFill/>
            <a:miter lim="800000"/>
            <a:headEnd/>
            <a:tailEnd/>
          </a:ln>
        </p:spPr>
        <p:txBody>
          <a:bodyPr>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ea typeface="+mj-ea"/>
                <a:cs typeface="+mj-cs"/>
              </a:rPr>
              <a:t>Psalm 37:23-24</a:t>
            </a:r>
          </a:p>
          <a:p>
            <a:pPr algn="just">
              <a:spcBef>
                <a:spcPts val="600"/>
              </a:spcBef>
              <a:spcAft>
                <a:spcPts val="600"/>
              </a:spcAft>
            </a:pPr>
            <a:r>
              <a:rPr lang="en-US" sz="4000" dirty="0">
                <a:solidFill>
                  <a:schemeClr val="bg1"/>
                </a:solidFill>
              </a:rPr>
              <a:t>“The steps of a man are established by the Lord, and He delights in his way. When he falls, he will not be hurled headlong, because the Lord is the One who holds his hand.” </a:t>
            </a:r>
            <a:r>
              <a:rPr lang="en-US" altLang="en-US" sz="4000" dirty="0">
                <a:solidFill>
                  <a:schemeClr val="bg1"/>
                </a:solidFill>
              </a:rPr>
              <a:t>(NASB)</a:t>
            </a:r>
          </a:p>
        </p:txBody>
      </p:sp>
    </p:spTree>
    <p:extLst>
      <p:ext uri="{BB962C8B-B14F-4D97-AF65-F5344CB8AC3E}">
        <p14:creationId xmlns:p14="http://schemas.microsoft.com/office/powerpoint/2010/main" val="30548576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5955" name="Content Placeholder 2"/>
          <p:cNvSpPr>
            <a:spLocks noGrp="1"/>
          </p:cNvSpPr>
          <p:nvPr>
            <p:ph idx="1"/>
          </p:nvPr>
        </p:nvSpPr>
        <p:spPr>
          <a:xfrm>
            <a:off x="240632" y="1143000"/>
            <a:ext cx="8662736" cy="5334000"/>
          </a:xfrm>
        </p:spPr>
        <p:txBody>
          <a:bodyPr/>
          <a:lstStyle/>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God keeps us from falling (1 Pet 1:4-5)</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role as intercessor and advocate (John 17:11-12, 20)</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death perfectly dealt with all sins (Titus 2:14)</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A believer cannot be removed from Christ’s body (1 Cor. 12:13)</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The Bible does not specify which sins remove salvation</a:t>
            </a:r>
          </a:p>
          <a:p>
            <a:pPr marL="577850" indent="-577850">
              <a:spcBef>
                <a:spcPts val="0"/>
              </a:spcBef>
              <a:spcAft>
                <a:spcPts val="1200"/>
              </a:spcAft>
              <a:buClr>
                <a:srgbClr val="66FFFF"/>
              </a:buClr>
              <a:buFont typeface="+mj-lt"/>
              <a:buAutoNum type="arabicPeriod" startAt="8"/>
              <a:defRPr/>
            </a:pPr>
            <a:r>
              <a:rPr lang="en-US" altLang="en-US" sz="2800" b="1" u="sng" dirty="0">
                <a:solidFill>
                  <a:srgbClr val="FFFFCC"/>
                </a:solidFill>
              </a:rPr>
              <a:t>Believers with unfruitful lives still have salvation although lose rewards at the Bema Seat (1 </a:t>
            </a:r>
            <a:r>
              <a:rPr lang="en-US" altLang="en-US" sz="2800" b="1" u="sng" dirty="0" err="1">
                <a:solidFill>
                  <a:srgbClr val="FFFFCC"/>
                </a:solidFill>
              </a:rPr>
              <a:t>Cor</a:t>
            </a:r>
            <a:r>
              <a:rPr lang="en-US" altLang="en-US" sz="2800" b="1" u="sng" dirty="0">
                <a:solidFill>
                  <a:srgbClr val="FFFFCC"/>
                </a:solidFill>
              </a:rPr>
              <a:t> 3:15)</a:t>
            </a:r>
          </a:p>
        </p:txBody>
      </p:sp>
    </p:spTree>
    <p:extLst>
      <p:ext uri="{BB962C8B-B14F-4D97-AF65-F5344CB8AC3E}">
        <p14:creationId xmlns:p14="http://schemas.microsoft.com/office/powerpoint/2010/main" val="2077249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FFFF"/>
                </a:solidFill>
                <a:latin typeface="+mn-lt"/>
              </a:rPr>
              <a:t>Definition of Eternal Security</a:t>
            </a:r>
          </a:p>
        </p:txBody>
      </p:sp>
      <p:sp>
        <p:nvSpPr>
          <p:cNvPr id="3" name="Content Placeholder 2"/>
          <p:cNvSpPr>
            <a:spLocks noGrp="1"/>
          </p:cNvSpPr>
          <p:nvPr>
            <p:ph idx="1"/>
          </p:nvPr>
        </p:nvSpPr>
        <p:spPr/>
        <p:txBody>
          <a:bodyPr/>
          <a:lstStyle/>
          <a:p>
            <a:pPr marL="0" indent="0" algn="just">
              <a:buNone/>
            </a:pPr>
            <a:r>
              <a:rPr lang="en-US" dirty="0">
                <a:solidFill>
                  <a:schemeClr val="bg1"/>
                </a:solidFill>
              </a:rPr>
              <a:t>“Eternal Security means that those who have been genuinely saved by God’s grace through faith alone in Christ alone shall never be in danger of God’s condemnation or loss of salvation but God’s grace and power keep them forever saved and secure.”</a:t>
            </a:r>
          </a:p>
        </p:txBody>
      </p:sp>
      <p:sp>
        <p:nvSpPr>
          <p:cNvPr id="4" name="TextBox 3"/>
          <p:cNvSpPr txBox="1"/>
          <p:nvPr/>
        </p:nvSpPr>
        <p:spPr>
          <a:xfrm>
            <a:off x="1238250" y="6359690"/>
            <a:ext cx="6762750" cy="369332"/>
          </a:xfrm>
          <a:prstGeom prst="rect">
            <a:avLst/>
          </a:prstGeom>
          <a:noFill/>
        </p:spPr>
        <p:txBody>
          <a:bodyPr wrap="square" rtlCol="0">
            <a:spAutoFit/>
          </a:bodyPr>
          <a:lstStyle/>
          <a:p>
            <a:pPr algn="ctr"/>
            <a:r>
              <a:rPr lang="en-US" dirty="0">
                <a:solidFill>
                  <a:schemeClr val="bg1"/>
                </a:solidFill>
              </a:rPr>
              <a:t>Dennis </a:t>
            </a:r>
            <a:r>
              <a:rPr lang="en-US" dirty="0" err="1">
                <a:solidFill>
                  <a:schemeClr val="bg1"/>
                </a:solidFill>
              </a:rPr>
              <a:t>Rokser</a:t>
            </a:r>
            <a:r>
              <a:rPr lang="en-US" dirty="0">
                <a:solidFill>
                  <a:schemeClr val="bg1"/>
                </a:solidFill>
              </a:rPr>
              <a:t>, </a:t>
            </a:r>
            <a:r>
              <a:rPr lang="en-US" i="1" dirty="0">
                <a:solidFill>
                  <a:schemeClr val="bg1"/>
                </a:solidFill>
              </a:rPr>
              <a:t>Shall Never Perish Forever</a:t>
            </a:r>
            <a:r>
              <a:rPr lang="en-US" dirty="0">
                <a:solidFill>
                  <a:schemeClr val="bg1"/>
                </a:solidFill>
              </a:rPr>
              <a:t>, p. 11</a:t>
            </a:r>
          </a:p>
        </p:txBody>
      </p:sp>
      <p:pic>
        <p:nvPicPr>
          <p:cNvPr id="1026" name="Picture 2" descr="dennis-roks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5575" y="142286"/>
            <a:ext cx="1097280" cy="1097280"/>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noGrp="1"/>
          </p:cNvGraphicFramePr>
          <p:nvPr>
            <p:ph idx="4294967295"/>
            <p:extLst>
              <p:ext uri="{D42A27DB-BD31-4B8C-83A1-F6EECF244321}">
                <p14:modId xmlns:p14="http://schemas.microsoft.com/office/powerpoint/2010/main" val="1512630080"/>
              </p:ext>
            </p:extLst>
          </p:nvPr>
        </p:nvGraphicFramePr>
        <p:xfrm>
          <a:off x="190500" y="260447"/>
          <a:ext cx="8763000" cy="6337107"/>
        </p:xfrm>
        <a:graphic>
          <a:graphicData uri="http://schemas.openxmlformats.org/drawingml/2006/table">
            <a:tbl>
              <a:tblPr firstRow="1" bandRow="1">
                <a:tableStyleId>{5C22544A-7EE6-4342-B048-85BDC9FD1C3A}</a:tableStyleId>
              </a:tblPr>
              <a:tblGrid>
                <a:gridCol w="3768365">
                  <a:extLst>
                    <a:ext uri="{9D8B030D-6E8A-4147-A177-3AD203B41FA5}">
                      <a16:colId xmlns:a16="http://schemas.microsoft.com/office/drawing/2014/main" val="20000"/>
                    </a:ext>
                  </a:extLst>
                </a:gridCol>
                <a:gridCol w="4994635">
                  <a:extLst>
                    <a:ext uri="{9D8B030D-6E8A-4147-A177-3AD203B41FA5}">
                      <a16:colId xmlns:a16="http://schemas.microsoft.com/office/drawing/2014/main" val="20001"/>
                    </a:ext>
                  </a:extLst>
                </a:gridCol>
              </a:tblGrid>
              <a:tr h="912043">
                <a:tc gridSpan="2">
                  <a:txBody>
                    <a:bodyPr/>
                    <a:lstStyle/>
                    <a:p>
                      <a:pPr algn="ctr"/>
                      <a:r>
                        <a:rPr lang="en-US" altLang="en-US" sz="3600" dirty="0">
                          <a:solidFill>
                            <a:srgbClr val="FFFFCC"/>
                          </a:solidFill>
                        </a:rPr>
                        <a:t>YIELDING TO THE OLD (SIN) NATURE</a:t>
                      </a:r>
                      <a:endParaRPr lang="en-US" sz="3600" b="1" dirty="0">
                        <a:solidFill>
                          <a:srgbClr val="FFFFCC"/>
                        </a:solidFill>
                        <a:latin typeface="Arial" panose="020B0604020202020204" pitchFamily="34" charset="0"/>
                        <a:cs typeface="Arial" panose="020B0604020202020204" pitchFamily="34" charset="0"/>
                      </a:endParaRPr>
                    </a:p>
                  </a:txBody>
                  <a:tcPr anchor="ctr"/>
                </a:tc>
                <a:tc hMerge="1">
                  <a:txBody>
                    <a:bodyPr/>
                    <a:lstStyle/>
                    <a:p>
                      <a:pPr algn="ctr"/>
                      <a:endParaRPr lang="en-US" sz="2000" dirty="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10000"/>
                  </a:ext>
                </a:extLst>
              </a:tr>
              <a:tr h="431695">
                <a:tc>
                  <a:txBody>
                    <a:bodyPr/>
                    <a:lstStyle/>
                    <a:p>
                      <a:pPr algn="ctr"/>
                      <a:r>
                        <a:rPr lang="en-US" altLang="en-US" sz="2400" b="1" kern="1200" dirty="0">
                          <a:solidFill>
                            <a:srgbClr val="C00000"/>
                          </a:solidFill>
                        </a:rPr>
                        <a:t>BELIEVER’S CONSEQUENCES</a:t>
                      </a:r>
                      <a:endParaRPr lang="en-US" sz="2400" b="1" kern="1200" dirty="0">
                        <a:solidFill>
                          <a:srgbClr val="C00000"/>
                        </a:solidFill>
                        <a:latin typeface="Arial" charset="0"/>
                        <a:ea typeface="+mn-ea"/>
                        <a:cs typeface="Arial" charset="0"/>
                      </a:endParaRPr>
                    </a:p>
                  </a:txBody>
                  <a:tcPr anchor="ctr"/>
                </a:tc>
                <a:tc>
                  <a:txBody>
                    <a:bodyPr/>
                    <a:lstStyle/>
                    <a:p>
                      <a:pPr algn="ctr"/>
                      <a:r>
                        <a:rPr lang="en-US" sz="2400" b="1" kern="1200" dirty="0">
                          <a:solidFill>
                            <a:srgbClr val="C00000"/>
                          </a:solidFill>
                        </a:rPr>
                        <a:t>PASSAGE(S)</a:t>
                      </a:r>
                      <a:endParaRPr lang="en-US" sz="2400" b="1" kern="1200" dirty="0">
                        <a:solidFill>
                          <a:srgbClr val="C00000"/>
                        </a:solidFill>
                        <a:latin typeface="Arial" charset="0"/>
                        <a:ea typeface="+mn-ea"/>
                        <a:cs typeface="Arial" charset="0"/>
                      </a:endParaRPr>
                    </a:p>
                  </a:txBody>
                  <a:tcPr anchor="ctr"/>
                </a:tc>
                <a:extLst>
                  <a:ext uri="{0D108BD9-81ED-4DB2-BD59-A6C34878D82A}">
                    <a16:rowId xmlns:a16="http://schemas.microsoft.com/office/drawing/2014/main" val="10001"/>
                  </a:ext>
                </a:extLst>
              </a:tr>
              <a:tr h="431695">
                <a:tc>
                  <a:txBody>
                    <a:bodyPr/>
                    <a:lstStyle/>
                    <a:p>
                      <a:pPr marL="112713" indent="0" algn="l">
                        <a:buFont typeface="Arial" panose="020B0604020202020204" pitchFamily="34" charset="0"/>
                        <a:buNone/>
                      </a:pPr>
                      <a:r>
                        <a:rPr lang="fr-FR" sz="2600" dirty="0" err="1"/>
                        <a:t>Lack</a:t>
                      </a:r>
                      <a:r>
                        <a:rPr lang="fr-FR" sz="2600" baseline="0" dirty="0"/>
                        <a:t> of power</a:t>
                      </a:r>
                      <a:endParaRPr lang="fr-FR" sz="2600" b="1" dirty="0">
                        <a:solidFill>
                          <a:schemeClr val="bg2"/>
                        </a:solidFill>
                        <a:latin typeface="Arial" panose="020B0604020202020204" pitchFamily="34" charset="0"/>
                        <a:cs typeface="Arial" panose="020B060402020202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600" kern="1200" dirty="0">
                          <a:solidFill>
                            <a:schemeClr val="dk1"/>
                          </a:solidFill>
                          <a:latin typeface="+mn-lt"/>
                          <a:ea typeface="+mn-ea"/>
                          <a:cs typeface="+mn-cs"/>
                        </a:rPr>
                        <a:t>(Gal 5:16; 1 </a:t>
                      </a:r>
                      <a:r>
                        <a:rPr lang="fr-FR" sz="2600" kern="1200" dirty="0" err="1">
                          <a:solidFill>
                            <a:schemeClr val="dk1"/>
                          </a:solidFill>
                          <a:latin typeface="+mn-lt"/>
                          <a:ea typeface="+mn-ea"/>
                          <a:cs typeface="+mn-cs"/>
                        </a:rPr>
                        <a:t>Thess</a:t>
                      </a:r>
                      <a:r>
                        <a:rPr lang="fr-FR" sz="2600" kern="1200" dirty="0">
                          <a:solidFill>
                            <a:schemeClr val="dk1"/>
                          </a:solidFill>
                          <a:latin typeface="+mn-lt"/>
                          <a:ea typeface="+mn-ea"/>
                          <a:cs typeface="+mn-cs"/>
                        </a:rPr>
                        <a:t>. 5:19)</a:t>
                      </a:r>
                    </a:p>
                  </a:txBody>
                  <a:tcPr anchor="ctr"/>
                </a:tc>
                <a:extLst>
                  <a:ext uri="{0D108BD9-81ED-4DB2-BD59-A6C34878D82A}">
                    <a16:rowId xmlns:a16="http://schemas.microsoft.com/office/drawing/2014/main" val="10002"/>
                  </a:ext>
                </a:extLst>
              </a:tr>
              <a:tr h="431695">
                <a:tc>
                  <a:txBody>
                    <a:bodyPr/>
                    <a:lstStyle/>
                    <a:p>
                      <a:pPr marL="112713" indent="0" algn="l" defTabSz="914377" rtl="0" eaLnBrk="1" latinLnBrk="0" hangingPunct="1">
                        <a:buFont typeface="Arial" panose="020B0604020202020204" pitchFamily="34" charset="0"/>
                        <a:buNone/>
                      </a:pPr>
                      <a:r>
                        <a:rPr lang="en-US" sz="2600" kern="1200" dirty="0">
                          <a:solidFill>
                            <a:schemeClr val="dk1"/>
                          </a:solidFill>
                          <a:latin typeface="+mn-lt"/>
                          <a:ea typeface="+mn-ea"/>
                          <a:cs typeface="+mn-cs"/>
                        </a:rPr>
                        <a:t>Grieving the Holy Spirit</a:t>
                      </a: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solidFill>
                            <a:schemeClr val="dk1"/>
                          </a:solidFill>
                          <a:latin typeface="+mn-lt"/>
                          <a:ea typeface="+mn-ea"/>
                          <a:cs typeface="+mn-cs"/>
                        </a:rPr>
                        <a:t>(Eph 4:30-32)</a:t>
                      </a:r>
                      <a:endParaRPr lang="fr-FR" sz="2600" kern="1200" dirty="0">
                        <a:solidFill>
                          <a:schemeClr val="dk1"/>
                        </a:solidFill>
                        <a:latin typeface="+mn-lt"/>
                        <a:ea typeface="+mn-ea"/>
                        <a:cs typeface="+mn-cs"/>
                      </a:endParaRPr>
                    </a:p>
                  </a:txBody>
                  <a:tcPr anchor="ctr"/>
                </a:tc>
                <a:extLst>
                  <a:ext uri="{0D108BD9-81ED-4DB2-BD59-A6C34878D82A}">
                    <a16:rowId xmlns:a16="http://schemas.microsoft.com/office/drawing/2014/main" val="10003"/>
                  </a:ext>
                </a:extLst>
              </a:tr>
              <a:tr h="777052">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solidFill>
                            <a:schemeClr val="dk1"/>
                          </a:solidFill>
                          <a:latin typeface="+mn-lt"/>
                          <a:ea typeface="+mn-ea"/>
                          <a:cs typeface="+mn-cs"/>
                        </a:rPr>
                        <a:t>Loss of joy</a:t>
                      </a: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solidFill>
                            <a:schemeClr val="dk1"/>
                          </a:solidFill>
                          <a:latin typeface="+mn-lt"/>
                          <a:ea typeface="+mn-ea"/>
                          <a:cs typeface="+mn-cs"/>
                        </a:rPr>
                        <a:t>(Ps. 51:4, 12; Gal. 5:22-23)</a:t>
                      </a:r>
                    </a:p>
                  </a:txBody>
                  <a:tcPr anchor="ctr"/>
                </a:tc>
                <a:extLst>
                  <a:ext uri="{0D108BD9-81ED-4DB2-BD59-A6C34878D82A}">
                    <a16:rowId xmlns:a16="http://schemas.microsoft.com/office/drawing/2014/main" val="10004"/>
                  </a:ext>
                </a:extLst>
              </a:tr>
              <a:tr h="777052">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solidFill>
                            <a:schemeClr val="dk1"/>
                          </a:solidFill>
                          <a:latin typeface="+mn-lt"/>
                          <a:ea typeface="+mn-ea"/>
                          <a:cs typeface="+mn-cs"/>
                        </a:rPr>
                        <a:t>Loss of spiritual sight</a:t>
                      </a: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solidFill>
                            <a:schemeClr val="dk1"/>
                          </a:solidFill>
                          <a:latin typeface="+mn-lt"/>
                          <a:ea typeface="+mn-ea"/>
                          <a:cs typeface="+mn-cs"/>
                        </a:rPr>
                        <a:t>(2 Pet. 1:8-10; Luke 15:18-19)</a:t>
                      </a:r>
                    </a:p>
                  </a:txBody>
                  <a:tcPr anchor="ctr"/>
                </a:tc>
                <a:extLst>
                  <a:ext uri="{0D108BD9-81ED-4DB2-BD59-A6C34878D82A}">
                    <a16:rowId xmlns:a16="http://schemas.microsoft.com/office/drawing/2014/main" val="10005"/>
                  </a:ext>
                </a:extLst>
              </a:tr>
              <a:tr h="431695">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solidFill>
                            <a:schemeClr val="dk1"/>
                          </a:solidFill>
                          <a:latin typeface="+mn-lt"/>
                          <a:ea typeface="+mn-ea"/>
                          <a:cs typeface="+mn-cs"/>
                        </a:rPr>
                        <a:t>Lack of growth</a:t>
                      </a: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solidFill>
                            <a:schemeClr val="dk1"/>
                          </a:solidFill>
                          <a:latin typeface="+mn-lt"/>
                          <a:ea typeface="+mn-ea"/>
                          <a:cs typeface="+mn-cs"/>
                        </a:rPr>
                        <a:t>(1 Pet. 2:1-2)</a:t>
                      </a:r>
                    </a:p>
                  </a:txBody>
                  <a:tcPr anchor="ctr"/>
                </a:tc>
                <a:extLst>
                  <a:ext uri="{0D108BD9-81ED-4DB2-BD59-A6C34878D82A}">
                    <a16:rowId xmlns:a16="http://schemas.microsoft.com/office/drawing/2014/main" val="10006"/>
                  </a:ext>
                </a:extLst>
              </a:tr>
              <a:tr h="431695">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solidFill>
                            <a:schemeClr val="dk1"/>
                          </a:solidFill>
                          <a:latin typeface="+mn-lt"/>
                          <a:ea typeface="+mn-ea"/>
                          <a:cs typeface="+mn-cs"/>
                        </a:rPr>
                        <a:t>Carnality</a:t>
                      </a: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solidFill>
                            <a:schemeClr val="dk1"/>
                          </a:solidFill>
                          <a:latin typeface="+mn-lt"/>
                          <a:ea typeface="+mn-ea"/>
                          <a:cs typeface="+mn-cs"/>
                        </a:rPr>
                        <a:t>(1 </a:t>
                      </a:r>
                      <a:r>
                        <a:rPr lang="en-US" sz="2600" kern="1200" dirty="0" err="1">
                          <a:solidFill>
                            <a:schemeClr val="dk1"/>
                          </a:solidFill>
                          <a:latin typeface="+mn-lt"/>
                          <a:ea typeface="+mn-ea"/>
                          <a:cs typeface="+mn-cs"/>
                        </a:rPr>
                        <a:t>Cor</a:t>
                      </a:r>
                      <a:r>
                        <a:rPr lang="en-US" sz="2600" kern="1200" dirty="0">
                          <a:solidFill>
                            <a:schemeClr val="dk1"/>
                          </a:solidFill>
                          <a:latin typeface="+mn-lt"/>
                          <a:ea typeface="+mn-ea"/>
                          <a:cs typeface="+mn-cs"/>
                        </a:rPr>
                        <a:t> 3:1-3)</a:t>
                      </a:r>
                    </a:p>
                  </a:txBody>
                  <a:tcPr anchor="ctr"/>
                </a:tc>
                <a:extLst>
                  <a:ext uri="{0D108BD9-81ED-4DB2-BD59-A6C34878D82A}">
                    <a16:rowId xmlns:a16="http://schemas.microsoft.com/office/drawing/2014/main" val="10007"/>
                  </a:ext>
                </a:extLst>
              </a:tr>
              <a:tr h="431695">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solidFill>
                            <a:schemeClr val="dk1"/>
                          </a:solidFill>
                          <a:latin typeface="+mn-lt"/>
                          <a:ea typeface="+mn-ea"/>
                          <a:cs typeface="+mn-cs"/>
                        </a:rPr>
                        <a:t>Unfruitfulness</a:t>
                      </a: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solidFill>
                            <a:schemeClr val="dk1"/>
                          </a:solidFill>
                          <a:latin typeface="+mn-lt"/>
                          <a:ea typeface="+mn-ea"/>
                          <a:cs typeface="+mn-cs"/>
                        </a:rPr>
                        <a:t>(John 15:5, 8)</a:t>
                      </a:r>
                    </a:p>
                  </a:txBody>
                  <a:tcPr anchor="ctr"/>
                </a:tc>
                <a:extLst>
                  <a:ext uri="{0D108BD9-81ED-4DB2-BD59-A6C34878D82A}">
                    <a16:rowId xmlns:a16="http://schemas.microsoft.com/office/drawing/2014/main" val="10008"/>
                  </a:ext>
                </a:extLst>
              </a:tr>
              <a:tr h="431695">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solidFill>
                            <a:schemeClr val="dk1"/>
                          </a:solidFill>
                          <a:latin typeface="+mn-lt"/>
                          <a:ea typeface="+mn-ea"/>
                          <a:cs typeface="+mn-cs"/>
                        </a:rPr>
                        <a:t>Lack of purpose </a:t>
                      </a: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solidFill>
                            <a:schemeClr val="dk1"/>
                          </a:solidFill>
                          <a:latin typeface="+mn-lt"/>
                          <a:ea typeface="+mn-ea"/>
                          <a:cs typeface="+mn-cs"/>
                        </a:rPr>
                        <a:t>(Eccles. 1:2-3, 8; Mark 8:35)</a:t>
                      </a:r>
                    </a:p>
                  </a:txBody>
                  <a:tcPr anchor="ctr"/>
                </a:tc>
                <a:extLst>
                  <a:ext uri="{0D108BD9-81ED-4DB2-BD59-A6C34878D82A}">
                    <a16:rowId xmlns:a16="http://schemas.microsoft.com/office/drawing/2014/main" val="10009"/>
                  </a:ext>
                </a:extLst>
              </a:tr>
              <a:tr h="431695">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solidFill>
                            <a:schemeClr val="dk1"/>
                          </a:solidFill>
                          <a:latin typeface="+mn-lt"/>
                          <a:ea typeface="+mn-ea"/>
                          <a:cs typeface="+mn-cs"/>
                        </a:rPr>
                        <a:t>Lack of stability</a:t>
                      </a: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solidFill>
                            <a:schemeClr val="dk1"/>
                          </a:solidFill>
                          <a:latin typeface="+mn-lt"/>
                          <a:ea typeface="+mn-ea"/>
                          <a:cs typeface="+mn-cs"/>
                        </a:rPr>
                        <a:t>(Gal. 3:3; 2 Tim. 2:17; 2 Pet. 3:17)</a:t>
                      </a:r>
                    </a:p>
                  </a:txBody>
                  <a:tcPr anchor="ctr"/>
                </a:tc>
                <a:extLst>
                  <a:ext uri="{0D108BD9-81ED-4DB2-BD59-A6C34878D82A}">
                    <a16:rowId xmlns:a16="http://schemas.microsoft.com/office/drawing/2014/main" val="10010"/>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Or 9"/>
          <p:cNvSpPr/>
          <p:nvPr/>
        </p:nvSpPr>
        <p:spPr>
          <a:xfrm>
            <a:off x="1752600" y="1219200"/>
            <a:ext cx="5562600" cy="5410200"/>
          </a:xfrm>
          <a:prstGeom prst="flowChar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Pie 20"/>
          <p:cNvSpPr/>
          <p:nvPr/>
        </p:nvSpPr>
        <p:spPr>
          <a:xfrm>
            <a:off x="1752600" y="1066800"/>
            <a:ext cx="5562600" cy="5562600"/>
          </a:xfrm>
          <a:prstGeom prst="pie">
            <a:avLst>
              <a:gd name="adj1" fmla="val 2097621"/>
              <a:gd name="adj2" fmla="val 539999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2" name="Pie 21"/>
          <p:cNvSpPr/>
          <p:nvPr/>
        </p:nvSpPr>
        <p:spPr>
          <a:xfrm rot="18277244">
            <a:off x="1675606" y="1123157"/>
            <a:ext cx="5640387" cy="5549900"/>
          </a:xfrm>
          <a:prstGeom prst="pie">
            <a:avLst>
              <a:gd name="adj1" fmla="val 2097621"/>
              <a:gd name="adj2" fmla="val 539999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3" name="Pie 22"/>
          <p:cNvSpPr/>
          <p:nvPr/>
        </p:nvSpPr>
        <p:spPr>
          <a:xfrm rot="14101887">
            <a:off x="1816100" y="1171575"/>
            <a:ext cx="5384800" cy="5562600"/>
          </a:xfrm>
          <a:prstGeom prst="pie">
            <a:avLst>
              <a:gd name="adj1" fmla="val 2097621"/>
              <a:gd name="adj2" fmla="val 6270626"/>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4" name="Rectangle 23"/>
          <p:cNvSpPr/>
          <p:nvPr/>
        </p:nvSpPr>
        <p:spPr>
          <a:xfrm>
            <a:off x="1752600" y="3657600"/>
            <a:ext cx="2895600" cy="609600"/>
          </a:xfrm>
          <a:prstGeom prst="rect">
            <a:avLst/>
          </a:prstGeom>
          <a:noFill/>
        </p:spPr>
        <p:txBody>
          <a:bodyP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3400" b="1" dirty="0">
                <a:ln w="50800"/>
                <a:latin typeface="+mn-lt"/>
                <a:cs typeface="Arial" charset="0"/>
              </a:rPr>
              <a:t>Unbelievers</a:t>
            </a:r>
          </a:p>
        </p:txBody>
      </p:sp>
      <p:sp>
        <p:nvSpPr>
          <p:cNvPr id="27" name="Rectangle 26"/>
          <p:cNvSpPr/>
          <p:nvPr/>
        </p:nvSpPr>
        <p:spPr>
          <a:xfrm>
            <a:off x="5486400" y="3505200"/>
            <a:ext cx="1676400" cy="846500"/>
          </a:xfrm>
          <a:prstGeom prst="rect">
            <a:avLst/>
          </a:prstGeom>
          <a:noFill/>
        </p:spPr>
        <p:txBody>
          <a:bodyPr>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2800" b="1" dirty="0">
                <a:ln w="50800"/>
                <a:solidFill>
                  <a:srgbClr val="FF0000"/>
                </a:solidFill>
                <a:latin typeface="+mn-lt"/>
                <a:cs typeface="Arial" charset="0"/>
              </a:rPr>
              <a:t>Infant</a:t>
            </a:r>
          </a:p>
          <a:p>
            <a:pPr>
              <a:defRPr/>
            </a:pPr>
            <a:r>
              <a:rPr lang="en-US" sz="2800" b="1" dirty="0">
                <a:ln w="50800"/>
                <a:latin typeface="+mn-lt"/>
                <a:cs typeface="Arial" charset="0"/>
              </a:rPr>
              <a:t>Believers</a:t>
            </a:r>
          </a:p>
        </p:txBody>
      </p:sp>
      <p:sp>
        <p:nvSpPr>
          <p:cNvPr id="30" name="Rectangle 29"/>
          <p:cNvSpPr/>
          <p:nvPr/>
        </p:nvSpPr>
        <p:spPr>
          <a:xfrm>
            <a:off x="4648200" y="4953000"/>
            <a:ext cx="1828800" cy="838200"/>
          </a:xfrm>
          <a:prstGeom prst="rect">
            <a:avLst/>
          </a:prstGeom>
          <a:noFill/>
        </p:spPr>
        <p:txBody>
          <a:bodyPr>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2800" b="1" dirty="0">
                <a:ln w="50800"/>
                <a:solidFill>
                  <a:srgbClr val="FF0000"/>
                </a:solidFill>
                <a:latin typeface="+mn-lt"/>
                <a:cs typeface="Arial" charset="0"/>
              </a:rPr>
              <a:t>Carnal</a:t>
            </a:r>
          </a:p>
          <a:p>
            <a:pPr>
              <a:defRPr/>
            </a:pPr>
            <a:r>
              <a:rPr lang="en-US" sz="2800" b="1" dirty="0">
                <a:ln w="50800"/>
                <a:latin typeface="+mn-lt"/>
                <a:cs typeface="Arial" charset="0"/>
              </a:rPr>
              <a:t>Believers</a:t>
            </a:r>
            <a:endParaRPr lang="en-US" sz="2800" b="1" dirty="0">
              <a:ln w="50800"/>
              <a:solidFill>
                <a:srgbClr val="FF0000"/>
              </a:solidFill>
              <a:latin typeface="+mn-lt"/>
              <a:cs typeface="Arial" charset="0"/>
            </a:endParaRPr>
          </a:p>
        </p:txBody>
      </p:sp>
      <p:sp>
        <p:nvSpPr>
          <p:cNvPr id="12299" name="Title 10"/>
          <p:cNvSpPr>
            <a:spLocks noGrp="1"/>
          </p:cNvSpPr>
          <p:nvPr>
            <p:ph type="title"/>
          </p:nvPr>
        </p:nvSpPr>
        <p:spPr>
          <a:xfrm>
            <a:off x="381000" y="304800"/>
            <a:ext cx="8229600" cy="858838"/>
          </a:xfrm>
        </p:spPr>
        <p:txBody>
          <a:bodyPr/>
          <a:lstStyle/>
          <a:p>
            <a:pPr>
              <a:defRPr/>
            </a:pPr>
            <a:r>
              <a:rPr lang="en-US" altLang="en-US" sz="3600" b="1" dirty="0">
                <a:solidFill>
                  <a:srgbClr val="00FFFF"/>
                </a:solidFill>
                <a:effectLst>
                  <a:outerShdw blurRad="38100" dist="38100" dir="2700000" algn="tl">
                    <a:srgbClr val="000000">
                      <a:alpha val="43137"/>
                    </a:srgbClr>
                  </a:outerShdw>
                </a:effectLst>
              </a:rPr>
              <a:t>4 Kinds of People from 1 Corinthians 3:1-3</a:t>
            </a:r>
          </a:p>
        </p:txBody>
      </p:sp>
      <p:sp>
        <p:nvSpPr>
          <p:cNvPr id="12" name="Rectangle 11"/>
          <p:cNvSpPr/>
          <p:nvPr/>
        </p:nvSpPr>
        <p:spPr>
          <a:xfrm>
            <a:off x="4495800" y="2057400"/>
            <a:ext cx="2209800" cy="829900"/>
          </a:xfrm>
          <a:prstGeom prst="rect">
            <a:avLst/>
          </a:prstGeom>
          <a:noFill/>
        </p:spPr>
        <p:txBody>
          <a:bodyPr anchor="ctr">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2800" b="1" dirty="0">
                <a:ln w="50800"/>
                <a:solidFill>
                  <a:srgbClr val="FF0000"/>
                </a:solidFill>
                <a:latin typeface="+mn-lt"/>
                <a:cs typeface="Arial" charset="0"/>
              </a:rPr>
              <a:t>Spiritual </a:t>
            </a:r>
            <a:r>
              <a:rPr lang="en-US" sz="2800" b="1" dirty="0">
                <a:ln w="50800"/>
                <a:latin typeface="+mn-lt"/>
                <a:cs typeface="Arial" charset="0"/>
              </a:rPr>
              <a:t>Believers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9" name="Title 10"/>
          <p:cNvSpPr>
            <a:spLocks noGrp="1"/>
          </p:cNvSpPr>
          <p:nvPr>
            <p:ph type="title"/>
          </p:nvPr>
        </p:nvSpPr>
        <p:spPr>
          <a:xfrm>
            <a:off x="381000" y="304800"/>
            <a:ext cx="8229600" cy="858838"/>
          </a:xfrm>
        </p:spPr>
        <p:txBody>
          <a:bodyPr/>
          <a:lstStyle/>
          <a:p>
            <a:pPr>
              <a:defRPr/>
            </a:pPr>
            <a:r>
              <a:rPr lang="en-US" altLang="en-US" sz="3600" b="1" dirty="0">
                <a:solidFill>
                  <a:srgbClr val="00FFFF"/>
                </a:solidFill>
                <a:effectLst>
                  <a:outerShdw blurRad="38100" dist="38100" dir="2700000" algn="tl">
                    <a:srgbClr val="000000">
                      <a:alpha val="43137"/>
                    </a:srgbClr>
                  </a:outerShdw>
                </a:effectLst>
              </a:rPr>
              <a:t>4 Kinds of People from 1 Corinthians 3:1-4</a:t>
            </a:r>
          </a:p>
        </p:txBody>
      </p:sp>
      <p:pic>
        <p:nvPicPr>
          <p:cNvPr id="11" name="Picture 2" descr="https://solzemli.files.wordpress.com/2010/03/saint_paul_theapostle.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8600" y="1447800"/>
            <a:ext cx="24574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
          <p:cNvSpPr txBox="1">
            <a:spLocks/>
          </p:cNvSpPr>
          <p:nvPr/>
        </p:nvSpPr>
        <p:spPr bwMode="auto">
          <a:xfrm>
            <a:off x="2743200" y="1295400"/>
            <a:ext cx="6248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800" baseline="30000" dirty="0">
                <a:solidFill>
                  <a:schemeClr val="bg1"/>
                </a:solidFill>
              </a:rPr>
              <a:t>1</a:t>
            </a:r>
            <a:r>
              <a:rPr lang="en-US" sz="2800" dirty="0">
                <a:solidFill>
                  <a:schemeClr val="bg1"/>
                </a:solidFill>
              </a:rPr>
              <a:t> And I, brethren, could not speak to you as to </a:t>
            </a:r>
            <a:r>
              <a:rPr lang="en-US" sz="2800" b="1" u="sng" dirty="0">
                <a:solidFill>
                  <a:srgbClr val="FFFFCC"/>
                </a:solidFill>
              </a:rPr>
              <a:t>spiritual</a:t>
            </a:r>
            <a:r>
              <a:rPr lang="en-US" sz="2800" dirty="0">
                <a:solidFill>
                  <a:schemeClr val="bg1"/>
                </a:solidFill>
              </a:rPr>
              <a:t> </a:t>
            </a:r>
            <a:r>
              <a:rPr lang="en-US" sz="2800" i="1" dirty="0">
                <a:solidFill>
                  <a:schemeClr val="bg1"/>
                </a:solidFill>
              </a:rPr>
              <a:t>people</a:t>
            </a:r>
            <a:r>
              <a:rPr lang="en-US" sz="2800" dirty="0">
                <a:solidFill>
                  <a:schemeClr val="bg1"/>
                </a:solidFill>
              </a:rPr>
              <a:t> but as to </a:t>
            </a:r>
            <a:r>
              <a:rPr lang="en-US" sz="2800" b="1" u="sng" dirty="0">
                <a:solidFill>
                  <a:srgbClr val="FFFFCC"/>
                </a:solidFill>
              </a:rPr>
              <a:t>carnal</a:t>
            </a:r>
            <a:r>
              <a:rPr lang="en-US" sz="2800" dirty="0">
                <a:solidFill>
                  <a:schemeClr val="bg1"/>
                </a:solidFill>
              </a:rPr>
              <a:t>, as to </a:t>
            </a:r>
            <a:r>
              <a:rPr lang="en-US" sz="2800" b="1" u="sng" dirty="0">
                <a:solidFill>
                  <a:srgbClr val="FFFFCC"/>
                </a:solidFill>
              </a:rPr>
              <a:t>babes</a:t>
            </a:r>
            <a:r>
              <a:rPr lang="en-US" sz="2800" dirty="0">
                <a:solidFill>
                  <a:schemeClr val="bg1"/>
                </a:solidFill>
              </a:rPr>
              <a:t> in Christ. </a:t>
            </a:r>
            <a:r>
              <a:rPr lang="en-US" sz="2800" baseline="30000" dirty="0">
                <a:solidFill>
                  <a:schemeClr val="bg1"/>
                </a:solidFill>
              </a:rPr>
              <a:t>2</a:t>
            </a:r>
            <a:r>
              <a:rPr lang="en-US" sz="2800" dirty="0">
                <a:solidFill>
                  <a:schemeClr val="bg1"/>
                </a:solidFill>
              </a:rPr>
              <a:t> I fed you with milk and not with solid food; for until now you were not able </a:t>
            </a:r>
            <a:r>
              <a:rPr lang="en-US" sz="2800" i="1" dirty="0">
                <a:solidFill>
                  <a:schemeClr val="bg1"/>
                </a:solidFill>
              </a:rPr>
              <a:t>to receive it,</a:t>
            </a:r>
            <a:r>
              <a:rPr lang="en-US" sz="2800" dirty="0">
                <a:solidFill>
                  <a:schemeClr val="bg1"/>
                </a:solidFill>
              </a:rPr>
              <a:t> and even now you are still not able; </a:t>
            </a:r>
            <a:r>
              <a:rPr lang="en-US" sz="2800" baseline="30000" dirty="0">
                <a:solidFill>
                  <a:schemeClr val="bg1"/>
                </a:solidFill>
              </a:rPr>
              <a:t>3</a:t>
            </a:r>
            <a:r>
              <a:rPr lang="en-US" sz="2800" dirty="0">
                <a:solidFill>
                  <a:schemeClr val="bg1"/>
                </a:solidFill>
              </a:rPr>
              <a:t> for you are still carnal. For where </a:t>
            </a:r>
            <a:r>
              <a:rPr lang="en-US" sz="2800" i="1" dirty="0">
                <a:solidFill>
                  <a:schemeClr val="bg1"/>
                </a:solidFill>
              </a:rPr>
              <a:t>there are</a:t>
            </a:r>
            <a:r>
              <a:rPr lang="en-US" sz="2800" dirty="0">
                <a:solidFill>
                  <a:schemeClr val="bg1"/>
                </a:solidFill>
              </a:rPr>
              <a:t> envy, strife, and divisions among you, are you not carnal and behaving like </a:t>
            </a:r>
            <a:r>
              <a:rPr lang="en-US" sz="2800" i="1" dirty="0">
                <a:solidFill>
                  <a:schemeClr val="bg1"/>
                </a:solidFill>
              </a:rPr>
              <a:t>mere</a:t>
            </a:r>
            <a:r>
              <a:rPr lang="en-US" sz="2800" dirty="0">
                <a:solidFill>
                  <a:schemeClr val="bg1"/>
                </a:solidFill>
              </a:rPr>
              <a:t> </a:t>
            </a:r>
            <a:r>
              <a:rPr lang="en-US" sz="2800" b="1" u="sng" dirty="0">
                <a:solidFill>
                  <a:srgbClr val="FFFFCC"/>
                </a:solidFill>
              </a:rPr>
              <a:t>men</a:t>
            </a:r>
            <a:r>
              <a:rPr lang="en-US" sz="2800" dirty="0">
                <a:solidFill>
                  <a:schemeClr val="bg1"/>
                </a:solidFill>
              </a:rPr>
              <a:t>? </a:t>
            </a:r>
            <a:r>
              <a:rPr lang="en-US" sz="2800" baseline="30000" dirty="0">
                <a:solidFill>
                  <a:schemeClr val="bg1"/>
                </a:solidFill>
              </a:rPr>
              <a:t>4 </a:t>
            </a:r>
            <a:r>
              <a:rPr lang="en-US" sz="2800" dirty="0">
                <a:solidFill>
                  <a:schemeClr val="bg1"/>
                </a:solidFill>
              </a:rPr>
              <a:t>For when one says, “I am of Paul,” and another, “I </a:t>
            </a:r>
            <a:r>
              <a:rPr lang="en-US" sz="2800" i="1" dirty="0">
                <a:solidFill>
                  <a:schemeClr val="bg1"/>
                </a:solidFill>
              </a:rPr>
              <a:t>am</a:t>
            </a:r>
            <a:r>
              <a:rPr lang="en-US" sz="2800" dirty="0">
                <a:solidFill>
                  <a:schemeClr val="bg1"/>
                </a:solidFill>
              </a:rPr>
              <a:t> of </a:t>
            </a:r>
            <a:r>
              <a:rPr lang="en-US" sz="2800" dirty="0" err="1">
                <a:solidFill>
                  <a:schemeClr val="bg1"/>
                </a:solidFill>
              </a:rPr>
              <a:t>Apollos</a:t>
            </a:r>
            <a:r>
              <a:rPr lang="en-US" sz="2800" dirty="0">
                <a:solidFill>
                  <a:schemeClr val="bg1"/>
                </a:solidFill>
              </a:rPr>
              <a:t>,” are you not carnal?(NKJV) </a:t>
            </a:r>
          </a:p>
          <a:p>
            <a:endParaRPr lang="en-US" sz="2800" dirty="0">
              <a:solidFill>
                <a:schemeClr val="bg1"/>
              </a:solidFill>
            </a:endParaRPr>
          </a:p>
          <a:p>
            <a:pPr marL="0" indent="0">
              <a:buFont typeface="Arial" charset="0"/>
              <a:buNone/>
              <a:defRPr/>
            </a:pPr>
            <a:endParaRPr lang="en-US" sz="2800" dirty="0">
              <a:solidFill>
                <a:schemeClr val="bg1"/>
              </a:solidFill>
              <a:effectLst>
                <a:outerShdw blurRad="38100" dist="38100" dir="2700000" algn="tl">
                  <a:srgbClr val="000000"/>
                </a:outerShdw>
              </a:effectLst>
              <a:latin typeface="Arial" charset="0"/>
              <a:cs typeface="Arial" charset="0"/>
            </a:endParaRPr>
          </a:p>
        </p:txBody>
      </p:sp>
    </p:spTree>
    <p:extLst>
      <p:ext uri="{BB962C8B-B14F-4D97-AF65-F5344CB8AC3E}">
        <p14:creationId xmlns:p14="http://schemas.microsoft.com/office/powerpoint/2010/main" val="12281401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Seven Truths About Carnality (1 Cor. 3:1-4)</a:t>
            </a:r>
          </a:p>
        </p:txBody>
      </p:sp>
      <p:sp>
        <p:nvSpPr>
          <p:cNvPr id="124931" name="Content Placeholder 2"/>
          <p:cNvSpPr>
            <a:spLocks noGrp="1"/>
          </p:cNvSpPr>
          <p:nvPr>
            <p:ph idx="1"/>
          </p:nvPr>
        </p:nvSpPr>
        <p:spPr>
          <a:xfrm>
            <a:off x="226242" y="1142999"/>
            <a:ext cx="8719795" cy="5175789"/>
          </a:xfrm>
        </p:spPr>
        <p:txBody>
          <a:bodyPr/>
          <a:lstStyle/>
          <a:p>
            <a:pPr marL="457200" indent="-457200">
              <a:spcBef>
                <a:spcPts val="0"/>
              </a:spcBef>
              <a:spcAft>
                <a:spcPts val="1800"/>
              </a:spcAft>
              <a:buClr>
                <a:srgbClr val="66FFFF"/>
              </a:buClr>
              <a:buFont typeface="+mj-lt"/>
              <a:buAutoNum type="arabicPeriod"/>
              <a:defRPr/>
            </a:pPr>
            <a:r>
              <a:rPr lang="en-US" altLang="en-US" dirty="0">
                <a:solidFill>
                  <a:schemeClr val="bg1"/>
                </a:solidFill>
              </a:rPr>
              <a:t>Carnality hinders one’s </a:t>
            </a:r>
            <a:r>
              <a:rPr lang="en-US" altLang="en-US" b="1" u="sng" dirty="0">
                <a:solidFill>
                  <a:srgbClr val="FFFFCC"/>
                </a:solidFill>
              </a:rPr>
              <a:t>growth</a:t>
            </a:r>
            <a:r>
              <a:rPr lang="en-US" altLang="en-US" dirty="0">
                <a:solidFill>
                  <a:schemeClr val="bg1"/>
                </a:solidFill>
              </a:rPr>
              <a:t> but never his </a:t>
            </a:r>
            <a:r>
              <a:rPr lang="en-US" altLang="en-US" b="1" u="sng" dirty="0">
                <a:solidFill>
                  <a:srgbClr val="FFFFCC"/>
                </a:solidFill>
              </a:rPr>
              <a:t>position</a:t>
            </a:r>
            <a:r>
              <a:rPr lang="en-US" altLang="en-US" dirty="0">
                <a:solidFill>
                  <a:schemeClr val="bg1"/>
                </a:solidFill>
              </a:rPr>
              <a:t> in Christ (1 Cor. 3:1)</a:t>
            </a:r>
          </a:p>
          <a:p>
            <a:pPr marL="457200" indent="-457200">
              <a:spcBef>
                <a:spcPts val="0"/>
              </a:spcBef>
              <a:spcAft>
                <a:spcPts val="1800"/>
              </a:spcAft>
              <a:buClr>
                <a:srgbClr val="66FFFF"/>
              </a:buClr>
              <a:buFont typeface="+mj-lt"/>
              <a:buAutoNum type="arabicPeriod"/>
              <a:defRPr/>
            </a:pPr>
            <a:r>
              <a:rPr lang="en-US" altLang="en-US" dirty="0">
                <a:solidFill>
                  <a:schemeClr val="bg1"/>
                </a:solidFill>
              </a:rPr>
              <a:t>Carnality affects one’s </a:t>
            </a:r>
            <a:r>
              <a:rPr lang="en-US" altLang="en-US" b="1" u="sng" dirty="0">
                <a:solidFill>
                  <a:srgbClr val="FFFFCC"/>
                </a:solidFill>
              </a:rPr>
              <a:t>desire</a:t>
            </a:r>
            <a:r>
              <a:rPr lang="en-US" altLang="en-US" dirty="0">
                <a:solidFill>
                  <a:schemeClr val="bg1"/>
                </a:solidFill>
              </a:rPr>
              <a:t> and  </a:t>
            </a:r>
            <a:r>
              <a:rPr lang="en-US" altLang="en-US" b="1" u="sng" dirty="0">
                <a:solidFill>
                  <a:srgbClr val="FFFFCC"/>
                </a:solidFill>
              </a:rPr>
              <a:t>ability</a:t>
            </a:r>
            <a:r>
              <a:rPr lang="en-US" altLang="en-US" dirty="0">
                <a:solidFill>
                  <a:schemeClr val="bg1"/>
                </a:solidFill>
              </a:rPr>
              <a:t> to take in and digest the Word of God (1 Cor. 3:2)</a:t>
            </a:r>
          </a:p>
          <a:p>
            <a:pPr marL="457200" indent="-457200">
              <a:spcBef>
                <a:spcPts val="0"/>
              </a:spcBef>
              <a:spcAft>
                <a:spcPts val="1800"/>
              </a:spcAft>
              <a:buClr>
                <a:srgbClr val="66FFFF"/>
              </a:buClr>
              <a:buFont typeface="+mj-lt"/>
              <a:buAutoNum type="arabicPeriod"/>
              <a:defRPr/>
            </a:pPr>
            <a:r>
              <a:rPr lang="en-US" altLang="en-US" dirty="0">
                <a:solidFill>
                  <a:schemeClr val="bg1"/>
                </a:solidFill>
              </a:rPr>
              <a:t>Carnality may be due to </a:t>
            </a:r>
            <a:r>
              <a:rPr lang="en-US" altLang="en-US" b="1" u="sng" dirty="0">
                <a:solidFill>
                  <a:srgbClr val="FFFFCC"/>
                </a:solidFill>
              </a:rPr>
              <a:t>weakness</a:t>
            </a:r>
            <a:r>
              <a:rPr lang="en-US" altLang="en-US" dirty="0">
                <a:solidFill>
                  <a:schemeClr val="bg1"/>
                </a:solidFill>
              </a:rPr>
              <a:t> or </a:t>
            </a:r>
            <a:r>
              <a:rPr lang="en-US" altLang="en-US" b="1" u="sng" dirty="0">
                <a:solidFill>
                  <a:srgbClr val="FFFFCC"/>
                </a:solidFill>
              </a:rPr>
              <a:t>willfulness</a:t>
            </a:r>
            <a:r>
              <a:rPr lang="en-US" altLang="en-US" dirty="0">
                <a:solidFill>
                  <a:schemeClr val="bg1"/>
                </a:solidFill>
              </a:rPr>
              <a:t> (1 Cor. 3:1-3)</a:t>
            </a:r>
          </a:p>
          <a:p>
            <a:pPr marL="457200" indent="-457200">
              <a:spcBef>
                <a:spcPts val="0"/>
              </a:spcBef>
              <a:spcAft>
                <a:spcPts val="1800"/>
              </a:spcAft>
              <a:buClr>
                <a:srgbClr val="66FFFF"/>
              </a:buClr>
              <a:buFont typeface="+mj-lt"/>
              <a:buAutoNum type="arabicPeriod"/>
              <a:defRPr/>
            </a:pPr>
            <a:r>
              <a:rPr lang="en-US" altLang="en-US" dirty="0">
                <a:solidFill>
                  <a:schemeClr val="bg1"/>
                </a:solidFill>
              </a:rPr>
              <a:t>Carnality is not automatically connected with </a:t>
            </a:r>
            <a:r>
              <a:rPr lang="en-US" altLang="en-US" b="1" u="sng" dirty="0">
                <a:solidFill>
                  <a:srgbClr val="FFFFCC"/>
                </a:solidFill>
              </a:rPr>
              <a:t>time</a:t>
            </a:r>
            <a:r>
              <a:rPr lang="en-US" altLang="en-US" dirty="0">
                <a:solidFill>
                  <a:schemeClr val="bg1"/>
                </a:solidFill>
              </a:rPr>
              <a:t> (1 Cor. 3:3)</a:t>
            </a:r>
          </a:p>
        </p:txBody>
      </p:sp>
      <p:sp>
        <p:nvSpPr>
          <p:cNvPr id="4" name="TextBox 3"/>
          <p:cNvSpPr txBox="1"/>
          <p:nvPr/>
        </p:nvSpPr>
        <p:spPr>
          <a:xfrm>
            <a:off x="1721498" y="6307494"/>
            <a:ext cx="5701004" cy="369332"/>
          </a:xfrm>
          <a:prstGeom prst="rect">
            <a:avLst/>
          </a:prstGeom>
          <a:noFill/>
        </p:spPr>
        <p:txBody>
          <a:bodyPr wrap="square" rtlCol="0">
            <a:spAutoFit/>
          </a:bodyPr>
          <a:lstStyle/>
          <a:p>
            <a:pPr algn="ctr"/>
            <a:r>
              <a:rPr lang="en-US" dirty="0">
                <a:solidFill>
                  <a:schemeClr val="bg1"/>
                </a:solidFill>
              </a:rPr>
              <a:t>Dennis </a:t>
            </a:r>
            <a:r>
              <a:rPr lang="en-US" dirty="0" err="1">
                <a:solidFill>
                  <a:schemeClr val="bg1"/>
                </a:solidFill>
              </a:rPr>
              <a:t>Rokser</a:t>
            </a:r>
            <a:r>
              <a:rPr lang="en-US" dirty="0">
                <a:solidFill>
                  <a:schemeClr val="bg1"/>
                </a:solidFill>
              </a:rPr>
              <a:t>, </a:t>
            </a:r>
            <a:r>
              <a:rPr lang="en-US" i="1" dirty="0">
                <a:solidFill>
                  <a:schemeClr val="bg1"/>
                </a:solidFill>
              </a:rPr>
              <a:t>Shall Never Perish</a:t>
            </a:r>
            <a:r>
              <a:rPr lang="en-US" dirty="0">
                <a:solidFill>
                  <a:schemeClr val="bg1"/>
                </a:solidFill>
              </a:rPr>
              <a:t>, p. 188</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Seven Truths About Carnality (1 Cor. 3:1-4)</a:t>
            </a:r>
          </a:p>
        </p:txBody>
      </p:sp>
      <p:sp>
        <p:nvSpPr>
          <p:cNvPr id="124931" name="Content Placeholder 2"/>
          <p:cNvSpPr>
            <a:spLocks noGrp="1"/>
          </p:cNvSpPr>
          <p:nvPr>
            <p:ph idx="1"/>
          </p:nvPr>
        </p:nvSpPr>
        <p:spPr>
          <a:xfrm>
            <a:off x="263950" y="1142999"/>
            <a:ext cx="8700941" cy="5175789"/>
          </a:xfrm>
        </p:spPr>
        <p:txBody>
          <a:bodyPr/>
          <a:lstStyle/>
          <a:p>
            <a:pPr marL="461963" indent="-461963">
              <a:spcBef>
                <a:spcPts val="0"/>
              </a:spcBef>
              <a:spcAft>
                <a:spcPts val="1800"/>
              </a:spcAft>
              <a:buClr>
                <a:srgbClr val="66FFFF"/>
              </a:buClr>
              <a:buFont typeface="+mj-lt"/>
              <a:buAutoNum type="arabicPeriod" startAt="5"/>
              <a:defRPr/>
            </a:pPr>
            <a:r>
              <a:rPr lang="en-US" altLang="en-US" dirty="0">
                <a:solidFill>
                  <a:schemeClr val="bg1"/>
                </a:solidFill>
              </a:rPr>
              <a:t>Carnality is evidenced by the </a:t>
            </a:r>
            <a:r>
              <a:rPr lang="en-US" altLang="en-US" b="1" u="sng" dirty="0">
                <a:solidFill>
                  <a:srgbClr val="FFFFCC"/>
                </a:solidFill>
              </a:rPr>
              <a:t>works of the flesh </a:t>
            </a:r>
            <a:r>
              <a:rPr lang="en-US" altLang="en-US" dirty="0">
                <a:solidFill>
                  <a:schemeClr val="bg1"/>
                </a:solidFill>
              </a:rPr>
              <a:t>in your life (1 Cor. 3:3)</a:t>
            </a:r>
          </a:p>
          <a:p>
            <a:pPr marL="461963" indent="-461963">
              <a:spcBef>
                <a:spcPts val="0"/>
              </a:spcBef>
              <a:spcAft>
                <a:spcPts val="1800"/>
              </a:spcAft>
              <a:buClr>
                <a:srgbClr val="66FFFF"/>
              </a:buClr>
              <a:buFont typeface="+mj-lt"/>
              <a:buAutoNum type="arabicPeriod" startAt="5"/>
              <a:defRPr/>
            </a:pPr>
            <a:r>
              <a:rPr lang="en-US" altLang="en-US" dirty="0">
                <a:solidFill>
                  <a:schemeClr val="bg1"/>
                </a:solidFill>
              </a:rPr>
              <a:t>Carnality is oftentimes characterized by </a:t>
            </a:r>
            <a:r>
              <a:rPr lang="en-US" altLang="en-US" b="1" u="sng" dirty="0">
                <a:solidFill>
                  <a:srgbClr val="FFFFCC"/>
                </a:solidFill>
              </a:rPr>
              <a:t>self deception</a:t>
            </a:r>
            <a:r>
              <a:rPr lang="en-US" altLang="en-US" dirty="0">
                <a:solidFill>
                  <a:schemeClr val="bg1"/>
                </a:solidFill>
              </a:rPr>
              <a:t> (1 Cor. 3:3-4)</a:t>
            </a:r>
          </a:p>
          <a:p>
            <a:pPr marL="461963" indent="-461963">
              <a:spcBef>
                <a:spcPts val="0"/>
              </a:spcBef>
              <a:spcAft>
                <a:spcPts val="1800"/>
              </a:spcAft>
              <a:buClr>
                <a:srgbClr val="66FFFF"/>
              </a:buClr>
              <a:buFont typeface="+mj-lt"/>
              <a:buAutoNum type="arabicPeriod" startAt="5"/>
              <a:defRPr/>
            </a:pPr>
            <a:r>
              <a:rPr lang="en-US" altLang="en-US" dirty="0">
                <a:solidFill>
                  <a:schemeClr val="bg1"/>
                </a:solidFill>
              </a:rPr>
              <a:t>Carnality in the believer's life causes him to walk like an </a:t>
            </a:r>
            <a:r>
              <a:rPr lang="en-US" altLang="en-US" b="1" u="sng" dirty="0">
                <a:solidFill>
                  <a:srgbClr val="FFFFCC"/>
                </a:solidFill>
              </a:rPr>
              <a:t>unbeliever</a:t>
            </a:r>
            <a:r>
              <a:rPr lang="en-US" altLang="en-US" dirty="0">
                <a:solidFill>
                  <a:schemeClr val="bg1"/>
                </a:solidFill>
              </a:rPr>
              <a:t> (1 Cor. 3:3)</a:t>
            </a:r>
          </a:p>
          <a:p>
            <a:pPr marL="457200" indent="-457200">
              <a:spcBef>
                <a:spcPts val="0"/>
              </a:spcBef>
              <a:spcAft>
                <a:spcPts val="1200"/>
              </a:spcAft>
              <a:buClr>
                <a:srgbClr val="66FFFF"/>
              </a:buClr>
              <a:buFont typeface="+mj-lt"/>
              <a:buAutoNum type="arabicPeriod" startAt="5"/>
              <a:defRPr/>
            </a:pPr>
            <a:endParaRPr lang="en-US" altLang="en-US" sz="2800" dirty="0">
              <a:solidFill>
                <a:schemeClr val="bg1"/>
              </a:solidFill>
            </a:endParaRPr>
          </a:p>
        </p:txBody>
      </p:sp>
      <p:sp>
        <p:nvSpPr>
          <p:cNvPr id="5" name="TextBox 4"/>
          <p:cNvSpPr txBox="1"/>
          <p:nvPr/>
        </p:nvSpPr>
        <p:spPr>
          <a:xfrm>
            <a:off x="1721498" y="6307494"/>
            <a:ext cx="5701004" cy="369332"/>
          </a:xfrm>
          <a:prstGeom prst="rect">
            <a:avLst/>
          </a:prstGeom>
          <a:noFill/>
        </p:spPr>
        <p:txBody>
          <a:bodyPr wrap="square" rtlCol="0">
            <a:spAutoFit/>
          </a:bodyPr>
          <a:lstStyle/>
          <a:p>
            <a:pPr algn="ctr"/>
            <a:r>
              <a:rPr lang="en-US" dirty="0">
                <a:solidFill>
                  <a:schemeClr val="bg1"/>
                </a:solidFill>
              </a:rPr>
              <a:t>Dennis </a:t>
            </a:r>
            <a:r>
              <a:rPr lang="en-US" dirty="0" err="1">
                <a:solidFill>
                  <a:schemeClr val="bg1"/>
                </a:solidFill>
              </a:rPr>
              <a:t>Rokser</a:t>
            </a:r>
            <a:r>
              <a:rPr lang="en-US" dirty="0">
                <a:solidFill>
                  <a:schemeClr val="bg1"/>
                </a:solidFill>
              </a:rPr>
              <a:t>, </a:t>
            </a:r>
            <a:r>
              <a:rPr lang="en-US" i="1" dirty="0">
                <a:solidFill>
                  <a:schemeClr val="bg1"/>
                </a:solidFill>
              </a:rPr>
              <a:t>Shall Never Perish</a:t>
            </a:r>
            <a:r>
              <a:rPr lang="en-US" dirty="0">
                <a:solidFill>
                  <a:schemeClr val="bg1"/>
                </a:solidFill>
              </a:rPr>
              <a:t>, p. 188</a:t>
            </a:r>
          </a:p>
        </p:txBody>
      </p:sp>
    </p:spTree>
    <p:extLst>
      <p:ext uri="{BB962C8B-B14F-4D97-AF65-F5344CB8AC3E}">
        <p14:creationId xmlns:p14="http://schemas.microsoft.com/office/powerpoint/2010/main" val="41409680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noGrp="1"/>
          </p:cNvGraphicFramePr>
          <p:nvPr>
            <p:ph idx="4294967295"/>
            <p:extLst>
              <p:ext uri="{D42A27DB-BD31-4B8C-83A1-F6EECF244321}">
                <p14:modId xmlns:p14="http://schemas.microsoft.com/office/powerpoint/2010/main" val="3741943366"/>
              </p:ext>
            </p:extLst>
          </p:nvPr>
        </p:nvGraphicFramePr>
        <p:xfrm>
          <a:off x="190500" y="365760"/>
          <a:ext cx="8763000" cy="6126480"/>
        </p:xfrm>
        <a:graphic>
          <a:graphicData uri="http://schemas.openxmlformats.org/drawingml/2006/table">
            <a:tbl>
              <a:tblPr firstRow="1" bandRow="1">
                <a:tableStyleId>{5C22544A-7EE6-4342-B048-85BDC9FD1C3A}</a:tableStyleId>
              </a:tblPr>
              <a:tblGrid>
                <a:gridCol w="3768365">
                  <a:extLst>
                    <a:ext uri="{9D8B030D-6E8A-4147-A177-3AD203B41FA5}">
                      <a16:colId xmlns:a16="http://schemas.microsoft.com/office/drawing/2014/main" val="20000"/>
                    </a:ext>
                  </a:extLst>
                </a:gridCol>
                <a:gridCol w="4994635">
                  <a:extLst>
                    <a:ext uri="{9D8B030D-6E8A-4147-A177-3AD203B41FA5}">
                      <a16:colId xmlns:a16="http://schemas.microsoft.com/office/drawing/2014/main" val="20001"/>
                    </a:ext>
                  </a:extLst>
                </a:gridCol>
              </a:tblGrid>
              <a:tr h="548640">
                <a:tc gridSpan="2">
                  <a:txBody>
                    <a:bodyPr/>
                    <a:lstStyle/>
                    <a:p>
                      <a:pPr algn="ctr"/>
                      <a:r>
                        <a:rPr lang="en-US" altLang="en-US" sz="3600" dirty="0">
                          <a:solidFill>
                            <a:srgbClr val="FFFFCC"/>
                          </a:solidFill>
                        </a:rPr>
                        <a:t>YIELDING TO THE OLD (SIN) NATURE</a:t>
                      </a:r>
                      <a:endParaRPr lang="en-US" sz="3600" b="1" dirty="0">
                        <a:solidFill>
                          <a:srgbClr val="FFFFCC"/>
                        </a:solidFill>
                        <a:latin typeface="Arial" panose="020B0604020202020204" pitchFamily="34" charset="0"/>
                        <a:cs typeface="Arial" panose="020B0604020202020204" pitchFamily="34" charset="0"/>
                      </a:endParaRPr>
                    </a:p>
                  </a:txBody>
                  <a:tcPr anchor="ctr"/>
                </a:tc>
                <a:tc hMerge="1">
                  <a:txBody>
                    <a:bodyPr/>
                    <a:lstStyle/>
                    <a:p>
                      <a:pPr algn="ctr"/>
                      <a:endParaRPr lang="en-US" sz="2000" dirty="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10000"/>
                  </a:ext>
                </a:extLst>
              </a:tr>
              <a:tr h="548640">
                <a:tc>
                  <a:txBody>
                    <a:bodyPr/>
                    <a:lstStyle/>
                    <a:p>
                      <a:pPr algn="ctr"/>
                      <a:r>
                        <a:rPr lang="en-US" altLang="en-US" sz="2400" b="1" kern="1200" dirty="0">
                          <a:solidFill>
                            <a:srgbClr val="C00000"/>
                          </a:solidFill>
                        </a:rPr>
                        <a:t>BELIEVER’S CONSEQUENCES</a:t>
                      </a:r>
                      <a:endParaRPr lang="en-US" sz="2400" b="1" kern="1200" dirty="0">
                        <a:solidFill>
                          <a:srgbClr val="C00000"/>
                        </a:solidFill>
                        <a:latin typeface="Arial" charset="0"/>
                        <a:ea typeface="+mn-ea"/>
                        <a:cs typeface="Arial" charset="0"/>
                      </a:endParaRPr>
                    </a:p>
                  </a:txBody>
                  <a:tcPr anchor="ctr"/>
                </a:tc>
                <a:tc>
                  <a:txBody>
                    <a:bodyPr/>
                    <a:lstStyle/>
                    <a:p>
                      <a:pPr algn="ctr"/>
                      <a:r>
                        <a:rPr lang="en-US" sz="2400" b="1" kern="1200" dirty="0">
                          <a:solidFill>
                            <a:srgbClr val="C00000"/>
                          </a:solidFill>
                        </a:rPr>
                        <a:t>PASSAGE(S)</a:t>
                      </a:r>
                      <a:endParaRPr lang="en-US" sz="2400" b="1" kern="1200" dirty="0">
                        <a:solidFill>
                          <a:srgbClr val="C00000"/>
                        </a:solidFill>
                        <a:latin typeface="Arial" charset="0"/>
                        <a:ea typeface="+mn-ea"/>
                        <a:cs typeface="Arial" charset="0"/>
                      </a:endParaRPr>
                    </a:p>
                  </a:txBody>
                  <a:tcPr anchor="ctr"/>
                </a:tc>
                <a:extLst>
                  <a:ext uri="{0D108BD9-81ED-4DB2-BD59-A6C34878D82A}">
                    <a16:rowId xmlns:a16="http://schemas.microsoft.com/office/drawing/2014/main" val="10001"/>
                  </a:ext>
                </a:extLst>
              </a:tr>
              <a:tr h="548640">
                <a:tc>
                  <a:txBody>
                    <a:bodyPr/>
                    <a:lstStyle/>
                    <a:p>
                      <a:pPr marL="112713" indent="0" algn="l">
                        <a:buFont typeface="Arial" panose="020B0604020202020204" pitchFamily="34" charset="0"/>
                        <a:buNone/>
                      </a:pPr>
                      <a:r>
                        <a:rPr lang="fr-FR" sz="2600" dirty="0" err="1"/>
                        <a:t>Lack</a:t>
                      </a:r>
                      <a:r>
                        <a:rPr lang="fr-FR" sz="2600" baseline="0" dirty="0"/>
                        <a:t> of power</a:t>
                      </a:r>
                      <a:endParaRPr lang="fr-FR" sz="2600" b="1" dirty="0">
                        <a:solidFill>
                          <a:schemeClr val="bg2"/>
                        </a:solidFill>
                        <a:latin typeface="Arial" panose="020B0604020202020204" pitchFamily="34" charset="0"/>
                        <a:cs typeface="Arial" panose="020B060402020202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600" kern="1200" dirty="0">
                          <a:solidFill>
                            <a:schemeClr val="dk1"/>
                          </a:solidFill>
                          <a:latin typeface="+mn-lt"/>
                          <a:ea typeface="+mn-ea"/>
                          <a:cs typeface="+mn-cs"/>
                        </a:rPr>
                        <a:t>(Gal 5:16; 1 </a:t>
                      </a:r>
                      <a:r>
                        <a:rPr lang="fr-FR" sz="2600" kern="1200" dirty="0" err="1">
                          <a:solidFill>
                            <a:schemeClr val="dk1"/>
                          </a:solidFill>
                          <a:latin typeface="+mn-lt"/>
                          <a:ea typeface="+mn-ea"/>
                          <a:cs typeface="+mn-cs"/>
                        </a:rPr>
                        <a:t>Thess</a:t>
                      </a:r>
                      <a:r>
                        <a:rPr lang="fr-FR" sz="2600" kern="1200" dirty="0">
                          <a:solidFill>
                            <a:schemeClr val="dk1"/>
                          </a:solidFill>
                          <a:latin typeface="+mn-lt"/>
                          <a:ea typeface="+mn-ea"/>
                          <a:cs typeface="+mn-cs"/>
                        </a:rPr>
                        <a:t>. 5:19)</a:t>
                      </a:r>
                    </a:p>
                  </a:txBody>
                  <a:tcPr anchor="ctr"/>
                </a:tc>
                <a:extLst>
                  <a:ext uri="{0D108BD9-81ED-4DB2-BD59-A6C34878D82A}">
                    <a16:rowId xmlns:a16="http://schemas.microsoft.com/office/drawing/2014/main" val="10002"/>
                  </a:ext>
                </a:extLst>
              </a:tr>
              <a:tr h="548640">
                <a:tc>
                  <a:txBody>
                    <a:bodyPr/>
                    <a:lstStyle/>
                    <a:p>
                      <a:pPr marL="112713" indent="0" algn="l" defTabSz="914377" rtl="0" eaLnBrk="1" latinLnBrk="0" hangingPunct="1">
                        <a:buFont typeface="Arial" panose="020B0604020202020204" pitchFamily="34" charset="0"/>
                        <a:buNone/>
                      </a:pPr>
                      <a:r>
                        <a:rPr lang="en-US" sz="2600" kern="1200" dirty="0">
                          <a:solidFill>
                            <a:schemeClr val="dk1"/>
                          </a:solidFill>
                          <a:latin typeface="+mn-lt"/>
                          <a:ea typeface="+mn-ea"/>
                          <a:cs typeface="+mn-cs"/>
                        </a:rPr>
                        <a:t>Grieving the Holy Spirit</a:t>
                      </a: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solidFill>
                            <a:schemeClr val="dk1"/>
                          </a:solidFill>
                          <a:latin typeface="+mn-lt"/>
                          <a:ea typeface="+mn-ea"/>
                          <a:cs typeface="+mn-cs"/>
                        </a:rPr>
                        <a:t>(Eph 4:30-32)</a:t>
                      </a:r>
                      <a:endParaRPr lang="fr-FR" sz="2600" kern="1200" dirty="0">
                        <a:solidFill>
                          <a:schemeClr val="dk1"/>
                        </a:solidFill>
                        <a:latin typeface="+mn-lt"/>
                        <a:ea typeface="+mn-ea"/>
                        <a:cs typeface="+mn-cs"/>
                      </a:endParaRPr>
                    </a:p>
                  </a:txBody>
                  <a:tcPr anchor="ctr"/>
                </a:tc>
                <a:extLst>
                  <a:ext uri="{0D108BD9-81ED-4DB2-BD59-A6C34878D82A}">
                    <a16:rowId xmlns:a16="http://schemas.microsoft.com/office/drawing/2014/main" val="10003"/>
                  </a:ext>
                </a:extLst>
              </a:tr>
              <a:tr h="548640">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solidFill>
                            <a:schemeClr val="dk1"/>
                          </a:solidFill>
                          <a:latin typeface="+mn-lt"/>
                          <a:ea typeface="+mn-ea"/>
                          <a:cs typeface="+mn-cs"/>
                        </a:rPr>
                        <a:t>Loss of joy</a:t>
                      </a: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solidFill>
                            <a:schemeClr val="dk1"/>
                          </a:solidFill>
                          <a:latin typeface="+mn-lt"/>
                          <a:ea typeface="+mn-ea"/>
                          <a:cs typeface="+mn-cs"/>
                        </a:rPr>
                        <a:t>(Ps. 51:4, 12; Gal. 5:22-23)</a:t>
                      </a:r>
                    </a:p>
                  </a:txBody>
                  <a:tcPr anchor="ctr"/>
                </a:tc>
                <a:extLst>
                  <a:ext uri="{0D108BD9-81ED-4DB2-BD59-A6C34878D82A}">
                    <a16:rowId xmlns:a16="http://schemas.microsoft.com/office/drawing/2014/main" val="10004"/>
                  </a:ext>
                </a:extLst>
              </a:tr>
              <a:tr h="548640">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solidFill>
                            <a:schemeClr val="dk1"/>
                          </a:solidFill>
                          <a:latin typeface="+mn-lt"/>
                          <a:ea typeface="+mn-ea"/>
                          <a:cs typeface="+mn-cs"/>
                        </a:rPr>
                        <a:t>Loss of spiritual sight</a:t>
                      </a: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solidFill>
                            <a:schemeClr val="dk1"/>
                          </a:solidFill>
                          <a:latin typeface="+mn-lt"/>
                          <a:ea typeface="+mn-ea"/>
                          <a:cs typeface="+mn-cs"/>
                        </a:rPr>
                        <a:t>(2 Pet. 1:8-10; Luke 15:18-19)</a:t>
                      </a:r>
                    </a:p>
                  </a:txBody>
                  <a:tcPr anchor="ctr"/>
                </a:tc>
                <a:extLst>
                  <a:ext uri="{0D108BD9-81ED-4DB2-BD59-A6C34878D82A}">
                    <a16:rowId xmlns:a16="http://schemas.microsoft.com/office/drawing/2014/main" val="10005"/>
                  </a:ext>
                </a:extLst>
              </a:tr>
              <a:tr h="548640">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solidFill>
                            <a:schemeClr val="dk1"/>
                          </a:solidFill>
                          <a:latin typeface="+mn-lt"/>
                          <a:ea typeface="+mn-ea"/>
                          <a:cs typeface="+mn-cs"/>
                        </a:rPr>
                        <a:t>Lack of growth</a:t>
                      </a: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solidFill>
                            <a:schemeClr val="dk1"/>
                          </a:solidFill>
                          <a:latin typeface="+mn-lt"/>
                          <a:ea typeface="+mn-ea"/>
                          <a:cs typeface="+mn-cs"/>
                        </a:rPr>
                        <a:t>(1 Pet. 2:1-2)</a:t>
                      </a:r>
                    </a:p>
                  </a:txBody>
                  <a:tcPr anchor="ctr"/>
                </a:tc>
                <a:extLst>
                  <a:ext uri="{0D108BD9-81ED-4DB2-BD59-A6C34878D82A}">
                    <a16:rowId xmlns:a16="http://schemas.microsoft.com/office/drawing/2014/main" val="10006"/>
                  </a:ext>
                </a:extLst>
              </a:tr>
              <a:tr h="548640">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solidFill>
                            <a:schemeClr val="dk1"/>
                          </a:solidFill>
                          <a:latin typeface="+mn-lt"/>
                          <a:ea typeface="+mn-ea"/>
                          <a:cs typeface="+mn-cs"/>
                        </a:rPr>
                        <a:t>Carnality</a:t>
                      </a: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solidFill>
                            <a:schemeClr val="dk1"/>
                          </a:solidFill>
                          <a:latin typeface="+mn-lt"/>
                          <a:ea typeface="+mn-ea"/>
                          <a:cs typeface="+mn-cs"/>
                        </a:rPr>
                        <a:t>(1 </a:t>
                      </a:r>
                      <a:r>
                        <a:rPr lang="en-US" sz="2600" kern="1200" dirty="0" err="1">
                          <a:solidFill>
                            <a:schemeClr val="dk1"/>
                          </a:solidFill>
                          <a:latin typeface="+mn-lt"/>
                          <a:ea typeface="+mn-ea"/>
                          <a:cs typeface="+mn-cs"/>
                        </a:rPr>
                        <a:t>Cor</a:t>
                      </a:r>
                      <a:r>
                        <a:rPr lang="en-US" sz="2600" kern="1200" dirty="0">
                          <a:solidFill>
                            <a:schemeClr val="dk1"/>
                          </a:solidFill>
                          <a:latin typeface="+mn-lt"/>
                          <a:ea typeface="+mn-ea"/>
                          <a:cs typeface="+mn-cs"/>
                        </a:rPr>
                        <a:t> 3:1-3)</a:t>
                      </a:r>
                    </a:p>
                  </a:txBody>
                  <a:tcPr anchor="ctr"/>
                </a:tc>
                <a:extLst>
                  <a:ext uri="{0D108BD9-81ED-4DB2-BD59-A6C34878D82A}">
                    <a16:rowId xmlns:a16="http://schemas.microsoft.com/office/drawing/2014/main" val="10007"/>
                  </a:ext>
                </a:extLst>
              </a:tr>
              <a:tr h="548640">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solidFill>
                            <a:schemeClr val="dk1"/>
                          </a:solidFill>
                          <a:latin typeface="+mn-lt"/>
                          <a:ea typeface="+mn-ea"/>
                          <a:cs typeface="+mn-cs"/>
                        </a:rPr>
                        <a:t>Unfruitfulness</a:t>
                      </a: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solidFill>
                            <a:schemeClr val="dk1"/>
                          </a:solidFill>
                          <a:latin typeface="+mn-lt"/>
                          <a:ea typeface="+mn-ea"/>
                          <a:cs typeface="+mn-cs"/>
                        </a:rPr>
                        <a:t>(John 15:5, 8)</a:t>
                      </a:r>
                    </a:p>
                  </a:txBody>
                  <a:tcPr anchor="ctr"/>
                </a:tc>
                <a:extLst>
                  <a:ext uri="{0D108BD9-81ED-4DB2-BD59-A6C34878D82A}">
                    <a16:rowId xmlns:a16="http://schemas.microsoft.com/office/drawing/2014/main" val="10008"/>
                  </a:ext>
                </a:extLst>
              </a:tr>
              <a:tr h="548640">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solidFill>
                            <a:schemeClr val="dk1"/>
                          </a:solidFill>
                          <a:latin typeface="+mn-lt"/>
                          <a:ea typeface="+mn-ea"/>
                          <a:cs typeface="+mn-cs"/>
                        </a:rPr>
                        <a:t>Lack of purpose </a:t>
                      </a: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solidFill>
                            <a:schemeClr val="dk1"/>
                          </a:solidFill>
                          <a:latin typeface="+mn-lt"/>
                          <a:ea typeface="+mn-ea"/>
                          <a:cs typeface="+mn-cs"/>
                        </a:rPr>
                        <a:t>(Eccles. 1:2-3, 8; Mark 8:35)</a:t>
                      </a:r>
                    </a:p>
                  </a:txBody>
                  <a:tcPr anchor="ctr"/>
                </a:tc>
                <a:extLst>
                  <a:ext uri="{0D108BD9-81ED-4DB2-BD59-A6C34878D82A}">
                    <a16:rowId xmlns:a16="http://schemas.microsoft.com/office/drawing/2014/main" val="10009"/>
                  </a:ext>
                </a:extLst>
              </a:tr>
              <a:tr h="548640">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solidFill>
                            <a:schemeClr val="dk1"/>
                          </a:solidFill>
                          <a:latin typeface="+mn-lt"/>
                          <a:ea typeface="+mn-ea"/>
                          <a:cs typeface="+mn-cs"/>
                        </a:rPr>
                        <a:t>Lack of stability</a:t>
                      </a: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solidFill>
                            <a:schemeClr val="dk1"/>
                          </a:solidFill>
                          <a:latin typeface="+mn-lt"/>
                          <a:ea typeface="+mn-ea"/>
                          <a:cs typeface="+mn-cs"/>
                        </a:rPr>
                        <a:t>(Gal. 3:3; 2 Tim. 2:17; 2 Pet. 3:17)</a:t>
                      </a:r>
                    </a:p>
                  </a:txBody>
                  <a:tcPr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2899521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noGrp="1"/>
          </p:cNvGraphicFramePr>
          <p:nvPr>
            <p:ph idx="4294967295"/>
            <p:extLst>
              <p:ext uri="{D42A27DB-BD31-4B8C-83A1-F6EECF244321}">
                <p14:modId xmlns:p14="http://schemas.microsoft.com/office/powerpoint/2010/main" val="3708435094"/>
              </p:ext>
            </p:extLst>
          </p:nvPr>
        </p:nvGraphicFramePr>
        <p:xfrm>
          <a:off x="190500" y="411480"/>
          <a:ext cx="8763000" cy="6035040"/>
        </p:xfrm>
        <a:graphic>
          <a:graphicData uri="http://schemas.openxmlformats.org/drawingml/2006/table">
            <a:tbl>
              <a:tblPr firstRow="1" bandRow="1">
                <a:tableStyleId>{5C22544A-7EE6-4342-B048-85BDC9FD1C3A}</a:tableStyleId>
              </a:tblPr>
              <a:tblGrid>
                <a:gridCol w="3995001">
                  <a:extLst>
                    <a:ext uri="{9D8B030D-6E8A-4147-A177-3AD203B41FA5}">
                      <a16:colId xmlns:a16="http://schemas.microsoft.com/office/drawing/2014/main" val="20000"/>
                    </a:ext>
                  </a:extLst>
                </a:gridCol>
                <a:gridCol w="4767999">
                  <a:extLst>
                    <a:ext uri="{9D8B030D-6E8A-4147-A177-3AD203B41FA5}">
                      <a16:colId xmlns:a16="http://schemas.microsoft.com/office/drawing/2014/main" val="20001"/>
                    </a:ext>
                  </a:extLst>
                </a:gridCol>
              </a:tblGrid>
              <a:tr h="0">
                <a:tc gridSpan="2">
                  <a:txBody>
                    <a:bodyPr/>
                    <a:lstStyle/>
                    <a:p>
                      <a:pPr algn="ctr"/>
                      <a:r>
                        <a:rPr lang="en-US" altLang="en-US" sz="3600" b="1" kern="1200" dirty="0">
                          <a:solidFill>
                            <a:srgbClr val="FFFFCC"/>
                          </a:solidFill>
                          <a:latin typeface="+mn-lt"/>
                          <a:ea typeface="+mn-ea"/>
                          <a:cs typeface="+mn-cs"/>
                        </a:rPr>
                        <a:t>YIELDING TO THE OLD (SIN) NATURE</a:t>
                      </a:r>
                      <a:endParaRPr lang="en-US" sz="3600" b="1" kern="1200" dirty="0">
                        <a:solidFill>
                          <a:srgbClr val="FFFFCC"/>
                        </a:solidFill>
                        <a:latin typeface="+mn-lt"/>
                        <a:ea typeface="+mn-ea"/>
                        <a:cs typeface="+mn-cs"/>
                      </a:endParaRPr>
                    </a:p>
                  </a:txBody>
                  <a:tcPr anchor="ctr"/>
                </a:tc>
                <a:tc hMerge="1">
                  <a:txBody>
                    <a:bodyPr/>
                    <a:lstStyle/>
                    <a:p>
                      <a:pPr algn="ctr"/>
                      <a:endParaRPr lang="en-US" sz="2000" dirty="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10000"/>
                  </a:ext>
                </a:extLst>
              </a:tr>
              <a:tr h="0">
                <a:tc>
                  <a:txBody>
                    <a:bodyPr/>
                    <a:lstStyle/>
                    <a:p>
                      <a:pPr algn="ctr"/>
                      <a:r>
                        <a:rPr lang="en-US" altLang="en-US" sz="2400" b="1" kern="1200" dirty="0">
                          <a:solidFill>
                            <a:srgbClr val="C00000"/>
                          </a:solidFill>
                          <a:latin typeface="+mn-lt"/>
                          <a:ea typeface="+mn-ea"/>
                          <a:cs typeface="+mn-cs"/>
                        </a:rPr>
                        <a:t>BELIEVER’S CONSEQUENCES</a:t>
                      </a:r>
                      <a:endParaRPr lang="en-US" sz="2400" b="1" kern="1200" dirty="0">
                        <a:solidFill>
                          <a:srgbClr val="C00000"/>
                        </a:solidFill>
                        <a:latin typeface="+mn-lt"/>
                        <a:ea typeface="+mn-ea"/>
                        <a:cs typeface="+mn-cs"/>
                      </a:endParaRPr>
                    </a:p>
                  </a:txBody>
                  <a:tcPr anchor="ctr"/>
                </a:tc>
                <a:tc>
                  <a:txBody>
                    <a:bodyPr/>
                    <a:lstStyle/>
                    <a:p>
                      <a:pPr algn="ctr"/>
                      <a:r>
                        <a:rPr lang="en-US" sz="2400" b="1" kern="1200" dirty="0">
                          <a:solidFill>
                            <a:srgbClr val="C00000"/>
                          </a:solidFill>
                          <a:latin typeface="+mn-lt"/>
                          <a:ea typeface="+mn-ea"/>
                          <a:cs typeface="+mn-cs"/>
                        </a:rPr>
                        <a:t>PASSAGE(S)</a:t>
                      </a:r>
                    </a:p>
                  </a:txBody>
                  <a:tcPr anchor="ctr"/>
                </a:tc>
                <a:extLst>
                  <a:ext uri="{0D108BD9-81ED-4DB2-BD59-A6C34878D82A}">
                    <a16:rowId xmlns:a16="http://schemas.microsoft.com/office/drawing/2014/main" val="10001"/>
                  </a:ext>
                </a:extLst>
              </a:tr>
              <a:tr h="0">
                <a:tc>
                  <a:txBody>
                    <a:bodyPr/>
                    <a:lstStyle/>
                    <a:p>
                      <a:pPr marL="0" indent="0" algn="l">
                        <a:buFont typeface="Arial" panose="020B0604020202020204" pitchFamily="34" charset="0"/>
                        <a:buNone/>
                      </a:pPr>
                      <a:r>
                        <a:rPr lang="fr-FR" sz="2400" dirty="0"/>
                        <a:t>Conviction </a:t>
                      </a:r>
                      <a:endParaRPr lang="fr-FR" sz="2400" b="1" dirty="0">
                        <a:solidFill>
                          <a:schemeClr val="bg2"/>
                        </a:solidFill>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dirty="0"/>
                        <a:t>(2 Pet 2:7-8; Ps 32:1-5)</a:t>
                      </a:r>
                      <a:endParaRPr lang="fr-FR" sz="2400" b="1" dirty="0">
                        <a:solidFill>
                          <a:schemeClr val="bg2"/>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0">
                <a:tc>
                  <a:txBody>
                    <a:bodyPr/>
                    <a:lstStyle/>
                    <a:p>
                      <a:pPr marL="0" indent="0" algn="l">
                        <a:buFont typeface="Arial" panose="020B0604020202020204" pitchFamily="34" charset="0"/>
                        <a:buNone/>
                      </a:pPr>
                      <a:r>
                        <a:rPr lang="en-US" sz="2400" dirty="0"/>
                        <a:t>Divine discipline</a:t>
                      </a:r>
                      <a:endParaRPr lang="en-US" sz="2400" b="1" dirty="0">
                        <a:solidFill>
                          <a:schemeClr val="bg2"/>
                        </a:solidFill>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a:t>
                      </a:r>
                      <a:r>
                        <a:rPr lang="en-US" sz="2400" dirty="0" err="1"/>
                        <a:t>Heb</a:t>
                      </a:r>
                      <a:r>
                        <a:rPr lang="en-US" sz="2400" dirty="0"/>
                        <a:t> 12:5-11)</a:t>
                      </a:r>
                      <a:endParaRPr lang="fr-FR" sz="2400" b="1" dirty="0">
                        <a:solidFill>
                          <a:schemeClr val="bg2"/>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r h="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t>Premature death</a:t>
                      </a:r>
                      <a:endParaRPr lang="en-US" sz="2400" b="1" dirty="0">
                        <a:solidFill>
                          <a:schemeClr val="bg2"/>
                        </a:solidFill>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(Acts 5:1-11; 1 </a:t>
                      </a:r>
                      <a:r>
                        <a:rPr lang="en-US" sz="2400" dirty="0" err="1"/>
                        <a:t>Cor</a:t>
                      </a:r>
                      <a:r>
                        <a:rPr lang="en-US" sz="2400" dirty="0"/>
                        <a:t> 11:30; 1 John 5:16; Rev 2:22-23)</a:t>
                      </a:r>
                      <a:endParaRPr lang="en-US" sz="2400" b="1" dirty="0">
                        <a:solidFill>
                          <a:schemeClr val="bg2"/>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4"/>
                  </a:ext>
                </a:extLst>
              </a:tr>
              <a:tr h="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t>Loss of reward</a:t>
                      </a:r>
                      <a:endParaRPr lang="en-US" sz="2400" b="1" dirty="0">
                        <a:solidFill>
                          <a:schemeClr val="bg2"/>
                        </a:solidFill>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(1 </a:t>
                      </a:r>
                      <a:r>
                        <a:rPr lang="en-US" sz="2400" dirty="0" err="1"/>
                        <a:t>Cor</a:t>
                      </a:r>
                      <a:r>
                        <a:rPr lang="en-US" sz="2400" dirty="0"/>
                        <a:t> 3:15; 9:27; 2 John 8; Rev 3:11)</a:t>
                      </a:r>
                      <a:endParaRPr lang="en-US" sz="2400" b="1" dirty="0">
                        <a:solidFill>
                          <a:schemeClr val="bg2"/>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5"/>
                  </a:ext>
                </a:extLst>
              </a:tr>
              <a:tr h="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t>Loss of fellowship</a:t>
                      </a:r>
                      <a:endParaRPr lang="en-US" sz="2400" b="1" dirty="0">
                        <a:solidFill>
                          <a:schemeClr val="bg2"/>
                        </a:solidFill>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(1 John 1:9)</a:t>
                      </a:r>
                      <a:endParaRPr lang="en-US" sz="2400" b="1" dirty="0">
                        <a:solidFill>
                          <a:schemeClr val="bg2"/>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6"/>
                  </a:ext>
                </a:extLst>
              </a:tr>
              <a:tr h="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t>Excommunication</a:t>
                      </a:r>
                      <a:endParaRPr lang="en-US" sz="2400" b="1" dirty="0">
                        <a:solidFill>
                          <a:schemeClr val="bg2"/>
                        </a:solidFill>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(1 </a:t>
                      </a:r>
                      <a:r>
                        <a:rPr lang="en-US" sz="2400" dirty="0" err="1"/>
                        <a:t>Cor</a:t>
                      </a:r>
                      <a:r>
                        <a:rPr lang="en-US" sz="2400" dirty="0"/>
                        <a:t> 5:4-5; Matt 18:15-17)</a:t>
                      </a:r>
                      <a:endParaRPr lang="en-US" sz="2400" b="1" dirty="0">
                        <a:solidFill>
                          <a:schemeClr val="bg2"/>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7"/>
                  </a:ext>
                </a:extLst>
              </a:tr>
              <a:tr h="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t>Temporal consequences</a:t>
                      </a:r>
                      <a:endParaRPr lang="en-US" sz="2400" b="1" dirty="0">
                        <a:solidFill>
                          <a:schemeClr val="bg2"/>
                        </a:solidFill>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(Gal 6:7-8)</a:t>
                      </a:r>
                      <a:endParaRPr lang="en-US" sz="2400" b="1" dirty="0">
                        <a:solidFill>
                          <a:schemeClr val="bg2"/>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8"/>
                  </a:ext>
                </a:extLst>
              </a:tr>
              <a:tr h="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t>Unanswered prayer </a:t>
                      </a:r>
                      <a:endParaRPr lang="en-US" sz="2400" b="1" dirty="0">
                        <a:solidFill>
                          <a:schemeClr val="bg2"/>
                        </a:solidFill>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(Ps 66:18; 1 Pet 3:7)</a:t>
                      </a:r>
                      <a:endParaRPr lang="en-US" sz="2400" b="1" dirty="0">
                        <a:solidFill>
                          <a:schemeClr val="bg2"/>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9"/>
                  </a:ext>
                </a:extLst>
              </a:tr>
              <a:tr h="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t>Loss of testimony</a:t>
                      </a:r>
                      <a:endParaRPr lang="en-US" sz="2400" b="1" dirty="0">
                        <a:solidFill>
                          <a:schemeClr val="bg2"/>
                        </a:solidFill>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(Gen 19:14)</a:t>
                      </a:r>
                      <a:endParaRPr lang="en-US" sz="2400" b="1" dirty="0">
                        <a:solidFill>
                          <a:schemeClr val="bg2"/>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10"/>
                  </a:ext>
                </a:extLst>
              </a:tr>
              <a:tr h="0">
                <a:tc>
                  <a:txBody>
                    <a:bodyPr/>
                    <a:lstStyle/>
                    <a:p>
                      <a:pPr marL="0" indent="0" algn="l">
                        <a:buFont typeface="Arial" panose="020B0604020202020204" pitchFamily="34" charset="0"/>
                        <a:buNone/>
                      </a:pPr>
                      <a:r>
                        <a:rPr lang="en-US" sz="2400" dirty="0"/>
                        <a:t>Loss of leadership privileges</a:t>
                      </a:r>
                      <a:endParaRPr lang="en-US" sz="2400" b="1" kern="1200" dirty="0">
                        <a:solidFill>
                          <a:schemeClr val="bg2"/>
                        </a:solidFill>
                        <a:latin typeface="Arial" panose="020B0604020202020204" pitchFamily="34" charset="0"/>
                        <a:ea typeface="+mn-ea"/>
                        <a:cs typeface="Arial" panose="020B0604020202020204" pitchFamily="34" charset="0"/>
                      </a:endParaRPr>
                    </a:p>
                  </a:txBody>
                  <a:tcPr anchor="ctr"/>
                </a:tc>
                <a:tc>
                  <a:txBody>
                    <a:bodyPr/>
                    <a:lstStyle/>
                    <a:p>
                      <a:pPr algn="l"/>
                      <a:r>
                        <a:rPr lang="en-US" sz="2400" dirty="0"/>
                        <a:t>(1 Tim 3:1-13; 2 Sam. 12)</a:t>
                      </a:r>
                      <a:endParaRPr lang="en-US" sz="2400" b="1" dirty="0">
                        <a:solidFill>
                          <a:schemeClr val="bg2"/>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11"/>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41" name="Group 33"/>
          <p:cNvGraphicFramePr>
            <a:graphicFrameLocks noGrp="1"/>
          </p:cNvGraphicFramePr>
          <p:nvPr>
            <p:extLst>
              <p:ext uri="{D42A27DB-BD31-4B8C-83A1-F6EECF244321}">
                <p14:modId xmlns:p14="http://schemas.microsoft.com/office/powerpoint/2010/main" val="2244687316"/>
              </p:ext>
            </p:extLst>
          </p:nvPr>
        </p:nvGraphicFramePr>
        <p:xfrm>
          <a:off x="156721" y="252953"/>
          <a:ext cx="8830559" cy="5958601"/>
        </p:xfrm>
        <a:graphic>
          <a:graphicData uri="http://schemas.openxmlformats.org/drawingml/2006/table">
            <a:tbl>
              <a:tblPr>
                <a:tableStyleId>{D113A9D2-9D6B-4929-AA2D-F23B5EE8CBE7}</a:tableStyleId>
              </a:tblPr>
              <a:tblGrid>
                <a:gridCol w="2805368">
                  <a:extLst>
                    <a:ext uri="{9D8B030D-6E8A-4147-A177-3AD203B41FA5}">
                      <a16:colId xmlns:a16="http://schemas.microsoft.com/office/drawing/2014/main" val="20000"/>
                    </a:ext>
                  </a:extLst>
                </a:gridCol>
                <a:gridCol w="2395703">
                  <a:extLst>
                    <a:ext uri="{9D8B030D-6E8A-4147-A177-3AD203B41FA5}">
                      <a16:colId xmlns:a16="http://schemas.microsoft.com/office/drawing/2014/main" val="20001"/>
                    </a:ext>
                  </a:extLst>
                </a:gridCol>
                <a:gridCol w="3629488">
                  <a:extLst>
                    <a:ext uri="{9D8B030D-6E8A-4147-A177-3AD203B41FA5}">
                      <a16:colId xmlns:a16="http://schemas.microsoft.com/office/drawing/2014/main" val="20002"/>
                    </a:ext>
                  </a:extLst>
                </a:gridCol>
              </a:tblGrid>
              <a:tr h="685731">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3600" dirty="0">
                          <a:effectLst>
                            <a:outerShdw blurRad="38100" dist="38100" dir="2700000" algn="tl">
                              <a:srgbClr val="000000">
                                <a:alpha val="43137"/>
                              </a:srgbClr>
                            </a:outerShdw>
                          </a:effectLst>
                        </a:rPr>
                        <a:t>Scripture’s Five Crowns </a:t>
                      </a:r>
                      <a:br>
                        <a:rPr lang="en-US" altLang="en-US" sz="36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(Rev 4:10: 3:11; 2 John 8)</a:t>
                      </a:r>
                      <a:endParaRPr kumimoji="0" lang="en-US" sz="3600" b="1" i="0" u="sng" strike="noStrike" cap="none" normalizeH="0" baseline="0" dirty="0">
                        <a:ln>
                          <a:noFill/>
                        </a:ln>
                        <a:solidFill>
                          <a:schemeClr val="bg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4048066298"/>
                  </a:ext>
                </a:extLst>
              </a:tr>
              <a:tr h="685731">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sng" strike="noStrike" cap="none" normalizeH="0" baseline="0" dirty="0">
                          <a:ln>
                            <a:noFill/>
                          </a:ln>
                          <a:solidFill>
                            <a:srgbClr val="FFFFCC"/>
                          </a:solidFill>
                          <a:effectLst>
                            <a:outerShdw blurRad="38100" dist="38100" dir="2700000" algn="tl">
                              <a:srgbClr val="000000">
                                <a:alpha val="43137"/>
                              </a:srgbClr>
                            </a:outerShdw>
                          </a:effectLst>
                        </a:rPr>
                        <a:t>Scripture</a:t>
                      </a:r>
                      <a:endParaRPr kumimoji="0" lang="en-US" sz="2800" b="1" i="0" u="sng" strike="noStrike" cap="none" normalizeH="0" baseline="0" dirty="0">
                        <a:ln>
                          <a:noFill/>
                        </a:ln>
                        <a:solidFill>
                          <a:srgbClr val="FFFFCC"/>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sng" strike="noStrike" cap="none" normalizeH="0" baseline="0" dirty="0">
                          <a:ln>
                            <a:noFill/>
                          </a:ln>
                          <a:solidFill>
                            <a:srgbClr val="FFFFCC"/>
                          </a:solidFill>
                          <a:effectLst>
                            <a:outerShdw blurRad="38100" dist="38100" dir="2700000" algn="tl">
                              <a:srgbClr val="000000">
                                <a:alpha val="43137"/>
                              </a:srgbClr>
                            </a:outerShdw>
                          </a:effectLst>
                        </a:rPr>
                        <a:t>Crown</a:t>
                      </a:r>
                      <a:endParaRPr kumimoji="0" lang="en-US" sz="2800" b="1" i="0" u="sng" strike="noStrike" cap="none" normalizeH="0" baseline="0" dirty="0">
                        <a:ln>
                          <a:noFill/>
                        </a:ln>
                        <a:solidFill>
                          <a:srgbClr val="FFFFCC"/>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sng" strike="noStrike" cap="none" normalizeH="0" baseline="0" dirty="0">
                          <a:ln>
                            <a:noFill/>
                          </a:ln>
                          <a:solidFill>
                            <a:srgbClr val="FFFFCC"/>
                          </a:solidFill>
                          <a:effectLst>
                            <a:outerShdw blurRad="38100" dist="38100" dir="2700000" algn="tl">
                              <a:srgbClr val="000000">
                                <a:alpha val="43137"/>
                              </a:srgbClr>
                            </a:outerShdw>
                          </a:effectLst>
                        </a:rPr>
                        <a:t>Purpose</a:t>
                      </a:r>
                      <a:endParaRPr kumimoji="0" lang="en-US" sz="2800" b="1" i="0" u="sng" strike="noStrike" cap="none" normalizeH="0" baseline="0" dirty="0">
                        <a:ln>
                          <a:noFill/>
                        </a:ln>
                        <a:solidFill>
                          <a:srgbClr val="FFFFCC"/>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229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effectLst>
                            <a:outerShdw blurRad="38100" dist="38100" dir="2700000" algn="tl">
                              <a:srgbClr val="000000">
                                <a:alpha val="43137"/>
                              </a:srgbClr>
                            </a:outerShdw>
                          </a:effectLst>
                        </a:rPr>
                        <a:t>1 </a:t>
                      </a:r>
                      <a:r>
                        <a:rPr kumimoji="0" lang="en-US" sz="2800" u="none" strike="noStrike" cap="none" normalizeH="0" baseline="0" dirty="0" err="1">
                          <a:ln>
                            <a:noFill/>
                          </a:ln>
                          <a:effectLst>
                            <a:outerShdw blurRad="38100" dist="38100" dir="2700000" algn="tl">
                              <a:srgbClr val="000000">
                                <a:alpha val="43137"/>
                              </a:srgbClr>
                            </a:outerShdw>
                          </a:effectLst>
                        </a:rPr>
                        <a:t>Cor</a:t>
                      </a:r>
                      <a:r>
                        <a:rPr kumimoji="0" lang="en-US" sz="2800" u="none" strike="noStrike" cap="none" normalizeH="0" baseline="0" dirty="0">
                          <a:ln>
                            <a:noFill/>
                          </a:ln>
                          <a:effectLst>
                            <a:outerShdw blurRad="38100" dist="38100" dir="2700000" algn="tl">
                              <a:srgbClr val="000000">
                                <a:alpha val="43137"/>
                              </a:srgbClr>
                            </a:outerShdw>
                          </a:effectLst>
                        </a:rPr>
                        <a:t> 9:24-27</a:t>
                      </a:r>
                      <a:endParaRPr kumimoji="0" lang="en-US" sz="2800" b="1" i="0" u="none" strike="noStrike" cap="none" normalizeH="0" baseline="0" dirty="0">
                        <a:ln>
                          <a:noFill/>
                        </a:ln>
                        <a:solidFill>
                          <a:schemeClr val="bg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effectLst>
                            <a:outerShdw blurRad="38100" dist="38100" dir="2700000" algn="tl">
                              <a:srgbClr val="000000">
                                <a:alpha val="43137"/>
                              </a:srgbClr>
                            </a:outerShdw>
                          </a:effectLst>
                        </a:rPr>
                        <a:t>Incorruptible</a:t>
                      </a:r>
                      <a:endParaRPr kumimoji="0" lang="en-US" sz="2800" b="1" i="0" u="none" strike="noStrike" cap="none" normalizeH="0" baseline="0" dirty="0">
                        <a:ln>
                          <a:noFill/>
                        </a:ln>
                        <a:solidFill>
                          <a:schemeClr val="bg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effectLst>
                            <a:outerShdw blurRad="38100" dist="38100" dir="2700000" algn="tl">
                              <a:srgbClr val="000000">
                                <a:alpha val="43137"/>
                              </a:srgbClr>
                            </a:outerShdw>
                          </a:effectLst>
                        </a:rPr>
                        <a:t>Gaining mastery over the flesh</a:t>
                      </a:r>
                      <a:endParaRPr kumimoji="0" lang="en-US" sz="2800" b="0" i="0" u="none" strike="noStrike" cap="none" normalizeH="0" baseline="0" dirty="0">
                        <a:ln>
                          <a:noFill/>
                        </a:ln>
                        <a:solidFill>
                          <a:schemeClr val="bg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8573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effectLst>
                            <a:outerShdw blurRad="38100" dist="38100" dir="2700000" algn="tl">
                              <a:srgbClr val="000000">
                                <a:alpha val="43137"/>
                              </a:srgbClr>
                            </a:outerShdw>
                          </a:effectLst>
                        </a:rPr>
                        <a:t>1 </a:t>
                      </a:r>
                      <a:r>
                        <a:rPr kumimoji="0" lang="en-US" sz="2800" u="none" strike="noStrike" cap="none" normalizeH="0" baseline="0" dirty="0" err="1">
                          <a:ln>
                            <a:noFill/>
                          </a:ln>
                          <a:effectLst>
                            <a:outerShdw blurRad="38100" dist="38100" dir="2700000" algn="tl">
                              <a:srgbClr val="000000">
                                <a:alpha val="43137"/>
                              </a:srgbClr>
                            </a:outerShdw>
                          </a:effectLst>
                        </a:rPr>
                        <a:t>Thess</a:t>
                      </a:r>
                      <a:r>
                        <a:rPr kumimoji="0" lang="en-US" sz="2800" u="none" strike="noStrike" cap="none" normalizeH="0" baseline="0" dirty="0">
                          <a:ln>
                            <a:noFill/>
                          </a:ln>
                          <a:effectLst>
                            <a:outerShdw blurRad="38100" dist="38100" dir="2700000" algn="tl">
                              <a:srgbClr val="000000">
                                <a:alpha val="43137"/>
                              </a:srgbClr>
                            </a:outerShdw>
                          </a:effectLst>
                        </a:rPr>
                        <a:t> 2:19-20</a:t>
                      </a:r>
                      <a:endParaRPr kumimoji="0" lang="en-US" sz="2800" b="1" i="0" u="none" strike="noStrike" cap="none" normalizeH="0" baseline="0" dirty="0">
                        <a:ln>
                          <a:noFill/>
                        </a:ln>
                        <a:solidFill>
                          <a:schemeClr val="bg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effectLst>
                            <a:outerShdw blurRad="38100" dist="38100" dir="2700000" algn="tl">
                              <a:srgbClr val="000000">
                                <a:alpha val="43137"/>
                              </a:srgbClr>
                            </a:outerShdw>
                          </a:effectLst>
                        </a:rPr>
                        <a:t>Rejoicing</a:t>
                      </a:r>
                      <a:endParaRPr kumimoji="0" lang="en-US" sz="2800" b="1" i="0" u="none" strike="noStrike" cap="none" normalizeH="0" baseline="0" dirty="0">
                        <a:ln>
                          <a:noFill/>
                        </a:ln>
                        <a:solidFill>
                          <a:schemeClr val="bg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a:ln>
                            <a:noFill/>
                          </a:ln>
                          <a:solidFill>
                            <a:schemeClr val="lt1"/>
                          </a:solidFill>
                          <a:effectLst>
                            <a:outerShdw blurRad="38100" dist="38100" dir="2700000" algn="tl">
                              <a:srgbClr val="000000">
                                <a:alpha val="43137"/>
                              </a:srgbClr>
                            </a:outerShdw>
                          </a:effectLst>
                          <a:latin typeface="+mn-lt"/>
                          <a:ea typeface="+mn-ea"/>
                          <a:cs typeface="+mn-cs"/>
                        </a:rPr>
                        <a:t>Soul winning</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8573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effectLst>
                            <a:outerShdw blurRad="38100" dist="38100" dir="2700000" algn="tl">
                              <a:srgbClr val="000000">
                                <a:alpha val="43137"/>
                              </a:srgbClr>
                            </a:outerShdw>
                          </a:effectLst>
                        </a:rPr>
                        <a:t>Jas 1:12; Rev 2:10</a:t>
                      </a:r>
                      <a:endParaRPr kumimoji="0" lang="en-US" sz="2800" b="1" i="0" u="none" strike="noStrike" cap="none" normalizeH="0" baseline="0" dirty="0">
                        <a:ln>
                          <a:noFill/>
                        </a:ln>
                        <a:solidFill>
                          <a:schemeClr val="bg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effectLst>
                            <a:outerShdw blurRad="38100" dist="38100" dir="2700000" algn="tl">
                              <a:srgbClr val="000000">
                                <a:alpha val="43137"/>
                              </a:srgbClr>
                            </a:outerShdw>
                          </a:effectLst>
                        </a:rPr>
                        <a:t>Life</a:t>
                      </a:r>
                      <a:endParaRPr kumimoji="0" lang="en-US" sz="2800" b="1" i="0" u="none" strike="noStrike" cap="none" normalizeH="0" baseline="0" dirty="0">
                        <a:ln>
                          <a:noFill/>
                        </a:ln>
                        <a:solidFill>
                          <a:schemeClr val="bg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a:ln>
                            <a:noFill/>
                          </a:ln>
                          <a:solidFill>
                            <a:schemeClr val="lt1"/>
                          </a:solidFill>
                          <a:effectLst>
                            <a:outerShdw blurRad="38100" dist="38100" dir="2700000" algn="tl">
                              <a:srgbClr val="000000">
                                <a:alpha val="43137"/>
                              </a:srgbClr>
                            </a:outerShdw>
                          </a:effectLst>
                          <a:latin typeface="+mn-lt"/>
                          <a:ea typeface="+mn-ea"/>
                          <a:cs typeface="+mn-cs"/>
                        </a:rPr>
                        <a:t>Enduring trials</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229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effectLst>
                            <a:outerShdw blurRad="38100" dist="38100" dir="2700000" algn="tl">
                              <a:srgbClr val="000000">
                                <a:alpha val="43137"/>
                              </a:srgbClr>
                            </a:outerShdw>
                          </a:effectLst>
                        </a:rPr>
                        <a:t>1 Pet 5:2-4</a:t>
                      </a:r>
                      <a:endParaRPr kumimoji="0" lang="en-US" sz="2800" b="1" i="0" u="none" strike="noStrike" cap="none" normalizeH="0" baseline="0" dirty="0">
                        <a:ln>
                          <a:noFill/>
                        </a:ln>
                        <a:solidFill>
                          <a:schemeClr val="bg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effectLst>
                            <a:outerShdw blurRad="38100" dist="38100" dir="2700000" algn="tl">
                              <a:srgbClr val="000000">
                                <a:alpha val="43137"/>
                              </a:srgbClr>
                            </a:outerShdw>
                          </a:effectLst>
                        </a:rPr>
                        <a:t>Glory</a:t>
                      </a:r>
                      <a:endParaRPr kumimoji="0" lang="en-US" sz="2800" b="1" i="0" u="none" strike="noStrike" cap="none" normalizeH="0" baseline="0" dirty="0">
                        <a:ln>
                          <a:noFill/>
                        </a:ln>
                        <a:solidFill>
                          <a:schemeClr val="bg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a:ln>
                            <a:noFill/>
                          </a:ln>
                          <a:solidFill>
                            <a:schemeClr val="lt1"/>
                          </a:solidFill>
                          <a:effectLst>
                            <a:outerShdw blurRad="38100" dist="38100" dir="2700000" algn="tl">
                              <a:srgbClr val="000000">
                                <a:alpha val="43137"/>
                              </a:srgbClr>
                            </a:outerShdw>
                          </a:effectLst>
                          <a:latin typeface="+mn-lt"/>
                          <a:ea typeface="+mn-ea"/>
                          <a:cs typeface="+mn-cs"/>
                        </a:rPr>
                        <a:t>Shepherding God’s people</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2287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effectLst>
                            <a:outerShdw blurRad="38100" dist="38100" dir="2700000" algn="tl">
                              <a:srgbClr val="000000">
                                <a:alpha val="43137"/>
                              </a:srgbClr>
                            </a:outerShdw>
                          </a:effectLst>
                        </a:rPr>
                        <a:t>2 Tim 4:8</a:t>
                      </a:r>
                      <a:endParaRPr kumimoji="0" lang="en-US" sz="2800" b="1" i="0" u="none" strike="noStrike" cap="none" normalizeH="0" baseline="0" dirty="0">
                        <a:ln>
                          <a:noFill/>
                        </a:ln>
                        <a:solidFill>
                          <a:schemeClr val="bg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a:ln>
                            <a:noFill/>
                          </a:ln>
                          <a:effectLst>
                            <a:outerShdw blurRad="38100" dist="38100" dir="2700000" algn="tl">
                              <a:srgbClr val="000000">
                                <a:alpha val="43137"/>
                              </a:srgbClr>
                            </a:outerShdw>
                          </a:effectLst>
                        </a:rPr>
                        <a:t>Righteousness</a:t>
                      </a:r>
                      <a:endParaRPr kumimoji="0" lang="en-US" sz="2800" b="1" u="none" strike="noStrike" kern="1200" cap="none" normalizeH="0" baseline="0" dirty="0">
                        <a:ln>
                          <a:noFill/>
                        </a:ln>
                        <a:solidFill>
                          <a:schemeClr val="bg1"/>
                        </a:solidFill>
                        <a:effectLst>
                          <a:outerShdw blurRad="38100" dist="38100" dir="2700000" algn="tl">
                            <a:srgbClr val="000000">
                              <a:alpha val="43137"/>
                            </a:srgbClr>
                          </a:outerShdw>
                        </a:effectLst>
                        <a:latin typeface="Calibri" panose="020F0502020204030204" pitchFamily="34" charset="0"/>
                        <a:ea typeface="+mn-ea"/>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a:ln>
                            <a:noFill/>
                          </a:ln>
                          <a:solidFill>
                            <a:schemeClr val="lt1"/>
                          </a:solidFill>
                          <a:effectLst>
                            <a:outerShdw blurRad="38100" dist="38100" dir="2700000" algn="tl">
                              <a:srgbClr val="000000">
                                <a:alpha val="43137"/>
                              </a:srgbClr>
                            </a:outerShdw>
                          </a:effectLst>
                          <a:latin typeface="+mn-lt"/>
                          <a:ea typeface="+mn-ea"/>
                          <a:cs typeface="+mn-cs"/>
                        </a:rPr>
                        <a:t>Longing for His appearing</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704738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noGrp="1"/>
          </p:cNvGraphicFramePr>
          <p:nvPr>
            <p:ph idx="4294967295"/>
            <p:extLst>
              <p:ext uri="{D42A27DB-BD31-4B8C-83A1-F6EECF244321}">
                <p14:modId xmlns:p14="http://schemas.microsoft.com/office/powerpoint/2010/main" val="4044640950"/>
              </p:ext>
            </p:extLst>
          </p:nvPr>
        </p:nvGraphicFramePr>
        <p:xfrm>
          <a:off x="190500" y="411480"/>
          <a:ext cx="8763000" cy="6035040"/>
        </p:xfrm>
        <a:graphic>
          <a:graphicData uri="http://schemas.openxmlformats.org/drawingml/2006/table">
            <a:tbl>
              <a:tblPr firstRow="1" bandRow="1">
                <a:tableStyleId>{5C22544A-7EE6-4342-B048-85BDC9FD1C3A}</a:tableStyleId>
              </a:tblPr>
              <a:tblGrid>
                <a:gridCol w="3995001">
                  <a:extLst>
                    <a:ext uri="{9D8B030D-6E8A-4147-A177-3AD203B41FA5}">
                      <a16:colId xmlns:a16="http://schemas.microsoft.com/office/drawing/2014/main" val="20000"/>
                    </a:ext>
                  </a:extLst>
                </a:gridCol>
                <a:gridCol w="4767999">
                  <a:extLst>
                    <a:ext uri="{9D8B030D-6E8A-4147-A177-3AD203B41FA5}">
                      <a16:colId xmlns:a16="http://schemas.microsoft.com/office/drawing/2014/main" val="20001"/>
                    </a:ext>
                  </a:extLst>
                </a:gridCol>
              </a:tblGrid>
              <a:tr h="0">
                <a:tc gridSpan="2">
                  <a:txBody>
                    <a:bodyPr/>
                    <a:lstStyle/>
                    <a:p>
                      <a:pPr algn="ctr"/>
                      <a:r>
                        <a:rPr lang="en-US" altLang="en-US" sz="3600" b="1" kern="1200" dirty="0">
                          <a:solidFill>
                            <a:srgbClr val="FFFFCC"/>
                          </a:solidFill>
                          <a:latin typeface="+mn-lt"/>
                          <a:ea typeface="+mn-ea"/>
                          <a:cs typeface="+mn-cs"/>
                        </a:rPr>
                        <a:t>YIELDING TO THE OLD (SIN) NATURE</a:t>
                      </a:r>
                      <a:endParaRPr lang="en-US" sz="3600" b="1" kern="1200" dirty="0">
                        <a:solidFill>
                          <a:srgbClr val="FFFFCC"/>
                        </a:solidFill>
                        <a:latin typeface="+mn-lt"/>
                        <a:ea typeface="+mn-ea"/>
                        <a:cs typeface="+mn-cs"/>
                      </a:endParaRPr>
                    </a:p>
                  </a:txBody>
                  <a:tcPr anchor="ctr"/>
                </a:tc>
                <a:tc hMerge="1">
                  <a:txBody>
                    <a:bodyPr/>
                    <a:lstStyle/>
                    <a:p>
                      <a:pPr algn="ctr"/>
                      <a:endParaRPr lang="en-US" sz="2000" dirty="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10000"/>
                  </a:ext>
                </a:extLst>
              </a:tr>
              <a:tr h="0">
                <a:tc>
                  <a:txBody>
                    <a:bodyPr/>
                    <a:lstStyle/>
                    <a:p>
                      <a:pPr algn="ctr"/>
                      <a:r>
                        <a:rPr lang="en-US" altLang="en-US" sz="2400" b="1" kern="1200" dirty="0">
                          <a:solidFill>
                            <a:srgbClr val="C00000"/>
                          </a:solidFill>
                          <a:latin typeface="+mn-lt"/>
                          <a:ea typeface="+mn-ea"/>
                          <a:cs typeface="+mn-cs"/>
                        </a:rPr>
                        <a:t>BELIEVER’S CONSEQUENCES</a:t>
                      </a:r>
                      <a:endParaRPr lang="en-US" sz="2400" b="1" kern="1200" dirty="0">
                        <a:solidFill>
                          <a:srgbClr val="C00000"/>
                        </a:solidFill>
                        <a:latin typeface="+mn-lt"/>
                        <a:ea typeface="+mn-ea"/>
                        <a:cs typeface="+mn-cs"/>
                      </a:endParaRPr>
                    </a:p>
                  </a:txBody>
                  <a:tcPr anchor="ctr"/>
                </a:tc>
                <a:tc>
                  <a:txBody>
                    <a:bodyPr/>
                    <a:lstStyle/>
                    <a:p>
                      <a:pPr algn="ctr"/>
                      <a:r>
                        <a:rPr lang="en-US" sz="2400" b="1" kern="1200" dirty="0">
                          <a:solidFill>
                            <a:srgbClr val="C00000"/>
                          </a:solidFill>
                          <a:latin typeface="+mn-lt"/>
                          <a:ea typeface="+mn-ea"/>
                          <a:cs typeface="+mn-cs"/>
                        </a:rPr>
                        <a:t>PASSAGE(S)</a:t>
                      </a:r>
                    </a:p>
                  </a:txBody>
                  <a:tcPr anchor="ctr"/>
                </a:tc>
                <a:extLst>
                  <a:ext uri="{0D108BD9-81ED-4DB2-BD59-A6C34878D82A}">
                    <a16:rowId xmlns:a16="http://schemas.microsoft.com/office/drawing/2014/main" val="10001"/>
                  </a:ext>
                </a:extLst>
              </a:tr>
              <a:tr h="0">
                <a:tc>
                  <a:txBody>
                    <a:bodyPr/>
                    <a:lstStyle/>
                    <a:p>
                      <a:pPr marL="0" indent="0" algn="l">
                        <a:buFont typeface="Arial" panose="020B0604020202020204" pitchFamily="34" charset="0"/>
                        <a:buNone/>
                      </a:pPr>
                      <a:r>
                        <a:rPr lang="fr-FR" sz="2400" dirty="0"/>
                        <a:t>Conviction </a:t>
                      </a:r>
                      <a:endParaRPr lang="fr-FR" sz="2400" b="1" dirty="0">
                        <a:solidFill>
                          <a:schemeClr val="bg2"/>
                        </a:solidFill>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dirty="0"/>
                        <a:t>(2 Pet 2:7-8; Ps 32:1-5)</a:t>
                      </a:r>
                      <a:endParaRPr lang="fr-FR" sz="2400" b="1" dirty="0">
                        <a:solidFill>
                          <a:schemeClr val="bg2"/>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0">
                <a:tc>
                  <a:txBody>
                    <a:bodyPr/>
                    <a:lstStyle/>
                    <a:p>
                      <a:pPr marL="0" indent="0" algn="l">
                        <a:buFont typeface="Arial" panose="020B0604020202020204" pitchFamily="34" charset="0"/>
                        <a:buNone/>
                      </a:pPr>
                      <a:r>
                        <a:rPr lang="en-US" sz="2400" dirty="0"/>
                        <a:t>Divine discipline</a:t>
                      </a:r>
                      <a:endParaRPr lang="en-US" sz="2400" b="1" dirty="0">
                        <a:solidFill>
                          <a:schemeClr val="bg2"/>
                        </a:solidFill>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a:t>
                      </a:r>
                      <a:r>
                        <a:rPr lang="en-US" sz="2400" dirty="0" err="1"/>
                        <a:t>Heb</a:t>
                      </a:r>
                      <a:r>
                        <a:rPr lang="en-US" sz="2400" dirty="0"/>
                        <a:t> 12:5-11)</a:t>
                      </a:r>
                      <a:endParaRPr lang="fr-FR" sz="2400" b="1" dirty="0">
                        <a:solidFill>
                          <a:schemeClr val="bg2"/>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r h="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t>Premature death</a:t>
                      </a:r>
                      <a:endParaRPr lang="en-US" sz="2400" b="1" dirty="0">
                        <a:solidFill>
                          <a:schemeClr val="bg2"/>
                        </a:solidFill>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(Acts 5:1-11; 1 </a:t>
                      </a:r>
                      <a:r>
                        <a:rPr lang="en-US" sz="2400" dirty="0" err="1"/>
                        <a:t>Cor</a:t>
                      </a:r>
                      <a:r>
                        <a:rPr lang="en-US" sz="2400" dirty="0"/>
                        <a:t> 11:30; 1 John 5:16; Rev 2:22-23)</a:t>
                      </a:r>
                      <a:endParaRPr lang="en-US" sz="2400" b="1" dirty="0">
                        <a:solidFill>
                          <a:schemeClr val="bg2"/>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4"/>
                  </a:ext>
                </a:extLst>
              </a:tr>
              <a:tr h="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t>Loss of reward</a:t>
                      </a:r>
                      <a:endParaRPr lang="en-US" sz="2400" b="1" dirty="0">
                        <a:solidFill>
                          <a:schemeClr val="bg2"/>
                        </a:solidFill>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(1 </a:t>
                      </a:r>
                      <a:r>
                        <a:rPr lang="en-US" sz="2400" dirty="0" err="1"/>
                        <a:t>Cor</a:t>
                      </a:r>
                      <a:r>
                        <a:rPr lang="en-US" sz="2400" dirty="0"/>
                        <a:t> 3:15; 9:27; 2 John 8; Rev 3:11)</a:t>
                      </a:r>
                      <a:endParaRPr lang="en-US" sz="2400" b="1" dirty="0">
                        <a:solidFill>
                          <a:schemeClr val="bg2"/>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5"/>
                  </a:ext>
                </a:extLst>
              </a:tr>
              <a:tr h="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t>Loss of fellowship</a:t>
                      </a:r>
                      <a:endParaRPr lang="en-US" sz="2400" b="1" dirty="0">
                        <a:solidFill>
                          <a:schemeClr val="bg2"/>
                        </a:solidFill>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(1 John 1:9)</a:t>
                      </a:r>
                      <a:endParaRPr lang="en-US" sz="2400" b="1" dirty="0">
                        <a:solidFill>
                          <a:schemeClr val="bg2"/>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6"/>
                  </a:ext>
                </a:extLst>
              </a:tr>
              <a:tr h="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t>Excommunication</a:t>
                      </a:r>
                      <a:endParaRPr lang="en-US" sz="2400" b="1" dirty="0">
                        <a:solidFill>
                          <a:schemeClr val="bg2"/>
                        </a:solidFill>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(1 </a:t>
                      </a:r>
                      <a:r>
                        <a:rPr lang="en-US" sz="2400" dirty="0" err="1"/>
                        <a:t>Cor</a:t>
                      </a:r>
                      <a:r>
                        <a:rPr lang="en-US" sz="2400" dirty="0"/>
                        <a:t> 5:4-5; Matt 18:15-17)</a:t>
                      </a:r>
                      <a:endParaRPr lang="en-US" sz="2400" b="1" dirty="0">
                        <a:solidFill>
                          <a:schemeClr val="bg2"/>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7"/>
                  </a:ext>
                </a:extLst>
              </a:tr>
              <a:tr h="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t>Temporal consequences</a:t>
                      </a:r>
                      <a:endParaRPr lang="en-US" sz="2400" b="1" dirty="0">
                        <a:solidFill>
                          <a:schemeClr val="bg2"/>
                        </a:solidFill>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(Gal 6:7-8)</a:t>
                      </a:r>
                      <a:endParaRPr lang="en-US" sz="2400" b="1" dirty="0">
                        <a:solidFill>
                          <a:schemeClr val="bg2"/>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8"/>
                  </a:ext>
                </a:extLst>
              </a:tr>
              <a:tr h="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t>Unanswered prayer </a:t>
                      </a:r>
                      <a:endParaRPr lang="en-US" sz="2400" b="1" dirty="0">
                        <a:solidFill>
                          <a:schemeClr val="bg2"/>
                        </a:solidFill>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(Ps 66:18; 1 Pet 3:7)</a:t>
                      </a:r>
                      <a:endParaRPr lang="en-US" sz="2400" b="1" dirty="0">
                        <a:solidFill>
                          <a:schemeClr val="bg2"/>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9"/>
                  </a:ext>
                </a:extLst>
              </a:tr>
              <a:tr h="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t>Loss of testimony</a:t>
                      </a:r>
                      <a:endParaRPr lang="en-US" sz="2400" b="1" dirty="0">
                        <a:solidFill>
                          <a:schemeClr val="bg2"/>
                        </a:solidFill>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(Gen 19:14)</a:t>
                      </a:r>
                      <a:endParaRPr lang="en-US" sz="2400" b="1" dirty="0">
                        <a:solidFill>
                          <a:schemeClr val="bg2"/>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10"/>
                  </a:ext>
                </a:extLst>
              </a:tr>
              <a:tr h="0">
                <a:tc>
                  <a:txBody>
                    <a:bodyPr/>
                    <a:lstStyle/>
                    <a:p>
                      <a:pPr marL="0" indent="0" algn="l">
                        <a:buFont typeface="Arial" panose="020B0604020202020204" pitchFamily="34" charset="0"/>
                        <a:buNone/>
                      </a:pPr>
                      <a:r>
                        <a:rPr lang="en-US" sz="2400" dirty="0"/>
                        <a:t>Loss of leadership privileges</a:t>
                      </a:r>
                      <a:endParaRPr lang="en-US" sz="2400" b="1" kern="1200" dirty="0">
                        <a:solidFill>
                          <a:schemeClr val="bg2"/>
                        </a:solidFill>
                        <a:latin typeface="Arial" panose="020B0604020202020204" pitchFamily="34" charset="0"/>
                        <a:ea typeface="+mn-ea"/>
                        <a:cs typeface="Arial" panose="020B0604020202020204" pitchFamily="34" charset="0"/>
                      </a:endParaRPr>
                    </a:p>
                  </a:txBody>
                  <a:tcPr anchor="ctr"/>
                </a:tc>
                <a:tc>
                  <a:txBody>
                    <a:bodyPr/>
                    <a:lstStyle/>
                    <a:p>
                      <a:pPr algn="l"/>
                      <a:r>
                        <a:rPr lang="en-US" sz="2400" dirty="0"/>
                        <a:t>(1 Tim 3:1-13; 2 Sam. 12)</a:t>
                      </a:r>
                      <a:endParaRPr lang="en-US" sz="2400" b="1" dirty="0">
                        <a:solidFill>
                          <a:schemeClr val="bg2"/>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6650234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2895600" y="2857500"/>
            <a:ext cx="3352800" cy="1143000"/>
          </a:xfrm>
        </p:spPr>
        <p:txBody>
          <a:bodyPr vert="horz" wrap="square" lIns="92075" tIns="46039" rIns="92075" bIns="46039" numCol="1" anchor="ctr" anchorCtr="0" compatLnSpc="1">
            <a:prstTxWarp prst="textNoShape">
              <a:avLst/>
            </a:prstTxWarp>
          </a:bodyPr>
          <a:lstStyle/>
          <a:p>
            <a:pPr>
              <a:defRPr/>
            </a:pPr>
            <a:r>
              <a:rPr lang="en-US" altLang="en-US" b="1" dirty="0">
                <a:solidFill>
                  <a:srgbClr val="00FFFF"/>
                </a:solidFill>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2312585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FFFF"/>
                </a:solidFill>
                <a:latin typeface="+mn-lt"/>
              </a:rPr>
              <a:t>Eternal Security Outline</a:t>
            </a:r>
          </a:p>
        </p:txBody>
      </p:sp>
      <p:sp>
        <p:nvSpPr>
          <p:cNvPr id="3" name="Content Placeholder 2"/>
          <p:cNvSpPr>
            <a:spLocks noGrp="1"/>
          </p:cNvSpPr>
          <p:nvPr>
            <p:ph idx="1"/>
          </p:nvPr>
        </p:nvSpPr>
        <p:spPr>
          <a:xfrm>
            <a:off x="1333521" y="1600205"/>
            <a:ext cx="6476958" cy="1648322"/>
          </a:xfrm>
        </p:spPr>
        <p:txBody>
          <a:bodyPr/>
          <a:lstStyle/>
          <a:p>
            <a:pPr marL="457200" indent="-457200">
              <a:spcBef>
                <a:spcPts val="0"/>
              </a:spcBef>
              <a:spcAft>
                <a:spcPts val="2400"/>
              </a:spcAft>
              <a:buClr>
                <a:srgbClr val="66FFFF"/>
              </a:buClr>
              <a:buFont typeface="+mj-lt"/>
              <a:buAutoNum type="arabicPeriod"/>
            </a:pPr>
            <a:r>
              <a:rPr lang="en-US" sz="3600" dirty="0">
                <a:solidFill>
                  <a:schemeClr val="bg1"/>
                </a:solidFill>
              </a:rPr>
              <a:t>Eternal security arguments</a:t>
            </a:r>
          </a:p>
          <a:p>
            <a:pPr marL="457200" indent="-457200">
              <a:spcBef>
                <a:spcPts val="0"/>
              </a:spcBef>
              <a:spcAft>
                <a:spcPts val="2400"/>
              </a:spcAft>
              <a:buClr>
                <a:srgbClr val="66FFFF"/>
              </a:buClr>
              <a:buFont typeface="+mj-lt"/>
              <a:buAutoNum type="arabicPeriod"/>
            </a:pPr>
            <a:r>
              <a:rPr lang="en-US" sz="3600" dirty="0">
                <a:solidFill>
                  <a:schemeClr val="bg1"/>
                </a:solidFill>
              </a:rPr>
              <a:t>Response  to problem passages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4931" name="Content Placeholder 2"/>
          <p:cNvSpPr>
            <a:spLocks noGrp="1"/>
          </p:cNvSpPr>
          <p:nvPr>
            <p:ph idx="1"/>
          </p:nvPr>
        </p:nvSpPr>
        <p:spPr>
          <a:xfrm>
            <a:off x="252663" y="1143000"/>
            <a:ext cx="8674769" cy="5474368"/>
          </a:xfrm>
        </p:spPr>
        <p:txBody>
          <a:bodyPr/>
          <a:lstStyle/>
          <a:p>
            <a:pPr marL="457200" indent="-457200">
              <a:spcBef>
                <a:spcPts val="0"/>
              </a:spcBef>
              <a:spcAft>
                <a:spcPts val="1200"/>
              </a:spcAft>
              <a:buClr>
                <a:srgbClr val="66FFFF"/>
              </a:buClr>
              <a:buFont typeface="+mj-lt"/>
              <a:buAutoNum type="arabicPeriod"/>
              <a:defRPr/>
            </a:pPr>
            <a:r>
              <a:rPr lang="en-US" altLang="en-US" sz="2800" dirty="0">
                <a:solidFill>
                  <a:schemeClr val="bg1"/>
                </a:solidFill>
              </a:rPr>
              <a:t>Because self-righteousness did not save us it is not a basis upon which salvation can be lost</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Salvation is not given or maintained by works</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If a believer can lose eternal life, then how can this life be eternal (John 3:16)?</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Bible’s promises guarantee security (John 10:28)</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assurance of salvation is possible (1 John 5:14)</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believer is predestined for glory (Rom 8:29-30)</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Spirit’s seal cannot be broken (Eph 4:30)</a:t>
            </a:r>
          </a:p>
        </p:txBody>
      </p:sp>
    </p:spTree>
    <p:extLst>
      <p:ext uri="{BB962C8B-B14F-4D97-AF65-F5344CB8AC3E}">
        <p14:creationId xmlns:p14="http://schemas.microsoft.com/office/powerpoint/2010/main" val="3499312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5955" name="Content Placeholder 2"/>
          <p:cNvSpPr>
            <a:spLocks noGrp="1"/>
          </p:cNvSpPr>
          <p:nvPr>
            <p:ph idx="1"/>
          </p:nvPr>
        </p:nvSpPr>
        <p:spPr>
          <a:xfrm>
            <a:off x="240632" y="1143000"/>
            <a:ext cx="8662736" cy="5334000"/>
          </a:xfrm>
        </p:spPr>
        <p:txBody>
          <a:bodyPr/>
          <a:lstStyle/>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God keeps us from falling (1 Pet 1:4-5)</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role as intercessor and advocate (John 17:11-12, 20)</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death perfectly dealt with all sins (Titus 2:14)</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A believer cannot be removed from Christ’s body (1 Cor. 12:13)</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The Bible does not specify which sins remove salvation</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Believers with unfruitful lives still have salvation although lose rewards at the Bema Seat (1 </a:t>
            </a:r>
            <a:r>
              <a:rPr lang="en-US" altLang="en-US" sz="2800" dirty="0" err="1">
                <a:solidFill>
                  <a:schemeClr val="bg1"/>
                </a:solidFill>
              </a:rPr>
              <a:t>Cor</a:t>
            </a:r>
            <a:r>
              <a:rPr lang="en-US" altLang="en-US" sz="2800" dirty="0">
                <a:solidFill>
                  <a:schemeClr val="bg1"/>
                </a:solidFill>
              </a:rPr>
              <a:t> 3:15)</a:t>
            </a:r>
          </a:p>
        </p:txBody>
      </p:sp>
    </p:spTree>
    <p:extLst>
      <p:ext uri="{BB962C8B-B14F-4D97-AF65-F5344CB8AC3E}">
        <p14:creationId xmlns:p14="http://schemas.microsoft.com/office/powerpoint/2010/main" val="282949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FFFF"/>
                </a:solidFill>
                <a:latin typeface="+mn-lt"/>
              </a:rPr>
              <a:t>Eternal Security Outline</a:t>
            </a:r>
          </a:p>
        </p:txBody>
      </p:sp>
      <p:sp>
        <p:nvSpPr>
          <p:cNvPr id="3" name="Content Placeholder 2"/>
          <p:cNvSpPr>
            <a:spLocks noGrp="1"/>
          </p:cNvSpPr>
          <p:nvPr>
            <p:ph idx="1"/>
          </p:nvPr>
        </p:nvSpPr>
        <p:spPr>
          <a:xfrm>
            <a:off x="1333521" y="1600205"/>
            <a:ext cx="6476958" cy="1648322"/>
          </a:xfrm>
        </p:spPr>
        <p:txBody>
          <a:bodyPr/>
          <a:lstStyle/>
          <a:p>
            <a:pPr marL="457200" indent="-457200">
              <a:spcBef>
                <a:spcPts val="0"/>
              </a:spcBef>
              <a:spcAft>
                <a:spcPts val="2400"/>
              </a:spcAft>
              <a:buClr>
                <a:srgbClr val="66FFFF"/>
              </a:buClr>
              <a:buFont typeface="+mj-lt"/>
              <a:buAutoNum type="arabicPeriod"/>
            </a:pPr>
            <a:r>
              <a:rPr lang="en-US" sz="3600" b="1" u="sng" dirty="0">
                <a:solidFill>
                  <a:srgbClr val="FFFFCC"/>
                </a:solidFill>
              </a:rPr>
              <a:t>Eternal security arguments</a:t>
            </a:r>
          </a:p>
          <a:p>
            <a:pPr marL="457200" indent="-457200">
              <a:spcBef>
                <a:spcPts val="0"/>
              </a:spcBef>
              <a:spcAft>
                <a:spcPts val="2400"/>
              </a:spcAft>
              <a:buClr>
                <a:srgbClr val="66FFFF"/>
              </a:buClr>
              <a:buFont typeface="+mj-lt"/>
              <a:buAutoNum type="arabicPeriod"/>
            </a:pPr>
            <a:r>
              <a:rPr lang="en-US" sz="3600" dirty="0">
                <a:solidFill>
                  <a:schemeClr val="bg1"/>
                </a:solidFill>
              </a:rPr>
              <a:t>Response  to problem passages</a:t>
            </a:r>
          </a:p>
        </p:txBody>
      </p:sp>
    </p:spTree>
    <p:extLst>
      <p:ext uri="{BB962C8B-B14F-4D97-AF65-F5344CB8AC3E}">
        <p14:creationId xmlns:p14="http://schemas.microsoft.com/office/powerpoint/2010/main" val="360425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4931" name="Content Placeholder 2"/>
          <p:cNvSpPr>
            <a:spLocks noGrp="1"/>
          </p:cNvSpPr>
          <p:nvPr>
            <p:ph idx="1"/>
          </p:nvPr>
        </p:nvSpPr>
        <p:spPr>
          <a:xfrm>
            <a:off x="252663" y="1143000"/>
            <a:ext cx="8674769" cy="5474368"/>
          </a:xfrm>
        </p:spPr>
        <p:txBody>
          <a:bodyPr/>
          <a:lstStyle/>
          <a:p>
            <a:pPr marL="457200" indent="-457200">
              <a:spcBef>
                <a:spcPts val="0"/>
              </a:spcBef>
              <a:spcAft>
                <a:spcPts val="1200"/>
              </a:spcAft>
              <a:buClr>
                <a:srgbClr val="66FFFF"/>
              </a:buClr>
              <a:buFont typeface="+mj-lt"/>
              <a:buAutoNum type="arabicPeriod"/>
              <a:defRPr/>
            </a:pPr>
            <a:r>
              <a:rPr lang="en-US" altLang="en-US" sz="2800" dirty="0">
                <a:solidFill>
                  <a:schemeClr val="bg1"/>
                </a:solidFill>
              </a:rPr>
              <a:t>Because self-righteousness did not save us it is not a basis upon which salvation can be lost</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Salvation is not given or maintained by works</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If a believer can lose eternal life, then how can this life be eternal (John 3:16)?</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Bible’s promises guarantee security (John 10:28)</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assurance of salvation is possible (1 John 5:14)</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believer is predestined for glory (Rom 8:29-30)</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Spirit’s seal cannot be broken (Eph 4:30)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5955" name="Content Placeholder 2"/>
          <p:cNvSpPr>
            <a:spLocks noGrp="1"/>
          </p:cNvSpPr>
          <p:nvPr>
            <p:ph idx="1"/>
          </p:nvPr>
        </p:nvSpPr>
        <p:spPr>
          <a:xfrm>
            <a:off x="240632" y="1143000"/>
            <a:ext cx="8662736" cy="5334000"/>
          </a:xfrm>
        </p:spPr>
        <p:txBody>
          <a:bodyPr/>
          <a:lstStyle/>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God keeps us from falling (1 Pet 1:4-5)</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role as intercessor and advocate (John 17:11-12, 20)</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death perfectly dealt with all sins (Titus 2:14)</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A believer cannot be removed from Christ’s body (1 Cor. 12:13)</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The Bible does not specify which sins remove salvation</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Believers with unfruitful lives still have salvation although lose rewards at the Bema Seat (1 </a:t>
            </a:r>
            <a:r>
              <a:rPr lang="en-US" altLang="en-US" sz="2800" dirty="0" err="1">
                <a:solidFill>
                  <a:schemeClr val="bg1"/>
                </a:solidFill>
              </a:rPr>
              <a:t>Cor</a:t>
            </a:r>
            <a:r>
              <a:rPr lang="en-US" altLang="en-US" sz="2800" dirty="0">
                <a:solidFill>
                  <a:schemeClr val="bg1"/>
                </a:solidFill>
              </a:rPr>
              <a:t> 3:15)</a:t>
            </a: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2277</TotalTime>
  <Words>3653</Words>
  <Application>Microsoft Office PowerPoint</Application>
  <PresentationFormat>On-screen Show (4:3)</PresentationFormat>
  <Paragraphs>437</Paragraphs>
  <Slides>61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61</vt:i4>
      </vt:variant>
    </vt:vector>
  </HeadingPairs>
  <TitlesOfParts>
    <vt:vector size="65" baseType="lpstr">
      <vt:lpstr>Arial</vt:lpstr>
      <vt:lpstr>Calibri</vt:lpstr>
      <vt:lpstr>Wingdings</vt:lpstr>
      <vt:lpstr>1_Office Theme</vt:lpstr>
      <vt:lpstr>Soteriology Session 22  </vt:lpstr>
      <vt:lpstr>Soteriology Overview</vt:lpstr>
      <vt:lpstr>Soteriology Overview</vt:lpstr>
      <vt:lpstr>Introduction</vt:lpstr>
      <vt:lpstr>Definition of Eternal Security</vt:lpstr>
      <vt:lpstr>Eternal Security Outline</vt:lpstr>
      <vt:lpstr>Eternal Security Outline</vt:lpstr>
      <vt:lpstr>Evidence for Eternal Security</vt:lpstr>
      <vt:lpstr>Evidence for Eternal Security</vt:lpstr>
      <vt:lpstr>Evidence for Eternal Security</vt:lpstr>
      <vt:lpstr>Evidence for Eternal Security</vt:lpstr>
      <vt:lpstr>Evidence for Eternal Security</vt:lpstr>
      <vt:lpstr>If a believer can lose eternal life, then how can this life be eternal (John 3:16)?</vt:lpstr>
      <vt:lpstr>PowerPoint Presentation</vt:lpstr>
      <vt:lpstr>PowerPoint Presentation</vt:lpstr>
      <vt:lpstr>Evidence for Eternal Security</vt:lpstr>
      <vt:lpstr>The Bible’s Promises Guarantee Security  (John 10:28)</vt:lpstr>
      <vt:lpstr>Evidence for Eternal Security</vt:lpstr>
      <vt:lpstr> The Assurance Of Salvation Is Possible  (1 John 5:14) </vt:lpstr>
      <vt:lpstr>PowerPoint Presentation</vt:lpstr>
      <vt:lpstr>Lewis Sperry Chafer, Salvation: A Clear Doctrinal Analysis  (Grand Rapids: Zondervan, 1977), 60. Italics added</vt:lpstr>
      <vt:lpstr>Evidence for Eternal Security</vt:lpstr>
      <vt:lpstr>PowerPoint Presentation</vt:lpstr>
      <vt:lpstr>Evidence for Eternal Security</vt:lpstr>
      <vt:lpstr>PowerPoint Presentation</vt:lpstr>
      <vt:lpstr>Evidence for Eternal Security</vt:lpstr>
      <vt:lpstr>PowerPoint Presentation</vt:lpstr>
      <vt:lpstr>Evidence for Eternal Security</vt:lpstr>
      <vt:lpstr>Christ Our Intercessor and Advocate</vt:lpstr>
      <vt:lpstr>Christ Our Intercessor and Advocate</vt:lpstr>
      <vt:lpstr>Evidence for Eternal Security</vt:lpstr>
      <vt:lpstr>Christ’s Death Perfectly Dealt With All Sins</vt:lpstr>
      <vt:lpstr>Finality of the Atonement</vt:lpstr>
      <vt:lpstr>Finality of the Atonement</vt:lpstr>
      <vt:lpstr>PowerPoint Presentation</vt:lpstr>
      <vt:lpstr>Finality of the Atonement</vt:lpstr>
      <vt:lpstr>Finality of the Atonement</vt:lpstr>
      <vt:lpstr>Evidence for Eternal Security</vt:lpstr>
      <vt:lpstr>Undoing of Birth-Positional Truths</vt:lpstr>
      <vt:lpstr>Undoing of Birth-Positional Truths</vt:lpstr>
      <vt:lpstr>Undoing of Birth-Positional Truths</vt:lpstr>
      <vt:lpstr>Undoing of Birth-Positional Truths</vt:lpstr>
      <vt:lpstr>PowerPoint Presentation</vt:lpstr>
      <vt:lpstr>Undoing of Birth-Positional Truths</vt:lpstr>
      <vt:lpstr>PowerPoint Presentation</vt:lpstr>
      <vt:lpstr>Evidence for Eternal Security</vt:lpstr>
      <vt:lpstr>PowerPoint Presentation</vt:lpstr>
      <vt:lpstr>PowerPoint Presentation</vt:lpstr>
      <vt:lpstr>Evidence for Eternal Security</vt:lpstr>
      <vt:lpstr>PowerPoint Presentation</vt:lpstr>
      <vt:lpstr>4 Kinds of People from 1 Corinthians 3:1-3</vt:lpstr>
      <vt:lpstr>4 Kinds of People from 1 Corinthians 3:1-4</vt:lpstr>
      <vt:lpstr>Seven Truths About Carnality (1 Cor. 3:1-4)</vt:lpstr>
      <vt:lpstr>Seven Truths About Carnality (1 Cor. 3:1-4)</vt:lpstr>
      <vt:lpstr>PowerPoint Presentation</vt:lpstr>
      <vt:lpstr>PowerPoint Presentation</vt:lpstr>
      <vt:lpstr>PowerPoint Presentation</vt:lpstr>
      <vt:lpstr>PowerPoint Presentation</vt:lpstr>
      <vt:lpstr>CONCLUSION</vt:lpstr>
      <vt:lpstr>Evidence for Eternal Security</vt:lpstr>
      <vt:lpstr>Evidence for Eternal Security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Soteriology Session 7</dc:title>
  <dc:creator>Jim McGowan</dc:creator>
  <cp:lastModifiedBy>Dr. Jim McGowan</cp:lastModifiedBy>
  <cp:revision>201</cp:revision>
  <cp:lastPrinted>2016-05-04T00:54:07Z</cp:lastPrinted>
  <dcterms:created xsi:type="dcterms:W3CDTF">2016-02-18T16:07:28Z</dcterms:created>
  <dcterms:modified xsi:type="dcterms:W3CDTF">2016-07-06T18:03:50Z</dcterms:modified>
</cp:coreProperties>
</file>