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500" r:id="rId2"/>
    <p:sldId id="357" r:id="rId3"/>
    <p:sldId id="502" r:id="rId4"/>
    <p:sldId id="682" r:id="rId5"/>
    <p:sldId id="686" r:id="rId6"/>
    <p:sldId id="684" r:id="rId7"/>
    <p:sldId id="705" r:id="rId8"/>
    <p:sldId id="645" r:id="rId9"/>
    <p:sldId id="646" r:id="rId10"/>
    <p:sldId id="706" r:id="rId11"/>
    <p:sldId id="707" r:id="rId12"/>
    <p:sldId id="708" r:id="rId13"/>
    <p:sldId id="778" r:id="rId14"/>
    <p:sldId id="681" r:id="rId15"/>
    <p:sldId id="725" r:id="rId16"/>
    <p:sldId id="709" r:id="rId17"/>
    <p:sldId id="779" r:id="rId18"/>
    <p:sldId id="710" r:id="rId19"/>
    <p:sldId id="781" r:id="rId20"/>
    <p:sldId id="782" r:id="rId21"/>
    <p:sldId id="712" r:id="rId22"/>
    <p:sldId id="713" r:id="rId23"/>
    <p:sldId id="714" r:id="rId24"/>
    <p:sldId id="749" r:id="rId25"/>
    <p:sldId id="715" r:id="rId26"/>
    <p:sldId id="750" r:id="rId27"/>
    <p:sldId id="716" r:id="rId28"/>
    <p:sldId id="751" r:id="rId29"/>
    <p:sldId id="754" r:id="rId30"/>
    <p:sldId id="717" r:id="rId31"/>
    <p:sldId id="755" r:id="rId32"/>
    <p:sldId id="756" r:id="rId33"/>
    <p:sldId id="758" r:id="rId34"/>
    <p:sldId id="757" r:id="rId35"/>
    <p:sldId id="759" r:id="rId36"/>
    <p:sldId id="760" r:id="rId37"/>
    <p:sldId id="718" r:id="rId38"/>
    <p:sldId id="761" r:id="rId39"/>
    <p:sldId id="783" r:id="rId40"/>
    <p:sldId id="784" r:id="rId41"/>
    <p:sldId id="785" r:id="rId42"/>
    <p:sldId id="767" r:id="rId43"/>
    <p:sldId id="786" r:id="rId44"/>
    <p:sldId id="762" r:id="rId45"/>
    <p:sldId id="719" r:id="rId46"/>
    <p:sldId id="769" r:id="rId47"/>
    <p:sldId id="768" r:id="rId48"/>
    <p:sldId id="720" r:id="rId49"/>
    <p:sldId id="770" r:id="rId50"/>
    <p:sldId id="771" r:id="rId51"/>
    <p:sldId id="772" r:id="rId52"/>
    <p:sldId id="776" r:id="rId53"/>
    <p:sldId id="788" r:id="rId54"/>
    <p:sldId id="787" r:id="rId55"/>
    <p:sldId id="773" r:id="rId56"/>
    <p:sldId id="774" r:id="rId57"/>
    <p:sldId id="789" r:id="rId58"/>
    <p:sldId id="661" r:id="rId59"/>
    <p:sldId id="722" r:id="rId60"/>
    <p:sldId id="723" r:id="rId6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99FF"/>
    <a:srgbClr val="66FFFF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309" autoAdjust="0"/>
  </p:normalViewPr>
  <p:slideViewPr>
    <p:cSldViewPr snapToGrid="0">
      <p:cViewPr varScale="1">
        <p:scale>
          <a:sx n="71" d="100"/>
          <a:sy n="71" d="100"/>
        </p:scale>
        <p:origin x="-114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78D141F-99F3-4835-A0AF-B05F77794DD5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4AC4ED8-28FA-4E09-BFBE-27FC893FBB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8265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90A1E49-7911-446F-8B3D-BE0176067052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85F063A-EE40-4242-B79D-A02668FB9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3264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76" indent="-30776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1042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23458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15876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08293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709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93126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5543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529">
              <a:defRPr/>
            </a:pPr>
            <a:fld id="{6EFDF370-5B17-48A8-9185-C4FE029F2F51}" type="slidenum">
              <a:rPr lang="en-US" altLang="en-US" sz="1900" kern="0">
                <a:latin typeface="Calibri" panose="020F0502020204030204" pitchFamily="34" charset="0"/>
              </a:rPr>
              <a:pPr defTabSz="966529">
                <a:defRPr/>
              </a:pPr>
              <a:t>1</a:t>
            </a:fld>
            <a:endParaRPr lang="en-US" altLang="en-US" sz="1900" kern="0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 dirty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 dirty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xmlns="" val="187274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5424-D4B9-4AFD-9B49-AB165923F980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69164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6FB9-118F-4E3B-9F48-D45338C591BB}" type="slidenum">
              <a:rPr lang="en-US" altLang="en-US" smtClean="0">
                <a:cs typeface="Arial" charset="0"/>
              </a:rPr>
              <a:pPr/>
              <a:t>60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19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6FB9-118F-4E3B-9F48-D45338C591BB}" type="slidenum">
              <a:rPr lang="en-US" altLang="en-US" smtClean="0">
                <a:cs typeface="Arial" charset="0"/>
              </a:rPr>
              <a:pPr/>
              <a:t>9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6FB9-118F-4E3B-9F48-D45338C591BB}" type="slidenum">
              <a:rPr lang="en-US" altLang="en-US" smtClean="0">
                <a:cs typeface="Arial" charset="0"/>
              </a:rPr>
              <a:pPr/>
              <a:t>25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30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6FB9-118F-4E3B-9F48-D45338C591BB}" type="slidenum">
              <a:rPr lang="en-US" altLang="en-US" smtClean="0">
                <a:cs typeface="Arial" charset="0"/>
              </a:rPr>
              <a:pPr/>
              <a:t>27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45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6FB9-118F-4E3B-9F48-D45338C591BB}" type="slidenum">
              <a:rPr lang="en-US" altLang="en-US" smtClean="0">
                <a:cs typeface="Arial" charset="0"/>
              </a:rPr>
              <a:pPr/>
              <a:t>30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34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6FB9-118F-4E3B-9F48-D45338C591BB}" type="slidenum">
              <a:rPr lang="en-US" altLang="en-US" smtClean="0">
                <a:cs typeface="Arial" charset="0"/>
              </a:rPr>
              <a:pPr/>
              <a:t>37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271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6FB9-118F-4E3B-9F48-D45338C591BB}" type="slidenum">
              <a:rPr lang="en-US" altLang="en-US" smtClean="0">
                <a:cs typeface="Arial" charset="0"/>
              </a:rPr>
              <a:pPr/>
              <a:t>45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79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6FB9-118F-4E3B-9F48-D45338C591BB}" type="slidenum">
              <a:rPr lang="en-US" altLang="en-US" smtClean="0">
                <a:cs typeface="Arial" charset="0"/>
              </a:rPr>
              <a:pPr/>
              <a:t>48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921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 Steadman – “1</a:t>
            </a:r>
            <a:r>
              <a:rPr lang="en-US" baseline="30000" dirty="0"/>
              <a:t>st</a:t>
            </a:r>
            <a:r>
              <a:rPr lang="en-US" dirty="0"/>
              <a:t> Californians”</a:t>
            </a:r>
          </a:p>
          <a:p>
            <a:endParaRPr lang="en-US" dirty="0"/>
          </a:p>
          <a:p>
            <a:r>
              <a:rPr lang="en-US" dirty="0"/>
              <a:t>Unbelievers vs Categories of Believers</a:t>
            </a:r>
          </a:p>
          <a:p>
            <a:endParaRPr lang="en-US" dirty="0"/>
          </a:p>
          <a:p>
            <a:r>
              <a:rPr lang="en-US" dirty="0"/>
              <a:t>Unbelievers</a:t>
            </a:r>
            <a:r>
              <a:rPr lang="en-US" baseline="0" dirty="0"/>
              <a:t> – </a:t>
            </a:r>
            <a:r>
              <a:rPr lang="el-GR" sz="1300" b="1" dirty="0"/>
              <a:t>ψυχικός </a:t>
            </a:r>
            <a:r>
              <a:rPr lang="en-US" sz="1300" b="1" dirty="0" err="1"/>
              <a:t>psuchikós</a:t>
            </a:r>
            <a:r>
              <a:rPr lang="en-US" baseline="0" dirty="0"/>
              <a:t>; </a:t>
            </a:r>
            <a:r>
              <a:rPr lang="en-US" sz="1300" dirty="0"/>
              <a:t>Natural, pertaining to the natural as distinguished from the spiritual</a:t>
            </a:r>
            <a:endParaRPr lang="en-US" baseline="0" dirty="0"/>
          </a:p>
          <a:p>
            <a:r>
              <a:rPr lang="en-US" baseline="0" dirty="0"/>
              <a:t>Spiritual Believers – </a:t>
            </a:r>
            <a:r>
              <a:rPr lang="el-GR" b="1" baseline="0" dirty="0"/>
              <a:t>πνευματικός </a:t>
            </a:r>
            <a:r>
              <a:rPr lang="en-US" b="1" baseline="0" dirty="0" err="1"/>
              <a:t>pneumatikós</a:t>
            </a:r>
            <a:r>
              <a:rPr lang="en-US" baseline="0" dirty="0"/>
              <a:t>; of persons who are spiritual, enlightened by the Holy Spirit </a:t>
            </a:r>
          </a:p>
          <a:p>
            <a:r>
              <a:rPr lang="en-US" baseline="0" dirty="0"/>
              <a:t>Infant Believers – </a:t>
            </a:r>
            <a:r>
              <a:rPr lang="el-GR" sz="1300" b="1" dirty="0"/>
              <a:t>σάρκινος</a:t>
            </a:r>
            <a:r>
              <a:rPr lang="en-US" sz="1300" b="1" dirty="0"/>
              <a:t> </a:t>
            </a:r>
            <a:r>
              <a:rPr lang="en-US" sz="1300" b="1" i="1" dirty="0" err="1"/>
              <a:t>sárkinos</a:t>
            </a:r>
            <a:r>
              <a:rPr lang="en-US" sz="1300" b="1" i="1" dirty="0"/>
              <a:t>; </a:t>
            </a:r>
            <a:r>
              <a:rPr lang="en-US" sz="1300" i="1" dirty="0"/>
              <a:t>with propensities of the flesh unto sin; </a:t>
            </a:r>
            <a:r>
              <a:rPr lang="el-GR" sz="1300" b="1" i="1" dirty="0"/>
              <a:t>νήπιος </a:t>
            </a:r>
            <a:r>
              <a:rPr lang="en-US" sz="1300" b="1" i="1" dirty="0" err="1"/>
              <a:t>nḗpios</a:t>
            </a:r>
            <a:r>
              <a:rPr lang="en-US" sz="1300" b="1" i="1" dirty="0"/>
              <a:t>; </a:t>
            </a:r>
            <a:r>
              <a:rPr lang="en-US" sz="1300" dirty="0"/>
              <a:t>an infant, child, baby without any definite limitation of age. (This relates to immaturity and lack of instruction)</a:t>
            </a:r>
            <a:endParaRPr lang="en-US" sz="1300" b="1" i="1" dirty="0"/>
          </a:p>
          <a:p>
            <a:r>
              <a:rPr lang="en-US" dirty="0"/>
              <a:t>Carnal Believers</a:t>
            </a:r>
            <a:r>
              <a:rPr lang="en-US" baseline="0" dirty="0"/>
              <a:t> – </a:t>
            </a:r>
            <a:r>
              <a:rPr lang="el-GR" sz="1300" b="1" dirty="0"/>
              <a:t>σαρκικός</a:t>
            </a:r>
            <a:r>
              <a:rPr lang="en-US" sz="1300" b="1" dirty="0"/>
              <a:t> </a:t>
            </a:r>
            <a:r>
              <a:rPr lang="en-US" sz="1300" b="1" i="1" dirty="0" err="1"/>
              <a:t>sarkikós</a:t>
            </a:r>
            <a:r>
              <a:rPr lang="en-US" sz="1300" b="1" i="1" dirty="0"/>
              <a:t>; </a:t>
            </a:r>
            <a:r>
              <a:rPr lang="en-US" sz="1300" i="1" dirty="0"/>
              <a:t>tendency to satisfy the flesh, implying sinfulness, sinful propensity, carnal</a:t>
            </a:r>
            <a:r>
              <a:rPr lang="en-US" sz="1300" dirty="0"/>
              <a:t> (This relates to disobedience and open rebellion)</a:t>
            </a:r>
          </a:p>
          <a:p>
            <a:endParaRPr lang="en-US" sz="13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5424-D4B9-4AFD-9B49-AB165923F980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0484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431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715B-B684-43CC-8C64-B61C94215F5D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E0B8-9F60-4048-B105-8887EF316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417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003A-0C19-4603-8D13-5739629E01B2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2F54-E34F-4A08-BE02-4C5F51A6F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786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5AEC43-4A35-43B3-96C8-CC68ED577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8560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081A-6350-412E-995A-C22BE8B4AB16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0298-CB8E-4A11-A6BA-6658D4C9F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990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33DF-0EE4-40FE-B09B-D3484C6EB3DF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56F5-5E93-47D1-B1A3-E678194BC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005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B46E-A7AB-40D3-9EBB-A3D4156AF76B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D037-37CF-4746-B046-7744609F0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716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4874-5C76-43C3-9F0F-3C2B8A2FD737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140A-CB23-4DF5-B380-574465E0B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2732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054F-30EF-414B-979C-F3D27C571A78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1A56-6BA5-4EF4-AE6E-4B7E73315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44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48B8-B8BC-4BF8-8DB0-8C6A4906B474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A3F3-2789-4DBF-92CA-32AF01B2D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1313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97EE-B804-4546-B123-D092BDC4C92E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E788-3C1E-4322-8553-F3B4C7086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9075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9B1B-6534-4491-A593-28246C6B9D95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E630-9A72-452C-8AF9-38F0545DC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4293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5B563-3F22-4731-AC79-DA6FA3F3BE5C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3F1083-A0A1-40DA-BE8C-0E73FAD27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610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124200" y="685800"/>
            <a:ext cx="2895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</a:t>
            </a:r>
            <a:b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23  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Dr. Andy Woods</a:t>
            </a:r>
          </a:p>
          <a:p>
            <a:pPr eaLnBrk="1" hangingPunct="1"/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Senior Pastor – Sugar Land Bible Church</a:t>
            </a: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Professor of Bible &amp; Theology – College of Biblical Studies 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16366" y="2362200"/>
            <a:ext cx="1311275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77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52663" y="1143000"/>
            <a:ext cx="8674769" cy="54743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Because self-righteousness did not save us it is not a basis upon which salvation can be lost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Salvation is not given or maintained by works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If a believer can lose eternal life, then how can this life be eternal (John 3:16)?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Bible’s promises guarantee security (John 10:28)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assurance of salvation (1 John 5:14)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believer is predestined for glory (Rom 8:29-30)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Spirit’s seal cannot be broken (Eph 4:30)</a:t>
            </a:r>
          </a:p>
        </p:txBody>
      </p:sp>
    </p:spTree>
    <p:extLst>
      <p:ext uri="{BB962C8B-B14F-4D97-AF65-F5344CB8AC3E}">
        <p14:creationId xmlns:p14="http://schemas.microsoft.com/office/powerpoint/2010/main" xmlns="" val="3265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52663" y="1143000"/>
            <a:ext cx="8674769" cy="54743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Because self-righteousness did not save us it is not a basis upon which salvation can be lost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Salvation is not given or maintained by works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If a believer can lose eternal life, then how can this life be eternal (John 3:16)?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Bible’s promises guarantee security (John 10:28)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assurance of salvation (1 John 5:14)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believer is predestined for glory (Rom 8:29-30)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Spirit’s seal cannot be broken (Eph 4:30)</a:t>
            </a:r>
          </a:p>
        </p:txBody>
      </p:sp>
    </p:spTree>
    <p:extLst>
      <p:ext uri="{BB962C8B-B14F-4D97-AF65-F5344CB8AC3E}">
        <p14:creationId xmlns:p14="http://schemas.microsoft.com/office/powerpoint/2010/main" xmlns="" val="5695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52663" y="1143000"/>
            <a:ext cx="8674769" cy="54743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Because self-righteousness did not save us it is not a basis upon which salvation can be lost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Salvation is not given or maintained by works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If a believer can lose eternal life, then how can this life be eternal (John 3:16)?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Bible’s promises guarantee security (John 10:28)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assurance of salvation (1 John 5:14)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believer is predestined for glory (Rom 8:29-30)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Spirit’s seal cannot be broken (Eph 4:30)</a:t>
            </a:r>
          </a:p>
        </p:txBody>
      </p:sp>
    </p:spTree>
    <p:extLst>
      <p:ext uri="{BB962C8B-B14F-4D97-AF65-F5344CB8AC3E}">
        <p14:creationId xmlns:p14="http://schemas.microsoft.com/office/powerpoint/2010/main" xmlns="" val="30322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357"/>
            <a:ext cx="8229600" cy="1233651"/>
          </a:xfrm>
        </p:spPr>
        <p:txBody>
          <a:bodyPr/>
          <a:lstStyle/>
          <a:p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 a believer can lose eternal life, then how can this life be eternal (John 3:16)?</a:t>
            </a:r>
            <a:endParaRPr 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75" y="1734675"/>
            <a:ext cx="4101352" cy="4525963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John 3:16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John 5:24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1 John 5:13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“Eternal” (</a:t>
            </a:r>
            <a:r>
              <a:rPr lang="en-US" dirty="0" err="1">
                <a:solidFill>
                  <a:schemeClr val="bg1"/>
                </a:solidFill>
              </a:rPr>
              <a:t>aiōnios</a:t>
            </a:r>
            <a:r>
              <a:rPr lang="en-US" dirty="0">
                <a:solidFill>
                  <a:schemeClr val="bg1"/>
                </a:solidFill>
              </a:rPr>
              <a:t>) is the same word used to describe God</a:t>
            </a:r>
          </a:p>
        </p:txBody>
      </p:sp>
      <p:pic>
        <p:nvPicPr>
          <p:cNvPr id="1026" name="Picture 2" descr="https://jesusthealmighty.files.wordpress.com/2014/06/free-discipleship-eternal-li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11016" y="1835270"/>
            <a:ext cx="4134119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25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824" y="1407694"/>
            <a:ext cx="8864352" cy="5322575"/>
          </a:xfrm>
          <a:prstGeom prst="rect">
            <a:avLst/>
          </a:prstGeom>
        </p:spPr>
      </p:pic>
      <p:pic>
        <p:nvPicPr>
          <p:cNvPr id="104451" name="Picture 2" descr="http://4.bp.blogspot.com/-JXH-bqfBcWE/TgJAJNX1UjI/AAAAAAAAAVA/qgy871X7QgQ/s1600/AB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71613" y="141875"/>
            <a:ext cx="886968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3375" y="274638"/>
            <a:ext cx="847725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Eternal Life = Eternal Life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30242" y="1540042"/>
            <a:ext cx="6483517" cy="42511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John 3:16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For God so loved the world, that He gave His only begotten Son, that whoever believes in Him shall not perish, but have </a:t>
            </a:r>
            <a:r>
              <a:rPr lang="en-US" altLang="en-US" sz="3600" b="1" u="sng" dirty="0">
                <a:solidFill>
                  <a:srgbClr val="FFFFCC"/>
                </a:solidFill>
              </a:rPr>
              <a:t>eternal</a:t>
            </a:r>
            <a:r>
              <a:rPr lang="en-US" altLang="en-US" sz="3600" dirty="0">
                <a:solidFill>
                  <a:schemeClr val="bg1"/>
                </a:solidFill>
              </a:rPr>
              <a:t> life.</a:t>
            </a:r>
          </a:p>
        </p:txBody>
      </p:sp>
    </p:spTree>
    <p:extLst>
      <p:ext uri="{BB962C8B-B14F-4D97-AF65-F5344CB8AC3E}">
        <p14:creationId xmlns:p14="http://schemas.microsoft.com/office/powerpoint/2010/main" xmlns="" val="31692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533400" y="292762"/>
            <a:ext cx="8077200" cy="363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Romans 16:26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but now is manifested, and by the Scriptures of the prophets, according to the commandment of the </a:t>
            </a:r>
            <a:r>
              <a:rPr lang="en-US" sz="3600" b="1" u="sng" dirty="0">
                <a:solidFill>
                  <a:srgbClr val="FFFFCC"/>
                </a:solidFill>
              </a:rPr>
              <a:t>eternal</a:t>
            </a:r>
            <a:r>
              <a:rPr lang="en-US" sz="3600" dirty="0">
                <a:solidFill>
                  <a:schemeClr val="bg1"/>
                </a:solidFill>
              </a:rPr>
              <a:t> God, has been made known to all the nations, </a:t>
            </a:r>
            <a:r>
              <a:rPr lang="en-US" sz="3600" i="1" dirty="0">
                <a:solidFill>
                  <a:schemeClr val="bg1"/>
                </a:solidFill>
              </a:rPr>
              <a:t>leading</a:t>
            </a:r>
            <a:r>
              <a:rPr lang="en-US" sz="3600" dirty="0">
                <a:solidFill>
                  <a:schemeClr val="bg1"/>
                </a:solidFill>
              </a:rPr>
              <a:t> to obedience of faith</a:t>
            </a:r>
            <a:r>
              <a:rPr lang="en-US" altLang="en-US" sz="3600" dirty="0">
                <a:solidFill>
                  <a:schemeClr val="bg1"/>
                </a:solidFill>
              </a:rPr>
              <a:t>.” (NASB)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52663" y="1143000"/>
            <a:ext cx="8674769" cy="54743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Because self-righteousness did not save us it is not a basis upon which salvation can be lost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Salvation is not given or maintained by works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If a believer can lose eternal life, then how can this life be eternal (John 3:16)?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The Bible’s promises guarantee security (John 10:28)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assurance of salvation (1 John 5:14)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believer is predestined for glory (Rom 8:29-30)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Spirit’s seal cannot be broken (Eph 4:30)</a:t>
            </a:r>
          </a:p>
        </p:txBody>
      </p:sp>
    </p:spTree>
    <p:extLst>
      <p:ext uri="{BB962C8B-B14F-4D97-AF65-F5344CB8AC3E}">
        <p14:creationId xmlns:p14="http://schemas.microsoft.com/office/powerpoint/2010/main" xmlns="" val="11552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674"/>
            <a:ext cx="9144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Bible’s Promises Guarantee Security </a:t>
            </a:r>
            <a:b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(John 10:28)</a:t>
            </a:r>
            <a:endParaRPr 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67" y="1593131"/>
            <a:ext cx="7098387" cy="5109328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3000" dirty="0">
                <a:solidFill>
                  <a:schemeClr val="bg1"/>
                </a:solidFill>
              </a:rPr>
              <a:t>God’s reliability – Num. 23:19; Rom. 3:4a; 2 Cor. 1:20; Titus 1:2; Heb. 6:18; 10:23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3000" dirty="0">
                <a:solidFill>
                  <a:schemeClr val="bg1"/>
                </a:solidFill>
              </a:rPr>
              <a:t>John 4:14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3000" dirty="0">
                <a:solidFill>
                  <a:schemeClr val="bg1"/>
                </a:solidFill>
              </a:rPr>
              <a:t>John 5:24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3000" dirty="0">
                <a:solidFill>
                  <a:schemeClr val="bg1"/>
                </a:solidFill>
              </a:rPr>
              <a:t>John 6:37-40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3000" dirty="0">
                <a:solidFill>
                  <a:schemeClr val="bg1"/>
                </a:solidFill>
              </a:rPr>
              <a:t>John 10:27-30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3000" dirty="0">
                <a:solidFill>
                  <a:schemeClr val="bg1"/>
                </a:solidFill>
              </a:rPr>
              <a:t>Romans 8:28-38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3000" dirty="0">
                <a:solidFill>
                  <a:schemeClr val="bg1"/>
                </a:solidFill>
              </a:rPr>
              <a:t>Heb. 13:5</a:t>
            </a:r>
          </a:p>
        </p:txBody>
      </p:sp>
      <p:pic>
        <p:nvPicPr>
          <p:cNvPr id="1026" name="Picture 2" descr="https://jesusthealmighty.files.wordpress.com/2014/06/free-discipleship-eternal-li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5992" y="2762700"/>
            <a:ext cx="4134118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92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52663" y="1143000"/>
            <a:ext cx="8674769" cy="54743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Because self-righteousness did not save us it is not a basis upon which salvation can be lost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Salvation is not given or maintained by works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If a believer can lose eternal life, then how can this life be eternal (John 3:16)?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Bible’s promises guarantee security (John 10:28)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The assurance of salvation (1 John 5:14)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believer is predestined for glory (Rom 8:29-30)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Spirit’s seal cannot be broken (Eph 4:30)</a:t>
            </a:r>
          </a:p>
        </p:txBody>
      </p:sp>
    </p:spTree>
    <p:extLst>
      <p:ext uri="{BB962C8B-B14F-4D97-AF65-F5344CB8AC3E}">
        <p14:creationId xmlns:p14="http://schemas.microsoft.com/office/powerpoint/2010/main" xmlns="" val="31855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1" y="322728"/>
            <a:ext cx="8229600" cy="1289256"/>
          </a:xfrm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/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Assurance Of Salvation Is Possible </a:t>
            </a:r>
            <a:b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 John 5:14)</a:t>
            </a:r>
            <a:b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1" y="1611984"/>
            <a:ext cx="9059158" cy="5015059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3000" dirty="0">
                <a:solidFill>
                  <a:schemeClr val="bg1"/>
                </a:solidFill>
              </a:rPr>
              <a:t>Biblical examples of assurance</a:t>
            </a:r>
          </a:p>
          <a:p>
            <a:pPr marL="914400" lvl="1" indent="-423863">
              <a:spcBef>
                <a:spcPts val="0"/>
              </a:spcBef>
              <a:spcAft>
                <a:spcPts val="1200"/>
              </a:spcAft>
              <a:buClr>
                <a:srgbClr val="FF99FF"/>
              </a:buClr>
            </a:pPr>
            <a:r>
              <a:rPr lang="en-US" sz="3000" dirty="0">
                <a:solidFill>
                  <a:schemeClr val="bg2"/>
                </a:solidFill>
              </a:rPr>
              <a:t>OT – Job 19:25-26; Ps. 23:6</a:t>
            </a:r>
          </a:p>
          <a:p>
            <a:pPr marL="914400" lvl="1" indent="-423863">
              <a:spcBef>
                <a:spcPts val="0"/>
              </a:spcBef>
              <a:spcAft>
                <a:spcPts val="1200"/>
              </a:spcAft>
              <a:buClr>
                <a:srgbClr val="FF99FF"/>
              </a:buClr>
            </a:pPr>
            <a:r>
              <a:rPr lang="en-US" sz="3000" dirty="0">
                <a:solidFill>
                  <a:schemeClr val="bg2"/>
                </a:solidFill>
              </a:rPr>
              <a:t>Gospels – John 5:24; 6:47</a:t>
            </a:r>
          </a:p>
          <a:p>
            <a:pPr marL="914400" lvl="1" indent="-423863">
              <a:spcBef>
                <a:spcPts val="0"/>
              </a:spcBef>
              <a:spcAft>
                <a:spcPts val="1200"/>
              </a:spcAft>
              <a:buClr>
                <a:srgbClr val="FF99FF"/>
              </a:buClr>
            </a:pPr>
            <a:r>
              <a:rPr lang="en-US" sz="3000" dirty="0">
                <a:solidFill>
                  <a:schemeClr val="bg2"/>
                </a:solidFill>
              </a:rPr>
              <a:t>Acts – Acts 16:30-31</a:t>
            </a:r>
          </a:p>
          <a:p>
            <a:pPr marL="914400" lvl="1" indent="-423863">
              <a:spcBef>
                <a:spcPts val="0"/>
              </a:spcBef>
              <a:spcAft>
                <a:spcPts val="1200"/>
              </a:spcAft>
              <a:buClr>
                <a:srgbClr val="FF99FF"/>
              </a:buClr>
            </a:pPr>
            <a:r>
              <a:rPr lang="en-US" sz="3000" dirty="0">
                <a:solidFill>
                  <a:schemeClr val="bg2"/>
                </a:solidFill>
              </a:rPr>
              <a:t>Paul – Rom. 5:2; 8:23-24; Col. 1:27; Titus 2:13; 2 Cor. 5:8; Philip. 1:21-23; 3:20-21; 4:3; Col. 3:4; 2 Tim. 1:12</a:t>
            </a:r>
          </a:p>
          <a:p>
            <a:pPr marL="914400" lvl="1" indent="-423863">
              <a:spcBef>
                <a:spcPts val="0"/>
              </a:spcBef>
              <a:spcAft>
                <a:spcPts val="1200"/>
              </a:spcAft>
              <a:buClr>
                <a:srgbClr val="FF99FF"/>
              </a:buClr>
            </a:pPr>
            <a:r>
              <a:rPr lang="en-US" sz="3000" dirty="0">
                <a:solidFill>
                  <a:schemeClr val="bg2"/>
                </a:solidFill>
              </a:rPr>
              <a:t>General letters – 1 Pet. 1:3-5; Heb. 2:14-15; 1 John 3:1-2; 5:13 </a:t>
            </a:r>
          </a:p>
        </p:txBody>
      </p:sp>
      <p:pic>
        <p:nvPicPr>
          <p:cNvPr id="1026" name="Picture 2" descr="https://jesusthealmighty.files.wordpress.com/2014/06/free-discipleship-eternal-lif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25318" y="1821729"/>
            <a:ext cx="2937216" cy="1948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56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1" y="1600202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581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533400" y="292762"/>
            <a:ext cx="8077200" cy="43704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 John 5:13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chemeClr val="bg1"/>
                </a:solidFill>
              </a:rPr>
              <a:t>“</a:t>
            </a:r>
            <a:r>
              <a:rPr lang="en-US" sz="4400" dirty="0">
                <a:solidFill>
                  <a:schemeClr val="bg1"/>
                </a:solidFill>
              </a:rPr>
              <a:t>These things I have </a:t>
            </a:r>
            <a:r>
              <a:rPr lang="en-US" sz="4400" b="1" u="sng" dirty="0">
                <a:solidFill>
                  <a:srgbClr val="FFFFCC"/>
                </a:solidFill>
              </a:rPr>
              <a:t>written</a:t>
            </a:r>
            <a:r>
              <a:rPr lang="en-US" sz="4400" dirty="0">
                <a:solidFill>
                  <a:schemeClr val="bg1"/>
                </a:solidFill>
              </a:rPr>
              <a:t> to </a:t>
            </a:r>
            <a:r>
              <a:rPr lang="en-US" sz="4400" b="1" u="sng" dirty="0">
                <a:solidFill>
                  <a:srgbClr val="FFFFCC"/>
                </a:solidFill>
              </a:rPr>
              <a:t>you</a:t>
            </a:r>
            <a:r>
              <a:rPr lang="en-US" sz="4400" dirty="0">
                <a:solidFill>
                  <a:schemeClr val="bg1"/>
                </a:solidFill>
              </a:rPr>
              <a:t> who believe in the name of the Son of God, so that you may </a:t>
            </a:r>
            <a:r>
              <a:rPr lang="en-US" sz="4400" b="1" u="sng" dirty="0">
                <a:solidFill>
                  <a:srgbClr val="FFFFCC"/>
                </a:solidFill>
              </a:rPr>
              <a:t>know</a:t>
            </a:r>
            <a:r>
              <a:rPr lang="en-US" sz="4400" dirty="0">
                <a:solidFill>
                  <a:schemeClr val="bg1"/>
                </a:solidFill>
              </a:rPr>
              <a:t> that you </a:t>
            </a:r>
            <a:r>
              <a:rPr lang="en-US" sz="4400" b="1" u="sng" dirty="0">
                <a:solidFill>
                  <a:srgbClr val="FFFFCC"/>
                </a:solidFill>
              </a:rPr>
              <a:t>have</a:t>
            </a:r>
            <a:r>
              <a:rPr lang="en-US" sz="4400" dirty="0">
                <a:solidFill>
                  <a:schemeClr val="bg1"/>
                </a:solidFill>
              </a:rPr>
              <a:t> eternal life.”</a:t>
            </a:r>
            <a:r>
              <a:rPr lang="en-US" altLang="en-US" sz="4400" dirty="0">
                <a:solidFill>
                  <a:schemeClr val="bg1"/>
                </a:solidFill>
              </a:rPr>
              <a:t> (NASB)</a:t>
            </a:r>
          </a:p>
        </p:txBody>
      </p:sp>
    </p:spTree>
    <p:extLst>
      <p:ext uri="{BB962C8B-B14F-4D97-AF65-F5344CB8AC3E}">
        <p14:creationId xmlns:p14="http://schemas.microsoft.com/office/powerpoint/2010/main" xmlns="" val="285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52663" y="1143000"/>
            <a:ext cx="8674769" cy="54743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Because self-righteousness did not save us it is not a basis upon which salvation can be lost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Salvation is not given or maintained by works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If a believer can lose eternal life, then how can this life be eternal (John 3:16)?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Bible’s promises guarantee security (John 10:28)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assurance of salvation (1 John 5:14)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The believer is predestined for glory (Rom 8:29-30)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Spirit’s seal cannot be broken (Eph 4:30)</a:t>
            </a:r>
          </a:p>
        </p:txBody>
      </p:sp>
    </p:spTree>
    <p:extLst>
      <p:ext uri="{BB962C8B-B14F-4D97-AF65-F5344CB8AC3E}">
        <p14:creationId xmlns:p14="http://schemas.microsoft.com/office/powerpoint/2010/main" xmlns="" val="41986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423" y="250589"/>
            <a:ext cx="841735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Romans 8:29–30</a:t>
            </a:r>
            <a:endParaRPr lang="en-US" altLang="en-US" sz="40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just">
              <a:spcAft>
                <a:spcPts val="1000"/>
              </a:spcAft>
            </a:pPr>
            <a:r>
              <a:rPr lang="en-US" sz="34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29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For those whom He </a:t>
            </a:r>
            <a:r>
              <a:rPr lang="en-US" sz="3400" b="1" dirty="0">
                <a:solidFill>
                  <a:srgbClr val="FFFFCC"/>
                </a:solidFill>
                <a:latin typeface="Calibri" panose="020F0502020204030204" pitchFamily="34" charset="0"/>
              </a:rPr>
              <a:t>foreknew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, He also </a:t>
            </a:r>
            <a:r>
              <a:rPr lang="en-US" sz="3400" b="1" dirty="0">
                <a:solidFill>
                  <a:srgbClr val="FFFFCC"/>
                </a:solidFill>
                <a:latin typeface="Calibri" panose="020F0502020204030204" pitchFamily="34" charset="0"/>
              </a:rPr>
              <a:t>predestined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400" i="1" dirty="0">
                <a:solidFill>
                  <a:schemeClr val="bg1"/>
                </a:solidFill>
                <a:latin typeface="Calibri" panose="020F0502020204030204" pitchFamily="34" charset="0"/>
              </a:rPr>
              <a:t>to become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 conformed to the image of His Son, so that He would be the firstborn among many brethren; </a:t>
            </a:r>
            <a:r>
              <a:rPr lang="en-US" sz="34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 and these whom He predestined, He also </a:t>
            </a:r>
            <a:r>
              <a:rPr lang="en-US" sz="3400" b="1" dirty="0">
                <a:solidFill>
                  <a:srgbClr val="FFFFCC"/>
                </a:solidFill>
                <a:latin typeface="Calibri" panose="020F0502020204030204" pitchFamily="34" charset="0"/>
              </a:rPr>
              <a:t>called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; and these whom He called, He also </a:t>
            </a:r>
            <a:r>
              <a:rPr lang="en-US" sz="3400" b="1" dirty="0">
                <a:solidFill>
                  <a:srgbClr val="FFFFCC"/>
                </a:solidFill>
                <a:latin typeface="Calibri" panose="020F0502020204030204" pitchFamily="34" charset="0"/>
              </a:rPr>
              <a:t>justified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; and these whom He justified, He also </a:t>
            </a:r>
            <a:r>
              <a:rPr lang="en-US" sz="3400" b="1" dirty="0">
                <a:solidFill>
                  <a:srgbClr val="FFFFCC"/>
                </a:solidFill>
                <a:latin typeface="Calibri" panose="020F0502020204030204" pitchFamily="34" charset="0"/>
              </a:rPr>
              <a:t>glorified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. (NASB95) 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52663" y="1143000"/>
            <a:ext cx="8674769" cy="54743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Because self-righteousness did not save us it is not a basis upon which salvation can be lost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Salvation is not given or maintained by works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If a believer can lose eternal life, then how can this life be eternal (John 3:16)?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Bible’s promises guarantee security (John 10:28)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assurance of salvation (1 John 5:14)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believer is predestined for glory (Rom 8:29-30)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The Spirit’s seal cannot be broken (Eph 4:30)</a:t>
            </a:r>
          </a:p>
        </p:txBody>
      </p:sp>
    </p:spTree>
    <p:extLst>
      <p:ext uri="{BB962C8B-B14F-4D97-AF65-F5344CB8AC3E}">
        <p14:creationId xmlns:p14="http://schemas.microsoft.com/office/powerpoint/2010/main" xmlns="" val="16410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423" y="250589"/>
            <a:ext cx="841735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Ephesians 4:30</a:t>
            </a:r>
            <a:endParaRPr lang="en-US" altLang="en-US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just">
              <a:spcAft>
                <a:spcPts val="1000"/>
              </a:spcAft>
            </a:pPr>
            <a:r>
              <a:rPr lang="en-US" sz="4800" dirty="0">
                <a:solidFill>
                  <a:schemeClr val="bg1"/>
                </a:solidFill>
              </a:rPr>
              <a:t>“Do not grieve the Holy Spirit of God, by whom </a:t>
            </a:r>
            <a:r>
              <a:rPr lang="en-US" sz="4800" b="1" dirty="0">
                <a:solidFill>
                  <a:srgbClr val="FFFFCC"/>
                </a:solidFill>
              </a:rPr>
              <a:t>you were sealed </a:t>
            </a:r>
            <a:r>
              <a:rPr lang="en-US" sz="4800" dirty="0">
                <a:solidFill>
                  <a:schemeClr val="bg1"/>
                </a:solidFill>
              </a:rPr>
              <a:t>for the day of redemption.” 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(NASB95) 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240632" y="1143000"/>
            <a:ext cx="8662736" cy="5334000"/>
          </a:xfrm>
        </p:spPr>
        <p:txBody>
          <a:bodyPr/>
          <a:lstStyle/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God keeps us from falling (1 Pet 1:4-5)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role as intercessor and advocate (John 17:11-12, 20)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death perfectly dealt with all sins (Titus 2:14)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 believer cannot be removed from Christ’s body (1 Cor. 12:13)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 does not specify which sins remove salvation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Believers with unfruitful lives still have salvation although lose rewards at the Bema Seat (1 </a:t>
            </a:r>
            <a:r>
              <a:rPr lang="en-US" altLang="en-US" sz="2800" dirty="0" err="1">
                <a:solidFill>
                  <a:schemeClr val="bg1"/>
                </a:solidFill>
              </a:rPr>
              <a:t>Cor</a:t>
            </a:r>
            <a:r>
              <a:rPr lang="en-US" altLang="en-US" sz="2800" dirty="0">
                <a:solidFill>
                  <a:schemeClr val="bg1"/>
                </a:solidFill>
              </a:rPr>
              <a:t> 3:15)</a:t>
            </a:r>
          </a:p>
        </p:txBody>
      </p:sp>
    </p:spTree>
    <p:extLst>
      <p:ext uri="{BB962C8B-B14F-4D97-AF65-F5344CB8AC3E}">
        <p14:creationId xmlns:p14="http://schemas.microsoft.com/office/powerpoint/2010/main" xmlns="" val="14853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259" y="250589"/>
            <a:ext cx="85975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 Peter 1:3–6</a:t>
            </a:r>
            <a:endParaRPr lang="en-US" altLang="en-US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</a:rPr>
              <a:t>“Blessed be the God and Father of our Lord Jesus Christ, who according to His great mercy has caused us to be </a:t>
            </a:r>
            <a:r>
              <a:rPr lang="en-US" sz="2800" b="1" u="sng" dirty="0">
                <a:solidFill>
                  <a:srgbClr val="FFFFCC"/>
                </a:solidFill>
              </a:rPr>
              <a:t>born again</a:t>
            </a: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to a living hope through the resurrection of Jesus Christ from the dead, </a:t>
            </a:r>
            <a:r>
              <a:rPr lang="en-US" sz="2800" baseline="30000" dirty="0">
                <a:solidFill>
                  <a:schemeClr val="bg1"/>
                </a:solidFill>
              </a:rPr>
              <a:t>4 </a:t>
            </a:r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i="1" dirty="0">
                <a:solidFill>
                  <a:schemeClr val="bg1"/>
                </a:solidFill>
              </a:rPr>
              <a:t>obtain</a:t>
            </a:r>
            <a:r>
              <a:rPr lang="en-US" sz="2800" dirty="0">
                <a:solidFill>
                  <a:schemeClr val="bg1"/>
                </a:solidFill>
              </a:rPr>
              <a:t> an </a:t>
            </a:r>
            <a:r>
              <a:rPr lang="en-US" sz="2800" b="1" u="sng" dirty="0">
                <a:solidFill>
                  <a:srgbClr val="FFFFCC"/>
                </a:solidFill>
              </a:rPr>
              <a:t>inheritance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which is</a:t>
            </a:r>
            <a:r>
              <a:rPr lang="en-US" sz="2800" dirty="0">
                <a:solidFill>
                  <a:schemeClr val="bg1"/>
                </a:solidFill>
              </a:rPr>
              <a:t> imperishable and undefiled and will not fade away, </a:t>
            </a:r>
            <a:r>
              <a:rPr lang="en-US" sz="2800" b="1" u="sng" dirty="0">
                <a:solidFill>
                  <a:srgbClr val="FFFFCC"/>
                </a:solidFill>
              </a:rPr>
              <a:t>reserved</a:t>
            </a:r>
            <a:r>
              <a:rPr lang="en-US" sz="2800" dirty="0">
                <a:solidFill>
                  <a:schemeClr val="bg1"/>
                </a:solidFill>
              </a:rPr>
              <a:t> in heaven for you, </a:t>
            </a:r>
            <a:r>
              <a:rPr lang="en-US" sz="2800" baseline="30000" dirty="0">
                <a:solidFill>
                  <a:schemeClr val="bg1"/>
                </a:solidFill>
              </a:rPr>
              <a:t>5 </a:t>
            </a:r>
            <a:r>
              <a:rPr lang="en-US" sz="2800" dirty="0">
                <a:solidFill>
                  <a:schemeClr val="bg1"/>
                </a:solidFill>
              </a:rPr>
              <a:t>who are </a:t>
            </a:r>
            <a:r>
              <a:rPr lang="en-US" sz="2800" b="1" u="sng" dirty="0">
                <a:solidFill>
                  <a:srgbClr val="FFFFCC"/>
                </a:solidFill>
              </a:rPr>
              <a:t>protected by the power of God</a:t>
            </a:r>
            <a:r>
              <a:rPr lang="en-US" sz="2800" dirty="0">
                <a:solidFill>
                  <a:schemeClr val="bg1"/>
                </a:solidFill>
              </a:rPr>
              <a:t> through </a:t>
            </a:r>
            <a:r>
              <a:rPr lang="en-US" sz="2800" b="1" u="sng" dirty="0">
                <a:solidFill>
                  <a:srgbClr val="FFFFCC"/>
                </a:solidFill>
              </a:rPr>
              <a:t>faith</a:t>
            </a:r>
            <a:r>
              <a:rPr lang="en-US" sz="2800" dirty="0">
                <a:solidFill>
                  <a:schemeClr val="bg1"/>
                </a:solidFill>
              </a:rPr>
              <a:t> for a </a:t>
            </a:r>
            <a:r>
              <a:rPr lang="en-US" sz="2800" b="1" u="sng" dirty="0">
                <a:solidFill>
                  <a:srgbClr val="FFFFCC"/>
                </a:solidFill>
              </a:rPr>
              <a:t>salvation ready to be revealed in the last time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baseline="30000" dirty="0">
                <a:solidFill>
                  <a:schemeClr val="bg1"/>
                </a:solidFill>
              </a:rPr>
              <a:t>6 </a:t>
            </a:r>
            <a:r>
              <a:rPr lang="en-US" sz="2800" dirty="0">
                <a:solidFill>
                  <a:schemeClr val="bg1"/>
                </a:solidFill>
              </a:rPr>
              <a:t>In this you </a:t>
            </a:r>
            <a:r>
              <a:rPr lang="en-US" sz="2800" b="1" u="sng" dirty="0">
                <a:solidFill>
                  <a:srgbClr val="FFFFCC"/>
                </a:solidFill>
              </a:rPr>
              <a:t>greatly rejoice</a:t>
            </a:r>
            <a:r>
              <a:rPr lang="en-US" sz="2800" dirty="0">
                <a:solidFill>
                  <a:schemeClr val="bg1"/>
                </a:solidFill>
              </a:rPr>
              <a:t>, even though </a:t>
            </a:r>
            <a:r>
              <a:rPr lang="en-US" sz="2800" b="1" u="sng" dirty="0">
                <a:solidFill>
                  <a:srgbClr val="FFFFCC"/>
                </a:solidFill>
              </a:rPr>
              <a:t>now</a:t>
            </a:r>
            <a:r>
              <a:rPr lang="en-US" sz="2800" dirty="0">
                <a:solidFill>
                  <a:schemeClr val="bg1"/>
                </a:solidFill>
              </a:rPr>
              <a:t> for a little while, if necessary, you have been distressed by various </a:t>
            </a:r>
            <a:r>
              <a:rPr lang="en-US" sz="2800" b="1" u="sng" dirty="0">
                <a:solidFill>
                  <a:srgbClr val="FFFFCC"/>
                </a:solidFill>
              </a:rPr>
              <a:t>trials</a:t>
            </a:r>
            <a:r>
              <a:rPr lang="en-US" sz="2800" dirty="0">
                <a:solidFill>
                  <a:schemeClr val="bg1"/>
                </a:solidFill>
              </a:rPr>
              <a:t>.”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240632" y="1143000"/>
            <a:ext cx="8662736" cy="5334000"/>
          </a:xfrm>
        </p:spPr>
        <p:txBody>
          <a:bodyPr/>
          <a:lstStyle/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God keeps us from falling (1 Pet 1:4-5)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Christ’s role as intercessor and advocate (John 17:11-12, 20)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death perfectly dealt with all sins (Titus 2:14)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 believer cannot be removed from Christ’s body (1 Cor. 12:13)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 does not specify which sins remove salvation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Believers with unfruitful lives still have salvation although lose rewards at the Bema Seat (1 </a:t>
            </a:r>
            <a:r>
              <a:rPr lang="en-US" altLang="en-US" sz="2800" dirty="0" err="1">
                <a:solidFill>
                  <a:schemeClr val="bg1"/>
                </a:solidFill>
              </a:rPr>
              <a:t>Cor</a:t>
            </a:r>
            <a:r>
              <a:rPr lang="en-US" altLang="en-US" sz="2800" dirty="0">
                <a:solidFill>
                  <a:schemeClr val="bg1"/>
                </a:solidFill>
              </a:rPr>
              <a:t> 3:15)</a:t>
            </a:r>
          </a:p>
        </p:txBody>
      </p:sp>
    </p:spTree>
    <p:extLst>
      <p:ext uri="{BB962C8B-B14F-4D97-AF65-F5344CB8AC3E}">
        <p14:creationId xmlns:p14="http://schemas.microsoft.com/office/powerpoint/2010/main" xmlns="" val="10432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803" y="270051"/>
            <a:ext cx="6880395" cy="820271"/>
          </a:xfrm>
        </p:spPr>
        <p:txBody>
          <a:bodyPr anchor="ctr"/>
          <a:lstStyle/>
          <a:p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 Our Intercessor and Advocate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40" y="1146884"/>
            <a:ext cx="4364610" cy="5082006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Intercessor</a:t>
            </a:r>
          </a:p>
          <a:p>
            <a:pPr marL="914400" lvl="1" indent="-423863">
              <a:spcBef>
                <a:spcPts val="0"/>
              </a:spcBef>
              <a:spcAft>
                <a:spcPts val="1200"/>
              </a:spcAft>
              <a:buClr>
                <a:srgbClr val="FF99FF"/>
              </a:buClr>
            </a:pPr>
            <a:r>
              <a:rPr lang="en-US" sz="3200" dirty="0">
                <a:solidFill>
                  <a:schemeClr val="bg1"/>
                </a:solidFill>
              </a:rPr>
              <a:t>John 17:11-12, 20</a:t>
            </a:r>
          </a:p>
          <a:p>
            <a:pPr marL="1376363" lvl="2" indent="-466725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bg1"/>
                </a:solidFill>
              </a:rPr>
              <a:t>Judas?</a:t>
            </a:r>
          </a:p>
          <a:p>
            <a:pPr marL="1376363" lvl="2" indent="-466725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bg1"/>
                </a:solidFill>
              </a:rPr>
              <a:t>Answered?</a:t>
            </a:r>
          </a:p>
          <a:p>
            <a:pPr marL="914400" lvl="1" indent="-423863">
              <a:spcBef>
                <a:spcPts val="0"/>
              </a:spcBef>
              <a:spcAft>
                <a:spcPts val="1200"/>
              </a:spcAft>
              <a:buClr>
                <a:srgbClr val="FF99FF"/>
              </a:buClr>
            </a:pPr>
            <a:r>
              <a:rPr lang="en-US" sz="3200" dirty="0">
                <a:solidFill>
                  <a:schemeClr val="bg1"/>
                </a:solidFill>
              </a:rPr>
              <a:t>Romans 8:26, 34</a:t>
            </a:r>
          </a:p>
          <a:p>
            <a:pPr marL="914400" lvl="1" indent="-423863">
              <a:spcBef>
                <a:spcPts val="0"/>
              </a:spcBef>
              <a:spcAft>
                <a:spcPts val="1200"/>
              </a:spcAft>
              <a:buClr>
                <a:srgbClr val="FF99FF"/>
              </a:buClr>
            </a:pPr>
            <a:r>
              <a:rPr lang="en-US" sz="3200" dirty="0">
                <a:solidFill>
                  <a:schemeClr val="bg1"/>
                </a:solidFill>
              </a:rPr>
              <a:t>Hebrews 7:24-25</a:t>
            </a:r>
          </a:p>
          <a:p>
            <a:pPr marL="91440" indent="0">
              <a:spcBef>
                <a:spcPts val="0"/>
              </a:spcBef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2" descr="http://davidbowmanart.com/wp-content/uploads/2012/11/DBA-Advocate-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060" y="1346494"/>
            <a:ext cx="3782491" cy="4572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40" y="1159497"/>
            <a:ext cx="4458880" cy="4769398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Advocate</a:t>
            </a:r>
          </a:p>
          <a:p>
            <a:pPr marL="914400" lvl="1" indent="-423863">
              <a:spcBef>
                <a:spcPts val="0"/>
              </a:spcBef>
              <a:spcAft>
                <a:spcPts val="1200"/>
              </a:spcAft>
              <a:buClr>
                <a:srgbClr val="FF99FF"/>
              </a:buClr>
            </a:pPr>
            <a:r>
              <a:rPr lang="en-US" sz="3200" dirty="0">
                <a:solidFill>
                  <a:schemeClr val="bg1"/>
                </a:solidFill>
              </a:rPr>
              <a:t>1 John 2:1</a:t>
            </a:r>
          </a:p>
          <a:p>
            <a:pPr marL="914400" lvl="1" indent="-423863">
              <a:spcBef>
                <a:spcPts val="0"/>
              </a:spcBef>
              <a:spcAft>
                <a:spcPts val="1200"/>
              </a:spcAft>
              <a:buClr>
                <a:srgbClr val="FF99FF"/>
              </a:buClr>
            </a:pPr>
            <a:r>
              <a:rPr lang="en-US" sz="3200" dirty="0">
                <a:solidFill>
                  <a:schemeClr val="bg1"/>
                </a:solidFill>
              </a:rPr>
              <a:t>Needed?</a:t>
            </a:r>
          </a:p>
          <a:p>
            <a:pPr marL="1376363" lvl="2" indent="-466725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bg1"/>
                </a:solidFill>
              </a:rPr>
              <a:t>Job 1:8-11</a:t>
            </a:r>
          </a:p>
          <a:p>
            <a:pPr marL="1376363" lvl="2" indent="-466725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bg1"/>
                </a:solidFill>
              </a:rPr>
              <a:t>Zech. 3:1</a:t>
            </a:r>
          </a:p>
          <a:p>
            <a:pPr marL="1376363" lvl="2" indent="-466725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bg1"/>
                </a:solidFill>
              </a:rPr>
              <a:t>Luke 22:31-32</a:t>
            </a:r>
          </a:p>
          <a:p>
            <a:pPr marL="1376363" lvl="2" indent="-466725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bg1"/>
                </a:solidFill>
              </a:rPr>
              <a:t>Rev. 12:10</a:t>
            </a:r>
          </a:p>
        </p:txBody>
      </p:sp>
      <p:pic>
        <p:nvPicPr>
          <p:cNvPr id="5" name="Picture 2" descr="http://davidbowmanart.com/wp-content/uploads/2012/11/DBA-Advocate-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060" y="1346494"/>
            <a:ext cx="3782491" cy="4572974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31803" y="270051"/>
            <a:ext cx="6880395" cy="820271"/>
          </a:xfrm>
        </p:spPr>
        <p:txBody>
          <a:bodyPr anchor="ctr"/>
          <a:lstStyle/>
          <a:p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 Our Intercessor and Advocate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857501"/>
            <a:ext cx="838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29" indent="-85722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Eternal Security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1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This Session</a:t>
            </a:r>
            <a:b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flipH="1">
            <a:off x="3668195" y="4054477"/>
            <a:ext cx="1807617" cy="2498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71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240632" y="1143000"/>
            <a:ext cx="8662736" cy="5334000"/>
          </a:xfrm>
        </p:spPr>
        <p:txBody>
          <a:bodyPr/>
          <a:lstStyle/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God keeps us from falling (1 Pet 1:4-5)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role as intercessor and advocate (John 17:11-12, 20)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Christ’s death perfectly dealt with all sins (Titus 2:14)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 believer cannot be removed from Christ’s body (1 Cor. 12:13)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 does not specify which sins remove salvation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Believers with unfruitful lives still have salvation although lose rewards at the Bema Seat (1 </a:t>
            </a:r>
            <a:r>
              <a:rPr lang="en-US" altLang="en-US" sz="2800" dirty="0" err="1">
                <a:solidFill>
                  <a:schemeClr val="bg1"/>
                </a:solidFill>
              </a:rPr>
              <a:t>Cor</a:t>
            </a:r>
            <a:r>
              <a:rPr lang="en-US" altLang="en-US" sz="2800" dirty="0">
                <a:solidFill>
                  <a:schemeClr val="bg1"/>
                </a:solidFill>
              </a:rPr>
              <a:t> 3:15)</a:t>
            </a:r>
          </a:p>
        </p:txBody>
      </p:sp>
    </p:spTree>
    <p:extLst>
      <p:ext uri="{BB962C8B-B14F-4D97-AF65-F5344CB8AC3E}">
        <p14:creationId xmlns:p14="http://schemas.microsoft.com/office/powerpoint/2010/main" xmlns="" val="19556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1" y="256739"/>
            <a:ext cx="8229600" cy="820271"/>
          </a:xfrm>
        </p:spPr>
        <p:txBody>
          <a:bodyPr/>
          <a:lstStyle/>
          <a:p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Death Perfectly Dealt With All 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60" y="1150070"/>
            <a:ext cx="2971035" cy="4967926"/>
          </a:xfrm>
        </p:spPr>
        <p:txBody>
          <a:bodyPr/>
          <a:lstStyle/>
          <a:p>
            <a:pPr marL="461963" indent="-4619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Ps. 103:12</a:t>
            </a:r>
          </a:p>
          <a:p>
            <a:pPr marL="461963" indent="-4619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Acts 10:43</a:t>
            </a:r>
          </a:p>
          <a:p>
            <a:pPr marL="461963" indent="-4619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Titus 2:14</a:t>
            </a:r>
          </a:p>
          <a:p>
            <a:pPr marL="461963" indent="-4619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Col. 2:10, 13</a:t>
            </a:r>
          </a:p>
          <a:p>
            <a:pPr marL="461963" indent="-4619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Heb. </a:t>
            </a:r>
            <a:r>
              <a:rPr lang="en-US" dirty="0" smtClean="0">
                <a:solidFill>
                  <a:schemeClr val="bg1"/>
                </a:solidFill>
              </a:rPr>
              <a:t>10:12</a:t>
            </a:r>
            <a:endParaRPr lang="en-US" dirty="0">
              <a:solidFill>
                <a:schemeClr val="bg1"/>
              </a:solidFill>
            </a:endParaRPr>
          </a:p>
          <a:p>
            <a:pPr marL="461963" indent="-4619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John 19:30</a:t>
            </a:r>
          </a:p>
          <a:p>
            <a:pPr marL="91440" indent="0">
              <a:spcBef>
                <a:spcPts val="0"/>
              </a:spcBef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63490" name="Picture 2" descr="http://randalldsmith.com/wp-content/uploads/2015/04/paid-in-full-sta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7896" y="1274016"/>
            <a:ext cx="5511070" cy="368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257800" cy="5562600"/>
          </a:xfrm>
        </p:spPr>
        <p:txBody>
          <a:bodyPr/>
          <a:lstStyle/>
          <a:p>
            <a:pPr marL="461963" lvl="1" indent="-461963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None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 communicated by: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down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1:3; 8:1; 10:12; 12:1-2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3:21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time (hapax) – Heb 9:12, 26; 10:10, 12, 14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(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John 19:30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489669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257800" cy="5562600"/>
          </a:xfrm>
        </p:spPr>
        <p:txBody>
          <a:bodyPr/>
          <a:lstStyle/>
          <a:p>
            <a:pPr marL="461963" lvl="1" indent="-461963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None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 communicated by: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down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1:3; 8:1; 10:12; 12:1-2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3:21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time (hapax) – Heb 9:12, 26; 10:10, 12, 14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(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John 19:30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489669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jesuswalk.com/moses/images/tabernacle-complex-diagram-1800x1166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81" y="914400"/>
            <a:ext cx="8465239" cy="5486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Chairs in the Holy Place!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257800" cy="5562600"/>
          </a:xfrm>
        </p:spPr>
        <p:txBody>
          <a:bodyPr/>
          <a:lstStyle/>
          <a:p>
            <a:pPr marL="461963" lvl="1" indent="-461963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None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 communicated by: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down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1:3; 8:1; 10:12; 12:1-2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3:21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time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(hapax) – Heb 9:12, 26; 10:10, 12, 14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(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John 19:30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489669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257800" cy="5562600"/>
          </a:xfrm>
        </p:spPr>
        <p:txBody>
          <a:bodyPr/>
          <a:lstStyle/>
          <a:p>
            <a:pPr marL="461963" lvl="1" indent="-461963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None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 communicated by: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down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1:3; 8:1; 10:12; 12:1-2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3:21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time (hapax) – Heb 9:12, 26; 10:10, 12, 14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John 19:30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489669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240632" y="1143000"/>
            <a:ext cx="8662736" cy="5334000"/>
          </a:xfrm>
        </p:spPr>
        <p:txBody>
          <a:bodyPr/>
          <a:lstStyle/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God keeps us from falling (1 Pet 1:4-5)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role as intercessor and advocate (John 17:11-12, 20)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death perfectly dealt with all sins (Titus 2:14)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A believer cannot be removed from Christ’s body (1 Cor. 12:13)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 does not specify which sins remove salvation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Believers with unfruitful lives still have salvation although lose rewards at the Bema Seat (1 </a:t>
            </a:r>
            <a:r>
              <a:rPr lang="en-US" altLang="en-US" sz="2800" dirty="0" err="1">
                <a:solidFill>
                  <a:schemeClr val="bg1"/>
                </a:solidFill>
              </a:rPr>
              <a:t>Cor</a:t>
            </a:r>
            <a:r>
              <a:rPr lang="en-US" altLang="en-US" sz="2800" dirty="0">
                <a:solidFill>
                  <a:schemeClr val="bg1"/>
                </a:solidFill>
              </a:rPr>
              <a:t> 3:15)</a:t>
            </a:r>
          </a:p>
        </p:txBody>
      </p:sp>
    </p:spTree>
    <p:extLst>
      <p:ext uri="{BB962C8B-B14F-4D97-AF65-F5344CB8AC3E}">
        <p14:creationId xmlns:p14="http://schemas.microsoft.com/office/powerpoint/2010/main" xmlns="" val="11059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Undoing of Birth-Positional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593131"/>
            <a:ext cx="5816338" cy="4667508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Baptism (1 Cor. 12:13)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Spiritual birth (John 1:12-13; 3:3; Jas. 1:18; 1 Pet. 1:23)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Gift (Eph. 2:8-9; Rom. 11:29)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“Have been saved” (Eph. 2:8-9)</a:t>
            </a:r>
          </a:p>
        </p:txBody>
      </p:sp>
      <p:pic>
        <p:nvPicPr>
          <p:cNvPr id="65538" name="Picture 2" descr="http://extremehomeprofit.org/wp-content/uploads/2016/06/free-birth-certificate-template-qievf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4954" y="1712530"/>
            <a:ext cx="3137116" cy="227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Undoing of Birth-Positional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593131"/>
            <a:ext cx="5816338" cy="4667508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b="1" u="sng" dirty="0">
                <a:solidFill>
                  <a:srgbClr val="FFFFCC"/>
                </a:solidFill>
              </a:rPr>
              <a:t>Baptism</a:t>
            </a:r>
            <a:r>
              <a:rPr lang="en-US" dirty="0">
                <a:solidFill>
                  <a:schemeClr val="bg1"/>
                </a:solidFill>
              </a:rPr>
              <a:t> (1 Cor. 12:13)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Spiritual birth (John 1:12-13; 3:3; Jas. 1:18; 1 Pet. 1:23)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Gift (Eph. 2:8-9; Rom. 11:29)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“Have been saved” (Eph. 2:8-9)</a:t>
            </a:r>
          </a:p>
        </p:txBody>
      </p:sp>
      <p:pic>
        <p:nvPicPr>
          <p:cNvPr id="65538" name="Picture 2" descr="http://extremehomeprofit.org/wp-content/uploads/2016/06/free-birth-certificate-template-qievf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4954" y="1712530"/>
            <a:ext cx="3137116" cy="2275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85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641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latin typeface="+mn-lt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40" y="1140643"/>
            <a:ext cx="7782121" cy="5519237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Probation?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Wait until the end of his life?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Eph. 4:14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The Bible answers this question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The Bible cannot contradict itself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Definition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Not all who profess faith in Christ actually have it (John 3:18; 5:39-40)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It matters: 1. productivity, 2. motive, 3. joy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Preview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Undoing of Birth-Positional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593131"/>
            <a:ext cx="5816338" cy="4667508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Baptism (1 Cor. 12:13)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b="1" u="sng" dirty="0">
                <a:solidFill>
                  <a:srgbClr val="FFFFCC"/>
                </a:solidFill>
              </a:rPr>
              <a:t>Spiritual birth </a:t>
            </a:r>
            <a:r>
              <a:rPr lang="en-US" dirty="0">
                <a:solidFill>
                  <a:schemeClr val="bg1"/>
                </a:solidFill>
              </a:rPr>
              <a:t>(John 1:12-13; 3:3; Jas. 1:18; 1 Pet. 1:23)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Gift (Eph. 2:8-9; Rom. 11:29)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“Have been saved” (Eph. 2:8-9)</a:t>
            </a:r>
          </a:p>
        </p:txBody>
      </p:sp>
      <p:pic>
        <p:nvPicPr>
          <p:cNvPr id="65538" name="Picture 2" descr="http://extremehomeprofit.org/wp-content/uploads/2016/06/free-birth-certificate-template-qievf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4954" y="1712530"/>
            <a:ext cx="3137116" cy="2275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89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Undoing of Birth-Positional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593131"/>
            <a:ext cx="5816338" cy="4667508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Baptism (1 Cor. 12:13)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Spiritual birth (John 1:12-13; 3:3; Jas. 1:18; 1 Pet. 1:23)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b="1" u="sng" dirty="0">
                <a:solidFill>
                  <a:srgbClr val="FFFFCC"/>
                </a:solidFill>
              </a:rPr>
              <a:t>Gift</a:t>
            </a:r>
            <a:r>
              <a:rPr lang="en-US" dirty="0">
                <a:solidFill>
                  <a:schemeClr val="bg1"/>
                </a:solidFill>
              </a:rPr>
              <a:t> (Eph. 2:8-9; Rom. 11:29)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“Have been saved” (Eph. 2:8-9)</a:t>
            </a:r>
          </a:p>
        </p:txBody>
      </p:sp>
      <p:pic>
        <p:nvPicPr>
          <p:cNvPr id="65538" name="Picture 2" descr="http://extremehomeprofit.org/wp-content/uploads/2016/06/free-birth-certificate-template-qievf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4954" y="1712530"/>
            <a:ext cx="3137116" cy="2275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40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533400" y="292762"/>
            <a:ext cx="8077200" cy="43088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Ephesians 2:8-9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chemeClr val="bg1"/>
                </a:solidFill>
              </a:rPr>
              <a:t>“</a:t>
            </a:r>
            <a:r>
              <a:rPr lang="en-US" sz="4400" baseline="30000" dirty="0">
                <a:solidFill>
                  <a:schemeClr val="bg1"/>
                </a:solidFill>
              </a:rPr>
              <a:t>8</a:t>
            </a:r>
            <a:r>
              <a:rPr lang="en-US" sz="4400" dirty="0">
                <a:solidFill>
                  <a:schemeClr val="bg1"/>
                </a:solidFill>
              </a:rPr>
              <a:t>For by grace you have been saved through faith; and that not of yourselves, </a:t>
            </a:r>
            <a:r>
              <a:rPr lang="en-US" sz="4400" i="1" dirty="0">
                <a:solidFill>
                  <a:schemeClr val="bg1"/>
                </a:solidFill>
              </a:rPr>
              <a:t>it is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b="1" u="sng" dirty="0">
                <a:solidFill>
                  <a:srgbClr val="FFFFCC"/>
                </a:solidFill>
              </a:rPr>
              <a:t>the gift of God</a:t>
            </a:r>
            <a:r>
              <a:rPr lang="en-US" sz="4400" dirty="0">
                <a:solidFill>
                  <a:schemeClr val="bg1"/>
                </a:solidFill>
              </a:rPr>
              <a:t>; </a:t>
            </a:r>
            <a:r>
              <a:rPr lang="en-US" sz="4400" baseline="30000" dirty="0">
                <a:solidFill>
                  <a:schemeClr val="bg1"/>
                </a:solidFill>
              </a:rPr>
              <a:t>9</a:t>
            </a:r>
            <a:r>
              <a:rPr lang="en-US" sz="4400" dirty="0">
                <a:solidFill>
                  <a:schemeClr val="bg1"/>
                </a:solidFill>
              </a:rPr>
              <a:t>not as a result of works, so that no one may boast</a:t>
            </a:r>
            <a:r>
              <a:rPr lang="en-US" altLang="en-US" sz="4400" dirty="0">
                <a:solidFill>
                  <a:schemeClr val="bg1"/>
                </a:solidFill>
              </a:rPr>
              <a:t>.” (NASB)</a:t>
            </a:r>
          </a:p>
        </p:txBody>
      </p:sp>
    </p:spTree>
    <p:extLst>
      <p:ext uri="{BB962C8B-B14F-4D97-AF65-F5344CB8AC3E}">
        <p14:creationId xmlns:p14="http://schemas.microsoft.com/office/powerpoint/2010/main" xmlns="" val="30548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Undoing of Birth-Positional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593131"/>
            <a:ext cx="5929460" cy="4667508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Baptism (1 Cor. 12:13)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Spiritual birth (John 1:12-13; 3:3; Jas. 1:18; 1 Pet. 1:23)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dirty="0">
                <a:solidFill>
                  <a:schemeClr val="bg1"/>
                </a:solidFill>
              </a:rPr>
              <a:t>Gift (Eph. 2:8-9; Rom. 11:29)</a:t>
            </a:r>
          </a:p>
          <a:p>
            <a:pPr marL="461963" indent="-461963">
              <a:spcBef>
                <a:spcPts val="0"/>
              </a:spcBef>
              <a:spcAft>
                <a:spcPts val="3600"/>
              </a:spcAft>
              <a:buClr>
                <a:srgbClr val="66FFFF"/>
              </a:buClr>
            </a:pPr>
            <a:r>
              <a:rPr lang="en-US" b="1" dirty="0">
                <a:solidFill>
                  <a:srgbClr val="FFFFCC"/>
                </a:solidFill>
              </a:rPr>
              <a:t>“</a:t>
            </a:r>
            <a:r>
              <a:rPr lang="en-US" b="1" u="sng" dirty="0">
                <a:solidFill>
                  <a:srgbClr val="FFFFCC"/>
                </a:solidFill>
              </a:rPr>
              <a:t>Have been saved</a:t>
            </a:r>
            <a:r>
              <a:rPr lang="en-US" b="1" dirty="0">
                <a:solidFill>
                  <a:srgbClr val="FFFFCC"/>
                </a:solidFill>
              </a:rPr>
              <a:t>” </a:t>
            </a:r>
            <a:r>
              <a:rPr lang="en-US" dirty="0">
                <a:solidFill>
                  <a:schemeClr val="bg1"/>
                </a:solidFill>
              </a:rPr>
              <a:t>(Eph. 2:8-9)</a:t>
            </a:r>
          </a:p>
        </p:txBody>
      </p:sp>
      <p:pic>
        <p:nvPicPr>
          <p:cNvPr id="65538" name="Picture 2" descr="http://extremehomeprofit.org/wp-content/uploads/2016/06/free-birth-certificate-template-qievf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4954" y="1712530"/>
            <a:ext cx="3137116" cy="2275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97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533400" y="292762"/>
            <a:ext cx="8077200" cy="43088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Ephesians 2:8-9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chemeClr val="bg1"/>
                </a:solidFill>
              </a:rPr>
              <a:t>“</a:t>
            </a:r>
            <a:r>
              <a:rPr lang="en-US" sz="4400" baseline="30000" dirty="0">
                <a:solidFill>
                  <a:schemeClr val="bg1"/>
                </a:solidFill>
              </a:rPr>
              <a:t>8</a:t>
            </a:r>
            <a:r>
              <a:rPr lang="en-US" sz="4400" dirty="0">
                <a:solidFill>
                  <a:schemeClr val="bg1"/>
                </a:solidFill>
              </a:rPr>
              <a:t>For by grace you </a:t>
            </a:r>
            <a:r>
              <a:rPr lang="en-US" sz="4400" b="1" u="sng" dirty="0">
                <a:solidFill>
                  <a:srgbClr val="FFFFCC"/>
                </a:solidFill>
              </a:rPr>
              <a:t>have been saved</a:t>
            </a:r>
            <a:r>
              <a:rPr lang="en-US" sz="4400" dirty="0">
                <a:solidFill>
                  <a:schemeClr val="bg1"/>
                </a:solidFill>
              </a:rPr>
              <a:t> through faith; and that not of yourselves, </a:t>
            </a:r>
            <a:r>
              <a:rPr lang="en-US" sz="4400" i="1" dirty="0">
                <a:solidFill>
                  <a:schemeClr val="bg1"/>
                </a:solidFill>
              </a:rPr>
              <a:t>it is</a:t>
            </a:r>
            <a:r>
              <a:rPr lang="en-US" sz="4400" dirty="0">
                <a:solidFill>
                  <a:schemeClr val="bg1"/>
                </a:solidFill>
              </a:rPr>
              <a:t> the gift of God; </a:t>
            </a:r>
            <a:r>
              <a:rPr lang="en-US" sz="4400" baseline="30000" dirty="0">
                <a:solidFill>
                  <a:schemeClr val="bg1"/>
                </a:solidFill>
              </a:rPr>
              <a:t>9</a:t>
            </a:r>
            <a:r>
              <a:rPr lang="en-US" sz="4400" dirty="0">
                <a:solidFill>
                  <a:schemeClr val="bg1"/>
                </a:solidFill>
              </a:rPr>
              <a:t>not as a result of works, so that no one may boast</a:t>
            </a:r>
            <a:r>
              <a:rPr lang="en-US" altLang="en-US" sz="4400" dirty="0">
                <a:solidFill>
                  <a:schemeClr val="bg1"/>
                </a:solidFill>
              </a:rPr>
              <a:t>.” (NASB)</a:t>
            </a:r>
          </a:p>
        </p:txBody>
      </p:sp>
    </p:spTree>
    <p:extLst>
      <p:ext uri="{BB962C8B-B14F-4D97-AF65-F5344CB8AC3E}">
        <p14:creationId xmlns:p14="http://schemas.microsoft.com/office/powerpoint/2010/main" xmlns="" val="30548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240632" y="1143000"/>
            <a:ext cx="8903368" cy="5334000"/>
          </a:xfrm>
        </p:spPr>
        <p:txBody>
          <a:bodyPr/>
          <a:lstStyle/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God keeps us from falling (1 Pet 1:4-5)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role as intercessor and advocate (John 17:11-12, 20)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death perfectly dealt with all sins (Titus 2:14)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 believer cannot be removed from Christ’s body (1 Cor. 12:13)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The Bible does not specify which sins remove salvation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Believers with unfruitful lives still have salvation although lose rewards at the Bema Seat (1 </a:t>
            </a:r>
            <a:r>
              <a:rPr lang="en-US" altLang="en-US" sz="2800" dirty="0" err="1">
                <a:solidFill>
                  <a:schemeClr val="bg1"/>
                </a:solidFill>
              </a:rPr>
              <a:t>Cor</a:t>
            </a:r>
            <a:r>
              <a:rPr lang="en-US" altLang="en-US" sz="2800" dirty="0">
                <a:solidFill>
                  <a:schemeClr val="bg1"/>
                </a:solidFill>
              </a:rPr>
              <a:t> 3:15)</a:t>
            </a:r>
          </a:p>
        </p:txBody>
      </p:sp>
    </p:spTree>
    <p:extLst>
      <p:ext uri="{BB962C8B-B14F-4D97-AF65-F5344CB8AC3E}">
        <p14:creationId xmlns:p14="http://schemas.microsoft.com/office/powerpoint/2010/main" xmlns="" val="6483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228599" y="169681"/>
            <a:ext cx="8727141" cy="45243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John 10:27-29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chemeClr val="bg1"/>
                </a:solidFill>
              </a:rPr>
              <a:t>“</a:t>
            </a:r>
            <a:r>
              <a:rPr lang="en-US" sz="3400" dirty="0">
                <a:solidFill>
                  <a:schemeClr val="bg1"/>
                </a:solidFill>
              </a:rPr>
              <a:t>My sheep hear My voice, and I know them, and they follow Me; </a:t>
            </a:r>
            <a:r>
              <a:rPr lang="en-US" sz="3400" baseline="30000" dirty="0">
                <a:solidFill>
                  <a:schemeClr val="bg1"/>
                </a:solidFill>
              </a:rPr>
              <a:t>28 </a:t>
            </a:r>
            <a:r>
              <a:rPr lang="en-US" sz="3400" dirty="0">
                <a:solidFill>
                  <a:schemeClr val="bg1"/>
                </a:solidFill>
              </a:rPr>
              <a:t>and I give eternal life to them, and they will </a:t>
            </a:r>
            <a:r>
              <a:rPr lang="en-US" sz="3400" b="1" u="sng" dirty="0">
                <a:solidFill>
                  <a:srgbClr val="66FFFF"/>
                </a:solidFill>
              </a:rPr>
              <a:t>never perish</a:t>
            </a:r>
            <a:r>
              <a:rPr lang="en-US" sz="3400" b="1" dirty="0">
                <a:solidFill>
                  <a:srgbClr val="66FFFF"/>
                </a:solidFill>
              </a:rPr>
              <a:t>  [</a:t>
            </a:r>
            <a:r>
              <a:rPr lang="en-US" sz="3400" b="1" i="1" dirty="0" err="1">
                <a:solidFill>
                  <a:srgbClr val="66FFFF"/>
                </a:solidFill>
              </a:rPr>
              <a:t>ou</a:t>
            </a:r>
            <a:r>
              <a:rPr lang="en-US" sz="3400" b="1" i="1" dirty="0">
                <a:solidFill>
                  <a:srgbClr val="66FFFF"/>
                </a:solidFill>
              </a:rPr>
              <a:t> </a:t>
            </a:r>
            <a:r>
              <a:rPr lang="en-US" sz="3400" b="1" i="1" dirty="0" err="1">
                <a:solidFill>
                  <a:srgbClr val="66FFFF"/>
                </a:solidFill>
              </a:rPr>
              <a:t>mē</a:t>
            </a:r>
            <a:r>
              <a:rPr lang="en-US" sz="3400" b="1" dirty="0">
                <a:solidFill>
                  <a:srgbClr val="66FFFF"/>
                </a:solidFill>
              </a:rPr>
              <a:t>; </a:t>
            </a:r>
            <a:r>
              <a:rPr lang="en-US" sz="3400" b="1" i="1" dirty="0" err="1">
                <a:solidFill>
                  <a:srgbClr val="66FFFF"/>
                </a:solidFill>
              </a:rPr>
              <a:t>aiōnia</a:t>
            </a:r>
            <a:r>
              <a:rPr lang="en-US" sz="3400" b="1" dirty="0">
                <a:solidFill>
                  <a:srgbClr val="66FFFF"/>
                </a:solidFill>
              </a:rPr>
              <a:t>]</a:t>
            </a:r>
            <a:r>
              <a:rPr lang="en-US" sz="3400" dirty="0">
                <a:solidFill>
                  <a:schemeClr val="bg1"/>
                </a:solidFill>
              </a:rPr>
              <a:t>; and </a:t>
            </a:r>
            <a:r>
              <a:rPr lang="en-US" sz="3400" b="1" u="sng" dirty="0">
                <a:solidFill>
                  <a:srgbClr val="FFFFCC"/>
                </a:solidFill>
              </a:rPr>
              <a:t>no one will snatch them</a:t>
            </a:r>
            <a:r>
              <a:rPr lang="en-US" sz="3400" dirty="0">
                <a:solidFill>
                  <a:schemeClr val="bg1"/>
                </a:solidFill>
              </a:rPr>
              <a:t> out of My hand. </a:t>
            </a:r>
            <a:r>
              <a:rPr lang="en-US" sz="3400" baseline="30000" dirty="0">
                <a:solidFill>
                  <a:schemeClr val="bg1"/>
                </a:solidFill>
              </a:rPr>
              <a:t>29 </a:t>
            </a:r>
            <a:r>
              <a:rPr lang="en-US" sz="3400" dirty="0">
                <a:solidFill>
                  <a:schemeClr val="bg1"/>
                </a:solidFill>
              </a:rPr>
              <a:t>My Father, who has given </a:t>
            </a:r>
            <a:r>
              <a:rPr lang="en-US" sz="3400" i="1" dirty="0">
                <a:solidFill>
                  <a:schemeClr val="bg1"/>
                </a:solidFill>
              </a:rPr>
              <a:t>them</a:t>
            </a:r>
            <a:r>
              <a:rPr lang="en-US" sz="3400" dirty="0">
                <a:solidFill>
                  <a:schemeClr val="bg1"/>
                </a:solidFill>
              </a:rPr>
              <a:t> to Me, is greater than all; and </a:t>
            </a:r>
            <a:r>
              <a:rPr lang="en-US" sz="3400" b="1" u="sng" dirty="0">
                <a:solidFill>
                  <a:srgbClr val="FFFFCC"/>
                </a:solidFill>
              </a:rPr>
              <a:t>no one is able to snatch </a:t>
            </a:r>
            <a:r>
              <a:rPr lang="en-US" sz="3400" b="1" i="1" u="sng" dirty="0">
                <a:solidFill>
                  <a:srgbClr val="FFFFCC"/>
                </a:solidFill>
              </a:rPr>
              <a:t>them</a:t>
            </a:r>
            <a:r>
              <a:rPr lang="en-US" sz="3400" b="1" dirty="0">
                <a:solidFill>
                  <a:srgbClr val="FFFFCC"/>
                </a:solidFill>
              </a:rPr>
              <a:t> </a:t>
            </a:r>
            <a:r>
              <a:rPr lang="en-US" sz="3400" dirty="0">
                <a:solidFill>
                  <a:schemeClr val="bg1"/>
                </a:solidFill>
              </a:rPr>
              <a:t>out of the Father’s hand.”</a:t>
            </a:r>
            <a:r>
              <a:rPr lang="en-US" altLang="en-US" sz="3400" dirty="0">
                <a:solidFill>
                  <a:schemeClr val="bg1"/>
                </a:solidFill>
              </a:rPr>
              <a:t> (NASB)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533400" y="292762"/>
            <a:ext cx="8077200" cy="39395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Psalm 37:23-24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“The steps of a man are established by the Lord, and He delights in his way. </a:t>
            </a:r>
            <a:r>
              <a:rPr lang="en-US" sz="3600" b="1" u="sng" dirty="0">
                <a:solidFill>
                  <a:srgbClr val="FFFFCC"/>
                </a:solidFill>
              </a:rPr>
              <a:t>When he falls, he will not be hurled headlong, because the Lord is the One who holds his hand</a:t>
            </a:r>
            <a:r>
              <a:rPr lang="en-US" sz="4000" dirty="0">
                <a:solidFill>
                  <a:schemeClr val="bg1"/>
                </a:solidFill>
              </a:rPr>
              <a:t>.” </a:t>
            </a:r>
            <a:r>
              <a:rPr lang="en-US" altLang="en-US" sz="4000" dirty="0">
                <a:solidFill>
                  <a:schemeClr val="bg1"/>
                </a:solidFill>
              </a:rPr>
              <a:t>(NASB)</a:t>
            </a:r>
          </a:p>
        </p:txBody>
      </p:sp>
    </p:spTree>
    <p:extLst>
      <p:ext uri="{BB962C8B-B14F-4D97-AF65-F5344CB8AC3E}">
        <p14:creationId xmlns:p14="http://schemas.microsoft.com/office/powerpoint/2010/main" xmlns="" val="30548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240632" y="1143000"/>
            <a:ext cx="8662736" cy="5334000"/>
          </a:xfrm>
        </p:spPr>
        <p:txBody>
          <a:bodyPr/>
          <a:lstStyle/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God keeps us from falling (1 Pet 1:4-5)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role as intercessor and advocate (John 17:11-12, 20)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death perfectly dealt with all sins (Titus 2:14)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 believer cannot be removed from Christ’s body (1 Cor. 12:13)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 does not specify which sins remove salvation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b="1" u="sng" dirty="0">
                <a:solidFill>
                  <a:srgbClr val="FFFFCC"/>
                </a:solidFill>
              </a:rPr>
              <a:t>Believers with unfruitful lives still have salvation although lose rewards at the Bema Seat (1 </a:t>
            </a:r>
            <a:r>
              <a:rPr lang="en-US" altLang="en-US" sz="2800" b="1" u="sng" dirty="0" err="1">
                <a:solidFill>
                  <a:srgbClr val="FFFFCC"/>
                </a:solidFill>
              </a:rPr>
              <a:t>Cor</a:t>
            </a:r>
            <a:r>
              <a:rPr lang="en-US" altLang="en-US" sz="2800" b="1" u="sng" dirty="0">
                <a:solidFill>
                  <a:srgbClr val="FFFFCC"/>
                </a:solidFill>
              </a:rPr>
              <a:t> 3:15)</a:t>
            </a:r>
          </a:p>
        </p:txBody>
      </p:sp>
    </p:spTree>
    <p:extLst>
      <p:ext uri="{BB962C8B-B14F-4D97-AF65-F5344CB8AC3E}">
        <p14:creationId xmlns:p14="http://schemas.microsoft.com/office/powerpoint/2010/main" xmlns="" val="20772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512630080"/>
              </p:ext>
            </p:extLst>
          </p:nvPr>
        </p:nvGraphicFramePr>
        <p:xfrm>
          <a:off x="190500" y="260447"/>
          <a:ext cx="8763000" cy="6337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4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204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FFFFCC"/>
                          </a:solidFill>
                        </a:rPr>
                        <a:t>YIELDING TO THE OLD (SIN) NATURE</a:t>
                      </a:r>
                      <a:endParaRPr lang="en-US" sz="3600" b="1" dirty="0">
                        <a:solidFill>
                          <a:srgbClr val="FFFF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69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</a:rPr>
                        <a:t>BELIEVER’S CONSEQUENCES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</a:rPr>
                        <a:t>PASSAGE(S)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695">
                <a:tc>
                  <a:txBody>
                    <a:bodyPr/>
                    <a:lstStyle/>
                    <a:p>
                      <a:pPr marL="112713" indent="0" algn="l">
                        <a:buFont typeface="Arial" panose="020B0604020202020204" pitchFamily="34" charset="0"/>
                        <a:buNone/>
                      </a:pPr>
                      <a:r>
                        <a:rPr lang="fr-FR" sz="2600" dirty="0" err="1"/>
                        <a:t>Lack</a:t>
                      </a:r>
                      <a:r>
                        <a:rPr lang="fr-FR" sz="2600" baseline="0" dirty="0"/>
                        <a:t> of power</a:t>
                      </a:r>
                      <a:endParaRPr lang="fr-FR" sz="26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(Gal 5:16; 1 </a:t>
                      </a:r>
                      <a:r>
                        <a:rPr lang="fr-FR" sz="2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Thess</a:t>
                      </a:r>
                      <a:r>
                        <a:rPr lang="fr-FR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5:19)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695">
                <a:tc>
                  <a:txBody>
                    <a:bodyPr/>
                    <a:lstStyle/>
                    <a:p>
                      <a:pPr marL="112713" indent="0" algn="l" defTabSz="914377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Grieving the Holy Spirit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(Eph 4:30-32)</a:t>
                      </a:r>
                      <a:endParaRPr lang="fr-FR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052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joy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(Ps. 51:4, 12; Gal. 5:22-23)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7052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spiritual 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 Pet. 1:8-10; Luke 15:18-19)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695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 Pet. 2:1-2)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1695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 </a:t>
                      </a:r>
                      <a:r>
                        <a:rPr lang="en-US" sz="2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3:1-3)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1695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Unfruitfulness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(John 15:5, 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1695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purpose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(Eccles. 1:2-3, 8; Mark 8:35)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1695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stability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(Gal. 3:3; 2 Tim. 2:17; 2 Pet. 3:17)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latin typeface="+mn-lt"/>
              </a:rPr>
              <a:t>Definition of Eternal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“Eternal Security means that those who have been </a:t>
            </a:r>
            <a:r>
              <a:rPr lang="en-US" i="1" dirty="0">
                <a:solidFill>
                  <a:schemeClr val="bg1"/>
                </a:solidFill>
              </a:rPr>
              <a:t>genuinely saved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by God’s grace through faith alone in Christ alone </a:t>
            </a:r>
            <a:r>
              <a:rPr lang="en-US" dirty="0">
                <a:solidFill>
                  <a:schemeClr val="bg1"/>
                </a:solidFill>
              </a:rPr>
              <a:t>shall never be in danger of God’s condemnation or loss of salvation but God’s grace and power keep them forever saved and secure.”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50" y="6359690"/>
            <a:ext cx="676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Dennis </a:t>
            </a:r>
            <a:r>
              <a:rPr lang="en-US" dirty="0" err="1">
                <a:solidFill>
                  <a:schemeClr val="bg1"/>
                </a:solidFill>
              </a:rPr>
              <a:t>Rokser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Shall Never Perish Forever</a:t>
            </a:r>
            <a:r>
              <a:rPr lang="en-US" dirty="0">
                <a:solidFill>
                  <a:schemeClr val="bg1"/>
                </a:solidFill>
              </a:rPr>
              <a:t>, p. 11</a:t>
            </a:r>
          </a:p>
        </p:txBody>
      </p:sp>
      <p:pic>
        <p:nvPicPr>
          <p:cNvPr id="1026" name="Picture 2" descr="dennis-roks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575" y="142286"/>
            <a:ext cx="1097280" cy="10972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r 9"/>
          <p:cNvSpPr/>
          <p:nvPr/>
        </p:nvSpPr>
        <p:spPr>
          <a:xfrm>
            <a:off x="1752600" y="1219200"/>
            <a:ext cx="5562600" cy="5410200"/>
          </a:xfrm>
          <a:prstGeom prst="flowChar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ie 20"/>
          <p:cNvSpPr/>
          <p:nvPr/>
        </p:nvSpPr>
        <p:spPr>
          <a:xfrm>
            <a:off x="1752600" y="1066800"/>
            <a:ext cx="5562600" cy="5562600"/>
          </a:xfrm>
          <a:prstGeom prst="pie">
            <a:avLst>
              <a:gd name="adj1" fmla="val 2097621"/>
              <a:gd name="adj2" fmla="val 5399995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8277244">
            <a:off x="1675606" y="1123157"/>
            <a:ext cx="5640387" cy="5549900"/>
          </a:xfrm>
          <a:prstGeom prst="pie">
            <a:avLst>
              <a:gd name="adj1" fmla="val 2097621"/>
              <a:gd name="adj2" fmla="val 5399995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14101887">
            <a:off x="1816100" y="1171575"/>
            <a:ext cx="5384800" cy="5562600"/>
          </a:xfrm>
          <a:prstGeom prst="pie">
            <a:avLst>
              <a:gd name="adj1" fmla="val 2097621"/>
              <a:gd name="adj2" fmla="val 6270626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3657600"/>
            <a:ext cx="2895600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400" b="1" dirty="0">
                <a:ln w="50800"/>
                <a:latin typeface="+mn-lt"/>
                <a:cs typeface="Arial" charset="0"/>
              </a:rPr>
              <a:t>Unbelievers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86400" y="3505200"/>
            <a:ext cx="1676400" cy="8465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 w="50800"/>
                <a:solidFill>
                  <a:srgbClr val="FF0000"/>
                </a:solidFill>
                <a:latin typeface="+mn-lt"/>
                <a:cs typeface="Arial" charset="0"/>
              </a:rPr>
              <a:t>Infant</a:t>
            </a:r>
          </a:p>
          <a:p>
            <a:pPr>
              <a:defRPr/>
            </a:pPr>
            <a:r>
              <a:rPr lang="en-US" sz="2800" b="1" dirty="0">
                <a:ln w="50800"/>
                <a:latin typeface="+mn-lt"/>
                <a:cs typeface="Arial" charset="0"/>
              </a:rPr>
              <a:t>Believers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8200" y="4953000"/>
            <a:ext cx="1828800" cy="8382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 w="50800"/>
                <a:solidFill>
                  <a:srgbClr val="FF0000"/>
                </a:solidFill>
                <a:latin typeface="+mn-lt"/>
                <a:cs typeface="Arial" charset="0"/>
              </a:rPr>
              <a:t>Carnal</a:t>
            </a:r>
          </a:p>
          <a:p>
            <a:pPr>
              <a:defRPr/>
            </a:pPr>
            <a:r>
              <a:rPr lang="en-US" sz="2800" b="1" dirty="0">
                <a:ln w="50800"/>
                <a:latin typeface="+mn-lt"/>
                <a:cs typeface="Arial" charset="0"/>
              </a:rPr>
              <a:t>Believers</a:t>
            </a:r>
            <a:endParaRPr lang="en-US" sz="2800" b="1" dirty="0">
              <a:ln w="50800"/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2299" name="Title 10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58838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Kinds of People from 1 Corinthians 3:1-3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2057400"/>
            <a:ext cx="2209800" cy="82990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 w="50800"/>
                <a:solidFill>
                  <a:srgbClr val="FF0000"/>
                </a:solidFill>
                <a:latin typeface="+mn-lt"/>
                <a:cs typeface="Arial" charset="0"/>
              </a:rPr>
              <a:t>Spiritual </a:t>
            </a:r>
            <a:r>
              <a:rPr lang="en-US" sz="2800" b="1" dirty="0">
                <a:ln w="50800"/>
                <a:latin typeface="+mn-lt"/>
                <a:cs typeface="Arial" charset="0"/>
              </a:rPr>
              <a:t>Believers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itle 10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58838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Kinds of People from 1 Corinthians 3:1-4</a:t>
            </a:r>
          </a:p>
        </p:txBody>
      </p:sp>
      <p:pic>
        <p:nvPicPr>
          <p:cNvPr id="11" name="Picture 2" descr="https://solzemli.files.wordpress.com/2010/03/saint_paul_theapos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457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2743200" y="1295400"/>
            <a:ext cx="6248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aseline="30000" dirty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And I, brethren, could not speak to you as to </a:t>
            </a:r>
            <a:r>
              <a:rPr lang="en-US" sz="2800" b="1" u="sng" dirty="0">
                <a:solidFill>
                  <a:srgbClr val="FFFFCC"/>
                </a:solidFill>
              </a:rPr>
              <a:t>spiritual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people</a:t>
            </a:r>
            <a:r>
              <a:rPr lang="en-US" sz="2800" dirty="0">
                <a:solidFill>
                  <a:schemeClr val="bg1"/>
                </a:solidFill>
              </a:rPr>
              <a:t> but as to </a:t>
            </a:r>
            <a:r>
              <a:rPr lang="en-US" sz="2800" b="1" u="sng" dirty="0">
                <a:solidFill>
                  <a:srgbClr val="FFFFCC"/>
                </a:solidFill>
              </a:rPr>
              <a:t>carnal</a:t>
            </a:r>
            <a:r>
              <a:rPr lang="en-US" sz="2800" dirty="0">
                <a:solidFill>
                  <a:schemeClr val="bg1"/>
                </a:solidFill>
              </a:rPr>
              <a:t>, as to </a:t>
            </a:r>
            <a:r>
              <a:rPr lang="en-US" sz="2800" b="1" u="sng" dirty="0">
                <a:solidFill>
                  <a:srgbClr val="FFFFCC"/>
                </a:solidFill>
              </a:rPr>
              <a:t>babes</a:t>
            </a:r>
            <a:r>
              <a:rPr lang="en-US" sz="2800" dirty="0">
                <a:solidFill>
                  <a:schemeClr val="bg1"/>
                </a:solidFill>
              </a:rPr>
              <a:t> in Christ. 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I fed you with milk and not with solid food; for until now you were not able </a:t>
            </a:r>
            <a:r>
              <a:rPr lang="en-US" sz="2800" i="1" dirty="0">
                <a:solidFill>
                  <a:schemeClr val="bg1"/>
                </a:solidFill>
              </a:rPr>
              <a:t>to receive it,</a:t>
            </a:r>
            <a:r>
              <a:rPr lang="en-US" sz="2800" dirty="0">
                <a:solidFill>
                  <a:schemeClr val="bg1"/>
                </a:solidFill>
              </a:rPr>
              <a:t> and even now you are still not able; </a:t>
            </a:r>
            <a:r>
              <a:rPr lang="en-US" sz="2800" baseline="30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for you are still carnal. For where </a:t>
            </a:r>
            <a:r>
              <a:rPr lang="en-US" sz="2800" i="1" dirty="0">
                <a:solidFill>
                  <a:schemeClr val="bg1"/>
                </a:solidFill>
              </a:rPr>
              <a:t>there are</a:t>
            </a:r>
            <a:r>
              <a:rPr lang="en-US" sz="2800" dirty="0">
                <a:solidFill>
                  <a:schemeClr val="bg1"/>
                </a:solidFill>
              </a:rPr>
              <a:t> envy, strife, and divisions among you, are you not carnal and behaving like </a:t>
            </a:r>
            <a:r>
              <a:rPr lang="en-US" sz="2800" i="1" dirty="0">
                <a:solidFill>
                  <a:schemeClr val="bg1"/>
                </a:solidFill>
              </a:rPr>
              <a:t>mere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u="sng" dirty="0">
                <a:solidFill>
                  <a:srgbClr val="FFFFCC"/>
                </a:solidFill>
              </a:rPr>
              <a:t>men</a:t>
            </a:r>
            <a:r>
              <a:rPr lang="en-US" sz="2800" dirty="0">
                <a:solidFill>
                  <a:schemeClr val="bg1"/>
                </a:solidFill>
              </a:rPr>
              <a:t>? </a:t>
            </a:r>
            <a:r>
              <a:rPr lang="en-US" sz="2800" baseline="30000" dirty="0">
                <a:solidFill>
                  <a:schemeClr val="bg1"/>
                </a:solidFill>
              </a:rPr>
              <a:t>4 </a:t>
            </a:r>
            <a:r>
              <a:rPr lang="en-US" sz="2800" dirty="0">
                <a:solidFill>
                  <a:schemeClr val="bg1"/>
                </a:solidFill>
              </a:rPr>
              <a:t>For when one says, “I am of Paul,” and another, “I </a:t>
            </a:r>
            <a:r>
              <a:rPr lang="en-US" sz="2800" i="1" dirty="0">
                <a:solidFill>
                  <a:schemeClr val="bg1"/>
                </a:solidFill>
              </a:rPr>
              <a:t>am</a:t>
            </a:r>
            <a:r>
              <a:rPr lang="en-US" sz="2800" dirty="0">
                <a:solidFill>
                  <a:schemeClr val="bg1"/>
                </a:solidFill>
              </a:rPr>
              <a:t> of </a:t>
            </a:r>
            <a:r>
              <a:rPr lang="en-US" sz="2800" dirty="0" err="1">
                <a:solidFill>
                  <a:schemeClr val="bg1"/>
                </a:solidFill>
              </a:rPr>
              <a:t>Apollos</a:t>
            </a:r>
            <a:r>
              <a:rPr lang="en-US" sz="2800" dirty="0">
                <a:solidFill>
                  <a:schemeClr val="bg1"/>
                </a:solidFill>
              </a:rPr>
              <a:t>,” are you not carnal?(NKJV)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140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Seven Truths About Carnality (1 Cor. 3:1-4)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26242" y="1142999"/>
            <a:ext cx="8719795" cy="5175789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Carnality hinders one’s </a:t>
            </a:r>
            <a:r>
              <a:rPr lang="en-US" altLang="en-US" b="1" u="sng" dirty="0">
                <a:solidFill>
                  <a:srgbClr val="FFFFCC"/>
                </a:solidFill>
              </a:rPr>
              <a:t>growth</a:t>
            </a:r>
            <a:r>
              <a:rPr lang="en-US" altLang="en-US" dirty="0">
                <a:solidFill>
                  <a:schemeClr val="bg1"/>
                </a:solidFill>
              </a:rPr>
              <a:t> but never his </a:t>
            </a:r>
            <a:r>
              <a:rPr lang="en-US" altLang="en-US" b="1" u="sng" dirty="0">
                <a:solidFill>
                  <a:srgbClr val="FFFFCC"/>
                </a:solidFill>
              </a:rPr>
              <a:t>position</a:t>
            </a:r>
            <a:r>
              <a:rPr lang="en-US" altLang="en-US" dirty="0">
                <a:solidFill>
                  <a:schemeClr val="bg1"/>
                </a:solidFill>
              </a:rPr>
              <a:t> in Christ (1 Cor. 3:1)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Carnality affects one’s </a:t>
            </a:r>
            <a:r>
              <a:rPr lang="en-US" altLang="en-US" b="1" u="sng" dirty="0">
                <a:solidFill>
                  <a:srgbClr val="FFFFCC"/>
                </a:solidFill>
              </a:rPr>
              <a:t>desire</a:t>
            </a:r>
            <a:r>
              <a:rPr lang="en-US" altLang="en-US" dirty="0">
                <a:solidFill>
                  <a:schemeClr val="bg1"/>
                </a:solidFill>
              </a:rPr>
              <a:t> and  </a:t>
            </a:r>
            <a:r>
              <a:rPr lang="en-US" altLang="en-US" b="1" u="sng" dirty="0">
                <a:solidFill>
                  <a:srgbClr val="FFFFCC"/>
                </a:solidFill>
              </a:rPr>
              <a:t>ability</a:t>
            </a:r>
            <a:r>
              <a:rPr lang="en-US" altLang="en-US" dirty="0">
                <a:solidFill>
                  <a:schemeClr val="bg1"/>
                </a:solidFill>
              </a:rPr>
              <a:t> to take in and digest the Word of God (1 Cor. 3:2)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Carnality may be due to </a:t>
            </a:r>
            <a:r>
              <a:rPr lang="en-US" altLang="en-US" b="1" u="sng" dirty="0">
                <a:solidFill>
                  <a:srgbClr val="FFFFCC"/>
                </a:solidFill>
              </a:rPr>
              <a:t>weakness</a:t>
            </a:r>
            <a:r>
              <a:rPr lang="en-US" altLang="en-US" dirty="0">
                <a:solidFill>
                  <a:schemeClr val="bg1"/>
                </a:solidFill>
              </a:rPr>
              <a:t> or </a:t>
            </a:r>
            <a:r>
              <a:rPr lang="en-US" altLang="en-US" b="1" u="sng" dirty="0">
                <a:solidFill>
                  <a:srgbClr val="FFFFCC"/>
                </a:solidFill>
              </a:rPr>
              <a:t>willfulness</a:t>
            </a:r>
            <a:r>
              <a:rPr lang="en-US" altLang="en-US" dirty="0">
                <a:solidFill>
                  <a:schemeClr val="bg1"/>
                </a:solidFill>
              </a:rPr>
              <a:t> (1 Cor. 3:1-3)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Carnality is not automatically connected with </a:t>
            </a:r>
            <a:r>
              <a:rPr lang="en-US" altLang="en-US" b="1" u="sng" dirty="0">
                <a:solidFill>
                  <a:srgbClr val="FFFFCC"/>
                </a:solidFill>
              </a:rPr>
              <a:t>time</a:t>
            </a:r>
            <a:r>
              <a:rPr lang="en-US" altLang="en-US" dirty="0">
                <a:solidFill>
                  <a:schemeClr val="bg1"/>
                </a:solidFill>
              </a:rPr>
              <a:t> (1 Cor. 3:3)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1498" y="6307494"/>
            <a:ext cx="570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Dennis </a:t>
            </a:r>
            <a:r>
              <a:rPr lang="en-US" dirty="0" err="1">
                <a:solidFill>
                  <a:schemeClr val="bg1"/>
                </a:solidFill>
              </a:rPr>
              <a:t>Rokser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Shall Never Perish</a:t>
            </a:r>
            <a:r>
              <a:rPr lang="en-US" dirty="0">
                <a:solidFill>
                  <a:schemeClr val="bg1"/>
                </a:solidFill>
              </a:rPr>
              <a:t>, p. 188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Seven Truths About Carnality (1 Cor. 3:1-4)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63950" y="1142999"/>
            <a:ext cx="8700941" cy="5175789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+mj-lt"/>
              <a:buAutoNum type="arabicPeriod" startAt="5"/>
              <a:defRPr/>
            </a:pPr>
            <a:r>
              <a:rPr lang="en-US" altLang="en-US" dirty="0">
                <a:solidFill>
                  <a:schemeClr val="bg1"/>
                </a:solidFill>
              </a:rPr>
              <a:t>Carnality is evidenced by the </a:t>
            </a:r>
            <a:r>
              <a:rPr lang="en-US" altLang="en-US" b="1" u="sng" dirty="0">
                <a:solidFill>
                  <a:srgbClr val="FFFFCC"/>
                </a:solidFill>
              </a:rPr>
              <a:t>works of the flesh </a:t>
            </a:r>
            <a:r>
              <a:rPr lang="en-US" altLang="en-US" dirty="0">
                <a:solidFill>
                  <a:schemeClr val="bg1"/>
                </a:solidFill>
              </a:rPr>
              <a:t>in your life (1 Cor. 3:3)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+mj-lt"/>
              <a:buAutoNum type="arabicPeriod" startAt="5"/>
              <a:defRPr/>
            </a:pPr>
            <a:r>
              <a:rPr lang="en-US" altLang="en-US" dirty="0">
                <a:solidFill>
                  <a:schemeClr val="bg1"/>
                </a:solidFill>
              </a:rPr>
              <a:t>Carnality is oftentimes characterized by </a:t>
            </a:r>
            <a:r>
              <a:rPr lang="en-US" altLang="en-US" b="1" u="sng" dirty="0">
                <a:solidFill>
                  <a:srgbClr val="FFFFCC"/>
                </a:solidFill>
              </a:rPr>
              <a:t>self deception</a:t>
            </a:r>
            <a:r>
              <a:rPr lang="en-US" altLang="en-US" dirty="0">
                <a:solidFill>
                  <a:schemeClr val="bg1"/>
                </a:solidFill>
              </a:rPr>
              <a:t> (1 Cor. 3:3-4)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buClr>
                <a:srgbClr val="66FFFF"/>
              </a:buClr>
              <a:buFont typeface="+mj-lt"/>
              <a:buAutoNum type="arabicPeriod" startAt="5"/>
              <a:defRPr/>
            </a:pPr>
            <a:r>
              <a:rPr lang="en-US" altLang="en-US" dirty="0">
                <a:solidFill>
                  <a:schemeClr val="bg1"/>
                </a:solidFill>
              </a:rPr>
              <a:t>Carnality in the believer's life causes him to walk like an </a:t>
            </a:r>
            <a:r>
              <a:rPr lang="en-US" altLang="en-US" b="1" u="sng" dirty="0">
                <a:solidFill>
                  <a:srgbClr val="FFFFCC"/>
                </a:solidFill>
              </a:rPr>
              <a:t>unbeliever</a:t>
            </a:r>
            <a:r>
              <a:rPr lang="en-US" altLang="en-US" dirty="0">
                <a:solidFill>
                  <a:schemeClr val="bg1"/>
                </a:solidFill>
              </a:rPr>
              <a:t> (1 Cor. 3:3)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5"/>
              <a:defRPr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1498" y="6307494"/>
            <a:ext cx="570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Dennis </a:t>
            </a:r>
            <a:r>
              <a:rPr lang="en-US" dirty="0" err="1">
                <a:solidFill>
                  <a:schemeClr val="bg1"/>
                </a:solidFill>
              </a:rPr>
              <a:t>Rokser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Shall Never Perish</a:t>
            </a:r>
            <a:r>
              <a:rPr lang="en-US" dirty="0">
                <a:solidFill>
                  <a:schemeClr val="bg1"/>
                </a:solidFill>
              </a:rPr>
              <a:t>, p. 188</a:t>
            </a:r>
          </a:p>
        </p:txBody>
      </p:sp>
    </p:spTree>
    <p:extLst>
      <p:ext uri="{BB962C8B-B14F-4D97-AF65-F5344CB8AC3E}">
        <p14:creationId xmlns:p14="http://schemas.microsoft.com/office/powerpoint/2010/main" xmlns="" val="4140968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41943366"/>
              </p:ext>
            </p:extLst>
          </p:nvPr>
        </p:nvGraphicFramePr>
        <p:xfrm>
          <a:off x="190500" y="365760"/>
          <a:ext cx="8763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4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86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FFFFCC"/>
                          </a:solidFill>
                        </a:rPr>
                        <a:t>YIELDING TO THE OLD (SIN) NATURE</a:t>
                      </a:r>
                      <a:endParaRPr lang="en-US" sz="3600" b="1" dirty="0">
                        <a:solidFill>
                          <a:srgbClr val="FFFF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</a:rPr>
                        <a:t>BELIEVER’S CONSEQUENCES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</a:rPr>
                        <a:t>PASSAGE(S)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12713" indent="0" algn="l">
                        <a:buFont typeface="Arial" panose="020B0604020202020204" pitchFamily="34" charset="0"/>
                        <a:buNone/>
                      </a:pPr>
                      <a:r>
                        <a:rPr lang="fr-FR" sz="2600" dirty="0" err="1"/>
                        <a:t>Lack</a:t>
                      </a:r>
                      <a:r>
                        <a:rPr lang="fr-FR" sz="2600" baseline="0" dirty="0"/>
                        <a:t> of power</a:t>
                      </a:r>
                      <a:endParaRPr lang="fr-FR" sz="26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(Gal 5:16; 1 </a:t>
                      </a:r>
                      <a:r>
                        <a:rPr lang="fr-FR" sz="2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Thess</a:t>
                      </a:r>
                      <a:r>
                        <a:rPr lang="fr-FR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5:19)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12713" indent="0" algn="l" defTabSz="914377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Grieving the Holy Spirit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(Eph 4:30-32)</a:t>
                      </a:r>
                      <a:endParaRPr lang="fr-FR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joy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(Ps. 51:4, 12; Gal. 5:22-23)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spiritual 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 Pet. 1:8-10; Luke 15:18-19)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 Pet. 2:1-2)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 </a:t>
                      </a:r>
                      <a:r>
                        <a:rPr lang="en-US" sz="2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3:1-3)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Unfruitfulness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(John 15:5, 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purpose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(Eccles. 1:2-3, 8; Mark 8:35)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stability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(Gal. 3:3; 2 Tim. 2:17; 2 Pet. 3:17)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9952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08435094"/>
              </p:ext>
            </p:extLst>
          </p:nvPr>
        </p:nvGraphicFramePr>
        <p:xfrm>
          <a:off x="190500" y="411480"/>
          <a:ext cx="87630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7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YIELDING TO THE OLD (SIN) NATURE</a:t>
                      </a:r>
                      <a:endParaRPr lang="en-US" sz="3600" b="1" kern="120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BELIEVER’S CONSEQUENCES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PASSAGE(S)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2400" dirty="0"/>
                        <a:t>Conviction </a:t>
                      </a:r>
                      <a:endParaRPr lang="fr-FR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(2 Pet 2:7-8; Ps 32:1-5)</a:t>
                      </a:r>
                      <a:endParaRPr lang="fr-FR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Divine discipline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Heb</a:t>
                      </a:r>
                      <a:r>
                        <a:rPr lang="en-US" sz="2400" dirty="0"/>
                        <a:t> 12:5-11)</a:t>
                      </a:r>
                      <a:endParaRPr lang="fr-FR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Premature death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(Acts 5:1-11; 1 </a:t>
                      </a:r>
                      <a:r>
                        <a:rPr lang="en-US" sz="2400" dirty="0" err="1"/>
                        <a:t>Cor</a:t>
                      </a:r>
                      <a:r>
                        <a:rPr lang="en-US" sz="2400" dirty="0"/>
                        <a:t> 11:30; 1 John 5:16; Rev 2:22-23)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Loss of reward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(1 </a:t>
                      </a:r>
                      <a:r>
                        <a:rPr lang="en-US" sz="2400" dirty="0" err="1"/>
                        <a:t>Cor</a:t>
                      </a:r>
                      <a:r>
                        <a:rPr lang="en-US" sz="2400" dirty="0"/>
                        <a:t> 3:15; 9:27; 2 John 8; Rev 3:11)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Loss of fellowship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(1 John 1:9)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Excommunication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(1 </a:t>
                      </a:r>
                      <a:r>
                        <a:rPr lang="en-US" sz="2400" dirty="0" err="1"/>
                        <a:t>Cor</a:t>
                      </a:r>
                      <a:r>
                        <a:rPr lang="en-US" sz="2400" dirty="0"/>
                        <a:t> 5:4-5; Matt 18:15-17)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Temporal consequences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(Gal 6:7-8)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Unanswered prayer 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(Ps 66:18; 1 Pet 3:7)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Loss of testimony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(Gen 19:14)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Loss of leadership privileges</a:t>
                      </a:r>
                      <a:endParaRPr lang="en-US" sz="24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(1 Tim 3:1-13; 2 Sam. 12)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41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4687316"/>
              </p:ext>
            </p:extLst>
          </p:nvPr>
        </p:nvGraphicFramePr>
        <p:xfrm>
          <a:off x="156721" y="252953"/>
          <a:ext cx="8830559" cy="595860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805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5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9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73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Scripture’s Five Crowns </a:t>
                      </a:r>
                      <a:br>
                        <a:rPr lang="en-US" alt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alt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(Rev 4:10: 3:11; 2 John 8)</a:t>
                      </a:r>
                      <a:endParaRPr kumimoji="0" lang="en-US" sz="36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8066298"/>
                  </a:ext>
                </a:extLst>
              </a:tr>
              <a:tr h="685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sng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Scripture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sng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Crown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sng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Purpose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9:24-27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Incorruptible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Gaining mastery over the flesh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Thess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2:19-20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Rejoicing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Soul winning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Jas 1:12; Rev 2:10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Life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Enduring trials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Pet 5:2-4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Glory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Shepherding God’s people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2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Tim 4:8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kern="1200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Righteousness</a:t>
                      </a:r>
                      <a:endParaRPr kumimoji="0" lang="en-US" sz="2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Longing for His appearing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0473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044640950"/>
              </p:ext>
            </p:extLst>
          </p:nvPr>
        </p:nvGraphicFramePr>
        <p:xfrm>
          <a:off x="190500" y="411480"/>
          <a:ext cx="87630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7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YIELDING TO THE OLD (SIN) NATURE</a:t>
                      </a:r>
                      <a:endParaRPr lang="en-US" sz="3600" b="1" kern="120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BELIEVER’S CONSEQUENCES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PASSAGE(S)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2400" dirty="0"/>
                        <a:t>Conviction </a:t>
                      </a:r>
                      <a:endParaRPr lang="fr-FR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(2 Pet 2:7-8; Ps 32:1-5)</a:t>
                      </a:r>
                      <a:endParaRPr lang="fr-FR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Divine discipline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Heb</a:t>
                      </a:r>
                      <a:r>
                        <a:rPr lang="en-US" sz="2400" dirty="0"/>
                        <a:t> 12:5-11)</a:t>
                      </a:r>
                      <a:endParaRPr lang="fr-FR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Premature death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(Acts 5:1-11; 1 </a:t>
                      </a:r>
                      <a:r>
                        <a:rPr lang="en-US" sz="2400" dirty="0" err="1"/>
                        <a:t>Cor</a:t>
                      </a:r>
                      <a:r>
                        <a:rPr lang="en-US" sz="2400" dirty="0"/>
                        <a:t> 11:30; 1 John 5:16; Rev 2:22-23)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Loss of reward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(1 </a:t>
                      </a:r>
                      <a:r>
                        <a:rPr lang="en-US" sz="2400" dirty="0" err="1"/>
                        <a:t>Cor</a:t>
                      </a:r>
                      <a:r>
                        <a:rPr lang="en-US" sz="2400" dirty="0"/>
                        <a:t> 3:15; 9:27; 2 John 8; Rev 3:11)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Loss of fellowship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(1 John 1:9)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Excommunication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(1 </a:t>
                      </a:r>
                      <a:r>
                        <a:rPr lang="en-US" sz="2400" dirty="0" err="1"/>
                        <a:t>Cor</a:t>
                      </a:r>
                      <a:r>
                        <a:rPr lang="en-US" sz="2400" dirty="0"/>
                        <a:t> 5:4-5; Matt 18:15-17)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Temporal consequences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(Gal 6:7-8)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Unanswered prayer 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(Ps 66:18; 1 Pet 3:7)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Loss of testimony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(Gen 19:14)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Loss of leadership privileges</a:t>
                      </a:r>
                      <a:endParaRPr lang="en-US" sz="24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(1 Tim 3:1-13; 2 Sam. 12)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5023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895600" y="2857500"/>
            <a:ext cx="3352800" cy="1143000"/>
          </a:xfrm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2312585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52663" y="1143000"/>
            <a:ext cx="8674769" cy="54743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Because self-righteousness did not save us it is not a basis upon which salvation can be lost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Salvation is not given or maintained by works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If a believer can lose eternal life, then how can this life be eternal (John 3:16)?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Bible’s promises guarantee security (John 10:28)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assurance of salvation (1 John 5:14)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believer is predestined for glory (Rom 8:29-30)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Spirit’s seal cannot be broken (Eph 4:30)</a:t>
            </a:r>
          </a:p>
        </p:txBody>
      </p:sp>
    </p:spTree>
    <p:extLst>
      <p:ext uri="{BB962C8B-B14F-4D97-AF65-F5344CB8AC3E}">
        <p14:creationId xmlns:p14="http://schemas.microsoft.com/office/powerpoint/2010/main" xmlns="" val="34993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latin typeface="+mn-lt"/>
              </a:rPr>
              <a:t>Eternal Security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21" y="1600205"/>
            <a:ext cx="6476958" cy="164832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Eternal security arguments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Response  to problem passages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240632" y="1143000"/>
            <a:ext cx="8662736" cy="5334000"/>
          </a:xfrm>
        </p:spPr>
        <p:txBody>
          <a:bodyPr/>
          <a:lstStyle/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God keeps us from falling (1 Pet 1:4-5)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role as intercessor and advocate (John 17:11-12, 20)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death perfectly dealt with all sins (Titus 2:14)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 believer cannot be removed from Christ’s body (1 Cor. 12:13)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 does not specify which sins remove salvation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Believers with unfruitful lives still have salvation although lose rewards at the Bema Seat (1 </a:t>
            </a:r>
            <a:r>
              <a:rPr lang="en-US" altLang="en-US" sz="2800" dirty="0" err="1">
                <a:solidFill>
                  <a:schemeClr val="bg1"/>
                </a:solidFill>
              </a:rPr>
              <a:t>Cor</a:t>
            </a:r>
            <a:r>
              <a:rPr lang="en-US" altLang="en-US" sz="2800" dirty="0">
                <a:solidFill>
                  <a:schemeClr val="bg1"/>
                </a:solidFill>
              </a:rPr>
              <a:t> 3:15)</a:t>
            </a:r>
          </a:p>
        </p:txBody>
      </p:sp>
    </p:spTree>
    <p:extLst>
      <p:ext uri="{BB962C8B-B14F-4D97-AF65-F5344CB8AC3E}">
        <p14:creationId xmlns:p14="http://schemas.microsoft.com/office/powerpoint/2010/main" xmlns="" val="28294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latin typeface="+mn-lt"/>
              </a:rPr>
              <a:t>Eternal Security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21" y="1600205"/>
            <a:ext cx="6476958" cy="164832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sz="3600" b="1" u="sng" dirty="0">
                <a:solidFill>
                  <a:srgbClr val="FFFFCC"/>
                </a:solidFill>
              </a:rPr>
              <a:t>Eternal security arguments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Response  to problem passages</a:t>
            </a:r>
          </a:p>
        </p:txBody>
      </p:sp>
    </p:spTree>
    <p:extLst>
      <p:ext uri="{BB962C8B-B14F-4D97-AF65-F5344CB8AC3E}">
        <p14:creationId xmlns:p14="http://schemas.microsoft.com/office/powerpoint/2010/main" xmlns="" val="3604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252663" y="1143000"/>
            <a:ext cx="8674769" cy="54743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Because self-righteousness did not save us it is not a basis upon which salvation can be lost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Salvation is not given or maintained by works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If a believer can lose eternal life, then how can this life be eternal (John 3:16)?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Bible’s promises guarantee security (John 10:28)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assurance of salvation (1 John 5:14)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believer is predestined for glory (Rom 8:29-30)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Spirit’s seal cannot be broken (Eph 4:30)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 for Eternal Security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240632" y="1143000"/>
            <a:ext cx="8662736" cy="5334000"/>
          </a:xfrm>
        </p:spPr>
        <p:txBody>
          <a:bodyPr/>
          <a:lstStyle/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God keeps us from falling (1 Pet 1:4-5)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role as intercessor and advocate (John 17:11-12, 20)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Christ’s death perfectly dealt with all sins (Titus 2:14)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 believer cannot be removed from Christ’s body (1 Cor. 12:13)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The Bible does not specify which sins remove salvation</a:t>
            </a:r>
          </a:p>
          <a:p>
            <a:pPr marL="577850" indent="-577850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  <a:buFont typeface="+mj-lt"/>
              <a:buAutoNum type="arabicPeriod" startAt="8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Believers with unfruitful lives still have salvation although lose rewards at the Bema Seat (1 </a:t>
            </a:r>
            <a:r>
              <a:rPr lang="en-US" altLang="en-US" sz="2800" dirty="0" err="1">
                <a:solidFill>
                  <a:schemeClr val="bg1"/>
                </a:solidFill>
              </a:rPr>
              <a:t>Cor</a:t>
            </a:r>
            <a:r>
              <a:rPr lang="en-US" altLang="en-US" sz="2800" dirty="0">
                <a:solidFill>
                  <a:schemeClr val="bg1"/>
                </a:solidFill>
              </a:rPr>
              <a:t> 3:15)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3558</Words>
  <Application>Microsoft Office PowerPoint</Application>
  <PresentationFormat>On-screen Show (4:3)</PresentationFormat>
  <Paragraphs>434</Paragraphs>
  <Slides>60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1_Office Theme</vt:lpstr>
      <vt:lpstr>Soteriology Session 23  </vt:lpstr>
      <vt:lpstr>Soteriology Overview</vt:lpstr>
      <vt:lpstr>Soteriology Overview</vt:lpstr>
      <vt:lpstr>Introduction</vt:lpstr>
      <vt:lpstr>Definition of Eternal Security</vt:lpstr>
      <vt:lpstr>Eternal Security Outline</vt:lpstr>
      <vt:lpstr>Eternal Security Outline</vt:lpstr>
      <vt:lpstr>Evidence for Eternal Security</vt:lpstr>
      <vt:lpstr>Evidence for Eternal Security</vt:lpstr>
      <vt:lpstr>Evidence for Eternal Security</vt:lpstr>
      <vt:lpstr>Evidence for Eternal Security</vt:lpstr>
      <vt:lpstr>Evidence for Eternal Security</vt:lpstr>
      <vt:lpstr>If a believer can lose eternal life, then how can this life be eternal (John 3:16)?</vt:lpstr>
      <vt:lpstr>Slide 14</vt:lpstr>
      <vt:lpstr>Slide 15</vt:lpstr>
      <vt:lpstr>Evidence for Eternal Security</vt:lpstr>
      <vt:lpstr>The Bible’s Promises Guarantee Security  (John 10:28)</vt:lpstr>
      <vt:lpstr>Evidence for Eternal Security</vt:lpstr>
      <vt:lpstr> The Assurance Of Salvation Is Possible  (1 John 5:14) </vt:lpstr>
      <vt:lpstr>Slide 20</vt:lpstr>
      <vt:lpstr>Evidence for Eternal Security</vt:lpstr>
      <vt:lpstr>Slide 22</vt:lpstr>
      <vt:lpstr>Evidence for Eternal Security</vt:lpstr>
      <vt:lpstr>Slide 24</vt:lpstr>
      <vt:lpstr>Evidence for Eternal Security</vt:lpstr>
      <vt:lpstr>Slide 26</vt:lpstr>
      <vt:lpstr>Evidence for Eternal Security</vt:lpstr>
      <vt:lpstr>Christ Our Intercessor and Advocate</vt:lpstr>
      <vt:lpstr>Christ Our Intercessor and Advocate</vt:lpstr>
      <vt:lpstr>Evidence for Eternal Security</vt:lpstr>
      <vt:lpstr>Christ’s Death Perfectly Dealt With All Sins</vt:lpstr>
      <vt:lpstr>Finality of the Atonement</vt:lpstr>
      <vt:lpstr>Finality of the Atonement</vt:lpstr>
      <vt:lpstr>Slide 34</vt:lpstr>
      <vt:lpstr>Finality of the Atonement</vt:lpstr>
      <vt:lpstr>Finality of the Atonement</vt:lpstr>
      <vt:lpstr>Evidence for Eternal Security</vt:lpstr>
      <vt:lpstr>Undoing of Birth-Positional Truths</vt:lpstr>
      <vt:lpstr>Undoing of Birth-Positional Truths</vt:lpstr>
      <vt:lpstr>Undoing of Birth-Positional Truths</vt:lpstr>
      <vt:lpstr>Undoing of Birth-Positional Truths</vt:lpstr>
      <vt:lpstr>Slide 42</vt:lpstr>
      <vt:lpstr>Undoing of Birth-Positional Truths</vt:lpstr>
      <vt:lpstr>Slide 44</vt:lpstr>
      <vt:lpstr>Evidence for Eternal Security</vt:lpstr>
      <vt:lpstr>Slide 46</vt:lpstr>
      <vt:lpstr>Slide 47</vt:lpstr>
      <vt:lpstr>Evidence for Eternal Security</vt:lpstr>
      <vt:lpstr>Slide 49</vt:lpstr>
      <vt:lpstr>4 Kinds of People from 1 Corinthians 3:1-3</vt:lpstr>
      <vt:lpstr>4 Kinds of People from 1 Corinthians 3:1-4</vt:lpstr>
      <vt:lpstr>Seven Truths About Carnality (1 Cor. 3:1-4)</vt:lpstr>
      <vt:lpstr>Seven Truths About Carnality (1 Cor. 3:1-4)</vt:lpstr>
      <vt:lpstr>Slide 54</vt:lpstr>
      <vt:lpstr>Slide 55</vt:lpstr>
      <vt:lpstr>Slide 56</vt:lpstr>
      <vt:lpstr>Slide 57</vt:lpstr>
      <vt:lpstr>CONCLUSION</vt:lpstr>
      <vt:lpstr>Evidence for Eternal Security</vt:lpstr>
      <vt:lpstr>Evidence for Eternal Security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Soteriology Session 7</dc:title>
  <dc:creator>Jim McGowan</dc:creator>
  <cp:lastModifiedBy>Andy Woods</cp:lastModifiedBy>
  <cp:revision>206</cp:revision>
  <cp:lastPrinted>2016-05-04T00:54:07Z</cp:lastPrinted>
  <dcterms:created xsi:type="dcterms:W3CDTF">2016-02-18T16:07:28Z</dcterms:created>
  <dcterms:modified xsi:type="dcterms:W3CDTF">2016-07-09T16:26:54Z</dcterms:modified>
</cp:coreProperties>
</file>