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1544" r:id="rId2"/>
    <p:sldId id="1835" r:id="rId3"/>
    <p:sldId id="1859" r:id="rId4"/>
    <p:sldId id="1837" r:id="rId5"/>
    <p:sldId id="1852" r:id="rId6"/>
    <p:sldId id="1860" r:id="rId7"/>
    <p:sldId id="1867" r:id="rId8"/>
    <p:sldId id="1851" r:id="rId9"/>
    <p:sldId id="1861" r:id="rId10"/>
    <p:sldId id="1841" r:id="rId11"/>
    <p:sldId id="1842" r:id="rId12"/>
    <p:sldId id="1678" r:id="rId13"/>
    <p:sldId id="1832" r:id="rId14"/>
    <p:sldId id="1730" r:id="rId15"/>
    <p:sldId id="1731" r:id="rId16"/>
    <p:sldId id="1732" r:id="rId17"/>
    <p:sldId id="1733" r:id="rId18"/>
    <p:sldId id="1734" r:id="rId19"/>
    <p:sldId id="1735" r:id="rId20"/>
    <p:sldId id="1736" r:id="rId21"/>
    <p:sldId id="1737" r:id="rId22"/>
    <p:sldId id="1738" r:id="rId23"/>
    <p:sldId id="1739" r:id="rId24"/>
    <p:sldId id="1740" r:id="rId25"/>
    <p:sldId id="1742" r:id="rId26"/>
    <p:sldId id="1741" r:id="rId27"/>
    <p:sldId id="1679" r:id="rId28"/>
    <p:sldId id="1797" r:id="rId29"/>
    <p:sldId id="1659" r:id="rId30"/>
    <p:sldId id="1660" r:id="rId31"/>
    <p:sldId id="1661" r:id="rId32"/>
    <p:sldId id="1743" r:id="rId33"/>
    <p:sldId id="1744" r:id="rId34"/>
    <p:sldId id="1875" r:id="rId35"/>
    <p:sldId id="1868" r:id="rId36"/>
    <p:sldId id="1850" r:id="rId37"/>
    <p:sldId id="1794" r:id="rId38"/>
    <p:sldId id="1795" r:id="rId39"/>
    <p:sldId id="1863" r:id="rId40"/>
    <p:sldId id="1862" r:id="rId41"/>
    <p:sldId id="1848" r:id="rId42"/>
    <p:sldId id="1833" r:id="rId43"/>
    <p:sldId id="1808" r:id="rId44"/>
    <p:sldId id="1877" r:id="rId45"/>
    <p:sldId id="1878" r:id="rId46"/>
    <p:sldId id="1680" r:id="rId47"/>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99"/>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varScale="1">
        <p:scale>
          <a:sx n="107" d="100"/>
          <a:sy n="107" d="100"/>
        </p:scale>
        <p:origin x="17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7/12/2016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a:t>
            </a:fld>
            <a:endParaRPr lang="en-US"/>
          </a:p>
        </p:txBody>
      </p:sp>
    </p:spTree>
    <p:extLst>
      <p:ext uri="{BB962C8B-B14F-4D97-AF65-F5344CB8AC3E}">
        <p14:creationId xmlns:p14="http://schemas.microsoft.com/office/powerpoint/2010/main" val="23313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43</a:t>
            </a:fld>
            <a:endParaRPr lang="en-US"/>
          </a:p>
        </p:txBody>
      </p:sp>
    </p:spTree>
    <p:extLst>
      <p:ext uri="{BB962C8B-B14F-4D97-AF65-F5344CB8AC3E}">
        <p14:creationId xmlns:p14="http://schemas.microsoft.com/office/powerpoint/2010/main" val="214098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3</a:t>
            </a:fld>
            <a:endParaRPr lang="en-US"/>
          </a:p>
        </p:txBody>
      </p:sp>
    </p:spTree>
    <p:extLst>
      <p:ext uri="{BB962C8B-B14F-4D97-AF65-F5344CB8AC3E}">
        <p14:creationId xmlns:p14="http://schemas.microsoft.com/office/powerpoint/2010/main" val="23313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6</a:t>
            </a:fld>
            <a:endParaRPr lang="en-US"/>
          </a:p>
        </p:txBody>
      </p:sp>
    </p:spTree>
    <p:extLst>
      <p:ext uri="{BB962C8B-B14F-4D97-AF65-F5344CB8AC3E}">
        <p14:creationId xmlns:p14="http://schemas.microsoft.com/office/powerpoint/2010/main" val="23313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a:t>
            </a:fld>
            <a:endParaRPr lang="en-US"/>
          </a:p>
        </p:txBody>
      </p:sp>
    </p:spTree>
    <p:extLst>
      <p:ext uri="{BB962C8B-B14F-4D97-AF65-F5344CB8AC3E}">
        <p14:creationId xmlns:p14="http://schemas.microsoft.com/office/powerpoint/2010/main" val="23313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12</a:t>
            </a:fld>
            <a:endParaRPr lang="en-US"/>
          </a:p>
        </p:txBody>
      </p:sp>
    </p:spTree>
    <p:extLst>
      <p:ext uri="{BB962C8B-B14F-4D97-AF65-F5344CB8AC3E}">
        <p14:creationId xmlns:p14="http://schemas.microsoft.com/office/powerpoint/2010/main" val="123755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13</a:t>
            </a:fld>
            <a:endParaRPr lang="en-US"/>
          </a:p>
        </p:txBody>
      </p:sp>
    </p:spTree>
    <p:extLst>
      <p:ext uri="{BB962C8B-B14F-4D97-AF65-F5344CB8AC3E}">
        <p14:creationId xmlns:p14="http://schemas.microsoft.com/office/powerpoint/2010/main" val="123755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27</a:t>
            </a:fld>
            <a:endParaRPr lang="en-US"/>
          </a:p>
        </p:txBody>
      </p:sp>
    </p:spTree>
    <p:extLst>
      <p:ext uri="{BB962C8B-B14F-4D97-AF65-F5344CB8AC3E}">
        <p14:creationId xmlns:p14="http://schemas.microsoft.com/office/powerpoint/2010/main" val="377172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dirty="0"/>
          </a:p>
        </p:txBody>
      </p:sp>
      <p:sp>
        <p:nvSpPr>
          <p:cNvPr id="106500" name="Slide Number Placeholder 3"/>
          <p:cNvSpPr>
            <a:spLocks noGrp="1"/>
          </p:cNvSpPr>
          <p:nvPr>
            <p:ph type="sldNum" sz="quarter" idx="5"/>
          </p:nvPr>
        </p:nvSpPr>
        <p:spPr>
          <a:noFill/>
        </p:spPr>
        <p:txBody>
          <a:bodyPr/>
          <a:lstStyle/>
          <a:p>
            <a:fld id="{99DD869B-4BBD-4069-9923-31DE36A5F892}" type="slidenum">
              <a:rPr lang="en-US" smtClean="0">
                <a:cs typeface="Arial" pitchFamily="34" charset="0"/>
              </a:rPr>
              <a:pPr/>
              <a:t>33</a:t>
            </a:fld>
            <a:endParaRPr lang="en-US" dirty="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dirty="0"/>
          </a:p>
        </p:txBody>
      </p:sp>
      <p:sp>
        <p:nvSpPr>
          <p:cNvPr id="106500" name="Slide Number Placeholder 3"/>
          <p:cNvSpPr>
            <a:spLocks noGrp="1"/>
          </p:cNvSpPr>
          <p:nvPr>
            <p:ph type="sldNum" sz="quarter" idx="5"/>
          </p:nvPr>
        </p:nvSpPr>
        <p:spPr>
          <a:noFill/>
        </p:spPr>
        <p:txBody>
          <a:bodyPr/>
          <a:lstStyle/>
          <a:p>
            <a:fld id="{99DD869B-4BBD-4069-9923-31DE36A5F892}" type="slidenum">
              <a:rPr lang="en-US" smtClean="0">
                <a:cs typeface="Arial" pitchFamily="34" charset="0"/>
              </a:rPr>
              <a:pPr/>
              <a:t>42</a:t>
            </a:fld>
            <a:endParaRPr lang="en-US" dirty="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8651AC14-CD87-4253-B210-E76688451184}" type="datetime1">
              <a:rPr lang="en-US"/>
              <a:pPr>
                <a:defRPr/>
              </a:pPr>
              <a:t>7/12/2016</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E3E5B2FA-C50D-44E8-B1A2-1DCC81B72A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theblaze.com/stories/2014/11/04/david-barton-explains-how-you-could-be-committing-three-felonies-a-day/"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www.slate.com/articles/news_and_politics/the_breakfast_table/features/2016/supreme_court_breakfast_table_for_june_2016/law_school_professors_need_more_practical_experience.html?wpsrc=sh_all_mob_tw_top"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45468" y="18288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381000" y="152400"/>
            <a:ext cx="8534400" cy="1143000"/>
          </a:xfrm>
        </p:spPr>
        <p:txBody>
          <a:bodyPr/>
          <a:lstStyle/>
          <a:p>
            <a:pPr eaLnBrk="1" hangingPunct="1"/>
            <a:r>
              <a:rPr lang="en-US" dirty="0">
                <a:latin typeface="Calibri" pitchFamily="34" charset="0"/>
                <a:cs typeface="Calibri" pitchFamily="34" charset="0"/>
              </a:rPr>
              <a:t>THE BIBLE AND VOTING</a:t>
            </a:r>
            <a:br>
              <a:rPr lang="en-US" dirty="0">
                <a:latin typeface="Calibri" pitchFamily="34" charset="0"/>
                <a:cs typeface="Calibri" pitchFamily="34" charset="0"/>
              </a:rPr>
            </a:br>
            <a:r>
              <a:rPr lang="en-US" sz="3600" dirty="0">
                <a:latin typeface="Calibri" pitchFamily="34" charset="0"/>
                <a:cs typeface="Calibri" pitchFamily="34" charset="0"/>
              </a:rPr>
              <a:t>Part 2</a:t>
            </a:r>
            <a:endParaRPr lang="en-US" dirty="0">
              <a:latin typeface="Calibri" pitchFamily="34" charset="0"/>
              <a:cs typeface="Calibri"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353728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b="1" u="sng"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353728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ak4.picdn.net/shutterstock/videos/6956428/preview/stock-footage-new-york-city-new-york-circa-july-the-national-debt-clock-increases-the-debt-and-shows.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4800" y="1219200"/>
            <a:ext cx="8518525" cy="4770438"/>
          </a:xfrm>
          <a:prstGeom prst="rect">
            <a:avLst/>
          </a:prstGeom>
          <a:noFill/>
          <a:ln w="57150">
            <a:solidFill>
              <a:srgbClr val="FF0000"/>
            </a:solidFill>
            <a:miter lim="800000"/>
            <a:headEnd/>
            <a:tailEnd/>
          </a:ln>
        </p:spPr>
      </p:pic>
      <p:sp>
        <p:nvSpPr>
          <p:cNvPr id="71683" name="Title 4"/>
          <p:cNvSpPr>
            <a:spLocks noGrp="1"/>
          </p:cNvSpPr>
          <p:nvPr>
            <p:ph type="title"/>
          </p:nvPr>
        </p:nvSpPr>
        <p:spPr>
          <a:xfrm>
            <a:off x="1524000" y="381000"/>
            <a:ext cx="6096000" cy="685800"/>
          </a:xfrm>
        </p:spPr>
        <p:txBody>
          <a:bodyPr/>
          <a:lstStyle/>
          <a:p>
            <a:pPr algn="ctr"/>
            <a:r>
              <a:rPr lang="en-US" kern="1200" dirty="0">
                <a:solidFill>
                  <a:srgbClr val="00FFFF"/>
                </a:solidFill>
                <a:latin typeface="Calibri" panose="020F0502020204030204" pitchFamily="34" charset="0"/>
              </a:rPr>
              <a:t>National Debt Clock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Box 5"/>
          <p:cNvSpPr txBox="1">
            <a:spLocks noChangeArrowheads="1"/>
          </p:cNvSpPr>
          <p:nvPr/>
        </p:nvSpPr>
        <p:spPr bwMode="auto">
          <a:xfrm>
            <a:off x="1752600" y="6019800"/>
            <a:ext cx="5867400" cy="461963"/>
          </a:xfrm>
          <a:prstGeom prst="rect">
            <a:avLst/>
          </a:prstGeom>
          <a:noFill/>
          <a:ln w="9525">
            <a:noFill/>
            <a:miter lim="800000"/>
            <a:headEnd/>
            <a:tailEnd/>
          </a:ln>
        </p:spPr>
        <p:txBody>
          <a:bodyPr>
            <a:spAutoFit/>
          </a:bodyPr>
          <a:lstStyle/>
          <a:p>
            <a:pPr algn="ctr"/>
            <a:r>
              <a:rPr lang="en-US" b="1" dirty="0">
                <a:latin typeface="Calibri" panose="020F0502020204030204" pitchFamily="34" charset="0"/>
              </a:rPr>
              <a:t>usdebt</a:t>
            </a:r>
            <a:r>
              <a:rPr lang="en-US" dirty="0">
                <a:latin typeface="Calibri" panose="020F0502020204030204" pitchFamily="34" charset="0"/>
              </a:rPr>
              <a:t>.kleptocracy.</a:t>
            </a:r>
            <a:r>
              <a:rPr lang="en-US" b="1" dirty="0">
                <a:latin typeface="Calibri" panose="020F0502020204030204" pitchFamily="34" charset="0"/>
              </a:rPr>
              <a:t>us</a:t>
            </a:r>
            <a:endParaRPr lang="en-US" dirty="0">
              <a:latin typeface="Calibri" panose="020F0502020204030204" pitchFamily="34" charset="0"/>
            </a:endParaRPr>
          </a:p>
        </p:txBody>
      </p:sp>
      <p:sp>
        <p:nvSpPr>
          <p:cNvPr id="72708" name="TextBox 6"/>
          <p:cNvSpPr txBox="1">
            <a:spLocks noChangeArrowheads="1"/>
          </p:cNvSpPr>
          <p:nvPr/>
        </p:nvSpPr>
        <p:spPr bwMode="auto">
          <a:xfrm>
            <a:off x="1866900" y="373062"/>
            <a:ext cx="5410200" cy="769938"/>
          </a:xfrm>
          <a:prstGeom prst="rect">
            <a:avLst/>
          </a:prstGeom>
          <a:noFill/>
          <a:ln w="9525">
            <a:noFill/>
            <a:miter lim="800000"/>
            <a:headEnd/>
            <a:tailEnd/>
          </a:ln>
        </p:spPr>
        <p:txBody>
          <a:bodyPr>
            <a:spAutoFit/>
          </a:bodyPr>
          <a:lstStyle/>
          <a:p>
            <a:pPr algn="ctr"/>
            <a:r>
              <a:rPr lang="en-US" sz="4400" dirty="0">
                <a:solidFill>
                  <a:srgbClr val="00FFFF"/>
                </a:solidFill>
                <a:latin typeface="Calibri" panose="020F0502020204030204" pitchFamily="34" charset="0"/>
                <a:ea typeface="+mj-ea"/>
                <a:cs typeface="+mj-cs"/>
              </a:rPr>
              <a:t>One Hundred Dollars</a:t>
            </a:r>
          </a:p>
        </p:txBody>
      </p:sp>
      <p:pic>
        <p:nvPicPr>
          <p:cNvPr id="5" name="Picture 2" descr="C:\Users\Andy\Documents\00Andys_stuff\Issues\Issues\Debt visualization\US debt problem visualized  Debt stacked in 100 dollar bills_files\kleptocracy_008.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16002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2"/>
          <p:cNvSpPr txBox="1">
            <a:spLocks noChangeArrowheads="1"/>
          </p:cNvSpPr>
          <p:nvPr/>
        </p:nvSpPr>
        <p:spPr bwMode="auto">
          <a:xfrm>
            <a:off x="1981200" y="373062"/>
            <a:ext cx="5181600" cy="769938"/>
          </a:xfrm>
          <a:prstGeom prst="rect">
            <a:avLst/>
          </a:prstGeom>
          <a:noFill/>
          <a:ln w="9525">
            <a:noFill/>
            <a:miter lim="800000"/>
            <a:headEnd/>
            <a:tailEnd/>
          </a:ln>
        </p:spPr>
        <p:txBody>
          <a:bodyPr wrap="square">
            <a:spAutoFit/>
          </a:bodyPr>
          <a:lstStyle/>
          <a:p>
            <a:pPr algn="ctr"/>
            <a:r>
              <a:rPr lang="en-US" sz="4400" dirty="0">
                <a:solidFill>
                  <a:srgbClr val="00FFFF"/>
                </a:solidFill>
                <a:latin typeface="Calibri" panose="020F0502020204030204" pitchFamily="34" charset="0"/>
                <a:ea typeface="+mj-ea"/>
                <a:cs typeface="+mj-cs"/>
              </a:rPr>
              <a:t>Ten Thousand Dollars</a:t>
            </a:r>
          </a:p>
        </p:txBody>
      </p:sp>
      <p:pic>
        <p:nvPicPr>
          <p:cNvPr id="4" name="Picture 2" descr="C:\Users\Andy\Documents\00Andys_stuff\Issues\Issues\Debt visualization\US debt problem visualized  Debt stacked in 100 dollar bills_files\kleptocracy_00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1590675"/>
            <a:ext cx="82296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2"/>
          <p:cNvSpPr txBox="1">
            <a:spLocks noChangeArrowheads="1"/>
          </p:cNvSpPr>
          <p:nvPr/>
        </p:nvSpPr>
        <p:spPr bwMode="auto">
          <a:xfrm>
            <a:off x="1066800" y="2286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400" dirty="0">
                <a:solidFill>
                  <a:srgbClr val="00FFFF"/>
                </a:solidFill>
                <a:latin typeface="Calibri" panose="020F0502020204030204" pitchFamily="34" charset="0"/>
                <a:ea typeface="+mj-ea"/>
                <a:cs typeface="+mj-cs"/>
              </a:rPr>
              <a:t>One Million Dollars</a:t>
            </a:r>
          </a:p>
        </p:txBody>
      </p:sp>
      <p:pic>
        <p:nvPicPr>
          <p:cNvPr id="72707" name="Picture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95400" y="1057275"/>
            <a:ext cx="65532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01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Andy\Documents\00Andys_stuff\Issues\Issues\Debt visualization\US debt problem visualized  Debt stacked in 100 dollar bills_files\kleptocracy_010.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77938" y="1066800"/>
            <a:ext cx="6588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2"/>
          <p:cNvSpPr txBox="1">
            <a:spLocks noChangeArrowheads="1"/>
          </p:cNvSpPr>
          <p:nvPr/>
        </p:nvSpPr>
        <p:spPr bwMode="auto">
          <a:xfrm>
            <a:off x="1219200" y="228600"/>
            <a:ext cx="6705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400" dirty="0">
                <a:solidFill>
                  <a:srgbClr val="00FFFF"/>
                </a:solidFill>
                <a:latin typeface="Calibri" panose="020F0502020204030204" pitchFamily="34" charset="0"/>
                <a:ea typeface="+mj-ea"/>
                <a:cs typeface="+mj-cs"/>
              </a:rPr>
              <a:t>One Hundred Million Dollars</a:t>
            </a:r>
          </a:p>
        </p:txBody>
      </p:sp>
    </p:spTree>
    <p:extLst>
      <p:ext uri="{BB962C8B-B14F-4D97-AF65-F5344CB8AC3E}">
        <p14:creationId xmlns:p14="http://schemas.microsoft.com/office/powerpoint/2010/main" val="4034107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C:\Users\Andy\Documents\00Andys_stuff\Issues\Issues\Debt visualization\US debt problem visualized  Debt stacked in 100 dollar bills_files\kleptocracy.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263" y="1066800"/>
            <a:ext cx="8245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3"/>
          <p:cNvSpPr txBox="1">
            <a:spLocks noChangeArrowheads="1"/>
          </p:cNvSpPr>
          <p:nvPr/>
        </p:nvSpPr>
        <p:spPr bwMode="auto">
          <a:xfrm>
            <a:off x="2362200" y="220663"/>
            <a:ext cx="441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400" dirty="0">
                <a:solidFill>
                  <a:srgbClr val="00FFFF"/>
                </a:solidFill>
                <a:latin typeface="Calibri" panose="020F0502020204030204" pitchFamily="34" charset="0"/>
                <a:ea typeface="+mj-ea"/>
                <a:cs typeface="+mj-cs"/>
              </a:rPr>
              <a:t>One Billion Dollars</a:t>
            </a:r>
          </a:p>
        </p:txBody>
      </p:sp>
    </p:spTree>
    <p:extLst>
      <p:ext uri="{BB962C8B-B14F-4D97-AF65-F5344CB8AC3E}">
        <p14:creationId xmlns:p14="http://schemas.microsoft.com/office/powerpoint/2010/main" val="292629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326386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Andy\Documents\00Andys_stuff\Issues\Issues\Debt visualization\US debt problem visualized  Debt stacked in 100 dollar bills_files\kleptocracy_00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6550" y="1112838"/>
            <a:ext cx="8470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2"/>
          <p:cNvSpPr txBox="1">
            <a:spLocks noChangeArrowheads="1"/>
          </p:cNvSpPr>
          <p:nvPr/>
        </p:nvSpPr>
        <p:spPr bwMode="auto">
          <a:xfrm>
            <a:off x="1943100" y="220663"/>
            <a:ext cx="5257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400" dirty="0">
                <a:solidFill>
                  <a:srgbClr val="00FFFF"/>
                </a:solidFill>
                <a:latin typeface="Calibri" panose="020F0502020204030204" pitchFamily="34" charset="0"/>
                <a:ea typeface="+mj-ea"/>
                <a:cs typeface="+mj-cs"/>
              </a:rPr>
              <a:t>One Trillion Dollars</a:t>
            </a:r>
          </a:p>
        </p:txBody>
      </p:sp>
    </p:spTree>
    <p:extLst>
      <p:ext uri="{BB962C8B-B14F-4D97-AF65-F5344CB8AC3E}">
        <p14:creationId xmlns:p14="http://schemas.microsoft.com/office/powerpoint/2010/main" val="516465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Andy\Documents\00Andys_stuff\Issues\Issues\Debt visualization\US debt problem visualized  Debt stacked in 100 dollar bills_files\kleptocracy_00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2725" y="1143000"/>
            <a:ext cx="8718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2"/>
          <p:cNvSpPr txBox="1">
            <a:spLocks noChangeArrowheads="1"/>
          </p:cNvSpPr>
          <p:nvPr/>
        </p:nvSpPr>
        <p:spPr bwMode="auto">
          <a:xfrm>
            <a:off x="1066800" y="5334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dirty="0">
              <a:latin typeface="Calibri" panose="020F0502020204030204" pitchFamily="34" charset="0"/>
            </a:endParaRPr>
          </a:p>
        </p:txBody>
      </p:sp>
      <p:sp>
        <p:nvSpPr>
          <p:cNvPr id="76804" name="TextBox 2"/>
          <p:cNvSpPr txBox="1">
            <a:spLocks noChangeArrowheads="1"/>
          </p:cNvSpPr>
          <p:nvPr/>
        </p:nvSpPr>
        <p:spPr bwMode="auto">
          <a:xfrm>
            <a:off x="1943100" y="220663"/>
            <a:ext cx="5257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400" dirty="0">
                <a:solidFill>
                  <a:srgbClr val="00FFFF"/>
                </a:solidFill>
                <a:latin typeface="Calibri" panose="020F0502020204030204" pitchFamily="34" charset="0"/>
                <a:ea typeface="+mj-ea"/>
                <a:cs typeface="+mj-cs"/>
              </a:rPr>
              <a:t>One Trillion Dollars</a:t>
            </a:r>
          </a:p>
        </p:txBody>
      </p:sp>
    </p:spTree>
    <p:extLst>
      <p:ext uri="{BB962C8B-B14F-4D97-AF65-F5344CB8AC3E}">
        <p14:creationId xmlns:p14="http://schemas.microsoft.com/office/powerpoint/2010/main" val="3492337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Andy\Documents\00Andys_stuff\Issues\Issues\Debt visualization\US debt problem visualized  Debt stacked in 100 dollar bills_files\kleptocracy_00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1066800"/>
            <a:ext cx="880745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2"/>
          <p:cNvSpPr txBox="1">
            <a:spLocks noChangeArrowheads="1"/>
          </p:cNvSpPr>
          <p:nvPr/>
        </p:nvSpPr>
        <p:spPr bwMode="auto">
          <a:xfrm>
            <a:off x="2514600" y="228600"/>
            <a:ext cx="4114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400" dirty="0">
                <a:solidFill>
                  <a:srgbClr val="00FFFF"/>
                </a:solidFill>
                <a:latin typeface="Calibri" panose="020F0502020204030204" pitchFamily="34" charset="0"/>
                <a:ea typeface="+mj-ea"/>
                <a:cs typeface="+mj-cs"/>
              </a:rPr>
              <a:t>15 Trillion Dollars</a:t>
            </a:r>
          </a:p>
        </p:txBody>
      </p:sp>
    </p:spTree>
    <p:extLst>
      <p:ext uri="{BB962C8B-B14F-4D97-AF65-F5344CB8AC3E}">
        <p14:creationId xmlns:p14="http://schemas.microsoft.com/office/powerpoint/2010/main" val="293793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Andy\Documents\00Andys_stuff\Issues\Issues\Debt visualization\US debt problem visualized  Debt stacked in 100 dollar bills_files\kleptocracy_009.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19425" y="1143000"/>
            <a:ext cx="31051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2"/>
          <p:cNvSpPr txBox="1">
            <a:spLocks noChangeArrowheads="1"/>
          </p:cNvSpPr>
          <p:nvPr/>
        </p:nvSpPr>
        <p:spPr bwMode="auto">
          <a:xfrm>
            <a:off x="2133600" y="152400"/>
            <a:ext cx="487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400" dirty="0">
                <a:solidFill>
                  <a:srgbClr val="00FFFF"/>
                </a:solidFill>
                <a:latin typeface="Calibri" panose="020F0502020204030204" pitchFamily="34" charset="0"/>
                <a:ea typeface="+mj-ea"/>
                <a:cs typeface="+mj-cs"/>
              </a:rPr>
              <a:t>114.5 Trillion Dollars</a:t>
            </a:r>
          </a:p>
        </p:txBody>
      </p:sp>
    </p:spTree>
    <p:extLst>
      <p:ext uri="{BB962C8B-B14F-4D97-AF65-F5344CB8AC3E}">
        <p14:creationId xmlns:p14="http://schemas.microsoft.com/office/powerpoint/2010/main" val="1349804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304800" y="3008313"/>
            <a:ext cx="8534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a:latin typeface="Calibri" panose="020F0502020204030204" pitchFamily="34" charset="0"/>
              </a:rPr>
              <a:t>“UN wants new global currency to replace dollar: The dollar should be replaced with a global currency, the United Nations has said, proposing the biggest overhaul of the world's monetary system since the Second World War.”</a:t>
            </a:r>
          </a:p>
        </p:txBody>
      </p:sp>
      <p:pic>
        <p:nvPicPr>
          <p:cNvPr id="79875" name="Picture 2" descr="Crumpled dollar bill - UN wants new global currency to replace dolla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20950" y="304800"/>
            <a:ext cx="41021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3"/>
          <p:cNvSpPr txBox="1">
            <a:spLocks noChangeArrowheads="1"/>
          </p:cNvSpPr>
          <p:nvPr/>
        </p:nvSpPr>
        <p:spPr bwMode="auto">
          <a:xfrm>
            <a:off x="647700" y="63055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Calibri" panose="020F0502020204030204" pitchFamily="34" charset="0"/>
              </a:rPr>
              <a:t>Telegraph, By Edmund Conway, Economics Editor 6:45PM BST 07 Sep 2009</a:t>
            </a:r>
          </a:p>
        </p:txBody>
      </p:sp>
    </p:spTree>
    <p:extLst>
      <p:ext uri="{BB962C8B-B14F-4D97-AF65-F5344CB8AC3E}">
        <p14:creationId xmlns:p14="http://schemas.microsoft.com/office/powerpoint/2010/main" val="471487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2247900" y="228600"/>
            <a:ext cx="4648200" cy="838200"/>
          </a:xfrm>
        </p:spPr>
        <p:txBody>
          <a:bodyPr/>
          <a:lstStyle/>
          <a:p>
            <a:pPr algn="ctr">
              <a:lnSpc>
                <a:spcPct val="100000"/>
              </a:lnSpc>
            </a:pPr>
            <a:r>
              <a:rPr lang="en-US" altLang="en-US" b="0" dirty="0">
                <a:latin typeface="Calibri" panose="020F0502020204030204" pitchFamily="34" charset="0"/>
              </a:rPr>
              <a:t>A Global Currency</a:t>
            </a:r>
          </a:p>
        </p:txBody>
      </p:sp>
      <p:sp>
        <p:nvSpPr>
          <p:cNvPr id="80899" name="Rectangle 7"/>
          <p:cNvSpPr>
            <a:spLocks noChangeArrowheads="1"/>
          </p:cNvSpPr>
          <p:nvPr/>
        </p:nvSpPr>
        <p:spPr bwMode="auto">
          <a:xfrm>
            <a:off x="266700" y="2022475"/>
            <a:ext cx="8610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a:latin typeface="Calibri" panose="020F0502020204030204" pitchFamily="34" charset="0"/>
              </a:rPr>
              <a:t>"I think the dollar is now under question and I think the system will need to be reformed, so that the United States will be subject to the same discipline as is imposed on other countries….In the long run, </a:t>
            </a:r>
            <a:r>
              <a:rPr lang="en-US" altLang="en-US" sz="3200" b="1" u="sng">
                <a:solidFill>
                  <a:srgbClr val="FFFFCC"/>
                </a:solidFill>
                <a:latin typeface="Calibri" panose="020F0502020204030204" pitchFamily="34" charset="0"/>
              </a:rPr>
              <a:t>having an international accounting unit rather than the dollar</a:t>
            </a:r>
            <a:r>
              <a:rPr lang="en-US" altLang="en-US" sz="3200">
                <a:latin typeface="Calibri" panose="020F0502020204030204" pitchFamily="34" charset="0"/>
              </a:rPr>
              <a:t> may, in fact, be to our advantage..."</a:t>
            </a:r>
          </a:p>
        </p:txBody>
      </p:sp>
      <p:sp>
        <p:nvSpPr>
          <p:cNvPr id="80900" name="TextBox 10"/>
          <p:cNvSpPr txBox="1">
            <a:spLocks noChangeArrowheads="1"/>
          </p:cNvSpPr>
          <p:nvPr/>
        </p:nvSpPr>
        <p:spPr bwMode="auto">
          <a:xfrm>
            <a:off x="0" y="5867400"/>
            <a:ext cx="8610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400">
              <a:latin typeface="Calibri" panose="020F0502020204030204" pitchFamily="34" charset="0"/>
            </a:endParaRPr>
          </a:p>
          <a:p>
            <a:pPr eaLnBrk="1" hangingPunct="1">
              <a:spcBef>
                <a:spcPct val="0"/>
              </a:spcBef>
              <a:buClrTx/>
              <a:buFontTx/>
              <a:buNone/>
            </a:pPr>
            <a:endParaRPr lang="en-US" altLang="en-US" sz="1600">
              <a:latin typeface="Calibri" panose="020F0502020204030204" pitchFamily="34" charset="0"/>
            </a:endParaRPr>
          </a:p>
        </p:txBody>
      </p:sp>
      <p:pic>
        <p:nvPicPr>
          <p:cNvPr id="80901" name="Picture 2" descr="http://www.slate.com/content/dam/slate/blogs/weigel/2011/10/13/george_soros_would_ve_gotten_away_with_it_too_if_it_wasn_t_for_y/108431009.jpg/_jcr_content/renditions/cq5dam.web.1280.1280.jpe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80213" y="228600"/>
            <a:ext cx="2038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Box 8"/>
          <p:cNvSpPr txBox="1">
            <a:spLocks noChangeArrowheads="1"/>
          </p:cNvSpPr>
          <p:nvPr/>
        </p:nvSpPr>
        <p:spPr bwMode="auto">
          <a:xfrm>
            <a:off x="457200" y="58674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600">
                <a:latin typeface="Calibri" panose="020F0502020204030204" pitchFamily="34" charset="0"/>
              </a:rPr>
              <a:t>Jennifer Ablan and Daniel Burns, "Soros Says U.S. Faces 'Lasting Slowdown,'" online: http://www.reuters.com/article/us-usa-economy-soros-exclusive-idUSTRE53537D20090406 , April 6 2009, accessed 21 January 2016.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4" descr="https://encrypted-tbn2.gstatic.com/images?q=tbn:ANd9GcQdwUQW0ZCRnjddy65ojoEUFA_ZaSV5FPGbmxDLkCTpH0SUcxvgD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84778" y="3962400"/>
            <a:ext cx="337444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228601"/>
            <a:ext cx="7315200" cy="3581400"/>
          </a:xfrm>
          <a:prstGeom prst="rect">
            <a:avLst/>
          </a:prstGeom>
          <a:ln w="38100">
            <a:solidFill>
              <a:srgbClr val="FFFFCC"/>
            </a:solidFill>
          </a:ln>
        </p:spPr>
      </p:pic>
    </p:spTree>
    <p:extLst>
      <p:ext uri="{BB962C8B-B14F-4D97-AF65-F5344CB8AC3E}">
        <p14:creationId xmlns:p14="http://schemas.microsoft.com/office/powerpoint/2010/main" val="259001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b="1" u="sng"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1731539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blog.dearbornschools.org/charare/wp-content/uploads/sites/379/2014/01/image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762000"/>
            <a:ext cx="8831263" cy="5181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94745" y="228600"/>
            <a:ext cx="4554511" cy="838200"/>
          </a:xfrm>
        </p:spPr>
        <p:txBody>
          <a:bodyPr/>
          <a:lstStyle/>
          <a:p>
            <a:pPr algn="ctr" eaLnBrk="1" hangingPunct="1"/>
            <a:r>
              <a:rPr lang="en-US" sz="4000" dirty="0">
                <a:latin typeface="Calibri" pitchFamily="34" charset="0"/>
                <a:cs typeface="Calibri" pitchFamily="34" charset="0"/>
              </a:rPr>
              <a:t>Tenth Amendment</a:t>
            </a:r>
          </a:p>
        </p:txBody>
      </p:sp>
      <p:sp>
        <p:nvSpPr>
          <p:cNvPr id="29698" name="Content Placeholder 2"/>
          <p:cNvSpPr>
            <a:spLocks noGrp="1"/>
          </p:cNvSpPr>
          <p:nvPr>
            <p:ph idx="1"/>
          </p:nvPr>
        </p:nvSpPr>
        <p:spPr>
          <a:xfrm>
            <a:off x="228600" y="1143000"/>
            <a:ext cx="8686800" cy="2057400"/>
          </a:xfrm>
        </p:spPr>
        <p:txBody>
          <a:bodyPr>
            <a:normAutofit/>
          </a:bodyPr>
          <a:lstStyle/>
          <a:p>
            <a:pPr marL="1588" indent="0" algn="just" eaLnBrk="1" fontAlgn="auto" hangingPunct="1">
              <a:spcAft>
                <a:spcPts val="0"/>
              </a:spcAft>
              <a:buClr>
                <a:schemeClr val="tx1">
                  <a:shade val="95000"/>
                </a:schemeClr>
              </a:buClr>
              <a:buNone/>
              <a:defRPr/>
            </a:pPr>
            <a:r>
              <a:rPr lang="en-US" dirty="0">
                <a:latin typeface="Calibri" pitchFamily="34" charset="0"/>
                <a:cs typeface="Calibri" pitchFamily="34" charset="0"/>
              </a:rPr>
              <a:t>“The powers not delegated to the United States by the Constitution nor prohibited by it to the States are reserved to the States respectively or to the people.”</a:t>
            </a: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19400" y="3048000"/>
            <a:ext cx="3505200" cy="3505200"/>
          </a:xfrm>
          <a:prstGeom prst="rect">
            <a:avLst/>
          </a:prstGeom>
          <a:noFill/>
          <a:ln w="28575">
            <a:solidFill>
              <a:srgbClr val="FF0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b="1" u="sng"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326386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705100" y="228600"/>
            <a:ext cx="3733800" cy="800100"/>
          </a:xfrm>
        </p:spPr>
        <p:txBody>
          <a:bodyPr/>
          <a:lstStyle/>
          <a:p>
            <a:pPr algn="ctr" eaLnBrk="1" hangingPunct="1"/>
            <a:r>
              <a:rPr lang="en-US" sz="4000" dirty="0">
                <a:latin typeface="Calibri" pitchFamily="34" charset="0"/>
                <a:cs typeface="Calibri" pitchFamily="34" charset="0"/>
              </a:rPr>
              <a:t>Federalist # 45</a:t>
            </a:r>
          </a:p>
        </p:txBody>
      </p:sp>
      <p:sp>
        <p:nvSpPr>
          <p:cNvPr id="3" name="Content Placeholder 2"/>
          <p:cNvSpPr>
            <a:spLocks noGrp="1"/>
          </p:cNvSpPr>
          <p:nvPr>
            <p:ph idx="1"/>
          </p:nvPr>
        </p:nvSpPr>
        <p:spPr>
          <a:xfrm>
            <a:off x="3200400" y="1066800"/>
            <a:ext cx="5715000" cy="3048000"/>
          </a:xfrm>
        </p:spPr>
        <p:txBody>
          <a:bodyPr/>
          <a:lstStyle/>
          <a:p>
            <a:pPr marL="0" indent="0" algn="just" eaLnBrk="1" hangingPunct="1">
              <a:buNone/>
              <a:defRPr/>
            </a:pPr>
            <a:r>
              <a:rPr lang="en-US" dirty="0">
                <a:latin typeface="Calibri" pitchFamily="34" charset="0"/>
                <a:cs typeface="Calibri" pitchFamily="34" charset="0"/>
              </a:rPr>
              <a:t>“The powers delegated by the proposed Constitution to the federal government, are few and defined. Those which are to remain in the State governments are numerous and indefinite.”</a:t>
            </a:r>
          </a:p>
        </p:txBody>
      </p:sp>
      <p:sp>
        <p:nvSpPr>
          <p:cNvPr id="30724" name="TextBox 4"/>
          <p:cNvSpPr txBox="1">
            <a:spLocks noChangeArrowheads="1"/>
          </p:cNvSpPr>
          <p:nvPr/>
        </p:nvSpPr>
        <p:spPr bwMode="auto">
          <a:xfrm>
            <a:off x="990600" y="5921514"/>
            <a:ext cx="7239000" cy="707886"/>
          </a:xfrm>
          <a:prstGeom prst="rect">
            <a:avLst/>
          </a:prstGeom>
          <a:noFill/>
          <a:ln w="9525">
            <a:noFill/>
            <a:miter lim="800000"/>
            <a:headEnd/>
            <a:tailEnd/>
          </a:ln>
        </p:spPr>
        <p:txBody>
          <a:bodyPr>
            <a:spAutoFit/>
          </a:bodyPr>
          <a:lstStyle/>
          <a:p>
            <a:pPr algn="ctr" eaLnBrk="0" hangingPunct="0"/>
            <a:r>
              <a:rPr lang="en-US" sz="2000" dirty="0">
                <a:latin typeface="Calibri" pitchFamily="34" charset="0"/>
                <a:cs typeface="Calibri" pitchFamily="34" charset="0"/>
              </a:rPr>
              <a:t>Alexander Hamilton, James Madison, and John Jay, </a:t>
            </a:r>
            <a:r>
              <a:rPr lang="en-US" sz="2000" i="1" dirty="0">
                <a:latin typeface="Calibri" pitchFamily="34" charset="0"/>
                <a:cs typeface="Calibri" pitchFamily="34" charset="0"/>
              </a:rPr>
              <a:t>The Federalist Papers</a:t>
            </a:r>
            <a:r>
              <a:rPr lang="en-US" sz="2000" dirty="0">
                <a:latin typeface="Calibri" pitchFamily="34" charset="0"/>
                <a:cs typeface="Calibri" pitchFamily="34" charset="0"/>
              </a:rPr>
              <a:t>, trans. Clinton </a:t>
            </a:r>
            <a:r>
              <a:rPr lang="en-US" sz="2000" dirty="0" err="1">
                <a:latin typeface="Calibri" pitchFamily="34" charset="0"/>
                <a:cs typeface="Calibri" pitchFamily="34" charset="0"/>
              </a:rPr>
              <a:t>Rossiter</a:t>
            </a:r>
            <a:r>
              <a:rPr lang="en-US" sz="2000" dirty="0">
                <a:latin typeface="Calibri" pitchFamily="34" charset="0"/>
                <a:cs typeface="Calibri" pitchFamily="34" charset="0"/>
              </a:rPr>
              <a:t> (New York, NY: Penguin, 1961), 292.</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4800" y="1295400"/>
            <a:ext cx="2743200" cy="3220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43000" y="228600"/>
            <a:ext cx="6858000" cy="609600"/>
          </a:xfrm>
        </p:spPr>
        <p:txBody>
          <a:bodyPr/>
          <a:lstStyle/>
          <a:p>
            <a:pPr algn="ctr"/>
            <a:r>
              <a:rPr lang="en-US" sz="4000" dirty="0">
                <a:latin typeface="Calibri" pitchFamily="34" charset="0"/>
                <a:cs typeface="Calibri" pitchFamily="34" charset="0"/>
              </a:rPr>
              <a:t>Declaration of Independence</a:t>
            </a:r>
          </a:p>
        </p:txBody>
      </p:sp>
      <p:sp>
        <p:nvSpPr>
          <p:cNvPr id="3" name="Content Placeholder 2"/>
          <p:cNvSpPr>
            <a:spLocks noGrp="1"/>
          </p:cNvSpPr>
          <p:nvPr>
            <p:ph idx="1"/>
          </p:nvPr>
        </p:nvSpPr>
        <p:spPr>
          <a:xfrm>
            <a:off x="228600" y="1066800"/>
            <a:ext cx="8686800" cy="5330825"/>
          </a:xfrm>
        </p:spPr>
        <p:txBody>
          <a:bodyPr rtlCol="0">
            <a:noAutofit/>
          </a:bodyPr>
          <a:lstStyle/>
          <a:p>
            <a:pPr marL="688975" indent="-688975" fontAlgn="auto">
              <a:spcBef>
                <a:spcPts val="1200"/>
              </a:spcBef>
              <a:spcAft>
                <a:spcPts val="1200"/>
              </a:spcAft>
              <a:buClr>
                <a:schemeClr val="tx1">
                  <a:shade val="95000"/>
                </a:schemeClr>
              </a:buClr>
              <a:buSzPct val="150000"/>
              <a:buBlip>
                <a:blip r:embed="rId2"/>
              </a:buBlip>
              <a:defRPr/>
            </a:pPr>
            <a:r>
              <a:rPr lang="en-US" sz="3000" dirty="0">
                <a:latin typeface="Calibri" pitchFamily="34" charset="0"/>
                <a:cs typeface="Calibri" pitchFamily="34" charset="0"/>
              </a:rPr>
              <a:t>“the Laws of Nature and of Nature’s </a:t>
            </a:r>
            <a:r>
              <a:rPr lang="en-US" sz="3000" b="1" u="sng" dirty="0">
                <a:solidFill>
                  <a:srgbClr val="FFFFCC"/>
                </a:solidFill>
                <a:latin typeface="Calibri" pitchFamily="34" charset="0"/>
                <a:cs typeface="Calibri" pitchFamily="34" charset="0"/>
              </a:rPr>
              <a:t>God</a:t>
            </a:r>
            <a:r>
              <a:rPr lang="en-US" sz="3000" dirty="0">
                <a:latin typeface="Calibri" pitchFamily="34" charset="0"/>
                <a:cs typeface="Calibri" pitchFamily="34" charset="0"/>
              </a:rPr>
              <a:t>,” </a:t>
            </a:r>
          </a:p>
          <a:p>
            <a:pPr marL="688975" indent="-688975" fontAlgn="auto">
              <a:spcBef>
                <a:spcPts val="1200"/>
              </a:spcBef>
              <a:spcAft>
                <a:spcPts val="1200"/>
              </a:spcAft>
              <a:buClr>
                <a:schemeClr val="tx1">
                  <a:shade val="95000"/>
                </a:schemeClr>
              </a:buClr>
              <a:buSzPct val="150000"/>
              <a:buBlip>
                <a:blip r:embed="rId2"/>
              </a:buBlip>
              <a:defRPr/>
            </a:pPr>
            <a:r>
              <a:rPr lang="en-US" sz="3000" dirty="0">
                <a:latin typeface="Calibri" pitchFamily="34" charset="0"/>
                <a:cs typeface="Calibri" pitchFamily="34" charset="0"/>
              </a:rPr>
              <a:t>“we hold these truths to be self evident, that all men are </a:t>
            </a:r>
            <a:r>
              <a:rPr lang="en-US" sz="3000" b="1" u="sng" dirty="0">
                <a:solidFill>
                  <a:srgbClr val="FFFFCC"/>
                </a:solidFill>
                <a:latin typeface="Calibri" pitchFamily="34" charset="0"/>
                <a:cs typeface="Calibri" pitchFamily="34" charset="0"/>
              </a:rPr>
              <a:t>created</a:t>
            </a:r>
            <a:r>
              <a:rPr lang="en-US" sz="3000" dirty="0">
                <a:latin typeface="Calibri" pitchFamily="34" charset="0"/>
                <a:cs typeface="Calibri" pitchFamily="34" charset="0"/>
              </a:rPr>
              <a:t> equal,” </a:t>
            </a:r>
          </a:p>
          <a:p>
            <a:pPr marL="688975" indent="-688975" fontAlgn="auto">
              <a:spcBef>
                <a:spcPts val="1200"/>
              </a:spcBef>
              <a:spcAft>
                <a:spcPts val="1200"/>
              </a:spcAft>
              <a:buClr>
                <a:schemeClr val="tx1">
                  <a:shade val="95000"/>
                </a:schemeClr>
              </a:buClr>
              <a:buSzPct val="150000"/>
              <a:buBlip>
                <a:blip r:embed="rId2"/>
              </a:buBlip>
              <a:defRPr/>
            </a:pPr>
            <a:r>
              <a:rPr lang="en-US" sz="3000" dirty="0">
                <a:latin typeface="Calibri" pitchFamily="34" charset="0"/>
                <a:cs typeface="Calibri" pitchFamily="34" charset="0"/>
              </a:rPr>
              <a:t>“they are endowed by their </a:t>
            </a:r>
            <a:r>
              <a:rPr lang="en-US" sz="3000" b="1" u="sng" dirty="0">
                <a:solidFill>
                  <a:srgbClr val="FFFFCC"/>
                </a:solidFill>
                <a:latin typeface="Calibri" pitchFamily="34" charset="0"/>
                <a:cs typeface="Calibri" pitchFamily="34" charset="0"/>
              </a:rPr>
              <a:t>Creator</a:t>
            </a:r>
            <a:r>
              <a:rPr lang="en-US" sz="3000" dirty="0">
                <a:latin typeface="Calibri" pitchFamily="34" charset="0"/>
                <a:cs typeface="Calibri" pitchFamily="34" charset="0"/>
              </a:rPr>
              <a:t> with certain unalienable Rights,” </a:t>
            </a:r>
          </a:p>
          <a:p>
            <a:pPr marL="688975" indent="-688975" fontAlgn="auto">
              <a:spcBef>
                <a:spcPts val="1200"/>
              </a:spcBef>
              <a:spcAft>
                <a:spcPts val="1200"/>
              </a:spcAft>
              <a:buClr>
                <a:schemeClr val="tx1">
                  <a:shade val="95000"/>
                </a:schemeClr>
              </a:buClr>
              <a:buSzPct val="150000"/>
              <a:buBlip>
                <a:blip r:embed="rId2"/>
              </a:buBlip>
              <a:defRPr/>
            </a:pPr>
            <a:r>
              <a:rPr lang="en-US" sz="3000" dirty="0">
                <a:latin typeface="Calibri" pitchFamily="34" charset="0"/>
                <a:cs typeface="Calibri" pitchFamily="34" charset="0"/>
              </a:rPr>
              <a:t>“appealing to the </a:t>
            </a:r>
            <a:r>
              <a:rPr lang="en-US" sz="3000" b="1" u="sng" dirty="0">
                <a:solidFill>
                  <a:srgbClr val="FFFFCC"/>
                </a:solidFill>
                <a:latin typeface="Calibri" pitchFamily="34" charset="0"/>
                <a:cs typeface="Calibri" pitchFamily="34" charset="0"/>
              </a:rPr>
              <a:t>Supreme Judge of the world </a:t>
            </a:r>
            <a:r>
              <a:rPr lang="en-US" sz="3000" dirty="0">
                <a:latin typeface="Calibri" pitchFamily="34" charset="0"/>
                <a:cs typeface="Calibri" pitchFamily="34" charset="0"/>
              </a:rPr>
              <a:t>for the rectitude of our intentions,”</a:t>
            </a:r>
          </a:p>
          <a:p>
            <a:pPr marL="688975" indent="-688975" fontAlgn="auto">
              <a:spcBef>
                <a:spcPts val="1200"/>
              </a:spcBef>
              <a:spcAft>
                <a:spcPts val="1200"/>
              </a:spcAft>
              <a:buClr>
                <a:schemeClr val="tx1">
                  <a:shade val="95000"/>
                </a:schemeClr>
              </a:buClr>
              <a:buSzPct val="150000"/>
              <a:buBlip>
                <a:blip r:embed="rId2"/>
              </a:buBlip>
              <a:defRPr/>
            </a:pPr>
            <a:r>
              <a:rPr lang="en-US" sz="3000" dirty="0">
                <a:latin typeface="Calibri" pitchFamily="34" charset="0"/>
                <a:cs typeface="Calibri" pitchFamily="34" charset="0"/>
              </a:rPr>
              <a:t>“with firm reliance on the protection of </a:t>
            </a:r>
            <a:r>
              <a:rPr lang="en-US" sz="3000" b="1" u="sng" dirty="0">
                <a:solidFill>
                  <a:srgbClr val="FFFFCC"/>
                </a:solidFill>
                <a:latin typeface="Calibri" pitchFamily="34" charset="0"/>
                <a:cs typeface="Calibri" pitchFamily="34" charset="0"/>
              </a:rPr>
              <a:t>Divine</a:t>
            </a:r>
            <a:r>
              <a:rPr lang="en-US" sz="3000" dirty="0">
                <a:latin typeface="Calibri" pitchFamily="34" charset="0"/>
                <a:cs typeface="Calibri" pitchFamily="34" charset="0"/>
              </a:rPr>
              <a:t> Providence.”</a:t>
            </a:r>
          </a:p>
        </p:txBody>
      </p:sp>
      <p:sp>
        <p:nvSpPr>
          <p:cNvPr id="40964" name="TextBox 3"/>
          <p:cNvSpPr txBox="1">
            <a:spLocks noChangeArrowheads="1"/>
          </p:cNvSpPr>
          <p:nvPr/>
        </p:nvSpPr>
        <p:spPr bwMode="auto">
          <a:xfrm>
            <a:off x="2133600" y="6477000"/>
            <a:ext cx="4876800" cy="307975"/>
          </a:xfrm>
          <a:prstGeom prst="rect">
            <a:avLst/>
          </a:prstGeom>
          <a:noFill/>
          <a:ln w="9525">
            <a:noFill/>
            <a:miter lim="800000"/>
            <a:headEnd/>
            <a:tailEnd/>
          </a:ln>
        </p:spPr>
        <p:txBody>
          <a:bodyPr>
            <a:spAutoFit/>
          </a:bodyPr>
          <a:lstStyle/>
          <a:p>
            <a:pPr algn="ctr">
              <a:spcBef>
                <a:spcPts val="1800"/>
              </a:spcBef>
            </a:pPr>
            <a:r>
              <a:rPr lang="en-US" sz="1400" b="1" i="1" dirty="0">
                <a:latin typeface="Calibri" pitchFamily="34" charset="0"/>
                <a:cs typeface="Calibri" pitchFamily="34" charset="0"/>
              </a:rPr>
              <a:t>Church of the Holy Trinity v. U.S</a:t>
            </a:r>
            <a:r>
              <a:rPr lang="en-US" sz="1400" b="1" dirty="0">
                <a:latin typeface="Calibri" pitchFamily="34" charset="0"/>
                <a:cs typeface="Calibri" pitchFamily="34" charset="0"/>
              </a:rPr>
              <a:t>., 143 U.S. 457, 467-68 (1892)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524000" y="381000"/>
            <a:ext cx="6096000" cy="1143000"/>
          </a:xfrm>
        </p:spPr>
        <p:txBody>
          <a:bodyPr/>
          <a:lstStyle/>
          <a:p>
            <a:pPr algn="ctr" eaLnBrk="1" hangingPunct="1"/>
            <a:r>
              <a:rPr lang="en-US" sz="4400" b="0" dirty="0">
                <a:solidFill>
                  <a:srgbClr val="00FFFF"/>
                </a:solidFill>
                <a:latin typeface="Calibri" panose="020F0502020204030204" pitchFamily="34" charset="0"/>
              </a:rPr>
              <a:t>Founders’ Sources</a:t>
            </a:r>
          </a:p>
        </p:txBody>
      </p:sp>
      <p:sp>
        <p:nvSpPr>
          <p:cNvPr id="3" name="Content Placeholder 2"/>
          <p:cNvSpPr>
            <a:spLocks noGrp="1"/>
          </p:cNvSpPr>
          <p:nvPr>
            <p:ph idx="1"/>
          </p:nvPr>
        </p:nvSpPr>
        <p:spPr>
          <a:xfrm>
            <a:off x="304800" y="1600200"/>
            <a:ext cx="5943600" cy="3505200"/>
          </a:xfrm>
        </p:spPr>
        <p:txBody>
          <a:bodyPr/>
          <a:lstStyle/>
          <a:p>
            <a:pPr marL="463550" indent="-463550" eaLnBrk="1" hangingPunct="1">
              <a:spcBef>
                <a:spcPts val="0"/>
              </a:spcBef>
              <a:spcAft>
                <a:spcPts val="3600"/>
              </a:spcAft>
              <a:buClr>
                <a:srgbClr val="00FFFF"/>
              </a:buClr>
              <a:defRPr/>
            </a:pPr>
            <a:r>
              <a:rPr lang="en-US" sz="3600" dirty="0">
                <a:latin typeface="Calibri" panose="020F0502020204030204" pitchFamily="34" charset="0"/>
              </a:rPr>
              <a:t>34% Bible</a:t>
            </a:r>
            <a:endParaRPr lang="en-US" sz="1050" dirty="0">
              <a:latin typeface="Calibri" panose="020F0502020204030204" pitchFamily="34" charset="0"/>
            </a:endParaRPr>
          </a:p>
          <a:p>
            <a:pPr marL="463550" indent="-463550" eaLnBrk="1" hangingPunct="1">
              <a:spcBef>
                <a:spcPts val="0"/>
              </a:spcBef>
              <a:spcAft>
                <a:spcPts val="3600"/>
              </a:spcAft>
              <a:buClr>
                <a:srgbClr val="00FFFF"/>
              </a:buClr>
              <a:defRPr/>
            </a:pPr>
            <a:r>
              <a:rPr lang="en-US" sz="3600" dirty="0">
                <a:latin typeface="Calibri" panose="020F0502020204030204" pitchFamily="34" charset="0"/>
              </a:rPr>
              <a:t>8.3% Baron Montesquieu</a:t>
            </a:r>
            <a:endParaRPr lang="en-US" sz="1050" dirty="0">
              <a:latin typeface="Calibri" panose="020F0502020204030204" pitchFamily="34" charset="0"/>
            </a:endParaRPr>
          </a:p>
          <a:p>
            <a:pPr marL="463550" indent="-463550" eaLnBrk="1" hangingPunct="1">
              <a:spcBef>
                <a:spcPts val="0"/>
              </a:spcBef>
              <a:spcAft>
                <a:spcPts val="3600"/>
              </a:spcAft>
              <a:buClr>
                <a:srgbClr val="00FFFF"/>
              </a:buClr>
              <a:defRPr/>
            </a:pPr>
            <a:r>
              <a:rPr lang="en-US" sz="3600" dirty="0">
                <a:latin typeface="Calibri" panose="020F0502020204030204" pitchFamily="34" charset="0"/>
              </a:rPr>
              <a:t>7.9% William Blackstone</a:t>
            </a:r>
            <a:endParaRPr lang="en-US" sz="1050" dirty="0">
              <a:latin typeface="Calibri" panose="020F0502020204030204" pitchFamily="34" charset="0"/>
            </a:endParaRPr>
          </a:p>
          <a:p>
            <a:pPr marL="463550" indent="-463550" eaLnBrk="1" hangingPunct="1">
              <a:spcBef>
                <a:spcPts val="0"/>
              </a:spcBef>
              <a:spcAft>
                <a:spcPts val="3600"/>
              </a:spcAft>
              <a:buClr>
                <a:srgbClr val="00FFFF"/>
              </a:buClr>
              <a:defRPr/>
            </a:pPr>
            <a:r>
              <a:rPr lang="en-US" sz="3600" dirty="0">
                <a:latin typeface="Calibri" panose="020F0502020204030204" pitchFamily="34" charset="0"/>
              </a:rPr>
              <a:t>2.9% John Locke</a:t>
            </a:r>
          </a:p>
        </p:txBody>
      </p:sp>
      <p:sp>
        <p:nvSpPr>
          <p:cNvPr id="63492" name="TextBox 3"/>
          <p:cNvSpPr txBox="1">
            <a:spLocks noChangeArrowheads="1"/>
          </p:cNvSpPr>
          <p:nvPr/>
        </p:nvSpPr>
        <p:spPr bwMode="auto">
          <a:xfrm>
            <a:off x="1143000" y="5943600"/>
            <a:ext cx="6858000" cy="707886"/>
          </a:xfrm>
          <a:prstGeom prst="rect">
            <a:avLst/>
          </a:prstGeom>
          <a:noFill/>
          <a:ln w="9525">
            <a:noFill/>
            <a:miter lim="800000"/>
            <a:headEnd/>
            <a:tailEnd/>
          </a:ln>
        </p:spPr>
        <p:txBody>
          <a:bodyPr wrap="square">
            <a:spAutoFit/>
          </a:bodyPr>
          <a:lstStyle/>
          <a:p>
            <a:pPr algn="ctr" eaLnBrk="0" hangingPunct="0"/>
            <a:r>
              <a:rPr lang="en-US" sz="2000" dirty="0">
                <a:latin typeface="Calibri" panose="020F0502020204030204" pitchFamily="34" charset="0"/>
              </a:rPr>
              <a:t>Donald S. Lutz, </a:t>
            </a:r>
            <a:r>
              <a:rPr lang="en-US" sz="2000" i="1" dirty="0">
                <a:latin typeface="Calibri" panose="020F0502020204030204" pitchFamily="34" charset="0"/>
              </a:rPr>
              <a:t>The Origins of American Constitutionalism</a:t>
            </a:r>
            <a:r>
              <a:rPr lang="en-US" sz="2000" dirty="0">
                <a:latin typeface="Calibri" panose="020F0502020204030204" pitchFamily="34" charset="0"/>
              </a:rPr>
              <a:t> (Baton Rouge, LA: Louisiana State University Press, 1988), 141.</a:t>
            </a:r>
          </a:p>
        </p:txBody>
      </p:sp>
      <p:pic>
        <p:nvPicPr>
          <p:cNvPr id="143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0" y="1676400"/>
            <a:ext cx="2835603" cy="28194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a:spLocks noGrp="1"/>
          </p:cNvSpPr>
          <p:nvPr>
            <p:ph type="ctrTitle" sz="quarter" idx="4294967295"/>
          </p:nvPr>
        </p:nvSpPr>
        <p:spPr>
          <a:xfrm>
            <a:off x="2228850" y="381000"/>
            <a:ext cx="4686300" cy="685800"/>
          </a:xfrm>
        </p:spPr>
        <p:txBody>
          <a:bodyPr/>
          <a:lstStyle/>
          <a:p>
            <a:pPr algn="ctr"/>
            <a:r>
              <a:rPr lang="en-US" dirty="0">
                <a:solidFill>
                  <a:srgbClr val="00FFFF"/>
                </a:solidFill>
                <a:latin typeface="Calibri" panose="020F0502020204030204" pitchFamily="34" charset="0"/>
              </a:rPr>
              <a:t>Calvin Coolidge</a:t>
            </a:r>
          </a:p>
        </p:txBody>
      </p:sp>
      <p:pic>
        <p:nvPicPr>
          <p:cNvPr id="64516" name="Picture 6" descr="http://3.bp.blogspot.com/-O4gUKprTHQ0/UsoUE0o2fZI/AAAAAAAAAlw/nQ42iha-iLk/s1600/2008-1-24-DC-TGR+0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203278"/>
            <a:ext cx="1397072" cy="2103120"/>
          </a:xfrm>
          <a:prstGeom prst="rect">
            <a:avLst/>
          </a:prstGeom>
          <a:noFill/>
          <a:ln w="9525">
            <a:noFill/>
            <a:miter lim="800000"/>
            <a:headEnd/>
            <a:tailEnd/>
          </a:ln>
        </p:spPr>
      </p:pic>
      <p:sp>
        <p:nvSpPr>
          <p:cNvPr id="64517" name="Rectangle 10"/>
          <p:cNvSpPr>
            <a:spLocks noChangeArrowheads="1"/>
          </p:cNvSpPr>
          <p:nvPr/>
        </p:nvSpPr>
        <p:spPr bwMode="auto">
          <a:xfrm>
            <a:off x="1752600" y="1066800"/>
            <a:ext cx="7162799" cy="4524315"/>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rPr>
              <a:t>Calvin Coolidge stated July 5, 1926: "The principles...which went into the Declaration of Independence...are found in...the sermons...of the early colonial clergy...They preached equality because they believed in the fatherhood of God and the brotherhood of man. They justified freedom by the text that we are all created in the Divine image."</a:t>
            </a:r>
            <a:endParaRPr lang="en-US" dirty="0">
              <a:latin typeface="Calibri" panose="020F0502020204030204" pitchFamily="34" charset="0"/>
            </a:endParaRPr>
          </a:p>
        </p:txBody>
      </p:sp>
      <p:sp>
        <p:nvSpPr>
          <p:cNvPr id="64518" name="TextBox 12"/>
          <p:cNvSpPr txBox="1">
            <a:spLocks noChangeArrowheads="1"/>
          </p:cNvSpPr>
          <p:nvPr/>
        </p:nvSpPr>
        <p:spPr bwMode="auto">
          <a:xfrm>
            <a:off x="1676400" y="6172200"/>
            <a:ext cx="5638800" cy="523875"/>
          </a:xfrm>
          <a:prstGeom prst="rect">
            <a:avLst/>
          </a:prstGeom>
          <a:noFill/>
          <a:ln w="9525">
            <a:noFill/>
            <a:miter lim="800000"/>
            <a:headEnd/>
            <a:tailEnd/>
          </a:ln>
        </p:spPr>
        <p:txBody>
          <a:bodyPr>
            <a:spAutoFit/>
          </a:bodyPr>
          <a:lstStyle/>
          <a:p>
            <a:pPr algn="ctr"/>
            <a:r>
              <a:rPr lang="en-US" sz="1400" dirty="0">
                <a:latin typeface="Calibri" panose="020F0502020204030204" pitchFamily="34" charset="0"/>
              </a:rPr>
              <a:t>Calvin Coolidge, May 15, 1926, College of William and Mary, Williamsburg, Virginia, http.americanminute.com/</a:t>
            </a:r>
            <a:r>
              <a:rPr lang="en-US" sz="1400" dirty="0" err="1">
                <a:latin typeface="Calibri" panose="020F0502020204030204" pitchFamily="34" charset="0"/>
              </a:rPr>
              <a:t>index.php?date</a:t>
            </a:r>
            <a:r>
              <a:rPr lang="en-US" sz="1400" dirty="0">
                <a:latin typeface="Calibri" panose="020F0502020204030204" pitchFamily="34" charset="0"/>
              </a:rPr>
              <a:t>=05-15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07457">
            <a:off x="6544900" y="973437"/>
            <a:ext cx="2405361" cy="1988718"/>
          </a:xfrm>
          <a:prstGeom prst="rect">
            <a:avLst/>
          </a:prstGeom>
        </p:spPr>
      </p:pic>
    </p:spTree>
    <p:extLst>
      <p:ext uri="{BB962C8B-B14F-4D97-AF65-F5344CB8AC3E}">
        <p14:creationId xmlns:p14="http://schemas.microsoft.com/office/powerpoint/2010/main" val="4027479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4200" y="228600"/>
            <a:ext cx="2895600" cy="685800"/>
          </a:xfrm>
        </p:spPr>
        <p:txBody>
          <a:bodyPr/>
          <a:lstStyle/>
          <a:p>
            <a:pPr algn="ctr" eaLnBrk="1" hangingPunct="1"/>
            <a:r>
              <a:rPr lang="en-US" altLang="en-US" dirty="0">
                <a:solidFill>
                  <a:srgbClr val="00FFFF"/>
                </a:solidFill>
                <a:latin typeface="Calibri" panose="020F0502020204030204" pitchFamily="34" charset="0"/>
              </a:rPr>
              <a:t>Lord Acton</a:t>
            </a:r>
          </a:p>
        </p:txBody>
      </p:sp>
      <p:sp>
        <p:nvSpPr>
          <p:cNvPr id="26627" name="Content Placeholder 2"/>
          <p:cNvSpPr>
            <a:spLocks noGrp="1"/>
          </p:cNvSpPr>
          <p:nvPr>
            <p:ph idx="1"/>
          </p:nvPr>
        </p:nvSpPr>
        <p:spPr>
          <a:xfrm>
            <a:off x="228600" y="1142999"/>
            <a:ext cx="8686800" cy="2011363"/>
          </a:xfrm>
        </p:spPr>
        <p:txBody>
          <a:bodyPr/>
          <a:lstStyle/>
          <a:p>
            <a:pPr marL="0" indent="0" algn="just">
              <a:buFont typeface="Wingdings" panose="05000000000000000000" pitchFamily="2" charset="2"/>
              <a:buNone/>
            </a:pPr>
            <a:r>
              <a:rPr lang="en-US" altLang="en-US" sz="4000" dirty="0">
                <a:latin typeface="Calibri" panose="020F0502020204030204" pitchFamily="34" charset="0"/>
                <a:ea typeface="Calibri" panose="020F0502020204030204" pitchFamily="34" charset="0"/>
                <a:cs typeface="Calibri" panose="020F0502020204030204" pitchFamily="34" charset="0"/>
              </a:rPr>
              <a:t>“All power tends to corrupt and absolute power corrupts absolutely.”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406140" y="2868706"/>
            <a:ext cx="233172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5152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cstate="print"/>
          <a:srcRect/>
          <a:stretch>
            <a:fillRect/>
          </a:stretch>
        </p:blipFill>
        <p:spPr bwMode="auto">
          <a:xfrm>
            <a:off x="136525" y="1185863"/>
            <a:ext cx="8870950" cy="5519737"/>
          </a:xfrm>
          <a:prstGeom prst="rect">
            <a:avLst/>
          </a:prstGeom>
          <a:noFill/>
          <a:ln w="9525">
            <a:noFill/>
            <a:miter lim="800000"/>
            <a:headEnd/>
            <a:tailEnd/>
          </a:ln>
        </p:spPr>
      </p:pic>
      <p:sp>
        <p:nvSpPr>
          <p:cNvPr id="18435" name="Title 1"/>
          <p:cNvSpPr>
            <a:spLocks noGrp="1"/>
          </p:cNvSpPr>
          <p:nvPr>
            <p:ph type="title" idx="4294967295"/>
          </p:nvPr>
        </p:nvSpPr>
        <p:spPr>
          <a:xfrm>
            <a:off x="2628900" y="228600"/>
            <a:ext cx="3886200" cy="785813"/>
          </a:xfrm>
        </p:spPr>
        <p:txBody>
          <a:bodyPr/>
          <a:lstStyle/>
          <a:p>
            <a:pPr algn="ctr" eaLnBrk="1" hangingPunct="1"/>
            <a:r>
              <a:rPr lang="en-US">
                <a:latin typeface="Calibri" pitchFamily="34" charset="0"/>
                <a:ea typeface="Calibri" pitchFamily="34" charset="0"/>
                <a:cs typeface="Calibri" pitchFamily="34" charset="0"/>
              </a:rPr>
              <a:t>Federalist # 51</a:t>
            </a:r>
          </a:p>
        </p:txBody>
      </p:sp>
      <p:sp>
        <p:nvSpPr>
          <p:cNvPr id="18436" name="Content Placeholder 2"/>
          <p:cNvSpPr>
            <a:spLocks noGrp="1"/>
          </p:cNvSpPr>
          <p:nvPr>
            <p:ph idx="4294967295"/>
          </p:nvPr>
        </p:nvSpPr>
        <p:spPr>
          <a:xfrm>
            <a:off x="152400" y="1143000"/>
            <a:ext cx="8839200" cy="4114800"/>
          </a:xfrm>
          <a:noFill/>
        </p:spPr>
        <p:txBody>
          <a:bodyPr/>
          <a:lstStyle/>
          <a:p>
            <a:pPr marL="0" indent="0" algn="just" eaLnBrk="1" hangingPunct="1">
              <a:buFont typeface="Wingdings" pitchFamily="2" charset="2"/>
              <a:buNone/>
            </a:pPr>
            <a:r>
              <a:rPr lang="en-US" dirty="0">
                <a:solidFill>
                  <a:schemeClr val="bg2"/>
                </a:solidFill>
                <a:effectLst/>
                <a:latin typeface="Calibri" pitchFamily="34" charset="0"/>
                <a:ea typeface="Calibri" pitchFamily="34" charset="0"/>
                <a:cs typeface="Calibri" pitchFamily="34" charset="0"/>
              </a:rPr>
              <a:t>“But what is government but the greatest of all reflections on human nature? If men were angels, no government would be necessary. If angels were to govern men, neither external nor internal controls on government would be necessary. In framing a government which is to be administered by men over men, the great difficulty lies in this: you must first enable the government to control the governed; and in the next place oblige it to control itself.”</a:t>
            </a:r>
          </a:p>
          <a:p>
            <a:pPr marL="0" indent="0" algn="ctr" eaLnBrk="1" hangingPunct="1">
              <a:buFontTx/>
              <a:buNone/>
            </a:pPr>
            <a:r>
              <a:rPr lang="en-US" sz="1800" dirty="0">
                <a:solidFill>
                  <a:schemeClr val="bg2"/>
                </a:solidFill>
                <a:effectLst/>
                <a:latin typeface="Calibri" pitchFamily="34" charset="0"/>
                <a:ea typeface="Calibri" pitchFamily="34" charset="0"/>
                <a:cs typeface="Calibri" pitchFamily="34" charset="0"/>
              </a:rPr>
              <a:t>Alexander Hamilton, James Madison, and John Jay, </a:t>
            </a:r>
            <a:r>
              <a:rPr lang="en-US" sz="1800" i="1" dirty="0">
                <a:solidFill>
                  <a:schemeClr val="bg2"/>
                </a:solidFill>
                <a:effectLst/>
                <a:latin typeface="Calibri" pitchFamily="34" charset="0"/>
                <a:ea typeface="Calibri" pitchFamily="34" charset="0"/>
                <a:cs typeface="Calibri" pitchFamily="34" charset="0"/>
              </a:rPr>
              <a:t>The Federalist Papers</a:t>
            </a:r>
            <a:r>
              <a:rPr lang="en-US" sz="1800" dirty="0">
                <a:solidFill>
                  <a:schemeClr val="bg2"/>
                </a:solidFill>
                <a:effectLst/>
                <a:latin typeface="Calibri" pitchFamily="34" charset="0"/>
                <a:ea typeface="Calibri" pitchFamily="34" charset="0"/>
                <a:cs typeface="Calibri" pitchFamily="34" charset="0"/>
              </a:rPr>
              <a:t>, trans. Clinton Rossiter (New York, NY: Penguin, 1961), 322.</a:t>
            </a:r>
          </a:p>
        </p:txBody>
      </p:sp>
      <p:pic>
        <p:nvPicPr>
          <p:cNvPr id="1843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76200"/>
            <a:ext cx="1022350" cy="11890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143000"/>
            <a:ext cx="5943600" cy="4876800"/>
          </a:xfrm>
        </p:spPr>
        <p:txBody>
          <a:bodyPr/>
          <a:lstStyle/>
          <a:p>
            <a:pPr marL="0" indent="0" algn="just" eaLnBrk="1" hangingPunct="1">
              <a:buFontTx/>
              <a:buNone/>
              <a:defRPr/>
            </a:pPr>
            <a:r>
              <a:rPr lang="en-US" sz="2800" dirty="0">
                <a:latin typeface="Calibri" panose="020F0502020204030204" pitchFamily="34" charset="0"/>
              </a:rPr>
              <a:t>“I urge this Congress to pursue a bipartisan, market-based solution to climate change…</a:t>
            </a:r>
            <a:r>
              <a:rPr lang="en-US" sz="2800" b="1" u="sng" dirty="0">
                <a:solidFill>
                  <a:srgbClr val="FFFFCC"/>
                </a:solidFill>
                <a:latin typeface="Calibri" panose="020F0502020204030204" pitchFamily="34" charset="0"/>
              </a:rPr>
              <a:t>But if Congress won’t act soon to protect future generations, I will</a:t>
            </a:r>
            <a:r>
              <a:rPr lang="en-US" sz="2800" dirty="0">
                <a:latin typeface="Calibri" panose="020F0502020204030204" pitchFamily="34" charset="0"/>
              </a:rPr>
              <a:t>. I will direct my cabinet to come up with executive actions we can take, now and in the future, to reduce pollution, prepare our communities for the consequences of climate change, and speed the transition to more sustainable sources of energy.”</a:t>
            </a:r>
            <a:r>
              <a:rPr lang="en-US" sz="2800" dirty="0">
                <a:latin typeface="Calibri" pitchFamily="34" charset="0"/>
                <a:cs typeface="Calibri" pitchFamily="34" charset="0"/>
              </a:rPr>
              <a:t>.</a:t>
            </a:r>
          </a:p>
        </p:txBody>
      </p:sp>
      <p:pic>
        <p:nvPicPr>
          <p:cNvPr id="5120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0800" y="1371600"/>
            <a:ext cx="2565400" cy="3657600"/>
          </a:xfrm>
          <a:prstGeom prst="rect">
            <a:avLst/>
          </a:prstGeom>
          <a:noFill/>
          <a:ln w="9525">
            <a:noFill/>
            <a:miter lim="800000"/>
            <a:headEnd/>
            <a:tailEnd/>
          </a:ln>
        </p:spPr>
      </p:pic>
      <p:sp>
        <p:nvSpPr>
          <p:cNvPr id="51204" name="Rectangle 5"/>
          <p:cNvSpPr>
            <a:spLocks noChangeArrowheads="1"/>
          </p:cNvSpPr>
          <p:nvPr/>
        </p:nvSpPr>
        <p:spPr bwMode="auto">
          <a:xfrm>
            <a:off x="1562100" y="6019800"/>
            <a:ext cx="6019800" cy="707886"/>
          </a:xfrm>
          <a:prstGeom prst="rect">
            <a:avLst/>
          </a:prstGeom>
          <a:noFill/>
          <a:ln w="9525">
            <a:noFill/>
            <a:miter lim="800000"/>
            <a:headEnd/>
            <a:tailEnd/>
          </a:ln>
        </p:spPr>
        <p:txBody>
          <a:bodyPr wrap="square">
            <a:spAutoFit/>
          </a:bodyPr>
          <a:lstStyle/>
          <a:p>
            <a:pPr algn="ctr" eaLnBrk="0" hangingPunct="0"/>
            <a:r>
              <a:rPr lang="en-US" sz="2000" dirty="0">
                <a:latin typeface="Calibri" panose="020F0502020204030204" pitchFamily="34" charset="0"/>
              </a:rPr>
              <a:t>http://www.greentechmedia.com/articles/read/state-of-the-union-2013-the-presidents-remarks-on-energy</a:t>
            </a:r>
          </a:p>
        </p:txBody>
      </p:sp>
      <p:sp>
        <p:nvSpPr>
          <p:cNvPr id="5" name="Title 5"/>
          <p:cNvSpPr txBox="1">
            <a:spLocks/>
          </p:cNvSpPr>
          <p:nvPr/>
        </p:nvSpPr>
        <p:spPr bwMode="auto">
          <a:xfrm>
            <a:off x="2228850" y="76200"/>
            <a:ext cx="4686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kern="0" dirty="0">
                <a:solidFill>
                  <a:srgbClr val="00FFFF"/>
                </a:solidFill>
                <a:latin typeface="Calibri" panose="020F0502020204030204" pitchFamily="34" charset="0"/>
              </a:rPr>
              <a:t>President Obama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914400"/>
            <a:ext cx="8915400" cy="5486400"/>
          </a:xfrm>
        </p:spPr>
        <p:txBody>
          <a:bodyPr/>
          <a:lstStyle/>
          <a:p>
            <a:pPr marL="0" indent="0" algn="just" eaLnBrk="1" hangingPunct="1">
              <a:buFontTx/>
              <a:buNone/>
              <a:defRPr/>
            </a:pPr>
            <a:r>
              <a:rPr lang="en-US" sz="2400" dirty="0">
                <a:latin typeface="Calibri" panose="020F0502020204030204" pitchFamily="34" charset="0"/>
              </a:rPr>
              <a:t>“But one of the things that I’ll be emphasizing in this meeting is the fact that </a:t>
            </a:r>
            <a:r>
              <a:rPr lang="en-US" sz="2400" i="1" dirty="0">
                <a:latin typeface="Calibri" panose="020F0502020204030204" pitchFamily="34" charset="0"/>
              </a:rPr>
              <a:t>we are not just going to be waiting for legislation</a:t>
            </a:r>
            <a:r>
              <a:rPr lang="en-US" sz="2400" dirty="0">
                <a:latin typeface="Calibri" panose="020F0502020204030204" pitchFamily="34" charset="0"/>
              </a:rPr>
              <a:t> in order to make sure that we’re providing Americans the kind of help that they need. </a:t>
            </a:r>
            <a:r>
              <a:rPr lang="en-US" sz="2400" i="1" dirty="0">
                <a:latin typeface="Calibri" panose="020F0502020204030204" pitchFamily="34" charset="0"/>
              </a:rPr>
              <a:t>I’ve got a pen and I’ve got a phone</a:t>
            </a:r>
            <a:r>
              <a:rPr lang="en-US" sz="2400" dirty="0">
                <a:latin typeface="Calibri" panose="020F0502020204030204" pitchFamily="34" charset="0"/>
              </a:rPr>
              <a:t>. </a:t>
            </a:r>
            <a:r>
              <a:rPr lang="en-US" sz="2400" i="1" dirty="0">
                <a:latin typeface="Calibri" panose="020F0502020204030204" pitchFamily="34" charset="0"/>
              </a:rPr>
              <a:t>I can use that pen</a:t>
            </a:r>
            <a:r>
              <a:rPr lang="en-US" sz="2400" dirty="0">
                <a:latin typeface="Calibri" panose="020F0502020204030204" pitchFamily="34" charset="0"/>
              </a:rPr>
              <a:t> to sign executive orders and take executive actions and administrative actions that move the ball forward in helping to make sure our kids are getting the best education possible and making sure that our businesses are getting the kind of support and help they need to grow and advance to make sure that people are getting the skills that they need to get those jobs that our businesses are creating. </a:t>
            </a:r>
            <a:r>
              <a:rPr lang="en-US" sz="2400" i="1" dirty="0">
                <a:latin typeface="Calibri" panose="020F0502020204030204" pitchFamily="34" charset="0"/>
              </a:rPr>
              <a:t>I’ve got a phone</a:t>
            </a:r>
            <a:r>
              <a:rPr lang="en-US" sz="2400" dirty="0">
                <a:latin typeface="Calibri" panose="020F0502020204030204" pitchFamily="34" charset="0"/>
              </a:rPr>
              <a:t> that allows me to convene Americans from every walk of life—nonprofits, businesses, the private sector, universities—to try to bring more and more Americans together around what I think is a unifying theme: making sure that this is a country where if you work hard, you can make it” (italics added).</a:t>
            </a:r>
          </a:p>
        </p:txBody>
      </p:sp>
      <p:pic>
        <p:nvPicPr>
          <p:cNvPr id="5120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26450" y="76200"/>
            <a:ext cx="641350" cy="914400"/>
          </a:xfrm>
          <a:prstGeom prst="rect">
            <a:avLst/>
          </a:prstGeom>
          <a:noFill/>
          <a:ln w="9525">
            <a:noFill/>
            <a:miter lim="800000"/>
            <a:headEnd/>
            <a:tailEnd/>
          </a:ln>
        </p:spPr>
      </p:pic>
      <p:sp>
        <p:nvSpPr>
          <p:cNvPr id="5" name="Rectangle 4"/>
          <p:cNvSpPr/>
          <p:nvPr/>
        </p:nvSpPr>
        <p:spPr>
          <a:xfrm>
            <a:off x="2286000" y="6477000"/>
            <a:ext cx="4572000" cy="261610"/>
          </a:xfrm>
          <a:prstGeom prst="rect">
            <a:avLst/>
          </a:prstGeom>
        </p:spPr>
        <p:txBody>
          <a:bodyPr>
            <a:spAutoFit/>
          </a:bodyPr>
          <a:lstStyle/>
          <a:p>
            <a:r>
              <a:rPr lang="en-US" sz="1100" dirty="0"/>
              <a:t>https://www.youtube.com/watch?feature=player_detailpage&amp;v=mogctYmt-p0</a:t>
            </a:r>
          </a:p>
        </p:txBody>
      </p:sp>
      <p:sp>
        <p:nvSpPr>
          <p:cNvPr id="6" name="Title 5"/>
          <p:cNvSpPr txBox="1">
            <a:spLocks/>
          </p:cNvSpPr>
          <p:nvPr/>
        </p:nvSpPr>
        <p:spPr bwMode="auto">
          <a:xfrm>
            <a:off x="2228850" y="76200"/>
            <a:ext cx="4686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kern="0" dirty="0">
                <a:solidFill>
                  <a:srgbClr val="00FFFF"/>
                </a:solidFill>
                <a:latin typeface="Calibri" panose="020F0502020204030204" pitchFamily="34" charset="0"/>
              </a:rPr>
              <a:t>President Obama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639762"/>
          </a:xfrm>
        </p:spPr>
        <p:txBody>
          <a:bodyPr/>
          <a:lstStyle/>
          <a:p>
            <a:pPr algn="ctr" eaLnBrk="1" hangingPunct="1"/>
            <a:r>
              <a:rPr lang="en-US" sz="4000" dirty="0">
                <a:latin typeface="Calibri" panose="020F0502020204030204" pitchFamily="34" charset="0"/>
                <a:cs typeface="Calibri" pitchFamily="34" charset="0"/>
              </a:rPr>
              <a:t>How Many Laws?</a:t>
            </a:r>
          </a:p>
        </p:txBody>
      </p:sp>
      <p:sp>
        <p:nvSpPr>
          <p:cNvPr id="3" name="Content Placeholder 2"/>
          <p:cNvSpPr>
            <a:spLocks noGrp="1"/>
          </p:cNvSpPr>
          <p:nvPr>
            <p:ph idx="1"/>
          </p:nvPr>
        </p:nvSpPr>
        <p:spPr>
          <a:xfrm>
            <a:off x="152400" y="1143000"/>
            <a:ext cx="6400800" cy="4648200"/>
          </a:xfrm>
        </p:spPr>
        <p:txBody>
          <a:bodyPr rtlCol="0">
            <a:noAutofit/>
          </a:bodyPr>
          <a:lstStyle/>
          <a:p>
            <a:pPr marL="0" indent="0" algn="just" eaLnBrk="1" fontAlgn="auto" hangingPunct="1">
              <a:spcAft>
                <a:spcPts val="0"/>
              </a:spcAft>
              <a:buClr>
                <a:schemeClr val="tx1">
                  <a:shade val="95000"/>
                </a:schemeClr>
              </a:buClr>
              <a:buFont typeface="Wingdings 2"/>
              <a:buNone/>
              <a:defRPr/>
            </a:pPr>
            <a:r>
              <a:rPr lang="en-US" sz="3600" dirty="0">
                <a:latin typeface="Calibri" panose="020F0502020204030204" pitchFamily="34" charset="0"/>
                <a:cs typeface="Calibri" pitchFamily="34" charset="0"/>
              </a:rPr>
              <a:t>“</a:t>
            </a:r>
            <a:r>
              <a:rPr lang="en-US" sz="3600" dirty="0">
                <a:latin typeface="Calibri" panose="020F0502020204030204" pitchFamily="34" charset="0"/>
              </a:rPr>
              <a:t>We all know ignorance of the law is no excuse. If you violate a law, you suffer the penalty for it...If you take the U.S. code as it exists right now, today, if you read 700 pages a week of the U.S. code, national calculations are that you can finish the U.S. code in only 25,000 years</a:t>
            </a:r>
            <a:r>
              <a:rPr lang="en-US" sz="3600" dirty="0">
                <a:latin typeface="Calibri" pitchFamily="34" charset="0"/>
                <a:cs typeface="Calibri" pitchFamily="34" charset="0"/>
              </a:rPr>
              <a:t>.”</a:t>
            </a:r>
          </a:p>
        </p:txBody>
      </p:sp>
      <p:sp>
        <p:nvSpPr>
          <p:cNvPr id="44036" name="TextBox 3"/>
          <p:cNvSpPr txBox="1">
            <a:spLocks noChangeArrowheads="1"/>
          </p:cNvSpPr>
          <p:nvPr/>
        </p:nvSpPr>
        <p:spPr bwMode="auto">
          <a:xfrm>
            <a:off x="190500" y="6324600"/>
            <a:ext cx="8763000" cy="400110"/>
          </a:xfrm>
          <a:prstGeom prst="rect">
            <a:avLst/>
          </a:prstGeom>
          <a:noFill/>
          <a:ln w="9525">
            <a:noFill/>
            <a:miter lim="800000"/>
            <a:headEnd/>
            <a:tailEnd/>
          </a:ln>
        </p:spPr>
        <p:txBody>
          <a:bodyPr wrap="square">
            <a:spAutoFit/>
          </a:bodyPr>
          <a:lstStyle/>
          <a:p>
            <a:pPr algn="ctr"/>
            <a:r>
              <a:rPr lang="en-US" sz="1000" dirty="0">
                <a:latin typeface="Calibri" panose="020F0502020204030204" pitchFamily="34" charset="0"/>
              </a:rPr>
              <a:t>Erica </a:t>
            </a:r>
            <a:r>
              <a:rPr lang="en-US" sz="1000" dirty="0" err="1">
                <a:latin typeface="Calibri" panose="020F0502020204030204" pitchFamily="34" charset="0"/>
              </a:rPr>
              <a:t>Ricz</a:t>
            </a:r>
            <a:r>
              <a:rPr lang="en-US" sz="1000" dirty="0">
                <a:latin typeface="Calibri" panose="020F0502020204030204" pitchFamily="34" charset="0"/>
              </a:rPr>
              <a:t>, “David Barton Explains How You Could Be Committing Three Felonies a Day,” online: </a:t>
            </a:r>
            <a:r>
              <a:rPr lang="en-US" sz="1000" u="sng" dirty="0">
                <a:latin typeface="Calibri" panose="020F0502020204030204" pitchFamily="34" charset="0"/>
                <a:hlinkClick r:id="rId2" tooltip="http://www.theblaze.com/stories/2014/11/04/david-barton-explains-how-you-could-be-committing-three-felonies-a-day/&#10;CTRL + Click to follow link"/>
              </a:rPr>
              <a:t>http://www.theblaze.com/stories/2014/11/04/david-barton-explains-how-you-could-be-committing-three-felonies-a-day/</a:t>
            </a:r>
            <a:r>
              <a:rPr lang="en-US" sz="1000" dirty="0">
                <a:latin typeface="Calibri" panose="020F0502020204030204" pitchFamily="34" charset="0"/>
              </a:rPr>
              <a:t>, November 4, 2014, accessed 15 December 2014.</a:t>
            </a:r>
          </a:p>
        </p:txBody>
      </p:sp>
      <p:pic>
        <p:nvPicPr>
          <p:cNvPr id="44037" name="Picture 11" descr="David Barton"/>
          <p:cNvPicPr>
            <a:picLocks noChangeAspect="1" noChangeArrowheads="1"/>
          </p:cNvPicPr>
          <p:nvPr/>
        </p:nvPicPr>
        <p:blipFill>
          <a:blip r:embed="rId3" cstate="print"/>
          <a:srcRect/>
          <a:stretch>
            <a:fillRect/>
          </a:stretch>
        </p:blipFill>
        <p:spPr bwMode="auto">
          <a:xfrm>
            <a:off x="6705600" y="1447800"/>
            <a:ext cx="2247900" cy="290746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1143000"/>
            <a:ext cx="6172200" cy="4953000"/>
          </a:xfrm>
          <a:prstGeom prst="rect">
            <a:avLst/>
          </a:prstGeom>
          <a:noFill/>
          <a:ln w="9525">
            <a:noFill/>
            <a:miter lim="800000"/>
            <a:headEnd/>
            <a:tailEnd/>
          </a:ln>
        </p:spPr>
      </p:pic>
      <p:sp>
        <p:nvSpPr>
          <p:cNvPr id="55299" name="Title 1"/>
          <p:cNvSpPr>
            <a:spLocks noGrp="1"/>
          </p:cNvSpPr>
          <p:nvPr>
            <p:ph type="title" idx="4294967295"/>
          </p:nvPr>
        </p:nvSpPr>
        <p:spPr>
          <a:xfrm>
            <a:off x="381000" y="228600"/>
            <a:ext cx="8534400" cy="762000"/>
          </a:xfrm>
        </p:spPr>
        <p:txBody>
          <a:bodyPr/>
          <a:lstStyle/>
          <a:p>
            <a:pPr algn="ctr" eaLnBrk="1" hangingPunct="1"/>
            <a:r>
              <a:rPr lang="en-US" dirty="0">
                <a:latin typeface="Calibri" pitchFamily="34" charset="0"/>
                <a:ea typeface="Calibri" pitchFamily="34" charset="0"/>
                <a:cs typeface="Calibri" pitchFamily="34" charset="0"/>
              </a:rPr>
              <a:t>Benjamin Franklin</a:t>
            </a:r>
          </a:p>
        </p:txBody>
      </p:sp>
      <p:sp>
        <p:nvSpPr>
          <p:cNvPr id="190468" name="Content Placeholder 2"/>
          <p:cNvSpPr>
            <a:spLocks noGrp="1"/>
          </p:cNvSpPr>
          <p:nvPr>
            <p:ph idx="4294967295"/>
          </p:nvPr>
        </p:nvSpPr>
        <p:spPr>
          <a:xfrm>
            <a:off x="228600" y="1219200"/>
            <a:ext cx="6096000" cy="4800600"/>
          </a:xfrm>
        </p:spPr>
        <p:txBody>
          <a:bodyPr/>
          <a:lstStyle/>
          <a:p>
            <a:pPr marL="0" indent="0" eaLnBrk="1" hangingPunct="1">
              <a:spcBef>
                <a:spcPts val="600"/>
              </a:spcBef>
              <a:spcAft>
                <a:spcPts val="600"/>
              </a:spcAft>
              <a:buFont typeface="Wingdings" pitchFamily="2" charset="2"/>
              <a:buNone/>
              <a:defRPr/>
            </a:pPr>
            <a:r>
              <a:rPr lang="en-US" sz="2800" dirty="0">
                <a:solidFill>
                  <a:schemeClr val="bg2"/>
                </a:solidFill>
                <a:effectLst/>
                <a:latin typeface="Calibri" panose="020F0502020204030204" pitchFamily="34" charset="0"/>
              </a:rPr>
              <a:t>At the close of the Constitutional Convention of 1787, when queried as he left Independence Hall on the final day of deliberation (in the notes of Dr. James McHenry, one of Maryland’s delegates to the Convention) a lady asked Dr. Benjamin Franklin, “Well Doctor what have we got a republic or a monarchy?” Franklin responded, “A republic replied the Doctor </a:t>
            </a:r>
            <a:r>
              <a:rPr lang="en-US" sz="2800" b="1" u="sng" dirty="0">
                <a:solidFill>
                  <a:schemeClr val="bg2"/>
                </a:solidFill>
                <a:effectLst/>
                <a:latin typeface="Calibri" panose="020F0502020204030204" pitchFamily="34" charset="0"/>
              </a:rPr>
              <a:t>if you can keep it</a:t>
            </a:r>
            <a:r>
              <a:rPr lang="en-US" sz="2800" dirty="0">
                <a:solidFill>
                  <a:schemeClr val="bg2"/>
                </a:solidFill>
                <a:effectLst/>
                <a:latin typeface="Calibri" panose="020F0502020204030204" pitchFamily="34" charset="0"/>
              </a:rPr>
              <a:t>.”</a:t>
            </a:r>
            <a:endParaRPr lang="en-US" sz="2800" dirty="0">
              <a:solidFill>
                <a:schemeClr val="bg2"/>
              </a:solidFill>
              <a:effectLst/>
              <a:latin typeface="Calibri" pitchFamily="34" charset="0"/>
              <a:ea typeface="Calibri" pitchFamily="34" charset="0"/>
              <a:cs typeface="Calibri" pitchFamily="34" charset="0"/>
            </a:endParaRPr>
          </a:p>
          <a:p>
            <a:pPr marL="0" indent="0" algn="ctr" eaLnBrk="1" hangingPunct="1">
              <a:spcBef>
                <a:spcPts val="600"/>
              </a:spcBef>
              <a:spcAft>
                <a:spcPts val="600"/>
              </a:spcAft>
              <a:buFont typeface="Wingdings" pitchFamily="2" charset="2"/>
              <a:buNone/>
              <a:defRPr/>
            </a:pPr>
            <a:r>
              <a:rPr lang="en-US" sz="1400" i="1" dirty="0">
                <a:solidFill>
                  <a:schemeClr val="bg2"/>
                </a:solidFill>
                <a:effectLst/>
                <a:latin typeface="Calibri" panose="020F0502020204030204" pitchFamily="34" charset="0"/>
              </a:rPr>
              <a:t>The Records of the Federal Convention of 1787,</a:t>
            </a:r>
            <a:r>
              <a:rPr lang="en-US" sz="1400" dirty="0">
                <a:solidFill>
                  <a:schemeClr val="bg2"/>
                </a:solidFill>
                <a:effectLst/>
                <a:latin typeface="Calibri" panose="020F0502020204030204" pitchFamily="34" charset="0"/>
              </a:rPr>
              <a:t> ed. Max </a:t>
            </a:r>
            <a:r>
              <a:rPr lang="en-US" sz="1400" dirty="0" err="1">
                <a:solidFill>
                  <a:schemeClr val="bg2"/>
                </a:solidFill>
                <a:effectLst/>
                <a:latin typeface="Calibri" panose="020F0502020204030204" pitchFamily="34" charset="0"/>
              </a:rPr>
              <a:t>Farrand</a:t>
            </a:r>
            <a:r>
              <a:rPr lang="en-US" sz="1400" dirty="0">
                <a:solidFill>
                  <a:schemeClr val="bg2"/>
                </a:solidFill>
                <a:effectLst/>
                <a:latin typeface="Calibri" panose="020F0502020204030204" pitchFamily="34" charset="0"/>
              </a:rPr>
              <a:t>, vol. 3, appendix A, p. 85 (1911, reprinted 1934).</a:t>
            </a:r>
            <a:endParaRPr lang="en-US" sz="1400" dirty="0">
              <a:solidFill>
                <a:schemeClr val="bg2"/>
              </a:solidFill>
              <a:effectLst/>
              <a:latin typeface="Calibri" pitchFamily="34" charset="0"/>
              <a:ea typeface="Calibri" pitchFamily="34" charset="0"/>
              <a:cs typeface="Calibri" pitchFamily="34" charset="0"/>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1219200"/>
            <a:ext cx="2560320" cy="3251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cstate="print"/>
          <a:srcRect/>
          <a:stretch>
            <a:fillRect/>
          </a:stretch>
        </p:blipFill>
        <p:spPr bwMode="auto">
          <a:xfrm>
            <a:off x="136525" y="1185863"/>
            <a:ext cx="8870950" cy="5519737"/>
          </a:xfrm>
          <a:prstGeom prst="rect">
            <a:avLst/>
          </a:prstGeom>
          <a:noFill/>
          <a:ln w="9525">
            <a:noFill/>
            <a:miter lim="800000"/>
            <a:headEnd/>
            <a:tailEnd/>
          </a:ln>
        </p:spPr>
      </p:pic>
      <p:sp>
        <p:nvSpPr>
          <p:cNvPr id="18435" name="Title 1"/>
          <p:cNvSpPr>
            <a:spLocks noGrp="1"/>
          </p:cNvSpPr>
          <p:nvPr>
            <p:ph type="title" idx="4294967295"/>
          </p:nvPr>
        </p:nvSpPr>
        <p:spPr>
          <a:xfrm>
            <a:off x="2628900" y="228600"/>
            <a:ext cx="3886200" cy="785813"/>
          </a:xfrm>
        </p:spPr>
        <p:txBody>
          <a:bodyPr/>
          <a:lstStyle/>
          <a:p>
            <a:pPr algn="ctr" eaLnBrk="1" hangingPunct="1"/>
            <a:r>
              <a:rPr lang="en-US" dirty="0">
                <a:latin typeface="Calibri" pitchFamily="34" charset="0"/>
                <a:ea typeface="Calibri" pitchFamily="34" charset="0"/>
                <a:cs typeface="Calibri" pitchFamily="34" charset="0"/>
              </a:rPr>
              <a:t>Federalist # 62</a:t>
            </a:r>
          </a:p>
        </p:txBody>
      </p:sp>
      <p:sp>
        <p:nvSpPr>
          <p:cNvPr id="18436" name="Content Placeholder 2"/>
          <p:cNvSpPr>
            <a:spLocks noGrp="1"/>
          </p:cNvSpPr>
          <p:nvPr>
            <p:ph idx="4294967295"/>
          </p:nvPr>
        </p:nvSpPr>
        <p:spPr>
          <a:xfrm>
            <a:off x="152400" y="1143000"/>
            <a:ext cx="8839200" cy="4114800"/>
          </a:xfrm>
          <a:noFill/>
        </p:spPr>
        <p:txBody>
          <a:bodyPr/>
          <a:lstStyle/>
          <a:p>
            <a:pPr marL="0" indent="0" eaLnBrk="1" hangingPunct="1">
              <a:buNone/>
            </a:pPr>
            <a:r>
              <a:rPr lang="en-US" sz="36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a:t>
            </a:r>
            <a:r>
              <a:rPr lang="en-US" sz="3600" dirty="0">
                <a:solidFill>
                  <a:schemeClr val="bg2"/>
                </a:solidFill>
                <a:effectLst/>
                <a:latin typeface="Calibri" panose="020F0502020204030204" pitchFamily="34" charset="0"/>
              </a:rPr>
              <a:t>It will be of little avail to the people, that the laws are made by men of their own choice, if the laws be so voluminous that they cannot be read, or so incoherent that they cannot be understood; if they be repealed or revised before they are promulgated, or undergo such incessant changes that no man, who knows what the law is to-day, can guess what it will be tomorrow</a:t>
            </a:r>
            <a:r>
              <a:rPr lang="en-US" sz="3600" dirty="0">
                <a:solidFill>
                  <a:schemeClr val="bg2"/>
                </a:solidFill>
                <a:effectLst/>
                <a:latin typeface="Calibri" pitchFamily="34" charset="0"/>
                <a:ea typeface="Calibri" pitchFamily="34" charset="0"/>
                <a:cs typeface="Calibri" pitchFamily="34" charset="0"/>
              </a:rPr>
              <a:t>.”</a:t>
            </a:r>
          </a:p>
          <a:p>
            <a:pPr marL="0" indent="0" algn="ctr" eaLnBrk="1" hangingPunct="1">
              <a:buFontTx/>
              <a:buNone/>
            </a:pPr>
            <a:r>
              <a:rPr lang="en-US" sz="1800" dirty="0">
                <a:solidFill>
                  <a:schemeClr val="bg2"/>
                </a:solidFill>
                <a:effectLst/>
                <a:latin typeface="Calibri" pitchFamily="34" charset="0"/>
                <a:ea typeface="Calibri" pitchFamily="34" charset="0"/>
                <a:cs typeface="Calibri" pitchFamily="34" charset="0"/>
              </a:rPr>
              <a:t>Alexander Hamilton, James Madison, and John Jay, </a:t>
            </a:r>
            <a:r>
              <a:rPr lang="en-US" sz="1800" i="1" dirty="0">
                <a:solidFill>
                  <a:schemeClr val="bg2"/>
                </a:solidFill>
                <a:effectLst/>
                <a:latin typeface="Calibri" pitchFamily="34" charset="0"/>
                <a:ea typeface="Calibri" pitchFamily="34" charset="0"/>
                <a:cs typeface="Calibri" pitchFamily="34" charset="0"/>
              </a:rPr>
              <a:t>The Federalist Papers</a:t>
            </a:r>
            <a:r>
              <a:rPr lang="en-US" sz="1800" dirty="0">
                <a:solidFill>
                  <a:schemeClr val="bg2"/>
                </a:solidFill>
                <a:effectLst/>
                <a:latin typeface="Calibri" pitchFamily="34" charset="0"/>
                <a:ea typeface="Calibri" pitchFamily="34" charset="0"/>
                <a:cs typeface="Calibri" pitchFamily="34" charset="0"/>
              </a:rPr>
              <a:t>, trans. Clinton </a:t>
            </a:r>
            <a:r>
              <a:rPr lang="en-US" sz="1800" dirty="0" err="1">
                <a:solidFill>
                  <a:schemeClr val="bg2"/>
                </a:solidFill>
                <a:effectLst/>
                <a:latin typeface="Calibri" pitchFamily="34" charset="0"/>
                <a:ea typeface="Calibri" pitchFamily="34" charset="0"/>
                <a:cs typeface="Calibri" pitchFamily="34" charset="0"/>
              </a:rPr>
              <a:t>Rossiter</a:t>
            </a:r>
            <a:r>
              <a:rPr lang="en-US" sz="1800" dirty="0">
                <a:solidFill>
                  <a:schemeClr val="bg2"/>
                </a:solidFill>
                <a:effectLst/>
                <a:latin typeface="Calibri" pitchFamily="34" charset="0"/>
                <a:ea typeface="Calibri" pitchFamily="34" charset="0"/>
                <a:cs typeface="Calibri" pitchFamily="34" charset="0"/>
              </a:rPr>
              <a:t> (New York, NY: Penguin, 1961), 381.</a:t>
            </a:r>
          </a:p>
        </p:txBody>
      </p:sp>
      <p:pic>
        <p:nvPicPr>
          <p:cNvPr id="1843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76200"/>
            <a:ext cx="1022350" cy="11890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228600" y="1219200"/>
            <a:ext cx="5562600" cy="3970318"/>
          </a:xfrm>
          <a:prstGeom prst="rect">
            <a:avLst/>
          </a:prstGeom>
          <a:noFill/>
          <a:ln w="9525">
            <a:noFill/>
            <a:miter lim="800000"/>
            <a:headEnd/>
            <a:tailEnd/>
          </a:ln>
        </p:spPr>
        <p:txBody>
          <a:bodyPr wrap="square">
            <a:spAutoFit/>
          </a:bodyPr>
          <a:lstStyle/>
          <a:p>
            <a:pPr algn="just"/>
            <a:r>
              <a:rPr lang="en-US" sz="3600" dirty="0">
                <a:latin typeface="Calibri" panose="020F0502020204030204" pitchFamily="34" charset="0"/>
              </a:rPr>
              <a:t>Kentucky Resolutions of 1798: "...in questions of power then, let no more be heard of confidence in man, but bind him down from mischief by the chains of the constitution..." (from draft)</a:t>
            </a:r>
          </a:p>
        </p:txBody>
      </p:sp>
      <p:sp>
        <p:nvSpPr>
          <p:cNvPr id="55299" name="TextBox 4"/>
          <p:cNvSpPr txBox="1">
            <a:spLocks noChangeArrowheads="1"/>
          </p:cNvSpPr>
          <p:nvPr/>
        </p:nvSpPr>
        <p:spPr bwMode="auto">
          <a:xfrm>
            <a:off x="2571750" y="6324600"/>
            <a:ext cx="40005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rPr>
              <a:t>Papers of Thomas Jefferson 30:529-556</a:t>
            </a:r>
          </a:p>
        </p:txBody>
      </p:sp>
      <p:sp>
        <p:nvSpPr>
          <p:cNvPr id="55300" name="Title 5"/>
          <p:cNvSpPr>
            <a:spLocks noGrp="1"/>
          </p:cNvSpPr>
          <p:nvPr>
            <p:ph type="ctrTitle" sz="quarter" idx="4294967295"/>
          </p:nvPr>
        </p:nvSpPr>
        <p:spPr>
          <a:xfrm>
            <a:off x="2438400" y="228600"/>
            <a:ext cx="4267200" cy="838200"/>
          </a:xfrm>
        </p:spPr>
        <p:txBody>
          <a:bodyPr/>
          <a:lstStyle/>
          <a:p>
            <a:r>
              <a:rPr lang="en-US" dirty="0">
                <a:solidFill>
                  <a:srgbClr val="00FFFF"/>
                </a:solidFill>
                <a:latin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1427716"/>
            <a:ext cx="2895600" cy="344908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a:spLocks noGrp="1"/>
          </p:cNvSpPr>
          <p:nvPr>
            <p:ph type="ctrTitle" sz="quarter" idx="4294967295"/>
          </p:nvPr>
        </p:nvSpPr>
        <p:spPr>
          <a:xfrm>
            <a:off x="2209800" y="76200"/>
            <a:ext cx="4686300" cy="685800"/>
          </a:xfrm>
        </p:spPr>
        <p:txBody>
          <a:bodyPr/>
          <a:lstStyle/>
          <a:p>
            <a:pPr algn="ctr"/>
            <a:r>
              <a:rPr lang="en-US" sz="3600" dirty="0">
                <a:solidFill>
                  <a:srgbClr val="00FFFF"/>
                </a:solidFill>
                <a:latin typeface="Calibri" panose="020F0502020204030204" pitchFamily="34" charset="0"/>
              </a:rPr>
              <a:t>Richard A. Posner</a:t>
            </a:r>
          </a:p>
        </p:txBody>
      </p:sp>
      <p:sp>
        <p:nvSpPr>
          <p:cNvPr id="64518" name="TextBox 12"/>
          <p:cNvSpPr txBox="1">
            <a:spLocks noChangeArrowheads="1"/>
          </p:cNvSpPr>
          <p:nvPr/>
        </p:nvSpPr>
        <p:spPr bwMode="auto">
          <a:xfrm>
            <a:off x="114300" y="6400800"/>
            <a:ext cx="8915400" cy="400110"/>
          </a:xfrm>
          <a:prstGeom prst="rect">
            <a:avLst/>
          </a:prstGeom>
          <a:noFill/>
          <a:ln w="9525">
            <a:noFill/>
            <a:miter lim="800000"/>
            <a:headEnd/>
            <a:tailEnd/>
          </a:ln>
        </p:spPr>
        <p:txBody>
          <a:bodyPr wrap="square">
            <a:spAutoFit/>
          </a:bodyPr>
          <a:lstStyle/>
          <a:p>
            <a:pPr algn="ctr"/>
            <a:r>
              <a:rPr lang="en-US" sz="1000" dirty="0">
                <a:latin typeface="Calibri" panose="020F0502020204030204" pitchFamily="34" charset="0"/>
              </a:rPr>
              <a:t>Judge Richard A. Posner, who was appointed by President Ronald Reagan in 1981 and serves on the U.S. Court of Appeals for the Seventh Circuit in Chicago, has published an op-ed at Slate </a:t>
            </a:r>
            <a:r>
              <a:rPr lang="en-US" sz="1000" dirty="0">
                <a:latin typeface="Calibri" panose="020F0502020204030204" pitchFamily="34" charset="0"/>
                <a:hlinkClick r:id="rId3"/>
              </a:rPr>
              <a:t>declaring</a:t>
            </a:r>
            <a:r>
              <a:rPr lang="en-US" sz="1000" dirty="0">
                <a:latin typeface="Calibri" panose="020F0502020204030204" pitchFamily="34" charset="0"/>
              </a:rPr>
              <a:t> that the U.S. Constitution is a waste of time. http://www.slate.com/articles/news_and_politics/</a:t>
            </a:r>
            <a:endParaRPr lang="en-US" sz="1400" dirty="0">
              <a:latin typeface="Calibri" panose="020F0502020204030204" pitchFamily="34" charset="0"/>
            </a:endParaRPr>
          </a:p>
        </p:txBody>
      </p:sp>
      <p:sp>
        <p:nvSpPr>
          <p:cNvPr id="6" name="Rectangle 5"/>
          <p:cNvSpPr/>
          <p:nvPr/>
        </p:nvSpPr>
        <p:spPr>
          <a:xfrm>
            <a:off x="76200" y="685800"/>
            <a:ext cx="9067800" cy="5693866"/>
          </a:xfrm>
          <a:prstGeom prst="rect">
            <a:avLst/>
          </a:prstGeom>
        </p:spPr>
        <p:txBody>
          <a:bodyPr wrap="square">
            <a:spAutoFit/>
          </a:bodyPr>
          <a:lstStyle/>
          <a:p>
            <a:pPr algn="just"/>
            <a:r>
              <a:rPr lang="en-US" sz="2600" dirty="0">
                <a:latin typeface="Calibri" panose="020F0502020204030204" pitchFamily="34" charset="0"/>
              </a:rPr>
              <a:t>“...about academia and practical law, I see absolutely no value to a judge of spending decades, years, months, weeks, day, hours, minutes, or seconds studying the Constitution, the history of its enactment, its amendments, and its implementation (across the centuries—well, just a little more than two centuries, and of course less for many of the amendments). Eighteenth-century guys, however smart, could not foresee the culture, technology, etc., of the 21st century. Which means that the original Constitution, the Bill of Rights, and the post–Civil War amendments (including the 14th), do not speak to today...The Supreme Court treats the Constitution like it is authorizing the court to create a common law of constitutional law, based on current concerns, not what those 18th-century guys were worrying about. In short, let’s not let the dead bury the living.”</a:t>
            </a:r>
          </a:p>
        </p:txBody>
      </p:sp>
      <p:pic>
        <p:nvPicPr>
          <p:cNvPr id="2050" name="Picture 2" descr="http://www.nndb.com/people/560/000162074/richard-posner-1-siz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37953" y="76200"/>
            <a:ext cx="491747" cy="62421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306397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val="1190814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val="82625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228600" y="1066800"/>
            <a:ext cx="6019800" cy="3785652"/>
          </a:xfrm>
          <a:prstGeom prst="rect">
            <a:avLst/>
          </a:prstGeom>
          <a:noFill/>
          <a:ln w="9525">
            <a:noFill/>
            <a:miter lim="800000"/>
            <a:headEnd/>
            <a:tailEnd/>
          </a:ln>
        </p:spPr>
        <p:txBody>
          <a:bodyPr wrap="square">
            <a:spAutoFit/>
          </a:bodyPr>
          <a:lstStyle/>
          <a:p>
            <a:pPr algn="just"/>
            <a:r>
              <a:rPr lang="en-US" sz="4000" dirty="0">
                <a:latin typeface="Calibri" panose="020F0502020204030204" pitchFamily="34" charset="0"/>
              </a:rPr>
              <a:t>"I will protect the German people. You take care of the church. You pastors should worry about getting people to heaven and leave this world to me."</a:t>
            </a:r>
          </a:p>
        </p:txBody>
      </p:sp>
      <p:sp>
        <p:nvSpPr>
          <p:cNvPr id="84995" name="TextBox 4"/>
          <p:cNvSpPr txBox="1">
            <a:spLocks noChangeArrowheads="1"/>
          </p:cNvSpPr>
          <p:nvPr/>
        </p:nvSpPr>
        <p:spPr bwMode="auto">
          <a:xfrm>
            <a:off x="1219200" y="5638800"/>
            <a:ext cx="6934200" cy="923925"/>
          </a:xfrm>
          <a:prstGeom prst="rect">
            <a:avLst/>
          </a:prstGeom>
          <a:noFill/>
          <a:ln w="9525">
            <a:noFill/>
            <a:miter lim="800000"/>
            <a:headEnd/>
            <a:tailEnd/>
          </a:ln>
        </p:spPr>
        <p:txBody>
          <a:bodyPr>
            <a:spAutoFit/>
          </a:bodyPr>
          <a:lstStyle/>
          <a:p>
            <a:pPr algn="ctr"/>
            <a:r>
              <a:rPr lang="en-US" sz="1800" dirty="0">
                <a:latin typeface="Calibri" panose="020F0502020204030204" pitchFamily="34" charset="0"/>
              </a:rPr>
              <a:t>Adolf Hitler to Martin </a:t>
            </a:r>
            <a:r>
              <a:rPr lang="en-US" sz="1800" dirty="0" err="1">
                <a:latin typeface="Calibri" panose="020F0502020204030204" pitchFamily="34" charset="0"/>
              </a:rPr>
              <a:t>Niemoller</a:t>
            </a:r>
            <a:r>
              <a:rPr lang="en-US" sz="1800" dirty="0">
                <a:latin typeface="Calibri" panose="020F0502020204030204" pitchFamily="34" charset="0"/>
              </a:rPr>
              <a:t>, cited in Charles Colson, </a:t>
            </a:r>
            <a:r>
              <a:rPr lang="en-US" sz="1800" i="1" dirty="0">
                <a:latin typeface="Calibri" panose="020F0502020204030204" pitchFamily="34" charset="0"/>
              </a:rPr>
              <a:t>Kingdoms in Conflict: An Insider's Challenging View of the Politics, Power, and the Pulpit</a:t>
            </a:r>
            <a:r>
              <a:rPr lang="en-US" sz="1800" dirty="0">
                <a:latin typeface="Calibri" panose="020F0502020204030204" pitchFamily="34" charset="0"/>
              </a:rPr>
              <a:t> (Grand Rapids: Zondervan, 1987), 140.</a:t>
            </a:r>
          </a:p>
        </p:txBody>
      </p:sp>
      <p:pic>
        <p:nvPicPr>
          <p:cNvPr id="84996" name="Picture 2" descr="https://encrypted-tbn2.gstatic.com/images?q=tbn:ANd9GcTq1V6XvBdVsN0fakYk3DFGJmJ7zsoMtd5Gx1BQNeIlUSPhWfQ6"/>
          <p:cNvPicPr>
            <a:picLocks noChangeAspect="1" noChangeArrowheads="1"/>
          </p:cNvPicPr>
          <p:nvPr/>
        </p:nvPicPr>
        <p:blipFill>
          <a:blip r:embed="rId2" cstate="print"/>
          <a:srcRect/>
          <a:stretch>
            <a:fillRect/>
          </a:stretch>
        </p:blipFill>
        <p:spPr bwMode="auto">
          <a:xfrm>
            <a:off x="6324600" y="1295399"/>
            <a:ext cx="2590800" cy="3411221"/>
          </a:xfrm>
          <a:prstGeom prst="rect">
            <a:avLst/>
          </a:prstGeom>
          <a:noFill/>
          <a:ln w="9525">
            <a:noFill/>
            <a:miter lim="800000"/>
            <a:headEnd/>
            <a:tailEnd/>
          </a:ln>
        </p:spPr>
      </p:pic>
      <p:sp>
        <p:nvSpPr>
          <p:cNvPr id="2" name="Rectangle 1"/>
          <p:cNvSpPr/>
          <p:nvPr/>
        </p:nvSpPr>
        <p:spPr>
          <a:xfrm>
            <a:off x="3101085" y="228600"/>
            <a:ext cx="2941831" cy="769441"/>
          </a:xfrm>
          <a:prstGeom prst="rect">
            <a:avLst/>
          </a:prstGeom>
        </p:spPr>
        <p:txBody>
          <a:bodyPr wrap="none">
            <a:spAutoFit/>
          </a:bodyPr>
          <a:lstStyle/>
          <a:p>
            <a:r>
              <a:rPr lang="en-US" sz="4400" dirty="0">
                <a:solidFill>
                  <a:schemeClr val="tx2"/>
                </a:solidFill>
                <a:latin typeface="Calibri" pitchFamily="34" charset="0"/>
                <a:ea typeface="Calibri" pitchFamily="34" charset="0"/>
                <a:cs typeface="Calibri" pitchFamily="34" charset="0"/>
              </a:rPr>
              <a:t>Adolf Hitler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b="1" u="sng"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326386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50108" y="609600"/>
            <a:ext cx="7443785" cy="2877711"/>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400" b="1" dirty="0">
                <a:solidFill>
                  <a:schemeClr val="tx2"/>
                </a:solidFill>
                <a:latin typeface="Calibri" panose="020F0502020204030204" pitchFamily="34" charset="0"/>
                <a:ea typeface="+mj-ea"/>
                <a:cs typeface="+mj-cs"/>
              </a:rPr>
              <a:t>2 Timothy 3:17</a:t>
            </a:r>
          </a:p>
          <a:p>
            <a:pPr marL="0" indent="0" algn="just">
              <a:buNone/>
            </a:pPr>
            <a:r>
              <a:rPr lang="en-US" sz="4400" dirty="0">
                <a:latin typeface="Calibri" panose="020F0502020204030204" pitchFamily="34" charset="0"/>
              </a:rPr>
              <a:t>“so that the man of God may be adequate, equipped for </a:t>
            </a:r>
            <a:r>
              <a:rPr lang="en-US" sz="4400" b="1" u="sng" dirty="0">
                <a:solidFill>
                  <a:srgbClr val="FFFFCC"/>
                </a:solidFill>
                <a:latin typeface="Calibri" panose="020F0502020204030204" pitchFamily="34" charset="0"/>
              </a:rPr>
              <a:t>every</a:t>
            </a:r>
            <a:r>
              <a:rPr lang="en-US" sz="4400" dirty="0">
                <a:latin typeface="Calibri" panose="020F0502020204030204" pitchFamily="34" charset="0"/>
              </a:rPr>
              <a:t> good work.”</a:t>
            </a:r>
          </a:p>
        </p:txBody>
      </p:sp>
    </p:spTree>
    <p:extLst>
      <p:ext uri="{BB962C8B-B14F-4D97-AF65-F5344CB8AC3E}">
        <p14:creationId xmlns:p14="http://schemas.microsoft.com/office/powerpoint/2010/main" val="368198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f-oll.s3.amazonaws.com/titles/816/0018-01_TP.jpg"/>
          <p:cNvPicPr>
            <a:picLocks noChangeAspect="1" noChangeArrowheads="1"/>
          </p:cNvPicPr>
          <p:nvPr/>
        </p:nvPicPr>
        <p:blipFill>
          <a:blip r:embed="rId2" cstate="print"/>
          <a:srcRect/>
          <a:stretch>
            <a:fillRect/>
          </a:stretch>
        </p:blipFill>
        <p:spPr bwMode="auto">
          <a:xfrm>
            <a:off x="457200" y="304800"/>
            <a:ext cx="3924300" cy="6121908"/>
          </a:xfrm>
          <a:prstGeom prst="rect">
            <a:avLst/>
          </a:prstGeom>
          <a:noFill/>
        </p:spPr>
      </p:pic>
      <p:pic>
        <p:nvPicPr>
          <p:cNvPr id="179204" name="Picture 4" descr="http://lf-oll.s3.amazonaws.com/titles/817/0018-02_TP.jpg"/>
          <p:cNvPicPr>
            <a:picLocks noChangeAspect="1" noChangeArrowheads="1"/>
          </p:cNvPicPr>
          <p:nvPr/>
        </p:nvPicPr>
        <p:blipFill>
          <a:blip r:embed="rId3" cstate="print"/>
          <a:srcRect/>
          <a:stretch>
            <a:fillRect/>
          </a:stretch>
        </p:blipFill>
        <p:spPr bwMode="auto">
          <a:xfrm>
            <a:off x="4953000" y="304800"/>
            <a:ext cx="3924300" cy="608266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b="1" u="sng"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326386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9738</TotalTime>
  <Words>2153</Words>
  <Application>Microsoft Office PowerPoint</Application>
  <PresentationFormat>On-screen Show (4:3)</PresentationFormat>
  <Paragraphs>159</Paragraphs>
  <Slides>46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Times New Roman</vt:lpstr>
      <vt:lpstr>Wingdings</vt:lpstr>
      <vt:lpstr>Wingdings 2</vt:lpstr>
      <vt:lpstr>Azure</vt:lpstr>
      <vt:lpstr>THE BIBLE AND VOTING Part 2</vt:lpstr>
      <vt:lpstr>PowerPoint Presentation</vt:lpstr>
      <vt:lpstr>PowerPoint Presentation</vt:lpstr>
      <vt:lpstr>Benjamin Franklin</vt:lpstr>
      <vt:lpstr>PowerPoint Presentation</vt:lpstr>
      <vt:lpstr>PowerPoint Presentation</vt:lpstr>
      <vt:lpstr>PowerPoint Presentation</vt:lpstr>
      <vt:lpstr>PowerPoint Presentation</vt:lpstr>
      <vt:lpstr>PowerPoint Presentation</vt:lpstr>
      <vt:lpstr>The Bible and Voting</vt:lpstr>
      <vt:lpstr>The Bible and Voting</vt:lpstr>
      <vt:lpstr>PowerPoint Presentation</vt:lpstr>
      <vt:lpstr>PowerPoint Presentation</vt:lpstr>
      <vt:lpstr>National Debt Clock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Global Currency</vt:lpstr>
      <vt:lpstr>PowerPoint Presentation</vt:lpstr>
      <vt:lpstr>PowerPoint Presentation</vt:lpstr>
      <vt:lpstr>PowerPoint Presentation</vt:lpstr>
      <vt:lpstr>Tenth Amendment</vt:lpstr>
      <vt:lpstr>Federalist # 45</vt:lpstr>
      <vt:lpstr>Declaration of Independence</vt:lpstr>
      <vt:lpstr>Founders’ Sources</vt:lpstr>
      <vt:lpstr>Calvin Coolidge</vt:lpstr>
      <vt:lpstr>PowerPoint Presentation</vt:lpstr>
      <vt:lpstr>Lord Acton</vt:lpstr>
      <vt:lpstr>Federalist # 51</vt:lpstr>
      <vt:lpstr>PowerPoint Presentation</vt:lpstr>
      <vt:lpstr>PowerPoint Presentation</vt:lpstr>
      <vt:lpstr>How Many Laws?</vt:lpstr>
      <vt:lpstr>Federalist # 62</vt:lpstr>
      <vt:lpstr>Thomas Jefferson</vt:lpstr>
      <vt:lpstr>Richard A. Posner</vt:lpstr>
      <vt:lpstr>PowerPoint Presentation</vt:lpstr>
      <vt:lpstr>Conclusion</vt:lpstr>
      <vt:lpstr>The Bible and Voting</vt:lpstr>
      <vt:lpstr>The Bible and Voting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Jim McGowan</cp:lastModifiedBy>
  <cp:revision>1028</cp:revision>
  <cp:lastPrinted>2011-06-25T18:12:52Z</cp:lastPrinted>
  <dcterms:created xsi:type="dcterms:W3CDTF">2009-03-17T12:21:13Z</dcterms:created>
  <dcterms:modified xsi:type="dcterms:W3CDTF">2016-07-12T14:34:26Z</dcterms:modified>
</cp:coreProperties>
</file>