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791" r:id="rId2"/>
    <p:sldId id="792" r:id="rId3"/>
    <p:sldId id="793" r:id="rId4"/>
    <p:sldId id="794" r:id="rId5"/>
    <p:sldId id="795" r:id="rId6"/>
    <p:sldId id="796" r:id="rId7"/>
    <p:sldId id="797" r:id="rId8"/>
    <p:sldId id="798" r:id="rId9"/>
    <p:sldId id="799" r:id="rId10"/>
    <p:sldId id="800" r:id="rId11"/>
    <p:sldId id="761" r:id="rId12"/>
    <p:sldId id="783" r:id="rId13"/>
    <p:sldId id="784" r:id="rId14"/>
    <p:sldId id="785" r:id="rId15"/>
    <p:sldId id="767" r:id="rId16"/>
    <p:sldId id="786" r:id="rId17"/>
    <p:sldId id="762" r:id="rId18"/>
    <p:sldId id="719" r:id="rId19"/>
    <p:sldId id="769" r:id="rId20"/>
    <p:sldId id="768" r:id="rId21"/>
    <p:sldId id="720" r:id="rId22"/>
    <p:sldId id="770" r:id="rId23"/>
    <p:sldId id="801" r:id="rId24"/>
    <p:sldId id="772" r:id="rId25"/>
    <p:sldId id="771" r:id="rId26"/>
    <p:sldId id="776" r:id="rId27"/>
    <p:sldId id="802" r:id="rId28"/>
    <p:sldId id="788" r:id="rId29"/>
    <p:sldId id="803" r:id="rId30"/>
    <p:sldId id="787" r:id="rId31"/>
    <p:sldId id="804" r:id="rId32"/>
    <p:sldId id="773" r:id="rId33"/>
    <p:sldId id="774" r:id="rId34"/>
    <p:sldId id="789" r:id="rId35"/>
    <p:sldId id="661" r:id="rId36"/>
    <p:sldId id="722" r:id="rId37"/>
    <p:sldId id="723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FF"/>
    <a:srgbClr val="66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309" autoAdjust="0"/>
  </p:normalViewPr>
  <p:slideViewPr>
    <p:cSldViewPr snapToGrid="0">
      <p:cViewPr varScale="1">
        <p:scale>
          <a:sx n="102" d="100"/>
          <a:sy n="102" d="100"/>
        </p:scale>
        <p:origin x="17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:p14="http://schemas.microsoft.com/office/powerpoint/2010/main" val="1390813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37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9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13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10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1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18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91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21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2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6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Ray Steadman – “1</a:t>
            </a:r>
            <a:r>
              <a:rPr lang="en-US" baseline="30000" dirty="0"/>
              <a:t>st</a:t>
            </a:r>
            <a:r>
              <a:rPr lang="en-US" dirty="0"/>
              <a:t> Californians”</a:t>
            </a:r>
          </a:p>
          <a:p>
            <a:endParaRPr lang="en-US" dirty="0"/>
          </a:p>
          <a:p>
            <a:r>
              <a:rPr lang="en-US" dirty="0"/>
              <a:t>Unbelievers vs Categories of Believers</a:t>
            </a:r>
          </a:p>
          <a:p>
            <a:endParaRPr lang="en-US" dirty="0"/>
          </a:p>
          <a:p>
            <a:r>
              <a:rPr lang="en-US" dirty="0"/>
              <a:t>Unbelievers</a:t>
            </a:r>
            <a:r>
              <a:rPr lang="en-US" baseline="0" dirty="0"/>
              <a:t> – </a:t>
            </a:r>
            <a:r>
              <a:rPr lang="el-GR" sz="1300" b="1" dirty="0"/>
              <a:t>ψυχικός </a:t>
            </a:r>
            <a:r>
              <a:rPr lang="en-US" sz="1300" b="1" dirty="0" err="1"/>
              <a:t>psuchikós</a:t>
            </a:r>
            <a:r>
              <a:rPr lang="en-US" baseline="0" dirty="0"/>
              <a:t>; </a:t>
            </a:r>
            <a:r>
              <a:rPr lang="en-US" sz="1300" dirty="0"/>
              <a:t>Natural, pertaining to the natural as distinguished from the spiritual</a:t>
            </a:r>
            <a:endParaRPr lang="en-US" baseline="0" dirty="0"/>
          </a:p>
          <a:p>
            <a:r>
              <a:rPr lang="en-US" baseline="0" dirty="0"/>
              <a:t>Spiritual Believers – </a:t>
            </a:r>
            <a:r>
              <a:rPr lang="el-GR" b="1" baseline="0" dirty="0"/>
              <a:t>πνευματικός </a:t>
            </a:r>
            <a:r>
              <a:rPr lang="en-US" b="1" baseline="0" dirty="0" err="1"/>
              <a:t>pneumatikós</a:t>
            </a:r>
            <a:r>
              <a:rPr lang="en-US" baseline="0" dirty="0"/>
              <a:t>; of persons who are spiritual, enlightened by the Holy Spirit </a:t>
            </a:r>
          </a:p>
          <a:p>
            <a:r>
              <a:rPr lang="en-US" baseline="0" dirty="0"/>
              <a:t>Infant Believers – </a:t>
            </a:r>
            <a:r>
              <a:rPr lang="el-GR" sz="1300" b="1" dirty="0"/>
              <a:t>σάρκινος</a:t>
            </a:r>
            <a:r>
              <a:rPr lang="en-US" sz="1300" b="1" dirty="0"/>
              <a:t> </a:t>
            </a:r>
            <a:r>
              <a:rPr lang="en-US" sz="1300" b="1" i="1" dirty="0" err="1"/>
              <a:t>sárkinos</a:t>
            </a:r>
            <a:r>
              <a:rPr lang="en-US" sz="1300" b="1" i="1" dirty="0"/>
              <a:t>; </a:t>
            </a:r>
            <a:r>
              <a:rPr lang="en-US" sz="1300" i="1" dirty="0"/>
              <a:t>with propensities of the flesh unto sin; </a:t>
            </a:r>
            <a:r>
              <a:rPr lang="el-GR" sz="1300" b="1" i="1" dirty="0"/>
              <a:t>νήπιος </a:t>
            </a:r>
            <a:r>
              <a:rPr lang="en-US" sz="1300" b="1" i="1" dirty="0" err="1"/>
              <a:t>nḗpios</a:t>
            </a:r>
            <a:r>
              <a:rPr lang="en-US" sz="1300" b="1" i="1" dirty="0"/>
              <a:t>; </a:t>
            </a:r>
            <a:r>
              <a:rPr lang="en-US" sz="1300" dirty="0"/>
              <a:t>an infant, child, baby without any definite limitation of age. (This relates to immaturity and lack of instruction)</a:t>
            </a:r>
            <a:endParaRPr lang="en-US" sz="1300" b="1" i="1" dirty="0"/>
          </a:p>
          <a:p>
            <a:r>
              <a:rPr lang="en-US" dirty="0"/>
              <a:t>Carnal Believers</a:t>
            </a:r>
            <a:r>
              <a:rPr lang="en-US" baseline="0" dirty="0"/>
              <a:t> – </a:t>
            </a:r>
            <a:r>
              <a:rPr lang="el-GR" sz="1300" b="1" dirty="0"/>
              <a:t>σαρκικός</a:t>
            </a:r>
            <a:r>
              <a:rPr lang="en-US" sz="1300" b="1" dirty="0"/>
              <a:t> </a:t>
            </a:r>
            <a:r>
              <a:rPr lang="en-US" sz="1300" b="1" i="1" dirty="0" err="1"/>
              <a:t>sarkikós</a:t>
            </a:r>
            <a:r>
              <a:rPr lang="en-US" sz="1300" b="1" i="1" dirty="0"/>
              <a:t>; </a:t>
            </a:r>
            <a:r>
              <a:rPr lang="en-US" sz="1300" i="1" dirty="0"/>
              <a:t>tendency to satisfy the flesh, implying sinfulness, sinful propensity, carnal</a:t>
            </a:r>
            <a:r>
              <a:rPr lang="en-US" sz="1300" dirty="0"/>
              <a:t> (This relates to disobedience and open rebellion)</a:t>
            </a:r>
          </a:p>
          <a:p>
            <a:endParaRPr lang="en-US" sz="1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848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64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6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>
              <a:defRPr/>
            </a:pPr>
            <a:endParaRPr lang="en-US" sz="4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AEC43-4A35-43B3-96C8-CC68ED577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60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24  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00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val="16527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Undoing of Birth-Positional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0" y="1593131"/>
            <a:ext cx="5816338" cy="4667508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(1 Cor. 12:13)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Spiritual birth (John 1:12-13; 3:3; Jas. 1:18; 1 Pet. 1:23)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Gift (Eph. 2:8-9; Rom. 11:29)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“Have been saved” (Eph. 2:8-9)</a:t>
            </a:r>
          </a:p>
        </p:txBody>
      </p:sp>
      <p:pic>
        <p:nvPicPr>
          <p:cNvPr id="65538" name="Picture 2" descr="http://extremehomeprofit.org/wp-content/uploads/2016/06/free-birth-certificate-template-qievf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4954" y="1712530"/>
            <a:ext cx="3137116" cy="2275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Undoing of Birth-Positional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0" y="1593131"/>
            <a:ext cx="5816338" cy="4667508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Baptism</a:t>
            </a:r>
            <a:r>
              <a:rPr lang="en-US" dirty="0">
                <a:solidFill>
                  <a:schemeClr val="bg1"/>
                </a:solidFill>
              </a:rPr>
              <a:t> (1 Cor. 12:13)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Spiritual birth (John 1:12-13; 3:3; Jas. 1:18; 1 Pet. 1:23)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Gift (Eph. 2:8-9; Rom. 11:29)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“Have been saved” (Eph. 2:8-9)</a:t>
            </a:r>
          </a:p>
        </p:txBody>
      </p:sp>
      <p:pic>
        <p:nvPicPr>
          <p:cNvPr id="65538" name="Picture 2" descr="http://extremehomeprofit.org/wp-content/uploads/2016/06/free-birth-certificate-template-qievf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4954" y="1712530"/>
            <a:ext cx="3137116" cy="2275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50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Undoing of Birth-Positional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0" y="1593131"/>
            <a:ext cx="5816338" cy="4667508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(1 Cor. 12:13)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Spiritual birth </a:t>
            </a:r>
            <a:r>
              <a:rPr lang="en-US" dirty="0">
                <a:solidFill>
                  <a:schemeClr val="bg1"/>
                </a:solidFill>
              </a:rPr>
              <a:t>(John 1:12-13; 3:3; Jas. 1:18; 1 Pet. 1:23)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Gift (Eph. 2:8-9; Rom. 11:29)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“Have been saved” (Eph. 2:8-9)</a:t>
            </a:r>
          </a:p>
        </p:txBody>
      </p:sp>
      <p:pic>
        <p:nvPicPr>
          <p:cNvPr id="65538" name="Picture 2" descr="http://extremehomeprofit.org/wp-content/uploads/2016/06/free-birth-certificate-template-qievf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4954" y="1712530"/>
            <a:ext cx="3137116" cy="2275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892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Undoing of Birth-Positional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0" y="1593131"/>
            <a:ext cx="5816338" cy="4667508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(1 Cor. 12:13)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Spiritual birth (John 1:12-13; 3:3; Jas. 1:18; 1 Pet. 1:23)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b="1" u="sng" dirty="0">
                <a:solidFill>
                  <a:srgbClr val="FFFFCC"/>
                </a:solidFill>
              </a:rPr>
              <a:t>Gift</a:t>
            </a:r>
            <a:r>
              <a:rPr lang="en-US" dirty="0">
                <a:solidFill>
                  <a:schemeClr val="bg1"/>
                </a:solidFill>
              </a:rPr>
              <a:t> (Eph. 2:8-9; Rom. 11:29)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“Have been saved” (Eph. 2:8-9)</a:t>
            </a:r>
          </a:p>
        </p:txBody>
      </p:sp>
      <p:pic>
        <p:nvPicPr>
          <p:cNvPr id="65538" name="Picture 2" descr="http://extremehomeprofit.org/wp-content/uploads/2016/06/free-birth-certificate-template-qievf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4954" y="1712530"/>
            <a:ext cx="3137116" cy="2275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402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98659" name="Rectangle 1"/>
          <p:cNvSpPr>
            <a:spLocks noChangeArrowheads="1"/>
          </p:cNvSpPr>
          <p:nvPr/>
        </p:nvSpPr>
        <p:spPr bwMode="auto">
          <a:xfrm>
            <a:off x="533400" y="292762"/>
            <a:ext cx="8077200" cy="430887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Ephesians 2:8-9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dirty="0">
                <a:solidFill>
                  <a:schemeClr val="bg1"/>
                </a:solidFill>
              </a:rPr>
              <a:t>“</a:t>
            </a:r>
            <a:r>
              <a:rPr lang="en-US" sz="4400" baseline="30000" dirty="0">
                <a:solidFill>
                  <a:schemeClr val="bg1"/>
                </a:solidFill>
              </a:rPr>
              <a:t>8</a:t>
            </a:r>
            <a:r>
              <a:rPr lang="en-US" sz="4400" dirty="0">
                <a:solidFill>
                  <a:schemeClr val="bg1"/>
                </a:solidFill>
              </a:rPr>
              <a:t>For by grace you have been saved through faith; and that not of yourselves, </a:t>
            </a:r>
            <a:r>
              <a:rPr lang="en-US" sz="4400" i="1" dirty="0">
                <a:solidFill>
                  <a:schemeClr val="bg1"/>
                </a:solidFill>
              </a:rPr>
              <a:t>it is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u="sng" dirty="0">
                <a:solidFill>
                  <a:srgbClr val="FFFFCC"/>
                </a:solidFill>
              </a:rPr>
              <a:t>the gift of God</a:t>
            </a:r>
            <a:r>
              <a:rPr lang="en-US" sz="4400" dirty="0">
                <a:solidFill>
                  <a:schemeClr val="bg1"/>
                </a:solidFill>
              </a:rPr>
              <a:t>; </a:t>
            </a:r>
            <a:r>
              <a:rPr lang="en-US" sz="4400" baseline="30000" dirty="0">
                <a:solidFill>
                  <a:schemeClr val="bg1"/>
                </a:solidFill>
              </a:rPr>
              <a:t>9</a:t>
            </a:r>
            <a:r>
              <a:rPr lang="en-US" sz="4400" dirty="0">
                <a:solidFill>
                  <a:schemeClr val="bg1"/>
                </a:solidFill>
              </a:rPr>
              <a:t>not as a result of works, so that no one may boast</a:t>
            </a:r>
            <a:r>
              <a:rPr lang="en-US" altLang="en-US" sz="4400" dirty="0">
                <a:solidFill>
                  <a:schemeClr val="bg1"/>
                </a:solidFill>
              </a:rPr>
              <a:t>.” (NASB)</a:t>
            </a:r>
          </a:p>
        </p:txBody>
      </p:sp>
    </p:spTree>
    <p:extLst>
      <p:ext uri="{BB962C8B-B14F-4D97-AF65-F5344CB8AC3E}">
        <p14:creationId xmlns:p14="http://schemas.microsoft.com/office/powerpoint/2010/main" val="305485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Undoing of Birth-Positional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0" y="1593131"/>
            <a:ext cx="5929460" cy="4667508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Baptism (1 Cor. 12:13)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Spiritual birth (John 1:12-13; 3:3; Jas. 1:18; 1 Pet. 1:23)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dirty="0">
                <a:solidFill>
                  <a:schemeClr val="bg1"/>
                </a:solidFill>
              </a:rPr>
              <a:t>Gift (Eph. 2:8-9; Rom. 11:29)</a:t>
            </a:r>
          </a:p>
          <a:p>
            <a:pPr marL="461963" indent="-461963">
              <a:spcBef>
                <a:spcPts val="0"/>
              </a:spcBef>
              <a:spcAft>
                <a:spcPts val="3600"/>
              </a:spcAft>
              <a:buClr>
                <a:srgbClr val="66FFFF"/>
              </a:buClr>
            </a:pPr>
            <a:r>
              <a:rPr lang="en-US" b="1" dirty="0">
                <a:solidFill>
                  <a:srgbClr val="FFFFCC"/>
                </a:solidFill>
              </a:rPr>
              <a:t>“</a:t>
            </a:r>
            <a:r>
              <a:rPr lang="en-US" b="1" u="sng" dirty="0">
                <a:solidFill>
                  <a:srgbClr val="FFFFCC"/>
                </a:solidFill>
              </a:rPr>
              <a:t>Have been saved</a:t>
            </a:r>
            <a:r>
              <a:rPr lang="en-US" b="1" dirty="0">
                <a:solidFill>
                  <a:srgbClr val="FFFFCC"/>
                </a:solidFill>
              </a:rPr>
              <a:t>” </a:t>
            </a:r>
            <a:r>
              <a:rPr lang="en-US" dirty="0">
                <a:solidFill>
                  <a:schemeClr val="bg1"/>
                </a:solidFill>
              </a:rPr>
              <a:t>(Eph. 2:8-9)</a:t>
            </a:r>
          </a:p>
        </p:txBody>
      </p:sp>
      <p:pic>
        <p:nvPicPr>
          <p:cNvPr id="65538" name="Picture 2" descr="http://extremehomeprofit.org/wp-content/uploads/2016/06/free-birth-certificate-template-qievf1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4954" y="1712530"/>
            <a:ext cx="3137116" cy="2275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970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98659" name="Rectangle 1"/>
          <p:cNvSpPr>
            <a:spLocks noChangeArrowheads="1"/>
          </p:cNvSpPr>
          <p:nvPr/>
        </p:nvSpPr>
        <p:spPr bwMode="auto">
          <a:xfrm>
            <a:off x="533400" y="292762"/>
            <a:ext cx="8077200" cy="430887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Ephesians 2:8-9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dirty="0">
                <a:solidFill>
                  <a:schemeClr val="bg1"/>
                </a:solidFill>
              </a:rPr>
              <a:t>“</a:t>
            </a:r>
            <a:r>
              <a:rPr lang="en-US" sz="4400" baseline="30000" dirty="0">
                <a:solidFill>
                  <a:schemeClr val="bg1"/>
                </a:solidFill>
              </a:rPr>
              <a:t>8</a:t>
            </a:r>
            <a:r>
              <a:rPr lang="en-US" sz="4400" dirty="0">
                <a:solidFill>
                  <a:schemeClr val="bg1"/>
                </a:solidFill>
              </a:rPr>
              <a:t>For by grace you </a:t>
            </a:r>
            <a:r>
              <a:rPr lang="en-US" sz="4400" b="1" u="sng" dirty="0">
                <a:solidFill>
                  <a:srgbClr val="FFFFCC"/>
                </a:solidFill>
              </a:rPr>
              <a:t>have been saved</a:t>
            </a:r>
            <a:r>
              <a:rPr lang="en-US" sz="4400" dirty="0">
                <a:solidFill>
                  <a:schemeClr val="bg1"/>
                </a:solidFill>
              </a:rPr>
              <a:t> through faith; and that not of yourselves, </a:t>
            </a:r>
            <a:r>
              <a:rPr lang="en-US" sz="4400" i="1" dirty="0">
                <a:solidFill>
                  <a:schemeClr val="bg1"/>
                </a:solidFill>
              </a:rPr>
              <a:t>it is</a:t>
            </a:r>
            <a:r>
              <a:rPr lang="en-US" sz="4400" dirty="0">
                <a:solidFill>
                  <a:schemeClr val="bg1"/>
                </a:solidFill>
              </a:rPr>
              <a:t> the gift of God; </a:t>
            </a:r>
            <a:r>
              <a:rPr lang="en-US" sz="4400" baseline="30000" dirty="0">
                <a:solidFill>
                  <a:schemeClr val="bg1"/>
                </a:solidFill>
              </a:rPr>
              <a:t>9</a:t>
            </a:r>
            <a:r>
              <a:rPr lang="en-US" sz="4400" dirty="0">
                <a:solidFill>
                  <a:schemeClr val="bg1"/>
                </a:solidFill>
              </a:rPr>
              <a:t>not as a result of works, so that no one may boast</a:t>
            </a:r>
            <a:r>
              <a:rPr lang="en-US" altLang="en-US" sz="4400" dirty="0">
                <a:solidFill>
                  <a:schemeClr val="bg1"/>
                </a:solidFill>
              </a:rPr>
              <a:t>.” (NASB)</a:t>
            </a:r>
          </a:p>
        </p:txBody>
      </p:sp>
    </p:spTree>
    <p:extLst>
      <p:ext uri="{BB962C8B-B14F-4D97-AF65-F5344CB8AC3E}">
        <p14:creationId xmlns:p14="http://schemas.microsoft.com/office/powerpoint/2010/main" val="3054857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903368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val="64835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98659" name="Rectangle 1"/>
          <p:cNvSpPr>
            <a:spLocks noChangeArrowheads="1"/>
          </p:cNvSpPr>
          <p:nvPr/>
        </p:nvSpPr>
        <p:spPr bwMode="auto">
          <a:xfrm>
            <a:off x="228599" y="169681"/>
            <a:ext cx="8727141" cy="45243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John 10:27-29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“</a:t>
            </a:r>
            <a:r>
              <a:rPr lang="en-US" sz="3400" dirty="0">
                <a:solidFill>
                  <a:schemeClr val="bg1"/>
                </a:solidFill>
              </a:rPr>
              <a:t>My sheep hear My voice, and I know them, and they follow Me; </a:t>
            </a:r>
            <a:r>
              <a:rPr lang="en-US" sz="3400" baseline="30000" dirty="0">
                <a:solidFill>
                  <a:schemeClr val="bg1"/>
                </a:solidFill>
              </a:rPr>
              <a:t>28 </a:t>
            </a:r>
            <a:r>
              <a:rPr lang="en-US" sz="3400" dirty="0">
                <a:solidFill>
                  <a:schemeClr val="bg1"/>
                </a:solidFill>
              </a:rPr>
              <a:t>and I give eternal life to them, and they will </a:t>
            </a:r>
            <a:r>
              <a:rPr lang="en-US" sz="3400" b="1" u="sng" dirty="0">
                <a:solidFill>
                  <a:srgbClr val="66FFFF"/>
                </a:solidFill>
              </a:rPr>
              <a:t>never perish</a:t>
            </a:r>
            <a:r>
              <a:rPr lang="en-US" sz="3400" b="1" dirty="0">
                <a:solidFill>
                  <a:srgbClr val="66FFFF"/>
                </a:solidFill>
              </a:rPr>
              <a:t>  [</a:t>
            </a:r>
            <a:r>
              <a:rPr lang="en-US" sz="3400" b="1" i="1" dirty="0" err="1">
                <a:solidFill>
                  <a:srgbClr val="66FFFF"/>
                </a:solidFill>
              </a:rPr>
              <a:t>ou</a:t>
            </a:r>
            <a:r>
              <a:rPr lang="en-US" sz="3400" b="1" i="1" dirty="0">
                <a:solidFill>
                  <a:srgbClr val="66FFFF"/>
                </a:solidFill>
              </a:rPr>
              <a:t> </a:t>
            </a:r>
            <a:r>
              <a:rPr lang="en-US" sz="3400" b="1" i="1" dirty="0" err="1">
                <a:solidFill>
                  <a:srgbClr val="66FFFF"/>
                </a:solidFill>
              </a:rPr>
              <a:t>mē</a:t>
            </a:r>
            <a:r>
              <a:rPr lang="en-US" sz="3400" b="1" dirty="0">
                <a:solidFill>
                  <a:srgbClr val="66FFFF"/>
                </a:solidFill>
              </a:rPr>
              <a:t>; </a:t>
            </a:r>
            <a:r>
              <a:rPr lang="en-US" sz="3400" b="1" i="1" dirty="0" err="1">
                <a:solidFill>
                  <a:srgbClr val="66FFFF"/>
                </a:solidFill>
              </a:rPr>
              <a:t>aiōnia</a:t>
            </a:r>
            <a:r>
              <a:rPr lang="en-US" sz="3400" b="1" dirty="0">
                <a:solidFill>
                  <a:srgbClr val="66FFFF"/>
                </a:solidFill>
              </a:rPr>
              <a:t>]</a:t>
            </a:r>
            <a:r>
              <a:rPr lang="en-US" sz="3400" dirty="0">
                <a:solidFill>
                  <a:schemeClr val="bg1"/>
                </a:solidFill>
              </a:rPr>
              <a:t>; and </a:t>
            </a:r>
            <a:r>
              <a:rPr lang="en-US" sz="3400" b="1" u="sng" dirty="0">
                <a:solidFill>
                  <a:srgbClr val="FFFFCC"/>
                </a:solidFill>
              </a:rPr>
              <a:t>no one will snatch them</a:t>
            </a:r>
            <a:r>
              <a:rPr lang="en-US" sz="3400" dirty="0">
                <a:solidFill>
                  <a:schemeClr val="bg1"/>
                </a:solidFill>
              </a:rPr>
              <a:t> out of My hand. </a:t>
            </a:r>
            <a:r>
              <a:rPr lang="en-US" sz="3400" baseline="30000" dirty="0">
                <a:solidFill>
                  <a:schemeClr val="bg1"/>
                </a:solidFill>
              </a:rPr>
              <a:t>29 </a:t>
            </a:r>
            <a:r>
              <a:rPr lang="en-US" sz="3400" dirty="0">
                <a:solidFill>
                  <a:schemeClr val="bg1"/>
                </a:solidFill>
              </a:rPr>
              <a:t>My Father, who has given </a:t>
            </a:r>
            <a:r>
              <a:rPr lang="en-US" sz="3400" i="1" dirty="0">
                <a:solidFill>
                  <a:schemeClr val="bg1"/>
                </a:solidFill>
              </a:rPr>
              <a:t>them</a:t>
            </a:r>
            <a:r>
              <a:rPr lang="en-US" sz="3400" dirty="0">
                <a:solidFill>
                  <a:schemeClr val="bg1"/>
                </a:solidFill>
              </a:rPr>
              <a:t> to Me, is greater than all; and </a:t>
            </a:r>
            <a:r>
              <a:rPr lang="en-US" sz="3400" b="1" u="sng" dirty="0">
                <a:solidFill>
                  <a:srgbClr val="FFFFCC"/>
                </a:solidFill>
              </a:rPr>
              <a:t>no one is able to snatch </a:t>
            </a:r>
            <a:r>
              <a:rPr lang="en-US" sz="3400" b="1" i="1" u="sng" dirty="0">
                <a:solidFill>
                  <a:srgbClr val="FFFFCC"/>
                </a:solidFill>
              </a:rPr>
              <a:t>them</a:t>
            </a:r>
            <a:r>
              <a:rPr lang="en-US" sz="3400" b="1" dirty="0">
                <a:solidFill>
                  <a:srgbClr val="FFFFCC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out of the Father’s hand.”</a:t>
            </a:r>
            <a:r>
              <a:rPr lang="en-US" altLang="en-US" sz="3400" dirty="0">
                <a:solidFill>
                  <a:schemeClr val="bg1"/>
                </a:solidFill>
              </a:rPr>
              <a:t> (NASB)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val="1193890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63513"/>
            <a:ext cx="8791575" cy="6530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98659" name="Rectangle 1"/>
          <p:cNvSpPr>
            <a:spLocks noChangeArrowheads="1"/>
          </p:cNvSpPr>
          <p:nvPr/>
        </p:nvSpPr>
        <p:spPr bwMode="auto">
          <a:xfrm>
            <a:off x="533400" y="292762"/>
            <a:ext cx="8077200" cy="393954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Psalm 37:23-24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</a:rPr>
              <a:t>“The steps of a man are established by the Lord, and He delights in his way. </a:t>
            </a:r>
            <a:r>
              <a:rPr lang="en-US" sz="3600" b="1" u="sng" dirty="0">
                <a:solidFill>
                  <a:srgbClr val="FFFFCC"/>
                </a:solidFill>
              </a:rPr>
              <a:t>When he falls, he will not be hurled headlong, because the Lord is the One who holds his hand</a:t>
            </a:r>
            <a:r>
              <a:rPr lang="en-US" sz="4000" dirty="0">
                <a:solidFill>
                  <a:schemeClr val="bg1"/>
                </a:solidFill>
              </a:rPr>
              <a:t>.” </a:t>
            </a:r>
            <a:r>
              <a:rPr lang="en-US" altLang="en-US" sz="4000" dirty="0">
                <a:solidFill>
                  <a:schemeClr val="bg1"/>
                </a:solidFill>
              </a:rPr>
              <a:t>(NASB)</a:t>
            </a:r>
          </a:p>
        </p:txBody>
      </p:sp>
    </p:spTree>
    <p:extLst>
      <p:ext uri="{BB962C8B-B14F-4D97-AF65-F5344CB8AC3E}">
        <p14:creationId xmlns:p14="http://schemas.microsoft.com/office/powerpoint/2010/main" val="3054857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Believers with unfruitful lives still have salvation although lose rewards at the Bema Seat (1 </a:t>
            </a:r>
            <a:r>
              <a:rPr lang="en-US" altLang="en-US" sz="2800" b="1" u="sng" dirty="0" err="1">
                <a:solidFill>
                  <a:srgbClr val="FFFFCC"/>
                </a:solidFill>
              </a:rPr>
              <a:t>Cor</a:t>
            </a:r>
            <a:r>
              <a:rPr lang="en-US" altLang="en-US" sz="2800" b="1" u="sng" dirty="0">
                <a:solidFill>
                  <a:srgbClr val="FFFFCC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val="2077249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2630080"/>
              </p:ext>
            </p:extLst>
          </p:nvPr>
        </p:nvGraphicFramePr>
        <p:xfrm>
          <a:off x="190500" y="260447"/>
          <a:ext cx="8763000" cy="63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0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6314882"/>
              </p:ext>
            </p:extLst>
          </p:nvPr>
        </p:nvGraphicFramePr>
        <p:xfrm>
          <a:off x="190500" y="260447"/>
          <a:ext cx="8763000" cy="63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0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1" u="sng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1" u="sng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b="1" u="sng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b="1" u="sng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3:1-4</a:t>
            </a:r>
          </a:p>
        </p:txBody>
      </p:sp>
      <p:pic>
        <p:nvPicPr>
          <p:cNvPr id="11" name="Picture 2" descr="https://solzemli.files.wordpress.com/2010/03/saint_paul_theapos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4574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743200" y="1295400"/>
            <a:ext cx="6248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And I, brethren, could not speak to you as to </a:t>
            </a:r>
            <a:r>
              <a:rPr lang="en-US" sz="2800" b="1" u="sng" dirty="0">
                <a:solidFill>
                  <a:srgbClr val="FFFFCC"/>
                </a:solidFill>
              </a:rPr>
              <a:t>spiritual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people</a:t>
            </a:r>
            <a:r>
              <a:rPr lang="en-US" sz="2800" dirty="0">
                <a:solidFill>
                  <a:schemeClr val="bg1"/>
                </a:solidFill>
              </a:rPr>
              <a:t> but as to </a:t>
            </a:r>
            <a:r>
              <a:rPr lang="en-US" sz="2800" b="1" u="sng" dirty="0">
                <a:solidFill>
                  <a:srgbClr val="FFFFCC"/>
                </a:solidFill>
              </a:rPr>
              <a:t>carnal</a:t>
            </a:r>
            <a:r>
              <a:rPr lang="en-US" sz="2800" dirty="0">
                <a:solidFill>
                  <a:schemeClr val="bg1"/>
                </a:solidFill>
              </a:rPr>
              <a:t>, as to </a:t>
            </a:r>
            <a:r>
              <a:rPr lang="en-US" sz="2800" b="1" u="sng" dirty="0">
                <a:solidFill>
                  <a:srgbClr val="FFFFCC"/>
                </a:solidFill>
              </a:rPr>
              <a:t>babes</a:t>
            </a:r>
            <a:r>
              <a:rPr lang="en-US" sz="2800" dirty="0">
                <a:solidFill>
                  <a:schemeClr val="bg1"/>
                </a:solidFill>
              </a:rPr>
              <a:t> in Christ.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I fed you with milk and not with solid food; for until now you were not able </a:t>
            </a:r>
            <a:r>
              <a:rPr lang="en-US" sz="2800" i="1" dirty="0">
                <a:solidFill>
                  <a:schemeClr val="bg1"/>
                </a:solidFill>
              </a:rPr>
              <a:t>to receive it,</a:t>
            </a:r>
            <a:r>
              <a:rPr lang="en-US" sz="2800" dirty="0">
                <a:solidFill>
                  <a:schemeClr val="bg1"/>
                </a:solidFill>
              </a:rPr>
              <a:t> and even now you are still not able; 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for you are still carnal. For where </a:t>
            </a:r>
            <a:r>
              <a:rPr lang="en-US" sz="2800" i="1" dirty="0">
                <a:solidFill>
                  <a:schemeClr val="bg1"/>
                </a:solidFill>
              </a:rPr>
              <a:t>there are</a:t>
            </a:r>
            <a:r>
              <a:rPr lang="en-US" sz="2800" dirty="0">
                <a:solidFill>
                  <a:schemeClr val="bg1"/>
                </a:solidFill>
              </a:rPr>
              <a:t> envy, strife, and divisions among you, are you not carnal and behaving like </a:t>
            </a:r>
            <a:r>
              <a:rPr lang="en-US" sz="2800" i="1" dirty="0">
                <a:solidFill>
                  <a:schemeClr val="bg1"/>
                </a:solidFill>
              </a:rPr>
              <a:t>mere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rgbClr val="FFFFCC"/>
                </a:solidFill>
              </a:rPr>
              <a:t>men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For when one says, “I am of Paul,” and another, “I </a:t>
            </a:r>
            <a:r>
              <a:rPr lang="en-US" sz="2800" i="1" dirty="0">
                <a:solidFill>
                  <a:schemeClr val="bg1"/>
                </a:solidFill>
              </a:rPr>
              <a:t>am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err="1">
                <a:solidFill>
                  <a:schemeClr val="bg1"/>
                </a:solidFill>
              </a:rPr>
              <a:t>Apollos</a:t>
            </a:r>
            <a:r>
              <a:rPr lang="en-US" sz="2800" dirty="0">
                <a:solidFill>
                  <a:schemeClr val="bg1"/>
                </a:solidFill>
              </a:rPr>
              <a:t>,” are you not carnal?(NKJV)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40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r 9"/>
          <p:cNvSpPr/>
          <p:nvPr/>
        </p:nvSpPr>
        <p:spPr>
          <a:xfrm>
            <a:off x="1752600" y="1219200"/>
            <a:ext cx="5562600" cy="5410200"/>
          </a:xfrm>
          <a:prstGeom prst="flowChar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Pie 20"/>
          <p:cNvSpPr/>
          <p:nvPr/>
        </p:nvSpPr>
        <p:spPr>
          <a:xfrm>
            <a:off x="1752600" y="1066800"/>
            <a:ext cx="5562600" cy="5562600"/>
          </a:xfrm>
          <a:prstGeom prst="pie">
            <a:avLst>
              <a:gd name="adj1" fmla="val 2097621"/>
              <a:gd name="adj2" fmla="val 539999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 rot="18277244">
            <a:off x="1675606" y="1123157"/>
            <a:ext cx="5640387" cy="5549900"/>
          </a:xfrm>
          <a:prstGeom prst="pie">
            <a:avLst>
              <a:gd name="adj1" fmla="val 2097621"/>
              <a:gd name="adj2" fmla="val 539999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 rot="14101887">
            <a:off x="1816100" y="1171575"/>
            <a:ext cx="5384800" cy="5562600"/>
          </a:xfrm>
          <a:prstGeom prst="pie">
            <a:avLst>
              <a:gd name="adj1" fmla="val 2097621"/>
              <a:gd name="adj2" fmla="val 627062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3657600"/>
            <a:ext cx="2895600" cy="60960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3400" b="1" dirty="0">
                <a:ln w="50800"/>
                <a:latin typeface="+mn-lt"/>
                <a:cs typeface="Arial" charset="0"/>
              </a:rPr>
              <a:t>Unbelievers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86400" y="3505200"/>
            <a:ext cx="1676400" cy="84650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50800"/>
                <a:solidFill>
                  <a:srgbClr val="FF0000"/>
                </a:solidFill>
                <a:latin typeface="+mn-lt"/>
                <a:cs typeface="Arial" charset="0"/>
              </a:rPr>
              <a:t>Infant</a:t>
            </a:r>
          </a:p>
          <a:p>
            <a:pPr>
              <a:defRPr/>
            </a:pPr>
            <a:r>
              <a:rPr lang="en-US" sz="2800" b="1" dirty="0">
                <a:ln w="50800"/>
                <a:latin typeface="+mn-lt"/>
                <a:cs typeface="Arial" charset="0"/>
              </a:rPr>
              <a:t>Believers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953000"/>
            <a:ext cx="1828800" cy="83820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50800"/>
                <a:solidFill>
                  <a:srgbClr val="FF0000"/>
                </a:solidFill>
                <a:latin typeface="+mn-lt"/>
                <a:cs typeface="Arial" charset="0"/>
              </a:rPr>
              <a:t>Carnal</a:t>
            </a:r>
          </a:p>
          <a:p>
            <a:pPr>
              <a:defRPr/>
            </a:pPr>
            <a:r>
              <a:rPr lang="en-US" sz="2800" b="1" dirty="0">
                <a:ln w="50800"/>
                <a:latin typeface="+mn-lt"/>
                <a:cs typeface="Arial" charset="0"/>
              </a:rPr>
              <a:t>Believers</a:t>
            </a:r>
            <a:endParaRPr lang="en-US" sz="2800" b="1" dirty="0">
              <a:ln w="50800"/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5800" y="2057400"/>
            <a:ext cx="2209800" cy="829900"/>
          </a:xfrm>
          <a:prstGeom prst="rect">
            <a:avLst/>
          </a:prstGeom>
          <a:noFill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50800"/>
                <a:solidFill>
                  <a:srgbClr val="FF0000"/>
                </a:solidFill>
                <a:latin typeface="+mn-lt"/>
                <a:cs typeface="Arial" charset="0"/>
              </a:rPr>
              <a:t>Spiritual </a:t>
            </a:r>
            <a:r>
              <a:rPr lang="en-US" sz="2800" b="1" dirty="0">
                <a:ln w="50800"/>
                <a:latin typeface="+mn-lt"/>
                <a:cs typeface="Arial" charset="0"/>
              </a:rPr>
              <a:t>Believers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Seven Truths About Carnality (1 Cor. 3:1-4)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26242" y="1142999"/>
            <a:ext cx="8719795" cy="5175789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hinders one’s </a:t>
            </a:r>
            <a:r>
              <a:rPr lang="en-US" altLang="en-US" b="1" u="sng" dirty="0">
                <a:solidFill>
                  <a:srgbClr val="FFFFCC"/>
                </a:solidFill>
              </a:rPr>
              <a:t>growth</a:t>
            </a:r>
            <a:r>
              <a:rPr lang="en-US" altLang="en-US" dirty="0">
                <a:solidFill>
                  <a:schemeClr val="bg1"/>
                </a:solidFill>
              </a:rPr>
              <a:t> but never his </a:t>
            </a:r>
            <a:r>
              <a:rPr lang="en-US" altLang="en-US" b="1" u="sng" dirty="0">
                <a:solidFill>
                  <a:srgbClr val="FFFFCC"/>
                </a:solidFill>
              </a:rPr>
              <a:t>position</a:t>
            </a:r>
            <a:r>
              <a:rPr lang="en-US" altLang="en-US" dirty="0">
                <a:solidFill>
                  <a:schemeClr val="bg1"/>
                </a:solidFill>
              </a:rPr>
              <a:t> in Christ (1 Cor. 3:1)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affects one’s </a:t>
            </a:r>
            <a:r>
              <a:rPr lang="en-US" altLang="en-US" b="1" u="sng" dirty="0">
                <a:solidFill>
                  <a:srgbClr val="FFFFCC"/>
                </a:solidFill>
              </a:rPr>
              <a:t>desire</a:t>
            </a:r>
            <a:r>
              <a:rPr lang="en-US" altLang="en-US" dirty="0">
                <a:solidFill>
                  <a:schemeClr val="bg1"/>
                </a:solidFill>
              </a:rPr>
              <a:t> and  </a:t>
            </a:r>
            <a:r>
              <a:rPr lang="en-US" altLang="en-US" b="1" u="sng" dirty="0">
                <a:solidFill>
                  <a:srgbClr val="FFFFCC"/>
                </a:solidFill>
              </a:rPr>
              <a:t>ability</a:t>
            </a:r>
            <a:r>
              <a:rPr lang="en-US" altLang="en-US" dirty="0">
                <a:solidFill>
                  <a:schemeClr val="bg1"/>
                </a:solidFill>
              </a:rPr>
              <a:t> to take in and digest the Word of God (1 Cor. 3:2)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may be due to </a:t>
            </a:r>
            <a:r>
              <a:rPr lang="en-US" altLang="en-US" b="1" u="sng" dirty="0">
                <a:solidFill>
                  <a:srgbClr val="FFFFCC"/>
                </a:solidFill>
              </a:rPr>
              <a:t>weakness</a:t>
            </a:r>
            <a:r>
              <a:rPr lang="en-US" altLang="en-US" dirty="0">
                <a:solidFill>
                  <a:schemeClr val="bg1"/>
                </a:solidFill>
              </a:rPr>
              <a:t> or </a:t>
            </a:r>
            <a:r>
              <a:rPr lang="en-US" altLang="en-US" b="1" u="sng" dirty="0">
                <a:solidFill>
                  <a:srgbClr val="FFFFCC"/>
                </a:solidFill>
              </a:rPr>
              <a:t>willfulness</a:t>
            </a:r>
            <a:r>
              <a:rPr lang="en-US" altLang="en-US" dirty="0">
                <a:solidFill>
                  <a:schemeClr val="bg1"/>
                </a:solidFill>
              </a:rPr>
              <a:t> (1 Cor. 3:1-3)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is not automatically connected with </a:t>
            </a:r>
            <a:r>
              <a:rPr lang="en-US" altLang="en-US" b="1" u="sng" dirty="0">
                <a:solidFill>
                  <a:srgbClr val="FFFFCC"/>
                </a:solidFill>
              </a:rPr>
              <a:t>time</a:t>
            </a:r>
            <a:r>
              <a:rPr lang="en-US" altLang="en-US" dirty="0">
                <a:solidFill>
                  <a:schemeClr val="bg1"/>
                </a:solidFill>
              </a:rPr>
              <a:t> (1 Cor. 3:3)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1498" y="6307494"/>
            <a:ext cx="570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</a:t>
            </a:r>
            <a:r>
              <a:rPr lang="en-US" dirty="0">
                <a:solidFill>
                  <a:schemeClr val="bg1"/>
                </a:solidFill>
              </a:rPr>
              <a:t>, p. 188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3:1-4</a:t>
            </a:r>
          </a:p>
        </p:txBody>
      </p:sp>
      <p:pic>
        <p:nvPicPr>
          <p:cNvPr id="11" name="Picture 2" descr="https://solzemli.files.wordpress.com/2010/03/saint_paul_theapos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4574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743200" y="1295400"/>
            <a:ext cx="6248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And I, brethren, could not speak to you as to </a:t>
            </a:r>
            <a:r>
              <a:rPr lang="en-US" sz="2800" b="1" u="sng" dirty="0">
                <a:solidFill>
                  <a:srgbClr val="FFFFCC"/>
                </a:solidFill>
              </a:rPr>
              <a:t>spiritual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people</a:t>
            </a:r>
            <a:r>
              <a:rPr lang="en-US" sz="2800" dirty="0">
                <a:solidFill>
                  <a:schemeClr val="bg1"/>
                </a:solidFill>
              </a:rPr>
              <a:t> but as to </a:t>
            </a:r>
            <a:r>
              <a:rPr lang="en-US" sz="2800" b="1" u="sng" dirty="0">
                <a:solidFill>
                  <a:srgbClr val="FFFFCC"/>
                </a:solidFill>
              </a:rPr>
              <a:t>carnal</a:t>
            </a:r>
            <a:r>
              <a:rPr lang="en-US" sz="2800" dirty="0">
                <a:solidFill>
                  <a:schemeClr val="bg1"/>
                </a:solidFill>
              </a:rPr>
              <a:t>, as to </a:t>
            </a:r>
            <a:r>
              <a:rPr lang="en-US" sz="2800" b="1" u="sng" dirty="0">
                <a:solidFill>
                  <a:srgbClr val="FFFFCC"/>
                </a:solidFill>
              </a:rPr>
              <a:t>babes</a:t>
            </a:r>
            <a:r>
              <a:rPr lang="en-US" sz="2800" dirty="0">
                <a:solidFill>
                  <a:schemeClr val="bg1"/>
                </a:solidFill>
              </a:rPr>
              <a:t> in Christ.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I fed you with milk and not with solid food; for until now you were not able </a:t>
            </a:r>
            <a:r>
              <a:rPr lang="en-US" sz="2800" i="1" dirty="0">
                <a:solidFill>
                  <a:schemeClr val="bg1"/>
                </a:solidFill>
              </a:rPr>
              <a:t>to receive it,</a:t>
            </a:r>
            <a:r>
              <a:rPr lang="en-US" sz="2800" dirty="0">
                <a:solidFill>
                  <a:schemeClr val="bg1"/>
                </a:solidFill>
              </a:rPr>
              <a:t> and even now you are still not able; 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for you are still carnal. For where </a:t>
            </a:r>
            <a:r>
              <a:rPr lang="en-US" sz="2800" i="1" dirty="0">
                <a:solidFill>
                  <a:schemeClr val="bg1"/>
                </a:solidFill>
              </a:rPr>
              <a:t>there are</a:t>
            </a:r>
            <a:r>
              <a:rPr lang="en-US" sz="2800" dirty="0">
                <a:solidFill>
                  <a:schemeClr val="bg1"/>
                </a:solidFill>
              </a:rPr>
              <a:t> envy, strife, and divisions among you, are you not carnal and behaving like </a:t>
            </a:r>
            <a:r>
              <a:rPr lang="en-US" sz="2800" i="1" dirty="0">
                <a:solidFill>
                  <a:schemeClr val="bg1"/>
                </a:solidFill>
              </a:rPr>
              <a:t>mere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rgbClr val="FFFFCC"/>
                </a:solidFill>
              </a:rPr>
              <a:t>men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For when one says, “I am of Paul,” and another, “I </a:t>
            </a:r>
            <a:r>
              <a:rPr lang="en-US" sz="2800" i="1" dirty="0">
                <a:solidFill>
                  <a:schemeClr val="bg1"/>
                </a:solidFill>
              </a:rPr>
              <a:t>am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err="1">
                <a:solidFill>
                  <a:schemeClr val="bg1"/>
                </a:solidFill>
              </a:rPr>
              <a:t>Apollos</a:t>
            </a:r>
            <a:r>
              <a:rPr lang="en-US" sz="2800" dirty="0">
                <a:solidFill>
                  <a:schemeClr val="bg1"/>
                </a:solidFill>
              </a:rPr>
              <a:t>,” are you not carnal?(NKJV)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40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Seven Truths About Carnality (1 Cor. 3:1-4)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63950" y="1142999"/>
            <a:ext cx="8700941" cy="5175789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is evidenced by the </a:t>
            </a:r>
            <a:r>
              <a:rPr lang="en-US" altLang="en-US" b="1" u="sng" dirty="0">
                <a:solidFill>
                  <a:srgbClr val="FFFFCC"/>
                </a:solidFill>
              </a:rPr>
              <a:t>works of the flesh </a:t>
            </a:r>
            <a:r>
              <a:rPr lang="en-US" altLang="en-US" dirty="0">
                <a:solidFill>
                  <a:schemeClr val="bg1"/>
                </a:solidFill>
              </a:rPr>
              <a:t>in your life (1 Cor. 3:3)</a:t>
            </a:r>
          </a:p>
          <a:p>
            <a:pPr marL="461963" indent="-461963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is oftentimes characterized by </a:t>
            </a:r>
            <a:r>
              <a:rPr lang="en-US" altLang="en-US" b="1" u="sng" dirty="0">
                <a:solidFill>
                  <a:srgbClr val="FFFFCC"/>
                </a:solidFill>
              </a:rPr>
              <a:t>self deception</a:t>
            </a:r>
            <a:r>
              <a:rPr lang="en-US" altLang="en-US" dirty="0">
                <a:solidFill>
                  <a:schemeClr val="bg1"/>
                </a:solidFill>
              </a:rPr>
              <a:t> (1 Cor. 3:3-4)</a:t>
            </a:r>
          </a:p>
          <a:p>
            <a:pPr marL="461963" indent="-461963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in the believer's life causes him to walk like an </a:t>
            </a:r>
            <a:r>
              <a:rPr lang="en-US" altLang="en-US" b="1" u="sng" dirty="0">
                <a:solidFill>
                  <a:srgbClr val="FFFFCC"/>
                </a:solidFill>
              </a:rPr>
              <a:t>unbeliever</a:t>
            </a:r>
            <a:r>
              <a:rPr lang="en-US" altLang="en-US" dirty="0">
                <a:solidFill>
                  <a:schemeClr val="bg1"/>
                </a:solidFill>
              </a:rPr>
              <a:t> (1 Cor. 3:3)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1498" y="6307494"/>
            <a:ext cx="570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</a:t>
            </a:r>
            <a:r>
              <a:rPr lang="en-US" dirty="0">
                <a:solidFill>
                  <a:schemeClr val="bg1"/>
                </a:solidFill>
              </a:rPr>
              <a:t>, p. 188</a:t>
            </a:r>
          </a:p>
        </p:txBody>
      </p:sp>
    </p:spTree>
    <p:extLst>
      <p:ext uri="{BB962C8B-B14F-4D97-AF65-F5344CB8AC3E}">
        <p14:creationId xmlns:p14="http://schemas.microsoft.com/office/powerpoint/2010/main" val="4140968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3:1-4</a:t>
            </a:r>
          </a:p>
        </p:txBody>
      </p:sp>
      <p:pic>
        <p:nvPicPr>
          <p:cNvPr id="11" name="Picture 2" descr="https://solzemli.files.wordpress.com/2010/03/saint_paul_theapos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4574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743200" y="1295400"/>
            <a:ext cx="6248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And I, brethren, could not speak to you as to </a:t>
            </a:r>
            <a:r>
              <a:rPr lang="en-US" sz="2800" b="1" u="sng" dirty="0">
                <a:solidFill>
                  <a:srgbClr val="FFFFCC"/>
                </a:solidFill>
              </a:rPr>
              <a:t>spiritual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people</a:t>
            </a:r>
            <a:r>
              <a:rPr lang="en-US" sz="2800" dirty="0">
                <a:solidFill>
                  <a:schemeClr val="bg1"/>
                </a:solidFill>
              </a:rPr>
              <a:t> but as to </a:t>
            </a:r>
            <a:r>
              <a:rPr lang="en-US" sz="2800" b="1" u="sng" dirty="0">
                <a:solidFill>
                  <a:srgbClr val="FFFFCC"/>
                </a:solidFill>
              </a:rPr>
              <a:t>carnal</a:t>
            </a:r>
            <a:r>
              <a:rPr lang="en-US" sz="2800" dirty="0">
                <a:solidFill>
                  <a:schemeClr val="bg1"/>
                </a:solidFill>
              </a:rPr>
              <a:t>, as to </a:t>
            </a:r>
            <a:r>
              <a:rPr lang="en-US" sz="2800" b="1" u="sng" dirty="0">
                <a:solidFill>
                  <a:srgbClr val="FFFFCC"/>
                </a:solidFill>
              </a:rPr>
              <a:t>babes</a:t>
            </a:r>
            <a:r>
              <a:rPr lang="en-US" sz="2800" dirty="0">
                <a:solidFill>
                  <a:schemeClr val="bg1"/>
                </a:solidFill>
              </a:rPr>
              <a:t> in Christ.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I fed you with milk and not with solid food; for until now you were not able </a:t>
            </a:r>
            <a:r>
              <a:rPr lang="en-US" sz="2800" i="1" dirty="0">
                <a:solidFill>
                  <a:schemeClr val="bg1"/>
                </a:solidFill>
              </a:rPr>
              <a:t>to receive it,</a:t>
            </a:r>
            <a:r>
              <a:rPr lang="en-US" sz="2800" dirty="0">
                <a:solidFill>
                  <a:schemeClr val="bg1"/>
                </a:solidFill>
              </a:rPr>
              <a:t> and even now you are still not able; 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for you are still carnal. For where </a:t>
            </a:r>
            <a:r>
              <a:rPr lang="en-US" sz="2800" i="1" dirty="0">
                <a:solidFill>
                  <a:schemeClr val="bg1"/>
                </a:solidFill>
              </a:rPr>
              <a:t>there are</a:t>
            </a:r>
            <a:r>
              <a:rPr lang="en-US" sz="2800" dirty="0">
                <a:solidFill>
                  <a:schemeClr val="bg1"/>
                </a:solidFill>
              </a:rPr>
              <a:t> envy, strife, and divisions among you, are you not carnal and behaving like </a:t>
            </a:r>
            <a:r>
              <a:rPr lang="en-US" sz="2800" i="1" dirty="0">
                <a:solidFill>
                  <a:schemeClr val="bg1"/>
                </a:solidFill>
              </a:rPr>
              <a:t>mere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rgbClr val="FFFFCC"/>
                </a:solidFill>
              </a:rPr>
              <a:t>men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For when one says, “I am of Paul,” and another, “I </a:t>
            </a:r>
            <a:r>
              <a:rPr lang="en-US" sz="2800" i="1" dirty="0">
                <a:solidFill>
                  <a:schemeClr val="bg1"/>
                </a:solidFill>
              </a:rPr>
              <a:t>am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err="1">
                <a:solidFill>
                  <a:schemeClr val="bg1"/>
                </a:solidFill>
              </a:rPr>
              <a:t>Apollos</a:t>
            </a:r>
            <a:r>
              <a:rPr lang="en-US" sz="2800" dirty="0">
                <a:solidFill>
                  <a:schemeClr val="bg1"/>
                </a:solidFill>
              </a:rPr>
              <a:t>,” are you not carnal?(NKJV)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4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Eternal Security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60314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1943366"/>
              </p:ext>
            </p:extLst>
          </p:nvPr>
        </p:nvGraphicFramePr>
        <p:xfrm>
          <a:off x="190500" y="365760"/>
          <a:ext cx="8763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52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8435094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3011288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Loss of reward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(1 </a:t>
                      </a:r>
                      <a:r>
                        <a:rPr lang="en-US" sz="2400" b="1" u="sng" dirty="0" err="1">
                          <a:solidFill>
                            <a:srgbClr val="0000FF"/>
                          </a:solidFill>
                        </a:rPr>
                        <a:t>Cor</a:t>
                      </a: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 3:15; 9:27; 2 John 8; Rev 3:11)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87316"/>
              </p:ext>
            </p:extLst>
          </p:nvPr>
        </p:nvGraphicFramePr>
        <p:xfrm>
          <a:off x="156721" y="252953"/>
          <a:ext cx="8830559" cy="595860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05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Scripture’s Five Crowns </a:t>
                      </a:r>
                      <a:b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(Rev 4:10: 3:11; 2 John 8)</a:t>
                      </a:r>
                      <a:endParaRPr kumimoji="0" lang="en-US" sz="36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66298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Crown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Purpose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9:24-27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Incorruptible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Gaining mastery over the flesh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Thess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2:19-20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Rejoicing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Soul winning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Jas 1:12; Rev 2:10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Life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Enduring trials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Pet 5:2-4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Glory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Shepherding God’s people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Tim 4:8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Righteousness</a:t>
                      </a:r>
                      <a:endParaRPr kumimoji="0" lang="en-US" sz="2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Longing for His appearing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473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4640950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 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23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12585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val="349931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val="28294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641"/>
          </a:xfrm>
        </p:spPr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0" y="1140643"/>
            <a:ext cx="7782121" cy="5519237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Probation?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Wait until the end of his life?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Eph. 4:14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The Bible answers this question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The Bible cannot contradict itself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Definition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Not all who profess faith in Christ actually have it (John 3:18; 5:39-40)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It matters: 1. productivity, 2. motive, 3. joy</a:t>
            </a:r>
          </a:p>
          <a:p>
            <a:pPr marL="461963" indent="-461963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800" dirty="0">
                <a:solidFill>
                  <a:schemeClr val="bg1"/>
                </a:solidFill>
              </a:rPr>
              <a:t>Preview</a:t>
            </a:r>
          </a:p>
        </p:txBody>
      </p:sp>
    </p:spTree>
    <p:extLst>
      <p:ext uri="{BB962C8B-B14F-4D97-AF65-F5344CB8AC3E}">
        <p14:creationId xmlns:p14="http://schemas.microsoft.com/office/powerpoint/2010/main" val="207804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Definition of Eternal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“Eternal Security means that those who have been </a:t>
            </a:r>
            <a:r>
              <a:rPr lang="en-US" i="1" dirty="0">
                <a:solidFill>
                  <a:schemeClr val="bg1"/>
                </a:solidFill>
              </a:rPr>
              <a:t>genuinely saved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God’s grace through faith alone in Christ alone </a:t>
            </a:r>
            <a:r>
              <a:rPr lang="en-US" dirty="0">
                <a:solidFill>
                  <a:schemeClr val="bg1"/>
                </a:solidFill>
              </a:rPr>
              <a:t>shall never be in danger of God’s condemnation or loss of salvation but God’s grace and power keep them forever saved and secure.”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6359690"/>
            <a:ext cx="676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 Forever</a:t>
            </a:r>
            <a:r>
              <a:rPr lang="en-US" dirty="0">
                <a:solidFill>
                  <a:schemeClr val="bg1"/>
                </a:solidFill>
              </a:rPr>
              <a:t>, p. 11</a:t>
            </a:r>
          </a:p>
        </p:txBody>
      </p:sp>
      <p:pic>
        <p:nvPicPr>
          <p:cNvPr id="1026" name="Picture 2" descr="dennis-roks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142286"/>
            <a:ext cx="1097280" cy="109728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8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val="323354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b="1" u="sng" dirty="0">
                <a:solidFill>
                  <a:srgbClr val="FFFFCC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val="331903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val="238300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val="1652720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2463</Words>
  <Application>Microsoft Office PowerPoint</Application>
  <PresentationFormat>On-screen Show (4:3)</PresentationFormat>
  <Paragraphs>316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1_Office Theme</vt:lpstr>
      <vt:lpstr>Soteriology Session 24  </vt:lpstr>
      <vt:lpstr>Soteriology Overview</vt:lpstr>
      <vt:lpstr>Soteriology Overview</vt:lpstr>
      <vt:lpstr>Introduction</vt:lpstr>
      <vt:lpstr>Definition of Eternal Security</vt:lpstr>
      <vt:lpstr>Eternal Security Outline</vt:lpstr>
      <vt:lpstr>Eternal Security Outline</vt:lpstr>
      <vt:lpstr>Evidence for Eternal Security</vt:lpstr>
      <vt:lpstr>Evidence for Eternal Security</vt:lpstr>
      <vt:lpstr>Evidence for Eternal Security</vt:lpstr>
      <vt:lpstr>Undoing of Birth-Positional Truths</vt:lpstr>
      <vt:lpstr>Undoing of Birth-Positional Truths</vt:lpstr>
      <vt:lpstr>Undoing of Birth-Positional Truths</vt:lpstr>
      <vt:lpstr>Undoing of Birth-Positional Truths</vt:lpstr>
      <vt:lpstr>PowerPoint Presentation</vt:lpstr>
      <vt:lpstr>Undoing of Birth-Positional Truths</vt:lpstr>
      <vt:lpstr>PowerPoint Presentation</vt:lpstr>
      <vt:lpstr>Evidence for Eternal Security</vt:lpstr>
      <vt:lpstr>PowerPoint Presentation</vt:lpstr>
      <vt:lpstr>PowerPoint Presentation</vt:lpstr>
      <vt:lpstr>Evidence for Eternal Security</vt:lpstr>
      <vt:lpstr>PowerPoint Presentation</vt:lpstr>
      <vt:lpstr>PowerPoint Presentation</vt:lpstr>
      <vt:lpstr>4 Kinds of People from 1 Corinthians 3:1-4</vt:lpstr>
      <vt:lpstr>4 Kinds of People from 1 Corinthians 3:1-3</vt:lpstr>
      <vt:lpstr>Seven Truths About Carnality (1 Cor. 3:1-4)</vt:lpstr>
      <vt:lpstr>4 Kinds of People from 1 Corinthians 3:1-4</vt:lpstr>
      <vt:lpstr>Seven Truths About Carnality (1 Cor. 3:1-4)</vt:lpstr>
      <vt:lpstr>4 Kinds of People from 1 Corinthians 3:1-4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Evidence for Eternal Security</vt:lpstr>
      <vt:lpstr>Evidence for Eternal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Jim McGowan</cp:lastModifiedBy>
  <cp:revision>212</cp:revision>
  <cp:lastPrinted>2016-05-04T00:54:07Z</cp:lastPrinted>
  <dcterms:created xsi:type="dcterms:W3CDTF">2016-02-18T16:07:28Z</dcterms:created>
  <dcterms:modified xsi:type="dcterms:W3CDTF">2016-07-17T04:28:28Z</dcterms:modified>
</cp:coreProperties>
</file>