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3"/>
  </p:notesMasterIdLst>
  <p:handoutMasterIdLst>
    <p:handoutMasterId r:id="rId114"/>
  </p:handoutMasterIdLst>
  <p:sldIdLst>
    <p:sldId id="1879" r:id="rId2"/>
    <p:sldId id="1881" r:id="rId3"/>
    <p:sldId id="1882" r:id="rId4"/>
    <p:sldId id="1883" r:id="rId5"/>
    <p:sldId id="1884" r:id="rId6"/>
    <p:sldId id="1885" r:id="rId7"/>
    <p:sldId id="1886" r:id="rId8"/>
    <p:sldId id="1888" r:id="rId9"/>
    <p:sldId id="1889" r:id="rId10"/>
    <p:sldId id="1890" r:id="rId11"/>
    <p:sldId id="1891" r:id="rId12"/>
    <p:sldId id="1892" r:id="rId13"/>
    <p:sldId id="1623" r:id="rId14"/>
    <p:sldId id="1681" r:id="rId15"/>
    <p:sldId id="1864" r:id="rId16"/>
    <p:sldId id="1682" r:id="rId17"/>
    <p:sldId id="1893" r:id="rId18"/>
    <p:sldId id="1827" r:id="rId19"/>
    <p:sldId id="1655" r:id="rId20"/>
    <p:sldId id="1656" r:id="rId21"/>
    <p:sldId id="1814" r:id="rId22"/>
    <p:sldId id="1815" r:id="rId23"/>
    <p:sldId id="1816" r:id="rId24"/>
    <p:sldId id="1817" r:id="rId25"/>
    <p:sldId id="1792" r:id="rId26"/>
    <p:sldId id="1657" r:id="rId27"/>
    <p:sldId id="1684" r:id="rId28"/>
    <p:sldId id="1869" r:id="rId29"/>
    <p:sldId id="1818" r:id="rId30"/>
    <p:sldId id="1865" r:id="rId31"/>
    <p:sldId id="1772" r:id="rId32"/>
    <p:sldId id="1658" r:id="rId33"/>
    <p:sldId id="1685" r:id="rId34"/>
    <p:sldId id="1686" r:id="rId35"/>
    <p:sldId id="1714" r:id="rId36"/>
    <p:sldId id="1754" r:id="rId37"/>
    <p:sldId id="1853" r:id="rId38"/>
    <p:sldId id="1894" r:id="rId39"/>
    <p:sldId id="1897" r:id="rId40"/>
    <p:sldId id="1866" r:id="rId41"/>
    <p:sldId id="1847" r:id="rId42"/>
    <p:sldId id="1858" r:id="rId43"/>
    <p:sldId id="1755" r:id="rId44"/>
    <p:sldId id="1757" r:id="rId45"/>
    <p:sldId id="1756" r:id="rId46"/>
    <p:sldId id="1796" r:id="rId47"/>
    <p:sldId id="1753" r:id="rId48"/>
    <p:sldId id="1687" r:id="rId49"/>
    <p:sldId id="1871" r:id="rId50"/>
    <p:sldId id="1758" r:id="rId51"/>
    <p:sldId id="1789" r:id="rId52"/>
    <p:sldId id="1759" r:id="rId53"/>
    <p:sldId id="1760" r:id="rId54"/>
    <p:sldId id="1761" r:id="rId55"/>
    <p:sldId id="1762" r:id="rId56"/>
    <p:sldId id="1763" r:id="rId57"/>
    <p:sldId id="1764" r:id="rId58"/>
    <p:sldId id="1791" r:id="rId59"/>
    <p:sldId id="1688" r:id="rId60"/>
    <p:sldId id="1849" r:id="rId61"/>
    <p:sldId id="1895" r:id="rId62"/>
    <p:sldId id="1780" r:id="rId63"/>
    <p:sldId id="1689" r:id="rId64"/>
    <p:sldId id="1690" r:id="rId65"/>
    <p:sldId id="1624" r:id="rId66"/>
    <p:sldId id="1691" r:id="rId67"/>
    <p:sldId id="1820" r:id="rId68"/>
    <p:sldId id="1821" r:id="rId69"/>
    <p:sldId id="1822" r:id="rId70"/>
    <p:sldId id="1872" r:id="rId71"/>
    <p:sldId id="1873" r:id="rId72"/>
    <p:sldId id="1823" r:id="rId73"/>
    <p:sldId id="1706" r:id="rId74"/>
    <p:sldId id="1749" r:id="rId75"/>
    <p:sldId id="1707" r:id="rId76"/>
    <p:sldId id="1708" r:id="rId77"/>
    <p:sldId id="1709" r:id="rId78"/>
    <p:sldId id="1710" r:id="rId79"/>
    <p:sldId id="1711" r:id="rId80"/>
    <p:sldId id="1712" r:id="rId81"/>
    <p:sldId id="1713" r:id="rId82"/>
    <p:sldId id="1715" r:id="rId83"/>
    <p:sldId id="1750" r:id="rId84"/>
    <p:sldId id="1896" r:id="rId85"/>
    <p:sldId id="1747" r:id="rId86"/>
    <p:sldId id="1752" r:id="rId87"/>
    <p:sldId id="1828" r:id="rId88"/>
    <p:sldId id="1748" r:id="rId89"/>
    <p:sldId id="1829" r:id="rId90"/>
    <p:sldId id="1770" r:id="rId91"/>
    <p:sldId id="1771" r:id="rId92"/>
    <p:sldId id="1784" r:id="rId93"/>
    <p:sldId id="1766" r:id="rId94"/>
    <p:sldId id="1765" r:id="rId95"/>
    <p:sldId id="1767" r:id="rId96"/>
    <p:sldId id="1768" r:id="rId97"/>
    <p:sldId id="1781" r:id="rId98"/>
    <p:sldId id="1782" r:id="rId99"/>
    <p:sldId id="1783" r:id="rId100"/>
    <p:sldId id="1801" r:id="rId101"/>
    <p:sldId id="1663" r:id="rId102"/>
    <p:sldId id="1664" r:id="rId103"/>
    <p:sldId id="1843" r:id="rId104"/>
    <p:sldId id="1830" r:id="rId105"/>
    <p:sldId id="1874" r:id="rId106"/>
    <p:sldId id="1845" r:id="rId107"/>
    <p:sldId id="1846" r:id="rId108"/>
    <p:sldId id="1788" r:id="rId109"/>
    <p:sldId id="1831" r:id="rId110"/>
    <p:sldId id="1630" r:id="rId111"/>
    <p:sldId id="1696" r:id="rId112"/>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00FF"/>
    <a:srgbClr val="FFFF99"/>
    <a:srgbClr val="FFFFCC"/>
    <a:srgbClr val="0099FF"/>
    <a:srgbClr val="FFFF00"/>
    <a:srgbClr val="A50021"/>
    <a:srgbClr val="CCECFF"/>
    <a:srgbClr val="E1C5B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3" autoAdjust="0"/>
    <p:restoredTop sz="95974" autoAdjust="0"/>
  </p:normalViewPr>
  <p:slideViewPr>
    <p:cSldViewPr>
      <p:cViewPr>
        <p:scale>
          <a:sx n="100" d="100"/>
          <a:sy n="100" d="100"/>
        </p:scale>
        <p:origin x="-1938" y="-25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1" Type="http://schemas.openxmlformats.org/officeDocument/2006/relationships/slide" Target="slides/slide9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36867" name="Rectangle 3"/>
          <p:cNvSpPr>
            <a:spLocks noGrp="1" noChangeArrowheads="1"/>
          </p:cNvSpPr>
          <p:nvPr>
            <p:ph type="dt" sz="quarter" idx="1"/>
          </p:nvPr>
        </p:nvSpPr>
        <p:spPr bwMode="auto">
          <a:xfrm>
            <a:off x="389890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Times New Roman" pitchFamily="18" charset="0"/>
                <a:cs typeface="Arial" charset="0"/>
              </a:defRPr>
            </a:lvl1pPr>
          </a:lstStyle>
          <a:p>
            <a:pPr>
              <a:defRPr/>
            </a:pPr>
            <a:endParaRPr lang="en-US"/>
          </a:p>
        </p:txBody>
      </p:sp>
      <p:sp>
        <p:nvSpPr>
          <p:cNvPr id="36868" name="Rectangle 4"/>
          <p:cNvSpPr>
            <a:spLocks noGrp="1" noChangeArrowheads="1"/>
          </p:cNvSpPr>
          <p:nvPr>
            <p:ph type="ftr" sz="quarter" idx="2"/>
          </p:nvPr>
        </p:nvSpPr>
        <p:spPr bwMode="auto">
          <a:xfrm>
            <a:off x="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36869" name="Rectangle 5"/>
          <p:cNvSpPr>
            <a:spLocks noGrp="1" noChangeArrowheads="1"/>
          </p:cNvSpPr>
          <p:nvPr>
            <p:ph type="sldNum" sz="quarter" idx="3"/>
          </p:nvPr>
        </p:nvSpPr>
        <p:spPr bwMode="auto">
          <a:xfrm>
            <a:off x="389890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vl1pPr>
          </a:lstStyle>
          <a:p>
            <a:fld id="{416C2B2E-E9D7-4230-8EE4-F98D0B6BB14D}"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3" name="Date Placeholder 2"/>
          <p:cNvSpPr>
            <a:spLocks noGrp="1"/>
          </p:cNvSpPr>
          <p:nvPr>
            <p:ph type="dt" idx="1"/>
          </p:nvPr>
        </p:nvSpPr>
        <p:spPr bwMode="auto">
          <a:xfrm>
            <a:off x="3897313" y="0"/>
            <a:ext cx="2982912"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Times New Roman" pitchFamily="18" charset="0"/>
                <a:cs typeface="Arial" charset="0"/>
              </a:defRPr>
            </a:lvl1pPr>
          </a:lstStyle>
          <a:p>
            <a:pPr>
              <a:defRPr/>
            </a:pPr>
            <a:fld id="{5800389A-3474-4B41-9CB2-F1B2DAE08F62}" type="datetimeFigureOut">
              <a:rPr lang="en-US"/>
              <a:pPr>
                <a:defRPr/>
              </a:pPr>
              <a:t>7/17/2016</a:t>
            </a:fld>
            <a:endParaRPr lang="en-US" dirty="0"/>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96632" tIns="48316" rIns="96632" bIns="48316" rtlCol="0" anchor="ctr"/>
          <a:lstStyle/>
          <a:p>
            <a:pPr lvl="0"/>
            <a:endParaRPr lang="en-US" noProof="0" dirty="0"/>
          </a:p>
        </p:txBody>
      </p:sp>
      <p:sp>
        <p:nvSpPr>
          <p:cNvPr id="5" name="Notes Placeholder 4"/>
          <p:cNvSpPr>
            <a:spLocks noGrp="1"/>
          </p:cNvSpPr>
          <p:nvPr>
            <p:ph type="body" sz="quarter" idx="3"/>
          </p:nvPr>
        </p:nvSpPr>
        <p:spPr bwMode="auto">
          <a:xfrm>
            <a:off x="688975" y="4416425"/>
            <a:ext cx="5503863" cy="4181475"/>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7" name="Slide Number Placeholder 6"/>
          <p:cNvSpPr>
            <a:spLocks noGrp="1"/>
          </p:cNvSpPr>
          <p:nvPr>
            <p:ph type="sldNum" sz="quarter" idx="5"/>
          </p:nvPr>
        </p:nvSpPr>
        <p:spPr bwMode="auto">
          <a:xfrm>
            <a:off x="3897313" y="8831263"/>
            <a:ext cx="2982912"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vl1pPr>
          </a:lstStyle>
          <a:p>
            <a:fld id="{3D084339-C7C3-4022-975D-A91B6BCBB8E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2</a:t>
            </a:fld>
            <a:endParaRPr lang="en-US"/>
          </a:p>
        </p:txBody>
      </p:sp>
    </p:spTree>
    <p:extLst>
      <p:ext uri="{BB962C8B-B14F-4D97-AF65-F5344CB8AC3E}">
        <p14:creationId xmlns:p14="http://schemas.microsoft.com/office/powerpoint/2010/main" xmlns="" val="233130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27</a:t>
            </a:fld>
            <a:endParaRPr lang="en-US"/>
          </a:p>
        </p:txBody>
      </p:sp>
    </p:spTree>
    <p:extLst>
      <p:ext uri="{BB962C8B-B14F-4D97-AF65-F5344CB8AC3E}">
        <p14:creationId xmlns:p14="http://schemas.microsoft.com/office/powerpoint/2010/main" xmlns="" val="1025712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33</a:t>
            </a:fld>
            <a:endParaRPr lang="en-US"/>
          </a:p>
        </p:txBody>
      </p:sp>
    </p:spTree>
    <p:extLst>
      <p:ext uri="{BB962C8B-B14F-4D97-AF65-F5344CB8AC3E}">
        <p14:creationId xmlns:p14="http://schemas.microsoft.com/office/powerpoint/2010/main" xmlns="" val="2387443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34</a:t>
            </a:fld>
            <a:endParaRPr lang="en-US"/>
          </a:p>
        </p:txBody>
      </p:sp>
    </p:spTree>
    <p:extLst>
      <p:ext uri="{BB962C8B-B14F-4D97-AF65-F5344CB8AC3E}">
        <p14:creationId xmlns:p14="http://schemas.microsoft.com/office/powerpoint/2010/main" xmlns="" val="4221162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1192E9-CF8F-411C-BFA1-D45C262E5812}" type="slidenum">
              <a:rPr lang="en-US" smtClean="0">
                <a:cs typeface="Arial" pitchFamily="34" charset="0"/>
              </a:rPr>
              <a:pPr fontAlgn="base">
                <a:spcBef>
                  <a:spcPct val="0"/>
                </a:spcBef>
                <a:spcAft>
                  <a:spcPct val="0"/>
                </a:spcAft>
                <a:defRPr/>
              </a:pPr>
              <a:t>44</a:t>
            </a:fld>
            <a:endParaRPr lang="en-US">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48</a:t>
            </a:fld>
            <a:endParaRPr lang="en-US"/>
          </a:p>
        </p:txBody>
      </p:sp>
    </p:spTree>
    <p:extLst>
      <p:ext uri="{BB962C8B-B14F-4D97-AF65-F5344CB8AC3E}">
        <p14:creationId xmlns:p14="http://schemas.microsoft.com/office/powerpoint/2010/main" xmlns="" val="2804608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59</a:t>
            </a:fld>
            <a:endParaRPr lang="en-US"/>
          </a:p>
        </p:txBody>
      </p:sp>
    </p:spTree>
    <p:extLst>
      <p:ext uri="{BB962C8B-B14F-4D97-AF65-F5344CB8AC3E}">
        <p14:creationId xmlns:p14="http://schemas.microsoft.com/office/powerpoint/2010/main" xmlns="" val="3490207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63</a:t>
            </a:fld>
            <a:endParaRPr lang="en-US"/>
          </a:p>
        </p:txBody>
      </p:sp>
    </p:spTree>
    <p:extLst>
      <p:ext uri="{BB962C8B-B14F-4D97-AF65-F5344CB8AC3E}">
        <p14:creationId xmlns:p14="http://schemas.microsoft.com/office/powerpoint/2010/main" xmlns="" val="2477255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65</a:t>
            </a:fld>
            <a:endParaRPr lang="en-US"/>
          </a:p>
        </p:txBody>
      </p:sp>
    </p:spTree>
    <p:extLst>
      <p:ext uri="{BB962C8B-B14F-4D97-AF65-F5344CB8AC3E}">
        <p14:creationId xmlns:p14="http://schemas.microsoft.com/office/powerpoint/2010/main" xmlns="" val="2140984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66</a:t>
            </a:fld>
            <a:endParaRPr lang="en-US"/>
          </a:p>
        </p:txBody>
      </p:sp>
    </p:spTree>
    <p:extLst>
      <p:ext uri="{BB962C8B-B14F-4D97-AF65-F5344CB8AC3E}">
        <p14:creationId xmlns:p14="http://schemas.microsoft.com/office/powerpoint/2010/main" xmlns="" val="3332177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51122" indent="-288893">
              <a:spcBef>
                <a:spcPct val="30000"/>
              </a:spcBef>
              <a:defRPr kumimoji="1" sz="1200">
                <a:solidFill>
                  <a:schemeClr val="tx1"/>
                </a:solidFill>
                <a:latin typeface="Arial" panose="020B0604020202020204" pitchFamily="34" charset="0"/>
              </a:defRPr>
            </a:lvl2pPr>
            <a:lvl3pPr marL="1155573" indent="-231115">
              <a:spcBef>
                <a:spcPct val="30000"/>
              </a:spcBef>
              <a:defRPr kumimoji="1" sz="1200">
                <a:solidFill>
                  <a:schemeClr val="tx1"/>
                </a:solidFill>
                <a:latin typeface="Arial" panose="020B0604020202020204" pitchFamily="34" charset="0"/>
              </a:defRPr>
            </a:lvl3pPr>
            <a:lvl4pPr marL="1617802" indent="-231115">
              <a:spcBef>
                <a:spcPct val="30000"/>
              </a:spcBef>
              <a:defRPr kumimoji="1" sz="1200">
                <a:solidFill>
                  <a:schemeClr val="tx1"/>
                </a:solidFill>
                <a:latin typeface="Arial" panose="020B0604020202020204" pitchFamily="34" charset="0"/>
              </a:defRPr>
            </a:lvl4pPr>
            <a:lvl5pPr marL="2080031" indent="-231115">
              <a:spcBef>
                <a:spcPct val="30000"/>
              </a:spcBef>
              <a:defRPr kumimoji="1" sz="1200">
                <a:solidFill>
                  <a:schemeClr val="tx1"/>
                </a:solidFill>
                <a:latin typeface="Arial" panose="020B0604020202020204" pitchFamily="34" charset="0"/>
              </a:defRPr>
            </a:lvl5pPr>
            <a:lvl6pPr marL="2542261" indent="-231115" eaLnBrk="0" fontAlgn="base" hangingPunct="0">
              <a:spcBef>
                <a:spcPct val="30000"/>
              </a:spcBef>
              <a:spcAft>
                <a:spcPct val="0"/>
              </a:spcAft>
              <a:defRPr kumimoji="1" sz="1200">
                <a:solidFill>
                  <a:schemeClr val="tx1"/>
                </a:solidFill>
                <a:latin typeface="Arial" panose="020B0604020202020204" pitchFamily="34" charset="0"/>
              </a:defRPr>
            </a:lvl6pPr>
            <a:lvl7pPr marL="3004490" indent="-231115" eaLnBrk="0" fontAlgn="base" hangingPunct="0">
              <a:spcBef>
                <a:spcPct val="30000"/>
              </a:spcBef>
              <a:spcAft>
                <a:spcPct val="0"/>
              </a:spcAft>
              <a:defRPr kumimoji="1" sz="1200">
                <a:solidFill>
                  <a:schemeClr val="tx1"/>
                </a:solidFill>
                <a:latin typeface="Arial" panose="020B0604020202020204" pitchFamily="34" charset="0"/>
              </a:defRPr>
            </a:lvl7pPr>
            <a:lvl8pPr marL="3466719" indent="-231115" eaLnBrk="0" fontAlgn="base" hangingPunct="0">
              <a:spcBef>
                <a:spcPct val="30000"/>
              </a:spcBef>
              <a:spcAft>
                <a:spcPct val="0"/>
              </a:spcAft>
              <a:defRPr kumimoji="1" sz="1200">
                <a:solidFill>
                  <a:schemeClr val="tx1"/>
                </a:solidFill>
                <a:latin typeface="Arial" panose="020B0604020202020204" pitchFamily="34" charset="0"/>
              </a:defRPr>
            </a:lvl8pPr>
            <a:lvl9pPr marL="3928948" indent="-23111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97B91E20-0CA9-4C5E-9630-1EF9C6583853}" type="slidenum">
              <a:rPr kumimoji="0" lang="en-US" altLang="en-US">
                <a:latin typeface="Calibri" panose="020F0502020204030204" pitchFamily="34" charset="0"/>
              </a:rPr>
              <a:pPr>
                <a:spcBef>
                  <a:spcPct val="0"/>
                </a:spcBef>
              </a:pPr>
              <a:t>74</a:t>
            </a:fld>
            <a:endParaRPr kumimoji="0" lang="en-US" altLang="en-US" dirty="0">
              <a:latin typeface="Calibri" panose="020F0502020204030204"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anose="020B0604020202020204" pitchFamily="34" charset="0"/>
              </a:rPr>
              <a:t>That’s good enough</a:t>
            </a:r>
          </a:p>
        </p:txBody>
      </p:sp>
    </p:spTree>
    <p:extLst>
      <p:ext uri="{BB962C8B-B14F-4D97-AF65-F5344CB8AC3E}">
        <p14:creationId xmlns:p14="http://schemas.microsoft.com/office/powerpoint/2010/main" xmlns="" val="1057376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3</a:t>
            </a:fld>
            <a:endParaRPr lang="en-US"/>
          </a:p>
        </p:txBody>
      </p:sp>
    </p:spTree>
    <p:extLst>
      <p:ext uri="{BB962C8B-B14F-4D97-AF65-F5344CB8AC3E}">
        <p14:creationId xmlns:p14="http://schemas.microsoft.com/office/powerpoint/2010/main" xmlns="" val="233130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576781CB-AB60-4E4C-8ECB-ACAAD2A63E3F}" type="slidenum">
              <a:rPr lang="en-US" smtClean="0"/>
              <a:pPr/>
              <a:t>85</a:t>
            </a:fld>
            <a:endParaRPr lang="en-US" dirty="0"/>
          </a:p>
        </p:txBody>
      </p:sp>
      <p:sp>
        <p:nvSpPr>
          <p:cNvPr id="107523" name="Rectangle 2"/>
          <p:cNvSpPr>
            <a:spLocks noGrp="1" noRot="1" noChangeAspect="1" noChangeArrowheads="1" noTextEdit="1"/>
          </p:cNvSpPr>
          <p:nvPr>
            <p:ph type="sldImg"/>
          </p:nvPr>
        </p:nvSpPr>
        <p:spPr>
          <a:solidFill>
            <a:srgbClr val="FFFFFF"/>
          </a:solidFill>
          <a:ln/>
        </p:spPr>
      </p:sp>
      <p:sp>
        <p:nvSpPr>
          <p:cNvPr id="107524" name="Rectangle 3"/>
          <p:cNvSpPr>
            <a:spLocks noGrp="1" noChangeArrowheads="1"/>
          </p:cNvSpPr>
          <p:nvPr>
            <p:ph type="body" idx="1"/>
          </p:nvPr>
        </p:nvSpPr>
        <p:spPr>
          <a:solidFill>
            <a:srgbClr val="FFFFFF"/>
          </a:solidFill>
          <a:ln>
            <a:solidFill>
              <a:srgbClr val="000000"/>
            </a:solidFill>
          </a:ln>
        </p:spPr>
        <p:txBody>
          <a:bodyPr/>
          <a:lstStyle/>
          <a:p>
            <a:r>
              <a:rPr lang="en-US" dirty="0"/>
              <a:t>Outline</a:t>
            </a: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87</a:t>
            </a:fld>
            <a:endParaRPr lang="en-US"/>
          </a:p>
        </p:txBody>
      </p:sp>
    </p:spTree>
    <p:extLst>
      <p:ext uri="{BB962C8B-B14F-4D97-AF65-F5344CB8AC3E}">
        <p14:creationId xmlns:p14="http://schemas.microsoft.com/office/powerpoint/2010/main" xmlns="" val="3176867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89</a:t>
            </a:fld>
            <a:endParaRPr lang="en-US"/>
          </a:p>
        </p:txBody>
      </p:sp>
    </p:spTree>
    <p:extLst>
      <p:ext uri="{BB962C8B-B14F-4D97-AF65-F5344CB8AC3E}">
        <p14:creationId xmlns:p14="http://schemas.microsoft.com/office/powerpoint/2010/main" xmlns="" val="2556483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104</a:t>
            </a:fld>
            <a:endParaRPr lang="en-US"/>
          </a:p>
        </p:txBody>
      </p:sp>
    </p:spTree>
    <p:extLst>
      <p:ext uri="{BB962C8B-B14F-4D97-AF65-F5344CB8AC3E}">
        <p14:creationId xmlns:p14="http://schemas.microsoft.com/office/powerpoint/2010/main" xmlns="" val="28395376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109</a:t>
            </a:fld>
            <a:endParaRPr lang="en-US"/>
          </a:p>
        </p:txBody>
      </p:sp>
    </p:spTree>
    <p:extLst>
      <p:ext uri="{BB962C8B-B14F-4D97-AF65-F5344CB8AC3E}">
        <p14:creationId xmlns:p14="http://schemas.microsoft.com/office/powerpoint/2010/main" xmlns="" val="298849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6</a:t>
            </a:fld>
            <a:endParaRPr lang="en-US"/>
          </a:p>
        </p:txBody>
      </p:sp>
    </p:spTree>
    <p:extLst>
      <p:ext uri="{BB962C8B-B14F-4D97-AF65-F5344CB8AC3E}">
        <p14:creationId xmlns:p14="http://schemas.microsoft.com/office/powerpoint/2010/main" xmlns="" val="233130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8</a:t>
            </a:fld>
            <a:endParaRPr lang="en-US"/>
          </a:p>
        </p:txBody>
      </p:sp>
    </p:spTree>
    <p:extLst>
      <p:ext uri="{BB962C8B-B14F-4D97-AF65-F5344CB8AC3E}">
        <p14:creationId xmlns:p14="http://schemas.microsoft.com/office/powerpoint/2010/main" xmlns="" val="233130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11</a:t>
            </a:fld>
            <a:endParaRPr lang="en-US"/>
          </a:p>
        </p:txBody>
      </p:sp>
    </p:spTree>
    <p:extLst>
      <p:ext uri="{BB962C8B-B14F-4D97-AF65-F5344CB8AC3E}">
        <p14:creationId xmlns:p14="http://schemas.microsoft.com/office/powerpoint/2010/main" xmlns="" val="1237559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13</a:t>
            </a:fld>
            <a:endParaRPr lang="en-US"/>
          </a:p>
        </p:txBody>
      </p:sp>
    </p:spTree>
    <p:extLst>
      <p:ext uri="{BB962C8B-B14F-4D97-AF65-F5344CB8AC3E}">
        <p14:creationId xmlns:p14="http://schemas.microsoft.com/office/powerpoint/2010/main" xmlns="" val="2140984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14</a:t>
            </a:fld>
            <a:endParaRPr lang="en-US"/>
          </a:p>
        </p:txBody>
      </p:sp>
    </p:spTree>
    <p:extLst>
      <p:ext uri="{BB962C8B-B14F-4D97-AF65-F5344CB8AC3E}">
        <p14:creationId xmlns:p14="http://schemas.microsoft.com/office/powerpoint/2010/main" xmlns="" val="1914847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16</a:t>
            </a:fld>
            <a:endParaRPr lang="en-US"/>
          </a:p>
        </p:txBody>
      </p:sp>
    </p:spTree>
    <p:extLst>
      <p:ext uri="{BB962C8B-B14F-4D97-AF65-F5344CB8AC3E}">
        <p14:creationId xmlns:p14="http://schemas.microsoft.com/office/powerpoint/2010/main" xmlns="" val="3459118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18</a:t>
            </a:fld>
            <a:endParaRPr lang="en-US"/>
          </a:p>
        </p:txBody>
      </p:sp>
    </p:spTree>
    <p:extLst>
      <p:ext uri="{BB962C8B-B14F-4D97-AF65-F5344CB8AC3E}">
        <p14:creationId xmlns:p14="http://schemas.microsoft.com/office/powerpoint/2010/main" xmlns="" val="1358640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xmlns=""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xmlns=""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xmlns=""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a:p>
        </p:txBody>
      </p:sp>
    </p:spTree>
    <p:extLst>
      <p:ext uri="{BB962C8B-B14F-4D97-AF65-F5344CB8AC3E}">
        <p14:creationId xmlns:p14="http://schemas.microsoft.com/office/powerpoint/2010/main" xmlns="" val="295793296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E6F265F5-683C-4E7A-AE9A-3AB479287B1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xmlns=""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xmlns=""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xmlns=""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xmlns=""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xmlns=""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xmlns=""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xmlns=""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xmlns=""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Times New Roman" pitchFamily="18" charset="0"/>
                <a:cs typeface="+mn-cs"/>
              </a:defRPr>
            </a:lvl1pPr>
          </a:lstStyle>
          <a:p>
            <a:pPr>
              <a:defRPr/>
            </a:pPr>
            <a:endParaRPr lang="en-US"/>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fld id="{3776912B-AC69-41FE-A101-09E856C32C50}" type="slidenum">
              <a:rPr lang="en-US" altLang="en-US"/>
              <a:pPr/>
              <a:t>‹#›</a:t>
            </a:fld>
            <a:endParaRPr lang="en-US" altLang="en-US"/>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19" r:id="rId13"/>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1.xml"/></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45468" y="1828800"/>
            <a:ext cx="4853065" cy="3200400"/>
          </a:xfrm>
          <a:prstGeom prst="rect">
            <a:avLst/>
          </a:prstGeom>
          <a:noFill/>
          <a:ln w="9525">
            <a:noFill/>
            <a:miter lim="800000"/>
            <a:headEnd/>
            <a:tailEnd/>
          </a:ln>
        </p:spPr>
      </p:pic>
      <p:sp>
        <p:nvSpPr>
          <p:cNvPr id="14338" name="Title 1"/>
          <p:cNvSpPr>
            <a:spLocks noGrp="1"/>
          </p:cNvSpPr>
          <p:nvPr>
            <p:ph type="ctrTitle" sz="quarter"/>
          </p:nvPr>
        </p:nvSpPr>
        <p:spPr>
          <a:xfrm>
            <a:off x="381000" y="152400"/>
            <a:ext cx="8534400" cy="1143000"/>
          </a:xfrm>
        </p:spPr>
        <p:txBody>
          <a:bodyPr/>
          <a:lstStyle/>
          <a:p>
            <a:pPr eaLnBrk="1" hangingPunct="1"/>
            <a:r>
              <a:rPr lang="en-US" dirty="0">
                <a:latin typeface="Calibri" pitchFamily="34" charset="0"/>
                <a:cs typeface="Calibri" pitchFamily="34" charset="0"/>
              </a:rPr>
              <a:t>THE BIBLE AND VOTING</a:t>
            </a:r>
            <a:br>
              <a:rPr lang="en-US" dirty="0">
                <a:latin typeface="Calibri" pitchFamily="34" charset="0"/>
                <a:cs typeface="Calibri" pitchFamily="34" charset="0"/>
              </a:rPr>
            </a:br>
            <a:r>
              <a:rPr lang="en-US" sz="3600" dirty="0">
                <a:latin typeface="Calibri" pitchFamily="34" charset="0"/>
                <a:cs typeface="Calibri" pitchFamily="34" charset="0"/>
              </a:rPr>
              <a:t>Part 3</a:t>
            </a:r>
            <a:endParaRPr lang="en-US" dirty="0">
              <a:latin typeface="Calibri" pitchFamily="34" charset="0"/>
              <a:cs typeface="Calibri" pitchFamily="34" charset="0"/>
            </a:endParaRPr>
          </a:p>
        </p:txBody>
      </p:sp>
      <p:sp>
        <p:nvSpPr>
          <p:cNvPr id="3075" name="Subtitle 2"/>
          <p:cNvSpPr>
            <a:spLocks noGrp="1"/>
          </p:cNvSpPr>
          <p:nvPr>
            <p:ph type="subTitle" sz="quarter" idx="1"/>
          </p:nvPr>
        </p:nvSpPr>
        <p:spPr>
          <a:xfrm>
            <a:off x="3009900" y="5981700"/>
            <a:ext cx="3124200" cy="647700"/>
          </a:xfrm>
        </p:spPr>
        <p:txBody>
          <a:bodyPr/>
          <a:lstStyle/>
          <a:p>
            <a:pPr eaLnBrk="1" hangingPunct="1">
              <a:defRPr/>
            </a:pPr>
            <a:r>
              <a:rPr lang="en-US" dirty="0">
                <a:latin typeface="Calibri" pitchFamily="34" charset="0"/>
                <a:cs typeface="Calibri" pitchFamily="34" charset="0"/>
              </a:rPr>
              <a:t>Dr. Andy Woods</a:t>
            </a:r>
          </a:p>
        </p:txBody>
      </p:sp>
    </p:spTree>
    <p:extLst>
      <p:ext uri="{BB962C8B-B14F-4D97-AF65-F5344CB8AC3E}">
        <p14:creationId xmlns:p14="http://schemas.microsoft.com/office/powerpoint/2010/main" xmlns="" val="25651559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534400" cy="1143000"/>
          </a:xfrm>
        </p:spPr>
        <p:txBody>
          <a:bodyPr/>
          <a:lstStyle/>
          <a:p>
            <a:pPr algn="ctr">
              <a:spcBef>
                <a:spcPts val="0"/>
              </a:spcBef>
              <a:spcAft>
                <a:spcPts val="0"/>
              </a:spcAft>
            </a:pPr>
            <a:r>
              <a:rPr lang="en-US" dirty="0">
                <a:latin typeface="Calibri" panose="020F0502020204030204" pitchFamily="34" charset="0"/>
              </a:rPr>
              <a:t>The Bible and Voting</a:t>
            </a:r>
            <a:endParaRPr lang="en-US" dirty="0">
              <a:latin typeface="Calibri" pitchFamily="34" charset="0"/>
              <a:ea typeface="Calibri" pitchFamily="34" charset="0"/>
              <a:cs typeface="Calibri"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b="1" u="sng" dirty="0">
                <a:solidFill>
                  <a:srgbClr val="FFFFCC"/>
                </a:solidFill>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Foreign affairs</a:t>
            </a:r>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95800" y="1828800"/>
            <a:ext cx="4243465" cy="279839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723216" y="228600"/>
            <a:ext cx="7697569" cy="6400800"/>
          </a:xfrm>
          <a:prstGeom prst="rect">
            <a:avLst/>
          </a:prstGeom>
          <a:ln w="28575">
            <a:solidFill>
              <a:schemeClr val="tx1"/>
            </a:solidFill>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4" descr="http://sphotos-b.xx.fbcdn.net/hphotos-ash3/547064_358786947530098_387601576_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228600"/>
            <a:ext cx="8686800" cy="64008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2" descr="http://sphotos-b.xx.fbcdn.net/hphotos-snc6/250083_347900841964630_333731758_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381000"/>
            <a:ext cx="8382000" cy="61468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0500" y="304800"/>
            <a:ext cx="5905500" cy="6400800"/>
          </a:xfrm>
        </p:spPr>
        <p:txBody>
          <a:bodyPr/>
          <a:lstStyle/>
          <a:p>
            <a:pPr marL="0" indent="0" algn="just">
              <a:buFont typeface="Wingdings" pitchFamily="2" charset="2"/>
              <a:buNone/>
              <a:defRPr/>
            </a:pPr>
            <a:r>
              <a:rPr lang="en-US" dirty="0">
                <a:latin typeface="Calibri" panose="020F0502020204030204" pitchFamily="34" charset="0"/>
              </a:rPr>
              <a:t>“... A desolate country whose soil is rich enough, but is given over wholly to weeds… a silent mournful expanse…. a desolation is here that not even imagination can grace with the pomp of life and action…. we never saw a human being on the whole route…. there was hardly a tree or shrub anywhere. Even the olive tree and the cactus, those fast friends of a worthless soil, had almost deserted the country.”</a:t>
            </a:r>
          </a:p>
        </p:txBody>
      </p:sp>
      <p:sp>
        <p:nvSpPr>
          <p:cNvPr id="49155" name="TextBox 3"/>
          <p:cNvSpPr txBox="1">
            <a:spLocks noChangeArrowheads="1"/>
          </p:cNvSpPr>
          <p:nvPr/>
        </p:nvSpPr>
        <p:spPr bwMode="auto">
          <a:xfrm>
            <a:off x="6096000" y="3817203"/>
            <a:ext cx="2971800" cy="830997"/>
          </a:xfrm>
          <a:prstGeom prst="rect">
            <a:avLst/>
          </a:prstGeom>
          <a:noFill/>
          <a:ln w="9525">
            <a:noFill/>
            <a:miter lim="800000"/>
            <a:headEnd/>
            <a:tailEnd/>
          </a:ln>
        </p:spPr>
        <p:txBody>
          <a:bodyPr wrap="square">
            <a:spAutoFit/>
          </a:bodyPr>
          <a:lstStyle/>
          <a:p>
            <a:pPr algn="ctr"/>
            <a:r>
              <a:rPr lang="en-US" sz="1200" dirty="0">
                <a:latin typeface="Calibri" panose="020F0502020204030204" pitchFamily="34" charset="0"/>
              </a:rPr>
              <a:t>Mark Twain, </a:t>
            </a:r>
            <a:r>
              <a:rPr lang="en-US" sz="1200" i="1" dirty="0">
                <a:latin typeface="Calibri" panose="020F0502020204030204" pitchFamily="34" charset="0"/>
              </a:rPr>
              <a:t>The Innocents Abroad, Complete</a:t>
            </a:r>
            <a:r>
              <a:rPr lang="en-US" sz="1200" dirty="0">
                <a:latin typeface="Calibri" panose="020F0502020204030204" pitchFamily="34" charset="0"/>
              </a:rPr>
              <a:t>, 1st ed. (A Public Domain Book, 1869), 267, 285, 302. These quotes can be found in chapters 47, 49, 52.</a:t>
            </a:r>
          </a:p>
        </p:txBody>
      </p:sp>
      <p:pic>
        <p:nvPicPr>
          <p:cNvPr id="49156" name="Picture 2" descr="http://a4.files.biography.com/image/upload/c_fill,cs_srgb,dpr_1.0,g_face,h_300,q_80,w_300/MTE5NDg0MDU1MTUzNTA5OTAz.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6172200" y="533400"/>
            <a:ext cx="2743200" cy="2743200"/>
          </a:xfrm>
          <a:prstGeom prst="rect">
            <a:avLst/>
          </a:prstGeom>
          <a:noFill/>
          <a:ln w="38100">
            <a:solidFill>
              <a:schemeClr val="tx1"/>
            </a:solid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Pursuit of peace though strength? (Jer. 17:9)</a:t>
            </a:r>
          </a:p>
        </p:txBody>
      </p:sp>
    </p:spTree>
    <p:extLst>
      <p:ext uri="{BB962C8B-B14F-4D97-AF65-F5344CB8AC3E}">
        <p14:creationId xmlns:p14="http://schemas.microsoft.com/office/powerpoint/2010/main" xmlns="" val="45306995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7" y="152400"/>
            <a:ext cx="6439381" cy="4970591"/>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4000" b="1" dirty="0">
                <a:solidFill>
                  <a:schemeClr val="tx2"/>
                </a:solidFill>
                <a:latin typeface="Calibri" panose="020F0502020204030204" pitchFamily="34" charset="0"/>
                <a:ea typeface="+mj-ea"/>
                <a:cs typeface="+mj-cs"/>
              </a:rPr>
              <a:t>Genesis 8:21</a:t>
            </a:r>
            <a:endParaRPr lang="en-US" sz="3200" b="1" dirty="0">
              <a:solidFill>
                <a:schemeClr val="tx2"/>
              </a:solidFill>
              <a:latin typeface="Calibri" panose="020F0502020204030204" pitchFamily="34" charset="0"/>
              <a:ea typeface="+mj-ea"/>
              <a:cs typeface="+mj-cs"/>
            </a:endParaRPr>
          </a:p>
          <a:p>
            <a:pPr marL="0" indent="0" algn="just" eaLnBrk="1" hangingPunct="1">
              <a:buFont typeface="Wingdings" pitchFamily="2" charset="2"/>
              <a:buNone/>
              <a:defRPr/>
            </a:pPr>
            <a:r>
              <a:rPr lang="en-US" altLang="en-US" sz="3400" i="1" dirty="0">
                <a:effectLst>
                  <a:outerShdw blurRad="38100" dist="38100" dir="2700000" algn="tl">
                    <a:srgbClr val="000000">
                      <a:alpha val="43137"/>
                    </a:srgbClr>
                  </a:outerShdw>
                </a:effectLst>
                <a:latin typeface="Calibri" panose="020F0502020204030204" pitchFamily="34" charset="0"/>
              </a:rPr>
              <a:t>The Lord smelled the soothing aroma; and the Lord said to Himself, “I will never again curse the ground on account of man, for </a:t>
            </a:r>
            <a:r>
              <a:rPr lang="en-US" altLang="en-US" sz="3400" b="1" i="1" u="sng" dirty="0">
                <a:solidFill>
                  <a:srgbClr val="FFFFCC"/>
                </a:solidFill>
                <a:effectLst>
                  <a:outerShdw blurRad="38100" dist="38100" dir="2700000" algn="tl">
                    <a:srgbClr val="000000">
                      <a:alpha val="43137"/>
                    </a:srgbClr>
                  </a:outerShdw>
                </a:effectLst>
                <a:latin typeface="Calibri" panose="020F0502020204030204" pitchFamily="34" charset="0"/>
              </a:rPr>
              <a:t>the intent of man’s heart is evil from his youth</a:t>
            </a:r>
            <a:r>
              <a:rPr lang="en-US" altLang="en-US" sz="3400" i="1" dirty="0">
                <a:effectLst>
                  <a:outerShdw blurRad="38100" dist="38100" dir="2700000" algn="tl">
                    <a:srgbClr val="000000">
                      <a:alpha val="43137"/>
                    </a:srgbClr>
                  </a:outerShdw>
                </a:effectLst>
                <a:latin typeface="Calibri" panose="020F0502020204030204" pitchFamily="34" charset="0"/>
              </a:rPr>
              <a:t>; and I will never again destroy every living thing, as I have done.[emphasis mine].</a:t>
            </a:r>
          </a:p>
        </p:txBody>
      </p:sp>
      <p:pic>
        <p:nvPicPr>
          <p:cNvPr id="2" name="Picture 1"/>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rot="407457">
            <a:off x="6544900" y="973437"/>
            <a:ext cx="2405361" cy="1988718"/>
          </a:xfrm>
          <a:prstGeom prst="rect">
            <a:avLst/>
          </a:prstGeom>
        </p:spPr>
      </p:pic>
    </p:spTree>
    <p:extLst>
      <p:ext uri="{BB962C8B-B14F-4D97-AF65-F5344CB8AC3E}">
        <p14:creationId xmlns:p14="http://schemas.microsoft.com/office/powerpoint/2010/main" xmlns="" val="288572798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1"/>
          <p:cNvSpPr>
            <a:spLocks noChangeArrowheads="1"/>
          </p:cNvSpPr>
          <p:nvPr/>
        </p:nvSpPr>
        <p:spPr bwMode="auto">
          <a:xfrm>
            <a:off x="152400" y="1460242"/>
            <a:ext cx="8839200" cy="5016758"/>
          </a:xfrm>
          <a:prstGeom prst="rect">
            <a:avLst/>
          </a:prstGeom>
          <a:noFill/>
          <a:ln w="9525">
            <a:noFill/>
            <a:miter lim="800000"/>
            <a:headEnd/>
            <a:tailEnd/>
          </a:ln>
        </p:spPr>
        <p:txBody>
          <a:bodyPr wrap="square">
            <a:spAutoFit/>
          </a:bodyPr>
          <a:lstStyle/>
          <a:p>
            <a:pPr algn="just"/>
            <a:r>
              <a:rPr lang="en-US" sz="3200" dirty="0">
                <a:latin typeface="Calibri" panose="020F0502020204030204" pitchFamily="34" charset="0"/>
              </a:rPr>
              <a:t>“Allah has promised those who have believed among you and done righteous deeds that He will surely grant them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rPr>
              <a:t>succession [Caliphate] </a:t>
            </a:r>
            <a:r>
              <a:rPr lang="en-US" sz="3200" dirty="0">
                <a:latin typeface="Calibri" panose="020F0502020204030204" pitchFamily="34" charset="0"/>
              </a:rPr>
              <a:t>upon the earth just as He granted it to those before them and that He will surely establish for them [therein] their religion which He has preferred for them and that He will surely substitute for them, after their fear, security, [for] they worship Me, not associating anything with Me. But whoever disbelieves after that - then those are the defiantly disobedient.”</a:t>
            </a:r>
          </a:p>
        </p:txBody>
      </p:sp>
      <p:sp>
        <p:nvSpPr>
          <p:cNvPr id="66563" name="TextBox 2"/>
          <p:cNvSpPr txBox="1">
            <a:spLocks noChangeArrowheads="1"/>
          </p:cNvSpPr>
          <p:nvPr/>
        </p:nvSpPr>
        <p:spPr bwMode="auto">
          <a:xfrm>
            <a:off x="2171700" y="141982"/>
            <a:ext cx="4800600" cy="1077218"/>
          </a:xfrm>
          <a:prstGeom prst="rect">
            <a:avLst/>
          </a:prstGeom>
          <a:noFill/>
          <a:ln w="9525">
            <a:noFill/>
            <a:miter lim="800000"/>
            <a:headEnd/>
            <a:tailEnd/>
          </a:ln>
        </p:spPr>
        <p:txBody>
          <a:bodyPr wrap="square">
            <a:spAutoFit/>
          </a:bodyPr>
          <a:lstStyle/>
          <a:p>
            <a:pPr algn="ctr"/>
            <a:r>
              <a:rPr lang="en-US" sz="4000" dirty="0">
                <a:solidFill>
                  <a:schemeClr val="tx2"/>
                </a:solidFill>
                <a:latin typeface="Calibri" panose="020F0502020204030204" pitchFamily="34" charset="0"/>
                <a:ea typeface="+mj-ea"/>
                <a:cs typeface="+mj-cs"/>
              </a:rPr>
              <a:t>Quran</a:t>
            </a:r>
            <a:r>
              <a:rPr lang="en-US" sz="4000" dirty="0">
                <a:solidFill>
                  <a:schemeClr val="tx2"/>
                </a:solidFill>
                <a:latin typeface="Calibri" panose="020F0502020204030204" pitchFamily="34" charset="0"/>
              </a:rPr>
              <a:t> Surah* 24:55</a:t>
            </a:r>
          </a:p>
          <a:p>
            <a:pPr algn="ctr"/>
            <a:r>
              <a:rPr lang="en-US" dirty="0">
                <a:solidFill>
                  <a:schemeClr val="tx2"/>
                </a:solidFill>
                <a:latin typeface="Calibri" panose="020F0502020204030204" pitchFamily="34" charset="0"/>
              </a:rPr>
              <a:t> (*chapter)</a:t>
            </a:r>
            <a:endParaRPr lang="en-US" sz="4000" dirty="0">
              <a:solidFill>
                <a:schemeClr val="tx2"/>
              </a:solidFill>
              <a:latin typeface="Calibri" panose="020F0502020204030204" pitchFamily="34" charset="0"/>
              <a:ea typeface="+mj-ea"/>
              <a:cs typeface="+mj-cs"/>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00" y="143267"/>
            <a:ext cx="6561905" cy="3133333"/>
          </a:xfrm>
          <a:prstGeom prst="rect">
            <a:avLst/>
          </a:prstGeom>
          <a:ln w="28575">
            <a:solidFill>
              <a:schemeClr val="tx1"/>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14600" y="3429000"/>
            <a:ext cx="6533333" cy="3352381"/>
          </a:xfrm>
          <a:prstGeom prst="rect">
            <a:avLst/>
          </a:prstGeom>
          <a:ln w="28575">
            <a:solidFill>
              <a:schemeClr val="tx1"/>
            </a:solidFill>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8418" name="Picture 2" descr="http://www.barenakedislam.com/wp-content/uploads/2016/02/MuslimBrotherhoodGoalvi1-vi.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762000"/>
            <a:ext cx="8686800" cy="54864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extLst>
      <p:ext uri="{BB962C8B-B14F-4D97-AF65-F5344CB8AC3E}">
        <p14:creationId xmlns:p14="http://schemas.microsoft.com/office/powerpoint/2010/main" xmlns="" val="236360268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599" y="152399"/>
            <a:ext cx="8685213" cy="6551613"/>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Economic Issues</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Ownership of private property? (Deut. 19:15)</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Pursuit of economic self interest? (Gen. 8:21)</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Proper definition of compassion? (2 Thess. 3:10)</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Who provides charity? (1 Tim. 5:3-8)</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Family is the building block of society? (Deut. 6:6-7)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Wealth retained within the family? (Prov. 13:22)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The earth experiences cyclical patterns? (Gen. 8:22)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Environmental stewardship rather than earth worship? (Rom. 1:22-23) </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Opposition to runaway debt? (Prov. 22:7)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Limitations upon the government? (Acts 5:29)</a:t>
            </a:r>
          </a:p>
        </p:txBody>
      </p:sp>
    </p:spTree>
    <p:extLst>
      <p:ext uri="{BB962C8B-B14F-4D97-AF65-F5344CB8AC3E}">
        <p14:creationId xmlns:p14="http://schemas.microsoft.com/office/powerpoint/2010/main" xmlns="" val="35372814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534400" cy="1143000"/>
          </a:xfrm>
        </p:spPr>
        <p:txBody>
          <a:bodyPr/>
          <a:lstStyle/>
          <a:p>
            <a:pPr algn="ctr">
              <a:spcBef>
                <a:spcPts val="0"/>
              </a:spcBef>
              <a:spcAft>
                <a:spcPts val="0"/>
              </a:spcAft>
            </a:pPr>
            <a:r>
              <a:rPr lang="en-US" dirty="0">
                <a:latin typeface="Calibri" panose="020F0502020204030204" pitchFamily="34" charset="0"/>
              </a:rPr>
              <a:t>The Bible and Voting</a:t>
            </a:r>
            <a:endParaRPr lang="en-US" dirty="0">
              <a:latin typeface="Calibri" pitchFamily="34" charset="0"/>
              <a:ea typeface="Calibri" pitchFamily="34" charset="0"/>
              <a:cs typeface="Calibri"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Foreign affairs</a:t>
            </a:r>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95800" y="1828800"/>
            <a:ext cx="4243465" cy="2798393"/>
          </a:xfrm>
          <a:prstGeom prst="rect">
            <a:avLst/>
          </a:prstGeom>
          <a:noFill/>
          <a:ln w="9525">
            <a:noFill/>
            <a:miter lim="800000"/>
            <a:headEnd/>
            <a:tailEnd/>
          </a:ln>
        </p:spPr>
      </p:pic>
    </p:spTree>
    <p:extLst>
      <p:ext uri="{BB962C8B-B14F-4D97-AF65-F5344CB8AC3E}">
        <p14:creationId xmlns:p14="http://schemas.microsoft.com/office/powerpoint/2010/main" xmlns="" val="326405833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534400" cy="1143000"/>
          </a:xfrm>
        </p:spPr>
        <p:txBody>
          <a:bodyPr/>
          <a:lstStyle/>
          <a:p>
            <a:pPr algn="ctr">
              <a:spcBef>
                <a:spcPts val="0"/>
              </a:spcBef>
              <a:spcAft>
                <a:spcPts val="0"/>
              </a:spcAft>
            </a:pPr>
            <a:r>
              <a:rPr lang="en-US" dirty="0">
                <a:latin typeface="Calibri" panose="020F0502020204030204" pitchFamily="34" charset="0"/>
              </a:rPr>
              <a:t>The Bible and Voting</a:t>
            </a:r>
            <a:endParaRPr lang="en-US" dirty="0">
              <a:latin typeface="Calibri" pitchFamily="34" charset="0"/>
              <a:ea typeface="Calibri" pitchFamily="34" charset="0"/>
              <a:cs typeface="Calibri"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b="1" u="sng" dirty="0">
                <a:solidFill>
                  <a:srgbClr val="FFFF99"/>
                </a:solidFill>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Foreign affairs</a:t>
            </a:r>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95800" y="1828800"/>
            <a:ext cx="4243465" cy="279839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399"/>
            <a:ext cx="8686800" cy="6551613"/>
          </a:xfrm>
        </p:spPr>
        <p:txBody>
          <a:bodyPr rtlCol="0">
            <a:noAutofit/>
          </a:bodyPr>
          <a:lstStyle/>
          <a:p>
            <a:pPr marL="0" indent="0" algn="ctr" eaLnBrk="1" fontAlgn="auto" hangingPunct="1">
              <a:spcBef>
                <a:spcPts val="0"/>
              </a:spcBef>
              <a:spcAft>
                <a:spcPts val="600"/>
              </a:spcAft>
              <a:buClrTx/>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Right to keep and bear arms? (Luke 22:36) </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399"/>
            <a:ext cx="8686800" cy="6551613"/>
          </a:xfrm>
        </p:spPr>
        <p:txBody>
          <a:bodyPr rtlCol="0">
            <a:noAutofit/>
          </a:bodyPr>
          <a:lstStyle/>
          <a:p>
            <a:pPr marL="0" indent="0" algn="ctr" eaLnBrk="1" fontAlgn="auto" hangingPunct="1">
              <a:spcBef>
                <a:spcPts val="0"/>
              </a:spcBef>
              <a:spcAft>
                <a:spcPts val="600"/>
              </a:spcAft>
              <a:buClrTx/>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Right to keep and bear arms? (Luke 22:36) </a:t>
            </a:r>
          </a:p>
        </p:txBody>
      </p:sp>
    </p:spTree>
    <p:extLst>
      <p:ext uri="{BB962C8B-B14F-4D97-AF65-F5344CB8AC3E}">
        <p14:creationId xmlns:p14="http://schemas.microsoft.com/office/powerpoint/2010/main" xmlns="" val="26730914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itle 1"/>
          <p:cNvSpPr>
            <a:spLocks noGrp="1"/>
          </p:cNvSpPr>
          <p:nvPr>
            <p:ph type="title"/>
          </p:nvPr>
        </p:nvSpPr>
        <p:spPr>
          <a:xfrm>
            <a:off x="1143000" y="228600"/>
            <a:ext cx="6858000" cy="1066800"/>
          </a:xfrm>
        </p:spPr>
        <p:txBody>
          <a:bodyPr/>
          <a:lstStyle/>
          <a:p>
            <a:pPr algn="ctr"/>
            <a:r>
              <a:rPr lang="en-US" dirty="0">
                <a:latin typeface="Calibri" panose="020F0502020204030204" pitchFamily="34" charset="0"/>
              </a:rPr>
              <a:t>SLBC Position Statements # 1</a:t>
            </a:r>
          </a:p>
        </p:txBody>
      </p:sp>
      <p:sp>
        <p:nvSpPr>
          <p:cNvPr id="3" name="Content Placeholder 2"/>
          <p:cNvSpPr>
            <a:spLocks noGrp="1"/>
          </p:cNvSpPr>
          <p:nvPr>
            <p:ph idx="1"/>
          </p:nvPr>
        </p:nvSpPr>
        <p:spPr>
          <a:xfrm>
            <a:off x="342900" y="1600200"/>
            <a:ext cx="8458201" cy="4343400"/>
          </a:xfrm>
        </p:spPr>
        <p:txBody>
          <a:bodyPr/>
          <a:lstStyle/>
          <a:p>
            <a:pPr marL="0" indent="0" algn="just">
              <a:buNone/>
              <a:defRPr/>
            </a:pPr>
            <a:r>
              <a:rPr lang="en-US" sz="4000" b="1" dirty="0">
                <a:solidFill>
                  <a:srgbClr val="FFFFCC"/>
                </a:solidFill>
                <a:effectLst/>
                <a:latin typeface="Calibri" panose="020F0502020204030204" pitchFamily="34" charset="0"/>
              </a:rPr>
              <a:t>SANCTITY OF LIFE</a:t>
            </a:r>
            <a:r>
              <a:rPr lang="en-US" sz="4000" dirty="0">
                <a:effectLst/>
                <a:latin typeface="Calibri" panose="020F0502020204030204" pitchFamily="34" charset="0"/>
              </a:rPr>
              <a:t> – We believe that the fetus, from the moment of conception, is a person (Psalm 139:13-18).  We also believe that all persons are created in the image of God regardless of age, health, function and/or condition of dependency.</a:t>
            </a:r>
            <a:endParaRPr lang="en-US" sz="4400" dirty="0">
              <a:latin typeface="Calibri" panose="020F0502020204030204" pitchFamily="34" charset="0"/>
            </a:endParaRPr>
          </a:p>
        </p:txBody>
      </p:sp>
      <p:pic>
        <p:nvPicPr>
          <p:cNvPr id="52229" name="Picture 2" descr="http://docs-eu.livesiteadmin.com/24e40b27-8e38-459e-8f71-bbb6c6361a35/257bd009f93e73cdff5dedd4becd2498.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8077200" y="152400"/>
            <a:ext cx="898525" cy="7620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399"/>
            <a:ext cx="8686800" cy="6551613"/>
          </a:xfrm>
        </p:spPr>
        <p:txBody>
          <a:bodyPr rtlCol="0">
            <a:noAutofit/>
          </a:bodyPr>
          <a:lstStyle/>
          <a:p>
            <a:pPr marL="0" indent="0" algn="ctr" eaLnBrk="1" fontAlgn="auto" hangingPunct="1">
              <a:spcBef>
                <a:spcPts val="0"/>
              </a:spcBef>
              <a:spcAft>
                <a:spcPts val="600"/>
              </a:spcAft>
              <a:buClrTx/>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Right to keep and bear arms? (Luke 22:36) </a:t>
            </a:r>
          </a:p>
        </p:txBody>
      </p:sp>
    </p:spTree>
    <p:extLst>
      <p:ext uri="{BB962C8B-B14F-4D97-AF65-F5344CB8AC3E}">
        <p14:creationId xmlns:p14="http://schemas.microsoft.com/office/powerpoint/2010/main" xmlns="" val="1651524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ChangeArrowheads="1"/>
          </p:cNvSpPr>
          <p:nvPr/>
        </p:nvSpPr>
        <p:spPr bwMode="auto">
          <a:xfrm>
            <a:off x="76200" y="1447800"/>
            <a:ext cx="8763000" cy="4955203"/>
          </a:xfrm>
          <a:prstGeom prst="rect">
            <a:avLst/>
          </a:prstGeom>
          <a:noFill/>
          <a:ln w="9525">
            <a:noFill/>
            <a:miter lim="800000"/>
            <a:headEnd/>
            <a:tailEnd/>
          </a:ln>
        </p:spPr>
        <p:txBody>
          <a:bodyPr wrap="square">
            <a:spAutoFit/>
          </a:bodyPr>
          <a:lstStyle/>
          <a:p>
            <a:pPr algn="just"/>
            <a:r>
              <a:rPr lang="en-US" sz="2800" dirty="0">
                <a:latin typeface="Calibri" panose="020F0502020204030204" pitchFamily="34" charset="0"/>
              </a:rPr>
              <a:t>“</a:t>
            </a:r>
            <a:r>
              <a:rPr lang="en-US" sz="2800" b="1" dirty="0">
                <a:latin typeface="Calibri" panose="020F0502020204030204" pitchFamily="34" charset="0"/>
              </a:rPr>
              <a:t>DENVER, March 28, 1984— </a:t>
            </a:r>
            <a:r>
              <a:rPr lang="en-US" sz="2800" dirty="0">
                <a:latin typeface="Calibri" panose="020F0502020204030204" pitchFamily="34" charset="0"/>
              </a:rPr>
              <a:t>Elderly people who are terminally ill have a </a:t>
            </a:r>
            <a:r>
              <a:rPr lang="en-US" sz="2800" u="sng" dirty="0">
                <a:latin typeface="Calibri" panose="020F0502020204030204" pitchFamily="34" charset="0"/>
              </a:rPr>
              <a:t>'</a:t>
            </a:r>
            <a:r>
              <a:rPr lang="en-US" sz="2800" b="1" u="sng" dirty="0">
                <a:solidFill>
                  <a:srgbClr val="FFFF99"/>
                </a:solidFill>
                <a:effectLst>
                  <a:outerShdw blurRad="38100" dist="38100" dir="2700000" algn="tl">
                    <a:srgbClr val="000000"/>
                  </a:outerShdw>
                </a:effectLst>
                <a:latin typeface="Calibri" pitchFamily="34" charset="0"/>
                <a:cs typeface="Calibri" pitchFamily="34" charset="0"/>
              </a:rPr>
              <a:t>'duty to die and get out of the way</a:t>
            </a:r>
            <a:r>
              <a:rPr lang="en-US" sz="2800" b="1" dirty="0">
                <a:solidFill>
                  <a:srgbClr val="FFFF99"/>
                </a:solidFill>
                <a:effectLst>
                  <a:outerShdw blurRad="38100" dist="38100" dir="2700000" algn="tl">
                    <a:srgbClr val="000000"/>
                  </a:outerShdw>
                </a:effectLst>
                <a:latin typeface="Calibri" pitchFamily="34" charset="0"/>
                <a:cs typeface="Calibri" pitchFamily="34" charset="0"/>
              </a:rPr>
              <a:t>''</a:t>
            </a:r>
            <a:r>
              <a:rPr lang="en-US" sz="2800" b="1" u="sng" dirty="0">
                <a:solidFill>
                  <a:srgbClr val="FFFF99"/>
                </a:solidFill>
                <a:effectLst>
                  <a:outerShdw blurRad="38100" dist="38100" dir="2700000" algn="tl">
                    <a:srgbClr val="000000"/>
                  </a:outerShdw>
                </a:effectLst>
                <a:latin typeface="Calibri" pitchFamily="34" charset="0"/>
                <a:cs typeface="Calibri" pitchFamily="34" charset="0"/>
              </a:rPr>
              <a:t> </a:t>
            </a:r>
            <a:r>
              <a:rPr lang="en-US" sz="2800" dirty="0">
                <a:latin typeface="Calibri" panose="020F0502020204030204" pitchFamily="34" charset="0"/>
              </a:rPr>
              <a:t>instead of trying to prolong their lives by artificial means, Gov. Richard D. Lamm of Colorado said Tuesday. People who die without having life artificially extended are similar to </a:t>
            </a:r>
            <a:r>
              <a:rPr lang="en-US" sz="2800" b="1" dirty="0">
                <a:solidFill>
                  <a:srgbClr val="FFFF99"/>
                </a:solidFill>
                <a:effectLst>
                  <a:outerShdw blurRad="38100" dist="38100" dir="2700000" algn="tl">
                    <a:srgbClr val="000000"/>
                  </a:outerShdw>
                </a:effectLst>
                <a:latin typeface="Calibri" pitchFamily="34" charset="0"/>
                <a:cs typeface="Calibri" pitchFamily="34" charset="0"/>
              </a:rPr>
              <a:t>''</a:t>
            </a:r>
            <a:r>
              <a:rPr lang="en-US" sz="2800" b="1" u="sng" dirty="0">
                <a:solidFill>
                  <a:srgbClr val="FFFF99"/>
                </a:solidFill>
                <a:effectLst>
                  <a:outerShdw blurRad="38100" dist="38100" dir="2700000" algn="tl">
                    <a:srgbClr val="000000"/>
                  </a:outerShdw>
                </a:effectLst>
                <a:latin typeface="Calibri" pitchFamily="34" charset="0"/>
                <a:cs typeface="Calibri" pitchFamily="34" charset="0"/>
              </a:rPr>
              <a:t>leaves falling off a tree and forming humus for the other plants to grow up</a:t>
            </a:r>
            <a:r>
              <a:rPr lang="en-US" sz="2800" b="1" dirty="0">
                <a:solidFill>
                  <a:srgbClr val="FFFF99"/>
                </a:solidFill>
                <a:effectLst>
                  <a:outerShdw blurRad="38100" dist="38100" dir="2700000" algn="tl">
                    <a:srgbClr val="000000"/>
                  </a:outerShdw>
                </a:effectLst>
                <a:latin typeface="Calibri" pitchFamily="34" charset="0"/>
                <a:cs typeface="Calibri" pitchFamily="34" charset="0"/>
              </a:rPr>
              <a:t>,'' </a:t>
            </a:r>
            <a:r>
              <a:rPr lang="en-US" sz="2800" dirty="0">
                <a:latin typeface="Calibri" panose="020F0502020204030204" pitchFamily="34" charset="0"/>
              </a:rPr>
              <a:t>the Governor told a meeting of the Colorado Health Lawyers Association at St. Joseph's Hospital. </a:t>
            </a:r>
            <a:r>
              <a:rPr lang="en-US" sz="2800" b="1" dirty="0">
                <a:solidFill>
                  <a:srgbClr val="FFFF99"/>
                </a:solidFill>
                <a:effectLst>
                  <a:outerShdw blurRad="38100" dist="38100" dir="2700000" algn="tl">
                    <a:srgbClr val="000000"/>
                  </a:outerShdw>
                </a:effectLst>
                <a:latin typeface="Calibri" pitchFamily="34" charset="0"/>
                <a:cs typeface="Calibri" pitchFamily="34" charset="0"/>
              </a:rPr>
              <a:t>''</a:t>
            </a:r>
            <a:r>
              <a:rPr lang="en-US" sz="2800" b="1" u="sng" dirty="0">
                <a:solidFill>
                  <a:srgbClr val="FFFF99"/>
                </a:solidFill>
                <a:effectLst>
                  <a:outerShdw blurRad="38100" dist="38100" dir="2700000" algn="tl">
                    <a:srgbClr val="000000"/>
                  </a:outerShdw>
                </a:effectLst>
                <a:latin typeface="Calibri" pitchFamily="34" charset="0"/>
                <a:cs typeface="Calibri" pitchFamily="34" charset="0"/>
              </a:rPr>
              <a:t>You've got a duty to die and get out of the way</a:t>
            </a:r>
            <a:r>
              <a:rPr lang="en-US" sz="2800" b="1" dirty="0">
                <a:solidFill>
                  <a:srgbClr val="FFFF99"/>
                </a:solidFill>
                <a:effectLst>
                  <a:outerShdw blurRad="38100" dist="38100" dir="2700000" algn="tl">
                    <a:srgbClr val="000000"/>
                  </a:outerShdw>
                </a:effectLst>
                <a:latin typeface="Calibri" pitchFamily="34" charset="0"/>
                <a:cs typeface="Calibri" pitchFamily="34" charset="0"/>
              </a:rPr>
              <a:t>,'' </a:t>
            </a:r>
            <a:r>
              <a:rPr lang="en-US" sz="2800" dirty="0">
                <a:latin typeface="Calibri" panose="020F0502020204030204" pitchFamily="34" charset="0"/>
              </a:rPr>
              <a:t>said the 48-year-old Governor. </a:t>
            </a:r>
            <a:r>
              <a:rPr lang="en-US" sz="2800" b="1" dirty="0">
                <a:solidFill>
                  <a:srgbClr val="FFFF99"/>
                </a:solidFill>
                <a:effectLst>
                  <a:outerShdw blurRad="38100" dist="38100" dir="2700000" algn="tl">
                    <a:srgbClr val="000000"/>
                  </a:outerShdw>
                </a:effectLst>
                <a:latin typeface="Calibri" pitchFamily="34" charset="0"/>
                <a:cs typeface="Calibri" pitchFamily="34" charset="0"/>
              </a:rPr>
              <a:t>''</a:t>
            </a:r>
            <a:r>
              <a:rPr lang="en-US" sz="2800" b="1" u="sng" dirty="0">
                <a:solidFill>
                  <a:srgbClr val="FFFF99"/>
                </a:solidFill>
                <a:effectLst>
                  <a:outerShdw blurRad="38100" dist="38100" dir="2700000" algn="tl">
                    <a:srgbClr val="000000"/>
                  </a:outerShdw>
                </a:effectLst>
                <a:latin typeface="Calibri" pitchFamily="34" charset="0"/>
                <a:cs typeface="Calibri" pitchFamily="34" charset="0"/>
              </a:rPr>
              <a:t>Let the others in society, our kids, build a reasonable life.</a:t>
            </a:r>
            <a:r>
              <a:rPr lang="en-US" sz="2800" b="1" dirty="0">
                <a:solidFill>
                  <a:srgbClr val="FFFF99"/>
                </a:solidFill>
                <a:effectLst>
                  <a:outerShdw blurRad="38100" dist="38100" dir="2700000" algn="tl">
                    <a:srgbClr val="000000"/>
                  </a:outerShdw>
                </a:effectLst>
                <a:latin typeface="Calibri" pitchFamily="34" charset="0"/>
                <a:cs typeface="Calibri" pitchFamily="34" charset="0"/>
              </a:rPr>
              <a:t>"</a:t>
            </a:r>
          </a:p>
        </p:txBody>
      </p:sp>
      <p:sp>
        <p:nvSpPr>
          <p:cNvPr id="84995" name="TextBox 4"/>
          <p:cNvSpPr txBox="1">
            <a:spLocks noChangeArrowheads="1"/>
          </p:cNvSpPr>
          <p:nvPr/>
        </p:nvSpPr>
        <p:spPr bwMode="auto">
          <a:xfrm>
            <a:off x="152400" y="6400800"/>
            <a:ext cx="8839200" cy="338554"/>
          </a:xfrm>
          <a:prstGeom prst="rect">
            <a:avLst/>
          </a:prstGeom>
          <a:noFill/>
          <a:ln w="9525">
            <a:noFill/>
            <a:miter lim="800000"/>
            <a:headEnd/>
            <a:tailEnd/>
          </a:ln>
        </p:spPr>
        <p:txBody>
          <a:bodyPr wrap="square">
            <a:spAutoFit/>
          </a:bodyPr>
          <a:lstStyle/>
          <a:p>
            <a:pPr algn="ctr"/>
            <a:r>
              <a:rPr lang="en-US" sz="1600" kern="0" dirty="0">
                <a:latin typeface="Calibri" panose="020F0502020204030204" pitchFamily="34" charset="0"/>
              </a:rPr>
              <a:t>Quoted In </a:t>
            </a:r>
            <a:r>
              <a:rPr lang="en-US" sz="1600" dirty="0">
                <a:latin typeface="Calibri" panose="020F0502020204030204" pitchFamily="34" charset="0"/>
              </a:rPr>
              <a:t>Gov. </a:t>
            </a:r>
            <a:r>
              <a:rPr lang="en-US" sz="1600" dirty="0" err="1">
                <a:latin typeface="Calibri" panose="020F0502020204030204" pitchFamily="34" charset="0"/>
              </a:rPr>
              <a:t>Lamm</a:t>
            </a:r>
            <a:r>
              <a:rPr lang="en-US" sz="1600" dirty="0">
                <a:latin typeface="Calibri" panose="020F0502020204030204" pitchFamily="34" charset="0"/>
              </a:rPr>
              <a:t> Asserts Elderly, If Very Ill, Have 'Duty To Die,’ </a:t>
            </a:r>
            <a:r>
              <a:rPr lang="en-US" sz="1600" kern="0" dirty="0">
                <a:latin typeface="Calibri" panose="020F0502020204030204" pitchFamily="34" charset="0"/>
              </a:rPr>
              <a:t>New York Times, March 29, 1984.</a:t>
            </a:r>
          </a:p>
        </p:txBody>
      </p:sp>
      <p:sp>
        <p:nvSpPr>
          <p:cNvPr id="2" name="Rectangle 1"/>
          <p:cNvSpPr/>
          <p:nvPr/>
        </p:nvSpPr>
        <p:spPr>
          <a:xfrm>
            <a:off x="2664170" y="221159"/>
            <a:ext cx="3815660" cy="707886"/>
          </a:xfrm>
          <a:prstGeom prst="rect">
            <a:avLst/>
          </a:prstGeom>
        </p:spPr>
        <p:txBody>
          <a:bodyPr wrap="none" anchor="ctr">
            <a:spAutoFit/>
          </a:bodyPr>
          <a:lstStyle/>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Richard D. Lamm </a:t>
            </a:r>
          </a:p>
        </p:txBody>
      </p:sp>
      <p:pic>
        <p:nvPicPr>
          <p:cNvPr id="1026" name="Picture 2" descr="http://immigrationreform.com/wp-content/uploads/2014/03/Dick_Lamm.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81800" y="152400"/>
            <a:ext cx="2209800" cy="1243013"/>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399"/>
            <a:ext cx="8686800" cy="6551613"/>
          </a:xfrm>
        </p:spPr>
        <p:txBody>
          <a:bodyPr rtlCol="0">
            <a:noAutofit/>
          </a:bodyPr>
          <a:lstStyle/>
          <a:p>
            <a:pPr marL="0" indent="0" algn="ctr" eaLnBrk="1" fontAlgn="auto" hangingPunct="1">
              <a:spcBef>
                <a:spcPts val="0"/>
              </a:spcBef>
              <a:spcAft>
                <a:spcPts val="600"/>
              </a:spcAft>
              <a:buClrTx/>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Right to keep and bear arms? (Luke 22:36) </a:t>
            </a:r>
          </a:p>
        </p:txBody>
      </p:sp>
    </p:spTree>
    <p:extLst>
      <p:ext uri="{BB962C8B-B14F-4D97-AF65-F5344CB8AC3E}">
        <p14:creationId xmlns:p14="http://schemas.microsoft.com/office/powerpoint/2010/main" xmlns="" val="315041792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4"/>
          <p:cNvSpPr>
            <a:spLocks noGrp="1"/>
          </p:cNvSpPr>
          <p:nvPr>
            <p:ph type="title" idx="4294967295"/>
          </p:nvPr>
        </p:nvSpPr>
        <p:spPr>
          <a:xfrm>
            <a:off x="1447800" y="228600"/>
            <a:ext cx="6248400" cy="838200"/>
          </a:xfrm>
        </p:spPr>
        <p:txBody>
          <a:bodyPr/>
          <a:lstStyle/>
          <a:p>
            <a:pPr algn="ctr"/>
            <a:r>
              <a:rPr lang="en-US" altLang="en-US" sz="4000" dirty="0">
                <a:latin typeface="Calibri" panose="020F0502020204030204" pitchFamily="34" charset="0"/>
                <a:cs typeface="Arial" pitchFamily="34" charset="0"/>
              </a:rPr>
              <a:t>The Bible and Homosexuality</a:t>
            </a:r>
          </a:p>
        </p:txBody>
      </p:sp>
      <p:sp>
        <p:nvSpPr>
          <p:cNvPr id="6" name="Content Placeholder 5"/>
          <p:cNvSpPr>
            <a:spLocks noGrp="1"/>
          </p:cNvSpPr>
          <p:nvPr>
            <p:ph idx="4294967295"/>
          </p:nvPr>
        </p:nvSpPr>
        <p:spPr>
          <a:xfrm>
            <a:off x="495300" y="1143000"/>
            <a:ext cx="8153400" cy="2895600"/>
          </a:xfrm>
        </p:spPr>
        <p:txBody>
          <a:bodyPr/>
          <a:lstStyle/>
          <a:p>
            <a:pPr marL="514350" indent="-514350">
              <a:spcBef>
                <a:spcPts val="0"/>
              </a:spcBef>
              <a:spcAft>
                <a:spcPts val="600"/>
              </a:spcAft>
              <a:buSzPct val="100000"/>
              <a:buFont typeface="Wingdings" pitchFamily="2" charset="2"/>
              <a:buAutoNum type="arabicPeriod"/>
              <a:defRPr/>
            </a:pPr>
            <a:r>
              <a:rPr lang="en-US" dirty="0">
                <a:latin typeface="Calibri" panose="020F0502020204030204" pitchFamily="34" charset="0"/>
                <a:cs typeface="Arial" panose="020B0604020202020204" pitchFamily="34" charset="0"/>
              </a:rPr>
              <a:t>Creation (Gen. 1‒2)</a:t>
            </a:r>
          </a:p>
          <a:p>
            <a:pPr marL="514350" indent="-514350">
              <a:spcBef>
                <a:spcPts val="0"/>
              </a:spcBef>
              <a:spcAft>
                <a:spcPts val="600"/>
              </a:spcAft>
              <a:buSzPct val="100000"/>
              <a:buFont typeface="Wingdings" pitchFamily="2" charset="2"/>
              <a:buAutoNum type="arabicPeriod"/>
              <a:defRPr/>
            </a:pPr>
            <a:r>
              <a:rPr lang="en-US" dirty="0">
                <a:latin typeface="Calibri" panose="020F0502020204030204" pitchFamily="34" charset="0"/>
                <a:cs typeface="Arial" panose="020B0604020202020204" pitchFamily="34" charset="0"/>
              </a:rPr>
              <a:t>Sodom and Gomorrah (Gen. 18‒19)</a:t>
            </a:r>
          </a:p>
          <a:p>
            <a:pPr marL="514350" indent="-514350">
              <a:spcBef>
                <a:spcPts val="0"/>
              </a:spcBef>
              <a:spcAft>
                <a:spcPts val="600"/>
              </a:spcAft>
              <a:buSzPct val="100000"/>
              <a:buFont typeface="Wingdings" pitchFamily="2" charset="2"/>
              <a:buAutoNum type="arabicPeriod"/>
              <a:defRPr/>
            </a:pPr>
            <a:r>
              <a:rPr lang="en-US" dirty="0">
                <a:latin typeface="Calibri" panose="020F0502020204030204" pitchFamily="34" charset="0"/>
                <a:cs typeface="Arial" panose="020B0604020202020204" pitchFamily="34" charset="0"/>
              </a:rPr>
              <a:t>The Mosaic Law (Lev. 18; 20)</a:t>
            </a:r>
          </a:p>
          <a:p>
            <a:pPr marL="514350" indent="-514350">
              <a:spcBef>
                <a:spcPts val="0"/>
              </a:spcBef>
              <a:spcAft>
                <a:spcPts val="600"/>
              </a:spcAft>
              <a:buSzPct val="100000"/>
              <a:buFont typeface="Wingdings" pitchFamily="2" charset="2"/>
              <a:buAutoNum type="arabicPeriod"/>
              <a:defRPr/>
            </a:pPr>
            <a:r>
              <a:rPr lang="en-US" dirty="0">
                <a:latin typeface="Calibri" panose="020F0502020204030204" pitchFamily="34" charset="0"/>
                <a:cs typeface="Arial" panose="020B0604020202020204" pitchFamily="34" charset="0"/>
              </a:rPr>
              <a:t>Jesus Christ (Matt. 19; John 2)</a:t>
            </a:r>
          </a:p>
          <a:p>
            <a:pPr marL="514350" indent="-514350">
              <a:spcBef>
                <a:spcPts val="0"/>
              </a:spcBef>
              <a:spcAft>
                <a:spcPts val="600"/>
              </a:spcAft>
              <a:buSzPct val="100000"/>
              <a:buFont typeface="Wingdings" pitchFamily="2" charset="2"/>
              <a:buAutoNum type="arabicPeriod"/>
              <a:defRPr/>
            </a:pPr>
            <a:r>
              <a:rPr lang="en-US" dirty="0">
                <a:latin typeface="Calibri" panose="020F0502020204030204" pitchFamily="34" charset="0"/>
                <a:cs typeface="Arial" panose="020B0604020202020204" pitchFamily="34" charset="0"/>
              </a:rPr>
              <a:t>The Apostle Paul (Rom. 1; 1 Cor. 6; 1 Tim. 1)</a:t>
            </a:r>
          </a:p>
        </p:txBody>
      </p:sp>
      <p:pic>
        <p:nvPicPr>
          <p:cNvPr id="38917" name="Picture 6" descr="http://i2.cdn.turner.com/cnn/2011/images/03/03/t1larg.bibletext.ts.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377830" y="4236720"/>
            <a:ext cx="4388341" cy="246888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600200"/>
            <a:ext cx="8686800" cy="3962400"/>
          </a:xfrm>
        </p:spPr>
        <p:txBody>
          <a:bodyPr rtlCol="0">
            <a:noAutofit/>
          </a:bodyPr>
          <a:lstStyle/>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A stewardship issue (1 Cor. 4:2)</a:t>
            </a:r>
          </a:p>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A biblical issue (2 Tim. 3:16)</a:t>
            </a:r>
          </a:p>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Biblical principles rather than partisanship</a:t>
            </a:r>
          </a:p>
        </p:txBody>
      </p:sp>
      <p:sp>
        <p:nvSpPr>
          <p:cNvPr id="2" name="Rectangle 1"/>
          <p:cNvSpPr/>
          <p:nvPr/>
        </p:nvSpPr>
        <p:spPr>
          <a:xfrm>
            <a:off x="2382145" y="440204"/>
            <a:ext cx="4378122" cy="646331"/>
          </a:xfrm>
          <a:prstGeom prst="rect">
            <a:avLst/>
          </a:prstGeom>
        </p:spPr>
        <p:txBody>
          <a:bodyPr wrap="none">
            <a:spAutoFit/>
          </a:bodyPr>
          <a:lstStyle/>
          <a:p>
            <a:pPr lvl="0" algn="ctr" fontAlgn="auto">
              <a:spcBef>
                <a:spcPts val="2400"/>
              </a:spcBef>
              <a:spcAft>
                <a:spcPts val="600"/>
              </a:spcAft>
              <a:buSzPct val="75000"/>
              <a:defRPr/>
            </a:pPr>
            <a:r>
              <a:rPr lang="en-US" sz="3600" b="1" kern="0" dirty="0">
                <a:solidFill>
                  <a:srgbClr val="000000"/>
                </a:solidFill>
                <a:latin typeface="Calibri" pitchFamily="34" charset="0"/>
                <a:cs typeface="Calibri" pitchFamily="34" charset="0"/>
              </a:rPr>
              <a:t>Introductory Remarks</a:t>
            </a:r>
          </a:p>
        </p:txBody>
      </p:sp>
    </p:spTree>
    <p:extLst>
      <p:ext uri="{BB962C8B-B14F-4D97-AF65-F5344CB8AC3E}">
        <p14:creationId xmlns:p14="http://schemas.microsoft.com/office/powerpoint/2010/main" xmlns="" val="32638630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4"/>
          <p:cNvSpPr>
            <a:spLocks noGrp="1"/>
          </p:cNvSpPr>
          <p:nvPr>
            <p:ph type="title" idx="4294967295"/>
          </p:nvPr>
        </p:nvSpPr>
        <p:spPr>
          <a:xfrm>
            <a:off x="228600" y="228600"/>
            <a:ext cx="8382000" cy="838200"/>
          </a:xfrm>
        </p:spPr>
        <p:txBody>
          <a:bodyPr/>
          <a:lstStyle/>
          <a:p>
            <a:pPr algn="ctr"/>
            <a:r>
              <a:rPr lang="en-US" sz="3200" dirty="0">
                <a:latin typeface="Calibri" panose="020F0502020204030204" pitchFamily="34" charset="0"/>
                <a:cs typeface="Arial" pitchFamily="34" charset="0"/>
              </a:rPr>
              <a:t/>
            </a:r>
            <a:br>
              <a:rPr lang="en-US" sz="3200" dirty="0">
                <a:latin typeface="Calibri" panose="020F0502020204030204" pitchFamily="34" charset="0"/>
                <a:cs typeface="Arial" pitchFamily="34" charset="0"/>
              </a:rPr>
            </a:br>
            <a:r>
              <a:rPr lang="en-US" sz="4000" dirty="0">
                <a:latin typeface="Calibri" panose="020F0502020204030204" pitchFamily="34" charset="0"/>
                <a:cs typeface="Arial" pitchFamily="34" charset="0"/>
              </a:rPr>
              <a:t>The Apostle Paul</a:t>
            </a:r>
            <a:br>
              <a:rPr lang="en-US" sz="4000" dirty="0">
                <a:latin typeface="Calibri" panose="020F0502020204030204" pitchFamily="34" charset="0"/>
                <a:cs typeface="Arial" pitchFamily="34" charset="0"/>
              </a:rPr>
            </a:br>
            <a:endParaRPr lang="en-US" altLang="en-US" sz="4000" dirty="0">
              <a:latin typeface="Calibri" panose="020F0502020204030204" pitchFamily="34" charset="0"/>
              <a:cs typeface="Arial" pitchFamily="34" charset="0"/>
            </a:endParaRPr>
          </a:p>
        </p:txBody>
      </p:sp>
      <p:sp>
        <p:nvSpPr>
          <p:cNvPr id="6" name="Content Placeholder 5"/>
          <p:cNvSpPr>
            <a:spLocks noGrp="1"/>
          </p:cNvSpPr>
          <p:nvPr>
            <p:ph idx="4294967295"/>
          </p:nvPr>
        </p:nvSpPr>
        <p:spPr>
          <a:xfrm>
            <a:off x="457200" y="1143000"/>
            <a:ext cx="4267200" cy="5037138"/>
          </a:xfrm>
        </p:spPr>
        <p:txBody>
          <a:bodyPr/>
          <a:lstStyle/>
          <a:p>
            <a:pPr marL="514350" indent="-514350">
              <a:spcBef>
                <a:spcPts val="0"/>
              </a:spcBef>
              <a:spcAft>
                <a:spcPts val="1200"/>
              </a:spcAft>
              <a:buSzPct val="100000"/>
              <a:buFont typeface="Wingdings" pitchFamily="2" charset="2"/>
              <a:buAutoNum type="arabicPeriod"/>
              <a:defRPr/>
            </a:pPr>
            <a:r>
              <a:rPr lang="en-US" dirty="0">
                <a:latin typeface="Calibri" panose="020F0502020204030204" pitchFamily="34" charset="0"/>
                <a:cs typeface="Arial" panose="020B0604020202020204" pitchFamily="34" charset="0"/>
              </a:rPr>
              <a:t>Pro-Heterosexuality </a:t>
            </a:r>
          </a:p>
          <a:p>
            <a:pPr marL="914400" lvl="1" indent="-514350">
              <a:spcBef>
                <a:spcPts val="0"/>
              </a:spcBef>
              <a:spcAft>
                <a:spcPts val="1200"/>
              </a:spcAft>
              <a:buSzPct val="100000"/>
              <a:buFont typeface="Wingdings" pitchFamily="2" charset="2"/>
              <a:buAutoNum type="arabicPeriod"/>
              <a:defRPr/>
            </a:pPr>
            <a:r>
              <a:rPr lang="en-US" dirty="0">
                <a:latin typeface="Calibri" panose="020F0502020204030204" pitchFamily="34" charset="0"/>
                <a:cs typeface="Arial" panose="020B0604020202020204" pitchFamily="34" charset="0"/>
              </a:rPr>
              <a:t>1 Cor. 7:2-5</a:t>
            </a:r>
          </a:p>
          <a:p>
            <a:pPr marL="914400" lvl="1" indent="-514350">
              <a:spcBef>
                <a:spcPts val="0"/>
              </a:spcBef>
              <a:spcAft>
                <a:spcPts val="1200"/>
              </a:spcAft>
              <a:buSzPct val="100000"/>
              <a:buFont typeface="Wingdings" pitchFamily="2" charset="2"/>
              <a:buAutoNum type="arabicPeriod"/>
              <a:defRPr/>
            </a:pPr>
            <a:r>
              <a:rPr lang="en-US" dirty="0">
                <a:latin typeface="Calibri" panose="020F0502020204030204" pitchFamily="34" charset="0"/>
                <a:cs typeface="Arial" panose="020B0604020202020204" pitchFamily="34" charset="0"/>
              </a:rPr>
              <a:t>Eph. 5:22-33</a:t>
            </a:r>
          </a:p>
          <a:p>
            <a:pPr marL="914400" lvl="1" indent="-514350">
              <a:spcBef>
                <a:spcPts val="0"/>
              </a:spcBef>
              <a:spcAft>
                <a:spcPts val="1200"/>
              </a:spcAft>
              <a:buSzPct val="100000"/>
              <a:buFont typeface="Wingdings" pitchFamily="2" charset="2"/>
              <a:buAutoNum type="arabicPeriod"/>
              <a:defRPr/>
            </a:pPr>
            <a:r>
              <a:rPr lang="en-US" dirty="0">
                <a:latin typeface="Calibri" panose="020F0502020204030204" pitchFamily="34" charset="0"/>
                <a:cs typeface="Arial" panose="020B0604020202020204" pitchFamily="34" charset="0"/>
              </a:rPr>
              <a:t>1 Tim. 3:2, 12</a:t>
            </a:r>
          </a:p>
          <a:p>
            <a:pPr marL="514350" indent="-514350">
              <a:spcBef>
                <a:spcPts val="0"/>
              </a:spcBef>
              <a:spcAft>
                <a:spcPts val="1200"/>
              </a:spcAft>
              <a:buSzPct val="100000"/>
              <a:buFont typeface="Wingdings" pitchFamily="2" charset="2"/>
              <a:buAutoNum type="arabicPeriod"/>
              <a:defRPr/>
            </a:pPr>
            <a:r>
              <a:rPr lang="en-US" dirty="0">
                <a:latin typeface="Calibri" panose="020F0502020204030204" pitchFamily="34" charset="0"/>
                <a:cs typeface="Arial" panose="020B0604020202020204" pitchFamily="34" charset="0"/>
              </a:rPr>
              <a:t>Anti-Homosexuality </a:t>
            </a:r>
          </a:p>
          <a:p>
            <a:pPr marL="914400" lvl="1" indent="-514350">
              <a:spcBef>
                <a:spcPts val="0"/>
              </a:spcBef>
              <a:spcAft>
                <a:spcPts val="1200"/>
              </a:spcAft>
              <a:buSzPct val="100000"/>
              <a:buFont typeface="Wingdings" pitchFamily="2" charset="2"/>
              <a:buAutoNum type="arabicPeriod"/>
              <a:defRPr/>
            </a:pPr>
            <a:r>
              <a:rPr lang="en-US" dirty="0">
                <a:latin typeface="Calibri" panose="020F0502020204030204" pitchFamily="34" charset="0"/>
                <a:cs typeface="Arial" panose="020B0604020202020204" pitchFamily="34" charset="0"/>
              </a:rPr>
              <a:t>1 Cor. 6:9-11</a:t>
            </a:r>
          </a:p>
          <a:p>
            <a:pPr marL="914400" lvl="1" indent="-514350">
              <a:spcBef>
                <a:spcPts val="0"/>
              </a:spcBef>
              <a:spcAft>
                <a:spcPts val="1200"/>
              </a:spcAft>
              <a:buSzPct val="100000"/>
              <a:buFont typeface="Wingdings" pitchFamily="2" charset="2"/>
              <a:buAutoNum type="arabicPeriod"/>
              <a:defRPr/>
            </a:pPr>
            <a:r>
              <a:rPr lang="en-US" dirty="0">
                <a:latin typeface="Calibri" panose="020F0502020204030204" pitchFamily="34" charset="0"/>
                <a:cs typeface="Arial" panose="020B0604020202020204" pitchFamily="34" charset="0"/>
              </a:rPr>
              <a:t>Rom. 1:26-27</a:t>
            </a:r>
          </a:p>
          <a:p>
            <a:pPr marL="914400" lvl="1" indent="-514350">
              <a:spcBef>
                <a:spcPts val="0"/>
              </a:spcBef>
              <a:spcAft>
                <a:spcPts val="1200"/>
              </a:spcAft>
              <a:buSzPct val="100000"/>
              <a:buFont typeface="Wingdings" pitchFamily="2" charset="2"/>
              <a:buAutoNum type="arabicPeriod"/>
              <a:defRPr/>
            </a:pPr>
            <a:r>
              <a:rPr lang="en-US" dirty="0">
                <a:latin typeface="Calibri" panose="020F0502020204030204" pitchFamily="34" charset="0"/>
                <a:cs typeface="Arial" panose="020B0604020202020204" pitchFamily="34" charset="0"/>
              </a:rPr>
              <a:t>1 Tim. 1:9-10</a:t>
            </a:r>
          </a:p>
          <a:p>
            <a:pPr marL="514350" indent="-514350">
              <a:spcBef>
                <a:spcPts val="0"/>
              </a:spcBef>
              <a:spcAft>
                <a:spcPts val="1200"/>
              </a:spcAft>
              <a:buSzPct val="100000"/>
              <a:buFont typeface="Wingdings" pitchFamily="2" charset="2"/>
              <a:buAutoNum type="arabicPeriod"/>
              <a:defRPr/>
            </a:pPr>
            <a:endParaRPr lang="en-US" dirty="0">
              <a:latin typeface="Calibri" panose="020F0502020204030204" pitchFamily="34" charset="0"/>
              <a:cs typeface="Arial" panose="020B0604020202020204" pitchFamily="34" charset="0"/>
            </a:endParaRPr>
          </a:p>
        </p:txBody>
      </p:sp>
      <p:pic>
        <p:nvPicPr>
          <p:cNvPr id="39941" name="Picture 6" descr="http://static.tumblr.com/707eab529be4dbfb58bd80e8dd217ade/mhasd0a/mnbn1pocx/tumblr_static_el_greco_st_paul.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953000" y="1295400"/>
            <a:ext cx="3756025" cy="488473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5" y="152400"/>
            <a:ext cx="8791575" cy="4970591"/>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1 Cor. 6:9-11</a:t>
            </a:r>
            <a:endParaRPr lang="en-US" sz="4000" b="1" dirty="0">
              <a:solidFill>
                <a:schemeClr val="tx2"/>
              </a:solidFill>
              <a:latin typeface="Calibri" panose="020F0502020204030204" pitchFamily="34" charset="0"/>
              <a:ea typeface="+mj-ea"/>
            </a:endParaRPr>
          </a:p>
          <a:p>
            <a:pPr algn="just"/>
            <a:r>
              <a:rPr lang="en-US" sz="3000" dirty="0">
                <a:latin typeface="Calibri" panose="020F0502020204030204" pitchFamily="34" charset="0"/>
              </a:rPr>
              <a:t>“Or do you not know that the unrighteous will not inherit the kingdom of God? Do not be deceived; neither fornicators, nor idolaters, nor adulterers, nor effeminate, nor homosexuals, nor thieves, nor </a:t>
            </a:r>
            <a:r>
              <a:rPr lang="en-US" sz="3000" i="1" dirty="0">
                <a:latin typeface="Calibri" panose="020F0502020204030204" pitchFamily="34" charset="0"/>
              </a:rPr>
              <a:t>the</a:t>
            </a:r>
            <a:r>
              <a:rPr lang="en-US" sz="3000" dirty="0">
                <a:latin typeface="Calibri" panose="020F0502020204030204" pitchFamily="34" charset="0"/>
              </a:rPr>
              <a:t> covetous, nor drunkards, nor revilers, nor swindlers, will inherit the kingdom of God. Such were some of you; but you were washed, but you were sanctified, but you were justified in the name of the Lord Jesus Christ and in the Spirit of our God.” (NASB)</a:t>
            </a:r>
          </a:p>
        </p:txBody>
      </p:sp>
    </p:spTree>
    <p:extLst>
      <p:ext uri="{BB962C8B-B14F-4D97-AF65-F5344CB8AC3E}">
        <p14:creationId xmlns:p14="http://schemas.microsoft.com/office/powerpoint/2010/main" xmlns="" val="268602155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5" y="152400"/>
            <a:ext cx="8791575" cy="4970591"/>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1 Cor. 6:9-11</a:t>
            </a:r>
            <a:endParaRPr lang="en-US" sz="4000" b="1" dirty="0">
              <a:solidFill>
                <a:schemeClr val="tx2"/>
              </a:solidFill>
              <a:latin typeface="Calibri" panose="020F0502020204030204" pitchFamily="34" charset="0"/>
              <a:ea typeface="+mj-ea"/>
            </a:endParaRPr>
          </a:p>
          <a:p>
            <a:pPr algn="just"/>
            <a:r>
              <a:rPr lang="en-US" sz="3000" dirty="0">
                <a:latin typeface="Calibri" panose="020F0502020204030204" pitchFamily="34" charset="0"/>
              </a:rPr>
              <a:t>“Or do you not know that the unrighteous will not inherit the kingdom of God? Do not be deceived; neither fornicators, nor idolaters, nor adulterers, nor effeminate, nor </a:t>
            </a:r>
            <a:r>
              <a:rPr lang="en-US" sz="3000" b="1" u="sng" dirty="0">
                <a:solidFill>
                  <a:srgbClr val="FFFFCC"/>
                </a:solidFill>
                <a:latin typeface="Calibri" panose="020F0502020204030204" pitchFamily="34" charset="0"/>
              </a:rPr>
              <a:t>homosexuals</a:t>
            </a:r>
            <a:r>
              <a:rPr lang="en-US" sz="3000" dirty="0">
                <a:latin typeface="Calibri" panose="020F0502020204030204" pitchFamily="34" charset="0"/>
              </a:rPr>
              <a:t>, nor thieves, nor </a:t>
            </a:r>
            <a:r>
              <a:rPr lang="en-US" sz="3000" i="1" dirty="0">
                <a:latin typeface="Calibri" panose="020F0502020204030204" pitchFamily="34" charset="0"/>
              </a:rPr>
              <a:t>the</a:t>
            </a:r>
            <a:r>
              <a:rPr lang="en-US" sz="3000" dirty="0">
                <a:latin typeface="Calibri" panose="020F0502020204030204" pitchFamily="34" charset="0"/>
              </a:rPr>
              <a:t> covetous, nor drunkards, nor revilers, nor swindlers, will inherit the kingdom of God. Such were some of you; but you were washed, but you were sanctified, but you were justified in the name of the Lord Jesus Christ and in the Spirit of our God.” (NASB)</a:t>
            </a:r>
          </a:p>
        </p:txBody>
      </p:sp>
    </p:spTree>
    <p:extLst>
      <p:ext uri="{BB962C8B-B14F-4D97-AF65-F5344CB8AC3E}">
        <p14:creationId xmlns:p14="http://schemas.microsoft.com/office/powerpoint/2010/main" xmlns="" val="3673976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5" y="152400"/>
            <a:ext cx="8791575" cy="4970591"/>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1 Cor. 6:9-11</a:t>
            </a:r>
            <a:endParaRPr lang="en-US" sz="4000" b="1" dirty="0">
              <a:solidFill>
                <a:schemeClr val="tx2"/>
              </a:solidFill>
              <a:latin typeface="Calibri" panose="020F0502020204030204" pitchFamily="34" charset="0"/>
              <a:ea typeface="+mj-ea"/>
            </a:endParaRPr>
          </a:p>
          <a:p>
            <a:pPr algn="just"/>
            <a:r>
              <a:rPr lang="en-US" sz="3000" dirty="0">
                <a:latin typeface="Calibri" panose="020F0502020204030204" pitchFamily="34" charset="0"/>
              </a:rPr>
              <a:t>“Or do you not know that the unrighteous will not inherit the kingdom of God? Do not be deceived; neither </a:t>
            </a:r>
            <a:r>
              <a:rPr lang="en-US" sz="3000" b="1" u="sng" dirty="0">
                <a:solidFill>
                  <a:srgbClr val="FFFFCC"/>
                </a:solidFill>
                <a:latin typeface="Calibri" panose="020F0502020204030204" pitchFamily="34" charset="0"/>
              </a:rPr>
              <a:t>fornicators</a:t>
            </a:r>
            <a:r>
              <a:rPr lang="en-US" sz="3000" dirty="0">
                <a:latin typeface="Calibri" panose="020F0502020204030204" pitchFamily="34" charset="0"/>
              </a:rPr>
              <a:t>, nor </a:t>
            </a:r>
            <a:r>
              <a:rPr lang="en-US" sz="3000" b="1" u="sng" dirty="0">
                <a:solidFill>
                  <a:srgbClr val="FFFFCC"/>
                </a:solidFill>
                <a:latin typeface="Calibri" panose="020F0502020204030204" pitchFamily="34" charset="0"/>
              </a:rPr>
              <a:t>idolaters</a:t>
            </a:r>
            <a:r>
              <a:rPr lang="en-US" sz="3000" dirty="0">
                <a:latin typeface="Calibri" panose="020F0502020204030204" pitchFamily="34" charset="0"/>
              </a:rPr>
              <a:t>, nor </a:t>
            </a:r>
            <a:r>
              <a:rPr lang="en-US" sz="3000" b="1" u="sng" dirty="0">
                <a:solidFill>
                  <a:srgbClr val="FFFFCC"/>
                </a:solidFill>
                <a:latin typeface="Calibri" panose="020F0502020204030204" pitchFamily="34" charset="0"/>
              </a:rPr>
              <a:t>adulterers</a:t>
            </a:r>
            <a:r>
              <a:rPr lang="en-US" sz="3000" dirty="0">
                <a:latin typeface="Calibri" panose="020F0502020204030204" pitchFamily="34" charset="0"/>
              </a:rPr>
              <a:t>, nor effeminate, nor </a:t>
            </a:r>
            <a:r>
              <a:rPr lang="en-US" sz="3000" b="1" u="sng" dirty="0">
                <a:solidFill>
                  <a:srgbClr val="FFFFCC"/>
                </a:solidFill>
                <a:latin typeface="Calibri" panose="020F0502020204030204" pitchFamily="34" charset="0"/>
              </a:rPr>
              <a:t>homosexuals</a:t>
            </a:r>
            <a:r>
              <a:rPr lang="en-US" sz="3000" dirty="0">
                <a:latin typeface="Calibri" panose="020F0502020204030204" pitchFamily="34" charset="0"/>
              </a:rPr>
              <a:t>, nor </a:t>
            </a:r>
            <a:r>
              <a:rPr lang="en-US" sz="3000" b="1" u="sng" dirty="0">
                <a:solidFill>
                  <a:srgbClr val="FFFFCC"/>
                </a:solidFill>
                <a:latin typeface="Calibri" panose="020F0502020204030204" pitchFamily="34" charset="0"/>
              </a:rPr>
              <a:t>thieves</a:t>
            </a:r>
            <a:r>
              <a:rPr lang="en-US" sz="3000" dirty="0">
                <a:latin typeface="Calibri" panose="020F0502020204030204" pitchFamily="34" charset="0"/>
              </a:rPr>
              <a:t>, nor </a:t>
            </a:r>
            <a:r>
              <a:rPr lang="en-US" sz="3000" i="1" dirty="0">
                <a:latin typeface="Calibri" panose="020F0502020204030204" pitchFamily="34" charset="0"/>
              </a:rPr>
              <a:t>the</a:t>
            </a:r>
            <a:r>
              <a:rPr lang="en-US" sz="3000" dirty="0">
                <a:latin typeface="Calibri" panose="020F0502020204030204" pitchFamily="34" charset="0"/>
              </a:rPr>
              <a:t> </a:t>
            </a:r>
            <a:r>
              <a:rPr lang="en-US" sz="3000" b="1" u="sng" dirty="0">
                <a:solidFill>
                  <a:srgbClr val="FFFFCC"/>
                </a:solidFill>
                <a:latin typeface="Calibri" panose="020F0502020204030204" pitchFamily="34" charset="0"/>
              </a:rPr>
              <a:t>covetous</a:t>
            </a:r>
            <a:r>
              <a:rPr lang="en-US" sz="3000" dirty="0">
                <a:latin typeface="Calibri" panose="020F0502020204030204" pitchFamily="34" charset="0"/>
              </a:rPr>
              <a:t>, nor </a:t>
            </a:r>
            <a:r>
              <a:rPr lang="en-US" sz="3000" b="1" u="sng" dirty="0">
                <a:solidFill>
                  <a:srgbClr val="FFFFCC"/>
                </a:solidFill>
                <a:latin typeface="Calibri" panose="020F0502020204030204" pitchFamily="34" charset="0"/>
              </a:rPr>
              <a:t>drunkards</a:t>
            </a:r>
            <a:r>
              <a:rPr lang="en-US" sz="3000" dirty="0">
                <a:latin typeface="Calibri" panose="020F0502020204030204" pitchFamily="34" charset="0"/>
              </a:rPr>
              <a:t>, nor </a:t>
            </a:r>
            <a:r>
              <a:rPr lang="en-US" sz="3000" b="1" u="sng" dirty="0">
                <a:solidFill>
                  <a:srgbClr val="FFFFCC"/>
                </a:solidFill>
                <a:latin typeface="Calibri" panose="020F0502020204030204" pitchFamily="34" charset="0"/>
              </a:rPr>
              <a:t>revilers</a:t>
            </a:r>
            <a:r>
              <a:rPr lang="en-US" sz="3000" dirty="0">
                <a:latin typeface="Calibri" panose="020F0502020204030204" pitchFamily="34" charset="0"/>
              </a:rPr>
              <a:t>, nor </a:t>
            </a:r>
            <a:r>
              <a:rPr lang="en-US" sz="3000" b="1" u="sng" dirty="0">
                <a:solidFill>
                  <a:srgbClr val="FFFFCC"/>
                </a:solidFill>
                <a:latin typeface="Calibri" panose="020F0502020204030204" pitchFamily="34" charset="0"/>
              </a:rPr>
              <a:t>swindlers</a:t>
            </a:r>
            <a:r>
              <a:rPr lang="en-US" sz="3000" dirty="0">
                <a:latin typeface="Calibri" panose="020F0502020204030204" pitchFamily="34" charset="0"/>
              </a:rPr>
              <a:t>, will inherit the kingdom of God. Such were some of you; but you were washed, but you were sanctified, but you were justified in the name of the Lord Jesus Christ and in the Spirit of our God.” (NASB)</a:t>
            </a:r>
          </a:p>
        </p:txBody>
      </p:sp>
    </p:spTree>
    <p:extLst>
      <p:ext uri="{BB962C8B-B14F-4D97-AF65-F5344CB8AC3E}">
        <p14:creationId xmlns:p14="http://schemas.microsoft.com/office/powerpoint/2010/main" xmlns="" val="103507127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5" y="152400"/>
            <a:ext cx="8791575" cy="4970591"/>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1 Cor. 6:9-11</a:t>
            </a:r>
            <a:endParaRPr lang="en-US" sz="4000" b="1" dirty="0">
              <a:solidFill>
                <a:schemeClr val="tx2"/>
              </a:solidFill>
              <a:latin typeface="Calibri" panose="020F0502020204030204" pitchFamily="34" charset="0"/>
              <a:ea typeface="+mj-ea"/>
            </a:endParaRPr>
          </a:p>
          <a:p>
            <a:pPr algn="just"/>
            <a:r>
              <a:rPr lang="en-US" sz="3000" dirty="0">
                <a:latin typeface="Calibri" panose="020F0502020204030204" pitchFamily="34" charset="0"/>
              </a:rPr>
              <a:t>“Or do you not know that the unrighteous will not inherit the kingdom of God? Do not be deceived; neither fornicators, nor idolaters, nor adulterers, nor effeminate, nor </a:t>
            </a:r>
            <a:r>
              <a:rPr lang="en-US" sz="3000" b="1" u="sng" dirty="0">
                <a:solidFill>
                  <a:srgbClr val="FFFFCC"/>
                </a:solidFill>
                <a:latin typeface="Calibri" panose="020F0502020204030204" pitchFamily="34" charset="0"/>
              </a:rPr>
              <a:t>homosexuals</a:t>
            </a:r>
            <a:r>
              <a:rPr lang="en-US" sz="3000" dirty="0">
                <a:latin typeface="Calibri" panose="020F0502020204030204" pitchFamily="34" charset="0"/>
              </a:rPr>
              <a:t>, nor thieves, nor </a:t>
            </a:r>
            <a:r>
              <a:rPr lang="en-US" sz="3000" i="1" dirty="0">
                <a:latin typeface="Calibri" panose="020F0502020204030204" pitchFamily="34" charset="0"/>
              </a:rPr>
              <a:t>the</a:t>
            </a:r>
            <a:r>
              <a:rPr lang="en-US" sz="3000" dirty="0">
                <a:latin typeface="Calibri" panose="020F0502020204030204" pitchFamily="34" charset="0"/>
              </a:rPr>
              <a:t> covetous, nor drunkards, nor revilers, nor swindlers, will inherit the kingdom of God. Such </a:t>
            </a:r>
            <a:r>
              <a:rPr lang="en-US" sz="3000" b="1" u="sng" dirty="0">
                <a:solidFill>
                  <a:srgbClr val="FFFFCC"/>
                </a:solidFill>
                <a:latin typeface="Calibri" panose="020F0502020204030204" pitchFamily="34" charset="0"/>
              </a:rPr>
              <a:t>were</a:t>
            </a:r>
            <a:r>
              <a:rPr lang="en-US" sz="3000" dirty="0">
                <a:latin typeface="Calibri" panose="020F0502020204030204" pitchFamily="34" charset="0"/>
              </a:rPr>
              <a:t> some of you; but you were washed, but you were sanctified, but you were justified in the name of the Lord Jesus Christ and in the </a:t>
            </a:r>
            <a:r>
              <a:rPr lang="en-US" sz="3000" b="1" u="sng" dirty="0">
                <a:solidFill>
                  <a:srgbClr val="FFFFCC"/>
                </a:solidFill>
                <a:latin typeface="Calibri" panose="020F0502020204030204" pitchFamily="34" charset="0"/>
              </a:rPr>
              <a:t>Spirit</a:t>
            </a:r>
            <a:r>
              <a:rPr lang="en-US" sz="3000" dirty="0">
                <a:latin typeface="Calibri" panose="020F0502020204030204" pitchFamily="34" charset="0"/>
              </a:rPr>
              <a:t> of our God.” (NASB)</a:t>
            </a:r>
          </a:p>
        </p:txBody>
      </p:sp>
    </p:spTree>
    <p:extLst>
      <p:ext uri="{BB962C8B-B14F-4D97-AF65-F5344CB8AC3E}">
        <p14:creationId xmlns:p14="http://schemas.microsoft.com/office/powerpoint/2010/main" xmlns="" val="92540866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1600200"/>
            <a:ext cx="8534400" cy="3657600"/>
          </a:xfrm>
        </p:spPr>
        <p:txBody>
          <a:bodyPr/>
          <a:lstStyle/>
          <a:p>
            <a:pPr marL="0" indent="0" algn="just">
              <a:buNone/>
              <a:defRPr/>
            </a:pPr>
            <a:r>
              <a:rPr lang="en-US" dirty="0">
                <a:latin typeface="Calibri" panose="020F0502020204030204" pitchFamily="34" charset="0"/>
              </a:rPr>
              <a:t>“Jack Phillips is a baker who declined to bake a wedding cake for a same-sex couple because his Christian belief is that marriage exists only between a man and woman. Now a Colorado judge has ordered him to bake cakes for same-sex marriages, and if Phillips refuses, he could go to jail.”</a:t>
            </a:r>
          </a:p>
        </p:txBody>
      </p:sp>
      <p:sp>
        <p:nvSpPr>
          <p:cNvPr id="36867" name="TextBox 3"/>
          <p:cNvSpPr txBox="1">
            <a:spLocks noChangeArrowheads="1"/>
          </p:cNvSpPr>
          <p:nvPr/>
        </p:nvSpPr>
        <p:spPr bwMode="auto">
          <a:xfrm>
            <a:off x="228600" y="5858470"/>
            <a:ext cx="8763000" cy="830997"/>
          </a:xfrm>
          <a:prstGeom prst="rect">
            <a:avLst/>
          </a:prstGeom>
          <a:noFill/>
          <a:ln w="9525">
            <a:noFill/>
            <a:miter lim="800000"/>
            <a:headEnd/>
            <a:tailEnd/>
          </a:ln>
        </p:spPr>
        <p:txBody>
          <a:bodyPr wrap="square">
            <a:spAutoFit/>
          </a:bodyPr>
          <a:lstStyle/>
          <a:p>
            <a:pPr algn="ctr"/>
            <a:r>
              <a:rPr lang="en-US" sz="1600" dirty="0">
                <a:latin typeface="Calibri" panose="020F0502020204030204" pitchFamily="34" charset="0"/>
              </a:rPr>
              <a:t>Ken </a:t>
            </a:r>
            <a:r>
              <a:rPr lang="en-US" sz="1600" dirty="0" err="1">
                <a:latin typeface="Calibri" panose="020F0502020204030204" pitchFamily="34" charset="0"/>
              </a:rPr>
              <a:t>Klukowski</a:t>
            </a:r>
            <a:r>
              <a:rPr lang="en-US" sz="1600" dirty="0">
                <a:latin typeface="Calibri" panose="020F0502020204030204" pitchFamily="34" charset="0"/>
              </a:rPr>
              <a:t>, “Baker Faces Prison for Refusing to Bake Same-Sex Wedding Cake,” online: http://www.breitbart.com/Big-Government/2013/12/12/Christian-Baker-Willing-to-Go-to-Jail-for-Declining-Gay-Wedding-Cake, 12 December 2013, accessed 16 May 2014.</a:t>
            </a:r>
          </a:p>
        </p:txBody>
      </p:sp>
      <p:sp>
        <p:nvSpPr>
          <p:cNvPr id="2" name="Rectangle 1"/>
          <p:cNvSpPr/>
          <p:nvPr/>
        </p:nvSpPr>
        <p:spPr>
          <a:xfrm>
            <a:off x="1257300" y="247471"/>
            <a:ext cx="6629400" cy="1200329"/>
          </a:xfrm>
          <a:prstGeom prst="rect">
            <a:avLst/>
          </a:prstGeom>
        </p:spPr>
        <p:txBody>
          <a:bodyPr wrap="square">
            <a:spAutoFit/>
          </a:bodyPr>
          <a:lstStyle/>
          <a:p>
            <a:pPr algn="ctr"/>
            <a:r>
              <a:rPr lang="en-US" sz="3600" dirty="0">
                <a:solidFill>
                  <a:schemeClr val="tx2"/>
                </a:solidFill>
                <a:latin typeface="Calibri" panose="020F0502020204030204" pitchFamily="34" charset="0"/>
                <a:ea typeface="+mj-ea"/>
              </a:rPr>
              <a:t>Baker Faces Prison for Refusing to Bake Same-Sex Wedding Cake</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itle 1"/>
          <p:cNvSpPr>
            <a:spLocks noGrp="1"/>
          </p:cNvSpPr>
          <p:nvPr>
            <p:ph type="title"/>
          </p:nvPr>
        </p:nvSpPr>
        <p:spPr>
          <a:xfrm>
            <a:off x="114300" y="228600"/>
            <a:ext cx="8915400" cy="762000"/>
          </a:xfrm>
        </p:spPr>
        <p:txBody>
          <a:bodyPr/>
          <a:lstStyle/>
          <a:p>
            <a:pPr algn="ctr"/>
            <a:r>
              <a:rPr lang="en-US" sz="3600" dirty="0">
                <a:latin typeface="Calibri" panose="020F0502020204030204" pitchFamily="34" charset="0"/>
                <a:cs typeface="Arial" pitchFamily="34" charset="0"/>
              </a:rPr>
              <a:t>Oregon Declares War on Aaron &amp; Melissa Klein </a:t>
            </a:r>
          </a:p>
        </p:txBody>
      </p:sp>
      <p:sp>
        <p:nvSpPr>
          <p:cNvPr id="17411" name="Content Placeholder 2"/>
          <p:cNvSpPr>
            <a:spLocks noGrp="1"/>
          </p:cNvSpPr>
          <p:nvPr>
            <p:ph idx="1"/>
          </p:nvPr>
        </p:nvSpPr>
        <p:spPr>
          <a:xfrm>
            <a:off x="152400" y="974725"/>
            <a:ext cx="8839200" cy="5121275"/>
          </a:xfrm>
        </p:spPr>
        <p:txBody>
          <a:bodyPr/>
          <a:lstStyle/>
          <a:p>
            <a:pPr marL="0" indent="0" algn="just">
              <a:buNone/>
              <a:defRPr/>
            </a:pPr>
            <a:r>
              <a:rPr lang="en-US" sz="3000" dirty="0">
                <a:latin typeface="Calibri" panose="020F0502020204030204" pitchFamily="34" charset="0"/>
              </a:rPr>
              <a:t>“In yet another example of gay activist overreach, an Oregon official has not only burdened a Christian couple with a ridiculous fine, he has imposed a gag order on them…In one of the most egregious anti-Christian acts committed by a state official in recent memory, Oregon Labor Commissioner Brad </a:t>
            </a:r>
            <a:r>
              <a:rPr lang="en-US" sz="3000" dirty="0" err="1">
                <a:latin typeface="Calibri" panose="020F0502020204030204" pitchFamily="34" charset="0"/>
              </a:rPr>
              <a:t>Avakian</a:t>
            </a:r>
            <a:r>
              <a:rPr lang="en-US" sz="3000" dirty="0">
                <a:latin typeface="Calibri" panose="020F0502020204030204" pitchFamily="34" charset="0"/>
              </a:rPr>
              <a:t> not only upheld the ridiculous $135,000 fine levied against </a:t>
            </a:r>
            <a:r>
              <a:rPr lang="en-US" sz="3000" b="1" dirty="0">
                <a:solidFill>
                  <a:srgbClr val="FFFFCC"/>
                </a:solidFill>
                <a:latin typeface="Calibri" panose="020F0502020204030204" pitchFamily="34" charset="0"/>
              </a:rPr>
              <a:t>Aaron and Melissa Klein </a:t>
            </a:r>
            <a:r>
              <a:rPr lang="en-US" sz="3000" dirty="0">
                <a:latin typeface="Calibri" panose="020F0502020204030204" pitchFamily="34" charset="0"/>
              </a:rPr>
              <a:t>for declining to bake a cake for a lesbian commitment ceremony, but he ordered the </a:t>
            </a:r>
            <a:r>
              <a:rPr lang="en-US" sz="3000" dirty="0" err="1">
                <a:latin typeface="Calibri" panose="020F0502020204030204" pitchFamily="34" charset="0"/>
              </a:rPr>
              <a:t>Kleins</a:t>
            </a:r>
            <a:r>
              <a:rPr lang="en-US" sz="3000" dirty="0">
                <a:latin typeface="Calibri" panose="020F0502020204030204" pitchFamily="34" charset="0"/>
              </a:rPr>
              <a:t> to ‘cease and desist’ from making any public comments about their religious convictions relative to this case.”</a:t>
            </a:r>
          </a:p>
        </p:txBody>
      </p:sp>
      <p:sp>
        <p:nvSpPr>
          <p:cNvPr id="40964" name="TextBox 3"/>
          <p:cNvSpPr txBox="1">
            <a:spLocks noChangeArrowheads="1"/>
          </p:cNvSpPr>
          <p:nvPr/>
        </p:nvSpPr>
        <p:spPr bwMode="auto">
          <a:xfrm>
            <a:off x="2057400" y="6273800"/>
            <a:ext cx="5905500" cy="584200"/>
          </a:xfrm>
          <a:prstGeom prst="rect">
            <a:avLst/>
          </a:prstGeom>
          <a:noFill/>
          <a:ln w="9525">
            <a:noFill/>
            <a:miter lim="800000"/>
            <a:headEnd/>
            <a:tailEnd/>
          </a:ln>
        </p:spPr>
        <p:txBody>
          <a:bodyPr>
            <a:spAutoFit/>
          </a:bodyPr>
          <a:lstStyle/>
          <a:p>
            <a:pPr algn="ctr"/>
            <a:r>
              <a:rPr lang="en-US" sz="1600" dirty="0">
                <a:latin typeface="Calibri" panose="020F0502020204030204" pitchFamily="34" charset="0"/>
              </a:rPr>
              <a:t>http://www.onenewsnow.com/perspectives/michael-brown/2015/07/06/oregon-declares-war-on-christian-faith</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399"/>
            <a:ext cx="8686800" cy="6551613"/>
          </a:xfrm>
        </p:spPr>
        <p:txBody>
          <a:bodyPr rtlCol="0">
            <a:noAutofit/>
          </a:bodyPr>
          <a:lstStyle/>
          <a:p>
            <a:pPr marL="0" indent="0" algn="ctr" eaLnBrk="1" fontAlgn="auto" hangingPunct="1">
              <a:spcBef>
                <a:spcPts val="0"/>
              </a:spcBef>
              <a:spcAft>
                <a:spcPts val="600"/>
              </a:spcAft>
              <a:buClrTx/>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Right to keep and bear arms? (Luke 22:36) </a:t>
            </a:r>
          </a:p>
        </p:txBody>
      </p:sp>
    </p:spTree>
    <p:extLst>
      <p:ext uri="{BB962C8B-B14F-4D97-AF65-F5344CB8AC3E}">
        <p14:creationId xmlns:p14="http://schemas.microsoft.com/office/powerpoint/2010/main" xmlns="" val="405697914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7" y="152400"/>
            <a:ext cx="6439381" cy="4970591"/>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4000" b="1" dirty="0">
                <a:solidFill>
                  <a:schemeClr val="tx2"/>
                </a:solidFill>
                <a:latin typeface="Calibri" panose="020F0502020204030204" pitchFamily="34" charset="0"/>
                <a:ea typeface="+mj-ea"/>
                <a:cs typeface="+mj-cs"/>
              </a:rPr>
              <a:t>Genesis 8:21</a:t>
            </a:r>
            <a:endParaRPr lang="en-US" sz="3200" b="1" dirty="0">
              <a:solidFill>
                <a:schemeClr val="tx2"/>
              </a:solidFill>
              <a:latin typeface="Calibri" panose="020F0502020204030204" pitchFamily="34" charset="0"/>
              <a:ea typeface="+mj-ea"/>
              <a:cs typeface="+mj-cs"/>
            </a:endParaRPr>
          </a:p>
          <a:p>
            <a:pPr marL="0" indent="0" algn="just" eaLnBrk="1" hangingPunct="1">
              <a:buFont typeface="Wingdings" pitchFamily="2" charset="2"/>
              <a:buNone/>
              <a:defRPr/>
            </a:pPr>
            <a:r>
              <a:rPr lang="en-US" altLang="en-US" sz="3400" i="1" dirty="0">
                <a:effectLst>
                  <a:outerShdw blurRad="38100" dist="38100" dir="2700000" algn="tl">
                    <a:srgbClr val="000000">
                      <a:alpha val="43137"/>
                    </a:srgbClr>
                  </a:outerShdw>
                </a:effectLst>
                <a:latin typeface="Calibri" panose="020F0502020204030204" pitchFamily="34" charset="0"/>
              </a:rPr>
              <a:t>“The Lord smelled the soothing aroma; and the Lord said to Himself, “I will never again curse the ground on account of man, for </a:t>
            </a:r>
            <a:r>
              <a:rPr lang="en-US" altLang="en-US" sz="3400" b="1" i="1" u="sng" dirty="0">
                <a:solidFill>
                  <a:srgbClr val="FFFFCC"/>
                </a:solidFill>
                <a:effectLst>
                  <a:outerShdw blurRad="38100" dist="38100" dir="2700000" algn="tl">
                    <a:srgbClr val="000000">
                      <a:alpha val="43137"/>
                    </a:srgbClr>
                  </a:outerShdw>
                </a:effectLst>
                <a:latin typeface="Calibri" panose="020F0502020204030204" pitchFamily="34" charset="0"/>
              </a:rPr>
              <a:t>the intent of man’s heart is evil from his youth</a:t>
            </a:r>
            <a:r>
              <a:rPr lang="en-US" altLang="en-US" sz="3400" i="1" dirty="0">
                <a:effectLst>
                  <a:outerShdw blurRad="38100" dist="38100" dir="2700000" algn="tl">
                    <a:srgbClr val="000000">
                      <a:alpha val="43137"/>
                    </a:srgbClr>
                  </a:outerShdw>
                </a:effectLst>
                <a:latin typeface="Calibri" panose="020F0502020204030204" pitchFamily="34" charset="0"/>
              </a:rPr>
              <a:t>; and I will never again destroy every living thing, as I have done.” </a:t>
            </a:r>
            <a:r>
              <a:rPr lang="en-US" altLang="en-US" sz="3400" dirty="0">
                <a:effectLst>
                  <a:outerShdw blurRad="38100" dist="38100" dir="2700000" algn="tl">
                    <a:srgbClr val="000000">
                      <a:alpha val="43137"/>
                    </a:srgbClr>
                  </a:outerShdw>
                </a:effectLst>
                <a:latin typeface="Calibri" panose="020F0502020204030204" pitchFamily="34" charset="0"/>
              </a:rPr>
              <a:t>[emphasis mine]</a:t>
            </a:r>
            <a:r>
              <a:rPr lang="en-US" altLang="en-US" sz="3400" i="1" dirty="0">
                <a:effectLst>
                  <a:outerShdw blurRad="38100" dist="38100" dir="2700000" algn="tl">
                    <a:srgbClr val="000000">
                      <a:alpha val="43137"/>
                    </a:srgbClr>
                  </a:outerShdw>
                </a:effectLst>
                <a:latin typeface="Calibri" panose="020F0502020204030204" pitchFamily="34" charset="0"/>
              </a:rPr>
              <a:t>.</a:t>
            </a:r>
          </a:p>
        </p:txBody>
      </p:sp>
      <p:pic>
        <p:nvPicPr>
          <p:cNvPr id="2" name="Picture 1"/>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rot="407457">
            <a:off x="6544900" y="973437"/>
            <a:ext cx="2405361" cy="1988718"/>
          </a:xfrm>
          <a:prstGeom prst="rect">
            <a:avLst/>
          </a:prstGeom>
        </p:spPr>
      </p:pic>
    </p:spTree>
    <p:extLst>
      <p:ext uri="{BB962C8B-B14F-4D97-AF65-F5344CB8AC3E}">
        <p14:creationId xmlns:p14="http://schemas.microsoft.com/office/powerpoint/2010/main" xmlns="" val="75217147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392467976"/>
              </p:ext>
            </p:extLst>
          </p:nvPr>
        </p:nvGraphicFramePr>
        <p:xfrm>
          <a:off x="152400" y="685800"/>
          <a:ext cx="8839200" cy="448056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2514600">
                  <a:extLst>
                    <a:ext uri="{9D8B030D-6E8A-4147-A177-3AD203B41FA5}">
                      <a16:colId xmlns:a16="http://schemas.microsoft.com/office/drawing/2014/main" xmlns="" val="20002"/>
                    </a:ext>
                  </a:extLst>
                </a:gridCol>
                <a:gridCol w="2133600">
                  <a:extLst>
                    <a:ext uri="{9D8B030D-6E8A-4147-A177-3AD203B41FA5}">
                      <a16:colId xmlns:a16="http://schemas.microsoft.com/office/drawing/2014/main" xmlns="" val="20003"/>
                    </a:ext>
                  </a:extLst>
                </a:gridCol>
              </a:tblGrid>
              <a:tr h="640080">
                <a:tc gridSpan="4">
                  <a:txBody>
                    <a:bodyPr/>
                    <a:lstStyle/>
                    <a:p>
                      <a:pPr algn="ctr"/>
                      <a:r>
                        <a:rPr lang="en-US" sz="3600" b="1" kern="1200" dirty="0" err="1">
                          <a:solidFill>
                            <a:schemeClr val="bg2"/>
                          </a:solidFill>
                          <a:latin typeface="Calibri" panose="020F0502020204030204" pitchFamily="34" charset="0"/>
                          <a:ea typeface="+mj-ea"/>
                          <a:cs typeface="+mj-cs"/>
                        </a:rPr>
                        <a:t>Noahic</a:t>
                      </a:r>
                      <a:r>
                        <a:rPr lang="en-US" sz="3600" b="1" kern="1200" dirty="0">
                          <a:solidFill>
                            <a:schemeClr val="bg2"/>
                          </a:solidFill>
                          <a:latin typeface="Calibri" panose="020F0502020204030204" pitchFamily="34" charset="0"/>
                          <a:ea typeface="+mj-ea"/>
                          <a:cs typeface="+mj-cs"/>
                        </a:rPr>
                        <a:t> vs. Abrahamic &amp; Mosaic Covenants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extLst>
                  <a:ext uri="{0D108BD9-81ED-4DB2-BD59-A6C34878D82A}">
                    <a16:rowId xmlns:a16="http://schemas.microsoft.com/office/drawing/2014/main" xmlns="" val="1791230926"/>
                  </a:ext>
                </a:extLst>
              </a:tr>
              <a:tr h="640080">
                <a:tc>
                  <a:txBody>
                    <a:bodyPr/>
                    <a:lstStyle/>
                    <a:p>
                      <a:r>
                        <a:rPr lang="en-US" sz="2000" b="1" u="sng" kern="1200" dirty="0">
                          <a:solidFill>
                            <a:srgbClr val="0000FF"/>
                          </a:solidFill>
                          <a:latin typeface="Calibri" panose="020F0502020204030204" pitchFamily="34" charset="0"/>
                          <a:ea typeface="+mn-ea"/>
                          <a:cs typeface="+mn-cs"/>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b="1" u="sng" kern="1200" dirty="0">
                          <a:solidFill>
                            <a:srgbClr val="C00000"/>
                          </a:solidFill>
                          <a:latin typeface="Calibri" panose="020F0502020204030204" pitchFamily="34" charset="0"/>
                          <a:ea typeface="+mn-ea"/>
                          <a:cs typeface="+mn-cs"/>
                        </a:rPr>
                        <a:t>Noahic Covenant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b="1" u="sng" kern="1200" dirty="0">
                          <a:solidFill>
                            <a:srgbClr val="C00000"/>
                          </a:solidFill>
                          <a:latin typeface="Calibri" panose="020F0502020204030204" pitchFamily="34" charset="0"/>
                          <a:ea typeface="+mn-ea"/>
                          <a:cs typeface="+mn-cs"/>
                        </a:rPr>
                        <a:t>Abrahamic Covenant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b="1" u="sng" kern="1200" dirty="0">
                          <a:solidFill>
                            <a:srgbClr val="C00000"/>
                          </a:solidFill>
                          <a:latin typeface="Calibri" panose="020F0502020204030204" pitchFamily="34" charset="0"/>
                          <a:ea typeface="+mn-ea"/>
                          <a:cs typeface="+mn-cs"/>
                        </a:rPr>
                        <a:t>Mosaic Covenant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xmlns="" val="10000"/>
                  </a:ext>
                </a:extLst>
              </a:tr>
              <a:tr h="640080">
                <a:tc>
                  <a:txBody>
                    <a:bodyPr/>
                    <a:lstStyle/>
                    <a:p>
                      <a:r>
                        <a:rPr lang="en-US" sz="2000" b="1" u="sng" kern="1200" dirty="0">
                          <a:solidFill>
                            <a:srgbClr val="0000FF"/>
                          </a:solidFill>
                          <a:latin typeface="Calibri" panose="020F0502020204030204" pitchFamily="34" charset="0"/>
                          <a:ea typeface="+mn-ea"/>
                          <a:cs typeface="+mn-cs"/>
                        </a:rPr>
                        <a:t>Human agent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Noah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Abraham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Moses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xmlns="" val="10001"/>
                  </a:ext>
                </a:extLst>
              </a:tr>
              <a:tr h="640080">
                <a:tc>
                  <a:txBody>
                    <a:bodyPr/>
                    <a:lstStyle/>
                    <a:p>
                      <a:r>
                        <a:rPr lang="en-US" sz="2000" b="1" u="sng" kern="1200" dirty="0">
                          <a:solidFill>
                            <a:srgbClr val="0000FF"/>
                          </a:solidFill>
                          <a:latin typeface="Calibri" panose="020F0502020204030204" pitchFamily="34" charset="0"/>
                          <a:ea typeface="+mn-ea"/>
                          <a:cs typeface="+mn-cs"/>
                        </a:rPr>
                        <a:t>Scripture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Gen. 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Gen. 12‒17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Exod. 19‒40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xmlns="" val="10002"/>
                  </a:ext>
                </a:extLst>
              </a:tr>
              <a:tr h="640080">
                <a:tc>
                  <a:txBody>
                    <a:bodyPr/>
                    <a:lstStyle/>
                    <a:p>
                      <a:r>
                        <a:rPr lang="en-US" sz="2000" b="1" u="sng" kern="1200" dirty="0">
                          <a:solidFill>
                            <a:srgbClr val="0000FF"/>
                          </a:solidFill>
                          <a:latin typeface="Calibri" panose="020F0502020204030204" pitchFamily="34" charset="0"/>
                          <a:ea typeface="+mn-ea"/>
                          <a:cs typeface="+mn-cs"/>
                        </a:rPr>
                        <a:t>Covenant (</a:t>
                      </a:r>
                      <a:r>
                        <a:rPr lang="en-US" sz="2000" b="1" i="1" u="sng" kern="1200" dirty="0" err="1">
                          <a:solidFill>
                            <a:srgbClr val="0000FF"/>
                          </a:solidFill>
                          <a:latin typeface="Calibri" panose="020F0502020204030204" pitchFamily="34" charset="0"/>
                          <a:ea typeface="+mn-ea"/>
                          <a:cs typeface="+mn-cs"/>
                        </a:rPr>
                        <a:t>Berith</a:t>
                      </a:r>
                      <a:r>
                        <a:rPr lang="en-US" sz="2000" b="1" u="sng" kern="1200" dirty="0">
                          <a:solidFill>
                            <a:srgbClr val="0000FF"/>
                          </a:solidFill>
                          <a:latin typeface="Calibri" panose="020F0502020204030204" pitchFamily="34" charset="0"/>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Gen. 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Gen. 15:18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Exod. 19:5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xmlns="" val="10005"/>
                  </a:ext>
                </a:extLst>
              </a:tr>
              <a:tr h="640080">
                <a:tc>
                  <a:txBody>
                    <a:bodyPr/>
                    <a:lstStyle/>
                    <a:p>
                      <a:r>
                        <a:rPr lang="en-US" sz="2000" b="1" u="sng" kern="1200" dirty="0">
                          <a:solidFill>
                            <a:srgbClr val="0000FF"/>
                          </a:solidFill>
                          <a:latin typeface="Calibri" panose="020F0502020204030204" pitchFamily="34" charset="0"/>
                          <a:ea typeface="+mn-ea"/>
                          <a:cs typeface="+mn-cs"/>
                        </a:rPr>
                        <a:t>Party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World, humanity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Israel, Hebrews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Israel, Hebrews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xmlns="" val="10003"/>
                  </a:ext>
                </a:extLst>
              </a:tr>
              <a:tr h="640080">
                <a:tc>
                  <a:txBody>
                    <a:bodyPr/>
                    <a:lstStyle/>
                    <a:p>
                      <a:r>
                        <a:rPr lang="en-US" sz="2000" b="1" u="sng" kern="1200" dirty="0">
                          <a:solidFill>
                            <a:srgbClr val="0000FF"/>
                          </a:solidFill>
                          <a:latin typeface="Calibri" panose="020F0502020204030204" pitchFamily="34" charset="0"/>
                          <a:ea typeface="+mn-ea"/>
                          <a:cs typeface="+mn-cs"/>
                        </a:rPr>
                        <a:t>Israel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Pre-Israel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Post-Israel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Calibri" panose="020F0502020204030204" pitchFamily="34" charset="0"/>
                          <a:ea typeface="+mn-ea"/>
                          <a:cs typeface="+mn-cs"/>
                        </a:rPr>
                        <a:t>Post-Israel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06109943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600200"/>
            <a:ext cx="8686800" cy="3962400"/>
          </a:xfrm>
        </p:spPr>
        <p:txBody>
          <a:bodyPr rtlCol="0">
            <a:noAutofit/>
          </a:bodyPr>
          <a:lstStyle/>
          <a:p>
            <a:pPr marL="338138" indent="-338138" eaLnBrk="1" fontAlgn="auto" hangingPunct="1">
              <a:spcBef>
                <a:spcPts val="0"/>
              </a:spcBef>
              <a:spcAft>
                <a:spcPts val="3600"/>
              </a:spcAft>
              <a:buClrTx/>
              <a:buFont typeface="Arial" pitchFamily="34" charset="0"/>
              <a:buChar char="•"/>
              <a:defRPr/>
            </a:pPr>
            <a:r>
              <a:rPr lang="en-US" sz="3600" b="1" u="sng" dirty="0">
                <a:solidFill>
                  <a:schemeClr val="bg2"/>
                </a:solidFill>
                <a:effectLst/>
                <a:latin typeface="Calibri" pitchFamily="34" charset="0"/>
                <a:cs typeface="Calibri" pitchFamily="34" charset="0"/>
              </a:rPr>
              <a:t>A stewardship issue (1 Cor. 4:2)</a:t>
            </a:r>
          </a:p>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A biblical issue (2 Tim. 3:16)</a:t>
            </a:r>
          </a:p>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Biblical principles rather than partisanship</a:t>
            </a:r>
          </a:p>
        </p:txBody>
      </p:sp>
      <p:sp>
        <p:nvSpPr>
          <p:cNvPr id="2" name="Rectangle 1"/>
          <p:cNvSpPr/>
          <p:nvPr/>
        </p:nvSpPr>
        <p:spPr>
          <a:xfrm>
            <a:off x="2382145" y="440204"/>
            <a:ext cx="4378122" cy="646331"/>
          </a:xfrm>
          <a:prstGeom prst="rect">
            <a:avLst/>
          </a:prstGeom>
        </p:spPr>
        <p:txBody>
          <a:bodyPr wrap="none">
            <a:spAutoFit/>
          </a:bodyPr>
          <a:lstStyle/>
          <a:p>
            <a:pPr lvl="0" algn="ctr" fontAlgn="auto">
              <a:spcBef>
                <a:spcPts val="2400"/>
              </a:spcBef>
              <a:spcAft>
                <a:spcPts val="600"/>
              </a:spcAft>
              <a:buSzPct val="75000"/>
              <a:defRPr/>
            </a:pPr>
            <a:r>
              <a:rPr lang="en-US" sz="3600" b="1" kern="0" dirty="0">
                <a:solidFill>
                  <a:srgbClr val="000000"/>
                </a:solidFill>
                <a:latin typeface="Calibri" pitchFamily="34" charset="0"/>
                <a:cs typeface="Calibri" pitchFamily="34" charset="0"/>
              </a:rPr>
              <a:t>Introductory Remarks</a:t>
            </a:r>
          </a:p>
        </p:txBody>
      </p:sp>
    </p:spTree>
    <p:extLst>
      <p:ext uri="{BB962C8B-B14F-4D97-AF65-F5344CB8AC3E}">
        <p14:creationId xmlns:p14="http://schemas.microsoft.com/office/powerpoint/2010/main" xmlns="" val="32638630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572649057"/>
              </p:ext>
            </p:extLst>
          </p:nvPr>
        </p:nvGraphicFramePr>
        <p:xfrm>
          <a:off x="152400" y="655320"/>
          <a:ext cx="8839200" cy="521208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2514600">
                  <a:extLst>
                    <a:ext uri="{9D8B030D-6E8A-4147-A177-3AD203B41FA5}">
                      <a16:colId xmlns:a16="http://schemas.microsoft.com/office/drawing/2014/main" xmlns="" val="20002"/>
                    </a:ext>
                  </a:extLst>
                </a:gridCol>
                <a:gridCol w="2133600">
                  <a:extLst>
                    <a:ext uri="{9D8B030D-6E8A-4147-A177-3AD203B41FA5}">
                      <a16:colId xmlns:a16="http://schemas.microsoft.com/office/drawing/2014/main" xmlns="" val="20003"/>
                    </a:ext>
                  </a:extLst>
                </a:gridCol>
              </a:tblGrid>
              <a:tr h="0">
                <a:tc gridSpan="4">
                  <a:txBody>
                    <a:bodyPr/>
                    <a:lstStyle/>
                    <a:p>
                      <a:pPr algn="ctr"/>
                      <a:r>
                        <a:rPr lang="en-US" sz="3600" dirty="0" err="1">
                          <a:solidFill>
                            <a:schemeClr val="bg2"/>
                          </a:solidFill>
                          <a:latin typeface="Calibri" panose="020F0502020204030204" pitchFamily="34" charset="0"/>
                          <a:ea typeface="+mj-ea"/>
                          <a:cs typeface="+mj-cs"/>
                        </a:rPr>
                        <a:t>Noahic</a:t>
                      </a:r>
                      <a:r>
                        <a:rPr lang="en-US" sz="3600" dirty="0">
                          <a:solidFill>
                            <a:schemeClr val="bg2"/>
                          </a:solidFill>
                          <a:latin typeface="Calibri" panose="020F0502020204030204" pitchFamily="34" charset="0"/>
                          <a:ea typeface="+mj-ea"/>
                          <a:cs typeface="+mj-cs"/>
                        </a:rPr>
                        <a:t> vs. Abrahamic &amp; Mosaic Covenants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extLst>
                  <a:ext uri="{0D108BD9-81ED-4DB2-BD59-A6C34878D82A}">
                    <a16:rowId xmlns:a16="http://schemas.microsoft.com/office/drawing/2014/main" xmlns="" val="1791230926"/>
                  </a:ext>
                </a:extLst>
              </a:tr>
              <a:tr h="0">
                <a:tc>
                  <a:txBody>
                    <a:bodyPr/>
                    <a:lstStyle/>
                    <a:p>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b="1" u="sng" kern="1200" dirty="0">
                          <a:solidFill>
                            <a:srgbClr val="C00000"/>
                          </a:solidFill>
                          <a:latin typeface="Calibri" panose="020F0502020204030204" pitchFamily="34" charset="0"/>
                          <a:ea typeface="+mn-ea"/>
                          <a:cs typeface="+mn-cs"/>
                        </a:rPr>
                        <a:t>Noahic Covenant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b="1" u="sng" kern="1200" dirty="0">
                          <a:solidFill>
                            <a:srgbClr val="C00000"/>
                          </a:solidFill>
                          <a:latin typeface="Calibri" panose="020F0502020204030204" pitchFamily="34" charset="0"/>
                          <a:ea typeface="+mn-ea"/>
                          <a:cs typeface="+mn-cs"/>
                        </a:rPr>
                        <a:t>Abrahamic Covenant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b="1" u="sng" kern="1200" dirty="0">
                          <a:solidFill>
                            <a:srgbClr val="C00000"/>
                          </a:solidFill>
                          <a:latin typeface="Calibri" panose="020F0502020204030204" pitchFamily="34" charset="0"/>
                          <a:ea typeface="+mn-ea"/>
                          <a:cs typeface="+mn-cs"/>
                        </a:rPr>
                        <a:t>Mosaic Covenant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xmlns="" val="10000"/>
                  </a:ext>
                </a:extLst>
              </a:tr>
              <a:tr h="0">
                <a:tc>
                  <a:txBody>
                    <a:bodyPr/>
                    <a:lstStyle/>
                    <a:p>
                      <a:r>
                        <a:rPr lang="en-US" sz="2000" b="1" u="sng" kern="1200" dirty="0">
                          <a:solidFill>
                            <a:srgbClr val="0000FF"/>
                          </a:solidFill>
                          <a:latin typeface="Calibri" panose="020F0502020204030204" pitchFamily="34" charset="0"/>
                          <a:ea typeface="+mn-ea"/>
                          <a:cs typeface="+mn-cs"/>
                        </a:rPr>
                        <a:t>Conditional or unconditional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Unconditional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Calibri" panose="020F0502020204030204" pitchFamily="34" charset="0"/>
                          <a:ea typeface="+mn-ea"/>
                          <a:cs typeface="+mn-cs"/>
                        </a:rPr>
                        <a:t>Unconditional</a:t>
                      </a:r>
                    </a:p>
                    <a:p>
                      <a:endParaRPr lang="en-US" sz="2000" kern="1200" dirty="0">
                        <a:solidFill>
                          <a:schemeClr val="dk1"/>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Conditional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xmlns="" val="10005"/>
                  </a:ext>
                </a:extLst>
              </a:tr>
              <a:tr h="0">
                <a:tc>
                  <a:txBody>
                    <a:bodyPr/>
                    <a:lstStyle/>
                    <a:p>
                      <a:r>
                        <a:rPr lang="en-US" sz="2000" b="1" u="sng" kern="1200" dirty="0">
                          <a:solidFill>
                            <a:srgbClr val="0000FF"/>
                          </a:solidFill>
                          <a:latin typeface="Calibri" panose="020F0502020204030204" pitchFamily="34" charset="0"/>
                          <a:ea typeface="+mn-ea"/>
                          <a:cs typeface="+mn-cs"/>
                        </a:rPr>
                        <a:t>Promises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No more flood judgment, enduring earth, capital punishment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Ownership of land, seed, and blessing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Enjoyment or possession of land, seed, and blessing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xmlns="" val="10006"/>
                  </a:ext>
                </a:extLst>
              </a:tr>
              <a:tr h="0">
                <a:tc>
                  <a:txBody>
                    <a:bodyPr/>
                    <a:lstStyle/>
                    <a:p>
                      <a:r>
                        <a:rPr lang="en-US" sz="2000" b="1" u="sng" kern="1200" dirty="0">
                          <a:solidFill>
                            <a:srgbClr val="0000FF"/>
                          </a:solidFill>
                          <a:latin typeface="Calibri" panose="020F0502020204030204" pitchFamily="34" charset="0"/>
                          <a:ea typeface="+mn-ea"/>
                          <a:cs typeface="+mn-cs"/>
                        </a:rPr>
                        <a:t>Sign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Rainbow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Circumcision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Sabbath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xmlns="" val="10007"/>
                  </a:ext>
                </a:extLst>
              </a:tr>
              <a:tr h="0">
                <a:tc>
                  <a:txBody>
                    <a:bodyPr/>
                    <a:lstStyle/>
                    <a:p>
                      <a:r>
                        <a:rPr lang="en-US" sz="2000" b="1" u="sng" kern="1200" dirty="0">
                          <a:solidFill>
                            <a:srgbClr val="0000FF"/>
                          </a:solidFill>
                          <a:latin typeface="Calibri" panose="020F0502020204030204" pitchFamily="34" charset="0"/>
                          <a:ea typeface="+mn-ea"/>
                          <a:cs typeface="+mn-cs"/>
                        </a:rPr>
                        <a:t>Purpose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Restrain &amp; preserve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Redemptive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Redemptive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xmlns="" val="10008"/>
                  </a:ext>
                </a:extLst>
              </a:tr>
              <a:tr h="0">
                <a:tc>
                  <a:txBody>
                    <a:bodyPr/>
                    <a:lstStyle/>
                    <a:p>
                      <a:r>
                        <a:rPr lang="en-US" sz="2000" b="1" u="sng" kern="1200" dirty="0">
                          <a:solidFill>
                            <a:srgbClr val="0000FF"/>
                          </a:solidFill>
                          <a:latin typeface="Calibri" panose="020F0502020204030204" pitchFamily="34" charset="0"/>
                          <a:ea typeface="+mn-ea"/>
                          <a:cs typeface="+mn-cs"/>
                        </a:rPr>
                        <a:t>Directly binding today?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2000" kern="1200" dirty="0">
                          <a:solidFill>
                            <a:schemeClr val="dk1"/>
                          </a:solidFill>
                          <a:latin typeface="Calibri" panose="020F0502020204030204" pitchFamily="34" charset="0"/>
                          <a:ea typeface="+mn-ea"/>
                          <a:cs typeface="+mn-cs"/>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306109943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414167" y="167357"/>
            <a:ext cx="8315665" cy="6523285"/>
          </a:xfrm>
          <a:prstGeom prst="rect">
            <a:avLst/>
          </a:prstGeom>
        </p:spPr>
      </p:pic>
    </p:spTree>
    <p:extLst>
      <p:ext uri="{BB962C8B-B14F-4D97-AF65-F5344CB8AC3E}">
        <p14:creationId xmlns:p14="http://schemas.microsoft.com/office/powerpoint/2010/main" xmlns="" val="4276214823"/>
      </p:ext>
    </p:extLst>
  </p:cSld>
  <p:clrMapOvr>
    <a:masterClrMapping/>
  </p:clrMapOvr>
  <mc:AlternateContent xmlns:mc="http://schemas.openxmlformats.org/markup-compatibility/2006">
    <mc:Choice xmlns:p14="http://schemas.microsoft.com/office/powerpoint/2010/main" xmlns="" Requires="p14">
      <p:transition p14:dur="0" advTm="11450"/>
    </mc:Choice>
    <mc:Fallback>
      <p:transition advTm="11450"/>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800054850"/>
              </p:ext>
            </p:extLst>
          </p:nvPr>
        </p:nvGraphicFramePr>
        <p:xfrm>
          <a:off x="228600" y="594360"/>
          <a:ext cx="8686800" cy="5669280"/>
        </p:xfrm>
        <a:graphic>
          <a:graphicData uri="http://schemas.openxmlformats.org/drawingml/2006/table">
            <a:tbl>
              <a:tblPr firstRow="1" bandRow="1">
                <a:tableStyleId>{BC89EF96-8CEA-46FF-86C4-4CE0E7609802}</a:tableStyleId>
              </a:tblPr>
              <a:tblGrid>
                <a:gridCol w="1219200">
                  <a:extLst>
                    <a:ext uri="{9D8B030D-6E8A-4147-A177-3AD203B41FA5}">
                      <a16:colId xmlns:a16="http://schemas.microsoft.com/office/drawing/2014/main" xmlns="" val="20000"/>
                    </a:ext>
                  </a:extLst>
                </a:gridCol>
                <a:gridCol w="3805518">
                  <a:extLst>
                    <a:ext uri="{9D8B030D-6E8A-4147-A177-3AD203B41FA5}">
                      <a16:colId xmlns:a16="http://schemas.microsoft.com/office/drawing/2014/main" xmlns="" val="20001"/>
                    </a:ext>
                  </a:extLst>
                </a:gridCol>
                <a:gridCol w="3662082">
                  <a:extLst>
                    <a:ext uri="{9D8B030D-6E8A-4147-A177-3AD203B41FA5}">
                      <a16:colId xmlns:a16="http://schemas.microsoft.com/office/drawing/2014/main" xmlns="" val="20002"/>
                    </a:ext>
                  </a:extLst>
                </a:gridCol>
              </a:tblGrid>
              <a:tr h="944880">
                <a:tc gridSpan="3">
                  <a:txBody>
                    <a:bodyPr/>
                    <a:lstStyle/>
                    <a:p>
                      <a:pPr algn="ctr"/>
                      <a:r>
                        <a:rPr lang="en-US" sz="4000" dirty="0">
                          <a:solidFill>
                            <a:schemeClr val="tx1"/>
                          </a:solidFill>
                          <a:latin typeface="Calibri" panose="020F0502020204030204" pitchFamily="34" charset="0"/>
                          <a:ea typeface="+mj-ea"/>
                          <a:cs typeface="+mj-cs"/>
                        </a:rPr>
                        <a:t>Abortion or Capital Punishment?</a:t>
                      </a:r>
                    </a:p>
                  </a:txBody>
                  <a:tcPr anchor="ctr">
                    <a:solidFill>
                      <a:schemeClr val="tx2">
                        <a:lumMod val="50000"/>
                      </a:schemeClr>
                    </a:solidFill>
                  </a:tcPr>
                </a:tc>
                <a:tc hMerge="1">
                  <a:txBody>
                    <a:bodyPr/>
                    <a:lstStyle/>
                    <a:p>
                      <a:pPr algn="ctr"/>
                      <a:endParaRPr lang="en-US" sz="2800" dirty="0">
                        <a:solidFill>
                          <a:srgbClr val="FFFFCC"/>
                        </a:solidFill>
                        <a:effectLst>
                          <a:outerShdw blurRad="38100" dist="38100" dir="2700000" algn="tl">
                            <a:srgbClr val="000000">
                              <a:alpha val="43137"/>
                            </a:srgbClr>
                          </a:outerShdw>
                        </a:effectLst>
                        <a:latin typeface="Calibri" panose="020F0502020204030204" pitchFamily="34" charset="0"/>
                      </a:endParaRPr>
                    </a:p>
                  </a:txBody>
                  <a:tcPr anchor="ctr">
                    <a:solidFill>
                      <a:schemeClr val="tx2">
                        <a:lumMod val="50000"/>
                      </a:schemeClr>
                    </a:solidFill>
                  </a:tcPr>
                </a:tc>
                <a:tc hMerge="1">
                  <a:txBody>
                    <a:bodyPr/>
                    <a:lstStyle/>
                    <a:p>
                      <a:pPr algn="ctr"/>
                      <a:endParaRPr lang="en-US" sz="2800" dirty="0">
                        <a:solidFill>
                          <a:srgbClr val="FFFFCC"/>
                        </a:solidFill>
                        <a:effectLst>
                          <a:outerShdw blurRad="38100" dist="38100" dir="2700000" algn="tl">
                            <a:srgbClr val="000000">
                              <a:alpha val="43137"/>
                            </a:srgbClr>
                          </a:outerShdw>
                        </a:effectLst>
                        <a:latin typeface="Calibri" panose="020F0502020204030204" pitchFamily="34" charset="0"/>
                      </a:endParaRPr>
                    </a:p>
                  </a:txBody>
                  <a:tcPr anchor="ctr">
                    <a:solidFill>
                      <a:schemeClr val="tx2">
                        <a:lumMod val="50000"/>
                      </a:schemeClr>
                    </a:solidFill>
                  </a:tcPr>
                </a:tc>
                <a:extLst>
                  <a:ext uri="{0D108BD9-81ED-4DB2-BD59-A6C34878D82A}">
                    <a16:rowId xmlns:a16="http://schemas.microsoft.com/office/drawing/2014/main" xmlns="" val="2285671058"/>
                  </a:ext>
                </a:extLst>
              </a:tr>
              <a:tr h="944880">
                <a:tc>
                  <a:txBody>
                    <a:bodyPr/>
                    <a:lstStyle/>
                    <a:p>
                      <a:pPr algn="ctr"/>
                      <a:endParaRPr lang="en-US" sz="2800" dirty="0">
                        <a:solidFill>
                          <a:srgbClr val="FFFFCC"/>
                        </a:solidFill>
                        <a:effectLst>
                          <a:outerShdw blurRad="38100" dist="38100" dir="2700000" algn="tl">
                            <a:srgbClr val="000000">
                              <a:alpha val="43137"/>
                            </a:srgbClr>
                          </a:outerShdw>
                        </a:effectLst>
                        <a:latin typeface="Calibri" panose="020F0502020204030204" pitchFamily="34" charset="0"/>
                      </a:endParaRPr>
                    </a:p>
                  </a:txBody>
                  <a:tcPr anchor="ctr">
                    <a:solidFill>
                      <a:schemeClr val="tx2">
                        <a:lumMod val="50000"/>
                      </a:schemeClr>
                    </a:solidFill>
                  </a:tcPr>
                </a:tc>
                <a:tc>
                  <a:txBody>
                    <a:bodyPr/>
                    <a:lstStyle/>
                    <a:p>
                      <a:pPr algn="ct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rPr>
                        <a:t>ABORTION</a:t>
                      </a:r>
                    </a:p>
                  </a:txBody>
                  <a:tcPr anchor="ctr">
                    <a:solidFill>
                      <a:schemeClr val="tx2">
                        <a:lumMod val="50000"/>
                      </a:schemeClr>
                    </a:solidFill>
                  </a:tcPr>
                </a:tc>
                <a:tc>
                  <a:txBody>
                    <a:bodyPr/>
                    <a:lstStyle/>
                    <a:p>
                      <a:pPr algn="ct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rPr>
                        <a:t>CAPITAL</a:t>
                      </a:r>
                      <a:r>
                        <a:rPr lang="en-US" sz="2800" b="1" baseline="0" dirty="0">
                          <a:solidFill>
                            <a:srgbClr val="FFFFCC"/>
                          </a:solidFill>
                          <a:effectLst>
                            <a:outerShdw blurRad="38100" dist="38100" dir="2700000" algn="tl">
                              <a:srgbClr val="000000">
                                <a:alpha val="43137"/>
                              </a:srgbClr>
                            </a:outerShdw>
                          </a:effectLst>
                          <a:latin typeface="Calibri" panose="020F0502020204030204" pitchFamily="34" charset="0"/>
                        </a:rPr>
                        <a:t> PUNISHMENT</a:t>
                      </a:r>
                      <a:endParaRPr lang="en-US" sz="2800" b="1" dirty="0">
                        <a:solidFill>
                          <a:srgbClr val="FFFFCC"/>
                        </a:solidFill>
                        <a:effectLst>
                          <a:outerShdw blurRad="38100" dist="38100" dir="2700000" algn="tl">
                            <a:srgbClr val="000000">
                              <a:alpha val="43137"/>
                            </a:srgbClr>
                          </a:outerShdw>
                        </a:effectLst>
                        <a:latin typeface="Calibri" panose="020F0502020204030204" pitchFamily="34" charset="0"/>
                      </a:endParaRPr>
                    </a:p>
                  </a:txBody>
                  <a:tcPr anchor="ctr">
                    <a:solidFill>
                      <a:schemeClr val="tx2">
                        <a:lumMod val="50000"/>
                      </a:schemeClr>
                    </a:solidFill>
                  </a:tcPr>
                </a:tc>
                <a:extLst>
                  <a:ext uri="{0D108BD9-81ED-4DB2-BD59-A6C34878D82A}">
                    <a16:rowId xmlns:a16="http://schemas.microsoft.com/office/drawing/2014/main" xmlns="" val="10000"/>
                  </a:ext>
                </a:extLst>
              </a:tr>
              <a:tr h="944880">
                <a:tc>
                  <a:txBody>
                    <a:bodyPr/>
                    <a:lstStyle/>
                    <a:p>
                      <a:r>
                        <a:rPr lang="en-US" sz="2800" dirty="0">
                          <a:effectLst>
                            <a:outerShdw blurRad="38100" dist="38100" dir="2700000" algn="tl">
                              <a:srgbClr val="000000">
                                <a:alpha val="43137"/>
                              </a:srgbClr>
                            </a:outerShdw>
                          </a:effectLst>
                          <a:latin typeface="Calibri" panose="020F0502020204030204" pitchFamily="34" charset="0"/>
                        </a:rPr>
                        <a:t>Birth?</a:t>
                      </a:r>
                    </a:p>
                  </a:txBody>
                  <a:tcPr anchor="ctr">
                    <a:solidFill>
                      <a:schemeClr val="tx2">
                        <a:lumMod val="50000"/>
                      </a:schemeClr>
                    </a:solidFill>
                  </a:tcPr>
                </a:tc>
                <a:tc>
                  <a:txBody>
                    <a:bodyPr/>
                    <a:lstStyle/>
                    <a:p>
                      <a:r>
                        <a:rPr lang="en-US" sz="2800" dirty="0">
                          <a:effectLst>
                            <a:outerShdw blurRad="38100" dist="38100" dir="2700000" algn="tl">
                              <a:srgbClr val="000000">
                                <a:alpha val="43137"/>
                              </a:srgbClr>
                            </a:outerShdw>
                          </a:effectLst>
                          <a:latin typeface="Calibri" panose="020F0502020204030204" pitchFamily="34" charset="0"/>
                        </a:rPr>
                        <a:t>Unborn</a:t>
                      </a:r>
                    </a:p>
                  </a:txBody>
                  <a:tcPr anchor="ctr">
                    <a:solidFill>
                      <a:schemeClr val="tx2">
                        <a:lumMod val="50000"/>
                      </a:schemeClr>
                    </a:solidFill>
                  </a:tcPr>
                </a:tc>
                <a:tc>
                  <a:txBody>
                    <a:bodyPr/>
                    <a:lstStyle/>
                    <a:p>
                      <a:r>
                        <a:rPr lang="en-US" sz="2800" dirty="0">
                          <a:effectLst>
                            <a:outerShdw blurRad="38100" dist="38100" dir="2700000" algn="tl">
                              <a:srgbClr val="000000">
                                <a:alpha val="43137"/>
                              </a:srgbClr>
                            </a:outerShdw>
                          </a:effectLst>
                          <a:latin typeface="Calibri" panose="020F0502020204030204" pitchFamily="34" charset="0"/>
                        </a:rPr>
                        <a:t>Born</a:t>
                      </a:r>
                    </a:p>
                  </a:txBody>
                  <a:tcPr anchor="ctr">
                    <a:solidFill>
                      <a:schemeClr val="tx2">
                        <a:lumMod val="50000"/>
                      </a:schemeClr>
                    </a:solidFill>
                  </a:tcPr>
                </a:tc>
                <a:extLst>
                  <a:ext uri="{0D108BD9-81ED-4DB2-BD59-A6C34878D82A}">
                    <a16:rowId xmlns:a16="http://schemas.microsoft.com/office/drawing/2014/main" xmlns="" val="10001"/>
                  </a:ext>
                </a:extLst>
              </a:tr>
              <a:tr h="944880">
                <a:tc>
                  <a:txBody>
                    <a:bodyPr/>
                    <a:lstStyle/>
                    <a:p>
                      <a:r>
                        <a:rPr lang="en-US" sz="2800" dirty="0">
                          <a:effectLst>
                            <a:outerShdw blurRad="38100" dist="38100" dir="2700000" algn="tl">
                              <a:srgbClr val="000000">
                                <a:alpha val="43137"/>
                              </a:srgbClr>
                            </a:outerShdw>
                          </a:effectLst>
                          <a:latin typeface="Calibri" panose="020F0502020204030204" pitchFamily="34" charset="0"/>
                        </a:rPr>
                        <a:t>Crime?</a:t>
                      </a:r>
                    </a:p>
                  </a:txBody>
                  <a:tcPr anchor="ctr">
                    <a:solidFill>
                      <a:schemeClr val="tx2">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effectLst>
                            <a:outerShdw blurRad="38100" dist="38100" dir="2700000" algn="tl">
                              <a:srgbClr val="000000">
                                <a:alpha val="43137"/>
                              </a:srgbClr>
                            </a:outerShdw>
                          </a:effectLst>
                          <a:latin typeface="Calibri" panose="020F0502020204030204" pitchFamily="34" charset="0"/>
                        </a:rPr>
                        <a:t>No</a:t>
                      </a:r>
                      <a:r>
                        <a:rPr lang="en-US" sz="2800" baseline="0" dirty="0">
                          <a:effectLst>
                            <a:outerShdw blurRad="38100" dist="38100" dir="2700000" algn="tl">
                              <a:srgbClr val="000000">
                                <a:alpha val="43137"/>
                              </a:srgbClr>
                            </a:outerShdw>
                          </a:effectLst>
                          <a:latin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rPr>
                        <a:t>crime</a:t>
                      </a:r>
                    </a:p>
                  </a:txBody>
                  <a:tcPr anchor="ctr">
                    <a:solidFill>
                      <a:schemeClr val="tx2">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effectLst>
                            <a:outerShdw blurRad="38100" dist="38100" dir="2700000" algn="tl">
                              <a:srgbClr val="000000">
                                <a:alpha val="43137"/>
                              </a:srgbClr>
                            </a:outerShdw>
                          </a:effectLst>
                          <a:latin typeface="Calibri" panose="020F0502020204030204" pitchFamily="34" charset="0"/>
                        </a:rPr>
                        <a:t>Committed a crime</a:t>
                      </a:r>
                    </a:p>
                  </a:txBody>
                  <a:tcPr anchor="ctr">
                    <a:solidFill>
                      <a:schemeClr val="tx2">
                        <a:lumMod val="50000"/>
                      </a:schemeClr>
                    </a:solidFill>
                  </a:tcPr>
                </a:tc>
                <a:extLst>
                  <a:ext uri="{0D108BD9-81ED-4DB2-BD59-A6C34878D82A}">
                    <a16:rowId xmlns:a16="http://schemas.microsoft.com/office/drawing/2014/main" xmlns="" val="10002"/>
                  </a:ext>
                </a:extLst>
              </a:tr>
              <a:tr h="944880">
                <a:tc>
                  <a:txBody>
                    <a:bodyPr/>
                    <a:lstStyle/>
                    <a:p>
                      <a:r>
                        <a:rPr lang="en-US" sz="2800" dirty="0">
                          <a:effectLst>
                            <a:outerShdw blurRad="38100" dist="38100" dir="2700000" algn="tl">
                              <a:srgbClr val="000000">
                                <a:alpha val="43137"/>
                              </a:srgbClr>
                            </a:outerShdw>
                          </a:effectLst>
                          <a:latin typeface="Calibri" panose="020F0502020204030204" pitchFamily="34" charset="0"/>
                        </a:rPr>
                        <a:t>Trial?</a:t>
                      </a:r>
                    </a:p>
                  </a:txBody>
                  <a:tcPr anchor="ctr">
                    <a:solidFill>
                      <a:schemeClr val="tx2">
                        <a:lumMod val="50000"/>
                      </a:schemeClr>
                    </a:solidFill>
                  </a:tcPr>
                </a:tc>
                <a:tc>
                  <a:txBody>
                    <a:bodyPr/>
                    <a:lstStyle/>
                    <a:p>
                      <a:r>
                        <a:rPr lang="en-US" sz="2500" dirty="0">
                          <a:effectLst>
                            <a:outerShdw blurRad="38100" dist="38100" dir="2700000" algn="tl">
                              <a:srgbClr val="000000">
                                <a:alpha val="43137"/>
                              </a:srgbClr>
                            </a:outerShdw>
                          </a:effectLst>
                          <a:latin typeface="Calibri" panose="020F0502020204030204" pitchFamily="34" charset="0"/>
                        </a:rPr>
                        <a:t>Not</a:t>
                      </a:r>
                      <a:r>
                        <a:rPr lang="en-US" sz="2500" baseline="0" dirty="0">
                          <a:effectLst>
                            <a:outerShdw blurRad="38100" dist="38100" dir="2700000" algn="tl">
                              <a:srgbClr val="000000">
                                <a:alpha val="43137"/>
                              </a:srgbClr>
                            </a:outerShdw>
                          </a:effectLst>
                          <a:latin typeface="Calibri" panose="020F0502020204030204" pitchFamily="34" charset="0"/>
                        </a:rPr>
                        <a:t> </a:t>
                      </a:r>
                      <a:r>
                        <a:rPr lang="en-US" sz="2500" dirty="0">
                          <a:effectLst>
                            <a:outerShdw blurRad="38100" dist="38100" dir="2700000" algn="tl">
                              <a:srgbClr val="000000">
                                <a:alpha val="43137"/>
                              </a:srgbClr>
                            </a:outerShdw>
                          </a:effectLst>
                          <a:latin typeface="Calibri" panose="020F0502020204030204" pitchFamily="34" charset="0"/>
                        </a:rPr>
                        <a:t>tried by a jury of peers</a:t>
                      </a:r>
                    </a:p>
                  </a:txBody>
                  <a:tcPr anchor="ctr">
                    <a:solidFill>
                      <a:schemeClr val="tx2">
                        <a:lumMod val="50000"/>
                      </a:schemeClr>
                    </a:solidFill>
                  </a:tcPr>
                </a:tc>
                <a:tc>
                  <a:txBody>
                    <a:bodyPr/>
                    <a:lstStyle/>
                    <a:p>
                      <a:r>
                        <a:rPr lang="en-US" sz="2800" dirty="0">
                          <a:effectLst>
                            <a:outerShdw blurRad="38100" dist="38100" dir="2700000" algn="tl">
                              <a:srgbClr val="000000">
                                <a:alpha val="43137"/>
                              </a:srgbClr>
                            </a:outerShdw>
                          </a:effectLst>
                          <a:latin typeface="Calibri" panose="020F0502020204030204" pitchFamily="34" charset="0"/>
                        </a:rPr>
                        <a:t>Tried by a jury of peers</a:t>
                      </a:r>
                    </a:p>
                  </a:txBody>
                  <a:tcPr anchor="ctr">
                    <a:solidFill>
                      <a:schemeClr val="tx2">
                        <a:lumMod val="50000"/>
                      </a:schemeClr>
                    </a:solidFill>
                  </a:tcPr>
                </a:tc>
                <a:extLst>
                  <a:ext uri="{0D108BD9-81ED-4DB2-BD59-A6C34878D82A}">
                    <a16:rowId xmlns:a16="http://schemas.microsoft.com/office/drawing/2014/main" xmlns="" val="10003"/>
                  </a:ext>
                </a:extLst>
              </a:tr>
              <a:tr h="944880">
                <a:tc>
                  <a:txBody>
                    <a:bodyPr/>
                    <a:lstStyle/>
                    <a:p>
                      <a:r>
                        <a:rPr lang="en-US" sz="2800" dirty="0">
                          <a:effectLst>
                            <a:outerShdw blurRad="38100" dist="38100" dir="2700000" algn="tl">
                              <a:srgbClr val="000000">
                                <a:alpha val="43137"/>
                              </a:srgbClr>
                            </a:outerShdw>
                          </a:effectLst>
                          <a:latin typeface="Calibri" panose="020F0502020204030204" pitchFamily="34" charset="0"/>
                        </a:rPr>
                        <a:t>Guilt?</a:t>
                      </a:r>
                    </a:p>
                  </a:txBody>
                  <a:tcPr anchor="ctr">
                    <a:solidFill>
                      <a:schemeClr val="tx2">
                        <a:lumMod val="50000"/>
                      </a:schemeClr>
                    </a:solidFill>
                  </a:tcPr>
                </a:tc>
                <a:tc>
                  <a:txBody>
                    <a:bodyPr/>
                    <a:lstStyle/>
                    <a:p>
                      <a:r>
                        <a:rPr lang="en-US" sz="2800" dirty="0">
                          <a:effectLst>
                            <a:outerShdw blurRad="38100" dist="38100" dir="2700000" algn="tl">
                              <a:srgbClr val="000000">
                                <a:alpha val="43137"/>
                              </a:srgbClr>
                            </a:outerShdw>
                          </a:effectLst>
                          <a:latin typeface="Calibri" panose="020F0502020204030204" pitchFamily="34" charset="0"/>
                        </a:rPr>
                        <a:t>Innocent</a:t>
                      </a:r>
                    </a:p>
                  </a:txBody>
                  <a:tcPr anchor="ctr">
                    <a:solidFill>
                      <a:schemeClr val="tx2">
                        <a:lumMod val="50000"/>
                      </a:schemeClr>
                    </a:solidFill>
                  </a:tcPr>
                </a:tc>
                <a:tc>
                  <a:txBody>
                    <a:bodyPr/>
                    <a:lstStyle/>
                    <a:p>
                      <a:r>
                        <a:rPr lang="en-US" sz="2800" dirty="0">
                          <a:effectLst>
                            <a:outerShdw blurRad="38100" dist="38100" dir="2700000" algn="tl">
                              <a:srgbClr val="000000">
                                <a:alpha val="43137"/>
                              </a:srgbClr>
                            </a:outerShdw>
                          </a:effectLst>
                          <a:latin typeface="Calibri" panose="020F0502020204030204" pitchFamily="34" charset="0"/>
                        </a:rPr>
                        <a:t>Guilty</a:t>
                      </a:r>
                    </a:p>
                  </a:txBody>
                  <a:tcPr anchor="ctr">
                    <a:solidFill>
                      <a:schemeClr val="tx2">
                        <a:lumMod val="50000"/>
                      </a:schemeClr>
                    </a:solidFill>
                  </a:tcPr>
                </a:tc>
                <a:extLst>
                  <a:ext uri="{0D108BD9-81ED-4DB2-BD59-A6C34878D82A}">
                    <a16:rowId xmlns:a16="http://schemas.microsoft.com/office/drawing/2014/main" xmlns="" val="10004"/>
                  </a:ext>
                </a:extLst>
              </a:tr>
            </a:tbl>
          </a:graphicData>
        </a:graphic>
      </p:graphicFrame>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399"/>
            <a:ext cx="8686800" cy="6551613"/>
          </a:xfrm>
        </p:spPr>
        <p:txBody>
          <a:bodyPr rtlCol="0">
            <a:noAutofit/>
          </a:bodyPr>
          <a:lstStyle/>
          <a:p>
            <a:pPr marL="0" indent="0" algn="ctr" eaLnBrk="1" fontAlgn="auto" hangingPunct="1">
              <a:spcBef>
                <a:spcPts val="0"/>
              </a:spcBef>
              <a:spcAft>
                <a:spcPts val="600"/>
              </a:spcAft>
              <a:buClrTx/>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Right to keep and bear arms? (Luke 22:36) </a:t>
            </a:r>
          </a:p>
        </p:txBody>
      </p:sp>
    </p:spTree>
    <p:extLst>
      <p:ext uri="{BB962C8B-B14F-4D97-AF65-F5344CB8AC3E}">
        <p14:creationId xmlns:p14="http://schemas.microsoft.com/office/powerpoint/2010/main" xmlns="" val="67892113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399"/>
            <a:ext cx="8686800" cy="6551613"/>
          </a:xfrm>
        </p:spPr>
        <p:txBody>
          <a:bodyPr rtlCol="0">
            <a:noAutofit/>
          </a:bodyPr>
          <a:lstStyle/>
          <a:p>
            <a:pPr marL="0" indent="0" algn="ctr" eaLnBrk="1" fontAlgn="auto" hangingPunct="1">
              <a:spcBef>
                <a:spcPts val="0"/>
              </a:spcBef>
              <a:spcAft>
                <a:spcPts val="600"/>
              </a:spcAft>
              <a:buClrTx/>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Right to keep and bear arms? (Luke 22:36) </a:t>
            </a:r>
          </a:p>
        </p:txBody>
      </p:sp>
    </p:spTree>
    <p:extLst>
      <p:ext uri="{BB962C8B-B14F-4D97-AF65-F5344CB8AC3E}">
        <p14:creationId xmlns:p14="http://schemas.microsoft.com/office/powerpoint/2010/main" xmlns="" val="336659378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itle 1"/>
          <p:cNvSpPr>
            <a:spLocks noGrp="1"/>
          </p:cNvSpPr>
          <p:nvPr>
            <p:ph type="title"/>
          </p:nvPr>
        </p:nvSpPr>
        <p:spPr>
          <a:xfrm>
            <a:off x="952500" y="152400"/>
            <a:ext cx="7239000" cy="762000"/>
          </a:xfrm>
        </p:spPr>
        <p:txBody>
          <a:bodyPr/>
          <a:lstStyle/>
          <a:p>
            <a:pPr algn="ctr" eaLnBrk="1" hangingPunct="1">
              <a:lnSpc>
                <a:spcPct val="100000"/>
              </a:lnSpc>
            </a:pPr>
            <a:r>
              <a:rPr lang="en-US" altLang="en-US" sz="3600" dirty="0">
                <a:latin typeface="Calibri" panose="020F0502020204030204" pitchFamily="34" charset="0"/>
              </a:rPr>
              <a:t>Do Children Belong to Their Parents?</a:t>
            </a:r>
          </a:p>
        </p:txBody>
      </p:sp>
      <p:sp>
        <p:nvSpPr>
          <p:cNvPr id="52227" name="Content Placeholder 2"/>
          <p:cNvSpPr>
            <a:spLocks noGrp="1"/>
          </p:cNvSpPr>
          <p:nvPr>
            <p:ph idx="1"/>
          </p:nvPr>
        </p:nvSpPr>
        <p:spPr>
          <a:xfrm>
            <a:off x="152400" y="2057400"/>
            <a:ext cx="8839200" cy="4267200"/>
          </a:xfrm>
        </p:spPr>
        <p:txBody>
          <a:bodyPr/>
          <a:lstStyle/>
          <a:p>
            <a:pPr marL="0" indent="0" algn="just" eaLnBrk="1" hangingPunct="1">
              <a:spcBef>
                <a:spcPct val="0"/>
              </a:spcBef>
              <a:buFontTx/>
              <a:buNone/>
            </a:pPr>
            <a:r>
              <a:rPr lang="en-US" altLang="en-US" sz="3000" dirty="0">
                <a:latin typeface="Calibri" panose="020F0502020204030204" pitchFamily="34" charset="0"/>
              </a:rPr>
              <a:t>“We have never invested as much in public education as we should have because we've always had kind of a private notion of children. Your kid is yours and totally your responsibility. We haven't had a very collective notion of these are our children. </a:t>
            </a:r>
            <a:r>
              <a:rPr lang="en-US" altLang="en-US" sz="3000" b="1" u="sng" dirty="0">
                <a:solidFill>
                  <a:srgbClr val="FFFFCC"/>
                </a:solidFill>
                <a:latin typeface="Calibri" panose="020F0502020204030204" pitchFamily="34" charset="0"/>
              </a:rPr>
              <a:t>So part of it is we have to break through our kind of private idea that kids belong to their parents, or kids belong to their families, and recognize that kids belong to whole communities</a:t>
            </a:r>
            <a:r>
              <a:rPr lang="en-US" altLang="en-US" sz="3000" b="1" dirty="0">
                <a:latin typeface="Calibri" panose="020F0502020204030204" pitchFamily="34" charset="0"/>
              </a:rPr>
              <a:t>.”</a:t>
            </a:r>
            <a:endParaRPr lang="en-US" altLang="en-US" sz="3000" b="1" dirty="0">
              <a:latin typeface="Calibri" panose="020F0502020204030204" pitchFamily="34" charset="0"/>
              <a:ea typeface="Calibri" panose="020F0502020204030204" pitchFamily="34" charset="0"/>
              <a:cs typeface="Calibri" panose="020F0502020204030204" pitchFamily="34" charset="0"/>
            </a:endParaRPr>
          </a:p>
        </p:txBody>
      </p:sp>
      <p:sp>
        <p:nvSpPr>
          <p:cNvPr id="52228" name="TextBox 3"/>
          <p:cNvSpPr txBox="1">
            <a:spLocks noChangeArrowheads="1"/>
          </p:cNvSpPr>
          <p:nvPr/>
        </p:nvSpPr>
        <p:spPr bwMode="auto">
          <a:xfrm>
            <a:off x="2019300" y="6477000"/>
            <a:ext cx="51054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ctr">
              <a:spcBef>
                <a:spcPct val="0"/>
              </a:spcBef>
              <a:buClrTx/>
              <a:buFontTx/>
              <a:buNone/>
            </a:pPr>
            <a:r>
              <a:rPr lang="en-US" altLang="en-US" sz="1200">
                <a:latin typeface="Calibri" panose="020F0502020204030204" pitchFamily="34" charset="0"/>
              </a:rPr>
              <a:t>Melissa Harris Perry, MSNBC host www.youtube.com/watch?v=N3qtpdSQox0</a:t>
            </a:r>
            <a:endParaRPr lang="en-US" altLang="en-US" sz="1200">
              <a:solidFill>
                <a:srgbClr val="FFFFFF"/>
              </a:solidFill>
              <a:latin typeface="Calibri" panose="020F0502020204030204" pitchFamily="34" charset="0"/>
            </a:endParaRPr>
          </a:p>
        </p:txBody>
      </p:sp>
      <p:pic>
        <p:nvPicPr>
          <p:cNvPr id="52229" name="Picture 2" descr="http://www.theblaze.com/wp-content/uploads/2013/04/Screen-Shot-2013-04-09-at-2.47.25-PM-620x390.pn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99510" y="914400"/>
            <a:ext cx="1744980" cy="10972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2823481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219200" y="5524500"/>
            <a:ext cx="6705600" cy="1143000"/>
          </a:xfrm>
        </p:spPr>
        <p:txBody>
          <a:bodyPr/>
          <a:lstStyle/>
          <a:p>
            <a:pPr algn="ctr"/>
            <a:r>
              <a:rPr lang="en-US" altLang="en-US" sz="2000" b="0" dirty="0">
                <a:solidFill>
                  <a:schemeClr val="tx1"/>
                </a:solidFill>
                <a:latin typeface="Calibri" panose="020F0502020204030204" pitchFamily="34" charset="0"/>
              </a:rPr>
              <a:t>Cited in Mark A. </a:t>
            </a:r>
            <a:r>
              <a:rPr lang="en-US" altLang="en-US" sz="2000" b="0" dirty="0" err="1">
                <a:solidFill>
                  <a:schemeClr val="tx1"/>
                </a:solidFill>
                <a:latin typeface="Calibri" panose="020F0502020204030204" pitchFamily="34" charset="0"/>
              </a:rPr>
              <a:t>Beliles</a:t>
            </a:r>
            <a:r>
              <a:rPr lang="en-US" altLang="en-US" sz="2000" b="0" dirty="0">
                <a:solidFill>
                  <a:schemeClr val="tx1"/>
                </a:solidFill>
                <a:latin typeface="Calibri" panose="020F0502020204030204" pitchFamily="34" charset="0"/>
              </a:rPr>
              <a:t> and Stephen K. McDowell, </a:t>
            </a:r>
            <a:r>
              <a:rPr lang="en-US" altLang="en-US" sz="2000" b="0" i="1" dirty="0">
                <a:solidFill>
                  <a:schemeClr val="tx1"/>
                </a:solidFill>
                <a:latin typeface="Calibri" panose="020F0502020204030204" pitchFamily="34" charset="0"/>
              </a:rPr>
              <a:t>America's Providential History</a:t>
            </a:r>
            <a:r>
              <a:rPr lang="en-US" altLang="en-US" sz="2000" b="0" dirty="0">
                <a:solidFill>
                  <a:schemeClr val="tx1"/>
                </a:solidFill>
                <a:latin typeface="Calibri" panose="020F0502020204030204" pitchFamily="34" charset="0"/>
              </a:rPr>
              <a:t> (Charlottesville, VA: Providence, 1989), 95.</a:t>
            </a:r>
            <a:endParaRPr lang="en-US" altLang="en-US" sz="2000" b="0" dirty="0">
              <a:solidFill>
                <a:schemeClr val="tx1"/>
              </a:solidFill>
              <a:latin typeface="Calibri" panose="020F0502020204030204" pitchFamily="34" charset="0"/>
              <a:cs typeface="Times New Roman" panose="02020603050405020304" pitchFamily="18" charset="0"/>
            </a:endParaRPr>
          </a:p>
        </p:txBody>
      </p:sp>
      <p:sp>
        <p:nvSpPr>
          <p:cNvPr id="43011" name="Text Box 9"/>
          <p:cNvSpPr>
            <a:spLocks noGrp="1" noChangeArrowheads="1"/>
          </p:cNvSpPr>
          <p:nvPr>
            <p:ph type="body" idx="1"/>
          </p:nvPr>
        </p:nvSpPr>
        <p:spPr>
          <a:xfrm>
            <a:off x="495300" y="2743200"/>
            <a:ext cx="8153400" cy="1905000"/>
          </a:xfrm>
        </p:spPr>
        <p:txBody>
          <a:bodyPr/>
          <a:lstStyle/>
          <a:p>
            <a:pPr algn="ctr">
              <a:spcBef>
                <a:spcPct val="50000"/>
              </a:spcBef>
              <a:buFontTx/>
              <a:buNone/>
            </a:pPr>
            <a:r>
              <a:rPr lang="en-US" altLang="en-US" sz="3600" dirty="0">
                <a:latin typeface="Calibri" panose="020F0502020204030204" pitchFamily="34" charset="0"/>
              </a:rPr>
              <a:t>“The philosophy of the school room in one generation will be the philosophy of government in the next.</a:t>
            </a:r>
            <a:r>
              <a:rPr lang="en-US" altLang="en-US" sz="3600" dirty="0">
                <a:latin typeface="Calibri" panose="020F0502020204030204" pitchFamily="34" charset="0"/>
                <a:cs typeface="Times New Roman" panose="02020603050405020304" pitchFamily="18" charset="0"/>
              </a:rPr>
              <a:t>” </a:t>
            </a:r>
          </a:p>
        </p:txBody>
      </p:sp>
      <p:pic>
        <p:nvPicPr>
          <p:cNvPr id="43012" name="Picture 6" descr="http://www.history.com/images/media/slideshow/abraham-lincoln/lincoln-colo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62288" y="381000"/>
            <a:ext cx="3021012" cy="205740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608155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Title 1"/>
          <p:cNvSpPr>
            <a:spLocks noGrp="1"/>
          </p:cNvSpPr>
          <p:nvPr>
            <p:ph type="title" idx="4294967295"/>
          </p:nvPr>
        </p:nvSpPr>
        <p:spPr>
          <a:xfrm>
            <a:off x="2095500" y="304800"/>
            <a:ext cx="4953000" cy="1066800"/>
          </a:xfrm>
        </p:spPr>
        <p:txBody>
          <a:bodyPr/>
          <a:lstStyle/>
          <a:p>
            <a:r>
              <a:rPr lang="en-US" sz="4000" dirty="0">
                <a:latin typeface="Calibri" pitchFamily="34" charset="0"/>
                <a:ea typeface="Calibri" pitchFamily="34" charset="0"/>
                <a:cs typeface="Calibri" pitchFamily="34" charset="0"/>
              </a:rPr>
              <a:t>Old Satan Deluder Law</a:t>
            </a:r>
          </a:p>
        </p:txBody>
      </p:sp>
      <p:sp>
        <p:nvSpPr>
          <p:cNvPr id="3" name="Content Placeholder 2"/>
          <p:cNvSpPr>
            <a:spLocks noGrp="1"/>
          </p:cNvSpPr>
          <p:nvPr>
            <p:ph idx="4294967295"/>
          </p:nvPr>
        </p:nvSpPr>
        <p:spPr>
          <a:xfrm>
            <a:off x="228600" y="1828800"/>
            <a:ext cx="8686800" cy="3962400"/>
          </a:xfrm>
        </p:spPr>
        <p:txBody>
          <a:bodyPr/>
          <a:lstStyle/>
          <a:p>
            <a:pPr marL="0" indent="0" algn="just">
              <a:buFontTx/>
              <a:buNone/>
              <a:defRPr/>
            </a:pPr>
            <a:r>
              <a:rPr lang="en-US" dirty="0">
                <a:latin typeface="Calibri" pitchFamily="34" charset="0"/>
                <a:cs typeface="Calibri" pitchFamily="34" charset="0"/>
              </a:rPr>
              <a:t>“It being one chief project of that </a:t>
            </a:r>
            <a:r>
              <a:rPr lang="en-US" b="1" u="sng" dirty="0">
                <a:solidFill>
                  <a:srgbClr val="FFFFCC"/>
                </a:solidFill>
                <a:latin typeface="Calibri" pitchFamily="34" charset="0"/>
                <a:cs typeface="Calibri" pitchFamily="34" charset="0"/>
              </a:rPr>
              <a:t>old deluder</a:t>
            </a:r>
            <a:r>
              <a:rPr lang="en-US" b="1" u="sng" dirty="0">
                <a:latin typeface="Calibri" pitchFamily="34" charset="0"/>
                <a:cs typeface="Calibri" pitchFamily="34" charset="0"/>
              </a:rPr>
              <a:t>, </a:t>
            </a:r>
            <a:r>
              <a:rPr lang="en-US" b="1" u="sng" dirty="0">
                <a:solidFill>
                  <a:srgbClr val="FFFFCC"/>
                </a:solidFill>
                <a:latin typeface="Calibri" pitchFamily="34" charset="0"/>
                <a:cs typeface="Calibri" pitchFamily="34" charset="0"/>
              </a:rPr>
              <a:t>Satan</a:t>
            </a:r>
            <a:r>
              <a:rPr lang="en-US" dirty="0">
                <a:latin typeface="Calibri" pitchFamily="34" charset="0"/>
                <a:cs typeface="Calibri" pitchFamily="34" charset="0"/>
              </a:rPr>
              <a:t>, to keep men from the knowledge of the </a:t>
            </a:r>
            <a:r>
              <a:rPr lang="en-US" b="1" u="sng" dirty="0">
                <a:solidFill>
                  <a:srgbClr val="FFFFCC"/>
                </a:solidFill>
                <a:latin typeface="Calibri" pitchFamily="34" charset="0"/>
                <a:cs typeface="Calibri" pitchFamily="34" charset="0"/>
              </a:rPr>
              <a:t>Scriptures</a:t>
            </a:r>
            <a:r>
              <a:rPr lang="en-US" dirty="0">
                <a:latin typeface="Calibri" pitchFamily="34" charset="0"/>
                <a:cs typeface="Calibri" pitchFamily="34" charset="0"/>
              </a:rPr>
              <a:t>, as in former time…It is therefore ordered…that after the Lord hath increased the settlement…they shall…appoint one within their town, to teach all such children to read…they shall set up a grammar school to instruct youths…” </a:t>
            </a: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36525" y="152400"/>
            <a:ext cx="1920875" cy="1425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pic>
        <p:nvPicPr>
          <p:cNvPr id="66565"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7162800" y="152400"/>
            <a:ext cx="1830388" cy="1371600"/>
          </a:xfrm>
          <a:prstGeom prst="rect">
            <a:avLst/>
          </a:prstGeom>
          <a:noFill/>
          <a:ln w="9525">
            <a:noFill/>
            <a:miter lim="800000"/>
            <a:headEnd/>
            <a:tailEnd/>
          </a:ln>
        </p:spPr>
      </p:pic>
      <p:sp>
        <p:nvSpPr>
          <p:cNvPr id="2" name="Rectangle 1"/>
          <p:cNvSpPr/>
          <p:nvPr/>
        </p:nvSpPr>
        <p:spPr>
          <a:xfrm>
            <a:off x="1752600" y="6324600"/>
            <a:ext cx="5638800" cy="369332"/>
          </a:xfrm>
          <a:prstGeom prst="rect">
            <a:avLst/>
          </a:prstGeom>
        </p:spPr>
        <p:txBody>
          <a:bodyPr wrap="square">
            <a:spAutoFit/>
          </a:bodyPr>
          <a:lstStyle/>
          <a:p>
            <a:pPr marL="0" indent="0" algn="just">
              <a:buFontTx/>
              <a:buNone/>
              <a:defRPr/>
            </a:pPr>
            <a:r>
              <a:rPr lang="en-US" sz="1800" i="1" dirty="0">
                <a:latin typeface="Calibri" pitchFamily="34" charset="0"/>
                <a:cs typeface="Calibri" pitchFamily="34" charset="0"/>
              </a:rPr>
              <a:t>Church of the Holy Trinity v. U.S</a:t>
            </a:r>
            <a:r>
              <a:rPr lang="en-US" sz="1800" dirty="0">
                <a:latin typeface="Calibri" pitchFamily="34" charset="0"/>
                <a:cs typeface="Calibri" pitchFamily="34" charset="0"/>
              </a:rPr>
              <a:t>., 143 U.S. 457, 467 (1892)</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1524000"/>
            <a:ext cx="8686800" cy="5105400"/>
          </a:xfrm>
          <a:prstGeom prst="rect">
            <a:avLst/>
          </a:prstGeom>
          <a:noFill/>
          <a:ln w="9525">
            <a:noFill/>
            <a:miter lim="800000"/>
            <a:headEnd/>
            <a:tailEnd/>
          </a:ln>
        </p:spPr>
      </p:pic>
      <p:sp>
        <p:nvSpPr>
          <p:cNvPr id="37891" name="Title 1"/>
          <p:cNvSpPr>
            <a:spLocks noGrp="1"/>
          </p:cNvSpPr>
          <p:nvPr>
            <p:ph type="title" idx="4294967295"/>
          </p:nvPr>
        </p:nvSpPr>
        <p:spPr>
          <a:xfrm>
            <a:off x="1828800" y="228600"/>
            <a:ext cx="5486400" cy="1027113"/>
          </a:xfrm>
        </p:spPr>
        <p:txBody>
          <a:bodyPr/>
          <a:lstStyle/>
          <a:p>
            <a:pPr algn="ctr"/>
            <a:r>
              <a:rPr lang="en-US" sz="4000" b="1" dirty="0">
                <a:latin typeface="Calibri" panose="020F0502020204030204" pitchFamily="34" charset="0"/>
              </a:rPr>
              <a:t>Robert Charles Winthrop</a:t>
            </a:r>
            <a:endParaRPr lang="en-US" sz="4000" dirty="0">
              <a:latin typeface="Calibri" pitchFamily="34" charset="0"/>
              <a:ea typeface="Calibri" pitchFamily="34" charset="0"/>
              <a:cs typeface="Calibri" pitchFamily="34" charset="0"/>
            </a:endParaRPr>
          </a:p>
        </p:txBody>
      </p:sp>
      <p:sp>
        <p:nvSpPr>
          <p:cNvPr id="37892" name="Content Placeholder 2"/>
          <p:cNvSpPr>
            <a:spLocks noGrp="1"/>
          </p:cNvSpPr>
          <p:nvPr>
            <p:ph idx="4294967295"/>
          </p:nvPr>
        </p:nvSpPr>
        <p:spPr>
          <a:xfrm>
            <a:off x="304800" y="1600200"/>
            <a:ext cx="8686800" cy="4114800"/>
          </a:xfrm>
          <a:noFill/>
        </p:spPr>
        <p:txBody>
          <a:bodyPr/>
          <a:lstStyle/>
          <a:p>
            <a:pPr marL="0" indent="0" algn="just">
              <a:buFontTx/>
              <a:buNone/>
            </a:pPr>
            <a:r>
              <a:rPr lang="en-US" sz="2600" dirty="0">
                <a:solidFill>
                  <a:schemeClr val="bg2"/>
                </a:solidFill>
                <a:effectLst/>
                <a:latin typeface="Calibri" panose="020F0502020204030204" pitchFamily="34" charset="0"/>
              </a:rPr>
              <a:t>“All societies of men must be governed in some way or other. The less they may have of stringent State Government, the more they must have of individual self-government. The less they rely on public law or physical force, the more they must rely on private moral restraint. </a:t>
            </a:r>
            <a:r>
              <a:rPr lang="en-US" sz="2600" b="1" dirty="0">
                <a:solidFill>
                  <a:srgbClr val="0000FF"/>
                </a:solidFill>
                <a:effectLst/>
                <a:latin typeface="Calibri" panose="020F0502020204030204" pitchFamily="34" charset="0"/>
              </a:rPr>
              <a:t>Men, in a word, must necessarily be controlled, either by a power within them, or by a power without them; either by the Word of God, or by the strong arm of man; either by the Bible, or by the bayonet.</a:t>
            </a:r>
            <a:r>
              <a:rPr lang="en-US" sz="2600" dirty="0">
                <a:solidFill>
                  <a:srgbClr val="0000FF"/>
                </a:solidFill>
                <a:effectLst/>
                <a:latin typeface="Calibri" panose="020F0502020204030204" pitchFamily="34" charset="0"/>
              </a:rPr>
              <a:t> </a:t>
            </a:r>
            <a:r>
              <a:rPr lang="en-US" sz="2600" dirty="0">
                <a:solidFill>
                  <a:schemeClr val="bg2"/>
                </a:solidFill>
                <a:effectLst/>
                <a:latin typeface="Calibri" panose="020F0502020204030204" pitchFamily="34" charset="0"/>
              </a:rPr>
              <a:t>It may do for other countries and other governments to talk about the State supporting religion. Here, under our own free institutions, it is Religion which must support the State.”</a:t>
            </a:r>
            <a:endParaRPr lang="en-US" sz="2600" dirty="0">
              <a:solidFill>
                <a:schemeClr val="bg2"/>
              </a:solidFill>
              <a:effectLst/>
              <a:latin typeface="Calibri" pitchFamily="34" charset="0"/>
              <a:ea typeface="Calibri" pitchFamily="34" charset="0"/>
              <a:cs typeface="Calibri" pitchFamily="34" charset="0"/>
            </a:endParaRPr>
          </a:p>
        </p:txBody>
      </p:sp>
      <p:sp>
        <p:nvSpPr>
          <p:cNvPr id="37893" name="TextBox 3"/>
          <p:cNvSpPr txBox="1">
            <a:spLocks noChangeArrowheads="1"/>
          </p:cNvSpPr>
          <p:nvPr/>
        </p:nvSpPr>
        <p:spPr bwMode="auto">
          <a:xfrm>
            <a:off x="533400" y="6019800"/>
            <a:ext cx="8458200" cy="584775"/>
          </a:xfrm>
          <a:prstGeom prst="rect">
            <a:avLst/>
          </a:prstGeom>
          <a:noFill/>
          <a:ln w="9525">
            <a:noFill/>
            <a:miter lim="800000"/>
            <a:headEnd/>
            <a:tailEnd/>
          </a:ln>
        </p:spPr>
        <p:txBody>
          <a:bodyPr wrap="square">
            <a:spAutoFit/>
          </a:bodyPr>
          <a:lstStyle/>
          <a:p>
            <a:pPr algn="ctr" eaLnBrk="0" hangingPunct="0"/>
            <a:r>
              <a:rPr lang="en-US" sz="1600" dirty="0">
                <a:solidFill>
                  <a:schemeClr val="bg2"/>
                </a:solidFill>
                <a:latin typeface="Calibri" panose="020F0502020204030204" pitchFamily="34" charset="0"/>
              </a:rPr>
              <a:t>Robert Winthrop, </a:t>
            </a:r>
            <a:r>
              <a:rPr lang="en-US" sz="1600" i="1" dirty="0">
                <a:solidFill>
                  <a:schemeClr val="bg2"/>
                </a:solidFill>
                <a:latin typeface="Calibri" panose="020F0502020204030204" pitchFamily="34" charset="0"/>
              </a:rPr>
              <a:t>Addresses and Speeches on Various Occasions</a:t>
            </a:r>
            <a:r>
              <a:rPr lang="en-US" sz="1600" dirty="0">
                <a:solidFill>
                  <a:schemeClr val="bg2"/>
                </a:solidFill>
                <a:latin typeface="Calibri" panose="020F0502020204030204" pitchFamily="34" charset="0"/>
              </a:rPr>
              <a:t> (Boston, MA: Little, Brown, 1852), 172. Speech to the Massachusetts Bible Society (1849-05-28). </a:t>
            </a:r>
          </a:p>
        </p:txBody>
      </p:sp>
      <p:pic>
        <p:nvPicPr>
          <p:cNvPr id="152578" name="Picture 2" descr="https://upload.wikimedia.org/wikipedia/commons/thumb/9/9a/Robert_Charles_Winthrop.jpg/220px-Robert_Charles_Winthrop.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152400"/>
            <a:ext cx="986118" cy="12954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1524000"/>
            <a:ext cx="8686800" cy="5105400"/>
          </a:xfrm>
          <a:prstGeom prst="rect">
            <a:avLst/>
          </a:prstGeom>
          <a:noFill/>
          <a:ln w="9525">
            <a:noFill/>
            <a:miter lim="800000"/>
            <a:headEnd/>
            <a:tailEnd/>
          </a:ln>
        </p:spPr>
      </p:pic>
      <p:sp>
        <p:nvSpPr>
          <p:cNvPr id="37891" name="Title 1"/>
          <p:cNvSpPr>
            <a:spLocks noGrp="1"/>
          </p:cNvSpPr>
          <p:nvPr>
            <p:ph type="title" idx="4294967295"/>
          </p:nvPr>
        </p:nvSpPr>
        <p:spPr>
          <a:xfrm>
            <a:off x="1828800" y="228600"/>
            <a:ext cx="6781800" cy="1027113"/>
          </a:xfrm>
        </p:spPr>
        <p:txBody>
          <a:bodyPr/>
          <a:lstStyle/>
          <a:p>
            <a:pPr algn="ctr"/>
            <a:r>
              <a:rPr lang="en-US" sz="4000" b="1" dirty="0" smtClean="0">
                <a:latin typeface="Calibri" panose="020F0502020204030204" pitchFamily="34" charset="0"/>
              </a:rPr>
              <a:t>John Adams, Second President of the United States</a:t>
            </a:r>
            <a:endParaRPr lang="en-US" sz="4000" dirty="0">
              <a:latin typeface="Calibri" pitchFamily="34" charset="0"/>
              <a:ea typeface="Calibri" pitchFamily="34" charset="0"/>
              <a:cs typeface="Calibri" pitchFamily="34" charset="0"/>
            </a:endParaRPr>
          </a:p>
        </p:txBody>
      </p:sp>
      <p:sp>
        <p:nvSpPr>
          <p:cNvPr id="37892" name="Content Placeholder 2"/>
          <p:cNvSpPr>
            <a:spLocks noGrp="1"/>
          </p:cNvSpPr>
          <p:nvPr>
            <p:ph idx="4294967295"/>
          </p:nvPr>
        </p:nvSpPr>
        <p:spPr>
          <a:xfrm>
            <a:off x="304800" y="1600200"/>
            <a:ext cx="8686800" cy="4114800"/>
          </a:xfrm>
          <a:noFill/>
        </p:spPr>
        <p:txBody>
          <a:bodyPr/>
          <a:lstStyle/>
          <a:p>
            <a:pPr>
              <a:buNone/>
            </a:pPr>
            <a:r>
              <a:rPr lang="en-US" dirty="0" smtClean="0">
                <a:solidFill>
                  <a:schemeClr val="bg2"/>
                </a:solidFill>
              </a:rPr>
              <a:t>"</a:t>
            </a:r>
            <a:r>
              <a:rPr lang="en-US" dirty="0" smtClean="0">
                <a:solidFill>
                  <a:schemeClr val="bg2"/>
                </a:solidFill>
              </a:rPr>
              <a:t>We have no government armed with </a:t>
            </a:r>
            <a:r>
              <a:rPr lang="en-US" dirty="0" smtClean="0">
                <a:solidFill>
                  <a:schemeClr val="bg2"/>
                </a:solidFill>
              </a:rPr>
              <a:t>power capable </a:t>
            </a:r>
            <a:r>
              <a:rPr lang="en-US" dirty="0" smtClean="0">
                <a:solidFill>
                  <a:schemeClr val="bg2"/>
                </a:solidFill>
              </a:rPr>
              <a:t>of contending with human </a:t>
            </a:r>
            <a:r>
              <a:rPr lang="en-US" dirty="0" smtClean="0">
                <a:solidFill>
                  <a:schemeClr val="bg2"/>
                </a:solidFill>
              </a:rPr>
              <a:t>passions unbridled </a:t>
            </a:r>
            <a:r>
              <a:rPr lang="en-US" dirty="0" smtClean="0">
                <a:solidFill>
                  <a:schemeClr val="bg2"/>
                </a:solidFill>
              </a:rPr>
              <a:t>by morality and religion. </a:t>
            </a:r>
            <a:r>
              <a:rPr lang="en-US" dirty="0" smtClean="0">
                <a:solidFill>
                  <a:schemeClr val="bg2"/>
                </a:solidFill>
              </a:rPr>
              <a:t>Avarice, ambition</a:t>
            </a:r>
            <a:r>
              <a:rPr lang="en-US" dirty="0" smtClean="0">
                <a:solidFill>
                  <a:schemeClr val="bg2"/>
                </a:solidFill>
              </a:rPr>
              <a:t>, revenge, or gallantry, would </a:t>
            </a:r>
            <a:r>
              <a:rPr lang="en-US" dirty="0" smtClean="0">
                <a:solidFill>
                  <a:schemeClr val="bg2"/>
                </a:solidFill>
              </a:rPr>
              <a:t>break the </a:t>
            </a:r>
            <a:r>
              <a:rPr lang="en-US" dirty="0" smtClean="0">
                <a:solidFill>
                  <a:schemeClr val="bg2"/>
                </a:solidFill>
              </a:rPr>
              <a:t>strongest cords of our Constitution as </a:t>
            </a:r>
            <a:r>
              <a:rPr lang="en-US" dirty="0" smtClean="0">
                <a:solidFill>
                  <a:schemeClr val="bg2"/>
                </a:solidFill>
              </a:rPr>
              <a:t>a whale </a:t>
            </a:r>
            <a:r>
              <a:rPr lang="en-US" dirty="0" smtClean="0">
                <a:solidFill>
                  <a:schemeClr val="bg2"/>
                </a:solidFill>
              </a:rPr>
              <a:t>goes through a net. Our </a:t>
            </a:r>
            <a:r>
              <a:rPr lang="en-US" dirty="0" smtClean="0">
                <a:solidFill>
                  <a:schemeClr val="bg2"/>
                </a:solidFill>
              </a:rPr>
              <a:t>Constitution was </a:t>
            </a:r>
            <a:r>
              <a:rPr lang="en-US" dirty="0" smtClean="0">
                <a:solidFill>
                  <a:schemeClr val="bg2"/>
                </a:solidFill>
              </a:rPr>
              <a:t>made only for a moral and </a:t>
            </a:r>
            <a:r>
              <a:rPr lang="en-US" dirty="0" smtClean="0">
                <a:solidFill>
                  <a:schemeClr val="bg2"/>
                </a:solidFill>
              </a:rPr>
              <a:t>religious people</a:t>
            </a:r>
            <a:r>
              <a:rPr lang="en-US" dirty="0" smtClean="0">
                <a:solidFill>
                  <a:schemeClr val="bg2"/>
                </a:solidFill>
              </a:rPr>
              <a:t>. It is wholly inadequate to </a:t>
            </a:r>
            <a:r>
              <a:rPr lang="en-US" dirty="0" smtClean="0">
                <a:solidFill>
                  <a:schemeClr val="bg2"/>
                </a:solidFill>
              </a:rPr>
              <a:t>the government </a:t>
            </a:r>
            <a:r>
              <a:rPr lang="en-US" dirty="0" smtClean="0">
                <a:solidFill>
                  <a:schemeClr val="bg2"/>
                </a:solidFill>
              </a:rPr>
              <a:t>of any other</a:t>
            </a:r>
            <a:r>
              <a:rPr lang="en-US" dirty="0" smtClean="0">
                <a:solidFill>
                  <a:schemeClr val="bg2"/>
                </a:solidFill>
              </a:rPr>
              <a:t>.”</a:t>
            </a:r>
            <a:endParaRPr lang="en-US" dirty="0">
              <a:solidFill>
                <a:schemeClr val="bg2"/>
              </a:solidFill>
              <a:effectLst/>
              <a:latin typeface="Calibri" pitchFamily="34" charset="0"/>
              <a:ea typeface="Calibri" pitchFamily="34" charset="0"/>
              <a:cs typeface="Calibri" pitchFamily="34" charset="0"/>
            </a:endParaRPr>
          </a:p>
        </p:txBody>
      </p:sp>
      <p:sp>
        <p:nvSpPr>
          <p:cNvPr id="37893" name="TextBox 3"/>
          <p:cNvSpPr txBox="1">
            <a:spLocks noChangeArrowheads="1"/>
          </p:cNvSpPr>
          <p:nvPr/>
        </p:nvSpPr>
        <p:spPr bwMode="auto">
          <a:xfrm>
            <a:off x="457200" y="5534561"/>
            <a:ext cx="8458200" cy="1323439"/>
          </a:xfrm>
          <a:prstGeom prst="rect">
            <a:avLst/>
          </a:prstGeom>
          <a:noFill/>
          <a:ln w="9525">
            <a:noFill/>
            <a:miter lim="800000"/>
            <a:headEnd/>
            <a:tailEnd/>
          </a:ln>
        </p:spPr>
        <p:txBody>
          <a:bodyPr wrap="square">
            <a:spAutoFit/>
          </a:bodyPr>
          <a:lstStyle/>
          <a:p>
            <a:pPr algn="ctr" eaLnBrk="0" hangingPunct="0"/>
            <a:r>
              <a:rPr lang="en-US" sz="1600" dirty="0" smtClean="0">
                <a:solidFill>
                  <a:schemeClr val="bg2"/>
                </a:solidFill>
              </a:rPr>
              <a:t>Letter </a:t>
            </a:r>
            <a:r>
              <a:rPr lang="en-US" sz="1600" dirty="0" smtClean="0">
                <a:solidFill>
                  <a:schemeClr val="bg2"/>
                </a:solidFill>
              </a:rPr>
              <a:t>to the Officers of the First Brigade of the Third Division of the Militia of Massachusetts, 11 October 1798, </a:t>
            </a:r>
            <a:r>
              <a:rPr lang="en-US" sz="1600" dirty="0" smtClean="0">
                <a:solidFill>
                  <a:schemeClr val="bg2"/>
                </a:solidFill>
              </a:rPr>
              <a:t>in Revolutionary Services and Civil life of General William Hull (</a:t>
            </a:r>
            <a:r>
              <a:rPr lang="en-US" sz="1600" dirty="0" smtClean="0">
                <a:solidFill>
                  <a:schemeClr val="bg2"/>
                </a:solidFill>
              </a:rPr>
              <a:t>New York, 1848), pp 265-6. There are some differences in the version that appeared in </a:t>
            </a:r>
            <a:r>
              <a:rPr lang="en-US" sz="1600" i="1" dirty="0" smtClean="0">
                <a:solidFill>
                  <a:schemeClr val="bg2"/>
                </a:solidFill>
              </a:rPr>
              <a:t>The Works of John Adams</a:t>
            </a:r>
            <a:r>
              <a:rPr lang="en-US" sz="1600" dirty="0" smtClean="0">
                <a:solidFill>
                  <a:schemeClr val="bg2"/>
                </a:solidFill>
              </a:rPr>
              <a:t> (Boston, 1854</a:t>
            </a:r>
            <a:r>
              <a:rPr lang="en-US" sz="1600" dirty="0" smtClean="0">
                <a:solidFill>
                  <a:schemeClr val="bg2"/>
                </a:solidFill>
              </a:rPr>
              <a:t>), vol. 9. pp. 228-29.</a:t>
            </a:r>
            <a:endParaRPr lang="en-US" sz="1600" dirty="0" smtClean="0">
              <a:solidFill>
                <a:schemeClr val="bg2"/>
              </a:solidFill>
            </a:endParaRPr>
          </a:p>
          <a:p>
            <a:pPr algn="ctr" eaLnBrk="0" hangingPunct="0"/>
            <a:r>
              <a:rPr lang="en-US" sz="1600" dirty="0" smtClean="0">
                <a:solidFill>
                  <a:schemeClr val="bg2"/>
                </a:solidFill>
                <a:latin typeface="Calibri" panose="020F0502020204030204" pitchFamily="34" charset="0"/>
              </a:rPr>
              <a:t> </a:t>
            </a:r>
            <a:endParaRPr lang="en-US" sz="1600" dirty="0">
              <a:solidFill>
                <a:schemeClr val="bg2"/>
              </a:solidFill>
              <a:latin typeface="Calibri" panose="020F0502020204030204" pitchFamily="34" charset="0"/>
            </a:endParaRPr>
          </a:p>
        </p:txBody>
      </p:sp>
      <p:pic>
        <p:nvPicPr>
          <p:cNvPr id="7" name="Picture 2" descr="http://johnadamsinfo.com/images/johnadamsinfo.com/john-adams-war.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400" y="152400"/>
            <a:ext cx="1295400" cy="12954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8"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1143000"/>
            <a:ext cx="6172200" cy="4953000"/>
          </a:xfrm>
          <a:prstGeom prst="rect">
            <a:avLst/>
          </a:prstGeom>
          <a:noFill/>
          <a:ln w="9525">
            <a:noFill/>
            <a:miter lim="800000"/>
            <a:headEnd/>
            <a:tailEnd/>
          </a:ln>
        </p:spPr>
      </p:pic>
      <p:sp>
        <p:nvSpPr>
          <p:cNvPr id="55299" name="Title 1"/>
          <p:cNvSpPr>
            <a:spLocks noGrp="1"/>
          </p:cNvSpPr>
          <p:nvPr>
            <p:ph type="title" idx="4294967295"/>
          </p:nvPr>
        </p:nvSpPr>
        <p:spPr>
          <a:xfrm>
            <a:off x="381000" y="228600"/>
            <a:ext cx="8534400" cy="762000"/>
          </a:xfrm>
        </p:spPr>
        <p:txBody>
          <a:bodyPr/>
          <a:lstStyle/>
          <a:p>
            <a:pPr algn="ctr" eaLnBrk="1" hangingPunct="1"/>
            <a:r>
              <a:rPr lang="en-US" dirty="0">
                <a:latin typeface="Calibri" pitchFamily="34" charset="0"/>
                <a:ea typeface="Calibri" pitchFamily="34" charset="0"/>
                <a:cs typeface="Calibri" pitchFamily="34" charset="0"/>
              </a:rPr>
              <a:t>Benjamin Franklin</a:t>
            </a:r>
          </a:p>
        </p:txBody>
      </p:sp>
      <p:sp>
        <p:nvSpPr>
          <p:cNvPr id="190468" name="Content Placeholder 2"/>
          <p:cNvSpPr>
            <a:spLocks noGrp="1"/>
          </p:cNvSpPr>
          <p:nvPr>
            <p:ph idx="4294967295"/>
          </p:nvPr>
        </p:nvSpPr>
        <p:spPr>
          <a:xfrm>
            <a:off x="228600" y="1219200"/>
            <a:ext cx="6096000" cy="4800600"/>
          </a:xfrm>
        </p:spPr>
        <p:txBody>
          <a:bodyPr/>
          <a:lstStyle/>
          <a:p>
            <a:pPr marL="0" indent="0" eaLnBrk="1" hangingPunct="1">
              <a:spcBef>
                <a:spcPts val="600"/>
              </a:spcBef>
              <a:spcAft>
                <a:spcPts val="600"/>
              </a:spcAft>
              <a:buFont typeface="Wingdings" pitchFamily="2" charset="2"/>
              <a:buNone/>
              <a:defRPr/>
            </a:pPr>
            <a:r>
              <a:rPr lang="en-US" sz="2800" dirty="0">
                <a:solidFill>
                  <a:schemeClr val="bg2"/>
                </a:solidFill>
                <a:effectLst/>
                <a:latin typeface="Calibri" panose="020F0502020204030204" pitchFamily="34" charset="0"/>
              </a:rPr>
              <a:t>At the close of the Constitutional Convention of 1787, when queried as he left Independence Hall on the final day of deliberation (in the notes of Dr. James McHenry, one of Maryland’s delegates to the Convention) a lady asked Dr. Benjamin Franklin, “Well Doctor what have we got a republic or a monarchy?” Franklin responded, “A republic replied the Doctor </a:t>
            </a:r>
            <a:r>
              <a:rPr lang="en-US" sz="2800" b="1" u="sng" dirty="0">
                <a:solidFill>
                  <a:schemeClr val="bg2"/>
                </a:solidFill>
                <a:effectLst/>
                <a:latin typeface="Calibri" panose="020F0502020204030204" pitchFamily="34" charset="0"/>
              </a:rPr>
              <a:t>if you can keep it</a:t>
            </a:r>
            <a:r>
              <a:rPr lang="en-US" sz="2800" dirty="0">
                <a:solidFill>
                  <a:schemeClr val="bg2"/>
                </a:solidFill>
                <a:effectLst/>
                <a:latin typeface="Calibri" panose="020F0502020204030204" pitchFamily="34" charset="0"/>
              </a:rPr>
              <a:t>.”</a:t>
            </a:r>
            <a:endParaRPr lang="en-US" sz="2800" dirty="0">
              <a:solidFill>
                <a:schemeClr val="bg2"/>
              </a:solidFill>
              <a:effectLst/>
              <a:latin typeface="Calibri" pitchFamily="34" charset="0"/>
              <a:ea typeface="Calibri" pitchFamily="34" charset="0"/>
              <a:cs typeface="Calibri" pitchFamily="34" charset="0"/>
            </a:endParaRPr>
          </a:p>
          <a:p>
            <a:pPr marL="0" indent="0" algn="ctr" eaLnBrk="1" hangingPunct="1">
              <a:spcBef>
                <a:spcPts val="600"/>
              </a:spcBef>
              <a:spcAft>
                <a:spcPts val="600"/>
              </a:spcAft>
              <a:buFont typeface="Wingdings" pitchFamily="2" charset="2"/>
              <a:buNone/>
              <a:defRPr/>
            </a:pPr>
            <a:r>
              <a:rPr lang="en-US" sz="1400" i="1" dirty="0">
                <a:solidFill>
                  <a:schemeClr val="bg2"/>
                </a:solidFill>
                <a:effectLst/>
                <a:latin typeface="Calibri" panose="020F0502020204030204" pitchFamily="34" charset="0"/>
              </a:rPr>
              <a:t>The Records of the Federal Convention of 1787,</a:t>
            </a:r>
            <a:r>
              <a:rPr lang="en-US" sz="1400" dirty="0">
                <a:solidFill>
                  <a:schemeClr val="bg2"/>
                </a:solidFill>
                <a:effectLst/>
                <a:latin typeface="Calibri" panose="020F0502020204030204" pitchFamily="34" charset="0"/>
              </a:rPr>
              <a:t> ed. Max </a:t>
            </a:r>
            <a:r>
              <a:rPr lang="en-US" sz="1400" dirty="0" err="1">
                <a:solidFill>
                  <a:schemeClr val="bg2"/>
                </a:solidFill>
                <a:effectLst/>
                <a:latin typeface="Calibri" panose="020F0502020204030204" pitchFamily="34" charset="0"/>
              </a:rPr>
              <a:t>Farrand</a:t>
            </a:r>
            <a:r>
              <a:rPr lang="en-US" sz="1400" dirty="0">
                <a:solidFill>
                  <a:schemeClr val="bg2"/>
                </a:solidFill>
                <a:effectLst/>
                <a:latin typeface="Calibri" panose="020F0502020204030204" pitchFamily="34" charset="0"/>
              </a:rPr>
              <a:t>, vol. 3, appendix A, p. 85 (1911, reprinted 1934).</a:t>
            </a:r>
            <a:endParaRPr lang="en-US" sz="1400" dirty="0">
              <a:solidFill>
                <a:schemeClr val="bg2"/>
              </a:solidFill>
              <a:effectLst/>
              <a:latin typeface="Calibri" pitchFamily="34" charset="0"/>
              <a:ea typeface="Calibri" pitchFamily="34" charset="0"/>
              <a:cs typeface="Calibri" pitchFamily="34" charset="0"/>
            </a:endParaRP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477000" y="1219200"/>
            <a:ext cx="2560320" cy="3251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47700" y="304800"/>
            <a:ext cx="7848600" cy="646331"/>
          </a:xfrm>
          <a:prstGeom prst="rect">
            <a:avLst/>
          </a:prstGeom>
          <a:noFill/>
        </p:spPr>
        <p:txBody>
          <a:bodyPr wrap="square" rtlCol="0">
            <a:spAutoFit/>
          </a:bodyPr>
          <a:lstStyle/>
          <a:p>
            <a:pPr algn="ctr"/>
            <a:r>
              <a:rPr lang="en-US" sz="3600" dirty="0">
                <a:solidFill>
                  <a:schemeClr val="tx2"/>
                </a:solidFill>
                <a:latin typeface="Calibri" pitchFamily="34" charset="0"/>
                <a:ea typeface="+mj-ea"/>
                <a:cs typeface="Calibri" pitchFamily="34" charset="0"/>
              </a:rPr>
              <a:t>Karl Marx’s Communist Manifesto 1848</a:t>
            </a:r>
          </a:p>
        </p:txBody>
      </p:sp>
      <p:sp>
        <p:nvSpPr>
          <p:cNvPr id="3" name="TextBox 2"/>
          <p:cNvSpPr txBox="1"/>
          <p:nvPr/>
        </p:nvSpPr>
        <p:spPr>
          <a:xfrm>
            <a:off x="228600" y="1143000"/>
            <a:ext cx="8763000" cy="5262979"/>
          </a:xfrm>
          <a:prstGeom prst="rect">
            <a:avLst/>
          </a:prstGeom>
          <a:noFill/>
        </p:spPr>
        <p:txBody>
          <a:bodyPr wrap="square" rtlCol="0">
            <a:spAutoFit/>
          </a:bodyPr>
          <a:lstStyle/>
          <a:p>
            <a:pPr marL="457200" indent="-457200">
              <a:buAutoNum type="arabicPeriod"/>
            </a:pPr>
            <a:r>
              <a:rPr lang="en-US" sz="2800" dirty="0">
                <a:latin typeface="Calibri" panose="020F0502020204030204" pitchFamily="34" charset="0"/>
              </a:rPr>
              <a:t>Abolish </a:t>
            </a:r>
            <a:r>
              <a:rPr lang="en-US" sz="2800" b="1" dirty="0">
                <a:solidFill>
                  <a:srgbClr val="FFFFCC"/>
                </a:solidFill>
                <a:latin typeface="Calibri" panose="020F0502020204030204" pitchFamily="34" charset="0"/>
              </a:rPr>
              <a:t>private property</a:t>
            </a:r>
            <a:r>
              <a:rPr lang="en-US" sz="2800" dirty="0">
                <a:latin typeface="Calibri" panose="020F0502020204030204" pitchFamily="34" charset="0"/>
              </a:rPr>
              <a:t>.</a:t>
            </a:r>
          </a:p>
          <a:p>
            <a:pPr marL="457200" indent="-457200">
              <a:buAutoNum type="arabicPeriod"/>
            </a:pPr>
            <a:r>
              <a:rPr lang="en-US" sz="2800" dirty="0">
                <a:latin typeface="Calibri" panose="020F0502020204030204" pitchFamily="34" charset="0"/>
              </a:rPr>
              <a:t>Heavy progressive </a:t>
            </a:r>
            <a:r>
              <a:rPr lang="en-US" sz="2800" b="1" dirty="0">
                <a:solidFill>
                  <a:srgbClr val="FFFFCC"/>
                </a:solidFill>
                <a:latin typeface="Calibri" panose="020F0502020204030204" pitchFamily="34" charset="0"/>
              </a:rPr>
              <a:t>income tax</a:t>
            </a:r>
            <a:r>
              <a:rPr lang="en-US" sz="2800" dirty="0">
                <a:latin typeface="Calibri" panose="020F0502020204030204" pitchFamily="34" charset="0"/>
              </a:rPr>
              <a:t>.</a:t>
            </a:r>
          </a:p>
          <a:p>
            <a:pPr marL="457200" indent="-457200">
              <a:buAutoNum type="arabicPeriod"/>
            </a:pPr>
            <a:r>
              <a:rPr lang="en-US" sz="2800" dirty="0">
                <a:latin typeface="Calibri" panose="020F0502020204030204" pitchFamily="34" charset="0"/>
              </a:rPr>
              <a:t>Abolish rights of inheritance.</a:t>
            </a:r>
          </a:p>
          <a:p>
            <a:pPr marL="457200" indent="-457200">
              <a:buAutoNum type="arabicPeriod"/>
            </a:pPr>
            <a:r>
              <a:rPr lang="en-US" sz="2800" dirty="0">
                <a:latin typeface="Calibri" panose="020F0502020204030204" pitchFamily="34" charset="0"/>
              </a:rPr>
              <a:t>Confiscation of property rights.</a:t>
            </a:r>
          </a:p>
          <a:p>
            <a:pPr marL="457200" indent="-457200">
              <a:buAutoNum type="arabicPeriod"/>
            </a:pPr>
            <a:r>
              <a:rPr lang="en-US" sz="2800" b="1" dirty="0">
                <a:solidFill>
                  <a:srgbClr val="FFFFCC"/>
                </a:solidFill>
                <a:latin typeface="Calibri" panose="020F0502020204030204" pitchFamily="34" charset="0"/>
              </a:rPr>
              <a:t>Central Bank</a:t>
            </a:r>
            <a:r>
              <a:rPr lang="en-US" sz="2800" dirty="0">
                <a:latin typeface="Calibri" panose="020F0502020204030204" pitchFamily="34" charset="0"/>
              </a:rPr>
              <a:t>.</a:t>
            </a:r>
          </a:p>
          <a:p>
            <a:pPr marL="457200" indent="-457200">
              <a:buAutoNum type="arabicPeriod"/>
            </a:pPr>
            <a:r>
              <a:rPr lang="en-US" sz="2800" dirty="0">
                <a:latin typeface="Calibri" panose="020F0502020204030204" pitchFamily="34" charset="0"/>
              </a:rPr>
              <a:t>Government ownership of communication and </a:t>
            </a:r>
            <a:r>
              <a:rPr lang="en-US" sz="2800" b="1" dirty="0">
                <a:solidFill>
                  <a:srgbClr val="FFFFCC"/>
                </a:solidFill>
                <a:latin typeface="Calibri" panose="020F0502020204030204" pitchFamily="34" charset="0"/>
              </a:rPr>
              <a:t>transportation</a:t>
            </a:r>
            <a:r>
              <a:rPr lang="en-US" sz="2800" dirty="0">
                <a:latin typeface="Calibri" panose="020F0502020204030204" pitchFamily="34" charset="0"/>
              </a:rPr>
              <a:t>.</a:t>
            </a:r>
          </a:p>
          <a:p>
            <a:pPr marL="457200" indent="-457200">
              <a:buAutoNum type="arabicPeriod"/>
            </a:pPr>
            <a:r>
              <a:rPr lang="en-US" sz="2800" dirty="0">
                <a:latin typeface="Calibri" panose="020F0502020204030204" pitchFamily="34" charset="0"/>
              </a:rPr>
              <a:t>Government ownership of factories and agriculture.</a:t>
            </a:r>
          </a:p>
          <a:p>
            <a:pPr marL="457200" indent="-457200">
              <a:buAutoNum type="arabicPeriod"/>
            </a:pPr>
            <a:r>
              <a:rPr lang="en-US" sz="2800" dirty="0">
                <a:latin typeface="Calibri" panose="020F0502020204030204" pitchFamily="34" charset="0"/>
              </a:rPr>
              <a:t>Government control of labor.</a:t>
            </a:r>
          </a:p>
          <a:p>
            <a:pPr marL="457200" indent="-457200">
              <a:buAutoNum type="arabicPeriod"/>
            </a:pPr>
            <a:r>
              <a:rPr lang="en-US" sz="2800" dirty="0">
                <a:latin typeface="Calibri" panose="020F0502020204030204" pitchFamily="34" charset="0"/>
              </a:rPr>
              <a:t>Corporate farms, regional planning.</a:t>
            </a:r>
          </a:p>
          <a:p>
            <a:pPr marL="457200" indent="-457200">
              <a:buAutoNum type="arabicPeriod"/>
            </a:pPr>
            <a:r>
              <a:rPr lang="en-US" sz="2800" b="1" dirty="0">
                <a:solidFill>
                  <a:srgbClr val="FFFFCC"/>
                </a:solidFill>
                <a:latin typeface="Calibri" panose="020F0502020204030204" pitchFamily="34" charset="0"/>
              </a:rPr>
              <a:t>Free Education </a:t>
            </a:r>
            <a:r>
              <a:rPr lang="en-US" sz="2800" dirty="0">
                <a:latin typeface="Calibri" panose="020F0502020204030204" pitchFamily="34" charset="0"/>
              </a:rPr>
              <a:t>for All Children in Public Schools. Combination of Education with Industrial Production.</a:t>
            </a:r>
          </a:p>
        </p:txBody>
      </p:sp>
    </p:spTree>
    <p:extLst>
      <p:ext uri="{BB962C8B-B14F-4D97-AF65-F5344CB8AC3E}">
        <p14:creationId xmlns:p14="http://schemas.microsoft.com/office/powerpoint/2010/main" xmlns="" val="95121982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p:cNvSpPr>
            <a:spLocks noGrp="1"/>
          </p:cNvSpPr>
          <p:nvPr>
            <p:ph type="title"/>
          </p:nvPr>
        </p:nvSpPr>
        <p:spPr>
          <a:xfrm>
            <a:off x="1028700" y="228600"/>
            <a:ext cx="7086600" cy="990600"/>
          </a:xfrm>
        </p:spPr>
        <p:txBody>
          <a:bodyPr/>
          <a:lstStyle/>
          <a:p>
            <a:pPr algn="ctr" eaLnBrk="1" hangingPunct="1"/>
            <a:r>
              <a:rPr lang="en-US" altLang="en-US" dirty="0">
                <a:solidFill>
                  <a:srgbClr val="00FFFF"/>
                </a:solidFill>
                <a:latin typeface="Calibri" panose="020F0502020204030204" pitchFamily="34" charset="0"/>
              </a:rPr>
              <a:t>President Woodrow Wilson</a:t>
            </a:r>
          </a:p>
        </p:txBody>
      </p:sp>
      <p:sp>
        <p:nvSpPr>
          <p:cNvPr id="26627" name="Content Placeholder 2"/>
          <p:cNvSpPr>
            <a:spLocks noGrp="1"/>
          </p:cNvSpPr>
          <p:nvPr>
            <p:ph idx="1"/>
          </p:nvPr>
        </p:nvSpPr>
        <p:spPr>
          <a:xfrm>
            <a:off x="152400" y="1600200"/>
            <a:ext cx="4495800" cy="3733800"/>
          </a:xfrm>
        </p:spPr>
        <p:txBody>
          <a:bodyPr/>
          <a:lstStyle/>
          <a:p>
            <a:pPr marL="0" indent="0" algn="just">
              <a:buNone/>
            </a:pPr>
            <a:r>
              <a:rPr lang="en-US" sz="4000" dirty="0">
                <a:latin typeface="Calibri" panose="020F0502020204030204" pitchFamily="34" charset="0"/>
              </a:rPr>
              <a:t>“I have often said that the use of a university is to make young gentlemen as unlike their fathers as possible.”</a:t>
            </a:r>
            <a:endParaRPr lang="en-US" altLang="en-US" sz="4000" dirty="0">
              <a:latin typeface="Calibri" panose="020F0502020204030204" pitchFamily="34" charset="0"/>
              <a:ea typeface="Calibri" panose="020F0502020204030204" pitchFamily="34" charset="0"/>
              <a:cs typeface="Calibri" panose="020F0502020204030204" pitchFamily="34" charset="0"/>
            </a:endParaRPr>
          </a:p>
        </p:txBody>
      </p:sp>
      <p:pic>
        <p:nvPicPr>
          <p:cNvPr id="1026" name="Picture 2" descr="http://daily.jstor.org/wp-content/uploads/2015/11/WoodrowWilson_1050x700.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800600" y="1828800"/>
            <a:ext cx="4112584" cy="2743200"/>
          </a:xfrm>
          <a:prstGeom prst="rect">
            <a:avLst/>
          </a:prstGeom>
          <a:noFill/>
        </p:spPr>
      </p:pic>
      <p:sp>
        <p:nvSpPr>
          <p:cNvPr id="6" name="TextBox 5"/>
          <p:cNvSpPr txBox="1"/>
          <p:nvPr/>
        </p:nvSpPr>
        <p:spPr>
          <a:xfrm>
            <a:off x="1676400" y="6172200"/>
            <a:ext cx="5791200" cy="523220"/>
          </a:xfrm>
          <a:prstGeom prst="rect">
            <a:avLst/>
          </a:prstGeom>
          <a:noFill/>
        </p:spPr>
        <p:txBody>
          <a:bodyPr wrap="square" rtlCol="0">
            <a:spAutoFit/>
          </a:bodyPr>
          <a:lstStyle/>
          <a:p>
            <a:pPr algn="ctr"/>
            <a:r>
              <a:rPr lang="en-US" sz="1400" dirty="0">
                <a:latin typeface="Calibri" panose="020F0502020204030204" pitchFamily="34" charset="0"/>
              </a:rPr>
              <a:t>Woodrow Wilson, "The Power of Christian Young Men," in </a:t>
            </a:r>
            <a:r>
              <a:rPr lang="en-US" sz="1400" i="1" dirty="0">
                <a:latin typeface="Calibri" panose="020F0502020204030204" pitchFamily="34" charset="0"/>
              </a:rPr>
              <a:t>Selected </a:t>
            </a:r>
            <a:r>
              <a:rPr lang="en-US" sz="1400" i="1" dirty="0" err="1">
                <a:latin typeface="Calibri" panose="020F0502020204030204" pitchFamily="34" charset="0"/>
              </a:rPr>
              <a:t>Adresses</a:t>
            </a:r>
            <a:r>
              <a:rPr lang="en-US" sz="1400" i="1" dirty="0">
                <a:latin typeface="Calibri" panose="020F0502020204030204" pitchFamily="34" charset="0"/>
              </a:rPr>
              <a:t> and Papers of Woodrow Wilson</a:t>
            </a:r>
            <a:r>
              <a:rPr lang="en-US" sz="1400" dirty="0">
                <a:latin typeface="Calibri" panose="020F0502020204030204" pitchFamily="34" charset="0"/>
              </a:rPr>
              <a:t>(New York: </a:t>
            </a:r>
            <a:r>
              <a:rPr lang="en-US" sz="1400" dirty="0" err="1">
                <a:latin typeface="Calibri" panose="020F0502020204030204" pitchFamily="34" charset="0"/>
              </a:rPr>
              <a:t>Boni</a:t>
            </a:r>
            <a:r>
              <a:rPr lang="en-US" sz="1400" dirty="0">
                <a:latin typeface="Calibri" panose="020F0502020204030204" pitchFamily="34" charset="0"/>
              </a:rPr>
              <a:t> and </a:t>
            </a:r>
            <a:r>
              <a:rPr lang="en-US" sz="1400" dirty="0" err="1">
                <a:latin typeface="Calibri" panose="020F0502020204030204" pitchFamily="34" charset="0"/>
              </a:rPr>
              <a:t>Liverlight</a:t>
            </a:r>
            <a:r>
              <a:rPr lang="en-US" sz="1400" dirty="0">
                <a:latin typeface="Calibri" panose="020F0502020204030204" pitchFamily="34" charset="0"/>
              </a:rPr>
              <a:t>, 1918), 49.</a:t>
            </a:r>
          </a:p>
        </p:txBody>
      </p:sp>
    </p:spTree>
    <p:extLst>
      <p:ext uri="{BB962C8B-B14F-4D97-AF65-F5344CB8AC3E}">
        <p14:creationId xmlns:p14="http://schemas.microsoft.com/office/powerpoint/2010/main" xmlns="" val="240081750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itle 1"/>
          <p:cNvSpPr>
            <a:spLocks noGrp="1"/>
          </p:cNvSpPr>
          <p:nvPr>
            <p:ph type="title"/>
          </p:nvPr>
        </p:nvSpPr>
        <p:spPr>
          <a:xfrm>
            <a:off x="2476500" y="228600"/>
            <a:ext cx="4191000" cy="798689"/>
          </a:xfrm>
        </p:spPr>
        <p:txBody>
          <a:bodyPr/>
          <a:lstStyle/>
          <a:p>
            <a:pPr algn="ctr" eaLnBrk="1" hangingPunct="1"/>
            <a:r>
              <a:rPr lang="en-US" sz="4000" dirty="0">
                <a:latin typeface="Calibri" pitchFamily="34" charset="0"/>
                <a:cs typeface="Calibri" pitchFamily="34" charset="0"/>
              </a:rPr>
              <a:t>Humanist Beliefs</a:t>
            </a:r>
          </a:p>
        </p:txBody>
      </p:sp>
      <p:sp>
        <p:nvSpPr>
          <p:cNvPr id="3" name="Content Placeholder 2"/>
          <p:cNvSpPr>
            <a:spLocks noGrp="1"/>
          </p:cNvSpPr>
          <p:nvPr>
            <p:ph idx="1"/>
          </p:nvPr>
        </p:nvSpPr>
        <p:spPr>
          <a:xfrm>
            <a:off x="76200" y="914400"/>
            <a:ext cx="6477000" cy="5562600"/>
          </a:xfrm>
        </p:spPr>
        <p:txBody>
          <a:bodyPr rtlCol="0">
            <a:noAutofit/>
          </a:bodyPr>
          <a:lstStyle/>
          <a:p>
            <a:pPr marL="458788" indent="-457200" eaLnBrk="1" fontAlgn="auto" hangingPunct="1">
              <a:spcBef>
                <a:spcPts val="0"/>
              </a:spcBef>
              <a:spcAft>
                <a:spcPts val="600"/>
              </a:spcAft>
              <a:buSzPct val="150000"/>
              <a:buFont typeface="Wingdings" pitchFamily="2" charset="2"/>
              <a:buChar char="§"/>
              <a:defRPr/>
            </a:pPr>
            <a:r>
              <a:rPr lang="en-US" sz="2800" dirty="0">
                <a:latin typeface="Calibri" pitchFamily="34" charset="0"/>
                <a:cs typeface="Calibri" pitchFamily="34" charset="0"/>
              </a:rPr>
              <a:t>The non-existence or irrelevancy of God</a:t>
            </a:r>
          </a:p>
          <a:p>
            <a:pPr marL="458788" indent="-457200" eaLnBrk="1" fontAlgn="auto" hangingPunct="1">
              <a:spcBef>
                <a:spcPts val="0"/>
              </a:spcBef>
              <a:spcAft>
                <a:spcPts val="600"/>
              </a:spcAft>
              <a:buSzPct val="150000"/>
              <a:buFont typeface="Wingdings" pitchFamily="2" charset="2"/>
              <a:buChar char="§"/>
              <a:defRPr/>
            </a:pPr>
            <a:r>
              <a:rPr lang="en-US" sz="2800" dirty="0">
                <a:latin typeface="Calibri" pitchFamily="34" charset="0"/>
                <a:cs typeface="Calibri" pitchFamily="34" charset="0"/>
              </a:rPr>
              <a:t>Man as the center of all things</a:t>
            </a:r>
          </a:p>
          <a:p>
            <a:pPr marL="458788" indent="-457200" eaLnBrk="1" fontAlgn="auto" hangingPunct="1">
              <a:spcBef>
                <a:spcPts val="0"/>
              </a:spcBef>
              <a:spcAft>
                <a:spcPts val="600"/>
              </a:spcAft>
              <a:buSzPct val="150000"/>
              <a:buFont typeface="Wingdings" pitchFamily="2" charset="2"/>
              <a:buChar char="§"/>
              <a:defRPr/>
            </a:pPr>
            <a:r>
              <a:rPr lang="en-US" sz="2800" dirty="0">
                <a:latin typeface="Calibri" pitchFamily="34" charset="0"/>
                <a:cs typeface="Calibri" pitchFamily="34" charset="0"/>
              </a:rPr>
              <a:t>The reality of evolution</a:t>
            </a:r>
          </a:p>
          <a:p>
            <a:pPr marL="458788" indent="-457200" eaLnBrk="1" fontAlgn="auto" hangingPunct="1">
              <a:spcBef>
                <a:spcPts val="0"/>
              </a:spcBef>
              <a:spcAft>
                <a:spcPts val="600"/>
              </a:spcAft>
              <a:buSzPct val="150000"/>
              <a:buFont typeface="Wingdings" pitchFamily="2" charset="2"/>
              <a:buChar char="§"/>
              <a:defRPr/>
            </a:pPr>
            <a:r>
              <a:rPr lang="en-US" sz="2800" dirty="0">
                <a:latin typeface="Calibri" pitchFamily="34" charset="0"/>
                <a:cs typeface="Calibri" pitchFamily="34" charset="0"/>
              </a:rPr>
              <a:t>Man as an evolved animal rather than a special creature made in the image of his creator</a:t>
            </a:r>
          </a:p>
          <a:p>
            <a:pPr marL="458788" indent="-457200" eaLnBrk="1" fontAlgn="auto" hangingPunct="1">
              <a:spcBef>
                <a:spcPts val="0"/>
              </a:spcBef>
              <a:spcAft>
                <a:spcPts val="600"/>
              </a:spcAft>
              <a:buSzPct val="150000"/>
              <a:buFont typeface="Wingdings" pitchFamily="2" charset="2"/>
              <a:buChar char="§"/>
              <a:defRPr/>
            </a:pPr>
            <a:r>
              <a:rPr lang="en-US" sz="2800" dirty="0">
                <a:latin typeface="Calibri" pitchFamily="34" charset="0"/>
                <a:cs typeface="Calibri" pitchFamily="34" charset="0"/>
              </a:rPr>
              <a:t>The absence of any absolute morals or values</a:t>
            </a:r>
          </a:p>
          <a:p>
            <a:pPr marL="458788" indent="-457200" eaLnBrk="1" fontAlgn="auto" hangingPunct="1">
              <a:spcBef>
                <a:spcPts val="0"/>
              </a:spcBef>
              <a:spcAft>
                <a:spcPts val="600"/>
              </a:spcAft>
              <a:buSzPct val="150000"/>
              <a:buFont typeface="Wingdings" pitchFamily="2" charset="2"/>
              <a:buChar char="§"/>
              <a:defRPr/>
            </a:pPr>
            <a:r>
              <a:rPr lang="en-US" sz="2800" dirty="0">
                <a:latin typeface="Calibri" pitchFamily="34" charset="0"/>
                <a:cs typeface="Calibri" pitchFamily="34" charset="0"/>
              </a:rPr>
              <a:t>Confidence in the scientific method to solve the world’s problems.</a:t>
            </a:r>
          </a:p>
          <a:p>
            <a:pPr marL="458788" indent="-457200" eaLnBrk="1" fontAlgn="auto" hangingPunct="1">
              <a:spcBef>
                <a:spcPts val="0"/>
              </a:spcBef>
              <a:spcAft>
                <a:spcPts val="600"/>
              </a:spcAft>
              <a:buSzPct val="150000"/>
              <a:buFont typeface="Wingdings" pitchFamily="2" charset="2"/>
              <a:buChar char="§"/>
              <a:defRPr/>
            </a:pPr>
            <a:r>
              <a:rPr lang="en-US" sz="2800" dirty="0">
                <a:latin typeface="Calibri" pitchFamily="34" charset="0"/>
                <a:cs typeface="Calibri" pitchFamily="34" charset="0"/>
              </a:rPr>
              <a:t>The goal of humanity is a one-world government</a:t>
            </a:r>
          </a:p>
        </p:txBody>
      </p:sp>
      <p:sp>
        <p:nvSpPr>
          <p:cNvPr id="50180" name="TextBox 3"/>
          <p:cNvSpPr txBox="1">
            <a:spLocks noChangeArrowheads="1"/>
          </p:cNvSpPr>
          <p:nvPr/>
        </p:nvSpPr>
        <p:spPr bwMode="auto">
          <a:xfrm>
            <a:off x="2266950" y="6400800"/>
            <a:ext cx="4610100" cy="369888"/>
          </a:xfrm>
          <a:prstGeom prst="rect">
            <a:avLst/>
          </a:prstGeom>
          <a:noFill/>
          <a:ln w="9525">
            <a:noFill/>
            <a:miter lim="800000"/>
            <a:headEnd/>
            <a:tailEnd/>
          </a:ln>
        </p:spPr>
        <p:txBody>
          <a:bodyPr wrap="square">
            <a:spAutoFit/>
          </a:bodyPr>
          <a:lstStyle/>
          <a:p>
            <a:pPr algn="ctr"/>
            <a:r>
              <a:rPr lang="en-US" sz="1400" dirty="0" err="1">
                <a:latin typeface="Calibri" pitchFamily="34" charset="0"/>
                <a:cs typeface="Calibri" pitchFamily="34" charset="0"/>
              </a:rPr>
              <a:t>Eidsmoe</a:t>
            </a:r>
            <a:r>
              <a:rPr lang="en-US" sz="1400" dirty="0">
                <a:latin typeface="Calibri" pitchFamily="34" charset="0"/>
                <a:cs typeface="Calibri" pitchFamily="34" charset="0"/>
              </a:rPr>
              <a:t>, </a:t>
            </a:r>
            <a:r>
              <a:rPr lang="en-US" sz="1400" i="1" dirty="0">
                <a:latin typeface="Calibri" pitchFamily="34" charset="0"/>
                <a:cs typeface="Calibri" pitchFamily="34" charset="0"/>
              </a:rPr>
              <a:t>The Christian Legal Advisor</a:t>
            </a:r>
            <a:r>
              <a:rPr lang="en-US" sz="1400" dirty="0">
                <a:latin typeface="Calibri" pitchFamily="34" charset="0"/>
                <a:cs typeface="Calibri" pitchFamily="34" charset="0"/>
              </a:rPr>
              <a:t>, 180-87</a:t>
            </a:r>
            <a:r>
              <a:rPr lang="en-US" sz="1800" dirty="0">
                <a:latin typeface="Calibri" pitchFamily="34" charset="0"/>
                <a:cs typeface="Calibri" pitchFamily="34" charset="0"/>
              </a:rPr>
              <a:t>.</a:t>
            </a:r>
          </a:p>
        </p:txBody>
      </p:sp>
      <p:pic>
        <p:nvPicPr>
          <p:cNvPr id="1945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7500" y="1143000"/>
            <a:ext cx="2324100" cy="3333100"/>
          </a:xfrm>
          <a:prstGeom prst="rect">
            <a:avLst/>
          </a:prstGeom>
          <a:ln w="19050">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p:nvPr>
        </p:nvSpPr>
        <p:spPr>
          <a:xfrm>
            <a:off x="1790700" y="228600"/>
            <a:ext cx="5562600" cy="762000"/>
          </a:xfrm>
        </p:spPr>
        <p:txBody>
          <a:bodyPr/>
          <a:lstStyle/>
          <a:p>
            <a:pPr algn="ctr" eaLnBrk="1" hangingPunct="1"/>
            <a:r>
              <a:rPr lang="en-US" dirty="0">
                <a:latin typeface="Calibri" panose="020F0502020204030204" pitchFamily="34" charset="0"/>
              </a:rPr>
              <a:t>Humanist Proselytizing</a:t>
            </a:r>
          </a:p>
        </p:txBody>
      </p:sp>
      <p:sp>
        <p:nvSpPr>
          <p:cNvPr id="56322" name="Content Placeholder 2"/>
          <p:cNvSpPr>
            <a:spLocks noGrp="1"/>
          </p:cNvSpPr>
          <p:nvPr>
            <p:ph idx="1"/>
          </p:nvPr>
        </p:nvSpPr>
        <p:spPr>
          <a:xfrm>
            <a:off x="152400" y="1143000"/>
            <a:ext cx="6629400" cy="4114800"/>
          </a:xfrm>
        </p:spPr>
        <p:txBody>
          <a:bodyPr>
            <a:normAutofit/>
          </a:bodyPr>
          <a:lstStyle/>
          <a:p>
            <a:pPr marL="1588" indent="0" algn="just" eaLnBrk="1" fontAlgn="auto" hangingPunct="1">
              <a:spcAft>
                <a:spcPts val="0"/>
              </a:spcAft>
              <a:buClr>
                <a:schemeClr val="tx1">
                  <a:shade val="95000"/>
                </a:schemeClr>
              </a:buClr>
              <a:buFont typeface="Wingdings" pitchFamily="2" charset="2"/>
              <a:buNone/>
              <a:defRPr/>
            </a:pPr>
            <a:r>
              <a:rPr lang="en-US" sz="3200" dirty="0">
                <a:latin typeface="Calibri" pitchFamily="34" charset="0"/>
                <a:cs typeface="Calibri" pitchFamily="34" charset="0"/>
              </a:rPr>
              <a:t>“Education is thus a most powerful ally of Humanism, and every public school is a school of Humanism. What can the theistic Sunday-schools, meeting for an hour once a week, and teaching only a fraction of the children, do to stem the tide of a five-day program of humanistic teaching?”</a:t>
            </a:r>
          </a:p>
        </p:txBody>
      </p:sp>
      <p:sp>
        <p:nvSpPr>
          <p:cNvPr id="31748" name="TextBox 3"/>
          <p:cNvSpPr txBox="1">
            <a:spLocks noChangeArrowheads="1"/>
          </p:cNvSpPr>
          <p:nvPr/>
        </p:nvSpPr>
        <p:spPr bwMode="auto">
          <a:xfrm>
            <a:off x="1181100" y="5791200"/>
            <a:ext cx="6781800" cy="830997"/>
          </a:xfrm>
          <a:prstGeom prst="rect">
            <a:avLst/>
          </a:prstGeom>
          <a:noFill/>
          <a:ln w="9525">
            <a:noFill/>
            <a:miter lim="800000"/>
            <a:headEnd/>
            <a:tailEnd/>
          </a:ln>
        </p:spPr>
        <p:txBody>
          <a:bodyPr wrap="square">
            <a:spAutoFit/>
          </a:bodyPr>
          <a:lstStyle/>
          <a:p>
            <a:pPr algn="ctr"/>
            <a:r>
              <a:rPr lang="en-US" dirty="0">
                <a:latin typeface="Calibri" pitchFamily="34" charset="0"/>
                <a:ea typeface="Calibri" pitchFamily="34" charset="0"/>
                <a:cs typeface="Calibri" pitchFamily="34" charset="0"/>
              </a:rPr>
              <a:t>Charles Francis Potter, </a:t>
            </a:r>
            <a:r>
              <a:rPr lang="en-US" i="1" dirty="0">
                <a:latin typeface="Calibri" pitchFamily="34" charset="0"/>
                <a:ea typeface="Calibri" pitchFamily="34" charset="0"/>
                <a:cs typeface="Calibri" pitchFamily="34" charset="0"/>
              </a:rPr>
              <a:t>Humanism: A New Religion</a:t>
            </a:r>
            <a:r>
              <a:rPr lang="en-US" dirty="0">
                <a:latin typeface="Calibri" pitchFamily="34" charset="0"/>
                <a:ea typeface="Calibri" pitchFamily="34" charset="0"/>
                <a:cs typeface="Calibri" pitchFamily="34" charset="0"/>
              </a:rPr>
              <a:t> (New York: Simon and Schuster, 1930), 128</a:t>
            </a:r>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62360" y="1371600"/>
            <a:ext cx="2029239"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itle 1"/>
          <p:cNvSpPr>
            <a:spLocks noGrp="1"/>
          </p:cNvSpPr>
          <p:nvPr>
            <p:ph type="title"/>
          </p:nvPr>
        </p:nvSpPr>
        <p:spPr>
          <a:xfrm>
            <a:off x="1943100" y="228600"/>
            <a:ext cx="5257800" cy="762000"/>
          </a:xfrm>
        </p:spPr>
        <p:txBody>
          <a:bodyPr/>
          <a:lstStyle/>
          <a:p>
            <a:pPr algn="ctr" eaLnBrk="1" hangingPunct="1"/>
            <a:r>
              <a:rPr lang="en-US" sz="3800" dirty="0">
                <a:latin typeface="Calibri" pitchFamily="34" charset="0"/>
                <a:cs typeface="Calibri" pitchFamily="34" charset="0"/>
              </a:rPr>
              <a:t>Humanist Proselytizing</a:t>
            </a:r>
          </a:p>
        </p:txBody>
      </p:sp>
      <p:sp>
        <p:nvSpPr>
          <p:cNvPr id="3" name="Content Placeholder 2"/>
          <p:cNvSpPr>
            <a:spLocks noGrp="1"/>
          </p:cNvSpPr>
          <p:nvPr>
            <p:ph idx="1"/>
          </p:nvPr>
        </p:nvSpPr>
        <p:spPr>
          <a:xfrm>
            <a:off x="419100" y="1295400"/>
            <a:ext cx="8305800" cy="4267200"/>
          </a:xfrm>
        </p:spPr>
        <p:txBody>
          <a:bodyPr rtlCol="0">
            <a:noAutofit/>
          </a:bodyPr>
          <a:lstStyle/>
          <a:p>
            <a:pPr marL="1588" indent="0" algn="just" eaLnBrk="1" fontAlgn="auto" hangingPunct="1">
              <a:spcAft>
                <a:spcPts val="0"/>
              </a:spcAft>
              <a:buClr>
                <a:schemeClr val="tx1">
                  <a:shade val="95000"/>
                </a:schemeClr>
              </a:buClr>
              <a:buNone/>
              <a:defRPr/>
            </a:pPr>
            <a:r>
              <a:rPr lang="en-US" sz="3000" dirty="0">
                <a:effectLst/>
                <a:latin typeface="Calibri" pitchFamily="34" charset="0"/>
                <a:cs typeface="Calibri" pitchFamily="34" charset="0"/>
              </a:rPr>
              <a:t>“I am convinced that the battle for humankind’s future must be waged and won in the public school classrooms by teachers who correctly perceive their role as proselytizers of a new faith: a religion of humanity that recognizes and respects the spark of what theologians call the Divinity in every human being. These teachers must embody the same selfless dedication as the most rabid fundamentalist preachers.”</a:t>
            </a:r>
          </a:p>
        </p:txBody>
      </p:sp>
      <p:sp>
        <p:nvSpPr>
          <p:cNvPr id="46084" name="TextBox 3"/>
          <p:cNvSpPr txBox="1">
            <a:spLocks noChangeArrowheads="1"/>
          </p:cNvSpPr>
          <p:nvPr/>
        </p:nvSpPr>
        <p:spPr bwMode="auto">
          <a:xfrm>
            <a:off x="990600" y="5706070"/>
            <a:ext cx="7162801" cy="646331"/>
          </a:xfrm>
          <a:prstGeom prst="rect">
            <a:avLst/>
          </a:prstGeom>
          <a:noFill/>
          <a:ln w="9525">
            <a:noFill/>
            <a:miter lim="800000"/>
            <a:headEnd/>
            <a:tailEnd/>
          </a:ln>
        </p:spPr>
        <p:txBody>
          <a:bodyPr wrap="square">
            <a:spAutoFit/>
          </a:bodyPr>
          <a:lstStyle/>
          <a:p>
            <a:pPr algn="ctr"/>
            <a:r>
              <a:rPr lang="en-US" dirty="0">
                <a:latin typeface="Calibri" pitchFamily="34" charset="0"/>
                <a:cs typeface="Calibri" pitchFamily="34" charset="0"/>
              </a:rPr>
              <a:t>John </a:t>
            </a:r>
            <a:r>
              <a:rPr lang="en-US" dirty="0" err="1">
                <a:latin typeface="Calibri" pitchFamily="34" charset="0"/>
                <a:cs typeface="Calibri" pitchFamily="34" charset="0"/>
              </a:rPr>
              <a:t>Dunphy</a:t>
            </a:r>
            <a:r>
              <a:rPr lang="en-US" dirty="0">
                <a:latin typeface="Calibri" pitchFamily="34" charset="0"/>
                <a:cs typeface="Calibri" pitchFamily="34" charset="0"/>
              </a:rPr>
              <a:t>, “A Religion for the New Age,” </a:t>
            </a:r>
            <a:r>
              <a:rPr lang="en-US" i="1" dirty="0">
                <a:latin typeface="Calibri" pitchFamily="34" charset="0"/>
                <a:cs typeface="Calibri" pitchFamily="34" charset="0"/>
              </a:rPr>
              <a:t>The Humanist</a:t>
            </a:r>
            <a:r>
              <a:rPr lang="en-US" dirty="0">
                <a:latin typeface="Calibri" pitchFamily="34" charset="0"/>
                <a:cs typeface="Calibri" pitchFamily="34" charset="0"/>
              </a:rPr>
              <a:t>  (January/February 1983): 26</a:t>
            </a:r>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76200"/>
            <a:ext cx="1387707"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7924800" y="76200"/>
            <a:ext cx="1123950" cy="12394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152400" y="1600200"/>
            <a:ext cx="8763000" cy="4572000"/>
          </a:xfrm>
        </p:spPr>
        <p:txBody>
          <a:bodyPr>
            <a:noAutofit/>
          </a:bodyPr>
          <a:lstStyle/>
          <a:p>
            <a:pPr marL="1588" indent="0" algn="just" eaLnBrk="1" fontAlgn="auto" hangingPunct="1">
              <a:spcAft>
                <a:spcPts val="0"/>
              </a:spcAft>
              <a:buClr>
                <a:schemeClr val="tx1">
                  <a:shade val="95000"/>
                </a:schemeClr>
              </a:buClr>
              <a:buFont typeface="Wingdings" panose="05000000000000000000" pitchFamily="2" charset="2"/>
              <a:buNone/>
              <a:defRPr/>
            </a:pPr>
            <a:r>
              <a:rPr lang="en-US" sz="3200" dirty="0">
                <a:latin typeface="Calibri" panose="020F0502020204030204" pitchFamily="34" charset="0"/>
              </a:rPr>
              <a:t>“Every child in America entering school at the age of five is mentally ill because he comes to school with certain allegiances to our founding fathers, toward our elected officials, toward his parents, toward a belief in a supernatural being, and </a:t>
            </a:r>
            <a:r>
              <a:rPr lang="en-US" sz="3200" b="1" u="sng" dirty="0">
                <a:solidFill>
                  <a:srgbClr val="FFFFCC"/>
                </a:solidFill>
                <a:latin typeface="Calibri" panose="020F0502020204030204" pitchFamily="34" charset="0"/>
              </a:rPr>
              <a:t>toward the sovereignty of this nation as a separate entity</a:t>
            </a:r>
            <a:r>
              <a:rPr lang="en-US" sz="3200" dirty="0">
                <a:latin typeface="Calibri" panose="020F0502020204030204" pitchFamily="34" charset="0"/>
              </a:rPr>
              <a:t>. It's up to you as teachers to make all these sick children well by creating the </a:t>
            </a:r>
            <a:r>
              <a:rPr lang="en-US" sz="3200" b="1" u="sng" dirty="0">
                <a:solidFill>
                  <a:srgbClr val="FFFFCC"/>
                </a:solidFill>
                <a:latin typeface="Calibri" panose="020F0502020204030204" pitchFamily="34" charset="0"/>
              </a:rPr>
              <a:t>international</a:t>
            </a:r>
            <a:r>
              <a:rPr lang="en-US" sz="3200" u="sng" dirty="0">
                <a:solidFill>
                  <a:srgbClr val="FFFFCC"/>
                </a:solidFill>
                <a:latin typeface="Calibri" panose="020F0502020204030204" pitchFamily="34" charset="0"/>
              </a:rPr>
              <a:t> </a:t>
            </a:r>
            <a:r>
              <a:rPr lang="en-US" sz="3200" b="1" u="sng" dirty="0">
                <a:solidFill>
                  <a:srgbClr val="FFFFCC"/>
                </a:solidFill>
                <a:latin typeface="Calibri" panose="020F0502020204030204" pitchFamily="34" charset="0"/>
              </a:rPr>
              <a:t>child of the future</a:t>
            </a:r>
            <a:r>
              <a:rPr lang="en-US" sz="3200" dirty="0">
                <a:latin typeface="Calibri" panose="020F0502020204030204" pitchFamily="34" charset="0"/>
              </a:rPr>
              <a:t>.”</a:t>
            </a:r>
            <a:endParaRPr lang="en-US" sz="3200" dirty="0">
              <a:latin typeface="Calibri" pitchFamily="34" charset="0"/>
              <a:cs typeface="Calibri" pitchFamily="34" charset="0"/>
            </a:endParaRPr>
          </a:p>
        </p:txBody>
      </p:sp>
      <p:sp>
        <p:nvSpPr>
          <p:cNvPr id="46083" name="Rectangle 5"/>
          <p:cNvSpPr>
            <a:spLocks noChangeArrowheads="1"/>
          </p:cNvSpPr>
          <p:nvPr/>
        </p:nvSpPr>
        <p:spPr bwMode="auto">
          <a:xfrm>
            <a:off x="1485900" y="6096000"/>
            <a:ext cx="61722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latin typeface="Calibri" panose="020F0502020204030204" pitchFamily="34" charset="0"/>
              </a:rPr>
              <a:t>Chester M. Pierce, Harvard psychiatrist, speaking as an expert in public education at the 1973 International Education Seminar.</a:t>
            </a:r>
          </a:p>
        </p:txBody>
      </p:sp>
      <p:pic>
        <p:nvPicPr>
          <p:cNvPr id="46084" name="Picture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38838" y="228600"/>
            <a:ext cx="2824162" cy="1371600"/>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5" name="Title 1"/>
          <p:cNvSpPr>
            <a:spLocks noGrp="1"/>
          </p:cNvSpPr>
          <p:nvPr>
            <p:ph type="title"/>
          </p:nvPr>
        </p:nvSpPr>
        <p:spPr>
          <a:xfrm>
            <a:off x="304800" y="533400"/>
            <a:ext cx="5405438" cy="762000"/>
          </a:xfrm>
        </p:spPr>
        <p:txBody>
          <a:bodyPr/>
          <a:lstStyle/>
          <a:p>
            <a:pPr algn="ctr" eaLnBrk="1" hangingPunct="1"/>
            <a:r>
              <a:rPr lang="en-US" dirty="0">
                <a:latin typeface="Calibri" panose="020F0502020204030204" pitchFamily="34" charset="0"/>
              </a:rPr>
              <a:t>Humanist Proselytizing</a:t>
            </a:r>
          </a:p>
        </p:txBody>
      </p:sp>
    </p:spTree>
    <p:extLst>
      <p:ext uri="{BB962C8B-B14F-4D97-AF65-F5344CB8AC3E}">
        <p14:creationId xmlns:p14="http://schemas.microsoft.com/office/powerpoint/2010/main" xmlns="" val="343852326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worldofteacherfortin.perso.sfr.fr/webquests/captain/Pledge%20of%20Allegiance_img_0.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33400" y="152400"/>
            <a:ext cx="8315325" cy="6425951"/>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1143000" y="228600"/>
            <a:ext cx="6858000" cy="762000"/>
          </a:xfrm>
        </p:spPr>
        <p:txBody>
          <a:bodyPr/>
          <a:lstStyle/>
          <a:p>
            <a:pPr algn="ctr" eaLnBrk="1" hangingPunct="1"/>
            <a:r>
              <a:rPr lang="en-US" dirty="0">
                <a:latin typeface="Calibri" panose="020F0502020204030204" pitchFamily="34" charset="0"/>
              </a:rPr>
              <a:t>A New Pledge of Allegiance?</a:t>
            </a:r>
          </a:p>
        </p:txBody>
      </p:sp>
      <p:sp>
        <p:nvSpPr>
          <p:cNvPr id="56322" name="Content Placeholder 2"/>
          <p:cNvSpPr>
            <a:spLocks noGrp="1"/>
          </p:cNvSpPr>
          <p:nvPr>
            <p:ph idx="1"/>
          </p:nvPr>
        </p:nvSpPr>
        <p:spPr>
          <a:xfrm>
            <a:off x="152400" y="1143000"/>
            <a:ext cx="5029200" cy="4114800"/>
          </a:xfrm>
        </p:spPr>
        <p:txBody>
          <a:bodyPr>
            <a:normAutofit/>
          </a:bodyPr>
          <a:lstStyle/>
          <a:p>
            <a:pPr marL="1588" indent="0" algn="just" eaLnBrk="1" fontAlgn="auto" hangingPunct="1">
              <a:spcAft>
                <a:spcPts val="0"/>
              </a:spcAft>
              <a:buClr>
                <a:schemeClr val="tx1">
                  <a:shade val="95000"/>
                </a:schemeClr>
              </a:buClr>
              <a:buFont typeface="Wingdings" pitchFamily="2" charset="2"/>
              <a:buNone/>
              <a:defRPr/>
            </a:pPr>
            <a:r>
              <a:rPr lang="en-US" sz="3200" dirty="0">
                <a:latin typeface="Calibri" panose="020F0502020204030204" pitchFamily="34" charset="0"/>
              </a:rPr>
              <a:t>“I pledge allegiance to the flag and my constitutional rights with which it comes. And to the diversity, in which our nation stands, one nation, </a:t>
            </a:r>
            <a:r>
              <a:rPr lang="en-US" sz="3200" b="1" u="sng" dirty="0">
                <a:solidFill>
                  <a:srgbClr val="FFFFCC"/>
                </a:solidFill>
                <a:latin typeface="Calibri" panose="020F0502020204030204" pitchFamily="34" charset="0"/>
              </a:rPr>
              <a:t>part of one planet</a:t>
            </a:r>
            <a:r>
              <a:rPr lang="en-US" sz="3200" dirty="0">
                <a:latin typeface="Calibri" panose="020F0502020204030204" pitchFamily="34" charset="0"/>
              </a:rPr>
              <a:t>, with liberty, freedom, choice and justice for all.”</a:t>
            </a:r>
            <a:endParaRPr lang="en-US" sz="3000" dirty="0">
              <a:latin typeface="Calibri" panose="020F0502020204030204" pitchFamily="34" charset="0"/>
              <a:cs typeface="Calibri" pitchFamily="34" charset="0"/>
            </a:endParaRPr>
          </a:p>
        </p:txBody>
      </p:sp>
      <p:sp>
        <p:nvSpPr>
          <p:cNvPr id="33796" name="TextBox 3"/>
          <p:cNvSpPr txBox="1">
            <a:spLocks noChangeArrowheads="1"/>
          </p:cNvSpPr>
          <p:nvPr/>
        </p:nvSpPr>
        <p:spPr bwMode="auto">
          <a:xfrm>
            <a:off x="1181100" y="5791200"/>
            <a:ext cx="6781800" cy="830997"/>
          </a:xfrm>
          <a:prstGeom prst="rect">
            <a:avLst/>
          </a:prstGeom>
          <a:noFill/>
          <a:ln w="9525">
            <a:noFill/>
            <a:miter lim="800000"/>
            <a:headEnd/>
            <a:tailEnd/>
          </a:ln>
        </p:spPr>
        <p:txBody>
          <a:bodyPr wrap="square">
            <a:spAutoFit/>
          </a:bodyPr>
          <a:lstStyle/>
          <a:p>
            <a:pPr algn="ctr"/>
            <a:r>
              <a:rPr lang="en-US" dirty="0">
                <a:latin typeface="Calibri" panose="020F0502020204030204" pitchFamily="34" charset="0"/>
              </a:rPr>
              <a:t>G</a:t>
            </a:r>
            <a:r>
              <a:rPr lang="en-US" i="1" dirty="0">
                <a:latin typeface="Calibri" panose="020F0502020204030204" pitchFamily="34" charset="0"/>
              </a:rPr>
              <a:t>lobalist Pledge of Allegiance in U.S. School, Boulder High Schoo</a:t>
            </a:r>
            <a:r>
              <a:rPr lang="en-US" b="1" i="1" dirty="0">
                <a:latin typeface="Calibri" panose="020F0502020204030204" pitchFamily="34" charset="0"/>
              </a:rPr>
              <a:t>l</a:t>
            </a:r>
            <a:r>
              <a:rPr lang="en-US" i="1" dirty="0">
                <a:latin typeface="Calibri" panose="020F0502020204030204" pitchFamily="34" charset="0"/>
              </a:rPr>
              <a:t>, October 2007, </a:t>
            </a:r>
            <a:r>
              <a:rPr lang="en-US" i="1" dirty="0" err="1">
                <a:latin typeface="Calibri" panose="020F0502020204030204" pitchFamily="34" charset="0"/>
              </a:rPr>
              <a:t>Kerby</a:t>
            </a:r>
            <a:r>
              <a:rPr lang="en-US" i="1" dirty="0">
                <a:latin typeface="Calibri" panose="020F0502020204030204" pitchFamily="34" charset="0"/>
              </a:rPr>
              <a:t> Anderson</a:t>
            </a:r>
            <a:endParaRPr lang="en-US" dirty="0">
              <a:latin typeface="Calibri" panose="020F0502020204030204" pitchFamily="34" charset="0"/>
            </a:endParaRPr>
          </a:p>
        </p:txBody>
      </p:sp>
      <p:pic>
        <p:nvPicPr>
          <p:cNvPr id="33797" name="Picture 4" descr="http://1.bp.blogspot.com/_vJ7Dw1Ug3r4/TOQZQFDiXWI/AAAAAAAAAwQ/dNFhvRNunSw/s1600/Picture+1.pn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638800" y="1395412"/>
            <a:ext cx="3094038" cy="439578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399"/>
            <a:ext cx="8686800" cy="6551613"/>
          </a:xfrm>
        </p:spPr>
        <p:txBody>
          <a:bodyPr rtlCol="0">
            <a:noAutofit/>
          </a:bodyPr>
          <a:lstStyle/>
          <a:p>
            <a:pPr marL="0" indent="0" algn="ctr" eaLnBrk="1" fontAlgn="auto" hangingPunct="1">
              <a:spcBef>
                <a:spcPts val="0"/>
              </a:spcBef>
              <a:spcAft>
                <a:spcPts val="600"/>
              </a:spcAft>
              <a:buClrTx/>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Right to keep and bear arms? (Luke 22:36) </a:t>
            </a:r>
          </a:p>
        </p:txBody>
      </p:sp>
    </p:spTree>
    <p:extLst>
      <p:ext uri="{BB962C8B-B14F-4D97-AF65-F5344CB8AC3E}">
        <p14:creationId xmlns:p14="http://schemas.microsoft.com/office/powerpoint/2010/main" xmlns="" val="331069635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5" y="152400"/>
            <a:ext cx="6529385" cy="5232202"/>
          </a:xfrm>
          <a:prstGeom prst="rect">
            <a:avLst/>
          </a:prstGeom>
          <a:noFill/>
          <a:ln w="28575">
            <a:noFill/>
            <a:miter lim="800000"/>
            <a:headEnd/>
            <a:tailEnd/>
          </a:ln>
        </p:spPr>
        <p:txBody>
          <a:bodyPr wrap="square">
            <a:spAutoFit/>
          </a:bodyPr>
          <a:lstStyle/>
          <a:p>
            <a:pPr algn="ctr">
              <a:spcAft>
                <a:spcPts val="600"/>
              </a:spcAft>
            </a:pPr>
            <a:r>
              <a:rPr lang="en-US" sz="3600" b="1" dirty="0">
                <a:solidFill>
                  <a:schemeClr val="tx2"/>
                </a:solidFill>
                <a:latin typeface="Calibri" panose="020F0502020204030204" pitchFamily="34" charset="0"/>
                <a:ea typeface="+mj-ea"/>
              </a:rPr>
              <a:t>Leviticus 25:10</a:t>
            </a:r>
          </a:p>
          <a:p>
            <a:pPr algn="just">
              <a:spcAft>
                <a:spcPts val="600"/>
              </a:spcAft>
            </a:pPr>
            <a:r>
              <a:rPr lang="en-US" sz="3600" dirty="0">
                <a:latin typeface="Calibri" pitchFamily="34" charset="0"/>
                <a:cs typeface="Calibri" pitchFamily="34" charset="0"/>
              </a:rPr>
              <a:t>“And you shall consecrate the fiftieth year, and </a:t>
            </a:r>
            <a:r>
              <a:rPr lang="en-US" sz="3600" b="1" u="sng" dirty="0">
                <a:solidFill>
                  <a:srgbClr val="FFFFCC"/>
                </a:solidFill>
                <a:latin typeface="Calibri" panose="020F0502020204030204" pitchFamily="34" charset="0"/>
              </a:rPr>
              <a:t>proclaim liberty throughout [all] the land to all its inhabitants</a:t>
            </a:r>
            <a:r>
              <a:rPr lang="en-US" sz="3600" dirty="0">
                <a:latin typeface="Calibri" pitchFamily="34" charset="0"/>
                <a:cs typeface="Calibri" pitchFamily="34" charset="0"/>
              </a:rPr>
              <a:t>. It shall be a Jubilee for you; and each of you shall return to his possession, and each of you shall return to his family.” </a:t>
            </a:r>
          </a:p>
          <a:p>
            <a:pPr algn="ctr">
              <a:spcAft>
                <a:spcPts val="600"/>
              </a:spcAft>
            </a:pPr>
            <a:r>
              <a:rPr lang="en-US" sz="3600" baseline="30000" dirty="0">
                <a:latin typeface="Calibri" panose="020F0502020204030204" pitchFamily="34" charset="0"/>
              </a:rPr>
              <a:t>.</a:t>
            </a:r>
            <a:endParaRPr lang="en-US" sz="3000" dirty="0">
              <a:latin typeface="Calibri" panose="020F0502020204030204" pitchFamily="34" charset="0"/>
            </a:endParaRPr>
          </a:p>
        </p:txBody>
      </p:sp>
      <p:pic>
        <p:nvPicPr>
          <p:cNvPr id="4" name="Picture 3" descr="C:\Users\Dr. Jim McGowan\Desktop\liberty-bell_14540_lg[1].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81800" y="1066800"/>
            <a:ext cx="2054136" cy="2286000"/>
          </a:xfrm>
          <a:prstGeom prst="rect">
            <a:avLst/>
          </a:prstGeom>
          <a:extLst/>
        </p:spPr>
      </p:pic>
    </p:spTree>
    <p:extLst>
      <p:ext uri="{BB962C8B-B14F-4D97-AF65-F5344CB8AC3E}">
        <p14:creationId xmlns:p14="http://schemas.microsoft.com/office/powerpoint/2010/main" xmlns="" val="420550576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3"/>
          <p:cNvSpPr>
            <a:spLocks noChangeArrowheads="1"/>
          </p:cNvSpPr>
          <p:nvPr/>
        </p:nvSpPr>
        <p:spPr bwMode="auto">
          <a:xfrm>
            <a:off x="228600" y="1066800"/>
            <a:ext cx="6019800" cy="3785652"/>
          </a:xfrm>
          <a:prstGeom prst="rect">
            <a:avLst/>
          </a:prstGeom>
          <a:noFill/>
          <a:ln w="9525">
            <a:noFill/>
            <a:miter lim="800000"/>
            <a:headEnd/>
            <a:tailEnd/>
          </a:ln>
        </p:spPr>
        <p:txBody>
          <a:bodyPr wrap="square">
            <a:spAutoFit/>
          </a:bodyPr>
          <a:lstStyle/>
          <a:p>
            <a:pPr algn="just"/>
            <a:r>
              <a:rPr lang="en-US" sz="4000" dirty="0">
                <a:latin typeface="Calibri" panose="020F0502020204030204" pitchFamily="34" charset="0"/>
              </a:rPr>
              <a:t>"I will protect the German people. You take care of the church. You pastors should worry about getting people to heaven and leave this world to me."</a:t>
            </a:r>
          </a:p>
        </p:txBody>
      </p:sp>
      <p:sp>
        <p:nvSpPr>
          <p:cNvPr id="84995" name="TextBox 4"/>
          <p:cNvSpPr txBox="1">
            <a:spLocks noChangeArrowheads="1"/>
          </p:cNvSpPr>
          <p:nvPr/>
        </p:nvSpPr>
        <p:spPr bwMode="auto">
          <a:xfrm>
            <a:off x="1219200" y="5638800"/>
            <a:ext cx="6934200" cy="923925"/>
          </a:xfrm>
          <a:prstGeom prst="rect">
            <a:avLst/>
          </a:prstGeom>
          <a:noFill/>
          <a:ln w="9525">
            <a:noFill/>
            <a:miter lim="800000"/>
            <a:headEnd/>
            <a:tailEnd/>
          </a:ln>
        </p:spPr>
        <p:txBody>
          <a:bodyPr>
            <a:spAutoFit/>
          </a:bodyPr>
          <a:lstStyle/>
          <a:p>
            <a:pPr algn="ctr"/>
            <a:r>
              <a:rPr lang="en-US" sz="1800" dirty="0">
                <a:latin typeface="Calibri" panose="020F0502020204030204" pitchFamily="34" charset="0"/>
              </a:rPr>
              <a:t>Adolf Hitler to Martin </a:t>
            </a:r>
            <a:r>
              <a:rPr lang="en-US" sz="1800" dirty="0" err="1">
                <a:latin typeface="Calibri" panose="020F0502020204030204" pitchFamily="34" charset="0"/>
              </a:rPr>
              <a:t>Niemoller</a:t>
            </a:r>
            <a:r>
              <a:rPr lang="en-US" sz="1800" dirty="0">
                <a:latin typeface="Calibri" panose="020F0502020204030204" pitchFamily="34" charset="0"/>
              </a:rPr>
              <a:t>, cited in Charles Colson, </a:t>
            </a:r>
            <a:r>
              <a:rPr lang="en-US" sz="1800" i="1" dirty="0">
                <a:latin typeface="Calibri" panose="020F0502020204030204" pitchFamily="34" charset="0"/>
              </a:rPr>
              <a:t>Kingdoms in Conflict: An Insider's Challenging View of the Politics, Power, and the Pulpit</a:t>
            </a:r>
            <a:r>
              <a:rPr lang="en-US" sz="1800" dirty="0">
                <a:latin typeface="Calibri" panose="020F0502020204030204" pitchFamily="34" charset="0"/>
              </a:rPr>
              <a:t> (Grand Rapids: Zondervan, 1987), 140.</a:t>
            </a:r>
          </a:p>
        </p:txBody>
      </p:sp>
      <p:pic>
        <p:nvPicPr>
          <p:cNvPr id="84996" name="Picture 2" descr="https://encrypted-tbn2.gstatic.com/images?q=tbn:ANd9GcTq1V6XvBdVsN0fakYk3DFGJmJ7zsoMtd5Gx1BQNeIlUSPhWfQ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24600" y="1295399"/>
            <a:ext cx="2590800" cy="3411221"/>
          </a:xfrm>
          <a:prstGeom prst="rect">
            <a:avLst/>
          </a:prstGeom>
          <a:noFill/>
          <a:ln w="9525">
            <a:noFill/>
            <a:miter lim="800000"/>
            <a:headEnd/>
            <a:tailEnd/>
          </a:ln>
        </p:spPr>
      </p:pic>
      <p:sp>
        <p:nvSpPr>
          <p:cNvPr id="2" name="Rectangle 1"/>
          <p:cNvSpPr/>
          <p:nvPr/>
        </p:nvSpPr>
        <p:spPr>
          <a:xfrm>
            <a:off x="3101085" y="228600"/>
            <a:ext cx="2941831" cy="769441"/>
          </a:xfrm>
          <a:prstGeom prst="rect">
            <a:avLst/>
          </a:prstGeom>
        </p:spPr>
        <p:txBody>
          <a:bodyPr wrap="none">
            <a:spAutoFit/>
          </a:bodyPr>
          <a:lstStyle/>
          <a:p>
            <a:r>
              <a:rPr lang="en-US" sz="4400" dirty="0">
                <a:solidFill>
                  <a:schemeClr val="tx2"/>
                </a:solidFill>
                <a:latin typeface="Calibri" pitchFamily="34" charset="0"/>
                <a:ea typeface="Calibri" pitchFamily="34" charset="0"/>
                <a:cs typeface="Calibri" pitchFamily="34" charset="0"/>
              </a:rPr>
              <a:t>Adolf Hitler </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rtlCol="0">
            <a:normAutofit fontScale="90000"/>
          </a:bodyPr>
          <a:lstStyle/>
          <a:p>
            <a:pPr eaLnBrk="1" fontAlgn="auto" hangingPunct="1">
              <a:spcAft>
                <a:spcPts val="0"/>
              </a:spcAft>
              <a:defRPr/>
            </a:pPr>
            <a:r>
              <a:rPr lang="en-US" i="1" dirty="0">
                <a:latin typeface="Calibri" pitchFamily="34" charset="0"/>
                <a:cs typeface="Calibri" pitchFamily="34" charset="0"/>
              </a:rPr>
              <a:t>Engle v. Vitale</a:t>
            </a:r>
            <a:r>
              <a:rPr lang="en-US" dirty="0">
                <a:latin typeface="Calibri" pitchFamily="34" charset="0"/>
                <a:cs typeface="Calibri" pitchFamily="34" charset="0"/>
              </a:rPr>
              <a:t>, 370 U.S. 421-22 (1962).</a:t>
            </a:r>
          </a:p>
        </p:txBody>
      </p:sp>
      <p:sp>
        <p:nvSpPr>
          <p:cNvPr id="15362" name="Content Placeholder 2"/>
          <p:cNvSpPr>
            <a:spLocks noGrp="1"/>
          </p:cNvSpPr>
          <p:nvPr>
            <p:ph idx="1"/>
          </p:nvPr>
        </p:nvSpPr>
        <p:spPr>
          <a:xfrm>
            <a:off x="152400" y="1600200"/>
            <a:ext cx="6248400" cy="2895600"/>
          </a:xfrm>
        </p:spPr>
        <p:txBody>
          <a:bodyPr>
            <a:noAutofit/>
          </a:bodyPr>
          <a:lstStyle/>
          <a:p>
            <a:pPr marL="0" indent="0" algn="just" eaLnBrk="1" fontAlgn="auto" hangingPunct="1">
              <a:spcAft>
                <a:spcPts val="0"/>
              </a:spcAft>
              <a:buClr>
                <a:schemeClr val="tx1">
                  <a:shade val="95000"/>
                </a:schemeClr>
              </a:buClr>
              <a:buFont typeface="Wingdings 2"/>
              <a:buNone/>
              <a:defRPr/>
            </a:pPr>
            <a:r>
              <a:rPr lang="en-US" sz="3600" dirty="0">
                <a:latin typeface="Calibri" pitchFamily="34" charset="0"/>
                <a:cs typeface="Calibri" pitchFamily="34" charset="0"/>
              </a:rPr>
              <a:t>“Almighty God, we acknowledge our dependence upon Thee, and we beg thy blessings upon us, our parents, our teachers, and our country.”</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48400" y="1905000"/>
            <a:ext cx="2667001" cy="3145693"/>
          </a:xfrm>
          <a:prstGeom prst="rect">
            <a:avLst/>
          </a:prstGeom>
          <a:solidFill>
            <a:srgbClr val="FFFFFF">
              <a:shade val="85000"/>
            </a:srgbClr>
          </a:solidFill>
          <a:ln w="762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
          <p:cNvSpPr>
            <a:spLocks noGrp="1"/>
          </p:cNvSpPr>
          <p:nvPr>
            <p:ph type="title"/>
          </p:nvPr>
        </p:nvSpPr>
        <p:spPr>
          <a:xfrm>
            <a:off x="304800" y="228600"/>
            <a:ext cx="8534400" cy="762000"/>
          </a:xfrm>
        </p:spPr>
        <p:txBody>
          <a:bodyPr/>
          <a:lstStyle/>
          <a:p>
            <a:pPr algn="ctr" eaLnBrk="1" hangingPunct="1"/>
            <a:r>
              <a:rPr lang="en-US" sz="4000">
                <a:latin typeface="Calibri" pitchFamily="34" charset="0"/>
                <a:ea typeface="Calibri" pitchFamily="34" charset="0"/>
                <a:cs typeface="Calibri" pitchFamily="34" charset="0"/>
              </a:rPr>
              <a:t>Scripture and Psychological Damage</a:t>
            </a:r>
          </a:p>
        </p:txBody>
      </p:sp>
      <p:sp>
        <p:nvSpPr>
          <p:cNvPr id="37890" name="Content Placeholder 2"/>
          <p:cNvSpPr>
            <a:spLocks noGrp="1"/>
          </p:cNvSpPr>
          <p:nvPr>
            <p:ph idx="1"/>
          </p:nvPr>
        </p:nvSpPr>
        <p:spPr>
          <a:xfrm>
            <a:off x="152400" y="1143000"/>
            <a:ext cx="5562600" cy="4343400"/>
          </a:xfrm>
        </p:spPr>
        <p:txBody>
          <a:bodyPr>
            <a:noAutofit/>
          </a:bodyPr>
          <a:lstStyle/>
          <a:p>
            <a:pPr marL="1588" indent="0" algn="just" eaLnBrk="1" fontAlgn="auto" hangingPunct="1">
              <a:spcAft>
                <a:spcPts val="0"/>
              </a:spcAft>
              <a:buClr>
                <a:schemeClr val="tx1">
                  <a:shade val="95000"/>
                </a:schemeClr>
              </a:buClr>
              <a:buFontTx/>
              <a:buNone/>
              <a:defRPr/>
            </a:pPr>
            <a:r>
              <a:rPr lang="en-US" sz="2800" dirty="0">
                <a:latin typeface="Calibri" pitchFamily="34" charset="0"/>
                <a:cs typeface="Calibri" pitchFamily="34" charset="0"/>
              </a:rPr>
              <a:t>“But if portions of the </a:t>
            </a:r>
            <a:r>
              <a:rPr lang="en-US" sz="2800" b="1" u="sng" dirty="0">
                <a:solidFill>
                  <a:srgbClr val="FFFFCC"/>
                </a:solidFill>
                <a:latin typeface="Calibri" pitchFamily="34" charset="0"/>
                <a:cs typeface="Calibri" pitchFamily="34" charset="0"/>
              </a:rPr>
              <a:t>New Testament</a:t>
            </a:r>
            <a:r>
              <a:rPr lang="en-US" sz="2800" dirty="0">
                <a:latin typeface="Calibri" pitchFamily="34" charset="0"/>
                <a:cs typeface="Calibri" pitchFamily="34" charset="0"/>
              </a:rPr>
              <a:t> were read without explanation, they could be, and in his specific experience with children Dr. </a:t>
            </a:r>
            <a:r>
              <a:rPr lang="en-US" sz="2800" dirty="0" err="1">
                <a:latin typeface="Calibri" pitchFamily="34" charset="0"/>
                <a:cs typeface="Calibri" pitchFamily="34" charset="0"/>
              </a:rPr>
              <a:t>Grayzel</a:t>
            </a:r>
            <a:r>
              <a:rPr lang="en-US" sz="2800" dirty="0">
                <a:latin typeface="Calibri" pitchFamily="34" charset="0"/>
                <a:cs typeface="Calibri" pitchFamily="34" charset="0"/>
              </a:rPr>
              <a:t> observed, had been, </a:t>
            </a:r>
            <a:r>
              <a:rPr lang="en-US" sz="2800" b="1" u="sng" dirty="0">
                <a:solidFill>
                  <a:srgbClr val="FFFFCC"/>
                </a:solidFill>
                <a:latin typeface="Calibri" pitchFamily="34" charset="0"/>
                <a:cs typeface="Calibri" pitchFamily="34" charset="0"/>
              </a:rPr>
              <a:t>psychologically harmful to the child</a:t>
            </a:r>
            <a:r>
              <a:rPr lang="en-US" sz="2800" b="1" dirty="0">
                <a:latin typeface="Calibri" pitchFamily="34" charset="0"/>
                <a:cs typeface="Calibri" pitchFamily="34" charset="0"/>
              </a:rPr>
              <a:t> </a:t>
            </a:r>
            <a:r>
              <a:rPr lang="en-US" sz="2800" dirty="0">
                <a:latin typeface="Calibri" pitchFamily="34" charset="0"/>
                <a:cs typeface="Calibri" pitchFamily="34" charset="0"/>
              </a:rPr>
              <a:t>and had caused a divisive force within the social media of the school.”</a:t>
            </a:r>
          </a:p>
        </p:txBody>
      </p:sp>
      <p:sp>
        <p:nvSpPr>
          <p:cNvPr id="34820" name="Rectangle 1"/>
          <p:cNvSpPr>
            <a:spLocks noChangeArrowheads="1"/>
          </p:cNvSpPr>
          <p:nvPr/>
        </p:nvSpPr>
        <p:spPr bwMode="auto">
          <a:xfrm>
            <a:off x="2057400" y="5818615"/>
            <a:ext cx="5029200" cy="830997"/>
          </a:xfrm>
          <a:prstGeom prst="rect">
            <a:avLst/>
          </a:prstGeom>
          <a:noFill/>
          <a:ln w="9525">
            <a:noFill/>
            <a:miter lim="800000"/>
            <a:headEnd/>
            <a:tailEnd/>
          </a:ln>
        </p:spPr>
        <p:txBody>
          <a:bodyPr wrap="square" anchor="ctr">
            <a:spAutoFit/>
          </a:bodyPr>
          <a:lstStyle/>
          <a:p>
            <a:pPr algn="ctr"/>
            <a:r>
              <a:rPr lang="en-US" dirty="0">
                <a:latin typeface="Calibri" panose="020F0502020204030204" pitchFamily="34" charset="0"/>
              </a:rPr>
              <a:t>School District of Abington Township v. </a:t>
            </a:r>
            <a:r>
              <a:rPr lang="en-US" dirty="0" err="1">
                <a:latin typeface="Calibri" panose="020F0502020204030204" pitchFamily="34" charset="0"/>
              </a:rPr>
              <a:t>Schempp</a:t>
            </a:r>
            <a:r>
              <a:rPr lang="en-US" dirty="0">
                <a:latin typeface="Calibri" panose="020F0502020204030204" pitchFamily="34" charset="0"/>
              </a:rPr>
              <a:t>, 374 U.S. 203, 209 (1963). </a:t>
            </a:r>
          </a:p>
        </p:txBody>
      </p:sp>
      <p:pic>
        <p:nvPicPr>
          <p:cNvPr id="2" name="Picture 1"/>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5791200" y="1285905"/>
            <a:ext cx="3249450" cy="381949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152400"/>
            <a:ext cx="8534400" cy="838200"/>
          </a:xfrm>
        </p:spPr>
        <p:txBody>
          <a:bodyPr/>
          <a:lstStyle/>
          <a:p>
            <a:pPr algn="ctr" eaLnBrk="1" hangingPunct="1"/>
            <a:r>
              <a:rPr lang="en-US" dirty="0">
                <a:latin typeface="Calibri" pitchFamily="34" charset="0"/>
                <a:cs typeface="Calibri" pitchFamily="34" charset="0"/>
              </a:rPr>
              <a:t>First Amendment</a:t>
            </a:r>
          </a:p>
        </p:txBody>
      </p:sp>
      <p:sp>
        <p:nvSpPr>
          <p:cNvPr id="2" name="Content Placeholder 2"/>
          <p:cNvSpPr>
            <a:spLocks noGrp="1"/>
          </p:cNvSpPr>
          <p:nvPr>
            <p:ph idx="1"/>
          </p:nvPr>
        </p:nvSpPr>
        <p:spPr>
          <a:xfrm>
            <a:off x="76200" y="1134319"/>
            <a:ext cx="8991600" cy="1989881"/>
          </a:xfrm>
        </p:spPr>
        <p:txBody>
          <a:bodyPr>
            <a:normAutofit/>
          </a:bodyPr>
          <a:lstStyle/>
          <a:p>
            <a:pPr marL="1588" indent="0" algn="just" eaLnBrk="1" fontAlgn="auto" hangingPunct="1">
              <a:spcAft>
                <a:spcPts val="0"/>
              </a:spcAft>
              <a:buClr>
                <a:schemeClr val="tx1">
                  <a:shade val="95000"/>
                </a:schemeClr>
              </a:buClr>
              <a:buNone/>
              <a:defRPr/>
            </a:pPr>
            <a:r>
              <a:rPr lang="en-US" sz="4000" dirty="0">
                <a:latin typeface="Calibri" pitchFamily="34" charset="0"/>
                <a:cs typeface="Calibri" pitchFamily="34" charset="0"/>
              </a:rPr>
              <a:t>“Congress shall make no law respecting an establishment of religion, or prohibiting the free exercise there of.”</a:t>
            </a:r>
          </a:p>
        </p:txBody>
      </p:sp>
      <p:pic>
        <p:nvPicPr>
          <p:cNvPr id="18436"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58441" y="3048000"/>
            <a:ext cx="4027118" cy="36576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6248400" cy="1447800"/>
          </a:xfrm>
        </p:spPr>
        <p:txBody>
          <a:bodyPr rtlCol="0">
            <a:noAutofit/>
          </a:bodyPr>
          <a:lstStyle/>
          <a:p>
            <a:pPr algn="ctr" eaLnBrk="1" fontAlgn="auto" hangingPunct="1">
              <a:spcAft>
                <a:spcPts val="0"/>
              </a:spcAft>
              <a:defRPr/>
            </a:pPr>
            <a:r>
              <a:rPr lang="en-US" sz="4000" i="1" dirty="0">
                <a:latin typeface="Calibri" pitchFamily="34" charset="0"/>
                <a:cs typeface="Calibri" pitchFamily="34" charset="0"/>
              </a:rPr>
              <a:t>Baer v. </a:t>
            </a:r>
            <a:r>
              <a:rPr lang="en-US" sz="4000" i="1" dirty="0" err="1">
                <a:latin typeface="Calibri" pitchFamily="34" charset="0"/>
                <a:cs typeface="Calibri" pitchFamily="34" charset="0"/>
              </a:rPr>
              <a:t>Kolmorgen</a:t>
            </a:r>
            <a:r>
              <a:rPr lang="en-US" sz="4000" i="1" dirty="0">
                <a:latin typeface="Calibri" pitchFamily="34" charset="0"/>
                <a:cs typeface="Calibri" pitchFamily="34" charset="0"/>
              </a:rPr>
              <a:t/>
            </a:r>
            <a:br>
              <a:rPr lang="en-US" sz="4000" i="1" dirty="0">
                <a:latin typeface="Calibri" pitchFamily="34" charset="0"/>
                <a:cs typeface="Calibri" pitchFamily="34" charset="0"/>
              </a:rPr>
            </a:br>
            <a:r>
              <a:rPr lang="en-US" sz="4000" dirty="0">
                <a:latin typeface="Calibri" pitchFamily="34" charset="0"/>
                <a:cs typeface="Calibri" pitchFamily="34" charset="0"/>
              </a:rPr>
              <a:t>181 NYS 2d. 230, 237 (1958).</a:t>
            </a:r>
          </a:p>
        </p:txBody>
      </p:sp>
      <p:sp>
        <p:nvSpPr>
          <p:cNvPr id="49155" name="Content Placeholder 2"/>
          <p:cNvSpPr>
            <a:spLocks noGrp="1"/>
          </p:cNvSpPr>
          <p:nvPr>
            <p:ph idx="1"/>
          </p:nvPr>
        </p:nvSpPr>
        <p:spPr>
          <a:xfrm>
            <a:off x="190500" y="1524000"/>
            <a:ext cx="8763000" cy="3124200"/>
          </a:xfrm>
        </p:spPr>
        <p:txBody>
          <a:bodyPr/>
          <a:lstStyle/>
          <a:p>
            <a:pPr marL="0" indent="0" algn="just" eaLnBrk="1" hangingPunct="1">
              <a:buNone/>
              <a:defRPr/>
            </a:pPr>
            <a:r>
              <a:rPr lang="en-US" dirty="0">
                <a:latin typeface="Calibri" pitchFamily="34" charset="0"/>
                <a:cs typeface="Calibri" pitchFamily="34" charset="0"/>
              </a:rPr>
              <a:t>“Much has been written in recent years concerning Thomas Jefferson’s reference in 1802 to ‘a wall of separation between church and state...’ [It] has received so much attention that one would almost think at times that it is to be found somewhere in our Constitution.”</a:t>
            </a:r>
          </a:p>
        </p:txBody>
      </p:sp>
      <p:pic>
        <p:nvPicPr>
          <p:cNvPr id="61444" name="Picture 4"/>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889504" y="4572000"/>
            <a:ext cx="3364992" cy="2194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685800"/>
          </a:xfrm>
        </p:spPr>
        <p:txBody>
          <a:bodyPr rtlCol="0">
            <a:normAutofit/>
          </a:bodyPr>
          <a:lstStyle/>
          <a:p>
            <a:pPr algn="ctr" eaLnBrk="1" fontAlgn="auto" hangingPunct="1">
              <a:spcAft>
                <a:spcPts val="0"/>
              </a:spcAft>
              <a:defRPr/>
            </a:pPr>
            <a:r>
              <a:rPr lang="en-US" sz="3600" dirty="0">
                <a:latin typeface="Calibri" pitchFamily="34" charset="0"/>
                <a:cs typeface="Calibri" pitchFamily="34" charset="0"/>
              </a:rPr>
              <a:t>Article 124 of the Soviet Union Constitution</a:t>
            </a:r>
          </a:p>
        </p:txBody>
      </p:sp>
      <p:sp>
        <p:nvSpPr>
          <p:cNvPr id="19458" name="Content Placeholder 2"/>
          <p:cNvSpPr>
            <a:spLocks noGrp="1"/>
          </p:cNvSpPr>
          <p:nvPr>
            <p:ph idx="1"/>
          </p:nvPr>
        </p:nvSpPr>
        <p:spPr>
          <a:xfrm>
            <a:off x="190500" y="1143000"/>
            <a:ext cx="8763000" cy="1524000"/>
          </a:xfrm>
        </p:spPr>
        <p:txBody>
          <a:bodyPr>
            <a:normAutofit/>
          </a:bodyPr>
          <a:lstStyle/>
          <a:p>
            <a:pPr marL="137160" indent="0" eaLnBrk="1" fontAlgn="auto" hangingPunct="1">
              <a:spcAft>
                <a:spcPts val="0"/>
              </a:spcAft>
              <a:buClr>
                <a:schemeClr val="tx1">
                  <a:shade val="95000"/>
                </a:schemeClr>
              </a:buClr>
              <a:buNone/>
              <a:defRPr/>
            </a:pPr>
            <a:r>
              <a:rPr lang="en-US" sz="3000" dirty="0">
                <a:latin typeface="Calibri" pitchFamily="34" charset="0"/>
                <a:cs typeface="Calibri" pitchFamily="34" charset="0"/>
              </a:rPr>
              <a:t>“In order to ensure to citizens freedom of conscience, </a:t>
            </a:r>
            <a:r>
              <a:rPr lang="en-US" sz="3000" b="1" i="1" u="sng" dirty="0">
                <a:solidFill>
                  <a:srgbClr val="FFFFCC"/>
                </a:solidFill>
                <a:latin typeface="Calibri" pitchFamily="34" charset="0"/>
                <a:cs typeface="Calibri" pitchFamily="34" charset="0"/>
              </a:rPr>
              <a:t>the church in the USSR is separated from the state</a:t>
            </a:r>
            <a:r>
              <a:rPr lang="en-US" sz="3000" dirty="0">
                <a:latin typeface="Calibri" pitchFamily="34" charset="0"/>
                <a:cs typeface="Calibri" pitchFamily="34" charset="0"/>
              </a:rPr>
              <a:t>, and the school from the church” (italics added).</a:t>
            </a:r>
          </a:p>
        </p:txBody>
      </p:sp>
      <p:sp>
        <p:nvSpPr>
          <p:cNvPr id="19460" name="TextBox 3"/>
          <p:cNvSpPr txBox="1">
            <a:spLocks noChangeArrowheads="1"/>
          </p:cNvSpPr>
          <p:nvPr/>
        </p:nvSpPr>
        <p:spPr bwMode="auto">
          <a:xfrm>
            <a:off x="342900" y="6248400"/>
            <a:ext cx="8458200" cy="400110"/>
          </a:xfrm>
          <a:prstGeom prst="rect">
            <a:avLst/>
          </a:prstGeom>
          <a:noFill/>
          <a:ln w="9525">
            <a:noFill/>
            <a:miter lim="800000"/>
            <a:headEnd/>
            <a:tailEnd/>
          </a:ln>
        </p:spPr>
        <p:txBody>
          <a:bodyPr wrap="square" anchor="ctr">
            <a:spAutoFit/>
          </a:bodyPr>
          <a:lstStyle/>
          <a:p>
            <a:pPr algn="ctr"/>
            <a:r>
              <a:rPr lang="en-US" sz="2000" dirty="0">
                <a:latin typeface="Calibri" pitchFamily="34" charset="0"/>
                <a:cs typeface="Calibri" pitchFamily="34" charset="0"/>
              </a:rPr>
              <a:t>Amos J. </a:t>
            </a:r>
            <a:r>
              <a:rPr lang="en-US" sz="2000" dirty="0" err="1">
                <a:latin typeface="Calibri" pitchFamily="34" charset="0"/>
                <a:cs typeface="Calibri" pitchFamily="34" charset="0"/>
              </a:rPr>
              <a:t>Peaslee</a:t>
            </a:r>
            <a:r>
              <a:rPr lang="en-US" sz="2000" dirty="0">
                <a:latin typeface="Calibri" pitchFamily="34" charset="0"/>
                <a:cs typeface="Calibri" pitchFamily="34" charset="0"/>
              </a:rPr>
              <a:t>, </a:t>
            </a:r>
            <a:r>
              <a:rPr lang="en-US" sz="2000" i="1" dirty="0">
                <a:latin typeface="Calibri" pitchFamily="34" charset="0"/>
                <a:cs typeface="Calibri" pitchFamily="34" charset="0"/>
              </a:rPr>
              <a:t>Constitutions of Nations</a:t>
            </a:r>
            <a:r>
              <a:rPr lang="en-US" sz="2000" dirty="0">
                <a:latin typeface="Calibri" pitchFamily="34" charset="0"/>
                <a:cs typeface="Calibri" pitchFamily="34" charset="0"/>
              </a:rPr>
              <a:t> (Concord, NH: Rumford, 1950), 3:280.</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24526" y="2926080"/>
            <a:ext cx="4694949" cy="2926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a:xfrm>
            <a:off x="800100" y="274638"/>
            <a:ext cx="7543800" cy="868362"/>
          </a:xfrm>
        </p:spPr>
        <p:txBody>
          <a:bodyPr/>
          <a:lstStyle/>
          <a:p>
            <a:pPr algn="ctr" eaLnBrk="1" hangingPunct="1"/>
            <a:r>
              <a:rPr lang="en-US" dirty="0">
                <a:latin typeface="Calibri" pitchFamily="34" charset="0"/>
                <a:cs typeface="Calibri" pitchFamily="34" charset="0"/>
              </a:rPr>
              <a:t>Thomas Jefferson</a:t>
            </a:r>
          </a:p>
        </p:txBody>
      </p:sp>
      <p:sp>
        <p:nvSpPr>
          <p:cNvPr id="2" name="Content Placeholder 2"/>
          <p:cNvSpPr>
            <a:spLocks noGrp="1"/>
          </p:cNvSpPr>
          <p:nvPr>
            <p:ph idx="1"/>
          </p:nvPr>
        </p:nvSpPr>
        <p:spPr>
          <a:xfrm>
            <a:off x="2730146" y="1219200"/>
            <a:ext cx="6261454" cy="4708525"/>
          </a:xfrm>
        </p:spPr>
        <p:txBody>
          <a:bodyPr>
            <a:normAutofit/>
          </a:bodyPr>
          <a:lstStyle/>
          <a:p>
            <a:pPr marL="0" indent="0" algn="just" eaLnBrk="1" fontAlgn="auto" hangingPunct="1">
              <a:spcAft>
                <a:spcPts val="0"/>
              </a:spcAft>
              <a:buClr>
                <a:schemeClr val="tx1">
                  <a:shade val="95000"/>
                </a:schemeClr>
              </a:buClr>
              <a:buFont typeface="Wingdings 2"/>
              <a:buNone/>
              <a:defRPr/>
            </a:pPr>
            <a:r>
              <a:rPr lang="en-US" dirty="0">
                <a:latin typeface="Calibri" pitchFamily="34" charset="0"/>
                <a:cs typeface="Calibri" pitchFamily="34" charset="0"/>
              </a:rPr>
              <a:t>“One passage, in the paper you enclosed me, must be corrected. It is the following, ‘and all say it was yourself more than any other individual, that planned and established it,’ </a:t>
            </a:r>
            <a:r>
              <a:rPr lang="en-US" i="1" dirty="0">
                <a:latin typeface="Calibri" pitchFamily="34" charset="0"/>
                <a:cs typeface="Calibri" pitchFamily="34" charset="0"/>
              </a:rPr>
              <a:t>i.e</a:t>
            </a:r>
            <a:r>
              <a:rPr lang="en-US" dirty="0">
                <a:latin typeface="Calibri" pitchFamily="34" charset="0"/>
                <a:cs typeface="Calibri" pitchFamily="34" charset="0"/>
              </a:rPr>
              <a:t>., the Constitution. I was in Europe when the Constitution was planned, and never saw it till after it was established.”</a:t>
            </a:r>
          </a:p>
        </p:txBody>
      </p:sp>
      <p:sp>
        <p:nvSpPr>
          <p:cNvPr id="21510" name="TextBox 5"/>
          <p:cNvSpPr txBox="1">
            <a:spLocks noChangeArrowheads="1"/>
          </p:cNvSpPr>
          <p:nvPr/>
        </p:nvSpPr>
        <p:spPr bwMode="auto">
          <a:xfrm>
            <a:off x="228600" y="6197025"/>
            <a:ext cx="8686800" cy="584775"/>
          </a:xfrm>
          <a:prstGeom prst="rect">
            <a:avLst/>
          </a:prstGeom>
          <a:noFill/>
          <a:ln w="9525">
            <a:noFill/>
            <a:miter lim="800000"/>
            <a:headEnd/>
            <a:tailEnd/>
          </a:ln>
        </p:spPr>
        <p:txBody>
          <a:bodyPr wrap="square">
            <a:spAutoFit/>
          </a:bodyPr>
          <a:lstStyle/>
          <a:p>
            <a:pPr algn="ctr"/>
            <a:r>
              <a:rPr lang="en-US" sz="1600" dirty="0">
                <a:latin typeface="Calibri" pitchFamily="34" charset="0"/>
                <a:cs typeface="Calibri" pitchFamily="34" charset="0"/>
              </a:rPr>
              <a:t>Thomas Jefferson, </a:t>
            </a:r>
            <a:r>
              <a:rPr lang="en-US" sz="1600" i="1" dirty="0">
                <a:latin typeface="Calibri" pitchFamily="34" charset="0"/>
                <a:cs typeface="Calibri" pitchFamily="34" charset="0"/>
              </a:rPr>
              <a:t>The Writings of Thomas Jefferson</a:t>
            </a:r>
            <a:r>
              <a:rPr lang="en-US" sz="1600" dirty="0">
                <a:latin typeface="Calibri" pitchFamily="34" charset="0"/>
                <a:cs typeface="Calibri" pitchFamily="34" charset="0"/>
              </a:rPr>
              <a:t>, 20 vols., ed. Albert Ellery Bergh (Washington D.C: Thomas Jefferson Memorial Association, 1904), 10:325, to Dr. Joseph Priestly on June 19, 1802.</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1447800"/>
            <a:ext cx="2196746"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p:cNvSpPr>
            <a:spLocks noGrp="1"/>
          </p:cNvSpPr>
          <p:nvPr>
            <p:ph type="title"/>
          </p:nvPr>
        </p:nvSpPr>
        <p:spPr>
          <a:xfrm>
            <a:off x="2857500" y="228600"/>
            <a:ext cx="3429000" cy="762000"/>
          </a:xfrm>
        </p:spPr>
        <p:txBody>
          <a:bodyPr/>
          <a:lstStyle/>
          <a:p>
            <a:pPr eaLnBrk="1" hangingPunct="1"/>
            <a:r>
              <a:rPr lang="en-US" dirty="0">
                <a:latin typeface="Calibri" pitchFamily="34" charset="0"/>
                <a:cs typeface="Calibri" pitchFamily="34" charset="0"/>
              </a:rPr>
              <a:t>No Precedent</a:t>
            </a:r>
          </a:p>
        </p:txBody>
      </p:sp>
      <p:sp>
        <p:nvSpPr>
          <p:cNvPr id="35842" name="Content Placeholder 2"/>
          <p:cNvSpPr>
            <a:spLocks noGrp="1"/>
          </p:cNvSpPr>
          <p:nvPr>
            <p:ph idx="1"/>
          </p:nvPr>
        </p:nvSpPr>
        <p:spPr>
          <a:xfrm>
            <a:off x="152400" y="1143000"/>
            <a:ext cx="5410200" cy="3200400"/>
          </a:xfrm>
        </p:spPr>
        <p:txBody>
          <a:bodyPr>
            <a:normAutofit/>
          </a:bodyPr>
          <a:lstStyle/>
          <a:p>
            <a:pPr marL="1588" indent="0" eaLnBrk="1" fontAlgn="auto" hangingPunct="1">
              <a:spcAft>
                <a:spcPts val="0"/>
              </a:spcAft>
              <a:buClr>
                <a:schemeClr val="tx1">
                  <a:shade val="95000"/>
                </a:schemeClr>
              </a:buClr>
              <a:buNone/>
              <a:defRPr/>
            </a:pPr>
            <a:r>
              <a:rPr lang="en-US" dirty="0">
                <a:latin typeface="Calibri" pitchFamily="34" charset="0"/>
                <a:cs typeface="Calibri" pitchFamily="34" charset="0"/>
              </a:rPr>
              <a:t>“Finally, in </a:t>
            </a:r>
            <a:r>
              <a:rPr lang="en-US" i="1" dirty="0">
                <a:latin typeface="Calibri" pitchFamily="34" charset="0"/>
                <a:cs typeface="Calibri" pitchFamily="34" charset="0"/>
              </a:rPr>
              <a:t>Engel v. Vitale</a:t>
            </a:r>
            <a:r>
              <a:rPr lang="en-US" dirty="0">
                <a:latin typeface="Calibri" pitchFamily="34" charset="0"/>
                <a:cs typeface="Calibri" pitchFamily="34" charset="0"/>
              </a:rPr>
              <a:t>, only last year, these principles were so universally recognized that the court, </a:t>
            </a:r>
            <a:r>
              <a:rPr lang="en-US" b="1" i="1" u="sng" dirty="0">
                <a:solidFill>
                  <a:srgbClr val="FFFFCC"/>
                </a:solidFill>
                <a:latin typeface="Calibri" pitchFamily="34" charset="0"/>
                <a:cs typeface="Calibri" pitchFamily="34" charset="0"/>
              </a:rPr>
              <a:t>without the citation of a single case</a:t>
            </a:r>
            <a:r>
              <a:rPr lang="en-US" dirty="0">
                <a:latin typeface="Calibri" pitchFamily="34" charset="0"/>
                <a:cs typeface="Calibri" pitchFamily="34" charset="0"/>
              </a:rPr>
              <a:t>… reaffirmed them” (italics added).</a:t>
            </a:r>
          </a:p>
        </p:txBody>
      </p:sp>
      <p:sp>
        <p:nvSpPr>
          <p:cNvPr id="39940" name="Rectangle 1"/>
          <p:cNvSpPr>
            <a:spLocks noChangeArrowheads="1"/>
          </p:cNvSpPr>
          <p:nvPr/>
        </p:nvSpPr>
        <p:spPr bwMode="auto">
          <a:xfrm>
            <a:off x="800100" y="6400800"/>
            <a:ext cx="7543800" cy="338554"/>
          </a:xfrm>
          <a:prstGeom prst="rect">
            <a:avLst/>
          </a:prstGeom>
          <a:noFill/>
          <a:ln w="9525">
            <a:noFill/>
            <a:miter lim="800000"/>
            <a:headEnd/>
            <a:tailEnd/>
          </a:ln>
        </p:spPr>
        <p:txBody>
          <a:bodyPr anchor="ctr">
            <a:spAutoFit/>
          </a:bodyPr>
          <a:lstStyle/>
          <a:p>
            <a:pPr algn="ctr"/>
            <a:r>
              <a:rPr lang="en-US" sz="1600" i="1" dirty="0">
                <a:latin typeface="Calibri" pitchFamily="34" charset="0"/>
                <a:cs typeface="Calibri" pitchFamily="34" charset="0"/>
              </a:rPr>
              <a:t>School District of Abington Township v. </a:t>
            </a:r>
            <a:r>
              <a:rPr lang="en-US" sz="1600" i="1" dirty="0" err="1">
                <a:latin typeface="Calibri" pitchFamily="34" charset="0"/>
                <a:cs typeface="Calibri" pitchFamily="34" charset="0"/>
              </a:rPr>
              <a:t>Schempp</a:t>
            </a:r>
            <a:r>
              <a:rPr lang="en-US" sz="1600" dirty="0">
                <a:latin typeface="Calibri" pitchFamily="34" charset="0"/>
                <a:cs typeface="Calibri" pitchFamily="34" charset="0"/>
              </a:rPr>
              <a:t>, 374 U.S. 203, 220-21 (1963). </a:t>
            </a:r>
          </a:p>
        </p:txBody>
      </p:sp>
      <p:pic>
        <p:nvPicPr>
          <p:cNvPr id="5" name="Picture 4"/>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562600" y="1371600"/>
            <a:ext cx="3403600" cy="2816087"/>
          </a:xfrm>
          <a:prstGeom prst="rect">
            <a:avLst/>
          </a:prstGeom>
          <a:noFill/>
          <a:ln w="9525">
            <a:noFill/>
            <a:miter lim="800000"/>
            <a:headEnd/>
            <a:tailEnd/>
          </a:ln>
        </p:spPr>
      </p:pic>
      <p:sp>
        <p:nvSpPr>
          <p:cNvPr id="12" name="AutoShape 7"/>
          <p:cNvSpPr>
            <a:spLocks noChangeArrowheads="1"/>
          </p:cNvSpPr>
          <p:nvPr/>
        </p:nvSpPr>
        <p:spPr bwMode="auto">
          <a:xfrm>
            <a:off x="5892800" y="1524000"/>
            <a:ext cx="2743200" cy="2438400"/>
          </a:xfrm>
          <a:prstGeom prst="flowChartSummingJunction">
            <a:avLst/>
          </a:prstGeom>
          <a:noFill/>
          <a:ln w="1270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1600">
              <a:solidFill>
                <a:srgbClr val="000000"/>
              </a:solidFill>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60065012"/>
              </p:ext>
            </p:extLst>
          </p:nvPr>
        </p:nvGraphicFramePr>
        <p:xfrm>
          <a:off x="152400" y="228600"/>
          <a:ext cx="8839199" cy="5791200"/>
        </p:xfrm>
        <a:graphic>
          <a:graphicData uri="http://schemas.openxmlformats.org/drawingml/2006/table">
            <a:tbl>
              <a:tblPr firstRow="1" bandRow="1">
                <a:tableStyleId>{37CE84F3-28C3-443E-9E96-99CF82512B78}</a:tableStyleId>
              </a:tblPr>
              <a:tblGrid>
                <a:gridCol w="3733800">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gridCol w="1752600">
                  <a:extLst>
                    <a:ext uri="{9D8B030D-6E8A-4147-A177-3AD203B41FA5}">
                      <a16:colId xmlns:a16="http://schemas.microsoft.com/office/drawing/2014/main" xmlns="" val="20002"/>
                    </a:ext>
                  </a:extLst>
                </a:gridCol>
                <a:gridCol w="2285999">
                  <a:extLst>
                    <a:ext uri="{9D8B030D-6E8A-4147-A177-3AD203B41FA5}">
                      <a16:colId xmlns:a16="http://schemas.microsoft.com/office/drawing/2014/main" xmlns="" val="20003"/>
                    </a:ext>
                  </a:extLst>
                </a:gridCol>
              </a:tblGrid>
              <a:tr h="1066800">
                <a:tc gridSpan="4">
                  <a:txBody>
                    <a:bodyPr/>
                    <a:lstStyle/>
                    <a:p>
                      <a:pPr algn="ctr"/>
                      <a:r>
                        <a:rPr lang="en-US" sz="4400" dirty="0">
                          <a:solidFill>
                            <a:schemeClr val="tx2"/>
                          </a:solidFill>
                          <a:latin typeface="Calibri" pitchFamily="34" charset="0"/>
                          <a:ea typeface="+mj-ea"/>
                          <a:cs typeface="Calibri" pitchFamily="34" charset="0"/>
                        </a:rPr>
                        <a:t>Lack of Pre-1947 Precedent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800" b="1" cap="small" baseline="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800" b="1" cap="small" baseline="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800" b="1" cap="small" baseline="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12777067"/>
                  </a:ext>
                </a:extLst>
              </a:tr>
              <a:tr h="914400">
                <a:tc>
                  <a:txBody>
                    <a:bodyPr/>
                    <a:lstStyle/>
                    <a:p>
                      <a:pPr algn="ctr"/>
                      <a:r>
                        <a:rPr lang="en-US" sz="3200" b="1" cap="small" baseline="0" dirty="0">
                          <a:solidFill>
                            <a:srgbClr val="FFFFCC"/>
                          </a:solidFill>
                          <a:latin typeface="Calibri" panose="020F0502020204030204" pitchFamily="34" charset="0"/>
                        </a:rPr>
                        <a:t>case</a:t>
                      </a:r>
                      <a:endParaRPr lang="en-US" sz="3200" b="1" cap="small" baseline="0" dirty="0">
                        <a:solidFill>
                          <a:srgbClr val="FFFFCC"/>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cap="small" baseline="0" dirty="0">
                          <a:solidFill>
                            <a:srgbClr val="FFFFCC"/>
                          </a:solidFill>
                          <a:latin typeface="Calibri" panose="020F0502020204030204" pitchFamily="34" charset="0"/>
                        </a:rPr>
                        <a:t>date</a:t>
                      </a:r>
                      <a:endParaRPr lang="en-US" sz="3200" b="1" cap="small" baseline="0" dirty="0">
                        <a:solidFill>
                          <a:srgbClr val="FFFFCC"/>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cap="small" baseline="0" dirty="0">
                          <a:solidFill>
                            <a:srgbClr val="FFFFCC"/>
                          </a:solidFill>
                          <a:latin typeface="Calibri" panose="020F0502020204030204" pitchFamily="34" charset="0"/>
                        </a:rPr>
                        <a:t>pre 1947  citations</a:t>
                      </a:r>
                      <a:endParaRPr lang="en-US" sz="3200" b="1" cap="small" baseline="0" dirty="0">
                        <a:solidFill>
                          <a:srgbClr val="FFFFCC"/>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cap="small" baseline="0" dirty="0">
                          <a:solidFill>
                            <a:srgbClr val="FFFFCC"/>
                          </a:solidFill>
                          <a:latin typeface="Calibri" panose="020F0502020204030204" pitchFamily="34" charset="0"/>
                        </a:rPr>
                        <a:t>post 1947 citations</a:t>
                      </a:r>
                      <a:endParaRPr lang="en-US" sz="3200" b="1" cap="small" baseline="0" dirty="0">
                        <a:solidFill>
                          <a:srgbClr val="FFFFCC"/>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914400">
                <a:tc>
                  <a:txBody>
                    <a:bodyPr/>
                    <a:lstStyle/>
                    <a:p>
                      <a:pPr algn="l"/>
                      <a:r>
                        <a:rPr lang="en-US" sz="3200" dirty="0">
                          <a:latin typeface="Calibri" panose="020F0502020204030204" pitchFamily="34" charset="0"/>
                        </a:rPr>
                        <a:t>Levitt v. Committee</a:t>
                      </a:r>
                      <a:endParaRPr lang="en-US" sz="3200" dirty="0">
                        <a:solidFill>
                          <a:srgbClr val="0000FF"/>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1973</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0</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18</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914400">
                <a:tc>
                  <a:txBody>
                    <a:bodyPr/>
                    <a:lstStyle/>
                    <a:p>
                      <a:pPr algn="l"/>
                      <a:r>
                        <a:rPr lang="en-US" sz="3200" dirty="0">
                          <a:latin typeface="Calibri" panose="020F0502020204030204" pitchFamily="34" charset="0"/>
                        </a:rPr>
                        <a:t>Committee v. Nyquist</a:t>
                      </a:r>
                      <a:endParaRPr lang="en-US" sz="3200" dirty="0">
                        <a:solidFill>
                          <a:srgbClr val="0000FF"/>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1973</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1</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99</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914400">
                <a:tc>
                  <a:txBody>
                    <a:bodyPr/>
                    <a:lstStyle/>
                    <a:p>
                      <a:pPr algn="l"/>
                      <a:r>
                        <a:rPr lang="en-US" sz="3200" dirty="0">
                          <a:latin typeface="Calibri" panose="020F0502020204030204" pitchFamily="34" charset="0"/>
                        </a:rPr>
                        <a:t>Stone v. Graham</a:t>
                      </a:r>
                      <a:endParaRPr lang="en-US" sz="3200" dirty="0">
                        <a:solidFill>
                          <a:srgbClr val="0000FF"/>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1980</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0</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9</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914400">
                <a:tc>
                  <a:txBody>
                    <a:bodyPr/>
                    <a:lstStyle/>
                    <a:p>
                      <a:pPr algn="l"/>
                      <a:r>
                        <a:rPr lang="en-US" sz="3200" dirty="0">
                          <a:latin typeface="Calibri" panose="020F0502020204030204" pitchFamily="34" charset="0"/>
                        </a:rPr>
                        <a:t>Marsh v. Chambers</a:t>
                      </a:r>
                      <a:endParaRPr lang="en-US" sz="3200" dirty="0">
                        <a:solidFill>
                          <a:srgbClr val="0000FF"/>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1982</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1</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32</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40995" name="TextBox 4"/>
          <p:cNvSpPr txBox="1">
            <a:spLocks noChangeArrowheads="1"/>
          </p:cNvSpPr>
          <p:nvPr/>
        </p:nvSpPr>
        <p:spPr bwMode="auto">
          <a:xfrm>
            <a:off x="2609850" y="6324600"/>
            <a:ext cx="3924300" cy="400110"/>
          </a:xfrm>
          <a:prstGeom prst="rect">
            <a:avLst/>
          </a:prstGeom>
          <a:noFill/>
          <a:ln w="9525">
            <a:noFill/>
            <a:miter lim="800000"/>
            <a:headEnd/>
            <a:tailEnd/>
          </a:ln>
        </p:spPr>
        <p:txBody>
          <a:bodyPr wrap="square">
            <a:spAutoFit/>
          </a:bodyPr>
          <a:lstStyle/>
          <a:p>
            <a:pPr algn="ctr"/>
            <a:r>
              <a:rPr lang="en-US" sz="2000" dirty="0">
                <a:latin typeface="Calibri" pitchFamily="34" charset="0"/>
                <a:cs typeface="Calibri" pitchFamily="34" charset="0"/>
              </a:rPr>
              <a:t>Barton, </a:t>
            </a:r>
            <a:r>
              <a:rPr lang="en-US" sz="2000" i="1" dirty="0">
                <a:latin typeface="Calibri" pitchFamily="34" charset="0"/>
                <a:cs typeface="Calibri" pitchFamily="34" charset="0"/>
              </a:rPr>
              <a:t>Myth of Separation</a:t>
            </a:r>
            <a:r>
              <a:rPr lang="en-US" sz="2000" dirty="0">
                <a:latin typeface="Calibri" pitchFamily="34" charset="0"/>
                <a:cs typeface="Calibri" pitchFamily="34" charset="0"/>
              </a:rPr>
              <a:t>, 163-66.</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itle 1"/>
          <p:cNvSpPr>
            <a:spLocks noGrp="1"/>
          </p:cNvSpPr>
          <p:nvPr>
            <p:ph type="title"/>
          </p:nvPr>
        </p:nvSpPr>
        <p:spPr>
          <a:xfrm>
            <a:off x="381000" y="228600"/>
            <a:ext cx="8534400" cy="762000"/>
          </a:xfrm>
        </p:spPr>
        <p:txBody>
          <a:bodyPr/>
          <a:lstStyle/>
          <a:p>
            <a:pPr algn="ctr" eaLnBrk="1" hangingPunct="1"/>
            <a:r>
              <a:rPr lang="en-US">
                <a:latin typeface="Calibri" panose="020F0502020204030204" pitchFamily="34" charset="0"/>
                <a:ea typeface="Calibri" panose="020F0502020204030204" pitchFamily="34" charset="0"/>
                <a:cs typeface="Calibri" panose="020F0502020204030204" pitchFamily="34" charset="0"/>
              </a:rPr>
              <a:t>Dr. James Dobson</a:t>
            </a:r>
          </a:p>
        </p:txBody>
      </p:sp>
      <p:sp>
        <p:nvSpPr>
          <p:cNvPr id="61442" name="Content Placeholder 2"/>
          <p:cNvSpPr>
            <a:spLocks noGrp="1"/>
          </p:cNvSpPr>
          <p:nvPr>
            <p:ph idx="1"/>
          </p:nvPr>
        </p:nvSpPr>
        <p:spPr>
          <a:xfrm>
            <a:off x="3200400" y="1143000"/>
            <a:ext cx="5867400" cy="4267200"/>
          </a:xfrm>
        </p:spPr>
        <p:txBody>
          <a:bodyPr>
            <a:noAutofit/>
          </a:bodyPr>
          <a:lstStyle/>
          <a:p>
            <a:pPr marL="1588" indent="0" algn="just" eaLnBrk="1" fontAlgn="auto" hangingPunct="1">
              <a:spcBef>
                <a:spcPts val="0"/>
              </a:spcBef>
              <a:spcAft>
                <a:spcPts val="1200"/>
              </a:spcAft>
              <a:buSzPct val="150000"/>
              <a:buFontTx/>
              <a:buNone/>
              <a:defRPr/>
            </a:pPr>
            <a:r>
              <a:rPr lang="en-US" dirty="0">
                <a:latin typeface="Calibri" panose="020F0502020204030204" pitchFamily="34" charset="0"/>
              </a:rPr>
              <a:t>“I have to be honest. It’s a very scary time for our nation right now. We’re kind of at a watershed moment...We’re just trampling the Constitution. It’s bulling. It’s just a straight bully tactic…that’s not the country our forefathers foresaw.”</a:t>
            </a:r>
            <a:endParaRPr lang="en-US" dirty="0">
              <a:latin typeface="Calibri" pitchFamily="34" charset="0"/>
              <a:cs typeface="Calibri" pitchFamily="34" charset="0"/>
            </a:endParaRPr>
          </a:p>
        </p:txBody>
      </p:sp>
      <p:sp>
        <p:nvSpPr>
          <p:cNvPr id="37892" name="TextBox 4"/>
          <p:cNvSpPr txBox="1">
            <a:spLocks noChangeArrowheads="1"/>
          </p:cNvSpPr>
          <p:nvPr/>
        </p:nvSpPr>
        <p:spPr bwMode="auto">
          <a:xfrm>
            <a:off x="190500" y="6019800"/>
            <a:ext cx="8763000" cy="646331"/>
          </a:xfrm>
          <a:prstGeom prst="rect">
            <a:avLst/>
          </a:prstGeom>
          <a:noFill/>
          <a:ln w="9525">
            <a:noFill/>
            <a:miter lim="800000"/>
            <a:headEnd/>
            <a:tailEnd/>
          </a:ln>
        </p:spPr>
        <p:txBody>
          <a:bodyPr wrap="square">
            <a:spAutoFit/>
          </a:bodyPr>
          <a:lstStyle/>
          <a:p>
            <a:pPr algn="ctr"/>
            <a:r>
              <a:rPr lang="en-US" sz="1800" dirty="0">
                <a:latin typeface="Calibri" panose="020F0502020204030204" pitchFamily="34" charset="0"/>
              </a:rPr>
              <a:t>http://www.theblaze.com/stories/2013/05/17/trampling-the-constitution-famed-christian-claims-irs-bullied-ministry-threatened-to-deny-tax-application-over-criticism-of-obama/</a:t>
            </a:r>
          </a:p>
        </p:txBody>
      </p:sp>
      <p:pic>
        <p:nvPicPr>
          <p:cNvPr id="37893" name="Picture 2" descr="http://www.theblaze.com/wp-content/uploads/2013/05/FamilyTalk-Thum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1143000"/>
            <a:ext cx="2857500" cy="374332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399"/>
            <a:ext cx="8686800" cy="6551613"/>
          </a:xfrm>
        </p:spPr>
        <p:txBody>
          <a:bodyPr rtlCol="0">
            <a:noAutofit/>
          </a:bodyPr>
          <a:lstStyle/>
          <a:p>
            <a:pPr marL="0" indent="0" algn="ctr" eaLnBrk="1" fontAlgn="auto" hangingPunct="1">
              <a:spcBef>
                <a:spcPts val="0"/>
              </a:spcBef>
              <a:spcAft>
                <a:spcPts val="600"/>
              </a:spcAft>
              <a:buClrTx/>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Right to keep and bear arms? (Luke 22:36) </a:t>
            </a:r>
          </a:p>
        </p:txBody>
      </p:sp>
    </p:spTree>
    <p:extLst>
      <p:ext uri="{BB962C8B-B14F-4D97-AF65-F5344CB8AC3E}">
        <p14:creationId xmlns:p14="http://schemas.microsoft.com/office/powerpoint/2010/main" xmlns="" val="299035242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600200"/>
            <a:ext cx="8686800" cy="3962400"/>
          </a:xfrm>
        </p:spPr>
        <p:txBody>
          <a:bodyPr rtlCol="0">
            <a:noAutofit/>
          </a:bodyPr>
          <a:lstStyle/>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A stewardship issue (1 Cor. 4:2)</a:t>
            </a:r>
          </a:p>
          <a:p>
            <a:pPr marL="338138" indent="-338138" eaLnBrk="1" fontAlgn="auto" hangingPunct="1">
              <a:spcBef>
                <a:spcPts val="0"/>
              </a:spcBef>
              <a:spcAft>
                <a:spcPts val="3600"/>
              </a:spcAft>
              <a:buClrTx/>
              <a:buFont typeface="Arial" pitchFamily="34" charset="0"/>
              <a:buChar char="•"/>
              <a:defRPr/>
            </a:pPr>
            <a:r>
              <a:rPr lang="en-US" sz="3600" b="1" u="sng" dirty="0">
                <a:solidFill>
                  <a:schemeClr val="bg2"/>
                </a:solidFill>
                <a:effectLst/>
                <a:latin typeface="Calibri" pitchFamily="34" charset="0"/>
                <a:cs typeface="Calibri" pitchFamily="34" charset="0"/>
              </a:rPr>
              <a:t>A biblical issue (2 Tim. 3:16)</a:t>
            </a:r>
          </a:p>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Biblical principles rather than partisanship</a:t>
            </a:r>
          </a:p>
        </p:txBody>
      </p:sp>
      <p:sp>
        <p:nvSpPr>
          <p:cNvPr id="2" name="Rectangle 1"/>
          <p:cNvSpPr/>
          <p:nvPr/>
        </p:nvSpPr>
        <p:spPr>
          <a:xfrm>
            <a:off x="2382145" y="440204"/>
            <a:ext cx="4378122" cy="646331"/>
          </a:xfrm>
          <a:prstGeom prst="rect">
            <a:avLst/>
          </a:prstGeom>
        </p:spPr>
        <p:txBody>
          <a:bodyPr wrap="none">
            <a:spAutoFit/>
          </a:bodyPr>
          <a:lstStyle/>
          <a:p>
            <a:pPr lvl="0" algn="ctr" fontAlgn="auto">
              <a:spcBef>
                <a:spcPts val="2400"/>
              </a:spcBef>
              <a:spcAft>
                <a:spcPts val="600"/>
              </a:spcAft>
              <a:buSzPct val="75000"/>
              <a:defRPr/>
            </a:pPr>
            <a:r>
              <a:rPr lang="en-US" sz="3600" b="1" kern="0" dirty="0">
                <a:solidFill>
                  <a:srgbClr val="000000"/>
                </a:solidFill>
                <a:latin typeface="Calibri" pitchFamily="34" charset="0"/>
                <a:cs typeface="Calibri" pitchFamily="34" charset="0"/>
              </a:rPr>
              <a:t>Introductory Remarks</a:t>
            </a:r>
          </a:p>
        </p:txBody>
      </p:sp>
    </p:spTree>
    <p:extLst>
      <p:ext uri="{BB962C8B-B14F-4D97-AF65-F5344CB8AC3E}">
        <p14:creationId xmlns:p14="http://schemas.microsoft.com/office/powerpoint/2010/main" xmlns="" val="32638630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title"/>
          </p:nvPr>
        </p:nvSpPr>
        <p:spPr>
          <a:xfrm>
            <a:off x="2000250" y="228600"/>
            <a:ext cx="5143500" cy="990600"/>
          </a:xfrm>
        </p:spPr>
        <p:txBody>
          <a:bodyPr/>
          <a:lstStyle/>
          <a:p>
            <a:pPr algn="ctr" eaLnBrk="1" hangingPunct="1"/>
            <a:r>
              <a:rPr lang="en-US" sz="4000" b="1" u="sng" dirty="0">
                <a:latin typeface="Calibri" panose="020F0502020204030204" pitchFamily="34" charset="0"/>
              </a:rPr>
              <a:t>Granville Sharpe</a:t>
            </a:r>
            <a:endParaRPr lang="en-US" sz="4000" dirty="0">
              <a:latin typeface="Calibri" pitchFamily="34" charset="0"/>
              <a:cs typeface="Calibri" pitchFamily="34" charset="0"/>
            </a:endParaRPr>
          </a:p>
        </p:txBody>
      </p:sp>
      <p:sp>
        <p:nvSpPr>
          <p:cNvPr id="3" name="Content Placeholder 2"/>
          <p:cNvSpPr>
            <a:spLocks noGrp="1"/>
          </p:cNvSpPr>
          <p:nvPr>
            <p:ph idx="1"/>
          </p:nvPr>
        </p:nvSpPr>
        <p:spPr>
          <a:xfrm>
            <a:off x="3048000" y="1447800"/>
            <a:ext cx="5867400" cy="4495800"/>
          </a:xfrm>
        </p:spPr>
        <p:txBody>
          <a:bodyPr/>
          <a:lstStyle/>
          <a:p>
            <a:pPr marL="0" indent="0" algn="just" eaLnBrk="1" hangingPunct="1">
              <a:buNone/>
              <a:defRPr/>
            </a:pPr>
            <a:r>
              <a:rPr lang="en-US" dirty="0">
                <a:latin typeface="Calibri" panose="020F0502020204030204" pitchFamily="34" charset="0"/>
              </a:rPr>
              <a:t>"No Englishman can be truly loyal who opposed the principles of English law whereby the people are required to have arms of </a:t>
            </a:r>
            <a:r>
              <a:rPr lang="en-US" dirty="0" err="1">
                <a:latin typeface="Calibri" panose="020F0502020204030204" pitchFamily="34" charset="0"/>
              </a:rPr>
              <a:t>defence</a:t>
            </a:r>
            <a:r>
              <a:rPr lang="en-US" dirty="0">
                <a:latin typeface="Calibri" panose="020F0502020204030204" pitchFamily="34" charset="0"/>
              </a:rPr>
              <a:t> in peace, for mutual as well as private </a:t>
            </a:r>
            <a:r>
              <a:rPr lang="en-US" dirty="0" err="1">
                <a:latin typeface="Calibri" panose="020F0502020204030204" pitchFamily="34" charset="0"/>
              </a:rPr>
              <a:t>defence</a:t>
            </a:r>
            <a:r>
              <a:rPr lang="en-US" dirty="0">
                <a:latin typeface="Calibri" panose="020F0502020204030204" pitchFamily="34" charset="0"/>
              </a:rPr>
              <a:t>…The laws of England always required the people to be armed, and not only armed, but to be expert in arms."</a:t>
            </a:r>
            <a:endParaRPr lang="en-US" dirty="0">
              <a:latin typeface="Calibri" pitchFamily="34" charset="0"/>
              <a:cs typeface="Calibri" pitchFamily="34" charset="0"/>
            </a:endParaRPr>
          </a:p>
        </p:txBody>
      </p:sp>
      <p:sp>
        <p:nvSpPr>
          <p:cNvPr id="30724" name="TextBox 4"/>
          <p:cNvSpPr txBox="1">
            <a:spLocks noChangeArrowheads="1"/>
          </p:cNvSpPr>
          <p:nvPr/>
        </p:nvSpPr>
        <p:spPr bwMode="auto">
          <a:xfrm>
            <a:off x="114300" y="6172200"/>
            <a:ext cx="8915400" cy="584775"/>
          </a:xfrm>
          <a:prstGeom prst="rect">
            <a:avLst/>
          </a:prstGeom>
          <a:noFill/>
          <a:ln w="9525">
            <a:noFill/>
            <a:miter lim="800000"/>
            <a:headEnd/>
            <a:tailEnd/>
          </a:ln>
        </p:spPr>
        <p:txBody>
          <a:bodyPr wrap="square">
            <a:spAutoFit/>
          </a:bodyPr>
          <a:lstStyle/>
          <a:p>
            <a:pPr algn="ctr" eaLnBrk="0" hangingPunct="0"/>
            <a:r>
              <a:rPr lang="en-US" sz="1600" dirty="0">
                <a:latin typeface="Calibri" panose="020F0502020204030204" pitchFamily="34" charset="0"/>
              </a:rPr>
              <a:t>Les Adams, </a:t>
            </a:r>
            <a:r>
              <a:rPr lang="en-US" sz="1600" i="1" dirty="0">
                <a:latin typeface="Calibri" panose="020F0502020204030204" pitchFamily="34" charset="0"/>
              </a:rPr>
              <a:t>The Second Amendment Primer: A Citizen’s Guidebook to the History, Sources, and Authorities for the Constitutional Guarantee of the Right to Keep and Bear Arms</a:t>
            </a:r>
            <a:r>
              <a:rPr lang="en-US" sz="1600" dirty="0">
                <a:latin typeface="Calibri" panose="020F0502020204030204" pitchFamily="34" charset="0"/>
              </a:rPr>
              <a:t> (NY: Skyhorse, 2013), 63.</a:t>
            </a:r>
            <a:endParaRPr lang="en-US" sz="1800" dirty="0">
              <a:latin typeface="Calibri" pitchFamily="34" charset="0"/>
              <a:cs typeface="Calibri" pitchFamily="34" charset="0"/>
            </a:endParaRPr>
          </a:p>
        </p:txBody>
      </p:sp>
      <p:pic>
        <p:nvPicPr>
          <p:cNvPr id="1026" name="Picture 2" descr="http://scriptoriumdaily.com/wp-content/uploads/2009/11/Granville-Sharp-stamp.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52400" y="1600200"/>
            <a:ext cx="2753032" cy="37338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000250" y="228600"/>
            <a:ext cx="5143500" cy="685800"/>
          </a:xfrm>
        </p:spPr>
        <p:txBody>
          <a:bodyPr/>
          <a:lstStyle/>
          <a:p>
            <a:pPr algn="ctr" eaLnBrk="1" hangingPunct="1"/>
            <a:r>
              <a:rPr lang="en-US" sz="4000" b="1" u="sng" dirty="0">
                <a:latin typeface="Calibri" panose="020F0502020204030204" pitchFamily="34" charset="0"/>
              </a:rPr>
              <a:t>Joseph Story</a:t>
            </a:r>
            <a:endParaRPr lang="en-US" sz="4000" dirty="0">
              <a:latin typeface="Calibri" pitchFamily="34" charset="0"/>
              <a:cs typeface="Calibri" pitchFamily="34" charset="0"/>
            </a:endParaRPr>
          </a:p>
        </p:txBody>
      </p:sp>
      <p:sp>
        <p:nvSpPr>
          <p:cNvPr id="3" name="Content Placeholder 2"/>
          <p:cNvSpPr>
            <a:spLocks noGrp="1"/>
          </p:cNvSpPr>
          <p:nvPr>
            <p:ph idx="1"/>
          </p:nvPr>
        </p:nvSpPr>
        <p:spPr>
          <a:xfrm>
            <a:off x="152400" y="1143000"/>
            <a:ext cx="8686800" cy="4876800"/>
          </a:xfrm>
        </p:spPr>
        <p:txBody>
          <a:bodyPr/>
          <a:lstStyle/>
          <a:p>
            <a:pPr marL="0" indent="0" algn="just" eaLnBrk="1" hangingPunct="1">
              <a:buNone/>
              <a:defRPr/>
            </a:pPr>
            <a:r>
              <a:rPr lang="en-US" sz="2400" dirty="0">
                <a:latin typeface="Calibri" panose="020F0502020204030204" pitchFamily="34" charset="0"/>
              </a:rPr>
              <a:t>"The next amendment is: ‘A well regulated militia being necessary to the security of a free state, the right of the people to keep and bear arms shall not be infringed.’ The importance of this article will scarcely be doubted by any persons, who have duly reflected upon the subject…The right of the citizens to keep and bear arms has justly been considered, as the palladium of the liberties of a republic; since it offers a strong moral check against the usurpation and arbitrary power of rulers; and will generally, even if these are successful in the first instance, enable the people to resist and triumph over them…There is certainly no small danger, that indifference may lead to disgust, and disgust to contempt; and thus gradually undermine all the protection intended by this clause of our national bill of rights."</a:t>
            </a:r>
            <a:endParaRPr lang="en-US" sz="2400" dirty="0">
              <a:latin typeface="Calibri" pitchFamily="34" charset="0"/>
              <a:cs typeface="Calibri" pitchFamily="34" charset="0"/>
            </a:endParaRPr>
          </a:p>
        </p:txBody>
      </p:sp>
      <p:sp>
        <p:nvSpPr>
          <p:cNvPr id="30724" name="TextBox 4"/>
          <p:cNvSpPr txBox="1">
            <a:spLocks noChangeArrowheads="1"/>
          </p:cNvSpPr>
          <p:nvPr/>
        </p:nvSpPr>
        <p:spPr bwMode="auto">
          <a:xfrm>
            <a:off x="1657350" y="6172200"/>
            <a:ext cx="5829300" cy="584775"/>
          </a:xfrm>
          <a:prstGeom prst="rect">
            <a:avLst/>
          </a:prstGeom>
          <a:noFill/>
          <a:ln w="9525">
            <a:noFill/>
            <a:miter lim="800000"/>
            <a:headEnd/>
            <a:tailEnd/>
          </a:ln>
        </p:spPr>
        <p:txBody>
          <a:bodyPr wrap="square">
            <a:spAutoFit/>
          </a:bodyPr>
          <a:lstStyle/>
          <a:p>
            <a:pPr algn="ctr" eaLnBrk="0" hangingPunct="0"/>
            <a:r>
              <a:rPr lang="en-US" sz="1600" dirty="0">
                <a:latin typeface="Calibri" panose="020F0502020204030204" pitchFamily="34" charset="0"/>
              </a:rPr>
              <a:t>Joseph Story, </a:t>
            </a:r>
            <a:r>
              <a:rPr lang="en-US" sz="1600" i="1" dirty="0">
                <a:latin typeface="Calibri" panose="020F0502020204030204" pitchFamily="34" charset="0"/>
              </a:rPr>
              <a:t>Commentaries on the Constitution of the United States</a:t>
            </a:r>
            <a:r>
              <a:rPr lang="en-US" sz="1600" dirty="0">
                <a:latin typeface="Calibri" panose="020F0502020204030204" pitchFamily="34" charset="0"/>
              </a:rPr>
              <a:t> (Boston, MA: Hilliard, Gray, 1833), 3:746-747, sections 1889-1890. </a:t>
            </a:r>
            <a:endParaRPr lang="en-US" sz="1800" dirty="0">
              <a:latin typeface="Calibri" pitchFamily="34" charset="0"/>
              <a:cs typeface="Calibri" pitchFamily="34" charset="0"/>
            </a:endParaRPr>
          </a:p>
        </p:txBody>
      </p:sp>
      <p:pic>
        <p:nvPicPr>
          <p:cNvPr id="153602" name="Picture 2" descr="https://api.oyez.org/sites/default/files/images/people/joseph_story/joseph_stor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26908" y="152400"/>
            <a:ext cx="964692" cy="11430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07181" y="137160"/>
            <a:ext cx="6129638" cy="658368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399"/>
            <a:ext cx="8763000" cy="6551613"/>
          </a:xfrm>
        </p:spPr>
        <p:txBody>
          <a:bodyPr rtlCol="0">
            <a:noAutofit/>
          </a:bodyPr>
          <a:lstStyle/>
          <a:p>
            <a:pPr marL="0" indent="0" algn="ctr" eaLnBrk="1" fontAlgn="auto" hangingPunct="1">
              <a:spcBef>
                <a:spcPts val="0"/>
              </a:spcBef>
              <a:spcAft>
                <a:spcPts val="600"/>
              </a:spcAft>
              <a:buClrTx/>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Right to keep and bear arms? (Luke 22:36) </a:t>
            </a:r>
          </a:p>
        </p:txBody>
      </p:sp>
    </p:spTree>
    <p:extLst>
      <p:ext uri="{BB962C8B-B14F-4D97-AF65-F5344CB8AC3E}">
        <p14:creationId xmlns:p14="http://schemas.microsoft.com/office/powerpoint/2010/main" xmlns="" val="224082924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534400" cy="1143000"/>
          </a:xfrm>
        </p:spPr>
        <p:txBody>
          <a:bodyPr/>
          <a:lstStyle/>
          <a:p>
            <a:pPr algn="ctr">
              <a:spcBef>
                <a:spcPts val="0"/>
              </a:spcBef>
              <a:spcAft>
                <a:spcPts val="0"/>
              </a:spcAft>
            </a:pPr>
            <a:r>
              <a:rPr lang="en-US" dirty="0">
                <a:latin typeface="Calibri" panose="020F0502020204030204" pitchFamily="34" charset="0"/>
              </a:rPr>
              <a:t>The Bible and Voting</a:t>
            </a:r>
            <a:endParaRPr lang="en-US" dirty="0">
              <a:latin typeface="Calibri" pitchFamily="34" charset="0"/>
              <a:ea typeface="Calibri" pitchFamily="34" charset="0"/>
              <a:cs typeface="Calibri"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b="1" u="sng" dirty="0">
                <a:solidFill>
                  <a:srgbClr val="FFFFCC"/>
                </a:solidFill>
                <a:latin typeface="Calibri" pitchFamily="34" charset="0"/>
                <a:cs typeface="Calibri" pitchFamily="34" charset="0"/>
              </a:rPr>
              <a:t>Foreign affairs</a:t>
            </a:r>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95800" y="1828800"/>
            <a:ext cx="4243465" cy="2798393"/>
          </a:xfrm>
          <a:prstGeom prst="rect">
            <a:avLst/>
          </a:prstGeom>
          <a:noFill/>
          <a:ln w="9525">
            <a:noFill/>
            <a:miter lim="800000"/>
            <a:headEnd/>
            <a:tailEnd/>
          </a:ln>
        </p:spPr>
      </p:pic>
    </p:spTree>
    <p:extLst>
      <p:ext uri="{BB962C8B-B14F-4D97-AF65-F5344CB8AC3E}">
        <p14:creationId xmlns:p14="http://schemas.microsoft.com/office/powerpoint/2010/main" xmlns="" val="388592463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extLst>
      <p:ext uri="{BB962C8B-B14F-4D97-AF65-F5344CB8AC3E}">
        <p14:creationId xmlns:p14="http://schemas.microsoft.com/office/powerpoint/2010/main" xmlns="" val="132542163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5" y="152400"/>
            <a:ext cx="8791575" cy="5032147"/>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11:1-4</a:t>
            </a:r>
            <a:endParaRPr lang="en-US" sz="4000" b="1" dirty="0">
              <a:solidFill>
                <a:schemeClr val="tx2"/>
              </a:solidFill>
              <a:latin typeface="Calibri" panose="020F0502020204030204" pitchFamily="34" charset="0"/>
              <a:ea typeface="+mj-ea"/>
            </a:endParaRPr>
          </a:p>
          <a:p>
            <a:pPr algn="just"/>
            <a:r>
              <a:rPr lang="en-US" sz="2800" baseline="30000" dirty="0">
                <a:latin typeface="Calibri" panose="020F0502020204030204" pitchFamily="34" charset="0"/>
              </a:rPr>
              <a:t>1</a:t>
            </a:r>
            <a:r>
              <a:rPr lang="en-US" sz="2800" dirty="0">
                <a:latin typeface="Calibri" panose="020F0502020204030204" pitchFamily="34" charset="0"/>
              </a:rPr>
              <a:t> Now the whole earth used the same language and the same words. </a:t>
            </a:r>
            <a:r>
              <a:rPr lang="en-US" sz="2800" baseline="30000" dirty="0">
                <a:latin typeface="Calibri" panose="020F0502020204030204" pitchFamily="34" charset="0"/>
              </a:rPr>
              <a:t>2</a:t>
            </a:r>
            <a:r>
              <a:rPr lang="en-US" sz="2800" dirty="0">
                <a:latin typeface="Calibri" panose="020F0502020204030204" pitchFamily="34" charset="0"/>
              </a:rPr>
              <a:t> It came about as they journeyed east, that they found a plain in the land of Shinar and settled there. </a:t>
            </a:r>
            <a:r>
              <a:rPr lang="en-US" sz="2800" baseline="30000" dirty="0">
                <a:latin typeface="Calibri" panose="020F0502020204030204" pitchFamily="34" charset="0"/>
              </a:rPr>
              <a:t>3</a:t>
            </a:r>
            <a:r>
              <a:rPr lang="en-US" sz="2800" dirty="0">
                <a:latin typeface="Calibri" panose="020F0502020204030204" pitchFamily="34" charset="0"/>
              </a:rPr>
              <a:t> They said to one another, “Come, let us make bricks and burn them thoroughly.” And they used brick for stone, and they used tar for mortar. </a:t>
            </a:r>
            <a:r>
              <a:rPr lang="en-US" sz="2800" baseline="30000" dirty="0">
                <a:latin typeface="Calibri" panose="020F0502020204030204" pitchFamily="34" charset="0"/>
              </a:rPr>
              <a:t>4</a:t>
            </a:r>
            <a:r>
              <a:rPr lang="en-US" sz="2800" dirty="0">
                <a:latin typeface="Calibri" panose="020F0502020204030204" pitchFamily="34" charset="0"/>
              </a:rPr>
              <a:t> They said, “Come, let us build for ourselves a city, and a tower whose top will reach into heaven, and let us make for ourselves a name, otherwise we will be scattered abroad over the face of the whole earth.”</a:t>
            </a:r>
          </a:p>
        </p:txBody>
      </p:sp>
    </p:spTree>
    <p:extLst>
      <p:ext uri="{BB962C8B-B14F-4D97-AF65-F5344CB8AC3E}">
        <p14:creationId xmlns:p14="http://schemas.microsoft.com/office/powerpoint/2010/main" xmlns="" val="19295138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0" y="152400"/>
            <a:ext cx="8229600" cy="4416594"/>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11:5-7</a:t>
            </a:r>
            <a:endParaRPr lang="en-US" sz="4000" b="1" dirty="0">
              <a:solidFill>
                <a:schemeClr val="tx2"/>
              </a:solidFill>
              <a:latin typeface="Calibri" panose="020F0502020204030204" pitchFamily="34" charset="0"/>
              <a:ea typeface="+mj-ea"/>
            </a:endParaRPr>
          </a:p>
          <a:p>
            <a:pPr algn="just"/>
            <a:r>
              <a:rPr lang="en-US" sz="3000" baseline="30000" dirty="0">
                <a:latin typeface="Calibri" panose="020F0502020204030204" pitchFamily="34" charset="0"/>
              </a:rPr>
              <a:t>5</a:t>
            </a:r>
            <a:r>
              <a:rPr lang="en-US" sz="3000" dirty="0">
                <a:latin typeface="Calibri" panose="020F0502020204030204" pitchFamily="34" charset="0"/>
              </a:rPr>
              <a:t> The Lord came down to see the city and the tower which the sons of men had built. </a:t>
            </a:r>
            <a:r>
              <a:rPr lang="en-US" sz="3000" baseline="30000" dirty="0">
                <a:latin typeface="Calibri" panose="020F0502020204030204" pitchFamily="34" charset="0"/>
              </a:rPr>
              <a:t>6</a:t>
            </a:r>
            <a:r>
              <a:rPr lang="en-US" sz="3000" dirty="0">
                <a:latin typeface="Calibri" panose="020F0502020204030204" pitchFamily="34" charset="0"/>
              </a:rPr>
              <a:t> The Lord said, “Behold, they are one people, and they all have the same language. And this is what they began to do, and now nothing which they purpose to do will be impossible for them. </a:t>
            </a:r>
            <a:r>
              <a:rPr lang="en-US" sz="3000" baseline="30000" dirty="0">
                <a:latin typeface="Calibri" panose="020F0502020204030204" pitchFamily="34" charset="0"/>
              </a:rPr>
              <a:t>7</a:t>
            </a:r>
            <a:r>
              <a:rPr lang="en-US" sz="3000" dirty="0">
                <a:latin typeface="Calibri" panose="020F0502020204030204" pitchFamily="34" charset="0"/>
              </a:rPr>
              <a:t> “Come, let Us go down and there confuse their language, so that they will not understand one another’s speech.”</a:t>
            </a:r>
          </a:p>
        </p:txBody>
      </p:sp>
    </p:spTree>
    <p:extLst>
      <p:ext uri="{BB962C8B-B14F-4D97-AF65-F5344CB8AC3E}">
        <p14:creationId xmlns:p14="http://schemas.microsoft.com/office/powerpoint/2010/main" xmlns="" val="23694560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0" y="152400"/>
            <a:ext cx="8229600" cy="3954929"/>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11:8-9</a:t>
            </a:r>
            <a:endParaRPr lang="en-US" sz="4000" b="1" dirty="0">
              <a:solidFill>
                <a:schemeClr val="tx2"/>
              </a:solidFill>
              <a:latin typeface="Calibri" panose="020F0502020204030204" pitchFamily="34" charset="0"/>
              <a:ea typeface="+mj-ea"/>
            </a:endParaRPr>
          </a:p>
          <a:p>
            <a:pPr algn="just"/>
            <a:r>
              <a:rPr lang="en-US" sz="3000" baseline="30000" dirty="0">
                <a:latin typeface="Calibri" panose="020F0502020204030204" pitchFamily="34" charset="0"/>
              </a:rPr>
              <a:t>8</a:t>
            </a:r>
            <a:r>
              <a:rPr lang="en-US" sz="3000" dirty="0">
                <a:latin typeface="Calibri" panose="020F0502020204030204" pitchFamily="34" charset="0"/>
              </a:rPr>
              <a:t> So the Lord scattered them abroad from there over the face of the whole earth; and they stopped building the city. </a:t>
            </a:r>
            <a:r>
              <a:rPr lang="en-US" sz="3000" baseline="30000" dirty="0">
                <a:latin typeface="Calibri" panose="020F0502020204030204" pitchFamily="34" charset="0"/>
              </a:rPr>
              <a:t>9</a:t>
            </a:r>
            <a:r>
              <a:rPr lang="en-US" sz="3000" dirty="0">
                <a:latin typeface="Calibri" panose="020F0502020204030204" pitchFamily="34" charset="0"/>
              </a:rPr>
              <a:t> Therefore its name was called Babel, because there the Lord confused the language of the whole earth; and from there the Lord scattered them abroad over the face of the whole earth.</a:t>
            </a:r>
          </a:p>
        </p:txBody>
      </p:sp>
    </p:spTree>
    <p:extLst>
      <p:ext uri="{BB962C8B-B14F-4D97-AF65-F5344CB8AC3E}">
        <p14:creationId xmlns:p14="http://schemas.microsoft.com/office/powerpoint/2010/main" xmlns="" val="400968918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850108" y="609600"/>
            <a:ext cx="7443785" cy="2877711"/>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4400" b="1" dirty="0">
                <a:solidFill>
                  <a:schemeClr val="tx2"/>
                </a:solidFill>
                <a:latin typeface="Calibri" panose="020F0502020204030204" pitchFamily="34" charset="0"/>
                <a:ea typeface="+mj-ea"/>
                <a:cs typeface="+mj-cs"/>
              </a:rPr>
              <a:t>2 Timothy 3:17</a:t>
            </a:r>
          </a:p>
          <a:p>
            <a:pPr marL="0" indent="0" algn="just">
              <a:buNone/>
            </a:pPr>
            <a:r>
              <a:rPr lang="en-US" sz="4400" dirty="0">
                <a:latin typeface="Calibri" panose="020F0502020204030204" pitchFamily="34" charset="0"/>
              </a:rPr>
              <a:t>“so that the man of God may be adequate, equipped for </a:t>
            </a:r>
            <a:r>
              <a:rPr lang="en-US" sz="4400" b="1" u="sng" dirty="0">
                <a:solidFill>
                  <a:srgbClr val="FFFFCC"/>
                </a:solidFill>
                <a:latin typeface="Calibri" panose="020F0502020204030204" pitchFamily="34" charset="0"/>
              </a:rPr>
              <a:t>every</a:t>
            </a:r>
            <a:r>
              <a:rPr lang="en-US" sz="4400" dirty="0">
                <a:latin typeface="Calibri" panose="020F0502020204030204" pitchFamily="34" charset="0"/>
              </a:rPr>
              <a:t> good work.”</a:t>
            </a:r>
          </a:p>
        </p:txBody>
      </p:sp>
    </p:spTree>
    <p:extLst>
      <p:ext uri="{BB962C8B-B14F-4D97-AF65-F5344CB8AC3E}">
        <p14:creationId xmlns:p14="http://schemas.microsoft.com/office/powerpoint/2010/main" xmlns="" val="368198820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3048001" y="152400"/>
            <a:ext cx="5919790" cy="4662815"/>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4000" b="1" dirty="0">
                <a:solidFill>
                  <a:schemeClr val="tx2"/>
                </a:solidFill>
                <a:latin typeface="Calibri" panose="020F0502020204030204" pitchFamily="34" charset="0"/>
                <a:ea typeface="+mj-ea"/>
              </a:rPr>
              <a:t>Genesis 11:6</a:t>
            </a:r>
          </a:p>
          <a:p>
            <a:pPr marL="0" indent="0" algn="just" eaLnBrk="1" hangingPunct="1">
              <a:buFont typeface="Wingdings" panose="05000000000000000000" pitchFamily="2" charset="2"/>
              <a:buNone/>
              <a:defRPr/>
            </a:pPr>
            <a:r>
              <a:rPr lang="en-US" altLang="en-US" sz="3600" i="1" dirty="0">
                <a:effectLst>
                  <a:outerShdw blurRad="38100" dist="38100" dir="2700000" algn="tl">
                    <a:srgbClr val="000000">
                      <a:alpha val="43137"/>
                    </a:srgbClr>
                  </a:outerShdw>
                </a:effectLst>
                <a:latin typeface="Calibri" panose="020F0502020204030204" pitchFamily="34" charset="0"/>
              </a:rPr>
              <a:t>The Lord said, “Behold, they are one people, and they all have the same language. And this is what they began to do, and </a:t>
            </a:r>
            <a:r>
              <a:rPr lang="en-US" altLang="en-US" sz="3600" b="1" i="1" u="sng" dirty="0">
                <a:solidFill>
                  <a:srgbClr val="FFFFCC"/>
                </a:solidFill>
                <a:effectLst>
                  <a:outerShdw blurRad="38100" dist="38100" dir="2700000" algn="tl">
                    <a:srgbClr val="000000">
                      <a:alpha val="43137"/>
                    </a:srgbClr>
                  </a:outerShdw>
                </a:effectLst>
                <a:latin typeface="Calibri" panose="020F0502020204030204" pitchFamily="34" charset="0"/>
              </a:rPr>
              <a:t>now nothing which they purpose to do will be impossible for them</a:t>
            </a:r>
            <a:r>
              <a:rPr lang="en-US" altLang="en-US" sz="3600" b="1" i="1" dirty="0">
                <a:effectLst>
                  <a:outerShdw blurRad="38100" dist="38100" dir="2700000" algn="tl">
                    <a:srgbClr val="000000">
                      <a:alpha val="43137"/>
                    </a:srgbClr>
                  </a:outerShdw>
                </a:effectLst>
                <a:latin typeface="Calibri" panose="020F0502020204030204" pitchFamily="34" charset="0"/>
              </a:rPr>
              <a:t>.”</a:t>
            </a:r>
          </a:p>
        </p:txBody>
      </p:sp>
      <p:pic>
        <p:nvPicPr>
          <p:cNvPr id="4" name="Picture 9" descr="C:\Documents and Settings\Owner\Application Data\Microsoft\Media Catalog\Downloaded Clips\cl26\j0096195.wmf"/>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80975" y="533400"/>
            <a:ext cx="2714625"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302930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7" y="152400"/>
            <a:ext cx="6439381" cy="4970591"/>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4000" b="1" dirty="0">
                <a:solidFill>
                  <a:schemeClr val="tx2"/>
                </a:solidFill>
                <a:latin typeface="Calibri" panose="020F0502020204030204" pitchFamily="34" charset="0"/>
                <a:ea typeface="+mj-ea"/>
                <a:cs typeface="+mj-cs"/>
              </a:rPr>
              <a:t>Genesis 8:21</a:t>
            </a:r>
            <a:endParaRPr lang="en-US" sz="3200" b="1" dirty="0">
              <a:solidFill>
                <a:schemeClr val="tx2"/>
              </a:solidFill>
              <a:latin typeface="Calibri" panose="020F0502020204030204" pitchFamily="34" charset="0"/>
              <a:ea typeface="+mj-ea"/>
              <a:cs typeface="+mj-cs"/>
            </a:endParaRPr>
          </a:p>
          <a:p>
            <a:pPr marL="0" indent="0" algn="just" eaLnBrk="1" hangingPunct="1">
              <a:buFont typeface="Wingdings" pitchFamily="2" charset="2"/>
              <a:buNone/>
              <a:defRPr/>
            </a:pPr>
            <a:r>
              <a:rPr lang="en-US" altLang="en-US" sz="3400" i="1" dirty="0">
                <a:effectLst>
                  <a:outerShdw blurRad="38100" dist="38100" dir="2700000" algn="tl">
                    <a:srgbClr val="000000">
                      <a:alpha val="43137"/>
                    </a:srgbClr>
                  </a:outerShdw>
                </a:effectLst>
                <a:latin typeface="Calibri" panose="020F0502020204030204" pitchFamily="34" charset="0"/>
              </a:rPr>
              <a:t>The Lord smelled the soothing aroma; and the Lord said to Himself, “I will never again curse the ground on account of man, for </a:t>
            </a:r>
            <a:r>
              <a:rPr lang="en-US" altLang="en-US" sz="3400" b="1" i="1" u="sng" dirty="0">
                <a:solidFill>
                  <a:srgbClr val="FFFFCC"/>
                </a:solidFill>
                <a:effectLst>
                  <a:outerShdw blurRad="38100" dist="38100" dir="2700000" algn="tl">
                    <a:srgbClr val="000000">
                      <a:alpha val="43137"/>
                    </a:srgbClr>
                  </a:outerShdw>
                </a:effectLst>
                <a:latin typeface="Calibri" panose="020F0502020204030204" pitchFamily="34" charset="0"/>
              </a:rPr>
              <a:t>the intent of man’s heart is evil from his youth</a:t>
            </a:r>
            <a:r>
              <a:rPr lang="en-US" altLang="en-US" sz="3400" i="1" dirty="0">
                <a:effectLst>
                  <a:outerShdw blurRad="38100" dist="38100" dir="2700000" algn="tl">
                    <a:srgbClr val="000000">
                      <a:alpha val="43137"/>
                    </a:srgbClr>
                  </a:outerShdw>
                </a:effectLst>
                <a:latin typeface="Calibri" panose="020F0502020204030204" pitchFamily="34" charset="0"/>
              </a:rPr>
              <a:t>; and I will never again destroy every living thing, as I have done.[emphasis mine].</a:t>
            </a:r>
          </a:p>
        </p:txBody>
      </p:sp>
      <p:pic>
        <p:nvPicPr>
          <p:cNvPr id="2" name="Picture 1"/>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rot="407457">
            <a:off x="6544900" y="973437"/>
            <a:ext cx="2405361" cy="1988718"/>
          </a:xfrm>
          <a:prstGeom prst="rect">
            <a:avLst/>
          </a:prstGeom>
        </p:spPr>
      </p:pic>
    </p:spTree>
    <p:extLst>
      <p:ext uri="{BB962C8B-B14F-4D97-AF65-F5344CB8AC3E}">
        <p14:creationId xmlns:p14="http://schemas.microsoft.com/office/powerpoint/2010/main" xmlns="" val="27145992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p:cNvSpPr>
            <a:spLocks noGrp="1"/>
          </p:cNvSpPr>
          <p:nvPr>
            <p:ph type="title"/>
          </p:nvPr>
        </p:nvSpPr>
        <p:spPr>
          <a:xfrm>
            <a:off x="3124200" y="228600"/>
            <a:ext cx="2895600" cy="685800"/>
          </a:xfrm>
        </p:spPr>
        <p:txBody>
          <a:bodyPr/>
          <a:lstStyle/>
          <a:p>
            <a:pPr algn="ctr" eaLnBrk="1" hangingPunct="1"/>
            <a:r>
              <a:rPr lang="en-US" altLang="en-US" dirty="0">
                <a:solidFill>
                  <a:srgbClr val="00FFFF"/>
                </a:solidFill>
                <a:latin typeface="Calibri" panose="020F0502020204030204" pitchFamily="34" charset="0"/>
              </a:rPr>
              <a:t>Lord Acton</a:t>
            </a:r>
          </a:p>
        </p:txBody>
      </p:sp>
      <p:sp>
        <p:nvSpPr>
          <p:cNvPr id="26627" name="Content Placeholder 2"/>
          <p:cNvSpPr>
            <a:spLocks noGrp="1"/>
          </p:cNvSpPr>
          <p:nvPr>
            <p:ph idx="1"/>
          </p:nvPr>
        </p:nvSpPr>
        <p:spPr>
          <a:xfrm>
            <a:off x="228600" y="1142999"/>
            <a:ext cx="8686800" cy="2011363"/>
          </a:xfrm>
        </p:spPr>
        <p:txBody>
          <a:bodyPr/>
          <a:lstStyle/>
          <a:p>
            <a:pPr marL="0" indent="0" algn="just">
              <a:buFont typeface="Wingdings" panose="05000000000000000000" pitchFamily="2" charset="2"/>
              <a:buNone/>
            </a:pPr>
            <a:r>
              <a:rPr lang="en-US" altLang="en-US" sz="4000" dirty="0">
                <a:latin typeface="Calibri" panose="020F0502020204030204" pitchFamily="34" charset="0"/>
                <a:ea typeface="Calibri" panose="020F0502020204030204" pitchFamily="34" charset="0"/>
                <a:cs typeface="Calibri" panose="020F0502020204030204" pitchFamily="34" charset="0"/>
              </a:rPr>
              <a:t>“All power tends to corrupt and absolute power corrupts absolutely.”</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06140" y="2868706"/>
            <a:ext cx="2331720"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15893616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181100" y="152400"/>
            <a:ext cx="6781800" cy="762000"/>
          </a:xfrm>
        </p:spPr>
        <p:txBody>
          <a:bodyPr/>
          <a:lstStyle/>
          <a:p>
            <a:pPr algn="ctr" eaLnBrk="1" hangingPunct="1">
              <a:lnSpc>
                <a:spcPct val="100000"/>
              </a:lnSpc>
            </a:pPr>
            <a:r>
              <a:rPr lang="en-US" altLang="en-US" sz="4400" b="0" dirty="0">
                <a:solidFill>
                  <a:srgbClr val="00FFFF"/>
                </a:solidFill>
                <a:latin typeface="Calibri" panose="020F0502020204030204" pitchFamily="34" charset="0"/>
              </a:rPr>
              <a:t>God’s Doctrine of  Nations</a:t>
            </a:r>
          </a:p>
        </p:txBody>
      </p:sp>
      <p:graphicFrame>
        <p:nvGraphicFramePr>
          <p:cNvPr id="2" name="Table 1"/>
          <p:cNvGraphicFramePr>
            <a:graphicFrameLocks noGrp="1"/>
          </p:cNvGraphicFramePr>
          <p:nvPr/>
        </p:nvGraphicFramePr>
        <p:xfrm>
          <a:off x="609600" y="1397000"/>
          <a:ext cx="7924800" cy="3479800"/>
        </p:xfrm>
        <a:graphic>
          <a:graphicData uri="http://schemas.openxmlformats.org/drawingml/2006/table">
            <a:tbl>
              <a:tblPr firstRow="1" bandRow="1">
                <a:tableStyleId>{125E5076-3810-47DD-B79F-674D7AD40C01}</a:tableStyleId>
              </a:tblPr>
              <a:tblGrid>
                <a:gridCol w="2895600">
                  <a:extLst>
                    <a:ext uri="{9D8B030D-6E8A-4147-A177-3AD203B41FA5}">
                      <a16:colId xmlns:a16="http://schemas.microsoft.com/office/drawing/2014/main" xmlns="" val="733742151"/>
                    </a:ext>
                  </a:extLst>
                </a:gridCol>
                <a:gridCol w="5029200">
                  <a:extLst>
                    <a:ext uri="{9D8B030D-6E8A-4147-A177-3AD203B41FA5}">
                      <a16:colId xmlns:a16="http://schemas.microsoft.com/office/drawing/2014/main" xmlns="" val="2115334254"/>
                    </a:ext>
                  </a:extLst>
                </a:gridCol>
              </a:tblGrid>
              <a:tr h="905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u="none" strike="noStrike" cap="none" normalizeH="0" baseline="0" dirty="0">
                          <a:ln>
                            <a:noFill/>
                          </a:ln>
                          <a:effectLst>
                            <a:outerShdw blurRad="38100" dist="38100" dir="2700000" algn="tl">
                              <a:srgbClr val="000000">
                                <a:alpha val="43137"/>
                              </a:srgbClr>
                            </a:outerShdw>
                          </a:effectLst>
                          <a:latin typeface="Calibri" panose="020F0502020204030204" pitchFamily="34" charset="0"/>
                        </a:rPr>
                        <a:t>Since Babel</a:t>
                      </a:r>
                      <a:endParaRPr kumimoji="0" lang="en-US" sz="3200" b="1"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u="none" strike="noStrike" cap="none" normalizeH="0" baseline="0" dirty="0">
                          <a:ln>
                            <a:noFill/>
                          </a:ln>
                          <a:effectLst>
                            <a:outerShdw blurRad="38100" dist="38100" dir="2700000" algn="tl">
                              <a:srgbClr val="000000">
                                <a:alpha val="43137"/>
                              </a:srgbClr>
                            </a:outerShdw>
                          </a:effectLst>
                          <a:latin typeface="Calibri" panose="020F0502020204030204" pitchFamily="34" charset="0"/>
                        </a:rPr>
                        <a:t>Deut. 32:8; Acts 17:26</a:t>
                      </a:r>
                      <a:endParaRPr kumimoji="0" lang="en-US" sz="3200" b="1"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xmlns="" val="2081562185"/>
                  </a:ext>
                </a:extLst>
              </a:tr>
              <a:tr h="1668398">
                <a:tc>
                  <a:txBody>
                    <a:bodyPr/>
                    <a:lstStyle/>
                    <a:p>
                      <a:r>
                        <a:rPr kumimoji="0" lang="en-US" sz="3200" b="1" u="none" strike="noStrike" cap="none" normalizeH="0" baseline="0" dirty="0">
                          <a:ln>
                            <a:noFill/>
                          </a:ln>
                          <a:effectLst>
                            <a:outerShdw blurRad="38100" dist="38100" dir="2700000" algn="tl">
                              <a:srgbClr val="000000">
                                <a:alpha val="43137"/>
                              </a:srgbClr>
                            </a:outerShdw>
                          </a:effectLst>
                          <a:latin typeface="Calibri" panose="020F0502020204030204" pitchFamily="34" charset="0"/>
                        </a:rPr>
                        <a:t>Millennium</a:t>
                      </a:r>
                      <a:endParaRPr lang="en-US" sz="3200" b="1" dirty="0">
                        <a:effectLst>
                          <a:outerShdw blurRad="38100" dist="38100" dir="2700000" algn="tl">
                            <a:srgbClr val="000000">
                              <a:alpha val="43137"/>
                            </a:srgbClr>
                          </a:outerShdw>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u="none" strike="noStrike" cap="none" normalizeH="0" baseline="0" dirty="0">
                          <a:ln>
                            <a:noFill/>
                          </a:ln>
                          <a:effectLst>
                            <a:outerShdw blurRad="38100" dist="38100" dir="2700000" algn="tl">
                              <a:srgbClr val="000000">
                                <a:alpha val="43137"/>
                              </a:srgbClr>
                            </a:outerShdw>
                          </a:effectLst>
                          <a:latin typeface="Calibri" panose="020F0502020204030204" pitchFamily="34" charset="0"/>
                        </a:rPr>
                        <a:t>Isaiah 2:4; 66:18; Zech. 14:16-18 Rev.12:5; 20:3 </a:t>
                      </a:r>
                      <a:endParaRPr kumimoji="0" lang="en-US" sz="3200" b="1"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xmlns="" val="3590023735"/>
                  </a:ext>
                </a:extLst>
              </a:tr>
              <a:tr h="905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u="none" strike="noStrike" cap="none" normalizeH="0" baseline="0" dirty="0">
                          <a:ln>
                            <a:noFill/>
                          </a:ln>
                          <a:effectLst>
                            <a:outerShdw blurRad="38100" dist="38100" dir="2700000" algn="tl">
                              <a:srgbClr val="000000">
                                <a:alpha val="43137"/>
                              </a:srgbClr>
                            </a:outerShdw>
                          </a:effectLst>
                          <a:latin typeface="Calibri" panose="020F0502020204030204" pitchFamily="34" charset="0"/>
                        </a:rPr>
                        <a:t>Eternal State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u="none" strike="noStrike" cap="none" normalizeH="0" baseline="0" dirty="0">
                          <a:ln>
                            <a:noFill/>
                          </a:ln>
                          <a:effectLst>
                            <a:outerShdw blurRad="38100" dist="38100" dir="2700000" algn="tl">
                              <a:srgbClr val="000000">
                                <a:alpha val="43137"/>
                              </a:srgbClr>
                            </a:outerShdw>
                          </a:effectLst>
                          <a:latin typeface="Calibri" panose="020F0502020204030204" pitchFamily="34" charset="0"/>
                        </a:rPr>
                        <a:t>Rev. 21:24, 26</a:t>
                      </a:r>
                      <a:endParaRPr kumimoji="0" lang="en-US" sz="3200" b="1"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xmlns="" val="175528722"/>
                  </a:ext>
                </a:extLst>
              </a:tr>
            </a:tbl>
          </a:graphicData>
        </a:graphic>
      </p:graphicFrame>
    </p:spTree>
    <p:extLst>
      <p:ext uri="{BB962C8B-B14F-4D97-AF65-F5344CB8AC3E}">
        <p14:creationId xmlns:p14="http://schemas.microsoft.com/office/powerpoint/2010/main" xmlns="" val="34278193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219200" y="152400"/>
            <a:ext cx="6705600" cy="990600"/>
          </a:xfrm>
        </p:spPr>
        <p:txBody>
          <a:bodyPr/>
          <a:lstStyle/>
          <a:p>
            <a:pPr algn="ctr" eaLnBrk="1" hangingPunct="1">
              <a:lnSpc>
                <a:spcPct val="100000"/>
              </a:lnSpc>
            </a:pPr>
            <a:r>
              <a:rPr lang="en-US" altLang="en-US" sz="4400" b="0" dirty="0">
                <a:solidFill>
                  <a:srgbClr val="00FFFF"/>
                </a:solidFill>
                <a:latin typeface="Calibri" panose="020F0502020204030204" pitchFamily="34" charset="0"/>
              </a:rPr>
              <a:t>Satan’s Goal of Globalism</a:t>
            </a:r>
          </a:p>
        </p:txBody>
      </p:sp>
      <p:sp>
        <p:nvSpPr>
          <p:cNvPr id="30723" name="Rectangle 3"/>
          <p:cNvSpPr>
            <a:spLocks noGrp="1" noChangeArrowheads="1"/>
          </p:cNvSpPr>
          <p:nvPr>
            <p:ph type="body" idx="1"/>
          </p:nvPr>
        </p:nvSpPr>
        <p:spPr>
          <a:xfrm>
            <a:off x="4267200" y="1219200"/>
            <a:ext cx="4724400" cy="2438400"/>
          </a:xfrm>
        </p:spPr>
        <p:txBody>
          <a:bodyPr/>
          <a:lstStyle/>
          <a:p>
            <a:pPr marL="463550" lvl="1" indent="-460375" eaLnBrk="1" hangingPunct="1">
              <a:spcBef>
                <a:spcPct val="0"/>
              </a:spcBef>
              <a:spcAft>
                <a:spcPts val="2400"/>
              </a:spcAft>
              <a:buClr>
                <a:srgbClr val="00FFFF"/>
              </a:buClr>
            </a:pPr>
            <a:r>
              <a:rPr lang="en-US" altLang="en-US" sz="3600" dirty="0">
                <a:latin typeface="Calibri" panose="020F0502020204030204" pitchFamily="34" charset="0"/>
              </a:rPr>
              <a:t>Dan. 7:23</a:t>
            </a:r>
          </a:p>
          <a:p>
            <a:pPr marL="463550" lvl="1" indent="-460375" eaLnBrk="1" hangingPunct="1">
              <a:spcBef>
                <a:spcPct val="0"/>
              </a:spcBef>
              <a:spcAft>
                <a:spcPts val="2400"/>
              </a:spcAft>
              <a:buClr>
                <a:srgbClr val="00FFFF"/>
              </a:buClr>
            </a:pPr>
            <a:r>
              <a:rPr lang="en-US" altLang="en-US" sz="3600" dirty="0">
                <a:latin typeface="Calibri" panose="020F0502020204030204" pitchFamily="34" charset="0"/>
              </a:rPr>
              <a:t>Rev. 13:7-8; Rev. 5:9</a:t>
            </a:r>
          </a:p>
          <a:p>
            <a:pPr marL="463550" lvl="1" indent="-460375" eaLnBrk="1" hangingPunct="1">
              <a:spcBef>
                <a:spcPct val="0"/>
              </a:spcBef>
              <a:spcAft>
                <a:spcPts val="2400"/>
              </a:spcAft>
              <a:buClr>
                <a:srgbClr val="00FFFF"/>
              </a:buClr>
            </a:pPr>
            <a:r>
              <a:rPr lang="en-US" altLang="en-US" sz="3600" dirty="0">
                <a:latin typeface="Calibri" panose="020F0502020204030204" pitchFamily="34" charset="0"/>
              </a:rPr>
              <a:t>Rev. 17:15</a:t>
            </a:r>
          </a:p>
        </p:txBody>
      </p:sp>
      <p:pic>
        <p:nvPicPr>
          <p:cNvPr id="30724" name="Picture 5" descr="D:\Powerpoint TIFF Images\25.TIF"/>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19455" y="1371600"/>
            <a:ext cx="3719145"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0139415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895600" y="152400"/>
            <a:ext cx="3352800" cy="1219200"/>
          </a:xfrm>
        </p:spPr>
        <p:txBody>
          <a:bodyPr/>
          <a:lstStyle/>
          <a:p>
            <a:pPr algn="ctr" eaLnBrk="1" hangingPunct="1">
              <a:lnSpc>
                <a:spcPct val="100000"/>
              </a:lnSpc>
            </a:pPr>
            <a:r>
              <a:rPr lang="en-US" altLang="en-US" sz="4400" b="0" dirty="0">
                <a:solidFill>
                  <a:srgbClr val="00FFFF"/>
                </a:solidFill>
                <a:latin typeface="Calibri" panose="020F0502020204030204" pitchFamily="34" charset="0"/>
              </a:rPr>
              <a:t>John Lennon</a:t>
            </a:r>
            <a:r>
              <a:rPr lang="en-US" altLang="en-US" b="0" dirty="0">
                <a:latin typeface="Calibri" panose="020F0502020204030204" pitchFamily="34" charset="0"/>
              </a:rPr>
              <a:t/>
            </a:r>
            <a:br>
              <a:rPr lang="en-US" altLang="en-US" b="0" dirty="0">
                <a:latin typeface="Calibri" panose="020F0502020204030204" pitchFamily="34" charset="0"/>
              </a:rPr>
            </a:br>
            <a:r>
              <a:rPr lang="en-US" altLang="en-US" sz="2000" b="0" dirty="0">
                <a:solidFill>
                  <a:srgbClr val="00FFFF"/>
                </a:solidFill>
                <a:latin typeface="Calibri" panose="020F0502020204030204" pitchFamily="34" charset="0"/>
              </a:rPr>
              <a:t>Song “Imagine”</a:t>
            </a:r>
          </a:p>
        </p:txBody>
      </p:sp>
      <p:sp>
        <p:nvSpPr>
          <p:cNvPr id="37891" name="Rectangle 3"/>
          <p:cNvSpPr>
            <a:spLocks noGrp="1" noChangeArrowheads="1"/>
          </p:cNvSpPr>
          <p:nvPr>
            <p:ph type="body" idx="1"/>
          </p:nvPr>
        </p:nvSpPr>
        <p:spPr>
          <a:xfrm>
            <a:off x="457200" y="1600200"/>
            <a:ext cx="8229600" cy="2286000"/>
          </a:xfrm>
        </p:spPr>
        <p:txBody>
          <a:bodyPr/>
          <a:lstStyle/>
          <a:p>
            <a:pPr marL="0" indent="0" algn="just" eaLnBrk="1" hangingPunct="1">
              <a:buFont typeface="Wingdings" panose="05000000000000000000" pitchFamily="2" charset="2"/>
              <a:buNone/>
            </a:pPr>
            <a:r>
              <a:rPr lang="en-US" altLang="en-US" sz="3600" dirty="0">
                <a:latin typeface="Calibri" panose="020F0502020204030204" pitchFamily="34" charset="0"/>
              </a:rPr>
              <a:t>…imagine a time when there will be “</a:t>
            </a:r>
            <a:r>
              <a:rPr lang="en-US" altLang="en-US" sz="3600" b="1" u="sng" dirty="0">
                <a:solidFill>
                  <a:srgbClr val="FFFFCC"/>
                </a:solidFill>
                <a:latin typeface="Calibri" panose="020F0502020204030204" pitchFamily="34" charset="0"/>
              </a:rPr>
              <a:t>no countries</a:t>
            </a:r>
            <a:r>
              <a:rPr lang="en-US" altLang="en-US" sz="3600" dirty="0">
                <a:latin typeface="Calibri" panose="020F0502020204030204" pitchFamily="34" charset="0"/>
              </a:rPr>
              <a:t>,” “no religion,” “no heaven,” “no hell,” “no possessions,” everyone “living for today,” and the world “</a:t>
            </a:r>
            <a:r>
              <a:rPr lang="en-US" altLang="en-US" sz="3600" b="1" u="sng" dirty="0">
                <a:solidFill>
                  <a:srgbClr val="FFFFCC"/>
                </a:solidFill>
                <a:latin typeface="Calibri" panose="020F0502020204030204" pitchFamily="34" charset="0"/>
              </a:rPr>
              <a:t>as one</a:t>
            </a:r>
            <a:r>
              <a:rPr lang="en-US" altLang="en-US" sz="3600" dirty="0">
                <a:latin typeface="Calibri" panose="020F0502020204030204" pitchFamily="34" charset="0"/>
              </a:rPr>
              <a:t>.”</a:t>
            </a:r>
          </a:p>
        </p:txBody>
      </p:sp>
      <p:pic>
        <p:nvPicPr>
          <p:cNvPr id="37892" name="Picture 4"/>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781300" y="3962400"/>
            <a:ext cx="358140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4285441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6"/>
          <p:cNvSpPr>
            <a:spLocks noGrp="1" noChangeArrowheads="1"/>
          </p:cNvSpPr>
          <p:nvPr>
            <p:ph type="title"/>
          </p:nvPr>
        </p:nvSpPr>
        <p:spPr>
          <a:xfrm>
            <a:off x="1257300" y="152400"/>
            <a:ext cx="6629400" cy="1295400"/>
          </a:xfrm>
        </p:spPr>
        <p:txBody>
          <a:bodyPr/>
          <a:lstStyle/>
          <a:p>
            <a:pPr algn="ctr" eaLnBrk="1" hangingPunct="1">
              <a:lnSpc>
                <a:spcPct val="100000"/>
              </a:lnSpc>
            </a:pPr>
            <a:r>
              <a:rPr lang="en-US" altLang="en-US" sz="3600" b="0" dirty="0">
                <a:solidFill>
                  <a:srgbClr val="00FFFF"/>
                </a:solidFill>
                <a:latin typeface="Calibri" panose="020F0502020204030204" pitchFamily="34" charset="0"/>
              </a:rPr>
              <a:t>Henry Steele Commager</a:t>
            </a:r>
            <a:br>
              <a:rPr lang="en-US" altLang="en-US" sz="3600" b="0" dirty="0">
                <a:solidFill>
                  <a:srgbClr val="00FFFF"/>
                </a:solidFill>
                <a:latin typeface="Calibri" panose="020F0502020204030204" pitchFamily="34" charset="0"/>
              </a:rPr>
            </a:br>
            <a:r>
              <a:rPr lang="en-US" altLang="en-US" sz="2000" b="0" dirty="0">
                <a:solidFill>
                  <a:srgbClr val="00FFFF"/>
                </a:solidFill>
                <a:latin typeface="Calibri" panose="020F0502020204030204" pitchFamily="34" charset="0"/>
              </a:rPr>
              <a:t>cited in The New World Order, page 147</a:t>
            </a:r>
            <a:endParaRPr lang="en-US" altLang="en-US" sz="3600" b="0" dirty="0">
              <a:solidFill>
                <a:srgbClr val="00FFFF"/>
              </a:solidFill>
              <a:latin typeface="Calibri" panose="020F0502020204030204" pitchFamily="34" charset="0"/>
            </a:endParaRPr>
          </a:p>
        </p:txBody>
      </p:sp>
      <p:sp>
        <p:nvSpPr>
          <p:cNvPr id="9" name="Rectangle 7"/>
          <p:cNvSpPr txBox="1">
            <a:spLocks noChangeArrowheads="1"/>
          </p:cNvSpPr>
          <p:nvPr/>
        </p:nvSpPr>
        <p:spPr bwMode="auto">
          <a:xfrm>
            <a:off x="3200400" y="1524000"/>
            <a:ext cx="5715000"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mn-lt"/>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mn-lt"/>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mn-lt"/>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mn-lt"/>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mn-lt"/>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lvl="0" indent="0" algn="just" eaLnBrk="1" hangingPunct="1">
              <a:buClr>
                <a:srgbClr val="FFFFFF"/>
              </a:buClr>
              <a:buNone/>
            </a:pPr>
            <a:r>
              <a:rPr lang="en-US" sz="3000" i="1" kern="0" dirty="0">
                <a:solidFill>
                  <a:srgbClr val="FFFFFF"/>
                </a:solidFill>
                <a:latin typeface="Calibri" panose="020F0502020204030204" pitchFamily="34" charset="0"/>
              </a:rPr>
              <a:t>The inescapable fact, traumatized by the energy crisis, the population crisis, armaments race, and so forth, is that </a:t>
            </a:r>
            <a:r>
              <a:rPr lang="en-US" sz="3000" b="1" i="1" u="sng" dirty="0">
                <a:solidFill>
                  <a:srgbClr val="FFFFCC"/>
                </a:solidFill>
                <a:latin typeface="Calibri" panose="020F0502020204030204" pitchFamily="34" charset="0"/>
              </a:rPr>
              <a:t>nationalism</a:t>
            </a:r>
            <a:r>
              <a:rPr lang="en-US" sz="3000" i="1" kern="0" dirty="0">
                <a:solidFill>
                  <a:srgbClr val="FFFFFF"/>
                </a:solidFill>
                <a:latin typeface="Calibri" panose="020F0502020204030204" pitchFamily="34" charset="0"/>
              </a:rPr>
              <a:t> as we have noted in the 19</a:t>
            </a:r>
            <a:r>
              <a:rPr lang="en-US" sz="3000" i="1" kern="0" baseline="30000" dirty="0">
                <a:solidFill>
                  <a:srgbClr val="FFFFFF"/>
                </a:solidFill>
                <a:latin typeface="Calibri" panose="020F0502020204030204" pitchFamily="34" charset="0"/>
              </a:rPr>
              <a:t>th</a:t>
            </a:r>
            <a:r>
              <a:rPr lang="en-US" sz="3000" i="1" kern="0" dirty="0">
                <a:solidFill>
                  <a:srgbClr val="FFFFFF"/>
                </a:solidFill>
                <a:latin typeface="Calibri" panose="020F0502020204030204" pitchFamily="34" charset="0"/>
              </a:rPr>
              <a:t> and much of the 20</a:t>
            </a:r>
            <a:r>
              <a:rPr lang="en-US" sz="3000" i="1" kern="0" baseline="30000" dirty="0">
                <a:solidFill>
                  <a:srgbClr val="FFFFFF"/>
                </a:solidFill>
                <a:latin typeface="Calibri" panose="020F0502020204030204" pitchFamily="34" charset="0"/>
              </a:rPr>
              <a:t>th</a:t>
            </a:r>
            <a:r>
              <a:rPr lang="en-US" sz="3000" i="1" kern="0" dirty="0">
                <a:solidFill>
                  <a:srgbClr val="FFFFFF"/>
                </a:solidFill>
                <a:latin typeface="Calibri" panose="020F0502020204030204" pitchFamily="34" charset="0"/>
              </a:rPr>
              <a:t> century is as much of an </a:t>
            </a:r>
            <a:r>
              <a:rPr lang="en-US" sz="3000" b="1" i="1" u="sng" dirty="0">
                <a:solidFill>
                  <a:srgbClr val="FFFFCC"/>
                </a:solidFill>
                <a:latin typeface="Calibri" panose="020F0502020204030204" pitchFamily="34" charset="0"/>
              </a:rPr>
              <a:t>anachronism</a:t>
            </a:r>
            <a:r>
              <a:rPr lang="en-US" sz="3000" i="1" kern="0" dirty="0">
                <a:solidFill>
                  <a:srgbClr val="FFFFFF"/>
                </a:solidFill>
                <a:latin typeface="Calibri" panose="020F0502020204030204" pitchFamily="34" charset="0"/>
              </a:rPr>
              <a:t> today as with States Rights when Calhoun preached it and Jefferson Davis fought for it.  </a:t>
            </a: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6373" y="1676400"/>
            <a:ext cx="2721769" cy="3429000"/>
          </a:xfrm>
          <a:prstGeom prst="rect">
            <a:avLst/>
          </a:prstGeom>
          <a:solidFill>
            <a:srgbClr val="FFFFFF">
              <a:shade val="85000"/>
            </a:srgbClr>
          </a:solidFill>
          <a:ln w="381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78863450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6"/>
          <p:cNvSpPr>
            <a:spLocks noGrp="1" noChangeArrowheads="1"/>
          </p:cNvSpPr>
          <p:nvPr>
            <p:ph type="title"/>
          </p:nvPr>
        </p:nvSpPr>
        <p:spPr>
          <a:xfrm>
            <a:off x="1257300" y="152400"/>
            <a:ext cx="6629400" cy="1295400"/>
          </a:xfrm>
        </p:spPr>
        <p:txBody>
          <a:bodyPr/>
          <a:lstStyle/>
          <a:p>
            <a:pPr algn="ctr" eaLnBrk="1" hangingPunct="1">
              <a:lnSpc>
                <a:spcPct val="100000"/>
              </a:lnSpc>
            </a:pPr>
            <a:r>
              <a:rPr lang="en-US" altLang="en-US" sz="3600" b="0" dirty="0">
                <a:solidFill>
                  <a:srgbClr val="00FFFF"/>
                </a:solidFill>
                <a:latin typeface="Calibri" panose="020F0502020204030204" pitchFamily="34" charset="0"/>
              </a:rPr>
              <a:t>Henry Steele Commager</a:t>
            </a:r>
            <a:br>
              <a:rPr lang="en-US" altLang="en-US" sz="3600" b="0" dirty="0">
                <a:solidFill>
                  <a:srgbClr val="00FFFF"/>
                </a:solidFill>
                <a:latin typeface="Calibri" panose="020F0502020204030204" pitchFamily="34" charset="0"/>
              </a:rPr>
            </a:br>
            <a:r>
              <a:rPr lang="en-US" altLang="en-US" sz="2000" b="0" dirty="0">
                <a:solidFill>
                  <a:srgbClr val="00FFFF"/>
                </a:solidFill>
                <a:latin typeface="Calibri" panose="020F0502020204030204" pitchFamily="34" charset="0"/>
              </a:rPr>
              <a:t>cited in The New World Order, page 147</a:t>
            </a:r>
          </a:p>
        </p:txBody>
      </p:sp>
      <p:sp>
        <p:nvSpPr>
          <p:cNvPr id="9" name="Rectangle 7"/>
          <p:cNvSpPr txBox="1">
            <a:spLocks noChangeArrowheads="1"/>
          </p:cNvSpPr>
          <p:nvPr/>
        </p:nvSpPr>
        <p:spPr bwMode="auto">
          <a:xfrm>
            <a:off x="3200400" y="1524000"/>
            <a:ext cx="5715000"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mn-lt"/>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mn-lt"/>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mn-lt"/>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mn-lt"/>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mn-lt"/>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just" eaLnBrk="1" hangingPunct="1">
              <a:buFont typeface="Wingdings" panose="05000000000000000000" pitchFamily="2" charset="2"/>
              <a:buNone/>
              <a:defRPr/>
            </a:pPr>
            <a:r>
              <a:rPr lang="en-US" altLang="en-US" sz="3200" i="1" kern="0" dirty="0">
                <a:latin typeface="Calibri" panose="020F0502020204030204" pitchFamily="34" charset="0"/>
              </a:rPr>
              <a:t>“Just as we know, or should know, that none of our domestic problems can be solved within the artificial boundaries of the states, so none of our global problems can be solved within the largely artificial boundaries of the nations.”</a:t>
            </a: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6373" y="1676400"/>
            <a:ext cx="2721769" cy="3429000"/>
          </a:xfrm>
          <a:prstGeom prst="rect">
            <a:avLst/>
          </a:prstGeom>
          <a:solidFill>
            <a:srgbClr val="FFFFFF">
              <a:shade val="85000"/>
            </a:srgbClr>
          </a:solidFill>
          <a:ln w="381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80688026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6"/>
          <p:cNvSpPr>
            <a:spLocks noGrp="1" noChangeArrowheads="1"/>
          </p:cNvSpPr>
          <p:nvPr>
            <p:ph type="title"/>
          </p:nvPr>
        </p:nvSpPr>
        <p:spPr>
          <a:xfrm>
            <a:off x="2743200" y="0"/>
            <a:ext cx="3657600" cy="1143000"/>
          </a:xfrm>
        </p:spPr>
        <p:txBody>
          <a:bodyPr/>
          <a:lstStyle/>
          <a:p>
            <a:pPr algn="ctr" eaLnBrk="1" hangingPunct="1">
              <a:lnSpc>
                <a:spcPct val="100000"/>
              </a:lnSpc>
            </a:pPr>
            <a:r>
              <a:rPr lang="en-US" sz="3600" b="0" dirty="0">
                <a:solidFill>
                  <a:srgbClr val="00FFFF"/>
                </a:solidFill>
                <a:latin typeface="Calibri" panose="020F0502020204030204" pitchFamily="34" charset="0"/>
              </a:rPr>
              <a:t>David Rockefeller</a:t>
            </a:r>
            <a:r>
              <a:rPr lang="en-US" sz="3200" b="0" dirty="0">
                <a:latin typeface="Calibri" panose="020F0502020204030204" pitchFamily="34" charset="0"/>
              </a:rPr>
              <a:t/>
            </a:r>
            <a:br>
              <a:rPr lang="en-US" sz="3200" b="0" dirty="0">
                <a:latin typeface="Calibri" panose="020F0502020204030204" pitchFamily="34" charset="0"/>
              </a:rPr>
            </a:br>
            <a:r>
              <a:rPr lang="en-US" sz="2000" b="0" dirty="0">
                <a:solidFill>
                  <a:srgbClr val="00FFFF"/>
                </a:solidFill>
                <a:latin typeface="Calibri" panose="020F0502020204030204" pitchFamily="34" charset="0"/>
              </a:rPr>
              <a:t>cited in Memoirs, page 405.</a:t>
            </a:r>
          </a:p>
        </p:txBody>
      </p:sp>
      <p:sp>
        <p:nvSpPr>
          <p:cNvPr id="24579" name="Rectangle 7"/>
          <p:cNvSpPr>
            <a:spLocks noGrp="1" noChangeArrowheads="1"/>
          </p:cNvSpPr>
          <p:nvPr>
            <p:ph type="body" idx="1"/>
          </p:nvPr>
        </p:nvSpPr>
        <p:spPr>
          <a:xfrm>
            <a:off x="228600" y="1066800"/>
            <a:ext cx="8686800" cy="5562600"/>
          </a:xfrm>
        </p:spPr>
        <p:txBody>
          <a:bodyPr/>
          <a:lstStyle/>
          <a:p>
            <a:pPr marL="0" indent="0" algn="just" eaLnBrk="1" hangingPunct="1">
              <a:buFont typeface="Wingdings" pitchFamily="2" charset="2"/>
              <a:buNone/>
            </a:pPr>
            <a:r>
              <a:rPr lang="en-US" sz="3000" dirty="0">
                <a:latin typeface="Calibri" panose="020F0502020204030204" pitchFamily="34" charset="0"/>
              </a:rPr>
              <a:t>“For more than a century ideological extremists…have seized upon well-publicized incidents…to attack the Rockefeller family for the inordinate influence they claim we wield over American political and economic institutions. Some even believe we are part of a secret cabal working against the best interests of the United States, characterizing my family and me as 'internationalists' and of conspiring with others around the world to build a more integrated global political and economic structure--one world, if you will. </a:t>
            </a:r>
            <a:r>
              <a:rPr lang="en-US" sz="3000" b="1" i="1" u="sng" kern="1200" dirty="0">
                <a:solidFill>
                  <a:srgbClr val="FFFFCC"/>
                </a:solidFill>
                <a:latin typeface="Calibri" panose="020F0502020204030204" pitchFamily="34" charset="0"/>
              </a:rPr>
              <a:t>If that's the charge, I stand guilty, and I am proud of it.</a:t>
            </a:r>
            <a:r>
              <a:rPr lang="en-US" sz="3000" b="1" i="1" kern="1200" dirty="0">
                <a:solidFill>
                  <a:srgbClr val="FFFFCC"/>
                </a:solidFill>
                <a:latin typeface="Calibri" panose="020F0502020204030204" pitchFamily="34" charset="0"/>
              </a:rPr>
              <a:t>” </a:t>
            </a:r>
            <a:endParaRPr lang="en-US" sz="2600" i="1" dirty="0">
              <a:latin typeface="Calibri" panose="020F0502020204030204" pitchFamily="34" charset="0"/>
            </a:endParaRPr>
          </a:p>
        </p:txBody>
      </p:sp>
      <p:pic>
        <p:nvPicPr>
          <p:cNvPr id="24580" name="Picture 2" descr="https://encrypted-tbn1.gstatic.com/images?q=tbn:ANd9GcTlPp9g83NSOO7RJTwWEIDB6jwwUEuM-mYnM4Hkxd6VNO2XTuVZ4Q"/>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28600" y="76200"/>
            <a:ext cx="882650" cy="9906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304800"/>
            <a:ext cx="7772400" cy="1295400"/>
          </a:xfrm>
        </p:spPr>
        <p:txBody>
          <a:bodyPr/>
          <a:lstStyle/>
          <a:p>
            <a:pPr algn="ctr" eaLnBrk="1" hangingPunct="1"/>
            <a:r>
              <a:rPr lang="en-US" b="0" dirty="0">
                <a:solidFill>
                  <a:srgbClr val="00FFFF"/>
                </a:solidFill>
                <a:latin typeface="Calibri" panose="020F0502020204030204" pitchFamily="34" charset="0"/>
              </a:rPr>
              <a:t>Humanist Manifesto II (1973)</a:t>
            </a:r>
          </a:p>
        </p:txBody>
      </p:sp>
      <p:sp>
        <p:nvSpPr>
          <p:cNvPr id="25603" name="Rectangle 4"/>
          <p:cNvSpPr>
            <a:spLocks noGrp="1" noChangeArrowheads="1"/>
          </p:cNvSpPr>
          <p:nvPr>
            <p:ph type="body" idx="1"/>
          </p:nvPr>
        </p:nvSpPr>
        <p:spPr>
          <a:xfrm>
            <a:off x="533400" y="1600200"/>
            <a:ext cx="8077200" cy="4648200"/>
          </a:xfrm>
        </p:spPr>
        <p:txBody>
          <a:bodyPr/>
          <a:lstStyle/>
          <a:p>
            <a:pPr marL="0" indent="0" algn="just" eaLnBrk="1" hangingPunct="1">
              <a:buFont typeface="Wingdings" pitchFamily="2" charset="2"/>
              <a:buNone/>
            </a:pPr>
            <a:r>
              <a:rPr lang="en-US" sz="3200" b="1" i="1" u="sng" kern="1200" dirty="0">
                <a:solidFill>
                  <a:srgbClr val="FFFFCC"/>
                </a:solidFill>
                <a:latin typeface="Calibri" panose="020F0502020204030204" pitchFamily="34" charset="0"/>
              </a:rPr>
              <a:t>We deplore the division of humankind on nationalistic grounds</a:t>
            </a:r>
            <a:r>
              <a:rPr lang="en-US" sz="3200" i="1" dirty="0">
                <a:latin typeface="Calibri" panose="020F0502020204030204" pitchFamily="34" charset="0"/>
              </a:rPr>
              <a:t>.  We have reached a turning point in human history where the best option is to transcend the limits of national sovereignty and to move toward the building of a world community… a system of world law and world order based upon transnational federal government.</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600200"/>
            <a:ext cx="8686800" cy="3962400"/>
          </a:xfrm>
        </p:spPr>
        <p:txBody>
          <a:bodyPr rtlCol="0">
            <a:noAutofit/>
          </a:bodyPr>
          <a:lstStyle/>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A stewardship issue (1 Cor. 4:2)</a:t>
            </a:r>
          </a:p>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A biblical issue (2 Tim. 3:16)</a:t>
            </a:r>
          </a:p>
          <a:p>
            <a:pPr marL="338138" indent="-338138" eaLnBrk="1" fontAlgn="auto" hangingPunct="1">
              <a:spcBef>
                <a:spcPts val="0"/>
              </a:spcBef>
              <a:spcAft>
                <a:spcPts val="3600"/>
              </a:spcAft>
              <a:buClrTx/>
              <a:buFont typeface="Arial" pitchFamily="34" charset="0"/>
              <a:buChar char="•"/>
              <a:defRPr/>
            </a:pPr>
            <a:r>
              <a:rPr lang="en-US" sz="3600" b="1" u="sng" dirty="0">
                <a:solidFill>
                  <a:schemeClr val="bg2"/>
                </a:solidFill>
                <a:effectLst/>
                <a:latin typeface="Calibri" pitchFamily="34" charset="0"/>
                <a:cs typeface="Calibri" pitchFamily="34" charset="0"/>
              </a:rPr>
              <a:t>Biblical principles rather than partisanship</a:t>
            </a:r>
          </a:p>
        </p:txBody>
      </p:sp>
      <p:sp>
        <p:nvSpPr>
          <p:cNvPr id="2" name="Rectangle 1"/>
          <p:cNvSpPr/>
          <p:nvPr/>
        </p:nvSpPr>
        <p:spPr>
          <a:xfrm>
            <a:off x="2382145" y="440204"/>
            <a:ext cx="4378122" cy="646331"/>
          </a:xfrm>
          <a:prstGeom prst="rect">
            <a:avLst/>
          </a:prstGeom>
        </p:spPr>
        <p:txBody>
          <a:bodyPr wrap="none">
            <a:spAutoFit/>
          </a:bodyPr>
          <a:lstStyle/>
          <a:p>
            <a:pPr lvl="0" algn="ctr" fontAlgn="auto">
              <a:spcBef>
                <a:spcPts val="2400"/>
              </a:spcBef>
              <a:spcAft>
                <a:spcPts val="600"/>
              </a:spcAft>
              <a:buSzPct val="75000"/>
              <a:defRPr/>
            </a:pPr>
            <a:r>
              <a:rPr lang="en-US" sz="3600" b="1" kern="0" dirty="0">
                <a:solidFill>
                  <a:srgbClr val="000000"/>
                </a:solidFill>
                <a:latin typeface="Calibri" pitchFamily="34" charset="0"/>
                <a:cs typeface="Calibri" pitchFamily="34" charset="0"/>
              </a:rPr>
              <a:t>Introductory Remarks</a:t>
            </a:r>
          </a:p>
        </p:txBody>
      </p:sp>
    </p:spTree>
    <p:extLst>
      <p:ext uri="{BB962C8B-B14F-4D97-AF65-F5344CB8AC3E}">
        <p14:creationId xmlns:p14="http://schemas.microsoft.com/office/powerpoint/2010/main" xmlns="" val="32638630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6"/>
          <p:cNvSpPr>
            <a:spLocks noGrp="1" noChangeArrowheads="1"/>
          </p:cNvSpPr>
          <p:nvPr>
            <p:ph type="title"/>
          </p:nvPr>
        </p:nvSpPr>
        <p:spPr>
          <a:xfrm>
            <a:off x="1409700" y="228600"/>
            <a:ext cx="6972300" cy="1066800"/>
          </a:xfrm>
        </p:spPr>
        <p:txBody>
          <a:bodyPr/>
          <a:lstStyle/>
          <a:p>
            <a:pPr algn="ctr" eaLnBrk="1" hangingPunct="1"/>
            <a:r>
              <a:rPr lang="en-US" sz="2800" b="0" dirty="0">
                <a:solidFill>
                  <a:srgbClr val="00FFFF"/>
                </a:solidFill>
                <a:latin typeface="Calibri" panose="020F0502020204030204" pitchFamily="34" charset="0"/>
              </a:rPr>
              <a:t>March 7, 2013—Question for Defense Secretary Leon Panetta from Sen. Jeff Sessions at a Senate Armed Services Committee.</a:t>
            </a:r>
          </a:p>
        </p:txBody>
      </p:sp>
      <p:sp>
        <p:nvSpPr>
          <p:cNvPr id="26627" name="Rectangle 7"/>
          <p:cNvSpPr>
            <a:spLocks noGrp="1" noChangeArrowheads="1"/>
          </p:cNvSpPr>
          <p:nvPr>
            <p:ph type="body" idx="1"/>
          </p:nvPr>
        </p:nvSpPr>
        <p:spPr>
          <a:xfrm>
            <a:off x="190500" y="1591101"/>
            <a:ext cx="8763000" cy="5038299"/>
          </a:xfrm>
        </p:spPr>
        <p:txBody>
          <a:bodyPr/>
          <a:lstStyle/>
          <a:p>
            <a:pPr marL="0" indent="0" algn="just" eaLnBrk="1" hangingPunct="1">
              <a:buFont typeface="Wingdings" pitchFamily="2" charset="2"/>
              <a:buNone/>
            </a:pPr>
            <a:r>
              <a:rPr lang="en-US" sz="2800" dirty="0">
                <a:latin typeface="Calibri" panose="020F0502020204030204" pitchFamily="34" charset="0"/>
              </a:rPr>
              <a:t>Sessions asked Panetta if he could "initiate a no-fly zone in Syria "without Congressional approval</a:t>
            </a:r>
            <a:r>
              <a:rPr lang="en-US" sz="2800" b="1" dirty="0">
                <a:latin typeface="Calibri" panose="020F0502020204030204" pitchFamily="34" charset="0"/>
              </a:rPr>
              <a:t>. </a:t>
            </a:r>
            <a:r>
              <a:rPr lang="en-US" sz="2800" dirty="0">
                <a:latin typeface="Calibri" panose="020F0502020204030204" pitchFamily="34" charset="0"/>
              </a:rPr>
              <a:t>"Again, our goal would be to seek international permission and we would ...come to the Congress and inform you and determine how best to approach this, whether or not we would want to get permission from the Congress…," Panetta said. "I'm almost breathless about that," Sessions responded. "What I heard you say is, we're going to seek international approval and then we'll come and tell the Congress what we might do and we might seek Congressional approval."</a:t>
            </a:r>
            <a:endParaRPr lang="en-US" sz="2800" i="1" dirty="0">
              <a:latin typeface="Calibri" panose="020F0502020204030204" pitchFamily="34"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90500" y="219501"/>
            <a:ext cx="1004456" cy="1371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Rectangle 7"/>
          <p:cNvSpPr>
            <a:spLocks noGrp="1" noChangeArrowheads="1"/>
          </p:cNvSpPr>
          <p:nvPr>
            <p:ph type="body" idx="1"/>
          </p:nvPr>
        </p:nvSpPr>
        <p:spPr>
          <a:xfrm>
            <a:off x="76200" y="1600200"/>
            <a:ext cx="9067800" cy="5257800"/>
          </a:xfrm>
        </p:spPr>
        <p:txBody>
          <a:bodyPr/>
          <a:lstStyle/>
          <a:p>
            <a:pPr marL="0" indent="0" algn="just" eaLnBrk="1" hangingPunct="1">
              <a:buFont typeface="Wingdings" pitchFamily="2" charset="2"/>
              <a:buNone/>
            </a:pPr>
            <a:r>
              <a:rPr lang="en-US" sz="2800" dirty="0">
                <a:latin typeface="Calibri" panose="020F0502020204030204" pitchFamily="34" charset="0"/>
              </a:rPr>
              <a:t>Panetta explained that if U.S. forces are working as part of an international coalition, then the administration would want "to get the appropriate permissions," which he said is something "all of these countries would want." Sessions pressed the issue and asked "what entity" the administration would seek permission from. Sessions said he was all in favor of international support, but added that he was "baffled by the idea that somehow, an international assembly" would provide a legal basis for the deployment of the U.S. military. Sessions responded that international bodies "provide no legal authority" to deploy U.S. military into combat operations.</a:t>
            </a:r>
            <a:endParaRPr lang="en-US" sz="2800" i="1" dirty="0">
              <a:latin typeface="Calibri" panose="020F0502020204030204" pitchFamily="34" charset="0"/>
            </a:endParaRPr>
          </a:p>
        </p:txBody>
      </p:sp>
      <p:sp>
        <p:nvSpPr>
          <p:cNvPr id="6" name="Rectangle 6"/>
          <p:cNvSpPr>
            <a:spLocks noGrp="1" noChangeArrowheads="1"/>
          </p:cNvSpPr>
          <p:nvPr>
            <p:ph type="title"/>
          </p:nvPr>
        </p:nvSpPr>
        <p:spPr>
          <a:xfrm>
            <a:off x="1409700" y="228600"/>
            <a:ext cx="6972300" cy="1066800"/>
          </a:xfrm>
        </p:spPr>
        <p:txBody>
          <a:bodyPr/>
          <a:lstStyle/>
          <a:p>
            <a:pPr algn="ctr" eaLnBrk="1" hangingPunct="1"/>
            <a:r>
              <a:rPr lang="en-US" sz="2800" b="0" dirty="0">
                <a:solidFill>
                  <a:srgbClr val="00FFFF"/>
                </a:solidFill>
                <a:latin typeface="Calibri" panose="020F0502020204030204" pitchFamily="34" charset="0"/>
              </a:rPr>
              <a:t>March 7, 2013—Question for Defense Secretary Leon Panetta from Sen. Jeff Sessions at a Senate Armed Services Committee.</a:t>
            </a:r>
          </a:p>
        </p:txBody>
      </p:sp>
      <p:pic>
        <p:nvPicPr>
          <p:cNvPr id="7" name="Picture 6"/>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90500" y="219501"/>
            <a:ext cx="1004456" cy="1371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987425" y="1600200"/>
          <a:ext cx="3660775" cy="4480476"/>
        </p:xfrm>
        <a:graphic>
          <a:graphicData uri="http://schemas.openxmlformats.org/drawingml/2006/table">
            <a:tbl>
              <a:tblPr firstRow="1" bandRow="1">
                <a:tableStyleId>{2D5ABB26-0587-4C30-8999-92F81FD0307C}</a:tableStyleId>
              </a:tblPr>
              <a:tblGrid>
                <a:gridCol w="1907871">
                  <a:extLst>
                    <a:ext uri="{9D8B030D-6E8A-4147-A177-3AD203B41FA5}">
                      <a16:colId xmlns:a16="http://schemas.microsoft.com/office/drawing/2014/main" xmlns="" val="3447982507"/>
                    </a:ext>
                  </a:extLst>
                </a:gridCol>
                <a:gridCol w="1752904">
                  <a:extLst>
                    <a:ext uri="{9D8B030D-6E8A-4147-A177-3AD203B41FA5}">
                      <a16:colId xmlns:a16="http://schemas.microsoft.com/office/drawing/2014/main" xmlns="" val="2161651851"/>
                    </a:ext>
                  </a:extLst>
                </a:gridCol>
              </a:tblGrid>
              <a:tr h="639989">
                <a:tc>
                  <a:txBody>
                    <a:bodyPr/>
                    <a:lstStyle/>
                    <a:p>
                      <a:r>
                        <a:rPr lang="en-US" altLang="en-US" sz="3600" dirty="0">
                          <a:latin typeface="Calibri" panose="020F0502020204030204" pitchFamily="34" charset="0"/>
                        </a:rPr>
                        <a:t>GATT</a:t>
                      </a:r>
                      <a:endParaRPr lang="en-US" sz="3600" b="1" dirty="0">
                        <a:solidFill>
                          <a:srgbClr val="FFFFCC"/>
                        </a:solidFill>
                        <a:latin typeface="Calibri" panose="020F0502020204030204" pitchFamily="34" charset="0"/>
                      </a:endParaRPr>
                    </a:p>
                  </a:txBody>
                  <a:tcPr marL="91456" marR="91456" marT="45714" marB="45714"/>
                </a:tc>
                <a:tc>
                  <a:txBody>
                    <a:bodyPr/>
                    <a:lstStyle/>
                    <a:p>
                      <a:pPr eaLnBrk="1" hangingPunct="1"/>
                      <a:r>
                        <a:rPr lang="en-US" altLang="en-US" sz="3600" dirty="0">
                          <a:latin typeface="Calibri" panose="020F0502020204030204" pitchFamily="34" charset="0"/>
                        </a:rPr>
                        <a:t>WHO</a:t>
                      </a:r>
                      <a:endParaRPr lang="en-US" altLang="en-US" sz="3600" b="1" dirty="0">
                        <a:solidFill>
                          <a:srgbClr val="FFFFCC"/>
                        </a:solidFill>
                        <a:latin typeface="Calibri" panose="020F0502020204030204" pitchFamily="34" charset="0"/>
                      </a:endParaRPr>
                    </a:p>
                  </a:txBody>
                  <a:tcPr marL="91456" marR="91456" marT="45714" marB="45714"/>
                </a:tc>
                <a:extLst>
                  <a:ext uri="{0D108BD9-81ED-4DB2-BD59-A6C34878D82A}">
                    <a16:rowId xmlns:a16="http://schemas.microsoft.com/office/drawing/2014/main" xmlns="" val="508055708"/>
                  </a:ext>
                </a:extLst>
              </a:tr>
              <a:tr h="639989">
                <a:tc>
                  <a:txBody>
                    <a:bodyPr/>
                    <a:lstStyle/>
                    <a:p>
                      <a:r>
                        <a:rPr lang="en-US" altLang="en-US" sz="3600" dirty="0">
                          <a:latin typeface="Calibri" panose="020F0502020204030204" pitchFamily="34" charset="0"/>
                        </a:rPr>
                        <a:t>NAFTA</a:t>
                      </a:r>
                      <a:endParaRPr lang="en-US" sz="3600" b="1" dirty="0">
                        <a:solidFill>
                          <a:srgbClr val="FFFFCC"/>
                        </a:solidFill>
                        <a:latin typeface="Calibri" panose="020F0502020204030204" pitchFamily="34" charset="0"/>
                      </a:endParaRPr>
                    </a:p>
                  </a:txBody>
                  <a:tcPr marL="91456" marR="91456" marT="45714" marB="45714"/>
                </a:tc>
                <a:tc>
                  <a:txBody>
                    <a:bodyPr/>
                    <a:lstStyle/>
                    <a:p>
                      <a:pPr eaLnBrk="1" hangingPunct="1"/>
                      <a:r>
                        <a:rPr lang="en-US" altLang="en-US" sz="3600" dirty="0">
                          <a:latin typeface="Calibri" panose="020F0502020204030204" pitchFamily="34" charset="0"/>
                        </a:rPr>
                        <a:t>ICC</a:t>
                      </a:r>
                      <a:endParaRPr lang="en-US" altLang="en-US" sz="3600" b="1" dirty="0">
                        <a:solidFill>
                          <a:srgbClr val="FFFFCC"/>
                        </a:solidFill>
                        <a:latin typeface="Calibri" panose="020F0502020204030204" pitchFamily="34" charset="0"/>
                      </a:endParaRPr>
                    </a:p>
                  </a:txBody>
                  <a:tcPr marL="91456" marR="91456" marT="45714" marB="45714"/>
                </a:tc>
                <a:extLst>
                  <a:ext uri="{0D108BD9-81ED-4DB2-BD59-A6C34878D82A}">
                    <a16:rowId xmlns:a16="http://schemas.microsoft.com/office/drawing/2014/main" xmlns="" val="4137231287"/>
                  </a:ext>
                </a:extLst>
              </a:tr>
              <a:tr h="639989">
                <a:tc>
                  <a:txBody>
                    <a:bodyPr/>
                    <a:lstStyle/>
                    <a:p>
                      <a:r>
                        <a:rPr lang="en-US" altLang="en-US" sz="3600" dirty="0">
                          <a:latin typeface="Calibri" panose="020F0502020204030204" pitchFamily="34" charset="0"/>
                        </a:rPr>
                        <a:t>WTO</a:t>
                      </a:r>
                      <a:endParaRPr lang="en-US" sz="3600" b="1" dirty="0">
                        <a:solidFill>
                          <a:srgbClr val="FFFFCC"/>
                        </a:solidFill>
                        <a:latin typeface="Calibri" panose="020F0502020204030204" pitchFamily="34" charset="0"/>
                      </a:endParaRPr>
                    </a:p>
                  </a:txBody>
                  <a:tcPr marL="91456" marR="91456" marT="45714" marB="45714"/>
                </a:tc>
                <a:tc>
                  <a:txBody>
                    <a:bodyPr/>
                    <a:lstStyle/>
                    <a:p>
                      <a:pPr eaLnBrk="1" hangingPunct="1"/>
                      <a:r>
                        <a:rPr lang="en-US" altLang="en-US" sz="3600" dirty="0">
                          <a:latin typeface="Calibri" panose="020F0502020204030204" pitchFamily="34" charset="0"/>
                        </a:rPr>
                        <a:t>LOST</a:t>
                      </a:r>
                      <a:endParaRPr lang="en-US" altLang="en-US" sz="3600" b="1" dirty="0">
                        <a:solidFill>
                          <a:srgbClr val="FFFFCC"/>
                        </a:solidFill>
                        <a:latin typeface="Calibri" panose="020F0502020204030204" pitchFamily="34" charset="0"/>
                      </a:endParaRPr>
                    </a:p>
                  </a:txBody>
                  <a:tcPr marL="91456" marR="91456" marT="45714" marB="45714"/>
                </a:tc>
                <a:extLst>
                  <a:ext uri="{0D108BD9-81ED-4DB2-BD59-A6C34878D82A}">
                    <a16:rowId xmlns:a16="http://schemas.microsoft.com/office/drawing/2014/main" xmlns="" val="1940603987"/>
                  </a:ext>
                </a:extLst>
              </a:tr>
              <a:tr h="639989">
                <a:tc>
                  <a:txBody>
                    <a:bodyPr/>
                    <a:lstStyle/>
                    <a:p>
                      <a:r>
                        <a:rPr lang="en-US" altLang="en-US" sz="3600" dirty="0">
                          <a:latin typeface="Calibri" panose="020F0502020204030204" pitchFamily="34" charset="0"/>
                        </a:rPr>
                        <a:t>NATO</a:t>
                      </a:r>
                      <a:endParaRPr lang="en-US" sz="3600" b="1" dirty="0">
                        <a:solidFill>
                          <a:srgbClr val="FFFFCC"/>
                        </a:solidFill>
                        <a:latin typeface="Calibri" panose="020F0502020204030204" pitchFamily="34" charset="0"/>
                      </a:endParaRPr>
                    </a:p>
                  </a:txBody>
                  <a:tcPr marL="91456" marR="91456" marT="45714" marB="45714"/>
                </a:tc>
                <a:tc>
                  <a:txBody>
                    <a:bodyPr/>
                    <a:lstStyle/>
                    <a:p>
                      <a:pPr eaLnBrk="1" hangingPunct="1"/>
                      <a:r>
                        <a:rPr lang="en-US" altLang="en-US" sz="3600" dirty="0">
                          <a:latin typeface="Calibri" panose="020F0502020204030204" pitchFamily="34" charset="0"/>
                        </a:rPr>
                        <a:t>ISA</a:t>
                      </a:r>
                      <a:endParaRPr lang="en-US" altLang="en-US" sz="3600" b="1" dirty="0">
                        <a:solidFill>
                          <a:srgbClr val="FFFFCC"/>
                        </a:solidFill>
                        <a:latin typeface="Calibri" panose="020F0502020204030204" pitchFamily="34" charset="0"/>
                      </a:endParaRPr>
                    </a:p>
                  </a:txBody>
                  <a:tcPr marL="91456" marR="91456" marT="45714" marB="45714"/>
                </a:tc>
                <a:extLst>
                  <a:ext uri="{0D108BD9-81ED-4DB2-BD59-A6C34878D82A}">
                    <a16:rowId xmlns:a16="http://schemas.microsoft.com/office/drawing/2014/main" xmlns="" val="149060552"/>
                  </a:ext>
                </a:extLst>
              </a:tr>
              <a:tr h="639989">
                <a:tc>
                  <a:txBody>
                    <a:bodyPr/>
                    <a:lstStyle/>
                    <a:p>
                      <a:r>
                        <a:rPr lang="en-US" altLang="en-US" sz="3600" dirty="0">
                          <a:latin typeface="Calibri" panose="020F0502020204030204" pitchFamily="34" charset="0"/>
                        </a:rPr>
                        <a:t>UN</a:t>
                      </a:r>
                      <a:endParaRPr lang="en-US" sz="3600" b="1" dirty="0">
                        <a:solidFill>
                          <a:srgbClr val="FFFFCC"/>
                        </a:solidFill>
                        <a:latin typeface="Calibri" panose="020F0502020204030204" pitchFamily="34" charset="0"/>
                      </a:endParaRPr>
                    </a:p>
                  </a:txBody>
                  <a:tcPr marL="91456" marR="91456" marT="45714" marB="45714"/>
                </a:tc>
                <a:tc>
                  <a:txBody>
                    <a:bodyPr/>
                    <a:lstStyle/>
                    <a:p>
                      <a:pPr eaLnBrk="1" hangingPunct="1"/>
                      <a:r>
                        <a:rPr lang="en-US" altLang="en-US" sz="3600" dirty="0">
                          <a:latin typeface="Calibri" panose="020F0502020204030204" pitchFamily="34" charset="0"/>
                        </a:rPr>
                        <a:t>EEC</a:t>
                      </a:r>
                      <a:endParaRPr lang="en-US" altLang="en-US" sz="3600" b="1" dirty="0">
                        <a:solidFill>
                          <a:srgbClr val="FFFFCC"/>
                        </a:solidFill>
                        <a:latin typeface="Calibri" panose="020F0502020204030204" pitchFamily="34" charset="0"/>
                      </a:endParaRPr>
                    </a:p>
                  </a:txBody>
                  <a:tcPr marL="91456" marR="91456" marT="45714" marB="45714"/>
                </a:tc>
                <a:extLst>
                  <a:ext uri="{0D108BD9-81ED-4DB2-BD59-A6C34878D82A}">
                    <a16:rowId xmlns:a16="http://schemas.microsoft.com/office/drawing/2014/main" xmlns="" val="1489575486"/>
                  </a:ext>
                </a:extLst>
              </a:tr>
              <a:tr h="639989">
                <a:tc>
                  <a:txBody>
                    <a:bodyPr/>
                    <a:lstStyle/>
                    <a:p>
                      <a:r>
                        <a:rPr lang="en-US" altLang="en-US" sz="3600" dirty="0">
                          <a:latin typeface="Calibri" panose="020F0502020204030204" pitchFamily="34" charset="0"/>
                        </a:rPr>
                        <a:t>IMF</a:t>
                      </a:r>
                      <a:endParaRPr lang="en-US" sz="3600" b="1" dirty="0">
                        <a:solidFill>
                          <a:srgbClr val="FFFFCC"/>
                        </a:solidFill>
                        <a:latin typeface="Calibri" panose="020F0502020204030204" pitchFamily="34" charset="0"/>
                      </a:endParaRPr>
                    </a:p>
                  </a:txBody>
                  <a:tcPr marL="91456" marR="91456" marT="45714" marB="45714"/>
                </a:tc>
                <a:tc>
                  <a:txBody>
                    <a:bodyPr/>
                    <a:lstStyle/>
                    <a:p>
                      <a:pPr eaLnBrk="1" hangingPunct="1"/>
                      <a:r>
                        <a:rPr lang="en-US" altLang="en-US" sz="3600" dirty="0">
                          <a:latin typeface="Calibri" panose="020F0502020204030204" pitchFamily="34" charset="0"/>
                        </a:rPr>
                        <a:t>ECM</a:t>
                      </a:r>
                      <a:endParaRPr lang="en-US" altLang="en-US" sz="3600" b="1" dirty="0">
                        <a:solidFill>
                          <a:srgbClr val="FFFFCC"/>
                        </a:solidFill>
                        <a:latin typeface="Calibri" panose="020F0502020204030204" pitchFamily="34" charset="0"/>
                      </a:endParaRPr>
                    </a:p>
                  </a:txBody>
                  <a:tcPr marL="91456" marR="91456" marT="45714" marB="45714"/>
                </a:tc>
                <a:extLst>
                  <a:ext uri="{0D108BD9-81ED-4DB2-BD59-A6C34878D82A}">
                    <a16:rowId xmlns:a16="http://schemas.microsoft.com/office/drawing/2014/main" xmlns="" val="1367547819"/>
                  </a:ext>
                </a:extLst>
              </a:tr>
              <a:tr h="639989">
                <a:tc>
                  <a:txBody>
                    <a:bodyPr/>
                    <a:lstStyle/>
                    <a:p>
                      <a:r>
                        <a:rPr lang="en-US" altLang="en-US" sz="3600" dirty="0">
                          <a:latin typeface="Calibri" panose="020F0502020204030204" pitchFamily="34" charset="0"/>
                        </a:rPr>
                        <a:t>WSSD</a:t>
                      </a:r>
                      <a:endParaRPr lang="en-US" sz="3600" b="1" dirty="0">
                        <a:solidFill>
                          <a:srgbClr val="FFFFCC"/>
                        </a:solidFill>
                        <a:latin typeface="Calibri" panose="020F0502020204030204" pitchFamily="34" charset="0"/>
                      </a:endParaRPr>
                    </a:p>
                  </a:txBody>
                  <a:tcPr marL="91456" marR="91456"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3600" dirty="0">
                          <a:latin typeface="Calibri" panose="020F0502020204030204" pitchFamily="34" charset="0"/>
                        </a:rPr>
                        <a:t>NAU</a:t>
                      </a:r>
                      <a:endParaRPr lang="en-US" altLang="en-US" sz="3600" b="1" dirty="0">
                        <a:solidFill>
                          <a:srgbClr val="FFFFCC"/>
                        </a:solidFill>
                        <a:latin typeface="Calibri" panose="020F0502020204030204" pitchFamily="34" charset="0"/>
                      </a:endParaRPr>
                    </a:p>
                  </a:txBody>
                  <a:tcPr marL="91456" marR="91456" marT="45714" marB="45714"/>
                </a:tc>
                <a:extLst>
                  <a:ext uri="{0D108BD9-81ED-4DB2-BD59-A6C34878D82A}">
                    <a16:rowId xmlns:a16="http://schemas.microsoft.com/office/drawing/2014/main" xmlns="" val="1302352817"/>
                  </a:ext>
                </a:extLst>
              </a:tr>
            </a:tbl>
          </a:graphicData>
        </a:graphic>
      </p:graphicFrame>
      <p:sp>
        <p:nvSpPr>
          <p:cNvPr id="57362" name="Rectangle 1026"/>
          <p:cNvSpPr>
            <a:spLocks noGrp="1" noChangeArrowheads="1"/>
          </p:cNvSpPr>
          <p:nvPr>
            <p:ph type="title"/>
          </p:nvPr>
        </p:nvSpPr>
        <p:spPr>
          <a:xfrm>
            <a:off x="2514600" y="228600"/>
            <a:ext cx="4114800" cy="1143000"/>
          </a:xfrm>
        </p:spPr>
        <p:txBody>
          <a:bodyPr/>
          <a:lstStyle/>
          <a:p>
            <a:pPr algn="ctr">
              <a:lnSpc>
                <a:spcPct val="100000"/>
              </a:lnSpc>
            </a:pPr>
            <a:r>
              <a:rPr lang="en-US" altLang="en-US" b="0" dirty="0">
                <a:solidFill>
                  <a:srgbClr val="00FFFF"/>
                </a:solidFill>
                <a:latin typeface="Calibri" panose="020F0502020204030204" pitchFamily="34" charset="0"/>
              </a:rPr>
              <a:t>Alphabet Soup?</a:t>
            </a:r>
          </a:p>
        </p:txBody>
      </p:sp>
      <p:pic>
        <p:nvPicPr>
          <p:cNvPr id="7" name="Picture 6"/>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5410200" y="1752600"/>
            <a:ext cx="2590800" cy="4121728"/>
          </a:xfrm>
          <a:prstGeom prst="rect">
            <a:avLst/>
          </a:prstGeom>
        </p:spPr>
      </p:pic>
    </p:spTree>
    <p:extLst>
      <p:ext uri="{BB962C8B-B14F-4D97-AF65-F5344CB8AC3E}">
        <p14:creationId xmlns:p14="http://schemas.microsoft.com/office/powerpoint/2010/main" xmlns="" val="391720036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itle 1"/>
          <p:cNvSpPr>
            <a:spLocks noGrp="1"/>
          </p:cNvSpPr>
          <p:nvPr>
            <p:ph type="title"/>
          </p:nvPr>
        </p:nvSpPr>
        <p:spPr>
          <a:xfrm>
            <a:off x="1147763" y="152400"/>
            <a:ext cx="6848475" cy="838200"/>
          </a:xfrm>
        </p:spPr>
        <p:txBody>
          <a:bodyPr/>
          <a:lstStyle/>
          <a:p>
            <a:pPr algn="ctr" eaLnBrk="1" hangingPunct="1">
              <a:lnSpc>
                <a:spcPct val="100000"/>
              </a:lnSpc>
            </a:pPr>
            <a:r>
              <a:rPr lang="en-US" altLang="en-US" b="0" dirty="0">
                <a:solidFill>
                  <a:srgbClr val="00FFFF"/>
                </a:solidFill>
                <a:latin typeface="Calibri" panose="020F0502020204030204" pitchFamily="34" charset="0"/>
              </a:rPr>
              <a:t>American Exceptionalism?</a:t>
            </a:r>
          </a:p>
        </p:txBody>
      </p:sp>
      <p:sp>
        <p:nvSpPr>
          <p:cNvPr id="51203" name="Content Placeholder 2"/>
          <p:cNvSpPr>
            <a:spLocks noGrp="1"/>
          </p:cNvSpPr>
          <p:nvPr>
            <p:ph idx="1"/>
          </p:nvPr>
        </p:nvSpPr>
        <p:spPr>
          <a:xfrm>
            <a:off x="533400" y="1143000"/>
            <a:ext cx="8077200" cy="2362200"/>
          </a:xfrm>
        </p:spPr>
        <p:txBody>
          <a:bodyPr/>
          <a:lstStyle/>
          <a:p>
            <a:pPr marL="0" indent="0" algn="just" eaLnBrk="1" hangingPunct="1">
              <a:buFontTx/>
              <a:buNone/>
            </a:pPr>
            <a:r>
              <a:rPr lang="en-US" altLang="en-US" sz="3600" dirty="0">
                <a:latin typeface="Calibri" panose="020F0502020204030204" pitchFamily="34" charset="0"/>
                <a:ea typeface="Calibri" panose="020F0502020204030204" pitchFamily="34" charset="0"/>
                <a:cs typeface="Calibri" panose="020F0502020204030204" pitchFamily="34" charset="0"/>
              </a:rPr>
              <a:t>“</a:t>
            </a:r>
            <a:r>
              <a:rPr lang="en-US" altLang="en-US" sz="3600" dirty="0">
                <a:latin typeface="Calibri" panose="020F0502020204030204" pitchFamily="34" charset="0"/>
              </a:rPr>
              <a:t>I believe in American exceptionalism, just as I suspect that the Brits believe in British exceptionalism and the Greeks believe in Greek exceptionalism."</a:t>
            </a:r>
            <a:endParaRPr lang="en-US" altLang="en-US" sz="3600" dirty="0">
              <a:latin typeface="Calibri" panose="020F0502020204030204" pitchFamily="34" charset="0"/>
              <a:ea typeface="Calibri" panose="020F0502020204030204" pitchFamily="34" charset="0"/>
              <a:cs typeface="Calibri" panose="020F0502020204030204" pitchFamily="34" charset="0"/>
            </a:endParaRPr>
          </a:p>
        </p:txBody>
      </p:sp>
      <p:sp>
        <p:nvSpPr>
          <p:cNvPr id="51204" name="TextBox 3"/>
          <p:cNvSpPr txBox="1">
            <a:spLocks noChangeArrowheads="1"/>
          </p:cNvSpPr>
          <p:nvPr/>
        </p:nvSpPr>
        <p:spPr bwMode="auto">
          <a:xfrm>
            <a:off x="2667000" y="6400800"/>
            <a:ext cx="3810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ctr">
              <a:spcBef>
                <a:spcPct val="0"/>
              </a:spcBef>
              <a:buClrTx/>
              <a:buFontTx/>
              <a:buNone/>
            </a:pPr>
            <a:r>
              <a:rPr lang="en-US" altLang="en-US" sz="1600" dirty="0">
                <a:latin typeface="Calibri" panose="020F0502020204030204" pitchFamily="34" charset="0"/>
              </a:rPr>
              <a:t>www.youtube.com/watch?v=c15wk3InDws</a:t>
            </a:r>
            <a:endParaRPr lang="en-US" altLang="en-US" sz="1600" dirty="0">
              <a:solidFill>
                <a:srgbClr val="FFFFFF"/>
              </a:solidFill>
              <a:latin typeface="Calibri" panose="020F0502020204030204" pitchFamily="34" charset="0"/>
            </a:endParaRPr>
          </a:p>
        </p:txBody>
      </p:sp>
      <p:pic>
        <p:nvPicPr>
          <p:cNvPr id="5120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63950" y="3581400"/>
            <a:ext cx="1816100"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437077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itle 1"/>
          <p:cNvSpPr>
            <a:spLocks noGrp="1"/>
          </p:cNvSpPr>
          <p:nvPr>
            <p:ph type="title"/>
          </p:nvPr>
        </p:nvSpPr>
        <p:spPr>
          <a:xfrm>
            <a:off x="1147763" y="152400"/>
            <a:ext cx="6848475" cy="838200"/>
          </a:xfrm>
        </p:spPr>
        <p:txBody>
          <a:bodyPr/>
          <a:lstStyle/>
          <a:p>
            <a:pPr algn="ctr" eaLnBrk="1" hangingPunct="1">
              <a:lnSpc>
                <a:spcPct val="100000"/>
              </a:lnSpc>
            </a:pPr>
            <a:r>
              <a:rPr lang="en-US" altLang="en-US" b="0" dirty="0">
                <a:solidFill>
                  <a:srgbClr val="00FFFF"/>
                </a:solidFill>
                <a:latin typeface="Calibri" panose="020F0502020204030204" pitchFamily="34" charset="0"/>
              </a:rPr>
              <a:t>American Exceptionalism?</a:t>
            </a:r>
          </a:p>
        </p:txBody>
      </p:sp>
      <p:sp>
        <p:nvSpPr>
          <p:cNvPr id="7" name="TextBox 3"/>
          <p:cNvSpPr txBox="1">
            <a:spLocks noChangeArrowheads="1"/>
          </p:cNvSpPr>
          <p:nvPr/>
        </p:nvSpPr>
        <p:spPr bwMode="auto">
          <a:xfrm>
            <a:off x="876300" y="6019800"/>
            <a:ext cx="7391400" cy="584775"/>
          </a:xfrm>
          <a:prstGeom prst="rect">
            <a:avLst/>
          </a:prstGeom>
          <a:noFill/>
          <a:ln w="9525">
            <a:noFill/>
            <a:miter lim="800000"/>
            <a:headEnd/>
            <a:tailEnd/>
          </a:ln>
        </p:spPr>
        <p:txBody>
          <a:bodyPr wrap="square">
            <a:spAutoFit/>
          </a:bodyPr>
          <a:lstStyle/>
          <a:p>
            <a:pPr algn="ctr" eaLnBrk="0" hangingPunct="0"/>
            <a:r>
              <a:rPr lang="en-US" sz="1600" dirty="0">
                <a:latin typeface="Calibri" panose="020F0502020204030204" pitchFamily="34" charset="0"/>
              </a:rPr>
              <a:t>SOURCE: George Brock Chisholm, First Director of the World Health Organization (WHO), Speech, Conference on Education, Asilomar, California, September 11, 1954</a:t>
            </a:r>
            <a:endParaRPr lang="en-US" sz="1600" dirty="0">
              <a:solidFill>
                <a:srgbClr val="FFFFFF"/>
              </a:solidFill>
              <a:latin typeface="Calibri" pitchFamily="34" charset="0"/>
            </a:endParaRPr>
          </a:p>
        </p:txBody>
      </p:sp>
      <p:sp>
        <p:nvSpPr>
          <p:cNvPr id="8" name="Rectangle 8"/>
          <p:cNvSpPr>
            <a:spLocks noChangeArrowheads="1"/>
          </p:cNvSpPr>
          <p:nvPr/>
        </p:nvSpPr>
        <p:spPr bwMode="auto">
          <a:xfrm>
            <a:off x="2514600" y="1143000"/>
            <a:ext cx="6248400" cy="3416320"/>
          </a:xfrm>
          <a:prstGeom prst="rect">
            <a:avLst/>
          </a:prstGeom>
          <a:noFill/>
          <a:ln w="9525">
            <a:noFill/>
            <a:miter lim="800000"/>
            <a:headEnd/>
            <a:tailEnd/>
          </a:ln>
        </p:spPr>
        <p:txBody>
          <a:bodyPr>
            <a:spAutoFit/>
          </a:bodyPr>
          <a:lstStyle/>
          <a:p>
            <a:pPr algn="just"/>
            <a:r>
              <a:rPr lang="en-US" sz="3600" dirty="0">
                <a:latin typeface="Calibri" panose="020F0502020204030204" pitchFamily="34" charset="0"/>
              </a:rPr>
              <a:t>“To achieve world government, it is necessary to remove from the minds of men their individualism, loyalty to family tradition, national patriotism, and religious dogmas.”</a:t>
            </a:r>
          </a:p>
        </p:txBody>
      </p:sp>
      <p:pic>
        <p:nvPicPr>
          <p:cNvPr id="9" name="Picture 8" descr="https://encrypted-tbn0.gstatic.com/images?q=tbn:ANd9GcRazBOQqAioKVdCFWfQAKKlNFqRjjl_LPNwNCA2ccgkb8htzEDVxw"/>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1371600"/>
            <a:ext cx="1981200" cy="3467100"/>
          </a:xfrm>
          <a:prstGeom prst="rect">
            <a:avLst/>
          </a:prstGeom>
          <a:noFill/>
          <a:ln w="9525">
            <a:noFill/>
            <a:miter lim="800000"/>
            <a:headEnd/>
            <a:tailEnd/>
          </a:ln>
        </p:spPr>
      </p:pic>
    </p:spTree>
    <p:extLst>
      <p:ext uri="{BB962C8B-B14F-4D97-AF65-F5344CB8AC3E}">
        <p14:creationId xmlns:p14="http://schemas.microsoft.com/office/powerpoint/2010/main" xmlns="" val="27165115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a:xfrm>
            <a:off x="2971800" y="381000"/>
            <a:ext cx="3200400" cy="762000"/>
          </a:xfrm>
        </p:spPr>
        <p:txBody>
          <a:bodyPr/>
          <a:lstStyle/>
          <a:p>
            <a:pPr algn="ctr" eaLnBrk="1" hangingPunct="1"/>
            <a:r>
              <a:rPr lang="en-US" kern="1200" dirty="0">
                <a:solidFill>
                  <a:srgbClr val="00FFFF"/>
                </a:solidFill>
                <a:latin typeface="Calibri" panose="020F0502020204030204" pitchFamily="34" charset="0"/>
              </a:rPr>
              <a:t>Regionalism</a:t>
            </a:r>
          </a:p>
        </p:txBody>
      </p:sp>
      <p:sp>
        <p:nvSpPr>
          <p:cNvPr id="68612" name="Rectangle 3"/>
          <p:cNvSpPr>
            <a:spLocks noGrp="1" noChangeArrowheads="1"/>
          </p:cNvSpPr>
          <p:nvPr>
            <p:ph type="body" idx="1"/>
          </p:nvPr>
        </p:nvSpPr>
        <p:spPr>
          <a:xfrm>
            <a:off x="228600" y="1524000"/>
            <a:ext cx="5257800" cy="1600200"/>
          </a:xfrm>
        </p:spPr>
        <p:txBody>
          <a:bodyPr/>
          <a:lstStyle/>
          <a:p>
            <a:pPr eaLnBrk="1" hangingPunct="1">
              <a:spcBef>
                <a:spcPts val="0"/>
              </a:spcBef>
              <a:spcAft>
                <a:spcPts val="2400"/>
              </a:spcAft>
              <a:buFont typeface="Wingdings" pitchFamily="2" charset="2"/>
              <a:buNone/>
            </a:pPr>
            <a:r>
              <a:rPr lang="en-US" sz="3200" dirty="0">
                <a:latin typeface="Calibri" panose="020F0502020204030204" pitchFamily="34" charset="0"/>
              </a:rPr>
              <a:t>European Common Market</a:t>
            </a:r>
          </a:p>
          <a:p>
            <a:pPr eaLnBrk="1" hangingPunct="1">
              <a:spcBef>
                <a:spcPts val="0"/>
              </a:spcBef>
              <a:spcAft>
                <a:spcPts val="2400"/>
              </a:spcAft>
              <a:buFont typeface="Wingdings" pitchFamily="2" charset="2"/>
              <a:buNone/>
            </a:pPr>
            <a:r>
              <a:rPr lang="en-US" sz="3200" dirty="0">
                <a:latin typeface="Calibri" panose="020F0502020204030204" pitchFamily="34" charset="0"/>
              </a:rPr>
              <a:t>North American Union</a:t>
            </a:r>
          </a:p>
        </p:txBody>
      </p:sp>
      <p:pic>
        <p:nvPicPr>
          <p:cNvPr id="68613" name="Picture 6" descr="https://encrypted-tbn0.gstatic.com/images?q=tbn:ANd9GcQ2oWOH2zw4spYoPMBd_E5oop5GGSJAD8al0qCmuT9yk4emIooCTQ"/>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86400" y="1662326"/>
            <a:ext cx="3333750" cy="4662274"/>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1219200" y="228600"/>
            <a:ext cx="6705600" cy="762000"/>
          </a:xfrm>
        </p:spPr>
        <p:txBody>
          <a:bodyPr/>
          <a:lstStyle/>
          <a:p>
            <a:pPr algn="ctr" eaLnBrk="1" hangingPunct="1"/>
            <a:r>
              <a:rPr lang="en-US" sz="4400" b="0" dirty="0">
                <a:solidFill>
                  <a:srgbClr val="00FFFF"/>
                </a:solidFill>
                <a:latin typeface="Calibri" panose="020F0502020204030204" pitchFamily="34" charset="0"/>
              </a:rPr>
              <a:t>A New Pledge of Allegiance?</a:t>
            </a:r>
          </a:p>
        </p:txBody>
      </p:sp>
      <p:sp>
        <p:nvSpPr>
          <p:cNvPr id="56322" name="Content Placeholder 2"/>
          <p:cNvSpPr>
            <a:spLocks noGrp="1"/>
          </p:cNvSpPr>
          <p:nvPr>
            <p:ph idx="1"/>
          </p:nvPr>
        </p:nvSpPr>
        <p:spPr>
          <a:xfrm>
            <a:off x="152400" y="1143000"/>
            <a:ext cx="5029200" cy="4114800"/>
          </a:xfrm>
        </p:spPr>
        <p:txBody>
          <a:bodyPr>
            <a:normAutofit/>
          </a:bodyPr>
          <a:lstStyle/>
          <a:p>
            <a:pPr marL="1588" indent="0" algn="just" eaLnBrk="1" fontAlgn="auto" hangingPunct="1">
              <a:spcAft>
                <a:spcPts val="0"/>
              </a:spcAft>
              <a:buClr>
                <a:schemeClr val="tx1">
                  <a:shade val="95000"/>
                </a:schemeClr>
              </a:buClr>
              <a:buFont typeface="Wingdings" pitchFamily="2" charset="2"/>
              <a:buNone/>
              <a:defRPr/>
            </a:pPr>
            <a:r>
              <a:rPr lang="en-US" sz="3200" dirty="0">
                <a:latin typeface="Calibri" panose="020F0502020204030204" pitchFamily="34" charset="0"/>
              </a:rPr>
              <a:t>“I pledge allegiance to the flag and my constitutional rights with which it comes. And to the diversity, in which our nation stands, one nation, </a:t>
            </a:r>
            <a:r>
              <a:rPr lang="en-US" sz="3200" b="1" u="sng" dirty="0">
                <a:solidFill>
                  <a:srgbClr val="FFFFCC"/>
                </a:solidFill>
                <a:latin typeface="Calibri" panose="020F0502020204030204" pitchFamily="34" charset="0"/>
              </a:rPr>
              <a:t>part of one planet</a:t>
            </a:r>
            <a:r>
              <a:rPr lang="en-US" sz="3200" dirty="0">
                <a:latin typeface="Calibri" panose="020F0502020204030204" pitchFamily="34" charset="0"/>
              </a:rPr>
              <a:t>, with liberty, freedom, choice and justice for all.”</a:t>
            </a:r>
            <a:endParaRPr lang="en-US" sz="3000" dirty="0">
              <a:latin typeface="Calibri" panose="020F0502020204030204" pitchFamily="34" charset="0"/>
              <a:cs typeface="Calibri" pitchFamily="34" charset="0"/>
            </a:endParaRPr>
          </a:p>
        </p:txBody>
      </p:sp>
      <p:sp>
        <p:nvSpPr>
          <p:cNvPr id="33796" name="TextBox 3"/>
          <p:cNvSpPr txBox="1">
            <a:spLocks noChangeArrowheads="1"/>
          </p:cNvSpPr>
          <p:nvPr/>
        </p:nvSpPr>
        <p:spPr bwMode="auto">
          <a:xfrm>
            <a:off x="1181100" y="6019800"/>
            <a:ext cx="6781800" cy="707886"/>
          </a:xfrm>
          <a:prstGeom prst="rect">
            <a:avLst/>
          </a:prstGeom>
          <a:noFill/>
          <a:ln w="9525">
            <a:noFill/>
            <a:miter lim="800000"/>
            <a:headEnd/>
            <a:tailEnd/>
          </a:ln>
        </p:spPr>
        <p:txBody>
          <a:bodyPr wrap="square">
            <a:spAutoFit/>
          </a:bodyPr>
          <a:lstStyle/>
          <a:p>
            <a:pPr algn="ctr"/>
            <a:r>
              <a:rPr lang="en-US" sz="2000" dirty="0">
                <a:latin typeface="Calibri" panose="020F0502020204030204" pitchFamily="34" charset="0"/>
              </a:rPr>
              <a:t>G</a:t>
            </a:r>
            <a:r>
              <a:rPr lang="en-US" sz="2000" i="1" dirty="0">
                <a:latin typeface="Calibri" panose="020F0502020204030204" pitchFamily="34" charset="0"/>
              </a:rPr>
              <a:t>lobalist Pledge of Allegiance in U.S. School, Boulder High Schoo</a:t>
            </a:r>
            <a:r>
              <a:rPr lang="en-US" sz="2000" b="1" i="1" dirty="0">
                <a:latin typeface="Calibri" panose="020F0502020204030204" pitchFamily="34" charset="0"/>
              </a:rPr>
              <a:t>l</a:t>
            </a:r>
            <a:r>
              <a:rPr lang="en-US" sz="2000" i="1" dirty="0">
                <a:latin typeface="Calibri" panose="020F0502020204030204" pitchFamily="34" charset="0"/>
              </a:rPr>
              <a:t>, October 2007, </a:t>
            </a:r>
            <a:r>
              <a:rPr lang="en-US" sz="2000" i="1" dirty="0" err="1">
                <a:latin typeface="Calibri" panose="020F0502020204030204" pitchFamily="34" charset="0"/>
              </a:rPr>
              <a:t>Kerby</a:t>
            </a:r>
            <a:r>
              <a:rPr lang="en-US" sz="2000" i="1" dirty="0">
                <a:latin typeface="Calibri" panose="020F0502020204030204" pitchFamily="34" charset="0"/>
              </a:rPr>
              <a:t> Anderson</a:t>
            </a:r>
            <a:endParaRPr lang="en-US" sz="2000" dirty="0">
              <a:latin typeface="Calibri" panose="020F0502020204030204" pitchFamily="34" charset="0"/>
            </a:endParaRPr>
          </a:p>
        </p:txBody>
      </p:sp>
      <p:pic>
        <p:nvPicPr>
          <p:cNvPr id="33797" name="Picture 4" descr="http://1.bp.blogspot.com/_vJ7Dw1Ug3r4/TOQZQFDiXWI/AAAAAAAAAwQ/dNFhvRNunSw/s1600/Picture+1.pn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638800" y="1395412"/>
            <a:ext cx="3094038" cy="439578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extLst>
      <p:ext uri="{BB962C8B-B14F-4D97-AF65-F5344CB8AC3E}">
        <p14:creationId xmlns:p14="http://schemas.microsoft.com/office/powerpoint/2010/main" xmlns="" val="38684315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9634" name="Picture 2" descr="http://i.dailymail.co.uk/i/pix/2014/06/06/article-0-1E874C3700000578-910_634x47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304800"/>
            <a:ext cx="8477250" cy="63373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extLst>
      <p:ext uri="{BB962C8B-B14F-4D97-AF65-F5344CB8AC3E}">
        <p14:creationId xmlns:p14="http://schemas.microsoft.com/office/powerpoint/2010/main" xmlns="" val="141726940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534400" cy="1143000"/>
          </a:xfrm>
        </p:spPr>
        <p:txBody>
          <a:bodyPr/>
          <a:lstStyle/>
          <a:p>
            <a:pPr algn="ctr">
              <a:spcBef>
                <a:spcPts val="0"/>
              </a:spcBef>
              <a:spcAft>
                <a:spcPts val="0"/>
              </a:spcAft>
            </a:pPr>
            <a:r>
              <a:rPr lang="en-US" dirty="0">
                <a:latin typeface="Calibri" panose="020F0502020204030204" pitchFamily="34" charset="0"/>
              </a:rPr>
              <a:t>The Bible and Voting</a:t>
            </a:r>
            <a:endParaRPr lang="en-US" dirty="0">
              <a:latin typeface="Calibri" pitchFamily="34" charset="0"/>
              <a:ea typeface="Calibri" pitchFamily="34" charset="0"/>
              <a:cs typeface="Calibri"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Foreign affairs</a:t>
            </a:r>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95800" y="1828800"/>
            <a:ext cx="4243465" cy="279839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4396" y="228600"/>
            <a:ext cx="8735209" cy="6400800"/>
          </a:xfrm>
          <a:prstGeom prst="rect">
            <a:avLst/>
          </a:prstGeom>
          <a:noFill/>
          <a:ln w="57150">
            <a:solidFill>
              <a:schemeClr val="tx1"/>
            </a:solidFill>
            <a:miter lim="800000"/>
            <a:headEnd/>
            <a:tailEnd/>
          </a:ln>
        </p:spPr>
      </p:pic>
      <p:sp>
        <p:nvSpPr>
          <p:cNvPr id="22531" name="Oval 7"/>
          <p:cNvSpPr>
            <a:spLocks noChangeArrowheads="1"/>
          </p:cNvSpPr>
          <p:nvPr/>
        </p:nvSpPr>
        <p:spPr bwMode="auto">
          <a:xfrm>
            <a:off x="7162800" y="3048000"/>
            <a:ext cx="1600200" cy="914400"/>
          </a:xfrm>
          <a:prstGeom prst="ellipse">
            <a:avLst/>
          </a:prstGeom>
          <a:noFill/>
          <a:ln w="76200" algn="ctr">
            <a:solidFill>
              <a:srgbClr val="C00000"/>
            </a:solidFill>
            <a:round/>
            <a:headEnd/>
            <a:tailEnd/>
          </a:ln>
        </p:spPr>
        <p:txBody>
          <a:bodyPr wrap="none"/>
          <a:lstStyle/>
          <a:p>
            <a:endParaRPr lang="en-US" dirty="0">
              <a:latin typeface="Calibri" panose="020F0502020204030204" pitchFamily="34" charset="0"/>
            </a:endParaRPr>
          </a:p>
        </p:txBody>
      </p:sp>
    </p:spTree>
    <p:extLst>
      <p:ext uri="{BB962C8B-B14F-4D97-AF65-F5344CB8AC3E}">
        <p14:creationId xmlns:p14="http://schemas.microsoft.com/office/powerpoint/2010/main" xmlns="" val="150955199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414167" y="167357"/>
            <a:ext cx="8315665" cy="6523285"/>
          </a:xfrm>
          <a:prstGeom prst="rect">
            <a:avLst/>
          </a:prstGeom>
        </p:spPr>
      </p:pic>
    </p:spTree>
    <p:extLst>
      <p:ext uri="{BB962C8B-B14F-4D97-AF65-F5344CB8AC3E}">
        <p14:creationId xmlns:p14="http://schemas.microsoft.com/office/powerpoint/2010/main" xmlns="" val="4276214823"/>
      </p:ext>
    </p:extLst>
  </p:cSld>
  <p:clrMapOvr>
    <a:masterClrMapping/>
  </p:clrMapOvr>
  <mc:AlternateContent xmlns:mc="http://schemas.openxmlformats.org/markup-compatibility/2006">
    <mc:Choice xmlns:p14="http://schemas.microsoft.com/office/powerpoint/2010/main" xmlns="" Requires="p14">
      <p:transition p14:dur="0" advTm="11450"/>
    </mc:Choice>
    <mc:Fallback>
      <p:transition advTm="11450"/>
    </mc:Fallback>
  </mc:AlternateContent>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152400"/>
            <a:ext cx="7772400" cy="1143000"/>
          </a:xfrm>
        </p:spPr>
        <p:txBody>
          <a:bodyPr/>
          <a:lstStyle/>
          <a:p>
            <a:pPr algn="ctr" eaLnBrk="1" hangingPunct="1"/>
            <a:r>
              <a:rPr lang="en-US" sz="3600" dirty="0">
                <a:latin typeface="Calibri" panose="020F0502020204030204" pitchFamily="34" charset="0"/>
              </a:rPr>
              <a:t>How Israel Has Blessed the World</a:t>
            </a:r>
            <a:br>
              <a:rPr lang="en-US" sz="3600" dirty="0">
                <a:latin typeface="Calibri" panose="020F0502020204030204" pitchFamily="34" charset="0"/>
              </a:rPr>
            </a:br>
            <a:r>
              <a:rPr lang="en-US" sz="2800" dirty="0">
                <a:latin typeface="Calibri" panose="020F0502020204030204" pitchFamily="34" charset="0"/>
              </a:rPr>
              <a:t>(Gen 12:3; Rom 9:4-5) </a:t>
            </a:r>
          </a:p>
        </p:txBody>
      </p:sp>
      <p:sp>
        <p:nvSpPr>
          <p:cNvPr id="33795" name="Rectangle 3"/>
          <p:cNvSpPr>
            <a:spLocks noGrp="1" noChangeArrowheads="1"/>
          </p:cNvSpPr>
          <p:nvPr>
            <p:ph type="body" idx="1"/>
          </p:nvPr>
        </p:nvSpPr>
        <p:spPr>
          <a:xfrm>
            <a:off x="685800" y="1371600"/>
            <a:ext cx="7772400" cy="5181600"/>
          </a:xfrm>
        </p:spPr>
        <p:txBody>
          <a:bodyPr/>
          <a:lstStyle/>
          <a:p>
            <a:pPr eaLnBrk="1" hangingPunct="1"/>
            <a:r>
              <a:rPr lang="en-US" sz="2800" dirty="0">
                <a:latin typeface="Calibri" panose="020F0502020204030204" pitchFamily="34" charset="0"/>
              </a:rPr>
              <a:t>Patriarchs</a:t>
            </a:r>
          </a:p>
          <a:p>
            <a:pPr eaLnBrk="1" hangingPunct="1"/>
            <a:r>
              <a:rPr lang="en-US" sz="2800" dirty="0">
                <a:latin typeface="Calibri" panose="020F0502020204030204" pitchFamily="34" charset="0"/>
              </a:rPr>
              <a:t>Law</a:t>
            </a:r>
          </a:p>
          <a:p>
            <a:pPr eaLnBrk="1" hangingPunct="1"/>
            <a:r>
              <a:rPr lang="en-US" sz="2800" dirty="0">
                <a:latin typeface="Calibri" panose="020F0502020204030204" pitchFamily="34" charset="0"/>
              </a:rPr>
              <a:t>Prophets</a:t>
            </a:r>
          </a:p>
          <a:p>
            <a:pPr eaLnBrk="1" hangingPunct="1"/>
            <a:r>
              <a:rPr lang="en-US" sz="2800" dirty="0">
                <a:latin typeface="Calibri" panose="020F0502020204030204" pitchFamily="34" charset="0"/>
              </a:rPr>
              <a:t>Messiah (John 4:22; Rom 9:5)</a:t>
            </a:r>
          </a:p>
          <a:p>
            <a:pPr eaLnBrk="1" hangingPunct="1"/>
            <a:r>
              <a:rPr lang="en-US" sz="2800" dirty="0">
                <a:latin typeface="Calibri" panose="020F0502020204030204" pitchFamily="34" charset="0"/>
              </a:rPr>
              <a:t>Apostles</a:t>
            </a:r>
          </a:p>
          <a:p>
            <a:pPr eaLnBrk="1" hangingPunct="1"/>
            <a:r>
              <a:rPr lang="en-US" sz="2800" dirty="0">
                <a:latin typeface="Calibri" panose="020F0502020204030204" pitchFamily="34" charset="0"/>
              </a:rPr>
              <a:t>Biblical writers</a:t>
            </a:r>
          </a:p>
          <a:p>
            <a:pPr eaLnBrk="1" hangingPunct="1"/>
            <a:r>
              <a:rPr lang="en-US" sz="2800" dirty="0">
                <a:latin typeface="Calibri" panose="020F0502020204030204" pitchFamily="34" charset="0"/>
              </a:rPr>
              <a:t>Early church</a:t>
            </a:r>
          </a:p>
          <a:p>
            <a:pPr eaLnBrk="1" hangingPunct="1"/>
            <a:r>
              <a:rPr lang="en-US" sz="2800" dirty="0">
                <a:latin typeface="Calibri" panose="020F0502020204030204" pitchFamily="34" charset="0"/>
              </a:rPr>
              <a:t>Early Christian martyrs</a:t>
            </a:r>
          </a:p>
          <a:p>
            <a:pPr eaLnBrk="1" hangingPunct="1"/>
            <a:r>
              <a:rPr lang="en-US" sz="2800" dirty="0">
                <a:latin typeface="Calibri" panose="020F0502020204030204" pitchFamily="34" charset="0"/>
              </a:rPr>
              <a:t>Paul</a:t>
            </a:r>
          </a:p>
          <a:p>
            <a:pPr eaLnBrk="1" hangingPunct="1"/>
            <a:r>
              <a:rPr lang="en-US" sz="2800" dirty="0">
                <a:latin typeface="Calibri" panose="020F0502020204030204" pitchFamily="34" charset="0"/>
              </a:rPr>
              <a:t>Future kingdom</a:t>
            </a:r>
          </a:p>
        </p:txBody>
      </p:sp>
      <p:pic>
        <p:nvPicPr>
          <p:cNvPr id="33796" name="Picture 4" descr="C:\Documents and Settings\Owner\Application Data\Microsoft\Media Catalog\Downloaded Clips\cl0\SY01462_.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72200" y="2126456"/>
            <a:ext cx="2535238" cy="260508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1096169" y="152399"/>
            <a:ext cx="6951662" cy="1243013"/>
          </a:xfrm>
        </p:spPr>
        <p:txBody>
          <a:bodyPr lIns="92075" tIns="46038" rIns="92075" bIns="46038"/>
          <a:lstStyle/>
          <a:p>
            <a:pPr algn="ctr">
              <a:defRPr/>
            </a:pPr>
            <a:r>
              <a:rPr lang="en-US" sz="3600" dirty="0">
                <a:latin typeface="Calibri" panose="020F0502020204030204" pitchFamily="34" charset="0"/>
              </a:rPr>
              <a:t>Israel’s Three Blessings to the World</a:t>
            </a:r>
            <a:br>
              <a:rPr lang="en-US" sz="3600" dirty="0">
                <a:latin typeface="Calibri" panose="020F0502020204030204" pitchFamily="34" charset="0"/>
              </a:rPr>
            </a:br>
            <a:r>
              <a:rPr lang="en-US" sz="2800" dirty="0">
                <a:latin typeface="Calibri" panose="020F0502020204030204" pitchFamily="34" charset="0"/>
              </a:rPr>
              <a:t>(Gen 12:3b)</a:t>
            </a:r>
          </a:p>
        </p:txBody>
      </p:sp>
      <p:sp>
        <p:nvSpPr>
          <p:cNvPr id="25603" name="Rectangle 3"/>
          <p:cNvSpPr>
            <a:spLocks noGrp="1" noChangeArrowheads="1"/>
          </p:cNvSpPr>
          <p:nvPr>
            <p:ph type="body" idx="4294967295"/>
          </p:nvPr>
        </p:nvSpPr>
        <p:spPr>
          <a:xfrm>
            <a:off x="228600" y="1524000"/>
            <a:ext cx="4114800" cy="4419600"/>
          </a:xfrm>
          <a:extLst/>
        </p:spPr>
        <p:txBody>
          <a:bodyPr/>
          <a:lstStyle/>
          <a:p>
            <a:pPr marL="514350" indent="-514350">
              <a:spcBef>
                <a:spcPct val="0"/>
              </a:spcBef>
              <a:spcAft>
                <a:spcPts val="3600"/>
              </a:spcAft>
              <a:buSzPct val="100000"/>
              <a:buFont typeface="Wingdings" pitchFamily="2" charset="2"/>
              <a:buAutoNum type="arabicParenR"/>
              <a:defRPr/>
            </a:pPr>
            <a:r>
              <a:rPr lang="en-US" dirty="0">
                <a:effectLst>
                  <a:outerShdw blurRad="38100" dist="38100" dir="2700000" algn="tl">
                    <a:srgbClr val="808080"/>
                  </a:outerShdw>
                </a:effectLst>
                <a:latin typeface="Calibri" pitchFamily="34" charset="0"/>
              </a:rPr>
              <a:t>Scripture (Rom 3:2)</a:t>
            </a:r>
          </a:p>
          <a:p>
            <a:pPr marL="514350" indent="-514350">
              <a:spcBef>
                <a:spcPct val="0"/>
              </a:spcBef>
              <a:spcAft>
                <a:spcPts val="3600"/>
              </a:spcAft>
              <a:buSzPct val="100000"/>
              <a:buFont typeface="Wingdings" pitchFamily="2" charset="2"/>
              <a:buAutoNum type="arabicParenR"/>
              <a:defRPr/>
            </a:pPr>
            <a:r>
              <a:rPr lang="en-US" dirty="0">
                <a:effectLst>
                  <a:outerShdw blurRad="38100" dist="38100" dir="2700000" algn="tl">
                    <a:srgbClr val="808080"/>
                  </a:outerShdw>
                </a:effectLst>
                <a:latin typeface="Calibri" pitchFamily="34" charset="0"/>
              </a:rPr>
              <a:t>Savior (John 4:22)</a:t>
            </a:r>
          </a:p>
          <a:p>
            <a:pPr marL="514350" indent="-514350">
              <a:spcBef>
                <a:spcPct val="0"/>
              </a:spcBef>
              <a:spcAft>
                <a:spcPts val="3600"/>
              </a:spcAft>
              <a:buSzPct val="100000"/>
              <a:buFont typeface="Wingdings" pitchFamily="2" charset="2"/>
              <a:buAutoNum type="arabicParenR"/>
              <a:defRPr/>
            </a:pPr>
            <a:r>
              <a:rPr lang="en-US" dirty="0">
                <a:effectLst>
                  <a:outerShdw blurRad="38100" dist="38100" dir="2700000" algn="tl">
                    <a:srgbClr val="808080"/>
                  </a:outerShdw>
                </a:effectLst>
                <a:latin typeface="Calibri" pitchFamily="34" charset="0"/>
              </a:rPr>
              <a:t>Kingdom (Isa 2:2-3)</a:t>
            </a:r>
          </a:p>
        </p:txBody>
      </p:sp>
      <p:pic>
        <p:nvPicPr>
          <p:cNvPr id="2458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1524000"/>
            <a:ext cx="4105275" cy="429101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04800"/>
            <a:ext cx="7772400" cy="762000"/>
          </a:xfrm>
        </p:spPr>
        <p:txBody>
          <a:bodyPr/>
          <a:lstStyle/>
          <a:p>
            <a:pPr algn="ctr" eaLnBrk="1" hangingPunct="1"/>
            <a:r>
              <a:rPr lang="en-US" sz="4000" dirty="0">
                <a:latin typeface="Calibri" panose="020F0502020204030204" pitchFamily="34" charset="0"/>
              </a:rPr>
              <a:t>Biblical Reality of the Angelic World</a:t>
            </a:r>
          </a:p>
        </p:txBody>
      </p:sp>
      <p:sp>
        <p:nvSpPr>
          <p:cNvPr id="9219" name="Rectangle 3"/>
          <p:cNvSpPr>
            <a:spLocks noGrp="1" noChangeArrowheads="1"/>
          </p:cNvSpPr>
          <p:nvPr>
            <p:ph type="body" idx="1"/>
          </p:nvPr>
        </p:nvSpPr>
        <p:spPr>
          <a:xfrm>
            <a:off x="457200" y="1143000"/>
            <a:ext cx="3886200" cy="5334000"/>
          </a:xfrm>
        </p:spPr>
        <p:txBody>
          <a:bodyPr/>
          <a:lstStyle/>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Job 1:12</a:t>
            </a:r>
          </a:p>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2 Kings 6:15-17</a:t>
            </a:r>
          </a:p>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1 </a:t>
            </a:r>
            <a:r>
              <a:rPr lang="en-US" dirty="0" err="1">
                <a:effectLst>
                  <a:outerShdw blurRad="38100" dist="38100" dir="2700000" algn="tl">
                    <a:srgbClr val="808080"/>
                  </a:outerShdw>
                </a:effectLst>
                <a:latin typeface="Calibri" pitchFamily="34" charset="0"/>
              </a:rPr>
              <a:t>Chron</a:t>
            </a:r>
            <a:r>
              <a:rPr lang="en-US" dirty="0">
                <a:effectLst>
                  <a:outerShdw blurRad="38100" dist="38100" dir="2700000" algn="tl">
                    <a:srgbClr val="808080"/>
                  </a:outerShdw>
                </a:effectLst>
                <a:latin typeface="Calibri" pitchFamily="34" charset="0"/>
              </a:rPr>
              <a:t> 21:1</a:t>
            </a:r>
          </a:p>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Dan 10:12-13, 20</a:t>
            </a:r>
          </a:p>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Matt 16:21-23</a:t>
            </a:r>
          </a:p>
          <a:p>
            <a:pPr marL="463550" indent="-463550" eaLnBrk="1" hangingPunct="1">
              <a:spcBef>
                <a:spcPts val="0"/>
              </a:spcBef>
              <a:spcAft>
                <a:spcPts val="3600"/>
              </a:spcAft>
            </a:pPr>
            <a:r>
              <a:rPr lang="en-US" dirty="0" err="1">
                <a:effectLst>
                  <a:outerShdw blurRad="38100" dist="38100" dir="2700000" algn="tl">
                    <a:srgbClr val="808080"/>
                  </a:outerShdw>
                </a:effectLst>
                <a:latin typeface="Calibri" pitchFamily="34" charset="0"/>
              </a:rPr>
              <a:t>Eph</a:t>
            </a:r>
            <a:r>
              <a:rPr lang="en-US" dirty="0">
                <a:effectLst>
                  <a:outerShdw blurRad="38100" dist="38100" dir="2700000" algn="tl">
                    <a:srgbClr val="808080"/>
                  </a:outerShdw>
                </a:effectLst>
                <a:latin typeface="Calibri" pitchFamily="34" charset="0"/>
              </a:rPr>
              <a:t> 6:12</a:t>
            </a:r>
          </a:p>
        </p:txBody>
      </p:sp>
      <p:pic>
        <p:nvPicPr>
          <p:cNvPr id="9220" name="Picture 8" descr="D:\Powerpoint JPEG Images\22.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557713" y="1905000"/>
            <a:ext cx="4238625" cy="32004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304800"/>
            <a:ext cx="7924800" cy="1143000"/>
          </a:xfrm>
        </p:spPr>
        <p:txBody>
          <a:bodyPr/>
          <a:lstStyle/>
          <a:p>
            <a:pPr algn="ctr" eaLnBrk="1" hangingPunct="1"/>
            <a:r>
              <a:rPr lang="en-US" sz="4000" dirty="0">
                <a:latin typeface="Calibri" panose="020F0502020204030204" pitchFamily="34" charset="0"/>
              </a:rPr>
              <a:t>2 CYCLES OF SATANIC PERSECUTION</a:t>
            </a:r>
            <a:r>
              <a:rPr lang="en-US" sz="3200" b="1" dirty="0">
                <a:solidFill>
                  <a:srgbClr val="FFFFCC"/>
                </a:solidFill>
              </a:rPr>
              <a:t/>
            </a:r>
            <a:br>
              <a:rPr lang="en-US" sz="3200" b="1" dirty="0">
                <a:solidFill>
                  <a:srgbClr val="FFFFCC"/>
                </a:solidFill>
              </a:rPr>
            </a:br>
            <a:r>
              <a:rPr lang="en-US" sz="2800" dirty="0">
                <a:latin typeface="Calibri" panose="020F0502020204030204" pitchFamily="34" charset="0"/>
              </a:rPr>
              <a:t>(Revelation 12:13-16)</a:t>
            </a:r>
          </a:p>
        </p:txBody>
      </p:sp>
      <p:sp>
        <p:nvSpPr>
          <p:cNvPr id="29699" name="Rectangle 4"/>
          <p:cNvSpPr>
            <a:spLocks noGrp="1" noChangeArrowheads="1"/>
          </p:cNvSpPr>
          <p:nvPr>
            <p:ph type="body" sz="half" idx="2"/>
          </p:nvPr>
        </p:nvSpPr>
        <p:spPr>
          <a:xfrm>
            <a:off x="3810000" y="1600200"/>
            <a:ext cx="5181600" cy="3962400"/>
          </a:xfrm>
        </p:spPr>
        <p:txBody>
          <a:bodyPr/>
          <a:lstStyle/>
          <a:p>
            <a:pPr marL="533400" indent="-533400" eaLnBrk="1" hangingPunct="1">
              <a:buSzPct val="100000"/>
              <a:buFontTx/>
              <a:buAutoNum type="arabicPeriod"/>
            </a:pPr>
            <a:r>
              <a:rPr lang="en-US" i="1" dirty="0">
                <a:latin typeface="Calibri" panose="020F0502020204030204" pitchFamily="34" charset="0"/>
              </a:rPr>
              <a:t>“Pursues the woman” = </a:t>
            </a:r>
            <a:r>
              <a:rPr lang="en-US" dirty="0">
                <a:latin typeface="Calibri" panose="020F0502020204030204" pitchFamily="34" charset="0"/>
              </a:rPr>
              <a:t>persecution of Israel 12:13-14</a:t>
            </a:r>
          </a:p>
          <a:p>
            <a:pPr marL="533400" indent="-533400" eaLnBrk="1" hangingPunct="1">
              <a:buSzPct val="100000"/>
              <a:buFontTx/>
              <a:buAutoNum type="arabicPeriod"/>
            </a:pPr>
            <a:endParaRPr lang="en-US" sz="2800" dirty="0">
              <a:latin typeface="Calibri" panose="020F0502020204030204" pitchFamily="34" charset="0"/>
            </a:endParaRPr>
          </a:p>
          <a:p>
            <a:pPr marL="533400" indent="-533400" eaLnBrk="1" hangingPunct="1">
              <a:buSzPct val="100000"/>
              <a:buFontTx/>
              <a:buAutoNum type="arabicPeriod"/>
            </a:pPr>
            <a:r>
              <a:rPr lang="en-US" i="1" dirty="0">
                <a:latin typeface="Calibri" panose="020F0502020204030204" pitchFamily="34" charset="0"/>
              </a:rPr>
              <a:t>“Flood from his mouth” = </a:t>
            </a:r>
            <a:r>
              <a:rPr lang="en-US" dirty="0">
                <a:latin typeface="Calibri" panose="020F0502020204030204" pitchFamily="34" charset="0"/>
              </a:rPr>
              <a:t>tries to destroy Israel 12:15-16</a:t>
            </a:r>
            <a:endParaRPr lang="en-US" i="1" dirty="0">
              <a:latin typeface="Calibri" panose="020F0502020204030204" pitchFamily="34" charset="0"/>
            </a:endParaRPr>
          </a:p>
        </p:txBody>
      </p:sp>
      <p:pic>
        <p:nvPicPr>
          <p:cNvPr id="29700" name="Picture 5" descr="C:\Documents and Settings\Owner\Application Data\Microsoft\Media Catalog\clip0010.BMP"/>
          <p:cNvPicPr>
            <a:picLocks noGrp="1" noChangeAspect="1" noChangeArrowheads="1"/>
          </p:cNvPicPr>
          <p:nvPr>
            <p:ph type="clipArt" sz="half" idx="1"/>
          </p:nvPr>
        </p:nvPicPr>
        <p:blipFill>
          <a:blip r:embed="rId2" cstate="print">
            <a:extLst>
              <a:ext uri="{28A0092B-C50C-407E-A947-70E740481C1C}">
                <a14:useLocalDpi xmlns:a14="http://schemas.microsoft.com/office/drawing/2010/main" xmlns="" val="0"/>
              </a:ext>
            </a:extLst>
          </a:blip>
          <a:srcRect/>
          <a:stretch>
            <a:fillRect/>
          </a:stretch>
        </p:blipFill>
        <p:spPr>
          <a:xfrm>
            <a:off x="228600" y="1600200"/>
            <a:ext cx="3408363" cy="4114800"/>
          </a:xfr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304800"/>
            <a:ext cx="7772400" cy="1143000"/>
          </a:xfrm>
        </p:spPr>
        <p:txBody>
          <a:bodyPr/>
          <a:lstStyle/>
          <a:p>
            <a:pPr algn="ctr" eaLnBrk="1" hangingPunct="1"/>
            <a:r>
              <a:rPr lang="en-US" sz="4000" dirty="0">
                <a:latin typeface="Calibri" panose="020F0502020204030204" pitchFamily="34" charset="0"/>
              </a:rPr>
              <a:t>Descriptions of Satanic Hatred</a:t>
            </a:r>
            <a:br>
              <a:rPr lang="en-US" sz="4000" dirty="0">
                <a:latin typeface="Calibri" panose="020F0502020204030204" pitchFamily="34" charset="0"/>
              </a:rPr>
            </a:br>
            <a:r>
              <a:rPr lang="en-US" sz="2800" dirty="0">
                <a:latin typeface="Calibri" panose="020F0502020204030204" pitchFamily="34" charset="0"/>
              </a:rPr>
              <a:t>(Revelation 12:12-17)</a:t>
            </a:r>
          </a:p>
        </p:txBody>
      </p:sp>
      <p:sp>
        <p:nvSpPr>
          <p:cNvPr id="32771" name="Rectangle 3"/>
          <p:cNvSpPr>
            <a:spLocks noGrp="1" noChangeArrowheads="1"/>
          </p:cNvSpPr>
          <p:nvPr>
            <p:ph type="body" idx="1"/>
          </p:nvPr>
        </p:nvSpPr>
        <p:spPr>
          <a:xfrm>
            <a:off x="457200" y="1600200"/>
            <a:ext cx="4038600" cy="4419600"/>
          </a:xfrm>
        </p:spPr>
        <p:txBody>
          <a:bodyPr/>
          <a:lstStyle/>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Wrath 12:12</a:t>
            </a:r>
          </a:p>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Persecution 12:13</a:t>
            </a:r>
          </a:p>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Sweep away 12:15</a:t>
            </a:r>
          </a:p>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Enraged 12:17</a:t>
            </a:r>
          </a:p>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War 12:17</a:t>
            </a:r>
          </a:p>
        </p:txBody>
      </p:sp>
      <p:pic>
        <p:nvPicPr>
          <p:cNvPr id="32772" name="Picture 4" descr="C:\Documents and Settings\Owner\Application Data\Microsoft\Media Catalog\Downloaded Clips\cl0\SY01462_.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46713" y="1828800"/>
            <a:ext cx="3336925" cy="34290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6" name="Content Placeholder 5" descr="C:\Users\HP Desktop\Pictures\!cid_54FE5D56-5585-4346-AE17-689F0EEA3D49.jpg"/>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a:xfrm>
            <a:off x="2514600" y="152400"/>
            <a:ext cx="4224338" cy="6527800"/>
          </a:xfrm>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61" name="Picture 1026" descr="C:\STATUE.TIF"/>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351484" y="990600"/>
            <a:ext cx="4441032" cy="5638800"/>
          </a:xfrm>
          <a:prstGeom prst="rect">
            <a:avLst/>
          </a:prstGeom>
          <a:solidFill>
            <a:srgbClr val="FFFFFF">
              <a:shade val="85000"/>
            </a:srgbClr>
          </a:solidFill>
          <a:ln w="381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5062" name="Rectangle 1027"/>
          <p:cNvSpPr>
            <a:spLocks noGrp="1" noChangeArrowheads="1"/>
          </p:cNvSpPr>
          <p:nvPr>
            <p:ph type="title" idx="4294967295"/>
          </p:nvPr>
        </p:nvSpPr>
        <p:spPr>
          <a:xfrm>
            <a:off x="2743200" y="228600"/>
            <a:ext cx="3657600" cy="609600"/>
          </a:xfrm>
        </p:spPr>
        <p:txBody>
          <a:bodyPr/>
          <a:lstStyle/>
          <a:p>
            <a:pPr algn="ctr"/>
            <a:r>
              <a:rPr lang="en-US" sz="4000" dirty="0">
                <a:latin typeface="Calibri" panose="020F0502020204030204" pitchFamily="34" charset="0"/>
              </a:rPr>
              <a:t>Statue &amp; Stone</a:t>
            </a:r>
          </a:p>
        </p:txBody>
      </p:sp>
    </p:spTree>
    <p:extLst>
      <p:ext uri="{BB962C8B-B14F-4D97-AF65-F5344CB8AC3E}">
        <p14:creationId xmlns:p14="http://schemas.microsoft.com/office/powerpoint/2010/main" xmlns="" val="131196227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4" name="Picture 4" descr="C:\4KINGS.TIF"/>
          <p:cNvPicPr>
            <a:picLocks noChangeAspect="1" noChangeArrowheads="1"/>
          </p:cNvPicPr>
          <p:nvPr/>
        </p:nvPicPr>
        <p:blipFill>
          <a:blip r:embed="rId2" cstate="email">
            <a:grayscl/>
            <a:biLevel thresh="50000"/>
            <a:extLst>
              <a:ext uri="{28A0092B-C50C-407E-A947-70E740481C1C}">
                <a14:useLocalDpi xmlns:a14="http://schemas.microsoft.com/office/drawing/2010/main" xmlns="" val="0"/>
              </a:ext>
            </a:extLst>
          </a:blip>
          <a:srcRect/>
          <a:stretch>
            <a:fillRect/>
          </a:stretch>
        </p:blipFill>
        <p:spPr bwMode="auto">
          <a:xfrm>
            <a:off x="451485" y="228600"/>
            <a:ext cx="8241030" cy="6400800"/>
          </a:xfrm>
          <a:prstGeom prst="rect">
            <a:avLst/>
          </a:prstGeom>
          <a:noFill/>
          <a:ln w="38100">
            <a:solidFill>
              <a:srgbClr val="C00000"/>
            </a:solidFill>
            <a:miter lim="800000"/>
            <a:headEnd/>
            <a:tailEnd/>
          </a:ln>
        </p:spPr>
      </p:pic>
    </p:spTree>
    <p:extLst>
      <p:ext uri="{BB962C8B-B14F-4D97-AF65-F5344CB8AC3E}">
        <p14:creationId xmlns:p14="http://schemas.microsoft.com/office/powerpoint/2010/main" xmlns="" val="265997250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9929</TotalTime>
  <Words>5532</Words>
  <Application>Microsoft Office PowerPoint</Application>
  <PresentationFormat>On-screen Show (4:3)</PresentationFormat>
  <Paragraphs>510</Paragraphs>
  <Slides>111</Slides>
  <Notes>24</Notes>
  <HiddenSlides>0</HiddenSlides>
  <MMClips>0</MMClips>
  <ScaleCrop>false</ScaleCrop>
  <HeadingPairs>
    <vt:vector size="4" baseType="variant">
      <vt:variant>
        <vt:lpstr>Theme</vt:lpstr>
      </vt:variant>
      <vt:variant>
        <vt:i4>1</vt:i4>
      </vt:variant>
      <vt:variant>
        <vt:lpstr>Slide Titles</vt:lpstr>
      </vt:variant>
      <vt:variant>
        <vt:i4>111</vt:i4>
      </vt:variant>
    </vt:vector>
  </HeadingPairs>
  <TitlesOfParts>
    <vt:vector size="112" baseType="lpstr">
      <vt:lpstr>Azure</vt:lpstr>
      <vt:lpstr>THE BIBLE AND VOTING Part 3</vt:lpstr>
      <vt:lpstr>Slide 2</vt:lpstr>
      <vt:lpstr>Slide 3</vt:lpstr>
      <vt:lpstr>Benjamin Franklin</vt:lpstr>
      <vt:lpstr>Slide 5</vt:lpstr>
      <vt:lpstr>Slide 6</vt:lpstr>
      <vt:lpstr>Slide 7</vt:lpstr>
      <vt:lpstr>Slide 8</vt:lpstr>
      <vt:lpstr>The Bible and Voting</vt:lpstr>
      <vt:lpstr>The Bible and Voting</vt:lpstr>
      <vt:lpstr>Slide 11</vt:lpstr>
      <vt:lpstr>The Bible and Voting</vt:lpstr>
      <vt:lpstr>Slide 13</vt:lpstr>
      <vt:lpstr>Slide 14</vt:lpstr>
      <vt:lpstr>SLBC Position Statements # 1</vt:lpstr>
      <vt:lpstr>Slide 16</vt:lpstr>
      <vt:lpstr>Slide 17</vt:lpstr>
      <vt:lpstr>Slide 18</vt:lpstr>
      <vt:lpstr>The Bible and Homosexuality</vt:lpstr>
      <vt:lpstr> The Apostle Paul </vt:lpstr>
      <vt:lpstr>Slide 21</vt:lpstr>
      <vt:lpstr>Slide 22</vt:lpstr>
      <vt:lpstr>Slide 23</vt:lpstr>
      <vt:lpstr>Slide 24</vt:lpstr>
      <vt:lpstr>Slide 25</vt:lpstr>
      <vt:lpstr>Oregon Declares War on Aaron &amp; Melissa Klein </vt:lpstr>
      <vt:lpstr>Slide 27</vt:lpstr>
      <vt:lpstr>Slide 28</vt:lpstr>
      <vt:lpstr>Slide 29</vt:lpstr>
      <vt:lpstr>Slide 30</vt:lpstr>
      <vt:lpstr>Slide 31</vt:lpstr>
      <vt:lpstr>Slide 32</vt:lpstr>
      <vt:lpstr>Slide 33</vt:lpstr>
      <vt:lpstr>Slide 34</vt:lpstr>
      <vt:lpstr>Do Children Belong to Their Parents?</vt:lpstr>
      <vt:lpstr>Cited in Mark A. Beliles and Stephen K. McDowell, America's Providential History (Charlottesville, VA: Providence, 1989), 95.</vt:lpstr>
      <vt:lpstr>Old Satan Deluder Law</vt:lpstr>
      <vt:lpstr>Robert Charles Winthrop</vt:lpstr>
      <vt:lpstr>John Adams, Second President of the United States</vt:lpstr>
      <vt:lpstr>Slide 40</vt:lpstr>
      <vt:lpstr>President Woodrow Wilson</vt:lpstr>
      <vt:lpstr>Humanist Beliefs</vt:lpstr>
      <vt:lpstr>Humanist Proselytizing</vt:lpstr>
      <vt:lpstr>Humanist Proselytizing</vt:lpstr>
      <vt:lpstr>Humanist Proselytizing</vt:lpstr>
      <vt:lpstr>Slide 46</vt:lpstr>
      <vt:lpstr>A New Pledge of Allegiance?</vt:lpstr>
      <vt:lpstr>Slide 48</vt:lpstr>
      <vt:lpstr>Slide 49</vt:lpstr>
      <vt:lpstr>Engle v. Vitale, 370 U.S. 421-22 (1962).</vt:lpstr>
      <vt:lpstr>Scripture and Psychological Damage</vt:lpstr>
      <vt:lpstr>First Amendment</vt:lpstr>
      <vt:lpstr>Baer v. Kolmorgen 181 NYS 2d. 230, 237 (1958).</vt:lpstr>
      <vt:lpstr>Article 124 of the Soviet Union Constitution</vt:lpstr>
      <vt:lpstr>Thomas Jefferson</vt:lpstr>
      <vt:lpstr>No Precedent</vt:lpstr>
      <vt:lpstr>Slide 57</vt:lpstr>
      <vt:lpstr>Dr. James Dobson</vt:lpstr>
      <vt:lpstr>Slide 59</vt:lpstr>
      <vt:lpstr>Granville Sharpe</vt:lpstr>
      <vt:lpstr>Joseph Story</vt:lpstr>
      <vt:lpstr>Slide 62</vt:lpstr>
      <vt:lpstr>Slide 63</vt:lpstr>
      <vt:lpstr>The Bible and Voting</vt:lpstr>
      <vt:lpstr>Slide 65</vt:lpstr>
      <vt:lpstr>Slide 66</vt:lpstr>
      <vt:lpstr>Slide 67</vt:lpstr>
      <vt:lpstr>Slide 68</vt:lpstr>
      <vt:lpstr>Slide 69</vt:lpstr>
      <vt:lpstr>Slide 70</vt:lpstr>
      <vt:lpstr>Slide 71</vt:lpstr>
      <vt:lpstr>Lord Acton</vt:lpstr>
      <vt:lpstr>God’s Doctrine of  Nations</vt:lpstr>
      <vt:lpstr>Satan’s Goal of Globalism</vt:lpstr>
      <vt:lpstr>John Lennon Song “Imagine”</vt:lpstr>
      <vt:lpstr>Henry Steele Commager cited in The New World Order, page 147</vt:lpstr>
      <vt:lpstr>Henry Steele Commager cited in The New World Order, page 147</vt:lpstr>
      <vt:lpstr>David Rockefeller cited in Memoirs, page 405.</vt:lpstr>
      <vt:lpstr>Humanist Manifesto II (1973)</vt:lpstr>
      <vt:lpstr>March 7, 2013—Question for Defense Secretary Leon Panetta from Sen. Jeff Sessions at a Senate Armed Services Committee.</vt:lpstr>
      <vt:lpstr>March 7, 2013—Question for Defense Secretary Leon Panetta from Sen. Jeff Sessions at a Senate Armed Services Committee.</vt:lpstr>
      <vt:lpstr>Alphabet Soup?</vt:lpstr>
      <vt:lpstr>American Exceptionalism?</vt:lpstr>
      <vt:lpstr>American Exceptionalism?</vt:lpstr>
      <vt:lpstr>Regionalism</vt:lpstr>
      <vt:lpstr>A New Pledge of Allegiance?</vt:lpstr>
      <vt:lpstr>Slide 87</vt:lpstr>
      <vt:lpstr>Slide 88</vt:lpstr>
      <vt:lpstr>Slide 89</vt:lpstr>
      <vt:lpstr>Slide 90</vt:lpstr>
      <vt:lpstr>Slide 91</vt:lpstr>
      <vt:lpstr>How Israel Has Blessed the World (Gen 12:3; Rom 9:4-5) </vt:lpstr>
      <vt:lpstr>Israel’s Three Blessings to the World (Gen 12:3b)</vt:lpstr>
      <vt:lpstr>Biblical Reality of the Angelic World</vt:lpstr>
      <vt:lpstr>2 CYCLES OF SATANIC PERSECUTION (Revelation 12:13-16)</vt:lpstr>
      <vt:lpstr>Descriptions of Satanic Hatred (Revelation 12:12-17)</vt:lpstr>
      <vt:lpstr>Slide 97</vt:lpstr>
      <vt:lpstr>Statue &amp; Stone</vt:lpstr>
      <vt:lpstr>Slide 99</vt:lpstr>
      <vt:lpstr>Slide 100</vt:lpstr>
      <vt:lpstr>Slide 101</vt:lpstr>
      <vt:lpstr>Slide 102</vt:lpstr>
      <vt:lpstr>Slide 103</vt:lpstr>
      <vt:lpstr>Slide 104</vt:lpstr>
      <vt:lpstr>Slide 105</vt:lpstr>
      <vt:lpstr>Slide 106</vt:lpstr>
      <vt:lpstr>Slide 107</vt:lpstr>
      <vt:lpstr>Slide 108</vt:lpstr>
      <vt:lpstr>Slide 109</vt:lpstr>
      <vt:lpstr>Conclusion</vt:lpstr>
      <vt:lpstr>The Bible and Voting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Duty to Love - Rom. 12:9-13</dc:title>
  <dc:subject>Divine Righteousness Revealed</dc:subject>
  <dc:creator>A. Woods</dc:creator>
  <dc:description>Modified by Jim McGowan</dc:description>
  <cp:lastModifiedBy>Andy Woods</cp:lastModifiedBy>
  <cp:revision>1036</cp:revision>
  <cp:lastPrinted>2011-06-25T18:12:52Z</cp:lastPrinted>
  <dcterms:created xsi:type="dcterms:W3CDTF">2009-03-17T12:21:13Z</dcterms:created>
  <dcterms:modified xsi:type="dcterms:W3CDTF">2016-07-17T13:13:06Z</dcterms:modified>
</cp:coreProperties>
</file>