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791" r:id="rId2"/>
    <p:sldId id="792" r:id="rId3"/>
    <p:sldId id="793" r:id="rId4"/>
    <p:sldId id="795" r:id="rId5"/>
    <p:sldId id="796" r:id="rId6"/>
    <p:sldId id="797" r:id="rId7"/>
    <p:sldId id="798" r:id="rId8"/>
    <p:sldId id="799" r:id="rId9"/>
    <p:sldId id="720" r:id="rId10"/>
    <p:sldId id="770" r:id="rId11"/>
    <p:sldId id="801" r:id="rId12"/>
    <p:sldId id="772" r:id="rId13"/>
    <p:sldId id="771" r:id="rId14"/>
    <p:sldId id="776" r:id="rId15"/>
    <p:sldId id="802" r:id="rId16"/>
    <p:sldId id="788" r:id="rId17"/>
    <p:sldId id="803" r:id="rId18"/>
    <p:sldId id="787" r:id="rId19"/>
    <p:sldId id="804" r:id="rId20"/>
    <p:sldId id="773" r:id="rId21"/>
    <p:sldId id="774" r:id="rId22"/>
    <p:sldId id="789" r:id="rId23"/>
    <p:sldId id="661" r:id="rId24"/>
    <p:sldId id="722" r:id="rId25"/>
    <p:sldId id="723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FF99FF"/>
    <a:srgbClr val="66FFFF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1309" autoAdjust="0"/>
  </p:normalViewPr>
  <p:slideViewPr>
    <p:cSldViewPr snapToGrid="0">
      <p:cViewPr varScale="1">
        <p:scale>
          <a:sx n="102" d="100"/>
          <a:sy n="102" d="100"/>
        </p:scale>
        <p:origin x="-18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E78D141F-99F3-4835-A0AF-B05F77794DD5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4AC4ED8-28FA-4E09-BFBE-27FC893FBB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782652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/>
              <a:t>Dr. Andy Woods - Soteriology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90A1E49-7911-446F-8B3D-BE0176067052}" type="datetimeFigureOut">
              <a:rPr lang="en-US" smtClean="0"/>
              <a:pPr/>
              <a:t>7/23/2016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/>
              <a:t>Sugar Land Bible Church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685F063A-EE40-4242-B79D-A02668FB9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3264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497013" y="1200150"/>
            <a:ext cx="4321175" cy="3240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76" indent="-30776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31042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23458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15876" indent="-24620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0829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709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93126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85543" indent="-2462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defTabSz="966529">
              <a:defRPr/>
            </a:pPr>
            <a:fld id="{6EFDF370-5B17-48A8-9185-C4FE029F2F51}" type="slidenum">
              <a:rPr lang="en-US" altLang="en-US" sz="1900" kern="0">
                <a:latin typeface="Calibri" panose="020F0502020204030204" pitchFamily="34" charset="0"/>
              </a:rPr>
              <a:pPr defTabSz="966529">
                <a:defRPr/>
              </a:pPr>
              <a:t>1</a:t>
            </a:fld>
            <a:endParaRPr lang="en-US" altLang="en-US" sz="1900" kern="0" dirty="0">
              <a:latin typeface="Calibri" panose="020F050202020403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Sugar Land Bible Church</a:t>
            </a:r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966529">
              <a:defRPr/>
            </a:pPr>
            <a:r>
              <a:rPr lang="en-US" sz="1900" kern="0" dirty="0">
                <a:solidFill>
                  <a:sysClr val="windowText" lastClr="000000"/>
                </a:solidFill>
              </a:rPr>
              <a:t>Dr. Andy Woods - Soteriology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390813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113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9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92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9164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Ray Steadman – “1</a:t>
            </a:r>
            <a:r>
              <a:rPr lang="en-US" baseline="30000" dirty="0"/>
              <a:t>st</a:t>
            </a:r>
            <a:r>
              <a:rPr lang="en-US" dirty="0"/>
              <a:t> Californians”</a:t>
            </a:r>
          </a:p>
          <a:p>
            <a:endParaRPr lang="en-US" dirty="0"/>
          </a:p>
          <a:p>
            <a:r>
              <a:rPr lang="en-US" dirty="0"/>
              <a:t>Unbelievers vs Categories of Believers</a:t>
            </a:r>
          </a:p>
          <a:p>
            <a:endParaRPr lang="en-US" dirty="0"/>
          </a:p>
          <a:p>
            <a:r>
              <a:rPr lang="en-US" dirty="0"/>
              <a:t>Unbelievers</a:t>
            </a:r>
            <a:r>
              <a:rPr lang="en-US" baseline="0" dirty="0"/>
              <a:t> – </a:t>
            </a:r>
            <a:r>
              <a:rPr lang="el-GR" sz="1300" b="1" dirty="0"/>
              <a:t>ψυχικός </a:t>
            </a:r>
            <a:r>
              <a:rPr lang="en-US" sz="1300" b="1" dirty="0" err="1"/>
              <a:t>psuchikós</a:t>
            </a:r>
            <a:r>
              <a:rPr lang="en-US" baseline="0" dirty="0"/>
              <a:t>; </a:t>
            </a:r>
            <a:r>
              <a:rPr lang="en-US" sz="1300" dirty="0"/>
              <a:t>Natural, pertaining to the natural as distinguished from the spiritual</a:t>
            </a:r>
            <a:endParaRPr lang="en-US" baseline="0" dirty="0"/>
          </a:p>
          <a:p>
            <a:r>
              <a:rPr lang="en-US" baseline="0" dirty="0"/>
              <a:t>Spiritual Believers – </a:t>
            </a:r>
            <a:r>
              <a:rPr lang="el-GR" b="1" baseline="0" dirty="0"/>
              <a:t>πνευματικός </a:t>
            </a:r>
            <a:r>
              <a:rPr lang="en-US" b="1" baseline="0" dirty="0" err="1"/>
              <a:t>pneumatikós</a:t>
            </a:r>
            <a:r>
              <a:rPr lang="en-US" baseline="0" dirty="0"/>
              <a:t>; of persons who are spiritual, enlightened by the Holy Spirit </a:t>
            </a:r>
          </a:p>
          <a:p>
            <a:r>
              <a:rPr lang="en-US" baseline="0" dirty="0"/>
              <a:t>Infant Believers – </a:t>
            </a:r>
            <a:r>
              <a:rPr lang="el-GR" sz="1300" b="1" dirty="0"/>
              <a:t>σάρκινος</a:t>
            </a:r>
            <a:r>
              <a:rPr lang="en-US" sz="1300" b="1" dirty="0"/>
              <a:t> </a:t>
            </a:r>
            <a:r>
              <a:rPr lang="en-US" sz="1300" b="1" i="1" dirty="0" err="1"/>
              <a:t>sárkinos</a:t>
            </a:r>
            <a:r>
              <a:rPr lang="en-US" sz="1300" b="1" i="1" dirty="0"/>
              <a:t>; </a:t>
            </a:r>
            <a:r>
              <a:rPr lang="en-US" sz="1300" i="1" dirty="0"/>
              <a:t>with propensities of the flesh unto sin; </a:t>
            </a:r>
            <a:r>
              <a:rPr lang="el-GR" sz="1300" b="1" i="1" dirty="0"/>
              <a:t>νήπιος </a:t>
            </a:r>
            <a:r>
              <a:rPr lang="en-US" sz="1300" b="1" i="1" dirty="0" err="1"/>
              <a:t>nḗpios</a:t>
            </a:r>
            <a:r>
              <a:rPr lang="en-US" sz="1300" b="1" i="1" dirty="0"/>
              <a:t>; </a:t>
            </a:r>
            <a:r>
              <a:rPr lang="en-US" sz="1300" dirty="0"/>
              <a:t>an infant, child, baby without any definite limitation of age. (This relates to immaturity and lack of instruction)</a:t>
            </a:r>
            <a:endParaRPr lang="en-US" sz="1300" b="1" i="1" dirty="0"/>
          </a:p>
          <a:p>
            <a:r>
              <a:rPr lang="en-US" dirty="0"/>
              <a:t>Carnal Believers</a:t>
            </a:r>
            <a:r>
              <a:rPr lang="en-US" baseline="0" dirty="0"/>
              <a:t> – </a:t>
            </a:r>
            <a:r>
              <a:rPr lang="el-GR" sz="1300" b="1" dirty="0"/>
              <a:t>σαρκικός</a:t>
            </a:r>
            <a:r>
              <a:rPr lang="en-US" sz="1300" b="1" dirty="0"/>
              <a:t> </a:t>
            </a:r>
            <a:r>
              <a:rPr lang="en-US" sz="1300" b="1" i="1" dirty="0" err="1"/>
              <a:t>sarkikós</a:t>
            </a:r>
            <a:r>
              <a:rPr lang="en-US" sz="1300" b="1" i="1" dirty="0"/>
              <a:t>; </a:t>
            </a:r>
            <a:r>
              <a:rPr lang="en-US" sz="1300" i="1" dirty="0"/>
              <a:t>tendency to satisfy the flesh, implying sinfulness, sinful propensity, carnal</a:t>
            </a:r>
            <a:r>
              <a:rPr lang="en-US" sz="1300" dirty="0"/>
              <a:t> (This relates to disobedience and open rebellion)</a:t>
            </a:r>
          </a:p>
          <a:p>
            <a:endParaRPr lang="en-US" sz="1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04848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9164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E5424-D4B9-4AFD-9B49-AB165923F980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069164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3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BF6FB9-118F-4E3B-9F48-D45338C591BB}" type="slidenum">
              <a:rPr lang="en-US" altLang="en-US" smtClean="0">
                <a:cs typeface="Arial" charset="0"/>
              </a:rPr>
              <a:pPr/>
              <a:t>25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3190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2792A-E7A1-4290-8036-CC456AECA72A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169B7-9F62-44E4-8103-23CFE8D0D6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7431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D715B-B684-43CC-8C64-B61C94215F5D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E0B8-9F60-4048-B105-8887EF316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94176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003A-0C19-4603-8D13-5739629E01B2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E2F54-E34F-4A08-BE02-4C5F51A6F9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197860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AEC43-4A35-43B3-96C8-CC68ED577E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85608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6081A-6350-412E-995A-C22BE8B4AB16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F0298-CB8E-4A11-A6BA-6658D4C9F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990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33DF-0EE4-40FE-B09B-D3484C6EB3DF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956F5-5E93-47D1-B1A3-E678194BC9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80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DB46E-A7AB-40D3-9EBB-A3D4156AF76B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3D037-37CF-4746-B046-7744609F0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7164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4874-5C76-43C3-9F0F-3C2B8A2FD737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5140A-CB23-4DF5-B380-574465E0B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2732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E054F-30EF-414B-979C-F3D27C571A78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C1A56-6BA5-4EF4-AE6E-4B7E73315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9447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048B8-B8BC-4BF8-8DB0-8C6A4906B474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4A3F3-2789-4DBF-92CA-32AF01B2D2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61313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F97EE-B804-4546-B123-D092BDC4C92E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E788-3C1E-4322-8553-F3B4C70864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9075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9B1B-6534-4491-A593-28246C6B9D95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4E630-9A72-452C-8AF9-38F0545DCB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42937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65B563-3F22-4731-AC79-DA6FA3F3BE5C}" type="datetimeFigureOut">
              <a:rPr lang="en-US"/>
              <a:pPr>
                <a:defRPr/>
              </a:pPr>
              <a:t>7/23/2016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53F1083-A0A1-40DA-BE8C-0E73FAD27C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4610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6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124200" y="685800"/>
            <a:ext cx="2895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Soteriology</a:t>
            </a:r>
            <a:b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28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</a:t>
            </a:r>
            <a:r>
              <a:rPr lang="en-US" altLang="en-US" sz="2800" b="1" dirty="0" smtClean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 </a:t>
            </a:r>
            <a:endParaRPr lang="en-US" altLang="en-US" b="1" dirty="0">
              <a:solidFill>
                <a:srgbClr val="00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467600" cy="1752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Dr. Andy Woods</a:t>
            </a:r>
          </a:p>
          <a:p>
            <a:pPr eaLnBrk="1" hangingPunct="1"/>
            <a:endParaRPr lang="en-US" altLang="en-US" sz="2000" dirty="0">
              <a:solidFill>
                <a:schemeClr val="bg1"/>
              </a:solidFill>
            </a:endParaRP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Senior Pastor – Sugar Land Bible Church</a:t>
            </a:r>
          </a:p>
          <a:p>
            <a:pPr eaLnBrk="1" hangingPunct="1"/>
            <a:r>
              <a:rPr lang="en-US" altLang="en-US" sz="2000" dirty="0">
                <a:solidFill>
                  <a:schemeClr val="bg1"/>
                </a:solidFill>
              </a:rPr>
              <a:t>Professor of Bible &amp; Theology – College of Biblical Studies 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16366" y="2362200"/>
            <a:ext cx="1311275" cy="18288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390005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512630080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406314882"/>
              </p:ext>
            </p:extLst>
          </p:nvPr>
        </p:nvGraphicFramePr>
        <p:xfrm>
          <a:off x="190500" y="260447"/>
          <a:ext cx="8763000" cy="63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204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77052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b="1" u="sng" kern="1200" dirty="0" err="1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Cor</a:t>
                      </a:r>
                      <a:r>
                        <a:rPr lang="en-US" sz="2600" b="1" u="sng" kern="1200" dirty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Mark 8:35)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31695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2 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40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Or 9"/>
          <p:cNvSpPr/>
          <p:nvPr/>
        </p:nvSpPr>
        <p:spPr>
          <a:xfrm>
            <a:off x="1752600" y="1219200"/>
            <a:ext cx="5562600" cy="5410200"/>
          </a:xfrm>
          <a:prstGeom prst="flowChartOr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Pie 20"/>
          <p:cNvSpPr/>
          <p:nvPr/>
        </p:nvSpPr>
        <p:spPr>
          <a:xfrm>
            <a:off x="1752600" y="1066800"/>
            <a:ext cx="5562600" cy="5562600"/>
          </a:xfrm>
          <a:prstGeom prst="pie">
            <a:avLst>
              <a:gd name="adj1" fmla="val 2097621"/>
              <a:gd name="adj2" fmla="val 539999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Pie 21"/>
          <p:cNvSpPr/>
          <p:nvPr/>
        </p:nvSpPr>
        <p:spPr>
          <a:xfrm rot="18277244">
            <a:off x="1675606" y="1123157"/>
            <a:ext cx="5640387" cy="5549900"/>
          </a:xfrm>
          <a:prstGeom prst="pie">
            <a:avLst>
              <a:gd name="adj1" fmla="val 2097621"/>
              <a:gd name="adj2" fmla="val 5399995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 rot="14101887">
            <a:off x="1816100" y="1171575"/>
            <a:ext cx="5384800" cy="5562600"/>
          </a:xfrm>
          <a:prstGeom prst="pie">
            <a:avLst>
              <a:gd name="adj1" fmla="val 2097621"/>
              <a:gd name="adj2" fmla="val 627062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52600" y="3657600"/>
            <a:ext cx="2895600" cy="6096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en-US" sz="3400" b="1" dirty="0">
                <a:ln w="50800"/>
                <a:latin typeface="+mn-lt"/>
                <a:cs typeface="Arial" charset="0"/>
              </a:rPr>
              <a:t>Unbelievers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486400" y="3505200"/>
            <a:ext cx="1676400" cy="8465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Infant</a:t>
            </a:r>
          </a:p>
          <a:p>
            <a:pPr>
              <a:defRPr/>
            </a:pP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48200" y="4953000"/>
            <a:ext cx="1828800" cy="838200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Carnal</a:t>
            </a:r>
          </a:p>
          <a:p>
            <a:pPr>
              <a:defRPr/>
            </a:pP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  <a:endParaRPr lang="en-US" sz="2800" b="1" dirty="0">
              <a:ln w="50800"/>
              <a:solidFill>
                <a:srgbClr val="FF0000"/>
              </a:solidFill>
              <a:latin typeface="+mn-lt"/>
              <a:cs typeface="Arial" charset="0"/>
            </a:endParaRPr>
          </a:p>
        </p:txBody>
      </p:sp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3:1-3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5800" y="2057400"/>
            <a:ext cx="2209800" cy="829900"/>
          </a:xfrm>
          <a:prstGeom prst="rect">
            <a:avLst/>
          </a:prstGeom>
          <a:noFill/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defRPr/>
            </a:pPr>
            <a:r>
              <a:rPr lang="en-US" sz="2800" b="1" dirty="0">
                <a:ln w="50800"/>
                <a:solidFill>
                  <a:srgbClr val="FF0000"/>
                </a:solidFill>
                <a:latin typeface="+mn-lt"/>
                <a:cs typeface="Arial" charset="0"/>
              </a:rPr>
              <a:t>Spiritual </a:t>
            </a:r>
            <a:r>
              <a:rPr lang="en-US" sz="2800" b="1" dirty="0">
                <a:ln w="50800"/>
                <a:latin typeface="+mn-lt"/>
                <a:cs typeface="Arial" charset="0"/>
              </a:rPr>
              <a:t>Believers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Seven Truths About Carnality (1 Cor. 3:1-4)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26242" y="1142999"/>
            <a:ext cx="8719795" cy="5175789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hinders one’s </a:t>
            </a:r>
            <a:r>
              <a:rPr lang="en-US" altLang="en-US" b="1" u="sng" dirty="0">
                <a:solidFill>
                  <a:srgbClr val="FFFFCC"/>
                </a:solidFill>
              </a:rPr>
              <a:t>growth</a:t>
            </a:r>
            <a:r>
              <a:rPr lang="en-US" altLang="en-US" dirty="0">
                <a:solidFill>
                  <a:schemeClr val="bg1"/>
                </a:solidFill>
              </a:rPr>
              <a:t> but never his </a:t>
            </a:r>
            <a:r>
              <a:rPr lang="en-US" altLang="en-US" b="1" u="sng" dirty="0">
                <a:solidFill>
                  <a:srgbClr val="FFFFCC"/>
                </a:solidFill>
              </a:rPr>
              <a:t>position</a:t>
            </a:r>
            <a:r>
              <a:rPr lang="en-US" altLang="en-US" dirty="0">
                <a:solidFill>
                  <a:schemeClr val="bg1"/>
                </a:solidFill>
              </a:rPr>
              <a:t> in Christ (1 Cor. 3:1)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affects one’s </a:t>
            </a:r>
            <a:r>
              <a:rPr lang="en-US" altLang="en-US" b="1" u="sng" dirty="0">
                <a:solidFill>
                  <a:srgbClr val="FFFFCC"/>
                </a:solidFill>
              </a:rPr>
              <a:t>desire</a:t>
            </a:r>
            <a:r>
              <a:rPr lang="en-US" altLang="en-US" dirty="0">
                <a:solidFill>
                  <a:schemeClr val="bg1"/>
                </a:solidFill>
              </a:rPr>
              <a:t> and  </a:t>
            </a:r>
            <a:r>
              <a:rPr lang="en-US" altLang="en-US" b="1" u="sng" dirty="0">
                <a:solidFill>
                  <a:srgbClr val="FFFFCC"/>
                </a:solidFill>
              </a:rPr>
              <a:t>ability</a:t>
            </a:r>
            <a:r>
              <a:rPr lang="en-US" altLang="en-US" dirty="0">
                <a:solidFill>
                  <a:schemeClr val="bg1"/>
                </a:solidFill>
              </a:rPr>
              <a:t> to take in and digest the Word of God (1 Cor. 3:2)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may be due to </a:t>
            </a:r>
            <a:r>
              <a:rPr lang="en-US" altLang="en-US" b="1" u="sng" dirty="0">
                <a:solidFill>
                  <a:srgbClr val="FFFFCC"/>
                </a:solidFill>
              </a:rPr>
              <a:t>weakness</a:t>
            </a:r>
            <a:r>
              <a:rPr lang="en-US" altLang="en-US" dirty="0">
                <a:solidFill>
                  <a:schemeClr val="bg1"/>
                </a:solidFill>
              </a:rPr>
              <a:t> or </a:t>
            </a:r>
            <a:r>
              <a:rPr lang="en-US" altLang="en-US" b="1" u="sng" dirty="0">
                <a:solidFill>
                  <a:srgbClr val="FFFFCC"/>
                </a:solidFill>
              </a:rPr>
              <a:t>willfulness</a:t>
            </a:r>
            <a:r>
              <a:rPr lang="en-US" altLang="en-US" dirty="0">
                <a:solidFill>
                  <a:schemeClr val="bg1"/>
                </a:solidFill>
              </a:rPr>
              <a:t> (1 Cor. 3:1-3)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not automatically connected with </a:t>
            </a:r>
            <a:r>
              <a:rPr lang="en-US" altLang="en-US" b="1" u="sng" dirty="0">
                <a:solidFill>
                  <a:srgbClr val="FFFFCC"/>
                </a:solidFill>
              </a:rPr>
              <a:t>time</a:t>
            </a:r>
            <a:r>
              <a:rPr lang="en-US" altLang="en-US" dirty="0">
                <a:solidFill>
                  <a:schemeClr val="bg1"/>
                </a:solidFill>
              </a:rPr>
              <a:t> (1 Cor. 3:3)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1498" y="6307494"/>
            <a:ext cx="570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</a:t>
            </a:r>
            <a:r>
              <a:rPr lang="en-US" dirty="0">
                <a:solidFill>
                  <a:schemeClr val="bg1"/>
                </a:solidFill>
              </a:rPr>
              <a:t>, p. 188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4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Seven Truths About Carnality (1 Cor. 3:1-4)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63950" y="1142999"/>
            <a:ext cx="8700941" cy="5175789"/>
          </a:xfrm>
        </p:spPr>
        <p:txBody>
          <a:bodyPr/>
          <a:lstStyle/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evidenced by the </a:t>
            </a:r>
            <a:r>
              <a:rPr lang="en-US" altLang="en-US" b="1" u="sng" dirty="0">
                <a:solidFill>
                  <a:srgbClr val="FFFFCC"/>
                </a:solidFill>
              </a:rPr>
              <a:t>works of the flesh </a:t>
            </a:r>
            <a:r>
              <a:rPr lang="en-US" altLang="en-US" dirty="0">
                <a:solidFill>
                  <a:schemeClr val="bg1"/>
                </a:solidFill>
              </a:rPr>
              <a:t>in your life (1 Cor. 3:3)</a:t>
            </a:r>
          </a:p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is oftentimes characterized by </a:t>
            </a:r>
            <a:r>
              <a:rPr lang="en-US" altLang="en-US" b="1" u="sng" dirty="0">
                <a:solidFill>
                  <a:srgbClr val="FFFFCC"/>
                </a:solidFill>
              </a:rPr>
              <a:t>self deception</a:t>
            </a:r>
            <a:r>
              <a:rPr lang="en-US" altLang="en-US" dirty="0">
                <a:solidFill>
                  <a:schemeClr val="bg1"/>
                </a:solidFill>
              </a:rPr>
              <a:t> (1 Cor. 3:3-4)</a:t>
            </a:r>
          </a:p>
          <a:p>
            <a:pPr marL="461963" indent="-461963">
              <a:spcBef>
                <a:spcPts val="0"/>
              </a:spcBef>
              <a:spcAft>
                <a:spcPts val="18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r>
              <a:rPr lang="en-US" altLang="en-US" dirty="0">
                <a:solidFill>
                  <a:schemeClr val="bg1"/>
                </a:solidFill>
              </a:rPr>
              <a:t>Carnality in the believer's life causes him to walk like an </a:t>
            </a:r>
            <a:r>
              <a:rPr lang="en-US" altLang="en-US" b="1" u="sng" dirty="0">
                <a:solidFill>
                  <a:srgbClr val="FFFFCC"/>
                </a:solidFill>
              </a:rPr>
              <a:t>unbeliever</a:t>
            </a:r>
            <a:r>
              <a:rPr lang="en-US" altLang="en-US" dirty="0">
                <a:solidFill>
                  <a:schemeClr val="bg1"/>
                </a:solidFill>
              </a:rPr>
              <a:t> (1 Cor. 3:3)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5"/>
              <a:defRPr/>
            </a:pP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1498" y="6307494"/>
            <a:ext cx="5701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</a:t>
            </a:r>
            <a:r>
              <a:rPr lang="en-US" dirty="0">
                <a:solidFill>
                  <a:schemeClr val="bg1"/>
                </a:solidFill>
              </a:rPr>
              <a:t>, p. 188</a:t>
            </a:r>
          </a:p>
        </p:txBody>
      </p:sp>
    </p:spTree>
    <p:extLst>
      <p:ext uri="{BB962C8B-B14F-4D97-AF65-F5344CB8AC3E}">
        <p14:creationId xmlns:p14="http://schemas.microsoft.com/office/powerpoint/2010/main" xmlns="" val="414096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Title 10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58838"/>
          </a:xfrm>
        </p:spPr>
        <p:txBody>
          <a:bodyPr/>
          <a:lstStyle/>
          <a:p>
            <a:pPr>
              <a:defRPr/>
            </a:pPr>
            <a:r>
              <a:rPr lang="en-US" altLang="en-US" sz="3600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Kinds of People from 1 Corinthians 3:1-4</a:t>
            </a:r>
          </a:p>
        </p:txBody>
      </p:sp>
      <p:pic>
        <p:nvPicPr>
          <p:cNvPr id="11" name="Picture 2" descr="https://solzemli.files.wordpress.com/2010/03/saint_paul_theapostl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245745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3"/>
          <p:cNvSpPr txBox="1">
            <a:spLocks/>
          </p:cNvSpPr>
          <p:nvPr/>
        </p:nvSpPr>
        <p:spPr bwMode="auto">
          <a:xfrm>
            <a:off x="2743200" y="1295400"/>
            <a:ext cx="62484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800" baseline="30000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 And I, brethren, could not speak to you as to </a:t>
            </a:r>
            <a:r>
              <a:rPr lang="en-US" sz="2800" b="1" u="sng" dirty="0">
                <a:solidFill>
                  <a:srgbClr val="FFFFCC"/>
                </a:solidFill>
              </a:rPr>
              <a:t>spiritual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i="1" dirty="0">
                <a:solidFill>
                  <a:schemeClr val="bg1"/>
                </a:solidFill>
              </a:rPr>
              <a:t>people</a:t>
            </a:r>
            <a:r>
              <a:rPr lang="en-US" sz="2800" dirty="0">
                <a:solidFill>
                  <a:schemeClr val="bg1"/>
                </a:solidFill>
              </a:rPr>
              <a:t> but as to </a:t>
            </a:r>
            <a:r>
              <a:rPr lang="en-US" sz="2800" b="1" u="sng" dirty="0">
                <a:solidFill>
                  <a:srgbClr val="FFFFCC"/>
                </a:solidFill>
              </a:rPr>
              <a:t>carnal</a:t>
            </a:r>
            <a:r>
              <a:rPr lang="en-US" sz="2800" dirty="0">
                <a:solidFill>
                  <a:schemeClr val="bg1"/>
                </a:solidFill>
              </a:rPr>
              <a:t>, as to </a:t>
            </a:r>
            <a:r>
              <a:rPr lang="en-US" sz="2800" b="1" u="sng" dirty="0">
                <a:solidFill>
                  <a:srgbClr val="FFFFCC"/>
                </a:solidFill>
              </a:rPr>
              <a:t>babes</a:t>
            </a:r>
            <a:r>
              <a:rPr lang="en-US" sz="2800" dirty="0">
                <a:solidFill>
                  <a:schemeClr val="bg1"/>
                </a:solidFill>
              </a:rPr>
              <a:t> in Christ. </a:t>
            </a:r>
            <a:r>
              <a:rPr lang="en-US" sz="2800" baseline="30000" dirty="0">
                <a:solidFill>
                  <a:schemeClr val="bg1"/>
                </a:solidFill>
              </a:rPr>
              <a:t>2</a:t>
            </a:r>
            <a:r>
              <a:rPr lang="en-US" sz="2800" dirty="0">
                <a:solidFill>
                  <a:schemeClr val="bg1"/>
                </a:solidFill>
              </a:rPr>
              <a:t> I fed you with milk and not with solid food; for until now you were not able </a:t>
            </a:r>
            <a:r>
              <a:rPr lang="en-US" sz="2800" i="1" dirty="0">
                <a:solidFill>
                  <a:schemeClr val="bg1"/>
                </a:solidFill>
              </a:rPr>
              <a:t>to receive it,</a:t>
            </a:r>
            <a:r>
              <a:rPr lang="en-US" sz="2800" dirty="0">
                <a:solidFill>
                  <a:schemeClr val="bg1"/>
                </a:solidFill>
              </a:rPr>
              <a:t> and even now you are still not able; </a:t>
            </a:r>
            <a:r>
              <a:rPr lang="en-US" sz="2800" baseline="30000" dirty="0">
                <a:solidFill>
                  <a:schemeClr val="bg1"/>
                </a:solidFill>
              </a:rPr>
              <a:t>3</a:t>
            </a:r>
            <a:r>
              <a:rPr lang="en-US" sz="2800" dirty="0">
                <a:solidFill>
                  <a:schemeClr val="bg1"/>
                </a:solidFill>
              </a:rPr>
              <a:t> for you are still carnal. For where </a:t>
            </a:r>
            <a:r>
              <a:rPr lang="en-US" sz="2800" i="1" dirty="0">
                <a:solidFill>
                  <a:schemeClr val="bg1"/>
                </a:solidFill>
              </a:rPr>
              <a:t>there are</a:t>
            </a:r>
            <a:r>
              <a:rPr lang="en-US" sz="2800" dirty="0">
                <a:solidFill>
                  <a:schemeClr val="bg1"/>
                </a:solidFill>
              </a:rPr>
              <a:t> envy, strife, and divisions among you, are you not carnal and behaving like </a:t>
            </a:r>
            <a:r>
              <a:rPr lang="en-US" sz="2800" i="1" dirty="0">
                <a:solidFill>
                  <a:schemeClr val="bg1"/>
                </a:solidFill>
              </a:rPr>
              <a:t>mere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u="sng" dirty="0">
                <a:solidFill>
                  <a:srgbClr val="FFFFCC"/>
                </a:solidFill>
              </a:rPr>
              <a:t>men</a:t>
            </a:r>
            <a:r>
              <a:rPr lang="en-US" sz="2800" dirty="0">
                <a:solidFill>
                  <a:schemeClr val="bg1"/>
                </a:solidFill>
              </a:rPr>
              <a:t>? </a:t>
            </a:r>
            <a:r>
              <a:rPr lang="en-US" sz="2800" baseline="30000" dirty="0">
                <a:solidFill>
                  <a:schemeClr val="bg1"/>
                </a:solidFill>
              </a:rPr>
              <a:t>4 </a:t>
            </a:r>
            <a:r>
              <a:rPr lang="en-US" sz="2800" dirty="0">
                <a:solidFill>
                  <a:schemeClr val="bg1"/>
                </a:solidFill>
              </a:rPr>
              <a:t>For when one says, “I am of Paul,” and another, “I </a:t>
            </a:r>
            <a:r>
              <a:rPr lang="en-US" sz="2800" i="1" dirty="0">
                <a:solidFill>
                  <a:schemeClr val="bg1"/>
                </a:solidFill>
              </a:rPr>
              <a:t>am</a:t>
            </a:r>
            <a:r>
              <a:rPr lang="en-US" sz="2800" dirty="0">
                <a:solidFill>
                  <a:schemeClr val="bg1"/>
                </a:solidFill>
              </a:rPr>
              <a:t> of </a:t>
            </a:r>
            <a:r>
              <a:rPr lang="en-US" sz="2800" dirty="0" err="1">
                <a:solidFill>
                  <a:schemeClr val="bg1"/>
                </a:solidFill>
              </a:rPr>
              <a:t>Apollos</a:t>
            </a:r>
            <a:r>
              <a:rPr lang="en-US" sz="2800" dirty="0">
                <a:solidFill>
                  <a:schemeClr val="bg1"/>
                </a:solidFill>
              </a:rPr>
              <a:t>,” are you not carnal?(NKJV) 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140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741943366"/>
              </p:ext>
            </p:extLst>
          </p:nvPr>
        </p:nvGraphicFramePr>
        <p:xfrm>
          <a:off x="190500" y="365760"/>
          <a:ext cx="87630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83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94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864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dirty="0">
                          <a:solidFill>
                            <a:srgbClr val="FFFFCC"/>
                          </a:solidFill>
                        </a:rPr>
                        <a:t>YIELDING TO THE OLD (SIN) NATURE</a:t>
                      </a:r>
                      <a:endParaRPr lang="en-US" sz="3600" b="1" dirty="0">
                        <a:solidFill>
                          <a:srgbClr val="FFFFCC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</a:rPr>
                        <a:t>PASSAGE(S)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indent="0" algn="l">
                        <a:buFont typeface="Arial" panose="020B0604020202020204" pitchFamily="34" charset="0"/>
                        <a:buNone/>
                      </a:pPr>
                      <a:r>
                        <a:rPr lang="fr-FR" sz="2600" dirty="0" err="1"/>
                        <a:t>Lack</a:t>
                      </a:r>
                      <a:r>
                        <a:rPr lang="fr-FR" sz="2600" baseline="0" dirty="0"/>
                        <a:t> of power</a:t>
                      </a:r>
                      <a:endParaRPr lang="fr-FR" sz="26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 5:16; 1 </a:t>
                      </a:r>
                      <a:r>
                        <a:rPr lang="fr-FR" sz="2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Thess</a:t>
                      </a:r>
                      <a:r>
                        <a:rPr lang="fr-FR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5:19)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indent="0" algn="l" defTabSz="914377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Grieving the Holy Spirit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(Eph 4:30-32)</a:t>
                      </a:r>
                      <a:endParaRPr lang="fr-FR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joy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(Ps. 51:4, 12; Gal. 5:22-23)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Loss of spiritual sight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 Pet. 1:8-10; Luke 15:18-19)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growth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Pet. 2:1-2)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Carnality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Cor. 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3:1-3)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Unfruitfulness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(John 15:5, 8)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purpose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(Eccles. 1:2-3, 8;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Matt. 16:24-26)</a:t>
                      </a:r>
                      <a:endParaRPr lang="en-US" sz="2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stability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12713" marR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(Gal. 3:3; 2 Tim. 2:18; </a:t>
                      </a:r>
                      <a:r>
                        <a:rPr lang="en-US" sz="2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Jas. 1:5-8;      2 </a:t>
                      </a:r>
                      <a:r>
                        <a:rPr lang="en-US" sz="2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Pet. 3:17)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995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708435094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smtClean="0"/>
                        <a:t>Heb. 12:5-11; Rev.</a:t>
                      </a:r>
                      <a:r>
                        <a:rPr lang="en-US" sz="2400" baseline="0" dirty="0" smtClean="0"/>
                        <a:t> 3:19</a:t>
                      </a:r>
                      <a:r>
                        <a:rPr lang="en-US" sz="2400" dirty="0" smtClean="0"/>
                        <a:t>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333501" y="1600202"/>
            <a:ext cx="6591300" cy="452596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Atonement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Salvation words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one condition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salvation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b="1" u="sng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security</a:t>
            </a:r>
          </a:p>
          <a:p>
            <a:pPr marL="914377" indent="-914377" eaLnBrk="1" hangingPunct="1">
              <a:lnSpc>
                <a:spcPct val="90000"/>
              </a:lnSpc>
              <a:buFont typeface="+mj-lt"/>
              <a:buAutoNum type="romanUcPeriod"/>
              <a:defRPr/>
            </a:pPr>
            <a:r>
              <a:rPr lang="en-US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Faulty views of salvation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938909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993011288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Loss of reward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(1 </a:t>
                      </a:r>
                      <a:r>
                        <a:rPr lang="en-US" sz="2400" b="1" u="sng" dirty="0" err="1">
                          <a:solidFill>
                            <a:srgbClr val="0000FF"/>
                          </a:solidFill>
                        </a:rPr>
                        <a:t>Cor</a:t>
                      </a:r>
                      <a:r>
                        <a:rPr lang="en-US" sz="2400" b="1" u="sng" dirty="0">
                          <a:solidFill>
                            <a:srgbClr val="0000FF"/>
                          </a:solidFill>
                        </a:rPr>
                        <a:t> 3:15; 9:27; 2 John 8; Rev 3:11)</a:t>
                      </a:r>
                      <a:endParaRPr lang="en-US" sz="2400" b="1" u="sng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smtClean="0"/>
                        <a:t>Cor. </a:t>
                      </a:r>
                      <a:r>
                        <a:rPr lang="en-US" sz="2400" dirty="0"/>
                        <a:t>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/>
                        <a:t>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4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4687316"/>
              </p:ext>
            </p:extLst>
          </p:nvPr>
        </p:nvGraphicFramePr>
        <p:xfrm>
          <a:off x="156721" y="252953"/>
          <a:ext cx="8830559" cy="5958601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805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57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294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8573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Scripture’s Five Crowns </a:t>
                      </a:r>
                      <a:br>
                        <a:rPr lang="en-US" altLang="en-U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</a:br>
                      <a:r>
                        <a:rPr lang="en-US" altLang="en-US" sz="2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(Rev 4:10: 3:11; 2 John 8)</a:t>
                      </a:r>
                      <a:endParaRPr kumimoji="0" lang="en-US" sz="36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1" i="0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8066298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Scripture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Crown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sng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Purpose</a:t>
                      </a:r>
                      <a:endParaRPr kumimoji="0" lang="en-US" sz="2800" b="1" i="0" u="sng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9:24-27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Incorruptible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Gaining mastery over the flesh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</a:t>
                      </a:r>
                      <a:r>
                        <a:rPr kumimoji="0" lang="en-US" sz="2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Thess</a:t>
                      </a: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2:19-20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Rejoicing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Soul winning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Jas 1:12; Rev 2:10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Life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Enduring trials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2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Pet 5:2-4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Glory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Shepherding God’s people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2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Tim 4:8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Righteousness</a:t>
                      </a:r>
                      <a:endParaRPr kumimoji="0" lang="en-US" sz="28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27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Longing for His appearing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70473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44640950"/>
              </p:ext>
            </p:extLst>
          </p:nvPr>
        </p:nvGraphicFramePr>
        <p:xfrm>
          <a:off x="190500" y="411480"/>
          <a:ext cx="87630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5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679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en-US" sz="3600" b="1" kern="1200" dirty="0">
                          <a:solidFill>
                            <a:srgbClr val="FFFFCC"/>
                          </a:solidFill>
                          <a:latin typeface="+mn-lt"/>
                          <a:ea typeface="+mn-ea"/>
                          <a:cs typeface="+mn-cs"/>
                        </a:rPr>
                        <a:t>YIELDING TO THE OLD (SIN) NATURE</a:t>
                      </a:r>
                      <a:endParaRPr lang="en-US" sz="3600" b="1" kern="1200" dirty="0">
                        <a:solidFill>
                          <a:srgbClr val="FFFF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BELIEVER’S CONSEQUENCES</a:t>
                      </a:r>
                      <a:endParaRPr lang="en-US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PASSAGE(S)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2400" dirty="0"/>
                        <a:t>Conviction 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(2 Pet 2:7-8; Ps 32:1-5)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Divine discipline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</a:t>
                      </a:r>
                      <a:r>
                        <a:rPr lang="en-US" sz="2400" dirty="0" err="1"/>
                        <a:t>Heb</a:t>
                      </a:r>
                      <a:r>
                        <a:rPr lang="en-US" sz="2400" dirty="0"/>
                        <a:t> 12:5-11)</a:t>
                      </a:r>
                      <a:endParaRPr lang="fr-FR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Premature death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(Acts 5:1-11; 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11:30; 1 John 5:16; Rev 2:22-23)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reward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3:15; 9:27; 2 John 8; Rev 3:11)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fellowship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John 1:9)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Excommunication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(1 </a:t>
                      </a:r>
                      <a:r>
                        <a:rPr lang="en-US" sz="2400" dirty="0" err="1"/>
                        <a:t>Cor</a:t>
                      </a:r>
                      <a:r>
                        <a:rPr lang="en-US" sz="2400" dirty="0"/>
                        <a:t> 5:4-5; Matt 18:15-17)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Temporal consequences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(Gal 6:7-8)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Unanswered prayer 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(Ps 66:18; 1 Pet 3:7)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dirty="0"/>
                        <a:t>Loss of testimony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(Gen 19:14)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400" dirty="0"/>
                        <a:t>Loss of leadership privileges</a:t>
                      </a:r>
                      <a:endParaRPr lang="en-US" sz="2400" b="1" kern="1200" dirty="0">
                        <a:solidFill>
                          <a:schemeClr val="bg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(1 Tim 3:1-13; 2 Sam. 12)</a:t>
                      </a:r>
                      <a:endParaRPr lang="en-US" sz="24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650234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2895600" y="2857500"/>
            <a:ext cx="3352800" cy="1143000"/>
          </a:xfrm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b="1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xmlns="" val="2312585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xmlns="" val="349931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28294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solidFill>
                  <a:srgbClr val="00FFFF"/>
                </a:solidFill>
              </a:rPr>
              <a:t>Soteriology Overview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2857501"/>
            <a:ext cx="8382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857229" indent="-857229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3600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Eternal Security </a:t>
            </a:r>
          </a:p>
        </p:txBody>
      </p:sp>
      <p:sp>
        <p:nvSpPr>
          <p:cNvPr id="6" name="Rectangle 5"/>
          <p:cNvSpPr/>
          <p:nvPr/>
        </p:nvSpPr>
        <p:spPr>
          <a:xfrm>
            <a:off x="2971800" y="1828801"/>
            <a:ext cx="32004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This Session</a:t>
            </a:r>
            <a:br>
              <a:rPr lang="en-US" altLang="en-US" sz="4400" b="1" kern="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7" name="Content Placeholder 6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>
          <a:xfrm flipH="1">
            <a:off x="3668195" y="4054477"/>
            <a:ext cx="1807617" cy="24987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76031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Definition of Eternal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“Eternal Security means that those who have been </a:t>
            </a:r>
            <a:r>
              <a:rPr lang="en-US" i="1" dirty="0">
                <a:solidFill>
                  <a:schemeClr val="bg1"/>
                </a:solidFill>
              </a:rPr>
              <a:t>genuinely saved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by God’s grace through faith alone in Christ alone </a:t>
            </a:r>
            <a:r>
              <a:rPr lang="en-US" dirty="0">
                <a:solidFill>
                  <a:schemeClr val="bg1"/>
                </a:solidFill>
              </a:rPr>
              <a:t>shall never be in danger of God’s condemnation or loss of salvation but God’s grace and power keep them forever saved and secure.”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38250" y="6359690"/>
            <a:ext cx="6762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Dennis </a:t>
            </a:r>
            <a:r>
              <a:rPr lang="en-US" dirty="0" err="1">
                <a:solidFill>
                  <a:schemeClr val="bg1"/>
                </a:solidFill>
              </a:rPr>
              <a:t>Rokser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Shall Never Perish Forever</a:t>
            </a:r>
            <a:r>
              <a:rPr lang="en-US" dirty="0">
                <a:solidFill>
                  <a:schemeClr val="bg1"/>
                </a:solidFill>
              </a:rPr>
              <a:t>, p. 11</a:t>
            </a:r>
          </a:p>
        </p:txBody>
      </p:sp>
      <p:pic>
        <p:nvPicPr>
          <p:cNvPr id="1026" name="Picture 2" descr="dennis-roks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155575" y="142286"/>
            <a:ext cx="1097280" cy="1097280"/>
          </a:xfrm>
          <a:prstGeom prst="rect">
            <a:avLst/>
          </a:prstGeom>
          <a:noFill/>
          <a:ln w="28575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2688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xmlns="" val="323354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00FFFF"/>
                </a:solidFill>
                <a:latin typeface="+mn-lt"/>
              </a:rPr>
              <a:t>Eternal Security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21" y="1600205"/>
            <a:ext cx="6476958" cy="164832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b="1" u="sng" dirty="0">
                <a:solidFill>
                  <a:srgbClr val="FFFFCC"/>
                </a:solidFill>
              </a:rPr>
              <a:t>Eternal security arguments</a:t>
            </a: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66FFFF"/>
              </a:buClr>
              <a:buFont typeface="+mj-lt"/>
              <a:buAutoNum type="arabicPeriod"/>
            </a:pPr>
            <a:r>
              <a:rPr lang="en-US" sz="3600" dirty="0">
                <a:solidFill>
                  <a:schemeClr val="bg1"/>
                </a:solidFill>
              </a:rPr>
              <a:t>Response  to problem passages</a:t>
            </a:r>
          </a:p>
        </p:txBody>
      </p:sp>
    </p:spTree>
    <p:extLst>
      <p:ext uri="{BB962C8B-B14F-4D97-AF65-F5344CB8AC3E}">
        <p14:creationId xmlns:p14="http://schemas.microsoft.com/office/powerpoint/2010/main" xmlns="" val="3319031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4931" name="Content Placeholder 2"/>
          <p:cNvSpPr>
            <a:spLocks noGrp="1"/>
          </p:cNvSpPr>
          <p:nvPr>
            <p:ph idx="1"/>
          </p:nvPr>
        </p:nvSpPr>
        <p:spPr>
          <a:xfrm>
            <a:off x="252663" y="1143000"/>
            <a:ext cx="8674769" cy="5474368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Because self-righteousness did not save us it is not a basis upon which salvation can be lost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Salvation is not given or maintained by works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If a believer can lose eternal life, then how can this life be eternal (John 3:16)?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Bible’s promises guarantee security (John 10:28)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assurance of salvation (1 John 5:14)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believer is predestined for glory (Rom 8:29-30)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Spirit’s seal cannot be broken (Eph 4:30)</a:t>
            </a:r>
          </a:p>
        </p:txBody>
      </p:sp>
    </p:spTree>
    <p:extLst>
      <p:ext uri="{BB962C8B-B14F-4D97-AF65-F5344CB8AC3E}">
        <p14:creationId xmlns:p14="http://schemas.microsoft.com/office/powerpoint/2010/main" xmlns="" val="238300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Believers with unfruitful lives still have salvation although lose rewards at the Bema Seat (1 </a:t>
            </a:r>
            <a:r>
              <a:rPr lang="en-US" altLang="en-US" sz="2800" dirty="0" err="1">
                <a:solidFill>
                  <a:schemeClr val="bg1"/>
                </a:solidFill>
              </a:rPr>
              <a:t>Cor</a:t>
            </a:r>
            <a:r>
              <a:rPr lang="en-US" altLang="en-US" sz="2800" dirty="0">
                <a:solidFill>
                  <a:schemeClr val="bg1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165272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dirty="0">
                <a:solidFill>
                  <a:srgbClr val="00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Evidence for Eternal Security</a:t>
            </a:r>
          </a:p>
        </p:txBody>
      </p:sp>
      <p:sp>
        <p:nvSpPr>
          <p:cNvPr id="125955" name="Content Placeholder 2"/>
          <p:cNvSpPr>
            <a:spLocks noGrp="1"/>
          </p:cNvSpPr>
          <p:nvPr>
            <p:ph idx="1"/>
          </p:nvPr>
        </p:nvSpPr>
        <p:spPr>
          <a:xfrm>
            <a:off x="240632" y="1143000"/>
            <a:ext cx="8662736" cy="5334000"/>
          </a:xfrm>
        </p:spPr>
        <p:txBody>
          <a:bodyPr/>
          <a:lstStyle/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God keeps us from falling (1 Pet 1:4-5)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role as intercessor and advocate (John 17:11-12, 20)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Christ’s death perfectly dealt with all sins (Titus 2:14)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A believer cannot be removed from Christ’s body (1 Cor. 12:13)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dirty="0">
                <a:solidFill>
                  <a:schemeClr val="bg1"/>
                </a:solidFill>
              </a:rPr>
              <a:t>The Bible does not specify which sins remove salvation</a:t>
            </a:r>
          </a:p>
          <a:p>
            <a:pPr marL="577850" indent="-577850">
              <a:spcBef>
                <a:spcPts val="0"/>
              </a:spcBef>
              <a:spcAft>
                <a:spcPts val="1200"/>
              </a:spcAft>
              <a:buClr>
                <a:srgbClr val="66FFFF"/>
              </a:buClr>
              <a:buFont typeface="+mj-lt"/>
              <a:buAutoNum type="arabicPeriod" startAt="8"/>
              <a:defRPr/>
            </a:pPr>
            <a:r>
              <a:rPr lang="en-US" altLang="en-US" sz="2800" b="1" u="sng" dirty="0">
                <a:solidFill>
                  <a:srgbClr val="FFFFCC"/>
                </a:solidFill>
              </a:rPr>
              <a:t>Believers with unfruitful lives still have salvation although lose rewards at the Bema Seat (1 </a:t>
            </a:r>
            <a:r>
              <a:rPr lang="en-US" altLang="en-US" sz="2800" b="1" u="sng" dirty="0" err="1">
                <a:solidFill>
                  <a:srgbClr val="FFFFCC"/>
                </a:solidFill>
              </a:rPr>
              <a:t>Cor</a:t>
            </a:r>
            <a:r>
              <a:rPr lang="en-US" altLang="en-US" sz="2800" b="1" u="sng" dirty="0">
                <a:solidFill>
                  <a:srgbClr val="FFFFCC"/>
                </a:solidFill>
              </a:rPr>
              <a:t> 3:15)</a:t>
            </a:r>
          </a:p>
        </p:txBody>
      </p:sp>
    </p:spTree>
    <p:extLst>
      <p:ext uri="{BB962C8B-B14F-4D97-AF65-F5344CB8AC3E}">
        <p14:creationId xmlns:p14="http://schemas.microsoft.com/office/powerpoint/2010/main" xmlns="" val="20772492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2398</TotalTime>
  <Words>1868</Words>
  <Application>Microsoft Office PowerPoint</Application>
  <PresentationFormat>On-screen Show (4:3)</PresentationFormat>
  <Paragraphs>257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1_Office Theme</vt:lpstr>
      <vt:lpstr>Soteriology Session 25  </vt:lpstr>
      <vt:lpstr>Soteriology Overview</vt:lpstr>
      <vt:lpstr>Soteriology Overview</vt:lpstr>
      <vt:lpstr>Definition of Eternal Security</vt:lpstr>
      <vt:lpstr>Eternal Security Outline</vt:lpstr>
      <vt:lpstr>Eternal Security Outline</vt:lpstr>
      <vt:lpstr>Evidence for Eternal Security</vt:lpstr>
      <vt:lpstr>Evidence for Eternal Security</vt:lpstr>
      <vt:lpstr>Evidence for Eternal Security</vt:lpstr>
      <vt:lpstr>Slide 10</vt:lpstr>
      <vt:lpstr>Slide 11</vt:lpstr>
      <vt:lpstr>4 Kinds of People from 1 Corinthians 3:1-4</vt:lpstr>
      <vt:lpstr>4 Kinds of People from 1 Corinthians 3:1-3</vt:lpstr>
      <vt:lpstr>Seven Truths About Carnality (1 Cor. 3:1-4)</vt:lpstr>
      <vt:lpstr>4 Kinds of People from 1 Corinthians 3:1-4</vt:lpstr>
      <vt:lpstr>Seven Truths About Carnality (1 Cor. 3:1-4)</vt:lpstr>
      <vt:lpstr>4 Kinds of People from 1 Corinthians 3:1-4</vt:lpstr>
      <vt:lpstr>Slide 18</vt:lpstr>
      <vt:lpstr>Slide 19</vt:lpstr>
      <vt:lpstr>Slide 20</vt:lpstr>
      <vt:lpstr>Slide 21</vt:lpstr>
      <vt:lpstr>Slide 22</vt:lpstr>
      <vt:lpstr>CONCLUSION</vt:lpstr>
      <vt:lpstr>Evidence for Eternal Security</vt:lpstr>
      <vt:lpstr>Evidence for Eternal Security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Soteriology Session 7</dc:title>
  <dc:creator>Jim McGowan</dc:creator>
  <cp:lastModifiedBy>Andy Woods</cp:lastModifiedBy>
  <cp:revision>214</cp:revision>
  <cp:lastPrinted>2016-05-04T00:54:07Z</cp:lastPrinted>
  <dcterms:created xsi:type="dcterms:W3CDTF">2016-02-18T16:07:28Z</dcterms:created>
  <dcterms:modified xsi:type="dcterms:W3CDTF">2016-07-24T03:14:20Z</dcterms:modified>
</cp:coreProperties>
</file>