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9"/>
  </p:notesMasterIdLst>
  <p:handoutMasterIdLst>
    <p:handoutMasterId r:id="rId100"/>
  </p:handoutMasterIdLst>
  <p:sldIdLst>
    <p:sldId id="1879" r:id="rId2"/>
    <p:sldId id="1881" r:id="rId3"/>
    <p:sldId id="1889" r:id="rId4"/>
    <p:sldId id="1890" r:id="rId5"/>
    <p:sldId id="1891" r:id="rId6"/>
    <p:sldId id="1892" r:id="rId7"/>
    <p:sldId id="1623" r:id="rId8"/>
    <p:sldId id="1681" r:id="rId9"/>
    <p:sldId id="1682" r:id="rId10"/>
    <p:sldId id="1827" r:id="rId11"/>
    <p:sldId id="1684" r:id="rId12"/>
    <p:sldId id="1869" r:id="rId13"/>
    <p:sldId id="1818" r:id="rId14"/>
    <p:sldId id="1865" r:id="rId15"/>
    <p:sldId id="1772" r:id="rId16"/>
    <p:sldId id="1658" r:id="rId17"/>
    <p:sldId id="1685" r:id="rId18"/>
    <p:sldId id="1686" r:id="rId19"/>
    <p:sldId id="1714" r:id="rId20"/>
    <p:sldId id="1754" r:id="rId21"/>
    <p:sldId id="1853" r:id="rId22"/>
    <p:sldId id="1894" r:id="rId23"/>
    <p:sldId id="1897" r:id="rId24"/>
    <p:sldId id="1899" r:id="rId25"/>
    <p:sldId id="1866" r:id="rId26"/>
    <p:sldId id="1847" r:id="rId27"/>
    <p:sldId id="1858" r:id="rId28"/>
    <p:sldId id="1755" r:id="rId29"/>
    <p:sldId id="1757" r:id="rId30"/>
    <p:sldId id="1756" r:id="rId31"/>
    <p:sldId id="1796" r:id="rId32"/>
    <p:sldId id="1753" r:id="rId33"/>
    <p:sldId id="1687" r:id="rId34"/>
    <p:sldId id="1871" r:id="rId35"/>
    <p:sldId id="1758" r:id="rId36"/>
    <p:sldId id="1789" r:id="rId37"/>
    <p:sldId id="1759" r:id="rId38"/>
    <p:sldId id="1760" r:id="rId39"/>
    <p:sldId id="1761" r:id="rId40"/>
    <p:sldId id="1762" r:id="rId41"/>
    <p:sldId id="1763" r:id="rId42"/>
    <p:sldId id="1764" r:id="rId43"/>
    <p:sldId id="1791" r:id="rId44"/>
    <p:sldId id="1688" r:id="rId45"/>
    <p:sldId id="1849" r:id="rId46"/>
    <p:sldId id="1895" r:id="rId47"/>
    <p:sldId id="1898" r:id="rId48"/>
    <p:sldId id="1780" r:id="rId49"/>
    <p:sldId id="1689" r:id="rId50"/>
    <p:sldId id="1690" r:id="rId51"/>
    <p:sldId id="1624" r:id="rId52"/>
    <p:sldId id="1691" r:id="rId53"/>
    <p:sldId id="1820" r:id="rId54"/>
    <p:sldId id="1821" r:id="rId55"/>
    <p:sldId id="1822" r:id="rId56"/>
    <p:sldId id="1872" r:id="rId57"/>
    <p:sldId id="1873" r:id="rId58"/>
    <p:sldId id="1823" r:id="rId59"/>
    <p:sldId id="1706" r:id="rId60"/>
    <p:sldId id="1749" r:id="rId61"/>
    <p:sldId id="1707" r:id="rId62"/>
    <p:sldId id="1708" r:id="rId63"/>
    <p:sldId id="1709" r:id="rId64"/>
    <p:sldId id="1710" r:id="rId65"/>
    <p:sldId id="1711" r:id="rId66"/>
    <p:sldId id="1712" r:id="rId67"/>
    <p:sldId id="1713" r:id="rId68"/>
    <p:sldId id="1715" r:id="rId69"/>
    <p:sldId id="1750" r:id="rId70"/>
    <p:sldId id="1896" r:id="rId71"/>
    <p:sldId id="1747" r:id="rId72"/>
    <p:sldId id="1752" r:id="rId73"/>
    <p:sldId id="1828" r:id="rId74"/>
    <p:sldId id="1748" r:id="rId75"/>
    <p:sldId id="1829" r:id="rId76"/>
    <p:sldId id="1770" r:id="rId77"/>
    <p:sldId id="1771" r:id="rId78"/>
    <p:sldId id="1784" r:id="rId79"/>
    <p:sldId id="1766" r:id="rId80"/>
    <p:sldId id="1765" r:id="rId81"/>
    <p:sldId id="1767" r:id="rId82"/>
    <p:sldId id="1768" r:id="rId83"/>
    <p:sldId id="1781" r:id="rId84"/>
    <p:sldId id="1782" r:id="rId85"/>
    <p:sldId id="1783" r:id="rId86"/>
    <p:sldId id="1801" r:id="rId87"/>
    <p:sldId id="1663" r:id="rId88"/>
    <p:sldId id="1664" r:id="rId89"/>
    <p:sldId id="1843" r:id="rId90"/>
    <p:sldId id="1830" r:id="rId91"/>
    <p:sldId id="1874" r:id="rId92"/>
    <p:sldId id="1845" r:id="rId93"/>
    <p:sldId id="1846" r:id="rId94"/>
    <p:sldId id="1788" r:id="rId95"/>
    <p:sldId id="1831" r:id="rId96"/>
    <p:sldId id="1630" r:id="rId97"/>
    <p:sldId id="1696" r:id="rId98"/>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FF99"/>
    <a:srgbClr val="FFFFCC"/>
    <a:srgbClr val="0000FF"/>
    <a:srgbClr val="0099FF"/>
    <a:srgbClr val="FFFF00"/>
    <a:srgbClr val="A50021"/>
    <a:srgbClr val="CCECFF"/>
    <a:srgbClr val="E1C5B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p:scale>
          <a:sx n="100" d="100"/>
          <a:sy n="100" d="100"/>
        </p:scale>
        <p:origin x="-1938" y="-2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7/23/2016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Tree>
    <p:extLst>
      <p:ext uri="{BB962C8B-B14F-4D97-AF65-F5344CB8AC3E}">
        <p14:creationId xmlns="" xmlns:p14="http://schemas.microsoft.com/office/powerpoint/2010/main"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192E9-CF8F-411C-BFA1-D45C262E5812}" type="slidenum">
              <a:rPr lang="en-US" smtClean="0">
                <a:cs typeface="Arial" pitchFamily="34" charset="0"/>
              </a:rPr>
              <a:pPr fontAlgn="base">
                <a:spcBef>
                  <a:spcPct val="0"/>
                </a:spcBef>
                <a:spcAft>
                  <a:spcPct val="0"/>
                </a:spcAft>
                <a:defRPr/>
              </a:pPr>
              <a:t>29</a:t>
            </a:fld>
            <a:endParaRPr lang="en-US">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33</a:t>
            </a:fld>
            <a:endParaRPr lang="en-US"/>
          </a:p>
        </p:txBody>
      </p:sp>
    </p:spTree>
    <p:extLst>
      <p:ext uri="{BB962C8B-B14F-4D97-AF65-F5344CB8AC3E}">
        <p14:creationId xmlns="" xmlns:p14="http://schemas.microsoft.com/office/powerpoint/2010/main" val="280460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44</a:t>
            </a:fld>
            <a:endParaRPr lang="en-US"/>
          </a:p>
        </p:txBody>
      </p:sp>
    </p:spTree>
    <p:extLst>
      <p:ext uri="{BB962C8B-B14F-4D97-AF65-F5344CB8AC3E}">
        <p14:creationId xmlns="" xmlns:p14="http://schemas.microsoft.com/office/powerpoint/2010/main" val="349020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49</a:t>
            </a:fld>
            <a:endParaRPr lang="en-US"/>
          </a:p>
        </p:txBody>
      </p:sp>
    </p:spTree>
    <p:extLst>
      <p:ext uri="{BB962C8B-B14F-4D97-AF65-F5344CB8AC3E}">
        <p14:creationId xmlns="" xmlns:p14="http://schemas.microsoft.com/office/powerpoint/2010/main" val="247725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51</a:t>
            </a:fld>
            <a:endParaRPr lang="en-US"/>
          </a:p>
        </p:txBody>
      </p:sp>
    </p:spTree>
    <p:extLst>
      <p:ext uri="{BB962C8B-B14F-4D97-AF65-F5344CB8AC3E}">
        <p14:creationId xmlns="" xmlns:p14="http://schemas.microsoft.com/office/powerpoint/2010/main" val="214098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52</a:t>
            </a:fld>
            <a:endParaRPr lang="en-US"/>
          </a:p>
        </p:txBody>
      </p:sp>
    </p:spTree>
    <p:extLst>
      <p:ext uri="{BB962C8B-B14F-4D97-AF65-F5344CB8AC3E}">
        <p14:creationId xmlns="" xmlns:p14="http://schemas.microsoft.com/office/powerpoint/2010/main" val="3332177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7B91E20-0CA9-4C5E-9630-1EF9C6583853}" type="slidenum">
              <a:rPr kumimoji="0" lang="en-US" altLang="en-US">
                <a:latin typeface="Calibri" panose="020F0502020204030204" pitchFamily="34" charset="0"/>
              </a:rPr>
              <a:pPr>
                <a:spcBef>
                  <a:spcPct val="0"/>
                </a:spcBef>
              </a:pPr>
              <a:t>60</a:t>
            </a:fld>
            <a:endParaRPr kumimoji="0" lang="en-US" altLang="en-US" dirty="0">
              <a:latin typeface="Calibri" panose="020F050202020403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That’s good enough</a:t>
            </a:r>
          </a:p>
        </p:txBody>
      </p:sp>
    </p:spTree>
    <p:extLst>
      <p:ext uri="{BB962C8B-B14F-4D97-AF65-F5344CB8AC3E}">
        <p14:creationId xmlns="" xmlns:p14="http://schemas.microsoft.com/office/powerpoint/2010/main" val="105737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76781CB-AB60-4E4C-8ECB-ACAAD2A63E3F}" type="slidenum">
              <a:rPr lang="en-US" smtClean="0"/>
              <a:pPr/>
              <a:t>71</a:t>
            </a:fld>
            <a:endParaRPr lang="en-US" dirty="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r>
              <a:rPr lang="en-US" dirty="0"/>
              <a:t>Outline</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73</a:t>
            </a:fld>
            <a:endParaRPr lang="en-US"/>
          </a:p>
        </p:txBody>
      </p:sp>
    </p:spTree>
    <p:extLst>
      <p:ext uri="{BB962C8B-B14F-4D97-AF65-F5344CB8AC3E}">
        <p14:creationId xmlns="" xmlns:p14="http://schemas.microsoft.com/office/powerpoint/2010/main" val="3176867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75</a:t>
            </a:fld>
            <a:endParaRPr lang="en-US"/>
          </a:p>
        </p:txBody>
      </p:sp>
    </p:spTree>
    <p:extLst>
      <p:ext uri="{BB962C8B-B14F-4D97-AF65-F5344CB8AC3E}">
        <p14:creationId xmlns="" xmlns:p14="http://schemas.microsoft.com/office/powerpoint/2010/main" val="255648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a:t>
            </a:fld>
            <a:endParaRPr lang="en-US"/>
          </a:p>
        </p:txBody>
      </p:sp>
    </p:spTree>
    <p:extLst>
      <p:ext uri="{BB962C8B-B14F-4D97-AF65-F5344CB8AC3E}">
        <p14:creationId xmlns="" xmlns:p14="http://schemas.microsoft.com/office/powerpoint/2010/main" val="1237559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90</a:t>
            </a:fld>
            <a:endParaRPr lang="en-US"/>
          </a:p>
        </p:txBody>
      </p:sp>
    </p:spTree>
    <p:extLst>
      <p:ext uri="{BB962C8B-B14F-4D97-AF65-F5344CB8AC3E}">
        <p14:creationId xmlns="" xmlns:p14="http://schemas.microsoft.com/office/powerpoint/2010/main" val="2839537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95</a:t>
            </a:fld>
            <a:endParaRPr lang="en-US"/>
          </a:p>
        </p:txBody>
      </p:sp>
    </p:spTree>
    <p:extLst>
      <p:ext uri="{BB962C8B-B14F-4D97-AF65-F5344CB8AC3E}">
        <p14:creationId xmlns="" xmlns:p14="http://schemas.microsoft.com/office/powerpoint/2010/main" val="29884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a:t>
            </a:fld>
            <a:endParaRPr lang="en-US"/>
          </a:p>
        </p:txBody>
      </p:sp>
    </p:spTree>
    <p:extLst>
      <p:ext uri="{BB962C8B-B14F-4D97-AF65-F5344CB8AC3E}">
        <p14:creationId xmlns="" xmlns:p14="http://schemas.microsoft.com/office/powerpoint/2010/main" val="214098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8</a:t>
            </a:fld>
            <a:endParaRPr lang="en-US"/>
          </a:p>
        </p:txBody>
      </p:sp>
    </p:spTree>
    <p:extLst>
      <p:ext uri="{BB962C8B-B14F-4D97-AF65-F5344CB8AC3E}">
        <p14:creationId xmlns="" xmlns:p14="http://schemas.microsoft.com/office/powerpoint/2010/main" val="191484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a:t>
            </a:fld>
            <a:endParaRPr lang="en-US"/>
          </a:p>
        </p:txBody>
      </p:sp>
    </p:spTree>
    <p:extLst>
      <p:ext uri="{BB962C8B-B14F-4D97-AF65-F5344CB8AC3E}">
        <p14:creationId xmlns="" xmlns:p14="http://schemas.microsoft.com/office/powerpoint/2010/main" val="345911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10</a:t>
            </a:fld>
            <a:endParaRPr lang="en-US"/>
          </a:p>
        </p:txBody>
      </p:sp>
    </p:spTree>
    <p:extLst>
      <p:ext uri="{BB962C8B-B14F-4D97-AF65-F5344CB8AC3E}">
        <p14:creationId xmlns="" xmlns:p14="http://schemas.microsoft.com/office/powerpoint/2010/main" val="135864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11</a:t>
            </a:fld>
            <a:endParaRPr lang="en-US"/>
          </a:p>
        </p:txBody>
      </p:sp>
    </p:spTree>
    <p:extLst>
      <p:ext uri="{BB962C8B-B14F-4D97-AF65-F5344CB8AC3E}">
        <p14:creationId xmlns="" xmlns:p14="http://schemas.microsoft.com/office/powerpoint/2010/main" val="102571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17</a:t>
            </a:fld>
            <a:endParaRPr lang="en-US"/>
          </a:p>
        </p:txBody>
      </p:sp>
    </p:spTree>
    <p:extLst>
      <p:ext uri="{BB962C8B-B14F-4D97-AF65-F5344CB8AC3E}">
        <p14:creationId xmlns="" xmlns:p14="http://schemas.microsoft.com/office/powerpoint/2010/main" val="238744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18</a:t>
            </a:fld>
            <a:endParaRPr lang="en-US"/>
          </a:p>
        </p:txBody>
      </p:sp>
    </p:spTree>
    <p:extLst>
      <p:ext uri="{BB962C8B-B14F-4D97-AF65-F5344CB8AC3E}">
        <p14:creationId xmlns="" xmlns:p14="http://schemas.microsoft.com/office/powerpoint/2010/main" val="422116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E6F265F5-683C-4E7A-AE9A-3AB479287B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theblaze.com/stories/2014/11/04/david-barton-explains-how-you-could-be-committing-three-felonies-a-day/"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152400"/>
            <a:ext cx="8534400" cy="1143000"/>
          </a:xfrm>
        </p:spPr>
        <p:txBody>
          <a:bodyPr/>
          <a:lstStyle/>
          <a:p>
            <a:pPr eaLnBrk="1" hangingPunct="1"/>
            <a:r>
              <a:rPr lang="en-US" dirty="0">
                <a:latin typeface="Calibri" pitchFamily="34" charset="0"/>
                <a:cs typeface="Calibri" pitchFamily="34" charset="0"/>
              </a:rPr>
              <a:t>THE BIBLE AND VOTING</a:t>
            </a:r>
            <a:br>
              <a:rPr lang="en-US" dirty="0">
                <a:latin typeface="Calibri" pitchFamily="34" charset="0"/>
                <a:cs typeface="Calibri" pitchFamily="34" charset="0"/>
              </a:rPr>
            </a:br>
            <a:r>
              <a:rPr lang="en-US" sz="3600" dirty="0">
                <a:latin typeface="Calibri" pitchFamily="34" charset="0"/>
                <a:cs typeface="Calibri" pitchFamily="34" charset="0"/>
              </a:rPr>
              <a:t>Part </a:t>
            </a:r>
            <a:r>
              <a:rPr lang="en-US" sz="3600" dirty="0" smtClean="0">
                <a:latin typeface="Calibri" pitchFamily="34" charset="0"/>
                <a:cs typeface="Calibri" pitchFamily="34" charset="0"/>
              </a:rPr>
              <a:t>4</a:t>
            </a:r>
            <a:endParaRPr lang="en-US" dirty="0">
              <a:latin typeface="Calibri" pitchFamily="34" charset="0"/>
              <a:cs typeface="Calibri"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extLst>
      <p:ext uri="{BB962C8B-B14F-4D97-AF65-F5344CB8AC3E}">
        <p14:creationId xmlns="" xmlns:p14="http://schemas.microsoft.com/office/powerpoint/2010/main" val="25651559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315041792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40569791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 </a:t>
            </a:r>
            <a:r>
              <a:rPr lang="en-US" altLang="en-US" sz="3400" dirty="0">
                <a:effectLst>
                  <a:outerShdw blurRad="38100" dist="38100" dir="2700000" algn="tl">
                    <a:srgbClr val="000000">
                      <a:alpha val="43137"/>
                    </a:srgbClr>
                  </a:outerShdw>
                </a:effectLst>
                <a:latin typeface="Calibri" panose="020F0502020204030204" pitchFamily="34" charset="0"/>
              </a:rPr>
              <a:t>[emphasis mine]</a:t>
            </a:r>
            <a:r>
              <a:rPr lang="en-US" altLang="en-US" sz="3400" i="1" dirty="0">
                <a:effectLst>
                  <a:outerShdw blurRad="38100" dist="38100" dir="2700000" algn="tl">
                    <a:srgbClr val="000000">
                      <a:alpha val="43137"/>
                    </a:srgbClr>
                  </a:outerShdw>
                </a:effectLst>
                <a:latin typeface="Calibri" panose="020F0502020204030204" pitchFamily="34" charset="0"/>
              </a:rPr>
              <a:t>.</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407457">
            <a:off x="6544900" y="973437"/>
            <a:ext cx="2405361" cy="1988718"/>
          </a:xfrm>
          <a:prstGeom prst="rect">
            <a:avLst/>
          </a:prstGeom>
        </p:spPr>
      </p:pic>
    </p:spTree>
    <p:extLst>
      <p:ext uri="{BB962C8B-B14F-4D97-AF65-F5344CB8AC3E}">
        <p14:creationId xmlns="" xmlns:p14="http://schemas.microsoft.com/office/powerpoint/2010/main" val="7521714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392467976"/>
              </p:ext>
            </p:extLst>
          </p:nvPr>
        </p:nvGraphicFramePr>
        <p:xfrm>
          <a:off x="152400" y="685800"/>
          <a:ext cx="8839200" cy="4480560"/>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514600">
                  <a:extLst>
                    <a:ext uri="{9D8B030D-6E8A-4147-A177-3AD203B41FA5}">
                      <a16:colId xmlns="" xmlns:a16="http://schemas.microsoft.com/office/drawing/2014/main" val="20002"/>
                    </a:ext>
                  </a:extLst>
                </a:gridCol>
                <a:gridCol w="2133600">
                  <a:extLst>
                    <a:ext uri="{9D8B030D-6E8A-4147-A177-3AD203B41FA5}">
                      <a16:colId xmlns="" xmlns:a16="http://schemas.microsoft.com/office/drawing/2014/main" val="20003"/>
                    </a:ext>
                  </a:extLst>
                </a:gridCol>
              </a:tblGrid>
              <a:tr h="640080">
                <a:tc gridSpan="4">
                  <a:txBody>
                    <a:bodyPr/>
                    <a:lstStyle/>
                    <a:p>
                      <a:pPr algn="ctr"/>
                      <a:r>
                        <a:rPr lang="en-US" sz="3600" b="1" kern="1200" dirty="0" err="1">
                          <a:solidFill>
                            <a:schemeClr val="bg2"/>
                          </a:solidFill>
                          <a:latin typeface="Calibri" panose="020F0502020204030204" pitchFamily="34" charset="0"/>
                          <a:ea typeface="+mj-ea"/>
                          <a:cs typeface="+mj-cs"/>
                        </a:rPr>
                        <a:t>Noahic</a:t>
                      </a:r>
                      <a:r>
                        <a:rPr lang="en-US" sz="3600" b="1" kern="1200" dirty="0">
                          <a:solidFill>
                            <a:schemeClr val="bg2"/>
                          </a:solidFill>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 xmlns:a16="http://schemas.microsoft.com/office/drawing/2014/main" val="1791230926"/>
                  </a:ext>
                </a:extLst>
              </a:tr>
              <a:tr h="640080">
                <a:tc>
                  <a:txBody>
                    <a:bodyPr/>
                    <a:lstStyle/>
                    <a:p>
                      <a:r>
                        <a:rPr lang="en-US" sz="2000" b="1" u="sng" kern="1200" dirty="0">
                          <a:solidFill>
                            <a:srgbClr val="0000FF"/>
                          </a:solidFill>
                          <a:latin typeface="Calibri" panose="020F0502020204030204" pitchFamily="34" charset="0"/>
                          <a:ea typeface="+mn-ea"/>
                          <a:cs typeface="+mn-cs"/>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0"/>
                  </a:ext>
                </a:extLst>
              </a:tr>
              <a:tr h="640080">
                <a:tc>
                  <a:txBody>
                    <a:bodyPr/>
                    <a:lstStyle/>
                    <a:p>
                      <a:r>
                        <a:rPr lang="en-US" sz="2000" b="1" u="sng" kern="1200" dirty="0">
                          <a:solidFill>
                            <a:srgbClr val="0000FF"/>
                          </a:solidFill>
                          <a:latin typeface="Calibri" panose="020F0502020204030204" pitchFamily="34" charset="0"/>
                          <a:ea typeface="+mn-ea"/>
                          <a:cs typeface="+mn-cs"/>
                        </a:rPr>
                        <a:t>Human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Abraham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Moses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1"/>
                  </a:ext>
                </a:extLst>
              </a:tr>
              <a:tr h="640080">
                <a:tc>
                  <a:txBody>
                    <a:bodyPr/>
                    <a:lstStyle/>
                    <a:p>
                      <a:r>
                        <a:rPr lang="en-US" sz="2000" b="1" u="sng" kern="1200" dirty="0">
                          <a:solidFill>
                            <a:srgbClr val="0000FF"/>
                          </a:solidFill>
                          <a:latin typeface="Calibri" panose="020F0502020204030204" pitchFamily="34" charset="0"/>
                          <a:ea typeface="+mn-ea"/>
                          <a:cs typeface="+mn-cs"/>
                        </a:rPr>
                        <a:t>Scripture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2"/>
                  </a:ext>
                </a:extLst>
              </a:tr>
              <a:tr h="640080">
                <a:tc>
                  <a:txBody>
                    <a:bodyPr/>
                    <a:lstStyle/>
                    <a:p>
                      <a:r>
                        <a:rPr lang="en-US" sz="2000" b="1" u="sng" kern="1200" dirty="0">
                          <a:solidFill>
                            <a:srgbClr val="0000FF"/>
                          </a:solidFill>
                          <a:latin typeface="Calibri" panose="020F0502020204030204" pitchFamily="34" charset="0"/>
                          <a:ea typeface="+mn-ea"/>
                          <a:cs typeface="+mn-cs"/>
                        </a:rPr>
                        <a:t>Covenant (</a:t>
                      </a:r>
                      <a:r>
                        <a:rPr lang="en-US" sz="2000" b="1" i="1" u="sng" kern="1200" dirty="0" err="1">
                          <a:solidFill>
                            <a:srgbClr val="0000FF"/>
                          </a:solidFill>
                          <a:latin typeface="Calibri" panose="020F0502020204030204" pitchFamily="34" charset="0"/>
                          <a:ea typeface="+mn-ea"/>
                          <a:cs typeface="+mn-cs"/>
                        </a:rPr>
                        <a:t>Berith</a:t>
                      </a:r>
                      <a:r>
                        <a:rPr lang="en-US" sz="2000" b="1" u="sng" kern="1200" dirty="0">
                          <a:solidFill>
                            <a:srgbClr val="0000FF"/>
                          </a:solidFill>
                          <a:latin typeface="Calibri" panose="020F050202020403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5"/>
                  </a:ext>
                </a:extLst>
              </a:tr>
              <a:tr h="640080">
                <a:tc>
                  <a:txBody>
                    <a:bodyPr/>
                    <a:lstStyle/>
                    <a:p>
                      <a:r>
                        <a:rPr lang="en-US" sz="2000" b="1" u="sng" kern="1200" dirty="0">
                          <a:solidFill>
                            <a:srgbClr val="0000FF"/>
                          </a:solidFill>
                          <a:latin typeface="Calibri" panose="020F0502020204030204" pitchFamily="34" charset="0"/>
                          <a:ea typeface="+mn-ea"/>
                          <a:cs typeface="+mn-cs"/>
                        </a:rPr>
                        <a:t>Party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World, humanity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3"/>
                  </a:ext>
                </a:extLst>
              </a:tr>
              <a:tr h="640080">
                <a:tc>
                  <a:txBody>
                    <a:bodyPr/>
                    <a:lstStyle/>
                    <a:p>
                      <a:r>
                        <a:rPr lang="en-US" sz="2000" b="1" u="sng" kern="1200" dirty="0">
                          <a:solidFill>
                            <a:srgbClr val="0000FF"/>
                          </a:solidFill>
                          <a:latin typeface="Calibri" panose="020F0502020204030204" pitchFamily="34" charset="0"/>
                          <a:ea typeface="+mn-ea"/>
                          <a:cs typeface="+mn-cs"/>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Pre-Israel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30610994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572649057"/>
              </p:ext>
            </p:extLst>
          </p:nvPr>
        </p:nvGraphicFramePr>
        <p:xfrm>
          <a:off x="152400" y="655320"/>
          <a:ext cx="8839200" cy="5212080"/>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514600">
                  <a:extLst>
                    <a:ext uri="{9D8B030D-6E8A-4147-A177-3AD203B41FA5}">
                      <a16:colId xmlns="" xmlns:a16="http://schemas.microsoft.com/office/drawing/2014/main" val="20002"/>
                    </a:ext>
                  </a:extLst>
                </a:gridCol>
                <a:gridCol w="2133600">
                  <a:extLst>
                    <a:ext uri="{9D8B030D-6E8A-4147-A177-3AD203B41FA5}">
                      <a16:colId xmlns="" xmlns:a16="http://schemas.microsoft.com/office/drawing/2014/main" val="20003"/>
                    </a:ext>
                  </a:extLst>
                </a:gridCol>
              </a:tblGrid>
              <a:tr h="0">
                <a:tc gridSpan="4">
                  <a:txBody>
                    <a:bodyPr/>
                    <a:lstStyle/>
                    <a:p>
                      <a:pPr algn="ctr"/>
                      <a:r>
                        <a:rPr lang="en-US" sz="3600" dirty="0" err="1">
                          <a:solidFill>
                            <a:schemeClr val="bg2"/>
                          </a:solidFill>
                          <a:latin typeface="Calibri" panose="020F0502020204030204" pitchFamily="34" charset="0"/>
                          <a:ea typeface="+mj-ea"/>
                          <a:cs typeface="+mj-cs"/>
                        </a:rPr>
                        <a:t>Noahic</a:t>
                      </a:r>
                      <a:r>
                        <a:rPr lang="en-US" sz="3600" dirty="0">
                          <a:solidFill>
                            <a:schemeClr val="bg2"/>
                          </a:solidFill>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 xmlns:a16="http://schemas.microsoft.com/office/drawing/2014/main" val="1791230926"/>
                  </a:ext>
                </a:extLst>
              </a:tr>
              <a:tr h="0">
                <a:tc>
                  <a:txBody>
                    <a:bodyPr/>
                    <a:lstStyle/>
                    <a:p>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0"/>
                  </a:ext>
                </a:extLst>
              </a:tr>
              <a:tr h="0">
                <a:tc>
                  <a:txBody>
                    <a:bodyPr/>
                    <a:lstStyle/>
                    <a:p>
                      <a:r>
                        <a:rPr lang="en-US" sz="2000" b="1" u="sng" kern="1200" dirty="0">
                          <a:solidFill>
                            <a:srgbClr val="0000FF"/>
                          </a:solidFill>
                          <a:latin typeface="Calibri" panose="020F0502020204030204" pitchFamily="34" charset="0"/>
                          <a:ea typeface="+mn-ea"/>
                          <a:cs typeface="+mn-cs"/>
                        </a:rPr>
                        <a:t>Conditional or unconditional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Unconditional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Unconditional</a:t>
                      </a:r>
                    </a:p>
                    <a:p>
                      <a:endParaRPr lang="en-US" sz="2000" kern="120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Conditional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5"/>
                  </a:ext>
                </a:extLst>
              </a:tr>
              <a:tr h="0">
                <a:tc>
                  <a:txBody>
                    <a:bodyPr/>
                    <a:lstStyle/>
                    <a:p>
                      <a:r>
                        <a:rPr lang="en-US" sz="2000" b="1" u="sng" kern="1200" dirty="0">
                          <a:solidFill>
                            <a:srgbClr val="0000FF"/>
                          </a:solidFill>
                          <a:latin typeface="Calibri" panose="020F0502020204030204" pitchFamily="34" charset="0"/>
                          <a:ea typeface="+mn-ea"/>
                          <a:cs typeface="+mn-cs"/>
                        </a:rPr>
                        <a:t>Promises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 more flood judgment, enduring earth, capital 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Ownership of land, seed, and blessing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Enjoyment or possession of land, seed, and blessing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6"/>
                  </a:ext>
                </a:extLst>
              </a:tr>
              <a:tr h="0">
                <a:tc>
                  <a:txBody>
                    <a:bodyPr/>
                    <a:lstStyle/>
                    <a:p>
                      <a:r>
                        <a:rPr lang="en-US" sz="2000" b="1" u="sng" kern="1200" dirty="0">
                          <a:solidFill>
                            <a:srgbClr val="0000FF"/>
                          </a:solidFill>
                          <a:latin typeface="Calibri" panose="020F0502020204030204" pitchFamily="34" charset="0"/>
                          <a:ea typeface="+mn-ea"/>
                          <a:cs typeface="+mn-cs"/>
                        </a:rPr>
                        <a:t>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Rainbow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Circumcision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7"/>
                  </a:ext>
                </a:extLst>
              </a:tr>
              <a:tr h="0">
                <a:tc>
                  <a:txBody>
                    <a:bodyPr/>
                    <a:lstStyle/>
                    <a:p>
                      <a:r>
                        <a:rPr lang="en-US" sz="2000" b="1" u="sng" kern="1200" dirty="0">
                          <a:solidFill>
                            <a:srgbClr val="0000FF"/>
                          </a:solidFill>
                          <a:latin typeface="Calibri" panose="020F0502020204030204" pitchFamily="34" charset="0"/>
                          <a:ea typeface="+mn-ea"/>
                          <a:cs typeface="+mn-cs"/>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Restrain &amp; preserve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8"/>
                  </a:ext>
                </a:extLst>
              </a:tr>
              <a:tr h="0">
                <a:tc>
                  <a:txBody>
                    <a:bodyPr/>
                    <a:lstStyle/>
                    <a:p>
                      <a:r>
                        <a:rPr lang="en-US" sz="2000" b="1" u="sng" kern="1200" dirty="0">
                          <a:solidFill>
                            <a:srgbClr val="0000FF"/>
                          </a:solidFill>
                          <a:latin typeface="Calibri" panose="020F0502020204030204" pitchFamily="34" charset="0"/>
                          <a:ea typeface="+mn-ea"/>
                          <a:cs typeface="+mn-cs"/>
                        </a:rPr>
                        <a:t>Directly binding today?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30610994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 xmlns:p14="http://schemas.microsoft.com/office/powerpoint/2010/main" val="4276214823"/>
      </p:ext>
    </p:extLst>
  </p:cSld>
  <p:clrMapOvr>
    <a:masterClrMapping/>
  </p:clrMapOvr>
  <mc:AlternateContent xmlns:mc="http://schemas.openxmlformats.org/markup-compatibility/2006">
    <mc:Choice xmlns="" xmlns:p14="http://schemas.microsoft.com/office/powerpoint/2010/main" Requires="p14">
      <p:transition p14:dur="0" advTm="11450"/>
    </mc:Choice>
    <mc:Fallback>
      <p:transition advTm="1145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800054850"/>
              </p:ext>
            </p:extLst>
          </p:nvPr>
        </p:nvGraphicFramePr>
        <p:xfrm>
          <a:off x="228600" y="594360"/>
          <a:ext cx="8686800" cy="5669280"/>
        </p:xfrm>
        <a:graphic>
          <a:graphicData uri="http://schemas.openxmlformats.org/drawingml/2006/table">
            <a:tbl>
              <a:tblPr firstRow="1" bandRow="1">
                <a:tableStyleId>{BC89EF96-8CEA-46FF-86C4-4CE0E7609802}</a:tableStyleId>
              </a:tblPr>
              <a:tblGrid>
                <a:gridCol w="1219200">
                  <a:extLst>
                    <a:ext uri="{9D8B030D-6E8A-4147-A177-3AD203B41FA5}">
                      <a16:colId xmlns="" xmlns:a16="http://schemas.microsoft.com/office/drawing/2014/main" val="20000"/>
                    </a:ext>
                  </a:extLst>
                </a:gridCol>
                <a:gridCol w="3805518">
                  <a:extLst>
                    <a:ext uri="{9D8B030D-6E8A-4147-A177-3AD203B41FA5}">
                      <a16:colId xmlns="" xmlns:a16="http://schemas.microsoft.com/office/drawing/2014/main" val="20001"/>
                    </a:ext>
                  </a:extLst>
                </a:gridCol>
                <a:gridCol w="3662082">
                  <a:extLst>
                    <a:ext uri="{9D8B030D-6E8A-4147-A177-3AD203B41FA5}">
                      <a16:colId xmlns="" xmlns:a16="http://schemas.microsoft.com/office/drawing/2014/main" val="20002"/>
                    </a:ext>
                  </a:extLst>
                </a:gridCol>
              </a:tblGrid>
              <a:tr h="944880">
                <a:tc gridSpan="3">
                  <a:txBody>
                    <a:bodyPr/>
                    <a:lstStyle/>
                    <a:p>
                      <a:pPr algn="ctr"/>
                      <a:r>
                        <a:rPr lang="en-US" sz="4000" dirty="0">
                          <a:solidFill>
                            <a:schemeClr val="tx1"/>
                          </a:solidFill>
                          <a:latin typeface="Calibri" panose="020F0502020204030204" pitchFamily="34" charset="0"/>
                          <a:ea typeface="+mj-ea"/>
                          <a:cs typeface="+mj-cs"/>
                        </a:rPr>
                        <a:t>Abortion or Capital Punishment?</a:t>
                      </a:r>
                    </a:p>
                  </a:txBody>
                  <a:tcPr anchor="ctr">
                    <a:solidFill>
                      <a:schemeClr val="tx2">
                        <a:lumMod val="50000"/>
                      </a:schemeClr>
                    </a:solidFill>
                  </a:tcPr>
                </a:tc>
                <a:tc hMerge="1">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tc hMerge="1">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extLst>
                  <a:ext uri="{0D108BD9-81ED-4DB2-BD59-A6C34878D82A}">
                    <a16:rowId xmlns="" xmlns:a16="http://schemas.microsoft.com/office/drawing/2014/main" val="2285671058"/>
                  </a:ext>
                </a:extLst>
              </a:tr>
              <a:tr h="944880">
                <a:tc>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tc>
                  <a:txBody>
                    <a:bodyPr/>
                    <a:lstStyle/>
                    <a:p>
                      <a:pPr algn="ct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ABORTION</a:t>
                      </a:r>
                    </a:p>
                  </a:txBody>
                  <a:tcPr anchor="ctr">
                    <a:solidFill>
                      <a:schemeClr val="tx2">
                        <a:lumMod val="50000"/>
                      </a:schemeClr>
                    </a:solidFill>
                  </a:tcPr>
                </a:tc>
                <a:tc>
                  <a:txBody>
                    <a:bodyPr/>
                    <a:lstStyle/>
                    <a:p>
                      <a:pPr algn="ct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CAPITAL</a:t>
                      </a:r>
                      <a:r>
                        <a:rPr lang="en-US" sz="2800" b="1" baseline="0" dirty="0">
                          <a:solidFill>
                            <a:srgbClr val="FFFFCC"/>
                          </a:solidFill>
                          <a:effectLst>
                            <a:outerShdw blurRad="38100" dist="38100" dir="2700000" algn="tl">
                              <a:srgbClr val="000000">
                                <a:alpha val="43137"/>
                              </a:srgbClr>
                            </a:outerShdw>
                          </a:effectLst>
                          <a:latin typeface="Calibri" panose="020F0502020204030204" pitchFamily="34" charset="0"/>
                        </a:rPr>
                        <a:t> PUNISHMENT</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extLst>
                  <a:ext uri="{0D108BD9-81ED-4DB2-BD59-A6C34878D82A}">
                    <a16:rowId xmlns="" xmlns:a16="http://schemas.microsoft.com/office/drawing/2014/main" val="10000"/>
                  </a:ext>
                </a:extLst>
              </a:tr>
              <a:tr h="944880">
                <a:tc>
                  <a:txBody>
                    <a:bodyPr/>
                    <a:lstStyle/>
                    <a:p>
                      <a:r>
                        <a:rPr lang="en-US" sz="2800" dirty="0">
                          <a:effectLst>
                            <a:outerShdw blurRad="38100" dist="38100" dir="2700000" algn="tl">
                              <a:srgbClr val="000000">
                                <a:alpha val="43137"/>
                              </a:srgbClr>
                            </a:outerShdw>
                          </a:effectLst>
                          <a:latin typeface="Calibri" panose="020F0502020204030204" pitchFamily="34" charset="0"/>
                        </a:rPr>
                        <a:t>Birth?</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Unborn</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Born</a:t>
                      </a:r>
                    </a:p>
                  </a:txBody>
                  <a:tcPr anchor="ctr">
                    <a:solidFill>
                      <a:schemeClr val="tx2">
                        <a:lumMod val="50000"/>
                      </a:schemeClr>
                    </a:solidFill>
                  </a:tcPr>
                </a:tc>
                <a:extLst>
                  <a:ext uri="{0D108BD9-81ED-4DB2-BD59-A6C34878D82A}">
                    <a16:rowId xmlns="" xmlns:a16="http://schemas.microsoft.com/office/drawing/2014/main" val="10001"/>
                  </a:ext>
                </a:extLst>
              </a:tr>
              <a:tr h="944880">
                <a:tc>
                  <a:txBody>
                    <a:bodyPr/>
                    <a:lstStyle/>
                    <a:p>
                      <a:r>
                        <a:rPr lang="en-US" sz="2800" dirty="0">
                          <a:effectLst>
                            <a:outerShdw blurRad="38100" dist="38100" dir="2700000" algn="tl">
                              <a:srgbClr val="000000">
                                <a:alpha val="43137"/>
                              </a:srgbClr>
                            </a:outerShdw>
                          </a:effectLst>
                          <a:latin typeface="Calibri" panose="020F0502020204030204" pitchFamily="34" charset="0"/>
                        </a:rPr>
                        <a:t>Crime?</a:t>
                      </a:r>
                    </a:p>
                  </a:txBody>
                  <a:tcPr anchor="ctr">
                    <a:solidFill>
                      <a:schemeClr val="tx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latin typeface="Calibri" panose="020F0502020204030204" pitchFamily="34" charset="0"/>
                        </a:rPr>
                        <a:t>No</a:t>
                      </a:r>
                      <a:r>
                        <a:rPr lang="en-US" sz="2800" baseline="0" dirty="0">
                          <a:effectLst>
                            <a:outerShdw blurRad="38100" dist="38100" dir="2700000" algn="tl">
                              <a:srgbClr val="000000">
                                <a:alpha val="43137"/>
                              </a:srgbClr>
                            </a:outerShdw>
                          </a:effectLst>
                          <a:latin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crime</a:t>
                      </a:r>
                    </a:p>
                  </a:txBody>
                  <a:tcPr anchor="ctr">
                    <a:solidFill>
                      <a:schemeClr val="tx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latin typeface="Calibri" panose="020F0502020204030204" pitchFamily="34" charset="0"/>
                        </a:rPr>
                        <a:t>Committed a crime</a:t>
                      </a:r>
                    </a:p>
                  </a:txBody>
                  <a:tcPr anchor="ctr">
                    <a:solidFill>
                      <a:schemeClr val="tx2">
                        <a:lumMod val="50000"/>
                      </a:schemeClr>
                    </a:solidFill>
                  </a:tcPr>
                </a:tc>
                <a:extLst>
                  <a:ext uri="{0D108BD9-81ED-4DB2-BD59-A6C34878D82A}">
                    <a16:rowId xmlns="" xmlns:a16="http://schemas.microsoft.com/office/drawing/2014/main" val="10002"/>
                  </a:ext>
                </a:extLst>
              </a:tr>
              <a:tr h="944880">
                <a:tc>
                  <a:txBody>
                    <a:bodyPr/>
                    <a:lstStyle/>
                    <a:p>
                      <a:r>
                        <a:rPr lang="en-US" sz="2800" dirty="0">
                          <a:effectLst>
                            <a:outerShdw blurRad="38100" dist="38100" dir="2700000" algn="tl">
                              <a:srgbClr val="000000">
                                <a:alpha val="43137"/>
                              </a:srgbClr>
                            </a:outerShdw>
                          </a:effectLst>
                          <a:latin typeface="Calibri" panose="020F0502020204030204" pitchFamily="34" charset="0"/>
                        </a:rPr>
                        <a:t>Trial?</a:t>
                      </a:r>
                    </a:p>
                  </a:txBody>
                  <a:tcPr anchor="ctr">
                    <a:solidFill>
                      <a:schemeClr val="tx2">
                        <a:lumMod val="50000"/>
                      </a:schemeClr>
                    </a:solidFill>
                  </a:tcPr>
                </a:tc>
                <a:tc>
                  <a:txBody>
                    <a:bodyPr/>
                    <a:lstStyle/>
                    <a:p>
                      <a:r>
                        <a:rPr lang="en-US" sz="2500" dirty="0">
                          <a:effectLst>
                            <a:outerShdw blurRad="38100" dist="38100" dir="2700000" algn="tl">
                              <a:srgbClr val="000000">
                                <a:alpha val="43137"/>
                              </a:srgbClr>
                            </a:outerShdw>
                          </a:effectLst>
                          <a:latin typeface="Calibri" panose="020F0502020204030204" pitchFamily="34" charset="0"/>
                        </a:rPr>
                        <a:t>Not</a:t>
                      </a:r>
                      <a:r>
                        <a:rPr lang="en-US" sz="2500" baseline="0" dirty="0">
                          <a:effectLst>
                            <a:outerShdw blurRad="38100" dist="38100" dir="2700000" algn="tl">
                              <a:srgbClr val="000000">
                                <a:alpha val="43137"/>
                              </a:srgbClr>
                            </a:outerShdw>
                          </a:effectLst>
                          <a:latin typeface="Calibri" panose="020F0502020204030204" pitchFamily="34" charset="0"/>
                        </a:rPr>
                        <a:t> </a:t>
                      </a:r>
                      <a:r>
                        <a:rPr lang="en-US" sz="2500" dirty="0">
                          <a:effectLst>
                            <a:outerShdw blurRad="38100" dist="38100" dir="2700000" algn="tl">
                              <a:srgbClr val="000000">
                                <a:alpha val="43137"/>
                              </a:srgbClr>
                            </a:outerShdw>
                          </a:effectLst>
                          <a:latin typeface="Calibri" panose="020F0502020204030204" pitchFamily="34" charset="0"/>
                        </a:rPr>
                        <a:t>tried by a jury of peers</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Tried by a jury of peers</a:t>
                      </a:r>
                    </a:p>
                  </a:txBody>
                  <a:tcPr anchor="ctr">
                    <a:solidFill>
                      <a:schemeClr val="tx2">
                        <a:lumMod val="50000"/>
                      </a:schemeClr>
                    </a:solidFill>
                  </a:tcPr>
                </a:tc>
                <a:extLst>
                  <a:ext uri="{0D108BD9-81ED-4DB2-BD59-A6C34878D82A}">
                    <a16:rowId xmlns="" xmlns:a16="http://schemas.microsoft.com/office/drawing/2014/main" val="10003"/>
                  </a:ext>
                </a:extLst>
              </a:tr>
              <a:tr h="944880">
                <a:tc>
                  <a:txBody>
                    <a:bodyPr/>
                    <a:lstStyle/>
                    <a:p>
                      <a:r>
                        <a:rPr lang="en-US" sz="2800" dirty="0">
                          <a:effectLst>
                            <a:outerShdw blurRad="38100" dist="38100" dir="2700000" algn="tl">
                              <a:srgbClr val="000000">
                                <a:alpha val="43137"/>
                              </a:srgbClr>
                            </a:outerShdw>
                          </a:effectLst>
                          <a:latin typeface="Calibri" panose="020F0502020204030204" pitchFamily="34" charset="0"/>
                        </a:rPr>
                        <a:t>Guilt?</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Innocent</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Guilty</a:t>
                      </a:r>
                    </a:p>
                  </a:txBody>
                  <a:tcPr anchor="ctr">
                    <a:solidFill>
                      <a:schemeClr val="tx2">
                        <a:lumMod val="50000"/>
                      </a:schemeClr>
                    </a:solidFill>
                  </a:tcPr>
                </a:tc>
                <a:extLst>
                  <a:ext uri="{0D108BD9-81ED-4DB2-BD59-A6C34878D82A}">
                    <a16:rowId xmlns="" xmlns:a16="http://schemas.microsoft.com/office/drawing/2014/main" val="10004"/>
                  </a:ext>
                </a:extLst>
              </a:tr>
            </a:tbl>
          </a:graphicData>
        </a:graphic>
      </p:graphicFrame>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6789211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33665937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952500" y="152400"/>
            <a:ext cx="7239000" cy="762000"/>
          </a:xfrm>
        </p:spPr>
        <p:txBody>
          <a:bodyPr/>
          <a:lstStyle/>
          <a:p>
            <a:pPr algn="ctr" eaLnBrk="1" hangingPunct="1">
              <a:lnSpc>
                <a:spcPct val="100000"/>
              </a:lnSpc>
            </a:pPr>
            <a:r>
              <a:rPr lang="en-US" altLang="en-US" sz="3600" dirty="0">
                <a:latin typeface="Calibri" panose="020F0502020204030204" pitchFamily="34" charset="0"/>
              </a:rPr>
              <a:t>Do Children Belong to Their Parents?</a:t>
            </a:r>
          </a:p>
        </p:txBody>
      </p:sp>
      <p:sp>
        <p:nvSpPr>
          <p:cNvPr id="52227" name="Content Placeholder 2"/>
          <p:cNvSpPr>
            <a:spLocks noGrp="1"/>
          </p:cNvSpPr>
          <p:nvPr>
            <p:ph idx="1"/>
          </p:nvPr>
        </p:nvSpPr>
        <p:spPr>
          <a:xfrm>
            <a:off x="152400" y="2057400"/>
            <a:ext cx="8839200" cy="4267200"/>
          </a:xfrm>
        </p:spPr>
        <p:txBody>
          <a:bodyPr/>
          <a:lstStyle/>
          <a:p>
            <a:pPr marL="0" indent="0" algn="just" eaLnBrk="1" hangingPunct="1">
              <a:spcBef>
                <a:spcPct val="0"/>
              </a:spcBef>
              <a:buFontTx/>
              <a:buNone/>
            </a:pPr>
            <a:r>
              <a:rPr lang="en-US" altLang="en-US" sz="3000" dirty="0">
                <a:latin typeface="Calibri" panose="020F0502020204030204" pitchFamily="34" charset="0"/>
              </a:rPr>
              <a:t>“We have never invested as much in public education as we should have because we've always had kind of a private notion of children. Your kid is yours and totally your responsibility. We haven't had a very collective notion of these are our children. </a:t>
            </a:r>
            <a:r>
              <a:rPr lang="en-US" altLang="en-US" sz="3000" b="1" u="sng" dirty="0">
                <a:solidFill>
                  <a:srgbClr val="FFFFCC"/>
                </a:solidFill>
                <a:latin typeface="Calibri" panose="020F0502020204030204" pitchFamily="34" charset="0"/>
              </a:rPr>
              <a:t>So part of it is we have to break through our kind of private idea that kids belong to their parents, or kids belong to their families, and recognize that kids belong to whole communities</a:t>
            </a:r>
            <a:r>
              <a:rPr lang="en-US" altLang="en-US" sz="3000" b="1" dirty="0">
                <a:latin typeface="Calibri" panose="020F0502020204030204" pitchFamily="34" charset="0"/>
              </a:rPr>
              <a:t>.”</a:t>
            </a:r>
            <a:endParaRPr lang="en-US" altLang="en-US" sz="3000" b="1" dirty="0">
              <a:latin typeface="Calibri" panose="020F0502020204030204" pitchFamily="34" charset="0"/>
              <a:ea typeface="Calibri" panose="020F0502020204030204" pitchFamily="34" charset="0"/>
              <a:cs typeface="Calibri" panose="020F0502020204030204" pitchFamily="34" charset="0"/>
            </a:endParaRPr>
          </a:p>
        </p:txBody>
      </p:sp>
      <p:sp>
        <p:nvSpPr>
          <p:cNvPr id="52228" name="TextBox 3"/>
          <p:cNvSpPr txBox="1">
            <a:spLocks noChangeArrowheads="1"/>
          </p:cNvSpPr>
          <p:nvPr/>
        </p:nvSpPr>
        <p:spPr bwMode="auto">
          <a:xfrm>
            <a:off x="2019300" y="6477000"/>
            <a:ext cx="5105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200">
                <a:latin typeface="Calibri" panose="020F0502020204030204" pitchFamily="34" charset="0"/>
              </a:rPr>
              <a:t>Melissa Harris Perry, MSNBC host www.youtube.com/watch?v=N3qtpdSQox0</a:t>
            </a:r>
            <a:endParaRPr lang="en-US" altLang="en-US" sz="1200">
              <a:solidFill>
                <a:srgbClr val="FFFFFF"/>
              </a:solidFill>
              <a:latin typeface="Calibri" panose="020F0502020204030204" pitchFamily="34" charset="0"/>
            </a:endParaRPr>
          </a:p>
        </p:txBody>
      </p:sp>
      <p:pic>
        <p:nvPicPr>
          <p:cNvPr id="52229" name="Picture 2" descr="http://www.theblaze.com/wp-content/uploads/2013/04/Screen-Shot-2013-04-09-at-2.47.25-PM-620x390.pn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699510" y="914400"/>
            <a:ext cx="1744980" cy="109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282348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 xmlns:p14="http://schemas.microsoft.com/office/powerpoint/2010/main" val="32638630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5524500"/>
            <a:ext cx="6705600" cy="1143000"/>
          </a:xfrm>
        </p:spPr>
        <p:txBody>
          <a:bodyPr/>
          <a:lstStyle/>
          <a:p>
            <a:pPr algn="ctr"/>
            <a:r>
              <a:rPr lang="en-US" altLang="en-US" sz="2000" b="0" dirty="0">
                <a:solidFill>
                  <a:schemeClr val="tx1"/>
                </a:solidFill>
                <a:latin typeface="Calibri" panose="020F0502020204030204" pitchFamily="34" charset="0"/>
              </a:rPr>
              <a:t>Cited in Mark A. </a:t>
            </a:r>
            <a:r>
              <a:rPr lang="en-US" altLang="en-US" sz="2000" b="0" dirty="0" err="1">
                <a:solidFill>
                  <a:schemeClr val="tx1"/>
                </a:solidFill>
                <a:latin typeface="Calibri" panose="020F0502020204030204" pitchFamily="34" charset="0"/>
              </a:rPr>
              <a:t>Beliles</a:t>
            </a:r>
            <a:r>
              <a:rPr lang="en-US" altLang="en-US" sz="2000" b="0" dirty="0">
                <a:solidFill>
                  <a:schemeClr val="tx1"/>
                </a:solidFill>
                <a:latin typeface="Calibri" panose="020F0502020204030204" pitchFamily="34" charset="0"/>
              </a:rPr>
              <a:t> and Stephen K. McDowell, </a:t>
            </a:r>
            <a:r>
              <a:rPr lang="en-US" altLang="en-US" sz="2000" b="0" i="1" dirty="0">
                <a:solidFill>
                  <a:schemeClr val="tx1"/>
                </a:solidFill>
                <a:latin typeface="Calibri" panose="020F0502020204030204" pitchFamily="34" charset="0"/>
              </a:rPr>
              <a:t>America's Providential History</a:t>
            </a:r>
            <a:r>
              <a:rPr lang="en-US" altLang="en-US" sz="2000" b="0" dirty="0">
                <a:solidFill>
                  <a:schemeClr val="tx1"/>
                </a:solidFill>
                <a:latin typeface="Calibri" panose="020F0502020204030204" pitchFamily="34" charset="0"/>
              </a:rPr>
              <a:t> (Charlottesville, VA: Providence, 1989), 95.</a:t>
            </a:r>
            <a:endParaRPr lang="en-US" altLang="en-US" sz="2000" b="0" dirty="0">
              <a:solidFill>
                <a:schemeClr val="tx1"/>
              </a:solidFill>
              <a:latin typeface="Calibri" panose="020F0502020204030204" pitchFamily="34" charset="0"/>
              <a:cs typeface="Times New Roman" panose="02020603050405020304" pitchFamily="18" charset="0"/>
            </a:endParaRPr>
          </a:p>
        </p:txBody>
      </p:sp>
      <p:sp>
        <p:nvSpPr>
          <p:cNvPr id="43011" name="Text Box 9"/>
          <p:cNvSpPr>
            <a:spLocks noGrp="1" noChangeArrowheads="1"/>
          </p:cNvSpPr>
          <p:nvPr>
            <p:ph type="body" idx="1"/>
          </p:nvPr>
        </p:nvSpPr>
        <p:spPr>
          <a:xfrm>
            <a:off x="495300" y="2743200"/>
            <a:ext cx="8153400" cy="1905000"/>
          </a:xfrm>
        </p:spPr>
        <p:txBody>
          <a:bodyPr/>
          <a:lstStyle/>
          <a:p>
            <a:pPr algn="ctr">
              <a:spcBef>
                <a:spcPct val="50000"/>
              </a:spcBef>
              <a:buFontTx/>
              <a:buNone/>
            </a:pPr>
            <a:r>
              <a:rPr lang="en-US" altLang="en-US" sz="3600" dirty="0">
                <a:latin typeface="Calibri" panose="020F0502020204030204" pitchFamily="34" charset="0"/>
              </a:rPr>
              <a:t>“The philosophy of the school room in one generation will be the philosophy of government in the next.</a:t>
            </a:r>
            <a:r>
              <a:rPr lang="en-US" altLang="en-US" sz="3600" dirty="0">
                <a:latin typeface="Calibri" panose="020F0502020204030204" pitchFamily="34" charset="0"/>
                <a:cs typeface="Times New Roman" panose="02020603050405020304" pitchFamily="18" charset="0"/>
              </a:rPr>
              <a:t>” </a:t>
            </a:r>
          </a:p>
        </p:txBody>
      </p:sp>
      <p:pic>
        <p:nvPicPr>
          <p:cNvPr id="43012" name="Picture 6" descr="http://www.history.com/images/media/slideshow/abraham-lincoln/lincoln-colo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62288" y="381000"/>
            <a:ext cx="3021012" cy="20574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08155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095500" y="304800"/>
            <a:ext cx="4953000" cy="1066800"/>
          </a:xfrm>
        </p:spPr>
        <p:txBody>
          <a:bodyPr/>
          <a:lstStyle/>
          <a:p>
            <a:r>
              <a:rPr lang="en-US" sz="4000" dirty="0">
                <a:latin typeface="Calibri" pitchFamily="34" charset="0"/>
                <a:ea typeface="Calibri" pitchFamily="34" charset="0"/>
                <a:cs typeface="Calibri" pitchFamily="34" charset="0"/>
              </a:rPr>
              <a:t>Old Satan Deluder Law</a:t>
            </a:r>
          </a:p>
        </p:txBody>
      </p:sp>
      <p:sp>
        <p:nvSpPr>
          <p:cNvPr id="3" name="Content Placeholder 2"/>
          <p:cNvSpPr>
            <a:spLocks noGrp="1"/>
          </p:cNvSpPr>
          <p:nvPr>
            <p:ph idx="4294967295"/>
          </p:nvPr>
        </p:nvSpPr>
        <p:spPr>
          <a:xfrm>
            <a:off x="228600" y="1828800"/>
            <a:ext cx="8686800" cy="3962400"/>
          </a:xfrm>
        </p:spPr>
        <p:txBody>
          <a:bodyPr/>
          <a:lstStyle/>
          <a:p>
            <a:pPr marL="0" indent="0" algn="just">
              <a:buFontTx/>
              <a:buNone/>
              <a:defRPr/>
            </a:pPr>
            <a:r>
              <a:rPr lang="en-US" dirty="0">
                <a:latin typeface="Calibri" pitchFamily="34" charset="0"/>
                <a:cs typeface="Calibri" pitchFamily="34" charset="0"/>
              </a:rPr>
              <a:t>“It being one chief project of that </a:t>
            </a:r>
            <a:r>
              <a:rPr lang="en-US" b="1" u="sng" dirty="0">
                <a:solidFill>
                  <a:srgbClr val="FFFFCC"/>
                </a:solidFill>
                <a:latin typeface="Calibri" pitchFamily="34" charset="0"/>
                <a:cs typeface="Calibri" pitchFamily="34" charset="0"/>
              </a:rPr>
              <a:t>old deluder</a:t>
            </a:r>
            <a:r>
              <a:rPr lang="en-US" b="1" u="sng" dirty="0">
                <a:latin typeface="Calibri" pitchFamily="34" charset="0"/>
                <a:cs typeface="Calibri" pitchFamily="34" charset="0"/>
              </a:rPr>
              <a:t>, </a:t>
            </a:r>
            <a:r>
              <a:rPr lang="en-US" b="1" u="sng" dirty="0">
                <a:solidFill>
                  <a:srgbClr val="FFFFCC"/>
                </a:solidFill>
                <a:latin typeface="Calibri" pitchFamily="34" charset="0"/>
                <a:cs typeface="Calibri" pitchFamily="34" charset="0"/>
              </a:rPr>
              <a:t>Satan</a:t>
            </a:r>
            <a:r>
              <a:rPr lang="en-US" dirty="0">
                <a:latin typeface="Calibri" pitchFamily="34" charset="0"/>
                <a:cs typeface="Calibri" pitchFamily="34" charset="0"/>
              </a:rPr>
              <a:t>, to keep men from the knowledge of the </a:t>
            </a:r>
            <a:r>
              <a:rPr lang="en-US" b="1" u="sng" dirty="0">
                <a:solidFill>
                  <a:srgbClr val="FFFFCC"/>
                </a:solidFill>
                <a:latin typeface="Calibri" pitchFamily="34" charset="0"/>
                <a:cs typeface="Calibri" pitchFamily="34" charset="0"/>
              </a:rPr>
              <a:t>Scriptures</a:t>
            </a:r>
            <a:r>
              <a:rPr lang="en-US" dirty="0">
                <a:latin typeface="Calibri" pitchFamily="34" charset="0"/>
                <a:cs typeface="Calibri" pitchFamily="34" charset="0"/>
              </a:rPr>
              <a:t>, as in former time…It is therefore ordered…that after the Lord hath increased the settlement…they shall…appoint one within their town, to teach all such children to read…they shall set up a grammar school to instruct youths…” </a:t>
            </a:r>
          </a:p>
        </p:txBody>
      </p:sp>
      <p:pic>
        <p:nvPicPr>
          <p:cNvPr id="5"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6525" y="152400"/>
            <a:ext cx="1920875" cy="142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66565"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162800" y="152400"/>
            <a:ext cx="1830388" cy="1371600"/>
          </a:xfrm>
          <a:prstGeom prst="rect">
            <a:avLst/>
          </a:prstGeom>
          <a:noFill/>
          <a:ln w="9525">
            <a:noFill/>
            <a:miter lim="800000"/>
            <a:headEnd/>
            <a:tailEnd/>
          </a:ln>
        </p:spPr>
      </p:pic>
      <p:sp>
        <p:nvSpPr>
          <p:cNvPr id="2" name="Rectangle 1"/>
          <p:cNvSpPr/>
          <p:nvPr/>
        </p:nvSpPr>
        <p:spPr>
          <a:xfrm>
            <a:off x="1752600" y="6324600"/>
            <a:ext cx="5638800" cy="369332"/>
          </a:xfrm>
          <a:prstGeom prst="rect">
            <a:avLst/>
          </a:prstGeom>
        </p:spPr>
        <p:txBody>
          <a:bodyPr wrap="square">
            <a:spAutoFit/>
          </a:bodyPr>
          <a:lstStyle/>
          <a:p>
            <a:pPr marL="0" indent="0" algn="just">
              <a:buFontTx/>
              <a:buNone/>
              <a:defRPr/>
            </a:pPr>
            <a:r>
              <a:rPr lang="en-US" sz="1800" i="1" dirty="0">
                <a:latin typeface="Calibri" pitchFamily="34" charset="0"/>
                <a:cs typeface="Calibri" pitchFamily="34" charset="0"/>
              </a:rPr>
              <a:t>Church of the Holy Trinity v. U.S</a:t>
            </a:r>
            <a:r>
              <a:rPr lang="en-US" sz="1800" dirty="0">
                <a:latin typeface="Calibri" pitchFamily="34" charset="0"/>
                <a:cs typeface="Calibri" pitchFamily="34" charset="0"/>
              </a:rPr>
              <a:t>., 143 U.S. 457, 467 (1892)</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524000"/>
            <a:ext cx="8686800" cy="5105400"/>
          </a:xfrm>
          <a:prstGeom prst="rect">
            <a:avLst/>
          </a:prstGeom>
          <a:noFill/>
          <a:ln w="9525">
            <a:noFill/>
            <a:miter lim="800000"/>
            <a:headEnd/>
            <a:tailEnd/>
          </a:ln>
        </p:spPr>
      </p:pic>
      <p:sp>
        <p:nvSpPr>
          <p:cNvPr id="37891" name="Title 1"/>
          <p:cNvSpPr>
            <a:spLocks noGrp="1"/>
          </p:cNvSpPr>
          <p:nvPr>
            <p:ph type="title" idx="4294967295"/>
          </p:nvPr>
        </p:nvSpPr>
        <p:spPr>
          <a:xfrm>
            <a:off x="1828800" y="228600"/>
            <a:ext cx="5486400" cy="1027113"/>
          </a:xfrm>
        </p:spPr>
        <p:txBody>
          <a:bodyPr/>
          <a:lstStyle/>
          <a:p>
            <a:pPr algn="ctr"/>
            <a:r>
              <a:rPr lang="en-US" sz="4000" b="1" dirty="0">
                <a:latin typeface="Calibri" panose="020F0502020204030204" pitchFamily="34" charset="0"/>
              </a:rPr>
              <a:t>Robert Charles Winthrop</a:t>
            </a:r>
            <a:endParaRPr lang="en-US" sz="4000" dirty="0">
              <a:latin typeface="Calibri" pitchFamily="34" charset="0"/>
              <a:ea typeface="Calibri" pitchFamily="34" charset="0"/>
              <a:cs typeface="Calibri" pitchFamily="34" charset="0"/>
            </a:endParaRPr>
          </a:p>
        </p:txBody>
      </p:sp>
      <p:sp>
        <p:nvSpPr>
          <p:cNvPr id="37892" name="Content Placeholder 2"/>
          <p:cNvSpPr>
            <a:spLocks noGrp="1"/>
          </p:cNvSpPr>
          <p:nvPr>
            <p:ph idx="4294967295"/>
          </p:nvPr>
        </p:nvSpPr>
        <p:spPr>
          <a:xfrm>
            <a:off x="304800" y="1600200"/>
            <a:ext cx="8686800" cy="4114800"/>
          </a:xfrm>
          <a:noFill/>
        </p:spPr>
        <p:txBody>
          <a:bodyPr/>
          <a:lstStyle/>
          <a:p>
            <a:pPr marL="0" indent="0" algn="just">
              <a:buFontTx/>
              <a:buNone/>
            </a:pPr>
            <a:r>
              <a:rPr lang="en-US" sz="2600" dirty="0">
                <a:solidFill>
                  <a:schemeClr val="bg2"/>
                </a:solidFill>
                <a:effectLst/>
                <a:latin typeface="Calibri" panose="020F0502020204030204" pitchFamily="34" charset="0"/>
              </a:rPr>
              <a:t>“All societies of men must be governed in some way or other. The less they may have of stringent State Government, the more they must have of individual self-government. The less they rely on public law or physical force, the more they must rely on private moral restraint. </a:t>
            </a:r>
            <a:r>
              <a:rPr lang="en-US" sz="2600" b="1" dirty="0">
                <a:solidFill>
                  <a:srgbClr val="0000FF"/>
                </a:solidFill>
                <a:effectLst/>
                <a:latin typeface="Calibri" panose="020F0502020204030204" pitchFamily="34" charset="0"/>
              </a:rPr>
              <a:t>Men, in a word, must necessarily be controlled, either by a power within them, or by a power without them; either by the Word of God, or by the strong arm of man; either by the Bible, or by the bayonet.</a:t>
            </a:r>
            <a:r>
              <a:rPr lang="en-US" sz="2600" dirty="0">
                <a:solidFill>
                  <a:srgbClr val="0000FF"/>
                </a:solidFill>
                <a:effectLst/>
                <a:latin typeface="Calibri" panose="020F0502020204030204" pitchFamily="34" charset="0"/>
              </a:rPr>
              <a:t> </a:t>
            </a:r>
            <a:r>
              <a:rPr lang="en-US" sz="2600" dirty="0">
                <a:solidFill>
                  <a:schemeClr val="bg2"/>
                </a:solidFill>
                <a:effectLst/>
                <a:latin typeface="Calibri" panose="020F0502020204030204" pitchFamily="34" charset="0"/>
              </a:rPr>
              <a:t>It may do for other countries and other governments to talk about the State supporting religion. Here, under our own free institutions, it is Religion which must support the State.”</a:t>
            </a:r>
            <a:endParaRPr lang="en-US" sz="2600" dirty="0">
              <a:solidFill>
                <a:schemeClr val="bg2"/>
              </a:solidFill>
              <a:effectLst/>
              <a:latin typeface="Calibri" pitchFamily="34" charset="0"/>
              <a:ea typeface="Calibri" pitchFamily="34" charset="0"/>
              <a:cs typeface="Calibri" pitchFamily="34" charset="0"/>
            </a:endParaRPr>
          </a:p>
        </p:txBody>
      </p:sp>
      <p:sp>
        <p:nvSpPr>
          <p:cNvPr id="37893" name="TextBox 3"/>
          <p:cNvSpPr txBox="1">
            <a:spLocks noChangeArrowheads="1"/>
          </p:cNvSpPr>
          <p:nvPr/>
        </p:nvSpPr>
        <p:spPr bwMode="auto">
          <a:xfrm>
            <a:off x="533400" y="6019800"/>
            <a:ext cx="8458200" cy="584775"/>
          </a:xfrm>
          <a:prstGeom prst="rect">
            <a:avLst/>
          </a:prstGeom>
          <a:noFill/>
          <a:ln w="9525">
            <a:noFill/>
            <a:miter lim="800000"/>
            <a:headEnd/>
            <a:tailEnd/>
          </a:ln>
        </p:spPr>
        <p:txBody>
          <a:bodyPr wrap="square">
            <a:spAutoFit/>
          </a:bodyPr>
          <a:lstStyle/>
          <a:p>
            <a:pPr algn="ctr" eaLnBrk="0" hangingPunct="0"/>
            <a:r>
              <a:rPr lang="en-US" sz="1600" dirty="0">
                <a:solidFill>
                  <a:schemeClr val="bg2"/>
                </a:solidFill>
                <a:latin typeface="Calibri" panose="020F0502020204030204" pitchFamily="34" charset="0"/>
              </a:rPr>
              <a:t>Robert Winthrop, </a:t>
            </a:r>
            <a:r>
              <a:rPr lang="en-US" sz="1600" i="1" dirty="0">
                <a:solidFill>
                  <a:schemeClr val="bg2"/>
                </a:solidFill>
                <a:latin typeface="Calibri" panose="020F0502020204030204" pitchFamily="34" charset="0"/>
              </a:rPr>
              <a:t>Addresses and Speeches on Various Occasions</a:t>
            </a:r>
            <a:r>
              <a:rPr lang="en-US" sz="1600" dirty="0">
                <a:solidFill>
                  <a:schemeClr val="bg2"/>
                </a:solidFill>
                <a:latin typeface="Calibri" panose="020F0502020204030204" pitchFamily="34" charset="0"/>
              </a:rPr>
              <a:t> (Boston, MA: Little, Brown, 1852), 172. Speech to the Massachusetts Bible Society (1849-05-28). </a:t>
            </a:r>
          </a:p>
        </p:txBody>
      </p:sp>
      <p:pic>
        <p:nvPicPr>
          <p:cNvPr id="152578" name="Picture 2" descr="https://upload.wikimedia.org/wikipedia/commons/thumb/9/9a/Robert_Charles_Winthrop.jpg/220px-Robert_Charles_Winthrop.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52400"/>
            <a:ext cx="986118" cy="1295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524000"/>
            <a:ext cx="8686800" cy="5105400"/>
          </a:xfrm>
          <a:prstGeom prst="rect">
            <a:avLst/>
          </a:prstGeom>
          <a:noFill/>
          <a:ln w="9525">
            <a:noFill/>
            <a:miter lim="800000"/>
            <a:headEnd/>
            <a:tailEnd/>
          </a:ln>
        </p:spPr>
      </p:pic>
      <p:sp>
        <p:nvSpPr>
          <p:cNvPr id="37891" name="Title 1"/>
          <p:cNvSpPr>
            <a:spLocks noGrp="1"/>
          </p:cNvSpPr>
          <p:nvPr>
            <p:ph type="title" idx="4294967295"/>
          </p:nvPr>
        </p:nvSpPr>
        <p:spPr>
          <a:xfrm>
            <a:off x="1828800" y="228600"/>
            <a:ext cx="6781800" cy="1027113"/>
          </a:xfrm>
        </p:spPr>
        <p:txBody>
          <a:bodyPr/>
          <a:lstStyle/>
          <a:p>
            <a:pPr algn="ctr"/>
            <a:r>
              <a:rPr lang="en-US" sz="4000" b="1" dirty="0" smtClean="0">
                <a:latin typeface="Calibri" panose="020F0502020204030204" pitchFamily="34" charset="0"/>
              </a:rPr>
              <a:t>John Adams, Second President of the United States</a:t>
            </a:r>
            <a:endParaRPr lang="en-US" sz="4000" dirty="0">
              <a:latin typeface="Calibri" pitchFamily="34" charset="0"/>
              <a:ea typeface="Calibri" pitchFamily="34" charset="0"/>
              <a:cs typeface="Calibri" pitchFamily="34" charset="0"/>
            </a:endParaRPr>
          </a:p>
        </p:txBody>
      </p:sp>
      <p:sp>
        <p:nvSpPr>
          <p:cNvPr id="37892" name="Content Placeholder 2"/>
          <p:cNvSpPr>
            <a:spLocks noGrp="1"/>
          </p:cNvSpPr>
          <p:nvPr>
            <p:ph idx="4294967295"/>
          </p:nvPr>
        </p:nvSpPr>
        <p:spPr>
          <a:xfrm>
            <a:off x="304800" y="1600200"/>
            <a:ext cx="8686800" cy="4114800"/>
          </a:xfrm>
          <a:noFill/>
        </p:spPr>
        <p:txBody>
          <a:bodyPr/>
          <a:lstStyle/>
          <a:p>
            <a:pPr>
              <a:buNone/>
            </a:pPr>
            <a:r>
              <a:rPr lang="en-US" sz="3000" b="1" dirty="0" smtClean="0">
                <a:solidFill>
                  <a:schemeClr val="bg2"/>
                </a:solidFill>
                <a:effectLst/>
              </a:rPr>
              <a:t>"We have no government armed with power capable of contending with human passions unbridled by morality and religion. Avarice, ambition, revenge, or gallantry, would break the strongest cords of our Constitution as a whale goes through a net. Our Constitution was made only for a moral and religious people. It is wholly inadequate to the government of any other.”</a:t>
            </a:r>
            <a:endParaRPr lang="en-US" sz="3000" b="1" dirty="0">
              <a:solidFill>
                <a:schemeClr val="bg2"/>
              </a:solidFill>
              <a:effectLst/>
              <a:latin typeface="Calibri" pitchFamily="34" charset="0"/>
              <a:ea typeface="Calibri" pitchFamily="34" charset="0"/>
              <a:cs typeface="Calibri" pitchFamily="34" charset="0"/>
            </a:endParaRPr>
          </a:p>
        </p:txBody>
      </p:sp>
      <p:sp>
        <p:nvSpPr>
          <p:cNvPr id="37893" name="TextBox 3"/>
          <p:cNvSpPr txBox="1">
            <a:spLocks noChangeArrowheads="1"/>
          </p:cNvSpPr>
          <p:nvPr/>
        </p:nvSpPr>
        <p:spPr bwMode="auto">
          <a:xfrm>
            <a:off x="457200" y="5534561"/>
            <a:ext cx="8458200" cy="1323439"/>
          </a:xfrm>
          <a:prstGeom prst="rect">
            <a:avLst/>
          </a:prstGeom>
          <a:noFill/>
          <a:ln w="9525">
            <a:noFill/>
            <a:miter lim="800000"/>
            <a:headEnd/>
            <a:tailEnd/>
          </a:ln>
        </p:spPr>
        <p:txBody>
          <a:bodyPr wrap="square">
            <a:spAutoFit/>
          </a:bodyPr>
          <a:lstStyle/>
          <a:p>
            <a:pPr algn="ctr" eaLnBrk="0" hangingPunct="0"/>
            <a:r>
              <a:rPr lang="en-US" sz="1600" dirty="0" smtClean="0">
                <a:solidFill>
                  <a:schemeClr val="bg2"/>
                </a:solidFill>
              </a:rPr>
              <a:t>Letter to the Officers of the First Brigade of the Third Division of the Militia of Massachusetts, 11 October 1798, in Revolutionary Services and Civil life of General William Hull (New York, 1848), pp 265-6. There are some differences in the version that appeared in </a:t>
            </a:r>
            <a:r>
              <a:rPr lang="en-US" sz="1600" i="1" dirty="0" smtClean="0">
                <a:solidFill>
                  <a:schemeClr val="bg2"/>
                </a:solidFill>
              </a:rPr>
              <a:t>The Works of John Adams</a:t>
            </a:r>
            <a:r>
              <a:rPr lang="en-US" sz="1600" dirty="0" smtClean="0">
                <a:solidFill>
                  <a:schemeClr val="bg2"/>
                </a:solidFill>
              </a:rPr>
              <a:t> (Boston, 1854), vol. 9. pp. 228-29.</a:t>
            </a:r>
          </a:p>
          <a:p>
            <a:pPr algn="ctr" eaLnBrk="0" hangingPunct="0"/>
            <a:r>
              <a:rPr lang="en-US" sz="1600" dirty="0" smtClean="0">
                <a:solidFill>
                  <a:schemeClr val="bg2"/>
                </a:solidFill>
                <a:latin typeface="Calibri" panose="020F0502020204030204" pitchFamily="34" charset="0"/>
              </a:rPr>
              <a:t> </a:t>
            </a:r>
            <a:endParaRPr lang="en-US" sz="1600" dirty="0">
              <a:solidFill>
                <a:schemeClr val="bg2"/>
              </a:solidFill>
              <a:latin typeface="Calibri" panose="020F0502020204030204" pitchFamily="34" charset="0"/>
            </a:endParaRPr>
          </a:p>
        </p:txBody>
      </p:sp>
      <p:pic>
        <p:nvPicPr>
          <p:cNvPr id="7" name="Picture 2" descr="http://johnadamsinfo.com/images/johnadamsinfo.com/john-adams-w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52400"/>
            <a:ext cx="1295400" cy="1295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639762"/>
          </a:xfrm>
        </p:spPr>
        <p:txBody>
          <a:bodyPr/>
          <a:lstStyle/>
          <a:p>
            <a:pPr algn="ctr" eaLnBrk="1" hangingPunct="1"/>
            <a:r>
              <a:rPr lang="en-US" sz="4000" dirty="0">
                <a:latin typeface="Calibri" panose="020F0502020204030204" pitchFamily="34" charset="0"/>
                <a:cs typeface="Calibri" pitchFamily="34" charset="0"/>
              </a:rPr>
              <a:t>How Many Laws?</a:t>
            </a:r>
          </a:p>
        </p:txBody>
      </p:sp>
      <p:sp>
        <p:nvSpPr>
          <p:cNvPr id="3" name="Content Placeholder 2"/>
          <p:cNvSpPr>
            <a:spLocks noGrp="1"/>
          </p:cNvSpPr>
          <p:nvPr>
            <p:ph idx="1"/>
          </p:nvPr>
        </p:nvSpPr>
        <p:spPr>
          <a:xfrm>
            <a:off x="152400" y="1143000"/>
            <a:ext cx="6400800" cy="4648200"/>
          </a:xfrm>
        </p:spPr>
        <p:txBody>
          <a:bodyPr rtlCol="0">
            <a:noAutofit/>
          </a:bodyPr>
          <a:lstStyle/>
          <a:p>
            <a:pPr marL="0" indent="0" algn="just" eaLnBrk="1" fontAlgn="auto" hangingPunct="1">
              <a:spcAft>
                <a:spcPts val="0"/>
              </a:spcAft>
              <a:buClr>
                <a:schemeClr val="tx1">
                  <a:shade val="95000"/>
                </a:schemeClr>
              </a:buClr>
              <a:buFont typeface="Wingdings 2"/>
              <a:buNone/>
              <a:defRPr/>
            </a:pPr>
            <a:r>
              <a:rPr lang="en-US" sz="3600" dirty="0">
                <a:latin typeface="Calibri" panose="020F0502020204030204" pitchFamily="34" charset="0"/>
                <a:cs typeface="Calibri" pitchFamily="34" charset="0"/>
              </a:rPr>
              <a:t>“</a:t>
            </a:r>
            <a:r>
              <a:rPr lang="en-US" sz="3600" dirty="0">
                <a:latin typeface="Calibri" panose="020F0502020204030204" pitchFamily="34" charset="0"/>
              </a:rPr>
              <a:t>We all know ignorance of the law is no excuse. If you violate a law, you suffer the penalty for it...If you take the U.S. code as it exists right now, today, if you read 700 pages a week of the U.S. code, national calculations are that you can finish the U.S. code in only 25,000 years</a:t>
            </a:r>
            <a:r>
              <a:rPr lang="en-US" sz="3600" dirty="0">
                <a:latin typeface="Calibri" pitchFamily="34" charset="0"/>
                <a:cs typeface="Calibri" pitchFamily="34" charset="0"/>
              </a:rPr>
              <a:t>.”</a:t>
            </a:r>
          </a:p>
        </p:txBody>
      </p:sp>
      <p:sp>
        <p:nvSpPr>
          <p:cNvPr id="44036" name="TextBox 3"/>
          <p:cNvSpPr txBox="1">
            <a:spLocks noChangeArrowheads="1"/>
          </p:cNvSpPr>
          <p:nvPr/>
        </p:nvSpPr>
        <p:spPr bwMode="auto">
          <a:xfrm>
            <a:off x="190500" y="6324600"/>
            <a:ext cx="8763000" cy="400110"/>
          </a:xfrm>
          <a:prstGeom prst="rect">
            <a:avLst/>
          </a:prstGeom>
          <a:noFill/>
          <a:ln w="9525">
            <a:noFill/>
            <a:miter lim="800000"/>
            <a:headEnd/>
            <a:tailEnd/>
          </a:ln>
        </p:spPr>
        <p:txBody>
          <a:bodyPr wrap="square">
            <a:spAutoFit/>
          </a:bodyPr>
          <a:lstStyle/>
          <a:p>
            <a:pPr algn="ctr"/>
            <a:r>
              <a:rPr lang="en-US" sz="1000" dirty="0">
                <a:latin typeface="Calibri" panose="020F0502020204030204" pitchFamily="34" charset="0"/>
              </a:rPr>
              <a:t>Erica </a:t>
            </a:r>
            <a:r>
              <a:rPr lang="en-US" sz="1000" dirty="0" err="1">
                <a:latin typeface="Calibri" panose="020F0502020204030204" pitchFamily="34" charset="0"/>
              </a:rPr>
              <a:t>Ricz</a:t>
            </a:r>
            <a:r>
              <a:rPr lang="en-US" sz="1000" dirty="0">
                <a:latin typeface="Calibri" panose="020F0502020204030204" pitchFamily="34" charset="0"/>
              </a:rPr>
              <a:t>, “David Barton Explains How You Could Be Committing Three Felonies a Day,” online: </a:t>
            </a:r>
            <a:r>
              <a:rPr lang="en-US" sz="1000" u="sng" dirty="0">
                <a:latin typeface="Calibri" panose="020F0502020204030204" pitchFamily="34" charset="0"/>
                <a:hlinkClick r:id="rId2" tooltip="http://www.theblaze.com/stories/2014/11/04/david-barton-explains-how-you-could-be-committing-three-felonies-a-day/&#10;CTRL + Click to follow link"/>
              </a:rPr>
              <a:t>http://www.theblaze.com/stories/2014/11/04/david-barton-explains-how-you-could-be-committing-three-felonies-a-day/</a:t>
            </a:r>
            <a:r>
              <a:rPr lang="en-US" sz="1000" dirty="0">
                <a:latin typeface="Calibri" panose="020F0502020204030204" pitchFamily="34" charset="0"/>
              </a:rPr>
              <a:t>, November 4, 2014, accessed 15 December 2014.</a:t>
            </a:r>
          </a:p>
        </p:txBody>
      </p:sp>
      <p:pic>
        <p:nvPicPr>
          <p:cNvPr id="44037" name="Picture 11" descr="David Barton"/>
          <p:cNvPicPr>
            <a:picLocks noChangeAspect="1" noChangeArrowheads="1"/>
          </p:cNvPicPr>
          <p:nvPr/>
        </p:nvPicPr>
        <p:blipFill>
          <a:blip r:embed="rId3" cstate="print"/>
          <a:srcRect/>
          <a:stretch>
            <a:fillRect/>
          </a:stretch>
        </p:blipFill>
        <p:spPr bwMode="auto">
          <a:xfrm>
            <a:off x="6705600" y="1447800"/>
            <a:ext cx="2247900" cy="290746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47700" y="304800"/>
            <a:ext cx="7848600" cy="646331"/>
          </a:xfrm>
          <a:prstGeom prst="rect">
            <a:avLst/>
          </a:prstGeom>
          <a:noFill/>
        </p:spPr>
        <p:txBody>
          <a:bodyPr wrap="square" rtlCol="0">
            <a:spAutoFit/>
          </a:bodyPr>
          <a:lstStyle/>
          <a:p>
            <a:pPr algn="ctr"/>
            <a:r>
              <a:rPr lang="en-US" sz="3600" dirty="0">
                <a:solidFill>
                  <a:schemeClr val="tx2"/>
                </a:solidFill>
                <a:latin typeface="Calibri" pitchFamily="34" charset="0"/>
                <a:ea typeface="+mj-ea"/>
                <a:cs typeface="Calibri" pitchFamily="34" charset="0"/>
              </a:rPr>
              <a:t>Karl Marx’s Communist Manifesto 1848</a:t>
            </a:r>
          </a:p>
        </p:txBody>
      </p:sp>
      <p:sp>
        <p:nvSpPr>
          <p:cNvPr id="3" name="TextBox 2"/>
          <p:cNvSpPr txBox="1"/>
          <p:nvPr/>
        </p:nvSpPr>
        <p:spPr>
          <a:xfrm>
            <a:off x="228600" y="1143000"/>
            <a:ext cx="8763000" cy="5262979"/>
          </a:xfrm>
          <a:prstGeom prst="rect">
            <a:avLst/>
          </a:prstGeom>
          <a:noFill/>
        </p:spPr>
        <p:txBody>
          <a:bodyPr wrap="square" rtlCol="0">
            <a:spAutoFit/>
          </a:bodyPr>
          <a:lstStyle/>
          <a:p>
            <a:pPr marL="457200" indent="-457200">
              <a:buAutoNum type="arabicPeriod"/>
            </a:pPr>
            <a:r>
              <a:rPr lang="en-US" sz="2800" dirty="0">
                <a:latin typeface="Calibri" panose="020F0502020204030204" pitchFamily="34" charset="0"/>
              </a:rPr>
              <a:t>Abolish </a:t>
            </a:r>
            <a:r>
              <a:rPr lang="en-US" sz="2800" b="1" dirty="0">
                <a:solidFill>
                  <a:srgbClr val="FFFFCC"/>
                </a:solidFill>
                <a:latin typeface="Calibri" panose="020F0502020204030204" pitchFamily="34" charset="0"/>
              </a:rPr>
              <a:t>private property</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Heavy progressive </a:t>
            </a:r>
            <a:r>
              <a:rPr lang="en-US" sz="2800" b="1" dirty="0">
                <a:solidFill>
                  <a:srgbClr val="FFFFCC"/>
                </a:solidFill>
                <a:latin typeface="Calibri" panose="020F0502020204030204" pitchFamily="34" charset="0"/>
              </a:rPr>
              <a:t>income tax</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Abolish rights of inheritance.</a:t>
            </a:r>
          </a:p>
          <a:p>
            <a:pPr marL="457200" indent="-457200">
              <a:buAutoNum type="arabicPeriod"/>
            </a:pPr>
            <a:r>
              <a:rPr lang="en-US" sz="2800" dirty="0">
                <a:latin typeface="Calibri" panose="020F0502020204030204" pitchFamily="34" charset="0"/>
              </a:rPr>
              <a:t>Confiscation of property rights.</a:t>
            </a:r>
          </a:p>
          <a:p>
            <a:pPr marL="457200" indent="-457200">
              <a:buAutoNum type="arabicPeriod"/>
            </a:pPr>
            <a:r>
              <a:rPr lang="en-US" sz="2800" b="1" dirty="0">
                <a:solidFill>
                  <a:srgbClr val="FFFFCC"/>
                </a:solidFill>
                <a:latin typeface="Calibri" panose="020F0502020204030204" pitchFamily="34" charset="0"/>
              </a:rPr>
              <a:t>Central Bank</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Government ownership of communication and </a:t>
            </a:r>
            <a:r>
              <a:rPr lang="en-US" sz="2800" b="1" dirty="0">
                <a:solidFill>
                  <a:srgbClr val="FFFFCC"/>
                </a:solidFill>
                <a:latin typeface="Calibri" panose="020F0502020204030204" pitchFamily="34" charset="0"/>
              </a:rPr>
              <a:t>transportation</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Government ownership of factories and agriculture.</a:t>
            </a:r>
          </a:p>
          <a:p>
            <a:pPr marL="457200" indent="-457200">
              <a:buAutoNum type="arabicPeriod"/>
            </a:pPr>
            <a:r>
              <a:rPr lang="en-US" sz="2800" dirty="0">
                <a:latin typeface="Calibri" panose="020F0502020204030204" pitchFamily="34" charset="0"/>
              </a:rPr>
              <a:t>Government control of labor.</a:t>
            </a:r>
          </a:p>
          <a:p>
            <a:pPr marL="457200" indent="-457200">
              <a:buAutoNum type="arabicPeriod"/>
            </a:pPr>
            <a:r>
              <a:rPr lang="en-US" sz="2800" dirty="0">
                <a:latin typeface="Calibri" panose="020F0502020204030204" pitchFamily="34" charset="0"/>
              </a:rPr>
              <a:t>Corporate farms, regional planning.</a:t>
            </a:r>
          </a:p>
          <a:p>
            <a:pPr marL="457200" indent="-457200">
              <a:buAutoNum type="arabicPeriod"/>
            </a:pPr>
            <a:r>
              <a:rPr lang="en-US" sz="2800" b="1" dirty="0">
                <a:solidFill>
                  <a:srgbClr val="FFFFCC"/>
                </a:solidFill>
                <a:latin typeface="Calibri" panose="020F0502020204030204" pitchFamily="34" charset="0"/>
              </a:rPr>
              <a:t>Free Education </a:t>
            </a:r>
            <a:r>
              <a:rPr lang="en-US" sz="2800" dirty="0">
                <a:latin typeface="Calibri" panose="020F0502020204030204" pitchFamily="34" charset="0"/>
              </a:rPr>
              <a:t>for All Children in Public Schools. Combination of Education with Industrial Production.</a:t>
            </a:r>
          </a:p>
        </p:txBody>
      </p:sp>
    </p:spTree>
    <p:extLst>
      <p:ext uri="{BB962C8B-B14F-4D97-AF65-F5344CB8AC3E}">
        <p14:creationId xmlns="" xmlns:p14="http://schemas.microsoft.com/office/powerpoint/2010/main" val="95121982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28700" y="228600"/>
            <a:ext cx="7086600" cy="990600"/>
          </a:xfrm>
        </p:spPr>
        <p:txBody>
          <a:bodyPr/>
          <a:lstStyle/>
          <a:p>
            <a:pPr algn="ctr" eaLnBrk="1" hangingPunct="1"/>
            <a:r>
              <a:rPr lang="en-US" altLang="en-US" dirty="0">
                <a:solidFill>
                  <a:srgbClr val="00FFFF"/>
                </a:solidFill>
                <a:latin typeface="Calibri" panose="020F0502020204030204" pitchFamily="34" charset="0"/>
              </a:rPr>
              <a:t>President Woodrow Wilson</a:t>
            </a:r>
          </a:p>
        </p:txBody>
      </p:sp>
      <p:sp>
        <p:nvSpPr>
          <p:cNvPr id="26627" name="Content Placeholder 2"/>
          <p:cNvSpPr>
            <a:spLocks noGrp="1"/>
          </p:cNvSpPr>
          <p:nvPr>
            <p:ph idx="1"/>
          </p:nvPr>
        </p:nvSpPr>
        <p:spPr>
          <a:xfrm>
            <a:off x="152400" y="1600200"/>
            <a:ext cx="4495800" cy="3733800"/>
          </a:xfrm>
        </p:spPr>
        <p:txBody>
          <a:bodyPr/>
          <a:lstStyle/>
          <a:p>
            <a:pPr marL="0" indent="0" algn="just">
              <a:buNone/>
            </a:pPr>
            <a:r>
              <a:rPr lang="en-US" sz="4000" dirty="0">
                <a:latin typeface="Calibri" panose="020F0502020204030204" pitchFamily="34" charset="0"/>
              </a:rPr>
              <a:t>“I have often said that the use of a university is to make young gentlemen as unlike their fathers as possible.”</a:t>
            </a:r>
            <a:endParaRPr lang="en-US" altLang="en-US" sz="4000"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http://daily.jstor.org/wp-content/uploads/2015/11/WoodrowWilson_1050x70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800600" y="1828800"/>
            <a:ext cx="4112584" cy="2743200"/>
          </a:xfrm>
          <a:prstGeom prst="rect">
            <a:avLst/>
          </a:prstGeom>
          <a:noFill/>
        </p:spPr>
      </p:pic>
      <p:sp>
        <p:nvSpPr>
          <p:cNvPr id="6" name="TextBox 5"/>
          <p:cNvSpPr txBox="1"/>
          <p:nvPr/>
        </p:nvSpPr>
        <p:spPr>
          <a:xfrm>
            <a:off x="1676400" y="6172200"/>
            <a:ext cx="5791200" cy="523220"/>
          </a:xfrm>
          <a:prstGeom prst="rect">
            <a:avLst/>
          </a:prstGeom>
          <a:noFill/>
        </p:spPr>
        <p:txBody>
          <a:bodyPr wrap="square" rtlCol="0">
            <a:spAutoFit/>
          </a:bodyPr>
          <a:lstStyle/>
          <a:p>
            <a:pPr algn="ctr"/>
            <a:r>
              <a:rPr lang="en-US" sz="1400" dirty="0">
                <a:latin typeface="Calibri" panose="020F0502020204030204" pitchFamily="34" charset="0"/>
              </a:rPr>
              <a:t>Woodrow Wilson, "The Power of Christian Young Men," in </a:t>
            </a:r>
            <a:r>
              <a:rPr lang="en-US" sz="1400" i="1" dirty="0">
                <a:latin typeface="Calibri" panose="020F0502020204030204" pitchFamily="34" charset="0"/>
              </a:rPr>
              <a:t>Selected </a:t>
            </a:r>
            <a:r>
              <a:rPr lang="en-US" sz="1400" i="1" dirty="0" err="1">
                <a:latin typeface="Calibri" panose="020F0502020204030204" pitchFamily="34" charset="0"/>
              </a:rPr>
              <a:t>Adresses</a:t>
            </a:r>
            <a:r>
              <a:rPr lang="en-US" sz="1400" i="1" dirty="0">
                <a:latin typeface="Calibri" panose="020F0502020204030204" pitchFamily="34" charset="0"/>
              </a:rPr>
              <a:t> and Papers of Woodrow Wilson</a:t>
            </a:r>
            <a:r>
              <a:rPr lang="en-US" sz="1400" dirty="0">
                <a:latin typeface="Calibri" panose="020F0502020204030204" pitchFamily="34" charset="0"/>
              </a:rPr>
              <a:t>(New York: </a:t>
            </a:r>
            <a:r>
              <a:rPr lang="en-US" sz="1400" dirty="0" err="1">
                <a:latin typeface="Calibri" panose="020F0502020204030204" pitchFamily="34" charset="0"/>
              </a:rPr>
              <a:t>Boni</a:t>
            </a:r>
            <a:r>
              <a:rPr lang="en-US" sz="1400" dirty="0">
                <a:latin typeface="Calibri" panose="020F0502020204030204" pitchFamily="34" charset="0"/>
              </a:rPr>
              <a:t> and </a:t>
            </a:r>
            <a:r>
              <a:rPr lang="en-US" sz="1400" dirty="0" err="1">
                <a:latin typeface="Calibri" panose="020F0502020204030204" pitchFamily="34" charset="0"/>
              </a:rPr>
              <a:t>Liverlight</a:t>
            </a:r>
            <a:r>
              <a:rPr lang="en-US" sz="1400" dirty="0">
                <a:latin typeface="Calibri" panose="020F0502020204030204" pitchFamily="34" charset="0"/>
              </a:rPr>
              <a:t>, 1918), 49.</a:t>
            </a:r>
          </a:p>
        </p:txBody>
      </p:sp>
    </p:spTree>
    <p:extLst>
      <p:ext uri="{BB962C8B-B14F-4D97-AF65-F5344CB8AC3E}">
        <p14:creationId xmlns="" xmlns:p14="http://schemas.microsoft.com/office/powerpoint/2010/main" val="240081750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76500" y="228600"/>
            <a:ext cx="4191000" cy="798689"/>
          </a:xfrm>
        </p:spPr>
        <p:txBody>
          <a:bodyPr/>
          <a:lstStyle/>
          <a:p>
            <a:pPr algn="ctr" eaLnBrk="1" hangingPunct="1"/>
            <a:r>
              <a:rPr lang="en-US" sz="4000" dirty="0">
                <a:latin typeface="Calibri" pitchFamily="34" charset="0"/>
                <a:cs typeface="Calibri" pitchFamily="34" charset="0"/>
              </a:rPr>
              <a:t>Humanist Beliefs</a:t>
            </a:r>
          </a:p>
        </p:txBody>
      </p:sp>
      <p:sp>
        <p:nvSpPr>
          <p:cNvPr id="3" name="Content Placeholder 2"/>
          <p:cNvSpPr>
            <a:spLocks noGrp="1"/>
          </p:cNvSpPr>
          <p:nvPr>
            <p:ph idx="1"/>
          </p:nvPr>
        </p:nvSpPr>
        <p:spPr>
          <a:xfrm>
            <a:off x="76200" y="914400"/>
            <a:ext cx="6477000" cy="5562600"/>
          </a:xfrm>
        </p:spPr>
        <p:txBody>
          <a:bodyPr rtlCol="0">
            <a:noAutofit/>
          </a:bodyPr>
          <a:lstStyle/>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non-existence or irrelevancy of God</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Man as the center of all things</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reality of evolution</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Man as an evolved animal rather than a special creature made in the image of his creator</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absence of any absolute morals or values</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Confidence in the scientific method to solve the world’s problems.</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goal of humanity is a one-world government</a:t>
            </a:r>
          </a:p>
        </p:txBody>
      </p:sp>
      <p:sp>
        <p:nvSpPr>
          <p:cNvPr id="50180" name="TextBox 3"/>
          <p:cNvSpPr txBox="1">
            <a:spLocks noChangeArrowheads="1"/>
          </p:cNvSpPr>
          <p:nvPr/>
        </p:nvSpPr>
        <p:spPr bwMode="auto">
          <a:xfrm>
            <a:off x="2266950" y="6400800"/>
            <a:ext cx="4610100" cy="369888"/>
          </a:xfrm>
          <a:prstGeom prst="rect">
            <a:avLst/>
          </a:prstGeom>
          <a:noFill/>
          <a:ln w="9525">
            <a:noFill/>
            <a:miter lim="800000"/>
            <a:headEnd/>
            <a:tailEnd/>
          </a:ln>
        </p:spPr>
        <p:txBody>
          <a:bodyPr wrap="square">
            <a:spAutoFit/>
          </a:bodyPr>
          <a:lstStyle/>
          <a:p>
            <a:pPr algn="ctr"/>
            <a:r>
              <a:rPr lang="en-US" sz="1400" dirty="0" err="1">
                <a:latin typeface="Calibri" pitchFamily="34" charset="0"/>
                <a:cs typeface="Calibri" pitchFamily="34" charset="0"/>
              </a:rPr>
              <a:t>Eidsmoe</a:t>
            </a:r>
            <a:r>
              <a:rPr lang="en-US" sz="1400" dirty="0">
                <a:latin typeface="Calibri" pitchFamily="34" charset="0"/>
                <a:cs typeface="Calibri" pitchFamily="34" charset="0"/>
              </a:rPr>
              <a:t>, </a:t>
            </a:r>
            <a:r>
              <a:rPr lang="en-US" sz="1400" i="1" dirty="0">
                <a:latin typeface="Calibri" pitchFamily="34" charset="0"/>
                <a:cs typeface="Calibri" pitchFamily="34" charset="0"/>
              </a:rPr>
              <a:t>The Christian Legal Advisor</a:t>
            </a:r>
            <a:r>
              <a:rPr lang="en-US" sz="1400" dirty="0">
                <a:latin typeface="Calibri" pitchFamily="34" charset="0"/>
                <a:cs typeface="Calibri" pitchFamily="34" charset="0"/>
              </a:rPr>
              <a:t>, 180-87</a:t>
            </a:r>
            <a:r>
              <a:rPr lang="en-US" sz="1800" dirty="0">
                <a:latin typeface="Calibri" pitchFamily="34" charset="0"/>
                <a:cs typeface="Calibri" pitchFamily="34" charset="0"/>
              </a:rPr>
              <a:t>.</a:t>
            </a:r>
          </a:p>
        </p:txBody>
      </p:sp>
      <p:pic>
        <p:nvPicPr>
          <p:cNvPr id="1945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7500" y="1143000"/>
            <a:ext cx="2324100" cy="3333100"/>
          </a:xfrm>
          <a:prstGeom prst="rect">
            <a:avLst/>
          </a:prstGeom>
          <a:ln w="1905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1790700" y="228600"/>
            <a:ext cx="5562600" cy="762000"/>
          </a:xfrm>
        </p:spPr>
        <p:txBody>
          <a:bodyPr/>
          <a:lstStyle/>
          <a:p>
            <a:pPr algn="ctr" eaLnBrk="1" hangingPunct="1"/>
            <a:r>
              <a:rPr lang="en-US" dirty="0">
                <a:latin typeface="Calibri" panose="020F0502020204030204" pitchFamily="34" charset="0"/>
              </a:rPr>
              <a:t>Humanist Proselytizing</a:t>
            </a:r>
          </a:p>
        </p:txBody>
      </p:sp>
      <p:sp>
        <p:nvSpPr>
          <p:cNvPr id="56322" name="Content Placeholder 2"/>
          <p:cNvSpPr>
            <a:spLocks noGrp="1"/>
          </p:cNvSpPr>
          <p:nvPr>
            <p:ph idx="1"/>
          </p:nvPr>
        </p:nvSpPr>
        <p:spPr>
          <a:xfrm>
            <a:off x="152400" y="1143000"/>
            <a:ext cx="66294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itchFamily="34" charset="0"/>
                <a:cs typeface="Calibri" pitchFamily="34" charset="0"/>
              </a:rPr>
              <a:t>“Education is thus a most powerful ally of Humanism, and every public school is a school of Humanism. What can the theistic Sunday-schools, meeting for an hour once a week, and teaching only a fraction of the children, do to stem the tide of a five-day program of humanistic teaching?”</a:t>
            </a:r>
          </a:p>
        </p:txBody>
      </p:sp>
      <p:sp>
        <p:nvSpPr>
          <p:cNvPr id="31748" name="TextBox 3"/>
          <p:cNvSpPr txBox="1">
            <a:spLocks noChangeArrowheads="1"/>
          </p:cNvSpPr>
          <p:nvPr/>
        </p:nvSpPr>
        <p:spPr bwMode="auto">
          <a:xfrm>
            <a:off x="1181100" y="5791200"/>
            <a:ext cx="6781800" cy="830997"/>
          </a:xfrm>
          <a:prstGeom prst="rect">
            <a:avLst/>
          </a:prstGeom>
          <a:noFill/>
          <a:ln w="9525">
            <a:noFill/>
            <a:miter lim="800000"/>
            <a:headEnd/>
            <a:tailEnd/>
          </a:ln>
        </p:spPr>
        <p:txBody>
          <a:bodyPr wrap="square">
            <a:spAutoFit/>
          </a:bodyPr>
          <a:lstStyle/>
          <a:p>
            <a:pPr algn="ctr"/>
            <a:r>
              <a:rPr lang="en-US" dirty="0">
                <a:latin typeface="Calibri" pitchFamily="34" charset="0"/>
                <a:ea typeface="Calibri" pitchFamily="34" charset="0"/>
                <a:cs typeface="Calibri" pitchFamily="34" charset="0"/>
              </a:rPr>
              <a:t>Charles Francis Potter, </a:t>
            </a:r>
            <a:r>
              <a:rPr lang="en-US" i="1" dirty="0">
                <a:latin typeface="Calibri" pitchFamily="34" charset="0"/>
                <a:ea typeface="Calibri" pitchFamily="34" charset="0"/>
                <a:cs typeface="Calibri" pitchFamily="34" charset="0"/>
              </a:rPr>
              <a:t>Humanism: A New Religion</a:t>
            </a:r>
            <a:r>
              <a:rPr lang="en-US" dirty="0">
                <a:latin typeface="Calibri" pitchFamily="34" charset="0"/>
                <a:ea typeface="Calibri" pitchFamily="34" charset="0"/>
                <a:cs typeface="Calibri" pitchFamily="34" charset="0"/>
              </a:rPr>
              <a:t> (New York: Simon and Schuster, 1930), 128</a:t>
            </a:r>
          </a:p>
        </p:txBody>
      </p:sp>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62360" y="1371600"/>
            <a:ext cx="2029239"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43100" y="228600"/>
            <a:ext cx="5257800" cy="762000"/>
          </a:xfrm>
        </p:spPr>
        <p:txBody>
          <a:bodyPr/>
          <a:lstStyle/>
          <a:p>
            <a:pPr algn="ctr" eaLnBrk="1" hangingPunct="1"/>
            <a:r>
              <a:rPr lang="en-US" sz="3800" dirty="0">
                <a:latin typeface="Calibri" pitchFamily="34" charset="0"/>
                <a:cs typeface="Calibri" pitchFamily="34" charset="0"/>
              </a:rPr>
              <a:t>Humanist Proselytizing</a:t>
            </a:r>
          </a:p>
        </p:txBody>
      </p:sp>
      <p:sp>
        <p:nvSpPr>
          <p:cNvPr id="3" name="Content Placeholder 2"/>
          <p:cNvSpPr>
            <a:spLocks noGrp="1"/>
          </p:cNvSpPr>
          <p:nvPr>
            <p:ph idx="1"/>
          </p:nvPr>
        </p:nvSpPr>
        <p:spPr>
          <a:xfrm>
            <a:off x="419100" y="1295400"/>
            <a:ext cx="8305800" cy="4267200"/>
          </a:xfrm>
        </p:spPr>
        <p:txBody>
          <a:bodyPr rtlCol="0">
            <a:noAutofit/>
          </a:bodyPr>
          <a:lstStyle/>
          <a:p>
            <a:pPr marL="1588" indent="0" algn="just" eaLnBrk="1" fontAlgn="auto" hangingPunct="1">
              <a:spcAft>
                <a:spcPts val="0"/>
              </a:spcAft>
              <a:buClr>
                <a:schemeClr val="tx1">
                  <a:shade val="95000"/>
                </a:schemeClr>
              </a:buClr>
              <a:buNone/>
              <a:defRPr/>
            </a:pPr>
            <a:r>
              <a:rPr lang="en-US" sz="3000" dirty="0">
                <a:effectLst/>
                <a:latin typeface="Calibri" pitchFamily="34" charset="0"/>
                <a:cs typeface="Calibri" pitchFamily="34" charset="0"/>
              </a:rPr>
              <a:t>“I am convinced that the battle for humankind’s future must be waged and won in the public school classrooms by teachers who correctly perceive their role as proselytizers of a new faith: a religion of humanity that recognizes and respects the spark of what theologians call the Divinity in every human being. These teachers must embody the same selfless dedication as the most rabid fundamentalist preachers.”</a:t>
            </a:r>
          </a:p>
        </p:txBody>
      </p:sp>
      <p:sp>
        <p:nvSpPr>
          <p:cNvPr id="46084" name="TextBox 3"/>
          <p:cNvSpPr txBox="1">
            <a:spLocks noChangeArrowheads="1"/>
          </p:cNvSpPr>
          <p:nvPr/>
        </p:nvSpPr>
        <p:spPr bwMode="auto">
          <a:xfrm>
            <a:off x="990600" y="5706070"/>
            <a:ext cx="7162801" cy="646331"/>
          </a:xfrm>
          <a:prstGeom prst="rect">
            <a:avLst/>
          </a:prstGeom>
          <a:noFill/>
          <a:ln w="9525">
            <a:noFill/>
            <a:miter lim="800000"/>
            <a:headEnd/>
            <a:tailEnd/>
          </a:ln>
        </p:spPr>
        <p:txBody>
          <a:bodyPr wrap="square">
            <a:spAutoFit/>
          </a:bodyPr>
          <a:lstStyle/>
          <a:p>
            <a:pPr algn="ctr"/>
            <a:r>
              <a:rPr lang="en-US" dirty="0">
                <a:latin typeface="Calibri" pitchFamily="34" charset="0"/>
                <a:cs typeface="Calibri" pitchFamily="34" charset="0"/>
              </a:rPr>
              <a:t>John </a:t>
            </a:r>
            <a:r>
              <a:rPr lang="en-US" dirty="0" err="1">
                <a:latin typeface="Calibri" pitchFamily="34" charset="0"/>
                <a:cs typeface="Calibri" pitchFamily="34" charset="0"/>
              </a:rPr>
              <a:t>Dunphy</a:t>
            </a:r>
            <a:r>
              <a:rPr lang="en-US" dirty="0">
                <a:latin typeface="Calibri" pitchFamily="34" charset="0"/>
                <a:cs typeface="Calibri" pitchFamily="34" charset="0"/>
              </a:rPr>
              <a:t>, “A Religion for the New Age,” </a:t>
            </a:r>
            <a:r>
              <a:rPr lang="en-US" i="1" dirty="0">
                <a:latin typeface="Calibri" pitchFamily="34" charset="0"/>
                <a:cs typeface="Calibri" pitchFamily="34" charset="0"/>
              </a:rPr>
              <a:t>The Humanist</a:t>
            </a:r>
            <a:r>
              <a:rPr lang="en-US" dirty="0">
                <a:latin typeface="Calibri" pitchFamily="34" charset="0"/>
                <a:cs typeface="Calibri" pitchFamily="34" charset="0"/>
              </a:rPr>
              <a:t>  (January/February 1983): 26</a:t>
            </a:r>
          </a:p>
        </p:txBody>
      </p:sp>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76200"/>
            <a:ext cx="1387707"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924800" y="76200"/>
            <a:ext cx="1123950" cy="1239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52400" y="1600200"/>
            <a:ext cx="8763000" cy="4572000"/>
          </a:xfrm>
        </p:spPr>
        <p:txBody>
          <a:bodyPr>
            <a:noAutofit/>
          </a:bodyPr>
          <a:lstStyle/>
          <a:p>
            <a:pPr marL="1588" indent="0" algn="just" eaLnBrk="1" fontAlgn="auto" hangingPunct="1">
              <a:spcAft>
                <a:spcPts val="0"/>
              </a:spcAft>
              <a:buClr>
                <a:schemeClr val="tx1">
                  <a:shade val="95000"/>
                </a:schemeClr>
              </a:buClr>
              <a:buFont typeface="Wingdings" panose="05000000000000000000" pitchFamily="2" charset="2"/>
              <a:buNone/>
              <a:defRPr/>
            </a:pPr>
            <a:r>
              <a:rPr lang="en-US" sz="3200" dirty="0">
                <a:latin typeface="Calibri" panose="020F0502020204030204" pitchFamily="34" charset="0"/>
              </a:rPr>
              <a:t>“Every child in America entering school at </a:t>
            </a:r>
            <a:r>
              <a:rPr lang="en-US" sz="3200" b="1" u="sng" dirty="0">
                <a:solidFill>
                  <a:srgbClr val="FFFFCC"/>
                </a:solidFill>
                <a:latin typeface="Calibri" panose="020F0502020204030204" pitchFamily="34" charset="0"/>
              </a:rPr>
              <a:t>the age of five</a:t>
            </a:r>
            <a:r>
              <a:rPr lang="en-US" sz="3200" dirty="0">
                <a:latin typeface="Calibri" panose="020F0502020204030204" pitchFamily="34" charset="0"/>
              </a:rPr>
              <a:t> is mentally ill because he comes to school with certain </a:t>
            </a:r>
            <a:r>
              <a:rPr lang="en-US" sz="3200" b="1" u="sng" dirty="0">
                <a:solidFill>
                  <a:srgbClr val="FFFFCC"/>
                </a:solidFill>
                <a:latin typeface="Calibri" panose="020F0502020204030204" pitchFamily="34" charset="0"/>
              </a:rPr>
              <a:t>allegiances to our founding fathers</a:t>
            </a:r>
            <a:r>
              <a:rPr lang="en-US" sz="3200" dirty="0">
                <a:latin typeface="Calibri" panose="020F0502020204030204" pitchFamily="34" charset="0"/>
              </a:rPr>
              <a:t>, toward our elected officials, toward </a:t>
            </a:r>
            <a:r>
              <a:rPr lang="en-US" sz="3200" b="1" u="sng" dirty="0">
                <a:solidFill>
                  <a:srgbClr val="FFFFCC"/>
                </a:solidFill>
                <a:latin typeface="Calibri" panose="020F0502020204030204" pitchFamily="34" charset="0"/>
              </a:rPr>
              <a:t>his parents</a:t>
            </a:r>
            <a:r>
              <a:rPr lang="en-US" sz="3200" dirty="0">
                <a:latin typeface="Calibri" panose="020F0502020204030204" pitchFamily="34" charset="0"/>
              </a:rPr>
              <a:t>, toward a belief in a supernatural being, and toward</a:t>
            </a:r>
            <a:r>
              <a:rPr lang="en-US" sz="3200" b="1" u="sng" dirty="0">
                <a:solidFill>
                  <a:srgbClr val="FFFFCC"/>
                </a:solidFill>
                <a:latin typeface="Calibri" panose="020F0502020204030204" pitchFamily="34" charset="0"/>
              </a:rPr>
              <a:t> the sovereignty of this nation as a separate entity</a:t>
            </a:r>
            <a:r>
              <a:rPr lang="en-US" sz="3200" dirty="0">
                <a:latin typeface="Calibri" panose="020F0502020204030204" pitchFamily="34" charset="0"/>
              </a:rPr>
              <a:t>. It's up to you as teachers to make all these sick children well by creating the </a:t>
            </a:r>
            <a:r>
              <a:rPr lang="en-US" sz="3200" b="1" u="sng" dirty="0">
                <a:solidFill>
                  <a:srgbClr val="FFFFCC"/>
                </a:solidFill>
                <a:latin typeface="Calibri" panose="020F0502020204030204" pitchFamily="34" charset="0"/>
              </a:rPr>
              <a:t>international</a:t>
            </a:r>
            <a:r>
              <a:rPr lang="en-US" sz="3200" u="sng" dirty="0">
                <a:solidFill>
                  <a:srgbClr val="FFFFCC"/>
                </a:solidFill>
                <a:latin typeface="Calibri" panose="020F0502020204030204" pitchFamily="34" charset="0"/>
              </a:rPr>
              <a:t> </a:t>
            </a:r>
            <a:r>
              <a:rPr lang="en-US" sz="3200" b="1" u="sng" dirty="0">
                <a:solidFill>
                  <a:srgbClr val="FFFFCC"/>
                </a:solidFill>
                <a:latin typeface="Calibri" panose="020F0502020204030204" pitchFamily="34" charset="0"/>
              </a:rPr>
              <a:t>child of the future</a:t>
            </a:r>
            <a:r>
              <a:rPr lang="en-US" sz="3200" dirty="0">
                <a:latin typeface="Calibri" panose="020F0502020204030204" pitchFamily="34" charset="0"/>
              </a:rPr>
              <a:t>.”</a:t>
            </a:r>
            <a:endParaRPr lang="en-US" sz="3200" dirty="0">
              <a:latin typeface="Calibri" pitchFamily="34" charset="0"/>
              <a:cs typeface="Calibri" pitchFamily="34" charset="0"/>
            </a:endParaRPr>
          </a:p>
        </p:txBody>
      </p:sp>
      <p:sp>
        <p:nvSpPr>
          <p:cNvPr id="46083" name="Rectangle 5"/>
          <p:cNvSpPr>
            <a:spLocks noChangeArrowheads="1"/>
          </p:cNvSpPr>
          <p:nvPr/>
        </p:nvSpPr>
        <p:spPr bwMode="auto">
          <a:xfrm>
            <a:off x="1485900" y="6096000"/>
            <a:ext cx="61722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latin typeface="Calibri" panose="020F0502020204030204" pitchFamily="34" charset="0"/>
              </a:rPr>
              <a:t>Chester M. Pierce, Harvard psychiatrist, speaking as an expert in public education at the 1973 International Education Seminar.</a:t>
            </a:r>
          </a:p>
        </p:txBody>
      </p:sp>
      <p:pic>
        <p:nvPicPr>
          <p:cNvPr id="46084"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38838" y="228600"/>
            <a:ext cx="2824162" cy="13716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 name="Title 1"/>
          <p:cNvSpPr>
            <a:spLocks noGrp="1"/>
          </p:cNvSpPr>
          <p:nvPr>
            <p:ph type="title"/>
          </p:nvPr>
        </p:nvSpPr>
        <p:spPr>
          <a:xfrm>
            <a:off x="304800" y="533400"/>
            <a:ext cx="5405438" cy="762000"/>
          </a:xfrm>
        </p:spPr>
        <p:txBody>
          <a:bodyPr/>
          <a:lstStyle/>
          <a:p>
            <a:pPr algn="ctr" eaLnBrk="1" hangingPunct="1"/>
            <a:r>
              <a:rPr lang="en-US" dirty="0">
                <a:latin typeface="Calibri" panose="020F0502020204030204" pitchFamily="34" charset="0"/>
              </a:rPr>
              <a:t>Humanist Proselytizing</a:t>
            </a:r>
          </a:p>
        </p:txBody>
      </p:sp>
    </p:spTree>
    <p:extLst>
      <p:ext uri="{BB962C8B-B14F-4D97-AF65-F5344CB8AC3E}">
        <p14:creationId xmlns="" xmlns:p14="http://schemas.microsoft.com/office/powerpoint/2010/main" val="343852326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orldofteacherfortin.perso.sfr.fr/webquests/captain/Pledge%20of%20Allegiance_img_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33400" y="152400"/>
            <a:ext cx="8315325" cy="642595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43000" y="228600"/>
            <a:ext cx="6858000" cy="762000"/>
          </a:xfrm>
        </p:spPr>
        <p:txBody>
          <a:bodyPr/>
          <a:lstStyle/>
          <a:p>
            <a:pPr algn="ctr" eaLnBrk="1" hangingPunct="1"/>
            <a:r>
              <a:rPr lang="en-US" dirty="0">
                <a:latin typeface="Calibri" panose="020F0502020204030204" pitchFamily="34" charset="0"/>
              </a:rPr>
              <a:t>A New Pledge of Allegiance?</a:t>
            </a:r>
          </a:p>
        </p:txBody>
      </p:sp>
      <p:sp>
        <p:nvSpPr>
          <p:cNvPr id="56322" name="Content Placeholder 2"/>
          <p:cNvSpPr>
            <a:spLocks noGrp="1"/>
          </p:cNvSpPr>
          <p:nvPr>
            <p:ph idx="1"/>
          </p:nvPr>
        </p:nvSpPr>
        <p:spPr>
          <a:xfrm>
            <a:off x="152400" y="1143000"/>
            <a:ext cx="50292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anose="020F0502020204030204" pitchFamily="34" charset="0"/>
              </a:rPr>
              <a:t>“I pledge allegiance to the flag and my constitutional rights with which it comes. And to the diversity, in which our nation stands, one nation, </a:t>
            </a:r>
            <a:r>
              <a:rPr lang="en-US" sz="3200" b="1" u="sng" dirty="0">
                <a:solidFill>
                  <a:srgbClr val="FFFFCC"/>
                </a:solidFill>
                <a:latin typeface="Calibri" panose="020F0502020204030204" pitchFamily="34" charset="0"/>
              </a:rPr>
              <a:t>part of one planet</a:t>
            </a:r>
            <a:r>
              <a:rPr lang="en-US" sz="3200" dirty="0">
                <a:latin typeface="Calibri" panose="020F0502020204030204" pitchFamily="34" charset="0"/>
              </a:rPr>
              <a:t>, with liberty, freedom, choice and justice for all.”</a:t>
            </a:r>
            <a:endParaRPr lang="en-US" sz="3000" dirty="0">
              <a:latin typeface="Calibri" panose="020F0502020204030204" pitchFamily="34" charset="0"/>
              <a:cs typeface="Calibri" pitchFamily="34" charset="0"/>
            </a:endParaRPr>
          </a:p>
        </p:txBody>
      </p:sp>
      <p:sp>
        <p:nvSpPr>
          <p:cNvPr id="33796" name="TextBox 3"/>
          <p:cNvSpPr txBox="1">
            <a:spLocks noChangeArrowheads="1"/>
          </p:cNvSpPr>
          <p:nvPr/>
        </p:nvSpPr>
        <p:spPr bwMode="auto">
          <a:xfrm>
            <a:off x="1181100" y="5791200"/>
            <a:ext cx="6781800" cy="830997"/>
          </a:xfrm>
          <a:prstGeom prst="rect">
            <a:avLst/>
          </a:prstGeom>
          <a:noFill/>
          <a:ln w="9525">
            <a:noFill/>
            <a:miter lim="800000"/>
            <a:headEnd/>
            <a:tailEnd/>
          </a:ln>
        </p:spPr>
        <p:txBody>
          <a:bodyPr wrap="square">
            <a:spAutoFit/>
          </a:bodyPr>
          <a:lstStyle/>
          <a:p>
            <a:pPr algn="ctr"/>
            <a:r>
              <a:rPr lang="en-US" dirty="0">
                <a:latin typeface="Calibri" panose="020F0502020204030204" pitchFamily="34" charset="0"/>
              </a:rPr>
              <a:t>G</a:t>
            </a:r>
            <a:r>
              <a:rPr lang="en-US" i="1" dirty="0">
                <a:latin typeface="Calibri" panose="020F0502020204030204" pitchFamily="34" charset="0"/>
              </a:rPr>
              <a:t>lobalist Pledge of Allegiance in U.S. School, Boulder High Schoo</a:t>
            </a:r>
            <a:r>
              <a:rPr lang="en-US" b="1" i="1" dirty="0">
                <a:latin typeface="Calibri" panose="020F0502020204030204" pitchFamily="34" charset="0"/>
              </a:rPr>
              <a:t>l</a:t>
            </a:r>
            <a:r>
              <a:rPr lang="en-US" i="1" dirty="0">
                <a:latin typeface="Calibri" panose="020F0502020204030204" pitchFamily="34" charset="0"/>
              </a:rPr>
              <a:t>, October 2007, </a:t>
            </a:r>
            <a:r>
              <a:rPr lang="en-US" i="1" dirty="0" err="1">
                <a:latin typeface="Calibri" panose="020F0502020204030204" pitchFamily="34" charset="0"/>
              </a:rPr>
              <a:t>Kerby</a:t>
            </a:r>
            <a:r>
              <a:rPr lang="en-US" i="1" dirty="0">
                <a:latin typeface="Calibri" panose="020F0502020204030204" pitchFamily="34" charset="0"/>
              </a:rPr>
              <a:t> Anderson</a:t>
            </a:r>
            <a:endParaRPr lang="en-US" dirty="0">
              <a:latin typeface="Calibri" panose="020F0502020204030204" pitchFamily="34" charset="0"/>
            </a:endParaRPr>
          </a:p>
        </p:txBody>
      </p:sp>
      <p:pic>
        <p:nvPicPr>
          <p:cNvPr id="33797" name="Picture 4" descr="http://1.bp.blogspot.com/_vJ7Dw1Ug3r4/TOQZQFDiXWI/AAAAAAAAAwQ/dNFhvRNunSw/s1600/Picture+1.pn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638800" y="1395412"/>
            <a:ext cx="3094038" cy="439578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33106963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6529385" cy="5232202"/>
          </a:xfrm>
          <a:prstGeom prst="rect">
            <a:avLst/>
          </a:prstGeom>
          <a:noFill/>
          <a:ln w="28575">
            <a:noFill/>
            <a:miter lim="800000"/>
            <a:headEnd/>
            <a:tailEnd/>
          </a:ln>
        </p:spPr>
        <p:txBody>
          <a:bodyPr wrap="square">
            <a:spAutoFit/>
          </a:bodyPr>
          <a:lstStyle/>
          <a:p>
            <a:pPr algn="ctr">
              <a:spcAft>
                <a:spcPts val="600"/>
              </a:spcAft>
            </a:pPr>
            <a:r>
              <a:rPr lang="en-US" sz="3600" b="1" dirty="0">
                <a:solidFill>
                  <a:schemeClr val="tx2"/>
                </a:solidFill>
                <a:latin typeface="Calibri" panose="020F0502020204030204" pitchFamily="34" charset="0"/>
                <a:ea typeface="+mj-ea"/>
              </a:rPr>
              <a:t>Leviticus 25:10</a:t>
            </a:r>
          </a:p>
          <a:p>
            <a:pPr algn="just">
              <a:spcAft>
                <a:spcPts val="600"/>
              </a:spcAft>
            </a:pPr>
            <a:r>
              <a:rPr lang="en-US" sz="3600" dirty="0">
                <a:latin typeface="Calibri" pitchFamily="34" charset="0"/>
                <a:cs typeface="Calibri" pitchFamily="34" charset="0"/>
              </a:rPr>
              <a:t>“And you shall consecrate the fiftieth year, and </a:t>
            </a:r>
            <a:r>
              <a:rPr lang="en-US" sz="3600" b="1" u="sng" dirty="0">
                <a:solidFill>
                  <a:srgbClr val="FFFFCC"/>
                </a:solidFill>
                <a:latin typeface="Calibri" panose="020F0502020204030204" pitchFamily="34" charset="0"/>
              </a:rPr>
              <a:t>proclaim liberty throughout [all] the land to all its inhabitants</a:t>
            </a:r>
            <a:r>
              <a:rPr lang="en-US" sz="3600" dirty="0">
                <a:latin typeface="Calibri" pitchFamily="34" charset="0"/>
                <a:cs typeface="Calibri" pitchFamily="34" charset="0"/>
              </a:rPr>
              <a:t>. It shall be a Jubilee for you; and each of you shall return to his possession, and each of you shall return to his family.” </a:t>
            </a:r>
          </a:p>
          <a:p>
            <a:pPr algn="ctr">
              <a:spcAft>
                <a:spcPts val="600"/>
              </a:spcAft>
            </a:pPr>
            <a:r>
              <a:rPr lang="en-US" sz="3600" baseline="30000" dirty="0">
                <a:latin typeface="Calibri" panose="020F0502020204030204" pitchFamily="34" charset="0"/>
              </a:rPr>
              <a:t>.</a:t>
            </a:r>
            <a:endParaRPr lang="en-US" sz="3000" dirty="0">
              <a:latin typeface="Calibri" panose="020F0502020204030204" pitchFamily="34" charset="0"/>
            </a:endParaRPr>
          </a:p>
        </p:txBody>
      </p:sp>
      <p:pic>
        <p:nvPicPr>
          <p:cNvPr id="4" name="Picture 3" descr="C:\Users\Dr. Jim McGowan\Desktop\liberty-bell_14540_lg[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81800" y="1066800"/>
            <a:ext cx="2054136" cy="2286000"/>
          </a:xfrm>
          <a:prstGeom prst="rect">
            <a:avLst/>
          </a:prstGeom>
          <a:extLst/>
        </p:spPr>
      </p:pic>
    </p:spTree>
    <p:extLst>
      <p:ext uri="{BB962C8B-B14F-4D97-AF65-F5344CB8AC3E}">
        <p14:creationId xmlns="" xmlns:p14="http://schemas.microsoft.com/office/powerpoint/2010/main" val="420550576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i="1" dirty="0">
                <a:latin typeface="Calibri" pitchFamily="34" charset="0"/>
                <a:cs typeface="Calibri" pitchFamily="34" charset="0"/>
              </a:rPr>
              <a:t>Engle v. Vitale</a:t>
            </a:r>
            <a:r>
              <a:rPr lang="en-US" dirty="0">
                <a:latin typeface="Calibri" pitchFamily="34" charset="0"/>
                <a:cs typeface="Calibri" pitchFamily="34" charset="0"/>
              </a:rPr>
              <a:t>, 370 U.S. 421-22 (1962).</a:t>
            </a:r>
          </a:p>
        </p:txBody>
      </p:sp>
      <p:sp>
        <p:nvSpPr>
          <p:cNvPr id="15362" name="Content Placeholder 2"/>
          <p:cNvSpPr>
            <a:spLocks noGrp="1"/>
          </p:cNvSpPr>
          <p:nvPr>
            <p:ph idx="1"/>
          </p:nvPr>
        </p:nvSpPr>
        <p:spPr>
          <a:xfrm>
            <a:off x="152400" y="1600200"/>
            <a:ext cx="6248400" cy="2895600"/>
          </a:xfrm>
        </p:spPr>
        <p:txBody>
          <a:bodyPr>
            <a:noAutofit/>
          </a:bodyPr>
          <a:lstStyle/>
          <a:p>
            <a:pPr marL="0" indent="0" algn="just" eaLnBrk="1" fontAlgn="auto" hangingPunct="1">
              <a:spcAft>
                <a:spcPts val="0"/>
              </a:spcAft>
              <a:buClr>
                <a:schemeClr val="tx1">
                  <a:shade val="95000"/>
                </a:schemeClr>
              </a:buClr>
              <a:buFont typeface="Wingdings 2"/>
              <a:buNone/>
              <a:defRPr/>
            </a:pPr>
            <a:r>
              <a:rPr lang="en-US" sz="3600" dirty="0">
                <a:latin typeface="Calibri" pitchFamily="34" charset="0"/>
                <a:cs typeface="Calibri" pitchFamily="34" charset="0"/>
              </a:rPr>
              <a:t>“Almighty God, we acknowledge our dependence upon Thee, and we beg thy blessings upon us, our parents, our teachers, and our country.”</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48400" y="1905000"/>
            <a:ext cx="2667001" cy="3145693"/>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228600"/>
            <a:ext cx="8534400" cy="762000"/>
          </a:xfrm>
        </p:spPr>
        <p:txBody>
          <a:bodyPr/>
          <a:lstStyle/>
          <a:p>
            <a:pPr algn="ctr" eaLnBrk="1" hangingPunct="1"/>
            <a:r>
              <a:rPr lang="en-US" sz="4000">
                <a:latin typeface="Calibri" pitchFamily="34" charset="0"/>
                <a:ea typeface="Calibri" pitchFamily="34" charset="0"/>
                <a:cs typeface="Calibri" pitchFamily="34" charset="0"/>
              </a:rPr>
              <a:t>Scripture and Psychological Damage</a:t>
            </a:r>
          </a:p>
        </p:txBody>
      </p:sp>
      <p:sp>
        <p:nvSpPr>
          <p:cNvPr id="37890" name="Content Placeholder 2"/>
          <p:cNvSpPr>
            <a:spLocks noGrp="1"/>
          </p:cNvSpPr>
          <p:nvPr>
            <p:ph idx="1"/>
          </p:nvPr>
        </p:nvSpPr>
        <p:spPr>
          <a:xfrm>
            <a:off x="152400" y="1143000"/>
            <a:ext cx="5562600" cy="4343400"/>
          </a:xfrm>
        </p:spPr>
        <p:txBody>
          <a:bodyPr>
            <a:noAutofit/>
          </a:bodyPr>
          <a:lstStyle/>
          <a:p>
            <a:pPr marL="1588" indent="0" algn="just" eaLnBrk="1" fontAlgn="auto" hangingPunct="1">
              <a:spcAft>
                <a:spcPts val="0"/>
              </a:spcAft>
              <a:buClr>
                <a:schemeClr val="tx1">
                  <a:shade val="95000"/>
                </a:schemeClr>
              </a:buClr>
              <a:buFontTx/>
              <a:buNone/>
              <a:defRPr/>
            </a:pPr>
            <a:r>
              <a:rPr lang="en-US" sz="2800" dirty="0">
                <a:latin typeface="Calibri" pitchFamily="34" charset="0"/>
                <a:cs typeface="Calibri" pitchFamily="34" charset="0"/>
              </a:rPr>
              <a:t>“But if portions of the </a:t>
            </a:r>
            <a:r>
              <a:rPr lang="en-US" sz="2800" b="1" u="sng" dirty="0">
                <a:solidFill>
                  <a:srgbClr val="FFFFCC"/>
                </a:solidFill>
                <a:latin typeface="Calibri" pitchFamily="34" charset="0"/>
                <a:cs typeface="Calibri" pitchFamily="34" charset="0"/>
              </a:rPr>
              <a:t>New Testament</a:t>
            </a:r>
            <a:r>
              <a:rPr lang="en-US" sz="2800" dirty="0">
                <a:latin typeface="Calibri" pitchFamily="34" charset="0"/>
                <a:cs typeface="Calibri" pitchFamily="34" charset="0"/>
              </a:rPr>
              <a:t> were read without explanation, they could be, and in his specific experience with children Dr. </a:t>
            </a:r>
            <a:r>
              <a:rPr lang="en-US" sz="2800" dirty="0" err="1">
                <a:latin typeface="Calibri" pitchFamily="34" charset="0"/>
                <a:cs typeface="Calibri" pitchFamily="34" charset="0"/>
              </a:rPr>
              <a:t>Grayzel</a:t>
            </a:r>
            <a:r>
              <a:rPr lang="en-US" sz="2800" dirty="0">
                <a:latin typeface="Calibri" pitchFamily="34" charset="0"/>
                <a:cs typeface="Calibri" pitchFamily="34" charset="0"/>
              </a:rPr>
              <a:t> observed, had been, </a:t>
            </a:r>
            <a:r>
              <a:rPr lang="en-US" sz="2800" b="1" u="sng" dirty="0">
                <a:solidFill>
                  <a:srgbClr val="FFFFCC"/>
                </a:solidFill>
                <a:latin typeface="Calibri" pitchFamily="34" charset="0"/>
                <a:cs typeface="Calibri" pitchFamily="34" charset="0"/>
              </a:rPr>
              <a:t>psychologically harmful to the child</a:t>
            </a:r>
            <a:r>
              <a:rPr lang="en-US" sz="2800" b="1" dirty="0">
                <a:latin typeface="Calibri" pitchFamily="34" charset="0"/>
                <a:cs typeface="Calibri" pitchFamily="34" charset="0"/>
              </a:rPr>
              <a:t> </a:t>
            </a:r>
            <a:r>
              <a:rPr lang="en-US" sz="2800" dirty="0">
                <a:latin typeface="Calibri" pitchFamily="34" charset="0"/>
                <a:cs typeface="Calibri" pitchFamily="34" charset="0"/>
              </a:rPr>
              <a:t>and had caused a divisive force within the social media of the school.”</a:t>
            </a:r>
          </a:p>
        </p:txBody>
      </p:sp>
      <p:sp>
        <p:nvSpPr>
          <p:cNvPr id="34820" name="Rectangle 1"/>
          <p:cNvSpPr>
            <a:spLocks noChangeArrowheads="1"/>
          </p:cNvSpPr>
          <p:nvPr/>
        </p:nvSpPr>
        <p:spPr bwMode="auto">
          <a:xfrm>
            <a:off x="2057400" y="5818615"/>
            <a:ext cx="5029200" cy="830997"/>
          </a:xfrm>
          <a:prstGeom prst="rect">
            <a:avLst/>
          </a:prstGeom>
          <a:noFill/>
          <a:ln w="9525">
            <a:noFill/>
            <a:miter lim="800000"/>
            <a:headEnd/>
            <a:tailEnd/>
          </a:ln>
        </p:spPr>
        <p:txBody>
          <a:bodyPr wrap="square" anchor="ctr">
            <a:spAutoFit/>
          </a:bodyPr>
          <a:lstStyle/>
          <a:p>
            <a:pPr algn="ctr"/>
            <a:r>
              <a:rPr lang="en-US" dirty="0">
                <a:latin typeface="Calibri" panose="020F0502020204030204" pitchFamily="34" charset="0"/>
              </a:rPr>
              <a:t>School District of Abington Township v. </a:t>
            </a:r>
            <a:r>
              <a:rPr lang="en-US" dirty="0" err="1">
                <a:latin typeface="Calibri" panose="020F0502020204030204" pitchFamily="34" charset="0"/>
              </a:rPr>
              <a:t>Schempp</a:t>
            </a:r>
            <a:r>
              <a:rPr lang="en-US" dirty="0">
                <a:latin typeface="Calibri" panose="020F0502020204030204" pitchFamily="34" charset="0"/>
              </a:rPr>
              <a:t>, 374 U.S. 203, 209 (1963). </a:t>
            </a:r>
          </a:p>
        </p:txBody>
      </p:sp>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5791200" y="1285905"/>
            <a:ext cx="3249450" cy="381949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534400" cy="838200"/>
          </a:xfrm>
        </p:spPr>
        <p:txBody>
          <a:bodyPr/>
          <a:lstStyle/>
          <a:p>
            <a:pPr algn="ctr" eaLnBrk="1" hangingPunct="1"/>
            <a:r>
              <a:rPr lang="en-US" dirty="0">
                <a:latin typeface="Calibri" pitchFamily="34" charset="0"/>
                <a:cs typeface="Calibri" pitchFamily="34" charset="0"/>
              </a:rPr>
              <a:t>First Amendment</a:t>
            </a:r>
          </a:p>
        </p:txBody>
      </p:sp>
      <p:sp>
        <p:nvSpPr>
          <p:cNvPr id="2" name="Content Placeholder 2"/>
          <p:cNvSpPr>
            <a:spLocks noGrp="1"/>
          </p:cNvSpPr>
          <p:nvPr>
            <p:ph idx="1"/>
          </p:nvPr>
        </p:nvSpPr>
        <p:spPr>
          <a:xfrm>
            <a:off x="76200" y="1134319"/>
            <a:ext cx="8991600" cy="1989881"/>
          </a:xfrm>
        </p:spPr>
        <p:txBody>
          <a:bodyPr>
            <a:normAutofit/>
          </a:bodyPr>
          <a:lstStyle/>
          <a:p>
            <a:pPr marL="1588" indent="0" algn="just" eaLnBrk="1" fontAlgn="auto" hangingPunct="1">
              <a:spcAft>
                <a:spcPts val="0"/>
              </a:spcAft>
              <a:buClr>
                <a:schemeClr val="tx1">
                  <a:shade val="95000"/>
                </a:schemeClr>
              </a:buClr>
              <a:buNone/>
              <a:defRPr/>
            </a:pPr>
            <a:r>
              <a:rPr lang="en-US" sz="4000" dirty="0">
                <a:latin typeface="Calibri" pitchFamily="34" charset="0"/>
                <a:cs typeface="Calibri" pitchFamily="34" charset="0"/>
              </a:rPr>
              <a:t>“Congress shall make no law respecting an establishment of religion, or prohibiting the free exercise there of.”</a:t>
            </a:r>
          </a:p>
        </p:txBody>
      </p:sp>
      <p:pic>
        <p:nvPicPr>
          <p:cNvPr id="18436"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8441" y="3048000"/>
            <a:ext cx="4027118" cy="3657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248400" cy="1447800"/>
          </a:xfrm>
        </p:spPr>
        <p:txBody>
          <a:bodyPr rtlCol="0">
            <a:noAutofit/>
          </a:bodyPr>
          <a:lstStyle/>
          <a:p>
            <a:pPr algn="ctr" eaLnBrk="1" fontAlgn="auto" hangingPunct="1">
              <a:spcAft>
                <a:spcPts val="0"/>
              </a:spcAft>
              <a:defRPr/>
            </a:pPr>
            <a:r>
              <a:rPr lang="en-US" sz="4000" i="1" dirty="0">
                <a:latin typeface="Calibri" pitchFamily="34" charset="0"/>
                <a:cs typeface="Calibri" pitchFamily="34" charset="0"/>
              </a:rPr>
              <a:t>Baer v. </a:t>
            </a:r>
            <a:r>
              <a:rPr lang="en-US" sz="4000" i="1" dirty="0" err="1">
                <a:latin typeface="Calibri" pitchFamily="34" charset="0"/>
                <a:cs typeface="Calibri" pitchFamily="34" charset="0"/>
              </a:rPr>
              <a:t>Kolmorgen</a:t>
            </a:r>
            <a:r>
              <a:rPr lang="en-US" sz="4000" i="1" dirty="0">
                <a:latin typeface="Calibri" pitchFamily="34" charset="0"/>
                <a:cs typeface="Calibri" pitchFamily="34" charset="0"/>
              </a:rPr>
              <a:t/>
            </a:r>
            <a:br>
              <a:rPr lang="en-US" sz="4000" i="1" dirty="0">
                <a:latin typeface="Calibri" pitchFamily="34" charset="0"/>
                <a:cs typeface="Calibri" pitchFamily="34" charset="0"/>
              </a:rPr>
            </a:br>
            <a:r>
              <a:rPr lang="en-US" sz="4000" dirty="0">
                <a:latin typeface="Calibri" pitchFamily="34" charset="0"/>
                <a:cs typeface="Calibri" pitchFamily="34" charset="0"/>
              </a:rPr>
              <a:t>181 NYS 2d. 230, 237 (1958).</a:t>
            </a:r>
          </a:p>
        </p:txBody>
      </p:sp>
      <p:sp>
        <p:nvSpPr>
          <p:cNvPr id="49155" name="Content Placeholder 2"/>
          <p:cNvSpPr>
            <a:spLocks noGrp="1"/>
          </p:cNvSpPr>
          <p:nvPr>
            <p:ph idx="1"/>
          </p:nvPr>
        </p:nvSpPr>
        <p:spPr>
          <a:xfrm>
            <a:off x="190500" y="1524000"/>
            <a:ext cx="8763000" cy="3124200"/>
          </a:xfrm>
        </p:spPr>
        <p:txBody>
          <a:bodyPr/>
          <a:lstStyle/>
          <a:p>
            <a:pPr marL="0" indent="0" algn="just" eaLnBrk="1" hangingPunct="1">
              <a:buNone/>
              <a:defRPr/>
            </a:pPr>
            <a:r>
              <a:rPr lang="en-US" dirty="0">
                <a:latin typeface="Calibri" pitchFamily="34" charset="0"/>
                <a:cs typeface="Calibri" pitchFamily="34" charset="0"/>
              </a:rPr>
              <a:t>“Much has been written in recent years concerning Thomas Jefferson’s reference in 1802 to ‘a wall of separation between church and state...’ [It] has received so much attention that one would almost think at times that it is to be found somewhere in our Constitution.”</a:t>
            </a:r>
          </a:p>
        </p:txBody>
      </p:sp>
      <p:pic>
        <p:nvPicPr>
          <p:cNvPr id="61444"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889504" y="4572000"/>
            <a:ext cx="3364992" cy="219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685800"/>
          </a:xfrm>
        </p:spPr>
        <p:txBody>
          <a:bodyPr rtlCol="0">
            <a:normAutofit/>
          </a:bodyPr>
          <a:lstStyle/>
          <a:p>
            <a:pPr algn="ctr" eaLnBrk="1" fontAlgn="auto" hangingPunct="1">
              <a:spcAft>
                <a:spcPts val="0"/>
              </a:spcAft>
              <a:defRPr/>
            </a:pPr>
            <a:r>
              <a:rPr lang="en-US" sz="3600" dirty="0">
                <a:latin typeface="Calibri" pitchFamily="34" charset="0"/>
                <a:cs typeface="Calibri" pitchFamily="34" charset="0"/>
              </a:rPr>
              <a:t>Article 124 of the Soviet Union Constitution</a:t>
            </a:r>
          </a:p>
        </p:txBody>
      </p:sp>
      <p:sp>
        <p:nvSpPr>
          <p:cNvPr id="19458" name="Content Placeholder 2"/>
          <p:cNvSpPr>
            <a:spLocks noGrp="1"/>
          </p:cNvSpPr>
          <p:nvPr>
            <p:ph idx="1"/>
          </p:nvPr>
        </p:nvSpPr>
        <p:spPr>
          <a:xfrm>
            <a:off x="190500" y="1143000"/>
            <a:ext cx="8763000" cy="1524000"/>
          </a:xfrm>
        </p:spPr>
        <p:txBody>
          <a:bodyPr>
            <a:normAutofit/>
          </a:bodyPr>
          <a:lstStyle/>
          <a:p>
            <a:pPr marL="137160" indent="0" eaLnBrk="1" fontAlgn="auto" hangingPunct="1">
              <a:spcAft>
                <a:spcPts val="0"/>
              </a:spcAft>
              <a:buClr>
                <a:schemeClr val="tx1">
                  <a:shade val="95000"/>
                </a:schemeClr>
              </a:buClr>
              <a:buNone/>
              <a:defRPr/>
            </a:pPr>
            <a:r>
              <a:rPr lang="en-US" sz="3000" dirty="0">
                <a:latin typeface="Calibri" pitchFamily="34" charset="0"/>
                <a:cs typeface="Calibri" pitchFamily="34" charset="0"/>
              </a:rPr>
              <a:t>“In order to ensure to citizens freedom of conscience, </a:t>
            </a:r>
            <a:r>
              <a:rPr lang="en-US" sz="3000" b="1" i="1" u="sng" dirty="0">
                <a:solidFill>
                  <a:srgbClr val="FFFFCC"/>
                </a:solidFill>
                <a:latin typeface="Calibri" pitchFamily="34" charset="0"/>
                <a:cs typeface="Calibri" pitchFamily="34" charset="0"/>
              </a:rPr>
              <a:t>the church in the USSR is separated from the state</a:t>
            </a:r>
            <a:r>
              <a:rPr lang="en-US" sz="3000" dirty="0">
                <a:latin typeface="Calibri" pitchFamily="34" charset="0"/>
                <a:cs typeface="Calibri" pitchFamily="34" charset="0"/>
              </a:rPr>
              <a:t>, and the school from the church” (italics added).</a:t>
            </a:r>
          </a:p>
        </p:txBody>
      </p:sp>
      <p:sp>
        <p:nvSpPr>
          <p:cNvPr id="19460" name="TextBox 3"/>
          <p:cNvSpPr txBox="1">
            <a:spLocks noChangeArrowheads="1"/>
          </p:cNvSpPr>
          <p:nvPr/>
        </p:nvSpPr>
        <p:spPr bwMode="auto">
          <a:xfrm>
            <a:off x="342900" y="6248400"/>
            <a:ext cx="8458200" cy="400110"/>
          </a:xfrm>
          <a:prstGeom prst="rect">
            <a:avLst/>
          </a:prstGeom>
          <a:noFill/>
          <a:ln w="9525">
            <a:noFill/>
            <a:miter lim="800000"/>
            <a:headEnd/>
            <a:tailEnd/>
          </a:ln>
        </p:spPr>
        <p:txBody>
          <a:bodyPr wrap="square" anchor="ctr">
            <a:spAutoFit/>
          </a:bodyPr>
          <a:lstStyle/>
          <a:p>
            <a:pPr algn="ctr"/>
            <a:r>
              <a:rPr lang="en-US" sz="2000" dirty="0">
                <a:latin typeface="Calibri" pitchFamily="34" charset="0"/>
                <a:cs typeface="Calibri" pitchFamily="34" charset="0"/>
              </a:rPr>
              <a:t>Amos J. </a:t>
            </a:r>
            <a:r>
              <a:rPr lang="en-US" sz="2000" dirty="0" err="1">
                <a:latin typeface="Calibri" pitchFamily="34" charset="0"/>
                <a:cs typeface="Calibri" pitchFamily="34" charset="0"/>
              </a:rPr>
              <a:t>Peaslee</a:t>
            </a:r>
            <a:r>
              <a:rPr lang="en-US" sz="2000" dirty="0">
                <a:latin typeface="Calibri" pitchFamily="34" charset="0"/>
                <a:cs typeface="Calibri" pitchFamily="34" charset="0"/>
              </a:rPr>
              <a:t>, </a:t>
            </a:r>
            <a:r>
              <a:rPr lang="en-US" sz="2000" i="1" dirty="0">
                <a:latin typeface="Calibri" pitchFamily="34" charset="0"/>
                <a:cs typeface="Calibri" pitchFamily="34" charset="0"/>
              </a:rPr>
              <a:t>Constitutions of Nations</a:t>
            </a:r>
            <a:r>
              <a:rPr lang="en-US" sz="2000" dirty="0">
                <a:latin typeface="Calibri" pitchFamily="34" charset="0"/>
                <a:cs typeface="Calibri" pitchFamily="34" charset="0"/>
              </a:rPr>
              <a:t> (Concord, NH: Rumford, 1950), 3:280.</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24526" y="2926080"/>
            <a:ext cx="4694949"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800100" y="274638"/>
            <a:ext cx="7543800" cy="868362"/>
          </a:xfrm>
        </p:spPr>
        <p:txBody>
          <a:bodyPr/>
          <a:lstStyle/>
          <a:p>
            <a:pPr algn="ctr" eaLnBrk="1" hangingPunct="1"/>
            <a:r>
              <a:rPr lang="en-US" dirty="0">
                <a:latin typeface="Calibri" pitchFamily="34" charset="0"/>
                <a:cs typeface="Calibri" pitchFamily="34" charset="0"/>
              </a:rPr>
              <a:t>Thomas Jefferson</a:t>
            </a:r>
          </a:p>
        </p:txBody>
      </p:sp>
      <p:sp>
        <p:nvSpPr>
          <p:cNvPr id="2" name="Content Placeholder 2"/>
          <p:cNvSpPr>
            <a:spLocks noGrp="1"/>
          </p:cNvSpPr>
          <p:nvPr>
            <p:ph idx="1"/>
          </p:nvPr>
        </p:nvSpPr>
        <p:spPr>
          <a:xfrm>
            <a:off x="2730146" y="1219200"/>
            <a:ext cx="6261454" cy="4708525"/>
          </a:xfrm>
        </p:spPr>
        <p:txBody>
          <a:bodyPr>
            <a:normAutofit/>
          </a:bodyPr>
          <a:lstStyle/>
          <a:p>
            <a:pPr marL="0" indent="0" algn="just" eaLnBrk="1" fontAlgn="auto" hangingPunct="1">
              <a:spcAft>
                <a:spcPts val="0"/>
              </a:spcAft>
              <a:buClr>
                <a:schemeClr val="tx1">
                  <a:shade val="95000"/>
                </a:schemeClr>
              </a:buClr>
              <a:buFont typeface="Wingdings 2"/>
              <a:buNone/>
              <a:defRPr/>
            </a:pPr>
            <a:r>
              <a:rPr lang="en-US" dirty="0">
                <a:latin typeface="Calibri" pitchFamily="34" charset="0"/>
                <a:cs typeface="Calibri" pitchFamily="34" charset="0"/>
              </a:rPr>
              <a:t>“One passage, in the paper you enclosed me, must be corrected. It is the following, ‘and all say it was yourself more than any other individual, that planned and established it,’ </a:t>
            </a:r>
            <a:r>
              <a:rPr lang="en-US" i="1" dirty="0">
                <a:latin typeface="Calibri" pitchFamily="34" charset="0"/>
                <a:cs typeface="Calibri" pitchFamily="34" charset="0"/>
              </a:rPr>
              <a:t>i.e</a:t>
            </a:r>
            <a:r>
              <a:rPr lang="en-US" dirty="0">
                <a:latin typeface="Calibri" pitchFamily="34" charset="0"/>
                <a:cs typeface="Calibri" pitchFamily="34" charset="0"/>
              </a:rPr>
              <a:t>., the Constitution. I was in Europe when the Constitution was planned, and never saw it till after it was established.”</a:t>
            </a:r>
          </a:p>
        </p:txBody>
      </p:sp>
      <p:sp>
        <p:nvSpPr>
          <p:cNvPr id="21510" name="TextBox 5"/>
          <p:cNvSpPr txBox="1">
            <a:spLocks noChangeArrowheads="1"/>
          </p:cNvSpPr>
          <p:nvPr/>
        </p:nvSpPr>
        <p:spPr bwMode="auto">
          <a:xfrm>
            <a:off x="228600" y="6197025"/>
            <a:ext cx="8686800" cy="584775"/>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Thomas Jefferson, </a:t>
            </a:r>
            <a:r>
              <a:rPr lang="en-US" sz="1600" i="1" dirty="0">
                <a:latin typeface="Calibri" pitchFamily="34" charset="0"/>
                <a:cs typeface="Calibri" pitchFamily="34" charset="0"/>
              </a:rPr>
              <a:t>The Writings of Thomas Jefferson</a:t>
            </a:r>
            <a:r>
              <a:rPr lang="en-US" sz="1600" dirty="0">
                <a:latin typeface="Calibri" pitchFamily="34" charset="0"/>
                <a:cs typeface="Calibri" pitchFamily="34" charset="0"/>
              </a:rPr>
              <a:t>, 20 vols., ed. Albert Ellery Bergh (Washington D.C: Thomas Jefferson Memorial Association, 1904), 10:325, to Dr. Joseph Priestly on June 19, 1802.</a:t>
            </a: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447800"/>
            <a:ext cx="219674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2857500" y="228600"/>
            <a:ext cx="3429000" cy="762000"/>
          </a:xfrm>
        </p:spPr>
        <p:txBody>
          <a:bodyPr/>
          <a:lstStyle/>
          <a:p>
            <a:pPr eaLnBrk="1" hangingPunct="1"/>
            <a:r>
              <a:rPr lang="en-US" dirty="0">
                <a:latin typeface="Calibri" pitchFamily="34" charset="0"/>
                <a:cs typeface="Calibri" pitchFamily="34" charset="0"/>
              </a:rPr>
              <a:t>No Precedent</a:t>
            </a:r>
          </a:p>
        </p:txBody>
      </p:sp>
      <p:sp>
        <p:nvSpPr>
          <p:cNvPr id="35842" name="Content Placeholder 2"/>
          <p:cNvSpPr>
            <a:spLocks noGrp="1"/>
          </p:cNvSpPr>
          <p:nvPr>
            <p:ph idx="1"/>
          </p:nvPr>
        </p:nvSpPr>
        <p:spPr>
          <a:xfrm>
            <a:off x="152400" y="1143000"/>
            <a:ext cx="5410200" cy="3200400"/>
          </a:xfrm>
        </p:spPr>
        <p:txBody>
          <a:bodyPr>
            <a:normAutofit/>
          </a:bodyPr>
          <a:lstStyle/>
          <a:p>
            <a:pPr marL="1588" indent="0" eaLnBrk="1" fontAlgn="auto" hangingPunct="1">
              <a:spcAft>
                <a:spcPts val="0"/>
              </a:spcAft>
              <a:buClr>
                <a:schemeClr val="tx1">
                  <a:shade val="95000"/>
                </a:schemeClr>
              </a:buClr>
              <a:buNone/>
              <a:defRPr/>
            </a:pPr>
            <a:r>
              <a:rPr lang="en-US" dirty="0">
                <a:latin typeface="Calibri" pitchFamily="34" charset="0"/>
                <a:cs typeface="Calibri" pitchFamily="34" charset="0"/>
              </a:rPr>
              <a:t>“Finally, in </a:t>
            </a:r>
            <a:r>
              <a:rPr lang="en-US" i="1" dirty="0">
                <a:latin typeface="Calibri" pitchFamily="34" charset="0"/>
                <a:cs typeface="Calibri" pitchFamily="34" charset="0"/>
              </a:rPr>
              <a:t>Engel v. Vitale</a:t>
            </a:r>
            <a:r>
              <a:rPr lang="en-US" dirty="0">
                <a:latin typeface="Calibri" pitchFamily="34" charset="0"/>
                <a:cs typeface="Calibri" pitchFamily="34" charset="0"/>
              </a:rPr>
              <a:t>, only last year, these principles were so universally recognized that the court, </a:t>
            </a:r>
            <a:r>
              <a:rPr lang="en-US" b="1" i="1" u="sng" dirty="0">
                <a:solidFill>
                  <a:srgbClr val="FFFFCC"/>
                </a:solidFill>
                <a:latin typeface="Calibri" pitchFamily="34" charset="0"/>
                <a:cs typeface="Calibri" pitchFamily="34" charset="0"/>
              </a:rPr>
              <a:t>without the citation of a single case</a:t>
            </a:r>
            <a:r>
              <a:rPr lang="en-US" dirty="0">
                <a:latin typeface="Calibri" pitchFamily="34" charset="0"/>
                <a:cs typeface="Calibri" pitchFamily="34" charset="0"/>
              </a:rPr>
              <a:t>… reaffirmed them” (italics added).</a:t>
            </a:r>
          </a:p>
        </p:txBody>
      </p:sp>
      <p:sp>
        <p:nvSpPr>
          <p:cNvPr id="39940" name="Rectangle 1"/>
          <p:cNvSpPr>
            <a:spLocks noChangeArrowheads="1"/>
          </p:cNvSpPr>
          <p:nvPr/>
        </p:nvSpPr>
        <p:spPr bwMode="auto">
          <a:xfrm>
            <a:off x="800100" y="6400800"/>
            <a:ext cx="7543800" cy="338554"/>
          </a:xfrm>
          <a:prstGeom prst="rect">
            <a:avLst/>
          </a:prstGeom>
          <a:noFill/>
          <a:ln w="9525">
            <a:noFill/>
            <a:miter lim="800000"/>
            <a:headEnd/>
            <a:tailEnd/>
          </a:ln>
        </p:spPr>
        <p:txBody>
          <a:bodyPr anchor="ctr">
            <a:spAutoFit/>
          </a:bodyPr>
          <a:lstStyle/>
          <a:p>
            <a:pPr algn="ctr"/>
            <a:r>
              <a:rPr lang="en-US" sz="1600" i="1" dirty="0">
                <a:latin typeface="Calibri" pitchFamily="34" charset="0"/>
                <a:cs typeface="Calibri" pitchFamily="34" charset="0"/>
              </a:rPr>
              <a:t>School District of Abington Township v. </a:t>
            </a:r>
            <a:r>
              <a:rPr lang="en-US" sz="1600" i="1" dirty="0" err="1">
                <a:latin typeface="Calibri" pitchFamily="34" charset="0"/>
                <a:cs typeface="Calibri" pitchFamily="34" charset="0"/>
              </a:rPr>
              <a:t>Schempp</a:t>
            </a:r>
            <a:r>
              <a:rPr lang="en-US" sz="1600" dirty="0">
                <a:latin typeface="Calibri" pitchFamily="34" charset="0"/>
                <a:cs typeface="Calibri" pitchFamily="34" charset="0"/>
              </a:rPr>
              <a:t>, 374 U.S. 203, 220-21 (1963). </a:t>
            </a:r>
          </a:p>
        </p:txBody>
      </p:sp>
      <p:pic>
        <p:nvPicPr>
          <p:cNvPr id="5"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562600" y="1371600"/>
            <a:ext cx="3403600" cy="2816087"/>
          </a:xfrm>
          <a:prstGeom prst="rect">
            <a:avLst/>
          </a:prstGeom>
          <a:noFill/>
          <a:ln w="9525">
            <a:noFill/>
            <a:miter lim="800000"/>
            <a:headEnd/>
            <a:tailEnd/>
          </a:ln>
        </p:spPr>
      </p:pic>
      <p:sp>
        <p:nvSpPr>
          <p:cNvPr id="12" name="AutoShape 7"/>
          <p:cNvSpPr>
            <a:spLocks noChangeArrowheads="1"/>
          </p:cNvSpPr>
          <p:nvPr/>
        </p:nvSpPr>
        <p:spPr bwMode="auto">
          <a:xfrm>
            <a:off x="5892800" y="1524000"/>
            <a:ext cx="2743200" cy="2438400"/>
          </a:xfrm>
          <a:prstGeom prst="flowChartSummingJunction">
            <a:avLst/>
          </a:prstGeom>
          <a:noFill/>
          <a:ln w="1270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60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60065012"/>
              </p:ext>
            </p:extLst>
          </p:nvPr>
        </p:nvGraphicFramePr>
        <p:xfrm>
          <a:off x="152400" y="228600"/>
          <a:ext cx="8839199" cy="5791200"/>
        </p:xfrm>
        <a:graphic>
          <a:graphicData uri="http://schemas.openxmlformats.org/drawingml/2006/table">
            <a:tbl>
              <a:tblPr firstRow="1" bandRow="1">
                <a:tableStyleId>{37CE84F3-28C3-443E-9E96-99CF82512B78}</a:tableStyleId>
              </a:tblPr>
              <a:tblGrid>
                <a:gridCol w="3733800">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2285999">
                  <a:extLst>
                    <a:ext uri="{9D8B030D-6E8A-4147-A177-3AD203B41FA5}">
                      <a16:colId xmlns="" xmlns:a16="http://schemas.microsoft.com/office/drawing/2014/main" val="20003"/>
                    </a:ext>
                  </a:extLst>
                </a:gridCol>
              </a:tblGrid>
              <a:tr h="1066800">
                <a:tc gridSpan="4">
                  <a:txBody>
                    <a:bodyPr/>
                    <a:lstStyle/>
                    <a:p>
                      <a:pPr algn="ctr"/>
                      <a:r>
                        <a:rPr lang="en-US" sz="4400" dirty="0">
                          <a:solidFill>
                            <a:schemeClr val="tx2"/>
                          </a:solidFill>
                          <a:latin typeface="Calibri" pitchFamily="34" charset="0"/>
                          <a:ea typeface="+mj-ea"/>
                          <a:cs typeface="Calibri" pitchFamily="34" charset="0"/>
                        </a:rPr>
                        <a:t>Lack of Pre-1947 Precedent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12777067"/>
                  </a:ext>
                </a:extLst>
              </a:tr>
              <a:tr h="914400">
                <a:tc>
                  <a:txBody>
                    <a:bodyPr/>
                    <a:lstStyle/>
                    <a:p>
                      <a:pPr algn="ctr"/>
                      <a:r>
                        <a:rPr lang="en-US" sz="3200" b="1" cap="small" baseline="0" dirty="0">
                          <a:solidFill>
                            <a:srgbClr val="FFFFCC"/>
                          </a:solidFill>
                          <a:latin typeface="Calibri" panose="020F0502020204030204" pitchFamily="34" charset="0"/>
                        </a:rPr>
                        <a:t>case</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date</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pre 1947  citations</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post 1947 citations</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914400">
                <a:tc>
                  <a:txBody>
                    <a:bodyPr/>
                    <a:lstStyle/>
                    <a:p>
                      <a:pPr algn="l"/>
                      <a:r>
                        <a:rPr lang="en-US" sz="3200" dirty="0">
                          <a:latin typeface="Calibri" panose="020F0502020204030204" pitchFamily="34" charset="0"/>
                        </a:rPr>
                        <a:t>Levitt v. Committee</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1973</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18</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914400">
                <a:tc>
                  <a:txBody>
                    <a:bodyPr/>
                    <a:lstStyle/>
                    <a:p>
                      <a:pPr algn="l"/>
                      <a:r>
                        <a:rPr lang="en-US" sz="3200" dirty="0">
                          <a:latin typeface="Calibri" panose="020F0502020204030204" pitchFamily="34" charset="0"/>
                        </a:rPr>
                        <a:t>Committee v. Nyquist</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1973</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99</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914400">
                <a:tc>
                  <a:txBody>
                    <a:bodyPr/>
                    <a:lstStyle/>
                    <a:p>
                      <a:pPr algn="l"/>
                      <a:r>
                        <a:rPr lang="en-US" sz="3200" dirty="0">
                          <a:latin typeface="Calibri" panose="020F0502020204030204" pitchFamily="34" charset="0"/>
                        </a:rPr>
                        <a:t>Stone v. Graham</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1980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9</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914400">
                <a:tc>
                  <a:txBody>
                    <a:bodyPr/>
                    <a:lstStyle/>
                    <a:p>
                      <a:pPr algn="l"/>
                      <a:r>
                        <a:rPr lang="en-US" sz="3200" dirty="0">
                          <a:latin typeface="Calibri" panose="020F0502020204030204" pitchFamily="34" charset="0"/>
                        </a:rPr>
                        <a:t>Marsh v. Chambers</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1982</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32</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40995" name="TextBox 4"/>
          <p:cNvSpPr txBox="1">
            <a:spLocks noChangeArrowheads="1"/>
          </p:cNvSpPr>
          <p:nvPr/>
        </p:nvSpPr>
        <p:spPr bwMode="auto">
          <a:xfrm>
            <a:off x="2609850" y="6324600"/>
            <a:ext cx="3924300" cy="400110"/>
          </a:xfrm>
          <a:prstGeom prst="rect">
            <a:avLst/>
          </a:prstGeom>
          <a:noFill/>
          <a:ln w="9525">
            <a:noFill/>
            <a:miter lim="800000"/>
            <a:headEnd/>
            <a:tailEnd/>
          </a:ln>
        </p:spPr>
        <p:txBody>
          <a:bodyPr wrap="square">
            <a:spAutoFit/>
          </a:bodyPr>
          <a:lstStyle/>
          <a:p>
            <a:pPr algn="ctr"/>
            <a:r>
              <a:rPr lang="en-US" sz="2000" dirty="0">
                <a:latin typeface="Calibri" pitchFamily="34" charset="0"/>
                <a:cs typeface="Calibri" pitchFamily="34" charset="0"/>
              </a:rPr>
              <a:t>Barton, </a:t>
            </a:r>
            <a:r>
              <a:rPr lang="en-US" sz="2000" i="1" dirty="0">
                <a:latin typeface="Calibri" pitchFamily="34" charset="0"/>
                <a:cs typeface="Calibri" pitchFamily="34" charset="0"/>
              </a:rPr>
              <a:t>Myth of Separation</a:t>
            </a:r>
            <a:r>
              <a:rPr lang="en-US" sz="2000" dirty="0">
                <a:latin typeface="Calibri" pitchFamily="34" charset="0"/>
                <a:cs typeface="Calibri" pitchFamily="34" charset="0"/>
              </a:rPr>
              <a:t>, 163-66.</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228600"/>
            <a:ext cx="8534400" cy="762000"/>
          </a:xfrm>
        </p:spPr>
        <p:txBody>
          <a:bodyPr/>
          <a:lstStyle/>
          <a:p>
            <a:pPr algn="ctr" eaLnBrk="1" hangingPunct="1"/>
            <a:r>
              <a:rPr lang="en-US">
                <a:latin typeface="Calibri" panose="020F0502020204030204" pitchFamily="34" charset="0"/>
                <a:ea typeface="Calibri" panose="020F0502020204030204" pitchFamily="34" charset="0"/>
                <a:cs typeface="Calibri" panose="020F0502020204030204" pitchFamily="34" charset="0"/>
              </a:rPr>
              <a:t>Dr. James Dobson</a:t>
            </a:r>
          </a:p>
        </p:txBody>
      </p:sp>
      <p:sp>
        <p:nvSpPr>
          <p:cNvPr id="61442" name="Content Placeholder 2"/>
          <p:cNvSpPr>
            <a:spLocks noGrp="1"/>
          </p:cNvSpPr>
          <p:nvPr>
            <p:ph idx="1"/>
          </p:nvPr>
        </p:nvSpPr>
        <p:spPr>
          <a:xfrm>
            <a:off x="3200400" y="1143000"/>
            <a:ext cx="5867400" cy="4267200"/>
          </a:xfrm>
        </p:spPr>
        <p:txBody>
          <a:bodyPr>
            <a:noAutofit/>
          </a:bodyPr>
          <a:lstStyle/>
          <a:p>
            <a:pPr marL="1588" indent="0" algn="just" eaLnBrk="1" fontAlgn="auto" hangingPunct="1">
              <a:spcBef>
                <a:spcPts val="0"/>
              </a:spcBef>
              <a:spcAft>
                <a:spcPts val="1200"/>
              </a:spcAft>
              <a:buSzPct val="150000"/>
              <a:buFontTx/>
              <a:buNone/>
              <a:defRPr/>
            </a:pPr>
            <a:r>
              <a:rPr lang="en-US" dirty="0">
                <a:latin typeface="Calibri" panose="020F0502020204030204" pitchFamily="34" charset="0"/>
              </a:rPr>
              <a:t>“I have to be honest. It’s a very scary time for our nation right now. We’re kind of at a watershed moment...We’re just trampling the Constitution. It’s bulling. It’s just a straight bully tactic…that’s not the country our forefathers foresaw.”</a:t>
            </a:r>
            <a:endParaRPr lang="en-US" dirty="0">
              <a:latin typeface="Calibri" pitchFamily="34" charset="0"/>
              <a:cs typeface="Calibri" pitchFamily="34" charset="0"/>
            </a:endParaRPr>
          </a:p>
        </p:txBody>
      </p:sp>
      <p:sp>
        <p:nvSpPr>
          <p:cNvPr id="37892" name="TextBox 4"/>
          <p:cNvSpPr txBox="1">
            <a:spLocks noChangeArrowheads="1"/>
          </p:cNvSpPr>
          <p:nvPr/>
        </p:nvSpPr>
        <p:spPr bwMode="auto">
          <a:xfrm>
            <a:off x="190500" y="6019800"/>
            <a:ext cx="8763000" cy="646331"/>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http://www.theblaze.com/stories/2013/05/17/trampling-the-constitution-famed-christian-claims-irs-bullied-ministry-threatened-to-deny-tax-application-over-criticism-of-obama/</a:t>
            </a:r>
          </a:p>
        </p:txBody>
      </p:sp>
      <p:pic>
        <p:nvPicPr>
          <p:cNvPr id="37893" name="Picture 2" descr="http://www.theblaze.com/wp-content/uploads/2013/05/FamilyTalk-Thum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143000"/>
            <a:ext cx="2857500" cy="37433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299035242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990600"/>
          </a:xfrm>
        </p:spPr>
        <p:txBody>
          <a:bodyPr/>
          <a:lstStyle/>
          <a:p>
            <a:pPr algn="ctr" eaLnBrk="1" hangingPunct="1"/>
            <a:r>
              <a:rPr lang="en-US" sz="4000" b="1" u="sng" dirty="0">
                <a:latin typeface="Calibri" panose="020F0502020204030204" pitchFamily="34" charset="0"/>
              </a:rPr>
              <a:t>Granville Sharpe</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3048000" y="1447800"/>
            <a:ext cx="5867400" cy="4495800"/>
          </a:xfrm>
        </p:spPr>
        <p:txBody>
          <a:bodyPr/>
          <a:lstStyle/>
          <a:p>
            <a:pPr marL="0" indent="0" algn="just" eaLnBrk="1" hangingPunct="1">
              <a:buNone/>
              <a:defRPr/>
            </a:pPr>
            <a:r>
              <a:rPr lang="en-US" dirty="0">
                <a:latin typeface="Calibri" panose="020F0502020204030204" pitchFamily="34" charset="0"/>
              </a:rPr>
              <a:t>"No Englishman can be truly loyal who opposed the principles of English law whereby the people are required to have arms of </a:t>
            </a:r>
            <a:r>
              <a:rPr lang="en-US" dirty="0" err="1">
                <a:latin typeface="Calibri" panose="020F0502020204030204" pitchFamily="34" charset="0"/>
              </a:rPr>
              <a:t>defence</a:t>
            </a:r>
            <a:r>
              <a:rPr lang="en-US" dirty="0">
                <a:latin typeface="Calibri" panose="020F0502020204030204" pitchFamily="34" charset="0"/>
              </a:rPr>
              <a:t> in peace, for mutual as well as private </a:t>
            </a:r>
            <a:r>
              <a:rPr lang="en-US" dirty="0" err="1">
                <a:latin typeface="Calibri" panose="020F0502020204030204" pitchFamily="34" charset="0"/>
              </a:rPr>
              <a:t>defence</a:t>
            </a:r>
            <a:r>
              <a:rPr lang="en-US" dirty="0">
                <a:latin typeface="Calibri" panose="020F0502020204030204" pitchFamily="34" charset="0"/>
              </a:rPr>
              <a:t>…The laws of England always required the people to be armed, and not only armed, but to be expert in arms."</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14300" y="6172200"/>
            <a:ext cx="89154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Les Adams, </a:t>
            </a:r>
            <a:r>
              <a:rPr lang="en-US" sz="1600" i="1" dirty="0">
                <a:latin typeface="Calibri" panose="020F0502020204030204" pitchFamily="34" charset="0"/>
              </a:rPr>
              <a:t>The Second Amendment Primer: A Citizen’s Guidebook to the History, Sources, and Authorities for the Constitutional Guarantee of the Right to Keep and Bear Arms</a:t>
            </a:r>
            <a:r>
              <a:rPr lang="en-US" sz="1600" dirty="0">
                <a:latin typeface="Calibri" panose="020F0502020204030204" pitchFamily="34" charset="0"/>
              </a:rPr>
              <a:t> (NY: Skyhorse, 2013), 63.</a:t>
            </a:r>
            <a:endParaRPr lang="en-US" sz="1800" dirty="0">
              <a:latin typeface="Calibri" pitchFamily="34" charset="0"/>
              <a:cs typeface="Calibri" pitchFamily="34" charset="0"/>
            </a:endParaRPr>
          </a:p>
        </p:txBody>
      </p:sp>
      <p:pic>
        <p:nvPicPr>
          <p:cNvPr id="1026" name="Picture 2" descr="http://scriptoriumdaily.com/wp-content/uploads/2009/11/Granville-Sharp-stamp.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52400" y="1600200"/>
            <a:ext cx="2753032" cy="3733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685800"/>
          </a:xfrm>
        </p:spPr>
        <p:txBody>
          <a:bodyPr/>
          <a:lstStyle/>
          <a:p>
            <a:pPr algn="ctr" eaLnBrk="1" hangingPunct="1"/>
            <a:r>
              <a:rPr lang="en-US" sz="4000" b="1" u="sng" dirty="0">
                <a:latin typeface="Calibri" panose="020F0502020204030204" pitchFamily="34" charset="0"/>
              </a:rPr>
              <a:t>Joseph Story</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152400" y="1143000"/>
            <a:ext cx="8686800" cy="4876800"/>
          </a:xfrm>
        </p:spPr>
        <p:txBody>
          <a:bodyPr/>
          <a:lstStyle/>
          <a:p>
            <a:pPr marL="0" indent="0" algn="just" eaLnBrk="1" hangingPunct="1">
              <a:buNone/>
              <a:defRPr/>
            </a:pPr>
            <a:r>
              <a:rPr lang="en-US" dirty="0">
                <a:latin typeface="Calibri" panose="020F0502020204030204" pitchFamily="34" charset="0"/>
              </a:rPr>
              <a:t>"The next amendment is: ‘A well regulated militia being necessary to the security of a free state, the right of the people to keep and bear arms shall not be infringed.’ The importance of this article will scarcely be doubted by any persons, who have duly reflected upon the subject…</a:t>
            </a:r>
            <a:r>
              <a:rPr lang="en-US" b="1" u="sng" dirty="0">
                <a:solidFill>
                  <a:srgbClr val="FFFF99"/>
                </a:solidFill>
                <a:latin typeface="Calibri" panose="020F0502020204030204" pitchFamily="34" charset="0"/>
              </a:rPr>
              <a:t>The right of the citizens</a:t>
            </a:r>
            <a:r>
              <a:rPr lang="en-US" dirty="0">
                <a:latin typeface="Calibri" panose="020F0502020204030204" pitchFamily="34" charset="0"/>
              </a:rPr>
              <a:t> to keep and bear arms has justly been considered, as the palladium of the liberties of a </a:t>
            </a:r>
            <a:r>
              <a:rPr lang="en-US" dirty="0" smtClean="0">
                <a:latin typeface="Calibri" panose="020F0502020204030204" pitchFamily="34" charset="0"/>
              </a:rPr>
              <a:t>republic..."</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657350" y="6172200"/>
            <a:ext cx="58293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Joseph Story, </a:t>
            </a:r>
            <a:r>
              <a:rPr lang="en-US" sz="1600" i="1" dirty="0">
                <a:latin typeface="Calibri" panose="020F0502020204030204" pitchFamily="34" charset="0"/>
              </a:rPr>
              <a:t>Commentaries on the Constitution of the United States</a:t>
            </a:r>
            <a:r>
              <a:rPr lang="en-US" sz="1600" dirty="0">
                <a:latin typeface="Calibri" panose="020F0502020204030204" pitchFamily="34" charset="0"/>
              </a:rPr>
              <a:t> (Boston, MA: Hilliard, Gray, 1833), 3:746-747, sections 1889-1890. </a:t>
            </a:r>
            <a:endParaRPr lang="en-US" sz="1800" dirty="0">
              <a:latin typeface="Calibri" pitchFamily="34" charset="0"/>
              <a:cs typeface="Calibri" pitchFamily="34" charset="0"/>
            </a:endParaRPr>
          </a:p>
        </p:txBody>
      </p:sp>
      <p:pic>
        <p:nvPicPr>
          <p:cNvPr id="153602" name="Picture 2" descr="https://api.oyez.org/sites/default/files/images/people/joseph_story/joseph_stor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26908" y="152400"/>
            <a:ext cx="964692" cy="1143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685800"/>
          </a:xfrm>
        </p:spPr>
        <p:txBody>
          <a:bodyPr/>
          <a:lstStyle/>
          <a:p>
            <a:pPr algn="ctr" eaLnBrk="1" hangingPunct="1"/>
            <a:r>
              <a:rPr lang="en-US" sz="4000" b="1" u="sng" dirty="0">
                <a:latin typeface="Calibri" panose="020F0502020204030204" pitchFamily="34" charset="0"/>
              </a:rPr>
              <a:t>Joseph Story</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152400" y="1143000"/>
            <a:ext cx="8686800" cy="4876800"/>
          </a:xfrm>
        </p:spPr>
        <p:txBody>
          <a:bodyPr/>
          <a:lstStyle/>
          <a:p>
            <a:pPr marL="0" indent="0" algn="just" eaLnBrk="1" hangingPunct="1">
              <a:buNone/>
              <a:defRPr/>
            </a:pPr>
            <a:r>
              <a:rPr lang="en-US" dirty="0" smtClean="0">
                <a:latin typeface="Calibri" panose="020F0502020204030204" pitchFamily="34" charset="0"/>
              </a:rPr>
              <a:t>“…since </a:t>
            </a:r>
            <a:r>
              <a:rPr lang="en-US" b="1" u="sng" dirty="0">
                <a:solidFill>
                  <a:srgbClr val="FFFFCC"/>
                </a:solidFill>
                <a:latin typeface="Calibri" panose="020F0502020204030204" pitchFamily="34" charset="0"/>
              </a:rPr>
              <a:t>it offers a strong moral check against the usurpation and arbitrary power of rulers</a:t>
            </a:r>
            <a:r>
              <a:rPr lang="en-US" dirty="0">
                <a:latin typeface="Calibri" panose="020F0502020204030204" pitchFamily="34" charset="0"/>
              </a:rPr>
              <a:t>; and will generally, even if these are successful in the first instance, enable the people to resist and triumph over them…There is certainly no small danger, that indifference may lead to disgust, and disgust to contempt; and thus </a:t>
            </a:r>
            <a:r>
              <a:rPr lang="en-US" b="1" u="sng" dirty="0">
                <a:solidFill>
                  <a:srgbClr val="FFFF99"/>
                </a:solidFill>
                <a:latin typeface="Calibri" panose="020F0502020204030204" pitchFamily="34" charset="0"/>
              </a:rPr>
              <a:t>gradually undermine all the protection intended by this clause of our national bill of rights</a:t>
            </a:r>
            <a:r>
              <a:rPr lang="en-US" dirty="0">
                <a:latin typeface="Calibri" panose="020F0502020204030204" pitchFamily="34" charset="0"/>
              </a:rPr>
              <a:t>."</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657350" y="6172200"/>
            <a:ext cx="58293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Joseph Story, </a:t>
            </a:r>
            <a:r>
              <a:rPr lang="en-US" sz="1600" i="1" dirty="0">
                <a:latin typeface="Calibri" panose="020F0502020204030204" pitchFamily="34" charset="0"/>
              </a:rPr>
              <a:t>Commentaries on the Constitution of the United States</a:t>
            </a:r>
            <a:r>
              <a:rPr lang="en-US" sz="1600" dirty="0">
                <a:latin typeface="Calibri" panose="020F0502020204030204" pitchFamily="34" charset="0"/>
              </a:rPr>
              <a:t> (Boston, MA: Hilliard, Gray, 1833), 3:746-747, sections 1889-1890. </a:t>
            </a:r>
            <a:endParaRPr lang="en-US" sz="1800" dirty="0">
              <a:latin typeface="Calibri" pitchFamily="34" charset="0"/>
              <a:cs typeface="Calibri" pitchFamily="34" charset="0"/>
            </a:endParaRPr>
          </a:p>
        </p:txBody>
      </p:sp>
      <p:pic>
        <p:nvPicPr>
          <p:cNvPr id="153602" name="Picture 2" descr="https://api.oyez.org/sites/default/files/images/people/joseph_story/joseph_stor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26908" y="152400"/>
            <a:ext cx="964692" cy="1143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07181" y="137160"/>
            <a:ext cx="6129638" cy="65836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7630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22408292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 xmlns:p14="http://schemas.microsoft.com/office/powerpoint/2010/main" val="353728142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 xmlns:p14="http://schemas.microsoft.com/office/powerpoint/2010/main" val="388592463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132542163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 xmlns:p14="http://schemas.microsoft.com/office/powerpoint/2010/main" val="192951380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41659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11:5-7</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5</a:t>
            </a:r>
            <a:r>
              <a:rPr lang="en-US" sz="3000" dirty="0">
                <a:latin typeface="Calibri" panose="020F0502020204030204" pitchFamily="34" charset="0"/>
              </a:rPr>
              <a:t> The Lord came down to see the city and the tower which the sons of men had built. </a:t>
            </a:r>
            <a:r>
              <a:rPr lang="en-US" sz="3000" baseline="30000" dirty="0">
                <a:latin typeface="Calibri" panose="020F0502020204030204" pitchFamily="34" charset="0"/>
              </a:rPr>
              <a:t>6</a:t>
            </a:r>
            <a:r>
              <a:rPr lang="en-US" sz="3000" dirty="0">
                <a:latin typeface="Calibri" panose="020F0502020204030204" pitchFamily="34" charset="0"/>
              </a:rPr>
              <a:t> The Lord said, “Behold, they are one people, and they all have the same language. And this is what they began to do, and now nothing which they purpose to do will be impossible for them. </a:t>
            </a:r>
            <a:r>
              <a:rPr lang="en-US" sz="3000" baseline="30000" dirty="0">
                <a:latin typeface="Calibri" panose="020F0502020204030204" pitchFamily="34" charset="0"/>
              </a:rPr>
              <a:t>7</a:t>
            </a:r>
            <a:r>
              <a:rPr lang="en-US" sz="3000" dirty="0">
                <a:latin typeface="Calibri" panose="020F0502020204030204" pitchFamily="34" charset="0"/>
              </a:rPr>
              <a:t> “Come, let Us go down and there confuse their language, so that they will not understand one another’s speech.”</a:t>
            </a:r>
          </a:p>
        </p:txBody>
      </p:sp>
    </p:spTree>
    <p:extLst>
      <p:ext uri="{BB962C8B-B14F-4D97-AF65-F5344CB8AC3E}">
        <p14:creationId xmlns="" xmlns:p14="http://schemas.microsoft.com/office/powerpoint/2010/main" val="236945607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395492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11:8-9</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8</a:t>
            </a:r>
            <a:r>
              <a:rPr lang="en-US" sz="3000" dirty="0">
                <a:latin typeface="Calibri" panose="020F0502020204030204" pitchFamily="34" charset="0"/>
              </a:rPr>
              <a:t> So the Lord scattered them abroad from there over the face of the whole earth; and they stopped building the city. </a:t>
            </a:r>
            <a:r>
              <a:rPr lang="en-US" sz="3000" baseline="30000" dirty="0">
                <a:latin typeface="Calibri" panose="020F0502020204030204" pitchFamily="34" charset="0"/>
              </a:rPr>
              <a:t>9</a:t>
            </a:r>
            <a:r>
              <a:rPr lang="en-US" sz="3000" dirty="0">
                <a:latin typeface="Calibri" panose="020F0502020204030204" pitchFamily="34" charset="0"/>
              </a:rPr>
              <a:t> Therefore its name was called Babel, because there the Lord confused the language of the whole earth; and from there the Lord scattered them abroad over the face of the whole earth.</a:t>
            </a:r>
          </a:p>
        </p:txBody>
      </p:sp>
    </p:spTree>
    <p:extLst>
      <p:ext uri="{BB962C8B-B14F-4D97-AF65-F5344CB8AC3E}">
        <p14:creationId xmlns="" xmlns:p14="http://schemas.microsoft.com/office/powerpoint/2010/main" val="400968918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3048001" y="152400"/>
            <a:ext cx="5919790" cy="4662815"/>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000" b="1" dirty="0">
                <a:solidFill>
                  <a:schemeClr val="tx2"/>
                </a:solidFill>
                <a:latin typeface="Calibri" panose="020F0502020204030204" pitchFamily="34" charset="0"/>
                <a:ea typeface="+mj-ea"/>
              </a:rPr>
              <a:t>Genesis 11:6</a:t>
            </a:r>
          </a:p>
          <a:p>
            <a:pPr marL="0" indent="0" algn="just" eaLnBrk="1" hangingPunct="1">
              <a:buFont typeface="Wingdings" panose="05000000000000000000" pitchFamily="2" charset="2"/>
              <a:buNone/>
              <a:defRPr/>
            </a:pPr>
            <a:r>
              <a:rPr lang="en-US" altLang="en-US" sz="3600" i="1" dirty="0">
                <a:effectLst>
                  <a:outerShdw blurRad="38100" dist="38100" dir="2700000" algn="tl">
                    <a:srgbClr val="000000">
                      <a:alpha val="43137"/>
                    </a:srgbClr>
                  </a:outerShdw>
                </a:effectLst>
                <a:latin typeface="Calibri" panose="020F0502020204030204" pitchFamily="34" charset="0"/>
              </a:rPr>
              <a:t>The Lord said, “Behold, they are one people, and they all have the same language. And this is what they began to do, and </a:t>
            </a:r>
            <a:r>
              <a:rPr lang="en-US" alt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now nothing which they purpose to do will be impossible for them</a:t>
            </a:r>
            <a:r>
              <a:rPr lang="en-US" altLang="en-US" sz="3600" b="1" i="1" dirty="0">
                <a:effectLst>
                  <a:outerShdw blurRad="38100" dist="38100" dir="2700000" algn="tl">
                    <a:srgbClr val="000000">
                      <a:alpha val="43137"/>
                    </a:srgbClr>
                  </a:outerShdw>
                </a:effectLst>
                <a:latin typeface="Calibri" panose="020F0502020204030204" pitchFamily="34" charset="0"/>
              </a:rPr>
              <a:t>.”</a:t>
            </a:r>
          </a:p>
        </p:txBody>
      </p:sp>
      <p:pic>
        <p:nvPicPr>
          <p:cNvPr id="4" name="Picture 9" descr="C:\Documents and Settings\Owner\Application Data\Microsoft\Media Catalog\Downloaded Clips\cl26\j0096195.wmf"/>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80975" y="533400"/>
            <a:ext cx="2714625"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302930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407457">
            <a:off x="6544900" y="973437"/>
            <a:ext cx="2405361" cy="1988718"/>
          </a:xfrm>
          <a:prstGeom prst="rect">
            <a:avLst/>
          </a:prstGeom>
        </p:spPr>
      </p:pic>
    </p:spTree>
    <p:extLst>
      <p:ext uri="{BB962C8B-B14F-4D97-AF65-F5344CB8AC3E}">
        <p14:creationId xmlns="" xmlns:p14="http://schemas.microsoft.com/office/powerpoint/2010/main" val="27145992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228600"/>
            <a:ext cx="2895600" cy="685800"/>
          </a:xfrm>
        </p:spPr>
        <p:txBody>
          <a:bodyPr/>
          <a:lstStyle/>
          <a:p>
            <a:pPr algn="ctr" eaLnBrk="1" hangingPunct="1"/>
            <a:r>
              <a:rPr lang="en-US" altLang="en-US" dirty="0">
                <a:solidFill>
                  <a:srgbClr val="00FFFF"/>
                </a:solidFill>
                <a:latin typeface="Calibri" panose="020F0502020204030204" pitchFamily="34" charset="0"/>
              </a:rPr>
              <a:t>Lord Acton</a:t>
            </a:r>
          </a:p>
        </p:txBody>
      </p:sp>
      <p:sp>
        <p:nvSpPr>
          <p:cNvPr id="26627" name="Content Placeholder 2"/>
          <p:cNvSpPr>
            <a:spLocks noGrp="1"/>
          </p:cNvSpPr>
          <p:nvPr>
            <p:ph idx="1"/>
          </p:nvPr>
        </p:nvSpPr>
        <p:spPr>
          <a:xfrm>
            <a:off x="228600" y="1142999"/>
            <a:ext cx="8686800" cy="2011363"/>
          </a:xfrm>
        </p:spPr>
        <p:txBody>
          <a:bodyPr/>
          <a:lstStyle/>
          <a:p>
            <a:pPr marL="0" indent="0" algn="just">
              <a:buFont typeface="Wingdings" panose="05000000000000000000" pitchFamily="2" charset="2"/>
              <a:buNone/>
            </a:pPr>
            <a:r>
              <a:rPr lang="en-US" altLang="en-US" sz="4000" dirty="0">
                <a:latin typeface="Calibri" panose="020F0502020204030204" pitchFamily="34" charset="0"/>
                <a:ea typeface="Calibri" panose="020F0502020204030204" pitchFamily="34" charset="0"/>
                <a:cs typeface="Calibri" panose="020F0502020204030204" pitchFamily="34" charset="0"/>
              </a:rPr>
              <a:t>“All power tends to corrupt and absolute power corrupts absolutely.”</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06140" y="2868706"/>
            <a:ext cx="233172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1589361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81100" y="152400"/>
            <a:ext cx="6781800" cy="7620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God’s Doctrine of  Nations</a:t>
            </a:r>
          </a:p>
        </p:txBody>
      </p:sp>
      <p:graphicFrame>
        <p:nvGraphicFramePr>
          <p:cNvPr id="2" name="Table 1"/>
          <p:cNvGraphicFramePr>
            <a:graphicFrameLocks noGrp="1"/>
          </p:cNvGraphicFramePr>
          <p:nvPr/>
        </p:nvGraphicFramePr>
        <p:xfrm>
          <a:off x="609600" y="1397000"/>
          <a:ext cx="7924800" cy="3479800"/>
        </p:xfrm>
        <a:graphic>
          <a:graphicData uri="http://schemas.openxmlformats.org/drawingml/2006/table">
            <a:tbl>
              <a:tblPr firstRow="1" bandRow="1">
                <a:tableStyleId>{125E5076-3810-47DD-B79F-674D7AD40C01}</a:tableStyleId>
              </a:tblPr>
              <a:tblGrid>
                <a:gridCol w="2895600">
                  <a:extLst>
                    <a:ext uri="{9D8B030D-6E8A-4147-A177-3AD203B41FA5}">
                      <a16:colId xmlns="" xmlns:a16="http://schemas.microsoft.com/office/drawing/2014/main" val="733742151"/>
                    </a:ext>
                  </a:extLst>
                </a:gridCol>
                <a:gridCol w="5029200">
                  <a:extLst>
                    <a:ext uri="{9D8B030D-6E8A-4147-A177-3AD203B41FA5}">
                      <a16:colId xmlns="" xmlns:a16="http://schemas.microsoft.com/office/drawing/2014/main" val="2115334254"/>
                    </a:ext>
                  </a:extLst>
                </a:gridCol>
              </a:tblGrid>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Since Babel</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Deut. 32:8; Acts 17:26</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2081562185"/>
                  </a:ext>
                </a:extLst>
              </a:tr>
              <a:tr h="1668398">
                <a:tc>
                  <a:txBody>
                    <a:bodyPr/>
                    <a:lstStyle/>
                    <a:p>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Millennium</a:t>
                      </a:r>
                      <a:endParaRPr lang="en-US" sz="3200" b="1" dirty="0">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Isaiah 2:4; 66:18; Zech. 14:16-18 Rev.12:5; 20:3 </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Eternal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Rev. 21:24, 26</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175528722"/>
                  </a:ext>
                </a:extLst>
              </a:tr>
            </a:tbl>
          </a:graphicData>
        </a:graphic>
      </p:graphicFrame>
    </p:spTree>
    <p:extLst>
      <p:ext uri="{BB962C8B-B14F-4D97-AF65-F5344CB8AC3E}">
        <p14:creationId xmlns="" xmlns:p14="http://schemas.microsoft.com/office/powerpoint/2010/main" val="34278193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99"/>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52400"/>
            <a:ext cx="6705600" cy="9906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Satan’s Goal of Globalism</a:t>
            </a:r>
          </a:p>
        </p:txBody>
      </p:sp>
      <p:sp>
        <p:nvSpPr>
          <p:cNvPr id="30723" name="Rectangle 3"/>
          <p:cNvSpPr>
            <a:spLocks noGrp="1" noChangeArrowheads="1"/>
          </p:cNvSpPr>
          <p:nvPr>
            <p:ph type="body" idx="1"/>
          </p:nvPr>
        </p:nvSpPr>
        <p:spPr>
          <a:xfrm>
            <a:off x="4267200" y="1219200"/>
            <a:ext cx="4724400" cy="2438400"/>
          </a:xfrm>
        </p:spPr>
        <p:txBody>
          <a:bodyPr/>
          <a:lstStyle/>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Dan. 7:23</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13:7-8; Rev. 5:9</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17:15</a:t>
            </a:r>
          </a:p>
        </p:txBody>
      </p:sp>
      <p:pic>
        <p:nvPicPr>
          <p:cNvPr id="30724" name="Picture 5" descr="D:\Powerpoint TIFF Images\25.TIF"/>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19455" y="1371600"/>
            <a:ext cx="371914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013941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895600" y="152400"/>
            <a:ext cx="3352800" cy="12192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John Lennon</a:t>
            </a:r>
            <a:r>
              <a:rPr lang="en-US" altLang="en-US" b="0" dirty="0">
                <a:latin typeface="Calibri" panose="020F0502020204030204" pitchFamily="34" charset="0"/>
              </a:rPr>
              <a:t/>
            </a:r>
            <a:br>
              <a:rPr lang="en-US" altLang="en-US" b="0" dirty="0">
                <a:latin typeface="Calibri" panose="020F0502020204030204" pitchFamily="34" charset="0"/>
              </a:rPr>
            </a:br>
            <a:r>
              <a:rPr lang="en-US" altLang="en-US" sz="2000" b="0" dirty="0">
                <a:solidFill>
                  <a:srgbClr val="00FFFF"/>
                </a:solidFill>
                <a:latin typeface="Calibri" panose="020F0502020204030204" pitchFamily="34" charset="0"/>
              </a:rPr>
              <a:t>Song “Imagine”</a:t>
            </a:r>
          </a:p>
        </p:txBody>
      </p:sp>
      <p:sp>
        <p:nvSpPr>
          <p:cNvPr id="37891" name="Rectangle 3"/>
          <p:cNvSpPr>
            <a:spLocks noGrp="1" noChangeArrowheads="1"/>
          </p:cNvSpPr>
          <p:nvPr>
            <p:ph type="body" idx="1"/>
          </p:nvPr>
        </p:nvSpPr>
        <p:spPr>
          <a:xfrm>
            <a:off x="457200" y="1600200"/>
            <a:ext cx="8229600" cy="2286000"/>
          </a:xfrm>
        </p:spPr>
        <p:txBody>
          <a:bodyPr/>
          <a:lstStyle/>
          <a:p>
            <a:pPr marL="0" indent="0" algn="just" eaLnBrk="1" hangingPunct="1">
              <a:buFont typeface="Wingdings" panose="05000000000000000000" pitchFamily="2" charset="2"/>
              <a:buNone/>
            </a:pPr>
            <a:r>
              <a:rPr lang="en-US" altLang="en-US" sz="3600" dirty="0">
                <a:latin typeface="Calibri" panose="020F0502020204030204" pitchFamily="34" charset="0"/>
              </a:rPr>
              <a:t>…imagine a time when there will be “</a:t>
            </a:r>
            <a:r>
              <a:rPr lang="en-US" altLang="en-US" sz="3600" b="1" u="sng" dirty="0">
                <a:solidFill>
                  <a:srgbClr val="FFFFCC"/>
                </a:solidFill>
                <a:latin typeface="Calibri" panose="020F0502020204030204" pitchFamily="34" charset="0"/>
              </a:rPr>
              <a:t>no countries</a:t>
            </a:r>
            <a:r>
              <a:rPr lang="en-US" altLang="en-US" sz="3600" dirty="0">
                <a:latin typeface="Calibri" panose="020F0502020204030204" pitchFamily="34" charset="0"/>
              </a:rPr>
              <a:t>,” “no religion,” “no heaven,” “no hell,” “no possessions,” everyone “living for today,” and the world “</a:t>
            </a:r>
            <a:r>
              <a:rPr lang="en-US" altLang="en-US" sz="3600" b="1" u="sng" dirty="0">
                <a:solidFill>
                  <a:srgbClr val="FFFFCC"/>
                </a:solidFill>
                <a:latin typeface="Calibri" panose="020F0502020204030204" pitchFamily="34" charset="0"/>
              </a:rPr>
              <a:t>as one</a:t>
            </a:r>
            <a:r>
              <a:rPr lang="en-US" altLang="en-US" sz="3600" dirty="0">
                <a:latin typeface="Calibri" panose="020F0502020204030204" pitchFamily="34" charset="0"/>
              </a:rPr>
              <a:t>.”</a:t>
            </a:r>
          </a:p>
        </p:txBody>
      </p:sp>
      <p:pic>
        <p:nvPicPr>
          <p:cNvPr id="37892"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781300" y="3962400"/>
            <a:ext cx="35814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428544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endParaRPr lang="en-US" altLang="en-US" sz="3600" b="0" dirty="0">
              <a:solidFill>
                <a:srgbClr val="00FFFF"/>
              </a:solidFill>
              <a:latin typeface="Calibri" panose="020F0502020204030204" pitchFamily="34" charset="0"/>
            </a:endParaRP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lvl="0" indent="0" algn="just" eaLnBrk="1" hangingPunct="1">
              <a:buClr>
                <a:srgbClr val="FFFFFF"/>
              </a:buClr>
              <a:buNone/>
            </a:pPr>
            <a:r>
              <a:rPr lang="en-US" sz="3000" i="1" kern="0" dirty="0">
                <a:solidFill>
                  <a:srgbClr val="FFFFFF"/>
                </a:solidFill>
                <a:latin typeface="Calibri" panose="020F0502020204030204" pitchFamily="34" charset="0"/>
              </a:rPr>
              <a:t>The inescapable fact, traumatized by the energy crisis, the population crisis, armaments race, and so forth, is that </a:t>
            </a:r>
            <a:r>
              <a:rPr lang="en-US" sz="3000" b="1" i="1" u="sng" dirty="0">
                <a:solidFill>
                  <a:srgbClr val="FFFFCC"/>
                </a:solidFill>
                <a:latin typeface="Calibri" panose="020F0502020204030204" pitchFamily="34" charset="0"/>
              </a:rPr>
              <a:t>nationalism</a:t>
            </a:r>
            <a:r>
              <a:rPr lang="en-US" sz="3000" i="1" kern="0" dirty="0">
                <a:solidFill>
                  <a:srgbClr val="FFFFFF"/>
                </a:solidFill>
                <a:latin typeface="Calibri" panose="020F0502020204030204" pitchFamily="34" charset="0"/>
              </a:rPr>
              <a:t> as we have noted in the 19</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and much of the 20</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century is as much of an </a:t>
            </a:r>
            <a:r>
              <a:rPr lang="en-US" sz="3000" b="1" i="1" u="sng" dirty="0">
                <a:solidFill>
                  <a:srgbClr val="FFFFCC"/>
                </a:solidFill>
                <a:latin typeface="Calibri" panose="020F0502020204030204" pitchFamily="34" charset="0"/>
              </a:rPr>
              <a:t>anachronism</a:t>
            </a:r>
            <a:r>
              <a:rPr lang="en-US" sz="3000" i="1" kern="0" dirty="0">
                <a:solidFill>
                  <a:srgbClr val="FFFFFF"/>
                </a:solidFill>
                <a:latin typeface="Calibri" panose="020F0502020204030204" pitchFamily="34" charset="0"/>
              </a:rPr>
              <a:t> today as with States Rights when Calhoun preached it and Jefferson Davis fought for it.  </a:t>
            </a:r>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78863450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just" eaLnBrk="1" hangingPunct="1">
              <a:buFont typeface="Wingdings" panose="05000000000000000000" pitchFamily="2" charset="2"/>
              <a:buNone/>
              <a:defRPr/>
            </a:pPr>
            <a:r>
              <a:rPr lang="en-US" altLang="en-US" sz="3200" i="1" kern="0" dirty="0">
                <a:latin typeface="Calibri" panose="020F0502020204030204" pitchFamily="34" charset="0"/>
              </a:rPr>
              <a:t>“Just as we know, or should know, that none of our domestic problems can be solved within the artificial boundaries of the states, so none of our global problems can be solved within the largely artificial boundaries of the nations.”</a:t>
            </a:r>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80688026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2743200" y="0"/>
            <a:ext cx="3657600" cy="1143000"/>
          </a:xfrm>
        </p:spPr>
        <p:txBody>
          <a:bodyPr/>
          <a:lstStyle/>
          <a:p>
            <a:pPr algn="ctr" eaLnBrk="1" hangingPunct="1">
              <a:lnSpc>
                <a:spcPct val="100000"/>
              </a:lnSpc>
            </a:pPr>
            <a:r>
              <a:rPr lang="en-US" sz="3600" b="0" dirty="0">
                <a:solidFill>
                  <a:srgbClr val="00FFFF"/>
                </a:solidFill>
                <a:latin typeface="Calibri" panose="020F0502020204030204" pitchFamily="34" charset="0"/>
              </a:rPr>
              <a:t>David Rockefeller</a:t>
            </a:r>
            <a:r>
              <a:rPr lang="en-US" sz="3200" b="0" dirty="0">
                <a:latin typeface="Calibri" panose="020F0502020204030204" pitchFamily="34" charset="0"/>
              </a:rPr>
              <a:t/>
            </a:r>
            <a:br>
              <a:rPr lang="en-US" sz="3200" b="0" dirty="0">
                <a:latin typeface="Calibri" panose="020F0502020204030204" pitchFamily="34" charset="0"/>
              </a:rPr>
            </a:br>
            <a:r>
              <a:rPr lang="en-US" sz="2000" b="0" dirty="0">
                <a:solidFill>
                  <a:srgbClr val="00FFFF"/>
                </a:solidFill>
                <a:latin typeface="Calibri" panose="020F0502020204030204" pitchFamily="34" charset="0"/>
              </a:rPr>
              <a:t>cited in Memoirs, page 405.</a:t>
            </a:r>
          </a:p>
        </p:txBody>
      </p:sp>
      <p:sp>
        <p:nvSpPr>
          <p:cNvPr id="24579" name="Rectangle 7"/>
          <p:cNvSpPr>
            <a:spLocks noGrp="1" noChangeArrowheads="1"/>
          </p:cNvSpPr>
          <p:nvPr>
            <p:ph type="body" idx="1"/>
          </p:nvPr>
        </p:nvSpPr>
        <p:spPr>
          <a:xfrm>
            <a:off x="228600" y="1066800"/>
            <a:ext cx="8686800" cy="5562600"/>
          </a:xfrm>
        </p:spPr>
        <p:txBody>
          <a:bodyPr/>
          <a:lstStyle/>
          <a:p>
            <a:pPr marL="0" indent="0" algn="just" eaLnBrk="1" hangingPunct="1">
              <a:buFont typeface="Wingdings" pitchFamily="2" charset="2"/>
              <a:buNone/>
            </a:pPr>
            <a:r>
              <a:rPr lang="en-US" sz="3000" dirty="0">
                <a:latin typeface="Calibri" panose="020F0502020204030204" pitchFamily="34" charset="0"/>
              </a:rPr>
              <a:t>“For more than a century ideological extremists…have seized upon well-publicized incidents…to attack the Rockefeller family for the inordinate influence they claim we wield over American political and economic institutions. Some even believe we are part of a secret cabal working against the best interests of the United States, characterizing my family and me as 'internationalists' and of conspiring with others around the world to build a more integrated global political and economic structure--one world, if you will. </a:t>
            </a:r>
            <a:r>
              <a:rPr lang="en-US" sz="3000" b="1" i="1" u="sng" kern="1200" dirty="0">
                <a:solidFill>
                  <a:srgbClr val="FFFFCC"/>
                </a:solidFill>
                <a:latin typeface="Calibri" panose="020F0502020204030204" pitchFamily="34" charset="0"/>
              </a:rPr>
              <a:t>If that's the charge, I stand guilty, and I am proud of it.</a:t>
            </a:r>
            <a:r>
              <a:rPr lang="en-US" sz="3000" b="1" i="1" kern="1200" dirty="0">
                <a:solidFill>
                  <a:srgbClr val="FFFFCC"/>
                </a:solidFill>
                <a:latin typeface="Calibri" panose="020F0502020204030204" pitchFamily="34" charset="0"/>
              </a:rPr>
              <a:t>” </a:t>
            </a:r>
            <a:endParaRPr lang="en-US" sz="2600" i="1" dirty="0">
              <a:latin typeface="Calibri" panose="020F0502020204030204" pitchFamily="34" charset="0"/>
            </a:endParaRPr>
          </a:p>
        </p:txBody>
      </p:sp>
      <p:pic>
        <p:nvPicPr>
          <p:cNvPr id="24580" name="Picture 2" descr="https://encrypted-tbn1.gstatic.com/images?q=tbn:ANd9GcTlPp9g83NSOO7RJTwWEIDB6jwwUEuM-mYnM4Hkxd6VNO2XTuVZ4Q"/>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28600" y="76200"/>
            <a:ext cx="882650" cy="990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295400"/>
          </a:xfrm>
        </p:spPr>
        <p:txBody>
          <a:bodyPr/>
          <a:lstStyle/>
          <a:p>
            <a:pPr algn="ctr" eaLnBrk="1" hangingPunct="1"/>
            <a:r>
              <a:rPr lang="en-US" b="0" dirty="0">
                <a:solidFill>
                  <a:srgbClr val="00FFFF"/>
                </a:solidFill>
                <a:latin typeface="Calibri" panose="020F0502020204030204" pitchFamily="34" charset="0"/>
              </a:rPr>
              <a:t>Humanist Manifesto II (1973)</a:t>
            </a:r>
          </a:p>
        </p:txBody>
      </p:sp>
      <p:sp>
        <p:nvSpPr>
          <p:cNvPr id="25603" name="Rectangle 4"/>
          <p:cNvSpPr>
            <a:spLocks noGrp="1" noChangeArrowheads="1"/>
          </p:cNvSpPr>
          <p:nvPr>
            <p:ph type="body" idx="1"/>
          </p:nvPr>
        </p:nvSpPr>
        <p:spPr>
          <a:xfrm>
            <a:off x="533400" y="1600200"/>
            <a:ext cx="8077200" cy="4648200"/>
          </a:xfrm>
        </p:spPr>
        <p:txBody>
          <a:bodyPr/>
          <a:lstStyle/>
          <a:p>
            <a:pPr marL="0" indent="0" algn="just" eaLnBrk="1" hangingPunct="1">
              <a:buFont typeface="Wingdings" pitchFamily="2" charset="2"/>
              <a:buNone/>
            </a:pPr>
            <a:r>
              <a:rPr lang="en-US" sz="3200" b="1" i="1" u="sng" kern="1200" dirty="0">
                <a:solidFill>
                  <a:srgbClr val="FFFFCC"/>
                </a:solidFill>
                <a:latin typeface="Calibri" panose="020F0502020204030204" pitchFamily="34" charset="0"/>
              </a:rPr>
              <a:t>We deplore the division of humankind on nationalistic grounds</a:t>
            </a:r>
            <a:r>
              <a:rPr lang="en-US" sz="3200" i="1" dirty="0">
                <a:latin typeface="Calibri" panose="020F0502020204030204" pitchFamily="34" charset="0"/>
              </a:rPr>
              <a:t>.  We have reached a turning point in human history where the best option is to transcend the limits of national sovereignty and to move toward the building of a world community… a system of world law and world order based upon transnational federal government.</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sp>
        <p:nvSpPr>
          <p:cNvPr id="26627" name="Rectangle 7"/>
          <p:cNvSpPr>
            <a:spLocks noGrp="1" noChangeArrowheads="1"/>
          </p:cNvSpPr>
          <p:nvPr>
            <p:ph type="body" idx="1"/>
          </p:nvPr>
        </p:nvSpPr>
        <p:spPr>
          <a:xfrm>
            <a:off x="190500" y="1591101"/>
            <a:ext cx="8763000" cy="5038299"/>
          </a:xfrm>
        </p:spPr>
        <p:txBody>
          <a:bodyPr/>
          <a:lstStyle/>
          <a:p>
            <a:pPr marL="0" indent="0" algn="just" eaLnBrk="1" hangingPunct="1">
              <a:buFont typeface="Wingdings" pitchFamily="2" charset="2"/>
              <a:buNone/>
            </a:pPr>
            <a:r>
              <a:rPr lang="en-US" sz="2800" dirty="0">
                <a:latin typeface="Calibri" panose="020F0502020204030204" pitchFamily="34" charset="0"/>
              </a:rPr>
              <a:t>Sessions asked Panetta if he could "initiate a no-fly zone in Syria "without Congressional approval</a:t>
            </a:r>
            <a:r>
              <a:rPr lang="en-US" sz="2800" b="1" dirty="0">
                <a:latin typeface="Calibri" panose="020F0502020204030204" pitchFamily="34" charset="0"/>
              </a:rPr>
              <a:t>. </a:t>
            </a:r>
            <a:r>
              <a:rPr lang="en-US" sz="2800" dirty="0">
                <a:latin typeface="Calibri" panose="020F0502020204030204" pitchFamily="34" charset="0"/>
              </a:rPr>
              <a:t>"Again, our goal would be to seek international permission and we would ...come to the Congress and inform you and determine how best to approach this, whether or not we would want to get permission from the Congress…," Panetta said. "I'm almost breathless about that," Sessions responded. "What I heard you say is, we're going to seek international approval and then we'll come and tell the Congress what we might do and we might seek Congressional approval."</a:t>
            </a:r>
            <a:endParaRPr lang="en-US" sz="2800" i="1" dirty="0">
              <a:latin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7"/>
          <p:cNvSpPr>
            <a:spLocks noGrp="1" noChangeArrowheads="1"/>
          </p:cNvSpPr>
          <p:nvPr>
            <p:ph type="body" idx="1"/>
          </p:nvPr>
        </p:nvSpPr>
        <p:spPr>
          <a:xfrm>
            <a:off x="76200" y="1600200"/>
            <a:ext cx="9067800" cy="5257800"/>
          </a:xfrm>
        </p:spPr>
        <p:txBody>
          <a:bodyPr/>
          <a:lstStyle/>
          <a:p>
            <a:pPr marL="0" indent="0" algn="just" eaLnBrk="1" hangingPunct="1">
              <a:buFont typeface="Wingdings" pitchFamily="2" charset="2"/>
              <a:buNone/>
            </a:pPr>
            <a:r>
              <a:rPr lang="en-US" sz="2800" dirty="0">
                <a:latin typeface="Calibri" panose="020F0502020204030204" pitchFamily="34" charset="0"/>
              </a:rPr>
              <a:t>Panetta explained that if U.S. forces are working as part of an international coalition, then the administration would want "to get the appropriate permissions," which he said is something "all of these countries would want." Sessions pressed the issue and asked "what entity" the administration would seek permission from. Sessions said he was all in favor of international support, but added that he was "baffled by the idea that somehow, an international assembly" would provide a legal basis for the deployment of the U.S. military. Sessions responded that international bodies "provide no legal authority" to deploy U.S. military into combat operations.</a:t>
            </a:r>
            <a:endParaRPr lang="en-US" sz="2800" i="1" dirty="0">
              <a:latin typeface="Calibri" panose="020F0502020204030204" pitchFamily="34" charset="0"/>
            </a:endParaRPr>
          </a:p>
        </p:txBody>
      </p:sp>
      <p:sp>
        <p:nvSpPr>
          <p:cNvPr id="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pic>
        <p:nvPicPr>
          <p:cNvPr id="7" name="Picture 6"/>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87425" y="1600200"/>
          <a:ext cx="3660775" cy="4480476"/>
        </p:xfrm>
        <a:graphic>
          <a:graphicData uri="http://schemas.openxmlformats.org/drawingml/2006/table">
            <a:tbl>
              <a:tblPr firstRow="1" bandRow="1">
                <a:tableStyleId>{2D5ABB26-0587-4C30-8999-92F81FD0307C}</a:tableStyleId>
              </a:tblPr>
              <a:tblGrid>
                <a:gridCol w="1907871">
                  <a:extLst>
                    <a:ext uri="{9D8B030D-6E8A-4147-A177-3AD203B41FA5}">
                      <a16:colId xmlns="" xmlns:a16="http://schemas.microsoft.com/office/drawing/2014/main" val="3447982507"/>
                    </a:ext>
                  </a:extLst>
                </a:gridCol>
                <a:gridCol w="1752904">
                  <a:extLst>
                    <a:ext uri="{9D8B030D-6E8A-4147-A177-3AD203B41FA5}">
                      <a16:colId xmlns="" xmlns:a16="http://schemas.microsoft.com/office/drawing/2014/main" val="2161651851"/>
                    </a:ext>
                  </a:extLst>
                </a:gridCol>
              </a:tblGrid>
              <a:tr h="639989">
                <a:tc>
                  <a:txBody>
                    <a:bodyPr/>
                    <a:lstStyle/>
                    <a:p>
                      <a:r>
                        <a:rPr lang="en-US" altLang="en-US" sz="3600" dirty="0">
                          <a:latin typeface="Calibri" panose="020F0502020204030204" pitchFamily="34" charset="0"/>
                        </a:rPr>
                        <a:t>GATT</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WHO</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508055708"/>
                  </a:ext>
                </a:extLst>
              </a:tr>
              <a:tr h="639989">
                <a:tc>
                  <a:txBody>
                    <a:bodyPr/>
                    <a:lstStyle/>
                    <a:p>
                      <a:r>
                        <a:rPr lang="en-US" altLang="en-US" sz="3600" dirty="0">
                          <a:latin typeface="Calibri" panose="020F0502020204030204" pitchFamily="34" charset="0"/>
                        </a:rPr>
                        <a:t>NAFTA</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ICC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4137231287"/>
                  </a:ext>
                </a:extLst>
              </a:tr>
              <a:tr h="639989">
                <a:tc>
                  <a:txBody>
                    <a:bodyPr/>
                    <a:lstStyle/>
                    <a:p>
                      <a:r>
                        <a:rPr lang="en-US" altLang="en-US" sz="3600" dirty="0">
                          <a:latin typeface="Calibri" panose="020F0502020204030204" pitchFamily="34" charset="0"/>
                        </a:rPr>
                        <a:t>WTO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LOST</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940603987"/>
                  </a:ext>
                </a:extLst>
              </a:tr>
              <a:tr h="639989">
                <a:tc>
                  <a:txBody>
                    <a:bodyPr/>
                    <a:lstStyle/>
                    <a:p>
                      <a:r>
                        <a:rPr lang="en-US" altLang="en-US" sz="3600" dirty="0">
                          <a:latin typeface="Calibri" panose="020F0502020204030204" pitchFamily="34" charset="0"/>
                        </a:rPr>
                        <a:t>NATO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ISA</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49060552"/>
                  </a:ext>
                </a:extLst>
              </a:tr>
              <a:tr h="639989">
                <a:tc>
                  <a:txBody>
                    <a:bodyPr/>
                    <a:lstStyle/>
                    <a:p>
                      <a:r>
                        <a:rPr lang="en-US" altLang="en-US" sz="3600" dirty="0">
                          <a:latin typeface="Calibri" panose="020F0502020204030204" pitchFamily="34" charset="0"/>
                        </a:rPr>
                        <a:t>UN</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EEC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489575486"/>
                  </a:ext>
                </a:extLst>
              </a:tr>
              <a:tr h="639989">
                <a:tc>
                  <a:txBody>
                    <a:bodyPr/>
                    <a:lstStyle/>
                    <a:p>
                      <a:r>
                        <a:rPr lang="en-US" altLang="en-US" sz="3600" dirty="0">
                          <a:latin typeface="Calibri" panose="020F0502020204030204" pitchFamily="34" charset="0"/>
                        </a:rPr>
                        <a:t>IMF</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ECM</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367547819"/>
                  </a:ext>
                </a:extLst>
              </a:tr>
              <a:tr h="639989">
                <a:tc>
                  <a:txBody>
                    <a:bodyPr/>
                    <a:lstStyle/>
                    <a:p>
                      <a:r>
                        <a:rPr lang="en-US" altLang="en-US" sz="3600" dirty="0">
                          <a:latin typeface="Calibri" panose="020F0502020204030204" pitchFamily="34" charset="0"/>
                        </a:rPr>
                        <a:t>WSSD</a:t>
                      </a:r>
                      <a:endParaRPr lang="en-US" sz="3600" b="1" dirty="0">
                        <a:solidFill>
                          <a:srgbClr val="FFFFCC"/>
                        </a:solidFill>
                        <a:latin typeface="Calibri" panose="020F0502020204030204" pitchFamily="34" charset="0"/>
                      </a:endParaRPr>
                    </a:p>
                  </a:txBody>
                  <a:tcPr marL="91456" marR="9145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600" dirty="0">
                          <a:latin typeface="Calibri" panose="020F0502020204030204" pitchFamily="34" charset="0"/>
                        </a:rPr>
                        <a:t>NAU</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302352817"/>
                  </a:ext>
                </a:extLst>
              </a:tr>
            </a:tbl>
          </a:graphicData>
        </a:graphic>
      </p:graphicFrame>
      <p:sp>
        <p:nvSpPr>
          <p:cNvPr id="57362" name="Rectangle 1026"/>
          <p:cNvSpPr>
            <a:spLocks noGrp="1" noChangeArrowheads="1"/>
          </p:cNvSpPr>
          <p:nvPr>
            <p:ph type="title"/>
          </p:nvPr>
        </p:nvSpPr>
        <p:spPr>
          <a:xfrm>
            <a:off x="2514600" y="228600"/>
            <a:ext cx="4114800" cy="1143000"/>
          </a:xfrm>
        </p:spPr>
        <p:txBody>
          <a:bodyPr/>
          <a:lstStyle/>
          <a:p>
            <a:pPr algn="ctr">
              <a:lnSpc>
                <a:spcPct val="100000"/>
              </a:lnSpc>
            </a:pPr>
            <a:r>
              <a:rPr lang="en-US" altLang="en-US" b="0" dirty="0">
                <a:solidFill>
                  <a:srgbClr val="00FFFF"/>
                </a:solidFill>
                <a:latin typeface="Calibri" panose="020F0502020204030204" pitchFamily="34" charset="0"/>
              </a:rPr>
              <a:t>Alphabet Soup?</a:t>
            </a:r>
          </a:p>
        </p:txBody>
      </p:sp>
      <p:pic>
        <p:nvPicPr>
          <p:cNvPr id="7" name="Picture 6"/>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5410200" y="1752600"/>
            <a:ext cx="2590800" cy="4121728"/>
          </a:xfrm>
          <a:prstGeom prst="rect">
            <a:avLst/>
          </a:prstGeom>
        </p:spPr>
      </p:pic>
    </p:spTree>
    <p:extLst>
      <p:ext uri="{BB962C8B-B14F-4D97-AF65-F5344CB8AC3E}">
        <p14:creationId xmlns="" xmlns:p14="http://schemas.microsoft.com/office/powerpoint/2010/main" val="391720036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51203" name="Content Placeholder 2"/>
          <p:cNvSpPr>
            <a:spLocks noGrp="1"/>
          </p:cNvSpPr>
          <p:nvPr>
            <p:ph idx="1"/>
          </p:nvPr>
        </p:nvSpPr>
        <p:spPr>
          <a:xfrm>
            <a:off x="533400" y="1143000"/>
            <a:ext cx="8077200" cy="2362200"/>
          </a:xfrm>
        </p:spPr>
        <p:txBody>
          <a:bodyPr/>
          <a:lstStyle/>
          <a:p>
            <a:pPr marL="0" indent="0" algn="just" eaLnBrk="1" hangingPunct="1">
              <a:buFontTx/>
              <a:buNone/>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altLang="en-US" sz="3600" dirty="0">
                <a:latin typeface="Calibri" panose="020F0502020204030204" pitchFamily="34" charset="0"/>
              </a:rPr>
              <a:t>I believe in American exceptionalism, just as I suspect that the Brits believe in British exceptionalism and the Greeks believe in Greek exceptionalism."</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51204" name="TextBox 3"/>
          <p:cNvSpPr txBox="1">
            <a:spLocks noChangeArrowheads="1"/>
          </p:cNvSpPr>
          <p:nvPr/>
        </p:nvSpPr>
        <p:spPr bwMode="auto">
          <a:xfrm>
            <a:off x="2667000" y="6400800"/>
            <a:ext cx="3810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600" dirty="0">
                <a:latin typeface="Calibri" panose="020F0502020204030204" pitchFamily="34" charset="0"/>
              </a:rPr>
              <a:t>www.youtube.com/watch?v=c15wk3InDws</a:t>
            </a:r>
            <a:endParaRPr lang="en-US" altLang="en-US" sz="1600" dirty="0">
              <a:solidFill>
                <a:srgbClr val="FFFFFF"/>
              </a:solidFill>
              <a:latin typeface="Calibri" panose="020F0502020204030204" pitchFamily="34" charset="0"/>
            </a:endParaRPr>
          </a:p>
        </p:txBody>
      </p:sp>
      <p:pic>
        <p:nvPicPr>
          <p:cNvPr id="5120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63950" y="3581400"/>
            <a:ext cx="18161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437077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7" name="TextBox 3"/>
          <p:cNvSpPr txBox="1">
            <a:spLocks noChangeArrowheads="1"/>
          </p:cNvSpPr>
          <p:nvPr/>
        </p:nvSpPr>
        <p:spPr bwMode="auto">
          <a:xfrm>
            <a:off x="876300" y="6019800"/>
            <a:ext cx="73914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SOURCE: George Brock Chisholm, First Director of the World Health Organization (WHO), Speech, Conference on Education, Asilomar, California, September 11, 1954</a:t>
            </a:r>
            <a:endParaRPr lang="en-US" sz="1600" dirty="0">
              <a:solidFill>
                <a:srgbClr val="FFFFFF"/>
              </a:solidFill>
              <a:latin typeface="Calibri" pitchFamily="34" charset="0"/>
            </a:endParaRPr>
          </a:p>
        </p:txBody>
      </p:sp>
      <p:sp>
        <p:nvSpPr>
          <p:cNvPr id="8" name="Rectangle 8"/>
          <p:cNvSpPr>
            <a:spLocks noChangeArrowheads="1"/>
          </p:cNvSpPr>
          <p:nvPr/>
        </p:nvSpPr>
        <p:spPr bwMode="auto">
          <a:xfrm>
            <a:off x="2514600" y="1143000"/>
            <a:ext cx="6248400" cy="3416320"/>
          </a:xfrm>
          <a:prstGeom prst="rect">
            <a:avLst/>
          </a:prstGeom>
          <a:noFill/>
          <a:ln w="9525">
            <a:noFill/>
            <a:miter lim="800000"/>
            <a:headEnd/>
            <a:tailEnd/>
          </a:ln>
        </p:spPr>
        <p:txBody>
          <a:bodyPr>
            <a:spAutoFit/>
          </a:bodyPr>
          <a:lstStyle/>
          <a:p>
            <a:pPr algn="just"/>
            <a:r>
              <a:rPr lang="en-US" sz="3600" dirty="0">
                <a:latin typeface="Calibri" panose="020F0502020204030204" pitchFamily="34" charset="0"/>
              </a:rPr>
              <a:t>“To achieve world government, it is necessary to remove from the minds of men their individualism, loyalty to family tradition, national patriotism, and religious dogmas.”</a:t>
            </a:r>
          </a:p>
        </p:txBody>
      </p:sp>
      <p:pic>
        <p:nvPicPr>
          <p:cNvPr id="9" name="Picture 8" descr="https://encrypted-tbn0.gstatic.com/images?q=tbn:ANd9GcRazBOQqAioKVdCFWfQAKKlNFqRjjl_LPNwNCA2ccgkb8htzEDVx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371600"/>
            <a:ext cx="1981200" cy="3467100"/>
          </a:xfrm>
          <a:prstGeom prst="rect">
            <a:avLst/>
          </a:prstGeom>
          <a:noFill/>
          <a:ln w="9525">
            <a:noFill/>
            <a:miter lim="800000"/>
            <a:headEnd/>
            <a:tailEnd/>
          </a:ln>
        </p:spPr>
      </p:pic>
    </p:spTree>
    <p:extLst>
      <p:ext uri="{BB962C8B-B14F-4D97-AF65-F5344CB8AC3E}">
        <p14:creationId xmlns="" xmlns:p14="http://schemas.microsoft.com/office/powerpoint/2010/main" val="2716511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2971800" y="381000"/>
            <a:ext cx="3200400" cy="762000"/>
          </a:xfrm>
        </p:spPr>
        <p:txBody>
          <a:bodyPr/>
          <a:lstStyle/>
          <a:p>
            <a:pPr algn="ctr" eaLnBrk="1" hangingPunct="1"/>
            <a:r>
              <a:rPr lang="en-US" kern="1200" dirty="0">
                <a:solidFill>
                  <a:srgbClr val="00FFFF"/>
                </a:solidFill>
                <a:latin typeface="Calibri" panose="020F0502020204030204" pitchFamily="34" charset="0"/>
              </a:rPr>
              <a:t>Regionalism</a:t>
            </a:r>
          </a:p>
        </p:txBody>
      </p:sp>
      <p:sp>
        <p:nvSpPr>
          <p:cNvPr id="68612" name="Rectangle 3"/>
          <p:cNvSpPr>
            <a:spLocks noGrp="1" noChangeArrowheads="1"/>
          </p:cNvSpPr>
          <p:nvPr>
            <p:ph type="body" idx="1"/>
          </p:nvPr>
        </p:nvSpPr>
        <p:spPr>
          <a:xfrm>
            <a:off x="228600" y="1524000"/>
            <a:ext cx="5257800" cy="1600200"/>
          </a:xfrm>
        </p:spPr>
        <p:txBody>
          <a:bodyPr/>
          <a:lstStyle/>
          <a:p>
            <a:pPr eaLnBrk="1" hangingPunct="1">
              <a:spcBef>
                <a:spcPts val="0"/>
              </a:spcBef>
              <a:spcAft>
                <a:spcPts val="2400"/>
              </a:spcAft>
              <a:buFont typeface="Wingdings" pitchFamily="2" charset="2"/>
              <a:buNone/>
            </a:pPr>
            <a:r>
              <a:rPr lang="en-US" sz="3200" dirty="0">
                <a:latin typeface="Calibri" panose="020F0502020204030204" pitchFamily="34" charset="0"/>
              </a:rPr>
              <a:t>European Common Market</a:t>
            </a:r>
          </a:p>
          <a:p>
            <a:pPr eaLnBrk="1" hangingPunct="1">
              <a:spcBef>
                <a:spcPts val="0"/>
              </a:spcBef>
              <a:spcAft>
                <a:spcPts val="2400"/>
              </a:spcAft>
              <a:buFont typeface="Wingdings" pitchFamily="2" charset="2"/>
              <a:buNone/>
            </a:pPr>
            <a:r>
              <a:rPr lang="en-US" sz="3200" dirty="0">
                <a:latin typeface="Calibri" panose="020F0502020204030204" pitchFamily="34" charset="0"/>
              </a:rPr>
              <a:t>North American Union</a:t>
            </a:r>
          </a:p>
        </p:txBody>
      </p:sp>
      <p:pic>
        <p:nvPicPr>
          <p:cNvPr id="68613"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1662326"/>
            <a:ext cx="3333750" cy="466227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19200" y="228600"/>
            <a:ext cx="6705600" cy="762000"/>
          </a:xfrm>
        </p:spPr>
        <p:txBody>
          <a:bodyPr/>
          <a:lstStyle/>
          <a:p>
            <a:pPr algn="ctr" eaLnBrk="1" hangingPunct="1"/>
            <a:r>
              <a:rPr lang="en-US" sz="4400" b="0" dirty="0">
                <a:solidFill>
                  <a:srgbClr val="00FFFF"/>
                </a:solidFill>
                <a:latin typeface="Calibri" panose="020F0502020204030204" pitchFamily="34" charset="0"/>
              </a:rPr>
              <a:t>A New Pledge of Allegiance?</a:t>
            </a:r>
          </a:p>
        </p:txBody>
      </p:sp>
      <p:sp>
        <p:nvSpPr>
          <p:cNvPr id="56322" name="Content Placeholder 2"/>
          <p:cNvSpPr>
            <a:spLocks noGrp="1"/>
          </p:cNvSpPr>
          <p:nvPr>
            <p:ph idx="1"/>
          </p:nvPr>
        </p:nvSpPr>
        <p:spPr>
          <a:xfrm>
            <a:off x="152400" y="1143000"/>
            <a:ext cx="50292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anose="020F0502020204030204" pitchFamily="34" charset="0"/>
              </a:rPr>
              <a:t>“I pledge allegiance to the flag and my constitutional rights with which it comes. And to the diversity, in which our nation stands, one nation, </a:t>
            </a:r>
            <a:r>
              <a:rPr lang="en-US" sz="3200" b="1" u="sng" dirty="0">
                <a:solidFill>
                  <a:srgbClr val="FFFFCC"/>
                </a:solidFill>
                <a:latin typeface="Calibri" panose="020F0502020204030204" pitchFamily="34" charset="0"/>
              </a:rPr>
              <a:t>part of one planet</a:t>
            </a:r>
            <a:r>
              <a:rPr lang="en-US" sz="3200" dirty="0">
                <a:latin typeface="Calibri" panose="020F0502020204030204" pitchFamily="34" charset="0"/>
              </a:rPr>
              <a:t>, with liberty, freedom, choice and justice for all.”</a:t>
            </a:r>
            <a:endParaRPr lang="en-US" sz="3000" dirty="0">
              <a:latin typeface="Calibri" panose="020F0502020204030204" pitchFamily="34" charset="0"/>
              <a:cs typeface="Calibri" pitchFamily="34" charset="0"/>
            </a:endParaRPr>
          </a:p>
        </p:txBody>
      </p:sp>
      <p:sp>
        <p:nvSpPr>
          <p:cNvPr id="33796" name="TextBox 3"/>
          <p:cNvSpPr txBox="1">
            <a:spLocks noChangeArrowheads="1"/>
          </p:cNvSpPr>
          <p:nvPr/>
        </p:nvSpPr>
        <p:spPr bwMode="auto">
          <a:xfrm>
            <a:off x="1181100" y="6019800"/>
            <a:ext cx="6781800" cy="707886"/>
          </a:xfrm>
          <a:prstGeom prst="rect">
            <a:avLst/>
          </a:prstGeom>
          <a:noFill/>
          <a:ln w="9525">
            <a:noFill/>
            <a:miter lim="800000"/>
            <a:headEnd/>
            <a:tailEnd/>
          </a:ln>
        </p:spPr>
        <p:txBody>
          <a:bodyPr wrap="square">
            <a:spAutoFit/>
          </a:bodyPr>
          <a:lstStyle/>
          <a:p>
            <a:pPr algn="ctr"/>
            <a:r>
              <a:rPr lang="en-US" sz="2000" dirty="0">
                <a:latin typeface="Calibri" panose="020F0502020204030204" pitchFamily="34" charset="0"/>
              </a:rPr>
              <a:t>G</a:t>
            </a:r>
            <a:r>
              <a:rPr lang="en-US" sz="2000" i="1" dirty="0">
                <a:latin typeface="Calibri" panose="020F0502020204030204" pitchFamily="34" charset="0"/>
              </a:rPr>
              <a:t>lobalist Pledge of Allegiance in U.S. School, Boulder High Schoo</a:t>
            </a:r>
            <a:r>
              <a:rPr lang="en-US" sz="2000" b="1" i="1" dirty="0">
                <a:latin typeface="Calibri" panose="020F0502020204030204" pitchFamily="34" charset="0"/>
              </a:rPr>
              <a:t>l</a:t>
            </a:r>
            <a:r>
              <a:rPr lang="en-US" sz="2000" i="1" dirty="0">
                <a:latin typeface="Calibri" panose="020F0502020204030204" pitchFamily="34" charset="0"/>
              </a:rPr>
              <a:t>, October 2007, </a:t>
            </a:r>
            <a:r>
              <a:rPr lang="en-US" sz="2000" i="1" dirty="0" err="1">
                <a:latin typeface="Calibri" panose="020F0502020204030204" pitchFamily="34" charset="0"/>
              </a:rPr>
              <a:t>Kerby</a:t>
            </a:r>
            <a:r>
              <a:rPr lang="en-US" sz="2000" i="1" dirty="0">
                <a:latin typeface="Calibri" panose="020F0502020204030204" pitchFamily="34" charset="0"/>
              </a:rPr>
              <a:t> Anderson</a:t>
            </a:r>
            <a:endParaRPr lang="en-US" sz="2000" dirty="0">
              <a:latin typeface="Calibri" panose="020F0502020204030204" pitchFamily="34" charset="0"/>
            </a:endParaRPr>
          </a:p>
        </p:txBody>
      </p:sp>
      <p:pic>
        <p:nvPicPr>
          <p:cNvPr id="33797" name="Picture 4" descr="http://1.bp.blogspot.com/_vJ7Dw1Ug3r4/TOQZQFDiXWI/AAAAAAAAAwQ/dNFhvRNunSw/s1600/Picture+1.pn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638800" y="1395412"/>
            <a:ext cx="3094038" cy="439578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38684315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http://i.dailymail.co.uk/i/pix/2014/06/06/article-0-1E874C3700000578-910_634x47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04800"/>
            <a:ext cx="8477250" cy="63373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141726940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 xmlns:p14="http://schemas.microsoft.com/office/powerpoint/2010/main" val="150955199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 xmlns:p14="http://schemas.microsoft.com/office/powerpoint/2010/main" val="4276214823"/>
      </p:ext>
    </p:extLst>
  </p:cSld>
  <p:clrMapOvr>
    <a:masterClrMapping/>
  </p:clrMapOvr>
  <mc:AlternateContent xmlns:mc="http://schemas.openxmlformats.org/markup-compatibility/2006">
    <mc:Choice xmlns="" xmlns:p14="http://schemas.microsoft.com/office/powerpoint/2010/main" Requires="p14">
      <p:transition p14:dur="0" advTm="11450"/>
    </mc:Choice>
    <mc:Fallback>
      <p:transition advTm="11450"/>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1143000"/>
          </a:xfrm>
        </p:spPr>
        <p:txBody>
          <a:bodyPr/>
          <a:lstStyle/>
          <a:p>
            <a:pPr algn="ctr" eaLnBrk="1" hangingPunct="1"/>
            <a:r>
              <a:rPr lang="en-US" sz="3600" dirty="0">
                <a:latin typeface="Calibri" panose="020F0502020204030204" pitchFamily="34" charset="0"/>
              </a:rPr>
              <a:t>How Israel Has Blessed the World</a:t>
            </a:r>
            <a:br>
              <a:rPr lang="en-US" sz="3600" dirty="0">
                <a:latin typeface="Calibri" panose="020F0502020204030204" pitchFamily="34" charset="0"/>
              </a:rPr>
            </a:br>
            <a:r>
              <a:rPr lang="en-US" sz="2800" dirty="0">
                <a:latin typeface="Calibri" panose="020F0502020204030204" pitchFamily="34" charset="0"/>
              </a:rPr>
              <a:t>(Gen 12:3; Rom 9:4-5) </a:t>
            </a:r>
          </a:p>
        </p:txBody>
      </p:sp>
      <p:sp>
        <p:nvSpPr>
          <p:cNvPr id="33795" name="Rectangle 3"/>
          <p:cNvSpPr>
            <a:spLocks noGrp="1" noChangeArrowheads="1"/>
          </p:cNvSpPr>
          <p:nvPr>
            <p:ph type="body" idx="1"/>
          </p:nvPr>
        </p:nvSpPr>
        <p:spPr>
          <a:xfrm>
            <a:off x="685800" y="1371600"/>
            <a:ext cx="7772400" cy="5181600"/>
          </a:xfrm>
        </p:spPr>
        <p:txBody>
          <a:bodyPr/>
          <a:lstStyle/>
          <a:p>
            <a:pPr eaLnBrk="1" hangingPunct="1"/>
            <a:r>
              <a:rPr lang="en-US" sz="2800" dirty="0">
                <a:latin typeface="Calibri" panose="020F0502020204030204" pitchFamily="34" charset="0"/>
              </a:rPr>
              <a:t>Patriarchs</a:t>
            </a:r>
          </a:p>
          <a:p>
            <a:pPr eaLnBrk="1" hangingPunct="1"/>
            <a:r>
              <a:rPr lang="en-US" sz="2800" dirty="0">
                <a:latin typeface="Calibri" panose="020F0502020204030204" pitchFamily="34" charset="0"/>
              </a:rPr>
              <a:t>Law</a:t>
            </a:r>
          </a:p>
          <a:p>
            <a:pPr eaLnBrk="1" hangingPunct="1"/>
            <a:r>
              <a:rPr lang="en-US" sz="2800" dirty="0">
                <a:latin typeface="Calibri" panose="020F0502020204030204" pitchFamily="34" charset="0"/>
              </a:rPr>
              <a:t>Prophets</a:t>
            </a:r>
          </a:p>
          <a:p>
            <a:pPr eaLnBrk="1" hangingPunct="1"/>
            <a:r>
              <a:rPr lang="en-US" sz="2800" dirty="0">
                <a:latin typeface="Calibri" panose="020F0502020204030204" pitchFamily="34" charset="0"/>
              </a:rPr>
              <a:t>Messiah (John 4:22; Rom 9:5)</a:t>
            </a:r>
          </a:p>
          <a:p>
            <a:pPr eaLnBrk="1" hangingPunct="1"/>
            <a:r>
              <a:rPr lang="en-US" sz="2800" dirty="0">
                <a:latin typeface="Calibri" panose="020F0502020204030204" pitchFamily="34" charset="0"/>
              </a:rPr>
              <a:t>Apostles</a:t>
            </a:r>
          </a:p>
          <a:p>
            <a:pPr eaLnBrk="1" hangingPunct="1"/>
            <a:r>
              <a:rPr lang="en-US" sz="2800" dirty="0">
                <a:latin typeface="Calibri" panose="020F0502020204030204" pitchFamily="34" charset="0"/>
              </a:rPr>
              <a:t>Biblical writers</a:t>
            </a:r>
          </a:p>
          <a:p>
            <a:pPr eaLnBrk="1" hangingPunct="1"/>
            <a:r>
              <a:rPr lang="en-US" sz="2800" dirty="0">
                <a:latin typeface="Calibri" panose="020F0502020204030204" pitchFamily="34" charset="0"/>
              </a:rPr>
              <a:t>Early church</a:t>
            </a:r>
          </a:p>
          <a:p>
            <a:pPr eaLnBrk="1" hangingPunct="1"/>
            <a:r>
              <a:rPr lang="en-US" sz="2800" dirty="0">
                <a:latin typeface="Calibri" panose="020F0502020204030204" pitchFamily="34" charset="0"/>
              </a:rPr>
              <a:t>Early Christian martyrs</a:t>
            </a:r>
          </a:p>
          <a:p>
            <a:pPr eaLnBrk="1" hangingPunct="1"/>
            <a:r>
              <a:rPr lang="en-US" sz="2800" dirty="0">
                <a:latin typeface="Calibri" panose="020F0502020204030204" pitchFamily="34" charset="0"/>
              </a:rPr>
              <a:t>Paul</a:t>
            </a:r>
          </a:p>
          <a:p>
            <a:pPr eaLnBrk="1" hangingPunct="1"/>
            <a:r>
              <a:rPr lang="en-US" sz="2800" dirty="0">
                <a:latin typeface="Calibri" panose="020F0502020204030204" pitchFamily="34" charset="0"/>
              </a:rPr>
              <a:t>Future kingdom</a:t>
            </a:r>
          </a:p>
        </p:txBody>
      </p:sp>
      <p:pic>
        <p:nvPicPr>
          <p:cNvPr id="33796" name="Picture 4" descr="C:\Documents and Settings\Owner\Application Data\Microsoft\Media Catalog\Downloaded Clips\cl0\SY01462_.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0" y="2126456"/>
            <a:ext cx="2535238" cy="260508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096169" y="152399"/>
            <a:ext cx="6951662" cy="1243013"/>
          </a:xfrm>
        </p:spPr>
        <p:txBody>
          <a:bodyPr lIns="92075" tIns="46038" rIns="92075" bIns="46038"/>
          <a:lstStyle/>
          <a:p>
            <a:pPr algn="ctr">
              <a:defRPr/>
            </a:pPr>
            <a:r>
              <a:rPr lang="en-US" sz="3600" dirty="0">
                <a:latin typeface="Calibri" panose="020F0502020204030204" pitchFamily="34" charset="0"/>
              </a:rPr>
              <a:t>Israel’s Three Blessings to the World</a:t>
            </a:r>
            <a:br>
              <a:rPr lang="en-US" sz="3600" dirty="0">
                <a:latin typeface="Calibri" panose="020F0502020204030204" pitchFamily="34" charset="0"/>
              </a:rPr>
            </a:br>
            <a:r>
              <a:rPr lang="en-US" sz="2800" dirty="0">
                <a:latin typeface="Calibri" panose="020F0502020204030204" pitchFamily="34" charset="0"/>
              </a:rPr>
              <a:t>(Gen 12:3b)</a:t>
            </a:r>
          </a:p>
        </p:txBody>
      </p:sp>
      <p:sp>
        <p:nvSpPr>
          <p:cNvPr id="25603" name="Rectangle 3"/>
          <p:cNvSpPr>
            <a:spLocks noGrp="1" noChangeArrowheads="1"/>
          </p:cNvSpPr>
          <p:nvPr>
            <p:ph type="body" idx="4294967295"/>
          </p:nvPr>
        </p:nvSpPr>
        <p:spPr>
          <a:xfrm>
            <a:off x="228600" y="1524000"/>
            <a:ext cx="4114800" cy="4419600"/>
          </a:xfrm>
          <a:extLst/>
        </p:spPr>
        <p:txBody>
          <a:bodyPr/>
          <a:lstStyle/>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Scripture (Rom 3:2)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Savior (John 4:22)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Kingdom (Isa 2:2-3)</a:t>
            </a:r>
          </a:p>
        </p:txBody>
      </p:sp>
      <p:pic>
        <p:nvPicPr>
          <p:cNvPr id="2458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524000"/>
            <a:ext cx="4105275" cy="429101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2673091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62000"/>
          </a:xfrm>
        </p:spPr>
        <p:txBody>
          <a:bodyPr/>
          <a:lstStyle/>
          <a:p>
            <a:pPr algn="ctr" eaLnBrk="1" hangingPunct="1"/>
            <a:r>
              <a:rPr lang="en-US" sz="4000" dirty="0">
                <a:latin typeface="Calibri" panose="020F0502020204030204" pitchFamily="34" charset="0"/>
              </a:rPr>
              <a:t>Biblical Reality of the Angelic World</a:t>
            </a:r>
          </a:p>
        </p:txBody>
      </p:sp>
      <p:sp>
        <p:nvSpPr>
          <p:cNvPr id="9219" name="Rectangle 3"/>
          <p:cNvSpPr>
            <a:spLocks noGrp="1" noChangeArrowheads="1"/>
          </p:cNvSpPr>
          <p:nvPr>
            <p:ph type="body" idx="1"/>
          </p:nvPr>
        </p:nvSpPr>
        <p:spPr>
          <a:xfrm>
            <a:off x="457200" y="1143000"/>
            <a:ext cx="3886200" cy="53340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Job 1:12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2 Kings 6:15-17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1 </a:t>
            </a:r>
            <a:r>
              <a:rPr lang="en-US" dirty="0" err="1">
                <a:effectLst>
                  <a:outerShdw blurRad="38100" dist="38100" dir="2700000" algn="tl">
                    <a:srgbClr val="808080"/>
                  </a:outerShdw>
                </a:effectLst>
                <a:latin typeface="Calibri" pitchFamily="34" charset="0"/>
              </a:rPr>
              <a:t>Chron</a:t>
            </a:r>
            <a:r>
              <a:rPr lang="en-US" dirty="0">
                <a:effectLst>
                  <a:outerShdw blurRad="38100" dist="38100" dir="2700000" algn="tl">
                    <a:srgbClr val="808080"/>
                  </a:outerShdw>
                </a:effectLst>
                <a:latin typeface="Calibri" pitchFamily="34" charset="0"/>
              </a:rPr>
              <a:t> 21:1</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Dan 10:12-13, 20</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Matt 16:21-23</a:t>
            </a:r>
          </a:p>
          <a:p>
            <a:pPr marL="463550" indent="-463550" eaLnBrk="1" hangingPunct="1">
              <a:spcBef>
                <a:spcPts val="0"/>
              </a:spcBef>
              <a:spcAft>
                <a:spcPts val="3600"/>
              </a:spcAft>
            </a:pPr>
            <a:r>
              <a:rPr lang="en-US" dirty="0" err="1">
                <a:effectLst>
                  <a:outerShdw blurRad="38100" dist="38100" dir="2700000" algn="tl">
                    <a:srgbClr val="808080"/>
                  </a:outerShdw>
                </a:effectLst>
                <a:latin typeface="Calibri" pitchFamily="34" charset="0"/>
              </a:rPr>
              <a:t>Eph</a:t>
            </a:r>
            <a:r>
              <a:rPr lang="en-US" dirty="0">
                <a:effectLst>
                  <a:outerShdw blurRad="38100" dist="38100" dir="2700000" algn="tl">
                    <a:srgbClr val="808080"/>
                  </a:outerShdw>
                </a:effectLst>
                <a:latin typeface="Calibri" pitchFamily="34" charset="0"/>
              </a:rPr>
              <a:t> 6:12</a:t>
            </a:r>
          </a:p>
        </p:txBody>
      </p:sp>
      <p:pic>
        <p:nvPicPr>
          <p:cNvPr id="9220" name="Picture 8" descr="D:\Powerpoint JPEG Images\2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557713" y="1905000"/>
            <a:ext cx="4238625" cy="3200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924800" cy="1143000"/>
          </a:xfrm>
        </p:spPr>
        <p:txBody>
          <a:bodyPr/>
          <a:lstStyle/>
          <a:p>
            <a:pPr algn="ctr" eaLnBrk="1" hangingPunct="1"/>
            <a:r>
              <a:rPr lang="en-US" sz="4000" dirty="0">
                <a:latin typeface="Calibri" panose="020F0502020204030204" pitchFamily="34" charset="0"/>
              </a:rPr>
              <a:t>2 CYCLES OF SATANIC PERSECUTION</a:t>
            </a:r>
            <a:r>
              <a:rPr lang="en-US" sz="3200" b="1" dirty="0">
                <a:solidFill>
                  <a:srgbClr val="FFFFCC"/>
                </a:solidFill>
              </a:rPr>
              <a:t/>
            </a:r>
            <a:br>
              <a:rPr lang="en-US" sz="3200" b="1" dirty="0">
                <a:solidFill>
                  <a:srgbClr val="FFFFCC"/>
                </a:solidFill>
              </a:rPr>
            </a:br>
            <a:r>
              <a:rPr lang="en-US" sz="2800" dirty="0">
                <a:latin typeface="Calibri" panose="020F0502020204030204" pitchFamily="34" charset="0"/>
              </a:rPr>
              <a:t>(Revelation 12:13-16)</a:t>
            </a:r>
          </a:p>
        </p:txBody>
      </p:sp>
      <p:sp>
        <p:nvSpPr>
          <p:cNvPr id="29699" name="Rectangle 4"/>
          <p:cNvSpPr>
            <a:spLocks noGrp="1" noChangeArrowheads="1"/>
          </p:cNvSpPr>
          <p:nvPr>
            <p:ph type="body" sz="half" idx="2"/>
          </p:nvPr>
        </p:nvSpPr>
        <p:spPr>
          <a:xfrm>
            <a:off x="3810000" y="1600200"/>
            <a:ext cx="5181600" cy="3962400"/>
          </a:xfrm>
        </p:spPr>
        <p:txBody>
          <a:bodyPr/>
          <a:lstStyle/>
          <a:p>
            <a:pPr marL="533400" indent="-533400" eaLnBrk="1" hangingPunct="1">
              <a:buSzPct val="100000"/>
              <a:buFontTx/>
              <a:buAutoNum type="arabicPeriod"/>
            </a:pPr>
            <a:r>
              <a:rPr lang="en-US" i="1" dirty="0">
                <a:latin typeface="Calibri" panose="020F0502020204030204" pitchFamily="34" charset="0"/>
              </a:rPr>
              <a:t>“Pursues the woman” = </a:t>
            </a:r>
            <a:r>
              <a:rPr lang="en-US" dirty="0">
                <a:latin typeface="Calibri" panose="020F0502020204030204" pitchFamily="34" charset="0"/>
              </a:rPr>
              <a:t>persecution of Israel 12:13-14</a:t>
            </a:r>
          </a:p>
          <a:p>
            <a:pPr marL="533400" indent="-533400" eaLnBrk="1" hangingPunct="1">
              <a:buSzPct val="100000"/>
              <a:buFontTx/>
              <a:buAutoNum type="arabicPeriod"/>
            </a:pPr>
            <a:endParaRPr lang="en-US" sz="2800" dirty="0">
              <a:latin typeface="Calibri" panose="020F0502020204030204" pitchFamily="34" charset="0"/>
            </a:endParaRPr>
          </a:p>
          <a:p>
            <a:pPr marL="533400" indent="-533400" eaLnBrk="1" hangingPunct="1">
              <a:buSzPct val="100000"/>
              <a:buFontTx/>
              <a:buAutoNum type="arabicPeriod"/>
            </a:pPr>
            <a:r>
              <a:rPr lang="en-US" i="1" dirty="0">
                <a:latin typeface="Calibri" panose="020F0502020204030204" pitchFamily="34" charset="0"/>
              </a:rPr>
              <a:t>“Flood from his mouth” = </a:t>
            </a:r>
            <a:r>
              <a:rPr lang="en-US" dirty="0">
                <a:latin typeface="Calibri" panose="020F0502020204030204" pitchFamily="34" charset="0"/>
              </a:rPr>
              <a:t>tries to destroy Israel 12:15-16</a:t>
            </a:r>
            <a:endParaRPr lang="en-US" i="1" dirty="0">
              <a:latin typeface="Calibri" panose="020F0502020204030204" pitchFamily="34" charset="0"/>
            </a:endParaRPr>
          </a:p>
        </p:txBody>
      </p:sp>
      <p:pic>
        <p:nvPicPr>
          <p:cNvPr id="29700" name="Picture 5" descr="C:\Documents and Settings\Owner\Application Data\Microsoft\Media Catalog\clip0010.BMP"/>
          <p:cNvPicPr>
            <a:picLocks noGrp="1" noChangeAspect="1" noChangeArrowheads="1"/>
          </p:cNvPicPr>
          <p:nvPr>
            <p:ph type="clipArt" sz="half" idx="1"/>
          </p:nvPr>
        </p:nvPicPr>
        <p:blipFill>
          <a:blip r:embed="rId2" cstate="print">
            <a:extLst>
              <a:ext uri="{28A0092B-C50C-407E-A947-70E740481C1C}">
                <a14:useLocalDpi xmlns="" xmlns:a14="http://schemas.microsoft.com/office/drawing/2010/main" val="0"/>
              </a:ext>
            </a:extLst>
          </a:blip>
          <a:srcRect/>
          <a:stretch>
            <a:fillRect/>
          </a:stretch>
        </p:blipFill>
        <p:spPr>
          <a:xfrm>
            <a:off x="228600" y="1600200"/>
            <a:ext cx="3408363" cy="411480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pPr algn="ctr" eaLnBrk="1" hangingPunct="1"/>
            <a:r>
              <a:rPr lang="en-US" sz="4000" dirty="0">
                <a:latin typeface="Calibri" panose="020F0502020204030204" pitchFamily="34" charset="0"/>
              </a:rPr>
              <a:t>Descriptions of Satanic Hatred</a:t>
            </a:r>
            <a:br>
              <a:rPr lang="en-US" sz="4000" dirty="0">
                <a:latin typeface="Calibri" panose="020F0502020204030204" pitchFamily="34" charset="0"/>
              </a:rPr>
            </a:br>
            <a:r>
              <a:rPr lang="en-US" sz="2800" dirty="0">
                <a:latin typeface="Calibri" panose="020F0502020204030204" pitchFamily="34" charset="0"/>
              </a:rPr>
              <a:t>(Revelation 12:12-17)</a:t>
            </a:r>
          </a:p>
        </p:txBody>
      </p:sp>
      <p:sp>
        <p:nvSpPr>
          <p:cNvPr id="32771" name="Rectangle 3"/>
          <p:cNvSpPr>
            <a:spLocks noGrp="1" noChangeArrowheads="1"/>
          </p:cNvSpPr>
          <p:nvPr>
            <p:ph type="body" idx="1"/>
          </p:nvPr>
        </p:nvSpPr>
        <p:spPr>
          <a:xfrm>
            <a:off x="457200" y="1600200"/>
            <a:ext cx="4038600" cy="44196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Wrath 12:12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Persecution 12:13</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Sweep away 12:15</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Enraged 12:17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War 12:17</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46713" y="1828800"/>
            <a:ext cx="3336925" cy="34290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Content Placeholder 5" descr="C:\Users\HP Desktop\Pictures\!cid_54FE5D56-5585-4346-AE17-689F0EEA3D49.jpg"/>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a:xfrm>
            <a:off x="2514600" y="152400"/>
            <a:ext cx="4224338" cy="6527800"/>
          </a:xfr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1" name="Picture 1026" descr="C:\STATUE.TIF"/>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351484" y="990600"/>
            <a:ext cx="4441032" cy="56388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62" name="Rectangle 1027"/>
          <p:cNvSpPr>
            <a:spLocks noGrp="1" noChangeArrowheads="1"/>
          </p:cNvSpPr>
          <p:nvPr>
            <p:ph type="title" idx="4294967295"/>
          </p:nvPr>
        </p:nvSpPr>
        <p:spPr>
          <a:xfrm>
            <a:off x="2743200" y="228600"/>
            <a:ext cx="3657600" cy="609600"/>
          </a:xfrm>
        </p:spPr>
        <p:txBody>
          <a:bodyPr/>
          <a:lstStyle/>
          <a:p>
            <a:pPr algn="ctr"/>
            <a:r>
              <a:rPr lang="en-US" sz="4000" dirty="0">
                <a:latin typeface="Calibri" panose="020F0502020204030204" pitchFamily="34" charset="0"/>
              </a:rPr>
              <a:t>Statue &amp; Stone</a:t>
            </a:r>
          </a:p>
        </p:txBody>
      </p:sp>
    </p:spTree>
    <p:extLst>
      <p:ext uri="{BB962C8B-B14F-4D97-AF65-F5344CB8AC3E}">
        <p14:creationId xmlns="" xmlns:p14="http://schemas.microsoft.com/office/powerpoint/2010/main" val="13119622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4" name="Picture 4" descr="C:\4KINGS.TIF"/>
          <p:cNvPicPr>
            <a:picLocks noChangeAspect="1" noChangeArrowheads="1"/>
          </p:cNvPicPr>
          <p:nvPr/>
        </p:nvPicPr>
        <p:blipFill>
          <a:blip r:embed="rId2" cstate="email">
            <a:grayscl/>
            <a:biLevel thresh="50000"/>
            <a:extLst>
              <a:ext uri="{28A0092B-C50C-407E-A947-70E740481C1C}">
                <a14:useLocalDpi xmlns="" xmlns:a14="http://schemas.microsoft.com/office/drawing/2010/main" val="0"/>
              </a:ext>
            </a:extLst>
          </a:blip>
          <a:srcRect/>
          <a:stretch>
            <a:fillRect/>
          </a:stretch>
        </p:blipFill>
        <p:spPr bwMode="auto">
          <a:xfrm>
            <a:off x="451485" y="228600"/>
            <a:ext cx="8241030" cy="6400800"/>
          </a:xfrm>
          <a:prstGeom prst="rect">
            <a:avLst/>
          </a:prstGeom>
          <a:noFill/>
          <a:ln w="38100">
            <a:solidFill>
              <a:srgbClr val="C00000"/>
            </a:solidFill>
            <a:miter lim="800000"/>
            <a:headEnd/>
            <a:tailEnd/>
          </a:ln>
        </p:spPr>
      </p:pic>
    </p:spTree>
    <p:extLst>
      <p:ext uri="{BB962C8B-B14F-4D97-AF65-F5344CB8AC3E}">
        <p14:creationId xmlns="" xmlns:p14="http://schemas.microsoft.com/office/powerpoint/2010/main" val="265997250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723216" y="228600"/>
            <a:ext cx="7697569" cy="6400800"/>
          </a:xfrm>
          <a:prstGeom prst="rect">
            <a:avLst/>
          </a:prstGeom>
          <a:ln w="28575">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http://sphotos-b.xx.fbcdn.net/hphotos-ash3/547064_358786947530098_387601576_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228600"/>
            <a:ext cx="8686800" cy="64008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http://sphotos-b.xx.fbcdn.net/hphotos-snc6/250083_347900841964630_333731758_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381000"/>
            <a:ext cx="8382000" cy="61468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 y="304800"/>
            <a:ext cx="5905500" cy="6400800"/>
          </a:xfrm>
        </p:spPr>
        <p:txBody>
          <a:bodyPr/>
          <a:lstStyle/>
          <a:p>
            <a:pPr marL="0" indent="0" algn="just">
              <a:buFont typeface="Wingdings" pitchFamily="2" charset="2"/>
              <a:buNone/>
              <a:defRPr/>
            </a:pPr>
            <a:r>
              <a:rPr lang="en-US" dirty="0">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6096000" y="3817203"/>
            <a:ext cx="2971800" cy="830997"/>
          </a:xfrm>
          <a:prstGeom prst="rect">
            <a:avLst/>
          </a:prstGeom>
          <a:noFill/>
          <a:ln w="9525">
            <a:noFill/>
            <a:miter lim="800000"/>
            <a:headEnd/>
            <a:tailEnd/>
          </a:ln>
        </p:spPr>
        <p:txBody>
          <a:bodyPr wrap="square">
            <a:spAutoFit/>
          </a:bodyPr>
          <a:lstStyle/>
          <a:p>
            <a:pPr algn="ctr"/>
            <a:r>
              <a:rPr lang="en-US" sz="1200" dirty="0">
                <a:latin typeface="Calibri" panose="020F0502020204030204" pitchFamily="34" charset="0"/>
              </a:rPr>
              <a:t>Mark Twain, </a:t>
            </a:r>
            <a:r>
              <a:rPr lang="en-US" sz="1200" i="1" dirty="0">
                <a:latin typeface="Calibri" panose="020F0502020204030204" pitchFamily="34" charset="0"/>
              </a:rPr>
              <a:t>The Innocents Abroad, Complete</a:t>
            </a:r>
            <a:r>
              <a:rPr lang="en-US" sz="1200" dirty="0">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172200" y="533400"/>
            <a:ext cx="2743200" cy="2743200"/>
          </a:xfrm>
          <a:prstGeom prst="rect">
            <a:avLst/>
          </a:prstGeom>
          <a:noFill/>
          <a:ln w="38100">
            <a:solidFill>
              <a:schemeClr val="tx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165152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4530699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407457">
            <a:off x="6544900" y="973437"/>
            <a:ext cx="2405361" cy="1988718"/>
          </a:xfrm>
          <a:prstGeom prst="rect">
            <a:avLst/>
          </a:prstGeom>
        </p:spPr>
      </p:pic>
    </p:spTree>
    <p:extLst>
      <p:ext uri="{BB962C8B-B14F-4D97-AF65-F5344CB8AC3E}">
        <p14:creationId xmlns="" xmlns:p14="http://schemas.microsoft.com/office/powerpoint/2010/main" val="28857279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52400" y="1460242"/>
            <a:ext cx="8839200" cy="5016758"/>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rPr>
              <a:t>“Allah has promised those who have believed among you and done righteous deeds that He will surely grant them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succession [Caliphate] </a:t>
            </a:r>
            <a:r>
              <a:rPr lang="en-US" sz="3200" dirty="0">
                <a:latin typeface="Calibri" panose="020F0502020204030204" pitchFamily="34" charset="0"/>
              </a:rPr>
              <a:t>upon the earth just as He granted it to those before them and that He will surely establish for them [therein] their religion which He has preferred for them and that He will surely substitute for them, after their fear, security, [for] they worship Me, not associating anything with Me. But whoever disbelieves after that - then those are the defiantly disobedient.”</a:t>
            </a:r>
          </a:p>
        </p:txBody>
      </p:sp>
      <p:sp>
        <p:nvSpPr>
          <p:cNvPr id="66563" name="TextBox 2"/>
          <p:cNvSpPr txBox="1">
            <a:spLocks noChangeArrowheads="1"/>
          </p:cNvSpPr>
          <p:nvPr/>
        </p:nvSpPr>
        <p:spPr bwMode="auto">
          <a:xfrm>
            <a:off x="2171700" y="141982"/>
            <a:ext cx="4800600" cy="1077218"/>
          </a:xfrm>
          <a:prstGeom prst="rect">
            <a:avLst/>
          </a:prstGeom>
          <a:noFill/>
          <a:ln w="9525">
            <a:noFill/>
            <a:miter lim="800000"/>
            <a:headEnd/>
            <a:tailEnd/>
          </a:ln>
        </p:spPr>
        <p:txBody>
          <a:bodyPr wrap="square">
            <a:spAutoFit/>
          </a:bodyPr>
          <a:lstStyle/>
          <a:p>
            <a:pPr algn="ctr"/>
            <a:r>
              <a:rPr lang="en-US" sz="4000" dirty="0">
                <a:solidFill>
                  <a:schemeClr val="tx2"/>
                </a:solidFill>
                <a:latin typeface="Calibri" panose="020F0502020204030204" pitchFamily="34" charset="0"/>
                <a:ea typeface="+mj-ea"/>
                <a:cs typeface="+mj-cs"/>
              </a:rPr>
              <a:t>Quran</a:t>
            </a:r>
            <a:r>
              <a:rPr lang="en-US" sz="4000" dirty="0">
                <a:solidFill>
                  <a:schemeClr val="tx2"/>
                </a:solidFill>
                <a:latin typeface="Calibri" panose="020F0502020204030204" pitchFamily="34" charset="0"/>
              </a:rPr>
              <a:t> Surah* 24:55</a:t>
            </a:r>
          </a:p>
          <a:p>
            <a:pPr algn="ctr"/>
            <a:r>
              <a:rPr lang="en-US" dirty="0">
                <a:solidFill>
                  <a:schemeClr val="tx2"/>
                </a:solidFill>
                <a:latin typeface="Calibri" panose="020F0502020204030204" pitchFamily="34" charset="0"/>
              </a:rPr>
              <a:t> (*chapter)</a:t>
            </a:r>
            <a:endParaRPr lang="en-US" sz="4000" dirty="0">
              <a:solidFill>
                <a:schemeClr val="tx2"/>
              </a:solidFill>
              <a:latin typeface="Calibri" panose="020F0502020204030204" pitchFamily="34" charset="0"/>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 y="143267"/>
            <a:ext cx="6561905" cy="3133333"/>
          </a:xfrm>
          <a:prstGeom prst="rect">
            <a:avLst/>
          </a:prstGeom>
          <a:ln w="28575">
            <a:solidFill>
              <a:schemeClr val="tx1"/>
            </a:solidFill>
          </a:ln>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4600" y="3429000"/>
            <a:ext cx="6533333" cy="3352381"/>
          </a:xfrm>
          <a:prstGeom prst="rect">
            <a:avLst/>
          </a:prstGeom>
          <a:ln w="28575">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8" name="Picture 2" descr="http://www.barenakedislam.com/wp-content/uploads/2016/02/MuslimBrotherhoodGoalvi1-v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762000"/>
            <a:ext cx="8686800" cy="54864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23636026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 xmlns:p14="http://schemas.microsoft.com/office/powerpoint/2010/main" val="326405833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10005</TotalTime>
  <Words>4949</Words>
  <Application>Microsoft Office PowerPoint</Application>
  <PresentationFormat>On-screen Show (4:3)</PresentationFormat>
  <Paragraphs>459</Paragraphs>
  <Slides>97</Slides>
  <Notes>21</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Azure</vt:lpstr>
      <vt:lpstr>THE BIBLE AND VOTING Part 4</vt:lpstr>
      <vt:lpstr>Slide 2</vt:lpstr>
      <vt:lpstr>The Bible and Voting</vt:lpstr>
      <vt:lpstr>The Bible and Voting</vt:lpstr>
      <vt:lpstr>Slide 5</vt:lpstr>
      <vt:lpstr>The Bible and Voting</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Do Children Belong to Their Parents?</vt:lpstr>
      <vt:lpstr>Cited in Mark A. Beliles and Stephen K. McDowell, America's Providential History (Charlottesville, VA: Providence, 1989), 95.</vt:lpstr>
      <vt:lpstr>Old Satan Deluder Law</vt:lpstr>
      <vt:lpstr>Robert Charles Winthrop</vt:lpstr>
      <vt:lpstr>John Adams, Second President of the United States</vt:lpstr>
      <vt:lpstr>How Many Laws?</vt:lpstr>
      <vt:lpstr>Slide 25</vt:lpstr>
      <vt:lpstr>President Woodrow Wilson</vt:lpstr>
      <vt:lpstr>Humanist Beliefs</vt:lpstr>
      <vt:lpstr>Humanist Proselytizing</vt:lpstr>
      <vt:lpstr>Humanist Proselytizing</vt:lpstr>
      <vt:lpstr>Humanist Proselytizing</vt:lpstr>
      <vt:lpstr>Slide 31</vt:lpstr>
      <vt:lpstr>A New Pledge of Allegiance?</vt:lpstr>
      <vt:lpstr>Slide 33</vt:lpstr>
      <vt:lpstr>Slide 34</vt:lpstr>
      <vt:lpstr>Engle v. Vitale, 370 U.S. 421-22 (1962).</vt:lpstr>
      <vt:lpstr>Scripture and Psychological Damage</vt:lpstr>
      <vt:lpstr>First Amendment</vt:lpstr>
      <vt:lpstr>Baer v. Kolmorgen 181 NYS 2d. 230, 237 (1958).</vt:lpstr>
      <vt:lpstr>Article 124 of the Soviet Union Constitution</vt:lpstr>
      <vt:lpstr>Thomas Jefferson</vt:lpstr>
      <vt:lpstr>No Precedent</vt:lpstr>
      <vt:lpstr>Slide 42</vt:lpstr>
      <vt:lpstr>Dr. James Dobson</vt:lpstr>
      <vt:lpstr>Slide 44</vt:lpstr>
      <vt:lpstr>Granville Sharpe</vt:lpstr>
      <vt:lpstr>Joseph Story</vt:lpstr>
      <vt:lpstr>Joseph Story</vt:lpstr>
      <vt:lpstr>Slide 48</vt:lpstr>
      <vt:lpstr>Slide 49</vt:lpstr>
      <vt:lpstr>The Bible and Voting</vt:lpstr>
      <vt:lpstr>Slide 51</vt:lpstr>
      <vt:lpstr>Slide 52</vt:lpstr>
      <vt:lpstr>Slide 53</vt:lpstr>
      <vt:lpstr>Slide 54</vt:lpstr>
      <vt:lpstr>Slide 55</vt:lpstr>
      <vt:lpstr>Slide 56</vt:lpstr>
      <vt:lpstr>Slide 57</vt:lpstr>
      <vt:lpstr>Lord Acton</vt:lpstr>
      <vt:lpstr>God’s Doctrine of  Nations</vt:lpstr>
      <vt:lpstr>Satan’s Goal of Globalism</vt:lpstr>
      <vt:lpstr>John Lennon Song “Imagine”</vt:lpstr>
      <vt:lpstr>Henry Steele Commager cited in The New World Order, page 147</vt:lpstr>
      <vt:lpstr>Henry Steele Commager cited in The New World Order, page 147</vt:lpstr>
      <vt:lpstr>David Rockefeller cited in Memoirs, page 405.</vt:lpstr>
      <vt:lpstr>Humanist Manifesto II (1973)</vt:lpstr>
      <vt:lpstr>March 7, 2013—Question for Defense Secretary Leon Panetta from Sen. Jeff Sessions at a Senate Armed Services Committee.</vt:lpstr>
      <vt:lpstr>March 7, 2013—Question for Defense Secretary Leon Panetta from Sen. Jeff Sessions at a Senate Armed Services Committee.</vt:lpstr>
      <vt:lpstr>Alphabet Soup?</vt:lpstr>
      <vt:lpstr>American Exceptionalism?</vt:lpstr>
      <vt:lpstr>American Exceptionalism?</vt:lpstr>
      <vt:lpstr>Regionalism</vt:lpstr>
      <vt:lpstr>A New Pledge of Allegiance?</vt:lpstr>
      <vt:lpstr>Slide 73</vt:lpstr>
      <vt:lpstr>Slide 74</vt:lpstr>
      <vt:lpstr>Slide 75</vt:lpstr>
      <vt:lpstr>Slide 76</vt:lpstr>
      <vt:lpstr>Slide 77</vt:lpstr>
      <vt:lpstr>How Israel Has Blessed the World (Gen 12:3; Rom 9:4-5) </vt:lpstr>
      <vt:lpstr>Israel’s Three Blessings to the World (Gen 12:3b)</vt:lpstr>
      <vt:lpstr>Biblical Reality of the Angelic World</vt:lpstr>
      <vt:lpstr>2 CYCLES OF SATANIC PERSECUTION (Revelation 12:13-16)</vt:lpstr>
      <vt:lpstr>Descriptions of Satanic Hatred (Revelation 12:12-17)</vt:lpstr>
      <vt:lpstr>Slide 83</vt:lpstr>
      <vt:lpstr>Statue &amp; Stone</vt:lpstr>
      <vt:lpstr>Slide 85</vt:lpstr>
      <vt:lpstr>Slide 86</vt:lpstr>
      <vt:lpstr>Slide 87</vt:lpstr>
      <vt:lpstr>Slide 88</vt:lpstr>
      <vt:lpstr>Slide 89</vt:lpstr>
      <vt:lpstr>Slide 90</vt:lpstr>
      <vt:lpstr>Slide 91</vt:lpstr>
      <vt:lpstr>Slide 92</vt:lpstr>
      <vt:lpstr>Slide 93</vt:lpstr>
      <vt:lpstr>Slide 94</vt:lpstr>
      <vt:lpstr>Slide 95</vt:lpstr>
      <vt:lpstr>Conclusion</vt:lpstr>
      <vt:lpstr>The Bible and Voting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1037</cp:revision>
  <cp:lastPrinted>2011-06-25T18:12:52Z</cp:lastPrinted>
  <dcterms:created xsi:type="dcterms:W3CDTF">2009-03-17T12:21:13Z</dcterms:created>
  <dcterms:modified xsi:type="dcterms:W3CDTF">2016-07-24T03:14:32Z</dcterms:modified>
</cp:coreProperties>
</file>