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500" r:id="rId2"/>
    <p:sldId id="357" r:id="rId3"/>
    <p:sldId id="502" r:id="rId4"/>
    <p:sldId id="682" r:id="rId5"/>
    <p:sldId id="692" r:id="rId6"/>
    <p:sldId id="693" r:id="rId7"/>
    <p:sldId id="694" r:id="rId8"/>
    <p:sldId id="695" r:id="rId9"/>
    <p:sldId id="696" r:id="rId10"/>
    <p:sldId id="688" r:id="rId11"/>
    <p:sldId id="686" r:id="rId12"/>
    <p:sldId id="689" r:id="rId13"/>
    <p:sldId id="683" r:id="rId14"/>
    <p:sldId id="690" r:id="rId15"/>
    <p:sldId id="691" r:id="rId16"/>
    <p:sldId id="684" r:id="rId17"/>
    <p:sldId id="685" r:id="rId18"/>
    <p:sldId id="645" r:id="rId19"/>
    <p:sldId id="646" r:id="rId20"/>
    <p:sldId id="662" r:id="rId21"/>
    <p:sldId id="663" r:id="rId22"/>
    <p:sldId id="664" r:id="rId23"/>
    <p:sldId id="681" r:id="rId24"/>
    <p:sldId id="676" r:id="rId25"/>
    <p:sldId id="680" r:id="rId26"/>
    <p:sldId id="665" r:id="rId27"/>
    <p:sldId id="666" r:id="rId28"/>
    <p:sldId id="677" r:id="rId29"/>
    <p:sldId id="667" r:id="rId30"/>
    <p:sldId id="675" r:id="rId31"/>
    <p:sldId id="668" r:id="rId32"/>
    <p:sldId id="669" r:id="rId33"/>
    <p:sldId id="670" r:id="rId34"/>
    <p:sldId id="671" r:id="rId35"/>
    <p:sldId id="672" r:id="rId36"/>
    <p:sldId id="673" r:id="rId37"/>
    <p:sldId id="674" r:id="rId38"/>
    <p:sldId id="660" r:id="rId39"/>
    <p:sldId id="661" r:id="rId40"/>
    <p:sldId id="678" r:id="rId41"/>
    <p:sldId id="679" r:id="rId4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99FF"/>
    <a:srgbClr val="66FFFF"/>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309" autoAdjust="0"/>
  </p:normalViewPr>
  <p:slideViewPr>
    <p:cSldViewPr snapToGrid="0">
      <p:cViewPr>
        <p:scale>
          <a:sx n="100" d="100"/>
          <a:sy n="100" d="100"/>
        </p:scale>
        <p:origin x="-1860" y="-13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r>
              <a:rPr lang="en-US"/>
              <a:t>Dr. Andy Woods - Soteriology</a:t>
            </a:r>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fld id="{E78D141F-99F3-4835-A0AF-B05F77794DD5}" type="datetimeFigureOut">
              <a:rPr lang="en-US" smtClean="0"/>
              <a:pPr/>
              <a:t>6/4/2016</a:t>
            </a:fld>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r>
              <a:rPr lang="en-US"/>
              <a:t>Sugar Land Bible Church</a:t>
            </a:r>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F4AC4ED8-28FA-4E09-BFBE-27FC893FBB83}" type="slidenum">
              <a:rPr lang="en-US" smtClean="0"/>
              <a:pPr/>
              <a:t>‹#›</a:t>
            </a:fld>
            <a:endParaRPr lang="en-US"/>
          </a:p>
        </p:txBody>
      </p:sp>
    </p:spTree>
    <p:extLst>
      <p:ext uri="{BB962C8B-B14F-4D97-AF65-F5344CB8AC3E}">
        <p14:creationId xmlns="" xmlns:p14="http://schemas.microsoft.com/office/powerpoint/2010/main" val="36778265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r>
              <a:rPr lang="en-US"/>
              <a:t>Dr. Andy Woods - Soteriology</a:t>
            </a:r>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890A1E49-7911-446F-8B3D-BE0176067052}" type="datetimeFigureOut">
              <a:rPr lang="en-US" smtClean="0"/>
              <a:pPr/>
              <a:t>6/4/2016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r>
              <a:rPr lang="en-US"/>
              <a:t>Sugar Land Bible Church</a:t>
            </a:r>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685F063A-EE40-4242-B79D-A02668FB9303}" type="slidenum">
              <a:rPr lang="en-US" smtClean="0"/>
              <a:pPr/>
              <a:t>‹#›</a:t>
            </a:fld>
            <a:endParaRPr lang="en-US"/>
          </a:p>
        </p:txBody>
      </p:sp>
    </p:spTree>
    <p:extLst>
      <p:ext uri="{BB962C8B-B14F-4D97-AF65-F5344CB8AC3E}">
        <p14:creationId xmlns="" xmlns:p14="http://schemas.microsoft.com/office/powerpoint/2010/main" val="90632649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xfrm>
            <a:off x="1497013" y="1200150"/>
            <a:ext cx="4321175" cy="3240088"/>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00176" indent="-307760">
              <a:defRPr>
                <a:solidFill>
                  <a:schemeClr val="tx1"/>
                </a:solidFill>
                <a:latin typeface="Arial" panose="020B0604020202020204" pitchFamily="34" charset="0"/>
                <a:cs typeface="Arial" panose="020B0604020202020204" pitchFamily="34" charset="0"/>
              </a:defRPr>
            </a:lvl2pPr>
            <a:lvl3pPr marL="1231042" indent="-246208">
              <a:defRPr>
                <a:solidFill>
                  <a:schemeClr val="tx1"/>
                </a:solidFill>
                <a:latin typeface="Arial" panose="020B0604020202020204" pitchFamily="34" charset="0"/>
                <a:cs typeface="Arial" panose="020B0604020202020204" pitchFamily="34" charset="0"/>
              </a:defRPr>
            </a:lvl3pPr>
            <a:lvl4pPr marL="1723458" indent="-246208">
              <a:defRPr>
                <a:solidFill>
                  <a:schemeClr val="tx1"/>
                </a:solidFill>
                <a:latin typeface="Arial" panose="020B0604020202020204" pitchFamily="34" charset="0"/>
                <a:cs typeface="Arial" panose="020B0604020202020204" pitchFamily="34" charset="0"/>
              </a:defRPr>
            </a:lvl4pPr>
            <a:lvl5pPr marL="2215876" indent="-246208">
              <a:defRPr>
                <a:solidFill>
                  <a:schemeClr val="tx1"/>
                </a:solidFill>
                <a:latin typeface="Arial" panose="020B0604020202020204" pitchFamily="34" charset="0"/>
                <a:cs typeface="Arial" panose="020B0604020202020204" pitchFamily="34" charset="0"/>
              </a:defRPr>
            </a:lvl5pPr>
            <a:lvl6pPr marL="2708293" indent="-2462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709" indent="-2462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93126" indent="-2462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85543" indent="-24620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66529">
              <a:defRPr/>
            </a:pPr>
            <a:fld id="{6EFDF370-5B17-48A8-9185-C4FE029F2F51}" type="slidenum">
              <a:rPr lang="en-US" altLang="en-US" sz="1900" kern="0">
                <a:latin typeface="Calibri" panose="020F0502020204030204" pitchFamily="34" charset="0"/>
              </a:rPr>
              <a:pPr defTabSz="966529">
                <a:defRPr/>
              </a:pPr>
              <a:t>1</a:t>
            </a:fld>
            <a:endParaRPr lang="en-US" altLang="en-US" sz="1900" kern="0">
              <a:latin typeface="Calibri" panose="020F0502020204030204" pitchFamily="34" charset="0"/>
            </a:endParaRPr>
          </a:p>
        </p:txBody>
      </p:sp>
      <p:sp>
        <p:nvSpPr>
          <p:cNvPr id="2" name="Footer Placeholder 1"/>
          <p:cNvSpPr>
            <a:spLocks noGrp="1"/>
          </p:cNvSpPr>
          <p:nvPr>
            <p:ph type="ftr" sz="quarter" idx="10"/>
          </p:nvPr>
        </p:nvSpPr>
        <p:spPr/>
        <p:txBody>
          <a:bodyPr/>
          <a:lstStyle/>
          <a:p>
            <a:pPr defTabSz="966529">
              <a:defRPr/>
            </a:pPr>
            <a:r>
              <a:rPr lang="en-US" sz="1900" kern="0">
                <a:solidFill>
                  <a:sysClr val="windowText" lastClr="000000"/>
                </a:solidFill>
              </a:rPr>
              <a:t>Sugar Land Bible Church</a:t>
            </a:r>
          </a:p>
        </p:txBody>
      </p:sp>
      <p:sp>
        <p:nvSpPr>
          <p:cNvPr id="3" name="Header Placeholder 2"/>
          <p:cNvSpPr>
            <a:spLocks noGrp="1"/>
          </p:cNvSpPr>
          <p:nvPr>
            <p:ph type="hdr" sz="quarter" idx="11"/>
          </p:nvPr>
        </p:nvSpPr>
        <p:spPr/>
        <p:txBody>
          <a:bodyPr/>
          <a:lstStyle/>
          <a:p>
            <a:pPr defTabSz="966529">
              <a:defRPr/>
            </a:pPr>
            <a:r>
              <a:rPr lang="en-US" sz="1900" kern="0">
                <a:solidFill>
                  <a:sysClr val="windowText" lastClr="000000"/>
                </a:solidFill>
              </a:rPr>
              <a:t>Dr. Andy Woods - Soteriology</a:t>
            </a:r>
          </a:p>
        </p:txBody>
      </p:sp>
    </p:spTree>
    <p:extLst>
      <p:ext uri="{BB962C8B-B14F-4D97-AF65-F5344CB8AC3E}">
        <p14:creationId xmlns="" xmlns:p14="http://schemas.microsoft.com/office/powerpoint/2010/main" val="1872749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19</a:t>
            </a:fld>
            <a:endParaRPr lang="en-US" alt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32</a:t>
            </a:fld>
            <a:endParaRPr lang="en-US" alt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33</a:t>
            </a:fld>
            <a:endParaRPr lang="en-US" alt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34</a:t>
            </a:fld>
            <a:endParaRPr lang="en-US" alt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35</a:t>
            </a:fld>
            <a:endParaRPr lang="en-US" alt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36</a:t>
            </a:fld>
            <a:endParaRPr lang="en-US" alt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37</a:t>
            </a:fld>
            <a:endParaRPr lang="en-US" alt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bwMode="auto">
          <a:noFill/>
          <a:ln>
            <a:solidFill>
              <a:srgbClr val="000000"/>
            </a:solidFill>
            <a:miter lim="800000"/>
            <a:headEnd/>
            <a:tailEnd/>
          </a:ln>
        </p:spPr>
      </p:sp>
      <p:sp>
        <p:nvSpPr>
          <p:cNvPr id="243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43716" name="Slide Number Placeholder 3"/>
          <p:cNvSpPr>
            <a:spLocks noGrp="1"/>
          </p:cNvSpPr>
          <p:nvPr>
            <p:ph type="sldNum" sz="quarter" idx="5"/>
          </p:nvPr>
        </p:nvSpPr>
        <p:spPr bwMode="auto">
          <a:noFill/>
          <a:ln>
            <a:miter lim="800000"/>
            <a:headEnd/>
            <a:tailEnd/>
          </a:ln>
        </p:spPr>
        <p:txBody>
          <a:bodyPr/>
          <a:lstStyle/>
          <a:p>
            <a:fld id="{66BF6FB9-118F-4E3B-9F48-D45338C591BB}" type="slidenum">
              <a:rPr lang="en-US" altLang="en-US" smtClean="0">
                <a:cs typeface="Arial" charset="0"/>
              </a:rPr>
              <a:pPr/>
              <a:t>41</a:t>
            </a:fld>
            <a:endParaRPr lang="en-US"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142792A-E7A1-4290-8036-CC456AECA72A}" type="datetimeFigureOut">
              <a:rPr lang="en-US"/>
              <a:pPr>
                <a:defRPr/>
              </a:pPr>
              <a:t>6/4/2016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C169B7-9F62-44E4-8103-23CFE8D0D643}" type="slidenum">
              <a:rPr lang="en-US" altLang="en-US"/>
              <a:pPr>
                <a:defRPr/>
              </a:pPr>
              <a:t>‹#›</a:t>
            </a:fld>
            <a:endParaRPr lang="en-US" altLang="en-US"/>
          </a:p>
        </p:txBody>
      </p:sp>
    </p:spTree>
    <p:extLst>
      <p:ext uri="{BB962C8B-B14F-4D97-AF65-F5344CB8AC3E}">
        <p14:creationId xmlns="" xmlns:p14="http://schemas.microsoft.com/office/powerpoint/2010/main" val="1974310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B2D715B-B684-43CC-8C64-B61C94215F5D}" type="datetimeFigureOut">
              <a:rPr lang="en-US"/>
              <a:pPr>
                <a:defRPr/>
              </a:pPr>
              <a:t>6/4/2016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08E0B8-9F60-4048-B105-8887EF316161}" type="slidenum">
              <a:rPr lang="en-US" altLang="en-US"/>
              <a:pPr>
                <a:defRPr/>
              </a:pPr>
              <a:t>‹#›</a:t>
            </a:fld>
            <a:endParaRPr lang="en-US" altLang="en-US"/>
          </a:p>
        </p:txBody>
      </p:sp>
    </p:spTree>
    <p:extLst>
      <p:ext uri="{BB962C8B-B14F-4D97-AF65-F5344CB8AC3E}">
        <p14:creationId xmlns="" xmlns:p14="http://schemas.microsoft.com/office/powerpoint/2010/main" val="3941765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6F3003A-0C19-4603-8D13-5739629E01B2}" type="datetimeFigureOut">
              <a:rPr lang="en-US"/>
              <a:pPr>
                <a:defRPr/>
              </a:pPr>
              <a:t>6/4/2016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AE2F54-E34F-4A08-BE02-4C5F51A6F909}" type="slidenum">
              <a:rPr lang="en-US" altLang="en-US"/>
              <a:pPr>
                <a:defRPr/>
              </a:pPr>
              <a:t>‹#›</a:t>
            </a:fld>
            <a:endParaRPr lang="en-US" altLang="en-US"/>
          </a:p>
        </p:txBody>
      </p:sp>
    </p:spTree>
    <p:extLst>
      <p:ext uri="{BB962C8B-B14F-4D97-AF65-F5344CB8AC3E}">
        <p14:creationId xmlns="" xmlns:p14="http://schemas.microsoft.com/office/powerpoint/2010/main" val="2197860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a:solidFill>
                <a:schemeClr val="tx2"/>
              </a:solidFill>
              <a:cs typeface="Arial" panose="020B060402020202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526081A-6350-412E-995A-C22BE8B4AB16}" type="datetimeFigureOut">
              <a:rPr lang="en-US"/>
              <a:pPr>
                <a:defRPr/>
              </a:pPr>
              <a:t>6/4/2016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EF0298-CB8E-4A11-A6BA-6658D4C9F754}" type="slidenum">
              <a:rPr lang="en-US" altLang="en-US"/>
              <a:pPr>
                <a:defRPr/>
              </a:pPr>
              <a:t>‹#›</a:t>
            </a:fld>
            <a:endParaRPr lang="en-US" altLang="en-US"/>
          </a:p>
        </p:txBody>
      </p:sp>
    </p:spTree>
    <p:extLst>
      <p:ext uri="{BB962C8B-B14F-4D97-AF65-F5344CB8AC3E}">
        <p14:creationId xmlns="" xmlns:p14="http://schemas.microsoft.com/office/powerpoint/2010/main" val="179909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9B633DF-0EE4-40FE-B09B-D3484C6EB3DF}" type="datetimeFigureOut">
              <a:rPr lang="en-US"/>
              <a:pPr>
                <a:defRPr/>
              </a:pPr>
              <a:t>6/4/2016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4956F5-5E93-47D1-B1A3-E678194BC9B2}" type="slidenum">
              <a:rPr lang="en-US" altLang="en-US"/>
              <a:pPr>
                <a:defRPr/>
              </a:pPr>
              <a:t>‹#›</a:t>
            </a:fld>
            <a:endParaRPr lang="en-US" altLang="en-US"/>
          </a:p>
        </p:txBody>
      </p:sp>
    </p:spTree>
    <p:extLst>
      <p:ext uri="{BB962C8B-B14F-4D97-AF65-F5344CB8AC3E}">
        <p14:creationId xmlns="" xmlns:p14="http://schemas.microsoft.com/office/powerpoint/2010/main" val="2380057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DCDB46E-A7AB-40D3-9EBB-A3D4156AF76B}" type="datetimeFigureOut">
              <a:rPr lang="en-US"/>
              <a:pPr>
                <a:defRPr/>
              </a:pPr>
              <a:t>6/4/2016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83D037-37CF-4746-B046-7744609F0822}" type="slidenum">
              <a:rPr lang="en-US" altLang="en-US"/>
              <a:pPr>
                <a:defRPr/>
              </a:pPr>
              <a:t>‹#›</a:t>
            </a:fld>
            <a:endParaRPr lang="en-US" altLang="en-US"/>
          </a:p>
        </p:txBody>
      </p:sp>
    </p:spTree>
    <p:extLst>
      <p:ext uri="{BB962C8B-B14F-4D97-AF65-F5344CB8AC3E}">
        <p14:creationId xmlns="" xmlns:p14="http://schemas.microsoft.com/office/powerpoint/2010/main" val="367164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6624874-5C76-43C3-9F0F-3C2B8A2FD737}" type="datetimeFigureOut">
              <a:rPr lang="en-US"/>
              <a:pPr>
                <a:defRPr/>
              </a:pPr>
              <a:t>6/4/2016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945140A-CB23-4DF5-B380-574465E0B341}" type="slidenum">
              <a:rPr lang="en-US" altLang="en-US"/>
              <a:pPr>
                <a:defRPr/>
              </a:pPr>
              <a:t>‹#›</a:t>
            </a:fld>
            <a:endParaRPr lang="en-US" altLang="en-US"/>
          </a:p>
        </p:txBody>
      </p:sp>
    </p:spTree>
    <p:extLst>
      <p:ext uri="{BB962C8B-B14F-4D97-AF65-F5344CB8AC3E}">
        <p14:creationId xmlns="" xmlns:p14="http://schemas.microsoft.com/office/powerpoint/2010/main" val="92732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32E054F-30EF-414B-979C-F3D27C571A78}" type="datetimeFigureOut">
              <a:rPr lang="en-US"/>
              <a:pPr>
                <a:defRPr/>
              </a:pPr>
              <a:t>6/4/2016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DBC1A56-6BA5-4EF4-AE6E-4B7E733150F4}" type="slidenum">
              <a:rPr lang="en-US" altLang="en-US"/>
              <a:pPr>
                <a:defRPr/>
              </a:pPr>
              <a:t>‹#›</a:t>
            </a:fld>
            <a:endParaRPr lang="en-US" altLang="en-US"/>
          </a:p>
        </p:txBody>
      </p:sp>
    </p:spTree>
    <p:extLst>
      <p:ext uri="{BB962C8B-B14F-4D97-AF65-F5344CB8AC3E}">
        <p14:creationId xmlns="" xmlns:p14="http://schemas.microsoft.com/office/powerpoint/2010/main" val="20944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D0048B8-B8BC-4BF8-8DB0-8C6A4906B474}" type="datetimeFigureOut">
              <a:rPr lang="en-US"/>
              <a:pPr>
                <a:defRPr/>
              </a:pPr>
              <a:t>6/4/2016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B4A3F3-2789-4DBF-92CA-32AF01B2D2BC}" type="slidenum">
              <a:rPr lang="en-US" altLang="en-US"/>
              <a:pPr>
                <a:defRPr/>
              </a:pPr>
              <a:t>‹#›</a:t>
            </a:fld>
            <a:endParaRPr lang="en-US" altLang="en-US"/>
          </a:p>
        </p:txBody>
      </p:sp>
    </p:spTree>
    <p:extLst>
      <p:ext uri="{BB962C8B-B14F-4D97-AF65-F5344CB8AC3E}">
        <p14:creationId xmlns="" xmlns:p14="http://schemas.microsoft.com/office/powerpoint/2010/main" val="2613134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BF97EE-B804-4546-B123-D092BDC4C92E}" type="datetimeFigureOut">
              <a:rPr lang="en-US"/>
              <a:pPr>
                <a:defRPr/>
              </a:pPr>
              <a:t>6/4/2016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E3E788-3C1E-4322-8553-F3B4C7086460}" type="slidenum">
              <a:rPr lang="en-US" altLang="en-US"/>
              <a:pPr>
                <a:defRPr/>
              </a:pPr>
              <a:t>‹#›</a:t>
            </a:fld>
            <a:endParaRPr lang="en-US" altLang="en-US"/>
          </a:p>
        </p:txBody>
      </p:sp>
    </p:spTree>
    <p:extLst>
      <p:ext uri="{BB962C8B-B14F-4D97-AF65-F5344CB8AC3E}">
        <p14:creationId xmlns="" xmlns:p14="http://schemas.microsoft.com/office/powerpoint/2010/main" val="419075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7D99B1B-6534-4491-A593-28246C6B9D95}" type="datetimeFigureOut">
              <a:rPr lang="en-US"/>
              <a:pPr>
                <a:defRPr/>
              </a:pPr>
              <a:t>6/4/2016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E4E630-9A72-452C-8AF9-38F0545DCB6C}" type="slidenum">
              <a:rPr lang="en-US" altLang="en-US"/>
              <a:pPr>
                <a:defRPr/>
              </a:pPr>
              <a:t>‹#›</a:t>
            </a:fld>
            <a:endParaRPr lang="en-US" altLang="en-US"/>
          </a:p>
        </p:txBody>
      </p:sp>
    </p:spTree>
    <p:extLst>
      <p:ext uri="{BB962C8B-B14F-4D97-AF65-F5344CB8AC3E}">
        <p14:creationId xmlns="" xmlns:p14="http://schemas.microsoft.com/office/powerpoint/2010/main" val="254293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4"/>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D65B563-3F22-4731-AC79-DA6FA3F3BE5C}" type="datetimeFigureOut">
              <a:rPr lang="en-US"/>
              <a:pPr>
                <a:defRPr/>
              </a:pPr>
              <a:t>6/4/2016</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453F1083-A0A1-40DA-BE8C-0E73FAD27CB9}" type="slidenum">
              <a:rPr lang="en-US" altLang="en-US"/>
              <a:pPr>
                <a:defRPr/>
              </a:pPr>
              <a:t>‹#›</a:t>
            </a:fld>
            <a:endParaRPr lang="en-US" altLang="en-US"/>
          </a:p>
        </p:txBody>
      </p:sp>
    </p:spTree>
    <p:extLst>
      <p:ext uri="{BB962C8B-B14F-4D97-AF65-F5344CB8AC3E}">
        <p14:creationId xmlns="" xmlns:p14="http://schemas.microsoft.com/office/powerpoint/2010/main" val="846103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a:t>
            </a:r>
            <a:r>
              <a:rPr lang="en-US" altLang="en-US" sz="2800" b="1" dirty="0" smtClean="0">
                <a:solidFill>
                  <a:srgbClr val="00FFFF"/>
                </a:solidFill>
                <a:effectLst>
                  <a:outerShdw blurRad="38100" dist="38100" dir="2700000" algn="tl">
                    <a:srgbClr val="000000">
                      <a:alpha val="43137"/>
                    </a:srgbClr>
                  </a:outerShdw>
                </a:effectLst>
              </a:rPr>
              <a:t>19  </a:t>
            </a:r>
            <a:endParaRPr lang="en-US" altLang="en-US" b="1" dirty="0">
              <a:solidFill>
                <a:srgbClr val="00FFFF"/>
              </a:solidFill>
              <a:effectLst>
                <a:outerShdw blurRad="38100" dist="38100" dir="2700000" algn="tl">
                  <a:srgbClr val="000000">
                    <a:alpha val="43137"/>
                  </a:srgbClr>
                </a:outerShdw>
              </a:effectLst>
            </a:endParaRPr>
          </a:p>
        </p:txBody>
      </p:sp>
      <p:sp>
        <p:nvSpPr>
          <p:cNvPr id="4099"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rPr>
              <a:t>Dr. Andy Woods</a:t>
            </a:r>
          </a:p>
          <a:p>
            <a:pPr eaLnBrk="1" hangingPunct="1"/>
            <a:endParaRPr lang="en-US" altLang="en-US" sz="2000" dirty="0">
              <a:solidFill>
                <a:schemeClr val="bg1"/>
              </a:solidFill>
            </a:endParaRPr>
          </a:p>
          <a:p>
            <a:pPr eaLnBrk="1" hangingPunct="1"/>
            <a:r>
              <a:rPr lang="en-US" altLang="en-US" sz="2000" dirty="0">
                <a:solidFill>
                  <a:schemeClr val="bg1"/>
                </a:solidFill>
              </a:rPr>
              <a:t>Senior Pastor – Sugar Land Bible Church</a:t>
            </a:r>
          </a:p>
          <a:p>
            <a:pPr eaLnBrk="1" hangingPunct="1"/>
            <a:r>
              <a:rPr lang="en-US" altLang="en-US" sz="2000" dirty="0">
                <a:solidFill>
                  <a:schemeClr val="bg1"/>
                </a:solidFill>
              </a:rPr>
              <a:t>Professor of Bible &amp; Theology – College of Biblical Studies </a:t>
            </a:r>
          </a:p>
        </p:txBody>
      </p:sp>
      <p:pic>
        <p:nvPicPr>
          <p:cNvPr id="4100" name="Picture 3"/>
          <p:cNvPicPr>
            <a:picLocks noChangeAspect="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3916366" y="2362200"/>
            <a:ext cx="1311275" cy="1828800"/>
          </a:xfrm>
          <a:prstGeom prst="rect">
            <a:avLst/>
          </a:prstGeom>
          <a:noFill/>
          <a:ln w="38100">
            <a:solidFill>
              <a:schemeClr val="bg1"/>
            </a:solidFill>
            <a:miter lim="800000"/>
            <a:headEnd/>
            <a:tailEnd/>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17737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b="1" u="sng"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Definition of Eternal Security</a:t>
            </a:r>
            <a:endParaRPr lang="en-US" dirty="0">
              <a:solidFill>
                <a:schemeClr val="bg1"/>
              </a:solidFill>
            </a:endParaRPr>
          </a:p>
        </p:txBody>
      </p:sp>
      <p:sp>
        <p:nvSpPr>
          <p:cNvPr id="3" name="Content Placeholder 2"/>
          <p:cNvSpPr>
            <a:spLocks noGrp="1"/>
          </p:cNvSpPr>
          <p:nvPr>
            <p:ph idx="1"/>
          </p:nvPr>
        </p:nvSpPr>
        <p:spPr/>
        <p:txBody>
          <a:bodyPr/>
          <a:lstStyle/>
          <a:p>
            <a:r>
              <a:rPr lang="en-US" sz="3600" dirty="0" smtClean="0">
                <a:solidFill>
                  <a:schemeClr val="bg1"/>
                </a:solidFill>
              </a:rPr>
              <a:t>“Eternal Security means that those who have been genuinely saved by God’s grace through faith alone in Christ alone shall never be in danger of God’s condemnation or loss of salvation but God’s grace and power keep them forever saved and secure.”</a:t>
            </a:r>
            <a:endParaRPr lang="en-US" sz="3600" dirty="0">
              <a:solidFill>
                <a:schemeClr val="bg1"/>
              </a:solidFill>
            </a:endParaRPr>
          </a:p>
        </p:txBody>
      </p:sp>
      <p:sp>
        <p:nvSpPr>
          <p:cNvPr id="4" name="TextBox 3"/>
          <p:cNvSpPr txBox="1"/>
          <p:nvPr/>
        </p:nvSpPr>
        <p:spPr>
          <a:xfrm>
            <a:off x="1238250" y="5734050"/>
            <a:ext cx="6762750" cy="369332"/>
          </a:xfrm>
          <a:prstGeom prst="rect">
            <a:avLst/>
          </a:prstGeom>
          <a:noFill/>
        </p:spPr>
        <p:txBody>
          <a:bodyPr wrap="square" rtlCol="0">
            <a:spAutoFit/>
          </a:bodyPr>
          <a:lstStyle/>
          <a:p>
            <a:pPr algn="ctr"/>
            <a:r>
              <a:rPr lang="en-US" dirty="0" smtClean="0">
                <a:solidFill>
                  <a:schemeClr val="bg1"/>
                </a:solidFill>
              </a:rPr>
              <a:t>Dennis </a:t>
            </a:r>
            <a:r>
              <a:rPr lang="en-US" dirty="0" err="1" smtClean="0">
                <a:solidFill>
                  <a:schemeClr val="bg1"/>
                </a:solidFill>
              </a:rPr>
              <a:t>Rokser</a:t>
            </a:r>
            <a:r>
              <a:rPr lang="en-US" dirty="0" smtClean="0">
                <a:solidFill>
                  <a:schemeClr val="bg1"/>
                </a:solidFill>
              </a:rPr>
              <a:t>, </a:t>
            </a:r>
            <a:r>
              <a:rPr lang="en-US" i="1" dirty="0" smtClean="0">
                <a:solidFill>
                  <a:schemeClr val="bg1"/>
                </a:solidFill>
              </a:rPr>
              <a:t>Shall Never Perish Forever</a:t>
            </a:r>
            <a:r>
              <a:rPr lang="en-US" dirty="0" smtClean="0">
                <a:solidFill>
                  <a:schemeClr val="bg1"/>
                </a:solidFill>
              </a:rPr>
              <a:t>, p. 11</a:t>
            </a:r>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b="1" u="sng"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Definition of Eternal Security</a:t>
            </a:r>
            <a:endParaRPr lang="en-US" dirty="0">
              <a:solidFill>
                <a:schemeClr val="bg1"/>
              </a:solidFill>
            </a:endParaRPr>
          </a:p>
        </p:txBody>
      </p:sp>
      <p:sp>
        <p:nvSpPr>
          <p:cNvPr id="3" name="Content Placeholder 2"/>
          <p:cNvSpPr>
            <a:spLocks noGrp="1"/>
          </p:cNvSpPr>
          <p:nvPr>
            <p:ph idx="1"/>
          </p:nvPr>
        </p:nvSpPr>
        <p:spPr/>
        <p:txBody>
          <a:bodyPr/>
          <a:lstStyle/>
          <a:p>
            <a:r>
              <a:rPr lang="en-US" sz="3600" dirty="0" smtClean="0">
                <a:solidFill>
                  <a:schemeClr val="bg1"/>
                </a:solidFill>
              </a:rPr>
              <a:t>“Eternal Security means that </a:t>
            </a:r>
            <a:r>
              <a:rPr lang="en-US" sz="3600" b="1" u="sng" dirty="0" smtClean="0">
                <a:solidFill>
                  <a:schemeClr val="bg1"/>
                </a:solidFill>
              </a:rPr>
              <a:t>those who have been genuinely saved by God’s grace through faith alone in Christ alone</a:t>
            </a:r>
            <a:r>
              <a:rPr lang="en-US" sz="3600" dirty="0" smtClean="0">
                <a:solidFill>
                  <a:schemeClr val="bg1"/>
                </a:solidFill>
              </a:rPr>
              <a:t> shall never be in danger of God’s condemnation or loss of salvation but God’s grace and power keep them forever saved and secure.”</a:t>
            </a:r>
            <a:endParaRPr lang="en-US" sz="3600" dirty="0">
              <a:solidFill>
                <a:schemeClr val="bg1"/>
              </a:solidFill>
            </a:endParaRPr>
          </a:p>
        </p:txBody>
      </p:sp>
      <p:sp>
        <p:nvSpPr>
          <p:cNvPr id="4" name="TextBox 3"/>
          <p:cNvSpPr txBox="1"/>
          <p:nvPr/>
        </p:nvSpPr>
        <p:spPr>
          <a:xfrm>
            <a:off x="1238250" y="5734050"/>
            <a:ext cx="6762750" cy="369332"/>
          </a:xfrm>
          <a:prstGeom prst="rect">
            <a:avLst/>
          </a:prstGeom>
          <a:noFill/>
        </p:spPr>
        <p:txBody>
          <a:bodyPr wrap="square" rtlCol="0">
            <a:spAutoFit/>
          </a:bodyPr>
          <a:lstStyle/>
          <a:p>
            <a:pPr algn="ctr"/>
            <a:r>
              <a:rPr lang="en-US" dirty="0" smtClean="0">
                <a:solidFill>
                  <a:schemeClr val="bg1"/>
                </a:solidFill>
              </a:rPr>
              <a:t>Dennis </a:t>
            </a:r>
            <a:r>
              <a:rPr lang="en-US" dirty="0" err="1" smtClean="0">
                <a:solidFill>
                  <a:schemeClr val="bg1"/>
                </a:solidFill>
              </a:rPr>
              <a:t>Rokser</a:t>
            </a:r>
            <a:r>
              <a:rPr lang="en-US" dirty="0" smtClean="0">
                <a:solidFill>
                  <a:schemeClr val="bg1"/>
                </a:solidFill>
              </a:rPr>
              <a:t>, </a:t>
            </a:r>
            <a:r>
              <a:rPr lang="en-US" i="1" dirty="0" smtClean="0">
                <a:solidFill>
                  <a:schemeClr val="bg1"/>
                </a:solidFill>
              </a:rPr>
              <a:t>Shall Never Perish Forever</a:t>
            </a:r>
            <a:r>
              <a:rPr lang="en-US" dirty="0" smtClean="0">
                <a:solidFill>
                  <a:schemeClr val="bg1"/>
                </a:solidFill>
              </a:rPr>
              <a:t>, p. 11</a:t>
            </a:r>
            <a:endParaRPr lang="en-US"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b="1" u="sng"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b="1" u="sng" dirty="0" smtClean="0">
                <a:solidFill>
                  <a:schemeClr val="bg1"/>
                </a:solidFill>
              </a:rPr>
              <a:t>Preview</a:t>
            </a:r>
            <a:endParaRPr lang="en-US" b="1" u="sng"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Eternal Security Outline</a:t>
            </a:r>
            <a:endParaRPr lang="en-US" dirty="0">
              <a:solidFill>
                <a:schemeClr val="bg1"/>
              </a:solidFill>
            </a:endParaRPr>
          </a:p>
        </p:txBody>
      </p:sp>
      <p:sp>
        <p:nvSpPr>
          <p:cNvPr id="3" name="Content Placeholder 2"/>
          <p:cNvSpPr>
            <a:spLocks noGrp="1"/>
          </p:cNvSpPr>
          <p:nvPr>
            <p:ph idx="1"/>
          </p:nvPr>
        </p:nvSpPr>
        <p:spPr/>
        <p:txBody>
          <a:bodyPr/>
          <a:lstStyle/>
          <a:p>
            <a:endParaRPr lang="en-US" sz="4000" dirty="0" smtClean="0">
              <a:solidFill>
                <a:schemeClr val="bg1"/>
              </a:solidFill>
            </a:endParaRPr>
          </a:p>
          <a:p>
            <a:r>
              <a:rPr lang="en-US" sz="4000" dirty="0" smtClean="0">
                <a:solidFill>
                  <a:schemeClr val="bg1"/>
                </a:solidFill>
              </a:rPr>
              <a:t>1. Eternal security arguments</a:t>
            </a:r>
          </a:p>
          <a:p>
            <a:endParaRPr lang="en-US" sz="4000" dirty="0" smtClean="0">
              <a:solidFill>
                <a:schemeClr val="bg1"/>
              </a:solidFill>
            </a:endParaRPr>
          </a:p>
          <a:p>
            <a:endParaRPr lang="en-US" sz="4000" dirty="0" smtClean="0">
              <a:solidFill>
                <a:schemeClr val="bg1"/>
              </a:solidFill>
            </a:endParaRPr>
          </a:p>
          <a:p>
            <a:r>
              <a:rPr lang="en-US" sz="4000" dirty="0" smtClean="0">
                <a:solidFill>
                  <a:schemeClr val="bg1"/>
                </a:solidFill>
              </a:rPr>
              <a:t>2.  Response  to problem passages</a:t>
            </a:r>
            <a:endParaRPr lang="en-US" sz="40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Eternal Security Outline</a:t>
            </a:r>
            <a:endParaRPr lang="en-US" dirty="0">
              <a:solidFill>
                <a:schemeClr val="bg1"/>
              </a:solidFill>
            </a:endParaRPr>
          </a:p>
        </p:txBody>
      </p:sp>
      <p:sp>
        <p:nvSpPr>
          <p:cNvPr id="3" name="Content Placeholder 2"/>
          <p:cNvSpPr>
            <a:spLocks noGrp="1"/>
          </p:cNvSpPr>
          <p:nvPr>
            <p:ph idx="1"/>
          </p:nvPr>
        </p:nvSpPr>
        <p:spPr/>
        <p:txBody>
          <a:bodyPr/>
          <a:lstStyle/>
          <a:p>
            <a:endParaRPr lang="en-US" sz="4000" dirty="0" smtClean="0">
              <a:solidFill>
                <a:schemeClr val="bg1"/>
              </a:solidFill>
            </a:endParaRPr>
          </a:p>
          <a:p>
            <a:r>
              <a:rPr lang="en-US" sz="4000" dirty="0" smtClean="0">
                <a:solidFill>
                  <a:schemeClr val="bg1"/>
                </a:solidFill>
              </a:rPr>
              <a:t>1. </a:t>
            </a:r>
            <a:r>
              <a:rPr lang="en-US" sz="4000" b="1" u="sng" dirty="0" smtClean="0">
                <a:solidFill>
                  <a:schemeClr val="bg1"/>
                </a:solidFill>
              </a:rPr>
              <a:t>Eternal security arguments</a:t>
            </a:r>
          </a:p>
          <a:p>
            <a:endParaRPr lang="en-US" sz="4000" dirty="0" smtClean="0">
              <a:solidFill>
                <a:schemeClr val="bg1"/>
              </a:solidFill>
            </a:endParaRPr>
          </a:p>
          <a:p>
            <a:endParaRPr lang="en-US" sz="4000" dirty="0" smtClean="0">
              <a:solidFill>
                <a:schemeClr val="bg1"/>
              </a:solidFill>
            </a:endParaRPr>
          </a:p>
          <a:p>
            <a:r>
              <a:rPr lang="en-US" sz="4000" dirty="0" smtClean="0">
                <a:solidFill>
                  <a:schemeClr val="bg1"/>
                </a:solidFill>
              </a:rPr>
              <a:t>2.  Response  to problem passages</a:t>
            </a:r>
            <a:endParaRPr lang="en-US" sz="40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God </a:t>
            </a:r>
            <a:r>
              <a:rPr lang="en-US" altLang="en-US" sz="2800" dirty="0">
                <a:solidFill>
                  <a:schemeClr val="bg1"/>
                </a:solidFill>
                <a:effectLst>
                  <a:outerShdw blurRad="38100" dist="38100" dir="2700000" algn="tl">
                    <a:srgbClr val="000000">
                      <a:alpha val="43137"/>
                    </a:srgbClr>
                  </a:outerShdw>
                </a:effectLst>
              </a:rPr>
              <a:t>keeps us from falling (1 Pet </a:t>
            </a:r>
            <a:r>
              <a:rPr lang="en-US" altLang="en-US" sz="2800" dirty="0" smtClean="0">
                <a:solidFill>
                  <a:schemeClr val="bg1"/>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a:t>
            </a:r>
            <a:r>
              <a:rPr lang="en-US" altLang="en-US" sz="2800" dirty="0" smtClean="0">
                <a:solidFill>
                  <a:schemeClr val="bg1"/>
                </a:solidFill>
                <a:effectLst>
                  <a:outerShdw blurRad="38100" dist="38100" dir="2700000" algn="tl">
                    <a:srgbClr val="000000">
                      <a:alpha val="43137"/>
                    </a:srgbClr>
                  </a:outerShdw>
                </a:effectLst>
              </a:rPr>
              <a:t>role as intercessor and advocate (John 17:11-12, </a:t>
            </a:r>
            <a:r>
              <a:rPr lang="en-US" altLang="en-US" sz="2800" dirty="0" smtClean="0">
                <a:solidFill>
                  <a:schemeClr val="bg1"/>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A believer cannot be removed from Christ’s body (1 </a:t>
            </a:r>
            <a:r>
              <a:rPr lang="en-US" altLang="en-US" sz="2800" dirty="0" smtClean="0">
                <a:solidFill>
                  <a:schemeClr val="bg1"/>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The </a:t>
            </a:r>
            <a:r>
              <a:rPr lang="en-US" altLang="en-US" sz="2800" dirty="0">
                <a:solidFill>
                  <a:schemeClr val="bg1"/>
                </a:solidFill>
                <a:effectLst>
                  <a:outerShdw blurRad="38100" dist="38100" dir="2700000" algn="tl">
                    <a:srgbClr val="000000">
                      <a:alpha val="43137"/>
                    </a:srgbClr>
                  </a:outerShdw>
                </a:effectLst>
              </a:rPr>
              <a:t>Bible does not specify which sins remove </a:t>
            </a:r>
            <a:r>
              <a:rPr lang="en-US" altLang="en-US" sz="2800" dirty="0" smtClean="0">
                <a:solidFill>
                  <a:schemeClr val="bg1"/>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Believers </a:t>
            </a:r>
            <a:r>
              <a:rPr lang="en-US" altLang="en-US" sz="2800" dirty="0">
                <a:solidFill>
                  <a:schemeClr val="bg1"/>
                </a:solidFill>
                <a:effectLst>
                  <a:outerShdw blurRad="38100" dist="38100" dir="2700000" algn="tl">
                    <a:srgbClr val="000000">
                      <a:alpha val="43137"/>
                    </a:srgbClr>
                  </a:outerShdw>
                </a:effectLst>
              </a:rPr>
              <a:t>with unfruitful lives still have salvation although lose rewards at the Bema Seat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3:15</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rPr>
              <a:t>Soteriology Overview</a:t>
            </a:r>
          </a:p>
        </p:txBody>
      </p:sp>
      <p:sp>
        <p:nvSpPr>
          <p:cNvPr id="5" name="Rectangle 3"/>
          <p:cNvSpPr txBox="1">
            <a:spLocks/>
          </p:cNvSpPr>
          <p:nvPr/>
        </p:nvSpPr>
        <p:spPr bwMode="auto">
          <a:xfrm>
            <a:off x="1333501" y="1600202"/>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377" indent="-914377" eaLnBrk="1" hangingPunct="1">
              <a:lnSpc>
                <a:spcPct val="90000"/>
              </a:lnSpc>
              <a:buFont typeface="+mj-lt"/>
              <a:buAutoNum type="romanUcPeriod"/>
              <a:defRPr/>
            </a:pPr>
            <a:r>
              <a:rPr lang="en-US" altLang="en-US" dirty="0">
                <a:solidFill>
                  <a:srgbClr val="FFFFCC"/>
                </a:solidFill>
                <a:effectLst>
                  <a:outerShdw blurRad="38100" dist="38100" dir="2700000" algn="tl">
                    <a:srgbClr val="000000">
                      <a:alpha val="43137"/>
                    </a:srgbClr>
                  </a:outerShdw>
                </a:effectLst>
              </a:rPr>
              <a:t>Results of salvation</a:t>
            </a:r>
          </a:p>
          <a:p>
            <a:pPr marL="914377" indent="-914377" eaLnBrk="1" hangingPunct="1">
              <a:lnSpc>
                <a:spcPct val="90000"/>
              </a:lnSpc>
              <a:buFont typeface="+mj-lt"/>
              <a:buAutoNum type="romanUcPeriod"/>
              <a:defRPr/>
            </a:pPr>
            <a:r>
              <a:rPr lang="en-US" altLang="en-US" b="1" u="sng" dirty="0">
                <a:solidFill>
                  <a:srgbClr val="FFFF00"/>
                </a:solidFill>
                <a:effectLst>
                  <a:outerShdw blurRad="38100" dist="38100" dir="2700000" algn="tl">
                    <a:srgbClr val="000000">
                      <a:alpha val="43137"/>
                    </a:srgbClr>
                  </a:outerShdw>
                </a:effectLst>
              </a:rPr>
              <a:t>Eternal security</a:t>
            </a:r>
          </a:p>
          <a:p>
            <a:pPr marL="914377" indent="-914377" eaLnBrk="1" hangingPunct="1">
              <a:lnSpc>
                <a:spcPct val="90000"/>
              </a:lnSpc>
              <a:buFont typeface="+mj-lt"/>
              <a:buAutoNum type="romanUcPeriod"/>
              <a:defRPr/>
            </a:pPr>
            <a:r>
              <a:rPr lang="en-US" altLang="en-US" dirty="0">
                <a:solidFill>
                  <a:schemeClr val="bg1"/>
                </a:solidFill>
                <a:effectLst>
                  <a:outerShdw blurRad="38100" dist="38100" dir="2700000" algn="tl">
                    <a:srgbClr val="000000">
                      <a:alpha val="43137"/>
                    </a:srgbClr>
                  </a:outerShdw>
                </a:effectLst>
              </a:rPr>
              <a:t>Faulty views of salvation</a:t>
            </a:r>
          </a:p>
        </p:txBody>
      </p:sp>
    </p:spTree>
    <p:extLst>
      <p:ext uri="{BB962C8B-B14F-4D97-AF65-F5344CB8AC3E}">
        <p14:creationId xmlns="" xmlns:p14="http://schemas.microsoft.com/office/powerpoint/2010/main" val="2358110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b="1" u="sng" dirty="0" smtClean="0">
                <a:solidFill>
                  <a:srgbClr val="FFFF00"/>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b="1" u="sng" dirty="0" smtClean="0">
                <a:solidFill>
                  <a:srgbClr val="FFFF00"/>
                </a:solidFill>
                <a:effectLst>
                  <a:outerShdw blurRad="38100" dist="38100" dir="2700000" algn="tl">
                    <a:srgbClr val="000000">
                      <a:alpha val="43137"/>
                    </a:srgbClr>
                  </a:outerShdw>
                </a:effectLst>
              </a:rPr>
              <a:t>Salvation </a:t>
            </a:r>
            <a:r>
              <a:rPr lang="en-US" altLang="en-US" sz="2800" b="1" u="sng" dirty="0" smtClean="0">
                <a:solidFill>
                  <a:srgbClr val="FFFF00"/>
                </a:solidFill>
                <a:effectLst>
                  <a:outerShdw blurRad="38100" dist="38100" dir="2700000" algn="tl">
                    <a:srgbClr val="000000">
                      <a:alpha val="43137"/>
                    </a:srgbClr>
                  </a:outerShdw>
                </a:effectLst>
              </a:rPr>
              <a:t>is not given or maintained by </a:t>
            </a:r>
            <a:r>
              <a:rPr lang="en-US" altLang="en-US" sz="2800" b="1" u="sng" dirty="0" smtClean="0">
                <a:solidFill>
                  <a:srgbClr val="FFFF00"/>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b="1" u="sng" dirty="0" smtClean="0">
                <a:solidFill>
                  <a:srgbClr val="FFFF00"/>
                </a:solidFill>
                <a:effectLst>
                  <a:outerShdw blurRad="38100" dist="38100" dir="2700000" algn="tl">
                    <a:srgbClr val="000000">
                      <a:alpha val="43137"/>
                    </a:srgbClr>
                  </a:outerShdw>
                </a:effectLst>
              </a:rPr>
              <a:t>If a believer can lose eternal life, then how can this life be eternal (John 3:16</a:t>
            </a:r>
            <a:r>
              <a:rPr lang="en-US" altLang="en-US" sz="2800" b="1" u="sng" dirty="0" smtClean="0">
                <a:solidFill>
                  <a:srgbClr val="FFFF00"/>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1" name="Picture 2" descr="http://4.bp.blogspot.com/-JXH-bqfBcWE/TgJAJNX1UjI/AAAAAAAAAVA/qgy871X7QgQ/s1600/ABE.gif"/>
          <p:cNvPicPr>
            <a:picLocks noChangeAspect="1" noChangeArrowheads="1"/>
          </p:cNvPicPr>
          <p:nvPr/>
        </p:nvPicPr>
        <p:blipFill>
          <a:blip r:embed="rId2" cstate="print"/>
          <a:srcRect/>
          <a:stretch>
            <a:fillRect/>
          </a:stretch>
        </p:blipFill>
        <p:spPr bwMode="auto">
          <a:xfrm>
            <a:off x="4128213" y="1038225"/>
            <a:ext cx="1101011" cy="1362075"/>
          </a:xfrm>
          <a:prstGeom prst="rect">
            <a:avLst/>
          </a:prstGeom>
          <a:noFill/>
          <a:ln w="9525">
            <a:noFill/>
            <a:miter lim="800000"/>
            <a:headEnd/>
            <a:tailEnd/>
          </a:ln>
        </p:spPr>
      </p:pic>
      <p:sp>
        <p:nvSpPr>
          <p:cNvPr id="4" name="Title 1"/>
          <p:cNvSpPr txBox="1">
            <a:spLocks/>
          </p:cNvSpPr>
          <p:nvPr/>
        </p:nvSpPr>
        <p:spPr>
          <a:xfrm>
            <a:off x="333375" y="274638"/>
            <a:ext cx="8477250" cy="715962"/>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US" sz="3600" dirty="0" smtClean="0">
                <a:solidFill>
                  <a:srgbClr val="00FFFF"/>
                </a:solidFill>
                <a:effectLst>
                  <a:outerShdw blurRad="38100" dist="38100" dir="2700000" algn="tl">
                    <a:srgbClr val="000000">
                      <a:alpha val="43137"/>
                    </a:srgbClr>
                  </a:outerShdw>
                </a:effectLst>
                <a:latin typeface="+mn-lt"/>
              </a:rPr>
              <a:t>Eternal Life = Eternal Life</a:t>
            </a:r>
            <a:endParaRPr lang="en-US" sz="3600" dirty="0">
              <a:solidFill>
                <a:srgbClr val="00FFFF"/>
              </a:solidFill>
              <a:effectLst>
                <a:outerShdw blurRad="38100" dist="38100" dir="2700000" algn="tl">
                  <a:srgbClr val="000000">
                    <a:alpha val="43137"/>
                  </a:srgbClr>
                </a:outerShdw>
              </a:effectLst>
              <a:latin typeface="+mn-lt"/>
            </a:endParaRPr>
          </a:p>
        </p:txBody>
      </p:sp>
      <p:sp>
        <p:nvSpPr>
          <p:cNvPr id="5" name="Content Placeholder 2"/>
          <p:cNvSpPr txBox="1">
            <a:spLocks/>
          </p:cNvSpPr>
          <p:nvPr/>
        </p:nvSpPr>
        <p:spPr bwMode="auto">
          <a:xfrm>
            <a:off x="533400" y="2657474"/>
            <a:ext cx="8296275" cy="3133725"/>
          </a:xfrm>
          <a:prstGeom prst="rect">
            <a:avLst/>
          </a:prstGeom>
          <a:solidFill>
            <a:schemeClr val="bg1"/>
          </a:solidFill>
          <a:ln w="28575">
            <a:solidFill>
              <a:srgbClr val="FF0000"/>
            </a:solidFill>
            <a:miter lim="800000"/>
            <a:headEnd/>
            <a:tailEnd/>
          </a:ln>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spcAft>
                <a:spcPts val="0"/>
              </a:spcAft>
              <a:buNone/>
              <a:defRPr/>
            </a:pPr>
            <a:r>
              <a:rPr lang="en-US" altLang="en-US" sz="4000" b="1" dirty="0"/>
              <a:t>John 3:16</a:t>
            </a:r>
          </a:p>
          <a:p>
            <a:pPr marL="0" indent="0">
              <a:spcBef>
                <a:spcPts val="0"/>
              </a:spcBef>
              <a:spcAft>
                <a:spcPts val="0"/>
              </a:spcAft>
              <a:buNone/>
              <a:defRPr/>
            </a:pPr>
            <a:r>
              <a:rPr lang="en-US" altLang="en-US" sz="4000" dirty="0" smtClean="0"/>
              <a:t>For </a:t>
            </a:r>
            <a:r>
              <a:rPr lang="en-US" altLang="en-US" sz="4000" dirty="0"/>
              <a:t>God so loved the world, that He gave His only begotten Son, that whoever believes in Him shall not perish, but have </a:t>
            </a:r>
            <a:r>
              <a:rPr lang="en-US" altLang="en-US" sz="4000" b="1" u="sng" dirty="0"/>
              <a:t>eternal</a:t>
            </a:r>
            <a:r>
              <a:rPr lang="en-US" altLang="en-US" sz="4000" dirty="0"/>
              <a:t> life.</a:t>
            </a:r>
          </a:p>
        </p:txBody>
      </p:sp>
    </p:spTree>
    <p:extLst>
      <p:ext uri="{BB962C8B-B14F-4D97-AF65-F5344CB8AC3E}">
        <p14:creationId xmlns="" xmlns:p14="http://schemas.microsoft.com/office/powerpoint/2010/main" val="3169235310"/>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533400" y="1676400"/>
            <a:ext cx="8077200" cy="2646363"/>
          </a:xfrm>
          <a:prstGeom prst="rect">
            <a:avLst/>
          </a:prstGeom>
          <a:noFill/>
          <a:ln w="28575">
            <a:noFill/>
            <a:miter lim="800000"/>
            <a:headEnd/>
            <a:tailEnd/>
          </a:ln>
        </p:spPr>
        <p:txBody>
          <a:bodyPr>
            <a:spAutoFit/>
          </a:bodyPr>
          <a:lstStyle/>
          <a:p>
            <a:pPr algn="ctr">
              <a:spcBef>
                <a:spcPts val="600"/>
              </a:spcBef>
              <a:spcAft>
                <a:spcPts val="600"/>
              </a:spcAft>
            </a:pPr>
            <a:r>
              <a:rPr lang="en-US" altLang="en-US" sz="3600" b="1">
                <a:solidFill>
                  <a:srgbClr val="FFFFCC"/>
                </a:solidFill>
              </a:rPr>
              <a:t>John 5:24 (NASB)</a:t>
            </a:r>
          </a:p>
          <a:p>
            <a:pPr algn="just">
              <a:spcBef>
                <a:spcPts val="600"/>
              </a:spcBef>
              <a:spcAft>
                <a:spcPts val="600"/>
              </a:spcAft>
            </a:pPr>
            <a:r>
              <a:rPr lang="en-US" altLang="en-US" sz="3000">
                <a:solidFill>
                  <a:schemeClr val="bg1"/>
                </a:solidFill>
              </a:rPr>
              <a:t>“Truly, truly, I say to you, he who hears My word, and </a:t>
            </a:r>
            <a:r>
              <a:rPr lang="en-US" altLang="en-US" sz="3000" b="1" u="sng">
                <a:solidFill>
                  <a:srgbClr val="FFFFCC"/>
                </a:solidFill>
              </a:rPr>
              <a:t>believes Him</a:t>
            </a:r>
            <a:r>
              <a:rPr lang="en-US" altLang="en-US" sz="3000" b="1">
                <a:solidFill>
                  <a:srgbClr val="FFFFCC"/>
                </a:solidFill>
              </a:rPr>
              <a:t> </a:t>
            </a:r>
            <a:r>
              <a:rPr lang="en-US" altLang="en-US" sz="3000">
                <a:solidFill>
                  <a:schemeClr val="bg1"/>
                </a:solidFill>
              </a:rPr>
              <a:t>who sent Me, </a:t>
            </a:r>
            <a:r>
              <a:rPr lang="en-US" altLang="en-US" sz="3000" b="1" u="sng">
                <a:solidFill>
                  <a:srgbClr val="FFFFCC"/>
                </a:solidFill>
              </a:rPr>
              <a:t>has eternal life</a:t>
            </a:r>
            <a:r>
              <a:rPr lang="en-US" altLang="en-US" sz="3000">
                <a:solidFill>
                  <a:schemeClr val="bg1"/>
                </a:solidFill>
              </a:rPr>
              <a:t>, and does not come into judgment, but </a:t>
            </a:r>
            <a:r>
              <a:rPr lang="en-US" altLang="en-US" sz="3000" b="1" u="sng">
                <a:solidFill>
                  <a:srgbClr val="FFFFCC"/>
                </a:solidFill>
              </a:rPr>
              <a:t>has passed out </a:t>
            </a:r>
            <a:r>
              <a:rPr lang="en-US" altLang="en-US" sz="3000">
                <a:solidFill>
                  <a:schemeClr val="bg1"/>
                </a:solidFill>
              </a:rPr>
              <a:t>of death into life.”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p:cNvSpPr>
          <p:nvPr>
            <p:ph type="title" idx="4294967295"/>
          </p:nvPr>
        </p:nvSpPr>
        <p:spPr>
          <a:xfrm>
            <a:off x="2819400" y="274638"/>
            <a:ext cx="3505200" cy="801687"/>
          </a:xfrm>
        </p:spPr>
        <p:txBody>
          <a:bodyPr lIns="92075" tIns="46038" rIns="92075" bIns="46038"/>
          <a:lstStyle/>
          <a:p>
            <a:r>
              <a:rPr lang="en-US" altLang="en-US" sz="4000" smtClean="0">
                <a:solidFill>
                  <a:schemeClr val="bg1"/>
                </a:solidFill>
                <a:latin typeface="Arial" charset="0"/>
                <a:cs typeface="Arial" charset="0"/>
              </a:rPr>
              <a:t>John 20:30-31</a:t>
            </a:r>
          </a:p>
        </p:txBody>
      </p:sp>
      <p:sp>
        <p:nvSpPr>
          <p:cNvPr id="27650" name="Rectangle 3"/>
          <p:cNvSpPr>
            <a:spLocks noGrp="1"/>
          </p:cNvSpPr>
          <p:nvPr>
            <p:ph type="body" idx="4294967295"/>
          </p:nvPr>
        </p:nvSpPr>
        <p:spPr>
          <a:xfrm>
            <a:off x="3810000" y="1219200"/>
            <a:ext cx="5257800" cy="4724400"/>
          </a:xfrm>
        </p:spPr>
        <p:txBody>
          <a:bodyPr/>
          <a:lstStyle/>
          <a:p>
            <a:pPr marL="0" indent="0">
              <a:buFont typeface="Arial" charset="0"/>
              <a:buNone/>
              <a:defRPr/>
            </a:pPr>
            <a:r>
              <a:rPr lang="en-US" sz="3000" dirty="0" smtClean="0">
                <a:solidFill>
                  <a:schemeClr val="bg1"/>
                </a:solidFill>
                <a:effectLst>
                  <a:outerShdw blurRad="38100" dist="38100" dir="2700000" algn="tl">
                    <a:srgbClr val="000000"/>
                  </a:outerShdw>
                </a:effectLst>
                <a:cs typeface="Arial" charset="0"/>
              </a:rPr>
              <a:t>“Therefore many other </a:t>
            </a:r>
            <a:r>
              <a:rPr lang="en-US" sz="3000" b="1" u="sng" dirty="0" smtClean="0">
                <a:solidFill>
                  <a:srgbClr val="FFFFCC"/>
                </a:solidFill>
                <a:effectLst>
                  <a:outerShdw blurRad="38100" dist="38100" dir="2700000" algn="tl">
                    <a:srgbClr val="000000"/>
                  </a:outerShdw>
                </a:effectLst>
                <a:cs typeface="Arial" charset="0"/>
              </a:rPr>
              <a:t>signs</a:t>
            </a:r>
            <a:r>
              <a:rPr lang="en-US" sz="3000" dirty="0" smtClean="0">
                <a:solidFill>
                  <a:schemeClr val="bg1"/>
                </a:solidFill>
                <a:effectLst>
                  <a:outerShdw blurRad="38100" dist="38100" dir="2700000" algn="tl">
                    <a:srgbClr val="000000"/>
                  </a:outerShdw>
                </a:effectLst>
                <a:cs typeface="Arial" charset="0"/>
              </a:rPr>
              <a:t> Jesus also performed in the presence of the disciples, which are not written in this book; but these have been written so that you may </a:t>
            </a:r>
            <a:r>
              <a:rPr lang="en-US" sz="3000" b="1" u="sng" dirty="0">
                <a:solidFill>
                  <a:srgbClr val="FFFFCC"/>
                </a:solidFill>
                <a:effectLst>
                  <a:outerShdw blurRad="38100" dist="38100" dir="2700000" algn="tl">
                    <a:srgbClr val="000000"/>
                  </a:outerShdw>
                </a:effectLst>
                <a:cs typeface="Arial" charset="0"/>
              </a:rPr>
              <a:t>believe</a:t>
            </a:r>
            <a:r>
              <a:rPr lang="en-US" sz="3000" dirty="0" smtClean="0">
                <a:solidFill>
                  <a:schemeClr val="bg1"/>
                </a:solidFill>
                <a:effectLst>
                  <a:outerShdw blurRad="38100" dist="38100" dir="2700000" algn="tl">
                    <a:srgbClr val="000000"/>
                  </a:outerShdw>
                </a:effectLst>
                <a:cs typeface="Arial" charset="0"/>
              </a:rPr>
              <a:t> that </a:t>
            </a:r>
            <a:r>
              <a:rPr lang="en-US" sz="3000" b="1" u="sng" dirty="0">
                <a:solidFill>
                  <a:srgbClr val="FFFFCC"/>
                </a:solidFill>
                <a:effectLst>
                  <a:outerShdw blurRad="38100" dist="38100" dir="2700000" algn="tl">
                    <a:srgbClr val="000000"/>
                  </a:outerShdw>
                </a:effectLst>
                <a:cs typeface="Arial" charset="0"/>
              </a:rPr>
              <a:t>Jesus</a:t>
            </a:r>
            <a:r>
              <a:rPr lang="en-US" sz="3000" b="1" u="sng" dirty="0" smtClean="0">
                <a:solidFill>
                  <a:schemeClr val="bg1"/>
                </a:solidFill>
                <a:effectLst>
                  <a:outerShdw blurRad="38100" dist="38100" dir="2700000" algn="tl">
                    <a:srgbClr val="000000"/>
                  </a:outerShdw>
                </a:effectLst>
                <a:cs typeface="Arial" charset="0"/>
              </a:rPr>
              <a:t> </a:t>
            </a:r>
            <a:r>
              <a:rPr lang="en-US" sz="3000" b="1" u="sng" dirty="0">
                <a:solidFill>
                  <a:srgbClr val="FFFFCC"/>
                </a:solidFill>
                <a:effectLst>
                  <a:outerShdw blurRad="38100" dist="38100" dir="2700000" algn="tl">
                    <a:srgbClr val="000000"/>
                  </a:outerShdw>
                </a:effectLst>
                <a:cs typeface="Arial" charset="0"/>
              </a:rPr>
              <a:t>is the Christ, the Son of God</a:t>
            </a:r>
            <a:r>
              <a:rPr lang="en-US" sz="3000" dirty="0" smtClean="0">
                <a:solidFill>
                  <a:schemeClr val="bg1"/>
                </a:solidFill>
                <a:effectLst>
                  <a:outerShdw blurRad="38100" dist="38100" dir="2700000" algn="tl">
                    <a:srgbClr val="000000"/>
                  </a:outerShdw>
                </a:effectLst>
                <a:cs typeface="Arial" charset="0"/>
              </a:rPr>
              <a:t>; and that </a:t>
            </a:r>
            <a:r>
              <a:rPr lang="en-US" sz="3000" b="1" u="sng" dirty="0">
                <a:solidFill>
                  <a:srgbClr val="FFFFCC"/>
                </a:solidFill>
                <a:effectLst>
                  <a:outerShdw blurRad="38100" dist="38100" dir="2700000" algn="tl">
                    <a:srgbClr val="000000"/>
                  </a:outerShdw>
                </a:effectLst>
                <a:cs typeface="Arial" charset="0"/>
              </a:rPr>
              <a:t>believing</a:t>
            </a:r>
            <a:r>
              <a:rPr lang="en-US" sz="3000" b="1" dirty="0" smtClean="0">
                <a:solidFill>
                  <a:schemeClr val="bg1"/>
                </a:solidFill>
                <a:effectLst>
                  <a:outerShdw blurRad="38100" dist="38100" dir="2700000" algn="tl">
                    <a:srgbClr val="000000"/>
                  </a:outerShdw>
                </a:effectLst>
                <a:cs typeface="Arial" charset="0"/>
              </a:rPr>
              <a:t> you may have </a:t>
            </a:r>
            <a:r>
              <a:rPr lang="en-US" sz="3000" b="1" u="sng" dirty="0">
                <a:solidFill>
                  <a:srgbClr val="FFFFCC"/>
                </a:solidFill>
                <a:effectLst>
                  <a:outerShdw blurRad="38100" dist="38100" dir="2700000" algn="tl">
                    <a:srgbClr val="000000"/>
                  </a:outerShdw>
                </a:effectLst>
                <a:cs typeface="Arial" charset="0"/>
              </a:rPr>
              <a:t>life</a:t>
            </a:r>
            <a:r>
              <a:rPr lang="en-US" sz="3000" b="1" dirty="0" smtClean="0">
                <a:solidFill>
                  <a:schemeClr val="bg1"/>
                </a:solidFill>
                <a:effectLst>
                  <a:outerShdw blurRad="38100" dist="38100" dir="2700000" algn="tl">
                    <a:srgbClr val="000000"/>
                  </a:outerShdw>
                </a:effectLst>
                <a:cs typeface="Arial" charset="0"/>
              </a:rPr>
              <a:t> in His name</a:t>
            </a:r>
            <a:r>
              <a:rPr lang="en-US" sz="3000" dirty="0" smtClean="0">
                <a:solidFill>
                  <a:schemeClr val="bg1"/>
                </a:solidFill>
                <a:effectLst>
                  <a:outerShdw blurRad="38100" dist="38100" dir="2700000" algn="tl">
                    <a:srgbClr val="000000"/>
                  </a:outerShdw>
                </a:effectLst>
                <a:cs typeface="Arial" charset="0"/>
              </a:rPr>
              <a:t>.”</a:t>
            </a:r>
          </a:p>
        </p:txBody>
      </p:sp>
      <p:pic>
        <p:nvPicPr>
          <p:cNvPr id="5126" name="Picture 6" descr="http://www.maggiesnotebook.com/wp-content/uploads/2011/08/Apostle_John_35.jpg"/>
          <p:cNvPicPr>
            <a:picLocks noChangeAspect="1" noChangeArrowheads="1"/>
          </p:cNvPicPr>
          <p:nvPr/>
        </p:nvPicPr>
        <p:blipFill>
          <a:blip r:embed="rId2" cstate="print">
            <a:extLst/>
          </a:blip>
          <a:srcRect/>
          <a:stretch>
            <a:fillRect/>
          </a:stretch>
        </p:blipFill>
        <p:spPr bwMode="auto">
          <a:xfrm>
            <a:off x="381000" y="1609724"/>
            <a:ext cx="3072834" cy="3724276"/>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b="1" u="sng" dirty="0" smtClean="0">
                <a:solidFill>
                  <a:srgbClr val="FFFF00"/>
                </a:solidFill>
                <a:effectLst>
                  <a:outerShdw blurRad="38100" dist="38100" dir="2700000" algn="tl">
                    <a:srgbClr val="000000">
                      <a:alpha val="43137"/>
                    </a:srgbClr>
                  </a:outerShdw>
                </a:effectLst>
              </a:rPr>
              <a:t>The Bible’s promises guarantee security (John 10:28</a:t>
            </a:r>
            <a:r>
              <a:rPr lang="en-US" altLang="en-US" sz="2800" b="1" u="sng" dirty="0" smtClean="0">
                <a:solidFill>
                  <a:srgbClr val="FFFF00"/>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b="1" u="sng" dirty="0" smtClean="0">
                <a:solidFill>
                  <a:srgbClr val="FFFF00"/>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533400" y="1676400"/>
            <a:ext cx="8077200" cy="2646363"/>
          </a:xfrm>
          <a:prstGeom prst="rect">
            <a:avLst/>
          </a:prstGeom>
          <a:noFill/>
          <a:ln w="28575">
            <a:noFill/>
            <a:miter lim="800000"/>
            <a:headEnd/>
            <a:tailEnd/>
          </a:ln>
        </p:spPr>
        <p:txBody>
          <a:bodyPr>
            <a:spAutoFit/>
          </a:bodyPr>
          <a:lstStyle/>
          <a:p>
            <a:pPr algn="ctr">
              <a:spcBef>
                <a:spcPts val="600"/>
              </a:spcBef>
              <a:spcAft>
                <a:spcPts val="600"/>
              </a:spcAft>
            </a:pPr>
            <a:r>
              <a:rPr lang="en-US" altLang="en-US" sz="3600" b="1">
                <a:solidFill>
                  <a:srgbClr val="FFFFCC"/>
                </a:solidFill>
              </a:rPr>
              <a:t>John 5:24 (NASB)</a:t>
            </a:r>
          </a:p>
          <a:p>
            <a:pPr algn="just">
              <a:spcBef>
                <a:spcPts val="600"/>
              </a:spcBef>
              <a:spcAft>
                <a:spcPts val="600"/>
              </a:spcAft>
            </a:pPr>
            <a:r>
              <a:rPr lang="en-US" altLang="en-US" sz="3000">
                <a:solidFill>
                  <a:schemeClr val="bg1"/>
                </a:solidFill>
              </a:rPr>
              <a:t>“Truly, truly, I say to you, he who hears My word, and </a:t>
            </a:r>
            <a:r>
              <a:rPr lang="en-US" altLang="en-US" sz="3000" b="1" u="sng">
                <a:solidFill>
                  <a:srgbClr val="FFFFCC"/>
                </a:solidFill>
              </a:rPr>
              <a:t>believes Him</a:t>
            </a:r>
            <a:r>
              <a:rPr lang="en-US" altLang="en-US" sz="3000" b="1">
                <a:solidFill>
                  <a:srgbClr val="FFFFCC"/>
                </a:solidFill>
              </a:rPr>
              <a:t> </a:t>
            </a:r>
            <a:r>
              <a:rPr lang="en-US" altLang="en-US" sz="3000">
                <a:solidFill>
                  <a:schemeClr val="bg1"/>
                </a:solidFill>
              </a:rPr>
              <a:t>who sent Me, </a:t>
            </a:r>
            <a:r>
              <a:rPr lang="en-US" altLang="en-US" sz="3000" b="1" u="sng">
                <a:solidFill>
                  <a:srgbClr val="FFFFCC"/>
                </a:solidFill>
              </a:rPr>
              <a:t>has eternal life</a:t>
            </a:r>
            <a:r>
              <a:rPr lang="en-US" altLang="en-US" sz="3000">
                <a:solidFill>
                  <a:schemeClr val="bg1"/>
                </a:solidFill>
              </a:rPr>
              <a:t>, and does not come into judgment, but </a:t>
            </a:r>
            <a:r>
              <a:rPr lang="en-US" altLang="en-US" sz="3000" b="1" u="sng">
                <a:solidFill>
                  <a:srgbClr val="FFFFCC"/>
                </a:solidFill>
              </a:rPr>
              <a:t>has passed out </a:t>
            </a:r>
            <a:r>
              <a:rPr lang="en-US" altLang="en-US" sz="3000">
                <a:solidFill>
                  <a:schemeClr val="bg1"/>
                </a:solidFill>
              </a:rPr>
              <a:t>of death into life.”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b="1" u="sng" dirty="0" smtClean="0">
                <a:solidFill>
                  <a:srgbClr val="FFFF00"/>
                </a:solidFill>
                <a:effectLst>
                  <a:outerShdw blurRad="38100" dist="38100" dir="2700000" algn="tl">
                    <a:srgbClr val="000000">
                      <a:alpha val="43137"/>
                    </a:srgbClr>
                  </a:outerShdw>
                </a:effectLst>
              </a:rPr>
              <a:t>The believer is predestined for glory (Rom 8:29-30</a:t>
            </a:r>
            <a:r>
              <a:rPr lang="en-US" altLang="en-US" sz="2800" b="1" u="sng" dirty="0" smtClean="0">
                <a:solidFill>
                  <a:srgbClr val="FFFF00"/>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rPr>
              <a:t>Soteriology Overview</a:t>
            </a:r>
          </a:p>
        </p:txBody>
      </p:sp>
      <p:sp>
        <p:nvSpPr>
          <p:cNvPr id="4" name="Title 1"/>
          <p:cNvSpPr txBox="1">
            <a:spLocks/>
          </p:cNvSpPr>
          <p:nvPr/>
        </p:nvSpPr>
        <p:spPr bwMode="auto">
          <a:xfrm>
            <a:off x="381000" y="2857501"/>
            <a:ext cx="8382000" cy="1028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9" rIns="92075" bIns="46039"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smtClean="0">
                <a:solidFill>
                  <a:srgbClr val="FFFFCC"/>
                </a:solidFill>
                <a:effectLst>
                  <a:outerShdw blurRad="38100" dist="38100" dir="2700000" algn="tl">
                    <a:srgbClr val="000000">
                      <a:alpha val="43137"/>
                    </a:srgbClr>
                  </a:outerShdw>
                </a:effectLst>
              </a:rPr>
              <a:t>VII. </a:t>
            </a:r>
            <a:r>
              <a:rPr lang="en-US" altLang="en-US" sz="3600" b="1" dirty="0" smtClean="0">
                <a:solidFill>
                  <a:srgbClr val="FFFFCC"/>
                </a:solidFill>
                <a:effectLst>
                  <a:outerShdw blurRad="38100" dist="38100" dir="2700000" algn="tl">
                    <a:srgbClr val="000000">
                      <a:alpha val="43137"/>
                    </a:srgbClr>
                  </a:outerShdw>
                </a:effectLst>
              </a:rPr>
              <a:t>Eternal Security</a:t>
            </a:r>
            <a:r>
              <a:rPr lang="en-US" altLang="en-US" sz="3600" b="1" dirty="0" smtClean="0">
                <a:solidFill>
                  <a:srgbClr val="FFFFCC"/>
                </a:solidFill>
                <a:effectLst>
                  <a:outerShdw blurRad="38100" dist="38100" dir="2700000" algn="tl">
                    <a:srgbClr val="000000">
                      <a:alpha val="43137"/>
                    </a:srgbClr>
                  </a:outerShdw>
                </a:effectLst>
              </a:rPr>
              <a:t> </a:t>
            </a:r>
            <a:endParaRPr lang="en-US" altLang="en-US" sz="3600" b="1" dirty="0">
              <a:solidFill>
                <a:srgbClr val="FFFFCC"/>
              </a:solidFill>
              <a:effectLst>
                <a:outerShdw blurRad="38100" dist="38100" dir="2700000" algn="tl">
                  <a:srgbClr val="000000">
                    <a:alpha val="43137"/>
                  </a:srgbClr>
                </a:outerShdw>
              </a:effectLst>
            </a:endParaRPr>
          </a:p>
        </p:txBody>
      </p:sp>
      <p:sp>
        <p:nvSpPr>
          <p:cNvPr id="6" name="Rectangle 5"/>
          <p:cNvSpPr/>
          <p:nvPr/>
        </p:nvSpPr>
        <p:spPr>
          <a:xfrm>
            <a:off x="2971800" y="1828801"/>
            <a:ext cx="3200400" cy="1046440"/>
          </a:xfrm>
          <a:prstGeom prst="rect">
            <a:avLst/>
          </a:prstGeom>
        </p:spPr>
        <p:txBody>
          <a:bodyPr wrap="square">
            <a:spAutoFit/>
          </a:bodyPr>
          <a:lstStyle/>
          <a:p>
            <a: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t>This Session</a:t>
            </a:r>
            <a:br>
              <a:rPr lang="en-US" altLang="en-US" sz="4400" b="1" kern="0" dirty="0">
                <a:solidFill>
                  <a:srgbClr val="00FFFF"/>
                </a:solidFill>
                <a:effectLst>
                  <a:outerShdw blurRad="38100" dist="38100" dir="2700000" algn="tl">
                    <a:srgbClr val="000000">
                      <a:alpha val="43137"/>
                    </a:srgbClr>
                  </a:outerShdw>
                </a:effectLst>
                <a:latin typeface="Calibri"/>
                <a:ea typeface="+mj-ea"/>
                <a:cs typeface="+mj-cs"/>
              </a:rPr>
            </a:br>
            <a:endParaRPr lang="en-US" kern="0" dirty="0">
              <a:solidFill>
                <a:sysClr val="windowText" lastClr="000000"/>
              </a:solidFill>
            </a:endParaRPr>
          </a:p>
        </p:txBody>
      </p:sp>
      <p:pic>
        <p:nvPicPr>
          <p:cNvPr id="7" name="Content Placeholder 6"/>
          <p:cNvPicPr>
            <a:picLocks noGrp="1" noChangeAspect="1" noChangeArrowheads="1"/>
          </p:cNvPicPr>
          <p:nvPr>
            <p:ph idx="4294967295"/>
          </p:nvPr>
        </p:nvPicPr>
        <p:blipFill>
          <a:blip r:embed="rId2" cstate="email">
            <a:extLst>
              <a:ext uri="{28A0092B-C50C-407E-A947-70E740481C1C}">
                <a14:useLocalDpi xmlns="" xmlns:a14="http://schemas.microsoft.com/office/drawing/2010/main"/>
              </a:ext>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57121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457200" y="1447800"/>
            <a:ext cx="8458200" cy="4114800"/>
          </a:xfrm>
        </p:spPr>
        <p:txBody>
          <a:bodyPr/>
          <a:lstStyle/>
          <a:p>
            <a:pPr eaLnBrk="1" hangingPunct="1">
              <a:lnSpc>
                <a:spcPct val="200000"/>
              </a:lnSpc>
              <a:buFont typeface="Arial" charset="0"/>
              <a:buNone/>
              <a:defRPr/>
            </a:pPr>
            <a:endParaRPr lang="en-US" smtClean="0">
              <a:effectLst>
                <a:outerShdw blurRad="38100" dist="38100" dir="2700000" algn="tl">
                  <a:srgbClr val="FFFFFF"/>
                </a:outerShdw>
              </a:effectLst>
            </a:endParaRPr>
          </a:p>
          <a:p>
            <a:pPr eaLnBrk="1" hangingPunct="1">
              <a:lnSpc>
                <a:spcPct val="90000"/>
              </a:lnSpc>
              <a:defRPr/>
            </a:pPr>
            <a:endParaRPr lang="en-US" smtClean="0">
              <a:effectLst>
                <a:outerShdw blurRad="38100" dist="38100" dir="2700000" algn="tl">
                  <a:srgbClr val="FFFFFF"/>
                </a:outerShdw>
              </a:effectLst>
            </a:endParaRPr>
          </a:p>
        </p:txBody>
      </p:sp>
      <p:pic>
        <p:nvPicPr>
          <p:cNvPr id="64514" name="Picture 2"/>
          <p:cNvPicPr>
            <a:picLocks noChangeAspect="1" noChangeArrowheads="1"/>
          </p:cNvPicPr>
          <p:nvPr/>
        </p:nvPicPr>
        <p:blipFill>
          <a:blip r:embed="rId2" cstate="print">
            <a:extLst/>
          </a:blip>
          <a:srcRect/>
          <a:stretch>
            <a:fillRect/>
          </a:stretch>
        </p:blipFill>
        <p:spPr bwMode="auto">
          <a:xfrm>
            <a:off x="381001" y="762000"/>
            <a:ext cx="8686799" cy="4572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p:spPr>
      </p:pic>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b="1" u="sng" dirty="0" smtClean="0">
                <a:solidFill>
                  <a:srgbClr val="FFFF00"/>
                </a:solidFill>
                <a:effectLst>
                  <a:outerShdw blurRad="38100" dist="38100" dir="2700000" algn="tl">
                    <a:srgbClr val="000000">
                      <a:alpha val="43137"/>
                    </a:srgbClr>
                  </a:outerShdw>
                </a:effectLst>
              </a:rPr>
              <a:t>The Spirit’s seal cannot be broken (Eph 4:30</a:t>
            </a:r>
            <a:r>
              <a:rPr lang="en-US" altLang="en-US" sz="2800" b="1" u="sng" dirty="0" smtClean="0">
                <a:solidFill>
                  <a:srgbClr val="FFFF00"/>
                </a:solidFill>
                <a:effectLst>
                  <a:outerShdw blurRad="38100" dist="38100" dir="2700000" algn="tl">
                    <a:srgbClr val="000000">
                      <a:alpha val="43137"/>
                    </a:srgbClr>
                  </a:outerShdw>
                </a:effectLst>
              </a:rPr>
              <a:t>)</a:t>
            </a:r>
            <a:endParaRPr lang="en-US" altLang="en-US" sz="2800" b="1" u="sng" dirty="0" smtClean="0">
              <a:solidFill>
                <a:srgbClr val="FFFF00"/>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b="1" u="sng" dirty="0" smtClean="0">
                <a:solidFill>
                  <a:srgbClr val="FFFF00"/>
                </a:solidFill>
                <a:effectLst>
                  <a:outerShdw blurRad="38100" dist="38100" dir="2700000" algn="tl">
                    <a:srgbClr val="000000">
                      <a:alpha val="43137"/>
                    </a:srgbClr>
                  </a:outerShdw>
                </a:effectLst>
              </a:rPr>
              <a:t>God </a:t>
            </a:r>
            <a:r>
              <a:rPr lang="en-US" altLang="en-US" sz="2800" b="1" u="sng" dirty="0">
                <a:solidFill>
                  <a:srgbClr val="FFFF00"/>
                </a:solidFill>
                <a:effectLst>
                  <a:outerShdw blurRad="38100" dist="38100" dir="2700000" algn="tl">
                    <a:srgbClr val="000000">
                      <a:alpha val="43137"/>
                    </a:srgbClr>
                  </a:outerShdw>
                </a:effectLst>
              </a:rPr>
              <a:t>keeps us from falling (1 Pet </a:t>
            </a:r>
            <a:r>
              <a:rPr lang="en-US" altLang="en-US" sz="2800" b="1" u="sng" dirty="0" smtClean="0">
                <a:solidFill>
                  <a:srgbClr val="FFFF00"/>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a:t>
            </a:r>
            <a:r>
              <a:rPr lang="en-US" altLang="en-US" sz="2800" dirty="0" smtClean="0">
                <a:solidFill>
                  <a:schemeClr val="bg1"/>
                </a:solidFill>
                <a:effectLst>
                  <a:outerShdw blurRad="38100" dist="38100" dir="2700000" algn="tl">
                    <a:srgbClr val="000000">
                      <a:alpha val="43137"/>
                    </a:srgbClr>
                  </a:outerShdw>
                </a:effectLst>
              </a:rPr>
              <a:t>role as intercessor and advocate (John 17:11-12, </a:t>
            </a:r>
            <a:r>
              <a:rPr lang="en-US" altLang="en-US" sz="2800" dirty="0" smtClean="0">
                <a:solidFill>
                  <a:schemeClr val="bg1"/>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A believer cannot be removed from Christ’s body (1 </a:t>
            </a:r>
            <a:r>
              <a:rPr lang="en-US" altLang="en-US" sz="2800" dirty="0" smtClean="0">
                <a:solidFill>
                  <a:schemeClr val="bg1"/>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The </a:t>
            </a:r>
            <a:r>
              <a:rPr lang="en-US" altLang="en-US" sz="2800" dirty="0">
                <a:solidFill>
                  <a:schemeClr val="bg1"/>
                </a:solidFill>
                <a:effectLst>
                  <a:outerShdw blurRad="38100" dist="38100" dir="2700000" algn="tl">
                    <a:srgbClr val="000000">
                      <a:alpha val="43137"/>
                    </a:srgbClr>
                  </a:outerShdw>
                </a:effectLst>
              </a:rPr>
              <a:t>Bible does not specify which sins remove </a:t>
            </a:r>
            <a:r>
              <a:rPr lang="en-US" altLang="en-US" sz="2800" dirty="0" smtClean="0">
                <a:solidFill>
                  <a:schemeClr val="bg1"/>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Believers </a:t>
            </a:r>
            <a:r>
              <a:rPr lang="en-US" altLang="en-US" sz="2800" dirty="0">
                <a:solidFill>
                  <a:schemeClr val="bg1"/>
                </a:solidFill>
                <a:effectLst>
                  <a:outerShdw blurRad="38100" dist="38100" dir="2700000" algn="tl">
                    <a:srgbClr val="000000">
                      <a:alpha val="43137"/>
                    </a:srgbClr>
                  </a:outerShdw>
                </a:effectLst>
              </a:rPr>
              <a:t>with unfruitful lives still have salvation although lose rewards at the Bema Seat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3:15</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God </a:t>
            </a:r>
            <a:r>
              <a:rPr lang="en-US" altLang="en-US" sz="2800" dirty="0">
                <a:solidFill>
                  <a:schemeClr val="bg1"/>
                </a:solidFill>
                <a:effectLst>
                  <a:outerShdw blurRad="38100" dist="38100" dir="2700000" algn="tl">
                    <a:srgbClr val="000000">
                      <a:alpha val="43137"/>
                    </a:srgbClr>
                  </a:outerShdw>
                </a:effectLst>
              </a:rPr>
              <a:t>keeps us from falling (1 Pet </a:t>
            </a:r>
            <a:r>
              <a:rPr lang="en-US" altLang="en-US" sz="2800" dirty="0" smtClean="0">
                <a:solidFill>
                  <a:schemeClr val="bg1"/>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b="1" u="sng" dirty="0" smtClean="0">
                <a:solidFill>
                  <a:srgbClr val="FFFF00"/>
                </a:solidFill>
                <a:effectLst>
                  <a:outerShdw blurRad="38100" dist="38100" dir="2700000" algn="tl">
                    <a:srgbClr val="000000">
                      <a:alpha val="43137"/>
                    </a:srgbClr>
                  </a:outerShdw>
                </a:effectLst>
              </a:rPr>
              <a:t>Christ’s </a:t>
            </a:r>
            <a:r>
              <a:rPr lang="en-US" altLang="en-US" sz="2800" b="1" u="sng" dirty="0" smtClean="0">
                <a:solidFill>
                  <a:srgbClr val="FFFF00"/>
                </a:solidFill>
                <a:effectLst>
                  <a:outerShdw blurRad="38100" dist="38100" dir="2700000" algn="tl">
                    <a:srgbClr val="000000">
                      <a:alpha val="43137"/>
                    </a:srgbClr>
                  </a:outerShdw>
                </a:effectLst>
              </a:rPr>
              <a:t>role as intercessor and advocate (John 17:11-12, </a:t>
            </a:r>
            <a:r>
              <a:rPr lang="en-US" altLang="en-US" sz="2800" b="1" u="sng" dirty="0" smtClean="0">
                <a:solidFill>
                  <a:srgbClr val="FFFF00"/>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A believer cannot be removed from Christ’s body (1 </a:t>
            </a:r>
            <a:r>
              <a:rPr lang="en-US" altLang="en-US" sz="2800" dirty="0" smtClean="0">
                <a:solidFill>
                  <a:schemeClr val="bg1"/>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The </a:t>
            </a:r>
            <a:r>
              <a:rPr lang="en-US" altLang="en-US" sz="2800" dirty="0">
                <a:solidFill>
                  <a:schemeClr val="bg1"/>
                </a:solidFill>
                <a:effectLst>
                  <a:outerShdw blurRad="38100" dist="38100" dir="2700000" algn="tl">
                    <a:srgbClr val="000000">
                      <a:alpha val="43137"/>
                    </a:srgbClr>
                  </a:outerShdw>
                </a:effectLst>
              </a:rPr>
              <a:t>Bible does not specify which sins remove </a:t>
            </a:r>
            <a:r>
              <a:rPr lang="en-US" altLang="en-US" sz="2800" dirty="0" smtClean="0">
                <a:solidFill>
                  <a:schemeClr val="bg1"/>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Believers </a:t>
            </a:r>
            <a:r>
              <a:rPr lang="en-US" altLang="en-US" sz="2800" dirty="0">
                <a:solidFill>
                  <a:schemeClr val="bg1"/>
                </a:solidFill>
                <a:effectLst>
                  <a:outerShdw blurRad="38100" dist="38100" dir="2700000" algn="tl">
                    <a:srgbClr val="000000">
                      <a:alpha val="43137"/>
                    </a:srgbClr>
                  </a:outerShdw>
                </a:effectLst>
              </a:rPr>
              <a:t>with unfruitful lives still have salvation although lose rewards at the Bema Seat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3:15</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God </a:t>
            </a:r>
            <a:r>
              <a:rPr lang="en-US" altLang="en-US" sz="2800" dirty="0">
                <a:solidFill>
                  <a:schemeClr val="bg1"/>
                </a:solidFill>
                <a:effectLst>
                  <a:outerShdw blurRad="38100" dist="38100" dir="2700000" algn="tl">
                    <a:srgbClr val="000000">
                      <a:alpha val="43137"/>
                    </a:srgbClr>
                  </a:outerShdw>
                </a:effectLst>
              </a:rPr>
              <a:t>keeps us from falling (1 Pet </a:t>
            </a:r>
            <a:r>
              <a:rPr lang="en-US" altLang="en-US" sz="2800" dirty="0" smtClean="0">
                <a:solidFill>
                  <a:schemeClr val="bg1"/>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a:t>
            </a:r>
            <a:r>
              <a:rPr lang="en-US" altLang="en-US" sz="2800" dirty="0" smtClean="0">
                <a:solidFill>
                  <a:schemeClr val="bg1"/>
                </a:solidFill>
                <a:effectLst>
                  <a:outerShdw blurRad="38100" dist="38100" dir="2700000" algn="tl">
                    <a:srgbClr val="000000">
                      <a:alpha val="43137"/>
                    </a:srgbClr>
                  </a:outerShdw>
                </a:effectLst>
              </a:rPr>
              <a:t>role as intercessor and advocate (John 17:11-12, </a:t>
            </a:r>
            <a:r>
              <a:rPr lang="en-US" altLang="en-US" sz="2800" dirty="0" smtClean="0">
                <a:solidFill>
                  <a:schemeClr val="bg1"/>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400" b="1" u="sng" dirty="0" smtClean="0">
                <a:solidFill>
                  <a:srgbClr val="FFFF00"/>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A believer cannot be removed from Christ’s body (1 </a:t>
            </a:r>
            <a:r>
              <a:rPr lang="en-US" altLang="en-US" sz="2800" dirty="0" smtClean="0">
                <a:solidFill>
                  <a:schemeClr val="bg1"/>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The </a:t>
            </a:r>
            <a:r>
              <a:rPr lang="en-US" altLang="en-US" sz="2800" dirty="0">
                <a:solidFill>
                  <a:schemeClr val="bg1"/>
                </a:solidFill>
                <a:effectLst>
                  <a:outerShdw blurRad="38100" dist="38100" dir="2700000" algn="tl">
                    <a:srgbClr val="000000">
                      <a:alpha val="43137"/>
                    </a:srgbClr>
                  </a:outerShdw>
                </a:effectLst>
              </a:rPr>
              <a:t>Bible does not specify which sins remove </a:t>
            </a:r>
            <a:r>
              <a:rPr lang="en-US" altLang="en-US" sz="2800" dirty="0" smtClean="0">
                <a:solidFill>
                  <a:schemeClr val="bg1"/>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Believers </a:t>
            </a:r>
            <a:r>
              <a:rPr lang="en-US" altLang="en-US" sz="2800" dirty="0">
                <a:solidFill>
                  <a:schemeClr val="bg1"/>
                </a:solidFill>
                <a:effectLst>
                  <a:outerShdw blurRad="38100" dist="38100" dir="2700000" algn="tl">
                    <a:srgbClr val="000000">
                      <a:alpha val="43137"/>
                    </a:srgbClr>
                  </a:outerShdw>
                </a:effectLst>
              </a:rPr>
              <a:t>with unfruitful lives still have salvation although lose rewards at the Bema Seat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3:15</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God </a:t>
            </a:r>
            <a:r>
              <a:rPr lang="en-US" altLang="en-US" sz="2800" dirty="0">
                <a:solidFill>
                  <a:schemeClr val="bg1"/>
                </a:solidFill>
                <a:effectLst>
                  <a:outerShdw blurRad="38100" dist="38100" dir="2700000" algn="tl">
                    <a:srgbClr val="000000">
                      <a:alpha val="43137"/>
                    </a:srgbClr>
                  </a:outerShdw>
                </a:effectLst>
              </a:rPr>
              <a:t>keeps us from falling (1 Pet </a:t>
            </a:r>
            <a:r>
              <a:rPr lang="en-US" altLang="en-US" sz="2800" dirty="0" smtClean="0">
                <a:solidFill>
                  <a:schemeClr val="bg1"/>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a:t>
            </a:r>
            <a:r>
              <a:rPr lang="en-US" altLang="en-US" sz="2800" dirty="0" smtClean="0">
                <a:solidFill>
                  <a:schemeClr val="bg1"/>
                </a:solidFill>
                <a:effectLst>
                  <a:outerShdw blurRad="38100" dist="38100" dir="2700000" algn="tl">
                    <a:srgbClr val="000000">
                      <a:alpha val="43137"/>
                    </a:srgbClr>
                  </a:outerShdw>
                </a:effectLst>
              </a:rPr>
              <a:t>role as intercessor and advocate (John 17:11-12, </a:t>
            </a:r>
            <a:r>
              <a:rPr lang="en-US" altLang="en-US" sz="2800" dirty="0" smtClean="0">
                <a:solidFill>
                  <a:schemeClr val="bg1"/>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b="1" u="sng" dirty="0" smtClean="0">
                <a:solidFill>
                  <a:srgbClr val="FFFF00"/>
                </a:solidFill>
                <a:effectLst>
                  <a:outerShdw blurRad="38100" dist="38100" dir="2700000" algn="tl">
                    <a:srgbClr val="000000">
                      <a:alpha val="43137"/>
                    </a:srgbClr>
                  </a:outerShdw>
                </a:effectLst>
              </a:rPr>
              <a:t>A believer cannot be removed from Christ’s body (1 </a:t>
            </a:r>
            <a:r>
              <a:rPr lang="en-US" altLang="en-US" sz="2800" b="1" u="sng" dirty="0" smtClean="0">
                <a:solidFill>
                  <a:srgbClr val="FFFF00"/>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The </a:t>
            </a:r>
            <a:r>
              <a:rPr lang="en-US" altLang="en-US" sz="2800" dirty="0">
                <a:solidFill>
                  <a:schemeClr val="bg1"/>
                </a:solidFill>
                <a:effectLst>
                  <a:outerShdw blurRad="38100" dist="38100" dir="2700000" algn="tl">
                    <a:srgbClr val="000000">
                      <a:alpha val="43137"/>
                    </a:srgbClr>
                  </a:outerShdw>
                </a:effectLst>
              </a:rPr>
              <a:t>Bible does not specify which sins remove </a:t>
            </a:r>
            <a:r>
              <a:rPr lang="en-US" altLang="en-US" sz="2800" dirty="0" smtClean="0">
                <a:solidFill>
                  <a:schemeClr val="bg1"/>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Believers </a:t>
            </a:r>
            <a:r>
              <a:rPr lang="en-US" altLang="en-US" sz="2800" dirty="0">
                <a:solidFill>
                  <a:schemeClr val="bg1"/>
                </a:solidFill>
                <a:effectLst>
                  <a:outerShdw blurRad="38100" dist="38100" dir="2700000" algn="tl">
                    <a:srgbClr val="000000">
                      <a:alpha val="43137"/>
                    </a:srgbClr>
                  </a:outerShdw>
                </a:effectLst>
              </a:rPr>
              <a:t>with unfruitful lives still have salvation although lose rewards at the Bema Seat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3:15</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God </a:t>
            </a:r>
            <a:r>
              <a:rPr lang="en-US" altLang="en-US" sz="2800" dirty="0">
                <a:solidFill>
                  <a:schemeClr val="bg1"/>
                </a:solidFill>
                <a:effectLst>
                  <a:outerShdw blurRad="38100" dist="38100" dir="2700000" algn="tl">
                    <a:srgbClr val="000000">
                      <a:alpha val="43137"/>
                    </a:srgbClr>
                  </a:outerShdw>
                </a:effectLst>
              </a:rPr>
              <a:t>keeps us from falling (1 Pet </a:t>
            </a:r>
            <a:r>
              <a:rPr lang="en-US" altLang="en-US" sz="2800" dirty="0" smtClean="0">
                <a:solidFill>
                  <a:schemeClr val="bg1"/>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a:t>
            </a:r>
            <a:r>
              <a:rPr lang="en-US" altLang="en-US" sz="2800" dirty="0" smtClean="0">
                <a:solidFill>
                  <a:schemeClr val="bg1"/>
                </a:solidFill>
                <a:effectLst>
                  <a:outerShdw blurRad="38100" dist="38100" dir="2700000" algn="tl">
                    <a:srgbClr val="000000">
                      <a:alpha val="43137"/>
                    </a:srgbClr>
                  </a:outerShdw>
                </a:effectLst>
              </a:rPr>
              <a:t>role as intercessor and advocate (John 17:11-12, </a:t>
            </a:r>
            <a:r>
              <a:rPr lang="en-US" altLang="en-US" sz="2800" dirty="0" smtClean="0">
                <a:solidFill>
                  <a:schemeClr val="bg1"/>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A believer cannot be removed from Christ’s body (1 </a:t>
            </a:r>
            <a:r>
              <a:rPr lang="en-US" altLang="en-US" sz="2800" dirty="0" smtClean="0">
                <a:solidFill>
                  <a:schemeClr val="bg1"/>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b="1" u="sng" dirty="0" smtClean="0">
                <a:solidFill>
                  <a:srgbClr val="FFFF00"/>
                </a:solidFill>
                <a:effectLst>
                  <a:outerShdw blurRad="38100" dist="38100" dir="2700000" algn="tl">
                    <a:srgbClr val="000000">
                      <a:alpha val="43137"/>
                    </a:srgbClr>
                  </a:outerShdw>
                </a:effectLst>
              </a:rPr>
              <a:t>The </a:t>
            </a:r>
            <a:r>
              <a:rPr lang="en-US" altLang="en-US" sz="2800" b="1" u="sng" dirty="0">
                <a:solidFill>
                  <a:srgbClr val="FFFF00"/>
                </a:solidFill>
                <a:effectLst>
                  <a:outerShdw blurRad="38100" dist="38100" dir="2700000" algn="tl">
                    <a:srgbClr val="000000">
                      <a:alpha val="43137"/>
                    </a:srgbClr>
                  </a:outerShdw>
                </a:effectLst>
              </a:rPr>
              <a:t>Bible does not specify which sins remove </a:t>
            </a:r>
            <a:r>
              <a:rPr lang="en-US" altLang="en-US" sz="2800" b="1" u="sng" dirty="0" smtClean="0">
                <a:solidFill>
                  <a:srgbClr val="FFFF00"/>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Believers </a:t>
            </a:r>
            <a:r>
              <a:rPr lang="en-US" altLang="en-US" sz="2800" dirty="0">
                <a:solidFill>
                  <a:schemeClr val="bg1"/>
                </a:solidFill>
                <a:effectLst>
                  <a:outerShdw blurRad="38100" dist="38100" dir="2700000" algn="tl">
                    <a:srgbClr val="000000">
                      <a:alpha val="43137"/>
                    </a:srgbClr>
                  </a:outerShdw>
                </a:effectLst>
              </a:rPr>
              <a:t>with unfruitful lives still have salvation although lose rewards at the Bema Seat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3:15</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God </a:t>
            </a:r>
            <a:r>
              <a:rPr lang="en-US" altLang="en-US" sz="2800" dirty="0">
                <a:solidFill>
                  <a:schemeClr val="bg1"/>
                </a:solidFill>
                <a:effectLst>
                  <a:outerShdw blurRad="38100" dist="38100" dir="2700000" algn="tl">
                    <a:srgbClr val="000000">
                      <a:alpha val="43137"/>
                    </a:srgbClr>
                  </a:outerShdw>
                </a:effectLst>
              </a:rPr>
              <a:t>keeps us from falling (1 Pet </a:t>
            </a:r>
            <a:r>
              <a:rPr lang="en-US" altLang="en-US" sz="2800" dirty="0" smtClean="0">
                <a:solidFill>
                  <a:schemeClr val="bg1"/>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a:t>
            </a:r>
            <a:r>
              <a:rPr lang="en-US" altLang="en-US" sz="2800" dirty="0" smtClean="0">
                <a:solidFill>
                  <a:schemeClr val="bg1"/>
                </a:solidFill>
                <a:effectLst>
                  <a:outerShdw blurRad="38100" dist="38100" dir="2700000" algn="tl">
                    <a:srgbClr val="000000">
                      <a:alpha val="43137"/>
                    </a:srgbClr>
                  </a:outerShdw>
                </a:effectLst>
              </a:rPr>
              <a:t>role as intercessor and advocate (John 17:11-12, </a:t>
            </a:r>
            <a:r>
              <a:rPr lang="en-US" altLang="en-US" sz="2800" dirty="0" smtClean="0">
                <a:solidFill>
                  <a:schemeClr val="bg1"/>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A believer cannot be removed from Christ’s body (1 </a:t>
            </a:r>
            <a:r>
              <a:rPr lang="en-US" altLang="en-US" sz="2800" dirty="0" smtClean="0">
                <a:solidFill>
                  <a:schemeClr val="bg1"/>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The </a:t>
            </a:r>
            <a:r>
              <a:rPr lang="en-US" altLang="en-US" sz="2800" dirty="0">
                <a:solidFill>
                  <a:schemeClr val="bg1"/>
                </a:solidFill>
                <a:effectLst>
                  <a:outerShdw blurRad="38100" dist="38100" dir="2700000" algn="tl">
                    <a:srgbClr val="000000">
                      <a:alpha val="43137"/>
                    </a:srgbClr>
                  </a:outerShdw>
                </a:effectLst>
              </a:rPr>
              <a:t>Bible does not specify which sins remove </a:t>
            </a:r>
            <a:r>
              <a:rPr lang="en-US" altLang="en-US" sz="2800" dirty="0" smtClean="0">
                <a:solidFill>
                  <a:schemeClr val="bg1"/>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b="1" u="sng" dirty="0" smtClean="0">
                <a:solidFill>
                  <a:srgbClr val="FFFF00"/>
                </a:solidFill>
                <a:effectLst>
                  <a:outerShdw blurRad="38100" dist="38100" dir="2700000" algn="tl">
                    <a:srgbClr val="000000">
                      <a:alpha val="43137"/>
                    </a:srgbClr>
                  </a:outerShdw>
                </a:effectLst>
              </a:rPr>
              <a:t>Believers </a:t>
            </a:r>
            <a:r>
              <a:rPr lang="en-US" altLang="en-US" sz="2800" b="1" u="sng" dirty="0">
                <a:solidFill>
                  <a:srgbClr val="FFFF00"/>
                </a:solidFill>
                <a:effectLst>
                  <a:outerShdw blurRad="38100" dist="38100" dir="2700000" algn="tl">
                    <a:srgbClr val="000000">
                      <a:alpha val="43137"/>
                    </a:srgbClr>
                  </a:outerShdw>
                </a:effectLst>
              </a:rPr>
              <a:t>with unfruitful lives still have salvation although lose rewards at the Bema Seat (1 </a:t>
            </a:r>
            <a:r>
              <a:rPr lang="en-US" altLang="en-US" sz="2800" b="1" u="sng" dirty="0" err="1">
                <a:solidFill>
                  <a:srgbClr val="FFFF00"/>
                </a:solidFill>
                <a:effectLst>
                  <a:outerShdw blurRad="38100" dist="38100" dir="2700000" algn="tl">
                    <a:srgbClr val="000000">
                      <a:alpha val="43137"/>
                    </a:srgbClr>
                  </a:outerShdw>
                </a:effectLst>
              </a:rPr>
              <a:t>Cor</a:t>
            </a:r>
            <a:r>
              <a:rPr lang="en-US" altLang="en-US" sz="2800" b="1" u="sng" dirty="0">
                <a:solidFill>
                  <a:srgbClr val="FFFF00"/>
                </a:solidFill>
                <a:effectLst>
                  <a:outerShdw blurRad="38100" dist="38100" dir="2700000" algn="tl">
                    <a:srgbClr val="000000">
                      <a:alpha val="43137"/>
                    </a:srgbClr>
                  </a:outerShdw>
                </a:effectLst>
              </a:rPr>
              <a:t> 3:15</a:t>
            </a:r>
            <a:r>
              <a:rPr lang="en-US" altLang="en-US" sz="2800" b="1" u="sng" dirty="0" smtClean="0">
                <a:solidFill>
                  <a:srgbClr val="FFFF00"/>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658" name="Picture 4"/>
          <p:cNvPicPr>
            <a:picLocks noChangeAspect="1"/>
          </p:cNvPicPr>
          <p:nvPr/>
        </p:nvPicPr>
        <p:blipFill>
          <a:blip r:embed="rId2" cstate="print"/>
          <a:srcRect/>
          <a:stretch>
            <a:fillRect/>
          </a:stretch>
        </p:blipFill>
        <p:spPr bwMode="auto">
          <a:xfrm>
            <a:off x="176213" y="163513"/>
            <a:ext cx="8791575" cy="6530975"/>
          </a:xfrm>
          <a:prstGeom prst="rect">
            <a:avLst/>
          </a:prstGeom>
          <a:noFill/>
          <a:ln w="38100">
            <a:solidFill>
              <a:schemeClr val="bg1"/>
            </a:solidFill>
            <a:miter lim="800000"/>
            <a:headEnd/>
            <a:tailEnd/>
          </a:ln>
        </p:spPr>
      </p:pic>
      <p:sp>
        <p:nvSpPr>
          <p:cNvPr id="198659" name="Rectangle 1"/>
          <p:cNvSpPr>
            <a:spLocks noChangeArrowheads="1"/>
          </p:cNvSpPr>
          <p:nvPr/>
        </p:nvSpPr>
        <p:spPr bwMode="auto">
          <a:xfrm>
            <a:off x="533400" y="1676400"/>
            <a:ext cx="8077200" cy="2646363"/>
          </a:xfrm>
          <a:prstGeom prst="rect">
            <a:avLst/>
          </a:prstGeom>
          <a:noFill/>
          <a:ln w="28575">
            <a:noFill/>
            <a:miter lim="800000"/>
            <a:headEnd/>
            <a:tailEnd/>
          </a:ln>
        </p:spPr>
        <p:txBody>
          <a:bodyPr>
            <a:spAutoFit/>
          </a:bodyPr>
          <a:lstStyle/>
          <a:p>
            <a:pPr algn="ctr">
              <a:spcBef>
                <a:spcPts val="600"/>
              </a:spcBef>
              <a:spcAft>
                <a:spcPts val="600"/>
              </a:spcAft>
            </a:pPr>
            <a:r>
              <a:rPr lang="en-US" altLang="en-US" sz="3600" b="1">
                <a:solidFill>
                  <a:srgbClr val="FFFFCC"/>
                </a:solidFill>
              </a:rPr>
              <a:t>John 5:24 (NASB)</a:t>
            </a:r>
          </a:p>
          <a:p>
            <a:pPr algn="just">
              <a:spcBef>
                <a:spcPts val="600"/>
              </a:spcBef>
              <a:spcAft>
                <a:spcPts val="600"/>
              </a:spcAft>
            </a:pPr>
            <a:r>
              <a:rPr lang="en-US" altLang="en-US" sz="3000">
                <a:solidFill>
                  <a:schemeClr val="bg1"/>
                </a:solidFill>
              </a:rPr>
              <a:t>“Truly, truly, I say to you, he who hears My word, and </a:t>
            </a:r>
            <a:r>
              <a:rPr lang="en-US" altLang="en-US" sz="3000" b="1" u="sng">
                <a:solidFill>
                  <a:srgbClr val="FFFFCC"/>
                </a:solidFill>
              </a:rPr>
              <a:t>believes Him</a:t>
            </a:r>
            <a:r>
              <a:rPr lang="en-US" altLang="en-US" sz="3000" b="1">
                <a:solidFill>
                  <a:srgbClr val="FFFFCC"/>
                </a:solidFill>
              </a:rPr>
              <a:t> </a:t>
            </a:r>
            <a:r>
              <a:rPr lang="en-US" altLang="en-US" sz="3000">
                <a:solidFill>
                  <a:schemeClr val="bg1"/>
                </a:solidFill>
              </a:rPr>
              <a:t>who sent Me, </a:t>
            </a:r>
            <a:r>
              <a:rPr lang="en-US" altLang="en-US" sz="3000" b="1" u="sng">
                <a:solidFill>
                  <a:srgbClr val="FFFFCC"/>
                </a:solidFill>
              </a:rPr>
              <a:t>has eternal life</a:t>
            </a:r>
            <a:r>
              <a:rPr lang="en-US" altLang="en-US" sz="3000">
                <a:solidFill>
                  <a:schemeClr val="bg1"/>
                </a:solidFill>
              </a:rPr>
              <a:t>, and does not come into judgment, but </a:t>
            </a:r>
            <a:r>
              <a:rPr lang="en-US" altLang="en-US" sz="3000" b="1" u="sng">
                <a:solidFill>
                  <a:srgbClr val="FFFFCC"/>
                </a:solidFill>
              </a:rPr>
              <a:t>has passed out </a:t>
            </a:r>
            <a:r>
              <a:rPr lang="en-US" altLang="en-US" sz="3000">
                <a:solidFill>
                  <a:schemeClr val="bg1"/>
                </a:solidFill>
              </a:rPr>
              <a:t>of death into life.”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vert="horz" wrap="square" lIns="92075" tIns="46039" rIns="92075" bIns="46039" numCol="1" anchor="ctr" anchorCtr="0" compatLnSpc="1">
            <a:prstTxWarp prst="textNoShape">
              <a:avLst/>
            </a:prstTxWarp>
          </a:bodyPr>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extLst>
      <p:ext uri="{BB962C8B-B14F-4D97-AF65-F5344CB8AC3E}">
        <p14:creationId xmlns="" xmlns:p14="http://schemas.microsoft.com/office/powerpoint/2010/main" val="2312585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4931" name="Content Placeholder 2"/>
          <p:cNvSpPr>
            <a:spLocks noGrp="1"/>
          </p:cNvSpPr>
          <p:nvPr>
            <p:ph idx="1"/>
          </p:nvPr>
        </p:nvSpPr>
        <p:spPr>
          <a:xfrm>
            <a:off x="457200" y="1143000"/>
            <a:ext cx="8229600" cy="5638800"/>
          </a:xfrm>
        </p:spPr>
        <p:txBody>
          <a:bodyPr/>
          <a:lstStyle/>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Because self-righteousness did not save us it is not a basis upon which salvation can be lost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Salvation </a:t>
            </a:r>
            <a:r>
              <a:rPr lang="en-US" altLang="en-US" sz="2800" dirty="0" smtClean="0">
                <a:solidFill>
                  <a:schemeClr val="bg1"/>
                </a:solidFill>
                <a:effectLst>
                  <a:outerShdw blurRad="38100" dist="38100" dir="2700000" algn="tl">
                    <a:srgbClr val="000000">
                      <a:alpha val="43137"/>
                    </a:srgbClr>
                  </a:outerShdw>
                </a:effectLst>
              </a:rPr>
              <a:t>is not given or maintained by </a:t>
            </a:r>
            <a:r>
              <a:rPr lang="en-US" altLang="en-US" sz="2800" dirty="0" smtClean="0">
                <a:solidFill>
                  <a:schemeClr val="bg1"/>
                </a:solidFill>
                <a:effectLst>
                  <a:outerShdw blurRad="38100" dist="38100" dir="2700000" algn="tl">
                    <a:srgbClr val="000000">
                      <a:alpha val="43137"/>
                    </a:srgbClr>
                  </a:outerShdw>
                </a:effectLst>
              </a:rPr>
              <a:t>works</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If a believer can lose eternal life, then how can this life be eternal (John 3:16</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Bible’s promises guarantee security (John 10:28</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assurance of salvation is impossible (1 John 5:14)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believer is predestined for glory (Rom 8:29-30</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The Spirit’s seal cannot be broken (Eph 4:30</a:t>
            </a:r>
            <a:r>
              <a:rPr lang="en-US" altLang="en-US" sz="2800" dirty="0" smtClean="0">
                <a:solidFill>
                  <a:schemeClr val="bg1"/>
                </a:solidFill>
                <a:effectLst>
                  <a:outerShdw blurRad="38100" dist="38100" dir="2700000" algn="tl">
                    <a:srgbClr val="000000">
                      <a:alpha val="43137"/>
                    </a:srgbClr>
                  </a:outerShdw>
                </a:effectLst>
              </a:rPr>
              <a:t>)</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atonement is complete (Titus 2:14)</a:t>
            </a:r>
          </a:p>
          <a:p>
            <a:pPr marL="514350" indent="-514350" eaLnBrk="1" hangingPunct="1">
              <a:spcBef>
                <a:spcPts val="600"/>
              </a:spcBef>
              <a:spcAft>
                <a:spcPts val="600"/>
              </a:spcAft>
              <a:buFont typeface="+mj-lt"/>
              <a:buAutoNum type="arabicPeriod"/>
              <a:defRPr/>
            </a:pPr>
            <a:r>
              <a:rPr lang="en-US" altLang="en-US" sz="2800" dirty="0" smtClean="0">
                <a:solidFill>
                  <a:schemeClr val="bg1"/>
                </a:solidFill>
                <a:effectLst>
                  <a:outerShdw blurRad="38100" dist="38100" dir="2700000" algn="tl">
                    <a:srgbClr val="000000">
                      <a:alpha val="43137"/>
                    </a:srgbClr>
                  </a:outerShdw>
                </a:effectLst>
              </a:rPr>
              <a:t>Christ’s role as intercessor and advocate (John 17:11-12, 20</a:t>
            </a:r>
            <a:r>
              <a:rPr lang="en-US" altLang="en-US" sz="2800" dirty="0">
                <a:solidFill>
                  <a:schemeClr val="bg1"/>
                </a:solidFill>
                <a:effectLst>
                  <a:outerShdw blurRad="38100" dist="38100" dir="2700000" algn="tl">
                    <a:srgbClr val="000000">
                      <a:alpha val="43137"/>
                    </a:srgbClr>
                  </a:outerShdw>
                </a:effectLst>
              </a:rPr>
              <a:t>) The Spirit’s seal cannot be broken (</a:t>
            </a:r>
            <a:r>
              <a:rPr lang="en-US" altLang="en-US" sz="2800" dirty="0" err="1">
                <a:solidFill>
                  <a:schemeClr val="bg1"/>
                </a:solidFill>
                <a:effectLst>
                  <a:outerShdw blurRad="38100" dist="38100" dir="2700000" algn="tl">
                    <a:srgbClr val="000000">
                      <a:alpha val="43137"/>
                    </a:srgbClr>
                  </a:outerShdw>
                </a:effectLst>
              </a:rPr>
              <a:t>Eph</a:t>
            </a:r>
            <a:r>
              <a:rPr lang="en-US" altLang="en-US" sz="2800" dirty="0">
                <a:solidFill>
                  <a:schemeClr val="bg1"/>
                </a:solidFill>
                <a:effectLst>
                  <a:outerShdw blurRad="38100" dist="38100" dir="2700000" algn="tl">
                    <a:srgbClr val="000000">
                      <a:alpha val="43137"/>
                    </a:srgbClr>
                  </a:outerShdw>
                </a:effectLst>
              </a:rPr>
              <a:t> 4:30) </a:t>
            </a:r>
            <a:endParaRPr lang="en-US" altLang="en-US" sz="2800" dirty="0" smtClean="0">
              <a:solidFill>
                <a:schemeClr val="bg1"/>
              </a:solidFill>
              <a:effectLst>
                <a:outerShdw blurRad="38100" dist="38100" dir="2700000" algn="tl">
                  <a:srgbClr val="000000">
                    <a:alpha val="43137"/>
                  </a:srgbClr>
                </a:outerShdw>
              </a:effectLst>
            </a:endParaRPr>
          </a:p>
          <a:p>
            <a:pPr marL="514350" indent="-514350" eaLnBrk="1" hangingPunct="1">
              <a:spcBef>
                <a:spcPts val="600"/>
              </a:spcBef>
              <a:spcAft>
                <a:spcPts val="600"/>
              </a:spcAft>
              <a:buNone/>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457200" y="0"/>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Evidence for Eternal Security</a:t>
            </a:r>
          </a:p>
        </p:txBody>
      </p:sp>
      <p:sp>
        <p:nvSpPr>
          <p:cNvPr id="125955" name="Content Placeholder 2"/>
          <p:cNvSpPr>
            <a:spLocks noGrp="1"/>
          </p:cNvSpPr>
          <p:nvPr>
            <p:ph idx="1"/>
          </p:nvPr>
        </p:nvSpPr>
        <p:spPr>
          <a:xfrm>
            <a:off x="457200" y="1143000"/>
            <a:ext cx="8458200" cy="5334000"/>
          </a:xfrm>
        </p:spPr>
        <p:txBody>
          <a:bodyPr/>
          <a:lstStyle/>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God </a:t>
            </a:r>
            <a:r>
              <a:rPr lang="en-US" altLang="en-US" sz="2800" dirty="0">
                <a:solidFill>
                  <a:schemeClr val="bg1"/>
                </a:solidFill>
                <a:effectLst>
                  <a:outerShdw blurRad="38100" dist="38100" dir="2700000" algn="tl">
                    <a:srgbClr val="000000">
                      <a:alpha val="43137"/>
                    </a:srgbClr>
                  </a:outerShdw>
                </a:effectLst>
              </a:rPr>
              <a:t>keeps us from falling (1 Pet </a:t>
            </a:r>
            <a:r>
              <a:rPr lang="en-US" altLang="en-US" sz="2800" dirty="0" smtClean="0">
                <a:solidFill>
                  <a:schemeClr val="bg1"/>
                </a:solidFill>
                <a:effectLst>
                  <a:outerShdw blurRad="38100" dist="38100" dir="2700000" algn="tl">
                    <a:srgbClr val="000000">
                      <a:alpha val="43137"/>
                    </a:srgbClr>
                  </a:outerShdw>
                </a:effectLst>
              </a:rPr>
              <a:t>1:4-5)</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a:t>
            </a:r>
            <a:r>
              <a:rPr lang="en-US" altLang="en-US" sz="2800" dirty="0" smtClean="0">
                <a:solidFill>
                  <a:schemeClr val="bg1"/>
                </a:solidFill>
                <a:effectLst>
                  <a:outerShdw blurRad="38100" dist="38100" dir="2700000" algn="tl">
                    <a:srgbClr val="000000">
                      <a:alpha val="43137"/>
                    </a:srgbClr>
                  </a:outerShdw>
                </a:effectLst>
              </a:rPr>
              <a:t>role as intercessor and advocate (John 17:11-12, </a:t>
            </a:r>
            <a:r>
              <a:rPr lang="en-US" altLang="en-US" sz="2800" dirty="0" smtClean="0">
                <a:solidFill>
                  <a:schemeClr val="bg1"/>
                </a:solidFill>
                <a:effectLst>
                  <a:outerShdw blurRad="38100" dist="38100" dir="2700000" algn="tl">
                    <a:srgbClr val="000000">
                      <a:alpha val="43137"/>
                    </a:srgbClr>
                  </a:outerShdw>
                </a:effectLst>
              </a:rPr>
              <a:t>20)</a:t>
            </a:r>
          </a:p>
          <a:p>
            <a:pPr marL="514350" indent="-514350" eaLnBrk="1" hangingPunct="1">
              <a:spcBef>
                <a:spcPts val="600"/>
              </a:spcBef>
              <a:spcAft>
                <a:spcPts val="600"/>
              </a:spcAft>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Christ’s death perfectly dealt with all sins (Titus 2:14)</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A believer cannot be removed from Christ’s body (1 </a:t>
            </a:r>
            <a:r>
              <a:rPr lang="en-US" altLang="en-US" sz="2800" dirty="0" smtClean="0">
                <a:solidFill>
                  <a:schemeClr val="bg1"/>
                </a:solidFill>
                <a:effectLst>
                  <a:outerShdw blurRad="38100" dist="38100" dir="2700000" algn="tl">
                    <a:srgbClr val="000000">
                      <a:alpha val="43137"/>
                    </a:srgbClr>
                  </a:outerShdw>
                </a:effectLst>
              </a:rPr>
              <a:t>Cor. 12:13)</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The </a:t>
            </a:r>
            <a:r>
              <a:rPr lang="en-US" altLang="en-US" sz="2800" dirty="0">
                <a:solidFill>
                  <a:schemeClr val="bg1"/>
                </a:solidFill>
                <a:effectLst>
                  <a:outerShdw blurRad="38100" dist="38100" dir="2700000" algn="tl">
                    <a:srgbClr val="000000">
                      <a:alpha val="43137"/>
                    </a:srgbClr>
                  </a:outerShdw>
                </a:effectLst>
              </a:rPr>
              <a:t>Bible does not specify which sins remove </a:t>
            </a:r>
            <a:r>
              <a:rPr lang="en-US" altLang="en-US" sz="2800" dirty="0" smtClean="0">
                <a:solidFill>
                  <a:schemeClr val="bg1"/>
                </a:solidFill>
                <a:effectLst>
                  <a:outerShdw blurRad="38100" dist="38100" dir="2700000" algn="tl">
                    <a:srgbClr val="000000">
                      <a:alpha val="43137"/>
                    </a:srgbClr>
                  </a:outerShdw>
                </a:effectLst>
              </a:rPr>
              <a:t>salvation</a:t>
            </a:r>
          </a:p>
          <a:p>
            <a:pPr marL="514350" indent="-514350" eaLnBrk="1" hangingPunct="1">
              <a:spcBef>
                <a:spcPts val="600"/>
              </a:spcBef>
              <a:spcAft>
                <a:spcPts val="600"/>
              </a:spcAft>
              <a:buFont typeface="Arial" panose="020B0604020202020204" pitchFamily="34" charset="0"/>
              <a:buAutoNum type="arabicPeriod" startAt="8"/>
              <a:defRPr/>
            </a:pPr>
            <a:r>
              <a:rPr lang="en-US" altLang="en-US" sz="2800" dirty="0" smtClean="0">
                <a:solidFill>
                  <a:schemeClr val="bg1"/>
                </a:solidFill>
                <a:effectLst>
                  <a:outerShdw blurRad="38100" dist="38100" dir="2700000" algn="tl">
                    <a:srgbClr val="000000">
                      <a:alpha val="43137"/>
                    </a:srgbClr>
                  </a:outerShdw>
                </a:effectLst>
              </a:rPr>
              <a:t>Believers </a:t>
            </a:r>
            <a:r>
              <a:rPr lang="en-US" altLang="en-US" sz="2800" dirty="0">
                <a:solidFill>
                  <a:schemeClr val="bg1"/>
                </a:solidFill>
                <a:effectLst>
                  <a:outerShdw blurRad="38100" dist="38100" dir="2700000" algn="tl">
                    <a:srgbClr val="000000">
                      <a:alpha val="43137"/>
                    </a:srgbClr>
                  </a:outerShdw>
                </a:effectLst>
              </a:rPr>
              <a:t>with unfruitful lives still have salvation although lose rewards at the Bema Seat (1 </a:t>
            </a:r>
            <a:r>
              <a:rPr lang="en-US" altLang="en-US" sz="2800" dirty="0" err="1">
                <a:solidFill>
                  <a:schemeClr val="bg1"/>
                </a:solidFill>
                <a:effectLst>
                  <a:outerShdw blurRad="38100" dist="38100" dir="2700000" algn="tl">
                    <a:srgbClr val="000000">
                      <a:alpha val="43137"/>
                    </a:srgbClr>
                  </a:outerShdw>
                </a:effectLst>
              </a:rPr>
              <a:t>Cor</a:t>
            </a:r>
            <a:r>
              <a:rPr lang="en-US" altLang="en-US" sz="2800" dirty="0">
                <a:solidFill>
                  <a:schemeClr val="bg1"/>
                </a:solidFill>
                <a:effectLst>
                  <a:outerShdw blurRad="38100" dist="38100" dir="2700000" algn="tl">
                    <a:srgbClr val="000000">
                      <a:alpha val="43137"/>
                    </a:srgbClr>
                  </a:outerShdw>
                </a:effectLst>
              </a:rPr>
              <a:t> 3:15</a:t>
            </a:r>
            <a:r>
              <a:rPr lang="en-US" altLang="en-US" sz="2800" dirty="0" smtClean="0">
                <a:solidFill>
                  <a:schemeClr val="bg1"/>
                </a:solidFill>
                <a:effectLst>
                  <a:outerShdw blurRad="38100" dist="38100" dir="2700000" algn="tl">
                    <a:srgbClr val="000000">
                      <a:alpha val="43137"/>
                    </a:srgbClr>
                  </a:outerShdw>
                </a:effectLst>
              </a:rPr>
              <a:t>)</a:t>
            </a:r>
          </a:p>
          <a:p>
            <a:pPr marL="514350" indent="-514350" eaLnBrk="1" hangingPunct="1">
              <a:spcBef>
                <a:spcPts val="600"/>
              </a:spcBef>
              <a:spcAft>
                <a:spcPts val="600"/>
              </a:spcAft>
              <a:buFont typeface="+mj-lt"/>
              <a:buAutoNum type="arabicPeriod" startAt="7"/>
              <a:defRPr/>
            </a:pPr>
            <a:endParaRPr lang="en-US" altLang="en-US" sz="28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b="1" u="sng"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b="1" u="sng"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b="1" u="sng" dirty="0" smtClean="0">
                <a:solidFill>
                  <a:schemeClr val="bg1"/>
                </a:solidFill>
              </a:rPr>
              <a:t>Eph. 4:14</a:t>
            </a:r>
          </a:p>
          <a:p>
            <a:r>
              <a:rPr lang="en-US"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b="1" u="sng" dirty="0" smtClean="0">
                <a:solidFill>
                  <a:schemeClr val="bg1"/>
                </a:solidFill>
              </a:rPr>
              <a:t>The Bible answers this question</a:t>
            </a:r>
          </a:p>
          <a:p>
            <a:r>
              <a:rPr lang="en-US"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Introduction</a:t>
            </a:r>
            <a:endParaRPr lang="en-US" dirty="0">
              <a:solidFill>
                <a:schemeClr val="bg1"/>
              </a:solidFill>
            </a:endParaRPr>
          </a:p>
        </p:txBody>
      </p:sp>
      <p:sp>
        <p:nvSpPr>
          <p:cNvPr id="3" name="Content Placeholder 2"/>
          <p:cNvSpPr>
            <a:spLocks noGrp="1"/>
          </p:cNvSpPr>
          <p:nvPr>
            <p:ph idx="1"/>
          </p:nvPr>
        </p:nvSpPr>
        <p:spPr>
          <a:xfrm>
            <a:off x="428625" y="1057279"/>
            <a:ext cx="8229600" cy="4525963"/>
          </a:xfrm>
        </p:spPr>
        <p:txBody>
          <a:bodyPr/>
          <a:lstStyle/>
          <a:p>
            <a:r>
              <a:rPr lang="en-US" dirty="0" smtClean="0">
                <a:solidFill>
                  <a:schemeClr val="bg1"/>
                </a:solidFill>
              </a:rPr>
              <a:t>Probation?</a:t>
            </a:r>
          </a:p>
          <a:p>
            <a:r>
              <a:rPr lang="en-US" dirty="0" smtClean="0">
                <a:solidFill>
                  <a:schemeClr val="bg1"/>
                </a:solidFill>
              </a:rPr>
              <a:t>Wait until the end of his life?</a:t>
            </a:r>
          </a:p>
          <a:p>
            <a:r>
              <a:rPr lang="en-US" dirty="0" smtClean="0">
                <a:solidFill>
                  <a:schemeClr val="bg1"/>
                </a:solidFill>
              </a:rPr>
              <a:t>Eph. 4:14</a:t>
            </a:r>
          </a:p>
          <a:p>
            <a:r>
              <a:rPr lang="en-US" dirty="0" smtClean="0">
                <a:solidFill>
                  <a:schemeClr val="bg1"/>
                </a:solidFill>
              </a:rPr>
              <a:t>The Bible answers this question</a:t>
            </a:r>
          </a:p>
          <a:p>
            <a:r>
              <a:rPr lang="en-US" b="1" u="sng" dirty="0" smtClean="0">
                <a:solidFill>
                  <a:schemeClr val="bg1"/>
                </a:solidFill>
              </a:rPr>
              <a:t>The Bible cannot contradict itself</a:t>
            </a:r>
          </a:p>
          <a:p>
            <a:r>
              <a:rPr lang="en-US" dirty="0" smtClean="0">
                <a:solidFill>
                  <a:schemeClr val="bg1"/>
                </a:solidFill>
              </a:rPr>
              <a:t>Definition</a:t>
            </a:r>
          </a:p>
          <a:p>
            <a:r>
              <a:rPr lang="en-US" dirty="0" smtClean="0">
                <a:solidFill>
                  <a:schemeClr val="bg1"/>
                </a:solidFill>
              </a:rPr>
              <a:t>Not all who profess faith in Christ actually have it (John 3:18; 5:39-40)</a:t>
            </a:r>
          </a:p>
          <a:p>
            <a:r>
              <a:rPr lang="en-US" dirty="0" smtClean="0">
                <a:solidFill>
                  <a:schemeClr val="bg1"/>
                </a:solidFill>
              </a:rPr>
              <a:t>It matters: 1. productivity, 2. motive, 3. joy</a:t>
            </a:r>
          </a:p>
          <a:p>
            <a:r>
              <a:rPr lang="en-US" dirty="0" smtClean="0">
                <a:solidFill>
                  <a:schemeClr val="bg1"/>
                </a:solidFill>
              </a:rPr>
              <a:t>Preview</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1797</TotalTime>
  <Words>2708</Words>
  <Application>Microsoft Office PowerPoint</Application>
  <PresentationFormat>On-screen Show (4:3)</PresentationFormat>
  <Paragraphs>313</Paragraphs>
  <Slides>41</Slides>
  <Notes>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1_Office Theme</vt:lpstr>
      <vt:lpstr>Soteriology Session 19  </vt:lpstr>
      <vt:lpstr>Soteriology Overview</vt:lpstr>
      <vt:lpstr>Soteriology Overview</vt:lpstr>
      <vt:lpstr>Introduction</vt:lpstr>
      <vt:lpstr>Introduction</vt:lpstr>
      <vt:lpstr>Introduction</vt:lpstr>
      <vt:lpstr>Introduction</vt:lpstr>
      <vt:lpstr>Introduction</vt:lpstr>
      <vt:lpstr>Introduction</vt:lpstr>
      <vt:lpstr>Introduction</vt:lpstr>
      <vt:lpstr>Definition of Eternal Security</vt:lpstr>
      <vt:lpstr>Introduction</vt:lpstr>
      <vt:lpstr>Definition of Eternal Security</vt:lpstr>
      <vt:lpstr>Introduction</vt:lpstr>
      <vt:lpstr>Introduction</vt:lpstr>
      <vt:lpstr>Eternal Security Outline</vt:lpstr>
      <vt:lpstr>Eternal Security Outline</vt:lpstr>
      <vt:lpstr>Evidence for Eternal Security</vt:lpstr>
      <vt:lpstr>Evidence for Eternal Security</vt:lpstr>
      <vt:lpstr>Evidence for Eternal Security</vt:lpstr>
      <vt:lpstr>Evidence for Eternal Security</vt:lpstr>
      <vt:lpstr>Evidence for Eternal Security</vt:lpstr>
      <vt:lpstr>Slide 23</vt:lpstr>
      <vt:lpstr>Slide 24</vt:lpstr>
      <vt:lpstr>John 20:30-31</vt:lpstr>
      <vt:lpstr>Evidence for Eternal Security</vt:lpstr>
      <vt:lpstr>Evidence for Eternal Security</vt:lpstr>
      <vt:lpstr>Slide 28</vt:lpstr>
      <vt:lpstr>Evidence for Eternal Security</vt:lpstr>
      <vt:lpstr>Slide 30</vt:lpstr>
      <vt:lpstr>Evidence for Eternal Security</vt:lpstr>
      <vt:lpstr>Evidence for Eternal Security</vt:lpstr>
      <vt:lpstr>Evidence for Eternal Security</vt:lpstr>
      <vt:lpstr>Evidence for Eternal Security</vt:lpstr>
      <vt:lpstr>Evidence for Eternal Security</vt:lpstr>
      <vt:lpstr>Evidence for Eternal Security</vt:lpstr>
      <vt:lpstr>Evidence for Eternal Security</vt:lpstr>
      <vt:lpstr>Slide 38</vt:lpstr>
      <vt:lpstr>CONCLUSION</vt:lpstr>
      <vt:lpstr>Evidence for Eternal Security</vt:lpstr>
      <vt:lpstr>Evidence for Eternal Security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Andy Woods</cp:lastModifiedBy>
  <cp:revision>171</cp:revision>
  <cp:lastPrinted>2016-05-04T00:54:07Z</cp:lastPrinted>
  <dcterms:created xsi:type="dcterms:W3CDTF">2016-02-18T16:07:28Z</dcterms:created>
  <dcterms:modified xsi:type="dcterms:W3CDTF">2016-06-05T03:03:28Z</dcterms:modified>
</cp:coreProperties>
</file>