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2"/>
  </p:notesMasterIdLst>
  <p:handoutMasterIdLst>
    <p:handoutMasterId r:id="rId73"/>
  </p:handoutMasterIdLst>
  <p:sldIdLst>
    <p:sldId id="1045" r:id="rId2"/>
    <p:sldId id="1046" r:id="rId3"/>
    <p:sldId id="1100" r:id="rId4"/>
    <p:sldId id="1101" r:id="rId5"/>
    <p:sldId id="1102" r:id="rId6"/>
    <p:sldId id="1103" r:id="rId7"/>
    <p:sldId id="1262" r:id="rId8"/>
    <p:sldId id="1304" r:id="rId9"/>
    <p:sldId id="1306" r:id="rId10"/>
    <p:sldId id="1464" r:id="rId11"/>
    <p:sldId id="1467" r:id="rId12"/>
    <p:sldId id="1509" r:id="rId13"/>
    <p:sldId id="1589" r:id="rId14"/>
    <p:sldId id="1510" r:id="rId15"/>
    <p:sldId id="1543" r:id="rId16"/>
    <p:sldId id="1544" r:id="rId17"/>
    <p:sldId id="1545" r:id="rId18"/>
    <p:sldId id="1473" r:id="rId19"/>
    <p:sldId id="1645" r:id="rId20"/>
    <p:sldId id="1612" r:id="rId21"/>
    <p:sldId id="1635" r:id="rId22"/>
    <p:sldId id="1636" r:id="rId23"/>
    <p:sldId id="1637" r:id="rId24"/>
    <p:sldId id="1634" r:id="rId25"/>
    <p:sldId id="1638" r:id="rId26"/>
    <p:sldId id="1654" r:id="rId27"/>
    <p:sldId id="1683" r:id="rId28"/>
    <p:sldId id="1692" r:id="rId29"/>
    <p:sldId id="1729" r:id="rId30"/>
    <p:sldId id="1731" r:id="rId31"/>
    <p:sldId id="1771" r:id="rId32"/>
    <p:sldId id="1749" r:id="rId33"/>
    <p:sldId id="1798" r:id="rId34"/>
    <p:sldId id="1799" r:id="rId35"/>
    <p:sldId id="1835" r:id="rId36"/>
    <p:sldId id="1806" r:id="rId37"/>
    <p:sldId id="1836" r:id="rId38"/>
    <p:sldId id="1837" r:id="rId39"/>
    <p:sldId id="1838" r:id="rId40"/>
    <p:sldId id="1839" r:id="rId41"/>
    <p:sldId id="1840" r:id="rId42"/>
    <p:sldId id="1841" r:id="rId43"/>
    <p:sldId id="1815" r:id="rId44"/>
    <p:sldId id="1842" r:id="rId45"/>
    <p:sldId id="1843" r:id="rId46"/>
    <p:sldId id="1812" r:id="rId47"/>
    <p:sldId id="1844" r:id="rId48"/>
    <p:sldId id="1845" r:id="rId49"/>
    <p:sldId id="1813" r:id="rId50"/>
    <p:sldId id="1814" r:id="rId51"/>
    <p:sldId id="1804" r:id="rId52"/>
    <p:sldId id="1818" r:id="rId53"/>
    <p:sldId id="1846" r:id="rId54"/>
    <p:sldId id="1847" r:id="rId55"/>
    <p:sldId id="1848" r:id="rId56"/>
    <p:sldId id="1849" r:id="rId57"/>
    <p:sldId id="1822" r:id="rId58"/>
    <p:sldId id="1850" r:id="rId59"/>
    <p:sldId id="1830" r:id="rId60"/>
    <p:sldId id="1851" r:id="rId61"/>
    <p:sldId id="1859" r:id="rId62"/>
    <p:sldId id="1853" r:id="rId63"/>
    <p:sldId id="1854" r:id="rId64"/>
    <p:sldId id="1855" r:id="rId65"/>
    <p:sldId id="1856" r:id="rId66"/>
    <p:sldId id="1857" r:id="rId67"/>
    <p:sldId id="1833" r:id="rId68"/>
    <p:sldId id="1661" r:id="rId69"/>
    <p:sldId id="1858" r:id="rId70"/>
    <p:sldId id="1701" r:id="rId71"/>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FFFF99"/>
    <a:srgbClr val="FFFF00"/>
    <a:srgbClr val="0000FF"/>
    <a:srgbClr val="0099FF"/>
    <a:srgbClr val="A50021"/>
    <a:srgbClr val="CCECFF"/>
    <a:srgbClr val="E1C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7" autoAdjust="0"/>
    <p:restoredTop sz="95370" autoAdjust="0"/>
  </p:normalViewPr>
  <p:slideViewPr>
    <p:cSldViewPr>
      <p:cViewPr varScale="1">
        <p:scale>
          <a:sx n="106" d="100"/>
          <a:sy n="106" d="100"/>
        </p:scale>
        <p:origin x="186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3170764"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Dr. Andy Woods</a:t>
            </a:r>
          </a:p>
        </p:txBody>
      </p:sp>
      <p:sp>
        <p:nvSpPr>
          <p:cNvPr id="36867" name="Rectangle 3"/>
          <p:cNvSpPr>
            <a:spLocks noGrp="1" noChangeArrowheads="1"/>
          </p:cNvSpPr>
          <p:nvPr>
            <p:ph type="dt" sz="quarter" idx="1"/>
          </p:nvPr>
        </p:nvSpPr>
        <p:spPr bwMode="auto">
          <a:xfrm>
            <a:off x="4144437" y="0"/>
            <a:ext cx="3170764"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algn="r" defTabSz="920970" eaLnBrk="1" hangingPunct="1">
              <a:defRPr sz="1400">
                <a:latin typeface="Times New Roman" pitchFamily="18" charset="0"/>
                <a:cs typeface="Arial" charset="0"/>
              </a:defRPr>
            </a:lvl1pPr>
          </a:lstStyle>
          <a:p>
            <a:pPr>
              <a:defRPr/>
            </a:pPr>
            <a:fld id="{EF9C0F4E-1D33-4F5D-A89F-5AF12D26F910}" type="datetime1">
              <a:rPr lang="en-US" smtClean="0"/>
              <a:pPr>
                <a:defRPr/>
              </a:pPr>
              <a:t>6/1/2016</a:t>
            </a:fld>
            <a:endParaRPr lang="en-US"/>
          </a:p>
        </p:txBody>
      </p:sp>
      <p:sp>
        <p:nvSpPr>
          <p:cNvPr id="36868" name="Rectangle 4"/>
          <p:cNvSpPr>
            <a:spLocks noGrp="1" noChangeArrowheads="1"/>
          </p:cNvSpPr>
          <p:nvPr>
            <p:ph type="ftr" sz="quarter" idx="2"/>
          </p:nvPr>
        </p:nvSpPr>
        <p:spPr bwMode="auto">
          <a:xfrm>
            <a:off x="1" y="9122452"/>
            <a:ext cx="3170764"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Sugar Land Bible Church</a:t>
            </a:r>
          </a:p>
        </p:txBody>
      </p:sp>
      <p:sp>
        <p:nvSpPr>
          <p:cNvPr id="36869" name="Rectangle 5"/>
          <p:cNvSpPr>
            <a:spLocks noGrp="1" noChangeArrowheads="1"/>
          </p:cNvSpPr>
          <p:nvPr>
            <p:ph type="sldNum" sz="quarter" idx="3"/>
          </p:nvPr>
        </p:nvSpPr>
        <p:spPr bwMode="auto">
          <a:xfrm>
            <a:off x="4144437" y="9122452"/>
            <a:ext cx="3170764"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algn="r" defTabSz="919579">
              <a:defRPr sz="1400"/>
            </a:lvl1pPr>
          </a:lstStyle>
          <a:p>
            <a:fld id="{416C2B2E-E9D7-4230-8EE4-F98D0B6BB14D}" type="slidenum">
              <a:rPr lang="en-US" altLang="en-US"/>
              <a:pPr/>
              <a:t>‹#›</a:t>
            </a:fld>
            <a:endParaRPr lang="en-US" alt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170764"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Dr. Andy Woods</a:t>
            </a:r>
          </a:p>
        </p:txBody>
      </p:sp>
      <p:sp>
        <p:nvSpPr>
          <p:cNvPr id="3" name="Date Placeholder 2"/>
          <p:cNvSpPr>
            <a:spLocks noGrp="1"/>
          </p:cNvSpPr>
          <p:nvPr>
            <p:ph type="dt" idx="1"/>
          </p:nvPr>
        </p:nvSpPr>
        <p:spPr bwMode="auto">
          <a:xfrm>
            <a:off x="4142749" y="0"/>
            <a:ext cx="3170763" cy="478748"/>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lvl1pPr algn="r" defTabSz="920970" eaLnBrk="1" hangingPunct="1">
              <a:defRPr sz="1400">
                <a:latin typeface="Times New Roman" pitchFamily="18" charset="0"/>
                <a:cs typeface="Arial" charset="0"/>
              </a:defRPr>
            </a:lvl1pPr>
          </a:lstStyle>
          <a:p>
            <a:pPr>
              <a:defRPr/>
            </a:pPr>
            <a:fld id="{69C2302B-1E46-4713-B26F-D9E685D6D14E}" type="datetime1">
              <a:rPr lang="en-US" smtClean="0"/>
              <a:pPr>
                <a:defRPr/>
              </a:pPr>
              <a:t>6/1/2016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101038" tIns="50519" rIns="101038" bIns="50519" rtlCol="0" anchor="ctr"/>
          <a:lstStyle/>
          <a:p>
            <a:pPr lvl="0"/>
            <a:endParaRPr lang="en-US" noProof="0" dirty="0"/>
          </a:p>
        </p:txBody>
      </p:sp>
      <p:sp>
        <p:nvSpPr>
          <p:cNvPr id="5" name="Notes Placeholder 4"/>
          <p:cNvSpPr>
            <a:spLocks noGrp="1"/>
          </p:cNvSpPr>
          <p:nvPr>
            <p:ph type="body" sz="quarter" idx="3"/>
          </p:nvPr>
        </p:nvSpPr>
        <p:spPr bwMode="auto">
          <a:xfrm>
            <a:off x="732364" y="4561226"/>
            <a:ext cx="5850473" cy="4318573"/>
          </a:xfrm>
          <a:prstGeom prst="rect">
            <a:avLst/>
          </a:prstGeom>
          <a:noFill/>
          <a:ln w="9525">
            <a:noFill/>
            <a:miter lim="800000"/>
            <a:headEnd/>
            <a:tailEnd/>
          </a:ln>
        </p:spPr>
        <p:txBody>
          <a:bodyPr vert="horz" wrap="square" lIns="97392" tIns="48697" rIns="97392" bIns="4869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120813"/>
            <a:ext cx="3170764"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defTabSz="920970" eaLnBrk="1" hangingPunct="1">
              <a:defRPr sz="1400">
                <a:latin typeface="Times New Roman" pitchFamily="18" charset="0"/>
                <a:cs typeface="Arial" charset="0"/>
              </a:defRPr>
            </a:lvl1pPr>
          </a:lstStyle>
          <a:p>
            <a:pPr>
              <a:defRPr/>
            </a:pPr>
            <a:r>
              <a:rPr lang="en-US"/>
              <a:t>Sugar Land Bible Church</a:t>
            </a:r>
          </a:p>
        </p:txBody>
      </p:sp>
      <p:sp>
        <p:nvSpPr>
          <p:cNvPr id="7" name="Slide Number Placeholder 6"/>
          <p:cNvSpPr>
            <a:spLocks noGrp="1"/>
          </p:cNvSpPr>
          <p:nvPr>
            <p:ph type="sldNum" sz="quarter" idx="5"/>
          </p:nvPr>
        </p:nvSpPr>
        <p:spPr bwMode="auto">
          <a:xfrm>
            <a:off x="4142749" y="9120813"/>
            <a:ext cx="3170763" cy="478748"/>
          </a:xfrm>
          <a:prstGeom prst="rect">
            <a:avLst/>
          </a:prstGeom>
          <a:noFill/>
          <a:ln w="9525">
            <a:noFill/>
            <a:miter lim="800000"/>
            <a:headEnd/>
            <a:tailEnd/>
          </a:ln>
        </p:spPr>
        <p:txBody>
          <a:bodyPr vert="horz" wrap="square" lIns="97392" tIns="48697" rIns="97392" bIns="48697" numCol="1" anchor="b" anchorCtr="0" compatLnSpc="1">
            <a:prstTxWarp prst="textNoShape">
              <a:avLst/>
            </a:prstTxWarp>
          </a:bodyPr>
          <a:lstStyle>
            <a:lvl1pPr algn="r" defTabSz="919579">
              <a:defRPr sz="1400"/>
            </a:lvl1pPr>
          </a:lstStyle>
          <a:p>
            <a:fld id="{3D084339-C7C3-4022-975D-A91B6BCBB8E5}" type="slidenum">
              <a:rPr lang="en-US" altLang="en-US"/>
              <a:pPr/>
              <a:t>‹#›</a:t>
            </a:fld>
            <a:endParaRPr lang="en-US" alt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val="167535332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a:lvl1pPr>
          </a:lstStyle>
          <a:p>
            <a:fld id="{70A06824-8A41-4716-AE4C-176E2E7B0908}" type="slidenum">
              <a:rPr lang="en-US" altLang="en-US"/>
              <a:pPr/>
              <a:t>‹#›</a:t>
            </a:fld>
            <a:endParaRPr lang="en-US" altLang="en-US"/>
          </a:p>
        </p:txBody>
      </p:sp>
    </p:spTree>
    <p:extLst>
      <p:ext uri="{BB962C8B-B14F-4D97-AF65-F5344CB8AC3E}">
        <p14:creationId xmlns:p14="http://schemas.microsoft.com/office/powerpoint/2010/main" val="31071161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p:txBody>
          <a:bodyPr/>
          <a:lstStyle>
            <a:lvl1pPr>
              <a:defRPr/>
            </a:lvl1pPr>
          </a:lstStyle>
          <a:p>
            <a:pPr>
              <a:defRPr/>
            </a:pPr>
            <a:endParaRPr lang="en-US"/>
          </a:p>
        </p:txBody>
      </p:sp>
      <p:sp>
        <p:nvSpPr>
          <p:cNvPr id="3" name="Rectangle 36"/>
          <p:cNvSpPr>
            <a:spLocks noGrp="1" noChangeArrowheads="1"/>
          </p:cNvSpPr>
          <p:nvPr>
            <p:ph type="ftr" sz="quarter" idx="11"/>
          </p:nvPr>
        </p:nvSpPr>
        <p:spPr/>
        <p:txBody>
          <a:bodyPr/>
          <a:lstStyle>
            <a:lvl1pPr>
              <a:defRPr/>
            </a:lvl1pPr>
          </a:lstStyle>
          <a:p>
            <a:pPr>
              <a:defRPr/>
            </a:pPr>
            <a:endParaRPr lang="en-US"/>
          </a:p>
        </p:txBody>
      </p:sp>
      <p:sp>
        <p:nvSpPr>
          <p:cNvPr id="4" name="Rectangle 37"/>
          <p:cNvSpPr>
            <a:spLocks noGrp="1" noChangeArrowheads="1"/>
          </p:cNvSpPr>
          <p:nvPr>
            <p:ph type="sldNum" sz="quarter" idx="12"/>
          </p:nvPr>
        </p:nvSpPr>
        <p:spPr/>
        <p:txBody>
          <a:bodyPr/>
          <a:lstStyle>
            <a:lvl1pPr>
              <a:defRPr/>
            </a:lvl1pPr>
          </a:lstStyle>
          <a:p>
            <a:fld id="{A025970F-7A46-46CD-9785-CC6B011A0510}" type="slidenum">
              <a:rPr lang="en-US" altLang="en-US"/>
              <a:pPr/>
              <a:t>‹#›</a:t>
            </a:fld>
            <a:endParaRPr lang="en-US" altLang="en-US"/>
          </a:p>
        </p:txBody>
      </p:sp>
    </p:spTree>
    <p:extLst>
      <p:ext uri="{BB962C8B-B14F-4D97-AF65-F5344CB8AC3E}">
        <p14:creationId xmlns:p14="http://schemas.microsoft.com/office/powerpoint/2010/main" val="98651927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1_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cs typeface="+mn-cs"/>
              </a:endParaRPr>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8" name="Rectangle 6"/>
              <p:cNvSpPr>
                <a:spLocks noChangeArrowheads="1"/>
              </p:cNvSpPr>
              <p:nvPr/>
            </p:nvSpPr>
            <p:spPr bwMode="auto">
              <a:xfrm>
                <a:off x="48" y="1250"/>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9" name="Rectangle 7"/>
              <p:cNvSpPr>
                <a:spLocks noChangeArrowheads="1"/>
              </p:cNvSpPr>
              <p:nvPr/>
            </p:nvSpPr>
            <p:spPr bwMode="auto">
              <a:xfrm>
                <a:off x="48" y="139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 name="Rectangle 8"/>
              <p:cNvSpPr>
                <a:spLocks noChangeArrowheads="1"/>
              </p:cNvSpPr>
              <p:nvPr/>
            </p:nvSpPr>
            <p:spPr bwMode="auto">
              <a:xfrm>
                <a:off x="48" y="1538"/>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1" name="Rectangle 9"/>
              <p:cNvSpPr>
                <a:spLocks noChangeArrowheads="1"/>
              </p:cNvSpPr>
              <p:nvPr/>
            </p:nvSpPr>
            <p:spPr bwMode="auto">
              <a:xfrm>
                <a:off x="48" y="1683"/>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2" name="Rectangle 10"/>
              <p:cNvSpPr>
                <a:spLocks noChangeArrowheads="1"/>
              </p:cNvSpPr>
              <p:nvPr/>
            </p:nvSpPr>
            <p:spPr bwMode="auto">
              <a:xfrm>
                <a:off x="48" y="182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3" name="Rectangle 11"/>
              <p:cNvSpPr>
                <a:spLocks noChangeArrowheads="1"/>
              </p:cNvSpPr>
              <p:nvPr/>
            </p:nvSpPr>
            <p:spPr bwMode="auto">
              <a:xfrm>
                <a:off x="48" y="197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4" name="Rectangle 12"/>
              <p:cNvSpPr>
                <a:spLocks noChangeArrowheads="1"/>
              </p:cNvSpPr>
              <p:nvPr/>
            </p:nvSpPr>
            <p:spPr bwMode="auto">
              <a:xfrm>
                <a:off x="48" y="2116"/>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5" name="Rectangle 13"/>
              <p:cNvSpPr>
                <a:spLocks noChangeArrowheads="1"/>
              </p:cNvSpPr>
              <p:nvPr/>
            </p:nvSpPr>
            <p:spPr bwMode="auto">
              <a:xfrm>
                <a:off x="48" y="225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6" name="Rectangle 14"/>
              <p:cNvSpPr>
                <a:spLocks noChangeArrowheads="1"/>
              </p:cNvSpPr>
              <p:nvPr/>
            </p:nvSpPr>
            <p:spPr bwMode="auto">
              <a:xfrm>
                <a:off x="48" y="2404"/>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7" name="Rectangle 15"/>
              <p:cNvSpPr>
                <a:spLocks noChangeArrowheads="1"/>
              </p:cNvSpPr>
              <p:nvPr/>
            </p:nvSpPr>
            <p:spPr bwMode="auto">
              <a:xfrm>
                <a:off x="48" y="2549"/>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8" name="Rectangle 16"/>
              <p:cNvSpPr>
                <a:spLocks noChangeArrowheads="1"/>
              </p:cNvSpPr>
              <p:nvPr/>
            </p:nvSpPr>
            <p:spPr bwMode="auto">
              <a:xfrm>
                <a:off x="48" y="2691"/>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9" name="Rectangle 17"/>
              <p:cNvSpPr>
                <a:spLocks noChangeArrowheads="1"/>
              </p:cNvSpPr>
              <p:nvPr/>
            </p:nvSpPr>
            <p:spPr bwMode="auto">
              <a:xfrm>
                <a:off x="48" y="283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0" name="Rectangle 18"/>
              <p:cNvSpPr>
                <a:spLocks noChangeArrowheads="1"/>
              </p:cNvSpPr>
              <p:nvPr/>
            </p:nvSpPr>
            <p:spPr bwMode="auto">
              <a:xfrm>
                <a:off x="48" y="2979"/>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1" name="Rectangle 19"/>
              <p:cNvSpPr>
                <a:spLocks noChangeArrowheads="1"/>
              </p:cNvSpPr>
              <p:nvPr/>
            </p:nvSpPr>
            <p:spPr bwMode="auto">
              <a:xfrm>
                <a:off x="48" y="3124"/>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2" name="Rectangle 20"/>
              <p:cNvSpPr>
                <a:spLocks noChangeArrowheads="1"/>
              </p:cNvSpPr>
              <p:nvPr/>
            </p:nvSpPr>
            <p:spPr bwMode="auto">
              <a:xfrm>
                <a:off x="48" y="3269"/>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3" name="Rectangle 21"/>
              <p:cNvSpPr>
                <a:spLocks noChangeArrowheads="1"/>
              </p:cNvSpPr>
              <p:nvPr/>
            </p:nvSpPr>
            <p:spPr bwMode="auto">
              <a:xfrm>
                <a:off x="48" y="3412"/>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4" name="Rectangle 22"/>
              <p:cNvSpPr>
                <a:spLocks noChangeArrowheads="1"/>
              </p:cNvSpPr>
              <p:nvPr/>
            </p:nvSpPr>
            <p:spPr bwMode="auto">
              <a:xfrm>
                <a:off x="48" y="3557"/>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5" name="Rectangle 23"/>
              <p:cNvSpPr>
                <a:spLocks noChangeArrowheads="1"/>
              </p:cNvSpPr>
              <p:nvPr/>
            </p:nvSpPr>
            <p:spPr bwMode="auto">
              <a:xfrm>
                <a:off x="48" y="3702"/>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6" name="Rectangle 24"/>
              <p:cNvSpPr>
                <a:spLocks noChangeArrowheads="1"/>
              </p:cNvSpPr>
              <p:nvPr/>
            </p:nvSpPr>
            <p:spPr bwMode="auto">
              <a:xfrm>
                <a:off x="48" y="384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7" name="Rectangle 25"/>
              <p:cNvSpPr>
                <a:spLocks noChangeArrowheads="1"/>
              </p:cNvSpPr>
              <p:nvPr/>
            </p:nvSpPr>
            <p:spPr bwMode="auto">
              <a:xfrm>
                <a:off x="48" y="399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8" name="Rectangle 26"/>
              <p:cNvSpPr>
                <a:spLocks noChangeArrowheads="1"/>
              </p:cNvSpPr>
              <p:nvPr/>
            </p:nvSpPr>
            <p:spPr bwMode="auto">
              <a:xfrm>
                <a:off x="48" y="4134"/>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9" name="Rectangle 27"/>
              <p:cNvSpPr>
                <a:spLocks noChangeArrowheads="1"/>
              </p:cNvSpPr>
              <p:nvPr/>
            </p:nvSpPr>
            <p:spPr bwMode="auto">
              <a:xfrm>
                <a:off x="48" y="103"/>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0" name="Rectangle 28"/>
              <p:cNvSpPr>
                <a:spLocks noChangeArrowheads="1"/>
              </p:cNvSpPr>
              <p:nvPr/>
            </p:nvSpPr>
            <p:spPr bwMode="auto">
              <a:xfrm>
                <a:off x="48" y="24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1" name="Rectangle 29"/>
              <p:cNvSpPr>
                <a:spLocks noChangeArrowheads="1"/>
              </p:cNvSpPr>
              <p:nvPr/>
            </p:nvSpPr>
            <p:spPr bwMode="auto">
              <a:xfrm>
                <a:off x="48" y="39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2" name="Rectangle 30"/>
              <p:cNvSpPr>
                <a:spLocks noChangeArrowheads="1"/>
              </p:cNvSpPr>
              <p:nvPr/>
            </p:nvSpPr>
            <p:spPr bwMode="auto">
              <a:xfrm>
                <a:off x="48" y="535"/>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3" name="Rectangle 31"/>
              <p:cNvSpPr>
                <a:spLocks noChangeArrowheads="1"/>
              </p:cNvSpPr>
              <p:nvPr/>
            </p:nvSpPr>
            <p:spPr bwMode="auto">
              <a:xfrm>
                <a:off x="48" y="678"/>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4" name="Rectangle 32"/>
              <p:cNvSpPr>
                <a:spLocks noChangeArrowheads="1"/>
              </p:cNvSpPr>
              <p:nvPr/>
            </p:nvSpPr>
            <p:spPr bwMode="auto">
              <a:xfrm>
                <a:off x="48" y="82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5" name="Rectangle 33"/>
              <p:cNvSpPr>
                <a:spLocks noChangeArrowheads="1"/>
              </p:cNvSpPr>
              <p:nvPr/>
            </p:nvSpPr>
            <p:spPr bwMode="auto">
              <a:xfrm>
                <a:off x="48" y="96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grpSp>
      </p:grpSp>
      <p:sp>
        <p:nvSpPr>
          <p:cNvPr id="15394"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15395"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fld id="{F434306A-9547-419F-A264-AAB67C05F398}" type="slidenum">
              <a:rPr lang="en-US" altLang="en-US"/>
              <a:pPr/>
              <a:t>‹#›</a:t>
            </a:fld>
            <a:endParaRPr lang="en-US" altLang="en-US"/>
          </a:p>
        </p:txBody>
      </p:sp>
    </p:spTree>
    <p:extLst>
      <p:ext uri="{BB962C8B-B14F-4D97-AF65-F5344CB8AC3E}">
        <p14:creationId xmlns:p14="http://schemas.microsoft.com/office/powerpoint/2010/main" val="295793296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D12D7AE-C68A-4EDB-91C8-3B1206A2C01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6"/>
          <p:cNvSpPr>
            <a:spLocks noGrp="1" noChangeArrowheads="1"/>
          </p:cNvSpPr>
          <p:nvPr>
            <p:ph type="dt" sz="half" idx="10"/>
          </p:nvPr>
        </p:nvSpPr>
        <p:spPr/>
        <p:txBody>
          <a:bodyPr/>
          <a:lstStyle>
            <a:lvl1pPr>
              <a:defRPr/>
            </a:lvl1pPr>
          </a:lstStyle>
          <a:p>
            <a:pPr>
              <a:defRPr/>
            </a:pPr>
            <a:endParaRPr lang="en-US"/>
          </a:p>
        </p:txBody>
      </p:sp>
      <p:sp>
        <p:nvSpPr>
          <p:cNvPr id="4" name="Rectangle 37"/>
          <p:cNvSpPr>
            <a:spLocks noGrp="1" noChangeArrowheads="1"/>
          </p:cNvSpPr>
          <p:nvPr>
            <p:ph type="ftr" sz="quarter" idx="11"/>
          </p:nvPr>
        </p:nvSpPr>
        <p:spPr/>
        <p:txBody>
          <a:bodyPr/>
          <a:lstStyle>
            <a:lvl1pPr>
              <a:defRPr/>
            </a:lvl1pPr>
          </a:lstStyle>
          <a:p>
            <a:pPr>
              <a:defRPr/>
            </a:pPr>
            <a:endParaRPr lang="en-US"/>
          </a:p>
        </p:txBody>
      </p:sp>
      <p:sp>
        <p:nvSpPr>
          <p:cNvPr id="5" name="Rectangle 38"/>
          <p:cNvSpPr>
            <a:spLocks noGrp="1" noChangeArrowheads="1"/>
          </p:cNvSpPr>
          <p:nvPr>
            <p:ph type="sldNum" sz="quarter" idx="12"/>
          </p:nvPr>
        </p:nvSpPr>
        <p:spPr/>
        <p:txBody>
          <a:bodyPr/>
          <a:lstStyle>
            <a:lvl1pPr>
              <a:defRPr/>
            </a:lvl1pPr>
          </a:lstStyle>
          <a:p>
            <a:pPr>
              <a:defRPr/>
            </a:pPr>
            <a:fld id="{6DE562A6-AD6B-4E29-BA20-A51EADF5CBF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1169988" y="1946275"/>
            <a:ext cx="3810000" cy="4114800"/>
          </a:xfrm>
        </p:spPr>
        <p:txBody>
          <a:bodyPr rtlCol="0">
            <a:normAutofit/>
          </a:bodyPr>
          <a:lstStyle/>
          <a:p>
            <a:pPr lvl="0"/>
            <a:endParaRPr lang="en-US" noProof="0"/>
          </a:p>
        </p:txBody>
      </p:sp>
      <p:sp>
        <p:nvSpPr>
          <p:cNvPr id="4" name="Text Placeholder 3"/>
          <p:cNvSpPr>
            <a:spLocks noGrp="1"/>
          </p:cNvSpPr>
          <p:nvPr>
            <p:ph type="body" sz="half" idx="2"/>
          </p:nvPr>
        </p:nvSpPr>
        <p:spPr>
          <a:xfrm>
            <a:off x="5132388" y="1946275"/>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5"/>
          <p:cNvSpPr>
            <a:spLocks noGrp="1" noChangeArrowheads="1"/>
          </p:cNvSpPr>
          <p:nvPr>
            <p:ph type="dt" sz="half" idx="10"/>
          </p:nvPr>
        </p:nvSpPr>
        <p:spPr/>
        <p:txBody>
          <a:bodyPr/>
          <a:lstStyle>
            <a:lvl1pPr>
              <a:defRPr/>
            </a:lvl1pPr>
          </a:lstStyle>
          <a:p>
            <a:pPr>
              <a:defRPr/>
            </a:pPr>
            <a:endParaRPr lang="en-US"/>
          </a:p>
        </p:txBody>
      </p:sp>
      <p:sp>
        <p:nvSpPr>
          <p:cNvPr id="6" name="Rectangle 36"/>
          <p:cNvSpPr>
            <a:spLocks noGrp="1" noChangeArrowheads="1"/>
          </p:cNvSpPr>
          <p:nvPr>
            <p:ph type="ftr" sz="quarter" idx="11"/>
          </p:nvPr>
        </p:nvSpPr>
        <p:spPr/>
        <p:txBody>
          <a:bodyPr/>
          <a:lstStyle>
            <a:lvl1pPr>
              <a:defRPr/>
            </a:lvl1pPr>
          </a:lstStyle>
          <a:p>
            <a:pPr>
              <a:defRPr/>
            </a:pPr>
            <a:endParaRPr lang="en-US"/>
          </a:p>
        </p:txBody>
      </p:sp>
      <p:sp>
        <p:nvSpPr>
          <p:cNvPr id="7" name="Rectangle 37"/>
          <p:cNvSpPr>
            <a:spLocks noGrp="1" noChangeArrowheads="1"/>
          </p:cNvSpPr>
          <p:nvPr>
            <p:ph type="sldNum" sz="quarter" idx="12"/>
          </p:nvPr>
        </p:nvSpPr>
        <p:spPr/>
        <p:txBody>
          <a:bodyPr/>
          <a:lstStyle>
            <a:lvl1pPr>
              <a:defRPr/>
            </a:lvl1pPr>
          </a:lstStyle>
          <a:p>
            <a:pPr>
              <a:defRPr/>
            </a:pPr>
            <a:fld id="{00387359-3B69-4DCF-82C6-13BDDA0B9EE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69988" y="1946275"/>
            <a:ext cx="7772400" cy="4114800"/>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3B5AEC43-4A35-43B3-96C8-CC68ED577E9C}" type="slidenum">
              <a:rPr lang="en-US" altLang="en-US"/>
              <a:pPr>
                <a:defRPr/>
              </a:pPr>
              <a:t>‹#›</a:t>
            </a:fld>
            <a:endParaRPr lang="en-US" altLang="en-US"/>
          </a:p>
        </p:txBody>
      </p:sp>
    </p:spTree>
    <p:extLst>
      <p:ext uri="{BB962C8B-B14F-4D97-AF65-F5344CB8AC3E}">
        <p14:creationId xmlns:p14="http://schemas.microsoft.com/office/powerpoint/2010/main" val="108560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val="385923334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val="42277775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val="426670155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val="393262438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val="33268773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val="116711780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val="21246010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val="21959217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1433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cs typeface="+mn-cs"/>
              </a:endParaRPr>
            </a:p>
          </p:txBody>
        </p:sp>
        <p:grpSp>
          <p:nvGrpSpPr>
            <p:cNvPr id="1033"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437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a:latin typeface="Times New Roman" pitchFamily="18" charset="0"/>
                <a:cs typeface="+mn-cs"/>
              </a:defRPr>
            </a:lvl1pPr>
          </a:lstStyle>
          <a:p>
            <a:pPr>
              <a:defRPr/>
            </a:pPr>
            <a:endParaRPr lang="en-US"/>
          </a:p>
        </p:txBody>
      </p:sp>
      <p:sp>
        <p:nvSpPr>
          <p:cNvPr id="1437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a:latin typeface="Times New Roman" pitchFamily="18" charset="0"/>
                <a:cs typeface="+mn-cs"/>
              </a:defRPr>
            </a:lvl1pPr>
          </a:lstStyle>
          <a:p>
            <a:pPr>
              <a:defRPr/>
            </a:pPr>
            <a:endParaRPr lang="en-US"/>
          </a:p>
        </p:txBody>
      </p:sp>
      <p:sp>
        <p:nvSpPr>
          <p:cNvPr id="1437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3776912B-AC69-41FE-A101-09E856C32C50}" type="slidenum">
              <a:rPr lang="en-US" altLang="en-US"/>
              <a:pPr/>
              <a:t>‹#›</a:t>
            </a:fld>
            <a:endParaRPr lang="en-US" altLang="en-US"/>
          </a:p>
        </p:txBody>
      </p:sp>
      <p:sp>
        <p:nvSpPr>
          <p:cNvPr id="1437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8906" r:id="rId1"/>
    <p:sldLayoutId id="2147488907" r:id="rId2"/>
    <p:sldLayoutId id="2147488908" r:id="rId3"/>
    <p:sldLayoutId id="2147488909" r:id="rId4"/>
    <p:sldLayoutId id="2147488910" r:id="rId5"/>
    <p:sldLayoutId id="2147488911" r:id="rId6"/>
    <p:sldLayoutId id="2147488912" r:id="rId7"/>
    <p:sldLayoutId id="2147488913" r:id="rId8"/>
    <p:sldLayoutId id="2147488914" r:id="rId9"/>
    <p:sldLayoutId id="2147488915" r:id="rId10"/>
    <p:sldLayoutId id="2147488916" r:id="rId11"/>
    <p:sldLayoutId id="2147488917" r:id="rId12"/>
    <p:sldLayoutId id="2147488919" r:id="rId13"/>
    <p:sldLayoutId id="2147488920" r:id="rId14"/>
    <p:sldLayoutId id="2147488922" r:id="rId15"/>
    <p:sldLayoutId id="2147488923" r:id="rId16"/>
  </p:sldLayoutIdLst>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2" descr="http://calvarychapelsavinggrace.com/teachings/wp-content/uploads/2010/07/2_timothy_titl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22250" y="152400"/>
            <a:ext cx="8699500" cy="652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b="1" u="sng" dirty="0">
                <a:solidFill>
                  <a:srgbClr val="FFFFCC"/>
                </a:solidFill>
                <a:latin typeface="Calibri" panose="020F0502020204030204" pitchFamily="34" charset="0"/>
              </a:rPr>
              <a:t>What to do in the midst of the coming apostasy (3:1</a:t>
            </a:r>
            <a:r>
              <a:rPr lang="en-US" sz="2800" b="1" u="sng" dirty="0">
                <a:solidFill>
                  <a:srgbClr val="FFFFCC"/>
                </a:solidFill>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866900" y="609600"/>
            <a:ext cx="5410200" cy="650875"/>
          </a:xfrm>
        </p:spPr>
        <p:txBody>
          <a:bodyPr/>
          <a:lstStyle/>
          <a:p>
            <a:pPr algn="ctr" eaLnBrk="1" hangingPunct="1"/>
            <a:r>
              <a:rPr lang="en-US" dirty="0">
                <a:latin typeface="Calibri" panose="020F0502020204030204" pitchFamily="34" charset="0"/>
              </a:rPr>
              <a:t>Definition of Apostasy</a:t>
            </a:r>
          </a:p>
        </p:txBody>
      </p:sp>
      <p:sp>
        <p:nvSpPr>
          <p:cNvPr id="3075" name="Rectangle 3"/>
          <p:cNvSpPr>
            <a:spLocks noGrp="1" noChangeArrowheads="1"/>
          </p:cNvSpPr>
          <p:nvPr>
            <p:ph type="body" idx="1"/>
          </p:nvPr>
        </p:nvSpPr>
        <p:spPr>
          <a:xfrm>
            <a:off x="304800" y="1946275"/>
            <a:ext cx="4495800" cy="4114800"/>
          </a:xfrm>
        </p:spPr>
        <p:txBody>
          <a:bodyPr/>
          <a:lstStyle/>
          <a:p>
            <a:pPr eaLnBrk="1" hangingPunct="1">
              <a:defRPr/>
            </a:pPr>
            <a:r>
              <a:rPr lang="en-US" sz="2800" i="1" dirty="0" err="1">
                <a:latin typeface="Calibri" panose="020F0502020204030204" pitchFamily="34" charset="0"/>
              </a:rPr>
              <a:t>apos</a:t>
            </a:r>
            <a:r>
              <a:rPr lang="en-US" sz="2800" dirty="0">
                <a:latin typeface="Calibri" panose="020F0502020204030204" pitchFamily="34" charset="0"/>
              </a:rPr>
              <a:t> = away from</a:t>
            </a:r>
          </a:p>
          <a:p>
            <a:pPr eaLnBrk="1" hangingPunct="1">
              <a:defRPr/>
            </a:pPr>
            <a:r>
              <a:rPr lang="en-US" sz="2800" i="1" dirty="0" err="1">
                <a:latin typeface="Calibri" panose="020F0502020204030204" pitchFamily="34" charset="0"/>
              </a:rPr>
              <a:t>hist</a:t>
            </a:r>
            <a:r>
              <a:rPr lang="en-US" sz="2800" i="1" dirty="0" err="1">
                <a:latin typeface="Calibri" panose="020F0502020204030204" pitchFamily="34" charset="0"/>
                <a:cs typeface="Arial" charset="0"/>
              </a:rPr>
              <a:t>ēmi</a:t>
            </a:r>
            <a:r>
              <a:rPr lang="en-US" sz="2800" dirty="0">
                <a:latin typeface="Calibri" panose="020F0502020204030204" pitchFamily="34" charset="0"/>
              </a:rPr>
              <a:t> = to stand</a:t>
            </a:r>
          </a:p>
          <a:p>
            <a:pPr eaLnBrk="1" hangingPunct="1">
              <a:defRPr/>
            </a:pPr>
            <a:r>
              <a:rPr lang="en-US" sz="2800" dirty="0">
                <a:latin typeface="Calibri" panose="020F0502020204030204" pitchFamily="34" charset="0"/>
              </a:rPr>
              <a:t>Apostasy = to stand away from</a:t>
            </a:r>
          </a:p>
          <a:p>
            <a:pPr eaLnBrk="1" hangingPunct="1">
              <a:defRPr/>
            </a:pPr>
            <a:r>
              <a:rPr lang="en-US" sz="2800" dirty="0">
                <a:latin typeface="Calibri" panose="020F0502020204030204" pitchFamily="34" charset="0"/>
              </a:rPr>
              <a:t>Apostasy = a departure from known (or previously embraced) truth</a:t>
            </a:r>
          </a:p>
        </p:txBody>
      </p:sp>
      <p:pic>
        <p:nvPicPr>
          <p:cNvPr id="1434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24400" y="1676400"/>
            <a:ext cx="4003675" cy="480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extLst>
      <p:ext uri="{BB962C8B-B14F-4D97-AF65-F5344CB8AC3E}">
        <p14:creationId xmlns:p14="http://schemas.microsoft.com/office/powerpoint/2010/main" val="419254500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b="1" u="sng" dirty="0">
                <a:solidFill>
                  <a:srgbClr val="FFFFCC"/>
                </a:solidFill>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extLst>
      <p:ext uri="{BB962C8B-B14F-4D97-AF65-F5344CB8AC3E}">
        <p14:creationId xmlns:p14="http://schemas.microsoft.com/office/powerpoint/2010/main" val="373817549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b="1" u="sng" dirty="0">
                <a:solidFill>
                  <a:srgbClr val="FFFFCC"/>
                </a:solidFill>
                <a:latin typeface="Calibri" panose="020F0502020204030204" pitchFamily="34" charset="0"/>
                <a:ea typeface="+mn-ea"/>
                <a:cs typeface="+mn-cs"/>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extLst>
      <p:ext uri="{BB962C8B-B14F-4D97-AF65-F5344CB8AC3E}">
        <p14:creationId xmlns:p14="http://schemas.microsoft.com/office/powerpoint/2010/main" val="253622507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b="1" u="sng" dirty="0">
                <a:solidFill>
                  <a:srgbClr val="FFFFCC"/>
                </a:solidFill>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b="1" u="sng" dirty="0">
                <a:solidFill>
                  <a:srgbClr val="FFFFCC"/>
                </a:solidFill>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b="1" u="sng" dirty="0">
                <a:solidFill>
                  <a:srgbClr val="FFFFCC"/>
                </a:solidFill>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Preach the Word (3:14‒4:8)</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14400" y="533400"/>
            <a:ext cx="7315200" cy="914400"/>
          </a:xfrm>
        </p:spPr>
        <p:txBody>
          <a:bodyPr/>
          <a:lstStyle/>
          <a:p>
            <a:pPr algn="ctr"/>
            <a:r>
              <a:rPr lang="en-US" altLang="en-US" sz="3600" dirty="0">
                <a:latin typeface="Calibri" panose="020F0502020204030204" pitchFamily="34" charset="0"/>
              </a:rPr>
              <a:t>B. Paul’ Example  (3:10-13)</a:t>
            </a:r>
          </a:p>
        </p:txBody>
      </p:sp>
      <p:sp>
        <p:nvSpPr>
          <p:cNvPr id="36867" name="Rectangle 3"/>
          <p:cNvSpPr>
            <a:spLocks noGrp="1" noChangeArrowheads="1"/>
          </p:cNvSpPr>
          <p:nvPr>
            <p:ph type="body" idx="1"/>
          </p:nvPr>
        </p:nvSpPr>
        <p:spPr>
          <a:xfrm>
            <a:off x="457200" y="1981200"/>
            <a:ext cx="4419600" cy="3657600"/>
          </a:xfrm>
        </p:spPr>
        <p:txBody>
          <a:bodyPr/>
          <a:lstStyle/>
          <a:p>
            <a:pPr marL="514350" indent="-514350">
              <a:spcBef>
                <a:spcPts val="1200"/>
              </a:spcBef>
              <a:spcAft>
                <a:spcPts val="1200"/>
              </a:spcAft>
              <a:buSzPct val="100000"/>
              <a:buAutoNum type="arabicPeriod"/>
              <a:defRPr/>
            </a:pPr>
            <a:r>
              <a:rPr lang="en-US" sz="2800" dirty="0">
                <a:latin typeface="Calibri" panose="020F0502020204030204" pitchFamily="34" charset="0"/>
              </a:rPr>
              <a:t>Paul’s ministry (10a)</a:t>
            </a:r>
          </a:p>
          <a:p>
            <a:pPr marL="514350" indent="-514350">
              <a:spcBef>
                <a:spcPts val="1200"/>
              </a:spcBef>
              <a:spcAft>
                <a:spcPts val="1200"/>
              </a:spcAft>
              <a:buSzPct val="100000"/>
              <a:buAutoNum type="arabicPeriod"/>
              <a:defRPr/>
            </a:pPr>
            <a:r>
              <a:rPr lang="en-US" sz="2800" dirty="0">
                <a:latin typeface="Calibri" panose="020F0502020204030204" pitchFamily="34" charset="0"/>
              </a:rPr>
              <a:t>Paul’s character  (10b</a:t>
            </a:r>
          </a:p>
          <a:p>
            <a:pPr marL="514350" indent="-514350">
              <a:spcBef>
                <a:spcPts val="1200"/>
              </a:spcBef>
              <a:spcAft>
                <a:spcPts val="1200"/>
              </a:spcAft>
              <a:buSzPct val="100000"/>
              <a:buAutoNum type="arabicPeriod"/>
              <a:defRPr/>
            </a:pPr>
            <a:r>
              <a:rPr lang="en-US" sz="2800" dirty="0">
                <a:latin typeface="Calibri" panose="020F0502020204030204" pitchFamily="34" charset="0"/>
              </a:rPr>
              <a:t>Paul’s difficulties  (11-13)</a:t>
            </a:r>
          </a:p>
        </p:txBody>
      </p:sp>
      <p:pic>
        <p:nvPicPr>
          <p:cNvPr id="1026" name="Picture 2" descr="https://cranberrychroniclez.files.wordpress.com/2016/02/apostasy-in-the-church-copy.jpg?w=700"/>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81600" y="2057400"/>
            <a:ext cx="3551050" cy="2667000"/>
          </a:xfrm>
          <a:prstGeom prst="rect">
            <a:avLst/>
          </a:prstGeom>
          <a:noFill/>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71700" y="381000"/>
            <a:ext cx="4800600" cy="609600"/>
          </a:xfrm>
        </p:spPr>
        <p:txBody>
          <a:bodyPr/>
          <a:lstStyle/>
          <a:p>
            <a:pPr algn="ctr"/>
            <a:r>
              <a:rPr lang="en-US" altLang="en-US" sz="3600" dirty="0">
                <a:latin typeface="Calibri" panose="020F0502020204030204" pitchFamily="34" charset="0"/>
              </a:rPr>
              <a:t>Apostasy  (3:1‒4:8)</a:t>
            </a:r>
          </a:p>
        </p:txBody>
      </p:sp>
      <p:sp>
        <p:nvSpPr>
          <p:cNvPr id="36867" name="Rectangle 3"/>
          <p:cNvSpPr>
            <a:spLocks noGrp="1" noChangeArrowheads="1"/>
          </p:cNvSpPr>
          <p:nvPr>
            <p:ph type="body" idx="1"/>
          </p:nvPr>
        </p:nvSpPr>
        <p:spPr>
          <a:xfrm>
            <a:off x="1676400" y="1143000"/>
            <a:ext cx="5791200" cy="5257800"/>
          </a:xfrm>
        </p:spPr>
        <p:txBody>
          <a:bodyPr/>
          <a:lstStyle/>
          <a:p>
            <a:pPr marL="457200" indent="-457200">
              <a:spcBef>
                <a:spcPts val="1200"/>
              </a:spcBef>
              <a:spcAft>
                <a:spcPts val="1200"/>
              </a:spcAft>
              <a:buSzPct val="100000"/>
              <a:buFont typeface="Wingdings" panose="05000000000000000000" pitchFamily="2" charset="2"/>
              <a:buAutoNum type="romanUcPeriod"/>
              <a:defRPr/>
            </a:pPr>
            <a:r>
              <a:rPr lang="en-US" dirty="0">
                <a:latin typeface="Calibri" panose="020F0502020204030204" pitchFamily="34" charset="0"/>
              </a:rPr>
              <a:t>The Apostasy (3:1-9)</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evil (3:1-7)</a:t>
            </a:r>
          </a:p>
          <a:p>
            <a:pPr marL="914400" lvl="1" indent="-457200">
              <a:spcBef>
                <a:spcPts val="1200"/>
              </a:spcBef>
              <a:spcAft>
                <a:spcPts val="1200"/>
              </a:spcAft>
              <a:buSzPct val="100000"/>
              <a:buAutoNum type="alphaUcPeriod"/>
              <a:defRPr/>
            </a:pPr>
            <a:r>
              <a:rPr lang="en-US" dirty="0">
                <a:latin typeface="Calibri" panose="020F0502020204030204" pitchFamily="34" charset="0"/>
              </a:rPr>
              <a:t>The examples (3:8-9)</a:t>
            </a:r>
          </a:p>
          <a:p>
            <a:pPr marL="457200" indent="-457200">
              <a:spcBef>
                <a:spcPts val="1200"/>
              </a:spcBef>
              <a:spcAft>
                <a:spcPts val="1200"/>
              </a:spcAft>
              <a:buSzPct val="100000"/>
              <a:buFont typeface="Wingdings" panose="05000000000000000000" pitchFamily="2" charset="2"/>
              <a:buAutoNum type="romanUcPeriod"/>
              <a:defRPr/>
            </a:pPr>
            <a:r>
              <a:rPr lang="en-US" dirty="0">
                <a:solidFill>
                  <a:srgbClr val="FFFFCC"/>
                </a:solidFill>
                <a:latin typeface="Calibri" panose="020F0502020204030204" pitchFamily="34" charset="0"/>
              </a:rPr>
              <a:t>The Antidote (3:10‒4:8)</a:t>
            </a:r>
          </a:p>
          <a:p>
            <a:pPr marL="914400" lvl="1" indent="-457200">
              <a:spcBef>
                <a:spcPts val="1200"/>
              </a:spcBef>
              <a:spcAft>
                <a:spcPts val="1200"/>
              </a:spcAft>
              <a:buSzPct val="100000"/>
              <a:buFont typeface="Wingdings" panose="05000000000000000000" pitchFamily="2" charset="2"/>
              <a:buAutoNum type="alphaUcPeriod"/>
              <a:defRPr/>
            </a:pPr>
            <a:r>
              <a:rPr lang="en-US" dirty="0">
                <a:latin typeface="Calibri" panose="020F0502020204030204" pitchFamily="34" charset="0"/>
              </a:rPr>
              <a:t>Paul’s example (3:10-13)</a:t>
            </a:r>
          </a:p>
          <a:p>
            <a:pPr marL="914400" lvl="1" indent="-457200">
              <a:spcBef>
                <a:spcPts val="1200"/>
              </a:spcBef>
              <a:spcAft>
                <a:spcPts val="1200"/>
              </a:spcAft>
              <a:buSzPct val="100000"/>
              <a:buFont typeface="Wingdings" panose="05000000000000000000" pitchFamily="2" charset="2"/>
              <a:buAutoNum type="alphaUcPeriod"/>
              <a:defRPr/>
            </a:pPr>
            <a:r>
              <a:rPr lang="en-US" b="1" u="sng" dirty="0">
                <a:solidFill>
                  <a:srgbClr val="FFFF99"/>
                </a:solidFill>
                <a:effectLst/>
                <a:latin typeface="Calibri" panose="020F0502020204030204" pitchFamily="34" charset="0"/>
              </a:rPr>
              <a:t>Preach the Word (3:14‒4:8)</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2" descr="http://www.gracepointdevotions.org/wp-content/uploads/2010/08/Race-Titl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20713" y="304800"/>
            <a:ext cx="7902575"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7401" y="1219200"/>
            <a:ext cx="3048000" cy="16764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b="1" u="sng" dirty="0">
                <a:solidFill>
                  <a:srgbClr val="FFFFCC"/>
                </a:solidFill>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val="3777425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b="1" u="sng" dirty="0">
                <a:solidFill>
                  <a:srgbClr val="FFFFCC"/>
                </a:solidFill>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val="221373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b="1" u="sng" dirty="0">
                <a:solidFill>
                  <a:srgbClr val="FFFFCC"/>
                </a:solidFill>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val="2208064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685800" y="228600"/>
            <a:ext cx="7772400" cy="1143000"/>
          </a:xfrm>
        </p:spPr>
        <p:txBody>
          <a:bodyPr/>
          <a:lstStyle/>
          <a:p>
            <a:pPr algn="ctr"/>
            <a:r>
              <a:rPr lang="en-US" dirty="0">
                <a:latin typeface="Calibri" panose="020F0502020204030204" pitchFamily="34" charset="0"/>
              </a:rPr>
              <a:t>INSPIRATION OF SCRIPTURE</a:t>
            </a:r>
            <a:br>
              <a:rPr lang="en-US" dirty="0">
                <a:latin typeface="Calibri" panose="020F0502020204030204" pitchFamily="34" charset="0"/>
              </a:rPr>
            </a:br>
            <a:r>
              <a:rPr lang="en-US" sz="2800" dirty="0">
                <a:latin typeface="Calibri" panose="020F0502020204030204" pitchFamily="34" charset="0"/>
              </a:rPr>
              <a:t>2 Peter 2:20-21</a:t>
            </a:r>
          </a:p>
        </p:txBody>
      </p:sp>
      <p:sp>
        <p:nvSpPr>
          <p:cNvPr id="45059" name="Rectangle 3"/>
          <p:cNvSpPr>
            <a:spLocks noGrp="1" noChangeArrowheads="1"/>
          </p:cNvSpPr>
          <p:nvPr>
            <p:ph type="body" sz="half" idx="4294967295"/>
          </p:nvPr>
        </p:nvSpPr>
        <p:spPr>
          <a:xfrm>
            <a:off x="228600" y="1600200"/>
            <a:ext cx="8686800" cy="3124199"/>
          </a:xfrm>
          <a:noFill/>
        </p:spPr>
        <p:txBody>
          <a:bodyPr/>
          <a:lstStyle/>
          <a:p>
            <a:pPr marL="460375" indent="-460375">
              <a:spcBef>
                <a:spcPts val="0"/>
              </a:spcBef>
              <a:spcAft>
                <a:spcPts val="1200"/>
              </a:spcAft>
            </a:pPr>
            <a:r>
              <a:rPr lang="en-US" dirty="0">
                <a:effectLst/>
                <a:latin typeface="Calibri" panose="020F0502020204030204" pitchFamily="34" charset="0"/>
              </a:rPr>
              <a:t>Men Wrote as they were inspired by Holy Spirit </a:t>
            </a:r>
            <a:r>
              <a:rPr lang="en-US" i="1" dirty="0">
                <a:effectLst/>
                <a:latin typeface="Calibri" panose="020F0502020204030204" pitchFamily="34" charset="0"/>
              </a:rPr>
              <a:t>“</a:t>
            </a:r>
            <a:r>
              <a:rPr lang="en-US" i="1" dirty="0" err="1">
                <a:effectLst/>
                <a:latin typeface="Calibri" panose="020F0502020204030204" pitchFamily="34" charset="0"/>
              </a:rPr>
              <a:t>phero</a:t>
            </a:r>
            <a:r>
              <a:rPr lang="en-US" i="1" dirty="0">
                <a:effectLst/>
                <a:latin typeface="Calibri" panose="020F0502020204030204" pitchFamily="34" charset="0"/>
              </a:rPr>
              <a:t>” = to carry</a:t>
            </a:r>
            <a:r>
              <a:rPr lang="en-US" dirty="0">
                <a:effectLst/>
                <a:latin typeface="Calibri" panose="020F0502020204030204" pitchFamily="34" charset="0"/>
              </a:rPr>
              <a:t>  </a:t>
            </a:r>
            <a:r>
              <a:rPr lang="en-US" i="1" dirty="0">
                <a:effectLst/>
                <a:latin typeface="Calibri" panose="020F0502020204030204" pitchFamily="34" charset="0"/>
              </a:rPr>
              <a:t>Acts 27:15,17</a:t>
            </a:r>
          </a:p>
          <a:p>
            <a:pPr marL="460375" indent="-460375">
              <a:spcBef>
                <a:spcPts val="0"/>
              </a:spcBef>
              <a:spcAft>
                <a:spcPts val="1200"/>
              </a:spcAft>
            </a:pPr>
            <a:r>
              <a:rPr lang="en-US" dirty="0">
                <a:effectLst/>
                <a:latin typeface="Calibri" panose="020F0502020204030204" pitchFamily="34" charset="0"/>
              </a:rPr>
              <a:t>Opposite of Knowledge of False Teachers</a:t>
            </a:r>
          </a:p>
          <a:p>
            <a:pPr marL="914400" lvl="1" indent="-457200">
              <a:spcBef>
                <a:spcPts val="0"/>
              </a:spcBef>
              <a:spcAft>
                <a:spcPts val="1200"/>
              </a:spcAft>
            </a:pPr>
            <a:r>
              <a:rPr lang="en-US" i="1" dirty="0">
                <a:effectLst/>
                <a:latin typeface="Calibri" panose="020F0502020204030204" pitchFamily="34" charset="0"/>
              </a:rPr>
              <a:t>Which is their own imagination</a:t>
            </a:r>
          </a:p>
          <a:p>
            <a:pPr marL="1374775" lvl="2" indent="-460375">
              <a:spcBef>
                <a:spcPts val="0"/>
              </a:spcBef>
              <a:spcAft>
                <a:spcPts val="1200"/>
              </a:spcAft>
            </a:pPr>
            <a:r>
              <a:rPr lang="en-US" i="1" dirty="0">
                <a:effectLst/>
                <a:latin typeface="Calibri" panose="020F0502020204030204" pitchFamily="34" charset="0"/>
              </a:rPr>
              <a:t>Jer. 23:16</a:t>
            </a:r>
          </a:p>
        </p:txBody>
      </p:sp>
      <p:pic>
        <p:nvPicPr>
          <p:cNvPr id="5" name="Picture 4"/>
          <p:cNvPicPr>
            <a:picLocks noChangeAspect="1"/>
          </p:cNvPicPr>
          <p:nvPr/>
        </p:nvPicPr>
        <p:blipFill>
          <a:blip r:embed="rId2" cstate="print"/>
          <a:stretch>
            <a:fillRect/>
          </a:stretch>
        </p:blipFill>
        <p:spPr>
          <a:xfrm>
            <a:off x="5372528" y="4038600"/>
            <a:ext cx="3390472" cy="25146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152400"/>
            <a:ext cx="7772400" cy="9906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b="1" u="sng" dirty="0">
                <a:solidFill>
                  <a:srgbClr val="FFFFCC"/>
                </a:solidFill>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7401" y="1219200"/>
            <a:ext cx="3048000" cy="1676400"/>
          </a:xfrm>
          <a:prstGeom prst="rect">
            <a:avLst/>
          </a:prstGeom>
          <a:noFill/>
        </p:spPr>
      </p:pic>
    </p:spTree>
    <p:extLst>
      <p:ext uri="{BB962C8B-B14F-4D97-AF65-F5344CB8AC3E}">
        <p14:creationId xmlns:p14="http://schemas.microsoft.com/office/powerpoint/2010/main" val="3337068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lgn="ctr">
              <a:defRPr/>
            </a:pPr>
            <a:r>
              <a:rPr lang="en-US" altLang="en-US" dirty="0">
                <a:solidFill>
                  <a:srgbClr val="00FFFF"/>
                </a:solidFill>
                <a:effectLst>
                  <a:outerShdw blurRad="38100" dist="38100" dir="2700000" algn="tl">
                    <a:srgbClr val="000000">
                      <a:alpha val="43137"/>
                    </a:srgbClr>
                  </a:outerShdw>
                </a:effectLst>
                <a:latin typeface="Calibri" panose="020F0502020204030204" pitchFamily="34" charset="0"/>
              </a:rPr>
              <a:t>Three Tenses of Salvation</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109549204"/>
              </p:ext>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57188">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latin typeface="Calibri" pitchFamily="34" charset="0"/>
                          <a:cs typeface="Calibri" pitchFamily="34" charset="0"/>
                        </a:rPr>
                        <a:t>Sanctification</a:t>
                      </a:r>
                      <a:endParaRPr lang="en-US" sz="2600" b="1" u="sng" dirty="0">
                        <a:solidFill>
                          <a:srgbClr val="FFFF00"/>
                        </a:solidFill>
                        <a:latin typeface="Calibri" pitchFamily="34" charset="0"/>
                        <a:cs typeface="Calibri" pitchFamily="34" charset="0"/>
                      </a:endParaRPr>
                    </a:p>
                  </a:txBody>
                  <a:tcPr marT="45712" marB="45712" anchor="ctr">
                    <a:solidFill>
                      <a:srgbClr val="FFFF99"/>
                    </a:solidFill>
                  </a:tcP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Present</a:t>
                      </a:r>
                    </a:p>
                  </a:txBody>
                  <a:tcPr marT="45712" marB="45712" anchor="ctr">
                    <a:solidFill>
                      <a:srgbClr val="FFFF99"/>
                    </a:solidFill>
                  </a:tcP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Power</a:t>
                      </a:r>
                    </a:p>
                  </a:txBody>
                  <a:tcPr marT="45712" marB="45712" anchor="ctr">
                    <a:solidFill>
                      <a:srgbClr val="FFFF99"/>
                    </a:solidFill>
                  </a:tcP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Philip 2:12</a:t>
                      </a:r>
                    </a:p>
                  </a:txBody>
                  <a:tcPr marT="45712" marB="45712" anchor="ctr">
                    <a:solidFill>
                      <a:srgbClr val="FFFF99"/>
                    </a:solidFill>
                  </a:tcP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66240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b="1" u="sng" dirty="0">
                <a:solidFill>
                  <a:srgbClr val="FFFFCC"/>
                </a:solidFill>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7401" y="1219200"/>
            <a:ext cx="3048000" cy="16764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628900" y="228600"/>
            <a:ext cx="3886200" cy="1143000"/>
          </a:xfrm>
        </p:spPr>
        <p:txBody>
          <a:bodyPr/>
          <a:lstStyle/>
          <a:p>
            <a:pPr algn="ctr"/>
            <a:r>
              <a:rPr lang="en-US" dirty="0">
                <a:latin typeface="Calibri" panose="020F0502020204030204" pitchFamily="34" charset="0"/>
              </a:rPr>
              <a:t>2 Timothy 3:17</a:t>
            </a:r>
          </a:p>
        </p:txBody>
      </p:sp>
      <p:sp>
        <p:nvSpPr>
          <p:cNvPr id="3" name="Content Placeholder 2"/>
          <p:cNvSpPr>
            <a:spLocks noGrp="1"/>
          </p:cNvSpPr>
          <p:nvPr>
            <p:ph idx="1"/>
          </p:nvPr>
        </p:nvSpPr>
        <p:spPr>
          <a:xfrm>
            <a:off x="457200" y="1946275"/>
            <a:ext cx="4876800" cy="2549525"/>
          </a:xfrm>
        </p:spPr>
        <p:txBody>
          <a:bodyPr/>
          <a:lstStyle/>
          <a:p>
            <a:pPr marL="0" indent="0" algn="just">
              <a:buNone/>
            </a:pPr>
            <a:r>
              <a:rPr lang="en-US" sz="4000" dirty="0">
                <a:latin typeface="Calibri" panose="020F0502020204030204" pitchFamily="34" charset="0"/>
              </a:rPr>
              <a:t>“so that the man of God may be adequate, equipped for every good work.”</a:t>
            </a:r>
          </a:p>
        </p:txBody>
      </p:sp>
      <p:pic>
        <p:nvPicPr>
          <p:cNvPr id="4" name="Picture 2" descr="http://biblepic.com/53/2987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562600" y="2133600"/>
            <a:ext cx="3124200" cy="3124200"/>
          </a:xfrm>
          <a:prstGeom prst="rect">
            <a:avLst/>
          </a:prstGeom>
          <a:noFill/>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b="1" u="sng" dirty="0">
                <a:solidFill>
                  <a:srgbClr val="FFFFCC"/>
                </a:solidFill>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7401" y="1219200"/>
            <a:ext cx="3048000" cy="1676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286000"/>
            <a:ext cx="7772400" cy="1143000"/>
          </a:xfrm>
        </p:spPr>
        <p:txBody>
          <a:bodyPr/>
          <a:lstStyle/>
          <a:p>
            <a:r>
              <a:rPr lang="en-US" altLang="en-US">
                <a:latin typeface="Calibri" panose="020F0502020204030204" pitchFamily="34" charset="0"/>
              </a:rPr>
              <a:t>2 Timothy Introduction</a:t>
            </a:r>
          </a:p>
        </p:txBody>
      </p:sp>
      <p:sp>
        <p:nvSpPr>
          <p:cNvPr id="2051" name="Rectangle 3"/>
          <p:cNvSpPr>
            <a:spLocks noGrp="1" noChangeArrowheads="1"/>
          </p:cNvSpPr>
          <p:nvPr>
            <p:ph type="subTitle" idx="1"/>
          </p:nvPr>
        </p:nvSpPr>
        <p:spPr>
          <a:xfrm>
            <a:off x="1371600" y="3886200"/>
            <a:ext cx="6400800" cy="1752600"/>
          </a:xfrm>
        </p:spPr>
        <p:txBody>
          <a:bodyPr/>
          <a:lstStyle/>
          <a:p>
            <a:pPr>
              <a:defRPr/>
            </a:pPr>
            <a:r>
              <a:rPr lang="en-US" dirty="0">
                <a:latin typeface="Calibri" panose="020F0502020204030204" pitchFamily="34" charset="0"/>
              </a:rPr>
              <a:t>The Call to Christian Perseverance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b="1" u="sng" dirty="0">
                <a:solidFill>
                  <a:srgbClr val="FFFFCC"/>
                </a:solidFill>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7401" y="1219200"/>
            <a:ext cx="3048000" cy="16764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b="1" u="sng" dirty="0">
                <a:solidFill>
                  <a:srgbClr val="FFFFCC"/>
                </a:solidFill>
                <a:latin typeface="Calibri" panose="020F0502020204030204" pitchFamily="34" charset="0"/>
              </a:rPr>
              <a:t>Preference of men to avoid the word (2 Tim 4:3-4)</a:t>
            </a:r>
          </a:p>
          <a:p>
            <a:pPr>
              <a:spcBef>
                <a:spcPts val="0"/>
              </a:spcBef>
              <a:spcAft>
                <a:spcPts val="1200"/>
              </a:spcAft>
              <a:defRPr/>
            </a:pPr>
            <a:r>
              <a:rPr lang="en-US" sz="3000" dirty="0">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7401" y="1219200"/>
            <a:ext cx="3048000" cy="16764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628900" y="228600"/>
            <a:ext cx="3886200" cy="1143000"/>
          </a:xfrm>
        </p:spPr>
        <p:txBody>
          <a:bodyPr/>
          <a:lstStyle/>
          <a:p>
            <a:pPr algn="ctr"/>
            <a:r>
              <a:rPr lang="en-US" dirty="0">
                <a:latin typeface="Calibri" panose="020F0502020204030204" pitchFamily="34" charset="0"/>
              </a:rPr>
              <a:t>2 Timothy 4:3-4</a:t>
            </a:r>
          </a:p>
        </p:txBody>
      </p:sp>
      <p:sp>
        <p:nvSpPr>
          <p:cNvPr id="3" name="Content Placeholder 2"/>
          <p:cNvSpPr>
            <a:spLocks noGrp="1"/>
          </p:cNvSpPr>
          <p:nvPr>
            <p:ph idx="1"/>
          </p:nvPr>
        </p:nvSpPr>
        <p:spPr>
          <a:xfrm>
            <a:off x="152400" y="1600200"/>
            <a:ext cx="5638800" cy="3733800"/>
          </a:xfrm>
        </p:spPr>
        <p:txBody>
          <a:bodyPr/>
          <a:lstStyle/>
          <a:p>
            <a:pPr marL="0" indent="0" algn="just">
              <a:buNone/>
            </a:pPr>
            <a:r>
              <a:rPr lang="en-US" sz="3000" dirty="0">
                <a:latin typeface="Calibri" panose="020F0502020204030204" pitchFamily="34" charset="0"/>
              </a:rPr>
              <a:t>“For the time will come when they will not endure sound doctrine; but </a:t>
            </a:r>
            <a:r>
              <a:rPr lang="en-US" sz="3000" i="1" dirty="0">
                <a:latin typeface="Calibri" panose="020F0502020204030204" pitchFamily="34" charset="0"/>
              </a:rPr>
              <a:t>wanting</a:t>
            </a:r>
            <a:r>
              <a:rPr lang="en-US" sz="3000" dirty="0">
                <a:latin typeface="Calibri" panose="020F0502020204030204" pitchFamily="34" charset="0"/>
              </a:rPr>
              <a:t> to have their ears tickled, they will accumulate for themselves teachers in accordance to their own desires, </a:t>
            </a:r>
            <a:r>
              <a:rPr lang="en-US" sz="3000" baseline="30000" dirty="0">
                <a:latin typeface="Calibri" panose="020F0502020204030204" pitchFamily="34" charset="0"/>
              </a:rPr>
              <a:t>4 </a:t>
            </a:r>
            <a:r>
              <a:rPr lang="en-US" sz="3000" dirty="0">
                <a:latin typeface="Calibri" panose="020F0502020204030204" pitchFamily="34" charset="0"/>
              </a:rPr>
              <a:t>and will turn away their ears from the truth and will turn aside to myths.”</a:t>
            </a:r>
          </a:p>
        </p:txBody>
      </p:sp>
      <p:pic>
        <p:nvPicPr>
          <p:cNvPr id="1026" name="Picture 2" descr="http://4.bp.blogspot.com/-Ah9oM4-sezE/VCJ4nfiVB8I/AAAAAAAAC2Y/TRCVVeUT5Mw/s1600/itching%2Bears%2B%282%29.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44832" y="2590800"/>
            <a:ext cx="3046768" cy="2286000"/>
          </a:xfrm>
          <a:prstGeom prst="rect">
            <a:avLst/>
          </a:prstGeom>
          <a:noFill/>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sz="3600" dirty="0">
                <a:latin typeface="Calibri" panose="020F0502020204030204" pitchFamily="34" charset="0"/>
              </a:rPr>
              <a:t>Preach the Word for Nine Reasons</a:t>
            </a:r>
          </a:p>
        </p:txBody>
      </p:sp>
      <p:sp>
        <p:nvSpPr>
          <p:cNvPr id="53251" name="Rectangle 3"/>
          <p:cNvSpPr>
            <a:spLocks noGrp="1" noChangeArrowheads="1"/>
          </p:cNvSpPr>
          <p:nvPr>
            <p:ph type="body" idx="1"/>
          </p:nvPr>
        </p:nvSpPr>
        <p:spPr>
          <a:xfrm>
            <a:off x="228600" y="1143000"/>
            <a:ext cx="8632545" cy="5486400"/>
          </a:xfrm>
        </p:spPr>
        <p:txBody>
          <a:bodyPr/>
          <a:lstStyle/>
          <a:p>
            <a:pPr>
              <a:spcBef>
                <a:spcPts val="0"/>
              </a:spcBef>
              <a:spcAft>
                <a:spcPts val="1200"/>
              </a:spcAft>
              <a:defRPr/>
            </a:pPr>
            <a:r>
              <a:rPr lang="en-US" sz="3000" dirty="0">
                <a:latin typeface="Calibri" panose="020F0502020204030204" pitchFamily="34" charset="0"/>
              </a:rPr>
              <a:t>Impact on Paul (2 Tim 3:14)</a:t>
            </a:r>
          </a:p>
          <a:p>
            <a:pPr>
              <a:spcBef>
                <a:spcPts val="0"/>
              </a:spcBef>
              <a:spcAft>
                <a:spcPts val="1200"/>
              </a:spcAft>
              <a:defRPr/>
            </a:pPr>
            <a:r>
              <a:rPr lang="en-US" sz="3000" dirty="0">
                <a:latin typeface="Calibri" panose="020F0502020204030204" pitchFamily="34" charset="0"/>
              </a:rPr>
              <a:t>Impact on salvation (2 Tim 3:15)</a:t>
            </a:r>
          </a:p>
          <a:p>
            <a:pPr>
              <a:spcBef>
                <a:spcPts val="0"/>
              </a:spcBef>
              <a:spcAft>
                <a:spcPts val="1200"/>
              </a:spcAft>
              <a:defRPr/>
            </a:pPr>
            <a:r>
              <a:rPr lang="en-US" sz="3000" dirty="0">
                <a:latin typeface="Calibri" panose="020F0502020204030204" pitchFamily="34" charset="0"/>
              </a:rPr>
              <a:t>Divine origin (2 Tim 3:16a)</a:t>
            </a:r>
          </a:p>
          <a:p>
            <a:pPr>
              <a:spcBef>
                <a:spcPts val="0"/>
              </a:spcBef>
              <a:spcAft>
                <a:spcPts val="1200"/>
              </a:spcAft>
              <a:defRPr/>
            </a:pPr>
            <a:r>
              <a:rPr lang="en-US" sz="3000" dirty="0">
                <a:latin typeface="Calibri" panose="020F0502020204030204" pitchFamily="34" charset="0"/>
              </a:rPr>
              <a:t>Impact on sanctification (2 Tim 3:16b)</a:t>
            </a:r>
          </a:p>
          <a:p>
            <a:pPr>
              <a:spcBef>
                <a:spcPts val="0"/>
              </a:spcBef>
              <a:spcAft>
                <a:spcPts val="1200"/>
              </a:spcAft>
              <a:defRPr/>
            </a:pPr>
            <a:r>
              <a:rPr lang="en-US" sz="3000" dirty="0">
                <a:latin typeface="Calibri" panose="020F0502020204030204" pitchFamily="34" charset="0"/>
              </a:rPr>
              <a:t>Impact on equipping (2 Tim 3:17)</a:t>
            </a:r>
          </a:p>
          <a:p>
            <a:pPr>
              <a:spcBef>
                <a:spcPts val="0"/>
              </a:spcBef>
              <a:spcAft>
                <a:spcPts val="1200"/>
              </a:spcAft>
              <a:defRPr/>
            </a:pPr>
            <a:r>
              <a:rPr lang="en-US" sz="3000" dirty="0">
                <a:latin typeface="Calibri" panose="020F0502020204030204" pitchFamily="34" charset="0"/>
              </a:rPr>
              <a:t>Paul’s charge to Timothy (2 Tim 4:1a, 2)</a:t>
            </a:r>
          </a:p>
          <a:p>
            <a:pPr>
              <a:spcBef>
                <a:spcPts val="0"/>
              </a:spcBef>
              <a:spcAft>
                <a:spcPts val="1200"/>
              </a:spcAft>
              <a:defRPr/>
            </a:pPr>
            <a:r>
              <a:rPr lang="en-US" sz="3000" dirty="0">
                <a:latin typeface="Calibri" panose="020F0502020204030204" pitchFamily="34" charset="0"/>
              </a:rPr>
              <a:t>Timothy’s evaluation at the Bema Seat (2 Tim 4:1b) </a:t>
            </a:r>
          </a:p>
          <a:p>
            <a:pPr>
              <a:spcBef>
                <a:spcPts val="0"/>
              </a:spcBef>
              <a:spcAft>
                <a:spcPts val="1200"/>
              </a:spcAft>
              <a:defRPr/>
            </a:pPr>
            <a:r>
              <a:rPr lang="en-US" sz="3000" dirty="0">
                <a:latin typeface="Calibri" panose="020F0502020204030204" pitchFamily="34" charset="0"/>
              </a:rPr>
              <a:t>Preference of men to avoid the word (2 Tim 4:3-4)</a:t>
            </a:r>
          </a:p>
          <a:p>
            <a:pPr>
              <a:spcBef>
                <a:spcPts val="0"/>
              </a:spcBef>
              <a:spcAft>
                <a:spcPts val="1200"/>
              </a:spcAft>
              <a:defRPr/>
            </a:pPr>
            <a:r>
              <a:rPr lang="en-US" sz="3000" b="1" u="sng" dirty="0">
                <a:solidFill>
                  <a:srgbClr val="FFFF99"/>
                </a:solidFill>
                <a:latin typeface="Calibri" panose="020F0502020204030204" pitchFamily="34" charset="0"/>
              </a:rPr>
              <a:t>Need to complete Timothy’s ministry (2 Tim 4:5-8)</a:t>
            </a:r>
          </a:p>
        </p:txBody>
      </p:sp>
      <p:pic>
        <p:nvPicPr>
          <p:cNvPr id="6146" name="Picture 2" descr="http://preachersinstitute.com/wp-content/uploads/2016/03/preach-the-wor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7401" y="1219200"/>
            <a:ext cx="3048000" cy="16764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28600"/>
            <a:ext cx="7772400" cy="1447800"/>
          </a:xfrm>
        </p:spPr>
        <p:txBody>
          <a:bodyPr/>
          <a:lstStyle/>
          <a:p>
            <a:pPr algn="ctr"/>
            <a:r>
              <a:rPr lang="en-US" sz="3600" dirty="0">
                <a:latin typeface="Calibri" panose="020F0502020204030204" pitchFamily="34" charset="0"/>
              </a:rPr>
              <a:t>Necessity for Timothy to Complete His Ministry (2 Tim 4:5-8)</a:t>
            </a:r>
          </a:p>
        </p:txBody>
      </p:sp>
      <p:sp>
        <p:nvSpPr>
          <p:cNvPr id="55299" name="Rectangle 3"/>
          <p:cNvSpPr>
            <a:spLocks noGrp="1" noChangeArrowheads="1"/>
          </p:cNvSpPr>
          <p:nvPr>
            <p:ph type="body" idx="1"/>
          </p:nvPr>
        </p:nvSpPr>
        <p:spPr>
          <a:xfrm>
            <a:off x="457200" y="2057400"/>
            <a:ext cx="4343400" cy="4003675"/>
          </a:xfrm>
        </p:spPr>
        <p:txBody>
          <a:bodyPr/>
          <a:lstStyle/>
          <a:p>
            <a:pPr marL="461963" indent="-461963">
              <a:spcBef>
                <a:spcPts val="0"/>
              </a:spcBef>
              <a:spcAft>
                <a:spcPts val="2400"/>
              </a:spcAft>
              <a:defRPr/>
            </a:pPr>
            <a:r>
              <a:rPr lang="en-US" sz="3000" dirty="0">
                <a:latin typeface="Calibri" panose="020F0502020204030204" pitchFamily="34" charset="0"/>
              </a:rPr>
              <a:t>Charge (4:5)</a:t>
            </a:r>
          </a:p>
          <a:p>
            <a:pPr marL="461963" indent="-461963">
              <a:spcBef>
                <a:spcPts val="0"/>
              </a:spcBef>
              <a:spcAft>
                <a:spcPts val="2400"/>
              </a:spcAft>
              <a:defRPr/>
            </a:pPr>
            <a:r>
              <a:rPr lang="en-US" sz="3000" dirty="0">
                <a:latin typeface="Calibri" panose="020F0502020204030204" pitchFamily="34" charset="0"/>
              </a:rPr>
              <a:t>Reason (4:6)</a:t>
            </a:r>
          </a:p>
          <a:p>
            <a:pPr marL="461963" indent="-461963">
              <a:spcBef>
                <a:spcPts val="0"/>
              </a:spcBef>
              <a:spcAft>
                <a:spcPts val="2400"/>
              </a:spcAft>
              <a:defRPr/>
            </a:pPr>
            <a:r>
              <a:rPr lang="en-US" sz="3000" dirty="0">
                <a:latin typeface="Calibri" panose="020F0502020204030204" pitchFamily="34" charset="0"/>
              </a:rPr>
              <a:t>Reward (4:7-8)</a:t>
            </a:r>
          </a:p>
          <a:p>
            <a:pPr marL="914400" lvl="1" indent="-457200">
              <a:spcBef>
                <a:spcPts val="0"/>
              </a:spcBef>
              <a:spcAft>
                <a:spcPts val="2400"/>
              </a:spcAft>
              <a:defRPr/>
            </a:pPr>
            <a:r>
              <a:rPr lang="en-US" i="1" dirty="0">
                <a:effectLst/>
                <a:latin typeface="Calibri" panose="020F0502020204030204" pitchFamily="34" charset="0"/>
              </a:rPr>
              <a:t>Satisfaction of a life well spent (4:7)</a:t>
            </a:r>
          </a:p>
          <a:p>
            <a:pPr marL="914400" lvl="1" indent="-457200">
              <a:spcBef>
                <a:spcPts val="0"/>
              </a:spcBef>
              <a:spcAft>
                <a:spcPts val="2400"/>
              </a:spcAft>
              <a:defRPr/>
            </a:pPr>
            <a:r>
              <a:rPr lang="en-US" i="1" dirty="0">
                <a:effectLst/>
                <a:latin typeface="Calibri" panose="020F0502020204030204" pitchFamily="34" charset="0"/>
              </a:rPr>
              <a:t>Bema Seat (4:8) </a:t>
            </a:r>
          </a:p>
        </p:txBody>
      </p:sp>
      <p:pic>
        <p:nvPicPr>
          <p:cNvPr id="1026"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5029200" y="2133600"/>
            <a:ext cx="3733800" cy="37338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28600"/>
            <a:ext cx="7772400" cy="1447800"/>
          </a:xfrm>
        </p:spPr>
        <p:txBody>
          <a:bodyPr/>
          <a:lstStyle/>
          <a:p>
            <a:pPr algn="ctr"/>
            <a:r>
              <a:rPr lang="en-US" sz="3600" dirty="0">
                <a:latin typeface="Calibri" panose="020F0502020204030204" pitchFamily="34" charset="0"/>
              </a:rPr>
              <a:t>Necessity for Timothy to Complete His Ministry (2 Tim 4:5-8)</a:t>
            </a:r>
          </a:p>
        </p:txBody>
      </p:sp>
      <p:sp>
        <p:nvSpPr>
          <p:cNvPr id="55299" name="Rectangle 3"/>
          <p:cNvSpPr>
            <a:spLocks noGrp="1" noChangeArrowheads="1"/>
          </p:cNvSpPr>
          <p:nvPr>
            <p:ph type="body" idx="1"/>
          </p:nvPr>
        </p:nvSpPr>
        <p:spPr>
          <a:xfrm>
            <a:off x="457200" y="2057400"/>
            <a:ext cx="4343400" cy="4003675"/>
          </a:xfrm>
        </p:spPr>
        <p:txBody>
          <a:bodyPr/>
          <a:lstStyle/>
          <a:p>
            <a:pPr marL="461963" indent="-461963">
              <a:spcBef>
                <a:spcPts val="0"/>
              </a:spcBef>
              <a:spcAft>
                <a:spcPts val="2400"/>
              </a:spcAft>
              <a:defRPr/>
            </a:pPr>
            <a:r>
              <a:rPr lang="en-US" sz="3000" b="1" u="sng" dirty="0">
                <a:solidFill>
                  <a:srgbClr val="FFFFCC"/>
                </a:solidFill>
                <a:latin typeface="Calibri" panose="020F0502020204030204" pitchFamily="34" charset="0"/>
              </a:rPr>
              <a:t>Charge (4:5)</a:t>
            </a:r>
          </a:p>
          <a:p>
            <a:pPr marL="461963" indent="-461963">
              <a:spcBef>
                <a:spcPts val="0"/>
              </a:spcBef>
              <a:spcAft>
                <a:spcPts val="2400"/>
              </a:spcAft>
              <a:defRPr/>
            </a:pPr>
            <a:r>
              <a:rPr lang="en-US" sz="3000" dirty="0">
                <a:latin typeface="Calibri" panose="020F0502020204030204" pitchFamily="34" charset="0"/>
              </a:rPr>
              <a:t>Reason (4:6)</a:t>
            </a:r>
          </a:p>
          <a:p>
            <a:pPr marL="461963" indent="-461963">
              <a:spcBef>
                <a:spcPts val="0"/>
              </a:spcBef>
              <a:spcAft>
                <a:spcPts val="2400"/>
              </a:spcAft>
              <a:defRPr/>
            </a:pPr>
            <a:r>
              <a:rPr lang="en-US" sz="3000" dirty="0">
                <a:latin typeface="Calibri" panose="020F0502020204030204" pitchFamily="34" charset="0"/>
              </a:rPr>
              <a:t>Reward (4:7-8)</a:t>
            </a:r>
          </a:p>
          <a:p>
            <a:pPr marL="914400" lvl="1" indent="-457200">
              <a:spcBef>
                <a:spcPts val="0"/>
              </a:spcBef>
              <a:spcAft>
                <a:spcPts val="2400"/>
              </a:spcAft>
              <a:defRPr/>
            </a:pPr>
            <a:r>
              <a:rPr lang="en-US" i="1" dirty="0">
                <a:effectLst/>
                <a:latin typeface="Calibri" panose="020F0502020204030204" pitchFamily="34" charset="0"/>
              </a:rPr>
              <a:t>Satisfaction of a life well spent (4:7)</a:t>
            </a:r>
          </a:p>
          <a:p>
            <a:pPr marL="914400" lvl="1" indent="-457200">
              <a:spcBef>
                <a:spcPts val="0"/>
              </a:spcBef>
              <a:spcAft>
                <a:spcPts val="2400"/>
              </a:spcAft>
              <a:defRPr/>
            </a:pPr>
            <a:r>
              <a:rPr lang="en-US" i="1" dirty="0">
                <a:effectLst/>
                <a:latin typeface="Calibri" panose="020F0502020204030204" pitchFamily="34" charset="0"/>
              </a:rPr>
              <a:t>Bema Seat (4:8) </a:t>
            </a:r>
          </a:p>
        </p:txBody>
      </p:sp>
      <p:pic>
        <p:nvPicPr>
          <p:cNvPr id="1026"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5029200" y="2133600"/>
            <a:ext cx="3733800" cy="3733800"/>
          </a:xfrm>
          <a:prstGeom prst="rect">
            <a:avLst/>
          </a:prstGeom>
          <a:noFill/>
        </p:spPr>
      </p:pic>
    </p:spTree>
    <p:extLst>
      <p:ext uri="{BB962C8B-B14F-4D97-AF65-F5344CB8AC3E}">
        <p14:creationId xmlns:p14="http://schemas.microsoft.com/office/powerpoint/2010/main" val="2613946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152400"/>
            <a:ext cx="8001000" cy="1143000"/>
          </a:xfrm>
        </p:spPr>
        <p:txBody>
          <a:bodyPr/>
          <a:lstStyle/>
          <a:p>
            <a:pPr algn="ctr"/>
            <a:r>
              <a:rPr lang="en-US" altLang="en-US" sz="3600" dirty="0">
                <a:latin typeface="Calibri" panose="020F0502020204030204" pitchFamily="34" charset="0"/>
              </a:rPr>
              <a:t>Four Imperatives  (4:5)</a:t>
            </a:r>
          </a:p>
        </p:txBody>
      </p:sp>
      <p:sp>
        <p:nvSpPr>
          <p:cNvPr id="36867" name="Rectangle 3"/>
          <p:cNvSpPr>
            <a:spLocks noGrp="1" noChangeArrowheads="1"/>
          </p:cNvSpPr>
          <p:nvPr>
            <p:ph type="body" idx="1"/>
          </p:nvPr>
        </p:nvSpPr>
        <p:spPr>
          <a:xfrm>
            <a:off x="457200" y="1600200"/>
            <a:ext cx="3045037" cy="3886200"/>
          </a:xfrm>
        </p:spPr>
        <p:txBody>
          <a:bodyPr/>
          <a:lstStyle/>
          <a:p>
            <a:pPr marL="514350" indent="-514350">
              <a:spcBef>
                <a:spcPts val="0"/>
              </a:spcBef>
              <a:spcAft>
                <a:spcPts val="1800"/>
              </a:spcAft>
              <a:buSzPct val="100000"/>
              <a:buAutoNum type="arabicPeriod"/>
              <a:defRPr/>
            </a:pPr>
            <a:r>
              <a:rPr lang="en-US" dirty="0">
                <a:latin typeface="Calibri" panose="020F0502020204030204" pitchFamily="34" charset="0"/>
              </a:rPr>
              <a:t>“Be”</a:t>
            </a:r>
          </a:p>
          <a:p>
            <a:pPr marL="514350" indent="-514350">
              <a:spcBef>
                <a:spcPts val="0"/>
              </a:spcBef>
              <a:spcAft>
                <a:spcPts val="1800"/>
              </a:spcAft>
              <a:buSzPct val="100000"/>
              <a:buAutoNum type="arabicPeriod"/>
              <a:defRPr/>
            </a:pPr>
            <a:r>
              <a:rPr lang="en-US" dirty="0">
                <a:latin typeface="Calibri" panose="020F0502020204030204" pitchFamily="34" charset="0"/>
              </a:rPr>
              <a:t>“Endure”</a:t>
            </a:r>
          </a:p>
          <a:p>
            <a:pPr marL="514350" indent="-514350">
              <a:spcBef>
                <a:spcPts val="0"/>
              </a:spcBef>
              <a:spcAft>
                <a:spcPts val="1800"/>
              </a:spcAft>
              <a:buSzPct val="100000"/>
              <a:buAutoNum type="arabicPeriod"/>
              <a:defRPr/>
            </a:pPr>
            <a:r>
              <a:rPr lang="en-US" dirty="0">
                <a:latin typeface="Calibri" panose="020F0502020204030204" pitchFamily="34" charset="0"/>
              </a:rPr>
              <a:t>“Do”</a:t>
            </a:r>
          </a:p>
          <a:p>
            <a:pPr marL="514350" indent="-514350">
              <a:spcBef>
                <a:spcPts val="0"/>
              </a:spcBef>
              <a:spcAft>
                <a:spcPts val="1800"/>
              </a:spcAft>
              <a:buSzPct val="100000"/>
              <a:buAutoNum type="arabicPeriod"/>
              <a:defRPr/>
            </a:pPr>
            <a:r>
              <a:rPr lang="en-US" dirty="0">
                <a:latin typeface="Calibri" panose="020F0502020204030204" pitchFamily="34" charset="0"/>
              </a:rPr>
              <a:t>“Fulfill”</a:t>
            </a:r>
          </a:p>
        </p:txBody>
      </p:sp>
      <p:pic>
        <p:nvPicPr>
          <p:cNvPr id="25602" name="Picture 2" descr="http://getreal.typepad.com/.a/6a00d8341fd10e53ef016767d335ae970b-pi"/>
          <p:cNvPicPr>
            <a:picLocks noChangeAspect="1" noChangeArrowheads="1"/>
          </p:cNvPicPr>
          <p:nvPr/>
        </p:nvPicPr>
        <p:blipFill>
          <a:blip r:embed="rId2" cstate="print"/>
          <a:srcRect/>
          <a:stretch>
            <a:fillRect/>
          </a:stretch>
        </p:blipFill>
        <p:spPr bwMode="auto">
          <a:xfrm>
            <a:off x="3502237" y="1371600"/>
            <a:ext cx="5336963" cy="4572000"/>
          </a:xfrm>
          <a:prstGeom prst="rect">
            <a:avLst/>
          </a:prstGeom>
          <a:noFill/>
        </p:spPr>
      </p:pic>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152400"/>
            <a:ext cx="8001000" cy="1143000"/>
          </a:xfrm>
        </p:spPr>
        <p:txBody>
          <a:bodyPr/>
          <a:lstStyle/>
          <a:p>
            <a:pPr algn="ctr"/>
            <a:r>
              <a:rPr lang="en-US" altLang="en-US" sz="3600" dirty="0">
                <a:latin typeface="Calibri" panose="020F0502020204030204" pitchFamily="34" charset="0"/>
              </a:rPr>
              <a:t>Four Imperatives  (4:5)</a:t>
            </a:r>
          </a:p>
        </p:txBody>
      </p:sp>
      <p:sp>
        <p:nvSpPr>
          <p:cNvPr id="36867" name="Rectangle 3"/>
          <p:cNvSpPr>
            <a:spLocks noGrp="1" noChangeArrowheads="1"/>
          </p:cNvSpPr>
          <p:nvPr>
            <p:ph type="body" idx="1"/>
          </p:nvPr>
        </p:nvSpPr>
        <p:spPr>
          <a:xfrm>
            <a:off x="457200" y="1600200"/>
            <a:ext cx="3045037" cy="3886200"/>
          </a:xfrm>
        </p:spPr>
        <p:txBody>
          <a:bodyPr/>
          <a:lstStyle/>
          <a:p>
            <a:pPr marL="514350" indent="-514350">
              <a:spcBef>
                <a:spcPts val="0"/>
              </a:spcBef>
              <a:spcAft>
                <a:spcPts val="1800"/>
              </a:spcAft>
              <a:buSzPct val="100000"/>
              <a:buAutoNum type="arabicPeriod"/>
              <a:defRPr/>
            </a:pPr>
            <a:r>
              <a:rPr lang="en-US" b="1" dirty="0">
                <a:solidFill>
                  <a:srgbClr val="FFFFCC"/>
                </a:solidFill>
                <a:latin typeface="Calibri" panose="020F0502020204030204" pitchFamily="34" charset="0"/>
              </a:rPr>
              <a:t>“</a:t>
            </a:r>
            <a:r>
              <a:rPr lang="en-US" b="1" u="sng" dirty="0">
                <a:solidFill>
                  <a:srgbClr val="FFFFCC"/>
                </a:solidFill>
                <a:latin typeface="Calibri" panose="020F0502020204030204" pitchFamily="34" charset="0"/>
              </a:rPr>
              <a:t>Be</a:t>
            </a:r>
            <a:r>
              <a:rPr lang="en-US" b="1" dirty="0">
                <a:solidFill>
                  <a:srgbClr val="FFFFCC"/>
                </a:solidFill>
                <a:latin typeface="Calibri" panose="020F0502020204030204" pitchFamily="34" charset="0"/>
              </a:rPr>
              <a:t>”</a:t>
            </a:r>
          </a:p>
          <a:p>
            <a:pPr marL="514350" indent="-514350">
              <a:spcBef>
                <a:spcPts val="0"/>
              </a:spcBef>
              <a:spcAft>
                <a:spcPts val="1800"/>
              </a:spcAft>
              <a:buSzPct val="100000"/>
              <a:buAutoNum type="arabicPeriod"/>
              <a:defRPr/>
            </a:pPr>
            <a:r>
              <a:rPr lang="en-US" dirty="0">
                <a:latin typeface="Calibri" panose="020F0502020204030204" pitchFamily="34" charset="0"/>
              </a:rPr>
              <a:t>“Endure”</a:t>
            </a:r>
          </a:p>
          <a:p>
            <a:pPr marL="514350" indent="-514350">
              <a:spcBef>
                <a:spcPts val="0"/>
              </a:spcBef>
              <a:spcAft>
                <a:spcPts val="1800"/>
              </a:spcAft>
              <a:buSzPct val="100000"/>
              <a:buAutoNum type="arabicPeriod"/>
              <a:defRPr/>
            </a:pPr>
            <a:r>
              <a:rPr lang="en-US" dirty="0">
                <a:latin typeface="Calibri" panose="020F0502020204030204" pitchFamily="34" charset="0"/>
              </a:rPr>
              <a:t>“Do”</a:t>
            </a:r>
          </a:p>
          <a:p>
            <a:pPr marL="514350" indent="-514350">
              <a:spcBef>
                <a:spcPts val="0"/>
              </a:spcBef>
              <a:spcAft>
                <a:spcPts val="1800"/>
              </a:spcAft>
              <a:buSzPct val="100000"/>
              <a:buAutoNum type="arabicPeriod"/>
              <a:defRPr/>
            </a:pPr>
            <a:r>
              <a:rPr lang="en-US" dirty="0">
                <a:latin typeface="Calibri" panose="020F0502020204030204" pitchFamily="34" charset="0"/>
              </a:rPr>
              <a:t>“Fulfill”</a:t>
            </a:r>
          </a:p>
        </p:txBody>
      </p:sp>
      <p:pic>
        <p:nvPicPr>
          <p:cNvPr id="25602" name="Picture 2" descr="http://getreal.typepad.com/.a/6a00d8341fd10e53ef016767d335ae970b-pi"/>
          <p:cNvPicPr>
            <a:picLocks noChangeAspect="1" noChangeArrowheads="1"/>
          </p:cNvPicPr>
          <p:nvPr/>
        </p:nvPicPr>
        <p:blipFill>
          <a:blip r:embed="rId2" cstate="print"/>
          <a:srcRect/>
          <a:stretch>
            <a:fillRect/>
          </a:stretch>
        </p:blipFill>
        <p:spPr bwMode="auto">
          <a:xfrm>
            <a:off x="3502237" y="1371600"/>
            <a:ext cx="5336963" cy="4572000"/>
          </a:xfrm>
          <a:prstGeom prst="rect">
            <a:avLst/>
          </a:prstGeom>
          <a:noFill/>
        </p:spPr>
      </p:pic>
    </p:spTree>
    <p:extLst>
      <p:ext uri="{BB962C8B-B14F-4D97-AF65-F5344CB8AC3E}">
        <p14:creationId xmlns:p14="http://schemas.microsoft.com/office/powerpoint/2010/main" val="284430750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152400"/>
            <a:ext cx="8001000" cy="1143000"/>
          </a:xfrm>
        </p:spPr>
        <p:txBody>
          <a:bodyPr/>
          <a:lstStyle/>
          <a:p>
            <a:pPr algn="ctr"/>
            <a:r>
              <a:rPr lang="en-US" altLang="en-US" sz="3600" dirty="0">
                <a:latin typeface="Calibri" panose="020F0502020204030204" pitchFamily="34" charset="0"/>
              </a:rPr>
              <a:t>Four Imperatives  (4:5)</a:t>
            </a:r>
          </a:p>
        </p:txBody>
      </p:sp>
      <p:sp>
        <p:nvSpPr>
          <p:cNvPr id="36867" name="Rectangle 3"/>
          <p:cNvSpPr>
            <a:spLocks noGrp="1" noChangeArrowheads="1"/>
          </p:cNvSpPr>
          <p:nvPr>
            <p:ph type="body" idx="1"/>
          </p:nvPr>
        </p:nvSpPr>
        <p:spPr>
          <a:xfrm>
            <a:off x="457200" y="1600200"/>
            <a:ext cx="3045037" cy="3886200"/>
          </a:xfrm>
        </p:spPr>
        <p:txBody>
          <a:bodyPr/>
          <a:lstStyle/>
          <a:p>
            <a:pPr marL="514350" indent="-514350">
              <a:spcBef>
                <a:spcPts val="0"/>
              </a:spcBef>
              <a:spcAft>
                <a:spcPts val="1800"/>
              </a:spcAft>
              <a:buSzPct val="100000"/>
              <a:buAutoNum type="arabicPeriod"/>
              <a:defRPr/>
            </a:pPr>
            <a:r>
              <a:rPr lang="en-US" dirty="0">
                <a:latin typeface="Calibri" panose="020F0502020204030204" pitchFamily="34" charset="0"/>
              </a:rPr>
              <a:t>“Be”</a:t>
            </a:r>
          </a:p>
          <a:p>
            <a:pPr marL="514350" indent="-514350">
              <a:spcBef>
                <a:spcPts val="0"/>
              </a:spcBef>
              <a:spcAft>
                <a:spcPts val="1800"/>
              </a:spcAft>
              <a:buSzPct val="100000"/>
              <a:buAutoNum type="arabicPeriod"/>
              <a:defRPr/>
            </a:pPr>
            <a:r>
              <a:rPr lang="en-US" b="1" dirty="0">
                <a:solidFill>
                  <a:srgbClr val="FFFFCC"/>
                </a:solidFill>
                <a:latin typeface="Calibri" panose="020F0502020204030204" pitchFamily="34" charset="0"/>
              </a:rPr>
              <a:t>“</a:t>
            </a:r>
            <a:r>
              <a:rPr lang="en-US" b="1" u="sng" dirty="0">
                <a:solidFill>
                  <a:srgbClr val="FFFFCC"/>
                </a:solidFill>
                <a:latin typeface="Calibri" panose="020F0502020204030204" pitchFamily="34" charset="0"/>
              </a:rPr>
              <a:t>Endure</a:t>
            </a:r>
            <a:r>
              <a:rPr lang="en-US" b="1" dirty="0">
                <a:solidFill>
                  <a:srgbClr val="FFFFCC"/>
                </a:solidFill>
                <a:latin typeface="Calibri" panose="020F0502020204030204" pitchFamily="34" charset="0"/>
              </a:rPr>
              <a:t>”</a:t>
            </a:r>
          </a:p>
          <a:p>
            <a:pPr marL="514350" indent="-514350">
              <a:spcBef>
                <a:spcPts val="0"/>
              </a:spcBef>
              <a:spcAft>
                <a:spcPts val="1800"/>
              </a:spcAft>
              <a:buSzPct val="100000"/>
              <a:buAutoNum type="arabicPeriod"/>
              <a:defRPr/>
            </a:pPr>
            <a:r>
              <a:rPr lang="en-US" dirty="0">
                <a:latin typeface="Calibri" panose="020F0502020204030204" pitchFamily="34" charset="0"/>
              </a:rPr>
              <a:t>“Do”</a:t>
            </a:r>
          </a:p>
          <a:p>
            <a:pPr marL="514350" indent="-514350">
              <a:spcBef>
                <a:spcPts val="0"/>
              </a:spcBef>
              <a:spcAft>
                <a:spcPts val="1800"/>
              </a:spcAft>
              <a:buSzPct val="100000"/>
              <a:buAutoNum type="arabicPeriod"/>
              <a:defRPr/>
            </a:pPr>
            <a:r>
              <a:rPr lang="en-US" dirty="0">
                <a:latin typeface="Calibri" panose="020F0502020204030204" pitchFamily="34" charset="0"/>
              </a:rPr>
              <a:t>“Fulfill”</a:t>
            </a:r>
          </a:p>
        </p:txBody>
      </p:sp>
      <p:pic>
        <p:nvPicPr>
          <p:cNvPr id="25602" name="Picture 2" descr="http://getreal.typepad.com/.a/6a00d8341fd10e53ef016767d335ae970b-pi"/>
          <p:cNvPicPr>
            <a:picLocks noChangeAspect="1" noChangeArrowheads="1"/>
          </p:cNvPicPr>
          <p:nvPr/>
        </p:nvPicPr>
        <p:blipFill>
          <a:blip r:embed="rId2" cstate="print"/>
          <a:srcRect/>
          <a:stretch>
            <a:fillRect/>
          </a:stretch>
        </p:blipFill>
        <p:spPr bwMode="auto">
          <a:xfrm>
            <a:off x="3502237" y="1371600"/>
            <a:ext cx="5336963" cy="4572000"/>
          </a:xfrm>
          <a:prstGeom prst="rect">
            <a:avLst/>
          </a:prstGeom>
          <a:noFill/>
        </p:spPr>
      </p:pic>
    </p:spTree>
    <p:extLst>
      <p:ext uri="{BB962C8B-B14F-4D97-AF65-F5344CB8AC3E}">
        <p14:creationId xmlns:p14="http://schemas.microsoft.com/office/powerpoint/2010/main" val="370209169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152400"/>
            <a:ext cx="8001000" cy="1143000"/>
          </a:xfrm>
        </p:spPr>
        <p:txBody>
          <a:bodyPr/>
          <a:lstStyle/>
          <a:p>
            <a:pPr algn="ctr"/>
            <a:r>
              <a:rPr lang="en-US" altLang="en-US" sz="3600" dirty="0">
                <a:latin typeface="Calibri" panose="020F0502020204030204" pitchFamily="34" charset="0"/>
              </a:rPr>
              <a:t>Four Imperatives  (4:5)</a:t>
            </a:r>
          </a:p>
        </p:txBody>
      </p:sp>
      <p:sp>
        <p:nvSpPr>
          <p:cNvPr id="36867" name="Rectangle 3"/>
          <p:cNvSpPr>
            <a:spLocks noGrp="1" noChangeArrowheads="1"/>
          </p:cNvSpPr>
          <p:nvPr>
            <p:ph type="body" idx="1"/>
          </p:nvPr>
        </p:nvSpPr>
        <p:spPr>
          <a:xfrm>
            <a:off x="457200" y="1600200"/>
            <a:ext cx="3045037" cy="3886200"/>
          </a:xfrm>
        </p:spPr>
        <p:txBody>
          <a:bodyPr/>
          <a:lstStyle/>
          <a:p>
            <a:pPr marL="514350" indent="-514350">
              <a:spcBef>
                <a:spcPts val="0"/>
              </a:spcBef>
              <a:spcAft>
                <a:spcPts val="1800"/>
              </a:spcAft>
              <a:buSzPct val="100000"/>
              <a:buAutoNum type="arabicPeriod"/>
              <a:defRPr/>
            </a:pPr>
            <a:r>
              <a:rPr lang="en-US" dirty="0">
                <a:latin typeface="Calibri" panose="020F0502020204030204" pitchFamily="34" charset="0"/>
              </a:rPr>
              <a:t>“Be”</a:t>
            </a:r>
          </a:p>
          <a:p>
            <a:pPr marL="514350" indent="-514350">
              <a:spcBef>
                <a:spcPts val="0"/>
              </a:spcBef>
              <a:spcAft>
                <a:spcPts val="1800"/>
              </a:spcAft>
              <a:buSzPct val="100000"/>
              <a:buAutoNum type="arabicPeriod"/>
              <a:defRPr/>
            </a:pPr>
            <a:r>
              <a:rPr lang="en-US" dirty="0">
                <a:latin typeface="Calibri" panose="020F0502020204030204" pitchFamily="34" charset="0"/>
              </a:rPr>
              <a:t>“Endure”</a:t>
            </a:r>
          </a:p>
          <a:p>
            <a:pPr marL="514350" indent="-514350">
              <a:spcBef>
                <a:spcPts val="0"/>
              </a:spcBef>
              <a:spcAft>
                <a:spcPts val="1800"/>
              </a:spcAft>
              <a:buSzPct val="100000"/>
              <a:buAutoNum type="arabicPeriod"/>
              <a:defRPr/>
            </a:pPr>
            <a:r>
              <a:rPr lang="en-US" b="1" dirty="0">
                <a:solidFill>
                  <a:srgbClr val="FFFFCC"/>
                </a:solidFill>
                <a:latin typeface="Calibri" panose="020F0502020204030204" pitchFamily="34" charset="0"/>
              </a:rPr>
              <a:t>“</a:t>
            </a:r>
            <a:r>
              <a:rPr lang="en-US" b="1" u="sng" dirty="0">
                <a:solidFill>
                  <a:srgbClr val="FFFFCC"/>
                </a:solidFill>
                <a:latin typeface="Calibri" panose="020F0502020204030204" pitchFamily="34" charset="0"/>
              </a:rPr>
              <a:t>Do</a:t>
            </a:r>
            <a:r>
              <a:rPr lang="en-US" b="1" dirty="0">
                <a:solidFill>
                  <a:srgbClr val="FFFFCC"/>
                </a:solidFill>
                <a:latin typeface="Calibri" panose="020F0502020204030204" pitchFamily="34" charset="0"/>
              </a:rPr>
              <a:t>”</a:t>
            </a:r>
          </a:p>
          <a:p>
            <a:pPr marL="514350" indent="-514350">
              <a:spcBef>
                <a:spcPts val="0"/>
              </a:spcBef>
              <a:spcAft>
                <a:spcPts val="1800"/>
              </a:spcAft>
              <a:buSzPct val="100000"/>
              <a:buAutoNum type="arabicPeriod"/>
              <a:defRPr/>
            </a:pPr>
            <a:r>
              <a:rPr lang="en-US" dirty="0">
                <a:latin typeface="Calibri" panose="020F0502020204030204" pitchFamily="34" charset="0"/>
              </a:rPr>
              <a:t>“Fulfill”</a:t>
            </a:r>
          </a:p>
        </p:txBody>
      </p:sp>
      <p:pic>
        <p:nvPicPr>
          <p:cNvPr id="25602" name="Picture 2" descr="http://getreal.typepad.com/.a/6a00d8341fd10e53ef016767d335ae970b-pi"/>
          <p:cNvPicPr>
            <a:picLocks noChangeAspect="1" noChangeArrowheads="1"/>
          </p:cNvPicPr>
          <p:nvPr/>
        </p:nvPicPr>
        <p:blipFill>
          <a:blip r:embed="rId2" cstate="print"/>
          <a:srcRect/>
          <a:stretch>
            <a:fillRect/>
          </a:stretch>
        </p:blipFill>
        <p:spPr bwMode="auto">
          <a:xfrm>
            <a:off x="3502237" y="1371600"/>
            <a:ext cx="5336963" cy="4572000"/>
          </a:xfrm>
          <a:prstGeom prst="rect">
            <a:avLst/>
          </a:prstGeom>
          <a:noFill/>
        </p:spPr>
      </p:pic>
    </p:spTree>
    <p:extLst>
      <p:ext uri="{BB962C8B-B14F-4D97-AF65-F5344CB8AC3E}">
        <p14:creationId xmlns:p14="http://schemas.microsoft.com/office/powerpoint/2010/main" val="427190160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4000" kern="1200" dirty="0">
                <a:latin typeface="Calibri" panose="020F0502020204030204" pitchFamily="34" charset="0"/>
                <a:cs typeface="Arial" pitchFamily="34" charset="0"/>
              </a:rPr>
              <a:t>Answering Nine Questions</a:t>
            </a:r>
          </a:p>
        </p:txBody>
      </p:sp>
      <p:sp>
        <p:nvSpPr>
          <p:cNvPr id="16387" name="Rectangle 3"/>
          <p:cNvSpPr>
            <a:spLocks noGrp="1" noChangeArrowheads="1"/>
          </p:cNvSpPr>
          <p:nvPr>
            <p:ph type="body" idx="4294967295"/>
          </p:nvPr>
        </p:nvSpPr>
        <p:spPr>
          <a:xfrm>
            <a:off x="476250" y="1619250"/>
            <a:ext cx="8191500" cy="4876800"/>
          </a:xfrm>
        </p:spPr>
        <p:txBody>
          <a:bodyPr/>
          <a:lstStyle/>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Who wrote it? – </a:t>
            </a:r>
            <a:r>
              <a:rPr lang="en-US" sz="2800" u="sng" dirty="0">
                <a:solidFill>
                  <a:srgbClr val="FFFFCC"/>
                </a:solidFill>
                <a:latin typeface="Calibri" panose="020F0502020204030204" pitchFamily="34" charset="0"/>
                <a:cs typeface="Arial" pitchFamily="34" charset="0"/>
              </a:rPr>
              <a:t>Paul</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What do we know about the author? – </a:t>
            </a:r>
            <a:r>
              <a:rPr lang="en-US" sz="2800" u="sng" dirty="0">
                <a:solidFill>
                  <a:srgbClr val="FFFFCC"/>
                </a:solidFill>
                <a:latin typeface="Calibri" panose="020F0502020204030204" pitchFamily="34" charset="0"/>
                <a:cs typeface="Arial" pitchFamily="34" charset="0"/>
              </a:rPr>
              <a:t>An Apostle</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To whom was it written? – </a:t>
            </a:r>
            <a:r>
              <a:rPr lang="en-US" sz="2800" u="sng" dirty="0">
                <a:solidFill>
                  <a:srgbClr val="FFFFCC"/>
                </a:solidFill>
                <a:latin typeface="Calibri" panose="020F0502020204030204" pitchFamily="34" charset="0"/>
                <a:cs typeface="Arial" pitchFamily="34" charset="0"/>
              </a:rPr>
              <a:t>Timothy</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When was it written? - </a:t>
            </a:r>
            <a:r>
              <a:rPr lang="en-US" sz="2800" u="sng" dirty="0">
                <a:solidFill>
                  <a:srgbClr val="FFFFCC"/>
                </a:solidFill>
                <a:latin typeface="Calibri" panose="020F0502020204030204" pitchFamily="34" charset="0"/>
                <a:cs typeface="Arial" pitchFamily="34" charset="0"/>
              </a:rPr>
              <a:t>A.D. 67</a:t>
            </a:r>
          </a:p>
          <a:p>
            <a:pPr marL="461963" indent="-461963" eaLnBrk="1" hangingPunct="1">
              <a:spcBef>
                <a:spcPts val="600"/>
              </a:spcBef>
              <a:spcAft>
                <a:spcPts val="0"/>
              </a:spcAft>
              <a:buSzPct val="100000"/>
              <a:buFont typeface="+mj-lt"/>
              <a:buAutoNum type="arabicParenR"/>
              <a:defRPr/>
            </a:pPr>
            <a:r>
              <a:rPr lang="en-US" sz="2800" dirty="0">
                <a:latin typeface="Calibri" panose="020F0502020204030204" pitchFamily="34" charset="0"/>
                <a:cs typeface="Arial" pitchFamily="34" charset="0"/>
              </a:rPr>
              <a:t>Where was it written from? – </a:t>
            </a:r>
            <a:r>
              <a:rPr lang="en-US" sz="2800" u="sng" dirty="0">
                <a:solidFill>
                  <a:srgbClr val="FFFFCC"/>
                </a:solidFill>
                <a:latin typeface="Calibri" panose="020F0502020204030204" pitchFamily="34" charset="0"/>
                <a:cs typeface="Arial" pitchFamily="34" charset="0"/>
              </a:rPr>
              <a:t>Rome</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Why was it written? – </a:t>
            </a:r>
            <a:r>
              <a:rPr lang="en-US" sz="2800" u="sng" dirty="0">
                <a:solidFill>
                  <a:srgbClr val="FFFFCC"/>
                </a:solidFill>
                <a:latin typeface="Calibri" panose="020F0502020204030204" pitchFamily="34" charset="0"/>
                <a:cs typeface="Arial" pitchFamily="34" charset="0"/>
              </a:rPr>
              <a:t>Timothy’s timidity</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What is it about? – </a:t>
            </a:r>
            <a:r>
              <a:rPr lang="en-US" sz="2800" u="sng" dirty="0">
                <a:solidFill>
                  <a:srgbClr val="FFFFCC"/>
                </a:solidFill>
                <a:latin typeface="Calibri" panose="020F0502020204030204" pitchFamily="34" charset="0"/>
                <a:cs typeface="Arial" pitchFamily="34" charset="0"/>
              </a:rPr>
              <a:t>Perseverance</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What is inside (outline)? – </a:t>
            </a:r>
            <a:r>
              <a:rPr lang="en-US" sz="2800" u="sng" dirty="0">
                <a:solidFill>
                  <a:srgbClr val="FFFFCC"/>
                </a:solidFill>
                <a:latin typeface="Calibri" panose="020F0502020204030204" pitchFamily="34" charset="0"/>
                <a:cs typeface="Arial" pitchFamily="34" charset="0"/>
              </a:rPr>
              <a:t>4 part outline</a:t>
            </a:r>
          </a:p>
          <a:p>
            <a:pPr marL="461963" indent="-461963" eaLnBrk="1" hangingPunct="1">
              <a:spcBef>
                <a:spcPts val="600"/>
              </a:spcBef>
              <a:spcAft>
                <a:spcPts val="0"/>
              </a:spcAft>
              <a:buSzPct val="100000"/>
              <a:buFont typeface="+mj-lt"/>
              <a:buAutoNum type="arabicParenR" startAt="6"/>
              <a:defRPr/>
            </a:pPr>
            <a:r>
              <a:rPr lang="en-US" sz="2800" dirty="0">
                <a:latin typeface="Calibri" panose="020F0502020204030204" pitchFamily="34" charset="0"/>
                <a:cs typeface="Arial" pitchFamily="34" charset="0"/>
              </a:rPr>
              <a:t>What makes the book different? – </a:t>
            </a:r>
            <a:r>
              <a:rPr lang="en-US" sz="2800" u="sng" dirty="0">
                <a:solidFill>
                  <a:srgbClr val="FFFFCC"/>
                </a:solidFill>
                <a:latin typeface="Calibri" panose="020F0502020204030204" pitchFamily="34" charset="0"/>
                <a:cs typeface="Arial" pitchFamily="34" charset="0"/>
              </a:rPr>
              <a:t>Paul’s final word</a:t>
            </a:r>
          </a:p>
        </p:txBody>
      </p:sp>
      <p:pic>
        <p:nvPicPr>
          <p:cNvPr id="20484" name="Picture 2" descr="http://iconreader.files.wordpress.com/2010/08/12_johntheologian.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48600" y="228601"/>
            <a:ext cx="1111827" cy="13899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152400"/>
            <a:ext cx="8001000" cy="1143000"/>
          </a:xfrm>
        </p:spPr>
        <p:txBody>
          <a:bodyPr/>
          <a:lstStyle/>
          <a:p>
            <a:pPr algn="ctr"/>
            <a:r>
              <a:rPr lang="en-US" altLang="en-US" sz="3600" dirty="0">
                <a:latin typeface="Calibri" panose="020F0502020204030204" pitchFamily="34" charset="0"/>
              </a:rPr>
              <a:t>Four Imperatives  (4:5)</a:t>
            </a:r>
          </a:p>
        </p:txBody>
      </p:sp>
      <p:sp>
        <p:nvSpPr>
          <p:cNvPr id="36867" name="Rectangle 3"/>
          <p:cNvSpPr>
            <a:spLocks noGrp="1" noChangeArrowheads="1"/>
          </p:cNvSpPr>
          <p:nvPr>
            <p:ph type="body" idx="1"/>
          </p:nvPr>
        </p:nvSpPr>
        <p:spPr>
          <a:xfrm>
            <a:off x="457200" y="1600200"/>
            <a:ext cx="3045037" cy="3886200"/>
          </a:xfrm>
        </p:spPr>
        <p:txBody>
          <a:bodyPr/>
          <a:lstStyle/>
          <a:p>
            <a:pPr marL="514350" indent="-514350">
              <a:spcBef>
                <a:spcPts val="0"/>
              </a:spcBef>
              <a:spcAft>
                <a:spcPts val="1800"/>
              </a:spcAft>
              <a:buSzPct val="100000"/>
              <a:buAutoNum type="arabicPeriod"/>
              <a:defRPr/>
            </a:pPr>
            <a:r>
              <a:rPr lang="en-US" dirty="0">
                <a:latin typeface="Calibri" panose="020F0502020204030204" pitchFamily="34" charset="0"/>
              </a:rPr>
              <a:t>“Be”</a:t>
            </a:r>
          </a:p>
          <a:p>
            <a:pPr marL="514350" indent="-514350">
              <a:spcBef>
                <a:spcPts val="0"/>
              </a:spcBef>
              <a:spcAft>
                <a:spcPts val="1800"/>
              </a:spcAft>
              <a:buSzPct val="100000"/>
              <a:buAutoNum type="arabicPeriod"/>
              <a:defRPr/>
            </a:pPr>
            <a:r>
              <a:rPr lang="en-US" dirty="0">
                <a:latin typeface="Calibri" panose="020F0502020204030204" pitchFamily="34" charset="0"/>
              </a:rPr>
              <a:t>“Endure”</a:t>
            </a:r>
          </a:p>
          <a:p>
            <a:pPr marL="514350" indent="-514350">
              <a:spcBef>
                <a:spcPts val="0"/>
              </a:spcBef>
              <a:spcAft>
                <a:spcPts val="1800"/>
              </a:spcAft>
              <a:buSzPct val="100000"/>
              <a:buAutoNum type="arabicPeriod"/>
              <a:defRPr/>
            </a:pPr>
            <a:r>
              <a:rPr lang="en-US" dirty="0">
                <a:latin typeface="Calibri" panose="020F0502020204030204" pitchFamily="34" charset="0"/>
              </a:rPr>
              <a:t>“Do”</a:t>
            </a:r>
          </a:p>
          <a:p>
            <a:pPr marL="514350" indent="-514350">
              <a:spcBef>
                <a:spcPts val="0"/>
              </a:spcBef>
              <a:spcAft>
                <a:spcPts val="1800"/>
              </a:spcAft>
              <a:buSzPct val="100000"/>
              <a:buAutoNum type="arabicPeriod"/>
              <a:defRPr/>
            </a:pPr>
            <a:r>
              <a:rPr lang="en-US" b="1" dirty="0">
                <a:solidFill>
                  <a:srgbClr val="FFFFCC"/>
                </a:solidFill>
                <a:latin typeface="Calibri" panose="020F0502020204030204" pitchFamily="34" charset="0"/>
              </a:rPr>
              <a:t>“</a:t>
            </a:r>
            <a:r>
              <a:rPr lang="en-US" b="1" u="sng" dirty="0">
                <a:solidFill>
                  <a:srgbClr val="FFFFCC"/>
                </a:solidFill>
                <a:latin typeface="Calibri" panose="020F0502020204030204" pitchFamily="34" charset="0"/>
              </a:rPr>
              <a:t>Fulfill</a:t>
            </a:r>
            <a:r>
              <a:rPr lang="en-US" b="1" dirty="0">
                <a:solidFill>
                  <a:srgbClr val="FFFFCC"/>
                </a:solidFill>
                <a:latin typeface="Calibri" panose="020F0502020204030204" pitchFamily="34" charset="0"/>
              </a:rPr>
              <a:t>”</a:t>
            </a:r>
          </a:p>
        </p:txBody>
      </p:sp>
      <p:pic>
        <p:nvPicPr>
          <p:cNvPr id="25602" name="Picture 2" descr="http://getreal.typepad.com/.a/6a00d8341fd10e53ef016767d335ae970b-pi"/>
          <p:cNvPicPr>
            <a:picLocks noChangeAspect="1" noChangeArrowheads="1"/>
          </p:cNvPicPr>
          <p:nvPr/>
        </p:nvPicPr>
        <p:blipFill>
          <a:blip r:embed="rId2" cstate="print"/>
          <a:srcRect/>
          <a:stretch>
            <a:fillRect/>
          </a:stretch>
        </p:blipFill>
        <p:spPr bwMode="auto">
          <a:xfrm>
            <a:off x="3502237" y="1371600"/>
            <a:ext cx="5336963" cy="4572000"/>
          </a:xfrm>
          <a:prstGeom prst="rect">
            <a:avLst/>
          </a:prstGeom>
          <a:noFill/>
        </p:spPr>
      </p:pic>
    </p:spTree>
    <p:extLst>
      <p:ext uri="{BB962C8B-B14F-4D97-AF65-F5344CB8AC3E}">
        <p14:creationId xmlns:p14="http://schemas.microsoft.com/office/powerpoint/2010/main" val="3611860474"/>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28600"/>
            <a:ext cx="7772400" cy="1447800"/>
          </a:xfrm>
        </p:spPr>
        <p:txBody>
          <a:bodyPr/>
          <a:lstStyle/>
          <a:p>
            <a:pPr algn="ctr"/>
            <a:r>
              <a:rPr lang="en-US" sz="3600" dirty="0">
                <a:latin typeface="Calibri" panose="020F0502020204030204" pitchFamily="34" charset="0"/>
              </a:rPr>
              <a:t>Necessity for Timothy to Complete His Ministry (2 Tim 4:5-8)</a:t>
            </a:r>
          </a:p>
        </p:txBody>
      </p:sp>
      <p:sp>
        <p:nvSpPr>
          <p:cNvPr id="55299" name="Rectangle 3"/>
          <p:cNvSpPr>
            <a:spLocks noGrp="1" noChangeArrowheads="1"/>
          </p:cNvSpPr>
          <p:nvPr>
            <p:ph type="body" idx="1"/>
          </p:nvPr>
        </p:nvSpPr>
        <p:spPr>
          <a:xfrm>
            <a:off x="457200" y="2057400"/>
            <a:ext cx="4343400" cy="4003675"/>
          </a:xfrm>
        </p:spPr>
        <p:txBody>
          <a:bodyPr/>
          <a:lstStyle/>
          <a:p>
            <a:pPr marL="461963" indent="-461963">
              <a:spcBef>
                <a:spcPts val="0"/>
              </a:spcBef>
              <a:spcAft>
                <a:spcPts val="2400"/>
              </a:spcAft>
              <a:defRPr/>
            </a:pPr>
            <a:r>
              <a:rPr lang="en-US" sz="3000" dirty="0">
                <a:latin typeface="Calibri" panose="020F0502020204030204" pitchFamily="34" charset="0"/>
              </a:rPr>
              <a:t>Charge (4:5)</a:t>
            </a:r>
          </a:p>
          <a:p>
            <a:pPr marL="461963" indent="-461963">
              <a:spcBef>
                <a:spcPts val="0"/>
              </a:spcBef>
              <a:spcAft>
                <a:spcPts val="2400"/>
              </a:spcAft>
              <a:defRPr/>
            </a:pPr>
            <a:r>
              <a:rPr lang="en-US" sz="3000" b="1" u="sng" dirty="0">
                <a:solidFill>
                  <a:srgbClr val="FFFFCC"/>
                </a:solidFill>
                <a:latin typeface="Calibri" panose="020F0502020204030204" pitchFamily="34" charset="0"/>
              </a:rPr>
              <a:t>Reason (4:6)</a:t>
            </a:r>
          </a:p>
          <a:p>
            <a:pPr marL="461963" indent="-461963">
              <a:spcBef>
                <a:spcPts val="0"/>
              </a:spcBef>
              <a:spcAft>
                <a:spcPts val="2400"/>
              </a:spcAft>
              <a:defRPr/>
            </a:pPr>
            <a:r>
              <a:rPr lang="en-US" sz="3000" dirty="0">
                <a:latin typeface="Calibri" panose="020F0502020204030204" pitchFamily="34" charset="0"/>
              </a:rPr>
              <a:t>Reward (4:7-8)</a:t>
            </a:r>
          </a:p>
          <a:p>
            <a:pPr marL="914400" lvl="1" indent="-457200">
              <a:spcBef>
                <a:spcPts val="0"/>
              </a:spcBef>
              <a:spcAft>
                <a:spcPts val="2400"/>
              </a:spcAft>
              <a:defRPr/>
            </a:pPr>
            <a:r>
              <a:rPr lang="en-US" i="1" dirty="0">
                <a:effectLst/>
                <a:latin typeface="Calibri" panose="020F0502020204030204" pitchFamily="34" charset="0"/>
              </a:rPr>
              <a:t>Satisfaction of a life well spent (4:7)</a:t>
            </a:r>
          </a:p>
          <a:p>
            <a:pPr marL="914400" lvl="1" indent="-457200">
              <a:spcBef>
                <a:spcPts val="0"/>
              </a:spcBef>
              <a:spcAft>
                <a:spcPts val="2400"/>
              </a:spcAft>
              <a:defRPr/>
            </a:pPr>
            <a:r>
              <a:rPr lang="en-US" i="1" dirty="0">
                <a:effectLst/>
                <a:latin typeface="Calibri" panose="020F0502020204030204" pitchFamily="34" charset="0"/>
              </a:rPr>
              <a:t>Bema Seat (4:8) </a:t>
            </a:r>
          </a:p>
        </p:txBody>
      </p:sp>
      <p:pic>
        <p:nvPicPr>
          <p:cNvPr id="1026"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5029200" y="2133600"/>
            <a:ext cx="3733800" cy="3733800"/>
          </a:xfrm>
          <a:prstGeom prst="rect">
            <a:avLst/>
          </a:prstGeom>
          <a:noFill/>
        </p:spPr>
      </p:pic>
    </p:spTree>
    <p:extLst>
      <p:ext uri="{BB962C8B-B14F-4D97-AF65-F5344CB8AC3E}">
        <p14:creationId xmlns:p14="http://schemas.microsoft.com/office/powerpoint/2010/main" val="41472850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98846870"/>
              </p:ext>
            </p:extLst>
          </p:nvPr>
        </p:nvGraphicFramePr>
        <p:xfrm>
          <a:off x="114300" y="424688"/>
          <a:ext cx="8915400" cy="5534152"/>
        </p:xfrm>
        <a:graphic>
          <a:graphicData uri="http://schemas.openxmlformats.org/drawingml/2006/table">
            <a:tbl>
              <a:tblPr firstRow="1" bandRow="1">
                <a:tableStyleId>{5C22544A-7EE6-4342-B048-85BDC9FD1C3A}</a:tableStyleId>
              </a:tblPr>
              <a:tblGrid>
                <a:gridCol w="4305300">
                  <a:extLst>
                    <a:ext uri="{9D8B030D-6E8A-4147-A177-3AD203B41FA5}">
                      <a16:colId xmlns:a16="http://schemas.microsoft.com/office/drawing/2014/main" val="1804877480"/>
                    </a:ext>
                  </a:extLst>
                </a:gridCol>
                <a:gridCol w="4610100">
                  <a:extLst>
                    <a:ext uri="{9D8B030D-6E8A-4147-A177-3AD203B41FA5}">
                      <a16:colId xmlns:a16="http://schemas.microsoft.com/office/drawing/2014/main" val="1849767926"/>
                    </a:ext>
                  </a:extLst>
                </a:gridCol>
              </a:tblGrid>
              <a:tr h="370840">
                <a:tc gridSpan="2">
                  <a:txBody>
                    <a:bodyPr/>
                    <a:lstStyle/>
                    <a:p>
                      <a:pPr algn="ctr"/>
                      <a:r>
                        <a:rPr lang="en-US" sz="3200" dirty="0">
                          <a:solidFill>
                            <a:srgbClr val="C00000"/>
                          </a:solidFill>
                          <a:latin typeface="Calibri" panose="020F0502020204030204" pitchFamily="34" charset="0"/>
                        </a:rPr>
                        <a:t>Paul’s Two Roman Imprisonments Contrasted</a:t>
                      </a:r>
                      <a:endParaRPr lang="en-US" sz="3200" dirty="0">
                        <a:solidFill>
                          <a:srgbClr val="C00000"/>
                        </a:solidFill>
                        <a:effectLst/>
                        <a:latin typeface="Calibri" panose="020F0502020204030204" pitchFamily="34" charset="0"/>
                      </a:endParaRPr>
                    </a:p>
                  </a:txBody>
                  <a:tcPr>
                    <a:solidFill>
                      <a:schemeClr val="tx1">
                        <a:lumMod val="85000"/>
                      </a:schemeClr>
                    </a:solidFill>
                  </a:tcPr>
                </a:tc>
                <a:tc hMerge="1">
                  <a:txBody>
                    <a:bodyPr/>
                    <a:lstStyle/>
                    <a:p>
                      <a:endParaRPr lang="en-US" sz="2000" dirty="0">
                        <a:solidFill>
                          <a:schemeClr val="bg2"/>
                        </a:solidFill>
                        <a:effectLst/>
                        <a:latin typeface="Calibri" panose="020F0502020204030204" pitchFamily="34" charset="0"/>
                      </a:endParaRPr>
                    </a:p>
                  </a:txBody>
                  <a:tcPr/>
                </a:tc>
                <a:extLst>
                  <a:ext uri="{0D108BD9-81ED-4DB2-BD59-A6C34878D82A}">
                    <a16:rowId xmlns:a16="http://schemas.microsoft.com/office/drawing/2014/main" val="417366323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chemeClr val="bg1">
                              <a:lumMod val="50000"/>
                            </a:schemeClr>
                          </a:solidFill>
                          <a:effectLst/>
                          <a:uLnTx/>
                          <a:uFillTx/>
                          <a:latin typeface="Calibri" panose="020F0502020204030204" pitchFamily="34" charset="0"/>
                          <a:ea typeface="+mn-ea"/>
                          <a:cs typeface="+mn-cs"/>
                        </a:rPr>
                        <a:t>1</a:t>
                      </a:r>
                      <a:r>
                        <a:rPr kumimoji="0" lang="en-US" sz="2000" b="1" i="0" u="none" strike="noStrike" kern="0" cap="none" spc="0" normalizeH="0" baseline="30000" noProof="0" dirty="0">
                          <a:ln>
                            <a:noFill/>
                          </a:ln>
                          <a:solidFill>
                            <a:schemeClr val="bg1">
                              <a:lumMod val="50000"/>
                            </a:schemeClr>
                          </a:solidFill>
                          <a:effectLst/>
                          <a:uLnTx/>
                          <a:uFillTx/>
                          <a:latin typeface="Calibri" panose="020F0502020204030204" pitchFamily="34" charset="0"/>
                          <a:ea typeface="+mn-ea"/>
                          <a:cs typeface="+mn-cs"/>
                        </a:rPr>
                        <a:t>ST</a:t>
                      </a:r>
                      <a:r>
                        <a:rPr kumimoji="0" lang="en-US" sz="2000" b="1" i="0" u="none" strike="noStrike" kern="0" cap="none" spc="0" normalizeH="0" baseline="0" noProof="0" dirty="0">
                          <a:ln>
                            <a:noFill/>
                          </a:ln>
                          <a:solidFill>
                            <a:schemeClr val="bg1">
                              <a:lumMod val="50000"/>
                            </a:schemeClr>
                          </a:solidFill>
                          <a:effectLst/>
                          <a:uLnTx/>
                          <a:uFillTx/>
                          <a:latin typeface="Calibri" panose="020F0502020204030204" pitchFamily="34" charset="0"/>
                          <a:ea typeface="+mn-ea"/>
                          <a:cs typeface="+mn-cs"/>
                        </a:rPr>
                        <a:t> IMPRISONMENT (ACTS 28:16-31)</a:t>
                      </a:r>
                    </a:p>
                  </a:txBody>
                  <a:tcPr>
                    <a:solidFill>
                      <a:schemeClr val="tx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chemeClr val="bg1">
                              <a:lumMod val="50000"/>
                            </a:schemeClr>
                          </a:solidFill>
                          <a:effectLst/>
                          <a:uLnTx/>
                          <a:uFillTx/>
                          <a:latin typeface="Calibri" panose="020F0502020204030204" pitchFamily="34" charset="0"/>
                          <a:ea typeface="+mn-ea"/>
                          <a:cs typeface="+mn-cs"/>
                        </a:rPr>
                        <a:t>2</a:t>
                      </a:r>
                      <a:r>
                        <a:rPr kumimoji="0" lang="en-US" sz="2000" b="1" i="0" u="none" strike="noStrike" kern="0" cap="none" spc="0" normalizeH="0" baseline="30000" noProof="0" dirty="0">
                          <a:ln>
                            <a:noFill/>
                          </a:ln>
                          <a:solidFill>
                            <a:schemeClr val="bg1">
                              <a:lumMod val="50000"/>
                            </a:schemeClr>
                          </a:solidFill>
                          <a:effectLst/>
                          <a:uLnTx/>
                          <a:uFillTx/>
                          <a:latin typeface="Calibri" panose="020F0502020204030204" pitchFamily="34" charset="0"/>
                          <a:ea typeface="+mn-ea"/>
                          <a:cs typeface="+mn-cs"/>
                        </a:rPr>
                        <a:t>ND</a:t>
                      </a:r>
                      <a:r>
                        <a:rPr kumimoji="0" lang="en-US" sz="2000" b="1" i="0" u="none" strike="noStrike" kern="0" cap="none" spc="0" normalizeH="0" baseline="0" noProof="0" dirty="0">
                          <a:ln>
                            <a:noFill/>
                          </a:ln>
                          <a:solidFill>
                            <a:schemeClr val="bg1">
                              <a:lumMod val="50000"/>
                            </a:schemeClr>
                          </a:solidFill>
                          <a:effectLst/>
                          <a:uLnTx/>
                          <a:uFillTx/>
                          <a:latin typeface="Calibri" panose="020F0502020204030204" pitchFamily="34" charset="0"/>
                          <a:ea typeface="+mn-ea"/>
                          <a:cs typeface="+mn-cs"/>
                        </a:rPr>
                        <a:t> IMPRISONMENT (2 TIM)</a:t>
                      </a:r>
                      <a:endParaRPr kumimoji="0" lang="en-US" sz="2000" b="0" i="0" u="none" strike="noStrike" kern="0" cap="none" spc="0" normalizeH="0" baseline="0" noProof="0" dirty="0">
                        <a:ln>
                          <a:noFill/>
                        </a:ln>
                        <a:solidFill>
                          <a:schemeClr val="bg1">
                            <a:lumMod val="50000"/>
                          </a:schemeClr>
                        </a:solidFill>
                        <a:effectLst/>
                        <a:uLnTx/>
                        <a:uFillTx/>
                        <a:latin typeface="Calibri" panose="020F0502020204030204" pitchFamily="34" charset="0"/>
                        <a:ea typeface="+mn-ea"/>
                        <a:cs typeface="+mn-cs"/>
                      </a:endParaRPr>
                    </a:p>
                  </a:txBody>
                  <a:tcPr>
                    <a:solidFill>
                      <a:schemeClr val="tx1">
                        <a:lumMod val="75000"/>
                      </a:schemeClr>
                    </a:solidFill>
                  </a:tcPr>
                </a:tc>
                <a:extLst>
                  <a:ext uri="{0D108BD9-81ED-4DB2-BD59-A6C34878D82A}">
                    <a16:rowId xmlns:a16="http://schemas.microsoft.com/office/drawing/2014/main" val="722062779"/>
                  </a:ext>
                </a:extLst>
              </a:tr>
              <a:tr h="370840">
                <a:tc>
                  <a:txBody>
                    <a:bodyPr/>
                    <a:lstStyle/>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Wrote prison epistles</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Religious charges</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Local and sporadic persecutions (AD 60-63)</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Decent conditions (house)</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Many friends</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Evangelistic opportunities</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Optimistic for release (Phil 1:24-26)</a:t>
                      </a:r>
                    </a:p>
                    <a:p>
                      <a:pPr>
                        <a:lnSpc>
                          <a:spcPct val="100000"/>
                        </a:lnSpc>
                        <a:buClr>
                          <a:srgbClr val="C00000"/>
                        </a:buClr>
                      </a:pPr>
                      <a:endParaRPr lang="en-US" sz="2400" dirty="0">
                        <a:solidFill>
                          <a:schemeClr val="bg2"/>
                        </a:solidFill>
                        <a:effectLst/>
                        <a:latin typeface="Calibri" panose="020F0502020204030204" pitchFamily="34" charset="0"/>
                      </a:endParaRPr>
                    </a:p>
                  </a:txBody>
                  <a:tcPr>
                    <a:solidFill>
                      <a:schemeClr val="tx1">
                        <a:lumMod val="95000"/>
                      </a:schemeClr>
                    </a:solidFill>
                  </a:tcPr>
                </a:tc>
                <a:tc>
                  <a:txBody>
                    <a:bodyPr/>
                    <a:lstStyle/>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Wrote 2 Timothy</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Political charges</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err="1">
                          <a:ln>
                            <a:noFill/>
                          </a:ln>
                          <a:solidFill>
                            <a:schemeClr val="bg2"/>
                          </a:solidFill>
                          <a:effectLst/>
                          <a:uLnTx/>
                          <a:uFillTx/>
                          <a:latin typeface="Calibri" panose="020F0502020204030204" pitchFamily="34" charset="0"/>
                          <a:ea typeface="+mn-ea"/>
                          <a:cs typeface="+mn-cs"/>
                        </a:rPr>
                        <a:t>Neronian</a:t>
                      </a: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 persecution (AD 64-68)</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Poor conditions (dungeon)</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Virtually alone</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Opportunities restricted</a:t>
                      </a:r>
                    </a:p>
                    <a:p>
                      <a:pPr marL="342900" marR="0" lvl="0" indent="-342900" algn="l" defTabSz="914400" rtl="0" eaLnBrk="0" fontAlgn="base" latinLnBrk="0" hangingPunct="0">
                        <a:lnSpc>
                          <a:spcPct val="100000"/>
                        </a:lnSpc>
                        <a:spcBef>
                          <a:spcPct val="20000"/>
                        </a:spcBef>
                        <a:spcAft>
                          <a:spcPct val="0"/>
                        </a:spcAft>
                        <a:buClr>
                          <a:srgbClr val="C00000"/>
                        </a:buClr>
                        <a:buSzPct val="75000"/>
                        <a:buFont typeface="Wingdings" panose="05000000000000000000" pitchFamily="2" charset="2"/>
                        <a:buChar char="n"/>
                        <a:tabLst/>
                        <a:defRPr/>
                      </a:pPr>
                      <a:r>
                        <a:rPr kumimoji="0" lang="en-US" sz="2400" b="0" i="0" u="none" strike="noStrike" kern="0" cap="none" spc="0" normalizeH="0" baseline="0" noProof="0" dirty="0">
                          <a:ln>
                            <a:noFill/>
                          </a:ln>
                          <a:solidFill>
                            <a:schemeClr val="bg2"/>
                          </a:solidFill>
                          <a:effectLst/>
                          <a:uLnTx/>
                          <a:uFillTx/>
                          <a:latin typeface="Calibri" panose="020F0502020204030204" pitchFamily="34" charset="0"/>
                          <a:ea typeface="+mn-ea"/>
                          <a:cs typeface="+mn-cs"/>
                        </a:rPr>
                        <a:t>Execution anticipated (2 Tim 4:6)</a:t>
                      </a:r>
                    </a:p>
                    <a:p>
                      <a:pPr>
                        <a:lnSpc>
                          <a:spcPct val="100000"/>
                        </a:lnSpc>
                        <a:buClr>
                          <a:srgbClr val="C00000"/>
                        </a:buClr>
                      </a:pPr>
                      <a:endParaRPr lang="en-US" sz="2400" dirty="0">
                        <a:solidFill>
                          <a:schemeClr val="bg2"/>
                        </a:solidFill>
                        <a:effectLst/>
                        <a:latin typeface="Calibri" panose="020F0502020204030204" pitchFamily="34" charset="0"/>
                      </a:endParaRPr>
                    </a:p>
                  </a:txBody>
                  <a:tcPr>
                    <a:solidFill>
                      <a:schemeClr val="tx1">
                        <a:lumMod val="95000"/>
                      </a:schemeClr>
                    </a:solidFill>
                  </a:tcPr>
                </a:tc>
                <a:extLst>
                  <a:ext uri="{0D108BD9-81ED-4DB2-BD59-A6C34878D82A}">
                    <a16:rowId xmlns:a16="http://schemas.microsoft.com/office/drawing/2014/main" val="3868707407"/>
                  </a:ext>
                </a:extLst>
              </a:tr>
              <a:tr h="370840">
                <a:tc gridSpan="2">
                  <a:txBody>
                    <a:bodyPr/>
                    <a:lstStyle/>
                    <a:p>
                      <a:pPr marL="0" marR="0" indent="0" algn="ctr" defTabSz="914400" rtl="0" eaLnBrk="1" fontAlgn="auto" latinLnBrk="0" hangingPunct="1">
                        <a:lnSpc>
                          <a:spcPct val="100000"/>
                        </a:lnSpc>
                        <a:spcBef>
                          <a:spcPts val="0"/>
                        </a:spcBef>
                        <a:spcAft>
                          <a:spcPts val="0"/>
                        </a:spcAft>
                        <a:buClr>
                          <a:srgbClr val="C00000"/>
                        </a:buClr>
                        <a:buSzTx/>
                        <a:buFontTx/>
                        <a:buNone/>
                        <a:tabLst/>
                        <a:defRPr/>
                      </a:pPr>
                      <a:r>
                        <a:rPr kumimoji="0" lang="en-US" sz="1800" b="0" i="0" u="none" strike="noStrike" kern="0" cap="none" spc="0" normalizeH="0" baseline="0" dirty="0">
                          <a:ln>
                            <a:noFill/>
                          </a:ln>
                          <a:solidFill>
                            <a:schemeClr val="bg2"/>
                          </a:solidFill>
                          <a:effectLst/>
                          <a:uLnTx/>
                          <a:uFillTx/>
                          <a:latin typeface="Calibri" panose="020F0502020204030204" pitchFamily="34" charset="0"/>
                          <a:ea typeface="+mn-ea"/>
                          <a:cs typeface="+mn-cs"/>
                        </a:rPr>
                        <a:t>Adapted from </a:t>
                      </a:r>
                      <a:r>
                        <a:rPr kumimoji="0" lang="en-US" sz="1800" b="0" i="1" u="none" strike="noStrike" kern="0" cap="none" spc="0" normalizeH="0" baseline="0" dirty="0">
                          <a:ln>
                            <a:noFill/>
                          </a:ln>
                          <a:solidFill>
                            <a:schemeClr val="bg2"/>
                          </a:solidFill>
                          <a:effectLst/>
                          <a:uLnTx/>
                          <a:uFillTx/>
                          <a:latin typeface="Calibri" panose="020F0502020204030204" pitchFamily="34" charset="0"/>
                          <a:ea typeface="+mn-ea"/>
                          <a:cs typeface="+mn-cs"/>
                        </a:rPr>
                        <a:t>Nelson's Complete Book of Charts and Maps</a:t>
                      </a:r>
                      <a:r>
                        <a:rPr kumimoji="0" lang="en-US" sz="1800" b="0" i="0" u="none" strike="noStrike" kern="0" cap="none" spc="0" normalizeH="0" baseline="0" dirty="0">
                          <a:ln>
                            <a:noFill/>
                          </a:ln>
                          <a:solidFill>
                            <a:schemeClr val="bg2"/>
                          </a:solidFill>
                          <a:effectLst/>
                          <a:uLnTx/>
                          <a:uFillTx/>
                          <a:latin typeface="Calibri" panose="020F0502020204030204" pitchFamily="34" charset="0"/>
                          <a:ea typeface="+mn-ea"/>
                          <a:cs typeface="+mn-cs"/>
                        </a:rPr>
                        <a:t>, 433. </a:t>
                      </a:r>
                    </a:p>
                  </a:txBody>
                  <a:tcPr>
                    <a:solidFill>
                      <a:schemeClr val="tx1">
                        <a:lumMod val="95000"/>
                      </a:schemeClr>
                    </a:solidFill>
                  </a:tcPr>
                </a:tc>
                <a:tc hMerge="1">
                  <a:txBody>
                    <a:bodyPr/>
                    <a:lstStyle/>
                    <a:p>
                      <a:pPr>
                        <a:lnSpc>
                          <a:spcPct val="100000"/>
                        </a:lnSpc>
                        <a:buClr>
                          <a:srgbClr val="C00000"/>
                        </a:buClr>
                      </a:pPr>
                      <a:endParaRPr lang="en-US" sz="2400" dirty="0">
                        <a:solidFill>
                          <a:schemeClr val="bg2"/>
                        </a:solidFill>
                        <a:effectLst/>
                        <a:latin typeface="Calibri" panose="020F0502020204030204" pitchFamily="34" charset="0"/>
                      </a:endParaRPr>
                    </a:p>
                  </a:txBody>
                  <a:tcPr>
                    <a:solidFill>
                      <a:schemeClr val="tx1">
                        <a:lumMod val="95000"/>
                      </a:schemeClr>
                    </a:solidFill>
                  </a:tcPr>
                </a:tc>
                <a:extLst>
                  <a:ext uri="{0D108BD9-81ED-4DB2-BD59-A6C34878D82A}">
                    <a16:rowId xmlns:a16="http://schemas.microsoft.com/office/drawing/2014/main" val="3351865770"/>
                  </a:ext>
                </a:extLst>
              </a:tr>
            </a:tbl>
          </a:graphicData>
        </a:graphic>
      </p:graphicFrame>
    </p:spTree>
    <p:extLst>
      <p:ext uri="{BB962C8B-B14F-4D97-AF65-F5344CB8AC3E}">
        <p14:creationId xmlns:p14="http://schemas.microsoft.com/office/powerpoint/2010/main" val="17835446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228600"/>
            <a:ext cx="8001000" cy="1143000"/>
          </a:xfrm>
        </p:spPr>
        <p:txBody>
          <a:bodyPr/>
          <a:lstStyle/>
          <a:p>
            <a:pPr algn="ctr"/>
            <a:r>
              <a:rPr lang="en-US" altLang="en-US" sz="3600" dirty="0">
                <a:latin typeface="Calibri" panose="020F0502020204030204" pitchFamily="34" charset="0"/>
              </a:rPr>
              <a:t>Two images  (4:6)</a:t>
            </a:r>
          </a:p>
        </p:txBody>
      </p:sp>
      <p:sp>
        <p:nvSpPr>
          <p:cNvPr id="36867" name="Rectangle 3"/>
          <p:cNvSpPr>
            <a:spLocks noGrp="1" noChangeArrowheads="1"/>
          </p:cNvSpPr>
          <p:nvPr>
            <p:ph type="body" idx="1"/>
          </p:nvPr>
        </p:nvSpPr>
        <p:spPr>
          <a:xfrm>
            <a:off x="914400" y="1600200"/>
            <a:ext cx="3352800" cy="3886200"/>
          </a:xfrm>
        </p:spPr>
        <p:txBody>
          <a:bodyPr/>
          <a:lstStyle/>
          <a:p>
            <a:pPr marL="514350" indent="-514350">
              <a:spcBef>
                <a:spcPts val="0"/>
              </a:spcBef>
              <a:spcAft>
                <a:spcPts val="2400"/>
              </a:spcAft>
              <a:buSzPct val="100000"/>
              <a:buAutoNum type="arabicPeriod"/>
              <a:defRPr/>
            </a:pPr>
            <a:r>
              <a:rPr lang="en-US" dirty="0">
                <a:latin typeface="Calibri" panose="020F0502020204030204" pitchFamily="34" charset="0"/>
              </a:rPr>
              <a:t>Drink offering</a:t>
            </a:r>
          </a:p>
          <a:p>
            <a:pPr marL="514350" indent="-514350">
              <a:spcBef>
                <a:spcPts val="0"/>
              </a:spcBef>
              <a:spcAft>
                <a:spcPts val="2400"/>
              </a:spcAft>
              <a:buSzPct val="100000"/>
              <a:buAutoNum type="arabicPeriod"/>
              <a:defRPr/>
            </a:pPr>
            <a:r>
              <a:rPr lang="en-US" dirty="0">
                <a:latin typeface="Calibri" panose="020F0502020204030204" pitchFamily="34" charset="0"/>
              </a:rPr>
              <a:t>Departure</a:t>
            </a:r>
          </a:p>
        </p:txBody>
      </p:sp>
      <p:pic>
        <p:nvPicPr>
          <p:cNvPr id="5"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5334000" y="1600200"/>
            <a:ext cx="3505200" cy="3505200"/>
          </a:xfrm>
          <a:prstGeom prst="rect">
            <a:avLst/>
          </a:prstGeom>
          <a:noFill/>
        </p:spPr>
      </p:pic>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228600"/>
            <a:ext cx="8001000" cy="1143000"/>
          </a:xfrm>
        </p:spPr>
        <p:txBody>
          <a:bodyPr/>
          <a:lstStyle/>
          <a:p>
            <a:pPr algn="ctr"/>
            <a:r>
              <a:rPr lang="en-US" altLang="en-US" sz="3600" dirty="0">
                <a:latin typeface="Calibri" panose="020F0502020204030204" pitchFamily="34" charset="0"/>
              </a:rPr>
              <a:t>Two images  (4:6)</a:t>
            </a:r>
          </a:p>
        </p:txBody>
      </p:sp>
      <p:sp>
        <p:nvSpPr>
          <p:cNvPr id="36867" name="Rectangle 3"/>
          <p:cNvSpPr>
            <a:spLocks noGrp="1" noChangeArrowheads="1"/>
          </p:cNvSpPr>
          <p:nvPr>
            <p:ph type="body" idx="1"/>
          </p:nvPr>
        </p:nvSpPr>
        <p:spPr>
          <a:xfrm>
            <a:off x="914400" y="1600200"/>
            <a:ext cx="3352800" cy="3886200"/>
          </a:xfrm>
        </p:spPr>
        <p:txBody>
          <a:bodyPr/>
          <a:lstStyle/>
          <a:p>
            <a:pPr marL="514350" indent="-514350">
              <a:spcBef>
                <a:spcPts val="0"/>
              </a:spcBef>
              <a:spcAft>
                <a:spcPts val="2400"/>
              </a:spcAft>
              <a:buSzPct val="100000"/>
              <a:buAutoNum type="arabicPeriod"/>
              <a:defRPr/>
            </a:pPr>
            <a:r>
              <a:rPr lang="en-US" b="1" u="sng" dirty="0">
                <a:solidFill>
                  <a:srgbClr val="FFFFCC"/>
                </a:solidFill>
                <a:latin typeface="Calibri" panose="020F0502020204030204" pitchFamily="34" charset="0"/>
              </a:rPr>
              <a:t>Drink offering</a:t>
            </a:r>
          </a:p>
          <a:p>
            <a:pPr marL="514350" indent="-514350">
              <a:spcBef>
                <a:spcPts val="0"/>
              </a:spcBef>
              <a:spcAft>
                <a:spcPts val="2400"/>
              </a:spcAft>
              <a:buSzPct val="100000"/>
              <a:buAutoNum type="arabicPeriod"/>
              <a:defRPr/>
            </a:pPr>
            <a:r>
              <a:rPr lang="en-US" dirty="0">
                <a:latin typeface="Calibri" panose="020F0502020204030204" pitchFamily="34" charset="0"/>
              </a:rPr>
              <a:t>Departure</a:t>
            </a:r>
          </a:p>
        </p:txBody>
      </p:sp>
      <p:pic>
        <p:nvPicPr>
          <p:cNvPr id="5"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5334000" y="1600200"/>
            <a:ext cx="3505200" cy="3505200"/>
          </a:xfrm>
          <a:prstGeom prst="rect">
            <a:avLst/>
          </a:prstGeom>
          <a:noFill/>
        </p:spPr>
      </p:pic>
    </p:spTree>
    <p:extLst>
      <p:ext uri="{BB962C8B-B14F-4D97-AF65-F5344CB8AC3E}">
        <p14:creationId xmlns:p14="http://schemas.microsoft.com/office/powerpoint/2010/main" val="3824744937"/>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228600"/>
            <a:ext cx="8001000" cy="1143000"/>
          </a:xfrm>
        </p:spPr>
        <p:txBody>
          <a:bodyPr/>
          <a:lstStyle/>
          <a:p>
            <a:pPr algn="ctr"/>
            <a:r>
              <a:rPr lang="en-US" altLang="en-US" sz="3600" dirty="0">
                <a:latin typeface="Calibri" panose="020F0502020204030204" pitchFamily="34" charset="0"/>
              </a:rPr>
              <a:t>Two images  (4:6)</a:t>
            </a:r>
          </a:p>
        </p:txBody>
      </p:sp>
      <p:sp>
        <p:nvSpPr>
          <p:cNvPr id="36867" name="Rectangle 3"/>
          <p:cNvSpPr>
            <a:spLocks noGrp="1" noChangeArrowheads="1"/>
          </p:cNvSpPr>
          <p:nvPr>
            <p:ph type="body" idx="1"/>
          </p:nvPr>
        </p:nvSpPr>
        <p:spPr>
          <a:xfrm>
            <a:off x="914400" y="1600200"/>
            <a:ext cx="3352800" cy="3886200"/>
          </a:xfrm>
        </p:spPr>
        <p:txBody>
          <a:bodyPr/>
          <a:lstStyle/>
          <a:p>
            <a:pPr marL="514350" indent="-514350">
              <a:spcBef>
                <a:spcPts val="0"/>
              </a:spcBef>
              <a:spcAft>
                <a:spcPts val="2400"/>
              </a:spcAft>
              <a:buSzPct val="100000"/>
              <a:buAutoNum type="arabicPeriod"/>
              <a:defRPr/>
            </a:pPr>
            <a:r>
              <a:rPr lang="en-US" dirty="0">
                <a:latin typeface="Calibri" panose="020F0502020204030204" pitchFamily="34" charset="0"/>
              </a:rPr>
              <a:t>Drink offering</a:t>
            </a:r>
          </a:p>
          <a:p>
            <a:pPr marL="514350" indent="-514350">
              <a:spcBef>
                <a:spcPts val="0"/>
              </a:spcBef>
              <a:spcAft>
                <a:spcPts val="2400"/>
              </a:spcAft>
              <a:buSzPct val="100000"/>
              <a:buAutoNum type="arabicPeriod"/>
              <a:defRPr/>
            </a:pPr>
            <a:r>
              <a:rPr lang="en-US" b="1" u="sng" dirty="0">
                <a:solidFill>
                  <a:srgbClr val="FFFFCC"/>
                </a:solidFill>
                <a:latin typeface="Calibri" panose="020F0502020204030204" pitchFamily="34" charset="0"/>
              </a:rPr>
              <a:t>Departure</a:t>
            </a:r>
          </a:p>
        </p:txBody>
      </p:sp>
      <p:pic>
        <p:nvPicPr>
          <p:cNvPr id="5"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5334000" y="1600200"/>
            <a:ext cx="3505200" cy="3505200"/>
          </a:xfrm>
          <a:prstGeom prst="rect">
            <a:avLst/>
          </a:prstGeom>
          <a:noFill/>
        </p:spPr>
      </p:pic>
    </p:spTree>
    <p:extLst>
      <p:ext uri="{BB962C8B-B14F-4D97-AF65-F5344CB8AC3E}">
        <p14:creationId xmlns:p14="http://schemas.microsoft.com/office/powerpoint/2010/main" val="18377954"/>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8130" name="Picture 2" descr="http://www.corbisimages.com/images/Corbis-64978.jpg?size=67&amp;uid=8353e764-9e9f-4248-9ca0-916cc748b1ab"/>
          <p:cNvPicPr>
            <a:picLocks noChangeAspect="1" noChangeArrowheads="1"/>
          </p:cNvPicPr>
          <p:nvPr/>
        </p:nvPicPr>
        <p:blipFill>
          <a:blip r:embed="rId2" cstate="print"/>
          <a:srcRect/>
          <a:stretch>
            <a:fillRect/>
          </a:stretch>
        </p:blipFill>
        <p:spPr bwMode="auto">
          <a:xfrm>
            <a:off x="228600" y="524669"/>
            <a:ext cx="8686800" cy="5808663"/>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28600"/>
            <a:ext cx="7772400" cy="1447800"/>
          </a:xfrm>
        </p:spPr>
        <p:txBody>
          <a:bodyPr/>
          <a:lstStyle/>
          <a:p>
            <a:pPr algn="ctr"/>
            <a:r>
              <a:rPr lang="en-US" sz="3600" dirty="0">
                <a:latin typeface="Calibri" panose="020F0502020204030204" pitchFamily="34" charset="0"/>
              </a:rPr>
              <a:t>Necessity for Timothy to Complete His Ministry (2 Tim 4:5-8)</a:t>
            </a:r>
          </a:p>
        </p:txBody>
      </p:sp>
      <p:sp>
        <p:nvSpPr>
          <p:cNvPr id="55299" name="Rectangle 3"/>
          <p:cNvSpPr>
            <a:spLocks noGrp="1" noChangeArrowheads="1"/>
          </p:cNvSpPr>
          <p:nvPr>
            <p:ph type="body" idx="1"/>
          </p:nvPr>
        </p:nvSpPr>
        <p:spPr>
          <a:xfrm>
            <a:off x="457200" y="2057400"/>
            <a:ext cx="4343400" cy="4003675"/>
          </a:xfrm>
        </p:spPr>
        <p:txBody>
          <a:bodyPr/>
          <a:lstStyle/>
          <a:p>
            <a:pPr marL="461963" indent="-461963">
              <a:spcBef>
                <a:spcPts val="0"/>
              </a:spcBef>
              <a:spcAft>
                <a:spcPts val="2400"/>
              </a:spcAft>
              <a:defRPr/>
            </a:pPr>
            <a:r>
              <a:rPr lang="en-US" sz="3000" dirty="0">
                <a:latin typeface="Calibri" panose="020F0502020204030204" pitchFamily="34" charset="0"/>
              </a:rPr>
              <a:t>Charge (4:5)</a:t>
            </a:r>
          </a:p>
          <a:p>
            <a:pPr marL="461963" indent="-461963">
              <a:spcBef>
                <a:spcPts val="0"/>
              </a:spcBef>
              <a:spcAft>
                <a:spcPts val="2400"/>
              </a:spcAft>
              <a:defRPr/>
            </a:pPr>
            <a:r>
              <a:rPr lang="en-US" sz="3000" dirty="0">
                <a:latin typeface="Calibri" panose="020F0502020204030204" pitchFamily="34" charset="0"/>
              </a:rPr>
              <a:t>Reason (4:6)</a:t>
            </a:r>
          </a:p>
          <a:p>
            <a:pPr marL="461963" indent="-461963">
              <a:spcBef>
                <a:spcPts val="0"/>
              </a:spcBef>
              <a:spcAft>
                <a:spcPts val="2400"/>
              </a:spcAft>
              <a:defRPr/>
            </a:pPr>
            <a:r>
              <a:rPr lang="en-US" sz="3000" b="1" u="sng" dirty="0">
                <a:solidFill>
                  <a:srgbClr val="FFFFCC"/>
                </a:solidFill>
                <a:latin typeface="Calibri" panose="020F0502020204030204" pitchFamily="34" charset="0"/>
              </a:rPr>
              <a:t>Reward (4:7-8)</a:t>
            </a:r>
          </a:p>
          <a:p>
            <a:pPr marL="914400" lvl="1" indent="-457200">
              <a:spcBef>
                <a:spcPts val="0"/>
              </a:spcBef>
              <a:spcAft>
                <a:spcPts val="2400"/>
              </a:spcAft>
              <a:defRPr/>
            </a:pPr>
            <a:r>
              <a:rPr lang="en-US" i="1" dirty="0">
                <a:effectLst/>
                <a:latin typeface="Calibri" panose="020F0502020204030204" pitchFamily="34" charset="0"/>
              </a:rPr>
              <a:t>Satisfaction of a life well spent (4:7)</a:t>
            </a:r>
          </a:p>
          <a:p>
            <a:pPr marL="914400" lvl="1" indent="-457200">
              <a:spcBef>
                <a:spcPts val="0"/>
              </a:spcBef>
              <a:spcAft>
                <a:spcPts val="2400"/>
              </a:spcAft>
              <a:defRPr/>
            </a:pPr>
            <a:r>
              <a:rPr lang="en-US" i="1" dirty="0">
                <a:effectLst/>
                <a:latin typeface="Calibri" panose="020F0502020204030204" pitchFamily="34" charset="0"/>
              </a:rPr>
              <a:t>Bema Seat (4:8) </a:t>
            </a:r>
          </a:p>
        </p:txBody>
      </p:sp>
      <p:pic>
        <p:nvPicPr>
          <p:cNvPr id="1026"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5029200" y="2133600"/>
            <a:ext cx="3733800" cy="3733800"/>
          </a:xfrm>
          <a:prstGeom prst="rect">
            <a:avLst/>
          </a:prstGeom>
          <a:noFill/>
        </p:spPr>
      </p:pic>
    </p:spTree>
    <p:extLst>
      <p:ext uri="{BB962C8B-B14F-4D97-AF65-F5344CB8AC3E}">
        <p14:creationId xmlns:p14="http://schemas.microsoft.com/office/powerpoint/2010/main" val="6338977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28600"/>
            <a:ext cx="7772400" cy="1447800"/>
          </a:xfrm>
        </p:spPr>
        <p:txBody>
          <a:bodyPr/>
          <a:lstStyle/>
          <a:p>
            <a:pPr algn="ctr"/>
            <a:r>
              <a:rPr lang="en-US" sz="3600" dirty="0">
                <a:latin typeface="Calibri" panose="020F0502020204030204" pitchFamily="34" charset="0"/>
              </a:rPr>
              <a:t>Necessity for Timothy to Complete His Ministry (2 Tim 4:5-8)</a:t>
            </a:r>
          </a:p>
        </p:txBody>
      </p:sp>
      <p:sp>
        <p:nvSpPr>
          <p:cNvPr id="55299" name="Rectangle 3"/>
          <p:cNvSpPr>
            <a:spLocks noGrp="1" noChangeArrowheads="1"/>
          </p:cNvSpPr>
          <p:nvPr>
            <p:ph type="body" idx="1"/>
          </p:nvPr>
        </p:nvSpPr>
        <p:spPr>
          <a:xfrm>
            <a:off x="457200" y="2057400"/>
            <a:ext cx="4343400" cy="4003675"/>
          </a:xfrm>
        </p:spPr>
        <p:txBody>
          <a:bodyPr/>
          <a:lstStyle/>
          <a:p>
            <a:pPr marL="461963" indent="-461963">
              <a:spcBef>
                <a:spcPts val="0"/>
              </a:spcBef>
              <a:spcAft>
                <a:spcPts val="2400"/>
              </a:spcAft>
              <a:defRPr/>
            </a:pPr>
            <a:r>
              <a:rPr lang="en-US" sz="3000" dirty="0">
                <a:latin typeface="Calibri" panose="020F0502020204030204" pitchFamily="34" charset="0"/>
              </a:rPr>
              <a:t>Charge (4:5)</a:t>
            </a:r>
          </a:p>
          <a:p>
            <a:pPr marL="461963" indent="-461963">
              <a:spcBef>
                <a:spcPts val="0"/>
              </a:spcBef>
              <a:spcAft>
                <a:spcPts val="2400"/>
              </a:spcAft>
              <a:defRPr/>
            </a:pPr>
            <a:r>
              <a:rPr lang="en-US" sz="3000" dirty="0">
                <a:latin typeface="Calibri" panose="020F0502020204030204" pitchFamily="34" charset="0"/>
              </a:rPr>
              <a:t>Reason (4:6)</a:t>
            </a:r>
          </a:p>
          <a:p>
            <a:pPr marL="461963" indent="-461963">
              <a:spcBef>
                <a:spcPts val="0"/>
              </a:spcBef>
              <a:spcAft>
                <a:spcPts val="2400"/>
              </a:spcAft>
              <a:defRPr/>
            </a:pPr>
            <a:r>
              <a:rPr lang="en-US" sz="3000" dirty="0">
                <a:solidFill>
                  <a:srgbClr val="FFFFCC"/>
                </a:solidFill>
                <a:latin typeface="Calibri" panose="020F0502020204030204" pitchFamily="34" charset="0"/>
              </a:rPr>
              <a:t>Reward (4:7-8)</a:t>
            </a:r>
          </a:p>
          <a:p>
            <a:pPr marL="914400" lvl="1" indent="-457200">
              <a:spcBef>
                <a:spcPts val="0"/>
              </a:spcBef>
              <a:spcAft>
                <a:spcPts val="2400"/>
              </a:spcAft>
              <a:defRPr/>
            </a:pPr>
            <a:r>
              <a:rPr lang="en-US" b="1" i="1" u="sng" dirty="0">
                <a:solidFill>
                  <a:srgbClr val="FFFFCC"/>
                </a:solidFill>
                <a:effectLst/>
                <a:latin typeface="Calibri" panose="020F0502020204030204" pitchFamily="34" charset="0"/>
              </a:rPr>
              <a:t>Satisfaction of a life well spent (4:7)</a:t>
            </a:r>
          </a:p>
          <a:p>
            <a:pPr marL="914400" lvl="1" indent="-457200">
              <a:spcBef>
                <a:spcPts val="0"/>
              </a:spcBef>
              <a:spcAft>
                <a:spcPts val="2400"/>
              </a:spcAft>
              <a:defRPr/>
            </a:pPr>
            <a:r>
              <a:rPr lang="en-US" i="1" dirty="0">
                <a:effectLst/>
                <a:latin typeface="Calibri" panose="020F0502020204030204" pitchFamily="34" charset="0"/>
              </a:rPr>
              <a:t>Bema Seat (4:8) </a:t>
            </a:r>
          </a:p>
        </p:txBody>
      </p:sp>
      <p:pic>
        <p:nvPicPr>
          <p:cNvPr id="1026"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5029200" y="2133600"/>
            <a:ext cx="3733800" cy="3733800"/>
          </a:xfrm>
          <a:prstGeom prst="rect">
            <a:avLst/>
          </a:prstGeom>
          <a:noFill/>
        </p:spPr>
      </p:pic>
    </p:spTree>
    <p:extLst>
      <p:ext uri="{BB962C8B-B14F-4D97-AF65-F5344CB8AC3E}">
        <p14:creationId xmlns:p14="http://schemas.microsoft.com/office/powerpoint/2010/main" val="31148898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Picture 2" descr="http://www.gracepointdevotions.org/wp-content/uploads/2010/08/Race-Titl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36600" y="304800"/>
            <a:ext cx="7902575" cy="6324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What to do in the midst of the coming apostasy (3:1</a:t>
            </a:r>
            <a:r>
              <a:rPr lang="en-US" sz="2800" dirty="0">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4" name="Picture 2" descr="http://50.116.6.194/hb_adm/img/how_you_can_help/la-marathon3.jpg"/>
          <p:cNvPicPr>
            <a:picLocks noChangeAspect="1" noChangeArrowheads="1"/>
          </p:cNvPicPr>
          <p:nvPr/>
        </p:nvPicPr>
        <p:blipFill>
          <a:blip r:embed="rId2" cstate="print"/>
          <a:srcRect/>
          <a:stretch>
            <a:fillRect/>
          </a:stretch>
        </p:blipFill>
        <p:spPr bwMode="auto">
          <a:xfrm>
            <a:off x="491261" y="457200"/>
            <a:ext cx="8161479" cy="5943600"/>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714500" y="228600"/>
            <a:ext cx="5715000" cy="609600"/>
          </a:xfrm>
        </p:spPr>
        <p:txBody>
          <a:bodyPr anchor="t"/>
          <a:lstStyle/>
          <a:p>
            <a:pPr algn="ctr"/>
            <a:r>
              <a:rPr lang="en-US" sz="3200" dirty="0">
                <a:latin typeface="Calibri" panose="020F0502020204030204" pitchFamily="34" charset="0"/>
              </a:rPr>
              <a:t>Mark Twain, </a:t>
            </a:r>
            <a:r>
              <a:rPr lang="en-US" sz="3200" i="1" dirty="0">
                <a:latin typeface="Calibri" panose="020F0502020204030204" pitchFamily="34" charset="0"/>
              </a:rPr>
              <a:t>Autobiography</a:t>
            </a:r>
            <a:r>
              <a:rPr lang="en-US" sz="3200" dirty="0">
                <a:latin typeface="Calibri" panose="020F0502020204030204" pitchFamily="34" charset="0"/>
              </a:rPr>
              <a:t>, 2:37</a:t>
            </a:r>
          </a:p>
        </p:txBody>
      </p:sp>
      <p:sp>
        <p:nvSpPr>
          <p:cNvPr id="56323" name="Rectangle 3"/>
          <p:cNvSpPr>
            <a:spLocks noGrp="1" noChangeArrowheads="1"/>
          </p:cNvSpPr>
          <p:nvPr>
            <p:ph type="body" idx="1"/>
          </p:nvPr>
        </p:nvSpPr>
        <p:spPr>
          <a:xfrm>
            <a:off x="228600" y="990600"/>
            <a:ext cx="8686800" cy="5638800"/>
          </a:xfrm>
        </p:spPr>
        <p:txBody>
          <a:bodyPr/>
          <a:lstStyle/>
          <a:p>
            <a:pPr marL="0" indent="0" algn="just">
              <a:lnSpc>
                <a:spcPct val="90000"/>
              </a:lnSpc>
              <a:buFontTx/>
              <a:buNone/>
              <a:defRPr/>
            </a:pPr>
            <a:r>
              <a:rPr lang="en-US" sz="2700" dirty="0">
                <a:latin typeface="Calibri" panose="020F0502020204030204" pitchFamily="34" charset="0"/>
              </a:rPr>
              <a:t>“A myriad of men are born; they labor and sweat and struggle for bread; they squabble and scold and fight; they scramble for little mean advantages over each other. Age creeps upon them and infirmities follow; shames and humiliations bring down their prides and their vanities. Those they love are taken from them, and the joy of life is turned to aching grief. The burden of pain, care, and misery grows heavier year by year. At length ambition is dead, pride is dead, vanity is dead; longing for release is in their place. It comes at last-the only un-poisoned gift earth ever had for them-and they vanish from a world where they were of no consequence; where they achieved nothing, where they were a mistake and a failure and a foolishness; where they left no sign that they have existed-a world that will lament them a day and forget them forever.”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152400"/>
            <a:ext cx="8001000" cy="1143000"/>
          </a:xfrm>
        </p:spPr>
        <p:txBody>
          <a:bodyPr/>
          <a:lstStyle/>
          <a:p>
            <a:pPr algn="ctr"/>
            <a:r>
              <a:rPr lang="en-US" altLang="en-US" sz="3600" dirty="0">
                <a:latin typeface="Calibri" panose="020F0502020204030204" pitchFamily="34" charset="0"/>
              </a:rPr>
              <a:t>Three Metaphors (4:7)</a:t>
            </a:r>
          </a:p>
        </p:txBody>
      </p:sp>
      <p:sp>
        <p:nvSpPr>
          <p:cNvPr id="36867" name="Rectangle 3"/>
          <p:cNvSpPr>
            <a:spLocks noGrp="1" noChangeArrowheads="1"/>
          </p:cNvSpPr>
          <p:nvPr>
            <p:ph type="body" idx="1"/>
          </p:nvPr>
        </p:nvSpPr>
        <p:spPr>
          <a:xfrm>
            <a:off x="914400" y="1600200"/>
            <a:ext cx="3352800" cy="2438400"/>
          </a:xfrm>
        </p:spPr>
        <p:txBody>
          <a:bodyPr/>
          <a:lstStyle/>
          <a:p>
            <a:pPr marL="514350" indent="-514350">
              <a:spcBef>
                <a:spcPts val="0"/>
              </a:spcBef>
              <a:spcAft>
                <a:spcPts val="2400"/>
              </a:spcAft>
              <a:buSzPct val="100000"/>
              <a:buFont typeface="Wingdings" panose="05000000000000000000" pitchFamily="2" charset="2"/>
              <a:buAutoNum type="arabicPeriod"/>
              <a:defRPr/>
            </a:pPr>
            <a:r>
              <a:rPr lang="en-US" dirty="0">
                <a:latin typeface="Calibri" panose="020F0502020204030204" pitchFamily="34" charset="0"/>
              </a:rPr>
              <a:t>Boxer/wrestler</a:t>
            </a:r>
          </a:p>
          <a:p>
            <a:pPr marL="514350" indent="-514350">
              <a:spcBef>
                <a:spcPts val="0"/>
              </a:spcBef>
              <a:spcAft>
                <a:spcPts val="2400"/>
              </a:spcAft>
              <a:buSzPct val="100000"/>
              <a:buFont typeface="Wingdings" panose="05000000000000000000" pitchFamily="2" charset="2"/>
              <a:buAutoNum type="arabicPeriod"/>
              <a:defRPr/>
            </a:pPr>
            <a:r>
              <a:rPr lang="en-US" dirty="0">
                <a:latin typeface="Calibri" panose="020F0502020204030204" pitchFamily="34" charset="0"/>
              </a:rPr>
              <a:t>Runner</a:t>
            </a:r>
          </a:p>
          <a:p>
            <a:pPr marL="514350" indent="-514350">
              <a:spcBef>
                <a:spcPts val="0"/>
              </a:spcBef>
              <a:spcAft>
                <a:spcPts val="2400"/>
              </a:spcAft>
              <a:buSzPct val="100000"/>
              <a:buFont typeface="Wingdings" panose="05000000000000000000" pitchFamily="2" charset="2"/>
              <a:buAutoNum type="arabicPeriod"/>
              <a:defRPr/>
            </a:pPr>
            <a:r>
              <a:rPr lang="en-US" dirty="0">
                <a:latin typeface="Calibri" panose="020F0502020204030204" pitchFamily="34" charset="0"/>
              </a:rPr>
              <a:t>Steward</a:t>
            </a:r>
          </a:p>
        </p:txBody>
      </p:sp>
      <p:pic>
        <p:nvPicPr>
          <p:cNvPr id="5"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4724400" y="1600200"/>
            <a:ext cx="4114800" cy="4114800"/>
          </a:xfrm>
          <a:prstGeom prst="rect">
            <a:avLst/>
          </a:prstGeom>
          <a:noFill/>
        </p:spPr>
      </p:pic>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152400"/>
            <a:ext cx="8001000" cy="1143000"/>
          </a:xfrm>
        </p:spPr>
        <p:txBody>
          <a:bodyPr/>
          <a:lstStyle/>
          <a:p>
            <a:pPr algn="ctr"/>
            <a:r>
              <a:rPr lang="en-US" altLang="en-US" sz="3600" dirty="0">
                <a:latin typeface="Calibri" panose="020F0502020204030204" pitchFamily="34" charset="0"/>
              </a:rPr>
              <a:t>Three Metaphors (4:7)</a:t>
            </a:r>
          </a:p>
        </p:txBody>
      </p:sp>
      <p:sp>
        <p:nvSpPr>
          <p:cNvPr id="36867" name="Rectangle 3"/>
          <p:cNvSpPr>
            <a:spLocks noGrp="1" noChangeArrowheads="1"/>
          </p:cNvSpPr>
          <p:nvPr>
            <p:ph type="body" idx="1"/>
          </p:nvPr>
        </p:nvSpPr>
        <p:spPr>
          <a:xfrm>
            <a:off x="914400" y="1600200"/>
            <a:ext cx="3352800" cy="2438400"/>
          </a:xfrm>
        </p:spPr>
        <p:txBody>
          <a:bodyPr/>
          <a:lstStyle/>
          <a:p>
            <a:pPr marL="514350" indent="-514350">
              <a:spcBef>
                <a:spcPts val="0"/>
              </a:spcBef>
              <a:spcAft>
                <a:spcPts val="2400"/>
              </a:spcAft>
              <a:buSzPct val="100000"/>
              <a:buFont typeface="Wingdings" panose="05000000000000000000" pitchFamily="2" charset="2"/>
              <a:buAutoNum type="arabicPeriod"/>
              <a:defRPr/>
            </a:pPr>
            <a:r>
              <a:rPr lang="en-US" b="1" u="sng" dirty="0">
                <a:solidFill>
                  <a:srgbClr val="FFFFCC"/>
                </a:solidFill>
                <a:latin typeface="Calibri" panose="020F0502020204030204" pitchFamily="34" charset="0"/>
              </a:rPr>
              <a:t>Boxer/wrestler</a:t>
            </a:r>
          </a:p>
          <a:p>
            <a:pPr marL="514350" indent="-514350">
              <a:spcBef>
                <a:spcPts val="0"/>
              </a:spcBef>
              <a:spcAft>
                <a:spcPts val="2400"/>
              </a:spcAft>
              <a:buSzPct val="100000"/>
              <a:buFont typeface="Wingdings" panose="05000000000000000000" pitchFamily="2" charset="2"/>
              <a:buAutoNum type="arabicPeriod"/>
              <a:defRPr/>
            </a:pPr>
            <a:r>
              <a:rPr lang="en-US" dirty="0">
                <a:latin typeface="Calibri" panose="020F0502020204030204" pitchFamily="34" charset="0"/>
              </a:rPr>
              <a:t>Runner</a:t>
            </a:r>
          </a:p>
          <a:p>
            <a:pPr marL="514350" indent="-514350">
              <a:spcBef>
                <a:spcPts val="0"/>
              </a:spcBef>
              <a:spcAft>
                <a:spcPts val="2400"/>
              </a:spcAft>
              <a:buSzPct val="100000"/>
              <a:buFont typeface="Wingdings" panose="05000000000000000000" pitchFamily="2" charset="2"/>
              <a:buAutoNum type="arabicPeriod"/>
              <a:defRPr/>
            </a:pPr>
            <a:r>
              <a:rPr lang="en-US" dirty="0">
                <a:latin typeface="Calibri" panose="020F0502020204030204" pitchFamily="34" charset="0"/>
              </a:rPr>
              <a:t>Steward</a:t>
            </a:r>
          </a:p>
        </p:txBody>
      </p:sp>
      <p:pic>
        <p:nvPicPr>
          <p:cNvPr id="5"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4724400" y="1600200"/>
            <a:ext cx="4114800" cy="4114800"/>
          </a:xfrm>
          <a:prstGeom prst="rect">
            <a:avLst/>
          </a:prstGeom>
          <a:noFill/>
        </p:spPr>
      </p:pic>
    </p:spTree>
    <p:extLst>
      <p:ext uri="{BB962C8B-B14F-4D97-AF65-F5344CB8AC3E}">
        <p14:creationId xmlns:p14="http://schemas.microsoft.com/office/powerpoint/2010/main" val="4021538738"/>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152400"/>
            <a:ext cx="8001000" cy="1143000"/>
          </a:xfrm>
        </p:spPr>
        <p:txBody>
          <a:bodyPr/>
          <a:lstStyle/>
          <a:p>
            <a:pPr algn="ctr"/>
            <a:r>
              <a:rPr lang="en-US" altLang="en-US" sz="3600" dirty="0">
                <a:latin typeface="Calibri" panose="020F0502020204030204" pitchFamily="34" charset="0"/>
              </a:rPr>
              <a:t>Three Metaphors (4:7)</a:t>
            </a:r>
          </a:p>
        </p:txBody>
      </p:sp>
      <p:sp>
        <p:nvSpPr>
          <p:cNvPr id="36867" name="Rectangle 3"/>
          <p:cNvSpPr>
            <a:spLocks noGrp="1" noChangeArrowheads="1"/>
          </p:cNvSpPr>
          <p:nvPr>
            <p:ph type="body" idx="1"/>
          </p:nvPr>
        </p:nvSpPr>
        <p:spPr>
          <a:xfrm>
            <a:off x="914400" y="1600200"/>
            <a:ext cx="3352800" cy="2438400"/>
          </a:xfrm>
        </p:spPr>
        <p:txBody>
          <a:bodyPr/>
          <a:lstStyle/>
          <a:p>
            <a:pPr marL="514350" indent="-514350">
              <a:spcBef>
                <a:spcPts val="0"/>
              </a:spcBef>
              <a:spcAft>
                <a:spcPts val="2400"/>
              </a:spcAft>
              <a:buSzPct val="100000"/>
              <a:buFont typeface="Wingdings" panose="05000000000000000000" pitchFamily="2" charset="2"/>
              <a:buAutoNum type="arabicPeriod"/>
              <a:defRPr/>
            </a:pPr>
            <a:r>
              <a:rPr lang="en-US" dirty="0">
                <a:latin typeface="Calibri" panose="020F0502020204030204" pitchFamily="34" charset="0"/>
              </a:rPr>
              <a:t>Boxer/wrestler</a:t>
            </a:r>
          </a:p>
          <a:p>
            <a:pPr marL="514350" indent="-514350">
              <a:spcBef>
                <a:spcPts val="0"/>
              </a:spcBef>
              <a:spcAft>
                <a:spcPts val="2400"/>
              </a:spcAft>
              <a:buSzPct val="100000"/>
              <a:buFont typeface="Wingdings" panose="05000000000000000000" pitchFamily="2" charset="2"/>
              <a:buAutoNum type="arabicPeriod"/>
              <a:defRPr/>
            </a:pPr>
            <a:r>
              <a:rPr lang="en-US" b="1" u="sng" dirty="0">
                <a:solidFill>
                  <a:srgbClr val="FFFFCC"/>
                </a:solidFill>
                <a:latin typeface="Calibri" panose="020F0502020204030204" pitchFamily="34" charset="0"/>
              </a:rPr>
              <a:t>Runner</a:t>
            </a:r>
          </a:p>
          <a:p>
            <a:pPr marL="514350" indent="-514350">
              <a:spcBef>
                <a:spcPts val="0"/>
              </a:spcBef>
              <a:spcAft>
                <a:spcPts val="2400"/>
              </a:spcAft>
              <a:buSzPct val="100000"/>
              <a:buFont typeface="Wingdings" panose="05000000000000000000" pitchFamily="2" charset="2"/>
              <a:buAutoNum type="arabicPeriod"/>
              <a:defRPr/>
            </a:pPr>
            <a:r>
              <a:rPr lang="en-US" dirty="0">
                <a:latin typeface="Calibri" panose="020F0502020204030204" pitchFamily="34" charset="0"/>
              </a:rPr>
              <a:t>Steward</a:t>
            </a:r>
          </a:p>
        </p:txBody>
      </p:sp>
      <p:pic>
        <p:nvPicPr>
          <p:cNvPr id="5"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4724400" y="1600200"/>
            <a:ext cx="4114800" cy="4114800"/>
          </a:xfrm>
          <a:prstGeom prst="rect">
            <a:avLst/>
          </a:prstGeom>
          <a:noFill/>
        </p:spPr>
      </p:pic>
    </p:spTree>
    <p:extLst>
      <p:ext uri="{BB962C8B-B14F-4D97-AF65-F5344CB8AC3E}">
        <p14:creationId xmlns:p14="http://schemas.microsoft.com/office/powerpoint/2010/main" val="683970342"/>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71500" y="152400"/>
            <a:ext cx="8001000" cy="1143000"/>
          </a:xfrm>
        </p:spPr>
        <p:txBody>
          <a:bodyPr/>
          <a:lstStyle/>
          <a:p>
            <a:pPr algn="ctr"/>
            <a:r>
              <a:rPr lang="en-US" altLang="en-US" sz="3600" dirty="0">
                <a:latin typeface="Calibri" panose="020F0502020204030204" pitchFamily="34" charset="0"/>
              </a:rPr>
              <a:t>Three Metaphors (4:7)</a:t>
            </a:r>
          </a:p>
        </p:txBody>
      </p:sp>
      <p:sp>
        <p:nvSpPr>
          <p:cNvPr id="36867" name="Rectangle 3"/>
          <p:cNvSpPr>
            <a:spLocks noGrp="1" noChangeArrowheads="1"/>
          </p:cNvSpPr>
          <p:nvPr>
            <p:ph type="body" idx="1"/>
          </p:nvPr>
        </p:nvSpPr>
        <p:spPr>
          <a:xfrm>
            <a:off x="914400" y="1600200"/>
            <a:ext cx="3352800" cy="2438400"/>
          </a:xfrm>
        </p:spPr>
        <p:txBody>
          <a:bodyPr/>
          <a:lstStyle/>
          <a:p>
            <a:pPr marL="514350" indent="-514350">
              <a:spcBef>
                <a:spcPts val="0"/>
              </a:spcBef>
              <a:spcAft>
                <a:spcPts val="2400"/>
              </a:spcAft>
              <a:buSzPct val="100000"/>
              <a:buFont typeface="Wingdings" panose="05000000000000000000" pitchFamily="2" charset="2"/>
              <a:buAutoNum type="arabicPeriod"/>
              <a:defRPr/>
            </a:pPr>
            <a:r>
              <a:rPr lang="en-US" dirty="0">
                <a:latin typeface="Calibri" panose="020F0502020204030204" pitchFamily="34" charset="0"/>
              </a:rPr>
              <a:t>Boxer/wrestler</a:t>
            </a:r>
          </a:p>
          <a:p>
            <a:pPr marL="514350" indent="-514350">
              <a:spcBef>
                <a:spcPts val="0"/>
              </a:spcBef>
              <a:spcAft>
                <a:spcPts val="2400"/>
              </a:spcAft>
              <a:buSzPct val="100000"/>
              <a:buFont typeface="Wingdings" panose="05000000000000000000" pitchFamily="2" charset="2"/>
              <a:buAutoNum type="arabicPeriod"/>
              <a:defRPr/>
            </a:pPr>
            <a:r>
              <a:rPr lang="en-US" dirty="0">
                <a:latin typeface="Calibri" panose="020F0502020204030204" pitchFamily="34" charset="0"/>
              </a:rPr>
              <a:t>Runner</a:t>
            </a:r>
          </a:p>
          <a:p>
            <a:pPr marL="514350" indent="-514350">
              <a:spcBef>
                <a:spcPts val="0"/>
              </a:spcBef>
              <a:spcAft>
                <a:spcPts val="2400"/>
              </a:spcAft>
              <a:buSzPct val="100000"/>
              <a:buFont typeface="Wingdings" panose="05000000000000000000" pitchFamily="2" charset="2"/>
              <a:buAutoNum type="arabicPeriod"/>
              <a:defRPr/>
            </a:pPr>
            <a:r>
              <a:rPr lang="en-US" b="1" u="sng" dirty="0">
                <a:solidFill>
                  <a:srgbClr val="FFFFCC"/>
                </a:solidFill>
                <a:latin typeface="Calibri" panose="020F0502020204030204" pitchFamily="34" charset="0"/>
              </a:rPr>
              <a:t>Steward</a:t>
            </a:r>
          </a:p>
        </p:txBody>
      </p:sp>
      <p:pic>
        <p:nvPicPr>
          <p:cNvPr id="5"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4724400" y="1600200"/>
            <a:ext cx="4114800" cy="4114800"/>
          </a:xfrm>
          <a:prstGeom prst="rect">
            <a:avLst/>
          </a:prstGeom>
          <a:noFill/>
        </p:spPr>
      </p:pic>
    </p:spTree>
    <p:extLst>
      <p:ext uri="{BB962C8B-B14F-4D97-AF65-F5344CB8AC3E}">
        <p14:creationId xmlns:p14="http://schemas.microsoft.com/office/powerpoint/2010/main" val="1999831312"/>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28600"/>
            <a:ext cx="7772400" cy="1447800"/>
          </a:xfrm>
        </p:spPr>
        <p:txBody>
          <a:bodyPr/>
          <a:lstStyle/>
          <a:p>
            <a:pPr algn="ctr"/>
            <a:r>
              <a:rPr lang="en-US" sz="3600" dirty="0">
                <a:latin typeface="Calibri" panose="020F0502020204030204" pitchFamily="34" charset="0"/>
              </a:rPr>
              <a:t>Necessity for Timothy to Complete His Ministry (2 Tim 4:5-8)</a:t>
            </a:r>
          </a:p>
        </p:txBody>
      </p:sp>
      <p:sp>
        <p:nvSpPr>
          <p:cNvPr id="55299" name="Rectangle 3"/>
          <p:cNvSpPr>
            <a:spLocks noGrp="1" noChangeArrowheads="1"/>
          </p:cNvSpPr>
          <p:nvPr>
            <p:ph type="body" idx="1"/>
          </p:nvPr>
        </p:nvSpPr>
        <p:spPr>
          <a:xfrm>
            <a:off x="457200" y="2057400"/>
            <a:ext cx="4343400" cy="4003675"/>
          </a:xfrm>
        </p:spPr>
        <p:txBody>
          <a:bodyPr/>
          <a:lstStyle/>
          <a:p>
            <a:pPr marL="461963" indent="-461963">
              <a:spcBef>
                <a:spcPts val="0"/>
              </a:spcBef>
              <a:spcAft>
                <a:spcPts val="2400"/>
              </a:spcAft>
              <a:defRPr/>
            </a:pPr>
            <a:r>
              <a:rPr lang="en-US" sz="3000" dirty="0">
                <a:latin typeface="Calibri" panose="020F0502020204030204" pitchFamily="34" charset="0"/>
              </a:rPr>
              <a:t>Charge (4:5)</a:t>
            </a:r>
          </a:p>
          <a:p>
            <a:pPr marL="461963" indent="-461963">
              <a:spcBef>
                <a:spcPts val="0"/>
              </a:spcBef>
              <a:spcAft>
                <a:spcPts val="2400"/>
              </a:spcAft>
              <a:defRPr/>
            </a:pPr>
            <a:r>
              <a:rPr lang="en-US" sz="3000" dirty="0">
                <a:latin typeface="Calibri" panose="020F0502020204030204" pitchFamily="34" charset="0"/>
              </a:rPr>
              <a:t>Reason (4:6)</a:t>
            </a:r>
          </a:p>
          <a:p>
            <a:pPr marL="461963" indent="-461963">
              <a:spcBef>
                <a:spcPts val="0"/>
              </a:spcBef>
              <a:spcAft>
                <a:spcPts val="2400"/>
              </a:spcAft>
              <a:defRPr/>
            </a:pPr>
            <a:r>
              <a:rPr lang="en-US" sz="3000" dirty="0">
                <a:solidFill>
                  <a:srgbClr val="FFFFCC"/>
                </a:solidFill>
                <a:latin typeface="Calibri" panose="020F0502020204030204" pitchFamily="34" charset="0"/>
              </a:rPr>
              <a:t>Reward (4:7-8)</a:t>
            </a:r>
          </a:p>
          <a:p>
            <a:pPr marL="914400" lvl="1" indent="-457200">
              <a:spcBef>
                <a:spcPts val="0"/>
              </a:spcBef>
              <a:spcAft>
                <a:spcPts val="2400"/>
              </a:spcAft>
              <a:defRPr/>
            </a:pPr>
            <a:r>
              <a:rPr lang="en-US" i="1" dirty="0">
                <a:effectLst/>
                <a:latin typeface="Calibri" panose="020F0502020204030204" pitchFamily="34" charset="0"/>
              </a:rPr>
              <a:t>Satisfaction of a life well spent (4:7)</a:t>
            </a:r>
          </a:p>
          <a:p>
            <a:pPr marL="914400" lvl="1" indent="-457200">
              <a:spcBef>
                <a:spcPts val="0"/>
              </a:spcBef>
              <a:spcAft>
                <a:spcPts val="2400"/>
              </a:spcAft>
              <a:defRPr/>
            </a:pPr>
            <a:r>
              <a:rPr lang="en-US" b="1" i="1" u="sng" dirty="0">
                <a:solidFill>
                  <a:srgbClr val="FFFFCC"/>
                </a:solidFill>
                <a:effectLst/>
                <a:latin typeface="Calibri" panose="020F0502020204030204" pitchFamily="34" charset="0"/>
              </a:rPr>
              <a:t>Bema Seat (4:8) </a:t>
            </a:r>
          </a:p>
        </p:txBody>
      </p:sp>
      <p:pic>
        <p:nvPicPr>
          <p:cNvPr id="1026"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5029200" y="2133600"/>
            <a:ext cx="3733800" cy="3733800"/>
          </a:xfrm>
          <a:prstGeom prst="rect">
            <a:avLst/>
          </a:prstGeom>
          <a:noFill/>
        </p:spPr>
      </p:pic>
    </p:spTree>
    <p:extLst>
      <p:ext uri="{BB962C8B-B14F-4D97-AF65-F5344CB8AC3E}">
        <p14:creationId xmlns:p14="http://schemas.microsoft.com/office/powerpoint/2010/main" val="26618965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8001000" cy="609600"/>
          </a:xfrm>
        </p:spPr>
        <p:txBody>
          <a:bodyPr/>
          <a:lstStyle/>
          <a:p>
            <a:pPr algn="ctr"/>
            <a:r>
              <a:rPr lang="en-US" altLang="en-US" sz="3200" dirty="0">
                <a:latin typeface="Calibri" panose="020F0502020204030204" pitchFamily="34" charset="0"/>
              </a:rPr>
              <a:t>Judgment of Rewards  (4:8)</a:t>
            </a:r>
          </a:p>
        </p:txBody>
      </p:sp>
      <p:sp>
        <p:nvSpPr>
          <p:cNvPr id="36867" name="Rectangle 3"/>
          <p:cNvSpPr>
            <a:spLocks noGrp="1" noChangeArrowheads="1"/>
          </p:cNvSpPr>
          <p:nvPr>
            <p:ph type="body" idx="1"/>
          </p:nvPr>
        </p:nvSpPr>
        <p:spPr>
          <a:xfrm>
            <a:off x="228600" y="914400"/>
            <a:ext cx="8305800" cy="5029200"/>
          </a:xfrm>
        </p:spPr>
        <p:txBody>
          <a:bodyPr/>
          <a:lstStyle/>
          <a:p>
            <a:pPr marL="514350" indent="-514350">
              <a:spcBef>
                <a:spcPts val="0"/>
              </a:spcBef>
              <a:spcAft>
                <a:spcPts val="2400"/>
              </a:spcAft>
              <a:buSzPct val="100000"/>
              <a:buAutoNum type="arabicPeriod"/>
              <a:defRPr/>
            </a:pPr>
            <a:r>
              <a:rPr lang="en-US" sz="2800" dirty="0">
                <a:latin typeface="Calibri" panose="020F0502020204030204" pitchFamily="34" charset="0"/>
              </a:rPr>
              <a:t>“In the future”</a:t>
            </a:r>
          </a:p>
          <a:p>
            <a:pPr marL="514350" indent="-514350">
              <a:spcBef>
                <a:spcPts val="0"/>
              </a:spcBef>
              <a:spcAft>
                <a:spcPts val="2400"/>
              </a:spcAft>
              <a:buSzPct val="100000"/>
              <a:buAutoNum type="arabicPeriod"/>
              <a:defRPr/>
            </a:pPr>
            <a:r>
              <a:rPr lang="en-US" sz="2800" dirty="0">
                <a:latin typeface="Calibri" panose="020F0502020204030204" pitchFamily="34" charset="0"/>
              </a:rPr>
              <a:t>“There is laid up for me the crown of righteousness”</a:t>
            </a:r>
          </a:p>
          <a:p>
            <a:pPr marL="514350" indent="-514350">
              <a:spcBef>
                <a:spcPts val="0"/>
              </a:spcBef>
              <a:spcAft>
                <a:spcPts val="2400"/>
              </a:spcAft>
              <a:buSzPct val="100000"/>
              <a:buAutoNum type="arabicPeriod"/>
              <a:defRPr/>
            </a:pPr>
            <a:r>
              <a:rPr lang="en-US" sz="2800" dirty="0">
                <a:latin typeface="Calibri" panose="020F0502020204030204" pitchFamily="34" charset="0"/>
              </a:rPr>
              <a:t>“Which the righteous judge”</a:t>
            </a:r>
          </a:p>
          <a:p>
            <a:pPr marL="514350" indent="-514350">
              <a:spcBef>
                <a:spcPts val="0"/>
              </a:spcBef>
              <a:spcAft>
                <a:spcPts val="2400"/>
              </a:spcAft>
              <a:buSzPct val="100000"/>
              <a:buAutoNum type="arabicPeriod"/>
              <a:defRPr/>
            </a:pPr>
            <a:r>
              <a:rPr lang="en-US" sz="2800" dirty="0">
                <a:latin typeface="Calibri" panose="020F0502020204030204" pitchFamily="34" charset="0"/>
              </a:rPr>
              <a:t>“Will award to me”</a:t>
            </a:r>
          </a:p>
          <a:p>
            <a:pPr marL="514350" indent="-514350">
              <a:spcBef>
                <a:spcPts val="0"/>
              </a:spcBef>
              <a:spcAft>
                <a:spcPts val="2400"/>
              </a:spcAft>
              <a:buSzPct val="100000"/>
              <a:buAutoNum type="arabicPeriod"/>
              <a:defRPr/>
            </a:pPr>
            <a:r>
              <a:rPr lang="en-US" sz="2800" dirty="0">
                <a:latin typeface="Calibri" panose="020F0502020204030204" pitchFamily="34" charset="0"/>
              </a:rPr>
              <a:t>“On that day”</a:t>
            </a:r>
          </a:p>
          <a:p>
            <a:pPr marL="514350" indent="-514350">
              <a:spcBef>
                <a:spcPts val="0"/>
              </a:spcBef>
              <a:spcAft>
                <a:spcPts val="2400"/>
              </a:spcAft>
              <a:buSzPct val="100000"/>
              <a:buAutoNum type="arabicPeriod"/>
              <a:defRPr/>
            </a:pPr>
            <a:r>
              <a:rPr lang="en-US" sz="2800" dirty="0">
                <a:latin typeface="Calibri" panose="020F0502020204030204" pitchFamily="34" charset="0"/>
              </a:rPr>
              <a:t>“Not to me only but to all”</a:t>
            </a:r>
          </a:p>
          <a:p>
            <a:pPr marL="514350" indent="-514350">
              <a:spcBef>
                <a:spcPts val="0"/>
              </a:spcBef>
              <a:spcAft>
                <a:spcPts val="2400"/>
              </a:spcAft>
              <a:buSzPct val="100000"/>
              <a:buAutoNum type="arabicPeriod"/>
              <a:defRPr/>
            </a:pPr>
            <a:r>
              <a:rPr lang="en-US" sz="2800" dirty="0">
                <a:latin typeface="Calibri" panose="020F0502020204030204" pitchFamily="34" charset="0"/>
              </a:rPr>
              <a:t>“Who have loved His appearing”</a:t>
            </a:r>
          </a:p>
        </p:txBody>
      </p:sp>
      <p:pic>
        <p:nvPicPr>
          <p:cNvPr id="69634" name="Picture 2" descr="https://hereistandobservations.files.wordpress.com/2013/05/righteou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15000" y="2286000"/>
            <a:ext cx="3185227" cy="3429000"/>
          </a:xfrm>
          <a:prstGeom prst="rect">
            <a:avLst/>
          </a:prstGeom>
          <a:noFill/>
        </p:spPr>
      </p:pic>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8001000" cy="609600"/>
          </a:xfrm>
        </p:spPr>
        <p:txBody>
          <a:bodyPr/>
          <a:lstStyle/>
          <a:p>
            <a:pPr algn="ctr"/>
            <a:r>
              <a:rPr lang="en-US" altLang="en-US" sz="3200" dirty="0">
                <a:latin typeface="Calibri" panose="020F0502020204030204" pitchFamily="34" charset="0"/>
              </a:rPr>
              <a:t>Judgment of Rewards  (4:8)</a:t>
            </a:r>
          </a:p>
        </p:txBody>
      </p:sp>
      <p:sp>
        <p:nvSpPr>
          <p:cNvPr id="36867" name="Rectangle 3"/>
          <p:cNvSpPr>
            <a:spLocks noGrp="1" noChangeArrowheads="1"/>
          </p:cNvSpPr>
          <p:nvPr>
            <p:ph type="body" idx="1"/>
          </p:nvPr>
        </p:nvSpPr>
        <p:spPr>
          <a:xfrm>
            <a:off x="228600" y="914400"/>
            <a:ext cx="8305800" cy="5105400"/>
          </a:xfrm>
        </p:spPr>
        <p:txBody>
          <a:bodyPr/>
          <a:lstStyle/>
          <a:p>
            <a:pPr marL="514350" indent="-514350">
              <a:spcBef>
                <a:spcPts val="0"/>
              </a:spcBef>
              <a:spcAft>
                <a:spcPts val="2400"/>
              </a:spcAft>
              <a:buSzPct val="100000"/>
              <a:buAutoNum type="arabicPeriod"/>
              <a:defRPr/>
            </a:pPr>
            <a:r>
              <a:rPr lang="en-US" sz="2800" b="1" dirty="0">
                <a:solidFill>
                  <a:srgbClr val="FFFFCC"/>
                </a:solidFill>
                <a:latin typeface="Calibri" panose="020F0502020204030204" pitchFamily="34" charset="0"/>
              </a:rPr>
              <a:t>“</a:t>
            </a:r>
            <a:r>
              <a:rPr lang="en-US" sz="2800" b="1" u="sng" dirty="0">
                <a:solidFill>
                  <a:srgbClr val="FFFFCC"/>
                </a:solidFill>
                <a:latin typeface="Calibri" panose="020F0502020204030204" pitchFamily="34" charset="0"/>
              </a:rPr>
              <a:t>In the future</a:t>
            </a:r>
            <a:r>
              <a:rPr lang="en-US" sz="2800" b="1" dirty="0">
                <a:solidFill>
                  <a:srgbClr val="FFFFCC"/>
                </a:solidFill>
                <a:latin typeface="Calibri" panose="020F0502020204030204" pitchFamily="34" charset="0"/>
              </a:rPr>
              <a:t>”</a:t>
            </a:r>
          </a:p>
          <a:p>
            <a:pPr marL="514350" indent="-514350">
              <a:spcBef>
                <a:spcPts val="0"/>
              </a:spcBef>
              <a:spcAft>
                <a:spcPts val="2400"/>
              </a:spcAft>
              <a:buSzPct val="100000"/>
              <a:buAutoNum type="arabicPeriod"/>
              <a:defRPr/>
            </a:pPr>
            <a:r>
              <a:rPr lang="en-US" sz="2800" dirty="0">
                <a:latin typeface="Calibri" panose="020F0502020204030204" pitchFamily="34" charset="0"/>
              </a:rPr>
              <a:t>“There is laid up for me the crown of righteousness”</a:t>
            </a:r>
          </a:p>
          <a:p>
            <a:pPr marL="514350" indent="-514350">
              <a:spcBef>
                <a:spcPts val="0"/>
              </a:spcBef>
              <a:spcAft>
                <a:spcPts val="2400"/>
              </a:spcAft>
              <a:buSzPct val="100000"/>
              <a:buAutoNum type="arabicPeriod"/>
              <a:defRPr/>
            </a:pPr>
            <a:r>
              <a:rPr lang="en-US" sz="2800" dirty="0">
                <a:latin typeface="Calibri" panose="020F0502020204030204" pitchFamily="34" charset="0"/>
              </a:rPr>
              <a:t>“Which the righteous judge”</a:t>
            </a:r>
          </a:p>
          <a:p>
            <a:pPr marL="514350" indent="-514350">
              <a:spcBef>
                <a:spcPts val="0"/>
              </a:spcBef>
              <a:spcAft>
                <a:spcPts val="2400"/>
              </a:spcAft>
              <a:buSzPct val="100000"/>
              <a:buAutoNum type="arabicPeriod"/>
              <a:defRPr/>
            </a:pPr>
            <a:r>
              <a:rPr lang="en-US" sz="2800" dirty="0">
                <a:latin typeface="Calibri" panose="020F0502020204030204" pitchFamily="34" charset="0"/>
              </a:rPr>
              <a:t>“Will award to me”</a:t>
            </a:r>
          </a:p>
          <a:p>
            <a:pPr marL="514350" indent="-514350">
              <a:spcBef>
                <a:spcPts val="0"/>
              </a:spcBef>
              <a:spcAft>
                <a:spcPts val="2400"/>
              </a:spcAft>
              <a:buSzPct val="100000"/>
              <a:buAutoNum type="arabicPeriod"/>
              <a:defRPr/>
            </a:pPr>
            <a:r>
              <a:rPr lang="en-US" sz="2800" dirty="0">
                <a:latin typeface="Calibri" panose="020F0502020204030204" pitchFamily="34" charset="0"/>
              </a:rPr>
              <a:t>“On that day”</a:t>
            </a:r>
          </a:p>
          <a:p>
            <a:pPr marL="514350" indent="-514350">
              <a:spcBef>
                <a:spcPts val="0"/>
              </a:spcBef>
              <a:spcAft>
                <a:spcPts val="2400"/>
              </a:spcAft>
              <a:buSzPct val="100000"/>
              <a:buAutoNum type="arabicPeriod"/>
              <a:defRPr/>
            </a:pPr>
            <a:r>
              <a:rPr lang="en-US" sz="2800" dirty="0">
                <a:latin typeface="Calibri" panose="020F0502020204030204" pitchFamily="34" charset="0"/>
              </a:rPr>
              <a:t>“Not to me only but to all”</a:t>
            </a:r>
          </a:p>
          <a:p>
            <a:pPr marL="514350" indent="-514350">
              <a:spcBef>
                <a:spcPts val="0"/>
              </a:spcBef>
              <a:spcAft>
                <a:spcPts val="2400"/>
              </a:spcAft>
              <a:buSzPct val="100000"/>
              <a:buAutoNum type="arabicPeriod"/>
              <a:defRPr/>
            </a:pPr>
            <a:r>
              <a:rPr lang="en-US" sz="2800" dirty="0">
                <a:latin typeface="Calibri" panose="020F0502020204030204" pitchFamily="34" charset="0"/>
              </a:rPr>
              <a:t>“Who have loved His appearing”</a:t>
            </a:r>
          </a:p>
        </p:txBody>
      </p:sp>
      <p:pic>
        <p:nvPicPr>
          <p:cNvPr id="69634" name="Picture 2" descr="https://hereistandobservations.files.wordpress.com/2013/05/righteou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15000" y="2286000"/>
            <a:ext cx="3185227" cy="3429000"/>
          </a:xfrm>
          <a:prstGeom prst="rect">
            <a:avLst/>
          </a:prstGeom>
          <a:noFill/>
        </p:spPr>
      </p:pic>
    </p:spTree>
    <p:extLst>
      <p:ext uri="{BB962C8B-B14F-4D97-AF65-F5344CB8AC3E}">
        <p14:creationId xmlns:p14="http://schemas.microsoft.com/office/powerpoint/2010/main" val="2839129465"/>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20" y="228600"/>
            <a:ext cx="9052560" cy="5218846"/>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b="1" u="sng" dirty="0">
                <a:solidFill>
                  <a:srgbClr val="FFFFCC"/>
                </a:solidFill>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What to do in the midst of the coming apostasy (3:1</a:t>
            </a:r>
            <a:r>
              <a:rPr lang="en-US" sz="2800" dirty="0">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
        <p:nvSpPr>
          <p:cNvPr id="19459"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8001000" cy="609600"/>
          </a:xfrm>
        </p:spPr>
        <p:txBody>
          <a:bodyPr/>
          <a:lstStyle/>
          <a:p>
            <a:pPr algn="ctr"/>
            <a:r>
              <a:rPr lang="en-US" altLang="en-US" sz="3200" dirty="0">
                <a:latin typeface="Calibri" panose="020F0502020204030204" pitchFamily="34" charset="0"/>
              </a:rPr>
              <a:t>Judgment of Rewards  (4:8)</a:t>
            </a:r>
          </a:p>
        </p:txBody>
      </p:sp>
      <p:sp>
        <p:nvSpPr>
          <p:cNvPr id="36867" name="Rectangle 3"/>
          <p:cNvSpPr>
            <a:spLocks noGrp="1" noChangeArrowheads="1"/>
          </p:cNvSpPr>
          <p:nvPr>
            <p:ph type="body" idx="1"/>
          </p:nvPr>
        </p:nvSpPr>
        <p:spPr>
          <a:xfrm>
            <a:off x="228599" y="914400"/>
            <a:ext cx="8671627" cy="5105400"/>
          </a:xfrm>
        </p:spPr>
        <p:txBody>
          <a:bodyPr/>
          <a:lstStyle/>
          <a:p>
            <a:pPr marL="514350" indent="-514350">
              <a:spcBef>
                <a:spcPts val="0"/>
              </a:spcBef>
              <a:spcAft>
                <a:spcPts val="2400"/>
              </a:spcAft>
              <a:buSzPct val="100000"/>
              <a:buAutoNum type="arabicPeriod"/>
              <a:defRPr/>
            </a:pPr>
            <a:r>
              <a:rPr lang="en-US" sz="2800" dirty="0">
                <a:latin typeface="Calibri" panose="020F0502020204030204" pitchFamily="34" charset="0"/>
              </a:rPr>
              <a:t>“In the future”</a:t>
            </a:r>
          </a:p>
          <a:p>
            <a:pPr marL="514350" indent="-514350">
              <a:spcBef>
                <a:spcPts val="0"/>
              </a:spcBef>
              <a:spcAft>
                <a:spcPts val="2400"/>
              </a:spcAft>
              <a:buSzPct val="100000"/>
              <a:buAutoNum type="arabicPeriod"/>
              <a:defRPr/>
            </a:pPr>
            <a:r>
              <a:rPr lang="en-US" sz="2800" dirty="0">
                <a:solidFill>
                  <a:srgbClr val="FFFFCC"/>
                </a:solidFill>
                <a:latin typeface="Calibri" panose="020F0502020204030204" pitchFamily="34" charset="0"/>
              </a:rPr>
              <a:t>“</a:t>
            </a:r>
            <a:r>
              <a:rPr lang="en-US" sz="2800" b="1" u="sng" dirty="0">
                <a:solidFill>
                  <a:srgbClr val="FFFFCC"/>
                </a:solidFill>
                <a:latin typeface="Calibri" panose="020F0502020204030204" pitchFamily="34" charset="0"/>
              </a:rPr>
              <a:t>There is laid up for me the crown of righteousness</a:t>
            </a:r>
            <a:r>
              <a:rPr lang="en-US" sz="2800" dirty="0">
                <a:solidFill>
                  <a:srgbClr val="FFFFCC"/>
                </a:solidFill>
                <a:latin typeface="Calibri" panose="020F0502020204030204" pitchFamily="34" charset="0"/>
              </a:rPr>
              <a:t>”</a:t>
            </a:r>
          </a:p>
          <a:p>
            <a:pPr marL="514350" indent="-514350">
              <a:spcBef>
                <a:spcPts val="0"/>
              </a:spcBef>
              <a:spcAft>
                <a:spcPts val="2400"/>
              </a:spcAft>
              <a:buSzPct val="100000"/>
              <a:buAutoNum type="arabicPeriod"/>
              <a:defRPr/>
            </a:pPr>
            <a:r>
              <a:rPr lang="en-US" sz="2800" dirty="0">
                <a:latin typeface="Calibri" panose="020F0502020204030204" pitchFamily="34" charset="0"/>
              </a:rPr>
              <a:t>“Which the righteous judge”</a:t>
            </a:r>
          </a:p>
          <a:p>
            <a:pPr marL="514350" indent="-514350">
              <a:spcBef>
                <a:spcPts val="0"/>
              </a:spcBef>
              <a:spcAft>
                <a:spcPts val="2400"/>
              </a:spcAft>
              <a:buSzPct val="100000"/>
              <a:buAutoNum type="arabicPeriod"/>
              <a:defRPr/>
            </a:pPr>
            <a:r>
              <a:rPr lang="en-US" sz="2800" dirty="0">
                <a:latin typeface="Calibri" panose="020F0502020204030204" pitchFamily="34" charset="0"/>
              </a:rPr>
              <a:t>“Will award to me”</a:t>
            </a:r>
          </a:p>
          <a:p>
            <a:pPr marL="514350" indent="-514350">
              <a:spcBef>
                <a:spcPts val="0"/>
              </a:spcBef>
              <a:spcAft>
                <a:spcPts val="2400"/>
              </a:spcAft>
              <a:buSzPct val="100000"/>
              <a:buAutoNum type="arabicPeriod"/>
              <a:defRPr/>
            </a:pPr>
            <a:r>
              <a:rPr lang="en-US" sz="2800" dirty="0">
                <a:latin typeface="Calibri" panose="020F0502020204030204" pitchFamily="34" charset="0"/>
              </a:rPr>
              <a:t>“On that day”</a:t>
            </a:r>
          </a:p>
          <a:p>
            <a:pPr marL="514350" indent="-514350">
              <a:spcBef>
                <a:spcPts val="0"/>
              </a:spcBef>
              <a:spcAft>
                <a:spcPts val="2400"/>
              </a:spcAft>
              <a:buSzPct val="100000"/>
              <a:buAutoNum type="arabicPeriod"/>
              <a:defRPr/>
            </a:pPr>
            <a:r>
              <a:rPr lang="en-US" sz="2800" dirty="0">
                <a:latin typeface="Calibri" panose="020F0502020204030204" pitchFamily="34" charset="0"/>
              </a:rPr>
              <a:t>“Not to me only but to all”</a:t>
            </a:r>
          </a:p>
          <a:p>
            <a:pPr marL="514350" indent="-514350">
              <a:spcBef>
                <a:spcPts val="0"/>
              </a:spcBef>
              <a:spcAft>
                <a:spcPts val="2400"/>
              </a:spcAft>
              <a:buSzPct val="100000"/>
              <a:buAutoNum type="arabicPeriod"/>
              <a:defRPr/>
            </a:pPr>
            <a:r>
              <a:rPr lang="en-US" sz="2800" dirty="0">
                <a:latin typeface="Calibri" panose="020F0502020204030204" pitchFamily="34" charset="0"/>
              </a:rPr>
              <a:t>“Who have loved His appearing”</a:t>
            </a:r>
          </a:p>
        </p:txBody>
      </p:sp>
      <p:pic>
        <p:nvPicPr>
          <p:cNvPr id="69634" name="Picture 2" descr="https://hereistandobservations.files.wordpress.com/2013/05/righteou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15000" y="2286000"/>
            <a:ext cx="3185227" cy="3429000"/>
          </a:xfrm>
          <a:prstGeom prst="rect">
            <a:avLst/>
          </a:prstGeom>
          <a:noFill/>
        </p:spPr>
      </p:pic>
    </p:spTree>
    <p:extLst>
      <p:ext uri="{BB962C8B-B14F-4D97-AF65-F5344CB8AC3E}">
        <p14:creationId xmlns:p14="http://schemas.microsoft.com/office/powerpoint/2010/main" val="1964399739"/>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304800"/>
            <a:ext cx="7772400" cy="1143000"/>
          </a:xfrm>
        </p:spPr>
        <p:txBody>
          <a:bodyPr/>
          <a:lstStyle/>
          <a:p>
            <a:pPr algn="ctr" eaLnBrk="1" hangingPunct="1"/>
            <a:r>
              <a:rPr lang="en-US" altLang="en-US" sz="3200" dirty="0">
                <a:latin typeface="Calibri" panose="020F0502020204030204" pitchFamily="34" charset="0"/>
              </a:rPr>
              <a:t>Scripture’s Five Crowns </a:t>
            </a:r>
            <a:br>
              <a:rPr lang="en-US" altLang="en-US" sz="3200" dirty="0">
                <a:latin typeface="Calibri" panose="020F0502020204030204" pitchFamily="34" charset="0"/>
              </a:rPr>
            </a:br>
            <a:r>
              <a:rPr lang="en-US" altLang="en-US" sz="3200" dirty="0">
                <a:latin typeface="Calibri" panose="020F0502020204030204" pitchFamily="34" charset="0"/>
              </a:rPr>
              <a:t>(Rev 4:10: 3:11; 2 John 8)</a:t>
            </a:r>
          </a:p>
        </p:txBody>
      </p:sp>
      <p:graphicFrame>
        <p:nvGraphicFramePr>
          <p:cNvPr id="43041" name="Group 33"/>
          <p:cNvGraphicFramePr>
            <a:graphicFrameLocks noGrp="1"/>
          </p:cNvGraphicFramePr>
          <p:nvPr>
            <p:extLst>
              <p:ext uri="{D42A27DB-BD31-4B8C-83A1-F6EECF244321}">
                <p14:modId xmlns:p14="http://schemas.microsoft.com/office/powerpoint/2010/main" val="2557143303"/>
              </p:ext>
            </p:extLst>
          </p:nvPr>
        </p:nvGraphicFramePr>
        <p:xfrm>
          <a:off x="228600" y="1676400"/>
          <a:ext cx="8686800" cy="4525968"/>
        </p:xfrm>
        <a:graphic>
          <a:graphicData uri="http://schemas.openxmlformats.org/drawingml/2006/table">
            <a:tbl>
              <a:tblPr>
                <a:tableStyleId>{37CE84F3-28C3-443E-9E96-99CF82512B78}</a:tableStyleId>
              </a:tblPr>
              <a:tblGrid>
                <a:gridCol w="28956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3733800">
                  <a:extLst>
                    <a:ext uri="{9D8B030D-6E8A-4147-A177-3AD203B41FA5}">
                      <a16:colId xmlns:a16="http://schemas.microsoft.com/office/drawing/2014/main" val="20002"/>
                    </a:ext>
                  </a:extLst>
                </a:gridCol>
              </a:tblGrid>
              <a:tr h="68573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sng" strike="noStrike" cap="none" normalizeH="0" baseline="0" dirty="0">
                          <a:ln>
                            <a:noFill/>
                          </a:ln>
                          <a:effectLst/>
                          <a:latin typeface="Calibri" panose="020F0502020204030204" pitchFamily="34" charset="0"/>
                          <a:cs typeface="Arial" panose="020B0604020202020204" pitchFamily="34" charset="0"/>
                        </a:rPr>
                        <a:t>Scripture</a:t>
                      </a:r>
                      <a:endParaRPr kumimoji="0" lang="en-US" sz="2400" b="1" i="0" u="sng"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sng" strike="noStrike" cap="none" normalizeH="0" baseline="0" dirty="0">
                          <a:ln>
                            <a:noFill/>
                          </a:ln>
                          <a:effectLst/>
                          <a:latin typeface="Calibri" panose="020F0502020204030204" pitchFamily="34" charset="0"/>
                          <a:cs typeface="Arial" panose="020B0604020202020204" pitchFamily="34" charset="0"/>
                        </a:rPr>
                        <a:t>Crown</a:t>
                      </a:r>
                      <a:endParaRPr kumimoji="0" lang="en-US" sz="2400" b="1" i="0" u="sng"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sng" strike="noStrike" cap="none" normalizeH="0" baseline="0" dirty="0">
                          <a:ln>
                            <a:noFill/>
                          </a:ln>
                          <a:effectLst/>
                          <a:latin typeface="Calibri" panose="020F0502020204030204" pitchFamily="34" charset="0"/>
                          <a:cs typeface="Arial" panose="020B0604020202020204" pitchFamily="34" charset="0"/>
                        </a:rPr>
                        <a:t>Purpose</a:t>
                      </a:r>
                      <a:endParaRPr kumimoji="0" lang="en-US" sz="2400" b="1" i="0" u="sng"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extLst>
                  <a:ext uri="{0D108BD9-81ED-4DB2-BD59-A6C34878D82A}">
                    <a16:rowId xmlns:a16="http://schemas.microsoft.com/office/drawing/2014/main" val="10000"/>
                  </a:ext>
                </a:extLst>
              </a:tr>
              <a:tr h="82294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CC66"/>
                          </a:solidFill>
                          <a:effectLst/>
                          <a:latin typeface="Calibri" panose="020F0502020204030204" pitchFamily="34" charset="0"/>
                          <a:cs typeface="Arial" panose="020B0604020202020204" pitchFamily="34" charset="0"/>
                        </a:rPr>
                        <a:t>1 </a:t>
                      </a:r>
                      <a:r>
                        <a:rPr kumimoji="0" lang="en-US" sz="2400" b="1" u="none" strike="noStrike" cap="none" normalizeH="0" baseline="0" dirty="0" err="1">
                          <a:ln>
                            <a:noFill/>
                          </a:ln>
                          <a:solidFill>
                            <a:srgbClr val="FFCC66"/>
                          </a:solidFill>
                          <a:effectLst/>
                          <a:latin typeface="Calibri" panose="020F0502020204030204" pitchFamily="34" charset="0"/>
                          <a:cs typeface="Arial" panose="020B0604020202020204" pitchFamily="34" charset="0"/>
                        </a:rPr>
                        <a:t>Cor</a:t>
                      </a:r>
                      <a:r>
                        <a:rPr kumimoji="0" lang="en-US" sz="2400" b="1" u="none" strike="noStrike" cap="none" normalizeH="0" baseline="0" dirty="0">
                          <a:ln>
                            <a:noFill/>
                          </a:ln>
                          <a:solidFill>
                            <a:srgbClr val="FFCC66"/>
                          </a:solidFill>
                          <a:effectLst/>
                          <a:latin typeface="Calibri" panose="020F0502020204030204" pitchFamily="34" charset="0"/>
                          <a:cs typeface="Arial" panose="020B0604020202020204" pitchFamily="34" charset="0"/>
                        </a:rPr>
                        <a:t> 9:24-27</a:t>
                      </a:r>
                      <a:endParaRPr kumimoji="0" lang="en-US" sz="2400" b="1" i="0" u="none" strike="noStrike" cap="none" normalizeH="0" baseline="0" dirty="0">
                        <a:ln>
                          <a:noFill/>
                        </a:ln>
                        <a:solidFill>
                          <a:srgbClr val="FFCC66"/>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00"/>
                          </a:solidFill>
                          <a:effectLst/>
                          <a:latin typeface="Calibri" panose="020F0502020204030204" pitchFamily="34" charset="0"/>
                          <a:cs typeface="Arial" panose="020B0604020202020204" pitchFamily="34" charset="0"/>
                        </a:rPr>
                        <a:t>Incorruptible</a:t>
                      </a:r>
                      <a:endParaRPr kumimoji="0" lang="en-US" sz="2400" b="1" i="0" u="none" strike="noStrike" cap="none" normalizeH="0" baseline="0" dirty="0">
                        <a:ln>
                          <a:noFill/>
                        </a:ln>
                        <a:solidFill>
                          <a:srgbClr val="FFFF00"/>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u="none" strike="noStrike" cap="none" normalizeH="0" baseline="0" dirty="0">
                          <a:ln>
                            <a:noFill/>
                          </a:ln>
                          <a:effectLst/>
                          <a:latin typeface="Calibri" panose="020F0502020204030204" pitchFamily="34" charset="0"/>
                          <a:cs typeface="Arial" panose="020B0604020202020204" pitchFamily="34" charset="0"/>
                        </a:rPr>
                        <a:t>Gaining mastery over the flesh</a:t>
                      </a:r>
                      <a:endParaRPr kumimoji="0" lang="en-US" sz="24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8573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CC66"/>
                          </a:solidFill>
                          <a:effectLst/>
                          <a:latin typeface="Calibri" panose="020F0502020204030204" pitchFamily="34" charset="0"/>
                          <a:cs typeface="Arial" panose="020B0604020202020204" pitchFamily="34" charset="0"/>
                        </a:rPr>
                        <a:t>1 </a:t>
                      </a:r>
                      <a:r>
                        <a:rPr kumimoji="0" lang="en-US" sz="2400" b="1" u="none" strike="noStrike" cap="none" normalizeH="0" baseline="0" dirty="0" err="1">
                          <a:ln>
                            <a:noFill/>
                          </a:ln>
                          <a:solidFill>
                            <a:srgbClr val="FFCC66"/>
                          </a:solidFill>
                          <a:effectLst/>
                          <a:latin typeface="Calibri" panose="020F0502020204030204" pitchFamily="34" charset="0"/>
                          <a:cs typeface="Arial" panose="020B0604020202020204" pitchFamily="34" charset="0"/>
                        </a:rPr>
                        <a:t>Thess</a:t>
                      </a:r>
                      <a:r>
                        <a:rPr kumimoji="0" lang="en-US" sz="2400" b="1" u="none" strike="noStrike" cap="none" normalizeH="0" baseline="0" dirty="0">
                          <a:ln>
                            <a:noFill/>
                          </a:ln>
                          <a:solidFill>
                            <a:srgbClr val="FFCC66"/>
                          </a:solidFill>
                          <a:effectLst/>
                          <a:latin typeface="Calibri" panose="020F0502020204030204" pitchFamily="34" charset="0"/>
                          <a:cs typeface="Arial" panose="020B0604020202020204" pitchFamily="34" charset="0"/>
                        </a:rPr>
                        <a:t> 2:19-20</a:t>
                      </a:r>
                      <a:endParaRPr kumimoji="0" lang="en-US" sz="2400" b="1" i="0" u="none" strike="noStrike" cap="none" normalizeH="0" baseline="0" dirty="0">
                        <a:ln>
                          <a:noFill/>
                        </a:ln>
                        <a:solidFill>
                          <a:srgbClr val="FFCC66"/>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00"/>
                          </a:solidFill>
                          <a:effectLst/>
                          <a:latin typeface="Calibri" panose="020F0502020204030204" pitchFamily="34" charset="0"/>
                          <a:cs typeface="Arial" panose="020B0604020202020204" pitchFamily="34" charset="0"/>
                        </a:rPr>
                        <a:t>Rejoicing</a:t>
                      </a:r>
                      <a:endParaRPr kumimoji="0" lang="en-US" sz="2400" b="1" i="0" u="none" strike="noStrike" cap="none" normalizeH="0" baseline="0" dirty="0">
                        <a:ln>
                          <a:noFill/>
                        </a:ln>
                        <a:solidFill>
                          <a:srgbClr val="FFFF00"/>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u="none" strike="noStrike" cap="none" normalizeH="0" baseline="0" dirty="0">
                          <a:ln>
                            <a:noFill/>
                          </a:ln>
                          <a:effectLst/>
                          <a:latin typeface="Calibri" panose="020F0502020204030204" pitchFamily="34" charset="0"/>
                          <a:cs typeface="Arial" panose="020B0604020202020204" pitchFamily="34" charset="0"/>
                        </a:rPr>
                        <a:t>Soul winning</a:t>
                      </a:r>
                      <a:endParaRPr kumimoji="0" lang="en-US" sz="24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8573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CC66"/>
                          </a:solidFill>
                          <a:effectLst/>
                          <a:latin typeface="Calibri" panose="020F0502020204030204" pitchFamily="34" charset="0"/>
                          <a:cs typeface="Arial" panose="020B0604020202020204" pitchFamily="34" charset="0"/>
                        </a:rPr>
                        <a:t>Jas 1:12; Rev 2:10</a:t>
                      </a:r>
                      <a:endParaRPr kumimoji="0" lang="en-US" sz="2400" b="1" i="0" u="none" strike="noStrike" cap="none" normalizeH="0" baseline="0" dirty="0">
                        <a:ln>
                          <a:noFill/>
                        </a:ln>
                        <a:solidFill>
                          <a:srgbClr val="FFCC66"/>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00"/>
                          </a:solidFill>
                          <a:effectLst/>
                          <a:latin typeface="Calibri" panose="020F0502020204030204" pitchFamily="34" charset="0"/>
                          <a:cs typeface="Arial" panose="020B0604020202020204" pitchFamily="34" charset="0"/>
                        </a:rPr>
                        <a:t>Life</a:t>
                      </a:r>
                      <a:endParaRPr kumimoji="0" lang="en-US" sz="2400" b="1" i="0" u="none" strike="noStrike" cap="none" normalizeH="0" baseline="0" dirty="0">
                        <a:ln>
                          <a:noFill/>
                        </a:ln>
                        <a:solidFill>
                          <a:srgbClr val="FFFF00"/>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u="none" strike="noStrike" cap="none" normalizeH="0" baseline="0" dirty="0">
                          <a:ln>
                            <a:noFill/>
                          </a:ln>
                          <a:effectLst/>
                          <a:latin typeface="Calibri" panose="020F0502020204030204" pitchFamily="34" charset="0"/>
                          <a:cs typeface="Arial" panose="020B0604020202020204" pitchFamily="34" charset="0"/>
                        </a:rPr>
                        <a:t>Enduring trials</a:t>
                      </a:r>
                      <a:endParaRPr kumimoji="0" lang="en-US" sz="24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2294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CC66"/>
                          </a:solidFill>
                          <a:effectLst/>
                          <a:latin typeface="Calibri" panose="020F0502020204030204" pitchFamily="34" charset="0"/>
                          <a:cs typeface="Arial" panose="020B0604020202020204" pitchFamily="34" charset="0"/>
                        </a:rPr>
                        <a:t>1 Pet 5:2-4</a:t>
                      </a:r>
                      <a:endParaRPr kumimoji="0" lang="en-US" sz="2400" b="1" i="0" u="none" strike="noStrike" cap="none" normalizeH="0" baseline="0" dirty="0">
                        <a:ln>
                          <a:noFill/>
                        </a:ln>
                        <a:solidFill>
                          <a:srgbClr val="FFCC66"/>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00"/>
                          </a:solidFill>
                          <a:effectLst/>
                          <a:latin typeface="Calibri" panose="020F0502020204030204" pitchFamily="34" charset="0"/>
                          <a:cs typeface="Arial" panose="020B0604020202020204" pitchFamily="34" charset="0"/>
                        </a:rPr>
                        <a:t>Glory</a:t>
                      </a:r>
                      <a:endParaRPr kumimoji="0" lang="en-US" sz="2400" b="1" i="0" u="none" strike="noStrike" cap="none" normalizeH="0" baseline="0" dirty="0">
                        <a:ln>
                          <a:noFill/>
                        </a:ln>
                        <a:solidFill>
                          <a:srgbClr val="FFFF00"/>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u="none" strike="noStrike" cap="none" normalizeH="0" baseline="0" dirty="0">
                          <a:ln>
                            <a:noFill/>
                          </a:ln>
                          <a:effectLst/>
                          <a:latin typeface="Calibri" panose="020F0502020204030204" pitchFamily="34" charset="0"/>
                          <a:cs typeface="Arial" panose="020B0604020202020204" pitchFamily="34" charset="0"/>
                        </a:rPr>
                        <a:t>Shepherding God’s people</a:t>
                      </a:r>
                      <a:endParaRPr kumimoji="0" lang="en-US" sz="24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2287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CC66"/>
                          </a:solidFill>
                          <a:effectLst/>
                          <a:latin typeface="Calibri" panose="020F0502020204030204" pitchFamily="34" charset="0"/>
                          <a:cs typeface="Arial" panose="020B0604020202020204" pitchFamily="34" charset="0"/>
                        </a:rPr>
                        <a:t>2 Tim 4:8</a:t>
                      </a:r>
                      <a:endParaRPr kumimoji="0" lang="en-US" sz="2400" b="1" i="0" u="none" strike="noStrike" cap="none" normalizeH="0" baseline="0" dirty="0">
                        <a:ln>
                          <a:noFill/>
                        </a:ln>
                        <a:solidFill>
                          <a:srgbClr val="FFCC66"/>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kern="1200" cap="none" normalizeH="0" baseline="0" dirty="0">
                          <a:ln>
                            <a:noFill/>
                          </a:ln>
                          <a:solidFill>
                            <a:srgbClr val="FFFF00"/>
                          </a:solidFill>
                          <a:effectLst/>
                          <a:latin typeface="Calibri" panose="020F0502020204030204" pitchFamily="34" charset="0"/>
                          <a:ea typeface="+mn-ea"/>
                          <a:cs typeface="Arial" panose="020B0604020202020204" pitchFamily="34" charset="0"/>
                        </a:rPr>
                        <a:t>Righteousness</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u="none" strike="noStrike" cap="none" normalizeH="0" baseline="0" dirty="0">
                          <a:ln>
                            <a:noFill/>
                          </a:ln>
                          <a:effectLst/>
                          <a:latin typeface="Calibri" panose="020F0502020204030204" pitchFamily="34" charset="0"/>
                          <a:cs typeface="Arial" panose="020B0604020202020204" pitchFamily="34" charset="0"/>
                        </a:rPr>
                        <a:t>Longing for His appearing</a:t>
                      </a:r>
                      <a:endParaRPr kumimoji="0" lang="en-US" sz="2400" b="0" i="0" u="none" strike="noStrike" cap="none" normalizeH="0" baseline="0" dirty="0">
                        <a:ln>
                          <a:noFill/>
                        </a:ln>
                        <a:solidFill>
                          <a:schemeClr val="tx1"/>
                        </a:solidFill>
                        <a:effectLst/>
                        <a:latin typeface="Calibri" panose="020F0502020204030204" pitchFamily="34" charset="0"/>
                        <a:cs typeface="Arial" panose="020B0604020202020204" pitchFamily="34" charset="0"/>
                      </a:endParaRP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704738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8001000" cy="609600"/>
          </a:xfrm>
        </p:spPr>
        <p:txBody>
          <a:bodyPr/>
          <a:lstStyle/>
          <a:p>
            <a:pPr algn="ctr"/>
            <a:r>
              <a:rPr lang="en-US" altLang="en-US" sz="3200" dirty="0">
                <a:latin typeface="Calibri" panose="020F0502020204030204" pitchFamily="34" charset="0"/>
              </a:rPr>
              <a:t>Judgment of Rewards  (4:8)</a:t>
            </a:r>
          </a:p>
        </p:txBody>
      </p:sp>
      <p:sp>
        <p:nvSpPr>
          <p:cNvPr id="36867" name="Rectangle 3"/>
          <p:cNvSpPr>
            <a:spLocks noGrp="1" noChangeArrowheads="1"/>
          </p:cNvSpPr>
          <p:nvPr>
            <p:ph type="body" idx="1"/>
          </p:nvPr>
        </p:nvSpPr>
        <p:spPr>
          <a:xfrm>
            <a:off x="228599" y="914400"/>
            <a:ext cx="8671627" cy="5105400"/>
          </a:xfrm>
        </p:spPr>
        <p:txBody>
          <a:bodyPr/>
          <a:lstStyle/>
          <a:p>
            <a:pPr marL="514350" indent="-514350">
              <a:spcBef>
                <a:spcPts val="0"/>
              </a:spcBef>
              <a:spcAft>
                <a:spcPts val="2400"/>
              </a:spcAft>
              <a:buSzPct val="100000"/>
              <a:buAutoNum type="arabicPeriod"/>
              <a:defRPr/>
            </a:pPr>
            <a:r>
              <a:rPr lang="en-US" sz="2800" dirty="0">
                <a:latin typeface="Calibri" panose="020F0502020204030204" pitchFamily="34" charset="0"/>
              </a:rPr>
              <a:t>“In the future”</a:t>
            </a:r>
          </a:p>
          <a:p>
            <a:pPr marL="514350" indent="-514350">
              <a:spcBef>
                <a:spcPts val="0"/>
              </a:spcBef>
              <a:spcAft>
                <a:spcPts val="2400"/>
              </a:spcAft>
              <a:buSzPct val="100000"/>
              <a:buAutoNum type="arabicPeriod"/>
              <a:defRPr/>
            </a:pPr>
            <a:r>
              <a:rPr lang="en-US" sz="2800" dirty="0">
                <a:latin typeface="Calibri" panose="020F0502020204030204" pitchFamily="34" charset="0"/>
              </a:rPr>
              <a:t>“There is laid up for me the crown of righteousness”</a:t>
            </a:r>
          </a:p>
          <a:p>
            <a:pPr marL="514350" indent="-514350">
              <a:spcBef>
                <a:spcPts val="0"/>
              </a:spcBef>
              <a:spcAft>
                <a:spcPts val="2400"/>
              </a:spcAft>
              <a:buSzPct val="100000"/>
              <a:buAutoNum type="arabicPeriod"/>
              <a:defRPr/>
            </a:pPr>
            <a:r>
              <a:rPr lang="en-US" sz="2800" dirty="0">
                <a:solidFill>
                  <a:srgbClr val="FFFFCC"/>
                </a:solidFill>
                <a:latin typeface="Calibri" panose="020F0502020204030204" pitchFamily="34" charset="0"/>
              </a:rPr>
              <a:t>“</a:t>
            </a:r>
            <a:r>
              <a:rPr lang="en-US" sz="2800" b="1" u="sng" dirty="0">
                <a:solidFill>
                  <a:srgbClr val="FFFFCC"/>
                </a:solidFill>
                <a:latin typeface="Calibri" panose="020F0502020204030204" pitchFamily="34" charset="0"/>
              </a:rPr>
              <a:t>Which the righteous judge</a:t>
            </a:r>
            <a:r>
              <a:rPr lang="en-US" sz="2800" dirty="0">
                <a:solidFill>
                  <a:srgbClr val="FFFFCC"/>
                </a:solidFill>
                <a:latin typeface="Calibri" panose="020F0502020204030204" pitchFamily="34" charset="0"/>
              </a:rPr>
              <a:t>”</a:t>
            </a:r>
          </a:p>
          <a:p>
            <a:pPr marL="514350" indent="-514350">
              <a:spcBef>
                <a:spcPts val="0"/>
              </a:spcBef>
              <a:spcAft>
                <a:spcPts val="2400"/>
              </a:spcAft>
              <a:buSzPct val="100000"/>
              <a:buAutoNum type="arabicPeriod"/>
              <a:defRPr/>
            </a:pPr>
            <a:r>
              <a:rPr lang="en-US" sz="2800" dirty="0">
                <a:latin typeface="Calibri" panose="020F0502020204030204" pitchFamily="34" charset="0"/>
              </a:rPr>
              <a:t>“Will award to me”</a:t>
            </a:r>
          </a:p>
          <a:p>
            <a:pPr marL="514350" indent="-514350">
              <a:spcBef>
                <a:spcPts val="0"/>
              </a:spcBef>
              <a:spcAft>
                <a:spcPts val="2400"/>
              </a:spcAft>
              <a:buSzPct val="100000"/>
              <a:buAutoNum type="arabicPeriod"/>
              <a:defRPr/>
            </a:pPr>
            <a:r>
              <a:rPr lang="en-US" sz="2800" dirty="0">
                <a:latin typeface="Calibri" panose="020F0502020204030204" pitchFamily="34" charset="0"/>
              </a:rPr>
              <a:t>“On that day”</a:t>
            </a:r>
          </a:p>
          <a:p>
            <a:pPr marL="514350" indent="-514350">
              <a:spcBef>
                <a:spcPts val="0"/>
              </a:spcBef>
              <a:spcAft>
                <a:spcPts val="2400"/>
              </a:spcAft>
              <a:buSzPct val="100000"/>
              <a:buAutoNum type="arabicPeriod"/>
              <a:defRPr/>
            </a:pPr>
            <a:r>
              <a:rPr lang="en-US" sz="2800" dirty="0">
                <a:latin typeface="Calibri" panose="020F0502020204030204" pitchFamily="34" charset="0"/>
              </a:rPr>
              <a:t>“Not to me only but to all”</a:t>
            </a:r>
          </a:p>
          <a:p>
            <a:pPr marL="514350" indent="-514350">
              <a:spcBef>
                <a:spcPts val="0"/>
              </a:spcBef>
              <a:spcAft>
                <a:spcPts val="2400"/>
              </a:spcAft>
              <a:buSzPct val="100000"/>
              <a:buAutoNum type="arabicPeriod"/>
              <a:defRPr/>
            </a:pPr>
            <a:r>
              <a:rPr lang="en-US" sz="2800" dirty="0">
                <a:latin typeface="Calibri" panose="020F0502020204030204" pitchFamily="34" charset="0"/>
              </a:rPr>
              <a:t>“Who have loved His appearing”</a:t>
            </a:r>
          </a:p>
        </p:txBody>
      </p:sp>
      <p:pic>
        <p:nvPicPr>
          <p:cNvPr id="69634" name="Picture 2" descr="https://hereistandobservations.files.wordpress.com/2013/05/righteou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15000" y="2286000"/>
            <a:ext cx="3185227" cy="3429000"/>
          </a:xfrm>
          <a:prstGeom prst="rect">
            <a:avLst/>
          </a:prstGeom>
          <a:noFill/>
        </p:spPr>
      </p:pic>
    </p:spTree>
    <p:extLst>
      <p:ext uri="{BB962C8B-B14F-4D97-AF65-F5344CB8AC3E}">
        <p14:creationId xmlns:p14="http://schemas.microsoft.com/office/powerpoint/2010/main" val="3058368377"/>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8001000" cy="609600"/>
          </a:xfrm>
        </p:spPr>
        <p:txBody>
          <a:bodyPr/>
          <a:lstStyle/>
          <a:p>
            <a:pPr algn="ctr"/>
            <a:r>
              <a:rPr lang="en-US" altLang="en-US" sz="3200" dirty="0">
                <a:latin typeface="Calibri" panose="020F0502020204030204" pitchFamily="34" charset="0"/>
              </a:rPr>
              <a:t>Judgment of Rewards  (4:8)</a:t>
            </a:r>
          </a:p>
        </p:txBody>
      </p:sp>
      <p:sp>
        <p:nvSpPr>
          <p:cNvPr id="36867" name="Rectangle 3"/>
          <p:cNvSpPr>
            <a:spLocks noGrp="1" noChangeArrowheads="1"/>
          </p:cNvSpPr>
          <p:nvPr>
            <p:ph type="body" idx="1"/>
          </p:nvPr>
        </p:nvSpPr>
        <p:spPr>
          <a:xfrm>
            <a:off x="228599" y="914400"/>
            <a:ext cx="8671627" cy="5105400"/>
          </a:xfrm>
        </p:spPr>
        <p:txBody>
          <a:bodyPr/>
          <a:lstStyle/>
          <a:p>
            <a:pPr marL="514350" indent="-514350">
              <a:spcBef>
                <a:spcPts val="0"/>
              </a:spcBef>
              <a:spcAft>
                <a:spcPts val="2400"/>
              </a:spcAft>
              <a:buSzPct val="100000"/>
              <a:buAutoNum type="arabicPeriod"/>
              <a:defRPr/>
            </a:pPr>
            <a:r>
              <a:rPr lang="en-US" sz="2800" dirty="0">
                <a:latin typeface="Calibri" panose="020F0502020204030204" pitchFamily="34" charset="0"/>
              </a:rPr>
              <a:t>“In the future”</a:t>
            </a:r>
          </a:p>
          <a:p>
            <a:pPr marL="514350" indent="-514350">
              <a:spcBef>
                <a:spcPts val="0"/>
              </a:spcBef>
              <a:spcAft>
                <a:spcPts val="2400"/>
              </a:spcAft>
              <a:buSzPct val="100000"/>
              <a:buAutoNum type="arabicPeriod"/>
              <a:defRPr/>
            </a:pPr>
            <a:r>
              <a:rPr lang="en-US" sz="2800" dirty="0">
                <a:latin typeface="Calibri" panose="020F0502020204030204" pitchFamily="34" charset="0"/>
              </a:rPr>
              <a:t>“There is laid up for me the crown of righteousness”</a:t>
            </a:r>
          </a:p>
          <a:p>
            <a:pPr marL="514350" indent="-514350">
              <a:spcBef>
                <a:spcPts val="0"/>
              </a:spcBef>
              <a:spcAft>
                <a:spcPts val="2400"/>
              </a:spcAft>
              <a:buSzPct val="100000"/>
              <a:buAutoNum type="arabicPeriod"/>
              <a:defRPr/>
            </a:pPr>
            <a:r>
              <a:rPr lang="en-US" sz="2800" dirty="0">
                <a:latin typeface="Calibri" panose="020F0502020204030204" pitchFamily="34" charset="0"/>
              </a:rPr>
              <a:t>“Which the righteous judge”</a:t>
            </a:r>
          </a:p>
          <a:p>
            <a:pPr marL="514350" indent="-514350">
              <a:spcBef>
                <a:spcPts val="0"/>
              </a:spcBef>
              <a:spcAft>
                <a:spcPts val="2400"/>
              </a:spcAft>
              <a:buSzPct val="100000"/>
              <a:buAutoNum type="arabicPeriod"/>
              <a:defRPr/>
            </a:pPr>
            <a:r>
              <a:rPr lang="en-US" sz="2800" dirty="0">
                <a:solidFill>
                  <a:srgbClr val="FFFFCC"/>
                </a:solidFill>
                <a:latin typeface="Calibri" panose="020F0502020204030204" pitchFamily="34" charset="0"/>
              </a:rPr>
              <a:t>“</a:t>
            </a:r>
            <a:r>
              <a:rPr lang="en-US" sz="2800" b="1" u="sng" dirty="0">
                <a:solidFill>
                  <a:srgbClr val="FFFFCC"/>
                </a:solidFill>
                <a:latin typeface="Calibri" panose="020F0502020204030204" pitchFamily="34" charset="0"/>
              </a:rPr>
              <a:t>Will award to me</a:t>
            </a:r>
            <a:r>
              <a:rPr lang="en-US" sz="2800" dirty="0">
                <a:solidFill>
                  <a:srgbClr val="FFFFCC"/>
                </a:solidFill>
                <a:latin typeface="Calibri" panose="020F0502020204030204" pitchFamily="34" charset="0"/>
              </a:rPr>
              <a:t>”</a:t>
            </a:r>
          </a:p>
          <a:p>
            <a:pPr marL="514350" indent="-514350">
              <a:spcBef>
                <a:spcPts val="0"/>
              </a:spcBef>
              <a:spcAft>
                <a:spcPts val="2400"/>
              </a:spcAft>
              <a:buSzPct val="100000"/>
              <a:buAutoNum type="arabicPeriod"/>
              <a:defRPr/>
            </a:pPr>
            <a:r>
              <a:rPr lang="en-US" sz="2800" dirty="0">
                <a:latin typeface="Calibri" panose="020F0502020204030204" pitchFamily="34" charset="0"/>
              </a:rPr>
              <a:t>“On that day”</a:t>
            </a:r>
          </a:p>
          <a:p>
            <a:pPr marL="514350" indent="-514350">
              <a:spcBef>
                <a:spcPts val="0"/>
              </a:spcBef>
              <a:spcAft>
                <a:spcPts val="2400"/>
              </a:spcAft>
              <a:buSzPct val="100000"/>
              <a:buAutoNum type="arabicPeriod"/>
              <a:defRPr/>
            </a:pPr>
            <a:r>
              <a:rPr lang="en-US" sz="2800" dirty="0">
                <a:latin typeface="Calibri" panose="020F0502020204030204" pitchFamily="34" charset="0"/>
              </a:rPr>
              <a:t>“Not to me only but to all”</a:t>
            </a:r>
          </a:p>
          <a:p>
            <a:pPr marL="514350" indent="-514350">
              <a:spcBef>
                <a:spcPts val="0"/>
              </a:spcBef>
              <a:spcAft>
                <a:spcPts val="2400"/>
              </a:spcAft>
              <a:buSzPct val="100000"/>
              <a:buAutoNum type="arabicPeriod"/>
              <a:defRPr/>
            </a:pPr>
            <a:r>
              <a:rPr lang="en-US" sz="2800" dirty="0">
                <a:latin typeface="Calibri" panose="020F0502020204030204" pitchFamily="34" charset="0"/>
              </a:rPr>
              <a:t>“Who have loved His appearing”</a:t>
            </a:r>
          </a:p>
        </p:txBody>
      </p:sp>
      <p:pic>
        <p:nvPicPr>
          <p:cNvPr id="69634" name="Picture 2" descr="https://hereistandobservations.files.wordpress.com/2013/05/righteou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15000" y="2286000"/>
            <a:ext cx="3185227" cy="3429000"/>
          </a:xfrm>
          <a:prstGeom prst="rect">
            <a:avLst/>
          </a:prstGeom>
          <a:noFill/>
        </p:spPr>
      </p:pic>
    </p:spTree>
    <p:extLst>
      <p:ext uri="{BB962C8B-B14F-4D97-AF65-F5344CB8AC3E}">
        <p14:creationId xmlns:p14="http://schemas.microsoft.com/office/powerpoint/2010/main" val="710870314"/>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8001000" cy="609600"/>
          </a:xfrm>
        </p:spPr>
        <p:txBody>
          <a:bodyPr/>
          <a:lstStyle/>
          <a:p>
            <a:pPr algn="ctr"/>
            <a:r>
              <a:rPr lang="en-US" altLang="en-US" sz="3200" dirty="0">
                <a:latin typeface="Calibri" panose="020F0502020204030204" pitchFamily="34" charset="0"/>
              </a:rPr>
              <a:t>Judgment of Rewards  (4:8)</a:t>
            </a:r>
          </a:p>
        </p:txBody>
      </p:sp>
      <p:sp>
        <p:nvSpPr>
          <p:cNvPr id="36867" name="Rectangle 3"/>
          <p:cNvSpPr>
            <a:spLocks noGrp="1" noChangeArrowheads="1"/>
          </p:cNvSpPr>
          <p:nvPr>
            <p:ph type="body" idx="1"/>
          </p:nvPr>
        </p:nvSpPr>
        <p:spPr>
          <a:xfrm>
            <a:off x="228599" y="914400"/>
            <a:ext cx="8671627" cy="5105400"/>
          </a:xfrm>
        </p:spPr>
        <p:txBody>
          <a:bodyPr/>
          <a:lstStyle/>
          <a:p>
            <a:pPr marL="514350" indent="-514350">
              <a:spcBef>
                <a:spcPts val="0"/>
              </a:spcBef>
              <a:spcAft>
                <a:spcPts val="2400"/>
              </a:spcAft>
              <a:buSzPct val="100000"/>
              <a:buAutoNum type="arabicPeriod"/>
              <a:defRPr/>
            </a:pPr>
            <a:r>
              <a:rPr lang="en-US" sz="2800" dirty="0">
                <a:latin typeface="Calibri" panose="020F0502020204030204" pitchFamily="34" charset="0"/>
              </a:rPr>
              <a:t>“In the future”</a:t>
            </a:r>
          </a:p>
          <a:p>
            <a:pPr marL="514350" indent="-514350">
              <a:spcBef>
                <a:spcPts val="0"/>
              </a:spcBef>
              <a:spcAft>
                <a:spcPts val="2400"/>
              </a:spcAft>
              <a:buSzPct val="100000"/>
              <a:buAutoNum type="arabicPeriod"/>
              <a:defRPr/>
            </a:pPr>
            <a:r>
              <a:rPr lang="en-US" sz="2800" dirty="0">
                <a:latin typeface="Calibri" panose="020F0502020204030204" pitchFamily="34" charset="0"/>
              </a:rPr>
              <a:t>“There is laid up for me the crown of righteousness”</a:t>
            </a:r>
          </a:p>
          <a:p>
            <a:pPr marL="514350" indent="-514350">
              <a:spcBef>
                <a:spcPts val="0"/>
              </a:spcBef>
              <a:spcAft>
                <a:spcPts val="2400"/>
              </a:spcAft>
              <a:buSzPct val="100000"/>
              <a:buAutoNum type="arabicPeriod"/>
              <a:defRPr/>
            </a:pPr>
            <a:r>
              <a:rPr lang="en-US" sz="2800" dirty="0">
                <a:latin typeface="Calibri" panose="020F0502020204030204" pitchFamily="34" charset="0"/>
              </a:rPr>
              <a:t>“Which the righteous judge”</a:t>
            </a:r>
          </a:p>
          <a:p>
            <a:pPr marL="514350" indent="-514350">
              <a:spcBef>
                <a:spcPts val="0"/>
              </a:spcBef>
              <a:spcAft>
                <a:spcPts val="2400"/>
              </a:spcAft>
              <a:buSzPct val="100000"/>
              <a:buAutoNum type="arabicPeriod"/>
              <a:defRPr/>
            </a:pPr>
            <a:r>
              <a:rPr lang="en-US" sz="2800" dirty="0">
                <a:latin typeface="Calibri" panose="020F0502020204030204" pitchFamily="34" charset="0"/>
              </a:rPr>
              <a:t>“Will award to me”</a:t>
            </a:r>
          </a:p>
          <a:p>
            <a:pPr marL="514350" indent="-514350">
              <a:spcBef>
                <a:spcPts val="0"/>
              </a:spcBef>
              <a:spcAft>
                <a:spcPts val="2400"/>
              </a:spcAft>
              <a:buSzPct val="100000"/>
              <a:buAutoNum type="arabicPeriod"/>
              <a:defRPr/>
            </a:pPr>
            <a:r>
              <a:rPr lang="en-US" sz="2800" dirty="0">
                <a:solidFill>
                  <a:srgbClr val="FFFFCC"/>
                </a:solidFill>
                <a:latin typeface="Calibri" panose="020F0502020204030204" pitchFamily="34" charset="0"/>
              </a:rPr>
              <a:t>“</a:t>
            </a:r>
            <a:r>
              <a:rPr lang="en-US" sz="2800" b="1" u="sng" dirty="0">
                <a:solidFill>
                  <a:srgbClr val="FFFFCC"/>
                </a:solidFill>
                <a:latin typeface="Calibri" panose="020F0502020204030204" pitchFamily="34" charset="0"/>
              </a:rPr>
              <a:t>On that day</a:t>
            </a:r>
            <a:r>
              <a:rPr lang="en-US" sz="2800" dirty="0">
                <a:solidFill>
                  <a:srgbClr val="FFFFCC"/>
                </a:solidFill>
                <a:latin typeface="Calibri" panose="020F0502020204030204" pitchFamily="34" charset="0"/>
              </a:rPr>
              <a:t>”</a:t>
            </a:r>
          </a:p>
          <a:p>
            <a:pPr marL="514350" indent="-514350">
              <a:spcBef>
                <a:spcPts val="0"/>
              </a:spcBef>
              <a:spcAft>
                <a:spcPts val="2400"/>
              </a:spcAft>
              <a:buSzPct val="100000"/>
              <a:buAutoNum type="arabicPeriod"/>
              <a:defRPr/>
            </a:pPr>
            <a:r>
              <a:rPr lang="en-US" sz="2800" dirty="0">
                <a:latin typeface="Calibri" panose="020F0502020204030204" pitchFamily="34" charset="0"/>
              </a:rPr>
              <a:t>“Not to me only but to all”</a:t>
            </a:r>
          </a:p>
          <a:p>
            <a:pPr marL="514350" indent="-514350">
              <a:spcBef>
                <a:spcPts val="0"/>
              </a:spcBef>
              <a:spcAft>
                <a:spcPts val="2400"/>
              </a:spcAft>
              <a:buSzPct val="100000"/>
              <a:buAutoNum type="arabicPeriod"/>
              <a:defRPr/>
            </a:pPr>
            <a:r>
              <a:rPr lang="en-US" sz="2800" dirty="0">
                <a:latin typeface="Calibri" panose="020F0502020204030204" pitchFamily="34" charset="0"/>
              </a:rPr>
              <a:t>“Who have loved His appearing”</a:t>
            </a:r>
          </a:p>
        </p:txBody>
      </p:sp>
      <p:pic>
        <p:nvPicPr>
          <p:cNvPr id="69634" name="Picture 2" descr="https://hereistandobservations.files.wordpress.com/2013/05/righteou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15000" y="2286000"/>
            <a:ext cx="3185227" cy="3429000"/>
          </a:xfrm>
          <a:prstGeom prst="rect">
            <a:avLst/>
          </a:prstGeom>
          <a:noFill/>
        </p:spPr>
      </p:pic>
    </p:spTree>
    <p:extLst>
      <p:ext uri="{BB962C8B-B14F-4D97-AF65-F5344CB8AC3E}">
        <p14:creationId xmlns:p14="http://schemas.microsoft.com/office/powerpoint/2010/main" val="973168310"/>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8001000" cy="609600"/>
          </a:xfrm>
        </p:spPr>
        <p:txBody>
          <a:bodyPr/>
          <a:lstStyle/>
          <a:p>
            <a:pPr algn="ctr"/>
            <a:r>
              <a:rPr lang="en-US" altLang="en-US" sz="3200" dirty="0">
                <a:latin typeface="Calibri" panose="020F0502020204030204" pitchFamily="34" charset="0"/>
              </a:rPr>
              <a:t>Judgment of Rewards  (4:8)</a:t>
            </a:r>
          </a:p>
        </p:txBody>
      </p:sp>
      <p:sp>
        <p:nvSpPr>
          <p:cNvPr id="36867" name="Rectangle 3"/>
          <p:cNvSpPr>
            <a:spLocks noGrp="1" noChangeArrowheads="1"/>
          </p:cNvSpPr>
          <p:nvPr>
            <p:ph type="body" idx="1"/>
          </p:nvPr>
        </p:nvSpPr>
        <p:spPr>
          <a:xfrm>
            <a:off x="228599" y="914400"/>
            <a:ext cx="8671627" cy="5105400"/>
          </a:xfrm>
        </p:spPr>
        <p:txBody>
          <a:bodyPr/>
          <a:lstStyle/>
          <a:p>
            <a:pPr marL="514350" indent="-514350">
              <a:spcBef>
                <a:spcPts val="0"/>
              </a:spcBef>
              <a:spcAft>
                <a:spcPts val="2400"/>
              </a:spcAft>
              <a:buSzPct val="100000"/>
              <a:buAutoNum type="arabicPeriod"/>
              <a:defRPr/>
            </a:pPr>
            <a:r>
              <a:rPr lang="en-US" sz="2800" dirty="0">
                <a:latin typeface="Calibri" panose="020F0502020204030204" pitchFamily="34" charset="0"/>
              </a:rPr>
              <a:t>“In the future”</a:t>
            </a:r>
          </a:p>
          <a:p>
            <a:pPr marL="514350" indent="-514350">
              <a:spcBef>
                <a:spcPts val="0"/>
              </a:spcBef>
              <a:spcAft>
                <a:spcPts val="2400"/>
              </a:spcAft>
              <a:buSzPct val="100000"/>
              <a:buAutoNum type="arabicPeriod"/>
              <a:defRPr/>
            </a:pPr>
            <a:r>
              <a:rPr lang="en-US" sz="2800" dirty="0">
                <a:latin typeface="Calibri" panose="020F0502020204030204" pitchFamily="34" charset="0"/>
              </a:rPr>
              <a:t>“There is laid up for me the crown of righteousness”</a:t>
            </a:r>
          </a:p>
          <a:p>
            <a:pPr marL="514350" indent="-514350">
              <a:spcBef>
                <a:spcPts val="0"/>
              </a:spcBef>
              <a:spcAft>
                <a:spcPts val="2400"/>
              </a:spcAft>
              <a:buSzPct val="100000"/>
              <a:buAutoNum type="arabicPeriod"/>
              <a:defRPr/>
            </a:pPr>
            <a:r>
              <a:rPr lang="en-US" sz="2800" dirty="0">
                <a:latin typeface="Calibri" panose="020F0502020204030204" pitchFamily="34" charset="0"/>
              </a:rPr>
              <a:t>“Which the righteous judge”</a:t>
            </a:r>
          </a:p>
          <a:p>
            <a:pPr marL="514350" indent="-514350">
              <a:spcBef>
                <a:spcPts val="0"/>
              </a:spcBef>
              <a:spcAft>
                <a:spcPts val="2400"/>
              </a:spcAft>
              <a:buSzPct val="100000"/>
              <a:buAutoNum type="arabicPeriod"/>
              <a:defRPr/>
            </a:pPr>
            <a:r>
              <a:rPr lang="en-US" sz="2800" dirty="0">
                <a:latin typeface="Calibri" panose="020F0502020204030204" pitchFamily="34" charset="0"/>
              </a:rPr>
              <a:t>“Will award to me”</a:t>
            </a:r>
          </a:p>
          <a:p>
            <a:pPr marL="514350" indent="-514350">
              <a:spcBef>
                <a:spcPts val="0"/>
              </a:spcBef>
              <a:spcAft>
                <a:spcPts val="2400"/>
              </a:spcAft>
              <a:buSzPct val="100000"/>
              <a:buAutoNum type="arabicPeriod"/>
              <a:defRPr/>
            </a:pPr>
            <a:r>
              <a:rPr lang="en-US" sz="2800" dirty="0">
                <a:latin typeface="Calibri" panose="020F0502020204030204" pitchFamily="34" charset="0"/>
              </a:rPr>
              <a:t>“On that day”</a:t>
            </a:r>
          </a:p>
          <a:p>
            <a:pPr marL="514350" indent="-514350">
              <a:spcBef>
                <a:spcPts val="0"/>
              </a:spcBef>
              <a:spcAft>
                <a:spcPts val="2400"/>
              </a:spcAft>
              <a:buSzPct val="100000"/>
              <a:buAutoNum type="arabicPeriod"/>
              <a:defRPr/>
            </a:pPr>
            <a:r>
              <a:rPr lang="en-US" sz="2800" dirty="0">
                <a:solidFill>
                  <a:srgbClr val="FFFFCC"/>
                </a:solidFill>
                <a:latin typeface="Calibri" panose="020F0502020204030204" pitchFamily="34" charset="0"/>
              </a:rPr>
              <a:t>“</a:t>
            </a:r>
            <a:r>
              <a:rPr lang="en-US" sz="2800" b="1" u="sng" dirty="0">
                <a:solidFill>
                  <a:srgbClr val="FFFFCC"/>
                </a:solidFill>
                <a:latin typeface="Calibri" panose="020F0502020204030204" pitchFamily="34" charset="0"/>
              </a:rPr>
              <a:t>Not to me only but to all</a:t>
            </a:r>
            <a:r>
              <a:rPr lang="en-US" sz="2800" dirty="0">
                <a:solidFill>
                  <a:srgbClr val="FFFFCC"/>
                </a:solidFill>
                <a:latin typeface="Calibri" panose="020F0502020204030204" pitchFamily="34" charset="0"/>
              </a:rPr>
              <a:t>”</a:t>
            </a:r>
          </a:p>
          <a:p>
            <a:pPr marL="514350" indent="-514350">
              <a:spcBef>
                <a:spcPts val="0"/>
              </a:spcBef>
              <a:spcAft>
                <a:spcPts val="2400"/>
              </a:spcAft>
              <a:buSzPct val="100000"/>
              <a:buAutoNum type="arabicPeriod"/>
              <a:defRPr/>
            </a:pPr>
            <a:r>
              <a:rPr lang="en-US" sz="2800" dirty="0">
                <a:latin typeface="Calibri" panose="020F0502020204030204" pitchFamily="34" charset="0"/>
              </a:rPr>
              <a:t>“Who have loved His appearing”</a:t>
            </a:r>
          </a:p>
        </p:txBody>
      </p:sp>
      <p:pic>
        <p:nvPicPr>
          <p:cNvPr id="69634" name="Picture 2" descr="https://hereistandobservations.files.wordpress.com/2013/05/righteou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15000" y="2286000"/>
            <a:ext cx="3185227" cy="3429000"/>
          </a:xfrm>
          <a:prstGeom prst="rect">
            <a:avLst/>
          </a:prstGeom>
          <a:noFill/>
        </p:spPr>
      </p:pic>
    </p:spTree>
    <p:extLst>
      <p:ext uri="{BB962C8B-B14F-4D97-AF65-F5344CB8AC3E}">
        <p14:creationId xmlns:p14="http://schemas.microsoft.com/office/powerpoint/2010/main" val="1947245422"/>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8001000" cy="609600"/>
          </a:xfrm>
        </p:spPr>
        <p:txBody>
          <a:bodyPr/>
          <a:lstStyle/>
          <a:p>
            <a:pPr algn="ctr"/>
            <a:r>
              <a:rPr lang="en-US" altLang="en-US" sz="3200" dirty="0">
                <a:latin typeface="Calibri" panose="020F0502020204030204" pitchFamily="34" charset="0"/>
              </a:rPr>
              <a:t>Judgment of Rewards  (4:8)</a:t>
            </a:r>
          </a:p>
        </p:txBody>
      </p:sp>
      <p:sp>
        <p:nvSpPr>
          <p:cNvPr id="36867" name="Rectangle 3"/>
          <p:cNvSpPr>
            <a:spLocks noGrp="1" noChangeArrowheads="1"/>
          </p:cNvSpPr>
          <p:nvPr>
            <p:ph type="body" idx="1"/>
          </p:nvPr>
        </p:nvSpPr>
        <p:spPr>
          <a:xfrm>
            <a:off x="228599" y="914400"/>
            <a:ext cx="8671627" cy="5105400"/>
          </a:xfrm>
        </p:spPr>
        <p:txBody>
          <a:bodyPr/>
          <a:lstStyle/>
          <a:p>
            <a:pPr marL="514350" indent="-514350">
              <a:spcBef>
                <a:spcPts val="0"/>
              </a:spcBef>
              <a:spcAft>
                <a:spcPts val="2400"/>
              </a:spcAft>
              <a:buSzPct val="100000"/>
              <a:buAutoNum type="arabicPeriod"/>
              <a:defRPr/>
            </a:pPr>
            <a:r>
              <a:rPr lang="en-US" sz="2800" dirty="0">
                <a:latin typeface="Calibri" panose="020F0502020204030204" pitchFamily="34" charset="0"/>
              </a:rPr>
              <a:t>“In the future”</a:t>
            </a:r>
          </a:p>
          <a:p>
            <a:pPr marL="514350" indent="-514350">
              <a:spcBef>
                <a:spcPts val="0"/>
              </a:spcBef>
              <a:spcAft>
                <a:spcPts val="2400"/>
              </a:spcAft>
              <a:buSzPct val="100000"/>
              <a:buAutoNum type="arabicPeriod"/>
              <a:defRPr/>
            </a:pPr>
            <a:r>
              <a:rPr lang="en-US" sz="2800" dirty="0">
                <a:latin typeface="Calibri" panose="020F0502020204030204" pitchFamily="34" charset="0"/>
              </a:rPr>
              <a:t>“There is laid up for me the crown of righteousness”</a:t>
            </a:r>
          </a:p>
          <a:p>
            <a:pPr marL="514350" indent="-514350">
              <a:spcBef>
                <a:spcPts val="0"/>
              </a:spcBef>
              <a:spcAft>
                <a:spcPts val="2400"/>
              </a:spcAft>
              <a:buSzPct val="100000"/>
              <a:buAutoNum type="arabicPeriod"/>
              <a:defRPr/>
            </a:pPr>
            <a:r>
              <a:rPr lang="en-US" sz="2800" dirty="0">
                <a:latin typeface="Calibri" panose="020F0502020204030204" pitchFamily="34" charset="0"/>
              </a:rPr>
              <a:t>“Which the righteous judge”</a:t>
            </a:r>
          </a:p>
          <a:p>
            <a:pPr marL="514350" indent="-514350">
              <a:spcBef>
                <a:spcPts val="0"/>
              </a:spcBef>
              <a:spcAft>
                <a:spcPts val="2400"/>
              </a:spcAft>
              <a:buSzPct val="100000"/>
              <a:buAutoNum type="arabicPeriod"/>
              <a:defRPr/>
            </a:pPr>
            <a:r>
              <a:rPr lang="en-US" sz="2800" dirty="0">
                <a:latin typeface="Calibri" panose="020F0502020204030204" pitchFamily="34" charset="0"/>
              </a:rPr>
              <a:t>“Will award to me”</a:t>
            </a:r>
          </a:p>
          <a:p>
            <a:pPr marL="514350" indent="-514350">
              <a:spcBef>
                <a:spcPts val="0"/>
              </a:spcBef>
              <a:spcAft>
                <a:spcPts val="2400"/>
              </a:spcAft>
              <a:buSzPct val="100000"/>
              <a:buAutoNum type="arabicPeriod"/>
              <a:defRPr/>
            </a:pPr>
            <a:r>
              <a:rPr lang="en-US" sz="2800" dirty="0">
                <a:latin typeface="Calibri" panose="020F0502020204030204" pitchFamily="34" charset="0"/>
              </a:rPr>
              <a:t>“On that day”</a:t>
            </a:r>
          </a:p>
          <a:p>
            <a:pPr marL="514350" indent="-514350">
              <a:spcBef>
                <a:spcPts val="0"/>
              </a:spcBef>
              <a:spcAft>
                <a:spcPts val="2400"/>
              </a:spcAft>
              <a:buSzPct val="100000"/>
              <a:buAutoNum type="arabicPeriod"/>
              <a:defRPr/>
            </a:pPr>
            <a:r>
              <a:rPr lang="en-US" sz="2800" dirty="0">
                <a:latin typeface="Calibri" panose="020F0502020204030204" pitchFamily="34" charset="0"/>
              </a:rPr>
              <a:t>“Not to me only but to all”</a:t>
            </a:r>
          </a:p>
          <a:p>
            <a:pPr marL="514350" indent="-514350">
              <a:spcBef>
                <a:spcPts val="0"/>
              </a:spcBef>
              <a:spcAft>
                <a:spcPts val="2400"/>
              </a:spcAft>
              <a:buSzPct val="100000"/>
              <a:buAutoNum type="arabicPeriod"/>
              <a:defRPr/>
            </a:pPr>
            <a:r>
              <a:rPr lang="en-US" sz="2800" dirty="0">
                <a:solidFill>
                  <a:srgbClr val="FFFFCC"/>
                </a:solidFill>
                <a:latin typeface="Calibri" panose="020F0502020204030204" pitchFamily="34" charset="0"/>
              </a:rPr>
              <a:t>“</a:t>
            </a:r>
            <a:r>
              <a:rPr lang="en-US" sz="2800" b="1" u="sng" dirty="0">
                <a:solidFill>
                  <a:srgbClr val="FFFFCC"/>
                </a:solidFill>
                <a:latin typeface="Calibri" panose="020F0502020204030204" pitchFamily="34" charset="0"/>
              </a:rPr>
              <a:t>Who have loved His appearing</a:t>
            </a:r>
            <a:r>
              <a:rPr lang="en-US" sz="2800" dirty="0">
                <a:solidFill>
                  <a:srgbClr val="FFFFCC"/>
                </a:solidFill>
                <a:latin typeface="Calibri" panose="020F0502020204030204" pitchFamily="34" charset="0"/>
              </a:rPr>
              <a:t>”</a:t>
            </a:r>
          </a:p>
        </p:txBody>
      </p:sp>
      <p:pic>
        <p:nvPicPr>
          <p:cNvPr id="69634" name="Picture 2" descr="https://hereistandobservations.files.wordpress.com/2013/05/righteou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15000" y="2286000"/>
            <a:ext cx="3185227" cy="3429000"/>
          </a:xfrm>
          <a:prstGeom prst="rect">
            <a:avLst/>
          </a:prstGeom>
          <a:noFill/>
        </p:spPr>
      </p:pic>
    </p:spTree>
    <p:extLst>
      <p:ext uri="{BB962C8B-B14F-4D97-AF65-F5344CB8AC3E}">
        <p14:creationId xmlns:p14="http://schemas.microsoft.com/office/powerpoint/2010/main" val="787335105"/>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0" y="228600"/>
            <a:ext cx="9144000" cy="1417638"/>
          </a:xfrm>
        </p:spPr>
        <p:txBody>
          <a:bodyPr/>
          <a:lstStyle/>
          <a:p>
            <a:pPr algn="ctr"/>
            <a:r>
              <a:rPr lang="en-US" sz="3600" dirty="0">
                <a:latin typeface="Calibri" panose="020F0502020204030204" pitchFamily="34" charset="0"/>
              </a:rPr>
              <a:t>Ante-Nicene Fathers: “Heavenly and Eschatological" Interpretation of John 14:1-4</a:t>
            </a:r>
          </a:p>
        </p:txBody>
      </p:sp>
      <p:sp>
        <p:nvSpPr>
          <p:cNvPr id="19459" name="Rectangle 3"/>
          <p:cNvSpPr>
            <a:spLocks noGrp="1"/>
          </p:cNvSpPr>
          <p:nvPr>
            <p:ph type="body" idx="4294967295"/>
          </p:nvPr>
        </p:nvSpPr>
        <p:spPr>
          <a:xfrm>
            <a:off x="533400" y="2057400"/>
            <a:ext cx="8077200" cy="3886200"/>
          </a:xfrm>
        </p:spPr>
        <p:txBody>
          <a:bodyPr/>
          <a:lstStyle/>
          <a:p>
            <a:pPr marL="0" indent="0" algn="just">
              <a:lnSpc>
                <a:spcPct val="80000"/>
              </a:lnSpc>
              <a:buNone/>
            </a:pPr>
            <a:r>
              <a:rPr lang="en-US" sz="2800" dirty="0">
                <a:latin typeface="Calibri" panose="020F0502020204030204" pitchFamily="34" charset="0"/>
              </a:rPr>
              <a:t>“Interestingly, references to John 14:1-3 virtually disappear when perusing the writings of the Nicene and Post-Nicene fathers. This is a bit surprising, given the abundance of material in these later writers when compared with the Ante-</a:t>
            </a:r>
            <a:r>
              <a:rPr lang="en-US" sz="2800" dirty="0" err="1">
                <a:latin typeface="Calibri" panose="020F0502020204030204" pitchFamily="34" charset="0"/>
              </a:rPr>
              <a:t>Nicenes</a:t>
            </a:r>
            <a:r>
              <a:rPr lang="en-US" sz="2800" dirty="0">
                <a:latin typeface="Calibri" panose="020F0502020204030204" pitchFamily="34" charset="0"/>
              </a:rPr>
              <a:t>. I would assume that with the rise of Augustinian amillennialism and its optimistic interpretation regarding the present arrival of the Kingdom of God, the kind of hope held out in John 14:1-3 ceased to hold relevance.”</a:t>
            </a:r>
          </a:p>
        </p:txBody>
      </p:sp>
      <p:sp>
        <p:nvSpPr>
          <p:cNvPr id="19460" name="Text Box 4"/>
          <p:cNvSpPr txBox="1">
            <a:spLocks noChangeArrowheads="1"/>
          </p:cNvSpPr>
          <p:nvPr/>
        </p:nvSpPr>
        <p:spPr bwMode="auto">
          <a:xfrm>
            <a:off x="914400" y="6336268"/>
            <a:ext cx="7543800" cy="369332"/>
          </a:xfrm>
          <a:prstGeom prst="rect">
            <a:avLst/>
          </a:prstGeom>
          <a:noFill/>
          <a:ln w="9525">
            <a:noFill/>
            <a:miter lim="800000"/>
            <a:headEnd/>
            <a:tailEnd/>
          </a:ln>
        </p:spPr>
        <p:txBody>
          <a:bodyPr>
            <a:spAutoFit/>
          </a:bodyPr>
          <a:lstStyle/>
          <a:p>
            <a:pPr algn="ctr">
              <a:spcBef>
                <a:spcPct val="50000"/>
              </a:spcBef>
            </a:pPr>
            <a:r>
              <a:rPr lang="en-US" sz="1800" dirty="0">
                <a:latin typeface="Calibri" panose="020F0502020204030204" pitchFamily="34" charset="0"/>
              </a:rPr>
              <a:t>George Gunn, “John 14:1-3: The Father's House: Are We There Yet?,” 30, n. 24.</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a:xfrm>
            <a:off x="685800" y="2857500"/>
            <a:ext cx="7772400" cy="1143000"/>
          </a:xfrm>
        </p:spPr>
        <p:txBody>
          <a:bodyPr/>
          <a:lstStyle/>
          <a:p>
            <a:pPr algn="ctr"/>
            <a:r>
              <a:rPr lang="en-US" altLang="en-US" sz="6000" dirty="0">
                <a:latin typeface="Calibri" panose="020F0502020204030204" pitchFamily="34" charset="0"/>
              </a:rPr>
              <a:t>Conclusion</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28600"/>
            <a:ext cx="7772400" cy="1447800"/>
          </a:xfrm>
        </p:spPr>
        <p:txBody>
          <a:bodyPr/>
          <a:lstStyle/>
          <a:p>
            <a:pPr algn="ctr"/>
            <a:r>
              <a:rPr lang="en-US" sz="3600" dirty="0">
                <a:latin typeface="Calibri" panose="020F0502020204030204" pitchFamily="34" charset="0"/>
              </a:rPr>
              <a:t>Necessity for Timothy to Complete His Ministry (2 Tim 4:5-8)</a:t>
            </a:r>
          </a:p>
        </p:txBody>
      </p:sp>
      <p:sp>
        <p:nvSpPr>
          <p:cNvPr id="55299" name="Rectangle 3"/>
          <p:cNvSpPr>
            <a:spLocks noGrp="1" noChangeArrowheads="1"/>
          </p:cNvSpPr>
          <p:nvPr>
            <p:ph type="body" idx="1"/>
          </p:nvPr>
        </p:nvSpPr>
        <p:spPr>
          <a:xfrm>
            <a:off x="457200" y="2057400"/>
            <a:ext cx="4343400" cy="4191000"/>
          </a:xfrm>
        </p:spPr>
        <p:txBody>
          <a:bodyPr/>
          <a:lstStyle/>
          <a:p>
            <a:pPr marL="461963" indent="-461963">
              <a:spcBef>
                <a:spcPts val="0"/>
              </a:spcBef>
              <a:spcAft>
                <a:spcPts val="2400"/>
              </a:spcAft>
              <a:defRPr/>
            </a:pPr>
            <a:r>
              <a:rPr lang="en-US" sz="3000" dirty="0">
                <a:latin typeface="Calibri" panose="020F0502020204030204" pitchFamily="34" charset="0"/>
              </a:rPr>
              <a:t>Charge (4:5)</a:t>
            </a:r>
          </a:p>
          <a:p>
            <a:pPr marL="461963" indent="-461963">
              <a:spcBef>
                <a:spcPts val="0"/>
              </a:spcBef>
              <a:spcAft>
                <a:spcPts val="2400"/>
              </a:spcAft>
              <a:defRPr/>
            </a:pPr>
            <a:r>
              <a:rPr lang="en-US" sz="3000" dirty="0">
                <a:latin typeface="Calibri" panose="020F0502020204030204" pitchFamily="34" charset="0"/>
              </a:rPr>
              <a:t>Reason (4:6)</a:t>
            </a:r>
          </a:p>
          <a:p>
            <a:pPr marL="461963" indent="-461963">
              <a:spcBef>
                <a:spcPts val="0"/>
              </a:spcBef>
              <a:spcAft>
                <a:spcPts val="2400"/>
              </a:spcAft>
              <a:defRPr/>
            </a:pPr>
            <a:r>
              <a:rPr lang="en-US" sz="3000" dirty="0">
                <a:latin typeface="Calibri" panose="020F0502020204030204" pitchFamily="34" charset="0"/>
              </a:rPr>
              <a:t>Reward (4:7-8)</a:t>
            </a:r>
          </a:p>
          <a:p>
            <a:pPr marL="914400" lvl="1" indent="-457200">
              <a:spcBef>
                <a:spcPts val="0"/>
              </a:spcBef>
              <a:spcAft>
                <a:spcPts val="2400"/>
              </a:spcAft>
              <a:defRPr/>
            </a:pPr>
            <a:r>
              <a:rPr lang="en-US" i="1" dirty="0">
                <a:effectLst/>
                <a:latin typeface="Calibri" panose="020F0502020204030204" pitchFamily="34" charset="0"/>
              </a:rPr>
              <a:t>Satisfaction of a life well spent (4:7)</a:t>
            </a:r>
          </a:p>
          <a:p>
            <a:pPr marL="914400" lvl="1" indent="-457200">
              <a:spcBef>
                <a:spcPts val="0"/>
              </a:spcBef>
              <a:spcAft>
                <a:spcPts val="2400"/>
              </a:spcAft>
              <a:defRPr/>
            </a:pPr>
            <a:r>
              <a:rPr lang="en-US" i="1" dirty="0">
                <a:effectLst/>
                <a:latin typeface="Calibri" panose="020F0502020204030204" pitchFamily="34" charset="0"/>
              </a:rPr>
              <a:t>Bema Seat (4:8) </a:t>
            </a:r>
          </a:p>
        </p:txBody>
      </p:sp>
      <p:pic>
        <p:nvPicPr>
          <p:cNvPr id="1026" name="Picture 2" descr="http://www.mindfulworship.com/wp-content/uploads/covers/MP3_Cover_0005_PouredOutLikeADrinkOffering_350x350.jpg"/>
          <p:cNvPicPr>
            <a:picLocks noChangeAspect="1" noChangeArrowheads="1"/>
          </p:cNvPicPr>
          <p:nvPr/>
        </p:nvPicPr>
        <p:blipFill>
          <a:blip r:embed="rId2" cstate="print"/>
          <a:srcRect/>
          <a:stretch>
            <a:fillRect/>
          </a:stretch>
        </p:blipFill>
        <p:spPr bwMode="auto">
          <a:xfrm>
            <a:off x="5029200" y="2133600"/>
            <a:ext cx="3733800" cy="3733800"/>
          </a:xfrm>
          <a:prstGeom prst="rect">
            <a:avLst/>
          </a:prstGeom>
          <a:noFill/>
        </p:spPr>
      </p:pic>
    </p:spTree>
    <p:extLst>
      <p:ext uri="{BB962C8B-B14F-4D97-AF65-F5344CB8AC3E}">
        <p14:creationId xmlns:p14="http://schemas.microsoft.com/office/powerpoint/2010/main" val="3042276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1143000"/>
          </a:xfrm>
        </p:spPr>
        <p:txBody>
          <a:bodyPr/>
          <a:lstStyle/>
          <a:p>
            <a:pPr algn="ctr"/>
            <a:r>
              <a:rPr lang="en-US" altLang="en-US">
                <a:latin typeface="Calibri" panose="020F0502020204030204" pitchFamily="34" charset="0"/>
              </a:rPr>
              <a:t>Four Part Structure</a:t>
            </a:r>
          </a:p>
        </p:txBody>
      </p:sp>
      <p:sp>
        <p:nvSpPr>
          <p:cNvPr id="12291" name="Rectangle 3"/>
          <p:cNvSpPr>
            <a:spLocks noGrp="1" noChangeArrowheads="1"/>
          </p:cNvSpPr>
          <p:nvPr>
            <p:ph type="body" idx="1"/>
          </p:nvPr>
        </p:nvSpPr>
        <p:spPr>
          <a:xfrm>
            <a:off x="622300" y="1600200"/>
            <a:ext cx="7899400" cy="4114800"/>
          </a:xfrm>
        </p:spPr>
        <p:txBody>
          <a:bodyPr/>
          <a:lstStyle/>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General call to faithful endurance in the ministry (chapter 1)</a:t>
            </a:r>
          </a:p>
          <a:p>
            <a:pPr marL="514350" indent="-514350">
              <a:spcBef>
                <a:spcPts val="600"/>
              </a:spcBef>
              <a:spcAft>
                <a:spcPts val="600"/>
              </a:spcAft>
              <a:buSzPct val="100000"/>
              <a:buFont typeface="+mj-lt"/>
              <a:buAutoNum type="arabicPeriod"/>
              <a:defRPr/>
            </a:pPr>
            <a:r>
              <a:rPr lang="en-US" sz="2800" b="1" u="sng" dirty="0">
                <a:solidFill>
                  <a:srgbClr val="FFFFCC"/>
                </a:solidFill>
                <a:latin typeface="Calibri" panose="020F0502020204030204" pitchFamily="34" charset="0"/>
              </a:rPr>
              <a:t>Ten metaphors describing what faithful endurance looks like (chapter 2)</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rPr>
              <a:t>What to do in the midst of the coming apostasy (3:1</a:t>
            </a:r>
            <a:r>
              <a:rPr lang="en-US" sz="2800" dirty="0">
                <a:latin typeface="Calibri" panose="020F0502020204030204" pitchFamily="34" charset="0"/>
                <a:cs typeface="Times New Roman" pitchFamily="18" charset="0"/>
              </a:rPr>
              <a:t>–4:8)</a:t>
            </a:r>
          </a:p>
          <a:p>
            <a:pPr marL="514350" indent="-514350">
              <a:spcBef>
                <a:spcPts val="600"/>
              </a:spcBef>
              <a:spcAft>
                <a:spcPts val="600"/>
              </a:spcAft>
              <a:buSzPct val="100000"/>
              <a:buFont typeface="+mj-lt"/>
              <a:buAutoNum type="arabicPeriod"/>
              <a:defRPr/>
            </a:pPr>
            <a:r>
              <a:rPr lang="en-US" sz="2800" dirty="0">
                <a:latin typeface="Calibri" panose="020F0502020204030204" pitchFamily="34" charset="0"/>
                <a:cs typeface="Times New Roman" pitchFamily="18" charset="0"/>
              </a:rPr>
              <a:t>How God met six needs in Paul’s life (4:9-22)</a:t>
            </a:r>
            <a:endParaRPr lang="en-US" sz="2800" dirty="0">
              <a:latin typeface="Calibri" panose="020F0502020204030204" pitchFamily="34" charset="0"/>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743200" y="3276600"/>
            <a:ext cx="5867400" cy="2554288"/>
          </a:xfrm>
          <a:prstGeom prst="rect">
            <a:avLst/>
          </a:prstGeom>
        </p:spPr>
        <p:txBody>
          <a:bodyPr wrap="square">
            <a:spAutoFit/>
          </a:bodyPr>
          <a:lstStyle/>
          <a:p>
            <a:pPr algn="just">
              <a:defRPr/>
            </a:pP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bless you and keep you; </a:t>
            </a:r>
            <a:r>
              <a:rPr lang="en-US" sz="3200" baseline="30000" dirty="0">
                <a:latin typeface="Calibri" panose="020F0502020204030204" pitchFamily="34" charset="0"/>
                <a:cs typeface="Arial" charset="0"/>
              </a:rPr>
              <a:t> </a:t>
            </a: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make his face shine on you and be gracious to you; </a:t>
            </a:r>
            <a:r>
              <a:rPr lang="en-US" sz="3200" baseline="30000" dirty="0">
                <a:latin typeface="Calibri" panose="020F0502020204030204" pitchFamily="34" charset="0"/>
                <a:cs typeface="Arial" charset="0"/>
              </a:rPr>
              <a:t> </a:t>
            </a: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turn his face toward you and give you peace.” (NIV)</a:t>
            </a:r>
          </a:p>
        </p:txBody>
      </p:sp>
      <p:pic>
        <p:nvPicPr>
          <p:cNvPr id="63491" name="Picture 3" descr="http://www.edgarphillips.org/wordpress/wp-content/uploads/2010/08/high-priest-1.jpg"/>
          <p:cNvPicPr>
            <a:picLocks noChangeAspect="1" noChangeArrowheads="1"/>
          </p:cNvPicPr>
          <p:nvPr/>
        </p:nvPicPr>
        <p:blipFill>
          <a:blip r:embed="rId2" cstate="print">
            <a:extLst/>
          </a:blip>
          <a:srcRect/>
          <a:stretch>
            <a:fillRect/>
          </a:stretch>
        </p:blipFill>
        <p:spPr bwMode="auto">
          <a:xfrm>
            <a:off x="609600" y="3419249"/>
            <a:ext cx="1906588" cy="2743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3492" name="Picture 5" descr="http://mkmmin.tripod.com/images/AaronicBlessingUp.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997200" y="609600"/>
            <a:ext cx="3149600" cy="2362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2286000"/>
            <a:ext cx="7772400" cy="1143000"/>
          </a:xfrm>
        </p:spPr>
        <p:txBody>
          <a:bodyPr/>
          <a:lstStyle/>
          <a:p>
            <a:r>
              <a:rPr lang="en-US" altLang="en-US">
                <a:latin typeface="Calibri" panose="020F0502020204030204" pitchFamily="34" charset="0"/>
              </a:rPr>
              <a:t>2 Timothy 2</a:t>
            </a:r>
          </a:p>
        </p:txBody>
      </p:sp>
      <p:sp>
        <p:nvSpPr>
          <p:cNvPr id="30723" name="Rectangle 3"/>
          <p:cNvSpPr>
            <a:spLocks noGrp="1" noChangeArrowheads="1"/>
          </p:cNvSpPr>
          <p:nvPr>
            <p:ph type="subTitle" idx="1"/>
          </p:nvPr>
        </p:nvSpPr>
        <p:spPr>
          <a:xfrm>
            <a:off x="1371600" y="3886200"/>
            <a:ext cx="6400800" cy="1752600"/>
          </a:xfrm>
        </p:spPr>
        <p:txBody>
          <a:bodyPr/>
          <a:lstStyle/>
          <a:p>
            <a:pPr>
              <a:defRPr/>
            </a:pPr>
            <a:r>
              <a:rPr lang="en-US" dirty="0">
                <a:latin typeface="Calibri" panose="020F0502020204030204" pitchFamily="34" charset="0"/>
              </a:rPr>
              <a:t>Ten Metaphors Illustrating Endurance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52400"/>
            <a:ext cx="7772400" cy="1143000"/>
          </a:xfrm>
        </p:spPr>
        <p:txBody>
          <a:bodyPr/>
          <a:lstStyle/>
          <a:p>
            <a:pPr algn="ctr"/>
            <a:r>
              <a:rPr lang="en-US" altLang="en-US" sz="3600">
                <a:latin typeface="Calibri" panose="020F0502020204030204" pitchFamily="34" charset="0"/>
              </a:rPr>
              <a:t>Ten Metaphors</a:t>
            </a:r>
          </a:p>
        </p:txBody>
      </p:sp>
      <p:sp>
        <p:nvSpPr>
          <p:cNvPr id="32771" name="Rectangle 3"/>
          <p:cNvSpPr>
            <a:spLocks noGrp="1" noChangeArrowheads="1"/>
          </p:cNvSpPr>
          <p:nvPr>
            <p:ph type="body" idx="1"/>
          </p:nvPr>
        </p:nvSpPr>
        <p:spPr>
          <a:xfrm>
            <a:off x="457200" y="990600"/>
            <a:ext cx="5486400" cy="5715000"/>
          </a:xfrm>
        </p:spPr>
        <p:txBody>
          <a:bodyPr/>
          <a:lstStyle/>
          <a:p>
            <a:pPr marL="460375" indent="-460375">
              <a:spcBef>
                <a:spcPts val="0"/>
              </a:spcBef>
              <a:spcAft>
                <a:spcPts val="1200"/>
              </a:spcAft>
              <a:defRPr/>
            </a:pPr>
            <a:r>
              <a:rPr lang="en-US" sz="2800" dirty="0">
                <a:latin typeface="Calibri" panose="020F0502020204030204" pitchFamily="34" charset="0"/>
              </a:rPr>
              <a:t>Teacher (2:2)</a:t>
            </a:r>
          </a:p>
          <a:p>
            <a:pPr marL="460375" indent="-460375">
              <a:spcBef>
                <a:spcPts val="0"/>
              </a:spcBef>
              <a:spcAft>
                <a:spcPts val="1200"/>
              </a:spcAft>
              <a:defRPr/>
            </a:pPr>
            <a:r>
              <a:rPr lang="en-US" sz="2800" dirty="0">
                <a:latin typeface="Calibri" panose="020F0502020204030204" pitchFamily="34" charset="0"/>
              </a:rPr>
              <a:t>Soldier (2:3-4)</a:t>
            </a:r>
          </a:p>
          <a:p>
            <a:pPr marL="460375" indent="-460375">
              <a:spcBef>
                <a:spcPts val="0"/>
              </a:spcBef>
              <a:spcAft>
                <a:spcPts val="1200"/>
              </a:spcAft>
              <a:defRPr/>
            </a:pPr>
            <a:r>
              <a:rPr lang="en-US" sz="2800" dirty="0">
                <a:latin typeface="Calibri" panose="020F0502020204030204" pitchFamily="34" charset="0"/>
              </a:rPr>
              <a:t>Athlete (2:5) </a:t>
            </a:r>
          </a:p>
          <a:p>
            <a:pPr marL="460375" indent="-460375">
              <a:spcBef>
                <a:spcPts val="0"/>
              </a:spcBef>
              <a:spcAft>
                <a:spcPts val="1200"/>
              </a:spcAft>
              <a:defRPr/>
            </a:pPr>
            <a:r>
              <a:rPr lang="en-US" sz="2800" dirty="0">
                <a:latin typeface="Calibri" panose="020F0502020204030204" pitchFamily="34" charset="0"/>
              </a:rPr>
              <a:t>Farmer (2:6)</a:t>
            </a:r>
          </a:p>
          <a:p>
            <a:pPr marL="460375" indent="-460375">
              <a:spcBef>
                <a:spcPts val="0"/>
              </a:spcBef>
              <a:spcAft>
                <a:spcPts val="1200"/>
              </a:spcAft>
              <a:defRPr/>
            </a:pPr>
            <a:r>
              <a:rPr lang="en-US" sz="2800" dirty="0">
                <a:latin typeface="Calibri" panose="020F0502020204030204" pitchFamily="34" charset="0"/>
              </a:rPr>
              <a:t>Christ (2:7-8)</a:t>
            </a:r>
          </a:p>
          <a:p>
            <a:pPr marL="460375" indent="-460375">
              <a:spcBef>
                <a:spcPts val="0"/>
              </a:spcBef>
              <a:spcAft>
                <a:spcPts val="1200"/>
              </a:spcAft>
              <a:defRPr/>
            </a:pPr>
            <a:r>
              <a:rPr lang="en-US" sz="2800" dirty="0">
                <a:latin typeface="Calibri" panose="020F0502020204030204" pitchFamily="34" charset="0"/>
              </a:rPr>
              <a:t>Paul (2:9-10)</a:t>
            </a:r>
          </a:p>
          <a:p>
            <a:pPr marL="460375" indent="-460375">
              <a:spcBef>
                <a:spcPts val="0"/>
              </a:spcBef>
              <a:spcAft>
                <a:spcPts val="1200"/>
              </a:spcAft>
              <a:defRPr/>
            </a:pPr>
            <a:r>
              <a:rPr lang="en-US" sz="2800" dirty="0">
                <a:latin typeface="Calibri" panose="020F0502020204030204" pitchFamily="34" charset="0"/>
              </a:rPr>
              <a:t>Trustworthy statement (2:11-13)</a:t>
            </a:r>
          </a:p>
          <a:p>
            <a:pPr marL="460375" indent="-460375">
              <a:spcBef>
                <a:spcPts val="0"/>
              </a:spcBef>
              <a:spcAft>
                <a:spcPts val="1200"/>
              </a:spcAft>
              <a:defRPr/>
            </a:pPr>
            <a:r>
              <a:rPr lang="en-US" sz="2800" dirty="0">
                <a:latin typeface="Calibri" panose="020F0502020204030204" pitchFamily="34" charset="0"/>
              </a:rPr>
              <a:t>Workman (2:14-18)</a:t>
            </a:r>
          </a:p>
          <a:p>
            <a:pPr marL="460375" indent="-460375">
              <a:spcBef>
                <a:spcPts val="0"/>
              </a:spcBef>
              <a:spcAft>
                <a:spcPts val="1200"/>
              </a:spcAft>
              <a:defRPr/>
            </a:pPr>
            <a:r>
              <a:rPr lang="en-US" sz="2800" dirty="0">
                <a:latin typeface="Calibri" panose="020F0502020204030204" pitchFamily="34" charset="0"/>
              </a:rPr>
              <a:t>Vessel (2:19-23)</a:t>
            </a:r>
          </a:p>
          <a:p>
            <a:pPr marL="460375" indent="-460375">
              <a:spcBef>
                <a:spcPts val="0"/>
              </a:spcBef>
              <a:spcAft>
                <a:spcPts val="1200"/>
              </a:spcAft>
              <a:defRPr/>
            </a:pPr>
            <a:r>
              <a:rPr lang="en-US" sz="2800" dirty="0">
                <a:latin typeface="Calibri" panose="020F0502020204030204" pitchFamily="34" charset="0"/>
              </a:rPr>
              <a:t>Servant (2:24-26)</a:t>
            </a:r>
          </a:p>
        </p:txBody>
      </p:sp>
      <p:pic>
        <p:nvPicPr>
          <p:cNvPr id="22532" name="Picture 2" descr="http://beeiteversohumble.files.wordpress.com/2011/09/2_timothy_2-2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54587" y="1447800"/>
            <a:ext cx="365601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9235</TotalTime>
  <Words>2950</Words>
  <Application>Microsoft Office PowerPoint</Application>
  <PresentationFormat>On-screen Show (4:3)</PresentationFormat>
  <Paragraphs>429</Paragraphs>
  <Slides>70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Calibri</vt:lpstr>
      <vt:lpstr>Times New Roman</vt:lpstr>
      <vt:lpstr>Wingdings</vt:lpstr>
      <vt:lpstr>Azure</vt:lpstr>
      <vt:lpstr>PowerPoint Presentation</vt:lpstr>
      <vt:lpstr>PowerPoint Presentation</vt:lpstr>
      <vt:lpstr>2 Timothy Introduction</vt:lpstr>
      <vt:lpstr>Answering Nine Questions</vt:lpstr>
      <vt:lpstr>Four Part Structure</vt:lpstr>
      <vt:lpstr>Four Part Structure</vt:lpstr>
      <vt:lpstr>Four Part Structure</vt:lpstr>
      <vt:lpstr>2 Timothy 2</vt:lpstr>
      <vt:lpstr>Ten Metaphors</vt:lpstr>
      <vt:lpstr>Four Part Structure</vt:lpstr>
      <vt:lpstr>Definition of Apostasy</vt:lpstr>
      <vt:lpstr>Apostasy  (3:1‒4:8)</vt:lpstr>
      <vt:lpstr>Apostasy  (3:1‒4:8)</vt:lpstr>
      <vt:lpstr>Apostasy  (3:1‒4:8)</vt:lpstr>
      <vt:lpstr>Apostasy  (3:1‒4:8)</vt:lpstr>
      <vt:lpstr>Apostasy  (3:1‒4:8)</vt:lpstr>
      <vt:lpstr>Apostasy  (3:1‒4:8)</vt:lpstr>
      <vt:lpstr>B. Paul’ Example  (3:10-13)</vt:lpstr>
      <vt:lpstr>Apostasy  (3:1‒4:8)</vt:lpstr>
      <vt:lpstr>Preach the Word for Nine Reasons</vt:lpstr>
      <vt:lpstr>Preach the Word for Nine Reasons</vt:lpstr>
      <vt:lpstr>Preach the Word for Nine Reasons</vt:lpstr>
      <vt:lpstr>Preach the Word for Nine Reasons</vt:lpstr>
      <vt:lpstr>INSPIRATION OF SCRIPTURE 2 Peter 2:20-21</vt:lpstr>
      <vt:lpstr>Preach the Word for Nine Reasons</vt:lpstr>
      <vt:lpstr>Three Tenses of Salvation</vt:lpstr>
      <vt:lpstr>Preach the Word for Nine Reasons</vt:lpstr>
      <vt:lpstr>2 Timothy 3:17</vt:lpstr>
      <vt:lpstr>Preach the Word for Nine Reasons</vt:lpstr>
      <vt:lpstr>Preach the Word for Nine Reasons</vt:lpstr>
      <vt:lpstr>Preach the Word for Nine Reasons</vt:lpstr>
      <vt:lpstr>2 Timothy 4:3-4</vt:lpstr>
      <vt:lpstr>Preach the Word for Nine Reasons</vt:lpstr>
      <vt:lpstr>Necessity for Timothy to Complete His Ministry (2 Tim 4:5-8)</vt:lpstr>
      <vt:lpstr>Necessity for Timothy to Complete His Ministry (2 Tim 4:5-8)</vt:lpstr>
      <vt:lpstr>Four Imperatives  (4:5)</vt:lpstr>
      <vt:lpstr>Four Imperatives  (4:5)</vt:lpstr>
      <vt:lpstr>Four Imperatives  (4:5)</vt:lpstr>
      <vt:lpstr>Four Imperatives  (4:5)</vt:lpstr>
      <vt:lpstr>Four Imperatives  (4:5)</vt:lpstr>
      <vt:lpstr>Necessity for Timothy to Complete His Ministry (2 Tim 4:5-8)</vt:lpstr>
      <vt:lpstr>PowerPoint Presentation</vt:lpstr>
      <vt:lpstr>Two images  (4:6)</vt:lpstr>
      <vt:lpstr>Two images  (4:6)</vt:lpstr>
      <vt:lpstr>Two images  (4:6)</vt:lpstr>
      <vt:lpstr>PowerPoint Presentation</vt:lpstr>
      <vt:lpstr>Necessity for Timothy to Complete His Ministry (2 Tim 4:5-8)</vt:lpstr>
      <vt:lpstr>Necessity for Timothy to Complete His Ministry (2 Tim 4:5-8)</vt:lpstr>
      <vt:lpstr>PowerPoint Presentation</vt:lpstr>
      <vt:lpstr>PowerPoint Presentation</vt:lpstr>
      <vt:lpstr>Mark Twain, Autobiography, 2:37</vt:lpstr>
      <vt:lpstr>Three Metaphors (4:7)</vt:lpstr>
      <vt:lpstr>Three Metaphors (4:7)</vt:lpstr>
      <vt:lpstr>Three Metaphors (4:7)</vt:lpstr>
      <vt:lpstr>Three Metaphors (4:7)</vt:lpstr>
      <vt:lpstr>Necessity for Timothy to Complete His Ministry (2 Tim 4:5-8)</vt:lpstr>
      <vt:lpstr>Judgment of Rewards  (4:8)</vt:lpstr>
      <vt:lpstr>Judgment of Rewards  (4:8)</vt:lpstr>
      <vt:lpstr>PowerPoint Presentation</vt:lpstr>
      <vt:lpstr>Judgment of Rewards  (4:8)</vt:lpstr>
      <vt:lpstr>Scripture’s Five Crowns  (Rev 4:10: 3:11; 2 John 8)</vt:lpstr>
      <vt:lpstr>Judgment of Rewards  (4:8)</vt:lpstr>
      <vt:lpstr>Judgment of Rewards  (4:8)</vt:lpstr>
      <vt:lpstr>Judgment of Rewards  (4:8)</vt:lpstr>
      <vt:lpstr>Judgment of Rewards  (4:8)</vt:lpstr>
      <vt:lpstr>Judgment of Rewards  (4:8)</vt:lpstr>
      <vt:lpstr>Ante-Nicene Fathers: “Heavenly and Eschatological" Interpretation of John 14:1-4</vt:lpstr>
      <vt:lpstr>Conclusion</vt:lpstr>
      <vt:lpstr>Necessity for Timothy to Complete His Ministry (2 Tim 4:5-8)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Duty to Love - Rom. 12:9-13</dc:title>
  <dc:subject>Divine Righteousness Revealed</dc:subject>
  <dc:creator>A. Woods</dc:creator>
  <dc:description>Modified by Jim McGowan</dc:description>
  <cp:lastModifiedBy>Dr. Jim McGowan</cp:lastModifiedBy>
  <cp:revision>1010</cp:revision>
  <cp:lastPrinted>2016-05-22T00:01:44Z</cp:lastPrinted>
  <dcterms:created xsi:type="dcterms:W3CDTF">2009-03-17T12:21:13Z</dcterms:created>
  <dcterms:modified xsi:type="dcterms:W3CDTF">2016-06-01T17:33:58Z</dcterms:modified>
</cp:coreProperties>
</file>