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500" r:id="rId2"/>
    <p:sldId id="357" r:id="rId3"/>
    <p:sldId id="502" r:id="rId4"/>
    <p:sldId id="682" r:id="rId5"/>
    <p:sldId id="697" r:id="rId6"/>
    <p:sldId id="698" r:id="rId7"/>
    <p:sldId id="699" r:id="rId8"/>
    <p:sldId id="700" r:id="rId9"/>
    <p:sldId id="701" r:id="rId10"/>
    <p:sldId id="702" r:id="rId11"/>
    <p:sldId id="686" r:id="rId12"/>
    <p:sldId id="703" r:id="rId13"/>
    <p:sldId id="683" r:id="rId14"/>
    <p:sldId id="704" r:id="rId15"/>
    <p:sldId id="724" r:id="rId16"/>
    <p:sldId id="684" r:id="rId17"/>
    <p:sldId id="705" r:id="rId18"/>
    <p:sldId id="645" r:id="rId19"/>
    <p:sldId id="646" r:id="rId20"/>
    <p:sldId id="706" r:id="rId21"/>
    <p:sldId id="707" r:id="rId22"/>
    <p:sldId id="708" r:id="rId23"/>
    <p:sldId id="681" r:id="rId24"/>
    <p:sldId id="676" r:id="rId25"/>
    <p:sldId id="680" r:id="rId26"/>
    <p:sldId id="709" r:id="rId27"/>
    <p:sldId id="710" r:id="rId28"/>
    <p:sldId id="711" r:id="rId29"/>
    <p:sldId id="712" r:id="rId30"/>
    <p:sldId id="713" r:id="rId31"/>
    <p:sldId id="714" r:id="rId32"/>
    <p:sldId id="715" r:id="rId33"/>
    <p:sldId id="716" r:id="rId34"/>
    <p:sldId id="717" r:id="rId35"/>
    <p:sldId id="718" r:id="rId36"/>
    <p:sldId id="719" r:id="rId37"/>
    <p:sldId id="720" r:id="rId38"/>
    <p:sldId id="721" r:id="rId39"/>
    <p:sldId id="661" r:id="rId40"/>
    <p:sldId id="722" r:id="rId41"/>
    <p:sldId id="723"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66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09" autoAdjust="0"/>
  </p:normalViewPr>
  <p:slideViewPr>
    <p:cSldViewPr snapToGrid="0">
      <p:cViewPr varScale="1">
        <p:scale>
          <a:sx n="80" d="100"/>
          <a:sy n="80" d="100"/>
        </p:scale>
        <p:origin x="16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6/4/2016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6/4/2016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87274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19</a:t>
            </a:fld>
            <a:endParaRPr lang="en-US"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32</a:t>
            </a:fld>
            <a:endParaRPr lang="en-US" altLang="en-US">
              <a:cs typeface="Arial" charset="0"/>
            </a:endParaRPr>
          </a:p>
        </p:txBody>
      </p:sp>
    </p:spTree>
    <p:extLst>
      <p:ext uri="{BB962C8B-B14F-4D97-AF65-F5344CB8AC3E}">
        <p14:creationId xmlns:p14="http://schemas.microsoft.com/office/powerpoint/2010/main" val="52630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33</a:t>
            </a:fld>
            <a:endParaRPr lang="en-US" altLang="en-US">
              <a:cs typeface="Arial" charset="0"/>
            </a:endParaRPr>
          </a:p>
        </p:txBody>
      </p:sp>
    </p:spTree>
    <p:extLst>
      <p:ext uri="{BB962C8B-B14F-4D97-AF65-F5344CB8AC3E}">
        <p14:creationId xmlns:p14="http://schemas.microsoft.com/office/powerpoint/2010/main" val="180545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34</a:t>
            </a:fld>
            <a:endParaRPr lang="en-US" altLang="en-US">
              <a:cs typeface="Arial" charset="0"/>
            </a:endParaRPr>
          </a:p>
        </p:txBody>
      </p:sp>
    </p:spTree>
    <p:extLst>
      <p:ext uri="{BB962C8B-B14F-4D97-AF65-F5344CB8AC3E}">
        <p14:creationId xmlns:p14="http://schemas.microsoft.com/office/powerpoint/2010/main" val="52234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35</a:t>
            </a:fld>
            <a:endParaRPr lang="en-US" altLang="en-US">
              <a:cs typeface="Arial" charset="0"/>
            </a:endParaRPr>
          </a:p>
        </p:txBody>
      </p:sp>
    </p:spTree>
    <p:extLst>
      <p:ext uri="{BB962C8B-B14F-4D97-AF65-F5344CB8AC3E}">
        <p14:creationId xmlns:p14="http://schemas.microsoft.com/office/powerpoint/2010/main" val="121627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36</a:t>
            </a:fld>
            <a:endParaRPr lang="en-US" altLang="en-US">
              <a:cs typeface="Arial" charset="0"/>
            </a:endParaRPr>
          </a:p>
        </p:txBody>
      </p:sp>
    </p:spTree>
    <p:extLst>
      <p:ext uri="{BB962C8B-B14F-4D97-AF65-F5344CB8AC3E}">
        <p14:creationId xmlns:p14="http://schemas.microsoft.com/office/powerpoint/2010/main" val="343979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37</a:t>
            </a:fld>
            <a:endParaRPr lang="en-US" altLang="en-US">
              <a:cs typeface="Arial" charset="0"/>
            </a:endParaRPr>
          </a:p>
        </p:txBody>
      </p:sp>
    </p:spTree>
    <p:extLst>
      <p:ext uri="{BB962C8B-B14F-4D97-AF65-F5344CB8AC3E}">
        <p14:creationId xmlns:p14="http://schemas.microsoft.com/office/powerpoint/2010/main" val="324492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41</a:t>
            </a:fld>
            <a:endParaRPr lang="en-US" altLang="en-US">
              <a:cs typeface="Arial" charset="0"/>
            </a:endParaRPr>
          </a:p>
        </p:txBody>
      </p:sp>
    </p:spTree>
    <p:extLst>
      <p:ext uri="{BB962C8B-B14F-4D97-AF65-F5344CB8AC3E}">
        <p14:creationId xmlns:p14="http://schemas.microsoft.com/office/powerpoint/2010/main" val="311319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6/4/2016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6/4/2016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6/4/2016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6/4/2016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6/4/2016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6/4/2016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6/4/2016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6/4/2016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6/4/2016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6/4/2016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6/4/2016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6/4/2016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19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3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b="1" u="sng" dirty="0">
                <a:solidFill>
                  <a:srgbClr val="FFFFCC"/>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extLst>
      <p:ext uri="{BB962C8B-B14F-4D97-AF65-F5344CB8AC3E}">
        <p14:creationId xmlns:p14="http://schemas.microsoft.com/office/powerpoint/2010/main" val="425970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those who have been genuinely saved by God’s grace through faith alone in Christ alone shall never be in danger of God’s condemnation or loss of salvation but God’s grace and power keep them forever saved and secure.”</a:t>
            </a:r>
          </a:p>
        </p:txBody>
      </p:sp>
      <p:sp>
        <p:nvSpPr>
          <p:cNvPr id="4" name="TextBox 3"/>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a:t>
            </a:r>
            <a:r>
              <a:rPr lang="en-US" dirty="0" err="1">
                <a:solidFill>
                  <a:schemeClr val="bg1"/>
                </a:solidFill>
              </a:rPr>
              <a:t>Rokser</a:t>
            </a:r>
            <a:r>
              <a:rPr lang="en-US" dirty="0">
                <a:solidFill>
                  <a:schemeClr val="bg1"/>
                </a:solidFill>
              </a:rPr>
              <a:t>, </a:t>
            </a:r>
            <a:r>
              <a:rPr lang="en-US" i="1" dirty="0">
                <a:solidFill>
                  <a:schemeClr val="bg1"/>
                </a:solidFill>
              </a:rPr>
              <a:t>Shall Never Perish Forever</a:t>
            </a:r>
            <a:r>
              <a:rPr lang="en-US" dirty="0">
                <a:solidFill>
                  <a:schemeClr val="bg1"/>
                </a:solidFill>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b="1" u="sng" dirty="0">
                <a:solidFill>
                  <a:srgbClr val="FFFFCC"/>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extLst>
      <p:ext uri="{BB962C8B-B14F-4D97-AF65-F5344CB8AC3E}">
        <p14:creationId xmlns:p14="http://schemas.microsoft.com/office/powerpoint/2010/main" val="353508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a:t>
            </a:r>
            <a:r>
              <a:rPr lang="en-US" b="1" u="sng" dirty="0">
                <a:solidFill>
                  <a:srgbClr val="FFFFCC"/>
                </a:solidFill>
              </a:rPr>
              <a:t>those who have been genuinely saved by God’s grace through faith alone in Christ alone</a:t>
            </a:r>
            <a:r>
              <a:rPr lang="en-US" dirty="0">
                <a:solidFill>
                  <a:srgbClr val="FFFFCC"/>
                </a:solidFill>
              </a:rPr>
              <a:t> </a:t>
            </a:r>
            <a:r>
              <a:rPr lang="en-US" dirty="0">
                <a:solidFill>
                  <a:schemeClr val="bg1"/>
                </a:solidFill>
              </a:rPr>
              <a:t>shall never be in danger of God’s condemnation or loss of salvation but God’s grace and power keep them forever saved and secure.”</a:t>
            </a:r>
          </a:p>
        </p:txBody>
      </p:sp>
      <p:sp>
        <p:nvSpPr>
          <p:cNvPr id="5" name="TextBox 4"/>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a:t>
            </a:r>
            <a:r>
              <a:rPr lang="en-US" dirty="0" err="1">
                <a:solidFill>
                  <a:schemeClr val="bg1"/>
                </a:solidFill>
              </a:rPr>
              <a:t>Rokser</a:t>
            </a:r>
            <a:r>
              <a:rPr lang="en-US" dirty="0">
                <a:solidFill>
                  <a:schemeClr val="bg1"/>
                </a:solidFill>
              </a:rPr>
              <a:t>, </a:t>
            </a:r>
            <a:r>
              <a:rPr lang="en-US" i="1" dirty="0">
                <a:solidFill>
                  <a:schemeClr val="bg1"/>
                </a:solidFill>
              </a:rPr>
              <a:t>Shall Never Perish Forever</a:t>
            </a:r>
            <a:r>
              <a:rPr lang="en-US" dirty="0">
                <a:solidFill>
                  <a:schemeClr val="bg1"/>
                </a:solidFill>
              </a:rPr>
              <a:t>, p. 11</a:t>
            </a:r>
          </a:p>
        </p:txBody>
      </p:sp>
      <p:pic>
        <p:nvPicPr>
          <p:cNvPr id="6" name="Picture 2" descr="dennis-roks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b="1" u="sng" dirty="0">
                <a:solidFill>
                  <a:srgbClr val="FFFFCC"/>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extLst>
      <p:ext uri="{BB962C8B-B14F-4D97-AF65-F5344CB8AC3E}">
        <p14:creationId xmlns:p14="http://schemas.microsoft.com/office/powerpoint/2010/main" val="260822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b="1" u="sng" dirty="0">
                <a:solidFill>
                  <a:srgbClr val="FFFFCC"/>
                </a:solidFill>
              </a:rPr>
              <a:t>Preview</a:t>
            </a:r>
          </a:p>
        </p:txBody>
      </p:sp>
    </p:spTree>
    <p:extLst>
      <p:ext uri="{BB962C8B-B14F-4D97-AF65-F5344CB8AC3E}">
        <p14:creationId xmlns:p14="http://schemas.microsoft.com/office/powerpoint/2010/main" val="228556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1564106" y="1600205"/>
            <a:ext cx="6015789" cy="1648322"/>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1564106" y="1600205"/>
            <a:ext cx="6015789" cy="1648322"/>
          </a:xfrm>
        </p:spPr>
        <p:txBody>
          <a:bodyPr/>
          <a:lstStyle/>
          <a:p>
            <a:pPr marL="457200" indent="-457200">
              <a:spcBef>
                <a:spcPts val="0"/>
              </a:spcBef>
              <a:spcAft>
                <a:spcPts val="2400"/>
              </a:spcAft>
              <a:buClr>
                <a:srgbClr val="66FFFF"/>
              </a:buClr>
              <a:buFont typeface="+mj-lt"/>
              <a:buAutoNum type="arabicPeriod"/>
            </a:pPr>
            <a:r>
              <a:rPr lang="en-US" b="1" u="sng" dirty="0">
                <a:solidFill>
                  <a:srgbClr val="FFFFCC"/>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spTree>
    <p:extLst>
      <p:ext uri="{BB962C8B-B14F-4D97-AF65-F5344CB8AC3E}">
        <p14:creationId xmlns:p14="http://schemas.microsoft.com/office/powerpoint/2010/main" val="36042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rgbClr val="FFFFCC"/>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val="235811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326573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56959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303226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407694"/>
            <a:ext cx="8864352" cy="5322575"/>
          </a:xfrm>
          <a:prstGeom prst="rect">
            <a:avLst/>
          </a:prstGeom>
        </p:spPr>
      </p:pic>
      <p:pic>
        <p:nvPicPr>
          <p:cNvPr id="104451" name="Picture 2" descr="http://4.bp.blogspot.com/-JXH-bqfBcWE/TgJAJNX1UjI/AAAAAAAAAVA/qgy871X7QgQ/s1600/AB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1613" y="141875"/>
            <a:ext cx="886968" cy="109728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4000" dirty="0">
                <a:solidFill>
                  <a:srgbClr val="00FFFF"/>
                </a:solidFill>
                <a:effectLst>
                  <a:outerShdw blurRad="38100" dist="38100" dir="2700000" algn="tl">
                    <a:srgbClr val="000000">
                      <a:alpha val="43137"/>
                    </a:srgbClr>
                  </a:outerShdw>
                </a:effectLst>
                <a:latin typeface="+mn-lt"/>
              </a:rPr>
              <a:t>Eternal Life = Eternal Life</a:t>
            </a:r>
          </a:p>
        </p:txBody>
      </p:sp>
      <p:sp>
        <p:nvSpPr>
          <p:cNvPr id="5" name="Content Placeholder 2"/>
          <p:cNvSpPr txBox="1">
            <a:spLocks/>
          </p:cNvSpPr>
          <p:nvPr/>
        </p:nvSpPr>
        <p:spPr bwMode="auto">
          <a:xfrm>
            <a:off x="1330242" y="1540042"/>
            <a:ext cx="6483517" cy="4251157"/>
          </a:xfrm>
          <a:prstGeom prst="rect">
            <a:avLst/>
          </a:prstGeom>
          <a:noFill/>
          <a:ln w="28575">
            <a:no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ts val="600"/>
              </a:spcBef>
              <a:spcAft>
                <a:spcPts val="600"/>
              </a:spcAft>
              <a:buNone/>
              <a:defRPr/>
            </a:pPr>
            <a:r>
              <a:rPr lang="en-US" altLang="en-US" sz="4000" b="1" dirty="0">
                <a:solidFill>
                  <a:srgbClr val="00FFFF"/>
                </a:solidFill>
                <a:effectLst>
                  <a:outerShdw blurRad="38100" dist="38100" dir="2700000" algn="tl">
                    <a:srgbClr val="000000">
                      <a:alpha val="43137"/>
                    </a:srgbClr>
                  </a:outerShdw>
                </a:effectLst>
                <a:ea typeface="+mj-ea"/>
                <a:cs typeface="+mj-cs"/>
              </a:rPr>
              <a:t>John 3:16</a:t>
            </a:r>
          </a:p>
          <a:p>
            <a:pPr marL="0" indent="0" algn="just">
              <a:spcBef>
                <a:spcPts val="0"/>
              </a:spcBef>
              <a:spcAft>
                <a:spcPts val="0"/>
              </a:spcAft>
              <a:buNone/>
              <a:defRPr/>
            </a:pPr>
            <a:r>
              <a:rPr lang="en-US" altLang="en-US" sz="3600" dirty="0">
                <a:solidFill>
                  <a:schemeClr val="bg1"/>
                </a:solidFill>
              </a:rPr>
              <a:t>For God so loved the world, that He gave His only begotten Son, that whoever believes in Him shall not perish, but have </a:t>
            </a:r>
            <a:r>
              <a:rPr lang="en-US" altLang="en-US" sz="3600" b="1" u="sng" dirty="0">
                <a:solidFill>
                  <a:srgbClr val="FFFFCC"/>
                </a:solidFill>
              </a:rPr>
              <a:t>eternal</a:t>
            </a:r>
            <a:r>
              <a:rPr lang="en-US" altLang="en-US" sz="3600" dirty="0">
                <a:solidFill>
                  <a:schemeClr val="bg1"/>
                </a:solidFill>
              </a:rPr>
              <a:t> life.</a:t>
            </a:r>
          </a:p>
        </p:txBody>
      </p:sp>
    </p:spTree>
    <p:extLst>
      <p:ext uri="{BB962C8B-B14F-4D97-AF65-F5344CB8AC3E}">
        <p14:creationId xmlns:p14="http://schemas.microsoft.com/office/powerpoint/2010/main" val="3169235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ea typeface="+mj-ea"/>
                <a:cs typeface="+mj-cs"/>
              </a:rPr>
              <a:t>John 5:24 </a:t>
            </a:r>
          </a:p>
          <a:p>
            <a:pPr algn="just">
              <a:spcBef>
                <a:spcPts val="600"/>
              </a:spcBef>
              <a:spcAft>
                <a:spcPts val="600"/>
              </a:spcAft>
            </a:pPr>
            <a:r>
              <a:rPr lang="en-US" altLang="en-US" sz="3600" dirty="0">
                <a:solidFill>
                  <a:schemeClr val="bg1"/>
                </a:solidFill>
              </a:rPr>
              <a:t>“Truly, truly, I say to you, he who hears My word, and </a:t>
            </a:r>
            <a:r>
              <a:rPr lang="en-US" altLang="en-US" sz="3600" b="1" u="sng" dirty="0">
                <a:solidFill>
                  <a:srgbClr val="FFFFCC"/>
                </a:solidFill>
              </a:rPr>
              <a:t>believes Him</a:t>
            </a:r>
            <a:r>
              <a:rPr lang="en-US" altLang="en-US" sz="3600" b="1" dirty="0">
                <a:solidFill>
                  <a:srgbClr val="FFFFCC"/>
                </a:solidFill>
              </a:rPr>
              <a:t> </a:t>
            </a:r>
            <a:r>
              <a:rPr lang="en-US" altLang="en-US" sz="3600" dirty="0">
                <a:solidFill>
                  <a:schemeClr val="bg1"/>
                </a:solidFill>
              </a:rPr>
              <a:t>who sent Me, </a:t>
            </a:r>
            <a:r>
              <a:rPr lang="en-US" altLang="en-US" sz="3600" b="1" u="sng" dirty="0">
                <a:solidFill>
                  <a:srgbClr val="FFFFCC"/>
                </a:solidFill>
              </a:rPr>
              <a:t>has eternal life</a:t>
            </a:r>
            <a:r>
              <a:rPr lang="en-US" altLang="en-US" sz="3600" dirty="0">
                <a:solidFill>
                  <a:schemeClr val="bg1"/>
                </a:solidFill>
              </a:rPr>
              <a:t>, and does not come into judgment, but </a:t>
            </a:r>
            <a:r>
              <a:rPr lang="en-US" altLang="en-US" sz="3600" b="1" u="sng" dirty="0">
                <a:solidFill>
                  <a:srgbClr val="FFFFCC"/>
                </a:solidFill>
              </a:rPr>
              <a:t>has passed out </a:t>
            </a:r>
            <a:r>
              <a:rPr lang="en-US" altLang="en-US" sz="3600" dirty="0">
                <a:solidFill>
                  <a:schemeClr val="bg1"/>
                </a:solidFill>
              </a:rPr>
              <a:t>of death into life.” (NASB)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idx="4294967295"/>
          </p:nvPr>
        </p:nvSpPr>
        <p:spPr>
          <a:xfrm>
            <a:off x="2819400" y="274638"/>
            <a:ext cx="3505200" cy="801687"/>
          </a:xfrm>
        </p:spPr>
        <p:txBody>
          <a:bodyPr lIns="92075" tIns="46038" rIns="92075" bIns="46038"/>
          <a:lstStyle/>
          <a:p>
            <a:r>
              <a:rPr lang="en-US" altLang="en-US" sz="4000">
                <a:solidFill>
                  <a:schemeClr val="bg1"/>
                </a:solidFill>
                <a:latin typeface="Arial" charset="0"/>
                <a:cs typeface="Arial" charset="0"/>
              </a:rPr>
              <a:t>John 20:30-31</a:t>
            </a:r>
          </a:p>
        </p:txBody>
      </p:sp>
      <p:sp>
        <p:nvSpPr>
          <p:cNvPr id="27650" name="Rectangle 3"/>
          <p:cNvSpPr>
            <a:spLocks noGrp="1"/>
          </p:cNvSpPr>
          <p:nvPr>
            <p:ph type="body" idx="4294967295"/>
          </p:nvPr>
        </p:nvSpPr>
        <p:spPr>
          <a:xfrm>
            <a:off x="3810000" y="1219200"/>
            <a:ext cx="5257800" cy="4724400"/>
          </a:xfrm>
        </p:spPr>
        <p:txBody>
          <a:bodyPr/>
          <a:lstStyle/>
          <a:p>
            <a:pPr marL="0" indent="0">
              <a:buFont typeface="Arial" charset="0"/>
              <a:buNone/>
              <a:defRPr/>
            </a:pPr>
            <a:r>
              <a:rPr lang="en-US" sz="3000" dirty="0">
                <a:solidFill>
                  <a:schemeClr val="bg1"/>
                </a:solidFill>
                <a:effectLst>
                  <a:outerShdw blurRad="38100" dist="38100" dir="2700000" algn="tl">
                    <a:srgbClr val="000000"/>
                  </a:outerShdw>
                </a:effectLst>
                <a:cs typeface="Arial" charset="0"/>
              </a:rPr>
              <a:t>“Therefore many other </a:t>
            </a:r>
            <a:r>
              <a:rPr lang="en-US" sz="3000" b="1" u="sng" dirty="0">
                <a:solidFill>
                  <a:srgbClr val="FFFFCC"/>
                </a:solidFill>
                <a:effectLst>
                  <a:outerShdw blurRad="38100" dist="38100" dir="2700000" algn="tl">
                    <a:srgbClr val="000000"/>
                  </a:outerShdw>
                </a:effectLst>
                <a:cs typeface="Arial" charset="0"/>
              </a:rPr>
              <a:t>signs</a:t>
            </a:r>
            <a:r>
              <a:rPr lang="en-US" sz="3000" dirty="0">
                <a:solidFill>
                  <a:schemeClr val="bg1"/>
                </a:solidFill>
                <a:effectLst>
                  <a:outerShdw blurRad="38100" dist="38100" dir="2700000" algn="tl">
                    <a:srgbClr val="000000"/>
                  </a:outerShdw>
                </a:effectLst>
                <a:cs typeface="Arial" charset="0"/>
              </a:rPr>
              <a:t> Jesus also performed in the presence of the disciples, which are not written in this book; but these have been written so that you may </a:t>
            </a:r>
            <a:r>
              <a:rPr lang="en-US" sz="3000" b="1" u="sng" dirty="0">
                <a:solidFill>
                  <a:srgbClr val="FFFFCC"/>
                </a:solidFill>
                <a:effectLst>
                  <a:outerShdw blurRad="38100" dist="38100" dir="2700000" algn="tl">
                    <a:srgbClr val="000000"/>
                  </a:outerShdw>
                </a:effectLst>
                <a:cs typeface="Arial" charset="0"/>
              </a:rPr>
              <a:t>believe</a:t>
            </a:r>
            <a:r>
              <a:rPr lang="en-US" sz="3000" dirty="0">
                <a:solidFill>
                  <a:schemeClr val="bg1"/>
                </a:solidFill>
                <a:effectLst>
                  <a:outerShdw blurRad="38100" dist="38100" dir="2700000" algn="tl">
                    <a:srgbClr val="000000"/>
                  </a:outerShdw>
                </a:effectLst>
                <a:cs typeface="Arial" charset="0"/>
              </a:rPr>
              <a:t> that </a:t>
            </a:r>
            <a:r>
              <a:rPr lang="en-US" sz="3000" b="1" u="sng" dirty="0">
                <a:solidFill>
                  <a:srgbClr val="FFFFCC"/>
                </a:solidFill>
                <a:effectLst>
                  <a:outerShdw blurRad="38100" dist="38100" dir="2700000" algn="tl">
                    <a:srgbClr val="000000"/>
                  </a:outerShdw>
                </a:effectLst>
                <a:cs typeface="Arial" charset="0"/>
              </a:rPr>
              <a:t>Jesus</a:t>
            </a:r>
            <a:r>
              <a:rPr lang="en-US" sz="3000" b="1" u="sng" dirty="0">
                <a:solidFill>
                  <a:schemeClr val="bg1"/>
                </a:solidFill>
                <a:effectLst>
                  <a:outerShdw blurRad="38100" dist="38100" dir="2700000" algn="tl">
                    <a:srgbClr val="000000"/>
                  </a:outerShdw>
                </a:effectLst>
                <a:cs typeface="Arial" charset="0"/>
              </a:rPr>
              <a:t> </a:t>
            </a:r>
            <a:r>
              <a:rPr lang="en-US" sz="3000" b="1" u="sng" dirty="0">
                <a:solidFill>
                  <a:srgbClr val="FFFFCC"/>
                </a:solidFill>
                <a:effectLst>
                  <a:outerShdw blurRad="38100" dist="38100" dir="2700000" algn="tl">
                    <a:srgbClr val="000000"/>
                  </a:outerShdw>
                </a:effectLst>
                <a:cs typeface="Arial" charset="0"/>
              </a:rPr>
              <a:t>is the Christ, the Son of God</a:t>
            </a:r>
            <a:r>
              <a:rPr lang="en-US" sz="3000" dirty="0">
                <a:solidFill>
                  <a:schemeClr val="bg1"/>
                </a:solidFill>
                <a:effectLst>
                  <a:outerShdw blurRad="38100" dist="38100" dir="2700000" algn="tl">
                    <a:srgbClr val="000000"/>
                  </a:outerShdw>
                </a:effectLst>
                <a:cs typeface="Arial" charset="0"/>
              </a:rPr>
              <a:t>; and that </a:t>
            </a:r>
            <a:r>
              <a:rPr lang="en-US" sz="3000" b="1" u="sng" dirty="0">
                <a:solidFill>
                  <a:srgbClr val="FFFFCC"/>
                </a:solidFill>
                <a:effectLst>
                  <a:outerShdw blurRad="38100" dist="38100" dir="2700000" algn="tl">
                    <a:srgbClr val="000000"/>
                  </a:outerShdw>
                </a:effectLst>
                <a:cs typeface="Arial" charset="0"/>
              </a:rPr>
              <a:t>believing</a:t>
            </a:r>
            <a:r>
              <a:rPr lang="en-US" sz="3000" b="1" dirty="0">
                <a:solidFill>
                  <a:schemeClr val="bg1"/>
                </a:solidFill>
                <a:effectLst>
                  <a:outerShdw blurRad="38100" dist="38100" dir="2700000" algn="tl">
                    <a:srgbClr val="000000"/>
                  </a:outerShdw>
                </a:effectLst>
                <a:cs typeface="Arial" charset="0"/>
              </a:rPr>
              <a:t> you may have </a:t>
            </a:r>
            <a:r>
              <a:rPr lang="en-US" sz="3000" b="1" u="sng" dirty="0">
                <a:solidFill>
                  <a:srgbClr val="FFFFCC"/>
                </a:solidFill>
                <a:effectLst>
                  <a:outerShdw blurRad="38100" dist="38100" dir="2700000" algn="tl">
                    <a:srgbClr val="000000"/>
                  </a:outerShdw>
                </a:effectLst>
                <a:cs typeface="Arial" charset="0"/>
              </a:rPr>
              <a:t>life</a:t>
            </a:r>
            <a:r>
              <a:rPr lang="en-US" sz="3000" b="1" dirty="0">
                <a:solidFill>
                  <a:schemeClr val="bg1"/>
                </a:solidFill>
                <a:effectLst>
                  <a:outerShdw blurRad="38100" dist="38100" dir="2700000" algn="tl">
                    <a:srgbClr val="000000"/>
                  </a:outerShdw>
                </a:effectLst>
                <a:cs typeface="Arial" charset="0"/>
              </a:rPr>
              <a:t> in His name</a:t>
            </a:r>
            <a:r>
              <a:rPr lang="en-US" sz="3000" dirty="0">
                <a:solidFill>
                  <a:schemeClr val="bg1"/>
                </a:solidFill>
                <a:effectLst>
                  <a:outerShdw blurRad="38100" dist="38100" dir="2700000" algn="tl">
                    <a:srgbClr val="000000"/>
                  </a:outerShdw>
                </a:effectLst>
                <a:cs typeface="Arial" charset="0"/>
              </a:rPr>
              <a:t>.”</a:t>
            </a:r>
          </a:p>
        </p:txBody>
      </p:sp>
      <p:pic>
        <p:nvPicPr>
          <p:cNvPr id="5126" name="Picture 6" descr="http://www.maggiesnotebook.com/wp-content/uploads/2011/08/Apostle_John_35.jpg"/>
          <p:cNvPicPr>
            <a:picLocks noChangeAspect="1" noChangeArrowheads="1"/>
          </p:cNvPicPr>
          <p:nvPr/>
        </p:nvPicPr>
        <p:blipFill>
          <a:blip r:embed="rId2" cstate="print">
            <a:extLst/>
          </a:blip>
          <a:srcRect/>
          <a:stretch>
            <a:fillRect/>
          </a:stretch>
        </p:blipFill>
        <p:spPr bwMode="auto">
          <a:xfrm>
            <a:off x="381000" y="1609724"/>
            <a:ext cx="3072834" cy="372427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115526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318554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ea typeface="+mj-ea"/>
                <a:cs typeface="+mj-cs"/>
              </a:rPr>
              <a:t>John 5:24 </a:t>
            </a:r>
          </a:p>
          <a:p>
            <a:pPr algn="just">
              <a:spcBef>
                <a:spcPts val="600"/>
              </a:spcBef>
              <a:spcAft>
                <a:spcPts val="600"/>
              </a:spcAft>
            </a:pPr>
            <a:r>
              <a:rPr lang="en-US" altLang="en-US" sz="3600" dirty="0">
                <a:solidFill>
                  <a:schemeClr val="bg1"/>
                </a:solidFill>
              </a:rPr>
              <a:t>“Truly, truly, I say to you, he who hears My word, and </a:t>
            </a:r>
            <a:r>
              <a:rPr lang="en-US" altLang="en-US" sz="3600" b="1" u="sng" dirty="0">
                <a:solidFill>
                  <a:srgbClr val="FFFFCC"/>
                </a:solidFill>
              </a:rPr>
              <a:t>believes Him</a:t>
            </a:r>
            <a:r>
              <a:rPr lang="en-US" altLang="en-US" sz="3600" b="1" dirty="0">
                <a:solidFill>
                  <a:srgbClr val="FFFFCC"/>
                </a:solidFill>
              </a:rPr>
              <a:t> </a:t>
            </a:r>
            <a:r>
              <a:rPr lang="en-US" altLang="en-US" sz="3600" dirty="0">
                <a:solidFill>
                  <a:schemeClr val="bg1"/>
                </a:solidFill>
              </a:rPr>
              <a:t>who sent Me, </a:t>
            </a:r>
            <a:r>
              <a:rPr lang="en-US" altLang="en-US" sz="3600" b="1" u="sng" dirty="0">
                <a:solidFill>
                  <a:srgbClr val="FFFFCC"/>
                </a:solidFill>
              </a:rPr>
              <a:t>has eternal life</a:t>
            </a:r>
            <a:r>
              <a:rPr lang="en-US" altLang="en-US" sz="3600" dirty="0">
                <a:solidFill>
                  <a:schemeClr val="bg1"/>
                </a:solidFill>
              </a:rPr>
              <a:t>, and does not come into judgment, but </a:t>
            </a:r>
            <a:r>
              <a:rPr lang="en-US" altLang="en-US" sz="3600" b="1" u="sng" dirty="0">
                <a:solidFill>
                  <a:srgbClr val="FFFFCC"/>
                </a:solidFill>
              </a:rPr>
              <a:t>has passed out </a:t>
            </a:r>
            <a:r>
              <a:rPr lang="en-US" altLang="en-US" sz="3600" dirty="0">
                <a:solidFill>
                  <a:schemeClr val="bg1"/>
                </a:solidFill>
              </a:rPr>
              <a:t>of death into life.” (NASB)</a:t>
            </a:r>
          </a:p>
        </p:txBody>
      </p:sp>
    </p:spTree>
    <p:extLst>
      <p:ext uri="{BB962C8B-B14F-4D97-AF65-F5344CB8AC3E}">
        <p14:creationId xmlns:p14="http://schemas.microsoft.com/office/powerpoint/2010/main" val="9920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419860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12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4955203"/>
          </a:xfrm>
          <a:prstGeom prst="rect">
            <a:avLst/>
          </a:prstGeom>
        </p:spPr>
        <p:txBody>
          <a:bodyPr wrap="square">
            <a:spAutoFit/>
          </a:bodyPr>
          <a:lstStyle/>
          <a:p>
            <a:pPr algn="ctr"/>
            <a:r>
              <a:rPr lang="en-US" sz="4000" b="1" dirty="0">
                <a:solidFill>
                  <a:srgbClr val="00FFFF"/>
                </a:solidFill>
                <a:effectLst>
                  <a:outerShdw blurRad="38100" dist="38100" dir="2700000" algn="tl">
                    <a:srgbClr val="000000">
                      <a:alpha val="43137"/>
                    </a:srgbClr>
                  </a:outerShdw>
                </a:effectLst>
                <a:ea typeface="+mj-ea"/>
                <a:cs typeface="+mj-cs"/>
              </a:rPr>
              <a:t>Romans 8:29–30</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3400" baseline="30000" dirty="0">
                <a:solidFill>
                  <a:schemeClr val="bg1"/>
                </a:solidFill>
                <a:latin typeface="Calibri" panose="020F0502020204030204" pitchFamily="34" charset="0"/>
              </a:rPr>
              <a:t>29</a:t>
            </a:r>
            <a:r>
              <a:rPr lang="en-US" sz="3400" dirty="0">
                <a:solidFill>
                  <a:schemeClr val="bg1"/>
                </a:solidFill>
                <a:latin typeface="Calibri" panose="020F0502020204030204" pitchFamily="34" charset="0"/>
              </a:rPr>
              <a:t> For those whom He </a:t>
            </a:r>
            <a:r>
              <a:rPr lang="en-US" sz="3400" b="1" dirty="0">
                <a:solidFill>
                  <a:srgbClr val="FFFFCC"/>
                </a:solidFill>
                <a:latin typeface="Calibri" panose="020F0502020204030204" pitchFamily="34" charset="0"/>
              </a:rPr>
              <a:t>foreknew</a:t>
            </a:r>
            <a:r>
              <a:rPr lang="en-US" sz="3400" dirty="0">
                <a:solidFill>
                  <a:schemeClr val="bg1"/>
                </a:solidFill>
                <a:latin typeface="Calibri" panose="020F0502020204030204" pitchFamily="34" charset="0"/>
              </a:rPr>
              <a:t>, He also </a:t>
            </a:r>
            <a:r>
              <a:rPr lang="en-US" sz="3400" b="1" dirty="0">
                <a:solidFill>
                  <a:srgbClr val="FFFFCC"/>
                </a:solidFill>
                <a:latin typeface="Calibri" panose="020F0502020204030204" pitchFamily="34" charset="0"/>
              </a:rPr>
              <a:t>predestined</a:t>
            </a:r>
            <a:r>
              <a:rPr lang="en-US" sz="3400" dirty="0">
                <a:solidFill>
                  <a:schemeClr val="bg1"/>
                </a:solidFill>
                <a:latin typeface="Calibri" panose="020F0502020204030204" pitchFamily="34" charset="0"/>
              </a:rPr>
              <a:t> </a:t>
            </a:r>
            <a:r>
              <a:rPr lang="en-US" sz="3400" i="1" dirty="0">
                <a:solidFill>
                  <a:schemeClr val="bg1"/>
                </a:solidFill>
                <a:latin typeface="Calibri" panose="020F0502020204030204" pitchFamily="34" charset="0"/>
              </a:rPr>
              <a:t>to become</a:t>
            </a:r>
            <a:r>
              <a:rPr lang="en-US" sz="3400" dirty="0">
                <a:solidFill>
                  <a:schemeClr val="bg1"/>
                </a:solidFill>
                <a:latin typeface="Calibri" panose="020F0502020204030204" pitchFamily="34" charset="0"/>
              </a:rPr>
              <a:t> conformed to the image of His Son, so that He would be the firstborn among many brethren; </a:t>
            </a:r>
            <a:r>
              <a:rPr lang="en-US" sz="3400" baseline="30000" dirty="0">
                <a:solidFill>
                  <a:schemeClr val="bg1"/>
                </a:solidFill>
                <a:latin typeface="Calibri" panose="020F0502020204030204" pitchFamily="34" charset="0"/>
              </a:rPr>
              <a:t>30</a:t>
            </a:r>
            <a:r>
              <a:rPr lang="en-US" sz="3400" dirty="0">
                <a:solidFill>
                  <a:schemeClr val="bg1"/>
                </a:solidFill>
                <a:latin typeface="Calibri" panose="020F0502020204030204" pitchFamily="34" charset="0"/>
              </a:rPr>
              <a:t> and these whom He predestined, He also </a:t>
            </a:r>
            <a:r>
              <a:rPr lang="en-US" sz="3400" b="1" dirty="0">
                <a:solidFill>
                  <a:srgbClr val="FFFFCC"/>
                </a:solidFill>
                <a:latin typeface="Calibri" panose="020F0502020204030204" pitchFamily="34" charset="0"/>
              </a:rPr>
              <a:t>called</a:t>
            </a:r>
            <a:r>
              <a:rPr lang="en-US" sz="3400" dirty="0">
                <a:solidFill>
                  <a:schemeClr val="bg1"/>
                </a:solidFill>
                <a:latin typeface="Calibri" panose="020F0502020204030204" pitchFamily="34" charset="0"/>
              </a:rPr>
              <a:t>; and these whom He called, He also </a:t>
            </a:r>
            <a:r>
              <a:rPr lang="en-US" sz="3400" b="1" dirty="0">
                <a:solidFill>
                  <a:srgbClr val="FFFFCC"/>
                </a:solidFill>
                <a:latin typeface="Calibri" panose="020F0502020204030204" pitchFamily="34" charset="0"/>
              </a:rPr>
              <a:t>justified</a:t>
            </a:r>
            <a:r>
              <a:rPr lang="en-US" sz="3400" dirty="0">
                <a:solidFill>
                  <a:schemeClr val="bg1"/>
                </a:solidFill>
                <a:latin typeface="Calibri" panose="020F0502020204030204" pitchFamily="34" charset="0"/>
              </a:rPr>
              <a:t>; and these whom He justified, He also </a:t>
            </a:r>
            <a:r>
              <a:rPr lang="en-US" sz="3400" b="1" dirty="0">
                <a:solidFill>
                  <a:srgbClr val="FFFFCC"/>
                </a:solidFill>
                <a:latin typeface="Calibri" panose="020F0502020204030204" pitchFamily="34" charset="0"/>
              </a:rPr>
              <a:t>glorified</a:t>
            </a:r>
            <a:r>
              <a:rPr lang="en-US" sz="3400" dirty="0">
                <a:solidFill>
                  <a:schemeClr val="bg1"/>
                </a:solidFill>
                <a:latin typeface="Calibri" panose="020F0502020204030204" pitchFamily="34" charset="0"/>
              </a:rPr>
              <a:t>. (NASB95) </a:t>
            </a:r>
            <a:endParaRPr lang="en-US" sz="34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884832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Spirit’s seal cannot be broken (Eph 4:30)</a:t>
            </a:r>
          </a:p>
        </p:txBody>
      </p:sp>
    </p:spTree>
    <p:extLst>
      <p:ext uri="{BB962C8B-B14F-4D97-AF65-F5344CB8AC3E}">
        <p14:creationId xmlns:p14="http://schemas.microsoft.com/office/powerpoint/2010/main" val="1641001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485300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04328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95568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105964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903368"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648353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Believers with unfruitful lives still have salvation although lose rewards at the Bema Seat (1 </a:t>
            </a:r>
            <a:r>
              <a:rPr lang="en-US" altLang="en-US" sz="2800" b="1" u="sng" dirty="0" err="1">
                <a:solidFill>
                  <a:srgbClr val="FFFFCC"/>
                </a:solidFill>
              </a:rPr>
              <a:t>Cor</a:t>
            </a:r>
            <a:r>
              <a:rPr lang="en-US" altLang="en-US" sz="2800" b="1" u="sng" dirty="0">
                <a:solidFill>
                  <a:srgbClr val="FFFFCC"/>
                </a:solidFill>
              </a:rPr>
              <a:t> 3:15)</a:t>
            </a:r>
          </a:p>
        </p:txBody>
      </p:sp>
    </p:spTree>
    <p:extLst>
      <p:ext uri="{BB962C8B-B14F-4D97-AF65-F5344CB8AC3E}">
        <p14:creationId xmlns:p14="http://schemas.microsoft.com/office/powerpoint/2010/main" val="2077249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ea typeface="+mj-ea"/>
                <a:cs typeface="+mj-cs"/>
              </a:rPr>
              <a:t>John 5:24 </a:t>
            </a:r>
          </a:p>
          <a:p>
            <a:pPr algn="just">
              <a:spcBef>
                <a:spcPts val="600"/>
              </a:spcBef>
              <a:spcAft>
                <a:spcPts val="600"/>
              </a:spcAft>
            </a:pPr>
            <a:r>
              <a:rPr lang="en-US" altLang="en-US" sz="3600" dirty="0">
                <a:solidFill>
                  <a:schemeClr val="bg1"/>
                </a:solidFill>
              </a:rPr>
              <a:t>“Truly, truly, I say to you, he who hears My word, and </a:t>
            </a:r>
            <a:r>
              <a:rPr lang="en-US" altLang="en-US" sz="3600" b="1" u="sng" dirty="0">
                <a:solidFill>
                  <a:srgbClr val="FFFFCC"/>
                </a:solidFill>
              </a:rPr>
              <a:t>believes Him</a:t>
            </a:r>
            <a:r>
              <a:rPr lang="en-US" altLang="en-US" sz="3600" b="1" dirty="0">
                <a:solidFill>
                  <a:srgbClr val="FFFFCC"/>
                </a:solidFill>
              </a:rPr>
              <a:t> </a:t>
            </a:r>
            <a:r>
              <a:rPr lang="en-US" altLang="en-US" sz="3600" dirty="0">
                <a:solidFill>
                  <a:schemeClr val="bg1"/>
                </a:solidFill>
              </a:rPr>
              <a:t>who sent Me, </a:t>
            </a:r>
            <a:r>
              <a:rPr lang="en-US" altLang="en-US" sz="3600" b="1" u="sng" dirty="0">
                <a:solidFill>
                  <a:srgbClr val="FFFFCC"/>
                </a:solidFill>
              </a:rPr>
              <a:t>has eternal life</a:t>
            </a:r>
            <a:r>
              <a:rPr lang="en-US" altLang="en-US" sz="3600" dirty="0">
                <a:solidFill>
                  <a:schemeClr val="bg1"/>
                </a:solidFill>
              </a:rPr>
              <a:t>, and does not come into judgment, but </a:t>
            </a:r>
            <a:r>
              <a:rPr lang="en-US" altLang="en-US" sz="3600" b="1" u="sng" dirty="0">
                <a:solidFill>
                  <a:srgbClr val="FFFFCC"/>
                </a:solidFill>
              </a:rPr>
              <a:t>has passed out </a:t>
            </a:r>
            <a:r>
              <a:rPr lang="en-US" altLang="en-US" sz="3600" dirty="0">
                <a:solidFill>
                  <a:schemeClr val="bg1"/>
                </a:solidFill>
              </a:rPr>
              <a:t>of death into life.” (NASB)</a:t>
            </a:r>
          </a:p>
        </p:txBody>
      </p:sp>
    </p:spTree>
    <p:extLst>
      <p:ext uri="{BB962C8B-B14F-4D97-AF65-F5344CB8AC3E}">
        <p14:creationId xmlns:p14="http://schemas.microsoft.com/office/powerpoint/2010/main" val="3054857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1258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349931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28294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b="1" u="sng" dirty="0">
                <a:solidFill>
                  <a:srgbClr val="FFFFCC"/>
                </a:solidFill>
              </a:rPr>
              <a:t>Probation</a:t>
            </a:r>
            <a:r>
              <a:rPr lang="en-US" sz="2800" b="1" dirty="0">
                <a:solidFill>
                  <a:srgbClr val="FFFFCC"/>
                </a:solidFill>
              </a:rPr>
              <a:t>?</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extLst>
      <p:ext uri="{BB962C8B-B14F-4D97-AF65-F5344CB8AC3E}">
        <p14:creationId xmlns:p14="http://schemas.microsoft.com/office/powerpoint/2010/main" val="95226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b="1" u="sng" dirty="0">
                <a:solidFill>
                  <a:srgbClr val="FFFFCC"/>
                </a:solidFill>
              </a:rPr>
              <a:t>Wait until the end of his life</a:t>
            </a:r>
            <a:r>
              <a:rPr lang="en-US" sz="2800" b="1" dirty="0">
                <a:solidFill>
                  <a:srgbClr val="FFFFCC"/>
                </a:solidFill>
              </a:rPr>
              <a:t>?</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extLst>
      <p:ext uri="{BB962C8B-B14F-4D97-AF65-F5344CB8AC3E}">
        <p14:creationId xmlns:p14="http://schemas.microsoft.com/office/powerpoint/2010/main" val="418934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b="1" u="sng" dirty="0">
                <a:solidFill>
                  <a:srgbClr val="FFFFCC"/>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extLst>
      <p:ext uri="{BB962C8B-B14F-4D97-AF65-F5344CB8AC3E}">
        <p14:creationId xmlns:p14="http://schemas.microsoft.com/office/powerpoint/2010/main" val="130604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b="1" u="sng" dirty="0">
                <a:solidFill>
                  <a:srgbClr val="FFFFCC"/>
                </a:solidFill>
              </a:rPr>
              <a:t>The Bible answers this question</a:t>
            </a:r>
          </a:p>
          <a:p>
            <a:pPr marL="461963" indent="-461963">
              <a:spcBef>
                <a:spcPts val="600"/>
              </a:spcBef>
              <a:spcAft>
                <a:spcPts val="600"/>
              </a:spcAft>
              <a:buClr>
                <a:srgbClr val="66FFFF"/>
              </a:buClr>
            </a:pPr>
            <a:r>
              <a:rPr lang="en-US" sz="2800" dirty="0">
                <a:solidFill>
                  <a:schemeClr val="bg1"/>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extLst>
      <p:ext uri="{BB962C8B-B14F-4D97-AF65-F5344CB8AC3E}">
        <p14:creationId xmlns:p14="http://schemas.microsoft.com/office/powerpoint/2010/main" val="265171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461963" indent="-461963">
              <a:spcBef>
                <a:spcPts val="600"/>
              </a:spcBef>
              <a:spcAft>
                <a:spcPts val="600"/>
              </a:spcAft>
              <a:buClr>
                <a:srgbClr val="66FFFF"/>
              </a:buClr>
            </a:pPr>
            <a:r>
              <a:rPr lang="en-US" sz="2800" dirty="0">
                <a:solidFill>
                  <a:schemeClr val="bg1"/>
                </a:solidFill>
              </a:rPr>
              <a:t>Probation?</a:t>
            </a:r>
          </a:p>
          <a:p>
            <a:pPr marL="461963" indent="-461963">
              <a:spcBef>
                <a:spcPts val="600"/>
              </a:spcBef>
              <a:spcAft>
                <a:spcPts val="600"/>
              </a:spcAft>
              <a:buClr>
                <a:srgbClr val="66FFFF"/>
              </a:buClr>
            </a:pPr>
            <a:r>
              <a:rPr lang="en-US" sz="2800" dirty="0">
                <a:solidFill>
                  <a:schemeClr val="bg1"/>
                </a:solidFill>
              </a:rPr>
              <a:t>Wait until the end of his life?</a:t>
            </a:r>
          </a:p>
          <a:p>
            <a:pPr marL="461963" indent="-461963">
              <a:spcBef>
                <a:spcPts val="600"/>
              </a:spcBef>
              <a:spcAft>
                <a:spcPts val="600"/>
              </a:spcAft>
              <a:buClr>
                <a:srgbClr val="66FFFF"/>
              </a:buClr>
            </a:pPr>
            <a:r>
              <a:rPr lang="en-US" sz="2800" dirty="0">
                <a:solidFill>
                  <a:schemeClr val="bg1"/>
                </a:solidFill>
              </a:rPr>
              <a:t>Eph. 4:14</a:t>
            </a:r>
          </a:p>
          <a:p>
            <a:pPr marL="461963" indent="-461963">
              <a:spcBef>
                <a:spcPts val="600"/>
              </a:spcBef>
              <a:spcAft>
                <a:spcPts val="600"/>
              </a:spcAft>
              <a:buClr>
                <a:srgbClr val="66FFFF"/>
              </a:buClr>
            </a:pPr>
            <a:r>
              <a:rPr lang="en-US" sz="2800" dirty="0">
                <a:solidFill>
                  <a:schemeClr val="bg1"/>
                </a:solidFill>
              </a:rPr>
              <a:t>The Bible answers this question</a:t>
            </a:r>
          </a:p>
          <a:p>
            <a:pPr marL="461963" indent="-461963">
              <a:spcBef>
                <a:spcPts val="600"/>
              </a:spcBef>
              <a:spcAft>
                <a:spcPts val="600"/>
              </a:spcAft>
              <a:buClr>
                <a:srgbClr val="66FFFF"/>
              </a:buClr>
            </a:pPr>
            <a:r>
              <a:rPr lang="en-US" sz="2800" b="1" u="sng" dirty="0">
                <a:solidFill>
                  <a:srgbClr val="FFFFCC"/>
                </a:solidFill>
              </a:rPr>
              <a:t>The Bible cannot contradict itself</a:t>
            </a:r>
          </a:p>
          <a:p>
            <a:pPr marL="461963" indent="-461963">
              <a:spcBef>
                <a:spcPts val="600"/>
              </a:spcBef>
              <a:spcAft>
                <a:spcPts val="600"/>
              </a:spcAft>
              <a:buClr>
                <a:srgbClr val="66FFFF"/>
              </a:buClr>
            </a:pPr>
            <a:r>
              <a:rPr lang="en-US" sz="2800" dirty="0">
                <a:solidFill>
                  <a:schemeClr val="bg1"/>
                </a:solidFill>
              </a:rPr>
              <a:t>Definition</a:t>
            </a:r>
          </a:p>
          <a:p>
            <a:pPr marL="461963" indent="-461963">
              <a:spcBef>
                <a:spcPts val="60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600"/>
              </a:spcBef>
              <a:spcAft>
                <a:spcPts val="600"/>
              </a:spcAft>
              <a:buClr>
                <a:srgbClr val="66FFFF"/>
              </a:buClr>
            </a:pPr>
            <a:r>
              <a:rPr lang="en-US" sz="2800" dirty="0">
                <a:solidFill>
                  <a:schemeClr val="bg1"/>
                </a:solidFill>
              </a:rPr>
              <a:t>It matters: 1. productivity, 2. motive, 3. joy</a:t>
            </a:r>
          </a:p>
          <a:p>
            <a:pPr marL="461963" indent="-461963">
              <a:spcBef>
                <a:spcPts val="600"/>
              </a:spcBef>
              <a:spcAft>
                <a:spcPts val="600"/>
              </a:spcAft>
              <a:buClr>
                <a:srgbClr val="66FFFF"/>
              </a:buClr>
            </a:pPr>
            <a:r>
              <a:rPr lang="en-US" sz="2800" dirty="0">
                <a:solidFill>
                  <a:schemeClr val="bg1"/>
                </a:solidFill>
              </a:rPr>
              <a:t>Preview</a:t>
            </a:r>
          </a:p>
        </p:txBody>
      </p:sp>
    </p:spTree>
    <p:extLst>
      <p:ext uri="{BB962C8B-B14F-4D97-AF65-F5344CB8AC3E}">
        <p14:creationId xmlns:p14="http://schemas.microsoft.com/office/powerpoint/2010/main" val="40038230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2497</Words>
  <Application>Microsoft Office PowerPoint</Application>
  <PresentationFormat>On-screen Show (4:3)</PresentationFormat>
  <Paragraphs>282</Paragraphs>
  <Slides>41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1_Office Theme</vt:lpstr>
      <vt:lpstr>Soteriology Session 19  </vt:lpstr>
      <vt:lpstr>Soteriology Overview</vt:lpstr>
      <vt:lpstr>Soteriology Overview</vt:lpstr>
      <vt:lpstr>Introduction</vt:lpstr>
      <vt:lpstr>Introduction</vt:lpstr>
      <vt:lpstr>Introduction</vt:lpstr>
      <vt:lpstr>Introduction</vt:lpstr>
      <vt:lpstr>Introduction</vt:lpstr>
      <vt:lpstr>Introduction</vt:lpstr>
      <vt:lpstr>Introduction</vt:lpstr>
      <vt:lpstr>Definition of Eternal Security</vt:lpstr>
      <vt:lpstr>Introduction</vt:lpstr>
      <vt:lpstr>Definition of Eternal Security</vt:lpstr>
      <vt:lpstr>Introduction</vt:lpstr>
      <vt:lpstr>Introduction</vt:lpstr>
      <vt:lpstr>Eternal Security Outline</vt:lpstr>
      <vt:lpstr>Eternal Security Outline</vt:lpstr>
      <vt:lpstr>Evidence for Eternal Security</vt:lpstr>
      <vt:lpstr>Evidence for Eternal Security</vt:lpstr>
      <vt:lpstr>Evidence for Eternal Security</vt:lpstr>
      <vt:lpstr>Evidence for Eternal Security</vt:lpstr>
      <vt:lpstr>Evidence for Eternal Security</vt:lpstr>
      <vt:lpstr>PowerPoint Presentation</vt:lpstr>
      <vt:lpstr>PowerPoint Presentation</vt:lpstr>
      <vt:lpstr>John 20:30-31</vt:lpstr>
      <vt:lpstr>Evidence for Eternal Security</vt:lpstr>
      <vt:lpstr>Evidence for Eternal Security</vt:lpstr>
      <vt:lpstr>PowerPoint Presentation</vt:lpstr>
      <vt:lpstr>Evidence for Eternal Security</vt:lpstr>
      <vt:lpstr>PowerPoint Presentation</vt:lpstr>
      <vt:lpstr>Evidence for Eternal Security</vt:lpstr>
      <vt:lpstr>Evidence for Eternal Security</vt:lpstr>
      <vt:lpstr>Evidence for Eternal Security</vt:lpstr>
      <vt:lpstr>Evidence for Eternal Security</vt:lpstr>
      <vt:lpstr>Evidence for Eternal Security</vt:lpstr>
      <vt:lpstr>Evidence for Eternal Security</vt:lpstr>
      <vt:lpstr>Evidence for Eternal Security</vt:lpstr>
      <vt:lpstr>PowerPoint Presentation</vt:lpstr>
      <vt:lpstr>CONCLUSION</vt:lpstr>
      <vt:lpstr>Evidence for Eternal Security</vt:lpstr>
      <vt:lpstr>Evidence for Eternal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Jim McGowan</cp:lastModifiedBy>
  <cp:revision>175</cp:revision>
  <cp:lastPrinted>2016-05-04T00:54:07Z</cp:lastPrinted>
  <dcterms:created xsi:type="dcterms:W3CDTF">2016-02-18T16:07:28Z</dcterms:created>
  <dcterms:modified xsi:type="dcterms:W3CDTF">2016-06-05T05:21:00Z</dcterms:modified>
</cp:coreProperties>
</file>